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17"/>
  </p:notesMasterIdLst>
  <p:handoutMasterIdLst>
    <p:handoutMasterId r:id="rId18"/>
  </p:handoutMasterIdLst>
  <p:sldIdLst>
    <p:sldId id="473" r:id="rId2"/>
    <p:sldId id="474" r:id="rId3"/>
    <p:sldId id="475" r:id="rId4"/>
    <p:sldId id="472" r:id="rId5"/>
    <p:sldId id="458" r:id="rId6"/>
    <p:sldId id="459" r:id="rId7"/>
    <p:sldId id="460" r:id="rId8"/>
    <p:sldId id="461" r:id="rId9"/>
    <p:sldId id="462" r:id="rId10"/>
    <p:sldId id="463" r:id="rId11"/>
    <p:sldId id="464" r:id="rId12"/>
    <p:sldId id="465" r:id="rId13"/>
    <p:sldId id="457" r:id="rId14"/>
    <p:sldId id="470" r:id="rId15"/>
    <p:sldId id="476" r:id="rId16"/>
  </p:sldIdLst>
  <p:sldSz cx="9144000" cy="6858000" type="letter"/>
  <p:notesSz cx="7010400" cy="92964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1" autoAdjust="0"/>
    <p:restoredTop sz="91587" autoAdjust="0"/>
  </p:normalViewPr>
  <p:slideViewPr>
    <p:cSldViewPr snapToGrid="0" showGuides="1">
      <p:cViewPr varScale="1">
        <p:scale>
          <a:sx n="71" d="100"/>
          <a:sy n="71" d="100"/>
        </p:scale>
        <p:origin x="-1482"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49" d="100"/>
          <a:sy n="49" d="100"/>
        </p:scale>
        <p:origin x="-2616" y="-102"/>
      </p:cViewPr>
      <p:guideLst>
        <p:guide orient="horz" pos="2929"/>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37211" cy="464820"/>
          </a:xfrm>
          <a:prstGeom prst="rect">
            <a:avLst/>
          </a:prstGeom>
        </p:spPr>
        <p:txBody>
          <a:bodyPr vert="horz" lIns="86133" tIns="43067" rIns="86133" bIns="43067" rtlCol="0"/>
          <a:lstStyle>
            <a:lvl1pPr algn="l">
              <a:defRPr sz="1100"/>
            </a:lvl1pPr>
          </a:lstStyle>
          <a:p>
            <a:endParaRPr lang="en-US"/>
          </a:p>
        </p:txBody>
      </p:sp>
      <p:sp>
        <p:nvSpPr>
          <p:cNvPr id="3" name="Date Placeholder 2"/>
          <p:cNvSpPr>
            <a:spLocks noGrp="1"/>
          </p:cNvSpPr>
          <p:nvPr>
            <p:ph type="dt" sz="quarter" idx="1"/>
          </p:nvPr>
        </p:nvSpPr>
        <p:spPr>
          <a:xfrm>
            <a:off x="3971620" y="1"/>
            <a:ext cx="3037211" cy="464820"/>
          </a:xfrm>
          <a:prstGeom prst="rect">
            <a:avLst/>
          </a:prstGeom>
        </p:spPr>
        <p:txBody>
          <a:bodyPr vert="horz" lIns="86133" tIns="43067" rIns="86133" bIns="43067"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2" y="8830138"/>
            <a:ext cx="3037211" cy="464820"/>
          </a:xfrm>
          <a:prstGeom prst="rect">
            <a:avLst/>
          </a:prstGeom>
        </p:spPr>
        <p:txBody>
          <a:bodyPr vert="horz" lIns="86133" tIns="43067" rIns="86133" bIns="43067" rtlCol="0" anchor="b"/>
          <a:lstStyle>
            <a:lvl1pPr algn="l">
              <a:defRPr sz="1100"/>
            </a:lvl1pPr>
          </a:lstStyle>
          <a:p>
            <a:endParaRPr lang="en-US"/>
          </a:p>
        </p:txBody>
      </p:sp>
      <p:sp>
        <p:nvSpPr>
          <p:cNvPr id="5" name="Slide Number Placeholder 4"/>
          <p:cNvSpPr>
            <a:spLocks noGrp="1"/>
          </p:cNvSpPr>
          <p:nvPr>
            <p:ph type="sldNum" sz="quarter" idx="3"/>
          </p:nvPr>
        </p:nvSpPr>
        <p:spPr>
          <a:xfrm>
            <a:off x="3971620" y="8830138"/>
            <a:ext cx="3037211" cy="464820"/>
          </a:xfrm>
          <a:prstGeom prst="rect">
            <a:avLst/>
          </a:prstGeom>
        </p:spPr>
        <p:txBody>
          <a:bodyPr vert="horz" lIns="86133" tIns="43067" rIns="86133" bIns="43067"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3037840" cy="46482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70939" y="2"/>
            <a:ext cx="3037840" cy="46482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5794"/>
            <a:ext cx="5608320" cy="418338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29968"/>
            <a:ext cx="3037840" cy="464820"/>
          </a:xfrm>
          <a:prstGeom prst="rect">
            <a:avLst/>
          </a:prstGeom>
          <a:noFill/>
          <a:ln w="9525">
            <a:noFill/>
            <a:miter lim="800000"/>
            <a:headEnd/>
            <a:tailEnd/>
          </a:ln>
          <a:effectLst/>
        </p:spPr>
        <p:txBody>
          <a:bodyPr vert="horz" wrap="square" lIns="89103" tIns="44553" rIns="89103" bIns="44553"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70939" y="8829968"/>
            <a:ext cx="3037840" cy="464820"/>
          </a:xfrm>
          <a:prstGeom prst="rect">
            <a:avLst/>
          </a:prstGeom>
          <a:noFill/>
          <a:ln w="9525">
            <a:noFill/>
            <a:miter lim="800000"/>
            <a:headEnd/>
            <a:tailEnd/>
          </a:ln>
          <a:effectLst/>
        </p:spPr>
        <p:txBody>
          <a:bodyPr vert="horz" wrap="square" lIns="89103" tIns="44553" rIns="89103" bIns="44553"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81100" y="698500"/>
            <a:ext cx="4648200" cy="3486150"/>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E0BBD-9B91-4939-951F-248E05B70474}" type="slidenum">
              <a:rPr lang="en-GB"/>
              <a:pPr/>
              <a:t>9</a:t>
            </a:fld>
            <a:endParaRPr lang="en-GB"/>
          </a:p>
        </p:txBody>
      </p:sp>
      <p:sp>
        <p:nvSpPr>
          <p:cNvPr id="474114" name="Rectangle 2"/>
          <p:cNvSpPr>
            <a:spLocks noGrp="1" noRot="1" noChangeAspect="1" noChangeArrowheads="1" noTextEdit="1"/>
          </p:cNvSpPr>
          <p:nvPr>
            <p:ph type="sldImg"/>
          </p:nvPr>
        </p:nvSpPr>
        <p:spPr>
          <a:xfrm>
            <a:off x="1338263" y="817563"/>
            <a:ext cx="4330700" cy="3248025"/>
          </a:xfrm>
          <a:ln/>
        </p:spPr>
      </p:sp>
      <p:sp>
        <p:nvSpPr>
          <p:cNvPr id="474115" name="Rectangle 3"/>
          <p:cNvSpPr>
            <a:spLocks noGrp="1" noChangeArrowheads="1"/>
          </p:cNvSpPr>
          <p:nvPr>
            <p:ph type="body" idx="1"/>
          </p:nvPr>
        </p:nvSpPr>
        <p:spPr>
          <a:xfrm>
            <a:off x="933193" y="4418503"/>
            <a:ext cx="5144016" cy="3921942"/>
          </a:xfrm>
        </p:spPr>
        <p:txBody>
          <a:bodyPr/>
          <a:lstStyle/>
          <a:p>
            <a:endParaRPr lang="en-US">
              <a:solidFill>
                <a:schemeClr val="bg2"/>
              </a:solidFill>
            </a:endParaRP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C4E1B-EDB3-4629-B885-A76C34B7C466}" type="slidenum">
              <a:rPr lang="en-GB"/>
              <a:pPr/>
              <a:t>10</a:t>
            </a:fld>
            <a:endParaRPr lang="en-GB"/>
          </a:p>
        </p:txBody>
      </p:sp>
      <p:sp>
        <p:nvSpPr>
          <p:cNvPr id="476162" name="Rectangle 2"/>
          <p:cNvSpPr>
            <a:spLocks noGrp="1" noRot="1" noChangeAspect="1" noChangeArrowheads="1" noTextEdit="1"/>
          </p:cNvSpPr>
          <p:nvPr>
            <p:ph type="sldImg"/>
          </p:nvPr>
        </p:nvSpPr>
        <p:spPr>
          <a:xfrm>
            <a:off x="1338263" y="817563"/>
            <a:ext cx="4330700" cy="3248025"/>
          </a:xfrm>
          <a:ln/>
        </p:spPr>
      </p:sp>
      <p:sp>
        <p:nvSpPr>
          <p:cNvPr id="476163" name="Rectangle 3"/>
          <p:cNvSpPr>
            <a:spLocks noGrp="1" noChangeArrowheads="1"/>
          </p:cNvSpPr>
          <p:nvPr>
            <p:ph type="body" idx="1"/>
          </p:nvPr>
        </p:nvSpPr>
        <p:spPr>
          <a:xfrm>
            <a:off x="933193" y="4418503"/>
            <a:ext cx="5144016" cy="3921942"/>
          </a:xfrm>
        </p:spPr>
        <p:txBody>
          <a:bodyPr/>
          <a:lstStyle/>
          <a:p>
            <a:endParaRPr lang="en-US">
              <a:solidFill>
                <a:schemeClr val="bg2"/>
              </a:solidFill>
            </a:endParaRP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64D00-84D5-4767-8FDD-31DAC0E114E9}" type="slidenum">
              <a:rPr lang="en-GB"/>
              <a:pPr/>
              <a:t>11</a:t>
            </a:fld>
            <a:endParaRPr lang="en-GB"/>
          </a:p>
        </p:txBody>
      </p:sp>
      <p:sp>
        <p:nvSpPr>
          <p:cNvPr id="522242" name="Rectangle 2"/>
          <p:cNvSpPr>
            <a:spLocks noGrp="1" noRot="1" noChangeAspect="1" noChangeArrowheads="1" noTextEdit="1"/>
          </p:cNvSpPr>
          <p:nvPr>
            <p:ph type="sldImg"/>
          </p:nvPr>
        </p:nvSpPr>
        <p:spPr>
          <a:xfrm>
            <a:off x="1338263" y="817563"/>
            <a:ext cx="4330700" cy="3248025"/>
          </a:xfrm>
          <a:ln/>
        </p:spPr>
      </p:sp>
      <p:sp>
        <p:nvSpPr>
          <p:cNvPr id="522243" name="Rectangle 3"/>
          <p:cNvSpPr>
            <a:spLocks noGrp="1" noChangeArrowheads="1"/>
          </p:cNvSpPr>
          <p:nvPr>
            <p:ph type="body" idx="1"/>
          </p:nvPr>
        </p:nvSpPr>
        <p:spPr>
          <a:xfrm>
            <a:off x="933193" y="4418503"/>
            <a:ext cx="5144016" cy="3921942"/>
          </a:xfrm>
        </p:spPr>
        <p:txBody>
          <a:bodyPr/>
          <a:lstStyle/>
          <a:p>
            <a:endParaRPr lang="en-US">
              <a:solidFill>
                <a:schemeClr val="bg2"/>
              </a:solidFill>
            </a:endParaRP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17225-615F-435C-86D1-FF70009D47CA}" type="slidenum">
              <a:rPr lang="en-GB"/>
              <a:pPr/>
              <a:t>12</a:t>
            </a:fld>
            <a:endParaRPr lang="en-GB"/>
          </a:p>
        </p:txBody>
      </p:sp>
      <p:sp>
        <p:nvSpPr>
          <p:cNvPr id="461826" name="Rectangle 2"/>
          <p:cNvSpPr>
            <a:spLocks noGrp="1" noRot="1" noChangeAspect="1" noChangeArrowheads="1" noTextEdit="1"/>
          </p:cNvSpPr>
          <p:nvPr>
            <p:ph type="sldImg"/>
          </p:nvPr>
        </p:nvSpPr>
        <p:spPr>
          <a:xfrm>
            <a:off x="1338263" y="817563"/>
            <a:ext cx="4330700" cy="3248025"/>
          </a:xfrm>
          <a:ln/>
        </p:spPr>
      </p:sp>
      <p:sp>
        <p:nvSpPr>
          <p:cNvPr id="461827" name="Rectangle 3"/>
          <p:cNvSpPr>
            <a:spLocks noGrp="1" noChangeArrowheads="1"/>
          </p:cNvSpPr>
          <p:nvPr>
            <p:ph type="body" idx="1"/>
          </p:nvPr>
        </p:nvSpPr>
        <p:spPr>
          <a:xfrm>
            <a:off x="933193" y="4418503"/>
            <a:ext cx="5144016" cy="3921942"/>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1114CE-1181-4CAA-B077-9D2D7E3C478D}" type="slidenum">
              <a:rPr lang="en-GB"/>
              <a:pPr/>
              <a:t>13</a:t>
            </a:fld>
            <a:endParaRPr lang="en-GB"/>
          </a:p>
        </p:txBody>
      </p:sp>
      <p:sp>
        <p:nvSpPr>
          <p:cNvPr id="484354" name="Rectangle 2"/>
          <p:cNvSpPr>
            <a:spLocks noGrp="1" noRot="1" noChangeAspect="1" noChangeArrowheads="1" noTextEdit="1"/>
          </p:cNvSpPr>
          <p:nvPr>
            <p:ph type="sldImg"/>
          </p:nvPr>
        </p:nvSpPr>
        <p:spPr>
          <a:xfrm>
            <a:off x="1338263" y="817563"/>
            <a:ext cx="4330700" cy="3248025"/>
          </a:xfrm>
          <a:ln/>
        </p:spPr>
      </p:sp>
      <p:sp>
        <p:nvSpPr>
          <p:cNvPr id="484355" name="Rectangle 3"/>
          <p:cNvSpPr>
            <a:spLocks noGrp="1" noChangeArrowheads="1"/>
          </p:cNvSpPr>
          <p:nvPr>
            <p:ph type="body" idx="1"/>
          </p:nvPr>
        </p:nvSpPr>
        <p:spPr>
          <a:xfrm>
            <a:off x="933193" y="4418503"/>
            <a:ext cx="5144016" cy="3921942"/>
          </a:xfrm>
        </p:spPr>
        <p:txBody>
          <a:bodyPr/>
          <a:lstStyle/>
          <a:p>
            <a:pPr lvl="1"/>
            <a:endParaRPr lang="en-GB" sz="1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204913" y="692150"/>
            <a:ext cx="4603750" cy="3452813"/>
          </a:xfrm>
          <a:ln/>
        </p:spPr>
      </p:sp>
      <p:sp>
        <p:nvSpPr>
          <p:cNvPr id="103427" name="Rectangle 3"/>
          <p:cNvSpPr>
            <a:spLocks noGrp="1" noChangeArrowheads="1"/>
          </p:cNvSpPr>
          <p:nvPr>
            <p:ph type="body" idx="1"/>
          </p:nvPr>
        </p:nvSpPr>
        <p:spPr>
          <a:xfrm>
            <a:off x="915248" y="4454526"/>
            <a:ext cx="5186398" cy="4148138"/>
          </a:xfrm>
          <a:noFill/>
          <a:ln/>
        </p:spPr>
        <p:txBody>
          <a:bodyPr lIns="90805" tIns="45401" rIns="90805" bIns="45401"/>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DF65D3A3-7F7B-4907-BFB5-92ABCD0EB9BD}" type="slidenum">
              <a:rPr lang="en-GB"/>
              <a:pPr/>
              <a:t>3</a:t>
            </a:fld>
            <a:endParaRPr lang="en-GB"/>
          </a:p>
        </p:txBody>
      </p:sp>
      <p:sp>
        <p:nvSpPr>
          <p:cNvPr id="239619" name="Rectangle 2"/>
          <p:cNvSpPr>
            <a:spLocks noGrp="1" noRot="1" noChangeAspect="1" noChangeArrowheads="1" noTextEdit="1"/>
          </p:cNvSpPr>
          <p:nvPr>
            <p:ph type="sldImg"/>
          </p:nvPr>
        </p:nvSpPr>
        <p:spPr>
          <a:xfrm>
            <a:off x="1181100" y="696913"/>
            <a:ext cx="4649788" cy="3486150"/>
          </a:xfrm>
          <a:ln/>
        </p:spPr>
      </p:sp>
      <p:sp>
        <p:nvSpPr>
          <p:cNvPr id="239620" name="Rectangle 3"/>
          <p:cNvSpPr>
            <a:spLocks noGrp="1" noChangeArrowheads="1"/>
          </p:cNvSpPr>
          <p:nvPr>
            <p:ph type="body" idx="1"/>
          </p:nvPr>
        </p:nvSpPr>
        <p:spPr>
          <a:xfrm>
            <a:off x="700713" y="4415530"/>
            <a:ext cx="5608975" cy="4183603"/>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20FCE2-E5A3-4AE7-B29C-B4965A8832B3}" type="slidenum">
              <a:rPr lang="en-GB"/>
              <a:pPr/>
              <a:t>4</a:t>
            </a:fld>
            <a:endParaRPr lang="en-GB"/>
          </a:p>
        </p:txBody>
      </p:sp>
      <p:sp>
        <p:nvSpPr>
          <p:cNvPr id="463874" name="Rectangle 2"/>
          <p:cNvSpPr>
            <a:spLocks noGrp="1" noRot="1" noChangeAspect="1" noChangeArrowheads="1" noTextEdit="1"/>
          </p:cNvSpPr>
          <p:nvPr>
            <p:ph type="sldImg"/>
          </p:nvPr>
        </p:nvSpPr>
        <p:spPr>
          <a:xfrm>
            <a:off x="1181100" y="696913"/>
            <a:ext cx="4649788" cy="3486150"/>
          </a:xfrm>
          <a:ln/>
        </p:spPr>
      </p:sp>
      <p:sp>
        <p:nvSpPr>
          <p:cNvPr id="463875" name="Rectangle 3"/>
          <p:cNvSpPr>
            <a:spLocks noGrp="1" noChangeArrowheads="1"/>
          </p:cNvSpPr>
          <p:nvPr>
            <p:ph type="body" idx="1"/>
          </p:nvPr>
        </p:nvSpPr>
        <p:spPr>
          <a:xfrm>
            <a:off x="700713" y="4415530"/>
            <a:ext cx="5608975" cy="4183603"/>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8137A-09EF-4349-B9DE-BB603E366A53}" type="slidenum">
              <a:rPr lang="en-GB"/>
              <a:pPr/>
              <a:t>5</a:t>
            </a:fld>
            <a:endParaRPr lang="en-GB"/>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9A472-5151-45CD-B25E-01924490E16F}" type="slidenum">
              <a:rPr lang="en-GB"/>
              <a:pPr/>
              <a:t>6</a:t>
            </a:fld>
            <a:endParaRPr lang="en-GB"/>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220FC-A854-45C5-A0D4-541746EDF9FD}" type="slidenum">
              <a:rPr lang="en-GB"/>
              <a:pPr/>
              <a:t>7</a:t>
            </a:fld>
            <a:endParaRPr lang="en-GB"/>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F9F4A-6A65-4053-877F-5290EFDA4EB6}" type="slidenum">
              <a:rPr lang="en-GB"/>
              <a:pPr/>
              <a:t>8</a:t>
            </a:fld>
            <a:endParaRPr lang="en-GB"/>
          </a:p>
        </p:txBody>
      </p:sp>
      <p:sp>
        <p:nvSpPr>
          <p:cNvPr id="472066" name="Rectangle 2"/>
          <p:cNvSpPr>
            <a:spLocks noGrp="1" noRot="1" noChangeAspect="1" noChangeArrowheads="1" noTextEdit="1"/>
          </p:cNvSpPr>
          <p:nvPr>
            <p:ph type="sldImg"/>
          </p:nvPr>
        </p:nvSpPr>
        <p:spPr>
          <a:xfrm>
            <a:off x="1338263" y="817563"/>
            <a:ext cx="4330700" cy="3248025"/>
          </a:xfrm>
          <a:ln/>
        </p:spPr>
      </p:sp>
      <p:sp>
        <p:nvSpPr>
          <p:cNvPr id="472067" name="Rectangle 3"/>
          <p:cNvSpPr>
            <a:spLocks noGrp="1" noChangeArrowheads="1"/>
          </p:cNvSpPr>
          <p:nvPr>
            <p:ph type="body" idx="1"/>
          </p:nvPr>
        </p:nvSpPr>
        <p:spPr>
          <a:xfrm>
            <a:off x="933193" y="4418503"/>
            <a:ext cx="5144016" cy="3921942"/>
          </a:xfrm>
        </p:spPr>
        <p:txBody>
          <a:bodyPr/>
          <a:lstStyle/>
          <a:p>
            <a:endParaRPr lang="en-US">
              <a:solidFill>
                <a:schemeClr val="bg2"/>
              </a:solidFill>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52047" y="1"/>
            <a:ext cx="7112977" cy="9826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52046" y="1268413"/>
            <a:ext cx="4249615" cy="504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2339" y="1268413"/>
            <a:ext cx="4249615" cy="504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95307" y="6397136"/>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70"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10" name="Rectangle 2"/>
          <p:cNvSpPr txBox="1">
            <a:spLocks noChangeArrowheads="1"/>
          </p:cNvSpPr>
          <p:nvPr/>
        </p:nvSpPr>
        <p:spPr bwMode="gray">
          <a:xfrm>
            <a:off x="3086100" y="3002636"/>
            <a:ext cx="57007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a:t>
            </a:r>
            <a:r>
              <a:rPr lang="en-GB" sz="2000" b="1" kern="0" dirty="0" smtClean="0">
                <a:solidFill>
                  <a:srgbClr val="FFFFFF"/>
                </a:solidFill>
                <a:latin typeface="Arial"/>
                <a:cs typeface="Arial"/>
              </a:rPr>
              <a:t> TOOLKIT</a:t>
            </a:r>
          </a:p>
          <a:p>
            <a:pPr algn="r">
              <a:lnSpc>
                <a:spcPts val="3240"/>
              </a:lnSpc>
              <a:defRPr/>
            </a:pPr>
            <a:endParaRPr lang="en-GB" sz="3200" b="1" kern="0" dirty="0" smtClean="0">
              <a:solidFill>
                <a:srgbClr val="FFFFFF"/>
              </a:solidFill>
              <a:latin typeface="Arial"/>
              <a:cs typeface="Arial"/>
            </a:endParaRPr>
          </a:p>
          <a:p>
            <a:pPr algn="r">
              <a:lnSpc>
                <a:spcPts val="3240"/>
              </a:lnSpc>
              <a:defRPr/>
            </a:pPr>
            <a:r>
              <a:rPr lang="en-GB" sz="3000" b="1" kern="0" dirty="0" smtClean="0">
                <a:solidFill>
                  <a:srgbClr val="FFFFFF"/>
                </a:solidFill>
                <a:latin typeface="Arial"/>
                <a:cs typeface="Arial"/>
              </a:rPr>
              <a:t>Sale and purchase agreements</a:t>
            </a:r>
          </a:p>
          <a:p>
            <a:pPr algn="r">
              <a:lnSpc>
                <a:spcPts val="3240"/>
              </a:lnSpc>
              <a:defRPr/>
            </a:pPr>
            <a:r>
              <a:rPr lang="en-GB" sz="3000" b="1" kern="0" dirty="0" smtClean="0">
                <a:solidFill>
                  <a:srgbClr val="FFFFFF"/>
                </a:solidFill>
                <a:latin typeface="Arial"/>
                <a:cs typeface="Arial"/>
              </a:rPr>
              <a:t>Definitions</a:t>
            </a:r>
            <a:endParaRPr lang="en-GB" sz="3000" b="1" kern="0" dirty="0">
              <a:solidFill>
                <a:srgbClr val="FFFFFF"/>
              </a:solidFill>
              <a:latin typeface="Arial"/>
              <a:ea typeface="+mj-ea"/>
              <a:cs typeface="Arial"/>
            </a:endParaRPr>
          </a:p>
          <a:p>
            <a:pPr algn="r">
              <a:lnSpc>
                <a:spcPts val="3240"/>
              </a:lnSpc>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6" name="Comment 28"/>
          <p:cNvSpPr>
            <a:spLocks noChangeArrowheads="1"/>
          </p:cNvSpPr>
          <p:nvPr/>
        </p:nvSpPr>
        <p:spPr bwMode="auto">
          <a:xfrm>
            <a:off x="4323426" y="1804657"/>
            <a:ext cx="4820576" cy="1053953"/>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9"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252046" y="1110119"/>
            <a:ext cx="8639908" cy="5262106"/>
            <a:chOff x="3696" y="1056"/>
            <a:chExt cx="2448" cy="1886"/>
          </a:xfrm>
        </p:grpSpPr>
        <p:sp>
          <p:nvSpPr>
            <p:cNvPr id="473103" name="Rectangle 15"/>
            <p:cNvSpPr>
              <a:spLocks noChangeArrowheads="1"/>
            </p:cNvSpPr>
            <p:nvPr/>
          </p:nvSpPr>
          <p:spPr bwMode="auto">
            <a:xfrm>
              <a:off x="3792" y="1056"/>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73104" name="Rectangle 16"/>
            <p:cNvSpPr>
              <a:spLocks noChangeArrowheads="1"/>
            </p:cNvSpPr>
            <p:nvPr/>
          </p:nvSpPr>
          <p:spPr bwMode="auto">
            <a:xfrm>
              <a:off x="3762" y="1089"/>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73105" name="Freeform 17"/>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chemeClr val="bg1"/>
            </a:solidFill>
            <a:ln w="6350" cap="flat" cmpd="sng">
              <a:solidFill>
                <a:schemeClr val="tx2"/>
              </a:solidFill>
              <a:prstDash val="solid"/>
              <a:round/>
              <a:headEnd/>
              <a:tailEnd/>
            </a:ln>
            <a:effectLst/>
          </p:spPr>
          <p:txBody>
            <a:bodyPr wrap="none" lIns="0" tIns="0" rIns="0" bIns="0" anchor="ctr"/>
            <a:lstStyle/>
            <a:p>
              <a:endParaRPr lang="en-US"/>
            </a:p>
          </p:txBody>
        </p:sp>
      </p:grpSp>
      <p:sp>
        <p:nvSpPr>
          <p:cNvPr id="473095" name="Text Box 7"/>
          <p:cNvSpPr txBox="1">
            <a:spLocks noChangeArrowheads="1"/>
          </p:cNvSpPr>
          <p:nvPr/>
        </p:nvSpPr>
        <p:spPr bwMode="auto">
          <a:xfrm>
            <a:off x="246185" y="1300618"/>
            <a:ext cx="6852138" cy="4160113"/>
          </a:xfrm>
          <a:prstGeom prst="rect">
            <a:avLst/>
          </a:prstGeom>
          <a:noFill/>
          <a:ln w="12699">
            <a:noFill/>
            <a:miter lim="800000"/>
            <a:headEnd type="none" w="sm" len="sm"/>
            <a:tailEnd type="none" w="sm" len="sm"/>
          </a:ln>
          <a:effectLst/>
        </p:spPr>
        <p:txBody>
          <a:bodyPr>
            <a:spAutoFit/>
          </a:bodyPr>
          <a:lstStyle/>
          <a:p>
            <a:pPr marL="342900" indent="-342900" algn="l" defTabSz="762000" eaLnBrk="0" hangingPunct="0">
              <a:spcBef>
                <a:spcPct val="50000"/>
              </a:spcBef>
              <a:tabLst>
                <a:tab pos="190500" algn="l"/>
                <a:tab pos="533400" algn="l"/>
                <a:tab pos="808038" algn="l"/>
              </a:tabLst>
            </a:pPr>
            <a:r>
              <a:rPr lang="en-GB" sz="1800" b="1" dirty="0">
                <a:solidFill>
                  <a:schemeClr val="tx1"/>
                </a:solidFill>
                <a:latin typeface="Arial" pitchFamily="34" charset="0"/>
                <a:cs typeface="Arial" pitchFamily="34" charset="0"/>
              </a:rPr>
              <a:t>PART B – Basis of preparation of the Closing Statement</a:t>
            </a:r>
          </a:p>
          <a:p>
            <a:pPr marL="342900" indent="-342900" algn="l" defTabSz="762000" eaLnBrk="0" hangingPunct="0">
              <a:spcBef>
                <a:spcPct val="50000"/>
              </a:spcBef>
              <a:buFontTx/>
              <a:buAutoNum type="arabicPeriod"/>
              <a:tabLst>
                <a:tab pos="190500" algn="l"/>
                <a:tab pos="533400" algn="l"/>
                <a:tab pos="808038" algn="l"/>
              </a:tabLst>
            </a:pPr>
            <a:r>
              <a:rPr lang="en-GB" sz="1600" dirty="0" smtClean="0">
                <a:solidFill>
                  <a:schemeClr val="tx1"/>
                </a:solidFill>
                <a:latin typeface="Arial" pitchFamily="34" charset="0"/>
                <a:cs typeface="Arial" pitchFamily="34" charset="0"/>
              </a:rPr>
              <a:t>The </a:t>
            </a:r>
            <a:r>
              <a:rPr lang="en-GB" sz="1600" dirty="0">
                <a:solidFill>
                  <a:schemeClr val="tx1"/>
                </a:solidFill>
                <a:latin typeface="Arial" pitchFamily="34" charset="0"/>
                <a:cs typeface="Arial" pitchFamily="34" charset="0"/>
              </a:rPr>
              <a:t>Closing Statement shall:</a:t>
            </a:r>
          </a:p>
          <a:p>
            <a:pPr marL="914400" lvl="1" indent="-342900" algn="l" defTabSz="762000" eaLnBrk="0" hangingPunct="0">
              <a:lnSpc>
                <a:spcPts val="1700"/>
              </a:lnSpc>
              <a:spcBef>
                <a:spcPct val="50000"/>
              </a:spcBef>
              <a:buFontTx/>
              <a:buAutoNum type="alphaLcParenR"/>
              <a:tabLst>
                <a:tab pos="190500" algn="l"/>
                <a:tab pos="533400" algn="l"/>
                <a:tab pos="808038" algn="l"/>
              </a:tabLst>
            </a:pPr>
            <a:r>
              <a:rPr lang="en-GB" sz="1600" dirty="0" smtClean="0">
                <a:solidFill>
                  <a:schemeClr val="tx1"/>
                </a:solidFill>
                <a:latin typeface="Arial" pitchFamily="34" charset="0"/>
                <a:cs typeface="Arial" pitchFamily="34" charset="0"/>
              </a:rPr>
              <a:t>Be </a:t>
            </a:r>
            <a:r>
              <a:rPr lang="en-GB" sz="1600" dirty="0">
                <a:solidFill>
                  <a:schemeClr val="tx1"/>
                </a:solidFill>
                <a:latin typeface="Arial" pitchFamily="34" charset="0"/>
                <a:cs typeface="Arial" pitchFamily="34" charset="0"/>
              </a:rPr>
              <a:t>prepared in accordance with the specific Accounting Principles set out in Paragraphs 1 to 10 of Part D of this </a:t>
            </a:r>
            <a:r>
              <a:rPr lang="en-GB" sz="1600" dirty="0" smtClean="0">
                <a:solidFill>
                  <a:schemeClr val="tx1"/>
                </a:solidFill>
                <a:latin typeface="Arial" pitchFamily="34" charset="0"/>
                <a:cs typeface="Arial" pitchFamily="34" charset="0"/>
              </a:rPr>
              <a:t>schedule</a:t>
            </a:r>
            <a:endParaRPr lang="en-GB" sz="1600" dirty="0">
              <a:solidFill>
                <a:schemeClr val="tx1"/>
              </a:solidFill>
              <a:latin typeface="Arial" pitchFamily="34" charset="0"/>
              <a:cs typeface="Arial" pitchFamily="34" charset="0"/>
            </a:endParaRPr>
          </a:p>
          <a:p>
            <a:pPr marL="914400" lvl="1" indent="-342900" algn="l" defTabSz="762000" eaLnBrk="0" hangingPunct="0">
              <a:lnSpc>
                <a:spcPts val="1700"/>
              </a:lnSpc>
              <a:spcBef>
                <a:spcPct val="50000"/>
              </a:spcBef>
              <a:buFontTx/>
              <a:buAutoNum type="alphaLcParenR"/>
              <a:tabLst>
                <a:tab pos="190500" algn="l"/>
                <a:tab pos="533400" algn="l"/>
                <a:tab pos="808038" algn="l"/>
              </a:tabLst>
            </a:pPr>
            <a:r>
              <a:rPr lang="en-GB" sz="1600" dirty="0" smtClean="0">
                <a:solidFill>
                  <a:schemeClr val="tx1"/>
                </a:solidFill>
                <a:latin typeface="Arial" pitchFamily="34" charset="0"/>
                <a:cs typeface="Arial" pitchFamily="34" charset="0"/>
              </a:rPr>
              <a:t>Except </a:t>
            </a:r>
            <a:r>
              <a:rPr lang="en-GB" sz="1600" dirty="0">
                <a:solidFill>
                  <a:schemeClr val="tx1"/>
                </a:solidFill>
                <a:latin typeface="Arial" pitchFamily="34" charset="0"/>
                <a:cs typeface="Arial" pitchFamily="34" charset="0"/>
              </a:rPr>
              <a:t>as specified by paragraph a), be prepared adopting the accounting policies, principles and bases adopted in preparation of the 31 December 2001 Audited Consolidated Financial </a:t>
            </a:r>
            <a:r>
              <a:rPr lang="en-GB" sz="1600" dirty="0" smtClean="0">
                <a:solidFill>
                  <a:schemeClr val="tx1"/>
                </a:solidFill>
                <a:latin typeface="Arial" pitchFamily="34" charset="0"/>
                <a:cs typeface="Arial" pitchFamily="34" charset="0"/>
              </a:rPr>
              <a:t>Statements</a:t>
            </a:r>
            <a:endParaRPr lang="en-GB" sz="1600" dirty="0">
              <a:solidFill>
                <a:schemeClr val="tx1"/>
              </a:solidFill>
              <a:latin typeface="Arial" pitchFamily="34" charset="0"/>
              <a:cs typeface="Arial" pitchFamily="34" charset="0"/>
            </a:endParaRPr>
          </a:p>
          <a:p>
            <a:pPr marL="914400" lvl="1" indent="-342900" algn="l" defTabSz="762000" eaLnBrk="0" hangingPunct="0">
              <a:lnSpc>
                <a:spcPts val="1700"/>
              </a:lnSpc>
              <a:spcBef>
                <a:spcPct val="50000"/>
              </a:spcBef>
              <a:buFontTx/>
              <a:buAutoNum type="alphaLcParenR"/>
              <a:tabLst>
                <a:tab pos="190500" algn="l"/>
                <a:tab pos="533400" algn="l"/>
                <a:tab pos="808038" algn="l"/>
              </a:tabLst>
            </a:pPr>
            <a:r>
              <a:rPr lang="en-GB" sz="1600" dirty="0" smtClean="0">
                <a:solidFill>
                  <a:schemeClr val="tx1"/>
                </a:solidFill>
                <a:latin typeface="Arial" pitchFamily="34" charset="0"/>
                <a:cs typeface="Arial" pitchFamily="34" charset="0"/>
              </a:rPr>
              <a:t>Where </a:t>
            </a:r>
            <a:r>
              <a:rPr lang="en-GB" sz="1600" dirty="0">
                <a:solidFill>
                  <a:schemeClr val="tx1"/>
                </a:solidFill>
                <a:latin typeface="Arial" pitchFamily="34" charset="0"/>
                <a:cs typeface="Arial" pitchFamily="34" charset="0"/>
              </a:rPr>
              <a:t>the accounting treatment set our in paragraphs 1(a) and (b) above do not deal with a matter, be prepared in accordance with the Generally Accepted Accounting Practice in the United Kingdom (including all applicable Statements of Standard Accounting Practice (“SSAPs”), and Financial Reporting Standards (“FRSs”)) extant at 31 December 2001 (hereafter “UK GAAP”)</a:t>
            </a:r>
          </a:p>
        </p:txBody>
      </p:sp>
      <p:sp>
        <p:nvSpPr>
          <p:cNvPr id="473096" name="Rectangle 8"/>
          <p:cNvSpPr>
            <a:spLocks noChangeArrowheads="1"/>
          </p:cNvSpPr>
          <p:nvPr/>
        </p:nvSpPr>
        <p:spPr bwMode="auto">
          <a:xfrm>
            <a:off x="7362093" y="1110118"/>
            <a:ext cx="1329104" cy="1008062"/>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400" dirty="0">
                <a:solidFill>
                  <a:schemeClr val="bg1"/>
                </a:solidFill>
                <a:latin typeface="Arial"/>
              </a:rPr>
              <a:t>1. Specific  policies/ </a:t>
            </a:r>
            <a:r>
              <a:rPr lang="en-GB" sz="1400" dirty="0" smtClean="0">
                <a:solidFill>
                  <a:schemeClr val="bg1"/>
                </a:solidFill>
                <a:latin typeface="Arial"/>
              </a:rPr>
              <a:t>principles (see next page for Part D)</a:t>
            </a:r>
            <a:endParaRPr lang="en-GB" sz="1400" dirty="0">
              <a:solidFill>
                <a:schemeClr val="bg1"/>
              </a:solidFill>
              <a:latin typeface="Arial"/>
            </a:endParaRPr>
          </a:p>
        </p:txBody>
      </p:sp>
      <p:sp>
        <p:nvSpPr>
          <p:cNvPr id="473099" name="Line 11"/>
          <p:cNvSpPr>
            <a:spLocks noChangeShapeType="1"/>
          </p:cNvSpPr>
          <p:nvPr/>
        </p:nvSpPr>
        <p:spPr bwMode="auto">
          <a:xfrm flipH="1">
            <a:off x="5968512" y="1614943"/>
            <a:ext cx="1393580" cy="792162"/>
          </a:xfrm>
          <a:prstGeom prst="line">
            <a:avLst/>
          </a:prstGeom>
          <a:noFill/>
          <a:ln w="6350">
            <a:solidFill>
              <a:schemeClr val="hlink"/>
            </a:solidFill>
            <a:round/>
            <a:headEnd/>
            <a:tailEnd type="triangle" w="med" len="med"/>
          </a:ln>
          <a:effectLst/>
        </p:spPr>
        <p:txBody>
          <a:bodyPr lIns="0" tIns="0" rIns="0" bIns="0" anchor="ctr"/>
          <a:lstStyle/>
          <a:p>
            <a:endParaRPr lang="en-US"/>
          </a:p>
        </p:txBody>
      </p:sp>
      <p:sp>
        <p:nvSpPr>
          <p:cNvPr id="473100" name="Line 12"/>
          <p:cNvSpPr>
            <a:spLocks noChangeShapeType="1"/>
          </p:cNvSpPr>
          <p:nvPr/>
        </p:nvSpPr>
        <p:spPr bwMode="auto">
          <a:xfrm flipH="1">
            <a:off x="6717323" y="3342143"/>
            <a:ext cx="1044820" cy="0"/>
          </a:xfrm>
          <a:prstGeom prst="line">
            <a:avLst/>
          </a:prstGeom>
          <a:noFill/>
          <a:ln w="6350">
            <a:solidFill>
              <a:schemeClr val="hlink"/>
            </a:solidFill>
            <a:round/>
            <a:headEnd/>
            <a:tailEnd type="triangle" w="med" len="med"/>
          </a:ln>
          <a:effectLst/>
        </p:spPr>
        <p:txBody>
          <a:bodyPr lIns="0" tIns="0" rIns="0" bIns="0" anchor="ctr"/>
          <a:lstStyle/>
          <a:p>
            <a:endParaRPr lang="en-US"/>
          </a:p>
        </p:txBody>
      </p:sp>
      <p:sp>
        <p:nvSpPr>
          <p:cNvPr id="473101" name="Line 13"/>
          <p:cNvSpPr>
            <a:spLocks noChangeShapeType="1"/>
          </p:cNvSpPr>
          <p:nvPr/>
        </p:nvSpPr>
        <p:spPr bwMode="auto">
          <a:xfrm flipH="1" flipV="1">
            <a:off x="6717323" y="4693105"/>
            <a:ext cx="978877" cy="306388"/>
          </a:xfrm>
          <a:prstGeom prst="line">
            <a:avLst/>
          </a:prstGeom>
          <a:noFill/>
          <a:ln w="6350">
            <a:solidFill>
              <a:schemeClr val="hlink"/>
            </a:solidFill>
            <a:round/>
            <a:headEnd/>
            <a:tailEnd type="triangle" w="med" len="med"/>
          </a:ln>
          <a:effectLst/>
        </p:spPr>
        <p:txBody>
          <a:bodyPr lIns="0" tIns="0" rIns="0" bIns="0" anchor="ctr"/>
          <a:lstStyle/>
          <a:p>
            <a:endParaRPr lang="en-US"/>
          </a:p>
        </p:txBody>
      </p:sp>
      <p:sp>
        <p:nvSpPr>
          <p:cNvPr id="473097" name="Rectangle 9"/>
          <p:cNvSpPr>
            <a:spLocks noChangeArrowheads="1"/>
          </p:cNvSpPr>
          <p:nvPr/>
        </p:nvSpPr>
        <p:spPr bwMode="auto">
          <a:xfrm>
            <a:off x="7562851" y="2838905"/>
            <a:ext cx="1329103" cy="11811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400" dirty="0">
                <a:solidFill>
                  <a:schemeClr val="bg1"/>
                </a:solidFill>
                <a:latin typeface="Arial"/>
              </a:rPr>
              <a:t>2. Consistency with last audited accounts</a:t>
            </a:r>
          </a:p>
        </p:txBody>
      </p:sp>
      <p:sp>
        <p:nvSpPr>
          <p:cNvPr id="473098" name="Rectangle 10"/>
          <p:cNvSpPr>
            <a:spLocks noChangeArrowheads="1"/>
          </p:cNvSpPr>
          <p:nvPr/>
        </p:nvSpPr>
        <p:spPr bwMode="auto">
          <a:xfrm>
            <a:off x="7496908" y="4567693"/>
            <a:ext cx="1329104" cy="1008062"/>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400" dirty="0">
                <a:solidFill>
                  <a:schemeClr val="bg1"/>
                </a:solidFill>
                <a:latin typeface="Arial"/>
              </a:rPr>
              <a:t>3. An agreed GAAP</a:t>
            </a:r>
          </a:p>
        </p:txBody>
      </p:sp>
      <p:sp>
        <p:nvSpPr>
          <p:cNvPr id="34"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Structure and price adjustment (example)</a:t>
            </a:r>
            <a:endParaRPr lang="en-GB" sz="1800" dirty="0"/>
          </a:p>
        </p:txBody>
      </p:sp>
      <p:pic>
        <p:nvPicPr>
          <p:cNvPr id="15" name="Picture 14"/>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252046" y="1137788"/>
            <a:ext cx="8639908" cy="5196337"/>
            <a:chOff x="3696" y="1056"/>
            <a:chExt cx="2448" cy="1886"/>
          </a:xfrm>
        </p:grpSpPr>
        <p:sp>
          <p:nvSpPr>
            <p:cNvPr id="475147" name="Rectangle 11"/>
            <p:cNvSpPr>
              <a:spLocks noChangeArrowheads="1"/>
            </p:cNvSpPr>
            <p:nvPr/>
          </p:nvSpPr>
          <p:spPr bwMode="auto">
            <a:xfrm>
              <a:off x="3792" y="1056"/>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75148" name="Rectangle 12"/>
            <p:cNvSpPr>
              <a:spLocks noChangeArrowheads="1"/>
            </p:cNvSpPr>
            <p:nvPr/>
          </p:nvSpPr>
          <p:spPr bwMode="auto">
            <a:xfrm>
              <a:off x="3762" y="1089"/>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75149" name="Freeform 13"/>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chemeClr val="bg1"/>
            </a:solidFill>
            <a:ln w="6350" cap="flat" cmpd="sng">
              <a:solidFill>
                <a:schemeClr val="tx2"/>
              </a:solidFill>
              <a:prstDash val="solid"/>
              <a:round/>
              <a:headEnd/>
              <a:tailEnd/>
            </a:ln>
            <a:effectLst/>
          </p:spPr>
          <p:txBody>
            <a:bodyPr wrap="none" lIns="0" tIns="0" rIns="0" bIns="0" anchor="ctr"/>
            <a:lstStyle/>
            <a:p>
              <a:endParaRPr lang="en-US"/>
            </a:p>
          </p:txBody>
        </p:sp>
      </p:grpSp>
      <p:sp>
        <p:nvSpPr>
          <p:cNvPr id="475143" name="Text Box 7"/>
          <p:cNvSpPr txBox="1">
            <a:spLocks noChangeArrowheads="1"/>
          </p:cNvSpPr>
          <p:nvPr/>
        </p:nvSpPr>
        <p:spPr bwMode="auto">
          <a:xfrm>
            <a:off x="356089" y="1642613"/>
            <a:ext cx="7444154" cy="4033837"/>
          </a:xfrm>
          <a:prstGeom prst="rect">
            <a:avLst/>
          </a:prstGeom>
          <a:noFill/>
          <a:ln w="12699">
            <a:noFill/>
            <a:miter lim="800000"/>
            <a:headEnd type="none" w="sm" len="sm"/>
            <a:tailEnd type="none" w="sm" len="sm"/>
          </a:ln>
          <a:effectLst/>
        </p:spPr>
        <p:txBody>
          <a:bodyPr>
            <a:spAutoFit/>
          </a:bodyPr>
          <a:lstStyle/>
          <a:p>
            <a:pPr marL="206375" indent="-206375" algn="l" defTabSz="762000" eaLnBrk="0" hangingPunct="0">
              <a:spcBef>
                <a:spcPct val="50000"/>
              </a:spcBef>
              <a:tabLst>
                <a:tab pos="190500" algn="l"/>
                <a:tab pos="533400" algn="l"/>
                <a:tab pos="808038" algn="l"/>
              </a:tabLst>
            </a:pPr>
            <a:r>
              <a:rPr lang="en-GB" sz="1800" b="1" dirty="0">
                <a:solidFill>
                  <a:schemeClr val="tx1"/>
                </a:solidFill>
                <a:latin typeface="Arial" pitchFamily="34" charset="0"/>
                <a:cs typeface="Arial" pitchFamily="34" charset="0"/>
              </a:rPr>
              <a:t>PART D – Accounting Principles</a:t>
            </a:r>
          </a:p>
          <a:p>
            <a:pPr marL="206375" indent="-206375" algn="l" defTabSz="762000" eaLnBrk="0" hangingPunct="0">
              <a:spcBef>
                <a:spcPct val="50000"/>
              </a:spcBef>
              <a:tabLst>
                <a:tab pos="190500" algn="l"/>
                <a:tab pos="533400" algn="l"/>
                <a:tab pos="808038" algn="l"/>
              </a:tabLst>
            </a:pPr>
            <a:r>
              <a:rPr lang="en-GB" sz="1600" dirty="0">
                <a:solidFill>
                  <a:schemeClr val="tx1"/>
                </a:solidFill>
                <a:latin typeface="Arial" pitchFamily="34" charset="0"/>
                <a:cs typeface="Arial" pitchFamily="34" charset="0"/>
              </a:rPr>
              <a:t>2. All liabilities of the business will be included in Final Working Capital</a:t>
            </a:r>
          </a:p>
          <a:p>
            <a:pPr marL="206375" indent="-206375" algn="l" defTabSz="762000" eaLnBrk="0" hangingPunct="0">
              <a:spcBef>
                <a:spcPct val="50000"/>
              </a:spcBef>
              <a:tabLst>
                <a:tab pos="190500" algn="l"/>
                <a:tab pos="533400" algn="l"/>
                <a:tab pos="808038" algn="l"/>
              </a:tabLst>
            </a:pPr>
            <a:r>
              <a:rPr lang="en-GB" sz="1600" dirty="0">
                <a:solidFill>
                  <a:schemeClr val="tx1"/>
                </a:solidFill>
                <a:latin typeface="Arial" pitchFamily="34" charset="0"/>
                <a:cs typeface="Arial" pitchFamily="34" charset="0"/>
              </a:rPr>
              <a:t>3. Any amounts received in respect of insurance claims in relation to fixed assets shall be excluded from the Statement of Final Working Capital.</a:t>
            </a:r>
          </a:p>
          <a:p>
            <a:pPr marL="206375" indent="-206375" algn="l" defTabSz="762000" eaLnBrk="0" hangingPunct="0">
              <a:spcBef>
                <a:spcPct val="50000"/>
              </a:spcBef>
              <a:tabLst>
                <a:tab pos="190500" algn="l"/>
                <a:tab pos="533400" algn="l"/>
                <a:tab pos="808038" algn="l"/>
              </a:tabLst>
            </a:pPr>
            <a:r>
              <a:rPr lang="en-GB" sz="1600" dirty="0">
                <a:solidFill>
                  <a:schemeClr val="tx1"/>
                </a:solidFill>
                <a:latin typeface="Arial" pitchFamily="34" charset="0"/>
                <a:cs typeface="Arial" pitchFamily="34" charset="0"/>
              </a:rPr>
              <a:t>4. Month End Accruals relating to the closed operations of Plant A shall be excluded from the Statement of Final Working Capital to the extent that…</a:t>
            </a:r>
          </a:p>
          <a:p>
            <a:pPr marL="206375" indent="-206375" algn="l" defTabSz="762000" eaLnBrk="0" hangingPunct="0">
              <a:spcBef>
                <a:spcPct val="50000"/>
              </a:spcBef>
              <a:tabLst>
                <a:tab pos="190500" algn="l"/>
                <a:tab pos="533400" algn="l"/>
                <a:tab pos="808038" algn="l"/>
              </a:tabLst>
            </a:pPr>
            <a:r>
              <a:rPr lang="en-GB" sz="1600" dirty="0">
                <a:solidFill>
                  <a:schemeClr val="tx1"/>
                </a:solidFill>
                <a:latin typeface="Arial" pitchFamily="34" charset="0"/>
                <a:cs typeface="Arial" pitchFamily="34" charset="0"/>
              </a:rPr>
              <a:t>5. No liability will be included in the statement of final working capital in respect of employees holiday accrual. </a:t>
            </a:r>
          </a:p>
          <a:p>
            <a:pPr marL="206375" indent="-206375" algn="l" defTabSz="762000" eaLnBrk="0" hangingPunct="0">
              <a:spcBef>
                <a:spcPct val="50000"/>
              </a:spcBef>
              <a:tabLst>
                <a:tab pos="190500" algn="l"/>
                <a:tab pos="533400" algn="l"/>
                <a:tab pos="808038" algn="l"/>
              </a:tabLst>
            </a:pPr>
            <a:r>
              <a:rPr lang="en-GB" sz="1600" dirty="0">
                <a:solidFill>
                  <a:schemeClr val="tx1"/>
                </a:solidFill>
                <a:latin typeface="Arial" pitchFamily="34" charset="0"/>
                <a:cs typeface="Arial" pitchFamily="34" charset="0"/>
              </a:rPr>
              <a:t>6. Any amount provided or accrued in Working Capital at the last Accounts Date will be included in the Closing Accounts except to the extent discharged by payment of cash, and for the avoidance of doubt will not be released in the Closing Accounts due to the expiration of time</a:t>
            </a:r>
          </a:p>
          <a:p>
            <a:pPr marL="206375" indent="-206375" algn="l" defTabSz="762000" eaLnBrk="0" hangingPunct="0">
              <a:spcBef>
                <a:spcPct val="50000"/>
              </a:spcBef>
              <a:tabLst>
                <a:tab pos="190500" algn="l"/>
                <a:tab pos="533400" algn="l"/>
                <a:tab pos="808038" algn="l"/>
              </a:tabLst>
            </a:pPr>
            <a:endParaRPr lang="en-GB" sz="1600" dirty="0">
              <a:solidFill>
                <a:schemeClr val="tx1"/>
              </a:solidFill>
              <a:latin typeface="Times New Roman" pitchFamily="18" charset="0"/>
              <a:cs typeface="Arial" pitchFamily="34" charset="0"/>
            </a:endParaRPr>
          </a:p>
        </p:txBody>
      </p:sp>
      <p:sp>
        <p:nvSpPr>
          <p:cNvPr id="475144" name="Rectangle 8"/>
          <p:cNvSpPr>
            <a:spLocks noChangeArrowheads="1"/>
          </p:cNvSpPr>
          <p:nvPr/>
        </p:nvSpPr>
        <p:spPr bwMode="auto">
          <a:xfrm>
            <a:off x="6566390" y="1366388"/>
            <a:ext cx="1595803" cy="110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400" dirty="0">
                <a:solidFill>
                  <a:schemeClr val="bg1"/>
                </a:solidFill>
                <a:latin typeface="Arial"/>
              </a:rPr>
              <a:t>Might be good for Buyer – Not for Seller!</a:t>
            </a:r>
          </a:p>
        </p:txBody>
      </p:sp>
      <p:sp>
        <p:nvSpPr>
          <p:cNvPr id="475145" name="Line 9"/>
          <p:cNvSpPr>
            <a:spLocks noChangeShapeType="1"/>
          </p:cNvSpPr>
          <p:nvPr/>
        </p:nvSpPr>
        <p:spPr bwMode="auto">
          <a:xfrm flipH="1">
            <a:off x="5562599" y="1583874"/>
            <a:ext cx="970085" cy="587826"/>
          </a:xfrm>
          <a:prstGeom prst="line">
            <a:avLst/>
          </a:prstGeom>
          <a:noFill/>
          <a:ln w="6350">
            <a:solidFill>
              <a:schemeClr val="hlink"/>
            </a:solidFill>
            <a:round/>
            <a:headEnd/>
            <a:tailEnd type="triangle" w="med" len="med"/>
          </a:ln>
          <a:effectLst/>
        </p:spPr>
        <p:txBody>
          <a:bodyPr lIns="0" tIns="0" rIns="0" bIns="0" anchor="ctr"/>
          <a:lstStyle/>
          <a:p>
            <a:endParaRPr lang="en-US"/>
          </a:p>
        </p:txBody>
      </p:sp>
      <p:sp>
        <p:nvSpPr>
          <p:cNvPr id="22"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Structure and price adjustment (example)</a:t>
            </a:r>
            <a:endParaRPr lang="en-GB" sz="1800" dirty="0"/>
          </a:p>
        </p:txBody>
      </p:sp>
      <p:pic>
        <p:nvPicPr>
          <p:cNvPr id="11" name="Picture 10"/>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1219" name="Rectangle 3"/>
          <p:cNvSpPr>
            <a:spLocks noGrp="1" noChangeArrowheads="1"/>
          </p:cNvSpPr>
          <p:nvPr>
            <p:ph type="body" idx="1"/>
          </p:nvPr>
        </p:nvSpPr>
        <p:spPr>
          <a:noFill/>
        </p:spPr>
        <p:txBody>
          <a:bodyPr anchor="t"/>
          <a:lstStyle/>
          <a:p>
            <a:r>
              <a:rPr lang="en-GB" sz="2400" b="0" dirty="0">
                <a:solidFill>
                  <a:schemeClr val="tx1"/>
                </a:solidFill>
              </a:rPr>
              <a:t>Take care to </a:t>
            </a:r>
            <a:r>
              <a:rPr lang="en-GB" sz="2400" b="0" dirty="0" smtClean="0">
                <a:solidFill>
                  <a:schemeClr val="tx1"/>
                </a:solidFill>
              </a:rPr>
              <a:t>point out:</a:t>
            </a:r>
            <a:endParaRPr lang="en-GB" sz="2400" b="0" dirty="0">
              <a:solidFill>
                <a:schemeClr val="tx1"/>
              </a:solidFill>
            </a:endParaRPr>
          </a:p>
          <a:p>
            <a:pPr marL="457200" lvl="1" indent="-455613">
              <a:buSzPct val="125000"/>
              <a:buFont typeface="Arial" pitchFamily="34" charset="0"/>
              <a:buChar char="▪"/>
            </a:pPr>
            <a:r>
              <a:rPr lang="en-GB" sz="2400" dirty="0"/>
              <a:t>Vague accounting treatments in key areas</a:t>
            </a:r>
          </a:p>
          <a:p>
            <a:pPr marL="457200" lvl="1" indent="-455613">
              <a:buSzPct val="125000"/>
              <a:buFont typeface="Arial" pitchFamily="34" charset="0"/>
              <a:buChar char="▪"/>
            </a:pPr>
            <a:r>
              <a:rPr lang="en-GB" sz="2400" dirty="0"/>
              <a:t>Poor wording of specific policies e.g. “</a:t>
            </a:r>
            <a:r>
              <a:rPr lang="en-GB" sz="2400" i="1" dirty="0"/>
              <a:t>All receivables will be provided for”</a:t>
            </a:r>
          </a:p>
          <a:p>
            <a:pPr marL="457200" lvl="1" indent="-455613">
              <a:buSzPct val="125000"/>
              <a:buFont typeface="Arial" pitchFamily="34" charset="0"/>
              <a:buChar char="▪"/>
            </a:pPr>
            <a:r>
              <a:rPr lang="en-GB" sz="2400" dirty="0"/>
              <a:t>Catch all wording, </a:t>
            </a:r>
            <a:r>
              <a:rPr lang="en-GB" sz="2400" dirty="0" smtClean="0"/>
              <a:t>e.g. </a:t>
            </a:r>
            <a:r>
              <a:rPr lang="en-GB" sz="2400" i="1" dirty="0"/>
              <a:t>“…will include all liabilities of the business”</a:t>
            </a:r>
          </a:p>
          <a:p>
            <a:pPr marL="457200" lvl="1" indent="-455613">
              <a:buSzPct val="125000"/>
              <a:buFont typeface="Arial" pitchFamily="34" charset="0"/>
              <a:buChar char="▪"/>
            </a:pPr>
            <a:r>
              <a:rPr lang="en-GB" sz="2400" dirty="0"/>
              <a:t>Omitting a key accounting issue</a:t>
            </a:r>
          </a:p>
          <a:p>
            <a:pPr marL="457200" lvl="1" indent="-455613">
              <a:buSzPct val="125000"/>
              <a:buFont typeface="Arial" pitchFamily="34" charset="0"/>
              <a:buChar char="▪"/>
            </a:pPr>
            <a:r>
              <a:rPr lang="en-GB" sz="2400" dirty="0"/>
              <a:t>Incomplete understanding of the Seller’s current accounting policies (can “consistency” allow a non-GAAP compliant policy?)</a:t>
            </a:r>
          </a:p>
          <a:p>
            <a:pPr marL="457200" lvl="1" indent="-455613">
              <a:buSzPct val="125000"/>
              <a:buFont typeface="Arial" pitchFamily="34" charset="0"/>
              <a:buChar char="▪"/>
            </a:pPr>
            <a:r>
              <a:rPr lang="en-GB" sz="2400" dirty="0"/>
              <a:t>Changes to GAAP</a:t>
            </a:r>
            <a:endParaRPr lang="en-US" sz="2400" dirty="0"/>
          </a:p>
        </p:txBody>
      </p:sp>
      <p:sp>
        <p:nvSpPr>
          <p:cNvPr id="14"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GB" sz="1800" dirty="0" smtClean="0"/>
              <a:t/>
            </a:r>
            <a:br>
              <a:rPr lang="en-GB" sz="1800" dirty="0" smtClean="0"/>
            </a:br>
            <a:r>
              <a:rPr lang="en-GB" sz="1800" dirty="0" smtClean="0"/>
              <a:t>Structure and price adjustment (pitfalls)</a:t>
            </a:r>
            <a:endParaRPr lang="en-GB" sz="1800" dirty="0"/>
          </a:p>
        </p:txBody>
      </p:sp>
      <p:pic>
        <p:nvPicPr>
          <p:cNvPr id="5" name="Picture 4"/>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Avoiding poor drafting</a:t>
            </a:r>
            <a:endParaRPr lang="en-GB" sz="1800" dirty="0"/>
          </a:p>
        </p:txBody>
      </p:sp>
      <p:graphicFrame>
        <p:nvGraphicFramePr>
          <p:cNvPr id="4" name="Table 3"/>
          <p:cNvGraphicFramePr>
            <a:graphicFrameLocks noGrp="1"/>
          </p:cNvGraphicFramePr>
          <p:nvPr/>
        </p:nvGraphicFramePr>
        <p:xfrm>
          <a:off x="368300" y="1231900"/>
          <a:ext cx="8470900" cy="4790440"/>
        </p:xfrm>
        <a:graphic>
          <a:graphicData uri="http://schemas.openxmlformats.org/drawingml/2006/table">
            <a:tbl>
              <a:tblPr firstRow="1" bandRow="1">
                <a:tableStyleId>{5C22544A-7EE6-4342-B048-85BDC9FD1C3A}</a:tableStyleId>
              </a:tblPr>
              <a:tblGrid>
                <a:gridCol w="3937000"/>
                <a:gridCol w="4533900"/>
              </a:tblGrid>
              <a:tr h="370840">
                <a:tc>
                  <a:txBody>
                    <a:bodyPr/>
                    <a:lstStyle/>
                    <a:p>
                      <a:r>
                        <a:rPr lang="en-US" sz="1400" i="1" dirty="0" smtClean="0">
                          <a:solidFill>
                            <a:schemeClr val="bg1"/>
                          </a:solidFill>
                        </a:rPr>
                        <a:t>Example SPA language</a:t>
                      </a:r>
                      <a:endParaRPr lang="en-US" sz="1400" i="1" dirty="0">
                        <a:solidFill>
                          <a:schemeClr val="bg1"/>
                        </a:solidFill>
                      </a:endParaRPr>
                    </a:p>
                  </a:txBody>
                  <a:tcPr/>
                </a:tc>
                <a:tc>
                  <a:txBody>
                    <a:bodyPr/>
                    <a:lstStyle/>
                    <a:p>
                      <a:r>
                        <a:rPr lang="en-US" sz="1400" i="1" dirty="0" smtClean="0">
                          <a:solidFill>
                            <a:schemeClr val="bg1"/>
                          </a:solidFill>
                        </a:rPr>
                        <a:t>What is wrong</a:t>
                      </a:r>
                      <a:endParaRPr lang="en-US" sz="1400" i="1" dirty="0">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dirty="0" smtClean="0">
                          <a:solidFill>
                            <a:schemeClr val="accent1"/>
                          </a:solidFill>
                        </a:rPr>
                        <a:t>“Stock that has not moved in 12 months shall not be valued”</a:t>
                      </a:r>
                      <a:endParaRPr lang="en-GB" sz="1400" b="0" i="1" dirty="0" smtClean="0">
                        <a:solidFill>
                          <a:schemeClr val="accent1"/>
                        </a:solidFill>
                      </a:endParaRPr>
                    </a:p>
                    <a:p>
                      <a:endParaRPr lang="en-US" sz="1400" i="1" dirty="0">
                        <a:solidFill>
                          <a:schemeClr val="accent1"/>
                        </a:solidFill>
                      </a:endParaRPr>
                    </a:p>
                  </a:txBody>
                  <a:tcPr/>
                </a:tc>
                <a:tc>
                  <a:txBody>
                    <a:bodyPr/>
                    <a:lstStyle/>
                    <a:p>
                      <a:pPr marL="228600" indent="-228600">
                        <a:buSzPct val="125000"/>
                        <a:buFont typeface="Arial" pitchFamily="34" charset="0"/>
                        <a:buChar char="▪"/>
                      </a:pPr>
                      <a:r>
                        <a:rPr lang="en-US" sz="1400" i="1" dirty="0" smtClean="0">
                          <a:solidFill>
                            <a:schemeClr val="accent1"/>
                          </a:solidFill>
                        </a:rPr>
                        <a:t>Vague language </a:t>
                      </a:r>
                    </a:p>
                    <a:p>
                      <a:pPr marL="228600" indent="-228600">
                        <a:buSzPct val="125000"/>
                        <a:buFont typeface="Arial" pitchFamily="34" charset="0"/>
                        <a:buChar char="▪"/>
                      </a:pPr>
                      <a:r>
                        <a:rPr lang="en-US" sz="1400" i="1" dirty="0" smtClean="0">
                          <a:solidFill>
                            <a:schemeClr val="accent1"/>
                          </a:solidFill>
                        </a:rPr>
                        <a:t>What is the meaning of ‘not moved’  - are</a:t>
                      </a:r>
                      <a:r>
                        <a:rPr lang="en-US" sz="1400" i="1" baseline="0" dirty="0" smtClean="0">
                          <a:solidFill>
                            <a:schemeClr val="accent1"/>
                          </a:solidFill>
                        </a:rPr>
                        <a:t> </a:t>
                      </a:r>
                      <a:r>
                        <a:rPr lang="en-US" sz="1400" i="1" dirty="0" smtClean="0">
                          <a:solidFill>
                            <a:schemeClr val="accent1"/>
                          </a:solidFill>
                        </a:rPr>
                        <a:t>stocks </a:t>
                      </a:r>
                      <a:r>
                        <a:rPr lang="en-US" sz="1400" i="1" baseline="0" dirty="0" smtClean="0">
                          <a:solidFill>
                            <a:schemeClr val="accent1"/>
                          </a:solidFill>
                        </a:rPr>
                        <a:t>moved within the Company facilities excluded in this </a:t>
                      </a:r>
                      <a:endParaRPr lang="en-US" sz="1400" i="1" dirty="0">
                        <a:solidFill>
                          <a:schemeClr val="accent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dirty="0" smtClean="0">
                          <a:solidFill>
                            <a:schemeClr val="accent1"/>
                          </a:solidFill>
                        </a:rPr>
                        <a:t>“Stock shall be valued by the Purchaser’s Accountants …. and this valuation shall be binding”</a:t>
                      </a:r>
                      <a:endParaRPr lang="en-GB" sz="1400" b="0" i="1" dirty="0" smtClean="0">
                        <a:solidFill>
                          <a:schemeClr val="accent1"/>
                        </a:solidFill>
                      </a:endParaRPr>
                    </a:p>
                  </a:txBody>
                  <a:tcPr/>
                </a:tc>
                <a:tc>
                  <a:txBody>
                    <a:bodyPr/>
                    <a:lstStyle/>
                    <a:p>
                      <a:pPr marL="228600" indent="-228600">
                        <a:buSzPct val="125000"/>
                        <a:buFont typeface="Arial" pitchFamily="34" charset="0"/>
                        <a:buChar char="▪"/>
                      </a:pPr>
                      <a:r>
                        <a:rPr lang="en-US" sz="1400" i="1" dirty="0" smtClean="0">
                          <a:solidFill>
                            <a:schemeClr val="accent1"/>
                          </a:solidFill>
                        </a:rPr>
                        <a:t>Vague language </a:t>
                      </a:r>
                    </a:p>
                    <a:p>
                      <a:pPr marL="228600" indent="-228600">
                        <a:buSzPct val="125000"/>
                        <a:buFont typeface="Arial" pitchFamily="34" charset="0"/>
                        <a:buChar char="▪"/>
                      </a:pPr>
                      <a:r>
                        <a:rPr lang="en-US" sz="1400" i="1" dirty="0" smtClean="0">
                          <a:solidFill>
                            <a:schemeClr val="accent1"/>
                          </a:solidFill>
                        </a:rPr>
                        <a:t>Can the purchaser’s accountants employ any valuation techniques</a:t>
                      </a:r>
                    </a:p>
                    <a:p>
                      <a:pPr marL="228600" indent="-228600">
                        <a:buSzPct val="125000"/>
                        <a:buFont typeface="Arial" pitchFamily="34" charset="0"/>
                        <a:buChar char="▪"/>
                      </a:pPr>
                      <a:r>
                        <a:rPr lang="en-US" sz="1400" i="1" dirty="0" smtClean="0">
                          <a:solidFill>
                            <a:schemeClr val="accent1"/>
                          </a:solidFill>
                        </a:rPr>
                        <a:t>What happens</a:t>
                      </a:r>
                      <a:r>
                        <a:rPr lang="en-US" sz="1400" i="1" baseline="0" dirty="0" smtClean="0">
                          <a:solidFill>
                            <a:schemeClr val="accent1"/>
                          </a:solidFill>
                        </a:rPr>
                        <a:t> if such techniques are not consistent with GAAP or company’s past accounting principles</a:t>
                      </a:r>
                    </a:p>
                    <a:p>
                      <a:pPr marL="228600" indent="-228600">
                        <a:buSzPct val="125000"/>
                        <a:buFont typeface="Arial" pitchFamily="34" charset="0"/>
                        <a:buChar char="▪"/>
                      </a:pPr>
                      <a:r>
                        <a:rPr lang="en-US" sz="1400" i="1" baseline="0" dirty="0" smtClean="0">
                          <a:solidFill>
                            <a:schemeClr val="accent1"/>
                          </a:solidFill>
                        </a:rPr>
                        <a:t>Risky for the seller to be bound by the value determined by purchaser’s accounts – what is their recourse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dirty="0" smtClean="0">
                          <a:solidFill>
                            <a:schemeClr val="accent1"/>
                          </a:solidFill>
                        </a:rPr>
                        <a:t>‘Provision may only be made for doubtful debts where a debt is at least six months overdue ….”</a:t>
                      </a:r>
                    </a:p>
                    <a:p>
                      <a:endParaRPr lang="en-US" sz="1400" i="1" dirty="0">
                        <a:solidFill>
                          <a:schemeClr val="accent1"/>
                        </a:solidFill>
                      </a:endParaRPr>
                    </a:p>
                  </a:txBody>
                  <a:tcPr/>
                </a:tc>
                <a:tc>
                  <a:txBody>
                    <a:bodyPr/>
                    <a:lstStyle/>
                    <a:p>
                      <a:pPr marL="228600" indent="-228600">
                        <a:buSzPct val="125000"/>
                        <a:buFont typeface="Arial" pitchFamily="34" charset="0"/>
                        <a:buChar char="▪"/>
                      </a:pPr>
                      <a:r>
                        <a:rPr lang="en-US" sz="1400" i="1" dirty="0" smtClean="0">
                          <a:solidFill>
                            <a:schemeClr val="accent1"/>
                          </a:solidFill>
                        </a:rPr>
                        <a:t>Too</a:t>
                      </a:r>
                      <a:r>
                        <a:rPr lang="en-US" sz="1400" i="1" baseline="0" dirty="0" smtClean="0">
                          <a:solidFill>
                            <a:schemeClr val="accent1"/>
                          </a:solidFill>
                        </a:rPr>
                        <a:t> restrictive</a:t>
                      </a:r>
                    </a:p>
                    <a:p>
                      <a:pPr marL="228600" indent="-228600">
                        <a:buSzPct val="125000"/>
                        <a:buFont typeface="Arial" pitchFamily="34" charset="0"/>
                        <a:buChar char="▪"/>
                      </a:pPr>
                      <a:r>
                        <a:rPr lang="en-US" sz="1400" i="1" baseline="0" dirty="0" smtClean="0">
                          <a:solidFill>
                            <a:schemeClr val="accent1"/>
                          </a:solidFill>
                        </a:rPr>
                        <a:t>What if a debt less than 6 months overdue is known to be bad or doubtful</a:t>
                      </a:r>
                      <a:endParaRPr lang="en-US" sz="1400" i="1" dirty="0">
                        <a:solidFill>
                          <a:schemeClr val="accent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dirty="0" smtClean="0">
                          <a:solidFill>
                            <a:schemeClr val="accent1"/>
                          </a:solidFill>
                        </a:rPr>
                        <a:t>‘Debt means all borrowing and indebtedness (including without limitation …. sale and leaseback arrangements ….)”</a:t>
                      </a:r>
                      <a:endParaRPr lang="en-GB" sz="1400" b="0" i="1" dirty="0" smtClean="0">
                        <a:solidFill>
                          <a:schemeClr val="accent1"/>
                        </a:solidFill>
                      </a:endParaRPr>
                    </a:p>
                  </a:txBody>
                  <a:tcPr/>
                </a:tc>
                <a:tc>
                  <a:txBody>
                    <a:bodyPr/>
                    <a:lstStyle/>
                    <a:p>
                      <a:pPr marL="228600" indent="-228600">
                        <a:buSzPct val="125000"/>
                        <a:buFont typeface="Arial" pitchFamily="34" charset="0"/>
                        <a:buChar char="▪"/>
                      </a:pPr>
                      <a:r>
                        <a:rPr lang="en-US" sz="1400" i="1" dirty="0" smtClean="0">
                          <a:solidFill>
                            <a:schemeClr val="accent1"/>
                          </a:solidFill>
                        </a:rPr>
                        <a:t>Needs further definitions</a:t>
                      </a:r>
                      <a:endParaRPr lang="en-US" sz="1400" i="1" baseline="0" dirty="0" smtClean="0">
                        <a:solidFill>
                          <a:schemeClr val="accent1"/>
                        </a:solidFill>
                      </a:endParaRPr>
                    </a:p>
                    <a:p>
                      <a:pPr marL="228600" indent="-228600">
                        <a:buSzPct val="125000"/>
                        <a:buFont typeface="Arial" pitchFamily="34" charset="0"/>
                        <a:buChar char="▪"/>
                      </a:pPr>
                      <a:r>
                        <a:rPr lang="en-US" sz="1400" i="1" dirty="0" smtClean="0">
                          <a:solidFill>
                            <a:schemeClr val="accent1"/>
                          </a:solidFill>
                        </a:rPr>
                        <a:t>“All borrowing and indebtedness” is very broad – many</a:t>
                      </a:r>
                      <a:r>
                        <a:rPr lang="en-US" sz="1400" i="1" baseline="0" dirty="0" smtClean="0">
                          <a:solidFill>
                            <a:schemeClr val="accent1"/>
                          </a:solidFill>
                        </a:rPr>
                        <a:t> of the working capital items (including accounts payable and accrued liabilities) may be categorized as indebtedness </a:t>
                      </a:r>
                      <a:endParaRPr lang="en-US" sz="1400" i="1" dirty="0" smtClean="0">
                        <a:solidFill>
                          <a:schemeClr val="accent1"/>
                        </a:solidFill>
                      </a:endParaRPr>
                    </a:p>
                  </a:txBody>
                  <a:tcPr/>
                </a:tc>
              </a:tr>
            </a:tbl>
          </a:graphicData>
        </a:graphic>
      </p:graphicFrame>
      <p:pic>
        <p:nvPicPr>
          <p:cNvPr id="7" name="Picture 6"/>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44" name="Rectangle 16"/>
          <p:cNvSpPr>
            <a:spLocks noGrp="1" noChangeArrowheads="1"/>
          </p:cNvSpPr>
          <p:nvPr>
            <p:ph type="body" idx="1"/>
          </p:nvPr>
        </p:nvSpPr>
        <p:spPr/>
        <p:txBody>
          <a:bodyPr/>
          <a:lstStyle/>
          <a:p>
            <a:pPr marL="457200" lvl="1" indent="-455613">
              <a:buSzPct val="125000"/>
              <a:buFont typeface="Arial" pitchFamily="34" charset="0"/>
              <a:buChar char="▪"/>
            </a:pPr>
            <a:r>
              <a:rPr lang="en-GB" sz="2400" dirty="0"/>
              <a:t>Once an Agreement is signed, the allocation of risk between the Seller and Buyer is fixed</a:t>
            </a:r>
          </a:p>
          <a:p>
            <a:pPr marL="457200" lvl="1" indent="-455613">
              <a:buSzPct val="125000"/>
              <a:buFont typeface="Arial" pitchFamily="34" charset="0"/>
              <a:buChar char="▪"/>
            </a:pPr>
            <a:r>
              <a:rPr lang="en-GB" sz="2400" dirty="0"/>
              <a:t>Careful early consideration of accounting issues in the agreement helps manage transaction risk at an early stage </a:t>
            </a:r>
            <a:r>
              <a:rPr lang="en-GB" sz="2400" dirty="0" smtClean="0"/>
              <a:t>and </a:t>
            </a:r>
            <a:r>
              <a:rPr lang="en-GB" sz="2400" dirty="0"/>
              <a:t>position </a:t>
            </a:r>
            <a:r>
              <a:rPr lang="en-GB" sz="2400" dirty="0" smtClean="0"/>
              <a:t>our client in an advantage in </a:t>
            </a:r>
            <a:r>
              <a:rPr lang="en-GB" sz="2400" dirty="0"/>
              <a:t>the event of a dispute</a:t>
            </a:r>
          </a:p>
          <a:p>
            <a:pPr marL="457200" lvl="1" indent="-455613">
              <a:buSzPct val="125000"/>
              <a:buFont typeface="Arial" pitchFamily="34" charset="0"/>
              <a:buChar char="▪"/>
            </a:pPr>
            <a:r>
              <a:rPr lang="en-GB" sz="2400" dirty="0"/>
              <a:t>Understand the issues and the business, reflect these in the drafting…</a:t>
            </a:r>
          </a:p>
          <a:p>
            <a:pPr marL="457200" lvl="1" indent="-455613">
              <a:buSzPct val="125000"/>
              <a:buFont typeface="Arial" pitchFamily="34" charset="0"/>
              <a:buChar char="▪"/>
            </a:pPr>
            <a:r>
              <a:rPr lang="en-GB" sz="2400" dirty="0"/>
              <a:t>…and above all DON’T try to be too clever</a:t>
            </a:r>
          </a:p>
          <a:p>
            <a:pPr marL="457200" indent="-455613"/>
            <a:endParaRPr lang="en-GB" sz="2400" dirty="0"/>
          </a:p>
        </p:txBody>
      </p:sp>
      <p:sp>
        <p:nvSpPr>
          <p:cNvPr id="11"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Summary</a:t>
            </a:r>
            <a:endParaRPr lang="en-GB" sz="1800" dirty="0"/>
          </a:p>
        </p:txBody>
      </p:sp>
      <p:pic>
        <p:nvPicPr>
          <p:cNvPr id="6" name="Picture 5"/>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smtClean="0"/>
              <a:t>The purpose of this document is to assist professionals in gaining an understanding of due diligence considerations with respect to definitions in a sale and purchase agreements (SPA).  </a:t>
            </a:r>
          </a:p>
          <a:p>
            <a:r>
              <a:rPr lang="en-US" dirty="0" smtClean="0"/>
              <a:t>This document provides an overview of SPA definition, how we add value and considerations, examples and pitfalls for definitions</a:t>
            </a:r>
          </a:p>
          <a:p>
            <a:r>
              <a:rPr lang="en-GB" dirty="0" smtClean="0"/>
              <a:t>Note: This document is part of the sale and purchase agreement (SPA) section of the </a:t>
            </a:r>
            <a:r>
              <a:rPr lang="en-GB" dirty="0" err="1" smtClean="0"/>
              <a:t>FDD</a:t>
            </a:r>
            <a:r>
              <a:rPr lang="en-GB" dirty="0" smtClean="0"/>
              <a:t> toolkit.  Key concepts of SPA, completion accounts mechanisms, representations and warranties and indemnities are all separate documents within the SPA section. </a:t>
            </a:r>
            <a:endParaRPr lang="en-US" dirty="0"/>
          </a:p>
        </p:txBody>
      </p:sp>
      <p:grpSp>
        <p:nvGrpSpPr>
          <p:cNvPr id="36" name="Group 35"/>
          <p:cNvGrpSpPr/>
          <p:nvPr/>
        </p:nvGrpSpPr>
        <p:grpSpPr bwMode="gray">
          <a:xfrm>
            <a:off x="6208713" y="40210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a:t>
            </a:r>
            <a:r>
              <a:rPr lang="en-US" altLang="en-US" sz="2000" dirty="0" smtClean="0">
                <a:latin typeface="Arial" charset="0"/>
                <a:cs typeface="Arial" charset="0"/>
              </a:rPr>
              <a:t>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4616648"/>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US" dirty="0" smtClean="0"/>
              <a:t>Overview</a:t>
            </a:r>
          </a:p>
          <a:p>
            <a:pPr marL="407987" lvl="2" indent="-227013">
              <a:spcBef>
                <a:spcPts val="300"/>
              </a:spcBef>
              <a:spcAft>
                <a:spcPts val="300"/>
              </a:spcAft>
              <a:buClr>
                <a:schemeClr val="accent1"/>
              </a:buClr>
              <a:buSzPct val="125000"/>
              <a:buFont typeface="Arial" pitchFamily="34" charset="0"/>
              <a:buChar char="▪"/>
            </a:pPr>
            <a:r>
              <a:rPr lang="en-US" dirty="0" smtClean="0"/>
              <a:t>How we can add value</a:t>
            </a:r>
          </a:p>
          <a:p>
            <a:pPr marL="407987" lvl="2" indent="-227013">
              <a:spcBef>
                <a:spcPts val="300"/>
              </a:spcBef>
              <a:spcAft>
                <a:spcPts val="300"/>
              </a:spcAft>
              <a:buClr>
                <a:schemeClr val="accent1"/>
              </a:buClr>
              <a:buSzPct val="125000"/>
              <a:buFont typeface="Arial" pitchFamily="34" charset="0"/>
              <a:buChar char="▪"/>
            </a:pPr>
            <a:r>
              <a:rPr lang="en-US" dirty="0" smtClean="0"/>
              <a:t>Structure and price adjustment</a:t>
            </a:r>
          </a:p>
          <a:p>
            <a:pPr marL="865187" lvl="3" indent="-227013">
              <a:spcBef>
                <a:spcPts val="300"/>
              </a:spcBef>
              <a:spcAft>
                <a:spcPts val="300"/>
              </a:spcAft>
              <a:buClr>
                <a:schemeClr val="accent1"/>
              </a:buClr>
              <a:buFont typeface="Arial" pitchFamily="34" charset="0"/>
              <a:buChar char="–"/>
            </a:pPr>
            <a:r>
              <a:rPr lang="en-US" dirty="0" smtClean="0"/>
              <a:t>Considerations</a:t>
            </a:r>
          </a:p>
          <a:p>
            <a:pPr marL="865187" lvl="3" indent="-227013">
              <a:spcBef>
                <a:spcPts val="300"/>
              </a:spcBef>
              <a:spcAft>
                <a:spcPts val="300"/>
              </a:spcAft>
              <a:buClr>
                <a:schemeClr val="accent1"/>
              </a:buClr>
              <a:buFont typeface="Arial" pitchFamily="34" charset="0"/>
              <a:buChar char="–"/>
            </a:pPr>
            <a:r>
              <a:rPr lang="en-US" dirty="0" smtClean="0"/>
              <a:t>Examples</a:t>
            </a:r>
          </a:p>
          <a:p>
            <a:pPr marL="865187" lvl="3" indent="-227013">
              <a:spcBef>
                <a:spcPts val="300"/>
              </a:spcBef>
              <a:spcAft>
                <a:spcPts val="300"/>
              </a:spcAft>
              <a:buClr>
                <a:schemeClr val="accent1"/>
              </a:buClr>
              <a:buFont typeface="Arial" pitchFamily="34" charset="0"/>
              <a:buChar char="–"/>
            </a:pPr>
            <a:r>
              <a:rPr lang="en-US" dirty="0" smtClean="0"/>
              <a:t>Pitfalls</a:t>
            </a:r>
          </a:p>
          <a:p>
            <a:pPr marL="407987" lvl="2" indent="-227013">
              <a:spcBef>
                <a:spcPts val="300"/>
              </a:spcBef>
              <a:spcAft>
                <a:spcPts val="300"/>
              </a:spcAft>
              <a:buClr>
                <a:schemeClr val="accent1"/>
              </a:buClr>
              <a:buSzPct val="125000"/>
              <a:buFont typeface="Arial" pitchFamily="34" charset="0"/>
              <a:buChar char="▪"/>
            </a:pPr>
            <a:r>
              <a:rPr lang="en-US" dirty="0" smtClean="0"/>
              <a:t>Avoiding poor drafting</a:t>
            </a:r>
          </a:p>
          <a:p>
            <a:pPr marL="407987" lvl="2" indent="-227013">
              <a:spcBef>
                <a:spcPts val="300"/>
              </a:spcBef>
              <a:spcAft>
                <a:spcPts val="300"/>
              </a:spcAft>
              <a:buClr>
                <a:schemeClr val="accent1"/>
              </a:buClr>
              <a:buSzPct val="125000"/>
              <a:buFont typeface="Arial" pitchFamily="34" charset="0"/>
              <a:buChar char="▪"/>
            </a:pPr>
            <a:r>
              <a:rPr lang="en-US" dirty="0" smtClean="0"/>
              <a:t>Summary</a:t>
            </a:r>
          </a:p>
          <a:p>
            <a:pPr marL="407987" lvl="2" indent="-227013">
              <a:spcBef>
                <a:spcPts val="300"/>
              </a:spcBef>
              <a:spcAft>
                <a:spcPts val="300"/>
              </a:spcAft>
            </a:pPr>
            <a:endParaRPr lang="en-US" dirty="0" smtClean="0"/>
          </a:p>
          <a:p>
            <a:pPr marL="407987" lvl="2" indent="-227013">
              <a:spcBef>
                <a:spcPts val="300"/>
              </a:spcBef>
              <a:spcAft>
                <a:spcPts val="300"/>
              </a:spcAft>
              <a:buFont typeface="Arial" pitchFamily="34" charset="0"/>
              <a:buChar char="•"/>
            </a:pPr>
            <a:endParaRPr lang="en-US" dirty="0" smtClean="0"/>
          </a:p>
          <a:p>
            <a:pPr marL="407987" lvl="2" indent="-227013">
              <a:spcBef>
                <a:spcPts val="300"/>
              </a:spcBef>
              <a:spcAft>
                <a:spcPts val="300"/>
              </a:spcAft>
              <a:buFont typeface="Arial" pitchFamily="34" charset="0"/>
              <a:buChar char="•"/>
            </a:pPr>
            <a:endParaRPr lang="en-US" dirty="0" smtClean="0"/>
          </a:p>
          <a:p>
            <a:pPr marL="407987" lvl="2" indent="-227013">
              <a:spcBef>
                <a:spcPts val="300"/>
              </a:spcBef>
              <a:spcAft>
                <a:spcPts val="300"/>
              </a:spcAft>
              <a:buFont typeface="Arial" pitchFamily="34" charset="0"/>
              <a:buChar char="•"/>
            </a:pPr>
            <a:endParaRPr lang="en-US" dirty="0" smtClean="0">
              <a:solidFill>
                <a:schemeClr val="tx2"/>
              </a:solidFill>
            </a:endParaRPr>
          </a:p>
          <a:p>
            <a:pPr marL="407987" lvl="2" indent="-227013">
              <a:spcBef>
                <a:spcPts val="300"/>
              </a:spcBef>
              <a:spcAft>
                <a:spcPts val="300"/>
              </a:spcAft>
              <a:buFont typeface="Arial" pitchFamily="34" charset="0"/>
              <a:buChar char="•"/>
            </a:pPr>
            <a:endParaRPr lang="en-GB" dirty="0" smtClean="0"/>
          </a:p>
        </p:txBody>
      </p:sp>
      <p:pic>
        <p:nvPicPr>
          <p:cNvPr id="6" name="Picture 5"/>
          <p:cNvPicPr>
            <a:picLocks noChangeAspect="1" noChangeArrowheads="1"/>
          </p:cNvPicPr>
          <p:nvPr/>
        </p:nvPicPr>
        <p:blipFill>
          <a:blip r:embed="rId4"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Rounded Rectangle 17"/>
          <p:cNvSpPr/>
          <p:nvPr/>
        </p:nvSpPr>
        <p:spPr bwMode="auto">
          <a:xfrm>
            <a:off x="1730201" y="3514191"/>
            <a:ext cx="7162800" cy="2810409"/>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ctr" anchorCtr="0"/>
          <a:lstStyle/>
          <a:p>
            <a:pPr>
              <a:spcBef>
                <a:spcPts val="300"/>
              </a:spcBef>
              <a:spcAft>
                <a:spcPts val="300"/>
              </a:spcAft>
            </a:pPr>
            <a:r>
              <a:rPr lang="en-GB" sz="1400" dirty="0" smtClean="0">
                <a:solidFill>
                  <a:schemeClr val="accent1"/>
                </a:solidFill>
              </a:rPr>
              <a:t>Really important insofar as they cover accounting definitions. How would you define:</a:t>
            </a:r>
          </a:p>
          <a:p>
            <a:pPr marL="279400" lvl="1" indent="-277813">
              <a:spcBef>
                <a:spcPts val="200"/>
              </a:spcBef>
              <a:spcAft>
                <a:spcPts val="200"/>
              </a:spcAft>
              <a:buClr>
                <a:schemeClr val="accent1"/>
              </a:buClr>
              <a:buSzPct val="125000"/>
              <a:buFont typeface="Arial" pitchFamily="34" charset="0"/>
              <a:buChar char="▪"/>
            </a:pPr>
            <a:r>
              <a:rPr lang="en-GB" sz="1400" dirty="0" smtClean="0">
                <a:solidFill>
                  <a:schemeClr val="accent1"/>
                </a:solidFill>
              </a:rPr>
              <a:t>Material?</a:t>
            </a:r>
          </a:p>
          <a:p>
            <a:pPr marL="279400" lvl="1" indent="-277813">
              <a:spcBef>
                <a:spcPts val="200"/>
              </a:spcBef>
              <a:spcAft>
                <a:spcPts val="200"/>
              </a:spcAft>
              <a:buClr>
                <a:schemeClr val="accent1"/>
              </a:buClr>
              <a:buSzPct val="125000"/>
              <a:buFont typeface="Arial" pitchFamily="34" charset="0"/>
              <a:buChar char="▪"/>
            </a:pPr>
            <a:r>
              <a:rPr lang="en-GB" sz="1400" dirty="0" smtClean="0">
                <a:solidFill>
                  <a:schemeClr val="accent1"/>
                </a:solidFill>
              </a:rPr>
              <a:t>Generally Accepted Accounting Principles (GAAP)?</a:t>
            </a:r>
          </a:p>
          <a:p>
            <a:pPr marL="279400" lvl="1" indent="-277813">
              <a:spcBef>
                <a:spcPts val="200"/>
              </a:spcBef>
              <a:spcAft>
                <a:spcPts val="200"/>
              </a:spcAft>
              <a:buClr>
                <a:schemeClr val="accent1"/>
              </a:buClr>
              <a:buSzPct val="125000"/>
              <a:buFont typeface="Arial" pitchFamily="34" charset="0"/>
              <a:buChar char="▪"/>
            </a:pPr>
            <a:r>
              <a:rPr lang="en-GB" sz="1400" dirty="0" smtClean="0">
                <a:solidFill>
                  <a:schemeClr val="accent1"/>
                </a:solidFill>
              </a:rPr>
              <a:t>Net realisable value?</a:t>
            </a:r>
          </a:p>
          <a:p>
            <a:pPr marL="279400" lvl="1" indent="-277813">
              <a:spcBef>
                <a:spcPts val="200"/>
              </a:spcBef>
              <a:spcAft>
                <a:spcPts val="200"/>
              </a:spcAft>
              <a:buClr>
                <a:schemeClr val="accent1"/>
              </a:buClr>
              <a:buSzPct val="125000"/>
              <a:buFont typeface="Arial" pitchFamily="34" charset="0"/>
              <a:buChar char="▪"/>
            </a:pPr>
            <a:r>
              <a:rPr lang="en-GB" sz="1400" dirty="0" smtClean="0">
                <a:solidFill>
                  <a:schemeClr val="accent1"/>
                </a:solidFill>
              </a:rPr>
              <a:t>Debt?</a:t>
            </a:r>
          </a:p>
          <a:p>
            <a:pPr marL="279400" lvl="1" indent="-277813">
              <a:spcBef>
                <a:spcPts val="200"/>
              </a:spcBef>
              <a:spcAft>
                <a:spcPts val="200"/>
              </a:spcAft>
              <a:buClr>
                <a:schemeClr val="accent1"/>
              </a:buClr>
              <a:buSzPct val="125000"/>
              <a:buFont typeface="Arial" pitchFamily="34" charset="0"/>
              <a:buChar char="▪"/>
            </a:pPr>
            <a:r>
              <a:rPr lang="en-GB" sz="1400" dirty="0" smtClean="0">
                <a:solidFill>
                  <a:schemeClr val="accent1"/>
                </a:solidFill>
              </a:rPr>
              <a:t>Working capital?</a:t>
            </a:r>
          </a:p>
          <a:p>
            <a:pPr marL="279400" lvl="1" indent="-277813">
              <a:spcBef>
                <a:spcPts val="200"/>
              </a:spcBef>
              <a:spcAft>
                <a:spcPts val="200"/>
              </a:spcAft>
              <a:buClr>
                <a:schemeClr val="accent1"/>
              </a:buClr>
              <a:buSzPct val="125000"/>
              <a:buFont typeface="Arial" pitchFamily="34" charset="0"/>
              <a:buChar char="▪"/>
            </a:pPr>
            <a:r>
              <a:rPr lang="en-GB" sz="1400" dirty="0" smtClean="0">
                <a:solidFill>
                  <a:schemeClr val="accent1"/>
                </a:solidFill>
              </a:rPr>
              <a:t>Trading and financial position?</a:t>
            </a:r>
          </a:p>
          <a:p>
            <a:pPr marL="0" lvl="1" indent="1588">
              <a:spcBef>
                <a:spcPts val="300"/>
              </a:spcBef>
              <a:spcAft>
                <a:spcPts val="300"/>
              </a:spcAft>
              <a:buClr>
                <a:schemeClr val="accent1"/>
              </a:buClr>
              <a:buSzPct val="75000"/>
            </a:pPr>
            <a:r>
              <a:rPr lang="en-GB" sz="1400" dirty="0" smtClean="0">
                <a:solidFill>
                  <a:schemeClr val="accent1"/>
                </a:solidFill>
              </a:rPr>
              <a:t>We will comment on the above definitions to the extent they are impacted by our due diligence findings.  However in most cases, we will comment on the working capital and net debt sections of the SPA </a:t>
            </a:r>
            <a:endParaRPr lang="en-GB" sz="1400" dirty="0">
              <a:solidFill>
                <a:schemeClr val="accent1"/>
              </a:solidFill>
            </a:endParaRPr>
          </a:p>
        </p:txBody>
      </p:sp>
      <p:sp>
        <p:nvSpPr>
          <p:cNvPr id="116740"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Overview</a:t>
            </a:r>
          </a:p>
        </p:txBody>
      </p:sp>
      <p:sp>
        <p:nvSpPr>
          <p:cNvPr id="116741" name="AutoShape 6"/>
          <p:cNvSpPr>
            <a:spLocks noChangeArrowheads="1"/>
          </p:cNvSpPr>
          <p:nvPr/>
        </p:nvSpPr>
        <p:spPr bwMode="auto">
          <a:xfrm>
            <a:off x="252046" y="1268413"/>
            <a:ext cx="1301262" cy="865187"/>
          </a:xfrm>
          <a:prstGeom prst="homePlate">
            <a:avLst>
              <a:gd name="adj" fmla="val 30262"/>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smtClean="0">
                <a:solidFill>
                  <a:schemeClr val="bg1"/>
                </a:solidFill>
                <a:latin typeface="Arial"/>
              </a:rPr>
              <a:t>Purpose </a:t>
            </a:r>
            <a:endParaRPr lang="en-US" sz="1400" b="1" dirty="0" smtClean="0">
              <a:solidFill>
                <a:schemeClr val="bg1"/>
              </a:solidFill>
              <a:latin typeface="Arial"/>
            </a:endParaRPr>
          </a:p>
        </p:txBody>
      </p:sp>
      <p:sp>
        <p:nvSpPr>
          <p:cNvPr id="116750" name="AutoShape 8"/>
          <p:cNvSpPr>
            <a:spLocks noChangeArrowheads="1"/>
          </p:cNvSpPr>
          <p:nvPr/>
        </p:nvSpPr>
        <p:spPr bwMode="auto">
          <a:xfrm>
            <a:off x="278551" y="3502370"/>
            <a:ext cx="1301262" cy="2771429"/>
          </a:xfrm>
          <a:prstGeom prst="homePlate">
            <a:avLst>
              <a:gd name="adj" fmla="val 34679"/>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GB" sz="1400" b="1" dirty="0" smtClean="0">
                <a:solidFill>
                  <a:schemeClr val="bg1"/>
                </a:solidFill>
                <a:latin typeface="Arial"/>
              </a:rPr>
              <a:t>Impact for </a:t>
            </a:r>
            <a:br>
              <a:rPr lang="en-GB" sz="1400" b="1" dirty="0" smtClean="0">
                <a:solidFill>
                  <a:schemeClr val="bg1"/>
                </a:solidFill>
                <a:latin typeface="Arial"/>
              </a:rPr>
            </a:br>
            <a:r>
              <a:rPr lang="en-GB" sz="1400" b="1" dirty="0" smtClean="0">
                <a:solidFill>
                  <a:schemeClr val="bg1"/>
                </a:solidFill>
                <a:latin typeface="Arial"/>
              </a:rPr>
              <a:t>FDD work</a:t>
            </a:r>
            <a:endParaRPr lang="en-US" sz="1400" b="1" dirty="0" smtClean="0">
              <a:solidFill>
                <a:schemeClr val="bg1"/>
              </a:solidFill>
              <a:latin typeface="Arial"/>
            </a:endParaRPr>
          </a:p>
        </p:txBody>
      </p:sp>
      <p:sp>
        <p:nvSpPr>
          <p:cNvPr id="116743" name="Rectangle 10"/>
          <p:cNvSpPr>
            <a:spLocks noChangeArrowheads="1"/>
          </p:cNvSpPr>
          <p:nvPr/>
        </p:nvSpPr>
        <p:spPr bwMode="auto">
          <a:xfrm>
            <a:off x="1714500" y="1268413"/>
            <a:ext cx="7177454" cy="195738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0" lvl="1" indent="1588">
              <a:spcBef>
                <a:spcPts val="300"/>
              </a:spcBef>
              <a:spcAft>
                <a:spcPts val="300"/>
              </a:spcAft>
              <a:buClr>
                <a:schemeClr val="accent1"/>
              </a:buClr>
              <a:buSzPct val="75000"/>
            </a:pPr>
            <a:r>
              <a:rPr lang="en-GB" sz="1400" dirty="0" smtClean="0">
                <a:solidFill>
                  <a:schemeClr val="accent1"/>
                </a:solidFill>
              </a:rPr>
              <a:t>SPA definitions set out the meaning of ALL terms used in the agreement that don’t otherwise have an unambiguous common or legal meaning. The scope of definitions includes:</a:t>
            </a:r>
          </a:p>
          <a:p>
            <a:pPr marL="344487" lvl="1" indent="-342900">
              <a:spcBef>
                <a:spcPts val="300"/>
              </a:spcBef>
              <a:spcAft>
                <a:spcPts val="300"/>
              </a:spcAft>
              <a:buClr>
                <a:schemeClr val="accent1"/>
              </a:buClr>
              <a:buSzPct val="125000"/>
              <a:buFont typeface="Arial" pitchFamily="34" charset="0"/>
              <a:buChar char="▪"/>
            </a:pPr>
            <a:r>
              <a:rPr lang="en-GB" sz="1400" dirty="0" smtClean="0">
                <a:solidFill>
                  <a:schemeClr val="accent1"/>
                </a:solidFill>
              </a:rPr>
              <a:t>Financial definitions</a:t>
            </a:r>
          </a:p>
          <a:p>
            <a:pPr marL="344487" lvl="1" indent="-342900">
              <a:spcBef>
                <a:spcPts val="300"/>
              </a:spcBef>
              <a:spcAft>
                <a:spcPts val="300"/>
              </a:spcAft>
              <a:buClr>
                <a:schemeClr val="accent1"/>
              </a:buClr>
              <a:buSzPct val="125000"/>
              <a:buFont typeface="Arial" pitchFamily="34" charset="0"/>
              <a:buChar char="▪"/>
            </a:pPr>
            <a:r>
              <a:rPr lang="en-GB" sz="1400" dirty="0" smtClean="0">
                <a:solidFill>
                  <a:schemeClr val="accent1"/>
                </a:solidFill>
              </a:rPr>
              <a:t>Structure and price adjustment definitions</a:t>
            </a:r>
          </a:p>
          <a:p>
            <a:pPr marL="344487" lvl="1" indent="-342900">
              <a:spcBef>
                <a:spcPts val="300"/>
              </a:spcBef>
              <a:spcAft>
                <a:spcPts val="300"/>
              </a:spcAft>
              <a:buClr>
                <a:schemeClr val="accent1"/>
              </a:buClr>
              <a:buSzPct val="125000"/>
              <a:buFont typeface="Arial" pitchFamily="34" charset="0"/>
              <a:buChar char="▪"/>
            </a:pPr>
            <a:r>
              <a:rPr lang="en-GB" sz="1400" dirty="0" smtClean="0">
                <a:solidFill>
                  <a:schemeClr val="accent1"/>
                </a:solidFill>
              </a:rPr>
              <a:t>Closing mechanism definitions</a:t>
            </a:r>
          </a:p>
          <a:p>
            <a:pPr marL="344487" lvl="1" indent="-342900">
              <a:spcBef>
                <a:spcPts val="300"/>
              </a:spcBef>
              <a:spcAft>
                <a:spcPts val="300"/>
              </a:spcAft>
              <a:buClr>
                <a:schemeClr val="accent1"/>
              </a:buClr>
              <a:buSzPct val="125000"/>
              <a:buFont typeface="Arial" pitchFamily="34" charset="0"/>
              <a:buChar char="▪"/>
            </a:pPr>
            <a:r>
              <a:rPr lang="en-GB" sz="1400" dirty="0" smtClean="0">
                <a:solidFill>
                  <a:schemeClr val="accent1"/>
                </a:solidFill>
              </a:rPr>
              <a:t>Accounting policy definitions </a:t>
            </a:r>
          </a:p>
        </p:txBody>
      </p:sp>
      <p:pic>
        <p:nvPicPr>
          <p:cNvPr id="9" name="Picture 8"/>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How </a:t>
            </a:r>
            <a:r>
              <a:rPr lang="en-GB" sz="1800" dirty="0"/>
              <a:t>can </a:t>
            </a:r>
            <a:r>
              <a:rPr lang="en-GB" sz="1800" dirty="0" smtClean="0"/>
              <a:t>we add </a:t>
            </a:r>
            <a:r>
              <a:rPr lang="en-GB" sz="1800" dirty="0"/>
              <a:t>value?</a:t>
            </a:r>
          </a:p>
        </p:txBody>
      </p:sp>
      <p:sp>
        <p:nvSpPr>
          <p:cNvPr id="462855" name="AutoShape 7"/>
          <p:cNvSpPr>
            <a:spLocks noChangeArrowheads="1"/>
          </p:cNvSpPr>
          <p:nvPr/>
        </p:nvSpPr>
        <p:spPr bwMode="auto">
          <a:xfrm>
            <a:off x="252046" y="1211263"/>
            <a:ext cx="1301262" cy="1587500"/>
          </a:xfrm>
          <a:prstGeom prst="homePlate">
            <a:avLst>
              <a:gd name="adj" fmla="val 13486"/>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600" b="1" dirty="0">
                <a:solidFill>
                  <a:schemeClr val="bg1"/>
                </a:solidFill>
                <a:latin typeface="Arial"/>
              </a:rPr>
              <a:t>Body of </a:t>
            </a:r>
            <a:br>
              <a:rPr lang="en-GB" sz="1600" b="1" dirty="0">
                <a:solidFill>
                  <a:schemeClr val="bg1"/>
                </a:solidFill>
                <a:latin typeface="Arial"/>
              </a:rPr>
            </a:br>
            <a:r>
              <a:rPr lang="en-GB" sz="1600" b="1" dirty="0">
                <a:solidFill>
                  <a:schemeClr val="bg1"/>
                </a:solidFill>
                <a:latin typeface="Arial"/>
              </a:rPr>
              <a:t>agreement</a:t>
            </a:r>
            <a:endParaRPr lang="en-US" sz="1600" b="1" dirty="0">
              <a:solidFill>
                <a:schemeClr val="bg1"/>
              </a:solidFill>
              <a:latin typeface="Arial"/>
            </a:endParaRPr>
          </a:p>
        </p:txBody>
      </p:sp>
      <p:sp>
        <p:nvSpPr>
          <p:cNvPr id="462856" name="Rectangle 8"/>
          <p:cNvSpPr>
            <a:spLocks noChangeArrowheads="1"/>
          </p:cNvSpPr>
          <p:nvPr/>
        </p:nvSpPr>
        <p:spPr bwMode="auto">
          <a:xfrm>
            <a:off x="1714500" y="1211263"/>
            <a:ext cx="7177454" cy="1587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dirty="0">
                <a:solidFill>
                  <a:schemeClr val="accent1"/>
                </a:solidFill>
                <a:latin typeface="Arial"/>
              </a:rPr>
              <a:t>Read financially relevant sections of SPA and identify ambiguous terms and inconsistencies </a:t>
            </a:r>
            <a:r>
              <a:rPr lang="en-GB" sz="1600" b="1" dirty="0" smtClean="0">
                <a:solidFill>
                  <a:schemeClr val="accent1"/>
                </a:solidFill>
                <a:latin typeface="Arial"/>
              </a:rPr>
              <a:t>– help ensure </a:t>
            </a:r>
            <a:r>
              <a:rPr lang="en-GB" sz="1600" b="1" dirty="0">
                <a:solidFill>
                  <a:schemeClr val="accent1"/>
                </a:solidFill>
                <a:latin typeface="Arial"/>
              </a:rPr>
              <a:t>lawyers define them appropriately</a:t>
            </a:r>
          </a:p>
        </p:txBody>
      </p:sp>
      <p:sp>
        <p:nvSpPr>
          <p:cNvPr id="462858" name="AutoShape 10"/>
          <p:cNvSpPr>
            <a:spLocks noChangeArrowheads="1"/>
          </p:cNvSpPr>
          <p:nvPr/>
        </p:nvSpPr>
        <p:spPr bwMode="auto">
          <a:xfrm>
            <a:off x="252046" y="2908300"/>
            <a:ext cx="1301262" cy="1587500"/>
          </a:xfrm>
          <a:prstGeom prst="homePlate">
            <a:avLst>
              <a:gd name="adj" fmla="val 13486"/>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600" b="1" dirty="0">
                <a:solidFill>
                  <a:schemeClr val="bg1"/>
                </a:solidFill>
                <a:latin typeface="Arial"/>
              </a:rPr>
              <a:t>Definitions </a:t>
            </a:r>
          </a:p>
          <a:p>
            <a:pPr algn="ctr" defTabSz="762000" eaLnBrk="0" hangingPunct="0">
              <a:spcBef>
                <a:spcPct val="20000"/>
              </a:spcBef>
            </a:pPr>
            <a:r>
              <a:rPr lang="en-GB" sz="1600" b="1" dirty="0">
                <a:solidFill>
                  <a:schemeClr val="bg1"/>
                </a:solidFill>
                <a:latin typeface="Arial"/>
              </a:rPr>
              <a:t>section</a:t>
            </a:r>
            <a:endParaRPr lang="en-US" sz="1600" b="1" dirty="0">
              <a:solidFill>
                <a:schemeClr val="bg1"/>
              </a:solidFill>
              <a:latin typeface="Arial"/>
            </a:endParaRPr>
          </a:p>
        </p:txBody>
      </p:sp>
      <p:sp>
        <p:nvSpPr>
          <p:cNvPr id="462859" name="Rectangle 11"/>
          <p:cNvSpPr>
            <a:spLocks noChangeArrowheads="1"/>
          </p:cNvSpPr>
          <p:nvPr/>
        </p:nvSpPr>
        <p:spPr bwMode="auto">
          <a:xfrm>
            <a:off x="1714500" y="2908300"/>
            <a:ext cx="7177454" cy="1587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dirty="0">
                <a:solidFill>
                  <a:schemeClr val="accent1"/>
                </a:solidFill>
                <a:latin typeface="Arial"/>
              </a:rPr>
              <a:t>Ensure definitions are clearly and unambiguously explained in the definition section and match the financial data </a:t>
            </a:r>
          </a:p>
        </p:txBody>
      </p:sp>
      <p:sp>
        <p:nvSpPr>
          <p:cNvPr id="462861" name="Rectangle 13"/>
          <p:cNvSpPr>
            <a:spLocks noChangeArrowheads="1"/>
          </p:cNvSpPr>
          <p:nvPr/>
        </p:nvSpPr>
        <p:spPr bwMode="auto">
          <a:xfrm>
            <a:off x="1049216" y="5265285"/>
            <a:ext cx="7842738" cy="1074738"/>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600" b="1" dirty="0">
                <a:solidFill>
                  <a:schemeClr val="bg1"/>
                </a:solidFill>
                <a:latin typeface="Arial"/>
              </a:rPr>
              <a:t>Where in doubt seek an </a:t>
            </a:r>
            <a:r>
              <a:rPr lang="en-GB" sz="1600" b="1" dirty="0" smtClean="0">
                <a:solidFill>
                  <a:schemeClr val="bg1"/>
                </a:solidFill>
                <a:latin typeface="Arial"/>
              </a:rPr>
              <a:t>SPA experienced professional’s assistance </a:t>
            </a:r>
            <a:endParaRPr lang="en-GB" sz="1600" b="1" dirty="0">
              <a:solidFill>
                <a:schemeClr val="bg1"/>
              </a:solidFill>
              <a:latin typeface="Arial"/>
            </a:endParaRPr>
          </a:p>
        </p:txBody>
      </p:sp>
      <p:sp>
        <p:nvSpPr>
          <p:cNvPr id="462862" name="AutoShape 14"/>
          <p:cNvSpPr>
            <a:spLocks noChangeArrowheads="1"/>
          </p:cNvSpPr>
          <p:nvPr/>
        </p:nvSpPr>
        <p:spPr bwMode="auto">
          <a:xfrm flipH="1" flipV="1">
            <a:off x="1395078" y="4610100"/>
            <a:ext cx="2126410" cy="631825"/>
          </a:xfrm>
          <a:prstGeom prst="upArrow">
            <a:avLst>
              <a:gd name="adj1" fmla="val 63852"/>
              <a:gd name="adj2" fmla="val 33102"/>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endParaRPr lang="en-US" sz="1400" dirty="0">
              <a:solidFill>
                <a:schemeClr val="accent4"/>
              </a:solidFill>
              <a:latin typeface="Arial"/>
            </a:endParaRPr>
          </a:p>
        </p:txBody>
      </p:sp>
      <p:sp>
        <p:nvSpPr>
          <p:cNvPr id="462863" name="AutoShape 15"/>
          <p:cNvSpPr>
            <a:spLocks noChangeArrowheads="1"/>
          </p:cNvSpPr>
          <p:nvPr/>
        </p:nvSpPr>
        <p:spPr bwMode="auto">
          <a:xfrm flipH="1" flipV="1">
            <a:off x="6224334" y="4610100"/>
            <a:ext cx="2126410" cy="631825"/>
          </a:xfrm>
          <a:prstGeom prst="upArrow">
            <a:avLst>
              <a:gd name="adj1" fmla="val 63852"/>
              <a:gd name="adj2" fmla="val 33102"/>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endParaRPr lang="en-US" sz="1400" dirty="0">
              <a:solidFill>
                <a:schemeClr val="accent4"/>
              </a:solidFill>
              <a:latin typeface="Arial"/>
            </a:endParaRPr>
          </a:p>
        </p:txBody>
      </p:sp>
      <p:pic>
        <p:nvPicPr>
          <p:cNvPr id="11" name="Picture 10"/>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4899" name="Rectangle 3"/>
          <p:cNvSpPr>
            <a:spLocks noGrp="1" noChangeArrowheads="1"/>
          </p:cNvSpPr>
          <p:nvPr>
            <p:ph type="body" idx="1"/>
          </p:nvPr>
        </p:nvSpPr>
        <p:spPr>
          <a:xfrm>
            <a:off x="451339" y="1268414"/>
            <a:ext cx="8241323" cy="1837643"/>
          </a:xfr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spcAft>
                <a:spcPct val="0"/>
              </a:spcAft>
            </a:pPr>
            <a:r>
              <a:rPr lang="en-GB" sz="1800" kern="1200" dirty="0">
                <a:solidFill>
                  <a:schemeClr val="accent1"/>
                </a:solidFill>
                <a:latin typeface="Arial"/>
                <a:cs typeface="Arial" charset="0"/>
              </a:rPr>
              <a:t>The ONLY rules for what gets included in an adjustment is what it says in the agreement</a:t>
            </a:r>
          </a:p>
          <a:p>
            <a:pPr marL="365125" lvl="1" indent="-363538" algn="ctr" defTabSz="762000">
              <a:spcBef>
                <a:spcPct val="20000"/>
              </a:spcBef>
              <a:spcAft>
                <a:spcPct val="0"/>
              </a:spcAft>
              <a:buSzPct val="125000"/>
              <a:buFont typeface="Arial" pitchFamily="34" charset="0"/>
              <a:buChar char="▪"/>
            </a:pPr>
            <a:r>
              <a:rPr lang="en-GB" sz="1800" kern="1200" dirty="0">
                <a:solidFill>
                  <a:schemeClr val="accent1"/>
                </a:solidFill>
                <a:latin typeface="Arial"/>
                <a:ea typeface="+mn-ea"/>
                <a:cs typeface="Arial" charset="0"/>
              </a:rPr>
              <a:t>Defining what is in or out should be as watertight as possible (debt, cash, net assets, Working capital, liabilities)</a:t>
            </a:r>
          </a:p>
          <a:p>
            <a:pPr marL="400050" lvl="1" indent="-400050" defTabSz="762000">
              <a:spcBef>
                <a:spcPct val="20000"/>
              </a:spcBef>
              <a:spcAft>
                <a:spcPct val="0"/>
              </a:spcAft>
              <a:buSzPct val="125000"/>
              <a:buFont typeface="Arial" pitchFamily="34" charset="0"/>
              <a:buChar char="▪"/>
            </a:pPr>
            <a:r>
              <a:rPr lang="en-GB" sz="1800" kern="1200" dirty="0">
                <a:solidFill>
                  <a:schemeClr val="accent1"/>
                </a:solidFill>
                <a:latin typeface="Arial"/>
                <a:ea typeface="+mn-ea"/>
                <a:cs typeface="Arial" charset="0"/>
              </a:rPr>
              <a:t>Structure and definitions need to link </a:t>
            </a:r>
            <a:r>
              <a:rPr lang="en-GB" sz="1800" kern="1200" dirty="0" smtClean="0">
                <a:solidFill>
                  <a:schemeClr val="accent1"/>
                </a:solidFill>
                <a:latin typeface="Arial"/>
                <a:ea typeface="+mn-ea"/>
                <a:cs typeface="Arial" charset="0"/>
              </a:rPr>
              <a:t>thoroughly </a:t>
            </a:r>
            <a:r>
              <a:rPr lang="en-GB" sz="1800" kern="1200" dirty="0">
                <a:solidFill>
                  <a:schemeClr val="accent1"/>
                </a:solidFill>
                <a:latin typeface="Arial"/>
                <a:ea typeface="+mn-ea"/>
                <a:cs typeface="Arial" charset="0"/>
              </a:rPr>
              <a:t>with accounting policies</a:t>
            </a:r>
          </a:p>
        </p:txBody>
      </p:sp>
      <p:sp>
        <p:nvSpPr>
          <p:cNvPr id="464900" name="Rectangle 4"/>
          <p:cNvSpPr>
            <a:spLocks noChangeArrowheads="1"/>
          </p:cNvSpPr>
          <p:nvPr/>
        </p:nvSpPr>
        <p:spPr bwMode="auto">
          <a:xfrm>
            <a:off x="1714500" y="5445124"/>
            <a:ext cx="5715000" cy="54927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lnSpc>
                <a:spcPct val="90000"/>
              </a:lnSpc>
              <a:spcBef>
                <a:spcPct val="20000"/>
              </a:spcBef>
              <a:buSzPct val="105000"/>
            </a:pPr>
            <a:r>
              <a:rPr lang="en-GB" b="1" dirty="0">
                <a:solidFill>
                  <a:schemeClr val="bg1"/>
                </a:solidFill>
                <a:latin typeface="Arial"/>
              </a:rPr>
              <a:t>Take care that definitions don’t contradict accounting policies!</a:t>
            </a:r>
          </a:p>
        </p:txBody>
      </p:sp>
      <p:sp>
        <p:nvSpPr>
          <p:cNvPr id="464901" name="AutoShape 5"/>
          <p:cNvSpPr>
            <a:spLocks noChangeArrowheads="1"/>
          </p:cNvSpPr>
          <p:nvPr/>
        </p:nvSpPr>
        <p:spPr bwMode="auto">
          <a:xfrm rot="21600000" flipH="1" flipV="1">
            <a:off x="3458409" y="3466649"/>
            <a:ext cx="1946031" cy="1584325"/>
          </a:xfrm>
          <a:prstGeom prst="upArrow">
            <a:avLst>
              <a:gd name="adj1" fmla="val 63852"/>
              <a:gd name="adj2" fmla="val 33102"/>
            </a:avLst>
          </a:prstGeom>
          <a:solidFill>
            <a:srgbClr val="BABBBC"/>
          </a:solidFill>
          <a:ln w="635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54000" tIns="54000" rIns="54000" bIns="54000" anchor="ctr"/>
          <a:lstStyle/>
          <a:p>
            <a:pPr algn="ctr" defTabSz="762000">
              <a:spcBef>
                <a:spcPct val="20000"/>
              </a:spcBef>
            </a:pPr>
            <a:endParaRPr lang="en-US" sz="1400" dirty="0">
              <a:solidFill>
                <a:schemeClr val="accent1"/>
              </a:solidFill>
              <a:latin typeface="Arial"/>
            </a:endParaRPr>
          </a:p>
        </p:txBody>
      </p:sp>
      <p:sp>
        <p:nvSpPr>
          <p:cNvPr id="16"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Structure and price adjustment</a:t>
            </a:r>
            <a:endParaRPr lang="en-GB" sz="1800" dirty="0"/>
          </a:p>
        </p:txBody>
      </p:sp>
      <p:pic>
        <p:nvPicPr>
          <p:cNvPr id="7" name="Picture 6"/>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 calcmode="lin" valueType="num">
                                      <p:cBhvr additive="base">
                                        <p:cTn id="7" dur="500" fill="hold"/>
                                        <p:tgtEl>
                                          <p:spTgt spid="464900"/>
                                        </p:tgtEl>
                                        <p:attrNameLst>
                                          <p:attrName>ppt_x</p:attrName>
                                        </p:attrNameLst>
                                      </p:cBhvr>
                                      <p:tavLst>
                                        <p:tav tm="0">
                                          <p:val>
                                            <p:strVal val="#ppt_x"/>
                                          </p:val>
                                        </p:tav>
                                        <p:tav tm="100000">
                                          <p:val>
                                            <p:strVal val="#ppt_x"/>
                                          </p:val>
                                        </p:tav>
                                      </p:tavLst>
                                    </p:anim>
                                    <p:anim calcmode="lin" valueType="num">
                                      <p:cBhvr additive="base">
                                        <p:cTn id="8" dur="500" fill="hold"/>
                                        <p:tgtEl>
                                          <p:spTgt spid="4649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4901"/>
                                        </p:tgtEl>
                                        <p:attrNameLst>
                                          <p:attrName>style.visibility</p:attrName>
                                        </p:attrNameLst>
                                      </p:cBhvr>
                                      <p:to>
                                        <p:strVal val="visible"/>
                                      </p:to>
                                    </p:set>
                                    <p:anim calcmode="lin" valueType="num">
                                      <p:cBhvr additive="base">
                                        <p:cTn id="11" dur="500" fill="hold"/>
                                        <p:tgtEl>
                                          <p:spTgt spid="464901"/>
                                        </p:tgtEl>
                                        <p:attrNameLst>
                                          <p:attrName>ppt_x</p:attrName>
                                        </p:attrNameLst>
                                      </p:cBhvr>
                                      <p:tavLst>
                                        <p:tav tm="0">
                                          <p:val>
                                            <p:strVal val="#ppt_x"/>
                                          </p:val>
                                        </p:tav>
                                        <p:tav tm="100000">
                                          <p:val>
                                            <p:strVal val="#ppt_x"/>
                                          </p:val>
                                        </p:tav>
                                      </p:tavLst>
                                    </p:anim>
                                    <p:anim calcmode="lin" valueType="num">
                                      <p:cBhvr additive="base">
                                        <p:cTn id="12" dur="500" fill="hold"/>
                                        <p:tgtEl>
                                          <p:spTgt spid="464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animBg="1"/>
      <p:bldP spid="46490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7" name="Rectangle 3"/>
          <p:cNvSpPr>
            <a:spLocks noGrp="1" noChangeArrowheads="1"/>
          </p:cNvSpPr>
          <p:nvPr>
            <p:ph type="body" idx="1"/>
          </p:nvPr>
        </p:nvSpPr>
        <p:spPr>
          <a:noFill/>
        </p:spPr>
        <p:txBody>
          <a:bodyPr/>
          <a:lstStyle/>
          <a:p>
            <a:pPr marL="457200" lvl="1" indent="-455613">
              <a:buSzPct val="125000"/>
              <a:buFont typeface="Arial" pitchFamily="34" charset="0"/>
              <a:buChar char="▪"/>
            </a:pPr>
            <a:r>
              <a:rPr lang="en-GB" sz="2400" dirty="0"/>
              <a:t>Defining what is in or out should be as watertight as possible</a:t>
            </a:r>
          </a:p>
          <a:p>
            <a:pPr marL="914400" lvl="2" indent="-457200">
              <a:buSzPct val="100000"/>
            </a:pPr>
            <a:r>
              <a:rPr lang="en-GB" sz="2400" dirty="0" smtClean="0"/>
              <a:t>Defining</a:t>
            </a:r>
            <a:r>
              <a:rPr lang="en-GB" sz="2400" dirty="0"/>
              <a:t>, for example, ‘working capital’ simply in word form alone, is incredibly difficult</a:t>
            </a:r>
          </a:p>
          <a:p>
            <a:pPr marL="914400" lvl="2" indent="-457200">
              <a:buSzPct val="100000"/>
            </a:pPr>
            <a:r>
              <a:rPr lang="en-GB" sz="2400" dirty="0" smtClean="0"/>
              <a:t>One of the best ways </a:t>
            </a:r>
            <a:r>
              <a:rPr lang="en-GB" sz="2400" dirty="0"/>
              <a:t>to do this is by setting out a balance sheet precedent or pro-forma</a:t>
            </a:r>
          </a:p>
          <a:p>
            <a:pPr marL="914400" lvl="2" indent="-457200">
              <a:buSzPct val="100000"/>
            </a:pPr>
            <a:r>
              <a:rPr lang="en-GB" sz="2400" dirty="0" smtClean="0"/>
              <a:t>Preparing </a:t>
            </a:r>
            <a:r>
              <a:rPr lang="en-GB" sz="2400" dirty="0"/>
              <a:t>a whole balance sheet at closing, and extracting specific line items from it, provides a robust framework</a:t>
            </a:r>
          </a:p>
          <a:p>
            <a:pPr marL="914400" lvl="2" indent="-457200">
              <a:buSzPct val="100000"/>
            </a:pPr>
            <a:r>
              <a:rPr lang="en-GB" sz="2400" dirty="0" smtClean="0"/>
              <a:t>Preparing </a:t>
            </a:r>
            <a:r>
              <a:rPr lang="en-GB" sz="2400" dirty="0"/>
              <a:t>separate statements (e.g. for cash, debt, working capital) can lead to double counting and cut off issues</a:t>
            </a:r>
          </a:p>
        </p:txBody>
      </p:sp>
      <p:sp>
        <p:nvSpPr>
          <p:cNvPr id="15"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Structure and price adjustment</a:t>
            </a:r>
            <a:endParaRPr lang="en-GB" sz="1800" dirty="0"/>
          </a:p>
        </p:txBody>
      </p:sp>
      <p:pic>
        <p:nvPicPr>
          <p:cNvPr id="5" name="Picture 4"/>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6" name="Rectangle 4"/>
          <p:cNvSpPr>
            <a:spLocks noGrp="1" noChangeArrowheads="1"/>
          </p:cNvSpPr>
          <p:nvPr>
            <p:ph type="body" sz="half" idx="2"/>
          </p:nvPr>
        </p:nvSpPr>
        <p:spPr/>
        <p:txBody>
          <a:bodyPr/>
          <a:lstStyle/>
          <a:p>
            <a:endParaRPr lang="en-GB" sz="4400"/>
          </a:p>
          <a:p>
            <a:endParaRPr lang="en-GB" sz="4400"/>
          </a:p>
        </p:txBody>
      </p:sp>
      <p:sp>
        <p:nvSpPr>
          <p:cNvPr id="468997" name="Rectangle 5"/>
          <p:cNvSpPr>
            <a:spLocks noChangeArrowheads="1"/>
          </p:cNvSpPr>
          <p:nvPr/>
        </p:nvSpPr>
        <p:spPr bwMode="auto">
          <a:xfrm>
            <a:off x="4911969" y="1628776"/>
            <a:ext cx="3692769" cy="4525963"/>
          </a:xfrm>
          <a:prstGeom prst="rect">
            <a:avLst/>
          </a:prstGeom>
          <a:noFill/>
          <a:ln w="9525">
            <a:noFill/>
            <a:miter lim="800000"/>
            <a:headEnd/>
            <a:tailEnd/>
          </a:ln>
          <a:effectLst/>
        </p:spPr>
        <p:txBody>
          <a:bodyPr/>
          <a:lstStyle/>
          <a:p>
            <a:pPr algn="l">
              <a:spcBef>
                <a:spcPct val="60000"/>
              </a:spcBef>
            </a:pPr>
            <a:endParaRPr lang="en-US" b="1"/>
          </a:p>
        </p:txBody>
      </p:sp>
      <p:sp>
        <p:nvSpPr>
          <p:cNvPr id="468998" name="Text Box 6"/>
          <p:cNvSpPr txBox="1">
            <a:spLocks noChangeArrowheads="1"/>
          </p:cNvSpPr>
          <p:nvPr/>
        </p:nvSpPr>
        <p:spPr bwMode="auto">
          <a:xfrm>
            <a:off x="7340112" y="5102226"/>
            <a:ext cx="1737976" cy="1323439"/>
          </a:xfrm>
          <a:prstGeom prst="rect">
            <a:avLst/>
          </a:prstGeom>
          <a:noFill/>
          <a:ln w="9525" algn="ctr">
            <a:noFill/>
            <a:miter lim="800000"/>
            <a:headEnd/>
            <a:tailEnd/>
          </a:ln>
          <a:effectLst/>
        </p:spPr>
        <p:txBody>
          <a:bodyPr wrap="none">
            <a:spAutoFit/>
          </a:bodyPr>
          <a:lstStyle/>
          <a:p>
            <a:pPr lvl="1" algn="l">
              <a:spcBef>
                <a:spcPct val="45000"/>
              </a:spcBef>
              <a:buSzPct val="100000"/>
              <a:buFont typeface="Wingdings" pitchFamily="2" charset="2"/>
              <a:buChar char="ü"/>
            </a:pPr>
            <a:r>
              <a:rPr lang="en-GB" sz="8000">
                <a:solidFill>
                  <a:srgbClr val="66FF33"/>
                </a:solidFill>
                <a:latin typeface="Arial" pitchFamily="34" charset="0"/>
                <a:cs typeface="Arial" pitchFamily="34" charset="0"/>
              </a:rPr>
              <a:t> </a:t>
            </a:r>
          </a:p>
        </p:txBody>
      </p:sp>
      <p:grpSp>
        <p:nvGrpSpPr>
          <p:cNvPr id="2" name="Group 10"/>
          <p:cNvGrpSpPr>
            <a:grpSpLocks/>
          </p:cNvGrpSpPr>
          <p:nvPr/>
        </p:nvGrpSpPr>
        <p:grpSpPr bwMode="auto">
          <a:xfrm>
            <a:off x="252046" y="1268413"/>
            <a:ext cx="4249615" cy="4437062"/>
            <a:chOff x="3696" y="1056"/>
            <a:chExt cx="2448" cy="1886"/>
          </a:xfrm>
        </p:grpSpPr>
        <p:sp>
          <p:nvSpPr>
            <p:cNvPr id="469003" name="Rectangle 11"/>
            <p:cNvSpPr>
              <a:spLocks noChangeArrowheads="1"/>
            </p:cNvSpPr>
            <p:nvPr/>
          </p:nvSpPr>
          <p:spPr bwMode="auto">
            <a:xfrm>
              <a:off x="3792" y="1056"/>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69004" name="Rectangle 12"/>
            <p:cNvSpPr>
              <a:spLocks noChangeArrowheads="1"/>
            </p:cNvSpPr>
            <p:nvPr/>
          </p:nvSpPr>
          <p:spPr bwMode="auto">
            <a:xfrm>
              <a:off x="3762" y="1089"/>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69005" name="Freeform 13"/>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chemeClr val="bg1"/>
            </a:solidFill>
            <a:ln w="6350" cap="flat" cmpd="sng">
              <a:solidFill>
                <a:schemeClr val="tx2"/>
              </a:solidFill>
              <a:prstDash val="solid"/>
              <a:round/>
              <a:headEnd/>
              <a:tailEnd/>
            </a:ln>
            <a:effectLst/>
          </p:spPr>
          <p:txBody>
            <a:bodyPr wrap="none" lIns="0" tIns="0" rIns="0" bIns="0" anchor="ctr"/>
            <a:lstStyle/>
            <a:p>
              <a:endParaRPr lang="en-US"/>
            </a:p>
          </p:txBody>
        </p:sp>
      </p:grpSp>
      <p:grpSp>
        <p:nvGrpSpPr>
          <p:cNvPr id="3" name="Group 14"/>
          <p:cNvGrpSpPr>
            <a:grpSpLocks/>
          </p:cNvGrpSpPr>
          <p:nvPr/>
        </p:nvGrpSpPr>
        <p:grpSpPr bwMode="auto">
          <a:xfrm>
            <a:off x="4642339" y="1268413"/>
            <a:ext cx="4318489" cy="5105400"/>
            <a:chOff x="3696" y="1056"/>
            <a:chExt cx="2448" cy="1886"/>
          </a:xfrm>
        </p:grpSpPr>
        <p:sp>
          <p:nvSpPr>
            <p:cNvPr id="469007" name="Rectangle 15"/>
            <p:cNvSpPr>
              <a:spLocks noChangeArrowheads="1"/>
            </p:cNvSpPr>
            <p:nvPr/>
          </p:nvSpPr>
          <p:spPr bwMode="auto">
            <a:xfrm>
              <a:off x="3792" y="1056"/>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69008" name="Rectangle 16"/>
            <p:cNvSpPr>
              <a:spLocks noChangeArrowheads="1"/>
            </p:cNvSpPr>
            <p:nvPr/>
          </p:nvSpPr>
          <p:spPr bwMode="auto">
            <a:xfrm>
              <a:off x="3762" y="1089"/>
              <a:ext cx="2352" cy="1296"/>
            </a:xfrm>
            <a:prstGeom prst="rect">
              <a:avLst/>
            </a:prstGeom>
            <a:solidFill>
              <a:schemeClr val="bg1"/>
            </a:solidFill>
            <a:ln w="6350" algn="ctr">
              <a:solidFill>
                <a:schemeClr val="tx2"/>
              </a:solidFill>
              <a:miter lim="800000"/>
              <a:headEnd/>
              <a:tailEnd/>
            </a:ln>
            <a:effectLst/>
          </p:spPr>
          <p:txBody>
            <a:bodyPr wrap="none" lIns="0" tIns="0" rIns="0" bIns="0" anchor="ctr"/>
            <a:lstStyle/>
            <a:p>
              <a:endParaRPr lang="en-US"/>
            </a:p>
          </p:txBody>
        </p:sp>
        <p:sp>
          <p:nvSpPr>
            <p:cNvPr id="469009" name="Freeform 17"/>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chemeClr val="bg1"/>
            </a:solidFill>
            <a:ln w="6350" cap="flat" cmpd="sng">
              <a:solidFill>
                <a:schemeClr val="tx2"/>
              </a:solidFill>
              <a:prstDash val="solid"/>
              <a:round/>
              <a:headEnd/>
              <a:tailEnd/>
            </a:ln>
            <a:effectLst/>
          </p:spPr>
          <p:txBody>
            <a:bodyPr wrap="none" lIns="0" tIns="0" rIns="0" bIns="0" anchor="ctr"/>
            <a:lstStyle/>
            <a:p>
              <a:endParaRPr lang="en-US"/>
            </a:p>
          </p:txBody>
        </p:sp>
      </p:grpSp>
      <p:sp>
        <p:nvSpPr>
          <p:cNvPr id="469010" name="Text Box 18"/>
          <p:cNvSpPr txBox="1">
            <a:spLocks noChangeArrowheads="1"/>
          </p:cNvSpPr>
          <p:nvPr/>
        </p:nvSpPr>
        <p:spPr bwMode="auto">
          <a:xfrm>
            <a:off x="3226777" y="5102226"/>
            <a:ext cx="1210588" cy="1323439"/>
          </a:xfrm>
          <a:prstGeom prst="rect">
            <a:avLst/>
          </a:prstGeom>
          <a:noFill/>
          <a:ln w="9525" algn="ctr">
            <a:noFill/>
            <a:miter lim="800000"/>
            <a:headEnd/>
            <a:tailEnd/>
          </a:ln>
          <a:effectLst/>
        </p:spPr>
        <p:txBody>
          <a:bodyPr wrap="none">
            <a:spAutoFit/>
          </a:bodyPr>
          <a:lstStyle/>
          <a:p>
            <a:pPr algn="l">
              <a:spcBef>
                <a:spcPct val="45000"/>
              </a:spcBef>
              <a:buSzPct val="100000"/>
              <a:buFont typeface="Wingdings" pitchFamily="2" charset="2"/>
              <a:buNone/>
            </a:pPr>
            <a:r>
              <a:rPr lang="en-GB" sz="8000">
                <a:solidFill>
                  <a:srgbClr val="FF0000"/>
                </a:solidFill>
                <a:latin typeface="Wingdings 2" pitchFamily="18" charset="2"/>
                <a:cs typeface="Arial" pitchFamily="34" charset="0"/>
                <a:sym typeface="Webdings" pitchFamily="18" charset="2"/>
              </a:rPr>
              <a:t></a:t>
            </a:r>
          </a:p>
        </p:txBody>
      </p:sp>
      <p:sp>
        <p:nvSpPr>
          <p:cNvPr id="469011" name="Text Box 19"/>
          <p:cNvSpPr txBox="1">
            <a:spLocks noChangeArrowheads="1"/>
          </p:cNvSpPr>
          <p:nvPr/>
        </p:nvSpPr>
        <p:spPr bwMode="auto">
          <a:xfrm>
            <a:off x="353158" y="1628775"/>
            <a:ext cx="3714750" cy="430887"/>
          </a:xfrm>
          <a:prstGeom prst="rect">
            <a:avLst/>
          </a:prstGeom>
          <a:noFill/>
          <a:ln w="6350">
            <a:noFill/>
            <a:miter lim="800000"/>
            <a:headEnd/>
            <a:tailEnd/>
          </a:ln>
          <a:effectLst/>
        </p:spPr>
        <p:txBody>
          <a:bodyPr lIns="0" tIns="0" rIns="0" bIns="0">
            <a:spAutoFit/>
          </a:bodyPr>
          <a:lstStyle/>
          <a:p>
            <a:pPr algn="l">
              <a:spcBef>
                <a:spcPct val="50000"/>
              </a:spcBef>
            </a:pPr>
            <a:r>
              <a:rPr lang="en-GB" sz="1400" b="1">
                <a:solidFill>
                  <a:schemeClr val="tx1"/>
                </a:solidFill>
              </a:rPr>
              <a:t>Working Capital</a:t>
            </a:r>
            <a:r>
              <a:rPr lang="en-GB" sz="1400">
                <a:solidFill>
                  <a:schemeClr val="tx1"/>
                </a:solidFill>
              </a:rPr>
              <a:t> shall be determined in accordance with GAAP</a:t>
            </a:r>
          </a:p>
        </p:txBody>
      </p:sp>
      <p:sp>
        <p:nvSpPr>
          <p:cNvPr id="469013" name="Text Box 21"/>
          <p:cNvSpPr txBox="1">
            <a:spLocks noChangeArrowheads="1"/>
          </p:cNvSpPr>
          <p:nvPr/>
        </p:nvSpPr>
        <p:spPr bwMode="auto">
          <a:xfrm>
            <a:off x="4758104" y="4183064"/>
            <a:ext cx="3714750" cy="1292662"/>
          </a:xfrm>
          <a:prstGeom prst="rect">
            <a:avLst/>
          </a:prstGeom>
          <a:noFill/>
          <a:ln w="6350">
            <a:noFill/>
            <a:miter lim="800000"/>
            <a:headEnd/>
            <a:tailEnd/>
          </a:ln>
          <a:effectLst/>
        </p:spPr>
        <p:txBody>
          <a:bodyPr lIns="0" tIns="0" rIns="0" bIns="0">
            <a:spAutoFit/>
          </a:bodyPr>
          <a:lstStyle/>
          <a:p>
            <a:pPr algn="l">
              <a:spcBef>
                <a:spcPct val="50000"/>
              </a:spcBef>
            </a:pPr>
            <a:r>
              <a:rPr lang="en-GB" sz="1400" b="1" dirty="0">
                <a:solidFill>
                  <a:schemeClr val="tx1"/>
                </a:solidFill>
              </a:rPr>
              <a:t>Working Capital </a:t>
            </a:r>
            <a:r>
              <a:rPr lang="en-GB" sz="1400" dirty="0">
                <a:solidFill>
                  <a:schemeClr val="tx1"/>
                </a:solidFill>
              </a:rPr>
              <a:t>is the aggregate of all line-items marked “A” in the pro-forma Balance Sheet above (being £35m)</a:t>
            </a:r>
            <a:r>
              <a:rPr lang="en-GB" sz="1400" b="1" dirty="0">
                <a:solidFill>
                  <a:schemeClr val="tx1"/>
                </a:solidFill>
              </a:rPr>
              <a:t>, </a:t>
            </a:r>
            <a:r>
              <a:rPr lang="en-GB" sz="1400" dirty="0">
                <a:solidFill>
                  <a:schemeClr val="tx1"/>
                </a:solidFill>
              </a:rPr>
              <a:t>and </a:t>
            </a:r>
            <a:r>
              <a:rPr lang="en-GB" sz="1400" b="1" dirty="0">
                <a:solidFill>
                  <a:schemeClr val="tx1"/>
                </a:solidFill>
              </a:rPr>
              <a:t>Final Working Capital</a:t>
            </a:r>
            <a:r>
              <a:rPr lang="en-GB" sz="1400" dirty="0">
                <a:solidFill>
                  <a:schemeClr val="tx1"/>
                </a:solidFill>
              </a:rPr>
              <a:t> shall be determined by aggregation of the same line items from The </a:t>
            </a:r>
            <a:r>
              <a:rPr lang="en-GB" sz="1400" b="1" dirty="0">
                <a:solidFill>
                  <a:schemeClr val="tx1"/>
                </a:solidFill>
              </a:rPr>
              <a:t>Closing Balance Sheet</a:t>
            </a:r>
          </a:p>
        </p:txBody>
      </p:sp>
      <p:graphicFrame>
        <p:nvGraphicFramePr>
          <p:cNvPr id="469096" name="Group 104"/>
          <p:cNvGraphicFramePr>
            <a:graphicFrameLocks noGrp="1"/>
          </p:cNvGraphicFramePr>
          <p:nvPr>
            <p:ph sz="half" idx="1"/>
          </p:nvPr>
        </p:nvGraphicFramePr>
        <p:xfrm>
          <a:off x="4911969" y="1779589"/>
          <a:ext cx="3294185" cy="2255204"/>
        </p:xfrm>
        <a:graphic>
          <a:graphicData uri="http://schemas.openxmlformats.org/drawingml/2006/table">
            <a:tbl>
              <a:tblPr/>
              <a:tblGrid>
                <a:gridCol w="433754"/>
                <a:gridCol w="2215662"/>
                <a:gridCol w="644769"/>
              </a:tblGrid>
              <a:tr h="21272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8890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Fixed Assets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120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88900" algn="l"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 Inventory, net of provisions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45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Trade receivables, net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20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 Trade payables and accruals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(25)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 Other current assets/liabilities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 Provisions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(12)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 Long term liabilities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(35)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endParaRPr kumimoji="0" lang="en-US" sz="1200" b="1" i="0" u="none" strike="noStrike" cap="none" normalizeH="0" baseline="0" smtClean="0">
                        <a:ln>
                          <a:noFill/>
                        </a:ln>
                        <a:solidFill>
                          <a:schemeClr val="tx2"/>
                        </a:solidFill>
                        <a:effectLst/>
                        <a:latin typeface="Univers 45 Light" pitchFamily="2"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 Debt, net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GB" sz="1200" b="1" i="0" u="none" strike="noStrike" cap="none" normalizeH="0" baseline="0" smtClean="0">
                          <a:ln>
                            <a:noFill/>
                          </a:ln>
                          <a:solidFill>
                            <a:schemeClr val="tx2"/>
                          </a:solidFill>
                          <a:effectLst/>
                          <a:latin typeface="Univers 45 Light" pitchFamily="2" charset="0"/>
                        </a:rPr>
                        <a:t>(28)</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Structure and price adjustment</a:t>
            </a:r>
            <a:endParaRPr lang="en-GB" sz="1800" dirty="0"/>
          </a:p>
        </p:txBody>
      </p:sp>
      <p:pic>
        <p:nvPicPr>
          <p:cNvPr id="19" name="Picture 18"/>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3" name="Rectangle 3"/>
          <p:cNvSpPr>
            <a:spLocks noGrp="1" noChangeArrowheads="1"/>
          </p:cNvSpPr>
          <p:nvPr>
            <p:ph type="body" idx="1"/>
          </p:nvPr>
        </p:nvSpPr>
        <p:spPr>
          <a:xfrm>
            <a:off x="252046" y="1268413"/>
            <a:ext cx="8493369" cy="5040312"/>
          </a:xfrm>
          <a:noFill/>
        </p:spPr>
        <p:txBody>
          <a:bodyPr/>
          <a:lstStyle/>
          <a:p>
            <a:pPr marL="122238"/>
            <a:r>
              <a:rPr lang="en-GB" sz="2000" b="0" dirty="0">
                <a:solidFill>
                  <a:schemeClr val="tx1"/>
                </a:solidFill>
              </a:rPr>
              <a:t>BUT, </a:t>
            </a:r>
            <a:r>
              <a:rPr lang="en-GB" sz="2000" b="0" u="sng" dirty="0">
                <a:solidFill>
                  <a:schemeClr val="tx1"/>
                </a:solidFill>
              </a:rPr>
              <a:t>what </a:t>
            </a:r>
            <a:r>
              <a:rPr lang="en-GB" sz="2000" b="0" dirty="0">
                <a:solidFill>
                  <a:schemeClr val="tx1"/>
                </a:solidFill>
              </a:rPr>
              <a:t>is included in the defined terms (those marked “A” on the previous slide) depends on the accounting policies followed:</a:t>
            </a:r>
          </a:p>
          <a:p>
            <a:pPr marL="122238"/>
            <a:endParaRPr lang="en-GB" sz="2000" b="0" u="sng" dirty="0">
              <a:solidFill>
                <a:schemeClr val="tx1"/>
              </a:solidFill>
            </a:endParaRPr>
          </a:p>
          <a:p>
            <a:pPr marL="122238"/>
            <a:r>
              <a:rPr lang="en-GB" sz="2000" dirty="0"/>
              <a:t>The </a:t>
            </a:r>
            <a:r>
              <a:rPr lang="en-GB" sz="2000" dirty="0">
                <a:solidFill>
                  <a:srgbClr val="F06A00"/>
                </a:solidFill>
              </a:rPr>
              <a:t>ONLY</a:t>
            </a:r>
            <a:r>
              <a:rPr lang="en-GB" sz="2000" dirty="0"/>
              <a:t> accounting rules that apply are those specified by the agreement. </a:t>
            </a:r>
            <a:r>
              <a:rPr lang="en-GB" sz="2000" dirty="0" smtClean="0"/>
              <a:t>Usually a </a:t>
            </a:r>
            <a:r>
              <a:rPr lang="en-GB" sz="2000" dirty="0"/>
              <a:t>3 tier accounting hierarchy </a:t>
            </a:r>
            <a:r>
              <a:rPr lang="en-GB" sz="2000" dirty="0" smtClean="0"/>
              <a:t>is followed (although </a:t>
            </a:r>
            <a:r>
              <a:rPr lang="en-GB" sz="2000" dirty="0"/>
              <a:t>this is not </a:t>
            </a:r>
            <a:r>
              <a:rPr lang="en-GB" sz="2000" u="sng" dirty="0"/>
              <a:t>always</a:t>
            </a:r>
            <a:r>
              <a:rPr lang="en-GB" sz="2000" dirty="0"/>
              <a:t> best):</a:t>
            </a:r>
          </a:p>
          <a:p>
            <a:pPr marL="914400" lvl="3" indent="-457200">
              <a:buFont typeface="Wingdings" pitchFamily="2" charset="2"/>
              <a:buAutoNum type="arabicPeriod"/>
            </a:pPr>
            <a:r>
              <a:rPr lang="en-GB" sz="2000" dirty="0"/>
              <a:t>Specific policies – to address particular due diligence and value issues</a:t>
            </a:r>
          </a:p>
          <a:p>
            <a:pPr marL="914400" lvl="3" indent="-457200">
              <a:buFont typeface="Wingdings" pitchFamily="2" charset="2"/>
              <a:buAutoNum type="arabicPeriod"/>
            </a:pPr>
            <a:r>
              <a:rPr lang="en-GB" sz="2000" dirty="0"/>
              <a:t>Consistency (with a set of accounts you have performed DD on, which may not be statutory accounts)</a:t>
            </a:r>
          </a:p>
          <a:p>
            <a:pPr marL="914400" lvl="3" indent="-457200">
              <a:buFont typeface="Wingdings" pitchFamily="2" charset="2"/>
              <a:buAutoNum type="arabicPeriod"/>
            </a:pPr>
            <a:r>
              <a:rPr lang="en-GB" sz="2000" dirty="0"/>
              <a:t>An appropriate, well defined </a:t>
            </a:r>
            <a:r>
              <a:rPr lang="en-GB" sz="2000" dirty="0" smtClean="0"/>
              <a:t>GAAP</a:t>
            </a:r>
          </a:p>
          <a:p>
            <a:pPr marL="117475" indent="4763"/>
            <a:r>
              <a:rPr lang="en-GB" sz="2000" dirty="0" smtClean="0"/>
              <a:t>See following page for example demonstrating the above hierarchy.  Generally 1 prevails over 2 and 3 and 2 prevails over 3 in case of conflict</a:t>
            </a:r>
          </a:p>
        </p:txBody>
      </p:sp>
      <p:sp>
        <p:nvSpPr>
          <p:cNvPr id="13" name="Rectangle 2"/>
          <p:cNvSpPr>
            <a:spLocks noGrp="1" noChangeArrowheads="1"/>
          </p:cNvSpPr>
          <p:nvPr>
            <p:ph type="title"/>
          </p:nvPr>
        </p:nvSpPr>
        <p:spPr bwMode="gray"/>
        <p:txBody>
          <a:bodyPr/>
          <a:lstStyle/>
          <a:p>
            <a:r>
              <a:rPr lang="en-US" altLang="en-US" sz="1600" b="0" dirty="0" smtClean="0">
                <a:solidFill>
                  <a:schemeClr val="accent1">
                    <a:lumMod val="20000"/>
                    <a:lumOff val="80000"/>
                  </a:schemeClr>
                </a:solidFill>
                <a:latin typeface="Arial" charset="0"/>
                <a:cs typeface="Arial" charset="0"/>
              </a:rPr>
              <a:t>SPA: Definitions </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Structure and price adjustment</a:t>
            </a:r>
            <a:endParaRPr lang="en-GB" sz="1800" dirty="0"/>
          </a:p>
        </p:txBody>
      </p:sp>
      <p:pic>
        <p:nvPicPr>
          <p:cNvPr id="5" name="Picture 4"/>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KPMG Template 2007">
  <a:themeElements>
    <a:clrScheme name="Custom 41">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in gaining an understanding of due diligence considerations with respect to definitions in an SPA.  It provides an overview of SPA definition, how we add value and considerations and pitfalls for definitions.</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FDD_WA_Sale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E234D26-8DAB-422F-84C8-D3C9BCFE3CB0}"/>
</file>

<file path=customXml/itemProps2.xml><?xml version="1.0" encoding="utf-8"?>
<ds:datastoreItem xmlns:ds="http://schemas.openxmlformats.org/officeDocument/2006/customXml" ds:itemID="{290F6E78-7F00-4A2D-B311-594E605D0A6A}"/>
</file>

<file path=customXml/itemProps3.xml><?xml version="1.0" encoding="utf-8"?>
<ds:datastoreItem xmlns:ds="http://schemas.openxmlformats.org/officeDocument/2006/customXml" ds:itemID="{C9F99274-F684-4FA5-9B67-07E49E963F76}"/>
</file>

<file path=customXml/itemProps4.xml><?xml version="1.0" encoding="utf-8"?>
<ds:datastoreItem xmlns:ds="http://schemas.openxmlformats.org/officeDocument/2006/customXml" ds:itemID="{5A7564A7-F2EA-4F74-BE54-089FDB9CB6B7}"/>
</file>

<file path=docProps/app.xml><?xml version="1.0" encoding="utf-8"?>
<Properties xmlns="http://schemas.openxmlformats.org/officeDocument/2006/extended-properties" xmlns:vt="http://schemas.openxmlformats.org/officeDocument/2006/docPropsVTypes">
  <Template>KPMG Template 2007</Template>
  <TotalTime>0</TotalTime>
  <Words>1639</Words>
  <Application>Microsoft Office PowerPoint</Application>
  <PresentationFormat>Letter Paper (8.5x11 in)</PresentationFormat>
  <Paragraphs>168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KPMG Template 2007</vt:lpstr>
      <vt:lpstr>Slide 0</vt:lpstr>
      <vt:lpstr>Slide 1</vt:lpstr>
      <vt:lpstr>SPA: Definitions  Contents </vt:lpstr>
      <vt:lpstr>SPA: Definitions  Overview</vt:lpstr>
      <vt:lpstr>SPA: Definitions  How can we add value?</vt:lpstr>
      <vt:lpstr>SPA: Definitions  Structure and price adjustment</vt:lpstr>
      <vt:lpstr>SPA: Definitions  Structure and price adjustment</vt:lpstr>
      <vt:lpstr>SPA: Definitions  Structure and price adjustment</vt:lpstr>
      <vt:lpstr>SPA: Definitions  Structure and price adjustment</vt:lpstr>
      <vt:lpstr>SPA: Definitions  Structure and price adjustment (example)</vt:lpstr>
      <vt:lpstr>SPA: Definitions  Structure and price adjustment (example)</vt:lpstr>
      <vt:lpstr>SPA: Definitions  Structure and price adjustment (pitfalls)</vt:lpstr>
      <vt:lpstr>SPA: Definitions  Avoiding poor drafting</vt:lpstr>
      <vt:lpstr>SPA: Definitions  Summary</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 definitions</dc:title>
  <dc:creator>Ramaswarmy, K.</dc:creator>
  <cp:keywords/>
  <dc:description/>
  <cp:lastModifiedBy/>
  <cp:revision>1</cp:revision>
  <dcterms:created xsi:type="dcterms:W3CDTF">2012-10-11T03:43:50Z</dcterms:created>
  <dcterms:modified xsi:type="dcterms:W3CDTF">2012-10-11T03:43:52Z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714900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in gaining an understanding of due diligence considerations with respect to definitions in an SPA.  It provides an overview of SPA definition, how we add value and considerations and pitfalls for definitions.</vt:lpwstr>
  </property>
  <property fmtid="{D5CDD505-2E9C-101B-9397-08002B2CF9AE}" pid="7" name="Keyword">
    <vt:lpwstr>FDD_WA_Sale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15</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in gaining an understanding of due diligence considerations with respect to definitions in an SPA.  It provides an overview of SPA definition, how we add value and considerations and pitfalls for definitions.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154244751184244161245206202229230185</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FDD_WA_Sale</vt:lpwstr>
  </property>
  <property fmtid="{D5CDD505-2E9C-101B-9397-08002B2CF9AE}" pid="102" name="AdvRiskReviewer">
    <vt:lpwstr/>
  </property>
</Properties>
</file>