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customXml/itemProps2.xml" ContentType="application/vnd.openxmlformats-officedocument.customXmlProperties+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customXml/itemProps4.xml" ContentType="application/vnd.openxmlformats-officedocument.customXmlProperties+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26"/>
  </p:notesMasterIdLst>
  <p:handoutMasterIdLst>
    <p:handoutMasterId r:id="rId27"/>
  </p:handoutMasterIdLst>
  <p:sldIdLst>
    <p:sldId id="283" r:id="rId2"/>
    <p:sldId id="466" r:id="rId3"/>
    <p:sldId id="467" r:id="rId4"/>
    <p:sldId id="447" r:id="rId5"/>
    <p:sldId id="478" r:id="rId6"/>
    <p:sldId id="448" r:id="rId7"/>
    <p:sldId id="394" r:id="rId8"/>
    <p:sldId id="469" r:id="rId9"/>
    <p:sldId id="470" r:id="rId10"/>
    <p:sldId id="477" r:id="rId11"/>
    <p:sldId id="471" r:id="rId12"/>
    <p:sldId id="473" r:id="rId13"/>
    <p:sldId id="456" r:id="rId14"/>
    <p:sldId id="455" r:id="rId15"/>
    <p:sldId id="474" r:id="rId16"/>
    <p:sldId id="476" r:id="rId17"/>
    <p:sldId id="464" r:id="rId18"/>
    <p:sldId id="479" r:id="rId19"/>
    <p:sldId id="480" r:id="rId20"/>
    <p:sldId id="481" r:id="rId21"/>
    <p:sldId id="485" r:id="rId22"/>
    <p:sldId id="483" r:id="rId23"/>
    <p:sldId id="468" r:id="rId24"/>
    <p:sldId id="484" r:id="rId25"/>
  </p:sldIdLst>
  <p:sldSz cx="9144000" cy="6858000" type="letter"/>
  <p:notesSz cx="7010400" cy="92964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C84E00"/>
    <a:srgbClr val="E7EDF5"/>
    <a:srgbClr val="FAD8AF"/>
    <a:srgbClr val="85904E"/>
    <a:srgbClr val="E3A780"/>
    <a:srgbClr val="E5E9D3"/>
    <a:srgbClr val="C4C7B5"/>
    <a:srgbClr val="E2E7CB"/>
    <a:srgbClr val="DEE3C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9667" autoAdjust="0"/>
  </p:normalViewPr>
  <p:slideViewPr>
    <p:cSldViewPr snapToGrid="0" showGuides="1">
      <p:cViewPr varScale="1">
        <p:scale>
          <a:sx n="71" d="100"/>
          <a:sy n="71" d="100"/>
        </p:scale>
        <p:origin x="-1236" y="-90"/>
      </p:cViewPr>
      <p:guideLst>
        <p:guide orient="horz" pos="880"/>
        <p:guide orient="horz" pos="3984"/>
        <p:guide pos="2160"/>
        <p:guide pos="236"/>
        <p:guide/>
        <p:guide pos="2993"/>
        <p:guide pos="572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9" d="100"/>
          <a:sy n="49" d="100"/>
        </p:scale>
        <p:origin x="-2616" y="-102"/>
      </p:cViewPr>
      <p:guideLst>
        <p:guide orient="horz" pos="2929"/>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36" Type="http://schemas.openxmlformats.org/officeDocument/2006/relationships/customXml" Target="../customXml/item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37211" cy="464820"/>
          </a:xfrm>
          <a:prstGeom prst="rect">
            <a:avLst/>
          </a:prstGeom>
        </p:spPr>
        <p:txBody>
          <a:bodyPr vert="horz" lIns="86133" tIns="43067" rIns="86133" bIns="43067" rtlCol="0"/>
          <a:lstStyle>
            <a:lvl1pPr algn="l">
              <a:defRPr sz="1100"/>
            </a:lvl1pPr>
          </a:lstStyle>
          <a:p>
            <a:endParaRPr lang="en-US"/>
          </a:p>
        </p:txBody>
      </p:sp>
      <p:sp>
        <p:nvSpPr>
          <p:cNvPr id="3" name="Date Placeholder 2"/>
          <p:cNvSpPr>
            <a:spLocks noGrp="1"/>
          </p:cNvSpPr>
          <p:nvPr>
            <p:ph type="dt" sz="quarter" idx="1"/>
          </p:nvPr>
        </p:nvSpPr>
        <p:spPr>
          <a:xfrm>
            <a:off x="3971620" y="1"/>
            <a:ext cx="3037211" cy="464820"/>
          </a:xfrm>
          <a:prstGeom prst="rect">
            <a:avLst/>
          </a:prstGeom>
        </p:spPr>
        <p:txBody>
          <a:bodyPr vert="horz" lIns="86133" tIns="43067" rIns="86133" bIns="43067"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2" y="8830138"/>
            <a:ext cx="3037211" cy="464820"/>
          </a:xfrm>
          <a:prstGeom prst="rect">
            <a:avLst/>
          </a:prstGeom>
        </p:spPr>
        <p:txBody>
          <a:bodyPr vert="horz" lIns="86133" tIns="43067" rIns="86133" bIns="43067" rtlCol="0" anchor="b"/>
          <a:lstStyle>
            <a:lvl1pPr algn="l">
              <a:defRPr sz="1100"/>
            </a:lvl1pPr>
          </a:lstStyle>
          <a:p>
            <a:endParaRPr lang="en-US"/>
          </a:p>
        </p:txBody>
      </p:sp>
      <p:sp>
        <p:nvSpPr>
          <p:cNvPr id="5" name="Slide Number Placeholder 4"/>
          <p:cNvSpPr>
            <a:spLocks noGrp="1"/>
          </p:cNvSpPr>
          <p:nvPr>
            <p:ph type="sldNum" sz="quarter" idx="3"/>
          </p:nvPr>
        </p:nvSpPr>
        <p:spPr>
          <a:xfrm>
            <a:off x="3971620" y="8830138"/>
            <a:ext cx="3037211" cy="464820"/>
          </a:xfrm>
          <a:prstGeom prst="rect">
            <a:avLst/>
          </a:prstGeom>
        </p:spPr>
        <p:txBody>
          <a:bodyPr vert="horz" lIns="86133" tIns="43067" rIns="86133" bIns="43067"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3037840" cy="46482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70939" y="2"/>
            <a:ext cx="3037840" cy="46482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5794"/>
            <a:ext cx="5608320" cy="418338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29968"/>
            <a:ext cx="3037840" cy="464820"/>
          </a:xfrm>
          <a:prstGeom prst="rect">
            <a:avLst/>
          </a:prstGeom>
          <a:noFill/>
          <a:ln w="9525">
            <a:noFill/>
            <a:miter lim="800000"/>
            <a:headEnd/>
            <a:tailEnd/>
          </a:ln>
          <a:effectLst/>
        </p:spPr>
        <p:txBody>
          <a:bodyPr vert="horz" wrap="square" lIns="89103" tIns="44553" rIns="89103" bIns="44553"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70939" y="8829968"/>
            <a:ext cx="3037840" cy="464820"/>
          </a:xfrm>
          <a:prstGeom prst="rect">
            <a:avLst/>
          </a:prstGeom>
          <a:noFill/>
          <a:ln w="9525">
            <a:noFill/>
            <a:miter lim="800000"/>
            <a:headEnd/>
            <a:tailEnd/>
          </a:ln>
          <a:effectLst/>
        </p:spPr>
        <p:txBody>
          <a:bodyPr vert="horz" wrap="square" lIns="89103" tIns="44553" rIns="89103" bIns="44553"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81100" y="698500"/>
            <a:ext cx="4648200" cy="3486150"/>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0C236469-9EA1-41EC-A85C-659F26C23DBB}" type="slidenum">
              <a:rPr lang="en-GB"/>
              <a:pPr/>
              <a:t>9</a:t>
            </a:fld>
            <a:endParaRPr lang="en-GB"/>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10</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11</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2FB45ABA-956C-4A1C-BAF1-743277087F14}" type="slidenum">
              <a:rPr lang="en-GB"/>
              <a:pPr/>
              <a:t>12</a:t>
            </a:fld>
            <a:endParaRPr lang="en-GB"/>
          </a:p>
        </p:txBody>
      </p:sp>
      <p:sp>
        <p:nvSpPr>
          <p:cNvPr id="157699" name="Rectangle 2"/>
          <p:cNvSpPr>
            <a:spLocks noGrp="1" noRot="1" noChangeAspect="1" noChangeArrowheads="1" noTextEdit="1"/>
          </p:cNvSpPr>
          <p:nvPr>
            <p:ph type="sldImg"/>
          </p:nvPr>
        </p:nvSpPr>
        <p:spPr>
          <a:xfrm>
            <a:off x="1181100" y="696913"/>
            <a:ext cx="4649788" cy="3486150"/>
          </a:xfrm>
          <a:ln/>
        </p:spPr>
      </p:sp>
      <p:sp>
        <p:nvSpPr>
          <p:cNvPr id="157700" name="Rectangle 3"/>
          <p:cNvSpPr>
            <a:spLocks noGrp="1" noChangeArrowheads="1"/>
          </p:cNvSpPr>
          <p:nvPr>
            <p:ph type="body" idx="1"/>
          </p:nvPr>
        </p:nvSpPr>
        <p:spPr>
          <a:xfrm>
            <a:off x="700713" y="4415530"/>
            <a:ext cx="5608975" cy="4183603"/>
          </a:xfrm>
          <a:noFill/>
          <a:ln/>
        </p:spPr>
        <p:txBody>
          <a:bodyPr/>
          <a:lstStyle/>
          <a:p>
            <a:pPr eaLnBrk="1" hangingPunct="1"/>
            <a:endParaRPr lang="en-GB"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7EB39A-D898-40C8-B3DF-99B53ABBFE5D}" type="slidenum">
              <a:rPr lang="en-GB"/>
              <a:pPr/>
              <a:t>13</a:t>
            </a:fld>
            <a:endParaRPr lang="en-GB"/>
          </a:p>
        </p:txBody>
      </p:sp>
      <p:sp>
        <p:nvSpPr>
          <p:cNvPr id="731138" name="Rectangle 2"/>
          <p:cNvSpPr>
            <a:spLocks noGrp="1" noRot="1" noChangeAspect="1" noChangeArrowheads="1" noTextEdit="1"/>
          </p:cNvSpPr>
          <p:nvPr>
            <p:ph type="sldImg"/>
          </p:nvPr>
        </p:nvSpPr>
        <p:spPr>
          <a:xfrm>
            <a:off x="1182688" y="698500"/>
            <a:ext cx="4645025" cy="3484563"/>
          </a:xfrm>
          <a:ln/>
        </p:spPr>
      </p:sp>
      <p:sp>
        <p:nvSpPr>
          <p:cNvPr id="731139" name="Rectangle 3"/>
          <p:cNvSpPr>
            <a:spLocks noGrp="1" noChangeArrowheads="1"/>
          </p:cNvSpPr>
          <p:nvPr>
            <p:ph type="body" idx="1"/>
          </p:nvPr>
        </p:nvSpPr>
        <p:spPr>
          <a:xfrm>
            <a:off x="700714" y="4418033"/>
            <a:ext cx="5608974" cy="4180391"/>
          </a:xfrm>
        </p:spPr>
        <p:txBody>
          <a:bodyPr/>
          <a:lstStyle/>
          <a:p>
            <a:pPr marL="229126" indent="-229126">
              <a:buFontTx/>
              <a:buChar char="•"/>
            </a:pPr>
            <a:endParaRPr lang="en-US" sz="10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14</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15</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9F993441-12BB-4576-ACCE-614425319CC7}" type="slidenum">
              <a:rPr lang="en-GB"/>
              <a:pPr/>
              <a:t>16</a:t>
            </a:fld>
            <a:endParaRPr lang="en-GB"/>
          </a:p>
        </p:txBody>
      </p:sp>
      <p:sp>
        <p:nvSpPr>
          <p:cNvPr id="236547" name="Rectangle 2"/>
          <p:cNvSpPr>
            <a:spLocks noGrp="1" noRot="1" noChangeAspect="1" noChangeArrowheads="1" noTextEdit="1"/>
          </p:cNvSpPr>
          <p:nvPr>
            <p:ph type="sldImg"/>
          </p:nvPr>
        </p:nvSpPr>
        <p:spPr>
          <a:xfrm>
            <a:off x="1181100" y="696913"/>
            <a:ext cx="4649788" cy="3486150"/>
          </a:xfrm>
          <a:ln/>
        </p:spPr>
      </p:sp>
      <p:sp>
        <p:nvSpPr>
          <p:cNvPr id="236548" name="Rectangle 3"/>
          <p:cNvSpPr>
            <a:spLocks noGrp="1" noChangeArrowheads="1"/>
          </p:cNvSpPr>
          <p:nvPr>
            <p:ph type="body" idx="1"/>
          </p:nvPr>
        </p:nvSpPr>
        <p:spPr>
          <a:xfrm>
            <a:off x="700713" y="4415530"/>
            <a:ext cx="5608975" cy="4183603"/>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1D8DCEAB-89F1-40DD-80F2-EB93C3E86459}" type="slidenum">
              <a:rPr lang="en-GB"/>
              <a:pPr/>
              <a:t>18</a:t>
            </a:fld>
            <a:endParaRPr lang="en-GB"/>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marL="892175" indent="-892175"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Rot="1" noChangeAspect="1" noChangeArrowheads="1" noTextEdit="1"/>
          </p:cNvSpPr>
          <p:nvPr>
            <p:ph type="sldImg"/>
          </p:nvPr>
        </p:nvSpPr>
        <p:spPr>
          <a:xfrm>
            <a:off x="1182688" y="698500"/>
            <a:ext cx="4646612" cy="3484563"/>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xfrm>
            <a:off x="1182688" y="698500"/>
            <a:ext cx="4646612" cy="3484563"/>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xfrm>
            <a:off x="1182688" y="698500"/>
            <a:ext cx="4646612" cy="3484563"/>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9125" y="769938"/>
            <a:ext cx="3995738" cy="2997200"/>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204913" y="692150"/>
            <a:ext cx="4603750" cy="3452813"/>
          </a:xfrm>
          <a:ln/>
        </p:spPr>
      </p:sp>
      <p:sp>
        <p:nvSpPr>
          <p:cNvPr id="103427" name="Rectangle 3"/>
          <p:cNvSpPr>
            <a:spLocks noGrp="1" noChangeArrowheads="1"/>
          </p:cNvSpPr>
          <p:nvPr>
            <p:ph type="body" idx="1"/>
          </p:nvPr>
        </p:nvSpPr>
        <p:spPr>
          <a:xfrm>
            <a:off x="915248" y="4454526"/>
            <a:ext cx="5186398" cy="4148138"/>
          </a:xfrm>
          <a:noFill/>
          <a:ln/>
        </p:spPr>
        <p:txBody>
          <a:bodyPr lIns="90805" tIns="45401" rIns="90805" bIns="45401"/>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78252-100E-4F60-9030-754B6497A684}" type="slidenum">
              <a:rPr lang="en-GB"/>
              <a:pPr/>
              <a:t>4</a:t>
            </a:fld>
            <a:endParaRPr lang="en-GB"/>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58611382-FA67-424B-BC87-B58EE626A20D}" type="slidenum">
              <a:rPr lang="en-GB"/>
              <a:pPr/>
              <a:t>5</a:t>
            </a:fld>
            <a:endParaRPr lang="en-GB"/>
          </a:p>
        </p:txBody>
      </p:sp>
      <p:sp>
        <p:nvSpPr>
          <p:cNvPr id="151555" name="Rectangle 2"/>
          <p:cNvSpPr>
            <a:spLocks noGrp="1" noRot="1" noChangeAspect="1" noChangeArrowheads="1" noTextEdit="1"/>
          </p:cNvSpPr>
          <p:nvPr>
            <p:ph type="sldImg"/>
          </p:nvPr>
        </p:nvSpPr>
        <p:spPr>
          <a:xfrm>
            <a:off x="1181100" y="696913"/>
            <a:ext cx="4649788" cy="3486150"/>
          </a:xfrm>
          <a:ln/>
        </p:spPr>
      </p:sp>
      <p:sp>
        <p:nvSpPr>
          <p:cNvPr id="151556" name="Rectangle 3"/>
          <p:cNvSpPr>
            <a:spLocks noGrp="1" noChangeArrowheads="1"/>
          </p:cNvSpPr>
          <p:nvPr>
            <p:ph type="body" idx="1"/>
          </p:nvPr>
        </p:nvSpPr>
        <p:spPr>
          <a:xfrm>
            <a:off x="700713" y="4415530"/>
            <a:ext cx="5608975" cy="4183603"/>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5A84F-0A4A-45CD-842F-263C646928B1}" type="slidenum">
              <a:rPr lang="en-GB"/>
              <a:pPr/>
              <a:t>6</a:t>
            </a:fld>
            <a:endParaRPr lang="en-GB"/>
          </a:p>
        </p:txBody>
      </p:sp>
      <p:sp>
        <p:nvSpPr>
          <p:cNvPr id="724994" name="Rectangle 2"/>
          <p:cNvSpPr>
            <a:spLocks noGrp="1" noRot="1" noChangeAspect="1" noChangeArrowheads="1" noTextEdit="1"/>
          </p:cNvSpPr>
          <p:nvPr>
            <p:ph type="sldImg"/>
          </p:nvPr>
        </p:nvSpPr>
        <p:spPr>
          <a:xfrm>
            <a:off x="1185863" y="698500"/>
            <a:ext cx="4649787" cy="3486150"/>
          </a:xfrm>
          <a:ln/>
        </p:spPr>
      </p:sp>
      <p:sp>
        <p:nvSpPr>
          <p:cNvPr id="724995" name="Rectangle 3"/>
          <p:cNvSpPr>
            <a:spLocks noGrp="1" noChangeArrowheads="1"/>
          </p:cNvSpPr>
          <p:nvPr>
            <p:ph type="body" idx="1"/>
          </p:nvPr>
        </p:nvSpPr>
        <p:spPr>
          <a:xfrm>
            <a:off x="700714" y="4415044"/>
            <a:ext cx="5608974" cy="418338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7</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8</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496300" cy="126841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23850" y="1557338"/>
            <a:ext cx="8496300" cy="4608512"/>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47" y="1"/>
            <a:ext cx="7112977" cy="982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2046" y="1268413"/>
            <a:ext cx="4249615" cy="5040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9" y="1268413"/>
            <a:ext cx="4249615" cy="5040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No Key Issues Box Full Page">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pPr lvl="0"/>
            <a:r>
              <a:rPr lang="en-US" dirty="0" smtClean="0"/>
              <a:t>Click to edit Master title style</a:t>
            </a:r>
            <a:endParaRPr lang="en-GB" dirty="0"/>
          </a:p>
        </p:txBody>
      </p:sp>
      <p:sp>
        <p:nvSpPr>
          <p:cNvPr id="28" name="Text Placeholder 27"/>
          <p:cNvSpPr>
            <a:spLocks noGrp="1"/>
          </p:cNvSpPr>
          <p:nvPr>
            <p:ph type="body" sz="quarter" idx="14"/>
          </p:nvPr>
        </p:nvSpPr>
        <p:spPr bwMode="gray">
          <a:xfrm>
            <a:off x="251520" y="1196975"/>
            <a:ext cx="8640434" cy="4895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Text Box 9"/>
          <p:cNvSpPr txBox="1">
            <a:spLocks noChangeArrowheads="1"/>
          </p:cNvSpPr>
          <p:nvPr userDrawn="1"/>
        </p:nvSpPr>
        <p:spPr bwMode="auto">
          <a:xfrm>
            <a:off x="219905" y="6433495"/>
            <a:ext cx="3794524" cy="323850"/>
          </a:xfrm>
          <a:prstGeom prst="rect">
            <a:avLst/>
          </a:prstGeom>
          <a:noFill/>
          <a:ln w="9525">
            <a:noFill/>
            <a:miter lim="800000"/>
            <a:headEnd/>
            <a:tailEnd/>
          </a:ln>
        </p:spPr>
        <p:txBody>
          <a:bodyPr anchor="ctr"/>
          <a:lstStyle/>
          <a:p>
            <a:pPr marL="0" marR="0" lvl="0" indent="0" defTabSz="914400" eaLnBrk="0" fontAlgn="auto" latinLnBrk="0" hangingPunct="0">
              <a:lnSpc>
                <a:spcPts val="7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338D"/>
                </a:solidFill>
                <a:effectLst/>
                <a:uLnTx/>
                <a:uFillTx/>
              </a:rPr>
              <a:t>© </a:t>
            </a:r>
            <a:r>
              <a:rPr kumimoji="0" lang="en-US" sz="500" b="0" i="0" u="none" strike="noStrike" kern="0" cap="none" spc="0" normalizeH="0" baseline="0" noProof="0" dirty="0" smtClean="0">
                <a:ln>
                  <a:noFill/>
                </a:ln>
                <a:solidFill>
                  <a:srgbClr val="00338D"/>
                </a:solidFill>
                <a:effectLst/>
                <a:uLnTx/>
                <a:uFillTx/>
              </a:rPr>
              <a:t>2012 KPMG </a:t>
            </a:r>
            <a:r>
              <a:rPr kumimoji="0" lang="en-US" sz="500" b="0" i="0" u="none" strike="noStrike" kern="0" cap="none" spc="0" normalizeH="0" baseline="0" noProof="0" dirty="0">
                <a:ln>
                  <a:noFill/>
                </a:ln>
                <a:solidFill>
                  <a:srgbClr val="00338D"/>
                </a:solidFill>
                <a:effectLst/>
                <a:uLnTx/>
                <a:uFillTx/>
              </a:rPr>
              <a:t>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0" cap="none" spc="0" normalizeH="0" baseline="0" noProof="0" dirty="0">
              <a:ln>
                <a:noFill/>
              </a:ln>
              <a:solidFill>
                <a:srgbClr val="00338D"/>
              </a:solidFill>
              <a:effectLst/>
              <a:uLnTx/>
              <a:uFillTx/>
            </a:endParaRPr>
          </a:p>
        </p:txBody>
      </p:sp>
      <p:sp>
        <p:nvSpPr>
          <p:cNvPr id="14" name="Rectangle 13"/>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 id="2147483669" r:id="rId13"/>
    <p:sldLayoutId id="2147483670" r:id="rId14"/>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notesSlide" Target="../notesSlides/notesSlide13.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2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10" name="Rectangle 2"/>
          <p:cNvSpPr txBox="1">
            <a:spLocks noChangeArrowheads="1"/>
          </p:cNvSpPr>
          <p:nvPr/>
        </p:nvSpPr>
        <p:spPr bwMode="gray">
          <a:xfrm>
            <a:off x="3086100" y="2946400"/>
            <a:ext cx="57007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a:t>
            </a:r>
            <a:r>
              <a:rPr lang="en-GB" sz="2000" b="1" kern="0" dirty="0" smtClean="0">
                <a:solidFill>
                  <a:srgbClr val="FFFFFF"/>
                </a:solidFill>
                <a:latin typeface="Arial"/>
                <a:cs typeface="Arial"/>
              </a:rPr>
              <a:t> TOOLKIT</a:t>
            </a:r>
          </a:p>
          <a:p>
            <a:pPr algn="r">
              <a:lnSpc>
                <a:spcPts val="3240"/>
              </a:lnSpc>
              <a:defRPr/>
            </a:pPr>
            <a:endParaRPr lang="en-GB" sz="3200" b="1" kern="0" dirty="0" smtClean="0">
              <a:solidFill>
                <a:srgbClr val="FFFFFF"/>
              </a:solidFill>
              <a:latin typeface="Arial"/>
              <a:cs typeface="Arial"/>
            </a:endParaRPr>
          </a:p>
          <a:p>
            <a:pPr algn="r">
              <a:lnSpc>
                <a:spcPts val="3240"/>
              </a:lnSpc>
              <a:defRPr/>
            </a:pPr>
            <a:r>
              <a:rPr lang="en-GB" sz="3000" b="1" kern="0" dirty="0" smtClean="0">
                <a:solidFill>
                  <a:srgbClr val="FFFFFF"/>
                </a:solidFill>
                <a:latin typeface="Arial"/>
                <a:cs typeface="Arial"/>
              </a:rPr>
              <a:t>Sale and purchase agreements</a:t>
            </a:r>
          </a:p>
          <a:p>
            <a:pPr algn="r">
              <a:lnSpc>
                <a:spcPts val="3240"/>
              </a:lnSpc>
              <a:defRPr/>
            </a:pPr>
            <a:r>
              <a:rPr lang="en-GB" sz="3000" b="1" kern="0" dirty="0" smtClean="0">
                <a:solidFill>
                  <a:srgbClr val="FFFFFF"/>
                </a:solidFill>
                <a:latin typeface="Arial"/>
                <a:cs typeface="Arial"/>
              </a:rPr>
              <a:t>Key concepts guide</a:t>
            </a:r>
            <a:endParaRPr lang="en-GB" sz="3000" b="1" kern="0" dirty="0">
              <a:solidFill>
                <a:srgbClr val="FFFFFF"/>
              </a:solidFill>
              <a:latin typeface="Arial"/>
              <a:ea typeface="+mj-ea"/>
              <a:cs typeface="Arial"/>
            </a:endParaRPr>
          </a:p>
          <a:p>
            <a:pPr algn="r">
              <a:lnSpc>
                <a:spcPts val="3240"/>
              </a:lnSpc>
              <a:defRPr/>
            </a:pPr>
            <a:endParaRPr lang="en-GB" sz="1600" b="1" kern="0" dirty="0" smtClean="0">
              <a:solidFill>
                <a:srgbClr val="FFFFFF"/>
              </a:solidFill>
              <a:latin typeface="Arial"/>
              <a:ea typeface="+mj-ea"/>
              <a:cs typeface="Arial"/>
            </a:endParaRPr>
          </a:p>
          <a:p>
            <a:pPr algn="r">
              <a:lnSpc>
                <a:spcPts val="3240"/>
              </a:lnSpc>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7" name="Comment 28"/>
          <p:cNvSpPr>
            <a:spLocks noChangeArrowheads="1"/>
          </p:cNvSpPr>
          <p:nvPr/>
        </p:nvSpPr>
        <p:spPr bwMode="auto">
          <a:xfrm>
            <a:off x="4341092" y="1804657"/>
            <a:ext cx="4802910" cy="1021669"/>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8"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9"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3284" name="Group 212"/>
          <p:cNvGraphicFramePr>
            <a:graphicFrameLocks noGrp="1"/>
          </p:cNvGraphicFramePr>
          <p:nvPr>
            <p:ph sz="half" idx="2"/>
          </p:nvPr>
        </p:nvGraphicFramePr>
        <p:xfrm>
          <a:off x="88900" y="1068614"/>
          <a:ext cx="8978900" cy="5175572"/>
        </p:xfrm>
        <a:graphic>
          <a:graphicData uri="http://schemas.openxmlformats.org/drawingml/2006/table">
            <a:tbl>
              <a:tblPr/>
              <a:tblGrid>
                <a:gridCol w="1876691"/>
                <a:gridCol w="3265072"/>
                <a:gridCol w="3837137"/>
              </a:tblGrid>
              <a:tr h="361556">
                <a:tc>
                  <a:txBody>
                    <a:bodyPr/>
                    <a:lstStyle/>
                    <a:p>
                      <a:pPr marL="115888" marR="0" lvl="0" indent="0" algn="l" defTabSz="762000" rtl="0" eaLnBrk="1" fontAlgn="base" latinLnBrk="0" hangingPunct="1">
                        <a:lnSpc>
                          <a:spcPts val="1500"/>
                        </a:lnSpc>
                        <a:spcBef>
                          <a:spcPts val="300"/>
                        </a:spcBef>
                        <a:spcAft>
                          <a:spcPts val="300"/>
                        </a:spcAft>
                        <a:buClrTx/>
                        <a:buSzTx/>
                        <a:buFontTx/>
                        <a:buNone/>
                        <a:tabLst/>
                      </a:pPr>
                      <a:r>
                        <a:rPr kumimoji="0" lang="en-GB" sz="1400" b="1" i="0" u="none" strike="noStrike" cap="none" normalizeH="0" baseline="0" dirty="0" smtClean="0">
                          <a:ln>
                            <a:noFill/>
                          </a:ln>
                          <a:solidFill>
                            <a:schemeClr val="bg1"/>
                          </a:solidFill>
                          <a:effectLst/>
                          <a:latin typeface="Univers 45 Light" pitchFamily="2" charset="0"/>
                        </a:rPr>
                        <a:t>Asset</a:t>
                      </a:r>
                      <a:endParaRPr kumimoji="0" lang="en-US" sz="1400" b="1" i="0" u="none" strike="noStrike" cap="none" normalizeH="0" baseline="0" dirty="0" smtClean="0">
                        <a:ln>
                          <a:noFill/>
                        </a:ln>
                        <a:solidFill>
                          <a:schemeClr val="bg1"/>
                        </a:solidFill>
                        <a:effectLst/>
                        <a:latin typeface="Univers 45 Light" pitchFamily="2" charset="0"/>
                      </a:endParaRPr>
                    </a:p>
                  </a:txBody>
                  <a:tcPr marL="33231" marR="33231" marT="54000" marB="54000" anchor="b" horzOverflow="overflow">
                    <a:lnL cap="flat">
                      <a:noFill/>
                    </a:lnL>
                    <a:lnR w="38100" cap="flat" cmpd="sng" algn="ctr">
                      <a:solidFill>
                        <a:schemeClr val="bg1"/>
                      </a:solidFill>
                      <a:prstDash val="solid"/>
                      <a:round/>
                      <a:headEnd type="none" w="med" len="med"/>
                      <a:tailEnd type="none" w="med" len="med"/>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15888" marR="0" lvl="0" indent="0" algn="l" defTabSz="762000" rtl="0" eaLnBrk="1" fontAlgn="base" latinLnBrk="0" hangingPunct="1">
                        <a:lnSpc>
                          <a:spcPts val="15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Univers 45 Light" pitchFamily="2" charset="0"/>
                        </a:rPr>
                        <a:t> Separation issue</a:t>
                      </a:r>
                    </a:p>
                  </a:txBody>
                  <a:tcPr marL="33231" marR="33231" marT="54000" marB="54000" anchor="b"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15888" marR="0" lvl="0" indent="0" algn="l" defTabSz="762000" rtl="0" eaLnBrk="1" fontAlgn="base" latinLnBrk="0" hangingPunct="1">
                        <a:lnSpc>
                          <a:spcPts val="15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Univers 45 Light" pitchFamily="2" charset="0"/>
                        </a:rPr>
                        <a:t>Contractual issue for SPA</a:t>
                      </a:r>
                    </a:p>
                  </a:txBody>
                  <a:tcPr marL="33231" marR="33231" marT="54000" marB="54000" anchor="b" horzOverflow="overflow">
                    <a:lnL w="38100" cap="flat" cmpd="sng" algn="ctr">
                      <a:solidFill>
                        <a:schemeClr val="bg1"/>
                      </a:solidFill>
                      <a:prstDash val="solid"/>
                      <a:round/>
                      <a:headEnd type="none" w="med" len="med"/>
                      <a:tailEnd type="none" w="med" len="med"/>
                    </a:lnL>
                    <a:lnR cap="flat">
                      <a:noFill/>
                    </a:lnR>
                    <a:lnT cap="flat">
                      <a:noFill/>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6839">
                <a:tc>
                  <a:txBody>
                    <a:bodyPr/>
                    <a:lstStyle/>
                    <a:p>
                      <a:pPr marL="115888" marR="0" lvl="1" indent="0" algn="l" defTabSz="762000" rtl="0" eaLnBrk="1" fontAlgn="base" latinLnBrk="0" hangingPunct="1">
                        <a:lnSpc>
                          <a:spcPts val="1500"/>
                        </a:lnSpc>
                        <a:spcBef>
                          <a:spcPts val="300"/>
                        </a:spcBef>
                        <a:spcAft>
                          <a:spcPts val="300"/>
                        </a:spcAft>
                        <a:buClr>
                          <a:schemeClr val="tx2"/>
                        </a:buClr>
                        <a:buSzPct val="85000"/>
                        <a:buFont typeface="Wingdings" pitchFamily="2" charset="2"/>
                        <a:buNone/>
                        <a:tabLst/>
                      </a:pPr>
                      <a:r>
                        <a:rPr kumimoji="0" lang="en-GB" sz="1400" b="1" i="0" u="none" strike="noStrike" cap="none" normalizeH="0" baseline="0" dirty="0" smtClean="0">
                          <a:ln>
                            <a:noFill/>
                          </a:ln>
                          <a:solidFill>
                            <a:schemeClr val="tx2"/>
                          </a:solidFill>
                          <a:effectLst/>
                          <a:latin typeface="Univers 45 Light" pitchFamily="2" charset="0"/>
                        </a:rPr>
                        <a:t>Fixed assets</a:t>
                      </a:r>
                    </a:p>
                  </a:txBody>
                  <a:tcPr marL="33231" marR="33231" marT="54000" marB="54000" horzOverflow="overflow">
                    <a:lnL cap="flat">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Any shared assets?</a:t>
                      </a:r>
                    </a:p>
                  </a:txBody>
                  <a:tcPr marL="33231" marR="33231" marT="54000" marB="5400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Who gets them</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Terms and cost for transitional use required</a:t>
                      </a:r>
                    </a:p>
                  </a:txBody>
                  <a:tcPr marL="33231" marR="33231" marT="54000" marB="54000"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sm" len="sm"/>
                      <a:tailEnd type="none" w="sm" len="sm"/>
                    </a:lnB>
                    <a:lnTlToBr>
                      <a:noFill/>
                    </a:lnTlToBr>
                    <a:lnBlToTr>
                      <a:noFill/>
                    </a:lnBlToTr>
                    <a:solidFill>
                      <a:srgbClr val="E7EDF5"/>
                    </a:solidFill>
                  </a:tcPr>
                </a:tc>
              </a:tr>
              <a:tr h="775765">
                <a:tc>
                  <a:txBody>
                    <a:bodyPr/>
                    <a:lstStyle/>
                    <a:p>
                      <a:pPr marL="115888" marR="0" lvl="1" indent="0" algn="l" defTabSz="762000" rtl="0" eaLnBrk="1" fontAlgn="base" latinLnBrk="0" hangingPunct="1">
                        <a:lnSpc>
                          <a:spcPts val="1500"/>
                        </a:lnSpc>
                        <a:spcBef>
                          <a:spcPts val="300"/>
                        </a:spcBef>
                        <a:spcAft>
                          <a:spcPts val="300"/>
                        </a:spcAft>
                        <a:buClr>
                          <a:schemeClr val="tx2"/>
                        </a:buClr>
                        <a:buSzPct val="85000"/>
                        <a:buFont typeface="Wingdings" pitchFamily="2" charset="2"/>
                        <a:buNone/>
                        <a:tabLst/>
                      </a:pPr>
                      <a:r>
                        <a:rPr kumimoji="0" lang="en-GB" sz="1400" b="1" i="0" u="none" strike="noStrike" cap="none" normalizeH="0" baseline="0" dirty="0" smtClean="0">
                          <a:ln>
                            <a:noFill/>
                          </a:ln>
                          <a:solidFill>
                            <a:schemeClr val="tx2"/>
                          </a:solidFill>
                          <a:effectLst/>
                          <a:latin typeface="Univers 45 Light" pitchFamily="2" charset="0"/>
                        </a:rPr>
                        <a:t>Income streams and shared costs</a:t>
                      </a:r>
                    </a:p>
                  </a:txBody>
                  <a:tcPr marL="33231" marR="33231" marT="54000" marB="54000" horzOverflow="overflow">
                    <a:lnL cap="flat">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sm" len="sm"/>
                      <a:tailEnd type="none" w="sm" len="sm"/>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Any trading with seller?</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Any shared costs?</a:t>
                      </a:r>
                    </a:p>
                  </a:txBody>
                  <a:tcPr marL="33231" marR="33231" marT="54000" marB="5400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sm" len="sm"/>
                      <a:tailEnd type="none" w="sm" len="sm"/>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Terms for intra-group trading post completion</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Transitional arrangements</a:t>
                      </a:r>
                    </a:p>
                  </a:txBody>
                  <a:tcPr marL="33231" marR="33231" marT="54000" marB="54000"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sm" len="sm"/>
                      <a:tailEnd type="none" w="sm" len="sm"/>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r>
              <a:tr h="775765">
                <a:tc>
                  <a:txBody>
                    <a:bodyPr/>
                    <a:lstStyle/>
                    <a:p>
                      <a:pPr marL="115888" marR="0" lvl="1" indent="0" algn="l" defTabSz="762000" rtl="0" eaLnBrk="1" fontAlgn="base" latinLnBrk="0" hangingPunct="1">
                        <a:lnSpc>
                          <a:spcPts val="1500"/>
                        </a:lnSpc>
                        <a:spcBef>
                          <a:spcPts val="300"/>
                        </a:spcBef>
                        <a:spcAft>
                          <a:spcPts val="300"/>
                        </a:spcAft>
                        <a:buClr>
                          <a:schemeClr val="tx2"/>
                        </a:buClr>
                        <a:buSzPct val="85000"/>
                        <a:buFont typeface="Wingdings" pitchFamily="2" charset="2"/>
                        <a:buNone/>
                        <a:tabLst/>
                      </a:pPr>
                      <a:r>
                        <a:rPr kumimoji="0" lang="en-GB" sz="1400" b="1" i="0" u="none" strike="noStrike" cap="none" normalizeH="0" baseline="0" dirty="0" smtClean="0">
                          <a:ln>
                            <a:noFill/>
                          </a:ln>
                          <a:solidFill>
                            <a:schemeClr val="tx2"/>
                          </a:solidFill>
                          <a:effectLst/>
                          <a:latin typeface="Univers 45 Light" pitchFamily="2" charset="0"/>
                        </a:rPr>
                        <a:t>Working capital</a:t>
                      </a:r>
                    </a:p>
                  </a:txBody>
                  <a:tcPr marL="33231" marR="33231" marT="54000" marB="54000" horzOverflow="overflow">
                    <a:lnL cap="flat">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Stand alone working capital</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Will this come with the business</a:t>
                      </a:r>
                    </a:p>
                  </a:txBody>
                  <a:tcPr marL="33231" marR="33231" marT="54000" marB="5400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Target working capital</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Details of working capital adjustment</a:t>
                      </a:r>
                    </a:p>
                  </a:txBody>
                  <a:tcPr marL="33231" marR="33231" marT="54000" marB="54000"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r>
              <a:tr h="775765">
                <a:tc>
                  <a:txBody>
                    <a:bodyPr/>
                    <a:lstStyle/>
                    <a:p>
                      <a:pPr marL="115888" marR="0" lvl="1" indent="0" algn="l" defTabSz="762000" rtl="0" eaLnBrk="1" fontAlgn="base" latinLnBrk="0" hangingPunct="1">
                        <a:lnSpc>
                          <a:spcPts val="1500"/>
                        </a:lnSpc>
                        <a:spcBef>
                          <a:spcPts val="300"/>
                        </a:spcBef>
                        <a:spcAft>
                          <a:spcPts val="300"/>
                        </a:spcAft>
                        <a:buClr>
                          <a:schemeClr val="tx2"/>
                        </a:buClr>
                        <a:buSzPct val="85000"/>
                        <a:buFont typeface="Wingdings" pitchFamily="2" charset="2"/>
                        <a:buNone/>
                        <a:tabLst/>
                      </a:pPr>
                      <a:r>
                        <a:rPr kumimoji="0" lang="en-US" sz="1400" b="1" i="0" u="none" strike="noStrike" cap="none" normalizeH="0" baseline="0" dirty="0" smtClean="0">
                          <a:ln>
                            <a:noFill/>
                          </a:ln>
                          <a:solidFill>
                            <a:schemeClr val="tx2"/>
                          </a:solidFill>
                          <a:effectLst/>
                          <a:latin typeface="Univers 45 Light" pitchFamily="2" charset="0"/>
                        </a:rPr>
                        <a:t>Brands and IP</a:t>
                      </a:r>
                    </a:p>
                  </a:txBody>
                  <a:tcPr marL="33231" marR="33231" marT="54000" marB="54000" horzOverflow="overflow">
                    <a:lnL cap="flat">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A shared R&amp;D function</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Will buyer own all IP needed to run the business</a:t>
                      </a:r>
                    </a:p>
                  </a:txBody>
                  <a:tcPr marL="33231" marR="33231" marT="54000" marB="5400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Who owns what IP and who gets to use it</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How do we share know how post transaction – and is there a fee</a:t>
                      </a:r>
                    </a:p>
                  </a:txBody>
                  <a:tcPr marL="33231" marR="33231" marT="54000" marB="54000"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r>
              <a:tr h="775765">
                <a:tc>
                  <a:txBody>
                    <a:bodyPr/>
                    <a:lstStyle/>
                    <a:p>
                      <a:pPr marL="115888" marR="0" lvl="1" indent="0" algn="l" defTabSz="762000" rtl="0" eaLnBrk="1" fontAlgn="base" latinLnBrk="0" hangingPunct="1">
                        <a:lnSpc>
                          <a:spcPts val="1500"/>
                        </a:lnSpc>
                        <a:spcBef>
                          <a:spcPts val="300"/>
                        </a:spcBef>
                        <a:spcAft>
                          <a:spcPts val="300"/>
                        </a:spcAft>
                        <a:buClr>
                          <a:schemeClr val="tx2"/>
                        </a:buClr>
                        <a:buSzPct val="85000"/>
                        <a:buFont typeface="Wingdings" pitchFamily="2" charset="2"/>
                        <a:buNone/>
                        <a:tabLst/>
                      </a:pPr>
                      <a:r>
                        <a:rPr kumimoji="0" lang="en-US" sz="1400" b="1" i="0" u="none" strike="noStrike" cap="none" normalizeH="0" baseline="0" dirty="0" smtClean="0">
                          <a:ln>
                            <a:noFill/>
                          </a:ln>
                          <a:solidFill>
                            <a:schemeClr val="tx2"/>
                          </a:solidFill>
                          <a:effectLst/>
                          <a:latin typeface="Univers 45 Light" pitchFamily="2" charset="0"/>
                        </a:rPr>
                        <a:t>Shared sales and marketing</a:t>
                      </a:r>
                    </a:p>
                  </a:txBody>
                  <a:tcPr marL="33231" marR="33231" marT="54000" marB="54000" horzOverflow="overflow">
                    <a:lnL cap="flat">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How will we go to market</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Stranded cost and redundancies</a:t>
                      </a:r>
                    </a:p>
                  </a:txBody>
                  <a:tcPr marL="33231" marR="33231" marT="54000" marB="5400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Separation of headcount, leases and cost base</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Transitional arrangements and fees</a:t>
                      </a:r>
                    </a:p>
                  </a:txBody>
                  <a:tcPr marL="33231" marR="33231" marT="54000" marB="54000"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DF5"/>
                    </a:solidFill>
                  </a:tcPr>
                </a:tc>
              </a:tr>
              <a:tr h="537278">
                <a:tc>
                  <a:txBody>
                    <a:bodyPr/>
                    <a:lstStyle/>
                    <a:p>
                      <a:pPr marL="115888" marR="0" lvl="1" indent="0" algn="l" defTabSz="762000" rtl="0" eaLnBrk="1" fontAlgn="base" latinLnBrk="0" hangingPunct="1">
                        <a:lnSpc>
                          <a:spcPts val="1500"/>
                        </a:lnSpc>
                        <a:spcBef>
                          <a:spcPts val="300"/>
                        </a:spcBef>
                        <a:spcAft>
                          <a:spcPts val="300"/>
                        </a:spcAft>
                        <a:buClr>
                          <a:schemeClr val="tx2"/>
                        </a:buClr>
                        <a:buSzPct val="85000"/>
                        <a:buFont typeface="Wingdings" pitchFamily="2" charset="2"/>
                        <a:buNone/>
                        <a:tabLst/>
                      </a:pPr>
                      <a:r>
                        <a:rPr kumimoji="0" lang="en-US" sz="1400" b="1" i="0" u="none" strike="noStrike" cap="none" normalizeH="0" baseline="0" dirty="0" smtClean="0">
                          <a:ln>
                            <a:noFill/>
                          </a:ln>
                          <a:solidFill>
                            <a:schemeClr val="tx2"/>
                          </a:solidFill>
                          <a:effectLst/>
                          <a:latin typeface="Univers 45 Light" pitchFamily="2" charset="0"/>
                        </a:rPr>
                        <a:t>Customer and supplier contracts</a:t>
                      </a:r>
                    </a:p>
                  </a:txBody>
                  <a:tcPr marL="33231" marR="33231" marT="54000" marB="54000" horzOverflow="overflow">
                    <a:lnL cap="flat">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Joint agreements with suppliers and customers</a:t>
                      </a:r>
                    </a:p>
                  </a:txBody>
                  <a:tcPr marL="33231" marR="33231" marT="54000" marB="5400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Typically the enterprise value of the business</a:t>
                      </a:r>
                    </a:p>
                  </a:txBody>
                  <a:tcPr marL="33231" marR="33231" marT="54000" marB="54000"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sm" len="sm"/>
                      <a:tailEnd type="none" w="sm" len="sm"/>
                    </a:lnB>
                    <a:lnTlToBr>
                      <a:noFill/>
                    </a:lnTlToBr>
                    <a:lnBlToTr>
                      <a:noFill/>
                    </a:lnBlToTr>
                    <a:solidFill>
                      <a:srgbClr val="E7EDF5"/>
                    </a:solidFill>
                  </a:tcPr>
                </a:tc>
              </a:tr>
              <a:tr h="586839">
                <a:tc>
                  <a:txBody>
                    <a:bodyPr/>
                    <a:lstStyle/>
                    <a:p>
                      <a:pPr marL="115888" marR="0" lvl="1" indent="0" algn="l" defTabSz="762000" rtl="0" eaLnBrk="1" fontAlgn="base" latinLnBrk="0" hangingPunct="1">
                        <a:lnSpc>
                          <a:spcPts val="1500"/>
                        </a:lnSpc>
                        <a:spcBef>
                          <a:spcPts val="300"/>
                        </a:spcBef>
                        <a:spcAft>
                          <a:spcPts val="300"/>
                        </a:spcAft>
                        <a:buClr>
                          <a:schemeClr val="tx2"/>
                        </a:buClr>
                        <a:buSzPct val="85000"/>
                        <a:buFont typeface="Wingdings" pitchFamily="2" charset="2"/>
                        <a:buNone/>
                        <a:tabLst/>
                      </a:pPr>
                      <a:r>
                        <a:rPr kumimoji="0" lang="en-US" sz="1400" b="1" i="0" u="none" strike="noStrike" cap="none" normalizeH="0" baseline="0" dirty="0" smtClean="0">
                          <a:ln>
                            <a:noFill/>
                          </a:ln>
                          <a:solidFill>
                            <a:schemeClr val="tx2"/>
                          </a:solidFill>
                          <a:effectLst/>
                          <a:latin typeface="Univers 45 Light" pitchFamily="2" charset="0"/>
                        </a:rPr>
                        <a:t>Pensions and HR</a:t>
                      </a:r>
                    </a:p>
                  </a:txBody>
                  <a:tcPr marL="33231" marR="33231" marT="54000" marB="54000" horzOverflow="overflow">
                    <a:lnL cap="flat">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Shared schemes</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Cost of capital impact</a:t>
                      </a:r>
                    </a:p>
                  </a:txBody>
                  <a:tcPr marL="33231" marR="33231" marT="54000" marB="5400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solidFill>
                      <a:srgbClr val="E7EDF5"/>
                    </a:solidFill>
                  </a:tcPr>
                </a:tc>
                <a:tc>
                  <a:txBody>
                    <a:bodyPr/>
                    <a:lstStyle/>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Who bears which liabilities</a:t>
                      </a:r>
                    </a:p>
                    <a:p>
                      <a:pPr marL="360363" marR="0" lvl="1" indent="-244475" algn="l" defTabSz="762000" rtl="0" eaLnBrk="1" fontAlgn="base" latinLnBrk="0" hangingPunct="1">
                        <a:lnSpc>
                          <a:spcPts val="1500"/>
                        </a:lnSpc>
                        <a:spcBef>
                          <a:spcPts val="300"/>
                        </a:spcBef>
                        <a:spcAft>
                          <a:spcPts val="30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Univers 45 Light" pitchFamily="2" charset="0"/>
                        </a:rPr>
                        <a:t>How will this impact price</a:t>
                      </a:r>
                    </a:p>
                  </a:txBody>
                  <a:tcPr marL="33231" marR="33231" marT="54000" marB="54000"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solidFill>
                      <a:srgbClr val="E7EDF5"/>
                    </a:solidFill>
                  </a:tcPr>
                </a:tc>
              </a:tr>
            </a:tbl>
          </a:graphicData>
        </a:graphic>
      </p:graphicFrame>
      <p:sp>
        <p:nvSpPr>
          <p:cNvPr id="20"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Transaction structures –  Issues to consider</a:t>
            </a:r>
            <a:endParaRPr lang="en-GB" sz="1800" dirty="0"/>
          </a:p>
        </p:txBody>
      </p:sp>
      <p:pic>
        <p:nvPicPr>
          <p:cNvPr id="6" name="Picture 5"/>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3284"/>
                                        </p:tgtEl>
                                        <p:attrNameLst>
                                          <p:attrName>style.visibility</p:attrName>
                                        </p:attrNameLst>
                                      </p:cBhvr>
                                      <p:to>
                                        <p:strVal val="visible"/>
                                      </p:to>
                                    </p:set>
                                    <p:animEffect transition="in" filter="wipe(up)">
                                      <p:cBhvr>
                                        <p:cTn id="7" dur="500"/>
                                        <p:tgtEl>
                                          <p:spTgt spid="64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746912" y="1098957"/>
            <a:ext cx="7092287" cy="1303049"/>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600"/>
              </a:spcAft>
              <a:buClr>
                <a:schemeClr val="accent1"/>
              </a:buClr>
              <a:buSzPct val="125000"/>
              <a:buFont typeface="Arial" pitchFamily="34" charset="0"/>
              <a:buChar char="▪"/>
            </a:pPr>
            <a:r>
              <a:rPr lang="en-GB" sz="1200" dirty="0" smtClean="0"/>
              <a:t>Closing accounts are used as a mechanism to adjust for uncertainty that exists at the point the SPA is signed but can be used to re-open negotiations on price</a:t>
            </a:r>
          </a:p>
          <a:p>
            <a:pPr marL="231775" lvl="1" indent="-230188">
              <a:spcBef>
                <a:spcPts val="300"/>
              </a:spcBef>
              <a:spcAft>
                <a:spcPts val="600"/>
              </a:spcAft>
              <a:buClr>
                <a:schemeClr val="accent1"/>
              </a:buClr>
              <a:buSzPct val="125000"/>
              <a:buFont typeface="Arial" pitchFamily="34" charset="0"/>
              <a:buChar char="▪"/>
            </a:pPr>
            <a:r>
              <a:rPr lang="en-GB" sz="1200" kern="0" dirty="0" smtClean="0"/>
              <a:t>A closing accounts mechanism is where the purchaser agrees a preliminary purchase price based on a forecast closing balance sheet or benchmarks (e.g. normal level of working capital). If the actual balance sheet delivered on closing is different to the forecast balance sheet/benchmark, then there is a post closing price adjustment to ‘true up’ the purchase price.</a:t>
            </a:r>
            <a:endParaRPr lang="en-GB" sz="1200" dirty="0" smtClean="0"/>
          </a:p>
        </p:txBody>
      </p:sp>
      <p:sp>
        <p:nvSpPr>
          <p:cNvPr id="22" name="Pentagon 21"/>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Closing accounts</a:t>
            </a:r>
          </a:p>
        </p:txBody>
      </p:sp>
      <p:sp>
        <p:nvSpPr>
          <p:cNvPr id="1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Completion mechanics – Closing accounts</a:t>
            </a:r>
            <a:endParaRPr lang="en-GB" sz="1800" dirty="0"/>
          </a:p>
        </p:txBody>
      </p:sp>
      <p:sp>
        <p:nvSpPr>
          <p:cNvPr id="20" name="Rounded Rectangle 19"/>
          <p:cNvSpPr/>
          <p:nvPr/>
        </p:nvSpPr>
        <p:spPr bwMode="auto">
          <a:xfrm>
            <a:off x="1703696" y="2616200"/>
            <a:ext cx="7162800" cy="3683000"/>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125000"/>
              <a:buFont typeface="Arial" pitchFamily="34" charset="0"/>
              <a:buChar char="▪"/>
              <a:defRPr/>
            </a:pPr>
            <a:r>
              <a:rPr lang="en-GB" sz="1200" kern="0" dirty="0" smtClean="0"/>
              <a:t>Firstly, the forecast closing balance sheet or benchmarks are subject to due diligence. They are then agreed and incorporated into the SPA for signing.</a:t>
            </a:r>
          </a:p>
          <a:p>
            <a:pPr marL="228600" lvl="2" indent="-228600" fontAlgn="auto">
              <a:spcBef>
                <a:spcPts val="300"/>
              </a:spcBef>
              <a:spcAft>
                <a:spcPts val="300"/>
              </a:spcAft>
              <a:buClr>
                <a:schemeClr val="accent1"/>
              </a:buClr>
              <a:buSzPct val="125000"/>
              <a:buFont typeface="Arial" pitchFamily="34" charset="0"/>
              <a:buChar char="▪"/>
              <a:defRPr/>
            </a:pPr>
            <a:r>
              <a:rPr lang="en-GB" sz="1200" kern="0" dirty="0" smtClean="0"/>
              <a:t>The preliminary purchase price is specified in the SPA and paid to the vendor on completion.</a:t>
            </a:r>
          </a:p>
          <a:p>
            <a:pPr marL="228600" lvl="2" indent="-228600" fontAlgn="auto">
              <a:spcBef>
                <a:spcPts val="300"/>
              </a:spcBef>
              <a:spcAft>
                <a:spcPts val="300"/>
              </a:spcAft>
              <a:buClr>
                <a:schemeClr val="accent1"/>
              </a:buClr>
              <a:buSzPct val="125000"/>
              <a:buFont typeface="Arial" pitchFamily="34" charset="0"/>
              <a:buChar char="▪"/>
              <a:defRPr/>
            </a:pPr>
            <a:r>
              <a:rPr lang="en-GB" sz="1200" kern="0" dirty="0" smtClean="0"/>
              <a:t>Post completion, a set of closing accounts are prepared, and reviewed by the other party. The closing accounts are prepared in accordance with how the SPA specifies that they should be prepared as opposed necessarily to the accounting principles used in preparing the statutory financial statements. This is discussed in more detail later.</a:t>
            </a:r>
          </a:p>
          <a:p>
            <a:pPr marL="228600" lvl="2" indent="-228600">
              <a:spcBef>
                <a:spcPts val="300"/>
              </a:spcBef>
              <a:spcAft>
                <a:spcPts val="300"/>
              </a:spcAft>
              <a:buClr>
                <a:schemeClr val="accent1"/>
              </a:buClr>
              <a:buSzPct val="125000"/>
              <a:buFont typeface="Arial" pitchFamily="34" charset="0"/>
              <a:buChar char="▪"/>
              <a:defRPr/>
            </a:pPr>
            <a:r>
              <a:rPr lang="en-GB" sz="1200" kern="0" dirty="0" smtClean="0"/>
              <a:t>Once the closing accounts have been agreed by both parties, these are then compared to the forecast balance sheet/benchmarks specified in the SPA to calculate the price adjustments. The precise calculation of the purchase price adjustment will be specified in the SPA and is typically pound for pound. However, there may be </a:t>
            </a:r>
            <a:r>
              <a:rPr lang="en-GB" sz="1200" i="1" kern="0" dirty="0" smtClean="0"/>
              <a:t>de </a:t>
            </a:r>
            <a:r>
              <a:rPr lang="en-GB" sz="1200" i="1" kern="0" dirty="0" err="1" smtClean="0"/>
              <a:t>minimis</a:t>
            </a:r>
            <a:r>
              <a:rPr lang="en-GB" sz="1200" kern="0" dirty="0" smtClean="0"/>
              <a:t> limits and thresholds although this is rare and usually only applies to representations and warranties.</a:t>
            </a:r>
          </a:p>
          <a:p>
            <a:pPr marL="228600" lvl="2" indent="-228600">
              <a:spcBef>
                <a:spcPts val="300"/>
              </a:spcBef>
              <a:spcAft>
                <a:spcPts val="300"/>
              </a:spcAft>
              <a:buClr>
                <a:schemeClr val="accent1"/>
              </a:buClr>
              <a:buSzPct val="125000"/>
              <a:buFont typeface="Arial" pitchFamily="34" charset="0"/>
              <a:buChar char="▪"/>
              <a:defRPr/>
            </a:pPr>
            <a:r>
              <a:rPr lang="en-GB" sz="1200" kern="0" dirty="0" smtClean="0"/>
              <a:t>The purchase price adjustment is then cash settled between the two parties typically together with some interest for the elapsed time from completion. (Payment is usually either way although, in order to prevent renegotiation of funding, a purchaser may negotiate that there is no additional payment if the vendor over delivers) </a:t>
            </a:r>
          </a:p>
          <a:p>
            <a:pPr marL="228600" lvl="2" indent="-228600">
              <a:spcBef>
                <a:spcPts val="300"/>
              </a:spcBef>
              <a:spcAft>
                <a:spcPts val="300"/>
              </a:spcAft>
              <a:buClr>
                <a:schemeClr val="accent1"/>
              </a:buClr>
              <a:buSzPct val="125000"/>
              <a:buFont typeface="Arial" pitchFamily="34" charset="0"/>
              <a:buChar char="▪"/>
              <a:defRPr/>
            </a:pPr>
            <a:r>
              <a:rPr lang="en-GB" sz="1200" kern="0" dirty="0" smtClean="0"/>
              <a:t>See subsequent pages for an illustrative timeline of the closings accounts mechanism.</a:t>
            </a:r>
          </a:p>
          <a:p>
            <a:pPr marL="228600" lvl="2" indent="-228600" fontAlgn="auto">
              <a:spcBef>
                <a:spcPts val="300"/>
              </a:spcBef>
              <a:spcAft>
                <a:spcPts val="300"/>
              </a:spcAft>
              <a:buClr>
                <a:schemeClr val="accent1"/>
              </a:buClr>
              <a:buSzPct val="75000"/>
              <a:buFont typeface="Wingdings" pitchFamily="2" charset="2"/>
              <a:buChar char="l"/>
              <a:defRPr/>
            </a:pPr>
            <a:endParaRPr lang="en-GB" sz="1200" kern="0" dirty="0" smtClean="0"/>
          </a:p>
        </p:txBody>
      </p:sp>
      <p:sp>
        <p:nvSpPr>
          <p:cNvPr id="29" name="Pentagon 28"/>
          <p:cNvSpPr/>
          <p:nvPr/>
        </p:nvSpPr>
        <p:spPr bwMode="auto">
          <a:xfrm>
            <a:off x="325651" y="2643113"/>
            <a:ext cx="1476232" cy="3685032"/>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How does closing accounts work?</a:t>
            </a:r>
          </a:p>
        </p:txBody>
      </p:sp>
      <p:pic>
        <p:nvPicPr>
          <p:cNvPr id="9" name="Picture 8"/>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746912" y="1098957"/>
            <a:ext cx="7092287" cy="179664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0188">
              <a:spcBef>
                <a:spcPts val="300"/>
              </a:spcBef>
              <a:spcAft>
                <a:spcPts val="300"/>
              </a:spcAft>
              <a:buClr>
                <a:schemeClr val="accent1"/>
              </a:buClr>
              <a:buSzPct val="125000"/>
              <a:buFont typeface="Arial" pitchFamily="34" charset="0"/>
              <a:buChar char="▪"/>
            </a:pPr>
            <a:r>
              <a:rPr lang="en-US" sz="1200" dirty="0" smtClean="0"/>
              <a:t>In a Locked Box mechanism, all price adjustments are agreed at signing - there is no closing accounts process</a:t>
            </a:r>
          </a:p>
          <a:p>
            <a:pPr marL="231775" lvl="1" indent="-230188">
              <a:spcBef>
                <a:spcPts val="300"/>
              </a:spcBef>
              <a:spcAft>
                <a:spcPts val="300"/>
              </a:spcAft>
              <a:buClr>
                <a:schemeClr val="accent1"/>
              </a:buClr>
              <a:buSzPct val="125000"/>
              <a:buFont typeface="Arial" pitchFamily="34" charset="0"/>
              <a:buChar char="▪"/>
            </a:pPr>
            <a:r>
              <a:rPr lang="en-US" sz="1200" dirty="0" smtClean="0"/>
              <a:t>The name ‘Locked Box’ refers to the contractual protections needed to prevent value-leakage between the Effective Date and Completion </a:t>
            </a:r>
          </a:p>
          <a:p>
            <a:pPr marL="231775" lvl="1" indent="-230188">
              <a:spcBef>
                <a:spcPts val="300"/>
              </a:spcBef>
              <a:spcAft>
                <a:spcPts val="300"/>
              </a:spcAft>
              <a:buClr>
                <a:schemeClr val="accent1"/>
              </a:buClr>
              <a:buSzPct val="125000"/>
              <a:buFont typeface="Arial" pitchFamily="34" charset="0"/>
              <a:buChar char="▪"/>
            </a:pPr>
            <a:r>
              <a:rPr lang="en-GB" sz="1200" kern="0" dirty="0" smtClean="0">
                <a:solidFill>
                  <a:srgbClr val="000000"/>
                </a:solidFill>
              </a:rPr>
              <a:t>There is no purchase price adjustment where a locked box mechanism is used. The purchaser agrees a purchase price based on a recent historical balance sheet (‘locked box balance sheet’) i.e., assuming that the purchaser is buying the business at that balance sheet date (‘effective date’). The purchaser pays the purchase price on the completion date.</a:t>
            </a:r>
            <a:endParaRPr lang="en-GB" sz="1200" kern="0" dirty="0" smtClean="0"/>
          </a:p>
          <a:p>
            <a:pPr marL="231775" lvl="1" indent="-230188">
              <a:spcBef>
                <a:spcPts val="300"/>
              </a:spcBef>
              <a:spcAft>
                <a:spcPts val="300"/>
              </a:spcAft>
              <a:buClr>
                <a:schemeClr val="accent1"/>
              </a:buClr>
              <a:buSzPct val="75000"/>
              <a:buFont typeface="Wingdings" pitchFamily="2" charset="2"/>
              <a:buChar char="l"/>
            </a:pPr>
            <a:endParaRPr lang="en-US" sz="1200" dirty="0" smtClean="0"/>
          </a:p>
        </p:txBody>
      </p:sp>
      <p:sp>
        <p:nvSpPr>
          <p:cNvPr id="22" name="Pentagon 21"/>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Locked-box</a:t>
            </a:r>
          </a:p>
        </p:txBody>
      </p:sp>
      <p:sp>
        <p:nvSpPr>
          <p:cNvPr id="1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Completion mechanics – Locked-box</a:t>
            </a:r>
            <a:endParaRPr lang="en-GB" sz="1800" dirty="0"/>
          </a:p>
        </p:txBody>
      </p:sp>
      <p:sp>
        <p:nvSpPr>
          <p:cNvPr id="20" name="Rounded Rectangle 19"/>
          <p:cNvSpPr/>
          <p:nvPr/>
        </p:nvSpPr>
        <p:spPr bwMode="auto">
          <a:xfrm>
            <a:off x="1703696" y="3011714"/>
            <a:ext cx="7162800" cy="3048000"/>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Under a locked box mechanism, the purchaser has economic control from the effective date i.e., takes on the financial risks and rewards of ownership of the business from the effective date. (‘locked box balance sheet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By exchange of contracts, the level of working capital and net debt are known and fixed as of the effective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purchaser will therefore factor into the purchase price any debt and or working capital surplus or shortfall (relative to normal working capital) existing in the locked box balance sheet at the effective date.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Although, the purchaser has economic control from the effective date, the purchaser will not get actual control until the completion date. The vendor will continue to help manage the business until the completion date, so it is important that there is no leakage of value between the effective date and completion date (i.e. The locked box is locked).</a:t>
            </a:r>
          </a:p>
          <a:p>
            <a:pPr marL="228600" lvl="2" indent="-228600">
              <a:spcBef>
                <a:spcPts val="300"/>
              </a:spcBef>
              <a:spcAft>
                <a:spcPts val="300"/>
              </a:spcAft>
              <a:buClr>
                <a:schemeClr val="accent1"/>
              </a:buClr>
              <a:buSzPct val="125000"/>
              <a:buFont typeface="Arial" pitchFamily="34" charset="0"/>
              <a:buChar char="▪"/>
              <a:defRPr/>
            </a:pPr>
            <a:r>
              <a:rPr lang="en-GB" sz="1200" kern="0" dirty="0" smtClean="0"/>
              <a:t>See subsequent pages for an illustrative timeline of the locked-box mechanism.</a:t>
            </a:r>
          </a:p>
        </p:txBody>
      </p:sp>
      <p:sp>
        <p:nvSpPr>
          <p:cNvPr id="29" name="Pentagon 28"/>
          <p:cNvSpPr/>
          <p:nvPr/>
        </p:nvSpPr>
        <p:spPr bwMode="auto">
          <a:xfrm>
            <a:off x="325651" y="3024302"/>
            <a:ext cx="1476232" cy="3049682"/>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How does locked-box work?</a:t>
            </a:r>
          </a:p>
        </p:txBody>
      </p:sp>
      <p:pic>
        <p:nvPicPr>
          <p:cNvPr id="9" name="Picture 8"/>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 name="Rounded Rectangle 79"/>
          <p:cNvSpPr/>
          <p:nvPr/>
        </p:nvSpPr>
        <p:spPr bwMode="auto">
          <a:xfrm>
            <a:off x="2053230" y="4214802"/>
            <a:ext cx="6858000" cy="2122498"/>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buFont typeface="Wingdings" pitchFamily="2" charset="2"/>
              <a:buChar char="l"/>
              <a:defRPr/>
            </a:pPr>
            <a:endParaRPr lang="en-GB" sz="1200" kern="0" dirty="0" smtClean="0"/>
          </a:p>
        </p:txBody>
      </p:sp>
      <p:sp>
        <p:nvSpPr>
          <p:cNvPr id="79" name="Rounded Rectangle 78"/>
          <p:cNvSpPr/>
          <p:nvPr/>
        </p:nvSpPr>
        <p:spPr bwMode="auto">
          <a:xfrm>
            <a:off x="1951630" y="1865302"/>
            <a:ext cx="6858000" cy="1601229"/>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buFont typeface="Wingdings" pitchFamily="2" charset="2"/>
              <a:buChar char="l"/>
              <a:defRPr/>
            </a:pPr>
            <a:endParaRPr lang="en-GB" sz="1200" kern="0" dirty="0" smtClean="0"/>
          </a:p>
        </p:txBody>
      </p:sp>
      <p:sp>
        <p:nvSpPr>
          <p:cNvPr id="14"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Completion mechanics – Illustrative timelines</a:t>
            </a:r>
            <a:endParaRPr lang="en-GB" sz="1800" dirty="0"/>
          </a:p>
        </p:txBody>
      </p:sp>
      <p:sp>
        <p:nvSpPr>
          <p:cNvPr id="29" name="AutoShape 4"/>
          <p:cNvSpPr>
            <a:spLocks noChangeArrowheads="1"/>
          </p:cNvSpPr>
          <p:nvPr/>
        </p:nvSpPr>
        <p:spPr bwMode="gray">
          <a:xfrm>
            <a:off x="2006221" y="1413106"/>
            <a:ext cx="6858000" cy="431800"/>
          </a:xfrm>
          <a:prstGeom prst="homePlate">
            <a:avLst>
              <a:gd name="adj" fmla="val 34165"/>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endParaRPr lang="en-US" sz="1400" dirty="0">
              <a:solidFill>
                <a:schemeClr val="accent4"/>
              </a:solidFill>
              <a:latin typeface="Arial"/>
            </a:endParaRPr>
          </a:p>
        </p:txBody>
      </p:sp>
      <p:sp>
        <p:nvSpPr>
          <p:cNvPr id="30" name="Rectangle 59"/>
          <p:cNvSpPr>
            <a:spLocks noChangeArrowheads="1"/>
          </p:cNvSpPr>
          <p:nvPr>
            <p:custDataLst>
              <p:tags r:id="rId1"/>
            </p:custDataLst>
          </p:nvPr>
        </p:nvSpPr>
        <p:spPr bwMode="gray">
          <a:xfrm>
            <a:off x="2463209" y="1486132"/>
            <a:ext cx="981039" cy="313350"/>
          </a:xfrm>
          <a:prstGeom prst="rect">
            <a:avLst/>
          </a:prstGeom>
          <a:noFill/>
          <a:ln w="12699">
            <a:noFill/>
            <a:miter lim="800000"/>
            <a:headEnd type="none" w="sm" len="sm"/>
            <a:tailEnd type="none" w="sm" len="sm"/>
          </a:ln>
        </p:spPr>
        <p:txBody>
          <a:bodyPr wrap="none" lIns="0" tIns="36000" rIns="0" bIns="0">
            <a:spAutoFit/>
          </a:bodyPr>
          <a:lstStyle/>
          <a:p>
            <a:pPr algn="ctr" defTabSz="762000" eaLnBrk="0" hangingPunct="0"/>
            <a:r>
              <a:rPr lang="en-GB" sz="900" b="1" dirty="0">
                <a:solidFill>
                  <a:srgbClr val="00338D"/>
                </a:solidFill>
                <a:cs typeface="Arial" charset="0"/>
              </a:rPr>
              <a:t>Exchange</a:t>
            </a:r>
          </a:p>
          <a:p>
            <a:pPr algn="ctr" defTabSz="762000" eaLnBrk="0" hangingPunct="0"/>
            <a:r>
              <a:rPr lang="en-GB" sz="900" dirty="0">
                <a:solidFill>
                  <a:srgbClr val="00338D"/>
                </a:solidFill>
                <a:cs typeface="Arial" charset="0"/>
              </a:rPr>
              <a:t>31 December 2010</a:t>
            </a:r>
          </a:p>
        </p:txBody>
      </p:sp>
      <p:sp>
        <p:nvSpPr>
          <p:cNvPr id="31" name="Line 64"/>
          <p:cNvSpPr>
            <a:spLocks noChangeShapeType="1"/>
          </p:cNvSpPr>
          <p:nvPr/>
        </p:nvSpPr>
        <p:spPr bwMode="gray">
          <a:xfrm flipV="1">
            <a:off x="2942004" y="1798869"/>
            <a:ext cx="0" cy="144463"/>
          </a:xfrm>
          <a:prstGeom prst="line">
            <a:avLst/>
          </a:prstGeom>
          <a:noFill/>
          <a:ln w="12700">
            <a:solidFill>
              <a:srgbClr val="00338D"/>
            </a:solidFill>
            <a:round/>
            <a:headEnd type="none" w="sm" len="sm"/>
            <a:tailEnd type="oval" w="sm" len="sm"/>
          </a:ln>
        </p:spPr>
        <p:txBody>
          <a:bodyPr lIns="54000" tIns="54000" rIns="54000" bIns="54000" anchor="b"/>
          <a:lstStyle/>
          <a:p>
            <a:endParaRPr lang="en-US" dirty="0"/>
          </a:p>
        </p:txBody>
      </p:sp>
      <p:sp>
        <p:nvSpPr>
          <p:cNvPr id="33" name="Rectangle 64"/>
          <p:cNvSpPr>
            <a:spLocks noChangeArrowheads="1"/>
          </p:cNvSpPr>
          <p:nvPr>
            <p:custDataLst>
              <p:tags r:id="rId2"/>
            </p:custDataLst>
          </p:nvPr>
        </p:nvSpPr>
        <p:spPr bwMode="gray">
          <a:xfrm>
            <a:off x="4756827" y="1486132"/>
            <a:ext cx="769442" cy="313350"/>
          </a:xfrm>
          <a:prstGeom prst="rect">
            <a:avLst/>
          </a:prstGeom>
          <a:noFill/>
          <a:ln w="12699">
            <a:noFill/>
            <a:miter lim="800000"/>
            <a:headEnd type="none" w="sm" len="sm"/>
            <a:tailEnd type="none" w="sm" len="sm"/>
          </a:ln>
        </p:spPr>
        <p:txBody>
          <a:bodyPr wrap="none" lIns="0" tIns="36000" rIns="0" bIns="0">
            <a:spAutoFit/>
          </a:bodyPr>
          <a:lstStyle/>
          <a:p>
            <a:pPr algn="ctr" defTabSz="762000" eaLnBrk="0" hangingPunct="0"/>
            <a:r>
              <a:rPr lang="en-GB" sz="900" b="1" dirty="0">
                <a:solidFill>
                  <a:srgbClr val="00338D"/>
                </a:solidFill>
                <a:cs typeface="Arial" charset="0"/>
              </a:rPr>
              <a:t>Completion</a:t>
            </a:r>
          </a:p>
          <a:p>
            <a:pPr algn="ctr" defTabSz="762000" eaLnBrk="0" hangingPunct="0"/>
            <a:r>
              <a:rPr lang="en-GB" sz="900" dirty="0">
                <a:solidFill>
                  <a:srgbClr val="00338D"/>
                </a:solidFill>
                <a:cs typeface="Arial" charset="0"/>
              </a:rPr>
              <a:t>31 March 2011</a:t>
            </a:r>
          </a:p>
        </p:txBody>
      </p:sp>
      <p:sp>
        <p:nvSpPr>
          <p:cNvPr id="34" name="Rectangle 65"/>
          <p:cNvSpPr>
            <a:spLocks noChangeArrowheads="1"/>
          </p:cNvSpPr>
          <p:nvPr>
            <p:custDataLst>
              <p:tags r:id="rId3"/>
            </p:custDataLst>
          </p:nvPr>
        </p:nvSpPr>
        <p:spPr bwMode="gray">
          <a:xfrm>
            <a:off x="6713364" y="1486132"/>
            <a:ext cx="1122102" cy="313350"/>
          </a:xfrm>
          <a:prstGeom prst="rect">
            <a:avLst/>
          </a:prstGeom>
          <a:noFill/>
          <a:ln w="12699">
            <a:noFill/>
            <a:miter lim="800000"/>
            <a:headEnd type="none" w="sm" len="sm"/>
            <a:tailEnd type="none" w="sm" len="sm"/>
          </a:ln>
        </p:spPr>
        <p:txBody>
          <a:bodyPr wrap="none" lIns="0" tIns="36000" rIns="0" bIns="0">
            <a:spAutoFit/>
          </a:bodyPr>
          <a:lstStyle/>
          <a:p>
            <a:pPr algn="ctr" defTabSz="762000" eaLnBrk="0" hangingPunct="0"/>
            <a:r>
              <a:rPr lang="en-GB" sz="900" b="1" dirty="0">
                <a:solidFill>
                  <a:srgbClr val="00338D"/>
                </a:solidFill>
                <a:cs typeface="Arial" charset="0"/>
              </a:rPr>
              <a:t>Final purchase price</a:t>
            </a:r>
          </a:p>
          <a:p>
            <a:pPr algn="ctr" defTabSz="762000" eaLnBrk="0" hangingPunct="0"/>
            <a:r>
              <a:rPr lang="en-GB" sz="900" dirty="0">
                <a:solidFill>
                  <a:srgbClr val="00338D"/>
                </a:solidFill>
                <a:cs typeface="Arial" charset="0"/>
              </a:rPr>
              <a:t>Agreed 30 June 2011</a:t>
            </a:r>
          </a:p>
        </p:txBody>
      </p:sp>
      <p:sp>
        <p:nvSpPr>
          <p:cNvPr id="35" name="Text Placeholder 6"/>
          <p:cNvSpPr txBox="1">
            <a:spLocks/>
          </p:cNvSpPr>
          <p:nvPr/>
        </p:nvSpPr>
        <p:spPr bwMode="gray">
          <a:xfrm>
            <a:off x="2443773" y="1944918"/>
            <a:ext cx="1780442" cy="795338"/>
          </a:xfrm>
          <a:prstGeom prst="rect">
            <a:avLst/>
          </a:prstGeom>
          <a:noFill/>
          <a:ln w="9525">
            <a:noFill/>
            <a:miter lim="800000"/>
            <a:headEnd/>
            <a:tailEnd/>
          </a:ln>
        </p:spPr>
        <p:txBody>
          <a:bodyPr lIns="0" tIns="0" rIns="0" bIns="0"/>
          <a:lstStyle/>
          <a:p>
            <a:pPr marL="177800" lvl="2" indent="-177800">
              <a:spcBef>
                <a:spcPts val="300"/>
              </a:spcBef>
              <a:buClr>
                <a:schemeClr val="accent1"/>
              </a:buClr>
              <a:buSzPct val="125000"/>
              <a:buFont typeface="Arial" pitchFamily="34" charset="0"/>
              <a:buChar char="▪"/>
            </a:pPr>
            <a:r>
              <a:rPr lang="en-GB" sz="900" dirty="0" smtClean="0">
                <a:cs typeface="Arial" charset="0"/>
              </a:rPr>
              <a:t>Preliminary </a:t>
            </a:r>
            <a:r>
              <a:rPr lang="en-GB" sz="900" dirty="0">
                <a:cs typeface="Arial" charset="0"/>
              </a:rPr>
              <a:t>purchase price determined</a:t>
            </a:r>
          </a:p>
          <a:p>
            <a:pPr marL="177800" lvl="2" indent="-177800">
              <a:spcBef>
                <a:spcPts val="300"/>
              </a:spcBef>
              <a:buClr>
                <a:schemeClr val="accent1"/>
              </a:buClr>
              <a:buSzPct val="125000"/>
              <a:buFont typeface="Arial" pitchFamily="34" charset="0"/>
              <a:buChar char="▪"/>
            </a:pPr>
            <a:r>
              <a:rPr lang="en-GB" sz="900" dirty="0">
                <a:cs typeface="Arial" charset="0"/>
              </a:rPr>
              <a:t>Benchmarks for the various purchase price </a:t>
            </a:r>
            <a:r>
              <a:rPr lang="en-GB" sz="900" dirty="0" smtClean="0">
                <a:cs typeface="Arial" charset="0"/>
              </a:rPr>
              <a:t>adjustments determined</a:t>
            </a:r>
            <a:endParaRPr lang="en-GB" sz="900" dirty="0">
              <a:cs typeface="Arial" charset="0"/>
            </a:endParaRPr>
          </a:p>
          <a:p>
            <a:pPr marL="177800" lvl="2" indent="-177800">
              <a:spcBef>
                <a:spcPts val="300"/>
              </a:spcBef>
              <a:buClr>
                <a:schemeClr val="accent1"/>
              </a:buClr>
              <a:buSzPct val="125000"/>
              <a:buFont typeface="Arial" pitchFamily="34" charset="0"/>
              <a:buChar char="▪"/>
            </a:pPr>
            <a:r>
              <a:rPr lang="en-GB" sz="900" dirty="0" smtClean="0">
                <a:cs typeface="Arial" charset="0"/>
              </a:rPr>
              <a:t>SPA signed</a:t>
            </a:r>
            <a:endParaRPr lang="en-GB" sz="900" dirty="0">
              <a:cs typeface="Arial" charset="0"/>
            </a:endParaRPr>
          </a:p>
        </p:txBody>
      </p:sp>
      <p:sp>
        <p:nvSpPr>
          <p:cNvPr id="36" name="Line 64"/>
          <p:cNvSpPr>
            <a:spLocks noChangeShapeType="1"/>
          </p:cNvSpPr>
          <p:nvPr/>
        </p:nvSpPr>
        <p:spPr bwMode="gray">
          <a:xfrm flipV="1">
            <a:off x="5131289" y="1798869"/>
            <a:ext cx="0" cy="144463"/>
          </a:xfrm>
          <a:prstGeom prst="line">
            <a:avLst/>
          </a:prstGeom>
          <a:noFill/>
          <a:ln w="12700">
            <a:solidFill>
              <a:srgbClr val="00338D"/>
            </a:solidFill>
            <a:round/>
            <a:headEnd type="none" w="sm" len="sm"/>
            <a:tailEnd type="oval" w="sm" len="sm"/>
          </a:ln>
        </p:spPr>
        <p:txBody>
          <a:bodyPr lIns="54000" tIns="54000" rIns="54000" bIns="54000" anchor="b"/>
          <a:lstStyle/>
          <a:p>
            <a:endParaRPr lang="en-US" dirty="0"/>
          </a:p>
        </p:txBody>
      </p:sp>
      <p:sp>
        <p:nvSpPr>
          <p:cNvPr id="37" name="Text Placeholder 6"/>
          <p:cNvSpPr txBox="1">
            <a:spLocks/>
          </p:cNvSpPr>
          <p:nvPr/>
        </p:nvSpPr>
        <p:spPr bwMode="gray">
          <a:xfrm>
            <a:off x="4633058" y="1944918"/>
            <a:ext cx="1758462" cy="795338"/>
          </a:xfrm>
          <a:prstGeom prst="rect">
            <a:avLst/>
          </a:prstGeom>
          <a:noFill/>
          <a:ln w="9525">
            <a:noFill/>
            <a:miter lim="800000"/>
            <a:headEnd/>
            <a:tailEnd/>
          </a:ln>
        </p:spPr>
        <p:txBody>
          <a:bodyPr lIns="0" tIns="0" rIns="0" bIns="0"/>
          <a:lstStyle/>
          <a:p>
            <a:pPr marL="177800" lvl="2" indent="-177800">
              <a:spcBef>
                <a:spcPts val="300"/>
              </a:spcBef>
              <a:buClr>
                <a:schemeClr val="accent1"/>
              </a:buClr>
              <a:buSzPct val="125000"/>
              <a:buFont typeface="Arial" pitchFamily="34" charset="0"/>
              <a:buChar char="▪"/>
            </a:pPr>
            <a:r>
              <a:rPr lang="en-GB" sz="900" dirty="0">
                <a:cs typeface="Arial" charset="0"/>
              </a:rPr>
              <a:t>Preliminary purchase price paid to vendor</a:t>
            </a:r>
          </a:p>
        </p:txBody>
      </p:sp>
      <p:sp>
        <p:nvSpPr>
          <p:cNvPr id="38" name="Line 64"/>
          <p:cNvSpPr>
            <a:spLocks noChangeShapeType="1"/>
          </p:cNvSpPr>
          <p:nvPr/>
        </p:nvSpPr>
        <p:spPr bwMode="gray">
          <a:xfrm flipV="1">
            <a:off x="7244374" y="1798869"/>
            <a:ext cx="0" cy="144463"/>
          </a:xfrm>
          <a:prstGeom prst="line">
            <a:avLst/>
          </a:prstGeom>
          <a:noFill/>
          <a:ln w="12700">
            <a:solidFill>
              <a:srgbClr val="00338D"/>
            </a:solidFill>
            <a:round/>
            <a:headEnd type="none" w="sm" len="sm"/>
            <a:tailEnd type="oval" w="sm" len="sm"/>
          </a:ln>
        </p:spPr>
        <p:txBody>
          <a:bodyPr lIns="54000" tIns="54000" rIns="54000" bIns="54000" anchor="b"/>
          <a:lstStyle/>
          <a:p>
            <a:endParaRPr lang="en-US" dirty="0"/>
          </a:p>
        </p:txBody>
      </p:sp>
      <p:sp>
        <p:nvSpPr>
          <p:cNvPr id="39" name="Text Placeholder 6"/>
          <p:cNvSpPr txBox="1">
            <a:spLocks/>
          </p:cNvSpPr>
          <p:nvPr/>
        </p:nvSpPr>
        <p:spPr bwMode="gray">
          <a:xfrm>
            <a:off x="6744677" y="1944918"/>
            <a:ext cx="1781908" cy="795338"/>
          </a:xfrm>
          <a:prstGeom prst="rect">
            <a:avLst/>
          </a:prstGeom>
          <a:noFill/>
          <a:ln w="9525">
            <a:noFill/>
            <a:miter lim="800000"/>
            <a:headEnd/>
            <a:tailEnd/>
          </a:ln>
        </p:spPr>
        <p:txBody>
          <a:bodyPr lIns="0" tIns="0" rIns="0" bIns="0"/>
          <a:lstStyle/>
          <a:p>
            <a:pPr marL="177800" lvl="2" indent="-177800">
              <a:spcBef>
                <a:spcPts val="300"/>
              </a:spcBef>
              <a:buClr>
                <a:schemeClr val="accent1"/>
              </a:buClr>
              <a:buSzPct val="125000"/>
              <a:buFont typeface="Arial" pitchFamily="34" charset="0"/>
              <a:buChar char="▪"/>
            </a:pPr>
            <a:r>
              <a:rPr lang="en-GB" sz="900" dirty="0">
                <a:cs typeface="Arial" charset="0"/>
              </a:rPr>
              <a:t>Final purchase price agreed and amount paid to or received from the Vendor</a:t>
            </a:r>
          </a:p>
          <a:p>
            <a:pPr marL="177800" lvl="2" indent="-177800">
              <a:spcBef>
                <a:spcPts val="300"/>
              </a:spcBef>
              <a:buClr>
                <a:schemeClr val="accent1"/>
              </a:buClr>
              <a:buSzPct val="125000"/>
              <a:buFont typeface="Arial" pitchFamily="34" charset="0"/>
              <a:buChar char="▪"/>
            </a:pPr>
            <a:r>
              <a:rPr lang="en-GB" sz="900" dirty="0">
                <a:cs typeface="Arial" charset="0"/>
              </a:rPr>
              <a:t>Dispute and expert determination</a:t>
            </a:r>
          </a:p>
        </p:txBody>
      </p:sp>
      <p:sp>
        <p:nvSpPr>
          <p:cNvPr id="40" name="Left-Right Arrow 39"/>
          <p:cNvSpPr/>
          <p:nvPr/>
        </p:nvSpPr>
        <p:spPr>
          <a:xfrm>
            <a:off x="5131290" y="2662469"/>
            <a:ext cx="2139462" cy="404813"/>
          </a:xfrm>
          <a:prstGeom prst="leftRightArrow">
            <a:avLst>
              <a:gd name="adj1" fmla="val 63043"/>
              <a:gd name="adj2" fmla="val 50000"/>
            </a:avLst>
          </a:prstGeom>
          <a:solidFill>
            <a:srgbClr val="FAD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800" dirty="0"/>
          </a:p>
        </p:txBody>
      </p:sp>
      <p:sp>
        <p:nvSpPr>
          <p:cNvPr id="41" name="Left-Right Arrow 40"/>
          <p:cNvSpPr/>
          <p:nvPr/>
        </p:nvSpPr>
        <p:spPr>
          <a:xfrm>
            <a:off x="1973384" y="2976794"/>
            <a:ext cx="4275016" cy="404813"/>
          </a:xfrm>
          <a:prstGeom prst="leftRightArrow">
            <a:avLst>
              <a:gd name="adj1" fmla="val 63043"/>
              <a:gd name="adj2" fmla="val 50000"/>
            </a:avLst>
          </a:prstGeom>
          <a:gradFill flip="none" rotWithShape="1">
            <a:gsLst>
              <a:gs pos="0">
                <a:srgbClr val="D3CFB8"/>
              </a:gs>
              <a:gs pos="50000">
                <a:srgbClr val="D3CFB8"/>
              </a:gs>
              <a:gs pos="100000">
                <a:srgbClr val="BDB694"/>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42" name="Rectangle 147"/>
          <p:cNvSpPr>
            <a:spLocks noChangeArrowheads="1"/>
          </p:cNvSpPr>
          <p:nvPr>
            <p:custDataLst>
              <p:tags r:id="rId4"/>
            </p:custDataLst>
          </p:nvPr>
        </p:nvSpPr>
        <p:spPr bwMode="gray">
          <a:xfrm>
            <a:off x="5521700" y="2776768"/>
            <a:ext cx="1431549" cy="159462"/>
          </a:xfrm>
          <a:prstGeom prst="rect">
            <a:avLst/>
          </a:prstGeom>
          <a:noFill/>
          <a:ln w="12699">
            <a:noFill/>
            <a:miter lim="800000"/>
            <a:headEnd type="none" w="sm" len="sm"/>
            <a:tailEnd type="none" w="sm" len="sm"/>
          </a:ln>
        </p:spPr>
        <p:txBody>
          <a:bodyPr wrap="square" lIns="0" tIns="36000" rIns="0" bIns="0">
            <a:spAutoFit/>
          </a:bodyPr>
          <a:lstStyle/>
          <a:p>
            <a:pPr algn="ctr" defTabSz="762000" eaLnBrk="0" hangingPunct="0"/>
            <a:r>
              <a:rPr lang="en-GB" sz="800" b="1" dirty="0" smtClean="0">
                <a:solidFill>
                  <a:srgbClr val="00338D"/>
                </a:solidFill>
                <a:cs typeface="Arial" charset="0"/>
              </a:rPr>
              <a:t>Closing accounts </a:t>
            </a:r>
            <a:r>
              <a:rPr lang="en-GB" sz="800" b="1" dirty="0">
                <a:solidFill>
                  <a:srgbClr val="00338D"/>
                </a:solidFill>
                <a:cs typeface="Arial" charset="0"/>
              </a:rPr>
              <a:t>work</a:t>
            </a:r>
            <a:endParaRPr lang="en-GB" sz="800" dirty="0">
              <a:solidFill>
                <a:srgbClr val="00338D"/>
              </a:solidFill>
              <a:cs typeface="Arial" charset="0"/>
            </a:endParaRPr>
          </a:p>
        </p:txBody>
      </p:sp>
      <p:sp>
        <p:nvSpPr>
          <p:cNvPr id="43" name="Rectangle 148"/>
          <p:cNvSpPr>
            <a:spLocks noChangeArrowheads="1"/>
          </p:cNvSpPr>
          <p:nvPr>
            <p:custDataLst>
              <p:tags r:id="rId5"/>
            </p:custDataLst>
          </p:nvPr>
        </p:nvSpPr>
        <p:spPr bwMode="gray">
          <a:xfrm>
            <a:off x="2066026" y="3086331"/>
            <a:ext cx="4037965" cy="151768"/>
          </a:xfrm>
          <a:prstGeom prst="rect">
            <a:avLst/>
          </a:prstGeom>
          <a:noFill/>
          <a:ln w="12699">
            <a:noFill/>
            <a:miter lim="800000"/>
            <a:headEnd type="none" w="sm" len="sm"/>
            <a:tailEnd type="none" w="sm" len="sm"/>
          </a:ln>
        </p:spPr>
        <p:txBody>
          <a:bodyPr wrap="none" lIns="0" tIns="36000" rIns="0" bIns="0">
            <a:spAutoFit/>
          </a:bodyPr>
          <a:lstStyle/>
          <a:p>
            <a:pPr defTabSz="762000" eaLnBrk="0" hangingPunct="0"/>
            <a:r>
              <a:rPr lang="en-GB" sz="750" b="1" dirty="0" smtClean="0">
                <a:solidFill>
                  <a:srgbClr val="00338D"/>
                </a:solidFill>
                <a:cs typeface="Arial" charset="0"/>
              </a:rPr>
              <a:t>Representations and warranties </a:t>
            </a:r>
            <a:r>
              <a:rPr lang="en-GB" sz="750" b="1" dirty="0">
                <a:solidFill>
                  <a:srgbClr val="00338D"/>
                </a:solidFill>
                <a:cs typeface="Arial" charset="0"/>
              </a:rPr>
              <a:t>(to exchange) </a:t>
            </a:r>
            <a:r>
              <a:rPr lang="en-GB" sz="750" b="1" dirty="0" smtClean="0">
                <a:solidFill>
                  <a:srgbClr val="00338D"/>
                </a:solidFill>
                <a:cs typeface="Arial" charset="0"/>
              </a:rPr>
              <a:t>and </a:t>
            </a:r>
            <a:r>
              <a:rPr lang="en-GB" sz="750" b="1" dirty="0">
                <a:solidFill>
                  <a:srgbClr val="00338D"/>
                </a:solidFill>
                <a:cs typeface="Arial" charset="0"/>
              </a:rPr>
              <a:t>Vendor Undertakings (to Completion)</a:t>
            </a:r>
            <a:endParaRPr lang="en-GB" sz="750" dirty="0">
              <a:solidFill>
                <a:srgbClr val="00338D"/>
              </a:solidFill>
              <a:cs typeface="Arial" charset="0"/>
            </a:endParaRPr>
          </a:p>
        </p:txBody>
      </p:sp>
      <p:sp>
        <p:nvSpPr>
          <p:cNvPr id="44" name="AutoShape 4"/>
          <p:cNvSpPr>
            <a:spLocks noChangeArrowheads="1"/>
          </p:cNvSpPr>
          <p:nvPr/>
        </p:nvSpPr>
        <p:spPr bwMode="gray">
          <a:xfrm>
            <a:off x="2127250" y="3749675"/>
            <a:ext cx="6858000" cy="431800"/>
          </a:xfrm>
          <a:prstGeom prst="homePlate">
            <a:avLst>
              <a:gd name="adj" fmla="val 34165"/>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endParaRPr lang="en-US" sz="900" dirty="0">
              <a:solidFill>
                <a:schemeClr val="accent4"/>
              </a:solidFill>
              <a:latin typeface="Arial"/>
            </a:endParaRPr>
          </a:p>
        </p:txBody>
      </p:sp>
      <p:sp>
        <p:nvSpPr>
          <p:cNvPr id="45" name="Rectangle 6"/>
          <p:cNvSpPr>
            <a:spLocks noChangeArrowheads="1"/>
          </p:cNvSpPr>
          <p:nvPr>
            <p:custDataLst>
              <p:tags r:id="rId6"/>
            </p:custDataLst>
          </p:nvPr>
        </p:nvSpPr>
        <p:spPr bwMode="gray">
          <a:xfrm>
            <a:off x="2133600" y="3822701"/>
            <a:ext cx="1816100" cy="313350"/>
          </a:xfrm>
          <a:prstGeom prst="rect">
            <a:avLst/>
          </a:prstGeom>
          <a:noFill/>
          <a:ln w="12699">
            <a:noFill/>
            <a:miter lim="800000"/>
            <a:headEnd type="none" w="sm" len="sm"/>
            <a:tailEnd type="none" w="sm" len="sm"/>
          </a:ln>
        </p:spPr>
        <p:txBody>
          <a:bodyPr wrap="square" lIns="0" tIns="36000" rIns="0" bIns="0">
            <a:spAutoFit/>
          </a:bodyPr>
          <a:lstStyle/>
          <a:p>
            <a:pPr algn="ctr" defTabSz="762000" eaLnBrk="0" hangingPunct="0"/>
            <a:r>
              <a:rPr lang="en-GB" sz="900" b="1" dirty="0">
                <a:solidFill>
                  <a:srgbClr val="00338D"/>
                </a:solidFill>
                <a:cs typeface="Arial" charset="0"/>
              </a:rPr>
              <a:t>Effective date (‘Locked box date’)</a:t>
            </a:r>
          </a:p>
          <a:p>
            <a:pPr algn="ctr" defTabSz="762000" eaLnBrk="0" hangingPunct="0"/>
            <a:r>
              <a:rPr lang="en-GB" sz="900" dirty="0">
                <a:solidFill>
                  <a:srgbClr val="00338D"/>
                </a:solidFill>
                <a:cs typeface="Arial" charset="0"/>
              </a:rPr>
              <a:t>31 </a:t>
            </a:r>
            <a:r>
              <a:rPr lang="en-GB" sz="900" dirty="0" smtClean="0">
                <a:solidFill>
                  <a:srgbClr val="00338D"/>
                </a:solidFill>
                <a:cs typeface="Arial" charset="0"/>
              </a:rPr>
              <a:t>January 2011</a:t>
            </a:r>
            <a:endParaRPr lang="en-GB" sz="900" dirty="0">
              <a:solidFill>
                <a:srgbClr val="00338D"/>
              </a:solidFill>
              <a:cs typeface="Arial" charset="0"/>
            </a:endParaRPr>
          </a:p>
        </p:txBody>
      </p:sp>
      <p:sp>
        <p:nvSpPr>
          <p:cNvPr id="46" name="Line 64"/>
          <p:cNvSpPr>
            <a:spLocks noChangeShapeType="1"/>
          </p:cNvSpPr>
          <p:nvPr/>
        </p:nvSpPr>
        <p:spPr bwMode="gray">
          <a:xfrm flipV="1">
            <a:off x="2942004" y="4137026"/>
            <a:ext cx="0" cy="142875"/>
          </a:xfrm>
          <a:prstGeom prst="line">
            <a:avLst/>
          </a:prstGeom>
          <a:noFill/>
          <a:ln w="12700">
            <a:solidFill>
              <a:srgbClr val="00338D"/>
            </a:solidFill>
            <a:round/>
            <a:headEnd type="none" w="sm" len="sm"/>
            <a:tailEnd type="oval" w="sm" len="sm"/>
          </a:ln>
        </p:spPr>
        <p:txBody>
          <a:bodyPr lIns="54000" tIns="54000" rIns="54000" bIns="54000" anchor="b"/>
          <a:lstStyle/>
          <a:p>
            <a:endParaRPr lang="en-US" sz="900" dirty="0"/>
          </a:p>
        </p:txBody>
      </p:sp>
      <p:sp>
        <p:nvSpPr>
          <p:cNvPr id="47" name="Rectangle 9"/>
          <p:cNvSpPr>
            <a:spLocks noChangeArrowheads="1"/>
          </p:cNvSpPr>
          <p:nvPr>
            <p:custDataLst>
              <p:tags r:id="rId7"/>
            </p:custDataLst>
          </p:nvPr>
        </p:nvSpPr>
        <p:spPr bwMode="gray">
          <a:xfrm>
            <a:off x="4686294" y="3822701"/>
            <a:ext cx="910507" cy="313350"/>
          </a:xfrm>
          <a:prstGeom prst="rect">
            <a:avLst/>
          </a:prstGeom>
          <a:noFill/>
          <a:ln w="12699">
            <a:noFill/>
            <a:miter lim="800000"/>
            <a:headEnd type="none" w="sm" len="sm"/>
            <a:tailEnd type="none" w="sm" len="sm"/>
          </a:ln>
        </p:spPr>
        <p:txBody>
          <a:bodyPr wrap="none" lIns="0" tIns="36000" rIns="0" bIns="0">
            <a:spAutoFit/>
          </a:bodyPr>
          <a:lstStyle/>
          <a:p>
            <a:pPr algn="ctr" defTabSz="762000" eaLnBrk="0" hangingPunct="0"/>
            <a:r>
              <a:rPr lang="en-GB" sz="900" b="1" dirty="0">
                <a:solidFill>
                  <a:srgbClr val="00338D"/>
                </a:solidFill>
                <a:cs typeface="Arial" charset="0"/>
              </a:rPr>
              <a:t>Exchange</a:t>
            </a:r>
          </a:p>
          <a:p>
            <a:pPr algn="ctr" defTabSz="762000" eaLnBrk="0" hangingPunct="0"/>
            <a:r>
              <a:rPr lang="en-GB" sz="900" dirty="0">
                <a:solidFill>
                  <a:srgbClr val="00338D"/>
                </a:solidFill>
                <a:cs typeface="Arial" charset="0"/>
              </a:rPr>
              <a:t>28 February </a:t>
            </a:r>
            <a:r>
              <a:rPr lang="en-GB" sz="900" dirty="0" smtClean="0">
                <a:solidFill>
                  <a:srgbClr val="00338D"/>
                </a:solidFill>
                <a:cs typeface="Arial" charset="0"/>
              </a:rPr>
              <a:t>2011</a:t>
            </a:r>
            <a:endParaRPr lang="en-GB" sz="900" dirty="0">
              <a:solidFill>
                <a:srgbClr val="00338D"/>
              </a:solidFill>
              <a:cs typeface="Arial" charset="0"/>
            </a:endParaRPr>
          </a:p>
        </p:txBody>
      </p:sp>
      <p:sp>
        <p:nvSpPr>
          <p:cNvPr id="48" name="Rectangle 10"/>
          <p:cNvSpPr>
            <a:spLocks noChangeArrowheads="1"/>
          </p:cNvSpPr>
          <p:nvPr>
            <p:custDataLst>
              <p:tags r:id="rId8"/>
            </p:custDataLst>
          </p:nvPr>
        </p:nvSpPr>
        <p:spPr bwMode="gray">
          <a:xfrm>
            <a:off x="6889694" y="3822701"/>
            <a:ext cx="769442" cy="313350"/>
          </a:xfrm>
          <a:prstGeom prst="rect">
            <a:avLst/>
          </a:prstGeom>
          <a:noFill/>
          <a:ln w="12699">
            <a:noFill/>
            <a:miter lim="800000"/>
            <a:headEnd type="none" w="sm" len="sm"/>
            <a:tailEnd type="none" w="sm" len="sm"/>
          </a:ln>
        </p:spPr>
        <p:txBody>
          <a:bodyPr wrap="none" lIns="0" tIns="36000" rIns="0" bIns="0">
            <a:spAutoFit/>
          </a:bodyPr>
          <a:lstStyle/>
          <a:p>
            <a:pPr algn="ctr" defTabSz="762000" eaLnBrk="0" hangingPunct="0"/>
            <a:r>
              <a:rPr lang="en-GB" sz="900" b="1" dirty="0">
                <a:solidFill>
                  <a:srgbClr val="00338D"/>
                </a:solidFill>
                <a:cs typeface="Arial" charset="0"/>
              </a:rPr>
              <a:t>Completion</a:t>
            </a:r>
          </a:p>
          <a:p>
            <a:pPr algn="ctr" defTabSz="762000" eaLnBrk="0" hangingPunct="0"/>
            <a:r>
              <a:rPr lang="en-GB" sz="900" dirty="0">
                <a:solidFill>
                  <a:srgbClr val="00338D"/>
                </a:solidFill>
                <a:cs typeface="Arial" charset="0"/>
              </a:rPr>
              <a:t>31 March 2011</a:t>
            </a:r>
          </a:p>
        </p:txBody>
      </p:sp>
      <p:sp>
        <p:nvSpPr>
          <p:cNvPr id="49" name="Line 64"/>
          <p:cNvSpPr>
            <a:spLocks noChangeShapeType="1"/>
          </p:cNvSpPr>
          <p:nvPr/>
        </p:nvSpPr>
        <p:spPr bwMode="gray">
          <a:xfrm flipV="1">
            <a:off x="5131289" y="4137026"/>
            <a:ext cx="0" cy="142875"/>
          </a:xfrm>
          <a:prstGeom prst="line">
            <a:avLst/>
          </a:prstGeom>
          <a:noFill/>
          <a:ln w="12700">
            <a:solidFill>
              <a:srgbClr val="00338D"/>
            </a:solidFill>
            <a:round/>
            <a:headEnd type="none" w="sm" len="sm"/>
            <a:tailEnd type="oval" w="sm" len="sm"/>
          </a:ln>
        </p:spPr>
        <p:txBody>
          <a:bodyPr lIns="54000" tIns="54000" rIns="54000" bIns="54000" anchor="b"/>
          <a:lstStyle/>
          <a:p>
            <a:endParaRPr lang="en-US" sz="900" dirty="0"/>
          </a:p>
        </p:txBody>
      </p:sp>
      <p:sp>
        <p:nvSpPr>
          <p:cNvPr id="50" name="Line 64"/>
          <p:cNvSpPr>
            <a:spLocks noChangeShapeType="1"/>
          </p:cNvSpPr>
          <p:nvPr/>
        </p:nvSpPr>
        <p:spPr bwMode="gray">
          <a:xfrm flipV="1">
            <a:off x="7244374" y="4137026"/>
            <a:ext cx="0" cy="142875"/>
          </a:xfrm>
          <a:prstGeom prst="line">
            <a:avLst/>
          </a:prstGeom>
          <a:noFill/>
          <a:ln w="12700">
            <a:solidFill>
              <a:srgbClr val="00338D"/>
            </a:solidFill>
            <a:round/>
            <a:headEnd type="none" w="sm" len="sm"/>
            <a:tailEnd type="oval" w="sm" len="sm"/>
          </a:ln>
        </p:spPr>
        <p:txBody>
          <a:bodyPr lIns="54000" tIns="54000" rIns="54000" bIns="54000" anchor="b"/>
          <a:lstStyle/>
          <a:p>
            <a:endParaRPr lang="en-US" sz="900" dirty="0"/>
          </a:p>
        </p:txBody>
      </p:sp>
      <p:sp>
        <p:nvSpPr>
          <p:cNvPr id="51" name="Left-Right Arrow 50"/>
          <p:cNvSpPr/>
          <p:nvPr/>
        </p:nvSpPr>
        <p:spPr>
          <a:xfrm>
            <a:off x="2961055" y="5789614"/>
            <a:ext cx="4532435" cy="503237"/>
          </a:xfrm>
          <a:prstGeom prst="leftRightArrow">
            <a:avLst>
              <a:gd name="adj1" fmla="val 63043"/>
              <a:gd name="adj2" fmla="val 50000"/>
            </a:avLst>
          </a:prstGeom>
          <a:gradFill flip="none" rotWithShape="1">
            <a:gsLst>
              <a:gs pos="0">
                <a:srgbClr val="D3CFB8"/>
              </a:gs>
              <a:gs pos="50000">
                <a:srgbClr val="D3CFB8"/>
              </a:gs>
              <a:gs pos="100000">
                <a:srgbClr val="BDB694"/>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800" dirty="0"/>
          </a:p>
        </p:txBody>
      </p:sp>
      <p:grpSp>
        <p:nvGrpSpPr>
          <p:cNvPr id="52" name="Group 20"/>
          <p:cNvGrpSpPr>
            <a:grpSpLocks/>
          </p:cNvGrpSpPr>
          <p:nvPr/>
        </p:nvGrpSpPr>
        <p:grpSpPr bwMode="auto">
          <a:xfrm>
            <a:off x="5131289" y="5010151"/>
            <a:ext cx="2324100" cy="404813"/>
            <a:chOff x="5900620" y="5340206"/>
            <a:chExt cx="2161926" cy="404447"/>
          </a:xfrm>
          <a:solidFill>
            <a:srgbClr val="FAD8AF"/>
          </a:solidFill>
        </p:grpSpPr>
        <p:sp>
          <p:nvSpPr>
            <p:cNvPr id="53" name="Left-Right Arrow 52"/>
            <p:cNvSpPr/>
            <p:nvPr/>
          </p:nvSpPr>
          <p:spPr>
            <a:xfrm>
              <a:off x="5900620" y="5340206"/>
              <a:ext cx="2161926" cy="404447"/>
            </a:xfrm>
            <a:prstGeom prst="leftRightArrow">
              <a:avLst>
                <a:gd name="adj1" fmla="val 63043"/>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800" dirty="0"/>
            </a:p>
          </p:txBody>
        </p:sp>
        <p:sp>
          <p:nvSpPr>
            <p:cNvPr id="54" name="Rectangle 18"/>
            <p:cNvSpPr>
              <a:spLocks noChangeArrowheads="1"/>
            </p:cNvSpPr>
            <p:nvPr>
              <p:custDataLst>
                <p:tags r:id="rId13"/>
              </p:custDataLst>
            </p:nvPr>
          </p:nvSpPr>
          <p:spPr bwMode="gray">
            <a:xfrm>
              <a:off x="6502925" y="5462698"/>
              <a:ext cx="957316" cy="159318"/>
            </a:xfrm>
            <a:prstGeom prst="rect">
              <a:avLst/>
            </a:prstGeom>
            <a:grpFill/>
            <a:ln w="12699">
              <a:noFill/>
              <a:miter lim="800000"/>
              <a:headEnd type="none" w="sm" len="sm"/>
              <a:tailEnd type="none" w="sm" len="sm"/>
            </a:ln>
          </p:spPr>
          <p:txBody>
            <a:bodyPr wrap="none" lIns="0" tIns="36000" rIns="0" bIns="0">
              <a:spAutoFit/>
            </a:bodyPr>
            <a:lstStyle/>
            <a:p>
              <a:pPr algn="ctr" defTabSz="762000" eaLnBrk="0" hangingPunct="0"/>
              <a:r>
                <a:rPr lang="en-GB" sz="800" b="1" dirty="0">
                  <a:solidFill>
                    <a:srgbClr val="00338D"/>
                  </a:solidFill>
                  <a:cs typeface="Arial" charset="0"/>
                </a:rPr>
                <a:t>Vendor undertakings</a:t>
              </a:r>
              <a:endParaRPr lang="en-GB" sz="800" dirty="0">
                <a:solidFill>
                  <a:srgbClr val="00338D"/>
                </a:solidFill>
                <a:cs typeface="Arial" charset="0"/>
              </a:endParaRPr>
            </a:p>
          </p:txBody>
        </p:sp>
      </p:grpSp>
      <p:sp>
        <p:nvSpPr>
          <p:cNvPr id="55" name="Rectangle 19"/>
          <p:cNvSpPr>
            <a:spLocks noChangeArrowheads="1"/>
          </p:cNvSpPr>
          <p:nvPr>
            <p:custDataLst>
              <p:tags r:id="rId9"/>
            </p:custDataLst>
          </p:nvPr>
        </p:nvSpPr>
        <p:spPr bwMode="gray">
          <a:xfrm>
            <a:off x="3180863" y="5881689"/>
            <a:ext cx="4106062" cy="282573"/>
          </a:xfrm>
          <a:prstGeom prst="rect">
            <a:avLst/>
          </a:prstGeom>
          <a:noFill/>
          <a:ln w="12699">
            <a:noFill/>
            <a:miter lim="800000"/>
            <a:headEnd type="none" w="sm" len="sm"/>
            <a:tailEnd type="none" w="sm" len="sm"/>
          </a:ln>
        </p:spPr>
        <p:txBody>
          <a:bodyPr wrap="square" lIns="0" tIns="36000" rIns="0" bIns="0">
            <a:spAutoFit/>
          </a:bodyPr>
          <a:lstStyle/>
          <a:p>
            <a:pPr algn="ctr" defTabSz="762000" eaLnBrk="0" hangingPunct="0"/>
            <a:r>
              <a:rPr lang="en-GB" sz="800" b="1" dirty="0">
                <a:solidFill>
                  <a:schemeClr val="accent4"/>
                </a:solidFill>
                <a:cs typeface="Arial" charset="0"/>
              </a:rPr>
              <a:t>Daily </a:t>
            </a:r>
            <a:r>
              <a:rPr lang="en-GB" sz="800" b="1" dirty="0" smtClean="0">
                <a:solidFill>
                  <a:schemeClr val="accent4"/>
                </a:solidFill>
                <a:cs typeface="Arial" charset="0"/>
              </a:rPr>
              <a:t>interest or fixed 'profit related’</a:t>
            </a:r>
            <a:r>
              <a:rPr lang="en-GB" sz="800" b="1" baseline="30000" dirty="0" smtClean="0">
                <a:solidFill>
                  <a:schemeClr val="accent4"/>
                </a:solidFill>
                <a:cs typeface="Arial" charset="0"/>
              </a:rPr>
              <a:t>(a)</a:t>
            </a:r>
            <a:r>
              <a:rPr lang="en-GB" sz="800" b="1" dirty="0" smtClean="0">
                <a:solidFill>
                  <a:schemeClr val="accent4"/>
                </a:solidFill>
                <a:cs typeface="Arial" charset="0"/>
              </a:rPr>
              <a:t> </a:t>
            </a:r>
            <a:r>
              <a:rPr lang="en-GB" sz="800" b="1" dirty="0">
                <a:solidFill>
                  <a:schemeClr val="accent4"/>
                </a:solidFill>
                <a:cs typeface="Arial" charset="0"/>
              </a:rPr>
              <a:t>adjustment to compensate </a:t>
            </a:r>
            <a:r>
              <a:rPr lang="en-GB" sz="800" b="1" dirty="0">
                <a:solidFill>
                  <a:srgbClr val="00338D"/>
                </a:solidFill>
                <a:cs typeface="Arial" charset="0"/>
              </a:rPr>
              <a:t>vendor for delay in payment of purchase price from effective date to </a:t>
            </a:r>
            <a:r>
              <a:rPr lang="en-GB" sz="800" b="1" dirty="0" smtClean="0">
                <a:solidFill>
                  <a:srgbClr val="00338D"/>
                </a:solidFill>
                <a:cs typeface="Arial" charset="0"/>
              </a:rPr>
              <a:t>completion </a:t>
            </a:r>
            <a:r>
              <a:rPr lang="en-GB" sz="800" b="1" dirty="0">
                <a:solidFill>
                  <a:srgbClr val="00338D"/>
                </a:solidFill>
                <a:cs typeface="Arial" charset="0"/>
              </a:rPr>
              <a:t>date.</a:t>
            </a:r>
            <a:endParaRPr lang="en-GB" sz="800" dirty="0">
              <a:solidFill>
                <a:srgbClr val="00338D"/>
              </a:solidFill>
              <a:cs typeface="Arial" charset="0"/>
            </a:endParaRPr>
          </a:p>
        </p:txBody>
      </p:sp>
      <p:grpSp>
        <p:nvGrpSpPr>
          <p:cNvPr id="56" name="Group 21"/>
          <p:cNvGrpSpPr>
            <a:grpSpLocks/>
          </p:cNvGrpSpPr>
          <p:nvPr/>
        </p:nvGrpSpPr>
        <p:grpSpPr bwMode="auto">
          <a:xfrm>
            <a:off x="2922954" y="5010151"/>
            <a:ext cx="2208335" cy="404813"/>
            <a:chOff x="5900620" y="5340206"/>
            <a:chExt cx="2161926" cy="404447"/>
          </a:xfrm>
          <a:solidFill>
            <a:srgbClr val="FAD8AF"/>
          </a:solidFill>
        </p:grpSpPr>
        <p:sp>
          <p:nvSpPr>
            <p:cNvPr id="57" name="Left-Right Arrow 56"/>
            <p:cNvSpPr/>
            <p:nvPr/>
          </p:nvSpPr>
          <p:spPr>
            <a:xfrm>
              <a:off x="5900620" y="5340206"/>
              <a:ext cx="2161926" cy="404447"/>
            </a:xfrm>
            <a:prstGeom prst="leftRightArrow">
              <a:avLst>
                <a:gd name="adj1" fmla="val 63043"/>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800" dirty="0"/>
            </a:p>
          </p:txBody>
        </p:sp>
        <p:sp>
          <p:nvSpPr>
            <p:cNvPr id="58" name="Rectangle 23"/>
            <p:cNvSpPr>
              <a:spLocks noChangeArrowheads="1"/>
            </p:cNvSpPr>
            <p:nvPr>
              <p:custDataLst>
                <p:tags r:id="rId12"/>
              </p:custDataLst>
            </p:nvPr>
          </p:nvSpPr>
          <p:spPr bwMode="gray">
            <a:xfrm>
              <a:off x="6216545" y="5462698"/>
              <a:ext cx="1530082" cy="159318"/>
            </a:xfrm>
            <a:prstGeom prst="rect">
              <a:avLst/>
            </a:prstGeom>
            <a:grpFill/>
            <a:ln w="12699">
              <a:noFill/>
              <a:miter lim="800000"/>
              <a:headEnd type="none" w="sm" len="sm"/>
              <a:tailEnd type="none" w="sm" len="sm"/>
            </a:ln>
          </p:spPr>
          <p:txBody>
            <a:bodyPr wrap="none" lIns="0" tIns="36000" rIns="0" bIns="0">
              <a:spAutoFit/>
            </a:bodyPr>
            <a:lstStyle/>
            <a:p>
              <a:pPr algn="ctr" defTabSz="762000" eaLnBrk="0" hangingPunct="0"/>
              <a:r>
                <a:rPr lang="en-GB" sz="800" b="1" dirty="0" smtClean="0">
                  <a:solidFill>
                    <a:srgbClr val="00338D"/>
                  </a:solidFill>
                  <a:cs typeface="Arial" charset="0"/>
                </a:rPr>
                <a:t>Representations and warranties</a:t>
              </a:r>
              <a:endParaRPr lang="en-GB" sz="800" dirty="0">
                <a:solidFill>
                  <a:srgbClr val="00338D"/>
                </a:solidFill>
                <a:cs typeface="Arial" charset="0"/>
              </a:endParaRPr>
            </a:p>
          </p:txBody>
        </p:sp>
      </p:grpSp>
      <p:sp>
        <p:nvSpPr>
          <p:cNvPr id="59" name="Text Placeholder 6"/>
          <p:cNvSpPr txBox="1">
            <a:spLocks/>
          </p:cNvSpPr>
          <p:nvPr/>
        </p:nvSpPr>
        <p:spPr bwMode="gray">
          <a:xfrm>
            <a:off x="2443773" y="4251325"/>
            <a:ext cx="1780442" cy="795338"/>
          </a:xfrm>
          <a:prstGeom prst="rect">
            <a:avLst/>
          </a:prstGeom>
          <a:noFill/>
          <a:ln w="9525">
            <a:noFill/>
            <a:miter lim="800000"/>
            <a:headEnd/>
            <a:tailEnd/>
          </a:ln>
        </p:spPr>
        <p:txBody>
          <a:bodyPr lIns="0" tIns="0" rIns="0" bIns="0"/>
          <a:lstStyle/>
          <a:p>
            <a:pPr marL="177800" lvl="2" indent="-177800">
              <a:spcBef>
                <a:spcPts val="300"/>
              </a:spcBef>
              <a:buClr>
                <a:schemeClr val="accent1"/>
              </a:buClr>
              <a:buSzPct val="125000"/>
              <a:buFont typeface="Arial" pitchFamily="34" charset="0"/>
              <a:buChar char="▪"/>
            </a:pPr>
            <a:r>
              <a:rPr lang="en-GB" sz="900" dirty="0">
                <a:cs typeface="Arial" charset="0"/>
              </a:rPr>
              <a:t>Most recent financial information</a:t>
            </a:r>
          </a:p>
          <a:p>
            <a:pPr marL="177800" lvl="2" indent="-177800">
              <a:spcBef>
                <a:spcPts val="300"/>
              </a:spcBef>
              <a:buClr>
                <a:schemeClr val="accent1"/>
              </a:buClr>
              <a:buSzPct val="125000"/>
              <a:buFont typeface="Arial" pitchFamily="34" charset="0"/>
              <a:buChar char="▪"/>
            </a:pPr>
            <a:r>
              <a:rPr lang="en-GB" sz="900" dirty="0">
                <a:cs typeface="Arial" charset="0"/>
              </a:rPr>
              <a:t>Net debt figure known</a:t>
            </a:r>
          </a:p>
          <a:p>
            <a:pPr marL="177800" lvl="2" indent="-177800">
              <a:spcBef>
                <a:spcPts val="300"/>
              </a:spcBef>
              <a:buClr>
                <a:schemeClr val="accent1"/>
              </a:buClr>
              <a:buSzPct val="125000"/>
              <a:buFont typeface="Arial" pitchFamily="34" charset="0"/>
              <a:buChar char="▪"/>
            </a:pPr>
            <a:r>
              <a:rPr lang="en-GB" sz="900" dirty="0">
                <a:cs typeface="Arial" charset="0"/>
              </a:rPr>
              <a:t>Actual versus normal working capital level assessment</a:t>
            </a:r>
          </a:p>
        </p:txBody>
      </p:sp>
      <p:sp>
        <p:nvSpPr>
          <p:cNvPr id="60" name="Text Placeholder 6"/>
          <p:cNvSpPr txBox="1">
            <a:spLocks/>
          </p:cNvSpPr>
          <p:nvPr/>
        </p:nvSpPr>
        <p:spPr bwMode="gray">
          <a:xfrm>
            <a:off x="4633058" y="4251325"/>
            <a:ext cx="1758462" cy="795338"/>
          </a:xfrm>
          <a:prstGeom prst="rect">
            <a:avLst/>
          </a:prstGeom>
          <a:noFill/>
          <a:ln w="9525">
            <a:noFill/>
            <a:miter lim="800000"/>
            <a:headEnd/>
            <a:tailEnd/>
          </a:ln>
        </p:spPr>
        <p:txBody>
          <a:bodyPr lIns="0" tIns="0" rIns="0" bIns="0"/>
          <a:lstStyle/>
          <a:p>
            <a:pPr marL="177800" lvl="2" indent="-177800">
              <a:spcBef>
                <a:spcPts val="300"/>
              </a:spcBef>
              <a:buClr>
                <a:schemeClr val="accent1"/>
              </a:buClr>
              <a:buSzPct val="125000"/>
              <a:buFont typeface="Arial" pitchFamily="34" charset="0"/>
              <a:buChar char="▪"/>
            </a:pPr>
            <a:r>
              <a:rPr lang="en-GB" sz="900" dirty="0">
                <a:cs typeface="Arial" charset="0"/>
              </a:rPr>
              <a:t>Exchange date for transaction</a:t>
            </a:r>
          </a:p>
          <a:p>
            <a:pPr marL="177800" lvl="2" indent="-177800">
              <a:spcBef>
                <a:spcPts val="300"/>
              </a:spcBef>
              <a:buClr>
                <a:schemeClr val="accent1"/>
              </a:buClr>
              <a:buSzPct val="125000"/>
              <a:buFont typeface="Arial" pitchFamily="34" charset="0"/>
              <a:buChar char="▪"/>
            </a:pPr>
            <a:r>
              <a:rPr lang="en-GB" sz="900" dirty="0">
                <a:cs typeface="Arial" charset="0"/>
              </a:rPr>
              <a:t>Offer accepted</a:t>
            </a:r>
          </a:p>
          <a:p>
            <a:pPr marL="177800" lvl="2" indent="-177800">
              <a:spcBef>
                <a:spcPts val="300"/>
              </a:spcBef>
              <a:buClr>
                <a:schemeClr val="accent1"/>
              </a:buClr>
              <a:buSzPct val="125000"/>
              <a:buFont typeface="Arial" pitchFamily="34" charset="0"/>
              <a:buChar char="▪"/>
            </a:pPr>
            <a:r>
              <a:rPr lang="en-GB" sz="900" dirty="0">
                <a:cs typeface="Arial" charset="0"/>
              </a:rPr>
              <a:t>SPA </a:t>
            </a:r>
            <a:r>
              <a:rPr lang="en-GB" sz="900" dirty="0" smtClean="0">
                <a:cs typeface="Arial" charset="0"/>
              </a:rPr>
              <a:t>signed</a:t>
            </a:r>
            <a:endParaRPr lang="en-GB" sz="900" dirty="0">
              <a:cs typeface="Arial" charset="0"/>
            </a:endParaRPr>
          </a:p>
        </p:txBody>
      </p:sp>
      <p:sp>
        <p:nvSpPr>
          <p:cNvPr id="61" name="Text Placeholder 6"/>
          <p:cNvSpPr txBox="1">
            <a:spLocks/>
          </p:cNvSpPr>
          <p:nvPr/>
        </p:nvSpPr>
        <p:spPr bwMode="gray">
          <a:xfrm>
            <a:off x="6744677" y="4251325"/>
            <a:ext cx="1781908" cy="795338"/>
          </a:xfrm>
          <a:prstGeom prst="rect">
            <a:avLst/>
          </a:prstGeom>
          <a:noFill/>
          <a:ln w="9525">
            <a:noFill/>
            <a:miter lim="800000"/>
            <a:headEnd/>
            <a:tailEnd/>
          </a:ln>
        </p:spPr>
        <p:txBody>
          <a:bodyPr lIns="0" tIns="0" rIns="0" bIns="0"/>
          <a:lstStyle/>
          <a:p>
            <a:pPr marL="177800" lvl="2" indent="-177800">
              <a:spcBef>
                <a:spcPts val="300"/>
              </a:spcBef>
              <a:buClr>
                <a:schemeClr val="accent1"/>
              </a:buClr>
              <a:buSzPct val="125000"/>
              <a:buFont typeface="Arial" pitchFamily="34" charset="0"/>
              <a:buChar char="▪"/>
            </a:pPr>
            <a:r>
              <a:rPr lang="en-GB" sz="900" dirty="0" smtClean="0">
                <a:cs typeface="Arial" charset="0"/>
              </a:rPr>
              <a:t>Purchase price paid to vendor</a:t>
            </a:r>
            <a:endParaRPr lang="en-GB" sz="900" dirty="0">
              <a:cs typeface="Arial" charset="0"/>
            </a:endParaRPr>
          </a:p>
        </p:txBody>
      </p:sp>
      <p:grpSp>
        <p:nvGrpSpPr>
          <p:cNvPr id="62" name="Group 20"/>
          <p:cNvGrpSpPr>
            <a:grpSpLocks/>
          </p:cNvGrpSpPr>
          <p:nvPr/>
        </p:nvGrpSpPr>
        <p:grpSpPr bwMode="auto">
          <a:xfrm>
            <a:off x="5131290" y="5422901"/>
            <a:ext cx="2324100" cy="404813"/>
            <a:chOff x="5900620" y="5340206"/>
            <a:chExt cx="2161926" cy="404447"/>
          </a:xfrm>
          <a:solidFill>
            <a:srgbClr val="FAD8AF"/>
          </a:solidFill>
        </p:grpSpPr>
        <p:sp>
          <p:nvSpPr>
            <p:cNvPr id="63" name="Left-Right Arrow 62"/>
            <p:cNvSpPr/>
            <p:nvPr/>
          </p:nvSpPr>
          <p:spPr>
            <a:xfrm>
              <a:off x="5900620" y="5340206"/>
              <a:ext cx="2161926" cy="404447"/>
            </a:xfrm>
            <a:prstGeom prst="leftRightArrow">
              <a:avLst>
                <a:gd name="adj1" fmla="val 63043"/>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800" dirty="0"/>
            </a:p>
          </p:txBody>
        </p:sp>
        <p:sp>
          <p:nvSpPr>
            <p:cNvPr id="64" name="Rectangle 18"/>
            <p:cNvSpPr>
              <a:spLocks noChangeArrowheads="1"/>
            </p:cNvSpPr>
            <p:nvPr>
              <p:custDataLst>
                <p:tags r:id="rId11"/>
              </p:custDataLst>
            </p:nvPr>
          </p:nvSpPr>
          <p:spPr bwMode="gray">
            <a:xfrm>
              <a:off x="6054653" y="5396083"/>
              <a:ext cx="1815742" cy="282318"/>
            </a:xfrm>
            <a:prstGeom prst="rect">
              <a:avLst/>
            </a:prstGeom>
            <a:grpFill/>
            <a:ln w="12699">
              <a:noFill/>
              <a:miter lim="800000"/>
              <a:headEnd type="none" w="sm" len="sm"/>
              <a:tailEnd type="none" w="sm" len="sm"/>
            </a:ln>
          </p:spPr>
          <p:txBody>
            <a:bodyPr wrap="square" lIns="0" tIns="36000" rIns="0" bIns="0">
              <a:spAutoFit/>
            </a:bodyPr>
            <a:lstStyle/>
            <a:p>
              <a:pPr algn="ctr" defTabSz="762000" eaLnBrk="0" hangingPunct="0"/>
              <a:r>
                <a:rPr lang="en-GB" sz="800" b="1" dirty="0" smtClean="0">
                  <a:solidFill>
                    <a:srgbClr val="00338D"/>
                  </a:solidFill>
                  <a:cs typeface="Arial" charset="0"/>
                </a:rPr>
                <a:t>Leakage indemnities for any non-arms length transactions with the seller</a:t>
              </a:r>
              <a:endParaRPr lang="en-GB" sz="800" dirty="0">
                <a:solidFill>
                  <a:srgbClr val="00338D"/>
                </a:solidFill>
                <a:cs typeface="Arial" charset="0"/>
              </a:endParaRPr>
            </a:p>
          </p:txBody>
        </p:sp>
      </p:grpSp>
      <p:sp>
        <p:nvSpPr>
          <p:cNvPr id="65" name="Text Box 41"/>
          <p:cNvSpPr txBox="1">
            <a:spLocks noChangeArrowheads="1"/>
          </p:cNvSpPr>
          <p:nvPr>
            <p:custDataLst>
              <p:tags r:id="rId10"/>
            </p:custDataLst>
          </p:nvPr>
        </p:nvSpPr>
        <p:spPr bwMode="auto">
          <a:xfrm>
            <a:off x="7632699" y="4737100"/>
            <a:ext cx="1282701" cy="1338775"/>
          </a:xfrm>
          <a:prstGeom prst="rect">
            <a:avLst/>
          </a:prstGeom>
          <a:noFill/>
          <a:ln w="6350">
            <a:noFill/>
            <a:miter lim="800000"/>
            <a:headEnd type="none" w="sm" len="sm"/>
            <a:tailEnd type="none" w="sm" len="sm"/>
          </a:ln>
        </p:spPr>
        <p:txBody>
          <a:bodyPr lIns="0" tIns="0" rIns="0" bIns="0" anchor="t"/>
          <a:lstStyle/>
          <a:p>
            <a:pPr defTabSz="762000" eaLnBrk="0" hangingPunct="0">
              <a:spcBef>
                <a:spcPct val="15000"/>
              </a:spcBef>
              <a:tabLst>
                <a:tab pos="533400" algn="l"/>
              </a:tabLst>
            </a:pPr>
            <a:r>
              <a:rPr lang="en-GB" sz="700" dirty="0"/>
              <a:t>Note</a:t>
            </a:r>
            <a:r>
              <a:rPr lang="en-GB" sz="700" dirty="0" smtClean="0"/>
              <a:t>: (a)</a:t>
            </a:r>
            <a:r>
              <a:rPr lang="en-GB" sz="700" dirty="0"/>
              <a:t> </a:t>
            </a:r>
            <a:r>
              <a:rPr lang="en-GB" sz="700" dirty="0" smtClean="0"/>
              <a:t>  Historically we have seen locked box agreements where there is a daily profit related adjustment. This is contrary to the aim of a locked box, which is that the buyer has the risks and rewards from the effective date. However, vendors were able to negotiate these terms due to the favourable market. This is currently not common.</a:t>
            </a:r>
            <a:endParaRPr lang="en-GB" sz="700" dirty="0"/>
          </a:p>
        </p:txBody>
      </p:sp>
      <p:sp>
        <p:nvSpPr>
          <p:cNvPr id="67" name="Pentagon 66"/>
          <p:cNvSpPr/>
          <p:nvPr/>
        </p:nvSpPr>
        <p:spPr bwMode="auto">
          <a:xfrm>
            <a:off x="171450" y="1257706"/>
            <a:ext cx="1524000" cy="241259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Closing accounts illustrative timeline</a:t>
            </a:r>
          </a:p>
        </p:txBody>
      </p:sp>
      <p:sp>
        <p:nvSpPr>
          <p:cNvPr id="68" name="Pentagon 67"/>
          <p:cNvSpPr/>
          <p:nvPr/>
        </p:nvSpPr>
        <p:spPr bwMode="auto">
          <a:xfrm>
            <a:off x="196850" y="3785006"/>
            <a:ext cx="1524000" cy="241259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Locked-box illustrative timeline</a:t>
            </a:r>
          </a:p>
        </p:txBody>
      </p:sp>
      <p:sp>
        <p:nvSpPr>
          <p:cNvPr id="77" name="TextBox 76"/>
          <p:cNvSpPr txBox="1"/>
          <p:nvPr/>
        </p:nvSpPr>
        <p:spPr>
          <a:xfrm>
            <a:off x="6531429" y="1120775"/>
            <a:ext cx="2199641" cy="276999"/>
          </a:xfrm>
          <a:prstGeom prst="rect">
            <a:avLst/>
          </a:prstGeom>
          <a:solidFill>
            <a:srgbClr val="C84E00"/>
          </a:solidFill>
        </p:spPr>
        <p:txBody>
          <a:bodyPr wrap="none" rtlCol="0">
            <a:spAutoFit/>
          </a:bodyPr>
          <a:lstStyle/>
          <a:p>
            <a:r>
              <a:rPr lang="en-US" sz="1200" dirty="0" smtClean="0"/>
              <a:t>For Illustrative Purposes Only</a:t>
            </a:r>
            <a:endParaRPr lang="en-US" sz="1200" dirty="0"/>
          </a:p>
        </p:txBody>
      </p:sp>
      <p:pic>
        <p:nvPicPr>
          <p:cNvPr id="69" name="Picture 68"/>
          <p:cNvPicPr>
            <a:picLocks noChangeAspect="1" noChangeArrowheads="1"/>
          </p:cNvPicPr>
          <p:nvPr/>
        </p:nvPicPr>
        <p:blipFill>
          <a:blip r:embed="rId16"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115" name="Group 3"/>
          <p:cNvGraphicFramePr>
            <a:graphicFrameLocks noGrp="1"/>
          </p:cNvGraphicFramePr>
          <p:nvPr>
            <p:ph idx="1"/>
          </p:nvPr>
        </p:nvGraphicFramePr>
        <p:xfrm>
          <a:off x="323850" y="1316038"/>
          <a:ext cx="8496300" cy="4316469"/>
        </p:xfrm>
        <a:graphic>
          <a:graphicData uri="http://schemas.openxmlformats.org/drawingml/2006/table">
            <a:tbl>
              <a:tblPr/>
              <a:tblGrid>
                <a:gridCol w="5256213"/>
                <a:gridCol w="1687512"/>
                <a:gridCol w="1552575"/>
              </a:tblGrid>
              <a:tr h="576263">
                <a:tc>
                  <a:txBody>
                    <a:bodyPr/>
                    <a:lstStyle/>
                    <a:p>
                      <a:pPr marL="0" marR="0" lvl="0" indent="0" algn="l" defTabSz="914400" rtl="0" eaLnBrk="1" fontAlgn="base" latinLnBrk="0" hangingPunct="1">
                        <a:lnSpc>
                          <a:spcPct val="100000"/>
                        </a:lnSpc>
                        <a:spcBef>
                          <a:spcPct val="40000"/>
                        </a:spcBef>
                        <a:spcAft>
                          <a:spcPct val="0"/>
                        </a:spcAft>
                        <a:buClrTx/>
                        <a:buSzPct val="105000"/>
                        <a:buFontTx/>
                        <a:buNone/>
                        <a:tabLst/>
                      </a:pPr>
                      <a:r>
                        <a:rPr kumimoji="0" lang="en-GB" sz="1600" b="1" i="0" u="none" strike="noStrike" cap="none" normalizeH="0" baseline="0" dirty="0" smtClean="0">
                          <a:ln>
                            <a:noFill/>
                          </a:ln>
                          <a:solidFill>
                            <a:schemeClr val="bg1"/>
                          </a:solidFill>
                          <a:effectLst/>
                          <a:latin typeface="Arial" pitchFamily="34" charset="0"/>
                          <a:cs typeface="Arial" pitchFamily="34" charset="0"/>
                        </a:rPr>
                        <a:t>Implications for our work</a:t>
                      </a: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r>
                        <a:rPr kumimoji="0" lang="en-GB" sz="1600" b="1" i="0" u="none" strike="noStrike" cap="none" normalizeH="0" baseline="0" dirty="0" smtClean="0">
                          <a:ln>
                            <a:noFill/>
                          </a:ln>
                          <a:solidFill>
                            <a:schemeClr val="bg1"/>
                          </a:solidFill>
                          <a:effectLst/>
                          <a:latin typeface="Arial" pitchFamily="34" charset="0"/>
                          <a:cs typeface="Arial" pitchFamily="34" charset="0"/>
                        </a:rPr>
                        <a:t>Closing Accounts</a:t>
                      </a:r>
                    </a:p>
                  </a:txBody>
                  <a:tcPr marL="72000" marR="72000" marT="72000" marB="72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r>
                        <a:rPr kumimoji="0" lang="en-GB" sz="1600" b="1" i="0" u="none" strike="noStrike" cap="none" normalizeH="0" baseline="0" dirty="0" smtClean="0">
                          <a:ln>
                            <a:noFill/>
                          </a:ln>
                          <a:solidFill>
                            <a:schemeClr val="bg1"/>
                          </a:solidFill>
                          <a:effectLst/>
                          <a:latin typeface="Arial" pitchFamily="34" charset="0"/>
                          <a:cs typeface="Arial" pitchFamily="34" charset="0"/>
                        </a:rPr>
                        <a:t>Locked Box</a:t>
                      </a:r>
                    </a:p>
                  </a:txBody>
                  <a:tcPr marL="72000" marR="72000" marT="72000" marB="72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76263">
                <a:tc>
                  <a:txBody>
                    <a:bodyPr/>
                    <a:lstStyle/>
                    <a:p>
                      <a:pPr marL="0" marR="0" lvl="0" indent="0" algn="l" defTabSz="914400" rtl="0" eaLnBrk="1" fontAlgn="base" latinLnBrk="0" hangingPunct="1">
                        <a:lnSpc>
                          <a:spcPct val="100000"/>
                        </a:lnSpc>
                        <a:spcBef>
                          <a:spcPct val="40000"/>
                        </a:spcBef>
                        <a:spcAft>
                          <a:spcPct val="0"/>
                        </a:spcAft>
                        <a:buClrTx/>
                        <a:buSzPct val="105000"/>
                        <a:buFontTx/>
                        <a:buNone/>
                        <a:tabLst/>
                      </a:pPr>
                      <a:r>
                        <a:rPr kumimoji="0" lang="en-GB" sz="1600" b="1" i="0" u="none" strike="noStrike" cap="none" normalizeH="0" baseline="0" dirty="0" smtClean="0">
                          <a:ln>
                            <a:noFill/>
                          </a:ln>
                          <a:solidFill>
                            <a:schemeClr val="tx1"/>
                          </a:solidFill>
                          <a:effectLst/>
                          <a:latin typeface="Arial" pitchFamily="34" charset="0"/>
                          <a:cs typeface="Arial" pitchFamily="34" charset="0"/>
                        </a:rPr>
                        <a:t>Actual Debt and Working Capital adjusted at Completion? </a:t>
                      </a: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tx1"/>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tx1"/>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40000"/>
                        </a:spcBef>
                        <a:spcAft>
                          <a:spcPct val="0"/>
                        </a:spcAft>
                        <a:buClrTx/>
                        <a:buSzPct val="105000"/>
                        <a:buFontTx/>
                        <a:buNone/>
                        <a:tabLst/>
                      </a:pPr>
                      <a:r>
                        <a:rPr kumimoji="0" lang="en-GB" sz="1600" b="1" i="0" u="none" strike="noStrike" cap="none" normalizeH="0" baseline="0" smtClean="0">
                          <a:ln>
                            <a:noFill/>
                          </a:ln>
                          <a:solidFill>
                            <a:schemeClr val="tx1"/>
                          </a:solidFill>
                          <a:effectLst/>
                          <a:latin typeface="Arial" pitchFamily="34" charset="0"/>
                          <a:cs typeface="Arial" pitchFamily="34" charset="0"/>
                        </a:rPr>
                        <a:t>Target Working Capital needs to be known at Signing?</a:t>
                      </a: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588" marR="0" lvl="1" indent="0" algn="l" defTabSz="914400" rtl="0" eaLnBrk="1" fontAlgn="base" latinLnBrk="0" hangingPunct="1">
                        <a:lnSpc>
                          <a:spcPct val="100000"/>
                        </a:lnSpc>
                        <a:spcBef>
                          <a:spcPct val="45000"/>
                        </a:spcBef>
                        <a:spcAft>
                          <a:spcPct val="0"/>
                        </a:spcAft>
                        <a:buClr>
                          <a:srgbClr val="8AA5CB"/>
                        </a:buClr>
                        <a:buSzPct val="100000"/>
                        <a:buFont typeface="Wingdings" pitchFamily="2" charset="2"/>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tx1"/>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40000"/>
                        </a:spcBef>
                        <a:spcAft>
                          <a:spcPct val="0"/>
                        </a:spcAft>
                        <a:buClrTx/>
                        <a:buSzPct val="105000"/>
                        <a:buFontTx/>
                        <a:buNone/>
                        <a:tabLst/>
                      </a:pPr>
                      <a:r>
                        <a:rPr kumimoji="0" lang="en-GB" sz="1600" b="1" i="0" u="none" strike="noStrike" cap="none" normalizeH="0" baseline="0" smtClean="0">
                          <a:ln>
                            <a:noFill/>
                          </a:ln>
                          <a:solidFill>
                            <a:schemeClr val="tx1"/>
                          </a:solidFill>
                          <a:effectLst/>
                          <a:latin typeface="Arial" pitchFamily="34" charset="0"/>
                          <a:cs typeface="Arial" pitchFamily="34" charset="0"/>
                        </a:rPr>
                        <a:t>Debt definition needs to be known at Signing?</a:t>
                      </a: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tx1"/>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tx1"/>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40000"/>
                        </a:spcBef>
                        <a:spcAft>
                          <a:spcPct val="0"/>
                        </a:spcAft>
                        <a:buClr>
                          <a:srgbClr val="8AA5CB"/>
                        </a:buClr>
                        <a:buSzPct val="90000"/>
                        <a:buFont typeface="Wingdings" pitchFamily="2" charset="2"/>
                        <a:buNone/>
                        <a:tabLst/>
                      </a:pPr>
                      <a:r>
                        <a:rPr kumimoji="0" lang="en-GB" sz="1600" b="1" i="0" u="none" strike="noStrike" cap="none" normalizeH="0" baseline="0" dirty="0" smtClean="0">
                          <a:ln>
                            <a:noFill/>
                          </a:ln>
                          <a:solidFill>
                            <a:schemeClr val="tx1"/>
                          </a:solidFill>
                          <a:effectLst/>
                          <a:latin typeface="Arial" pitchFamily="34" charset="0"/>
                          <a:cs typeface="Arial" pitchFamily="34" charset="0"/>
                        </a:rPr>
                        <a:t>Working capital definition needs to be known at Signing?</a:t>
                      </a: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tx1"/>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tx1"/>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40000"/>
                        </a:spcBef>
                        <a:spcAft>
                          <a:spcPct val="0"/>
                        </a:spcAft>
                        <a:buClr>
                          <a:srgbClr val="8AA5CB"/>
                        </a:buClr>
                        <a:buSzPct val="90000"/>
                        <a:buFont typeface="Wingdings" pitchFamily="2" charset="2"/>
                        <a:buNone/>
                        <a:tabLst/>
                      </a:pPr>
                      <a:r>
                        <a:rPr kumimoji="0" lang="en-GB" sz="1600" b="1" i="0" u="none" strike="noStrike" cap="none" normalizeH="0" baseline="0" dirty="0" smtClean="0">
                          <a:ln>
                            <a:noFill/>
                          </a:ln>
                          <a:solidFill>
                            <a:schemeClr val="tx1"/>
                          </a:solidFill>
                          <a:effectLst/>
                          <a:latin typeface="Arial" pitchFamily="34" charset="0"/>
                          <a:cs typeface="Arial" pitchFamily="34" charset="0"/>
                        </a:rPr>
                        <a:t>Representations and warranties required?</a:t>
                      </a: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hlink"/>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hlink"/>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40000"/>
                        </a:spcBef>
                        <a:spcAft>
                          <a:spcPct val="0"/>
                        </a:spcAft>
                        <a:buClr>
                          <a:srgbClr val="8AA5CB"/>
                        </a:buClr>
                        <a:buSzPct val="90000"/>
                        <a:buFont typeface="Wingdings" pitchFamily="2" charset="2"/>
                        <a:buNone/>
                        <a:tabLst/>
                      </a:pPr>
                      <a:r>
                        <a:rPr kumimoji="0" lang="en-GB" sz="1600" b="1" i="0" u="none" strike="noStrike" cap="none" normalizeH="0" baseline="0" smtClean="0">
                          <a:ln>
                            <a:noFill/>
                          </a:ln>
                          <a:solidFill>
                            <a:schemeClr val="tx1"/>
                          </a:solidFill>
                          <a:effectLst/>
                          <a:latin typeface="Arial" pitchFamily="34" charset="0"/>
                          <a:cs typeface="Arial" pitchFamily="34" charset="0"/>
                        </a:rPr>
                        <a:t>Increased potential for reliance on VDD?</a:t>
                      </a: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smtClean="0">
                        <a:ln>
                          <a:noFill/>
                        </a:ln>
                        <a:solidFill>
                          <a:schemeClr val="hlink"/>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40000"/>
                        </a:spcBef>
                        <a:spcAft>
                          <a:spcPct val="0"/>
                        </a:spcAft>
                        <a:buClrTx/>
                        <a:buSzPct val="105000"/>
                        <a:buFontTx/>
                        <a:buNone/>
                        <a:tabLst/>
                      </a:pPr>
                      <a:endParaRPr kumimoji="0" lang="en-US" sz="1600" b="1" i="0" u="none" strike="noStrike" cap="none" normalizeH="0" baseline="0" dirty="0" smtClean="0">
                        <a:ln>
                          <a:noFill/>
                        </a:ln>
                        <a:solidFill>
                          <a:schemeClr val="hlink"/>
                        </a:solidFill>
                        <a:effectLst/>
                        <a:latin typeface="Arial" pitchFamily="34" charset="0"/>
                        <a:cs typeface="Arial" pitchFamily="34" charset="0"/>
                      </a:endParaRP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0149" name="Text Box 37"/>
          <p:cNvSpPr txBox="1">
            <a:spLocks noChangeArrowheads="1"/>
          </p:cNvSpPr>
          <p:nvPr/>
        </p:nvSpPr>
        <p:spPr bwMode="auto">
          <a:xfrm>
            <a:off x="6156325" y="1892300"/>
            <a:ext cx="576263"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0" name="Text Box 38"/>
          <p:cNvSpPr txBox="1">
            <a:spLocks noChangeArrowheads="1"/>
          </p:cNvSpPr>
          <p:nvPr/>
        </p:nvSpPr>
        <p:spPr bwMode="auto">
          <a:xfrm>
            <a:off x="7740650" y="1892300"/>
            <a:ext cx="692150" cy="701675"/>
          </a:xfrm>
          <a:prstGeom prst="rect">
            <a:avLst/>
          </a:prstGeom>
          <a:noFill/>
          <a:ln w="9525" algn="ctr">
            <a:noFill/>
            <a:miter lim="800000"/>
            <a:headEnd/>
            <a:tailEnd/>
          </a:ln>
          <a:effectLst/>
        </p:spPr>
        <p:txBody>
          <a:bodyPr wrap="none">
            <a:spAutoFit/>
          </a:bodyPr>
          <a:lstStyle/>
          <a:p>
            <a:pPr>
              <a:spcBef>
                <a:spcPct val="45000"/>
              </a:spcBef>
              <a:buSzPct val="100000"/>
              <a:buFont typeface="Wingdings" pitchFamily="2" charset="2"/>
              <a:buNone/>
            </a:pPr>
            <a:r>
              <a:rPr lang="en-GB" sz="4000">
                <a:solidFill>
                  <a:srgbClr val="FF0000"/>
                </a:solidFill>
                <a:latin typeface="Wingdings 2" pitchFamily="18" charset="2"/>
                <a:sym typeface="Webdings" pitchFamily="18" charset="2"/>
              </a:rPr>
              <a:t></a:t>
            </a:r>
          </a:p>
        </p:txBody>
      </p:sp>
      <p:sp>
        <p:nvSpPr>
          <p:cNvPr id="730151" name="Text Box 39"/>
          <p:cNvSpPr txBox="1">
            <a:spLocks noChangeArrowheads="1"/>
          </p:cNvSpPr>
          <p:nvPr/>
        </p:nvSpPr>
        <p:spPr bwMode="auto">
          <a:xfrm>
            <a:off x="6156325" y="2540000"/>
            <a:ext cx="576263"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2" name="Text Box 40"/>
          <p:cNvSpPr txBox="1">
            <a:spLocks noChangeArrowheads="1"/>
          </p:cNvSpPr>
          <p:nvPr/>
        </p:nvSpPr>
        <p:spPr bwMode="auto">
          <a:xfrm>
            <a:off x="7812088" y="2540000"/>
            <a:ext cx="576262"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3" name="Text Box 41"/>
          <p:cNvSpPr txBox="1">
            <a:spLocks noChangeArrowheads="1"/>
          </p:cNvSpPr>
          <p:nvPr/>
        </p:nvSpPr>
        <p:spPr bwMode="auto">
          <a:xfrm>
            <a:off x="6156325" y="3187700"/>
            <a:ext cx="576263"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4" name="Text Box 42"/>
          <p:cNvSpPr txBox="1">
            <a:spLocks noChangeArrowheads="1"/>
          </p:cNvSpPr>
          <p:nvPr/>
        </p:nvSpPr>
        <p:spPr bwMode="auto">
          <a:xfrm>
            <a:off x="7812088" y="3187700"/>
            <a:ext cx="576262"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5" name="Text Box 43"/>
          <p:cNvSpPr txBox="1">
            <a:spLocks noChangeArrowheads="1"/>
          </p:cNvSpPr>
          <p:nvPr/>
        </p:nvSpPr>
        <p:spPr bwMode="auto">
          <a:xfrm>
            <a:off x="6156325" y="3835400"/>
            <a:ext cx="576263"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6" name="Text Box 44"/>
          <p:cNvSpPr txBox="1">
            <a:spLocks noChangeArrowheads="1"/>
          </p:cNvSpPr>
          <p:nvPr/>
        </p:nvSpPr>
        <p:spPr bwMode="auto">
          <a:xfrm>
            <a:off x="7812088" y="3835400"/>
            <a:ext cx="576262"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7" name="Text Box 45"/>
          <p:cNvSpPr txBox="1">
            <a:spLocks noChangeArrowheads="1"/>
          </p:cNvSpPr>
          <p:nvPr/>
        </p:nvSpPr>
        <p:spPr bwMode="auto">
          <a:xfrm>
            <a:off x="6084888" y="4483100"/>
            <a:ext cx="576262"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8" name="Text Box 46"/>
          <p:cNvSpPr txBox="1">
            <a:spLocks noChangeArrowheads="1"/>
          </p:cNvSpPr>
          <p:nvPr/>
        </p:nvSpPr>
        <p:spPr bwMode="auto">
          <a:xfrm>
            <a:off x="7596188" y="4987925"/>
            <a:ext cx="792162"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59" name="Text Box 47"/>
          <p:cNvSpPr txBox="1">
            <a:spLocks noChangeArrowheads="1"/>
          </p:cNvSpPr>
          <p:nvPr/>
        </p:nvSpPr>
        <p:spPr bwMode="auto">
          <a:xfrm>
            <a:off x="8027988" y="4987925"/>
            <a:ext cx="576262"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60" name="Text Box 48"/>
          <p:cNvSpPr txBox="1">
            <a:spLocks noChangeArrowheads="1"/>
          </p:cNvSpPr>
          <p:nvPr/>
        </p:nvSpPr>
        <p:spPr bwMode="auto">
          <a:xfrm>
            <a:off x="6011863" y="4987925"/>
            <a:ext cx="692150" cy="701675"/>
          </a:xfrm>
          <a:prstGeom prst="rect">
            <a:avLst/>
          </a:prstGeom>
          <a:noFill/>
          <a:ln w="9525" algn="ctr">
            <a:noFill/>
            <a:miter lim="800000"/>
            <a:headEnd/>
            <a:tailEnd/>
          </a:ln>
          <a:effectLst/>
        </p:spPr>
        <p:txBody>
          <a:bodyPr wrap="none">
            <a:spAutoFit/>
          </a:bodyPr>
          <a:lstStyle/>
          <a:p>
            <a:pPr>
              <a:spcBef>
                <a:spcPct val="45000"/>
              </a:spcBef>
              <a:buSzPct val="100000"/>
              <a:buFont typeface="Wingdings" pitchFamily="2" charset="2"/>
              <a:buNone/>
            </a:pPr>
            <a:r>
              <a:rPr lang="en-GB" sz="4000">
                <a:solidFill>
                  <a:srgbClr val="FF0000"/>
                </a:solidFill>
                <a:latin typeface="Wingdings 2" pitchFamily="18" charset="2"/>
                <a:sym typeface="Webdings" pitchFamily="18" charset="2"/>
              </a:rPr>
              <a:t></a:t>
            </a:r>
          </a:p>
        </p:txBody>
      </p:sp>
      <p:sp>
        <p:nvSpPr>
          <p:cNvPr id="730161" name="Text Box 49"/>
          <p:cNvSpPr txBox="1">
            <a:spLocks noChangeArrowheads="1"/>
          </p:cNvSpPr>
          <p:nvPr/>
        </p:nvSpPr>
        <p:spPr bwMode="auto">
          <a:xfrm>
            <a:off x="7667625" y="4483100"/>
            <a:ext cx="792163"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730162" name="Text Box 50"/>
          <p:cNvSpPr txBox="1">
            <a:spLocks noChangeArrowheads="1"/>
          </p:cNvSpPr>
          <p:nvPr/>
        </p:nvSpPr>
        <p:spPr bwMode="auto">
          <a:xfrm>
            <a:off x="8027988" y="4483100"/>
            <a:ext cx="792162" cy="701675"/>
          </a:xfrm>
          <a:prstGeom prst="rect">
            <a:avLst/>
          </a:prstGeom>
          <a:noFill/>
          <a:ln w="9525" algn="ctr">
            <a:noFill/>
            <a:miter lim="800000"/>
            <a:headEnd/>
            <a:tailEnd/>
          </a:ln>
          <a:effectLst/>
        </p:spPr>
        <p:txBody>
          <a:bodyPr>
            <a:spAutoFit/>
          </a:bodyPr>
          <a:lstStyle/>
          <a:p>
            <a:pPr>
              <a:spcBef>
                <a:spcPct val="45000"/>
              </a:spcBef>
              <a:buSzPct val="100000"/>
              <a:buFont typeface="Wingdings" pitchFamily="2" charset="2"/>
              <a:buChar char="ü"/>
            </a:pPr>
            <a:r>
              <a:rPr lang="en-GB" sz="4000">
                <a:solidFill>
                  <a:srgbClr val="66FF33"/>
                </a:solidFill>
              </a:rPr>
              <a:t> </a:t>
            </a:r>
          </a:p>
        </p:txBody>
      </p:sp>
      <p:sp>
        <p:nvSpPr>
          <p:cNvPr id="19"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Completion accounts vs. Locked Box</a:t>
            </a:r>
            <a:endParaRPr lang="en-GB" sz="1800" dirty="0"/>
          </a:p>
        </p:txBody>
      </p:sp>
      <p:pic>
        <p:nvPicPr>
          <p:cNvPr id="20" name="Picture 19"/>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955800" y="1098957"/>
            <a:ext cx="6883399" cy="158709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0" lvl="1" indent="1588">
              <a:spcBef>
                <a:spcPts val="300"/>
              </a:spcBef>
              <a:spcAft>
                <a:spcPts val="300"/>
              </a:spcAft>
              <a:buClr>
                <a:schemeClr val="accent1"/>
              </a:buClr>
              <a:buSzPct val="75000"/>
            </a:pPr>
            <a:r>
              <a:rPr lang="en-US" sz="1200" b="1" dirty="0" smtClean="0">
                <a:solidFill>
                  <a:schemeClr val="accent1"/>
                </a:solidFill>
              </a:rPr>
              <a:t>Statements in the contract about the business being acquired which the Vendor represents are or will be true</a:t>
            </a:r>
          </a:p>
          <a:p>
            <a:pPr marL="231775" lvl="1" indent="-230188">
              <a:spcBef>
                <a:spcPts val="300"/>
              </a:spcBef>
              <a:spcAft>
                <a:spcPts val="300"/>
              </a:spcAft>
              <a:buClr>
                <a:schemeClr val="accent1"/>
              </a:buClr>
              <a:buSzPct val="125000"/>
              <a:buFont typeface="Arial" pitchFamily="34" charset="0"/>
              <a:buChar char="▪"/>
            </a:pPr>
            <a:r>
              <a:rPr lang="en-US" sz="1200" dirty="0" smtClean="0"/>
              <a:t>“During 2001, sales of Product A have all been made at a gross margin of not less than 20%” (Warranties section of the SPA)</a:t>
            </a:r>
          </a:p>
          <a:p>
            <a:pPr marL="231775" lvl="1" indent="-230188">
              <a:spcBef>
                <a:spcPts val="300"/>
              </a:spcBef>
              <a:spcAft>
                <a:spcPts val="300"/>
              </a:spcAft>
              <a:buClr>
                <a:schemeClr val="accent1"/>
              </a:buClr>
              <a:buSzPct val="125000"/>
              <a:buFont typeface="Arial" pitchFamily="34" charset="0"/>
              <a:buChar char="▪"/>
            </a:pPr>
            <a:r>
              <a:rPr lang="en-US" sz="1200" dirty="0" smtClean="0"/>
              <a:t>Except to the extent qualified by formal disclosure</a:t>
            </a:r>
          </a:p>
          <a:p>
            <a:pPr marL="231775" lvl="1" indent="-3175">
              <a:spcBef>
                <a:spcPts val="300"/>
              </a:spcBef>
              <a:spcAft>
                <a:spcPts val="300"/>
              </a:spcAft>
              <a:buClr>
                <a:schemeClr val="accent1"/>
              </a:buClr>
              <a:buSzPct val="125000"/>
            </a:pPr>
            <a:r>
              <a:rPr lang="en-US" sz="1200" dirty="0" smtClean="0"/>
              <a:t>“Sales of Product A in [country F] achieved a gross margin of 14% in 2001” (Disclosure schedule) </a:t>
            </a:r>
          </a:p>
        </p:txBody>
      </p:sp>
      <p:sp>
        <p:nvSpPr>
          <p:cNvPr id="22" name="Pentagon 21"/>
          <p:cNvSpPr/>
          <p:nvPr/>
        </p:nvSpPr>
        <p:spPr bwMode="auto">
          <a:xfrm>
            <a:off x="304800" y="1098956"/>
            <a:ext cx="16637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Representations and warranties</a:t>
            </a:r>
          </a:p>
        </p:txBody>
      </p:sp>
      <p:sp>
        <p:nvSpPr>
          <p:cNvPr id="1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What if something goes wrong – Representations and warranties</a:t>
            </a:r>
            <a:endParaRPr lang="en-GB" sz="1800" dirty="0"/>
          </a:p>
        </p:txBody>
      </p:sp>
      <p:sp>
        <p:nvSpPr>
          <p:cNvPr id="20" name="Rounded Rectangle 19"/>
          <p:cNvSpPr/>
          <p:nvPr/>
        </p:nvSpPr>
        <p:spPr bwMode="auto">
          <a:xfrm>
            <a:off x="1981200" y="2795814"/>
            <a:ext cx="6885296" cy="2639786"/>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defRPr/>
            </a:pPr>
            <a:r>
              <a:rPr lang="en-US" sz="1200" b="1" kern="0" dirty="0" smtClean="0">
                <a:solidFill>
                  <a:schemeClr val="accent1"/>
                </a:solidFill>
              </a:rPr>
              <a:t>Representations and warranties - not a substitute for due diligence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Effective only if there is a credible threat (at least) of litigation</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To successfully claim under a representation/warranty, the purchaser must first:</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Demonstrate a breach; then</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Prove there has been no effective disclosure; then</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Show there has been a loss which impacts value; then</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Find someone with enough money to sue; then finally</a:t>
            </a:r>
          </a:p>
          <a:p>
            <a:pPr marL="685800" lvl="3" indent="-228600" fontAlgn="auto">
              <a:spcBef>
                <a:spcPts val="300"/>
              </a:spcBef>
              <a:spcAft>
                <a:spcPts val="300"/>
              </a:spcAft>
              <a:buClr>
                <a:schemeClr val="accent1"/>
              </a:buClr>
              <a:buSzPct val="100000"/>
              <a:buFont typeface="Arial" pitchFamily="34" charset="0"/>
              <a:buChar char="–"/>
              <a:defRPr/>
            </a:pPr>
            <a:r>
              <a:rPr lang="en-US" sz="1200" kern="0" dirty="0" smtClean="0"/>
              <a:t>Win the court case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Litigation is almost always costly, time consuming and disappointing</a:t>
            </a:r>
          </a:p>
          <a:p>
            <a:pPr marL="228600" lvl="2" indent="-228600" fontAlgn="auto">
              <a:spcBef>
                <a:spcPts val="300"/>
              </a:spcBef>
              <a:spcAft>
                <a:spcPts val="300"/>
              </a:spcAft>
              <a:buClr>
                <a:schemeClr val="accent1"/>
              </a:buClr>
              <a:buSzPct val="75000"/>
              <a:defRPr/>
            </a:pPr>
            <a:endParaRPr lang="en-US" sz="1200" kern="0" dirty="0" smtClean="0"/>
          </a:p>
        </p:txBody>
      </p:sp>
      <p:pic>
        <p:nvPicPr>
          <p:cNvPr id="8" name="Picture 7"/>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828800" y="1098957"/>
            <a:ext cx="7010399" cy="109814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0" lvl="1" indent="1588">
              <a:spcBef>
                <a:spcPts val="300"/>
              </a:spcBef>
              <a:spcAft>
                <a:spcPts val="300"/>
              </a:spcAft>
              <a:buClr>
                <a:schemeClr val="accent1"/>
              </a:buClr>
              <a:buSzPct val="75000"/>
            </a:pPr>
            <a:r>
              <a:rPr lang="en-US" sz="1200" b="1" dirty="0" smtClean="0">
                <a:solidFill>
                  <a:schemeClr val="accent1"/>
                </a:solidFill>
              </a:rPr>
              <a:t>Promises by the Vendor to compensate the Purchaser for a loss or liability if certain specified circumstances arise</a:t>
            </a:r>
          </a:p>
          <a:p>
            <a:pPr marL="228600" lvl="1" indent="-227013">
              <a:spcBef>
                <a:spcPts val="300"/>
              </a:spcBef>
              <a:spcAft>
                <a:spcPts val="300"/>
              </a:spcAft>
              <a:buClr>
                <a:schemeClr val="accent1"/>
              </a:buClr>
              <a:buSzPct val="125000"/>
              <a:buFont typeface="Arial" pitchFamily="34" charset="0"/>
              <a:buChar char="▪"/>
              <a:tabLst>
                <a:tab pos="228600" algn="l"/>
              </a:tabLst>
            </a:pPr>
            <a:r>
              <a:rPr lang="en-US" sz="1200" dirty="0" smtClean="0"/>
              <a:t>Much more formulaic</a:t>
            </a:r>
          </a:p>
          <a:p>
            <a:pPr marL="228600" lvl="1" indent="-227013">
              <a:spcBef>
                <a:spcPts val="300"/>
              </a:spcBef>
              <a:spcAft>
                <a:spcPts val="300"/>
              </a:spcAft>
              <a:buClr>
                <a:schemeClr val="accent1"/>
              </a:buClr>
              <a:buSzPct val="125000"/>
              <a:tabLst>
                <a:tab pos="228600" algn="l"/>
              </a:tabLst>
            </a:pPr>
            <a:r>
              <a:rPr lang="en-US" sz="1200" dirty="0" smtClean="0"/>
              <a:t>	“If event X happens, the Vendor will pay the Purchaser £Y”</a:t>
            </a:r>
          </a:p>
        </p:txBody>
      </p:sp>
      <p:sp>
        <p:nvSpPr>
          <p:cNvPr id="22" name="Pentagon 21"/>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Indemnities</a:t>
            </a:r>
          </a:p>
        </p:txBody>
      </p:sp>
      <p:sp>
        <p:nvSpPr>
          <p:cNvPr id="1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What if something goes wrong – Indemnities</a:t>
            </a:r>
            <a:endParaRPr lang="en-GB" sz="1800" dirty="0"/>
          </a:p>
        </p:txBody>
      </p:sp>
      <p:sp>
        <p:nvSpPr>
          <p:cNvPr id="20" name="Rounded Rectangle 19"/>
          <p:cNvSpPr/>
          <p:nvPr/>
        </p:nvSpPr>
        <p:spPr bwMode="auto">
          <a:xfrm>
            <a:off x="1703696" y="2325914"/>
            <a:ext cx="7162800" cy="2754086"/>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228600" lvl="2" indent="-228600" fontAlgn="auto">
              <a:spcBef>
                <a:spcPts val="300"/>
              </a:spcBef>
              <a:spcAft>
                <a:spcPts val="300"/>
              </a:spcAft>
              <a:buClr>
                <a:schemeClr val="accent1"/>
              </a:buClr>
              <a:buSzPct val="75000"/>
              <a:defRPr/>
            </a:pPr>
            <a:r>
              <a:rPr lang="en-US" sz="1200" b="1" kern="0" dirty="0" smtClean="0">
                <a:solidFill>
                  <a:schemeClr val="accent1"/>
                </a:solidFill>
              </a:rPr>
              <a:t>Indemnities are: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More formulaic and precisely defined than representations and warranties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Easier to prove a breach, and liability</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No issue around knowledge or disclosure</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Calculation of loss and damages much simpler</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Limited to quantifiable liabilities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The amount recovered may not always reflect the full value impact (e.g. recurring items)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Often used for ‘black holes’ e.g. tax, litigation and environmental liabilities</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Still requires a Vendor or guarantor with enough assets to satisfy the claim</a:t>
            </a:r>
          </a:p>
          <a:p>
            <a:pPr marL="228600" lvl="2" indent="-228600" fontAlgn="auto">
              <a:spcBef>
                <a:spcPts val="300"/>
              </a:spcBef>
              <a:spcAft>
                <a:spcPts val="300"/>
              </a:spcAft>
              <a:buClr>
                <a:schemeClr val="accent1"/>
              </a:buClr>
              <a:buSzPct val="125000"/>
              <a:buFont typeface="Arial" pitchFamily="34" charset="0"/>
              <a:buChar char="▪"/>
              <a:defRPr/>
            </a:pPr>
            <a:r>
              <a:rPr lang="en-US" sz="1200" kern="0" dirty="0" smtClean="0"/>
              <a:t>So still better to pay less up front than to claim from the Vendor later</a:t>
            </a:r>
          </a:p>
        </p:txBody>
      </p:sp>
      <p:pic>
        <p:nvPicPr>
          <p:cNvPr id="8" name="Picture 7"/>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Rectangle 11"/>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US" altLang="en-US" sz="1800" dirty="0" smtClean="0"/>
              <a:t>Representations and </a:t>
            </a:r>
            <a:r>
              <a:rPr lang="en-GB" sz="1800" dirty="0" smtClean="0"/>
              <a:t>warranties and Indemnities - summary</a:t>
            </a:r>
          </a:p>
        </p:txBody>
      </p:sp>
      <p:pic>
        <p:nvPicPr>
          <p:cNvPr id="9" name="Picture 8"/>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
        <p:nvSpPr>
          <p:cNvPr id="11" name="Rectangle 13"/>
          <p:cNvSpPr>
            <a:spLocks noChangeArrowheads="1"/>
          </p:cNvSpPr>
          <p:nvPr/>
        </p:nvSpPr>
        <p:spPr bwMode="auto">
          <a:xfrm>
            <a:off x="199082" y="5921824"/>
            <a:ext cx="8741717" cy="435428"/>
          </a:xfrm>
          <a:prstGeom prst="rect">
            <a:avLst/>
          </a:prstGeom>
          <a:noFill/>
          <a:ln w="9525" algn="ctr">
            <a:noFill/>
            <a:miter lim="800000"/>
            <a:headEnd/>
            <a:tailEnd/>
          </a:ln>
        </p:spPr>
        <p:txBody>
          <a:bodyPr lIns="0" tIns="0" rIns="0" bIns="0"/>
          <a:lstStyle/>
          <a:p>
            <a:pPr marL="0" lvl="1" algn="l">
              <a:buClr>
                <a:schemeClr val="accent1"/>
              </a:buClr>
              <a:buSzPct val="125000"/>
            </a:pPr>
            <a:r>
              <a:rPr lang="en-GB" sz="1100" i="1" dirty="0" smtClean="0">
                <a:solidFill>
                  <a:srgbClr val="FF0000"/>
                </a:solidFill>
              </a:rPr>
              <a:t>Note: The legal basis for representations, warranties and indemnities may vary from one jurisdiction to another. It is therefore important that engagement teams understand and apply local member firm guidelines before providing any advice to clients in this regard. </a:t>
            </a:r>
            <a:endParaRPr lang="en-GB" sz="1100" i="1" dirty="0">
              <a:solidFill>
                <a:srgbClr val="FF0000"/>
              </a:solidFill>
            </a:endParaRPr>
          </a:p>
        </p:txBody>
      </p:sp>
      <p:sp>
        <p:nvSpPr>
          <p:cNvPr id="12" name="Rectangle 19"/>
          <p:cNvSpPr txBox="1">
            <a:spLocks noChangeArrowheads="1"/>
          </p:cNvSpPr>
          <p:nvPr/>
        </p:nvSpPr>
        <p:spPr bwMode="auto">
          <a:xfrm>
            <a:off x="252046" y="1266599"/>
            <a:ext cx="8639908" cy="676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5425" marR="0" lvl="1" indent="-223838"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smtClean="0">
                <a:ln>
                  <a:noFill/>
                </a:ln>
                <a:solidFill>
                  <a:schemeClr val="tx1"/>
                </a:solidFill>
                <a:effectLst/>
                <a:uLnTx/>
                <a:uFillTx/>
                <a:latin typeface="+mn-lt"/>
                <a:cs typeface="+mn-cs"/>
              </a:rPr>
              <a:t>Try and leave the risk / liability with the Vendor </a:t>
            </a:r>
          </a:p>
          <a:p>
            <a:pPr marL="225425" marR="0" lvl="1" indent="-223838"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smtClean="0">
                <a:ln>
                  <a:noFill/>
                </a:ln>
                <a:solidFill>
                  <a:schemeClr val="tx1"/>
                </a:solidFill>
                <a:effectLst/>
                <a:uLnTx/>
                <a:uFillTx/>
                <a:latin typeface="+mn-lt"/>
                <a:cs typeface="+mn-cs"/>
              </a:rPr>
              <a:t>OR negotiate a realistic price reduction up front</a:t>
            </a:r>
            <a:endParaRPr kumimoji="0" lang="en-GB" sz="1600" b="0" i="0" u="none" strike="noStrike" kern="0" cap="none" spc="0" normalizeH="0" baseline="0" noProof="0" dirty="0" smtClean="0">
              <a:ln>
                <a:noFill/>
              </a:ln>
              <a:solidFill>
                <a:schemeClr val="tx1"/>
              </a:solidFill>
              <a:effectLst/>
              <a:uLnTx/>
              <a:uFillTx/>
              <a:latin typeface="+mn-lt"/>
              <a:cs typeface="+mn-cs"/>
            </a:endParaRPr>
          </a:p>
        </p:txBody>
      </p:sp>
      <p:sp>
        <p:nvSpPr>
          <p:cNvPr id="13" name="Rectangle 9"/>
          <p:cNvSpPr>
            <a:spLocks noChangeArrowheads="1"/>
          </p:cNvSpPr>
          <p:nvPr/>
        </p:nvSpPr>
        <p:spPr bwMode="auto">
          <a:xfrm>
            <a:off x="252046" y="3070225"/>
            <a:ext cx="8639908" cy="576263"/>
          </a:xfrm>
          <a:prstGeom prst="rect">
            <a:avLst/>
          </a:prstGeom>
          <a:solidFill>
            <a:schemeClr val="accent1"/>
          </a:solidFill>
          <a:ln w="6350">
            <a:noFill/>
            <a:miter lim="800000"/>
            <a:headEnd/>
            <a:tailEnd/>
          </a:ln>
        </p:spPr>
        <p:txBody>
          <a:bodyPr wrap="none" lIns="0" tIns="0" rIns="0" bIns="0" anchor="ctr"/>
          <a:lstStyle/>
          <a:p>
            <a:pPr algn="ctr"/>
            <a:r>
              <a:rPr lang="en-GB" sz="1600" b="1" dirty="0">
                <a:solidFill>
                  <a:schemeClr val="bg1"/>
                </a:solidFill>
              </a:rPr>
              <a:t>If this can’t be done, </a:t>
            </a:r>
            <a:r>
              <a:rPr lang="en-GB" sz="1600" b="1" dirty="0" smtClean="0">
                <a:solidFill>
                  <a:schemeClr val="bg1"/>
                </a:solidFill>
              </a:rPr>
              <a:t>buyers may prefer </a:t>
            </a:r>
            <a:r>
              <a:rPr lang="en-GB" sz="1600" b="1" dirty="0">
                <a:solidFill>
                  <a:schemeClr val="bg1"/>
                </a:solidFill>
              </a:rPr>
              <a:t>indemnities to </a:t>
            </a:r>
            <a:r>
              <a:rPr lang="en-GB" sz="1600" b="1" dirty="0" smtClean="0">
                <a:solidFill>
                  <a:schemeClr val="bg1"/>
                </a:solidFill>
              </a:rPr>
              <a:t>representations and warranties</a:t>
            </a:r>
            <a:endParaRPr lang="en-GB" sz="1600" b="1" dirty="0">
              <a:solidFill>
                <a:schemeClr val="bg1"/>
              </a:solidFill>
            </a:endParaRPr>
          </a:p>
        </p:txBody>
      </p:sp>
      <p:sp>
        <p:nvSpPr>
          <p:cNvPr id="15" name="AutoShape 12"/>
          <p:cNvSpPr>
            <a:spLocks noChangeArrowheads="1"/>
          </p:cNvSpPr>
          <p:nvPr/>
        </p:nvSpPr>
        <p:spPr bwMode="auto">
          <a:xfrm rot="21600000" flipH="1" flipV="1">
            <a:off x="3442188" y="2073728"/>
            <a:ext cx="2259623" cy="801235"/>
          </a:xfrm>
          <a:prstGeom prst="upArrow">
            <a:avLst>
              <a:gd name="adj1" fmla="val 63852"/>
              <a:gd name="adj2" fmla="val 33102"/>
            </a:avLst>
          </a:prstGeom>
          <a:solidFill>
            <a:srgbClr val="FAD8AF"/>
          </a:solidFill>
          <a:ln w="6350">
            <a:noFill/>
            <a:miter lim="800000"/>
            <a:headEnd type="none" w="sm" len="sm"/>
            <a:tailEnd type="none" w="sm" len="sm"/>
          </a:ln>
          <a:effectLst/>
        </p:spPr>
        <p:txBody>
          <a:bodyPr wrap="none" anchor="ctr"/>
          <a:lstStyle/>
          <a:p>
            <a:pPr>
              <a:defRPr/>
            </a:pPr>
            <a:endParaRPr lang="en-US" sz="1600" b="1">
              <a:solidFill>
                <a:schemeClr val="accent1"/>
              </a:solidFill>
            </a:endParaRPr>
          </a:p>
        </p:txBody>
      </p:sp>
      <p:sp>
        <p:nvSpPr>
          <p:cNvPr id="16" name="Rectangle 13"/>
          <p:cNvSpPr>
            <a:spLocks noChangeArrowheads="1"/>
          </p:cNvSpPr>
          <p:nvPr/>
        </p:nvSpPr>
        <p:spPr bwMode="auto">
          <a:xfrm>
            <a:off x="1701312" y="3844925"/>
            <a:ext cx="5867888" cy="2133600"/>
          </a:xfrm>
          <a:prstGeom prst="rect">
            <a:avLst/>
          </a:prstGeom>
          <a:noFill/>
          <a:ln w="9525" algn="ctr">
            <a:noFill/>
            <a:miter lim="800000"/>
            <a:headEnd/>
            <a:tailEnd/>
          </a:ln>
        </p:spPr>
        <p:txBody>
          <a:bodyPr lIns="0" tIns="0" rIns="0" bIns="0"/>
          <a:lstStyle/>
          <a:p>
            <a:pPr marL="225425" lvl="1" indent="-225425">
              <a:buClr>
                <a:schemeClr val="accent1"/>
              </a:buClr>
              <a:buSzPct val="125000"/>
              <a:buFont typeface="Arial" pitchFamily="34" charset="0"/>
              <a:buChar char="▪"/>
            </a:pPr>
            <a:r>
              <a:rPr lang="en-US" sz="1600" dirty="0" smtClean="0"/>
              <a:t>Buyers may consider indemnities to be preferable to </a:t>
            </a:r>
            <a:r>
              <a:rPr lang="en-GB" sz="1600" dirty="0" smtClean="0"/>
              <a:t>representations and warranties </a:t>
            </a:r>
            <a:r>
              <a:rPr lang="en-GB" sz="1600" dirty="0"/>
              <a:t>as:</a:t>
            </a:r>
          </a:p>
          <a:p>
            <a:pPr marL="682625" lvl="3" indent="-225425">
              <a:buClr>
                <a:schemeClr val="accent1"/>
              </a:buClr>
              <a:buSzPct val="100000"/>
              <a:buFont typeface="Arial" pitchFamily="34" charset="0"/>
              <a:buChar char="–"/>
            </a:pPr>
            <a:r>
              <a:rPr lang="en-GB" sz="1600" dirty="0"/>
              <a:t>No exclusion of claims due to </a:t>
            </a:r>
            <a:r>
              <a:rPr lang="en-GB" sz="1600" dirty="0" smtClean="0"/>
              <a:t>knowledge</a:t>
            </a:r>
          </a:p>
          <a:p>
            <a:pPr marL="682625" lvl="3" indent="-225425">
              <a:buClr>
                <a:schemeClr val="accent1"/>
              </a:buClr>
              <a:buSzPct val="100000"/>
              <a:buFont typeface="Arial" pitchFamily="34" charset="0"/>
              <a:buChar char="–"/>
            </a:pPr>
            <a:r>
              <a:rPr lang="en-GB" sz="1600" dirty="0" smtClean="0"/>
              <a:t>Reduced </a:t>
            </a:r>
            <a:r>
              <a:rPr lang="en-GB" sz="1600" dirty="0"/>
              <a:t>duties of mitigation</a:t>
            </a:r>
          </a:p>
          <a:p>
            <a:pPr marL="682625" lvl="3" indent="-225425">
              <a:buClr>
                <a:schemeClr val="accent1"/>
              </a:buClr>
              <a:buSzPct val="100000"/>
              <a:buFont typeface="Arial" pitchFamily="34" charset="0"/>
              <a:buChar char="–"/>
            </a:pPr>
            <a:r>
              <a:rPr lang="en-GB" sz="1600" dirty="0"/>
              <a:t>Often excluded from the general caps, baskets and de minimum thresholds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a:grpSpLocks/>
          </p:cNvGrpSpPr>
          <p:nvPr/>
        </p:nvGrpSpPr>
        <p:grpSpPr bwMode="auto">
          <a:xfrm>
            <a:off x="3412881" y="2400300"/>
            <a:ext cx="2584938" cy="2540000"/>
            <a:chOff x="-1673470" y="215784"/>
            <a:chExt cx="2799387" cy="2539893"/>
          </a:xfrm>
        </p:grpSpPr>
        <p:grpSp>
          <p:nvGrpSpPr>
            <p:cNvPr id="3" name="Group 17"/>
            <p:cNvGrpSpPr>
              <a:grpSpLocks/>
            </p:cNvGrpSpPr>
            <p:nvPr>
              <p:custDataLst>
                <p:tags r:id="rId1"/>
              </p:custDataLst>
            </p:nvPr>
          </p:nvGrpSpPr>
          <p:grpSpPr bwMode="gray">
            <a:xfrm>
              <a:off x="-1673470" y="215784"/>
              <a:ext cx="2799387" cy="2539893"/>
              <a:chOff x="943" y="850"/>
              <a:chExt cx="2888" cy="2620"/>
            </a:xfrm>
            <a:solidFill>
              <a:srgbClr val="F5DB7E"/>
            </a:solidFill>
          </p:grpSpPr>
          <p:sp>
            <p:nvSpPr>
              <p:cNvPr id="60" name="Freeform 18"/>
              <p:cNvSpPr>
                <a:spLocks/>
              </p:cNvSpPr>
              <p:nvPr/>
            </p:nvSpPr>
            <p:spPr bwMode="gray">
              <a:xfrm>
                <a:off x="943" y="850"/>
                <a:ext cx="1768" cy="1658"/>
              </a:xfrm>
              <a:custGeom>
                <a:avLst/>
                <a:gdLst/>
                <a:ahLst/>
                <a:cxnLst>
                  <a:cxn ang="0">
                    <a:pos x="0" y="1308"/>
                  </a:cxn>
                  <a:cxn ang="0">
                    <a:pos x="53" y="1305"/>
                  </a:cxn>
                  <a:cxn ang="0">
                    <a:pos x="113" y="1299"/>
                  </a:cxn>
                  <a:cxn ang="0">
                    <a:pos x="301" y="1250"/>
                  </a:cxn>
                  <a:cxn ang="0">
                    <a:pos x="383" y="1235"/>
                  </a:cxn>
                  <a:cxn ang="0">
                    <a:pos x="413" y="1233"/>
                  </a:cxn>
                  <a:cxn ang="0">
                    <a:pos x="440" y="1239"/>
                  </a:cxn>
                  <a:cxn ang="0">
                    <a:pos x="453" y="1286"/>
                  </a:cxn>
                  <a:cxn ang="0">
                    <a:pos x="423" y="1365"/>
                  </a:cxn>
                  <a:cxn ang="0">
                    <a:pos x="413" y="1402"/>
                  </a:cxn>
                  <a:cxn ang="0">
                    <a:pos x="410" y="1442"/>
                  </a:cxn>
                  <a:cxn ang="0">
                    <a:pos x="421" y="1500"/>
                  </a:cxn>
                  <a:cxn ang="0">
                    <a:pos x="447" y="1552"/>
                  </a:cxn>
                  <a:cxn ang="0">
                    <a:pos x="485" y="1594"/>
                  </a:cxn>
                  <a:cxn ang="0">
                    <a:pos x="535" y="1627"/>
                  </a:cxn>
                  <a:cxn ang="0">
                    <a:pos x="571" y="1642"/>
                  </a:cxn>
                  <a:cxn ang="0">
                    <a:pos x="631" y="1654"/>
                  </a:cxn>
                  <a:cxn ang="0">
                    <a:pos x="691" y="1657"/>
                  </a:cxn>
                  <a:cxn ang="0">
                    <a:pos x="751" y="1646"/>
                  </a:cxn>
                  <a:cxn ang="0">
                    <a:pos x="806" y="1622"/>
                  </a:cxn>
                  <a:cxn ang="0">
                    <a:pos x="853" y="1586"/>
                  </a:cxn>
                  <a:cxn ang="0">
                    <a:pos x="892" y="1539"/>
                  </a:cxn>
                  <a:cxn ang="0">
                    <a:pos x="913" y="1490"/>
                  </a:cxn>
                  <a:cxn ang="0">
                    <a:pos x="924" y="1453"/>
                  </a:cxn>
                  <a:cxn ang="0">
                    <a:pos x="926" y="1421"/>
                  </a:cxn>
                  <a:cxn ang="0">
                    <a:pos x="918" y="1367"/>
                  </a:cxn>
                  <a:cxn ang="0">
                    <a:pos x="896" y="1327"/>
                  </a:cxn>
                  <a:cxn ang="0">
                    <a:pos x="873" y="1280"/>
                  </a:cxn>
                  <a:cxn ang="0">
                    <a:pos x="896" y="1233"/>
                  </a:cxn>
                  <a:cxn ang="0">
                    <a:pos x="933" y="1228"/>
                  </a:cxn>
                  <a:cxn ang="0">
                    <a:pos x="995" y="1233"/>
                  </a:cxn>
                  <a:cxn ang="0">
                    <a:pos x="1102" y="1265"/>
                  </a:cxn>
                  <a:cxn ang="0">
                    <a:pos x="1213" y="1297"/>
                  </a:cxn>
                  <a:cxn ang="0">
                    <a:pos x="1271" y="1305"/>
                  </a:cxn>
                  <a:cxn ang="0">
                    <a:pos x="1331" y="1278"/>
                  </a:cxn>
                  <a:cxn ang="0">
                    <a:pos x="1322" y="1179"/>
                  </a:cxn>
                  <a:cxn ang="0">
                    <a:pos x="1282" y="982"/>
                  </a:cxn>
                  <a:cxn ang="0">
                    <a:pos x="1269" y="907"/>
                  </a:cxn>
                  <a:cxn ang="0">
                    <a:pos x="1275" y="864"/>
                  </a:cxn>
                  <a:cxn ang="0">
                    <a:pos x="1339" y="860"/>
                  </a:cxn>
                  <a:cxn ang="0">
                    <a:pos x="1410" y="886"/>
                  </a:cxn>
                  <a:cxn ang="0">
                    <a:pos x="1472" y="899"/>
                  </a:cxn>
                  <a:cxn ang="0">
                    <a:pos x="1526" y="897"/>
                  </a:cxn>
                  <a:cxn ang="0">
                    <a:pos x="1573" y="884"/>
                  </a:cxn>
                  <a:cxn ang="0">
                    <a:pos x="1609" y="860"/>
                  </a:cxn>
                  <a:cxn ang="0">
                    <a:pos x="1650" y="817"/>
                  </a:cxn>
                  <a:cxn ang="0">
                    <a:pos x="1675" y="764"/>
                  </a:cxn>
                  <a:cxn ang="0">
                    <a:pos x="1688" y="704"/>
                  </a:cxn>
                  <a:cxn ang="0">
                    <a:pos x="1693" y="655"/>
                  </a:cxn>
                  <a:cxn ang="0">
                    <a:pos x="1682" y="573"/>
                  </a:cxn>
                  <a:cxn ang="0">
                    <a:pos x="1667" y="528"/>
                  </a:cxn>
                  <a:cxn ang="0">
                    <a:pos x="1648" y="485"/>
                  </a:cxn>
                  <a:cxn ang="0">
                    <a:pos x="1611" y="438"/>
                  </a:cxn>
                  <a:cxn ang="0">
                    <a:pos x="1577" y="413"/>
                  </a:cxn>
                  <a:cxn ang="0">
                    <a:pos x="1538" y="396"/>
                  </a:cxn>
                  <a:cxn ang="0">
                    <a:pos x="1493" y="389"/>
                  </a:cxn>
                  <a:cxn ang="0">
                    <a:pos x="1446" y="396"/>
                  </a:cxn>
                  <a:cxn ang="0">
                    <a:pos x="1393" y="417"/>
                  </a:cxn>
                  <a:cxn ang="0">
                    <a:pos x="1335" y="453"/>
                  </a:cxn>
                  <a:cxn ang="0">
                    <a:pos x="1284" y="391"/>
                  </a:cxn>
                  <a:cxn ang="0">
                    <a:pos x="1318" y="209"/>
                  </a:cxn>
                  <a:cxn ang="0">
                    <a:pos x="1333" y="102"/>
                  </a:cxn>
                  <a:cxn ang="0">
                    <a:pos x="1331" y="25"/>
                  </a:cxn>
                </a:cxnLst>
                <a:rect l="0" t="0" r="r" b="b"/>
                <a:pathLst>
                  <a:path w="1694" h="1658">
                    <a:moveTo>
                      <a:pt x="1329" y="0"/>
                    </a:moveTo>
                    <a:lnTo>
                      <a:pt x="0" y="0"/>
                    </a:lnTo>
                    <a:lnTo>
                      <a:pt x="0" y="1308"/>
                    </a:lnTo>
                    <a:lnTo>
                      <a:pt x="12" y="1308"/>
                    </a:lnTo>
                    <a:lnTo>
                      <a:pt x="25" y="1308"/>
                    </a:lnTo>
                    <a:lnTo>
                      <a:pt x="53" y="1305"/>
                    </a:lnTo>
                    <a:lnTo>
                      <a:pt x="68" y="1305"/>
                    </a:lnTo>
                    <a:lnTo>
                      <a:pt x="81" y="1303"/>
                    </a:lnTo>
                    <a:lnTo>
                      <a:pt x="113" y="1299"/>
                    </a:lnTo>
                    <a:lnTo>
                      <a:pt x="175" y="1284"/>
                    </a:lnTo>
                    <a:lnTo>
                      <a:pt x="239" y="1267"/>
                    </a:lnTo>
                    <a:lnTo>
                      <a:pt x="301" y="1250"/>
                    </a:lnTo>
                    <a:lnTo>
                      <a:pt x="329" y="1243"/>
                    </a:lnTo>
                    <a:lnTo>
                      <a:pt x="357" y="1237"/>
                    </a:lnTo>
                    <a:lnTo>
                      <a:pt x="383" y="1235"/>
                    </a:lnTo>
                    <a:lnTo>
                      <a:pt x="393" y="1233"/>
                    </a:lnTo>
                    <a:lnTo>
                      <a:pt x="402" y="1233"/>
                    </a:lnTo>
                    <a:lnTo>
                      <a:pt x="413" y="1233"/>
                    </a:lnTo>
                    <a:lnTo>
                      <a:pt x="423" y="1235"/>
                    </a:lnTo>
                    <a:lnTo>
                      <a:pt x="432" y="1235"/>
                    </a:lnTo>
                    <a:lnTo>
                      <a:pt x="440" y="1239"/>
                    </a:lnTo>
                    <a:lnTo>
                      <a:pt x="458" y="1260"/>
                    </a:lnTo>
                    <a:lnTo>
                      <a:pt x="455" y="1273"/>
                    </a:lnTo>
                    <a:lnTo>
                      <a:pt x="453" y="1286"/>
                    </a:lnTo>
                    <a:lnTo>
                      <a:pt x="447" y="1308"/>
                    </a:lnTo>
                    <a:lnTo>
                      <a:pt x="428" y="1353"/>
                    </a:lnTo>
                    <a:lnTo>
                      <a:pt x="423" y="1365"/>
                    </a:lnTo>
                    <a:lnTo>
                      <a:pt x="419" y="1376"/>
                    </a:lnTo>
                    <a:lnTo>
                      <a:pt x="417" y="1389"/>
                    </a:lnTo>
                    <a:lnTo>
                      <a:pt x="413" y="1402"/>
                    </a:lnTo>
                    <a:lnTo>
                      <a:pt x="410" y="1415"/>
                    </a:lnTo>
                    <a:lnTo>
                      <a:pt x="410" y="1427"/>
                    </a:lnTo>
                    <a:lnTo>
                      <a:pt x="410" y="1442"/>
                    </a:lnTo>
                    <a:lnTo>
                      <a:pt x="413" y="1460"/>
                    </a:lnTo>
                    <a:lnTo>
                      <a:pt x="415" y="1479"/>
                    </a:lnTo>
                    <a:lnTo>
                      <a:pt x="421" y="1500"/>
                    </a:lnTo>
                    <a:lnTo>
                      <a:pt x="428" y="1517"/>
                    </a:lnTo>
                    <a:lnTo>
                      <a:pt x="436" y="1537"/>
                    </a:lnTo>
                    <a:lnTo>
                      <a:pt x="447" y="1552"/>
                    </a:lnTo>
                    <a:lnTo>
                      <a:pt x="460" y="1567"/>
                    </a:lnTo>
                    <a:lnTo>
                      <a:pt x="473" y="1582"/>
                    </a:lnTo>
                    <a:lnTo>
                      <a:pt x="485" y="1594"/>
                    </a:lnTo>
                    <a:lnTo>
                      <a:pt x="502" y="1605"/>
                    </a:lnTo>
                    <a:lnTo>
                      <a:pt x="517" y="1616"/>
                    </a:lnTo>
                    <a:lnTo>
                      <a:pt x="535" y="1627"/>
                    </a:lnTo>
                    <a:lnTo>
                      <a:pt x="545" y="1631"/>
                    </a:lnTo>
                    <a:lnTo>
                      <a:pt x="554" y="1635"/>
                    </a:lnTo>
                    <a:lnTo>
                      <a:pt x="571" y="1642"/>
                    </a:lnTo>
                    <a:lnTo>
                      <a:pt x="590" y="1646"/>
                    </a:lnTo>
                    <a:lnTo>
                      <a:pt x="612" y="1650"/>
                    </a:lnTo>
                    <a:lnTo>
                      <a:pt x="631" y="1654"/>
                    </a:lnTo>
                    <a:lnTo>
                      <a:pt x="650" y="1657"/>
                    </a:lnTo>
                    <a:lnTo>
                      <a:pt x="672" y="1657"/>
                    </a:lnTo>
                    <a:lnTo>
                      <a:pt x="691" y="1657"/>
                    </a:lnTo>
                    <a:lnTo>
                      <a:pt x="712" y="1654"/>
                    </a:lnTo>
                    <a:lnTo>
                      <a:pt x="731" y="1650"/>
                    </a:lnTo>
                    <a:lnTo>
                      <a:pt x="751" y="1646"/>
                    </a:lnTo>
                    <a:lnTo>
                      <a:pt x="770" y="1639"/>
                    </a:lnTo>
                    <a:lnTo>
                      <a:pt x="787" y="1631"/>
                    </a:lnTo>
                    <a:lnTo>
                      <a:pt x="806" y="1622"/>
                    </a:lnTo>
                    <a:lnTo>
                      <a:pt x="824" y="1612"/>
                    </a:lnTo>
                    <a:lnTo>
                      <a:pt x="839" y="1601"/>
                    </a:lnTo>
                    <a:lnTo>
                      <a:pt x="853" y="1586"/>
                    </a:lnTo>
                    <a:lnTo>
                      <a:pt x="868" y="1571"/>
                    </a:lnTo>
                    <a:lnTo>
                      <a:pt x="881" y="1556"/>
                    </a:lnTo>
                    <a:lnTo>
                      <a:pt x="892" y="1539"/>
                    </a:lnTo>
                    <a:lnTo>
                      <a:pt x="896" y="1528"/>
                    </a:lnTo>
                    <a:lnTo>
                      <a:pt x="903" y="1519"/>
                    </a:lnTo>
                    <a:lnTo>
                      <a:pt x="913" y="1490"/>
                    </a:lnTo>
                    <a:lnTo>
                      <a:pt x="918" y="1477"/>
                    </a:lnTo>
                    <a:lnTo>
                      <a:pt x="922" y="1464"/>
                    </a:lnTo>
                    <a:lnTo>
                      <a:pt x="924" y="1453"/>
                    </a:lnTo>
                    <a:lnTo>
                      <a:pt x="926" y="1440"/>
                    </a:lnTo>
                    <a:lnTo>
                      <a:pt x="926" y="1430"/>
                    </a:lnTo>
                    <a:lnTo>
                      <a:pt x="926" y="1421"/>
                    </a:lnTo>
                    <a:lnTo>
                      <a:pt x="924" y="1402"/>
                    </a:lnTo>
                    <a:lnTo>
                      <a:pt x="922" y="1385"/>
                    </a:lnTo>
                    <a:lnTo>
                      <a:pt x="918" y="1367"/>
                    </a:lnTo>
                    <a:lnTo>
                      <a:pt x="911" y="1353"/>
                    </a:lnTo>
                    <a:lnTo>
                      <a:pt x="903" y="1340"/>
                    </a:lnTo>
                    <a:lnTo>
                      <a:pt x="896" y="1327"/>
                    </a:lnTo>
                    <a:lnTo>
                      <a:pt x="883" y="1305"/>
                    </a:lnTo>
                    <a:lnTo>
                      <a:pt x="877" y="1293"/>
                    </a:lnTo>
                    <a:lnTo>
                      <a:pt x="873" y="1280"/>
                    </a:lnTo>
                    <a:lnTo>
                      <a:pt x="873" y="1267"/>
                    </a:lnTo>
                    <a:lnTo>
                      <a:pt x="873" y="1254"/>
                    </a:lnTo>
                    <a:lnTo>
                      <a:pt x="896" y="1233"/>
                    </a:lnTo>
                    <a:lnTo>
                      <a:pt x="907" y="1230"/>
                    </a:lnTo>
                    <a:lnTo>
                      <a:pt x="920" y="1228"/>
                    </a:lnTo>
                    <a:lnTo>
                      <a:pt x="933" y="1228"/>
                    </a:lnTo>
                    <a:lnTo>
                      <a:pt x="943" y="1228"/>
                    </a:lnTo>
                    <a:lnTo>
                      <a:pt x="969" y="1230"/>
                    </a:lnTo>
                    <a:lnTo>
                      <a:pt x="995" y="1233"/>
                    </a:lnTo>
                    <a:lnTo>
                      <a:pt x="1020" y="1239"/>
                    </a:lnTo>
                    <a:lnTo>
                      <a:pt x="1046" y="1248"/>
                    </a:lnTo>
                    <a:lnTo>
                      <a:pt x="1102" y="1265"/>
                    </a:lnTo>
                    <a:lnTo>
                      <a:pt x="1157" y="1282"/>
                    </a:lnTo>
                    <a:lnTo>
                      <a:pt x="1183" y="1290"/>
                    </a:lnTo>
                    <a:lnTo>
                      <a:pt x="1213" y="1297"/>
                    </a:lnTo>
                    <a:lnTo>
                      <a:pt x="1241" y="1303"/>
                    </a:lnTo>
                    <a:lnTo>
                      <a:pt x="1256" y="1305"/>
                    </a:lnTo>
                    <a:lnTo>
                      <a:pt x="1271" y="1305"/>
                    </a:lnTo>
                    <a:lnTo>
                      <a:pt x="1299" y="1308"/>
                    </a:lnTo>
                    <a:lnTo>
                      <a:pt x="1329" y="1305"/>
                    </a:lnTo>
                    <a:lnTo>
                      <a:pt x="1331" y="1278"/>
                    </a:lnTo>
                    <a:lnTo>
                      <a:pt x="1329" y="1245"/>
                    </a:lnTo>
                    <a:lnTo>
                      <a:pt x="1327" y="1213"/>
                    </a:lnTo>
                    <a:lnTo>
                      <a:pt x="1322" y="1179"/>
                    </a:lnTo>
                    <a:lnTo>
                      <a:pt x="1309" y="1111"/>
                    </a:lnTo>
                    <a:lnTo>
                      <a:pt x="1294" y="1044"/>
                    </a:lnTo>
                    <a:lnTo>
                      <a:pt x="1282" y="982"/>
                    </a:lnTo>
                    <a:lnTo>
                      <a:pt x="1275" y="954"/>
                    </a:lnTo>
                    <a:lnTo>
                      <a:pt x="1271" y="929"/>
                    </a:lnTo>
                    <a:lnTo>
                      <a:pt x="1269" y="907"/>
                    </a:lnTo>
                    <a:lnTo>
                      <a:pt x="1271" y="886"/>
                    </a:lnTo>
                    <a:lnTo>
                      <a:pt x="1273" y="871"/>
                    </a:lnTo>
                    <a:lnTo>
                      <a:pt x="1275" y="864"/>
                    </a:lnTo>
                    <a:lnTo>
                      <a:pt x="1279" y="858"/>
                    </a:lnTo>
                    <a:lnTo>
                      <a:pt x="1314" y="847"/>
                    </a:lnTo>
                    <a:lnTo>
                      <a:pt x="1339" y="860"/>
                    </a:lnTo>
                    <a:lnTo>
                      <a:pt x="1363" y="871"/>
                    </a:lnTo>
                    <a:lnTo>
                      <a:pt x="1386" y="879"/>
                    </a:lnTo>
                    <a:lnTo>
                      <a:pt x="1410" y="886"/>
                    </a:lnTo>
                    <a:lnTo>
                      <a:pt x="1431" y="892"/>
                    </a:lnTo>
                    <a:lnTo>
                      <a:pt x="1451" y="897"/>
                    </a:lnTo>
                    <a:lnTo>
                      <a:pt x="1472" y="899"/>
                    </a:lnTo>
                    <a:lnTo>
                      <a:pt x="1491" y="899"/>
                    </a:lnTo>
                    <a:lnTo>
                      <a:pt x="1508" y="899"/>
                    </a:lnTo>
                    <a:lnTo>
                      <a:pt x="1526" y="897"/>
                    </a:lnTo>
                    <a:lnTo>
                      <a:pt x="1543" y="892"/>
                    </a:lnTo>
                    <a:lnTo>
                      <a:pt x="1558" y="888"/>
                    </a:lnTo>
                    <a:lnTo>
                      <a:pt x="1573" y="884"/>
                    </a:lnTo>
                    <a:lnTo>
                      <a:pt x="1585" y="877"/>
                    </a:lnTo>
                    <a:lnTo>
                      <a:pt x="1598" y="869"/>
                    </a:lnTo>
                    <a:lnTo>
                      <a:pt x="1609" y="860"/>
                    </a:lnTo>
                    <a:lnTo>
                      <a:pt x="1622" y="852"/>
                    </a:lnTo>
                    <a:lnTo>
                      <a:pt x="1630" y="841"/>
                    </a:lnTo>
                    <a:lnTo>
                      <a:pt x="1650" y="817"/>
                    </a:lnTo>
                    <a:lnTo>
                      <a:pt x="1656" y="804"/>
                    </a:lnTo>
                    <a:lnTo>
                      <a:pt x="1665" y="792"/>
                    </a:lnTo>
                    <a:lnTo>
                      <a:pt x="1675" y="764"/>
                    </a:lnTo>
                    <a:lnTo>
                      <a:pt x="1684" y="734"/>
                    </a:lnTo>
                    <a:lnTo>
                      <a:pt x="1686" y="719"/>
                    </a:lnTo>
                    <a:lnTo>
                      <a:pt x="1688" y="704"/>
                    </a:lnTo>
                    <a:lnTo>
                      <a:pt x="1690" y="687"/>
                    </a:lnTo>
                    <a:lnTo>
                      <a:pt x="1693" y="672"/>
                    </a:lnTo>
                    <a:lnTo>
                      <a:pt x="1693" y="655"/>
                    </a:lnTo>
                    <a:lnTo>
                      <a:pt x="1690" y="637"/>
                    </a:lnTo>
                    <a:lnTo>
                      <a:pt x="1688" y="605"/>
                    </a:lnTo>
                    <a:lnTo>
                      <a:pt x="1682" y="573"/>
                    </a:lnTo>
                    <a:lnTo>
                      <a:pt x="1678" y="558"/>
                    </a:lnTo>
                    <a:lnTo>
                      <a:pt x="1673" y="543"/>
                    </a:lnTo>
                    <a:lnTo>
                      <a:pt x="1667" y="528"/>
                    </a:lnTo>
                    <a:lnTo>
                      <a:pt x="1660" y="513"/>
                    </a:lnTo>
                    <a:lnTo>
                      <a:pt x="1654" y="498"/>
                    </a:lnTo>
                    <a:lnTo>
                      <a:pt x="1648" y="485"/>
                    </a:lnTo>
                    <a:lnTo>
                      <a:pt x="1630" y="462"/>
                    </a:lnTo>
                    <a:lnTo>
                      <a:pt x="1620" y="449"/>
                    </a:lnTo>
                    <a:lnTo>
                      <a:pt x="1611" y="438"/>
                    </a:lnTo>
                    <a:lnTo>
                      <a:pt x="1600" y="430"/>
                    </a:lnTo>
                    <a:lnTo>
                      <a:pt x="1590" y="421"/>
                    </a:lnTo>
                    <a:lnTo>
                      <a:pt x="1577" y="413"/>
                    </a:lnTo>
                    <a:lnTo>
                      <a:pt x="1564" y="406"/>
                    </a:lnTo>
                    <a:lnTo>
                      <a:pt x="1551" y="400"/>
                    </a:lnTo>
                    <a:lnTo>
                      <a:pt x="1538" y="396"/>
                    </a:lnTo>
                    <a:lnTo>
                      <a:pt x="1523" y="393"/>
                    </a:lnTo>
                    <a:lnTo>
                      <a:pt x="1508" y="391"/>
                    </a:lnTo>
                    <a:lnTo>
                      <a:pt x="1493" y="389"/>
                    </a:lnTo>
                    <a:lnTo>
                      <a:pt x="1478" y="391"/>
                    </a:lnTo>
                    <a:lnTo>
                      <a:pt x="1461" y="393"/>
                    </a:lnTo>
                    <a:lnTo>
                      <a:pt x="1446" y="396"/>
                    </a:lnTo>
                    <a:lnTo>
                      <a:pt x="1429" y="402"/>
                    </a:lnTo>
                    <a:lnTo>
                      <a:pt x="1410" y="408"/>
                    </a:lnTo>
                    <a:lnTo>
                      <a:pt x="1393" y="417"/>
                    </a:lnTo>
                    <a:lnTo>
                      <a:pt x="1374" y="428"/>
                    </a:lnTo>
                    <a:lnTo>
                      <a:pt x="1354" y="438"/>
                    </a:lnTo>
                    <a:lnTo>
                      <a:pt x="1335" y="453"/>
                    </a:lnTo>
                    <a:lnTo>
                      <a:pt x="1301" y="445"/>
                    </a:lnTo>
                    <a:lnTo>
                      <a:pt x="1282" y="417"/>
                    </a:lnTo>
                    <a:lnTo>
                      <a:pt x="1284" y="391"/>
                    </a:lnTo>
                    <a:lnTo>
                      <a:pt x="1288" y="366"/>
                    </a:lnTo>
                    <a:lnTo>
                      <a:pt x="1299" y="314"/>
                    </a:lnTo>
                    <a:lnTo>
                      <a:pt x="1318" y="209"/>
                    </a:lnTo>
                    <a:lnTo>
                      <a:pt x="1327" y="156"/>
                    </a:lnTo>
                    <a:lnTo>
                      <a:pt x="1331" y="128"/>
                    </a:lnTo>
                    <a:lnTo>
                      <a:pt x="1333" y="102"/>
                    </a:lnTo>
                    <a:lnTo>
                      <a:pt x="1333" y="77"/>
                    </a:lnTo>
                    <a:lnTo>
                      <a:pt x="1333" y="49"/>
                    </a:lnTo>
                    <a:lnTo>
                      <a:pt x="1331" y="25"/>
                    </a:lnTo>
                    <a:lnTo>
                      <a:pt x="1329" y="0"/>
                    </a:lnTo>
                  </a:path>
                </a:pathLst>
              </a:custGeom>
              <a:solidFill>
                <a:srgbClr val="8099C6"/>
              </a:solidFill>
              <a:ln w="9525" cap="rnd">
                <a:solidFill>
                  <a:schemeClr val="bg1"/>
                </a:solidFill>
                <a:round/>
                <a:headEnd/>
                <a:tailEnd/>
              </a:ln>
              <a:effectLst/>
            </p:spPr>
            <p:txBody>
              <a:bodyPr/>
              <a:lstStyle/>
              <a:p>
                <a:pPr fontAlgn="auto">
                  <a:spcBef>
                    <a:spcPts val="0"/>
                  </a:spcBef>
                  <a:spcAft>
                    <a:spcPts val="0"/>
                  </a:spcAft>
                  <a:defRPr/>
                </a:pPr>
                <a:endParaRPr lang="en-GB" sz="900" dirty="0">
                  <a:solidFill>
                    <a:schemeClr val="bg1"/>
                  </a:solidFill>
                  <a:latin typeface="Arial" pitchFamily="34" charset="0"/>
                  <a:cs typeface="Arial" pitchFamily="34" charset="0"/>
                </a:endParaRPr>
              </a:p>
            </p:txBody>
          </p:sp>
          <p:sp>
            <p:nvSpPr>
              <p:cNvPr id="61" name="Freeform 19"/>
              <p:cNvSpPr>
                <a:spLocks/>
              </p:cNvSpPr>
              <p:nvPr/>
            </p:nvSpPr>
            <p:spPr bwMode="gray">
              <a:xfrm>
                <a:off x="2243" y="2077"/>
                <a:ext cx="1443" cy="1387"/>
              </a:xfrm>
              <a:custGeom>
                <a:avLst/>
                <a:gdLst/>
                <a:ahLst/>
                <a:cxnLst>
                  <a:cxn ang="0">
                    <a:pos x="68" y="1360"/>
                  </a:cxn>
                  <a:cxn ang="0">
                    <a:pos x="59" y="1272"/>
                  </a:cxn>
                  <a:cxn ang="0">
                    <a:pos x="27" y="1137"/>
                  </a:cxn>
                  <a:cxn ang="0">
                    <a:pos x="0" y="993"/>
                  </a:cxn>
                  <a:cxn ang="0">
                    <a:pos x="6" y="948"/>
                  </a:cxn>
                  <a:cxn ang="0">
                    <a:pos x="68" y="944"/>
                  </a:cxn>
                  <a:cxn ang="0">
                    <a:pos x="139" y="970"/>
                  </a:cxn>
                  <a:cxn ang="0">
                    <a:pos x="201" y="983"/>
                  </a:cxn>
                  <a:cxn ang="0">
                    <a:pos x="254" y="981"/>
                  </a:cxn>
                  <a:cxn ang="0">
                    <a:pos x="299" y="968"/>
                  </a:cxn>
                  <a:cxn ang="0">
                    <a:pos x="338" y="944"/>
                  </a:cxn>
                  <a:cxn ang="0">
                    <a:pos x="378" y="901"/>
                  </a:cxn>
                  <a:cxn ang="0">
                    <a:pos x="404" y="846"/>
                  </a:cxn>
                  <a:cxn ang="0">
                    <a:pos x="417" y="786"/>
                  </a:cxn>
                  <a:cxn ang="0">
                    <a:pos x="419" y="736"/>
                  </a:cxn>
                  <a:cxn ang="0">
                    <a:pos x="410" y="655"/>
                  </a:cxn>
                  <a:cxn ang="0">
                    <a:pos x="395" y="610"/>
                  </a:cxn>
                  <a:cxn ang="0">
                    <a:pos x="374" y="569"/>
                  </a:cxn>
                  <a:cxn ang="0">
                    <a:pos x="338" y="522"/>
                  </a:cxn>
                  <a:cxn ang="0">
                    <a:pos x="305" y="496"/>
                  </a:cxn>
                  <a:cxn ang="0">
                    <a:pos x="267" y="479"/>
                  </a:cxn>
                  <a:cxn ang="0">
                    <a:pos x="222" y="473"/>
                  </a:cxn>
                  <a:cxn ang="0">
                    <a:pos x="175" y="479"/>
                  </a:cxn>
                  <a:cxn ang="0">
                    <a:pos x="124" y="501"/>
                  </a:cxn>
                  <a:cxn ang="0">
                    <a:pos x="66" y="537"/>
                  </a:cxn>
                  <a:cxn ang="0">
                    <a:pos x="14" y="473"/>
                  </a:cxn>
                  <a:cxn ang="0">
                    <a:pos x="29" y="392"/>
                  </a:cxn>
                  <a:cxn ang="0">
                    <a:pos x="59" y="261"/>
                  </a:cxn>
                  <a:cxn ang="0">
                    <a:pos x="77" y="156"/>
                  </a:cxn>
                  <a:cxn ang="0">
                    <a:pos x="79" y="74"/>
                  </a:cxn>
                  <a:cxn ang="0">
                    <a:pos x="164" y="74"/>
                  </a:cxn>
                  <a:cxn ang="0">
                    <a:pos x="243" y="55"/>
                  </a:cxn>
                  <a:cxn ang="0">
                    <a:pos x="370" y="12"/>
                  </a:cxn>
                  <a:cxn ang="0">
                    <a:pos x="442" y="0"/>
                  </a:cxn>
                  <a:cxn ang="0">
                    <a:pos x="479" y="2"/>
                  </a:cxn>
                  <a:cxn ang="0">
                    <a:pos x="515" y="34"/>
                  </a:cxn>
                  <a:cxn ang="0">
                    <a:pos x="509" y="64"/>
                  </a:cxn>
                  <a:cxn ang="0">
                    <a:pos x="489" y="98"/>
                  </a:cxn>
                  <a:cxn ang="0">
                    <a:pos x="466" y="147"/>
                  </a:cxn>
                  <a:cxn ang="0">
                    <a:pos x="462" y="173"/>
                  </a:cxn>
                  <a:cxn ang="0">
                    <a:pos x="462" y="214"/>
                  </a:cxn>
                  <a:cxn ang="0">
                    <a:pos x="479" y="276"/>
                  </a:cxn>
                  <a:cxn ang="0">
                    <a:pos x="504" y="327"/>
                  </a:cxn>
                  <a:cxn ang="0">
                    <a:pos x="532" y="359"/>
                  </a:cxn>
                  <a:cxn ang="0">
                    <a:pos x="579" y="394"/>
                  </a:cxn>
                  <a:cxn ang="0">
                    <a:pos x="635" y="417"/>
                  </a:cxn>
                  <a:cxn ang="0">
                    <a:pos x="695" y="428"/>
                  </a:cxn>
                  <a:cxn ang="0">
                    <a:pos x="755" y="426"/>
                  </a:cxn>
                  <a:cxn ang="0">
                    <a:pos x="815" y="413"/>
                  </a:cxn>
                  <a:cxn ang="0">
                    <a:pos x="868" y="389"/>
                  </a:cxn>
                  <a:cxn ang="0">
                    <a:pos x="913" y="353"/>
                  </a:cxn>
                  <a:cxn ang="0">
                    <a:pos x="939" y="325"/>
                  </a:cxn>
                  <a:cxn ang="0">
                    <a:pos x="962" y="280"/>
                  </a:cxn>
                  <a:cxn ang="0">
                    <a:pos x="975" y="231"/>
                  </a:cxn>
                  <a:cxn ang="0">
                    <a:pos x="973" y="173"/>
                  </a:cxn>
                  <a:cxn ang="0">
                    <a:pos x="958" y="126"/>
                  </a:cxn>
                  <a:cxn ang="0">
                    <a:pos x="930" y="44"/>
                  </a:cxn>
                  <a:cxn ang="0">
                    <a:pos x="954" y="8"/>
                  </a:cxn>
                  <a:cxn ang="0">
                    <a:pos x="981" y="6"/>
                  </a:cxn>
                  <a:cxn ang="0">
                    <a:pos x="1082" y="23"/>
                  </a:cxn>
                  <a:cxn ang="0">
                    <a:pos x="1268" y="72"/>
                  </a:cxn>
                  <a:cxn ang="0">
                    <a:pos x="1356" y="81"/>
                  </a:cxn>
                  <a:cxn ang="0">
                    <a:pos x="66" y="1386"/>
                  </a:cxn>
                </a:cxnLst>
                <a:rect l="0" t="0" r="r" b="b"/>
                <a:pathLst>
                  <a:path w="1383" h="1387">
                    <a:moveTo>
                      <a:pt x="66" y="1386"/>
                    </a:moveTo>
                    <a:lnTo>
                      <a:pt x="68" y="1375"/>
                    </a:lnTo>
                    <a:lnTo>
                      <a:pt x="68" y="1360"/>
                    </a:lnTo>
                    <a:lnTo>
                      <a:pt x="68" y="1332"/>
                    </a:lnTo>
                    <a:lnTo>
                      <a:pt x="64" y="1302"/>
                    </a:lnTo>
                    <a:lnTo>
                      <a:pt x="59" y="1272"/>
                    </a:lnTo>
                    <a:lnTo>
                      <a:pt x="53" y="1238"/>
                    </a:lnTo>
                    <a:lnTo>
                      <a:pt x="44" y="1206"/>
                    </a:lnTo>
                    <a:lnTo>
                      <a:pt x="27" y="1137"/>
                    </a:lnTo>
                    <a:lnTo>
                      <a:pt x="12" y="1075"/>
                    </a:lnTo>
                    <a:lnTo>
                      <a:pt x="2" y="1019"/>
                    </a:lnTo>
                    <a:lnTo>
                      <a:pt x="0" y="993"/>
                    </a:lnTo>
                    <a:lnTo>
                      <a:pt x="0" y="974"/>
                    </a:lnTo>
                    <a:lnTo>
                      <a:pt x="2" y="955"/>
                    </a:lnTo>
                    <a:lnTo>
                      <a:pt x="6" y="948"/>
                    </a:lnTo>
                    <a:lnTo>
                      <a:pt x="8" y="942"/>
                    </a:lnTo>
                    <a:lnTo>
                      <a:pt x="44" y="931"/>
                    </a:lnTo>
                    <a:lnTo>
                      <a:pt x="68" y="944"/>
                    </a:lnTo>
                    <a:lnTo>
                      <a:pt x="94" y="955"/>
                    </a:lnTo>
                    <a:lnTo>
                      <a:pt x="117" y="963"/>
                    </a:lnTo>
                    <a:lnTo>
                      <a:pt x="139" y="970"/>
                    </a:lnTo>
                    <a:lnTo>
                      <a:pt x="162" y="976"/>
                    </a:lnTo>
                    <a:lnTo>
                      <a:pt x="181" y="981"/>
                    </a:lnTo>
                    <a:lnTo>
                      <a:pt x="201" y="983"/>
                    </a:lnTo>
                    <a:lnTo>
                      <a:pt x="218" y="983"/>
                    </a:lnTo>
                    <a:lnTo>
                      <a:pt x="237" y="983"/>
                    </a:lnTo>
                    <a:lnTo>
                      <a:pt x="254" y="981"/>
                    </a:lnTo>
                    <a:lnTo>
                      <a:pt x="269" y="978"/>
                    </a:lnTo>
                    <a:lnTo>
                      <a:pt x="286" y="974"/>
                    </a:lnTo>
                    <a:lnTo>
                      <a:pt x="299" y="968"/>
                    </a:lnTo>
                    <a:lnTo>
                      <a:pt x="314" y="961"/>
                    </a:lnTo>
                    <a:lnTo>
                      <a:pt x="327" y="953"/>
                    </a:lnTo>
                    <a:lnTo>
                      <a:pt x="338" y="944"/>
                    </a:lnTo>
                    <a:lnTo>
                      <a:pt x="348" y="936"/>
                    </a:lnTo>
                    <a:lnTo>
                      <a:pt x="359" y="925"/>
                    </a:lnTo>
                    <a:lnTo>
                      <a:pt x="378" y="901"/>
                    </a:lnTo>
                    <a:lnTo>
                      <a:pt x="385" y="889"/>
                    </a:lnTo>
                    <a:lnTo>
                      <a:pt x="391" y="876"/>
                    </a:lnTo>
                    <a:lnTo>
                      <a:pt x="404" y="846"/>
                    </a:lnTo>
                    <a:lnTo>
                      <a:pt x="412" y="816"/>
                    </a:lnTo>
                    <a:lnTo>
                      <a:pt x="415" y="801"/>
                    </a:lnTo>
                    <a:lnTo>
                      <a:pt x="417" y="786"/>
                    </a:lnTo>
                    <a:lnTo>
                      <a:pt x="419" y="769"/>
                    </a:lnTo>
                    <a:lnTo>
                      <a:pt x="419" y="754"/>
                    </a:lnTo>
                    <a:lnTo>
                      <a:pt x="419" y="736"/>
                    </a:lnTo>
                    <a:lnTo>
                      <a:pt x="419" y="719"/>
                    </a:lnTo>
                    <a:lnTo>
                      <a:pt x="417" y="687"/>
                    </a:lnTo>
                    <a:lnTo>
                      <a:pt x="410" y="655"/>
                    </a:lnTo>
                    <a:lnTo>
                      <a:pt x="406" y="640"/>
                    </a:lnTo>
                    <a:lnTo>
                      <a:pt x="400" y="625"/>
                    </a:lnTo>
                    <a:lnTo>
                      <a:pt x="395" y="610"/>
                    </a:lnTo>
                    <a:lnTo>
                      <a:pt x="389" y="597"/>
                    </a:lnTo>
                    <a:lnTo>
                      <a:pt x="382" y="584"/>
                    </a:lnTo>
                    <a:lnTo>
                      <a:pt x="374" y="569"/>
                    </a:lnTo>
                    <a:lnTo>
                      <a:pt x="359" y="546"/>
                    </a:lnTo>
                    <a:lnTo>
                      <a:pt x="348" y="533"/>
                    </a:lnTo>
                    <a:lnTo>
                      <a:pt x="338" y="522"/>
                    </a:lnTo>
                    <a:lnTo>
                      <a:pt x="329" y="514"/>
                    </a:lnTo>
                    <a:lnTo>
                      <a:pt x="316" y="505"/>
                    </a:lnTo>
                    <a:lnTo>
                      <a:pt x="305" y="496"/>
                    </a:lnTo>
                    <a:lnTo>
                      <a:pt x="293" y="490"/>
                    </a:lnTo>
                    <a:lnTo>
                      <a:pt x="280" y="484"/>
                    </a:lnTo>
                    <a:lnTo>
                      <a:pt x="267" y="479"/>
                    </a:lnTo>
                    <a:lnTo>
                      <a:pt x="252" y="477"/>
                    </a:lnTo>
                    <a:lnTo>
                      <a:pt x="237" y="475"/>
                    </a:lnTo>
                    <a:lnTo>
                      <a:pt x="222" y="473"/>
                    </a:lnTo>
                    <a:lnTo>
                      <a:pt x="207" y="475"/>
                    </a:lnTo>
                    <a:lnTo>
                      <a:pt x="192" y="477"/>
                    </a:lnTo>
                    <a:lnTo>
                      <a:pt x="175" y="479"/>
                    </a:lnTo>
                    <a:lnTo>
                      <a:pt x="158" y="486"/>
                    </a:lnTo>
                    <a:lnTo>
                      <a:pt x="141" y="492"/>
                    </a:lnTo>
                    <a:lnTo>
                      <a:pt x="124" y="501"/>
                    </a:lnTo>
                    <a:lnTo>
                      <a:pt x="104" y="511"/>
                    </a:lnTo>
                    <a:lnTo>
                      <a:pt x="85" y="522"/>
                    </a:lnTo>
                    <a:lnTo>
                      <a:pt x="66" y="537"/>
                    </a:lnTo>
                    <a:lnTo>
                      <a:pt x="29" y="529"/>
                    </a:lnTo>
                    <a:lnTo>
                      <a:pt x="12" y="501"/>
                    </a:lnTo>
                    <a:lnTo>
                      <a:pt x="14" y="473"/>
                    </a:lnTo>
                    <a:lnTo>
                      <a:pt x="19" y="445"/>
                    </a:lnTo>
                    <a:lnTo>
                      <a:pt x="23" y="419"/>
                    </a:lnTo>
                    <a:lnTo>
                      <a:pt x="29" y="392"/>
                    </a:lnTo>
                    <a:lnTo>
                      <a:pt x="40" y="340"/>
                    </a:lnTo>
                    <a:lnTo>
                      <a:pt x="53" y="287"/>
                    </a:lnTo>
                    <a:lnTo>
                      <a:pt x="59" y="261"/>
                    </a:lnTo>
                    <a:lnTo>
                      <a:pt x="64" y="235"/>
                    </a:lnTo>
                    <a:lnTo>
                      <a:pt x="72" y="182"/>
                    </a:lnTo>
                    <a:lnTo>
                      <a:pt x="77" y="156"/>
                    </a:lnTo>
                    <a:lnTo>
                      <a:pt x="79" y="128"/>
                    </a:lnTo>
                    <a:lnTo>
                      <a:pt x="79" y="100"/>
                    </a:lnTo>
                    <a:lnTo>
                      <a:pt x="79" y="74"/>
                    </a:lnTo>
                    <a:lnTo>
                      <a:pt x="109" y="74"/>
                    </a:lnTo>
                    <a:lnTo>
                      <a:pt x="136" y="74"/>
                    </a:lnTo>
                    <a:lnTo>
                      <a:pt x="164" y="74"/>
                    </a:lnTo>
                    <a:lnTo>
                      <a:pt x="192" y="70"/>
                    </a:lnTo>
                    <a:lnTo>
                      <a:pt x="218" y="64"/>
                    </a:lnTo>
                    <a:lnTo>
                      <a:pt x="243" y="55"/>
                    </a:lnTo>
                    <a:lnTo>
                      <a:pt x="295" y="38"/>
                    </a:lnTo>
                    <a:lnTo>
                      <a:pt x="346" y="19"/>
                    </a:lnTo>
                    <a:lnTo>
                      <a:pt x="370" y="12"/>
                    </a:lnTo>
                    <a:lnTo>
                      <a:pt x="395" y="6"/>
                    </a:lnTo>
                    <a:lnTo>
                      <a:pt x="419" y="2"/>
                    </a:lnTo>
                    <a:lnTo>
                      <a:pt x="442" y="0"/>
                    </a:lnTo>
                    <a:lnTo>
                      <a:pt x="455" y="0"/>
                    </a:lnTo>
                    <a:lnTo>
                      <a:pt x="466" y="2"/>
                    </a:lnTo>
                    <a:lnTo>
                      <a:pt x="479" y="2"/>
                    </a:lnTo>
                    <a:lnTo>
                      <a:pt x="489" y="6"/>
                    </a:lnTo>
                    <a:lnTo>
                      <a:pt x="513" y="27"/>
                    </a:lnTo>
                    <a:lnTo>
                      <a:pt x="515" y="34"/>
                    </a:lnTo>
                    <a:lnTo>
                      <a:pt x="515" y="40"/>
                    </a:lnTo>
                    <a:lnTo>
                      <a:pt x="513" y="53"/>
                    </a:lnTo>
                    <a:lnTo>
                      <a:pt x="509" y="64"/>
                    </a:lnTo>
                    <a:lnTo>
                      <a:pt x="502" y="74"/>
                    </a:lnTo>
                    <a:lnTo>
                      <a:pt x="496" y="87"/>
                    </a:lnTo>
                    <a:lnTo>
                      <a:pt x="489" y="98"/>
                    </a:lnTo>
                    <a:lnTo>
                      <a:pt x="477" y="126"/>
                    </a:lnTo>
                    <a:lnTo>
                      <a:pt x="470" y="141"/>
                    </a:lnTo>
                    <a:lnTo>
                      <a:pt x="466" y="147"/>
                    </a:lnTo>
                    <a:lnTo>
                      <a:pt x="464" y="156"/>
                    </a:lnTo>
                    <a:lnTo>
                      <a:pt x="462" y="164"/>
                    </a:lnTo>
                    <a:lnTo>
                      <a:pt x="462" y="173"/>
                    </a:lnTo>
                    <a:lnTo>
                      <a:pt x="459" y="182"/>
                    </a:lnTo>
                    <a:lnTo>
                      <a:pt x="459" y="192"/>
                    </a:lnTo>
                    <a:lnTo>
                      <a:pt x="462" y="214"/>
                    </a:lnTo>
                    <a:lnTo>
                      <a:pt x="466" y="237"/>
                    </a:lnTo>
                    <a:lnTo>
                      <a:pt x="472" y="263"/>
                    </a:lnTo>
                    <a:lnTo>
                      <a:pt x="479" y="276"/>
                    </a:lnTo>
                    <a:lnTo>
                      <a:pt x="485" y="291"/>
                    </a:lnTo>
                    <a:lnTo>
                      <a:pt x="494" y="310"/>
                    </a:lnTo>
                    <a:lnTo>
                      <a:pt x="504" y="327"/>
                    </a:lnTo>
                    <a:lnTo>
                      <a:pt x="511" y="336"/>
                    </a:lnTo>
                    <a:lnTo>
                      <a:pt x="517" y="344"/>
                    </a:lnTo>
                    <a:lnTo>
                      <a:pt x="532" y="359"/>
                    </a:lnTo>
                    <a:lnTo>
                      <a:pt x="547" y="372"/>
                    </a:lnTo>
                    <a:lnTo>
                      <a:pt x="562" y="383"/>
                    </a:lnTo>
                    <a:lnTo>
                      <a:pt x="579" y="394"/>
                    </a:lnTo>
                    <a:lnTo>
                      <a:pt x="599" y="404"/>
                    </a:lnTo>
                    <a:lnTo>
                      <a:pt x="616" y="411"/>
                    </a:lnTo>
                    <a:lnTo>
                      <a:pt x="635" y="417"/>
                    </a:lnTo>
                    <a:lnTo>
                      <a:pt x="654" y="422"/>
                    </a:lnTo>
                    <a:lnTo>
                      <a:pt x="676" y="426"/>
                    </a:lnTo>
                    <a:lnTo>
                      <a:pt x="695" y="428"/>
                    </a:lnTo>
                    <a:lnTo>
                      <a:pt x="714" y="428"/>
                    </a:lnTo>
                    <a:lnTo>
                      <a:pt x="735" y="428"/>
                    </a:lnTo>
                    <a:lnTo>
                      <a:pt x="755" y="426"/>
                    </a:lnTo>
                    <a:lnTo>
                      <a:pt x="776" y="424"/>
                    </a:lnTo>
                    <a:lnTo>
                      <a:pt x="795" y="419"/>
                    </a:lnTo>
                    <a:lnTo>
                      <a:pt x="815" y="413"/>
                    </a:lnTo>
                    <a:lnTo>
                      <a:pt x="832" y="407"/>
                    </a:lnTo>
                    <a:lnTo>
                      <a:pt x="851" y="398"/>
                    </a:lnTo>
                    <a:lnTo>
                      <a:pt x="868" y="389"/>
                    </a:lnTo>
                    <a:lnTo>
                      <a:pt x="883" y="379"/>
                    </a:lnTo>
                    <a:lnTo>
                      <a:pt x="900" y="366"/>
                    </a:lnTo>
                    <a:lnTo>
                      <a:pt x="913" y="353"/>
                    </a:lnTo>
                    <a:lnTo>
                      <a:pt x="919" y="347"/>
                    </a:lnTo>
                    <a:lnTo>
                      <a:pt x="926" y="340"/>
                    </a:lnTo>
                    <a:lnTo>
                      <a:pt x="939" y="325"/>
                    </a:lnTo>
                    <a:lnTo>
                      <a:pt x="949" y="308"/>
                    </a:lnTo>
                    <a:lnTo>
                      <a:pt x="958" y="291"/>
                    </a:lnTo>
                    <a:lnTo>
                      <a:pt x="962" y="280"/>
                    </a:lnTo>
                    <a:lnTo>
                      <a:pt x="964" y="272"/>
                    </a:lnTo>
                    <a:lnTo>
                      <a:pt x="971" y="252"/>
                    </a:lnTo>
                    <a:lnTo>
                      <a:pt x="975" y="231"/>
                    </a:lnTo>
                    <a:lnTo>
                      <a:pt x="975" y="201"/>
                    </a:lnTo>
                    <a:lnTo>
                      <a:pt x="975" y="186"/>
                    </a:lnTo>
                    <a:lnTo>
                      <a:pt x="973" y="173"/>
                    </a:lnTo>
                    <a:lnTo>
                      <a:pt x="971" y="160"/>
                    </a:lnTo>
                    <a:lnTo>
                      <a:pt x="966" y="149"/>
                    </a:lnTo>
                    <a:lnTo>
                      <a:pt x="958" y="126"/>
                    </a:lnTo>
                    <a:lnTo>
                      <a:pt x="941" y="81"/>
                    </a:lnTo>
                    <a:lnTo>
                      <a:pt x="932" y="57"/>
                    </a:lnTo>
                    <a:lnTo>
                      <a:pt x="930" y="44"/>
                    </a:lnTo>
                    <a:lnTo>
                      <a:pt x="928" y="32"/>
                    </a:lnTo>
                    <a:lnTo>
                      <a:pt x="945" y="10"/>
                    </a:lnTo>
                    <a:lnTo>
                      <a:pt x="954" y="8"/>
                    </a:lnTo>
                    <a:lnTo>
                      <a:pt x="962" y="6"/>
                    </a:lnTo>
                    <a:lnTo>
                      <a:pt x="971" y="6"/>
                    </a:lnTo>
                    <a:lnTo>
                      <a:pt x="981" y="6"/>
                    </a:lnTo>
                    <a:lnTo>
                      <a:pt x="1001" y="6"/>
                    </a:lnTo>
                    <a:lnTo>
                      <a:pt x="1026" y="10"/>
                    </a:lnTo>
                    <a:lnTo>
                      <a:pt x="1082" y="23"/>
                    </a:lnTo>
                    <a:lnTo>
                      <a:pt x="1142" y="38"/>
                    </a:lnTo>
                    <a:lnTo>
                      <a:pt x="1206" y="55"/>
                    </a:lnTo>
                    <a:lnTo>
                      <a:pt x="1268" y="72"/>
                    </a:lnTo>
                    <a:lnTo>
                      <a:pt x="1300" y="74"/>
                    </a:lnTo>
                    <a:lnTo>
                      <a:pt x="1328" y="79"/>
                    </a:lnTo>
                    <a:lnTo>
                      <a:pt x="1356" y="81"/>
                    </a:lnTo>
                    <a:lnTo>
                      <a:pt x="1382" y="81"/>
                    </a:lnTo>
                    <a:lnTo>
                      <a:pt x="1382" y="1386"/>
                    </a:lnTo>
                    <a:lnTo>
                      <a:pt x="66" y="1386"/>
                    </a:lnTo>
                  </a:path>
                </a:pathLst>
              </a:custGeom>
              <a:solidFill>
                <a:srgbClr val="E3A780"/>
              </a:solidFill>
              <a:ln w="9525" cap="rnd">
                <a:solidFill>
                  <a:schemeClr val="bg1"/>
                </a:solidFill>
                <a:round/>
                <a:headEnd/>
                <a:tailEnd/>
              </a:ln>
              <a:effectLst/>
            </p:spPr>
            <p:txBody>
              <a:bodyPr/>
              <a:lstStyle/>
              <a:p>
                <a:pPr fontAlgn="auto">
                  <a:spcBef>
                    <a:spcPts val="0"/>
                  </a:spcBef>
                  <a:spcAft>
                    <a:spcPts val="0"/>
                  </a:spcAft>
                  <a:defRPr/>
                </a:pPr>
                <a:endParaRPr lang="en-GB" sz="900" dirty="0">
                  <a:solidFill>
                    <a:schemeClr val="bg1"/>
                  </a:solidFill>
                  <a:latin typeface="Arial" pitchFamily="34" charset="0"/>
                  <a:cs typeface="Arial" pitchFamily="34" charset="0"/>
                </a:endParaRPr>
              </a:p>
            </p:txBody>
          </p:sp>
          <p:sp>
            <p:nvSpPr>
              <p:cNvPr id="62" name="Freeform 20"/>
              <p:cNvSpPr>
                <a:spLocks/>
              </p:cNvSpPr>
              <p:nvPr/>
            </p:nvSpPr>
            <p:spPr bwMode="gray">
              <a:xfrm>
                <a:off x="943" y="2077"/>
                <a:ext cx="1745" cy="1393"/>
              </a:xfrm>
              <a:custGeom>
                <a:avLst/>
                <a:gdLst/>
                <a:ahLst/>
                <a:cxnLst>
                  <a:cxn ang="0">
                    <a:pos x="53" y="81"/>
                  </a:cxn>
                  <a:cxn ang="0">
                    <a:pos x="175" y="57"/>
                  </a:cxn>
                  <a:cxn ang="0">
                    <a:pos x="355" y="10"/>
                  </a:cxn>
                  <a:cxn ang="0">
                    <a:pos x="410" y="6"/>
                  </a:cxn>
                  <a:cxn ang="0">
                    <a:pos x="455" y="32"/>
                  </a:cxn>
                  <a:cxn ang="0">
                    <a:pos x="425" y="126"/>
                  </a:cxn>
                  <a:cxn ang="0">
                    <a:pos x="410" y="173"/>
                  </a:cxn>
                  <a:cxn ang="0">
                    <a:pos x="410" y="231"/>
                  </a:cxn>
                  <a:cxn ang="0">
                    <a:pos x="434" y="308"/>
                  </a:cxn>
                  <a:cxn ang="0">
                    <a:pos x="485" y="368"/>
                  </a:cxn>
                  <a:cxn ang="0">
                    <a:pos x="543" y="402"/>
                  </a:cxn>
                  <a:cxn ang="0">
                    <a:pos x="609" y="424"/>
                  </a:cxn>
                  <a:cxn ang="0">
                    <a:pos x="688" y="428"/>
                  </a:cxn>
                  <a:cxn ang="0">
                    <a:pos x="768" y="411"/>
                  </a:cxn>
                  <a:cxn ang="0">
                    <a:pos x="836" y="372"/>
                  </a:cxn>
                  <a:cxn ang="0">
                    <a:pos x="890" y="310"/>
                  </a:cxn>
                  <a:cxn ang="0">
                    <a:pos x="915" y="250"/>
                  </a:cxn>
                  <a:cxn ang="0">
                    <a:pos x="924" y="203"/>
                  </a:cxn>
                  <a:cxn ang="0">
                    <a:pos x="915" y="141"/>
                  </a:cxn>
                  <a:cxn ang="0">
                    <a:pos x="881" y="77"/>
                  </a:cxn>
                  <a:cxn ang="0">
                    <a:pos x="870" y="27"/>
                  </a:cxn>
                  <a:cxn ang="0">
                    <a:pos x="930" y="0"/>
                  </a:cxn>
                  <a:cxn ang="0">
                    <a:pos x="1018" y="12"/>
                  </a:cxn>
                  <a:cxn ang="0">
                    <a:pos x="1183" y="64"/>
                  </a:cxn>
                  <a:cxn ang="0">
                    <a:pos x="1298" y="79"/>
                  </a:cxn>
                  <a:cxn ang="0">
                    <a:pos x="1322" y="186"/>
                  </a:cxn>
                  <a:cxn ang="0">
                    <a:pos x="1277" y="394"/>
                  </a:cxn>
                  <a:cxn ang="0">
                    <a:pos x="1260" y="501"/>
                  </a:cxn>
                  <a:cxn ang="0">
                    <a:pos x="1352" y="509"/>
                  </a:cxn>
                  <a:cxn ang="0">
                    <a:pos x="1424" y="479"/>
                  </a:cxn>
                  <a:cxn ang="0">
                    <a:pos x="1489" y="473"/>
                  </a:cxn>
                  <a:cxn ang="0">
                    <a:pos x="1544" y="490"/>
                  </a:cxn>
                  <a:cxn ang="0">
                    <a:pos x="1589" y="522"/>
                  </a:cxn>
                  <a:cxn ang="0">
                    <a:pos x="1626" y="569"/>
                  </a:cxn>
                  <a:cxn ang="0">
                    <a:pos x="1660" y="655"/>
                  </a:cxn>
                  <a:cxn ang="0">
                    <a:pos x="1671" y="736"/>
                  </a:cxn>
                  <a:cxn ang="0">
                    <a:pos x="1662" y="815"/>
                  </a:cxn>
                  <a:cxn ang="0">
                    <a:pos x="1643" y="873"/>
                  </a:cxn>
                  <a:cxn ang="0">
                    <a:pos x="1611" y="923"/>
                  </a:cxn>
                  <a:cxn ang="0">
                    <a:pos x="1564" y="959"/>
                  </a:cxn>
                  <a:cxn ang="0">
                    <a:pos x="1506" y="980"/>
                  </a:cxn>
                  <a:cxn ang="0">
                    <a:pos x="1431" y="978"/>
                  </a:cxn>
                  <a:cxn ang="0">
                    <a:pos x="1343" y="955"/>
                  </a:cxn>
                  <a:cxn ang="0">
                    <a:pos x="1255" y="948"/>
                  </a:cxn>
                  <a:cxn ang="0">
                    <a:pos x="1249" y="993"/>
                  </a:cxn>
                  <a:cxn ang="0">
                    <a:pos x="1262" y="1075"/>
                  </a:cxn>
                  <a:cxn ang="0">
                    <a:pos x="1307" y="1276"/>
                  </a:cxn>
                  <a:cxn ang="0">
                    <a:pos x="1317" y="1366"/>
                  </a:cxn>
                </a:cxnLst>
                <a:rect l="0" t="0" r="r" b="b"/>
                <a:pathLst>
                  <a:path w="1672" h="1393">
                    <a:moveTo>
                      <a:pt x="0" y="81"/>
                    </a:moveTo>
                    <a:lnTo>
                      <a:pt x="12" y="81"/>
                    </a:lnTo>
                    <a:lnTo>
                      <a:pt x="25" y="81"/>
                    </a:lnTo>
                    <a:lnTo>
                      <a:pt x="53" y="81"/>
                    </a:lnTo>
                    <a:lnTo>
                      <a:pt x="83" y="79"/>
                    </a:lnTo>
                    <a:lnTo>
                      <a:pt x="113" y="72"/>
                    </a:lnTo>
                    <a:lnTo>
                      <a:pt x="143" y="66"/>
                    </a:lnTo>
                    <a:lnTo>
                      <a:pt x="175" y="57"/>
                    </a:lnTo>
                    <a:lnTo>
                      <a:pt x="237" y="38"/>
                    </a:lnTo>
                    <a:lnTo>
                      <a:pt x="299" y="23"/>
                    </a:lnTo>
                    <a:lnTo>
                      <a:pt x="327" y="14"/>
                    </a:lnTo>
                    <a:lnTo>
                      <a:pt x="355" y="10"/>
                    </a:lnTo>
                    <a:lnTo>
                      <a:pt x="378" y="6"/>
                    </a:lnTo>
                    <a:lnTo>
                      <a:pt x="391" y="6"/>
                    </a:lnTo>
                    <a:lnTo>
                      <a:pt x="400" y="4"/>
                    </a:lnTo>
                    <a:lnTo>
                      <a:pt x="410" y="6"/>
                    </a:lnTo>
                    <a:lnTo>
                      <a:pt x="421" y="6"/>
                    </a:lnTo>
                    <a:lnTo>
                      <a:pt x="430" y="8"/>
                    </a:lnTo>
                    <a:lnTo>
                      <a:pt x="438" y="10"/>
                    </a:lnTo>
                    <a:lnTo>
                      <a:pt x="455" y="32"/>
                    </a:lnTo>
                    <a:lnTo>
                      <a:pt x="453" y="47"/>
                    </a:lnTo>
                    <a:lnTo>
                      <a:pt x="451" y="59"/>
                    </a:lnTo>
                    <a:lnTo>
                      <a:pt x="445" y="81"/>
                    </a:lnTo>
                    <a:lnTo>
                      <a:pt x="425" y="126"/>
                    </a:lnTo>
                    <a:lnTo>
                      <a:pt x="421" y="137"/>
                    </a:lnTo>
                    <a:lnTo>
                      <a:pt x="417" y="149"/>
                    </a:lnTo>
                    <a:lnTo>
                      <a:pt x="415" y="160"/>
                    </a:lnTo>
                    <a:lnTo>
                      <a:pt x="410" y="173"/>
                    </a:lnTo>
                    <a:lnTo>
                      <a:pt x="408" y="186"/>
                    </a:lnTo>
                    <a:lnTo>
                      <a:pt x="408" y="201"/>
                    </a:lnTo>
                    <a:lnTo>
                      <a:pt x="408" y="216"/>
                    </a:lnTo>
                    <a:lnTo>
                      <a:pt x="410" y="231"/>
                    </a:lnTo>
                    <a:lnTo>
                      <a:pt x="412" y="252"/>
                    </a:lnTo>
                    <a:lnTo>
                      <a:pt x="419" y="271"/>
                    </a:lnTo>
                    <a:lnTo>
                      <a:pt x="425" y="291"/>
                    </a:lnTo>
                    <a:lnTo>
                      <a:pt x="434" y="308"/>
                    </a:lnTo>
                    <a:lnTo>
                      <a:pt x="445" y="325"/>
                    </a:lnTo>
                    <a:lnTo>
                      <a:pt x="457" y="340"/>
                    </a:lnTo>
                    <a:lnTo>
                      <a:pt x="470" y="355"/>
                    </a:lnTo>
                    <a:lnTo>
                      <a:pt x="485" y="368"/>
                    </a:lnTo>
                    <a:lnTo>
                      <a:pt x="500" y="379"/>
                    </a:lnTo>
                    <a:lnTo>
                      <a:pt x="515" y="389"/>
                    </a:lnTo>
                    <a:lnTo>
                      <a:pt x="532" y="398"/>
                    </a:lnTo>
                    <a:lnTo>
                      <a:pt x="543" y="402"/>
                    </a:lnTo>
                    <a:lnTo>
                      <a:pt x="552" y="406"/>
                    </a:lnTo>
                    <a:lnTo>
                      <a:pt x="571" y="413"/>
                    </a:lnTo>
                    <a:lnTo>
                      <a:pt x="590" y="419"/>
                    </a:lnTo>
                    <a:lnTo>
                      <a:pt x="609" y="424"/>
                    </a:lnTo>
                    <a:lnTo>
                      <a:pt x="629" y="426"/>
                    </a:lnTo>
                    <a:lnTo>
                      <a:pt x="648" y="428"/>
                    </a:lnTo>
                    <a:lnTo>
                      <a:pt x="669" y="430"/>
                    </a:lnTo>
                    <a:lnTo>
                      <a:pt x="688" y="428"/>
                    </a:lnTo>
                    <a:lnTo>
                      <a:pt x="710" y="426"/>
                    </a:lnTo>
                    <a:lnTo>
                      <a:pt x="729" y="424"/>
                    </a:lnTo>
                    <a:lnTo>
                      <a:pt x="748" y="417"/>
                    </a:lnTo>
                    <a:lnTo>
                      <a:pt x="768" y="411"/>
                    </a:lnTo>
                    <a:lnTo>
                      <a:pt x="785" y="404"/>
                    </a:lnTo>
                    <a:lnTo>
                      <a:pt x="804" y="396"/>
                    </a:lnTo>
                    <a:lnTo>
                      <a:pt x="821" y="385"/>
                    </a:lnTo>
                    <a:lnTo>
                      <a:pt x="836" y="372"/>
                    </a:lnTo>
                    <a:lnTo>
                      <a:pt x="851" y="359"/>
                    </a:lnTo>
                    <a:lnTo>
                      <a:pt x="866" y="344"/>
                    </a:lnTo>
                    <a:lnTo>
                      <a:pt x="879" y="327"/>
                    </a:lnTo>
                    <a:lnTo>
                      <a:pt x="890" y="310"/>
                    </a:lnTo>
                    <a:lnTo>
                      <a:pt x="894" y="301"/>
                    </a:lnTo>
                    <a:lnTo>
                      <a:pt x="900" y="291"/>
                    </a:lnTo>
                    <a:lnTo>
                      <a:pt x="911" y="263"/>
                    </a:lnTo>
                    <a:lnTo>
                      <a:pt x="915" y="250"/>
                    </a:lnTo>
                    <a:lnTo>
                      <a:pt x="920" y="237"/>
                    </a:lnTo>
                    <a:lnTo>
                      <a:pt x="922" y="224"/>
                    </a:lnTo>
                    <a:lnTo>
                      <a:pt x="924" y="214"/>
                    </a:lnTo>
                    <a:lnTo>
                      <a:pt x="924" y="203"/>
                    </a:lnTo>
                    <a:lnTo>
                      <a:pt x="924" y="192"/>
                    </a:lnTo>
                    <a:lnTo>
                      <a:pt x="924" y="173"/>
                    </a:lnTo>
                    <a:lnTo>
                      <a:pt x="920" y="156"/>
                    </a:lnTo>
                    <a:lnTo>
                      <a:pt x="915" y="141"/>
                    </a:lnTo>
                    <a:lnTo>
                      <a:pt x="909" y="126"/>
                    </a:lnTo>
                    <a:lnTo>
                      <a:pt x="900" y="113"/>
                    </a:lnTo>
                    <a:lnTo>
                      <a:pt x="894" y="100"/>
                    </a:lnTo>
                    <a:lnTo>
                      <a:pt x="881" y="77"/>
                    </a:lnTo>
                    <a:lnTo>
                      <a:pt x="875" y="66"/>
                    </a:lnTo>
                    <a:lnTo>
                      <a:pt x="870" y="53"/>
                    </a:lnTo>
                    <a:lnTo>
                      <a:pt x="870" y="40"/>
                    </a:lnTo>
                    <a:lnTo>
                      <a:pt x="870" y="27"/>
                    </a:lnTo>
                    <a:lnTo>
                      <a:pt x="894" y="6"/>
                    </a:lnTo>
                    <a:lnTo>
                      <a:pt x="907" y="4"/>
                    </a:lnTo>
                    <a:lnTo>
                      <a:pt x="917" y="2"/>
                    </a:lnTo>
                    <a:lnTo>
                      <a:pt x="930" y="0"/>
                    </a:lnTo>
                    <a:lnTo>
                      <a:pt x="941" y="0"/>
                    </a:lnTo>
                    <a:lnTo>
                      <a:pt x="967" y="2"/>
                    </a:lnTo>
                    <a:lnTo>
                      <a:pt x="992" y="6"/>
                    </a:lnTo>
                    <a:lnTo>
                      <a:pt x="1018" y="12"/>
                    </a:lnTo>
                    <a:lnTo>
                      <a:pt x="1044" y="19"/>
                    </a:lnTo>
                    <a:lnTo>
                      <a:pt x="1099" y="36"/>
                    </a:lnTo>
                    <a:lnTo>
                      <a:pt x="1155" y="55"/>
                    </a:lnTo>
                    <a:lnTo>
                      <a:pt x="1183" y="64"/>
                    </a:lnTo>
                    <a:lnTo>
                      <a:pt x="1210" y="70"/>
                    </a:lnTo>
                    <a:lnTo>
                      <a:pt x="1240" y="77"/>
                    </a:lnTo>
                    <a:lnTo>
                      <a:pt x="1268" y="79"/>
                    </a:lnTo>
                    <a:lnTo>
                      <a:pt x="1298" y="79"/>
                    </a:lnTo>
                    <a:lnTo>
                      <a:pt x="1326" y="79"/>
                    </a:lnTo>
                    <a:lnTo>
                      <a:pt x="1328" y="104"/>
                    </a:lnTo>
                    <a:lnTo>
                      <a:pt x="1326" y="132"/>
                    </a:lnTo>
                    <a:lnTo>
                      <a:pt x="1322" y="186"/>
                    </a:lnTo>
                    <a:lnTo>
                      <a:pt x="1317" y="212"/>
                    </a:lnTo>
                    <a:lnTo>
                      <a:pt x="1313" y="237"/>
                    </a:lnTo>
                    <a:lnTo>
                      <a:pt x="1302" y="289"/>
                    </a:lnTo>
                    <a:lnTo>
                      <a:pt x="1277" y="394"/>
                    </a:lnTo>
                    <a:lnTo>
                      <a:pt x="1273" y="419"/>
                    </a:lnTo>
                    <a:lnTo>
                      <a:pt x="1268" y="445"/>
                    </a:lnTo>
                    <a:lnTo>
                      <a:pt x="1264" y="473"/>
                    </a:lnTo>
                    <a:lnTo>
                      <a:pt x="1260" y="501"/>
                    </a:lnTo>
                    <a:lnTo>
                      <a:pt x="1279" y="528"/>
                    </a:lnTo>
                    <a:lnTo>
                      <a:pt x="1313" y="537"/>
                    </a:lnTo>
                    <a:lnTo>
                      <a:pt x="1332" y="522"/>
                    </a:lnTo>
                    <a:lnTo>
                      <a:pt x="1352" y="509"/>
                    </a:lnTo>
                    <a:lnTo>
                      <a:pt x="1371" y="501"/>
                    </a:lnTo>
                    <a:lnTo>
                      <a:pt x="1390" y="492"/>
                    </a:lnTo>
                    <a:lnTo>
                      <a:pt x="1407" y="483"/>
                    </a:lnTo>
                    <a:lnTo>
                      <a:pt x="1424" y="479"/>
                    </a:lnTo>
                    <a:lnTo>
                      <a:pt x="1442" y="475"/>
                    </a:lnTo>
                    <a:lnTo>
                      <a:pt x="1459" y="473"/>
                    </a:lnTo>
                    <a:lnTo>
                      <a:pt x="1474" y="473"/>
                    </a:lnTo>
                    <a:lnTo>
                      <a:pt x="1489" y="473"/>
                    </a:lnTo>
                    <a:lnTo>
                      <a:pt x="1504" y="475"/>
                    </a:lnTo>
                    <a:lnTo>
                      <a:pt x="1516" y="479"/>
                    </a:lnTo>
                    <a:lnTo>
                      <a:pt x="1531" y="483"/>
                    </a:lnTo>
                    <a:lnTo>
                      <a:pt x="1544" y="490"/>
                    </a:lnTo>
                    <a:lnTo>
                      <a:pt x="1557" y="496"/>
                    </a:lnTo>
                    <a:lnTo>
                      <a:pt x="1568" y="503"/>
                    </a:lnTo>
                    <a:lnTo>
                      <a:pt x="1578" y="511"/>
                    </a:lnTo>
                    <a:lnTo>
                      <a:pt x="1589" y="522"/>
                    </a:lnTo>
                    <a:lnTo>
                      <a:pt x="1600" y="533"/>
                    </a:lnTo>
                    <a:lnTo>
                      <a:pt x="1608" y="543"/>
                    </a:lnTo>
                    <a:lnTo>
                      <a:pt x="1617" y="556"/>
                    </a:lnTo>
                    <a:lnTo>
                      <a:pt x="1626" y="569"/>
                    </a:lnTo>
                    <a:lnTo>
                      <a:pt x="1634" y="582"/>
                    </a:lnTo>
                    <a:lnTo>
                      <a:pt x="1641" y="597"/>
                    </a:lnTo>
                    <a:lnTo>
                      <a:pt x="1651" y="623"/>
                    </a:lnTo>
                    <a:lnTo>
                      <a:pt x="1660" y="655"/>
                    </a:lnTo>
                    <a:lnTo>
                      <a:pt x="1666" y="687"/>
                    </a:lnTo>
                    <a:lnTo>
                      <a:pt x="1668" y="702"/>
                    </a:lnTo>
                    <a:lnTo>
                      <a:pt x="1671" y="719"/>
                    </a:lnTo>
                    <a:lnTo>
                      <a:pt x="1671" y="736"/>
                    </a:lnTo>
                    <a:lnTo>
                      <a:pt x="1671" y="751"/>
                    </a:lnTo>
                    <a:lnTo>
                      <a:pt x="1668" y="783"/>
                    </a:lnTo>
                    <a:lnTo>
                      <a:pt x="1666" y="800"/>
                    </a:lnTo>
                    <a:lnTo>
                      <a:pt x="1662" y="815"/>
                    </a:lnTo>
                    <a:lnTo>
                      <a:pt x="1660" y="830"/>
                    </a:lnTo>
                    <a:lnTo>
                      <a:pt x="1656" y="845"/>
                    </a:lnTo>
                    <a:lnTo>
                      <a:pt x="1649" y="860"/>
                    </a:lnTo>
                    <a:lnTo>
                      <a:pt x="1643" y="873"/>
                    </a:lnTo>
                    <a:lnTo>
                      <a:pt x="1636" y="888"/>
                    </a:lnTo>
                    <a:lnTo>
                      <a:pt x="1628" y="899"/>
                    </a:lnTo>
                    <a:lnTo>
                      <a:pt x="1619" y="912"/>
                    </a:lnTo>
                    <a:lnTo>
                      <a:pt x="1611" y="923"/>
                    </a:lnTo>
                    <a:lnTo>
                      <a:pt x="1600" y="933"/>
                    </a:lnTo>
                    <a:lnTo>
                      <a:pt x="1589" y="944"/>
                    </a:lnTo>
                    <a:lnTo>
                      <a:pt x="1576" y="952"/>
                    </a:lnTo>
                    <a:lnTo>
                      <a:pt x="1564" y="959"/>
                    </a:lnTo>
                    <a:lnTo>
                      <a:pt x="1551" y="967"/>
                    </a:lnTo>
                    <a:lnTo>
                      <a:pt x="1536" y="972"/>
                    </a:lnTo>
                    <a:lnTo>
                      <a:pt x="1521" y="976"/>
                    </a:lnTo>
                    <a:lnTo>
                      <a:pt x="1506" y="980"/>
                    </a:lnTo>
                    <a:lnTo>
                      <a:pt x="1489" y="982"/>
                    </a:lnTo>
                    <a:lnTo>
                      <a:pt x="1469" y="982"/>
                    </a:lnTo>
                    <a:lnTo>
                      <a:pt x="1450" y="980"/>
                    </a:lnTo>
                    <a:lnTo>
                      <a:pt x="1431" y="978"/>
                    </a:lnTo>
                    <a:lnTo>
                      <a:pt x="1409" y="976"/>
                    </a:lnTo>
                    <a:lnTo>
                      <a:pt x="1388" y="970"/>
                    </a:lnTo>
                    <a:lnTo>
                      <a:pt x="1367" y="963"/>
                    </a:lnTo>
                    <a:lnTo>
                      <a:pt x="1343" y="955"/>
                    </a:lnTo>
                    <a:lnTo>
                      <a:pt x="1317" y="944"/>
                    </a:lnTo>
                    <a:lnTo>
                      <a:pt x="1292" y="931"/>
                    </a:lnTo>
                    <a:lnTo>
                      <a:pt x="1258" y="942"/>
                    </a:lnTo>
                    <a:lnTo>
                      <a:pt x="1255" y="948"/>
                    </a:lnTo>
                    <a:lnTo>
                      <a:pt x="1251" y="955"/>
                    </a:lnTo>
                    <a:lnTo>
                      <a:pt x="1251" y="963"/>
                    </a:lnTo>
                    <a:lnTo>
                      <a:pt x="1249" y="972"/>
                    </a:lnTo>
                    <a:lnTo>
                      <a:pt x="1249" y="993"/>
                    </a:lnTo>
                    <a:lnTo>
                      <a:pt x="1251" y="1004"/>
                    </a:lnTo>
                    <a:lnTo>
                      <a:pt x="1251" y="1017"/>
                    </a:lnTo>
                    <a:lnTo>
                      <a:pt x="1255" y="1045"/>
                    </a:lnTo>
                    <a:lnTo>
                      <a:pt x="1262" y="1075"/>
                    </a:lnTo>
                    <a:lnTo>
                      <a:pt x="1277" y="1139"/>
                    </a:lnTo>
                    <a:lnTo>
                      <a:pt x="1294" y="1207"/>
                    </a:lnTo>
                    <a:lnTo>
                      <a:pt x="1300" y="1242"/>
                    </a:lnTo>
                    <a:lnTo>
                      <a:pt x="1307" y="1276"/>
                    </a:lnTo>
                    <a:lnTo>
                      <a:pt x="1313" y="1308"/>
                    </a:lnTo>
                    <a:lnTo>
                      <a:pt x="1315" y="1338"/>
                    </a:lnTo>
                    <a:lnTo>
                      <a:pt x="1317" y="1351"/>
                    </a:lnTo>
                    <a:lnTo>
                      <a:pt x="1317" y="1366"/>
                    </a:lnTo>
                    <a:lnTo>
                      <a:pt x="1315" y="1389"/>
                    </a:lnTo>
                    <a:lnTo>
                      <a:pt x="2" y="1392"/>
                    </a:lnTo>
                    <a:lnTo>
                      <a:pt x="0" y="81"/>
                    </a:lnTo>
                  </a:path>
                </a:pathLst>
              </a:custGeom>
              <a:solidFill>
                <a:srgbClr val="BDDC80"/>
              </a:solidFill>
              <a:ln w="9525" cap="rnd">
                <a:solidFill>
                  <a:schemeClr val="bg1"/>
                </a:solidFill>
                <a:round/>
                <a:headEnd/>
                <a:tailEnd/>
              </a:ln>
              <a:effectLst/>
            </p:spPr>
            <p:txBody>
              <a:bodyPr/>
              <a:lstStyle/>
              <a:p>
                <a:pPr fontAlgn="auto">
                  <a:spcBef>
                    <a:spcPts val="0"/>
                  </a:spcBef>
                  <a:spcAft>
                    <a:spcPts val="0"/>
                  </a:spcAft>
                  <a:defRPr/>
                </a:pPr>
                <a:endParaRPr lang="en-GB" sz="900" dirty="0">
                  <a:solidFill>
                    <a:schemeClr val="bg1"/>
                  </a:solidFill>
                  <a:latin typeface="Arial" pitchFamily="34" charset="0"/>
                  <a:cs typeface="Arial" pitchFamily="34" charset="0"/>
                </a:endParaRPr>
              </a:p>
            </p:txBody>
          </p:sp>
          <p:sp>
            <p:nvSpPr>
              <p:cNvPr id="63" name="Freeform 21"/>
              <p:cNvSpPr>
                <a:spLocks/>
              </p:cNvSpPr>
              <p:nvPr/>
            </p:nvSpPr>
            <p:spPr bwMode="gray">
              <a:xfrm>
                <a:off x="2261" y="850"/>
                <a:ext cx="1418" cy="1657"/>
              </a:xfrm>
              <a:custGeom>
                <a:avLst/>
                <a:gdLst/>
                <a:ahLst/>
                <a:cxnLst>
                  <a:cxn ang="0">
                    <a:pos x="62" y="1270"/>
                  </a:cxn>
                  <a:cxn ang="0">
                    <a:pos x="53" y="1171"/>
                  </a:cxn>
                  <a:cxn ang="0">
                    <a:pos x="25" y="1041"/>
                  </a:cxn>
                  <a:cxn ang="0">
                    <a:pos x="2" y="927"/>
                  </a:cxn>
                  <a:cxn ang="0">
                    <a:pos x="4" y="869"/>
                  </a:cxn>
                  <a:cxn ang="0">
                    <a:pos x="44" y="846"/>
                  </a:cxn>
                  <a:cxn ang="0">
                    <a:pos x="117" y="878"/>
                  </a:cxn>
                  <a:cxn ang="0">
                    <a:pos x="179" y="895"/>
                  </a:cxn>
                  <a:cxn ang="0">
                    <a:pos x="237" y="897"/>
                  </a:cxn>
                  <a:cxn ang="0">
                    <a:pos x="286" y="889"/>
                  </a:cxn>
                  <a:cxn ang="0">
                    <a:pos x="327" y="867"/>
                  </a:cxn>
                  <a:cxn ang="0">
                    <a:pos x="359" y="839"/>
                  </a:cxn>
                  <a:cxn ang="0">
                    <a:pos x="391" y="792"/>
                  </a:cxn>
                  <a:cxn ang="0">
                    <a:pos x="412" y="717"/>
                  </a:cxn>
                  <a:cxn ang="0">
                    <a:pos x="417" y="670"/>
                  </a:cxn>
                  <a:cxn ang="0">
                    <a:pos x="414" y="604"/>
                  </a:cxn>
                  <a:cxn ang="0">
                    <a:pos x="399" y="542"/>
                  </a:cxn>
                  <a:cxn ang="0">
                    <a:pos x="382" y="499"/>
                  </a:cxn>
                  <a:cxn ang="0">
                    <a:pos x="348" y="449"/>
                  </a:cxn>
                  <a:cxn ang="0">
                    <a:pos x="316" y="422"/>
                  </a:cxn>
                  <a:cxn ang="0">
                    <a:pos x="280" y="400"/>
                  </a:cxn>
                  <a:cxn ang="0">
                    <a:pos x="237" y="392"/>
                  </a:cxn>
                  <a:cxn ang="0">
                    <a:pos x="190" y="394"/>
                  </a:cxn>
                  <a:cxn ang="0">
                    <a:pos x="139" y="409"/>
                  </a:cxn>
                  <a:cxn ang="0">
                    <a:pos x="85" y="439"/>
                  </a:cxn>
                  <a:cxn ang="0">
                    <a:pos x="12" y="417"/>
                  </a:cxn>
                  <a:cxn ang="0">
                    <a:pos x="44" y="209"/>
                  </a:cxn>
                  <a:cxn ang="0">
                    <a:pos x="64" y="79"/>
                  </a:cxn>
                  <a:cxn ang="0">
                    <a:pos x="64" y="0"/>
                  </a:cxn>
                  <a:cxn ang="0">
                    <a:pos x="1332" y="1311"/>
                  </a:cxn>
                  <a:cxn ang="0">
                    <a:pos x="1246" y="1298"/>
                  </a:cxn>
                  <a:cxn ang="0">
                    <a:pos x="1120" y="1266"/>
                  </a:cxn>
                  <a:cxn ang="0">
                    <a:pos x="979" y="1233"/>
                  </a:cxn>
                  <a:cxn ang="0">
                    <a:pos x="940" y="1233"/>
                  </a:cxn>
                  <a:cxn ang="0">
                    <a:pos x="908" y="1272"/>
                  </a:cxn>
                  <a:cxn ang="0">
                    <a:pos x="936" y="1356"/>
                  </a:cxn>
                  <a:cxn ang="0">
                    <a:pos x="949" y="1390"/>
                  </a:cxn>
                  <a:cxn ang="0">
                    <a:pos x="951" y="1428"/>
                  </a:cxn>
                  <a:cxn ang="0">
                    <a:pos x="949" y="1482"/>
                  </a:cxn>
                  <a:cxn ang="0">
                    <a:pos x="928" y="1536"/>
                  </a:cxn>
                  <a:cxn ang="0">
                    <a:pos x="893" y="1581"/>
                  </a:cxn>
                  <a:cxn ang="0">
                    <a:pos x="846" y="1617"/>
                  </a:cxn>
                  <a:cxn ang="0">
                    <a:pos x="812" y="1634"/>
                  </a:cxn>
                  <a:cxn ang="0">
                    <a:pos x="754" y="1651"/>
                  </a:cxn>
                  <a:cxn ang="0">
                    <a:pos x="695" y="1656"/>
                  </a:cxn>
                  <a:cxn ang="0">
                    <a:pos x="637" y="1649"/>
                  </a:cxn>
                  <a:cxn ang="0">
                    <a:pos x="579" y="1630"/>
                  </a:cxn>
                  <a:cxn ang="0">
                    <a:pos x="528" y="1600"/>
                  </a:cxn>
                  <a:cxn ang="0">
                    <a:pos x="487" y="1555"/>
                  </a:cxn>
                  <a:cxn ang="0">
                    <a:pos x="466" y="1518"/>
                  </a:cxn>
                  <a:cxn ang="0">
                    <a:pos x="446" y="1465"/>
                  </a:cxn>
                  <a:cxn ang="0">
                    <a:pos x="440" y="1433"/>
                  </a:cxn>
                  <a:cxn ang="0">
                    <a:pos x="444" y="1386"/>
                  </a:cxn>
                  <a:cxn ang="0">
                    <a:pos x="464" y="1341"/>
                  </a:cxn>
                  <a:cxn ang="0">
                    <a:pos x="489" y="1291"/>
                  </a:cxn>
                  <a:cxn ang="0">
                    <a:pos x="494" y="1253"/>
                  </a:cxn>
                  <a:cxn ang="0">
                    <a:pos x="446" y="1227"/>
                  </a:cxn>
                  <a:cxn ang="0">
                    <a:pos x="402" y="1229"/>
                  </a:cxn>
                  <a:cxn ang="0">
                    <a:pos x="329" y="1246"/>
                  </a:cxn>
                  <a:cxn ang="0">
                    <a:pos x="201" y="1289"/>
                  </a:cxn>
                  <a:cxn ang="0">
                    <a:pos x="145" y="1302"/>
                  </a:cxn>
                  <a:cxn ang="0">
                    <a:pos x="62" y="1302"/>
                  </a:cxn>
                </a:cxnLst>
                <a:rect l="0" t="0" r="r" b="b"/>
                <a:pathLst>
                  <a:path w="1359" h="1657">
                    <a:moveTo>
                      <a:pt x="62" y="1302"/>
                    </a:moveTo>
                    <a:lnTo>
                      <a:pt x="62" y="1287"/>
                    </a:lnTo>
                    <a:lnTo>
                      <a:pt x="62" y="1270"/>
                    </a:lnTo>
                    <a:lnTo>
                      <a:pt x="62" y="1240"/>
                    </a:lnTo>
                    <a:lnTo>
                      <a:pt x="57" y="1206"/>
                    </a:lnTo>
                    <a:lnTo>
                      <a:pt x="53" y="1171"/>
                    </a:lnTo>
                    <a:lnTo>
                      <a:pt x="47" y="1141"/>
                    </a:lnTo>
                    <a:lnTo>
                      <a:pt x="40" y="1107"/>
                    </a:lnTo>
                    <a:lnTo>
                      <a:pt x="25" y="1041"/>
                    </a:lnTo>
                    <a:lnTo>
                      <a:pt x="10" y="981"/>
                    </a:lnTo>
                    <a:lnTo>
                      <a:pt x="6" y="953"/>
                    </a:lnTo>
                    <a:lnTo>
                      <a:pt x="2" y="927"/>
                    </a:lnTo>
                    <a:lnTo>
                      <a:pt x="0" y="904"/>
                    </a:lnTo>
                    <a:lnTo>
                      <a:pt x="0" y="884"/>
                    </a:lnTo>
                    <a:lnTo>
                      <a:pt x="4" y="869"/>
                    </a:lnTo>
                    <a:lnTo>
                      <a:pt x="6" y="863"/>
                    </a:lnTo>
                    <a:lnTo>
                      <a:pt x="8" y="856"/>
                    </a:lnTo>
                    <a:lnTo>
                      <a:pt x="44" y="846"/>
                    </a:lnTo>
                    <a:lnTo>
                      <a:pt x="68" y="859"/>
                    </a:lnTo>
                    <a:lnTo>
                      <a:pt x="94" y="869"/>
                    </a:lnTo>
                    <a:lnTo>
                      <a:pt x="117" y="878"/>
                    </a:lnTo>
                    <a:lnTo>
                      <a:pt x="136" y="884"/>
                    </a:lnTo>
                    <a:lnTo>
                      <a:pt x="160" y="891"/>
                    </a:lnTo>
                    <a:lnTo>
                      <a:pt x="179" y="895"/>
                    </a:lnTo>
                    <a:lnTo>
                      <a:pt x="201" y="897"/>
                    </a:lnTo>
                    <a:lnTo>
                      <a:pt x="218" y="897"/>
                    </a:lnTo>
                    <a:lnTo>
                      <a:pt x="237" y="897"/>
                    </a:lnTo>
                    <a:lnTo>
                      <a:pt x="254" y="895"/>
                    </a:lnTo>
                    <a:lnTo>
                      <a:pt x="269" y="893"/>
                    </a:lnTo>
                    <a:lnTo>
                      <a:pt x="286" y="889"/>
                    </a:lnTo>
                    <a:lnTo>
                      <a:pt x="299" y="882"/>
                    </a:lnTo>
                    <a:lnTo>
                      <a:pt x="314" y="876"/>
                    </a:lnTo>
                    <a:lnTo>
                      <a:pt x="327" y="867"/>
                    </a:lnTo>
                    <a:lnTo>
                      <a:pt x="337" y="859"/>
                    </a:lnTo>
                    <a:lnTo>
                      <a:pt x="348" y="850"/>
                    </a:lnTo>
                    <a:lnTo>
                      <a:pt x="359" y="839"/>
                    </a:lnTo>
                    <a:lnTo>
                      <a:pt x="378" y="818"/>
                    </a:lnTo>
                    <a:lnTo>
                      <a:pt x="384" y="805"/>
                    </a:lnTo>
                    <a:lnTo>
                      <a:pt x="391" y="792"/>
                    </a:lnTo>
                    <a:lnTo>
                      <a:pt x="404" y="764"/>
                    </a:lnTo>
                    <a:lnTo>
                      <a:pt x="410" y="732"/>
                    </a:lnTo>
                    <a:lnTo>
                      <a:pt x="412" y="717"/>
                    </a:lnTo>
                    <a:lnTo>
                      <a:pt x="414" y="702"/>
                    </a:lnTo>
                    <a:lnTo>
                      <a:pt x="417" y="685"/>
                    </a:lnTo>
                    <a:lnTo>
                      <a:pt x="417" y="670"/>
                    </a:lnTo>
                    <a:lnTo>
                      <a:pt x="417" y="653"/>
                    </a:lnTo>
                    <a:lnTo>
                      <a:pt x="417" y="636"/>
                    </a:lnTo>
                    <a:lnTo>
                      <a:pt x="414" y="604"/>
                    </a:lnTo>
                    <a:lnTo>
                      <a:pt x="408" y="571"/>
                    </a:lnTo>
                    <a:lnTo>
                      <a:pt x="406" y="556"/>
                    </a:lnTo>
                    <a:lnTo>
                      <a:pt x="399" y="542"/>
                    </a:lnTo>
                    <a:lnTo>
                      <a:pt x="395" y="527"/>
                    </a:lnTo>
                    <a:lnTo>
                      <a:pt x="389" y="512"/>
                    </a:lnTo>
                    <a:lnTo>
                      <a:pt x="382" y="499"/>
                    </a:lnTo>
                    <a:lnTo>
                      <a:pt x="374" y="486"/>
                    </a:lnTo>
                    <a:lnTo>
                      <a:pt x="357" y="462"/>
                    </a:lnTo>
                    <a:lnTo>
                      <a:pt x="348" y="449"/>
                    </a:lnTo>
                    <a:lnTo>
                      <a:pt x="337" y="439"/>
                    </a:lnTo>
                    <a:lnTo>
                      <a:pt x="327" y="430"/>
                    </a:lnTo>
                    <a:lnTo>
                      <a:pt x="316" y="422"/>
                    </a:lnTo>
                    <a:lnTo>
                      <a:pt x="305" y="413"/>
                    </a:lnTo>
                    <a:lnTo>
                      <a:pt x="292" y="407"/>
                    </a:lnTo>
                    <a:lnTo>
                      <a:pt x="280" y="400"/>
                    </a:lnTo>
                    <a:lnTo>
                      <a:pt x="267" y="396"/>
                    </a:lnTo>
                    <a:lnTo>
                      <a:pt x="252" y="394"/>
                    </a:lnTo>
                    <a:lnTo>
                      <a:pt x="237" y="392"/>
                    </a:lnTo>
                    <a:lnTo>
                      <a:pt x="222" y="389"/>
                    </a:lnTo>
                    <a:lnTo>
                      <a:pt x="207" y="392"/>
                    </a:lnTo>
                    <a:lnTo>
                      <a:pt x="190" y="394"/>
                    </a:lnTo>
                    <a:lnTo>
                      <a:pt x="173" y="396"/>
                    </a:lnTo>
                    <a:lnTo>
                      <a:pt x="156" y="402"/>
                    </a:lnTo>
                    <a:lnTo>
                      <a:pt x="139" y="409"/>
                    </a:lnTo>
                    <a:lnTo>
                      <a:pt x="121" y="417"/>
                    </a:lnTo>
                    <a:lnTo>
                      <a:pt x="104" y="428"/>
                    </a:lnTo>
                    <a:lnTo>
                      <a:pt x="85" y="439"/>
                    </a:lnTo>
                    <a:lnTo>
                      <a:pt x="64" y="454"/>
                    </a:lnTo>
                    <a:lnTo>
                      <a:pt x="29" y="445"/>
                    </a:lnTo>
                    <a:lnTo>
                      <a:pt x="12" y="417"/>
                    </a:lnTo>
                    <a:lnTo>
                      <a:pt x="17" y="366"/>
                    </a:lnTo>
                    <a:lnTo>
                      <a:pt x="25" y="312"/>
                    </a:lnTo>
                    <a:lnTo>
                      <a:pt x="44" y="209"/>
                    </a:lnTo>
                    <a:lnTo>
                      <a:pt x="53" y="156"/>
                    </a:lnTo>
                    <a:lnTo>
                      <a:pt x="62" y="107"/>
                    </a:lnTo>
                    <a:lnTo>
                      <a:pt x="64" y="79"/>
                    </a:lnTo>
                    <a:lnTo>
                      <a:pt x="64" y="53"/>
                    </a:lnTo>
                    <a:lnTo>
                      <a:pt x="64" y="27"/>
                    </a:lnTo>
                    <a:lnTo>
                      <a:pt x="64" y="0"/>
                    </a:lnTo>
                    <a:lnTo>
                      <a:pt x="1358" y="0"/>
                    </a:lnTo>
                    <a:lnTo>
                      <a:pt x="1358" y="1311"/>
                    </a:lnTo>
                    <a:lnTo>
                      <a:pt x="1332" y="1311"/>
                    </a:lnTo>
                    <a:lnTo>
                      <a:pt x="1304" y="1308"/>
                    </a:lnTo>
                    <a:lnTo>
                      <a:pt x="1276" y="1304"/>
                    </a:lnTo>
                    <a:lnTo>
                      <a:pt x="1246" y="1298"/>
                    </a:lnTo>
                    <a:lnTo>
                      <a:pt x="1216" y="1291"/>
                    </a:lnTo>
                    <a:lnTo>
                      <a:pt x="1184" y="1283"/>
                    </a:lnTo>
                    <a:lnTo>
                      <a:pt x="1120" y="1266"/>
                    </a:lnTo>
                    <a:lnTo>
                      <a:pt x="1060" y="1251"/>
                    </a:lnTo>
                    <a:lnTo>
                      <a:pt x="1005" y="1238"/>
                    </a:lnTo>
                    <a:lnTo>
                      <a:pt x="979" y="1233"/>
                    </a:lnTo>
                    <a:lnTo>
                      <a:pt x="958" y="1233"/>
                    </a:lnTo>
                    <a:lnTo>
                      <a:pt x="949" y="1233"/>
                    </a:lnTo>
                    <a:lnTo>
                      <a:pt x="940" y="1233"/>
                    </a:lnTo>
                    <a:lnTo>
                      <a:pt x="926" y="1238"/>
                    </a:lnTo>
                    <a:lnTo>
                      <a:pt x="906" y="1259"/>
                    </a:lnTo>
                    <a:lnTo>
                      <a:pt x="908" y="1272"/>
                    </a:lnTo>
                    <a:lnTo>
                      <a:pt x="911" y="1285"/>
                    </a:lnTo>
                    <a:lnTo>
                      <a:pt x="919" y="1308"/>
                    </a:lnTo>
                    <a:lnTo>
                      <a:pt x="936" y="1356"/>
                    </a:lnTo>
                    <a:lnTo>
                      <a:pt x="940" y="1366"/>
                    </a:lnTo>
                    <a:lnTo>
                      <a:pt x="945" y="1377"/>
                    </a:lnTo>
                    <a:lnTo>
                      <a:pt x="949" y="1390"/>
                    </a:lnTo>
                    <a:lnTo>
                      <a:pt x="951" y="1403"/>
                    </a:lnTo>
                    <a:lnTo>
                      <a:pt x="951" y="1416"/>
                    </a:lnTo>
                    <a:lnTo>
                      <a:pt x="951" y="1428"/>
                    </a:lnTo>
                    <a:lnTo>
                      <a:pt x="951" y="1443"/>
                    </a:lnTo>
                    <a:lnTo>
                      <a:pt x="951" y="1461"/>
                    </a:lnTo>
                    <a:lnTo>
                      <a:pt x="949" y="1482"/>
                    </a:lnTo>
                    <a:lnTo>
                      <a:pt x="943" y="1499"/>
                    </a:lnTo>
                    <a:lnTo>
                      <a:pt x="936" y="1516"/>
                    </a:lnTo>
                    <a:lnTo>
                      <a:pt x="928" y="1536"/>
                    </a:lnTo>
                    <a:lnTo>
                      <a:pt x="917" y="1551"/>
                    </a:lnTo>
                    <a:lnTo>
                      <a:pt x="906" y="1566"/>
                    </a:lnTo>
                    <a:lnTo>
                      <a:pt x="893" y="1581"/>
                    </a:lnTo>
                    <a:lnTo>
                      <a:pt x="878" y="1593"/>
                    </a:lnTo>
                    <a:lnTo>
                      <a:pt x="863" y="1606"/>
                    </a:lnTo>
                    <a:lnTo>
                      <a:pt x="846" y="1617"/>
                    </a:lnTo>
                    <a:lnTo>
                      <a:pt x="829" y="1626"/>
                    </a:lnTo>
                    <a:lnTo>
                      <a:pt x="821" y="1630"/>
                    </a:lnTo>
                    <a:lnTo>
                      <a:pt x="812" y="1634"/>
                    </a:lnTo>
                    <a:lnTo>
                      <a:pt x="793" y="1641"/>
                    </a:lnTo>
                    <a:lnTo>
                      <a:pt x="774" y="1647"/>
                    </a:lnTo>
                    <a:lnTo>
                      <a:pt x="754" y="1651"/>
                    </a:lnTo>
                    <a:lnTo>
                      <a:pt x="733" y="1653"/>
                    </a:lnTo>
                    <a:lnTo>
                      <a:pt x="714" y="1656"/>
                    </a:lnTo>
                    <a:lnTo>
                      <a:pt x="695" y="1656"/>
                    </a:lnTo>
                    <a:lnTo>
                      <a:pt x="675" y="1656"/>
                    </a:lnTo>
                    <a:lnTo>
                      <a:pt x="656" y="1653"/>
                    </a:lnTo>
                    <a:lnTo>
                      <a:pt x="637" y="1649"/>
                    </a:lnTo>
                    <a:lnTo>
                      <a:pt x="615" y="1645"/>
                    </a:lnTo>
                    <a:lnTo>
                      <a:pt x="598" y="1638"/>
                    </a:lnTo>
                    <a:lnTo>
                      <a:pt x="579" y="1630"/>
                    </a:lnTo>
                    <a:lnTo>
                      <a:pt x="562" y="1621"/>
                    </a:lnTo>
                    <a:lnTo>
                      <a:pt x="545" y="1611"/>
                    </a:lnTo>
                    <a:lnTo>
                      <a:pt x="528" y="1600"/>
                    </a:lnTo>
                    <a:lnTo>
                      <a:pt x="513" y="1585"/>
                    </a:lnTo>
                    <a:lnTo>
                      <a:pt x="500" y="1572"/>
                    </a:lnTo>
                    <a:lnTo>
                      <a:pt x="487" y="1555"/>
                    </a:lnTo>
                    <a:lnTo>
                      <a:pt x="474" y="1538"/>
                    </a:lnTo>
                    <a:lnTo>
                      <a:pt x="470" y="1527"/>
                    </a:lnTo>
                    <a:lnTo>
                      <a:pt x="466" y="1518"/>
                    </a:lnTo>
                    <a:lnTo>
                      <a:pt x="453" y="1488"/>
                    </a:lnTo>
                    <a:lnTo>
                      <a:pt x="449" y="1478"/>
                    </a:lnTo>
                    <a:lnTo>
                      <a:pt x="446" y="1465"/>
                    </a:lnTo>
                    <a:lnTo>
                      <a:pt x="444" y="1454"/>
                    </a:lnTo>
                    <a:lnTo>
                      <a:pt x="442" y="1443"/>
                    </a:lnTo>
                    <a:lnTo>
                      <a:pt x="440" y="1433"/>
                    </a:lnTo>
                    <a:lnTo>
                      <a:pt x="440" y="1422"/>
                    </a:lnTo>
                    <a:lnTo>
                      <a:pt x="442" y="1403"/>
                    </a:lnTo>
                    <a:lnTo>
                      <a:pt x="444" y="1386"/>
                    </a:lnTo>
                    <a:lnTo>
                      <a:pt x="451" y="1368"/>
                    </a:lnTo>
                    <a:lnTo>
                      <a:pt x="457" y="1353"/>
                    </a:lnTo>
                    <a:lnTo>
                      <a:pt x="464" y="1341"/>
                    </a:lnTo>
                    <a:lnTo>
                      <a:pt x="470" y="1328"/>
                    </a:lnTo>
                    <a:lnTo>
                      <a:pt x="485" y="1304"/>
                    </a:lnTo>
                    <a:lnTo>
                      <a:pt x="489" y="1291"/>
                    </a:lnTo>
                    <a:lnTo>
                      <a:pt x="494" y="1278"/>
                    </a:lnTo>
                    <a:lnTo>
                      <a:pt x="496" y="1268"/>
                    </a:lnTo>
                    <a:lnTo>
                      <a:pt x="494" y="1253"/>
                    </a:lnTo>
                    <a:lnTo>
                      <a:pt x="470" y="1231"/>
                    </a:lnTo>
                    <a:lnTo>
                      <a:pt x="459" y="1229"/>
                    </a:lnTo>
                    <a:lnTo>
                      <a:pt x="446" y="1227"/>
                    </a:lnTo>
                    <a:lnTo>
                      <a:pt x="436" y="1227"/>
                    </a:lnTo>
                    <a:lnTo>
                      <a:pt x="423" y="1227"/>
                    </a:lnTo>
                    <a:lnTo>
                      <a:pt x="402" y="1229"/>
                    </a:lnTo>
                    <a:lnTo>
                      <a:pt x="378" y="1233"/>
                    </a:lnTo>
                    <a:lnTo>
                      <a:pt x="352" y="1240"/>
                    </a:lnTo>
                    <a:lnTo>
                      <a:pt x="329" y="1246"/>
                    </a:lnTo>
                    <a:lnTo>
                      <a:pt x="278" y="1263"/>
                    </a:lnTo>
                    <a:lnTo>
                      <a:pt x="226" y="1283"/>
                    </a:lnTo>
                    <a:lnTo>
                      <a:pt x="201" y="1289"/>
                    </a:lnTo>
                    <a:lnTo>
                      <a:pt x="173" y="1298"/>
                    </a:lnTo>
                    <a:lnTo>
                      <a:pt x="160" y="1300"/>
                    </a:lnTo>
                    <a:lnTo>
                      <a:pt x="145" y="1302"/>
                    </a:lnTo>
                    <a:lnTo>
                      <a:pt x="119" y="1304"/>
                    </a:lnTo>
                    <a:lnTo>
                      <a:pt x="91" y="1304"/>
                    </a:lnTo>
                    <a:lnTo>
                      <a:pt x="62" y="1302"/>
                    </a:lnTo>
                  </a:path>
                </a:pathLst>
              </a:custGeom>
              <a:solidFill>
                <a:srgbClr val="D3CFB8"/>
              </a:solidFill>
              <a:ln w="9525" cap="rnd">
                <a:solidFill>
                  <a:schemeClr val="bg1"/>
                </a:solidFill>
                <a:round/>
                <a:headEnd/>
                <a:tailEnd/>
              </a:ln>
              <a:effectLst/>
            </p:spPr>
            <p:txBody>
              <a:bodyPr/>
              <a:lstStyle/>
              <a:p>
                <a:pPr fontAlgn="auto">
                  <a:spcBef>
                    <a:spcPts val="0"/>
                  </a:spcBef>
                  <a:spcAft>
                    <a:spcPts val="0"/>
                  </a:spcAft>
                  <a:defRPr/>
                </a:pPr>
                <a:endParaRPr lang="en-GB" sz="900" dirty="0">
                  <a:solidFill>
                    <a:schemeClr val="bg1"/>
                  </a:solidFill>
                  <a:latin typeface="Arial" pitchFamily="34" charset="0"/>
                  <a:cs typeface="Arial" pitchFamily="34" charset="0"/>
                </a:endParaRPr>
              </a:p>
            </p:txBody>
          </p:sp>
          <p:sp>
            <p:nvSpPr>
              <p:cNvPr id="64" name="Rectangle 22"/>
              <p:cNvSpPr>
                <a:spLocks noChangeArrowheads="1"/>
              </p:cNvSpPr>
              <p:nvPr/>
            </p:nvSpPr>
            <p:spPr bwMode="gray">
              <a:xfrm>
                <a:off x="2492" y="2564"/>
                <a:ext cx="1339" cy="667"/>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900" b="1" dirty="0" smtClean="0">
                    <a:solidFill>
                      <a:srgbClr val="00338D"/>
                    </a:solidFill>
                    <a:latin typeface="Arial" pitchFamily="34" charset="0"/>
                    <a:cs typeface="Arial" pitchFamily="34" charset="0"/>
                  </a:rPr>
                  <a:t>Closing </a:t>
                </a:r>
              </a:p>
              <a:p>
                <a:pPr algn="ctr" eaLnBrk="0" fontAlgn="auto" hangingPunct="0">
                  <a:spcBef>
                    <a:spcPts val="0"/>
                  </a:spcBef>
                  <a:spcAft>
                    <a:spcPts val="0"/>
                  </a:spcAft>
                  <a:defRPr/>
                </a:pPr>
                <a:r>
                  <a:rPr lang="en-GB" sz="900" b="1" dirty="0" smtClean="0">
                    <a:solidFill>
                      <a:srgbClr val="00338D"/>
                    </a:solidFill>
                    <a:latin typeface="Arial" pitchFamily="34" charset="0"/>
                    <a:cs typeface="Arial" pitchFamily="34" charset="0"/>
                  </a:rPr>
                  <a:t>accounts</a:t>
                </a:r>
                <a:r>
                  <a:rPr lang="en-GB" sz="900" b="1" dirty="0">
                    <a:solidFill>
                      <a:srgbClr val="00338D"/>
                    </a:solidFill>
                    <a:latin typeface="Arial" pitchFamily="34" charset="0"/>
                    <a:cs typeface="Arial" pitchFamily="34" charset="0"/>
                  </a:rPr>
                  <a:t>/ preparation/ </a:t>
                </a:r>
              </a:p>
              <a:p>
                <a:pPr algn="ctr" eaLnBrk="0" fontAlgn="auto" hangingPunct="0">
                  <a:spcBef>
                    <a:spcPts val="0"/>
                  </a:spcBef>
                  <a:spcAft>
                    <a:spcPts val="0"/>
                  </a:spcAft>
                  <a:defRPr/>
                </a:pPr>
                <a:r>
                  <a:rPr lang="en-GB" sz="900" b="1" dirty="0">
                    <a:solidFill>
                      <a:srgbClr val="00338D"/>
                    </a:solidFill>
                    <a:latin typeface="Arial" pitchFamily="34" charset="0"/>
                    <a:cs typeface="Arial" pitchFamily="34" charset="0"/>
                  </a:rPr>
                  <a:t>review</a:t>
                </a:r>
              </a:p>
            </p:txBody>
          </p:sp>
          <p:sp>
            <p:nvSpPr>
              <p:cNvPr id="65" name="Rectangle 23"/>
              <p:cNvSpPr>
                <a:spLocks noChangeArrowheads="1"/>
              </p:cNvSpPr>
              <p:nvPr/>
            </p:nvSpPr>
            <p:spPr bwMode="gray">
              <a:xfrm>
                <a:off x="2492" y="1149"/>
                <a:ext cx="1339" cy="524"/>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900" b="1" dirty="0">
                    <a:solidFill>
                      <a:srgbClr val="00338D"/>
                    </a:solidFill>
                    <a:latin typeface="Arial" pitchFamily="34" charset="0"/>
                    <a:cs typeface="Arial" pitchFamily="34" charset="0"/>
                  </a:rPr>
                  <a:t>Accounting definitions &amp; preparation</a:t>
                </a:r>
              </a:p>
            </p:txBody>
          </p:sp>
          <p:sp>
            <p:nvSpPr>
              <p:cNvPr id="66" name="Rectangle 24"/>
              <p:cNvSpPr>
                <a:spLocks noChangeArrowheads="1"/>
              </p:cNvSpPr>
              <p:nvPr/>
            </p:nvSpPr>
            <p:spPr bwMode="gray">
              <a:xfrm>
                <a:off x="993" y="2563"/>
                <a:ext cx="1339" cy="667"/>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900" b="1" dirty="0">
                    <a:solidFill>
                      <a:srgbClr val="00338D"/>
                    </a:solidFill>
                    <a:latin typeface="Arial" pitchFamily="34" charset="0"/>
                    <a:cs typeface="Arial" pitchFamily="34" charset="0"/>
                  </a:rPr>
                  <a:t>Financial </a:t>
                </a:r>
                <a:r>
                  <a:rPr lang="en-GB" sz="900" b="1" dirty="0" smtClean="0">
                    <a:solidFill>
                      <a:srgbClr val="00338D"/>
                    </a:solidFill>
                    <a:latin typeface="Arial" pitchFamily="34" charset="0"/>
                    <a:cs typeface="Arial" pitchFamily="34" charset="0"/>
                  </a:rPr>
                  <a:t>indemnities, representations &amp; </a:t>
                </a:r>
                <a:r>
                  <a:rPr lang="en-GB" sz="900" b="1" dirty="0">
                    <a:solidFill>
                      <a:srgbClr val="00338D"/>
                    </a:solidFill>
                    <a:latin typeface="Arial" pitchFamily="34" charset="0"/>
                    <a:cs typeface="Arial" pitchFamily="34" charset="0"/>
                  </a:rPr>
                  <a:t>warranties</a:t>
                </a:r>
              </a:p>
            </p:txBody>
          </p:sp>
          <p:sp>
            <p:nvSpPr>
              <p:cNvPr id="67" name="Rectangle 25"/>
              <p:cNvSpPr>
                <a:spLocks noChangeArrowheads="1"/>
              </p:cNvSpPr>
              <p:nvPr/>
            </p:nvSpPr>
            <p:spPr bwMode="gray">
              <a:xfrm>
                <a:off x="993" y="1221"/>
                <a:ext cx="1339" cy="382"/>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900" b="1" dirty="0">
                    <a:solidFill>
                      <a:srgbClr val="00338D"/>
                    </a:solidFill>
                    <a:latin typeface="Arial" pitchFamily="34" charset="0"/>
                    <a:cs typeface="Arial" pitchFamily="34" charset="0"/>
                  </a:rPr>
                  <a:t>Price </a:t>
                </a:r>
                <a:br>
                  <a:rPr lang="en-GB" sz="900" b="1" dirty="0">
                    <a:solidFill>
                      <a:srgbClr val="00338D"/>
                    </a:solidFill>
                    <a:latin typeface="Arial" pitchFamily="34" charset="0"/>
                    <a:cs typeface="Arial" pitchFamily="34" charset="0"/>
                  </a:rPr>
                </a:br>
                <a:r>
                  <a:rPr lang="en-GB" sz="900" b="1" dirty="0">
                    <a:solidFill>
                      <a:srgbClr val="00338D"/>
                    </a:solidFill>
                    <a:latin typeface="Arial" pitchFamily="34" charset="0"/>
                    <a:cs typeface="Arial" pitchFamily="34" charset="0"/>
                  </a:rPr>
                  <a:t>adjustments</a:t>
                </a:r>
              </a:p>
            </p:txBody>
          </p:sp>
        </p:grpSp>
        <p:sp>
          <p:nvSpPr>
            <p:cNvPr id="106542" name="Text Box 32"/>
            <p:cNvSpPr txBox="1">
              <a:spLocks noChangeArrowheads="1"/>
            </p:cNvSpPr>
            <p:nvPr/>
          </p:nvSpPr>
          <p:spPr bwMode="auto">
            <a:xfrm>
              <a:off x="-813537" y="1165798"/>
              <a:ext cx="1008063" cy="549275"/>
            </a:xfrm>
            <a:prstGeom prst="rect">
              <a:avLst/>
            </a:prstGeom>
            <a:noFill/>
            <a:ln w="6350">
              <a:noFill/>
              <a:miter lim="800000"/>
              <a:headEnd/>
              <a:tailEnd/>
            </a:ln>
          </p:spPr>
          <p:txBody>
            <a:bodyPr lIns="0" tIns="0" rIns="0" bIns="0">
              <a:spAutoFit/>
            </a:bodyPr>
            <a:lstStyle/>
            <a:p>
              <a:pPr algn="ctr">
                <a:spcBef>
                  <a:spcPct val="50000"/>
                </a:spcBef>
              </a:pPr>
              <a:r>
                <a:rPr lang="en-GB" sz="3600" b="1" dirty="0">
                  <a:solidFill>
                    <a:srgbClr val="00338D"/>
                  </a:solidFill>
                </a:rPr>
                <a:t>SPA</a:t>
              </a:r>
            </a:p>
          </p:txBody>
        </p:sp>
      </p:grpSp>
      <p:sp>
        <p:nvSpPr>
          <p:cNvPr id="96259" name="Rectangle 3"/>
          <p:cNvSpPr>
            <a:spLocks noChangeArrowheads="1"/>
          </p:cNvSpPr>
          <p:nvPr/>
        </p:nvSpPr>
        <p:spPr bwMode="auto">
          <a:xfrm>
            <a:off x="252046" y="1481139"/>
            <a:ext cx="1688123" cy="612775"/>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Define an appropriate benchmark </a:t>
            </a:r>
          </a:p>
          <a:p>
            <a:pPr marL="177800" lvl="2" indent="-177800">
              <a:spcBef>
                <a:spcPts val="300"/>
              </a:spcBef>
              <a:buClr>
                <a:schemeClr val="accent1"/>
              </a:buClr>
              <a:buSzPct val="125000"/>
              <a:buFont typeface="Arial" pitchFamily="34" charset="0"/>
              <a:buChar char="▪"/>
            </a:pPr>
            <a:r>
              <a:rPr lang="en-GB" sz="800" dirty="0">
                <a:cs typeface="Arial" charset="0"/>
              </a:rPr>
              <a:t>Achieve the highest level of working capital on completion</a:t>
            </a:r>
          </a:p>
        </p:txBody>
      </p:sp>
      <p:sp>
        <p:nvSpPr>
          <p:cNvPr id="106499" name="Rectangle 2"/>
          <p:cNvSpPr>
            <a:spLocks noGrp="1" noChangeArrowheads="1"/>
          </p:cNvSpPr>
          <p:nvPr>
            <p:ph type="title"/>
          </p:nvPr>
        </p:nvSpPr>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sz="1800" dirty="0" smtClean="0">
                <a:latin typeface="Arial" charset="0"/>
                <a:cs typeface="Arial" charset="0"/>
              </a:rPr>
              <a:t>Key </a:t>
            </a:r>
            <a:r>
              <a:rPr lang="en-US" sz="1800" dirty="0" smtClean="0">
                <a:latin typeface="Arial" charset="0"/>
                <a:cs typeface="Arial" charset="0"/>
              </a:rPr>
              <a:t>considerations </a:t>
            </a:r>
            <a:r>
              <a:rPr sz="1800" dirty="0" smtClean="0">
                <a:latin typeface="Arial" charset="0"/>
                <a:cs typeface="Arial" charset="0"/>
              </a:rPr>
              <a:t>for due diligence</a:t>
            </a:r>
            <a:endParaRPr sz="1800" dirty="0">
              <a:latin typeface="Arial" charset="0"/>
              <a:cs typeface="Arial" charset="0"/>
            </a:endParaRPr>
          </a:p>
        </p:txBody>
      </p:sp>
      <p:sp>
        <p:nvSpPr>
          <p:cNvPr id="96260" name="Rectangle 4"/>
          <p:cNvSpPr>
            <a:spLocks noChangeArrowheads="1"/>
          </p:cNvSpPr>
          <p:nvPr/>
        </p:nvSpPr>
        <p:spPr bwMode="auto">
          <a:xfrm>
            <a:off x="252046" y="1196975"/>
            <a:ext cx="1689589" cy="287338"/>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Working capital</a:t>
            </a:r>
          </a:p>
        </p:txBody>
      </p:sp>
      <p:sp>
        <p:nvSpPr>
          <p:cNvPr id="96261" name="Rectangle 5"/>
          <p:cNvSpPr>
            <a:spLocks noChangeArrowheads="1"/>
          </p:cNvSpPr>
          <p:nvPr/>
        </p:nvSpPr>
        <p:spPr bwMode="auto">
          <a:xfrm>
            <a:off x="2568820" y="1481138"/>
            <a:ext cx="1688123" cy="615950"/>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Vendor </a:t>
            </a:r>
            <a:r>
              <a:rPr lang="en-GB" sz="800" dirty="0" smtClean="0">
                <a:cs typeface="Arial" charset="0"/>
              </a:rPr>
              <a:t>to continue </a:t>
            </a:r>
            <a:r>
              <a:rPr lang="en-GB" sz="800" dirty="0">
                <a:cs typeface="Arial" charset="0"/>
              </a:rPr>
              <a:t>to invest in the businesses up to completion and liabilities </a:t>
            </a:r>
            <a:r>
              <a:rPr lang="en-GB" sz="800" dirty="0" smtClean="0">
                <a:cs typeface="Arial" charset="0"/>
              </a:rPr>
              <a:t>to be </a:t>
            </a:r>
            <a:r>
              <a:rPr lang="en-GB" sz="800" dirty="0">
                <a:cs typeface="Arial" charset="0"/>
              </a:rPr>
              <a:t>settled prior </a:t>
            </a:r>
            <a:r>
              <a:rPr lang="en-GB" sz="800" dirty="0" smtClean="0">
                <a:cs typeface="Arial" charset="0"/>
              </a:rPr>
              <a:t>to completion </a:t>
            </a:r>
            <a:endParaRPr lang="en-GB" sz="800" dirty="0">
              <a:cs typeface="Arial" charset="0"/>
            </a:endParaRPr>
          </a:p>
        </p:txBody>
      </p:sp>
      <p:sp>
        <p:nvSpPr>
          <p:cNvPr id="96262" name="Rectangle 6"/>
          <p:cNvSpPr>
            <a:spLocks noChangeArrowheads="1"/>
          </p:cNvSpPr>
          <p:nvPr/>
        </p:nvSpPr>
        <p:spPr bwMode="auto">
          <a:xfrm>
            <a:off x="2568820" y="1196975"/>
            <a:ext cx="1689588" cy="287338"/>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Capex</a:t>
            </a:r>
          </a:p>
        </p:txBody>
      </p:sp>
      <p:sp>
        <p:nvSpPr>
          <p:cNvPr id="96263" name="Rectangle 7"/>
          <p:cNvSpPr>
            <a:spLocks noChangeArrowheads="1"/>
          </p:cNvSpPr>
          <p:nvPr/>
        </p:nvSpPr>
        <p:spPr bwMode="auto">
          <a:xfrm>
            <a:off x="4887058" y="1481138"/>
            <a:ext cx="1688123" cy="615950"/>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Analyse locked box balance sheet</a:t>
            </a:r>
          </a:p>
          <a:p>
            <a:pPr marL="177800" lvl="2" indent="-177800">
              <a:spcBef>
                <a:spcPts val="300"/>
              </a:spcBef>
              <a:buClr>
                <a:schemeClr val="accent1"/>
              </a:buClr>
              <a:buSzPct val="125000"/>
              <a:buFont typeface="Arial" pitchFamily="34" charset="0"/>
              <a:buChar char="▪"/>
            </a:pPr>
            <a:r>
              <a:rPr lang="en-GB" sz="800" dirty="0" smtClean="0">
                <a:cs typeface="Arial" charset="0"/>
              </a:rPr>
              <a:t>Help ensure </a:t>
            </a:r>
            <a:r>
              <a:rPr lang="en-GB" sz="800" dirty="0">
                <a:cs typeface="Arial" charset="0"/>
              </a:rPr>
              <a:t>no leakage of value post locked box date</a:t>
            </a:r>
          </a:p>
        </p:txBody>
      </p:sp>
      <p:sp>
        <p:nvSpPr>
          <p:cNvPr id="96264" name="Rectangle 8"/>
          <p:cNvSpPr>
            <a:spLocks noChangeArrowheads="1"/>
          </p:cNvSpPr>
          <p:nvPr/>
        </p:nvSpPr>
        <p:spPr bwMode="auto">
          <a:xfrm>
            <a:off x="4885592" y="1196975"/>
            <a:ext cx="1689589" cy="287338"/>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smtClean="0">
                <a:solidFill>
                  <a:schemeClr val="bg1"/>
                </a:solidFill>
                <a:cs typeface="Arial" charset="0"/>
              </a:rPr>
              <a:t>Locked </a:t>
            </a:r>
            <a:r>
              <a:rPr lang="en-GB" sz="900" b="1" dirty="0">
                <a:solidFill>
                  <a:schemeClr val="bg1"/>
                </a:solidFill>
                <a:cs typeface="Arial" charset="0"/>
              </a:rPr>
              <a:t>box</a:t>
            </a:r>
          </a:p>
        </p:txBody>
      </p:sp>
      <p:sp>
        <p:nvSpPr>
          <p:cNvPr id="96265" name="Rectangle 9"/>
          <p:cNvSpPr>
            <a:spLocks noChangeArrowheads="1"/>
          </p:cNvSpPr>
          <p:nvPr/>
        </p:nvSpPr>
        <p:spPr bwMode="auto">
          <a:xfrm>
            <a:off x="7202366" y="1481138"/>
            <a:ext cx="1688123" cy="792162"/>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Clarify which policy/practice to be applied in respect of a particular item</a:t>
            </a:r>
          </a:p>
        </p:txBody>
      </p:sp>
      <p:sp>
        <p:nvSpPr>
          <p:cNvPr id="96266" name="Rectangle 10"/>
          <p:cNvSpPr>
            <a:spLocks noChangeArrowheads="1"/>
          </p:cNvSpPr>
          <p:nvPr/>
        </p:nvSpPr>
        <p:spPr bwMode="auto">
          <a:xfrm>
            <a:off x="7202366" y="1196975"/>
            <a:ext cx="1689588" cy="287338"/>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Hierarchy of preparation</a:t>
            </a:r>
          </a:p>
        </p:txBody>
      </p:sp>
      <p:sp>
        <p:nvSpPr>
          <p:cNvPr id="96267" name="Rectangle 11"/>
          <p:cNvSpPr>
            <a:spLocks noChangeArrowheads="1"/>
          </p:cNvSpPr>
          <p:nvPr/>
        </p:nvSpPr>
        <p:spPr bwMode="auto">
          <a:xfrm>
            <a:off x="252046" y="2708276"/>
            <a:ext cx="1688123" cy="792163"/>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Capture all known debt (on and off balance sheet) </a:t>
            </a:r>
          </a:p>
          <a:p>
            <a:pPr marL="177800" lvl="2" indent="-177800">
              <a:spcBef>
                <a:spcPts val="300"/>
              </a:spcBef>
              <a:buClr>
                <a:schemeClr val="accent1"/>
              </a:buClr>
              <a:buSzPct val="125000"/>
              <a:buFont typeface="Arial" pitchFamily="34" charset="0"/>
              <a:buChar char="▪"/>
            </a:pPr>
            <a:r>
              <a:rPr lang="en-GB" sz="800" dirty="0">
                <a:cs typeface="Arial" charset="0"/>
              </a:rPr>
              <a:t>Clarify and define other commitments and liabilities as debt</a:t>
            </a:r>
          </a:p>
        </p:txBody>
      </p:sp>
      <p:sp>
        <p:nvSpPr>
          <p:cNvPr id="96268" name="Rectangle 12"/>
          <p:cNvSpPr>
            <a:spLocks noChangeArrowheads="1"/>
          </p:cNvSpPr>
          <p:nvPr/>
        </p:nvSpPr>
        <p:spPr bwMode="auto">
          <a:xfrm>
            <a:off x="252046" y="2419350"/>
            <a:ext cx="1689589" cy="287338"/>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Cash and debt free</a:t>
            </a:r>
          </a:p>
        </p:txBody>
      </p:sp>
      <p:sp>
        <p:nvSpPr>
          <p:cNvPr id="96269" name="Rectangle 13"/>
          <p:cNvSpPr>
            <a:spLocks noChangeArrowheads="1"/>
          </p:cNvSpPr>
          <p:nvPr/>
        </p:nvSpPr>
        <p:spPr bwMode="auto">
          <a:xfrm>
            <a:off x="252046" y="3975101"/>
            <a:ext cx="1688123" cy="965199"/>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Assist with scoping </a:t>
            </a:r>
            <a:r>
              <a:rPr lang="en-GB" sz="800" dirty="0" smtClean="0">
                <a:cs typeface="Arial" charset="0"/>
              </a:rPr>
              <a:t>financial/accounting representations, warranties </a:t>
            </a:r>
            <a:r>
              <a:rPr lang="en-GB" sz="800" dirty="0">
                <a:cs typeface="Arial" charset="0"/>
              </a:rPr>
              <a:t>and indemnities</a:t>
            </a:r>
          </a:p>
          <a:p>
            <a:pPr marL="177800" lvl="2" indent="-177800">
              <a:spcBef>
                <a:spcPts val="300"/>
              </a:spcBef>
              <a:buClr>
                <a:schemeClr val="accent1"/>
              </a:buClr>
              <a:buSzPct val="125000"/>
              <a:buFont typeface="Arial" pitchFamily="34" charset="0"/>
              <a:buChar char="▪"/>
            </a:pPr>
            <a:r>
              <a:rPr lang="en-GB" sz="800" dirty="0">
                <a:cs typeface="Arial" charset="0"/>
              </a:rPr>
              <a:t>Assist with scoping </a:t>
            </a:r>
            <a:r>
              <a:rPr lang="en-GB" sz="800" dirty="0" smtClean="0">
                <a:cs typeface="Arial" charset="0"/>
              </a:rPr>
              <a:t>conduct </a:t>
            </a:r>
            <a:r>
              <a:rPr lang="en-GB" sz="800" dirty="0">
                <a:cs typeface="Arial" charset="0"/>
              </a:rPr>
              <a:t>of business, leakage and permitted leakage</a:t>
            </a:r>
          </a:p>
        </p:txBody>
      </p:sp>
      <p:sp>
        <p:nvSpPr>
          <p:cNvPr id="96270" name="Rectangle 14"/>
          <p:cNvSpPr>
            <a:spLocks noChangeArrowheads="1"/>
          </p:cNvSpPr>
          <p:nvPr/>
        </p:nvSpPr>
        <p:spPr bwMode="auto">
          <a:xfrm>
            <a:off x="252046" y="3697289"/>
            <a:ext cx="1689589"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Protection when things go wrong</a:t>
            </a:r>
          </a:p>
        </p:txBody>
      </p:sp>
      <p:sp>
        <p:nvSpPr>
          <p:cNvPr id="96271" name="Rectangle 15"/>
          <p:cNvSpPr>
            <a:spLocks noChangeArrowheads="1"/>
          </p:cNvSpPr>
          <p:nvPr/>
        </p:nvSpPr>
        <p:spPr bwMode="auto">
          <a:xfrm>
            <a:off x="252046" y="5445126"/>
            <a:ext cx="1688123" cy="792163"/>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Appropriate and proper access rights to accounting records, papers, premises and personnel</a:t>
            </a:r>
          </a:p>
        </p:txBody>
      </p:sp>
      <p:sp>
        <p:nvSpPr>
          <p:cNvPr id="96272" name="Rectangle 16"/>
          <p:cNvSpPr>
            <a:spLocks noChangeArrowheads="1"/>
          </p:cNvSpPr>
          <p:nvPr/>
        </p:nvSpPr>
        <p:spPr bwMode="auto">
          <a:xfrm>
            <a:off x="252046" y="5160964"/>
            <a:ext cx="1689589"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Access provision</a:t>
            </a:r>
          </a:p>
        </p:txBody>
      </p:sp>
      <p:sp>
        <p:nvSpPr>
          <p:cNvPr id="96273" name="Rectangle 17"/>
          <p:cNvSpPr>
            <a:spLocks noChangeArrowheads="1"/>
          </p:cNvSpPr>
          <p:nvPr/>
        </p:nvSpPr>
        <p:spPr bwMode="auto">
          <a:xfrm>
            <a:off x="7202366" y="2852738"/>
            <a:ext cx="1688123" cy="792162"/>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Tighten the accounting wording </a:t>
            </a:r>
          </a:p>
          <a:p>
            <a:pPr marL="177800" lvl="2" indent="-177800">
              <a:spcBef>
                <a:spcPts val="300"/>
              </a:spcBef>
              <a:buClr>
                <a:schemeClr val="accent1"/>
              </a:buClr>
              <a:buSzPct val="125000"/>
              <a:buFont typeface="Arial" pitchFamily="34" charset="0"/>
              <a:buChar char="▪"/>
            </a:pPr>
            <a:r>
              <a:rPr lang="en-GB" sz="800" dirty="0" smtClean="0">
                <a:cs typeface="Arial" charset="0"/>
              </a:rPr>
              <a:t>Help reduce </a:t>
            </a:r>
            <a:r>
              <a:rPr lang="en-GB" sz="800" dirty="0">
                <a:cs typeface="Arial" charset="0"/>
              </a:rPr>
              <a:t>ambiguity, using wording that puts you in an appropriate position</a:t>
            </a:r>
          </a:p>
        </p:txBody>
      </p:sp>
      <p:sp>
        <p:nvSpPr>
          <p:cNvPr id="96274" name="Rectangle 18"/>
          <p:cNvSpPr>
            <a:spLocks noChangeArrowheads="1"/>
          </p:cNvSpPr>
          <p:nvPr/>
        </p:nvSpPr>
        <p:spPr bwMode="auto">
          <a:xfrm>
            <a:off x="7202366" y="2563814"/>
            <a:ext cx="1689588"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Drafting specific policies</a:t>
            </a:r>
          </a:p>
        </p:txBody>
      </p:sp>
      <p:sp>
        <p:nvSpPr>
          <p:cNvPr id="96275" name="Rectangle 19"/>
          <p:cNvSpPr>
            <a:spLocks noChangeArrowheads="1"/>
          </p:cNvSpPr>
          <p:nvPr/>
        </p:nvSpPr>
        <p:spPr bwMode="auto">
          <a:xfrm>
            <a:off x="7202366" y="4149726"/>
            <a:ext cx="1688123" cy="792163"/>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Tighten or loosen accounting basis of preparation depending on whether preparing or reviewing the </a:t>
            </a:r>
            <a:r>
              <a:rPr lang="en-GB" sz="800" dirty="0" smtClean="0">
                <a:cs typeface="Arial" charset="0"/>
              </a:rPr>
              <a:t>closing </a:t>
            </a:r>
            <a:r>
              <a:rPr lang="en-GB" sz="800" dirty="0">
                <a:cs typeface="Arial" charset="0"/>
              </a:rPr>
              <a:t>accounts</a:t>
            </a:r>
          </a:p>
        </p:txBody>
      </p:sp>
      <p:sp>
        <p:nvSpPr>
          <p:cNvPr id="96276" name="Rectangle 20"/>
          <p:cNvSpPr>
            <a:spLocks noChangeArrowheads="1"/>
          </p:cNvSpPr>
          <p:nvPr/>
        </p:nvSpPr>
        <p:spPr bwMode="auto">
          <a:xfrm>
            <a:off x="7202366" y="3871913"/>
            <a:ext cx="1689588" cy="287337"/>
          </a:xfrm>
          <a:prstGeom prst="rect">
            <a:avLst/>
          </a:prstGeom>
          <a:solidFill>
            <a:srgbClr val="409DAD"/>
          </a:solidFill>
          <a:ln w="6350">
            <a:solidFill>
              <a:srgbClr val="409DAD"/>
            </a:solidFill>
            <a:miter lim="800000"/>
            <a:headEnd/>
            <a:tailEnd/>
          </a:ln>
        </p:spPr>
        <p:txBody>
          <a:bodyPr lIns="72000" tIns="72000" rIns="72000" bIns="72000" anchor="ctr"/>
          <a:lstStyle/>
          <a:p>
            <a:pPr marL="0" lvl="1" algn="ctr">
              <a:spcBef>
                <a:spcPts val="600"/>
              </a:spcBef>
            </a:pPr>
            <a:r>
              <a:rPr lang="en-GB" sz="900" b="1" dirty="0">
                <a:solidFill>
                  <a:schemeClr val="bg1"/>
                </a:solidFill>
                <a:cs typeface="Arial" charset="0"/>
              </a:rPr>
              <a:t>Items requiring accounting judgement</a:t>
            </a:r>
          </a:p>
        </p:txBody>
      </p:sp>
      <p:sp>
        <p:nvSpPr>
          <p:cNvPr id="96277" name="Rectangle 21"/>
          <p:cNvSpPr>
            <a:spLocks noChangeArrowheads="1"/>
          </p:cNvSpPr>
          <p:nvPr/>
        </p:nvSpPr>
        <p:spPr bwMode="auto">
          <a:xfrm>
            <a:off x="7202366" y="5445126"/>
            <a:ext cx="1688123" cy="792163"/>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Clearly define working capital, net debt, capex etc</a:t>
            </a:r>
          </a:p>
          <a:p>
            <a:pPr marL="177800" lvl="2" indent="-177800">
              <a:spcBef>
                <a:spcPts val="300"/>
              </a:spcBef>
              <a:buClr>
                <a:schemeClr val="accent1"/>
              </a:buClr>
              <a:buSzPct val="125000"/>
              <a:buFont typeface="Arial" pitchFamily="34" charset="0"/>
              <a:buChar char="▪"/>
            </a:pPr>
            <a:r>
              <a:rPr lang="en-GB" sz="800" dirty="0">
                <a:cs typeface="Arial" charset="0"/>
              </a:rPr>
              <a:t>Mutually exclusive definitions </a:t>
            </a:r>
          </a:p>
          <a:p>
            <a:pPr marL="177800" lvl="2" indent="-177800">
              <a:spcBef>
                <a:spcPts val="300"/>
              </a:spcBef>
              <a:buClr>
                <a:schemeClr val="accent1"/>
              </a:buClr>
              <a:buSzPct val="125000"/>
              <a:buFont typeface="Arial" pitchFamily="34" charset="0"/>
              <a:buChar char="▪"/>
            </a:pPr>
            <a:r>
              <a:rPr lang="en-GB" sz="800" dirty="0">
                <a:cs typeface="Arial" charset="0"/>
              </a:rPr>
              <a:t>Assist with pro formas</a:t>
            </a:r>
          </a:p>
        </p:txBody>
      </p:sp>
      <p:sp>
        <p:nvSpPr>
          <p:cNvPr id="96278" name="Rectangle 22"/>
          <p:cNvSpPr>
            <a:spLocks noChangeArrowheads="1"/>
          </p:cNvSpPr>
          <p:nvPr/>
        </p:nvSpPr>
        <p:spPr bwMode="auto">
          <a:xfrm>
            <a:off x="7202366" y="5160964"/>
            <a:ext cx="1689588"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Components of price adjustment</a:t>
            </a:r>
          </a:p>
        </p:txBody>
      </p:sp>
      <p:sp>
        <p:nvSpPr>
          <p:cNvPr id="96279" name="Rectangle 23"/>
          <p:cNvSpPr>
            <a:spLocks noChangeArrowheads="1"/>
          </p:cNvSpPr>
          <p:nvPr/>
        </p:nvSpPr>
        <p:spPr bwMode="auto">
          <a:xfrm>
            <a:off x="2568820" y="5445126"/>
            <a:ext cx="1688123" cy="792163"/>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Appropriate time limits for preparation, review and negotiation of </a:t>
            </a:r>
            <a:r>
              <a:rPr lang="en-GB" sz="800" dirty="0" smtClean="0">
                <a:cs typeface="Arial" charset="0"/>
              </a:rPr>
              <a:t>closing </a:t>
            </a:r>
            <a:r>
              <a:rPr lang="en-GB" sz="800" dirty="0">
                <a:cs typeface="Arial" charset="0"/>
              </a:rPr>
              <a:t>accounts</a:t>
            </a:r>
          </a:p>
        </p:txBody>
      </p:sp>
      <p:sp>
        <p:nvSpPr>
          <p:cNvPr id="96280" name="Rectangle 24"/>
          <p:cNvSpPr>
            <a:spLocks noChangeArrowheads="1"/>
          </p:cNvSpPr>
          <p:nvPr/>
        </p:nvSpPr>
        <p:spPr bwMode="auto">
          <a:xfrm>
            <a:off x="2568820" y="5160964"/>
            <a:ext cx="1689588"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Timing issues</a:t>
            </a:r>
          </a:p>
        </p:txBody>
      </p:sp>
      <p:sp>
        <p:nvSpPr>
          <p:cNvPr id="96281" name="Rectangle 25"/>
          <p:cNvSpPr>
            <a:spLocks noChangeArrowheads="1"/>
          </p:cNvSpPr>
          <p:nvPr/>
        </p:nvSpPr>
        <p:spPr bwMode="auto">
          <a:xfrm>
            <a:off x="4887058" y="5445126"/>
            <a:ext cx="1688123" cy="792163"/>
          </a:xfrm>
          <a:prstGeom prst="rect">
            <a:avLst/>
          </a:prstGeom>
          <a:solidFill>
            <a:schemeClr val="bg1"/>
          </a:solidFill>
          <a:ln w="6350" algn="ctr">
            <a:solidFill>
              <a:srgbClr val="409DAD"/>
            </a:solidFill>
            <a:miter lim="800000"/>
            <a:headEnd/>
            <a:tailEnd/>
          </a:ln>
        </p:spPr>
        <p:txBody>
          <a:bodyPr lIns="72000" tIns="72000" rIns="36000" bIns="36000"/>
          <a:lstStyle/>
          <a:p>
            <a:pPr marL="177800" lvl="2" indent="-177800">
              <a:spcBef>
                <a:spcPts val="300"/>
              </a:spcBef>
              <a:buClr>
                <a:schemeClr val="accent1"/>
              </a:buClr>
              <a:buSzPct val="125000"/>
              <a:buFont typeface="Arial" pitchFamily="34" charset="0"/>
              <a:buChar char="▪"/>
            </a:pPr>
            <a:r>
              <a:rPr lang="en-GB" sz="800" dirty="0">
                <a:cs typeface="Arial" charset="0"/>
              </a:rPr>
              <a:t>Address practical accounting issues and maximise tactical advantage</a:t>
            </a:r>
          </a:p>
        </p:txBody>
      </p:sp>
      <p:sp>
        <p:nvSpPr>
          <p:cNvPr id="96282" name="Rectangle 26"/>
          <p:cNvSpPr>
            <a:spLocks noChangeArrowheads="1"/>
          </p:cNvSpPr>
          <p:nvPr/>
        </p:nvSpPr>
        <p:spPr bwMode="auto">
          <a:xfrm>
            <a:off x="4887059" y="5160964"/>
            <a:ext cx="1689588"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900" b="1" dirty="0">
                <a:solidFill>
                  <a:schemeClr val="bg1"/>
                </a:solidFill>
                <a:cs typeface="Arial" charset="0"/>
              </a:rPr>
              <a:t>Preparation/review</a:t>
            </a:r>
          </a:p>
        </p:txBody>
      </p:sp>
      <p:cxnSp>
        <p:nvCxnSpPr>
          <p:cNvPr id="96289" name="AutoShape 33"/>
          <p:cNvCxnSpPr>
            <a:cxnSpLocks noChangeShapeType="1"/>
            <a:stCxn id="96265" idx="1"/>
            <a:endCxn id="96273" idx="1"/>
          </p:cNvCxnSpPr>
          <p:nvPr/>
        </p:nvCxnSpPr>
        <p:spPr bwMode="auto">
          <a:xfrm rot="10800000" flipV="1">
            <a:off x="7202366" y="1876425"/>
            <a:ext cx="1465" cy="1371600"/>
          </a:xfrm>
          <a:prstGeom prst="bentConnector3">
            <a:avLst>
              <a:gd name="adj1" fmla="val 14395468"/>
            </a:avLst>
          </a:prstGeom>
          <a:noFill/>
          <a:ln w="6350">
            <a:solidFill>
              <a:srgbClr val="AA5CAA"/>
            </a:solidFill>
            <a:miter lim="800000"/>
            <a:headEnd type="oval" w="med" len="med"/>
            <a:tailEnd type="oval" w="med" len="med"/>
          </a:ln>
        </p:spPr>
      </p:cxnSp>
      <p:cxnSp>
        <p:nvCxnSpPr>
          <p:cNvPr id="96290" name="AutoShape 34"/>
          <p:cNvCxnSpPr>
            <a:cxnSpLocks noChangeShapeType="1"/>
            <a:stCxn id="96273" idx="1"/>
            <a:endCxn id="96275" idx="1"/>
          </p:cNvCxnSpPr>
          <p:nvPr/>
        </p:nvCxnSpPr>
        <p:spPr bwMode="auto">
          <a:xfrm rot="10800000" flipV="1">
            <a:off x="7202366" y="3248025"/>
            <a:ext cx="1465" cy="1296988"/>
          </a:xfrm>
          <a:prstGeom prst="bentConnector3">
            <a:avLst>
              <a:gd name="adj1" fmla="val 14395468"/>
            </a:avLst>
          </a:prstGeom>
          <a:noFill/>
          <a:ln w="6350">
            <a:solidFill>
              <a:srgbClr val="AA5CAA"/>
            </a:solidFill>
            <a:miter lim="800000"/>
            <a:headEnd type="oval" w="med" len="med"/>
            <a:tailEnd type="oval" w="med" len="med"/>
          </a:ln>
        </p:spPr>
      </p:cxnSp>
      <p:cxnSp>
        <p:nvCxnSpPr>
          <p:cNvPr id="96291" name="AutoShape 35"/>
          <p:cNvCxnSpPr>
            <a:cxnSpLocks noChangeShapeType="1"/>
            <a:stCxn id="96275" idx="1"/>
            <a:endCxn id="96277" idx="1"/>
          </p:cNvCxnSpPr>
          <p:nvPr/>
        </p:nvCxnSpPr>
        <p:spPr bwMode="auto">
          <a:xfrm rot="10800000" flipV="1">
            <a:off x="7202366" y="4545013"/>
            <a:ext cx="1465" cy="1295400"/>
          </a:xfrm>
          <a:prstGeom prst="bentConnector3">
            <a:avLst>
              <a:gd name="adj1" fmla="val 14395468"/>
            </a:avLst>
          </a:prstGeom>
          <a:noFill/>
          <a:ln w="6350">
            <a:solidFill>
              <a:srgbClr val="AA5CAA"/>
            </a:solidFill>
            <a:miter lim="800000"/>
            <a:headEnd type="oval" w="med" len="med"/>
            <a:tailEnd type="oval" w="med" len="med"/>
          </a:ln>
        </p:spPr>
      </p:cxnSp>
      <p:cxnSp>
        <p:nvCxnSpPr>
          <p:cNvPr id="96292" name="AutoShape 36"/>
          <p:cNvCxnSpPr>
            <a:cxnSpLocks noChangeShapeType="1"/>
            <a:endCxn id="110" idx="3"/>
          </p:cNvCxnSpPr>
          <p:nvPr/>
        </p:nvCxnSpPr>
        <p:spPr bwMode="auto">
          <a:xfrm rot="10800000">
            <a:off x="5854212" y="2924175"/>
            <a:ext cx="1137138" cy="1588"/>
          </a:xfrm>
          <a:prstGeom prst="straightConnector1">
            <a:avLst/>
          </a:prstGeom>
          <a:noFill/>
          <a:ln w="6350">
            <a:solidFill>
              <a:srgbClr val="AA5CAA"/>
            </a:solidFill>
            <a:miter lim="800000"/>
            <a:headEnd/>
            <a:tailEnd type="oval" w="med" len="med"/>
          </a:ln>
        </p:spPr>
      </p:cxnSp>
      <p:cxnSp>
        <p:nvCxnSpPr>
          <p:cNvPr id="96293" name="AutoShape 37"/>
          <p:cNvCxnSpPr>
            <a:cxnSpLocks noChangeShapeType="1"/>
            <a:stCxn id="96282" idx="0"/>
            <a:endCxn id="103" idx="2"/>
          </p:cNvCxnSpPr>
          <p:nvPr/>
        </p:nvCxnSpPr>
        <p:spPr bwMode="auto">
          <a:xfrm rot="16200000" flipV="1">
            <a:off x="5477425" y="4905803"/>
            <a:ext cx="214313" cy="296008"/>
          </a:xfrm>
          <a:prstGeom prst="bentConnector3">
            <a:avLst>
              <a:gd name="adj1" fmla="val 50000"/>
            </a:avLst>
          </a:prstGeom>
          <a:noFill/>
          <a:ln w="6350">
            <a:solidFill>
              <a:srgbClr val="AA5CAA"/>
            </a:solidFill>
            <a:miter lim="800000"/>
            <a:headEnd type="oval" w="med" len="med"/>
            <a:tailEnd type="oval" w="med" len="med"/>
          </a:ln>
        </p:spPr>
      </p:cxnSp>
      <p:cxnSp>
        <p:nvCxnSpPr>
          <p:cNvPr id="96294" name="AutoShape 38"/>
          <p:cNvCxnSpPr>
            <a:cxnSpLocks noChangeShapeType="1"/>
            <a:stCxn id="96280" idx="0"/>
            <a:endCxn id="103" idx="2"/>
          </p:cNvCxnSpPr>
          <p:nvPr/>
        </p:nvCxnSpPr>
        <p:spPr bwMode="auto">
          <a:xfrm rot="5400000" flipH="1" flipV="1">
            <a:off x="4318305" y="4042692"/>
            <a:ext cx="214313" cy="2022231"/>
          </a:xfrm>
          <a:prstGeom prst="bentConnector3">
            <a:avLst>
              <a:gd name="adj1" fmla="val 50000"/>
            </a:avLst>
          </a:prstGeom>
          <a:noFill/>
          <a:ln w="6350">
            <a:solidFill>
              <a:srgbClr val="AA5CAA"/>
            </a:solidFill>
            <a:miter lim="800000"/>
            <a:headEnd type="oval" w="med" len="med"/>
            <a:tailEnd type="oval" w="med" len="med"/>
          </a:ln>
        </p:spPr>
      </p:cxnSp>
      <p:cxnSp>
        <p:nvCxnSpPr>
          <p:cNvPr id="96295" name="AutoShape 39"/>
          <p:cNvCxnSpPr>
            <a:cxnSpLocks noChangeShapeType="1"/>
            <a:stCxn id="96269" idx="3"/>
          </p:cNvCxnSpPr>
          <p:nvPr/>
        </p:nvCxnSpPr>
        <p:spPr bwMode="auto">
          <a:xfrm flipV="1">
            <a:off x="1940169" y="4457700"/>
            <a:ext cx="1399931" cy="1"/>
          </a:xfrm>
          <a:prstGeom prst="bentConnector3">
            <a:avLst>
              <a:gd name="adj1" fmla="val 50000"/>
            </a:avLst>
          </a:prstGeom>
          <a:noFill/>
          <a:ln w="6350">
            <a:solidFill>
              <a:srgbClr val="AA5CAA"/>
            </a:solidFill>
            <a:miter lim="800000"/>
            <a:headEnd type="oval" w="med" len="med"/>
            <a:tailEnd type="oval" w="med" len="med"/>
          </a:ln>
        </p:spPr>
      </p:cxnSp>
      <p:cxnSp>
        <p:nvCxnSpPr>
          <p:cNvPr id="96296" name="AutoShape 40"/>
          <p:cNvCxnSpPr>
            <a:cxnSpLocks noChangeShapeType="1"/>
            <a:stCxn id="96267" idx="3"/>
            <a:endCxn id="96259" idx="3"/>
          </p:cNvCxnSpPr>
          <p:nvPr/>
        </p:nvCxnSpPr>
        <p:spPr bwMode="auto">
          <a:xfrm flipV="1">
            <a:off x="1940169" y="1787526"/>
            <a:ext cx="1466" cy="1317625"/>
          </a:xfrm>
          <a:prstGeom prst="bentConnector3">
            <a:avLst>
              <a:gd name="adj1" fmla="val 14395468"/>
            </a:avLst>
          </a:prstGeom>
          <a:noFill/>
          <a:ln w="6350">
            <a:solidFill>
              <a:srgbClr val="AA5CAA"/>
            </a:solidFill>
            <a:miter lim="800000"/>
            <a:headEnd type="oval" w="med" len="med"/>
            <a:tailEnd type="oval" w="med" len="med"/>
          </a:ln>
        </p:spPr>
      </p:cxnSp>
      <p:cxnSp>
        <p:nvCxnSpPr>
          <p:cNvPr id="96298" name="AutoShape 42"/>
          <p:cNvCxnSpPr>
            <a:cxnSpLocks noChangeShapeType="1"/>
            <a:endCxn id="88" idx="1"/>
          </p:cNvCxnSpPr>
          <p:nvPr/>
        </p:nvCxnSpPr>
        <p:spPr bwMode="auto">
          <a:xfrm rot="16200000" flipH="1">
            <a:off x="2721525" y="2216700"/>
            <a:ext cx="830262" cy="584688"/>
          </a:xfrm>
          <a:prstGeom prst="bentConnector2">
            <a:avLst/>
          </a:prstGeom>
          <a:noFill/>
          <a:ln w="6350">
            <a:solidFill>
              <a:srgbClr val="AA5CAA"/>
            </a:solidFill>
            <a:miter lim="800000"/>
            <a:headEnd type="oval" w="med" len="med"/>
            <a:tailEnd/>
          </a:ln>
        </p:spPr>
      </p:cxnSp>
      <p:cxnSp>
        <p:nvCxnSpPr>
          <p:cNvPr id="96299" name="AutoShape 43"/>
          <p:cNvCxnSpPr>
            <a:cxnSpLocks noChangeShapeType="1"/>
            <a:stCxn id="96263" idx="2"/>
            <a:endCxn id="84" idx="0"/>
          </p:cNvCxnSpPr>
          <p:nvPr/>
        </p:nvCxnSpPr>
        <p:spPr bwMode="auto">
          <a:xfrm rot="5400000">
            <a:off x="4738932" y="1412876"/>
            <a:ext cx="307975" cy="1676400"/>
          </a:xfrm>
          <a:prstGeom prst="bentConnector3">
            <a:avLst>
              <a:gd name="adj1" fmla="val 50000"/>
            </a:avLst>
          </a:prstGeom>
          <a:noFill/>
          <a:ln w="6350">
            <a:solidFill>
              <a:srgbClr val="AA5CAA"/>
            </a:solidFill>
            <a:miter lim="800000"/>
            <a:headEnd type="oval" w="med" len="med"/>
            <a:tailEnd type="oval" w="med" len="med"/>
          </a:ln>
        </p:spPr>
      </p:cxnSp>
      <p:sp>
        <p:nvSpPr>
          <p:cNvPr id="84" name="Rectangle 83"/>
          <p:cNvSpPr/>
          <p:nvPr/>
        </p:nvSpPr>
        <p:spPr>
          <a:xfrm>
            <a:off x="3846636" y="2405064"/>
            <a:ext cx="417634"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88" name="Rectangle 87"/>
          <p:cNvSpPr/>
          <p:nvPr/>
        </p:nvSpPr>
        <p:spPr>
          <a:xfrm>
            <a:off x="3429000" y="2852739"/>
            <a:ext cx="417635"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94" name="Rectangle 93"/>
          <p:cNvSpPr/>
          <p:nvPr/>
        </p:nvSpPr>
        <p:spPr>
          <a:xfrm>
            <a:off x="1730620" y="2852739"/>
            <a:ext cx="417634"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cxnSp>
        <p:nvCxnSpPr>
          <p:cNvPr id="95" name="AutoShape 42"/>
          <p:cNvCxnSpPr>
            <a:cxnSpLocks noChangeShapeType="1"/>
          </p:cNvCxnSpPr>
          <p:nvPr/>
        </p:nvCxnSpPr>
        <p:spPr bwMode="auto">
          <a:xfrm rot="10800000">
            <a:off x="2148254" y="2937622"/>
            <a:ext cx="1280746" cy="1588"/>
          </a:xfrm>
          <a:prstGeom prst="bentConnector3">
            <a:avLst>
              <a:gd name="adj1" fmla="val 50000"/>
            </a:avLst>
          </a:prstGeom>
          <a:noFill/>
          <a:ln w="6350">
            <a:solidFill>
              <a:srgbClr val="AA5CAA"/>
            </a:solidFill>
            <a:miter lim="800000"/>
            <a:headEnd type="oval" w="med" len="med"/>
            <a:tailEnd/>
          </a:ln>
        </p:spPr>
      </p:cxnSp>
      <p:sp>
        <p:nvSpPr>
          <p:cNvPr id="99" name="Rectangle 98"/>
          <p:cNvSpPr/>
          <p:nvPr/>
        </p:nvSpPr>
        <p:spPr>
          <a:xfrm>
            <a:off x="3412882" y="4354514"/>
            <a:ext cx="417634"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03" name="Rectangle 102"/>
          <p:cNvSpPr/>
          <p:nvPr/>
        </p:nvSpPr>
        <p:spPr>
          <a:xfrm>
            <a:off x="5227028" y="4803776"/>
            <a:ext cx="417634"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cxnSp>
        <p:nvCxnSpPr>
          <p:cNvPr id="106" name="AutoShape 38"/>
          <p:cNvCxnSpPr>
            <a:cxnSpLocks noChangeShapeType="1"/>
            <a:stCxn id="96272" idx="0"/>
            <a:endCxn id="103" idx="2"/>
          </p:cNvCxnSpPr>
          <p:nvPr/>
        </p:nvCxnSpPr>
        <p:spPr bwMode="auto">
          <a:xfrm rot="5400000" flipH="1" flipV="1">
            <a:off x="3159919" y="2884306"/>
            <a:ext cx="214313" cy="4339003"/>
          </a:xfrm>
          <a:prstGeom prst="bentConnector3">
            <a:avLst>
              <a:gd name="adj1" fmla="val 50000"/>
            </a:avLst>
          </a:prstGeom>
          <a:noFill/>
          <a:ln w="6350">
            <a:solidFill>
              <a:srgbClr val="AA5CAA"/>
            </a:solidFill>
            <a:miter lim="800000"/>
            <a:headEnd type="oval" w="med" len="med"/>
            <a:tailEnd type="oval" w="med" len="med"/>
          </a:ln>
        </p:spPr>
      </p:cxnSp>
      <p:sp>
        <p:nvSpPr>
          <p:cNvPr id="110" name="Rectangle 109"/>
          <p:cNvSpPr/>
          <p:nvPr/>
        </p:nvSpPr>
        <p:spPr>
          <a:xfrm>
            <a:off x="5436577" y="2852739"/>
            <a:ext cx="417635"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grpSp>
        <p:nvGrpSpPr>
          <p:cNvPr id="4" name="Group 57"/>
          <p:cNvGrpSpPr/>
          <p:nvPr/>
        </p:nvGrpSpPr>
        <p:grpSpPr>
          <a:xfrm>
            <a:off x="2358407" y="2708276"/>
            <a:ext cx="844062" cy="422033"/>
            <a:chOff x="2554941" y="2708275"/>
            <a:chExt cx="914400" cy="422033"/>
          </a:xfrm>
        </p:grpSpPr>
        <p:sp>
          <p:nvSpPr>
            <p:cNvPr id="56" name="Flowchart: Alternate Process 55"/>
            <p:cNvSpPr/>
            <p:nvPr/>
          </p:nvSpPr>
          <p:spPr>
            <a:xfrm>
              <a:off x="2554941" y="2708275"/>
              <a:ext cx="914400" cy="422033"/>
            </a:xfrm>
            <a:prstGeom prst="flowChartAlternateProcess">
              <a:avLst/>
            </a:prstGeom>
            <a:solidFill>
              <a:srgbClr val="409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p:cNvSpPr txBox="1"/>
            <p:nvPr/>
          </p:nvSpPr>
          <p:spPr>
            <a:xfrm>
              <a:off x="2554941" y="2759972"/>
              <a:ext cx="914400" cy="276999"/>
            </a:xfrm>
            <a:prstGeom prst="rect">
              <a:avLst/>
            </a:prstGeom>
            <a:noFill/>
          </p:spPr>
          <p:txBody>
            <a:bodyPr wrap="square" lIns="0" tIns="0" rIns="0" bIns="0" rtlCol="0">
              <a:spAutoFit/>
            </a:bodyPr>
            <a:lstStyle/>
            <a:p>
              <a:pPr algn="ctr"/>
              <a:r>
                <a:rPr lang="en-GB" sz="900" b="1" dirty="0" smtClean="0">
                  <a:solidFill>
                    <a:schemeClr val="bg1"/>
                  </a:solidFill>
                  <a:latin typeface="Arial" pitchFamily="34" charset="0"/>
                  <a:cs typeface="Arial" pitchFamily="34" charset="0"/>
                </a:rPr>
                <a:t>Closing Accounts</a:t>
              </a:r>
            </a:p>
          </p:txBody>
        </p:sp>
      </p:grpSp>
      <p:pic>
        <p:nvPicPr>
          <p:cNvPr id="68" name="Picture 67"/>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2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2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2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2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2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2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2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2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6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62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2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62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62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2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62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2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28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6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62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629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29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629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62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62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2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629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629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60" grpId="0" animBg="1"/>
      <p:bldP spid="96261" grpId="0" animBg="1"/>
      <p:bldP spid="96262" grpId="0" animBg="1"/>
      <p:bldP spid="96263" grpId="0" animBg="1"/>
      <p:bldP spid="96264" grpId="0" animBg="1"/>
      <p:bldP spid="96265" grpId="0" animBg="1"/>
      <p:bldP spid="96266" grpId="0" animBg="1"/>
      <p:bldP spid="96267" grpId="0" animBg="1"/>
      <p:bldP spid="96268" grpId="0" animBg="1"/>
      <p:bldP spid="96269" grpId="0" animBg="1"/>
      <p:bldP spid="96270" grpId="0" animBg="1"/>
      <p:bldP spid="96271" grpId="0" animBg="1"/>
      <p:bldP spid="96272" grpId="0" animBg="1"/>
      <p:bldP spid="96273" grpId="0" animBg="1"/>
      <p:bldP spid="96274" grpId="0" animBg="1"/>
      <p:bldP spid="96275" grpId="0" animBg="1"/>
      <p:bldP spid="96276" grpId="0" animBg="1"/>
      <p:bldP spid="96277" grpId="0" animBg="1"/>
      <p:bldP spid="96278" grpId="0" animBg="1"/>
      <p:bldP spid="96279" grpId="0" animBg="1"/>
      <p:bldP spid="96280" grpId="0" animBg="1"/>
      <p:bldP spid="96281" grpId="0" animBg="1"/>
      <p:bldP spid="9628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12"/>
          <p:cNvSpPr>
            <a:spLocks noGrp="1" noChangeArrowheads="1"/>
          </p:cNvSpPr>
          <p:nvPr>
            <p:ph type="body" idx="1"/>
          </p:nvPr>
        </p:nvSpPr>
        <p:spPr>
          <a:noFill/>
        </p:spPr>
        <p:txBody>
          <a:bodyPr/>
          <a:lstStyle/>
          <a:p>
            <a:pPr marL="228600" lvl="1" indent="-227013">
              <a:buNone/>
            </a:pPr>
            <a:r>
              <a:rPr lang="en-GB" sz="1800" dirty="0" smtClean="0"/>
              <a:t>We focus on the accounting elements of the SPA</a:t>
            </a:r>
          </a:p>
          <a:p>
            <a:pPr marL="228600" lvl="1" indent="-227013" eaLnBrk="1" hangingPunct="1">
              <a:buSzPct val="125000"/>
              <a:buFont typeface="Arial" pitchFamily="34" charset="0"/>
              <a:buChar char="▪"/>
            </a:pPr>
            <a:r>
              <a:rPr lang="en-GB" sz="1800" dirty="0" smtClean="0"/>
              <a:t>Adjustments to purchase price</a:t>
            </a:r>
          </a:p>
          <a:p>
            <a:pPr marL="228600" lvl="1" indent="-227013" eaLnBrk="1" hangingPunct="1">
              <a:buSzPct val="125000"/>
              <a:buFont typeface="Arial" pitchFamily="34" charset="0"/>
              <a:buChar char="▪"/>
            </a:pPr>
            <a:r>
              <a:rPr lang="en-GB" sz="1800" dirty="0" smtClean="0"/>
              <a:t>‘Target’ levels for price adjustments (e.g. working capital or </a:t>
            </a:r>
            <a:r>
              <a:rPr lang="en-GB" sz="1800" dirty="0" err="1" smtClean="0"/>
              <a:t>capex</a:t>
            </a:r>
            <a:r>
              <a:rPr lang="en-GB" sz="1800" dirty="0" smtClean="0"/>
              <a:t>)</a:t>
            </a:r>
          </a:p>
          <a:p>
            <a:pPr marL="228600" lvl="1" indent="-227013" eaLnBrk="1" hangingPunct="1">
              <a:buSzPct val="125000"/>
              <a:buFont typeface="Arial" pitchFamily="34" charset="0"/>
              <a:buChar char="▪"/>
            </a:pPr>
            <a:r>
              <a:rPr lang="en-GB" sz="1800" dirty="0" smtClean="0"/>
              <a:t>Completion mechanism (and schedule of accounting policies)</a:t>
            </a:r>
          </a:p>
          <a:p>
            <a:pPr marL="228600" lvl="1" indent="-227013" eaLnBrk="1" hangingPunct="1">
              <a:buSzPct val="125000"/>
              <a:buFont typeface="Arial" pitchFamily="34" charset="0"/>
              <a:buChar char="▪"/>
            </a:pPr>
            <a:r>
              <a:rPr lang="en-GB" sz="1800" dirty="0" smtClean="0"/>
              <a:t>Financial representations, warranties and indemnities</a:t>
            </a:r>
          </a:p>
          <a:p>
            <a:pPr marL="228600" lvl="1" indent="-227013" eaLnBrk="1" hangingPunct="1">
              <a:buSzPct val="125000"/>
              <a:buFont typeface="Arial" pitchFamily="34" charset="0"/>
              <a:buChar char="▪"/>
            </a:pPr>
            <a:r>
              <a:rPr lang="en-GB" sz="1800" dirty="0" smtClean="0"/>
              <a:t>Definitions relevant to financial matters</a:t>
            </a:r>
          </a:p>
          <a:p>
            <a:pPr lvl="1" eaLnBrk="1" hangingPunct="1"/>
            <a:endParaRPr lang="en-GB" sz="1800" dirty="0" smtClean="0"/>
          </a:p>
          <a:p>
            <a:pPr lvl="1" eaLnBrk="1" hangingPunct="1"/>
            <a:endParaRPr lang="en-GB" sz="1800" dirty="0" smtClean="0"/>
          </a:p>
        </p:txBody>
      </p:sp>
      <p:sp>
        <p:nvSpPr>
          <p:cNvPr id="5"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US" sz="1800" dirty="0" smtClean="0">
                <a:latin typeface="Arial" charset="0"/>
                <a:cs typeface="Arial" charset="0"/>
              </a:rPr>
              <a:t>Key considerations for due diligence</a:t>
            </a:r>
            <a:endParaRPr sz="1800" dirty="0">
              <a:latin typeface="Arial" charset="0"/>
              <a:cs typeface="Arial" charset="0"/>
            </a:endParaRPr>
          </a:p>
        </p:txBody>
      </p:sp>
      <p:pic>
        <p:nvPicPr>
          <p:cNvPr id="6" name="Picture 5"/>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dirty="0" smtClean="0"/>
              <a:t>The purpose of this document is to assist professionals in gaining an understanding of fundamental concepts around sale and purchase agreements (SPA)</a:t>
            </a:r>
          </a:p>
          <a:p>
            <a:r>
              <a:rPr lang="en-GB" dirty="0" smtClean="0"/>
              <a:t>This key concept guide on FDD in relation to SPA explains what an SPA is, what are its contents and why and how specific contents (for example, transaction structure, completion mechanism, definitions etc) are important from a due diligence perspective. </a:t>
            </a:r>
          </a:p>
          <a:p>
            <a:r>
              <a:rPr lang="en-GB" dirty="0" smtClean="0"/>
              <a:t>Note: Each of the above referred content is dealt with in detail in separate documents within the SPA work area of the FDD toolkit.  </a:t>
            </a:r>
            <a:endParaRPr lang="en-US" dirty="0"/>
          </a:p>
        </p:txBody>
      </p:sp>
      <p:grpSp>
        <p:nvGrpSpPr>
          <p:cNvPr id="36" name="Group 35"/>
          <p:cNvGrpSpPr/>
          <p:nvPr/>
        </p:nvGrpSpPr>
        <p:grpSpPr bwMode="gray">
          <a:xfrm>
            <a:off x="6275841" y="4051929"/>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40" name="Rectangle 8"/>
          <p:cNvSpPr>
            <a:spLocks noGrp="1" noChangeArrowheads="1"/>
          </p:cNvSpPr>
          <p:nvPr>
            <p:ph type="body" idx="1"/>
          </p:nvPr>
        </p:nvSpPr>
        <p:spPr>
          <a:xfrm>
            <a:off x="211138" y="1103088"/>
            <a:ext cx="8682037" cy="5268683"/>
          </a:xfrm>
        </p:spPr>
        <p:txBody>
          <a:bodyPr/>
          <a:lstStyle/>
          <a:p>
            <a:pPr marL="381000" indent="-381000">
              <a:buFontTx/>
              <a:buAutoNum type="arabicPeriod"/>
            </a:pPr>
            <a:r>
              <a:rPr lang="en-GB" sz="1500" b="0" dirty="0" smtClean="0"/>
              <a:t>Buy-side </a:t>
            </a:r>
            <a:r>
              <a:rPr lang="en-GB" sz="1500" b="0" dirty="0"/>
              <a:t>due diligence </a:t>
            </a:r>
            <a:r>
              <a:rPr lang="en-GB" sz="1500" b="0" dirty="0" smtClean="0"/>
              <a:t>with a focus </a:t>
            </a:r>
            <a:r>
              <a:rPr lang="en-GB" sz="1500" b="0" dirty="0"/>
              <a:t>on the key deal drivers </a:t>
            </a:r>
            <a:r>
              <a:rPr lang="en-GB" sz="1500" b="0" dirty="0" smtClean="0"/>
              <a:t>is not complete without </a:t>
            </a:r>
            <a:r>
              <a:rPr lang="en-GB" sz="1500" b="0" dirty="0"/>
              <a:t>an understanding of the key contract terms and deal structuring issues</a:t>
            </a:r>
          </a:p>
          <a:p>
            <a:pPr marL="381000" indent="-381000">
              <a:buFontTx/>
              <a:buAutoNum type="arabicPeriod"/>
            </a:pPr>
            <a:r>
              <a:rPr lang="en-GB" sz="1500" b="0" dirty="0"/>
              <a:t>Lawyers do not always appreciate the full impact of our DD findings; we help </a:t>
            </a:r>
            <a:r>
              <a:rPr lang="en-GB" sz="1500" b="0" dirty="0" smtClean="0"/>
              <a:t>the client and their lawyer capture these issues in the contract </a:t>
            </a:r>
            <a:endParaRPr lang="en-GB" sz="1500" b="0" dirty="0"/>
          </a:p>
          <a:p>
            <a:pPr marL="381000" indent="-381000">
              <a:buFontTx/>
              <a:buAutoNum type="arabicPeriod"/>
            </a:pPr>
            <a:r>
              <a:rPr lang="en-GB" sz="1500" b="0" dirty="0"/>
              <a:t>We are knowledgeable when it comes to GAAP and financial statement preparation in general</a:t>
            </a:r>
          </a:p>
          <a:p>
            <a:pPr marL="381000" indent="-381000">
              <a:buFontTx/>
              <a:buAutoNum type="arabicPeriod"/>
            </a:pPr>
            <a:r>
              <a:rPr lang="en-GB" sz="1500" b="0" dirty="0"/>
              <a:t>Our role as advisors, not just accountants, increases when we are providing value-added contributions to contract language (</a:t>
            </a:r>
            <a:r>
              <a:rPr lang="en-GB" sz="1500" b="0" dirty="0" smtClean="0"/>
              <a:t>e.g. beneficial </a:t>
            </a:r>
            <a:r>
              <a:rPr lang="en-GB" sz="1500" b="0" dirty="0"/>
              <a:t>purchase price adjustment mechanisms)</a:t>
            </a:r>
          </a:p>
          <a:p>
            <a:pPr marL="381000" indent="-381000">
              <a:buFontTx/>
              <a:buAutoNum type="arabicPeriod"/>
            </a:pPr>
            <a:r>
              <a:rPr lang="en-GB" sz="1500" b="0" dirty="0"/>
              <a:t>Value can be protected through contract </a:t>
            </a:r>
            <a:r>
              <a:rPr lang="en-GB" sz="1500" b="0" dirty="0" smtClean="0"/>
              <a:t>provisions</a:t>
            </a:r>
          </a:p>
          <a:p>
            <a:pPr marL="381000" indent="-381000">
              <a:buFontTx/>
              <a:buAutoNum type="arabicPeriod" startAt="6"/>
            </a:pPr>
            <a:r>
              <a:rPr lang="en-GB" sz="1500" b="0" dirty="0" smtClean="0"/>
              <a:t>Litigation from poorly worded contracts can last for years and is usually very costly to our clients</a:t>
            </a:r>
          </a:p>
          <a:p>
            <a:pPr marL="381000" indent="-381000">
              <a:buFontTx/>
              <a:buAutoNum type="arabicPeriod" startAt="6"/>
            </a:pPr>
            <a:r>
              <a:rPr lang="en-GB" sz="1500" b="0" dirty="0" smtClean="0"/>
              <a:t>Even clearly worded contracts result in closing balance sheet / working capital oriented disputes</a:t>
            </a:r>
          </a:p>
          <a:p>
            <a:pPr marL="381000" indent="-381000">
              <a:buFontTx/>
              <a:buAutoNum type="arabicPeriod" startAt="6"/>
            </a:pPr>
            <a:r>
              <a:rPr lang="en-GB" sz="1500" b="0" dirty="0" smtClean="0"/>
              <a:t>A thorough buy-side closing balance sheet examination will often lead to a reduction in purchase price and, therefore, specific evidence of the added value of Transaction Services (TS)</a:t>
            </a:r>
          </a:p>
          <a:p>
            <a:pPr marL="381000" indent="-381000">
              <a:buFontTx/>
              <a:buAutoNum type="arabicPeriod" startAt="6"/>
            </a:pPr>
            <a:r>
              <a:rPr lang="en-GB" sz="1500" b="0" dirty="0" smtClean="0"/>
              <a:t>Where purchase price concessions are not acceptable to Seller, contractual protection (e.g. earn-outs) can help to achieve the Buyer’s goals while meeting those of the Seller</a:t>
            </a:r>
          </a:p>
          <a:p>
            <a:pPr marL="381000" indent="-381000">
              <a:buFontTx/>
              <a:buAutoNum type="arabicPeriod" startAt="6"/>
            </a:pPr>
            <a:r>
              <a:rPr lang="en-GB" sz="1500" b="0" dirty="0" smtClean="0"/>
              <a:t>The deal value is impacted at various stages of the transaction timetable; we can and should be involved at all stages</a:t>
            </a:r>
          </a:p>
        </p:txBody>
      </p:sp>
      <p:sp>
        <p:nvSpPr>
          <p:cNvPr id="7"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US" sz="1800" dirty="0" smtClean="0">
                <a:latin typeface="Arial" charset="0"/>
                <a:cs typeface="Arial" charset="0"/>
              </a:rPr>
              <a:t>Key considerations for due diligence – how do we add value</a:t>
            </a:r>
            <a:endParaRPr sz="1800" dirty="0">
              <a:latin typeface="Arial" charset="0"/>
              <a:cs typeface="Arial" charset="0"/>
            </a:endParaRPr>
          </a:p>
        </p:txBody>
      </p:sp>
      <p:pic>
        <p:nvPicPr>
          <p:cNvPr id="5" name="Picture 4"/>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4" name="Rectangle 6"/>
          <p:cNvSpPr>
            <a:spLocks noGrp="1" noChangeArrowheads="1"/>
          </p:cNvSpPr>
          <p:nvPr>
            <p:ph type="body" idx="1"/>
          </p:nvPr>
        </p:nvSpPr>
        <p:spPr>
          <a:xfrm>
            <a:off x="211138" y="1168400"/>
            <a:ext cx="8682037" cy="4525962"/>
          </a:xfrm>
        </p:spPr>
        <p:txBody>
          <a:bodyPr/>
          <a:lstStyle/>
          <a:p>
            <a:pPr marL="231775" indent="-231775">
              <a:lnSpc>
                <a:spcPts val="1600"/>
              </a:lnSpc>
              <a:buClr>
                <a:schemeClr val="accent1"/>
              </a:buClr>
              <a:buSzPct val="125000"/>
              <a:buFont typeface="Arial" pitchFamily="34" charset="0"/>
              <a:buChar char="▪"/>
            </a:pPr>
            <a:r>
              <a:rPr lang="en-US" sz="1500" b="0" dirty="0" smtClean="0">
                <a:solidFill>
                  <a:schemeClr val="accent1"/>
                </a:solidFill>
              </a:rPr>
              <a:t>It is important to consider certain risk management issues when providing comments on SPA:</a:t>
            </a:r>
          </a:p>
          <a:p>
            <a:pPr marL="628650" lvl="2" indent="-400050">
              <a:lnSpc>
                <a:spcPts val="1600"/>
              </a:lnSpc>
              <a:buSzPct val="100000"/>
              <a:buFont typeface="+mj-lt"/>
              <a:buAutoNum type="romanLcPeriod"/>
            </a:pPr>
            <a:r>
              <a:rPr lang="en-US" sz="1500" dirty="0" smtClean="0">
                <a:solidFill>
                  <a:schemeClr val="accent1"/>
                </a:solidFill>
              </a:rPr>
              <a:t>Consider whether the scope of work included in the engagement letter with the client covers reviewing the SPA.  Many member firms have standard wording.</a:t>
            </a:r>
          </a:p>
          <a:p>
            <a:pPr marL="628650" lvl="2" indent="-400050">
              <a:lnSpc>
                <a:spcPts val="1600"/>
              </a:lnSpc>
              <a:buSzPct val="100000"/>
              <a:buFont typeface="+mj-lt"/>
              <a:buAutoNum type="romanLcPeriod"/>
            </a:pPr>
            <a:r>
              <a:rPr lang="en-GB" sz="1500" b="0" dirty="0" smtClean="0">
                <a:solidFill>
                  <a:schemeClr val="accent1"/>
                </a:solidFill>
              </a:rPr>
              <a:t>Where forensics professionals are available, consider involving them </a:t>
            </a:r>
            <a:r>
              <a:rPr lang="en-GB" sz="1500" dirty="0" smtClean="0">
                <a:solidFill>
                  <a:schemeClr val="accent1"/>
                </a:solidFill>
              </a:rPr>
              <a:t>as they have experience in purchase price and other disputes between parties in a transaction</a:t>
            </a:r>
          </a:p>
          <a:p>
            <a:pPr marL="628650" lvl="2" indent="-400050">
              <a:lnSpc>
                <a:spcPts val="1600"/>
              </a:lnSpc>
              <a:buSzPct val="100000"/>
              <a:buFont typeface="+mj-lt"/>
              <a:buAutoNum type="romanLcPeriod"/>
            </a:pPr>
            <a:r>
              <a:rPr lang="en-GB" sz="1500" b="0" dirty="0" smtClean="0">
                <a:solidFill>
                  <a:schemeClr val="accent1"/>
                </a:solidFill>
              </a:rPr>
              <a:t>Our communication to the client must indicate as clearly as possible the work that has and has not been performed, for example, version of the SPA read, specific sections of the SPA read etc</a:t>
            </a:r>
          </a:p>
          <a:p>
            <a:pPr marL="628650" lvl="2" indent="-400050">
              <a:lnSpc>
                <a:spcPts val="1600"/>
              </a:lnSpc>
              <a:buSzPct val="100000"/>
              <a:buFont typeface="+mj-lt"/>
              <a:buAutoNum type="romanLcPeriod"/>
            </a:pPr>
            <a:r>
              <a:rPr lang="en-US" sz="1500" dirty="0" smtClean="0">
                <a:solidFill>
                  <a:schemeClr val="accent1"/>
                </a:solidFill>
              </a:rPr>
              <a:t>We bring to the client's attention that the precise wording of the final Agreement is primarily a legal matter and may therefore reflect matters outside our knowledge or expertise.  Our comments and suggestions should not be relied upon as suitable for incorporation into the Agreement without consideration by the client's legal advisers. Many member firms have standard wording.</a:t>
            </a:r>
          </a:p>
          <a:p>
            <a:pPr marL="628650" lvl="2" indent="-400050">
              <a:lnSpc>
                <a:spcPts val="1600"/>
              </a:lnSpc>
              <a:buSzPct val="100000"/>
              <a:buFont typeface="+mj-lt"/>
              <a:buAutoNum type="romanLcPeriod"/>
            </a:pPr>
            <a:r>
              <a:rPr lang="en-US" sz="1500" dirty="0" smtClean="0">
                <a:solidFill>
                  <a:schemeClr val="accent1"/>
                </a:solidFill>
              </a:rPr>
              <a:t>Follow member firm Risk and applicable Independence guidelines in relation to drafting/redrafting contracts and negotiating or acting on behalf of client management.  Avoid creating a perception of providing legal advice and follow member firm guidance, particularly important for jurisdictions which have definitions of activities which are considered legal advice. </a:t>
            </a:r>
            <a:endParaRPr lang="en-GB" sz="1500" dirty="0" smtClean="0">
              <a:solidFill>
                <a:schemeClr val="accent1"/>
              </a:solidFill>
            </a:endParaRPr>
          </a:p>
          <a:p>
            <a:pPr marL="628650" lvl="2" indent="-400050">
              <a:lnSpc>
                <a:spcPts val="1600"/>
              </a:lnSpc>
              <a:buSzPct val="100000"/>
              <a:buFont typeface="+mj-lt"/>
              <a:buAutoNum type="romanLcPeriod"/>
            </a:pPr>
            <a:r>
              <a:rPr lang="en-GB" sz="1500" b="0" dirty="0" smtClean="0">
                <a:solidFill>
                  <a:schemeClr val="accent1"/>
                </a:solidFill>
              </a:rPr>
              <a:t>In certain jurisdictions, there are caveats to include when providing our comments on the SPA  to the client.  Such caveats should be included in accordance with local standards.</a:t>
            </a:r>
          </a:p>
          <a:p>
            <a:pPr marL="628650" lvl="2" indent="-400050">
              <a:lnSpc>
                <a:spcPts val="1600"/>
              </a:lnSpc>
              <a:buSzPct val="100000"/>
              <a:buFont typeface="+mj-lt"/>
              <a:buAutoNum type="romanLcPeriod"/>
            </a:pPr>
            <a:r>
              <a:rPr lang="en-US" sz="1500" dirty="0" smtClean="0">
                <a:solidFill>
                  <a:schemeClr val="accent1"/>
                </a:solidFill>
              </a:rPr>
              <a:t>Drafts of SPA with our comments providing to the client or their legal advisers are retained in our workpaper files in accordance with local member firm requirements.</a:t>
            </a:r>
          </a:p>
        </p:txBody>
      </p:sp>
      <p:sp>
        <p:nvSpPr>
          <p:cNvPr id="7"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US" sz="1800" dirty="0" smtClean="0">
                <a:latin typeface="Arial" charset="0"/>
                <a:cs typeface="Arial" charset="0"/>
              </a:rPr>
              <a:t>Risk management considerations</a:t>
            </a:r>
            <a:endParaRPr lang="en-US" sz="1800" dirty="0">
              <a:latin typeface="Arial" charset="0"/>
              <a:cs typeface="Arial" charset="0"/>
            </a:endParaRPr>
          </a:p>
        </p:txBody>
      </p:sp>
      <p:pic>
        <p:nvPicPr>
          <p:cNvPr id="5" name="Picture 4"/>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4" name="Rectangle 6"/>
          <p:cNvSpPr>
            <a:spLocks noGrp="1" noChangeArrowheads="1"/>
          </p:cNvSpPr>
          <p:nvPr>
            <p:ph type="body" idx="1"/>
          </p:nvPr>
        </p:nvSpPr>
        <p:spPr/>
        <p:txBody>
          <a:bodyPr/>
          <a:lstStyle/>
          <a:p>
            <a:pPr marL="231775" indent="-231775">
              <a:buClr>
                <a:schemeClr val="accent1"/>
              </a:buClr>
              <a:buSzPct val="125000"/>
              <a:buFont typeface="Arial" pitchFamily="34" charset="0"/>
              <a:buChar char="▪"/>
            </a:pPr>
            <a:r>
              <a:rPr lang="en-GB" sz="1600" b="0" dirty="0"/>
              <a:t>Ask to be included on the distribution list with all parties responsible for drafting</a:t>
            </a:r>
          </a:p>
          <a:p>
            <a:pPr marL="231775" indent="-231775">
              <a:buClr>
                <a:schemeClr val="accent1"/>
              </a:buClr>
              <a:buSzPct val="125000"/>
              <a:buFont typeface="Arial" pitchFamily="34" charset="0"/>
              <a:buChar char="▪"/>
            </a:pPr>
            <a:r>
              <a:rPr lang="en-GB" sz="1600" b="0" dirty="0"/>
              <a:t>If you divide up the contract due diligence responsibility in-house, be sure to communicate often, </a:t>
            </a:r>
            <a:r>
              <a:rPr lang="en-GB" sz="1600" b="0" dirty="0" smtClean="0"/>
              <a:t>help ensure </a:t>
            </a:r>
            <a:r>
              <a:rPr lang="en-GB" sz="1600" b="0" dirty="0"/>
              <a:t>all documents are consistent and reflect the current deal</a:t>
            </a:r>
          </a:p>
          <a:p>
            <a:pPr marL="231775" indent="-231775">
              <a:buClr>
                <a:schemeClr val="accent1"/>
              </a:buClr>
              <a:buSzPct val="125000"/>
              <a:buFont typeface="Arial" pitchFamily="34" charset="0"/>
              <a:buChar char="▪"/>
            </a:pPr>
            <a:r>
              <a:rPr lang="en-GB" sz="1600" b="0" dirty="0"/>
              <a:t>Communicate comments timely and provide alternative or back-up positions</a:t>
            </a:r>
          </a:p>
          <a:p>
            <a:pPr marL="231775" indent="-231775">
              <a:buClr>
                <a:schemeClr val="accent1"/>
              </a:buClr>
              <a:buSzPct val="125000"/>
              <a:buFont typeface="Arial" pitchFamily="34" charset="0"/>
              <a:buChar char="▪"/>
            </a:pPr>
            <a:r>
              <a:rPr lang="en-GB" sz="1600" b="0" dirty="0"/>
              <a:t>Understand who has the “negotiating leverage”</a:t>
            </a:r>
          </a:p>
          <a:p>
            <a:pPr marL="231775" indent="-231775">
              <a:buClr>
                <a:schemeClr val="accent1"/>
              </a:buClr>
              <a:buSzPct val="125000"/>
              <a:buFont typeface="Arial" pitchFamily="34" charset="0"/>
              <a:buChar char="▪"/>
            </a:pPr>
            <a:r>
              <a:rPr lang="en-GB" sz="1600" b="0" dirty="0"/>
              <a:t>Let the client </a:t>
            </a:r>
            <a:r>
              <a:rPr lang="en-GB" sz="1600" b="0" dirty="0" smtClean="0"/>
              <a:t>and their lawyer decide </a:t>
            </a:r>
            <a:r>
              <a:rPr lang="en-GB" sz="1600" b="0" dirty="0"/>
              <a:t>if they want to </a:t>
            </a:r>
            <a:r>
              <a:rPr lang="en-GB" sz="1600" b="0" dirty="0" smtClean="0"/>
              <a:t>“ignore an </a:t>
            </a:r>
            <a:r>
              <a:rPr lang="en-GB" sz="1600" b="0" dirty="0"/>
              <a:t>issue</a:t>
            </a:r>
            <a:r>
              <a:rPr lang="en-GB" sz="1600" b="0" dirty="0" smtClean="0"/>
              <a:t>”</a:t>
            </a:r>
          </a:p>
          <a:p>
            <a:pPr marL="231775" indent="-231775">
              <a:buClr>
                <a:schemeClr val="accent1"/>
              </a:buClr>
              <a:buSzPct val="125000"/>
              <a:buFont typeface="Arial" pitchFamily="34" charset="0"/>
              <a:buChar char="▪"/>
            </a:pPr>
            <a:r>
              <a:rPr lang="en-US" sz="1600" b="0" dirty="0" smtClean="0"/>
              <a:t>Provide value-added comments on all parts of the document</a:t>
            </a:r>
          </a:p>
          <a:p>
            <a:pPr marL="231775" indent="-231775">
              <a:buClr>
                <a:schemeClr val="accent1"/>
              </a:buClr>
              <a:buSzPct val="125000"/>
              <a:buFont typeface="Arial" pitchFamily="34" charset="0"/>
              <a:buChar char="▪"/>
            </a:pPr>
            <a:r>
              <a:rPr lang="en-US" sz="1600" b="0" dirty="0" smtClean="0"/>
              <a:t>If your client’s lawyer is drafting, you can get away with reading the redlines – but you should still read the entire document every so many drafts</a:t>
            </a:r>
          </a:p>
          <a:p>
            <a:pPr marL="231775" indent="-231775">
              <a:buClr>
                <a:schemeClr val="accent1"/>
              </a:buClr>
              <a:buSzPct val="125000"/>
              <a:buFont typeface="Arial" pitchFamily="34" charset="0"/>
              <a:buChar char="▪"/>
            </a:pPr>
            <a:r>
              <a:rPr lang="en-US" sz="1600" b="0" dirty="0" smtClean="0"/>
              <a:t>If the other side’s lawyer “controls the pen” </a:t>
            </a:r>
            <a:r>
              <a:rPr lang="en-US" sz="1600" b="0" smtClean="0"/>
              <a:t>– better to read </a:t>
            </a:r>
            <a:r>
              <a:rPr lang="en-US" sz="1600" b="0" dirty="0" smtClean="0"/>
              <a:t>drafts in their entirety </a:t>
            </a:r>
          </a:p>
          <a:p>
            <a:pPr marL="231775" indent="-231775">
              <a:buClr>
                <a:schemeClr val="accent1"/>
              </a:buClr>
              <a:buSzPct val="125000"/>
              <a:buFont typeface="Arial" pitchFamily="34" charset="0"/>
              <a:buChar char="▪"/>
            </a:pPr>
            <a:r>
              <a:rPr lang="en-US" sz="1600" b="0" dirty="0" smtClean="0"/>
              <a:t>Keep workpaper copies of all drafts marked with your comments – it is not uncommon to reconstruct particular sections and is required for the TS file </a:t>
            </a:r>
            <a:endParaRPr lang="en-GB" sz="1600" b="0" dirty="0"/>
          </a:p>
        </p:txBody>
      </p:sp>
      <p:sp>
        <p:nvSpPr>
          <p:cNvPr id="7"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US" sz="1800" dirty="0" smtClean="0">
                <a:latin typeface="Arial" charset="0"/>
                <a:cs typeface="Arial" charset="0"/>
              </a:rPr>
              <a:t>Summary</a:t>
            </a:r>
            <a:endParaRPr lang="en-US" sz="1800" dirty="0">
              <a:latin typeface="Arial" charset="0"/>
              <a:cs typeface="Arial" charset="0"/>
            </a:endParaRPr>
          </a:p>
        </p:txBody>
      </p:sp>
      <p:pic>
        <p:nvPicPr>
          <p:cNvPr id="5" name="Picture 4"/>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814286" y="5181596"/>
            <a:ext cx="7068456" cy="1117601"/>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algn="ctr">
              <a:spcBef>
                <a:spcPts val="300"/>
              </a:spcBef>
              <a:spcAft>
                <a:spcPts val="300"/>
              </a:spcAft>
            </a:pPr>
            <a:r>
              <a:rPr lang="en-US" sz="1200" b="1" dirty="0" smtClean="0">
                <a:solidFill>
                  <a:schemeClr val="accent1"/>
                </a:solidFill>
              </a:rPr>
              <a:t>We have the detailed knowledge of the target from our DD work</a:t>
            </a:r>
          </a:p>
          <a:p>
            <a:pPr algn="ctr">
              <a:spcBef>
                <a:spcPts val="300"/>
              </a:spcBef>
              <a:spcAft>
                <a:spcPts val="300"/>
              </a:spcAft>
            </a:pPr>
            <a:r>
              <a:rPr lang="en-US" sz="1200" b="1" dirty="0" smtClean="0">
                <a:solidFill>
                  <a:schemeClr val="accent1"/>
                </a:solidFill>
              </a:rPr>
              <a:t>The client is often outside their comfort zone</a:t>
            </a:r>
          </a:p>
          <a:p>
            <a:pPr algn="ctr">
              <a:spcBef>
                <a:spcPts val="300"/>
              </a:spcBef>
              <a:spcAft>
                <a:spcPts val="300"/>
              </a:spcAft>
            </a:pPr>
            <a:r>
              <a:rPr lang="en-US" sz="1200" b="1" dirty="0" smtClean="0">
                <a:solidFill>
                  <a:schemeClr val="accent1"/>
                </a:solidFill>
              </a:rPr>
              <a:t>Lawyers typically have a limited understanding of finance and accounting issues</a:t>
            </a:r>
          </a:p>
          <a:p>
            <a:pPr algn="ctr">
              <a:spcBef>
                <a:spcPts val="300"/>
              </a:spcBef>
              <a:spcAft>
                <a:spcPts val="300"/>
              </a:spcAft>
            </a:pPr>
            <a:r>
              <a:rPr lang="en-US" sz="1200" b="1" dirty="0" smtClean="0">
                <a:solidFill>
                  <a:schemeClr val="accent1"/>
                </a:solidFill>
              </a:rPr>
              <a:t>We have the SPA experience</a:t>
            </a:r>
            <a:endParaRPr lang="en-US" sz="1200" b="1" dirty="0">
              <a:solidFill>
                <a:schemeClr val="accent1"/>
              </a:solidFill>
            </a:endParaRPr>
          </a:p>
        </p:txBody>
      </p:sp>
      <p:graphicFrame>
        <p:nvGraphicFramePr>
          <p:cNvPr id="6" name="Group 4"/>
          <p:cNvGraphicFramePr>
            <a:graphicFrameLocks/>
          </p:cNvGraphicFramePr>
          <p:nvPr/>
        </p:nvGraphicFramePr>
        <p:xfrm>
          <a:off x="211138" y="1405318"/>
          <a:ext cx="8662987" cy="2986850"/>
        </p:xfrm>
        <a:graphic>
          <a:graphicData uri="http://schemas.openxmlformats.org/drawingml/2006/table">
            <a:tbl>
              <a:tblPr/>
              <a:tblGrid>
                <a:gridCol w="1519050"/>
                <a:gridCol w="3527612"/>
                <a:gridCol w="3616325"/>
              </a:tblGrid>
              <a:tr h="719138">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endParaRPr kumimoji="0" lang="en-US" sz="1400" b="1" i="0" u="none" strike="noStrike" cap="none" normalizeH="0" baseline="0" dirty="0" smtClean="0">
                        <a:ln>
                          <a:noFill/>
                        </a:ln>
                        <a:solidFill>
                          <a:srgbClr val="FFFFFF"/>
                        </a:solidFill>
                        <a:effectLst/>
                        <a:latin typeface="Arial" charset="0"/>
                        <a:cs typeface="Arial" charset="0"/>
                      </a:endParaRPr>
                    </a:p>
                  </a:txBody>
                  <a:tcPr anchor="ctr" horzOverflow="overflow">
                    <a:lnL w="12700" cap="flat" cmpd="sng" algn="ctr">
                      <a:no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RIGHT</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“ADD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WRONG</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“DESTROY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r>
              <a:tr h="2026763">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0" i="0" u="none" strike="noStrike" cap="none" normalizeH="0" baseline="0" dirty="0" smtClean="0">
                          <a:ln>
                            <a:noFill/>
                          </a:ln>
                          <a:solidFill>
                            <a:srgbClr val="00338D"/>
                          </a:solidFill>
                          <a:effectLst/>
                          <a:latin typeface="Arial" charset="0"/>
                          <a:cs typeface="Arial" charset="0"/>
                        </a:rPr>
                        <a:t>PRICE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Get involved early.  Understand what the client is buying</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Read the draft SPA. Provide observations and recommendations</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defRPr/>
                      </a:pPr>
                      <a:r>
                        <a:rPr kumimoji="0" lang="en-US" sz="1400" b="0" i="0" u="none" strike="noStrike" cap="none" normalizeH="0" baseline="0" dirty="0" smtClean="0">
                          <a:ln>
                            <a:noFill/>
                          </a:ln>
                          <a:solidFill>
                            <a:schemeClr val="tx1"/>
                          </a:solidFill>
                          <a:effectLst/>
                          <a:latin typeface="Arial" charset="0"/>
                          <a:cs typeface="Arial" charset="0"/>
                        </a:rPr>
                        <a:t>Our work can directly impact deal value</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defRPr/>
                      </a:pPr>
                      <a:r>
                        <a:rPr kumimoji="0" lang="en-GB" sz="1400" b="0" i="0" u="none" strike="noStrike" cap="none" normalizeH="0" baseline="0" dirty="0" smtClean="0">
                          <a:ln>
                            <a:noFill/>
                          </a:ln>
                          <a:solidFill>
                            <a:schemeClr val="tx1"/>
                          </a:solidFill>
                          <a:effectLst/>
                          <a:latin typeface="Arial" charset="0"/>
                          <a:cs typeface="Arial" charset="0"/>
                        </a:rPr>
                        <a:t>The devil is in the detail – grill the detail</a:t>
                      </a:r>
                    </a:p>
                    <a:p>
                      <a:pPr marL="261938" marR="0" lvl="0" indent="-261938" algn="l" defTabSz="914400" rtl="0" eaLnBrk="1" fontAlgn="base" latinLnBrk="0" hangingPunct="1">
                        <a:lnSpc>
                          <a:spcPct val="100000"/>
                        </a:lnSpc>
                        <a:spcBef>
                          <a:spcPct val="30000"/>
                        </a:spcBef>
                        <a:spcAft>
                          <a:spcPct val="0"/>
                        </a:spcAft>
                        <a:buClr>
                          <a:srgbClr val="8AA5CB"/>
                        </a:buClr>
                        <a:buSzPct val="85000"/>
                        <a:buFont typeface="Wingdings" pitchFamily="2" charset="2"/>
                        <a:buChar char="l"/>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Walk away after issuing the DD report</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Knowledge and experience gained through the DD process not utilized in SPA work</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Not bringing SPA experienced professionals to the table</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bl>
          </a:graphicData>
        </a:graphic>
      </p:graphicFrame>
      <p:sp>
        <p:nvSpPr>
          <p:cNvPr id="4"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What is at stake?</a:t>
            </a:r>
          </a:p>
        </p:txBody>
      </p:sp>
      <p:sp>
        <p:nvSpPr>
          <p:cNvPr id="9" name="AutoShape 12"/>
          <p:cNvSpPr>
            <a:spLocks noChangeArrowheads="1"/>
          </p:cNvSpPr>
          <p:nvPr/>
        </p:nvSpPr>
        <p:spPr bwMode="auto">
          <a:xfrm rot="10800000" flipV="1">
            <a:off x="4542970" y="4467678"/>
            <a:ext cx="1654630" cy="641350"/>
          </a:xfrm>
          <a:prstGeom prst="upArrow">
            <a:avLst>
              <a:gd name="adj1" fmla="val 63852"/>
              <a:gd name="adj2" fmla="val 33102"/>
            </a:avLst>
          </a:prstGeom>
          <a:solidFill>
            <a:srgbClr val="FAD8AF"/>
          </a:solidFill>
          <a:ln w="6350">
            <a:noFill/>
            <a:miter lim="800000"/>
            <a:headEnd type="none" w="sm" len="sm"/>
            <a:tailEnd type="none" w="sm" len="sm"/>
          </a:ln>
          <a:effectLst/>
        </p:spPr>
        <p:txBody>
          <a:bodyPr wrap="none" anchor="ctr"/>
          <a:lstStyle/>
          <a:p>
            <a:pPr>
              <a:defRPr/>
            </a:pPr>
            <a:endParaRPr lang="en-US" sz="1600" b="1">
              <a:solidFill>
                <a:schemeClr val="accent1"/>
              </a:solidFill>
            </a:endParaRPr>
          </a:p>
        </p:txBody>
      </p:sp>
      <p:pic>
        <p:nvPicPr>
          <p:cNvPr id="10" name="Picture 9"/>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600" b="0" dirty="0" smtClean="0">
                <a:solidFill>
                  <a:schemeClr val="accent1">
                    <a:lumMod val="20000"/>
                    <a:lumOff val="80000"/>
                  </a:schemeClr>
                </a:solidFill>
                <a:latin typeface="Arial" charset="0"/>
                <a:cs typeface="Arial" charset="0"/>
              </a:rPr>
              <a:t>SPA: Key concepts guide</a:t>
            </a:r>
            <a:br>
              <a:rPr lang="en-US" altLang="en-US" sz="16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4108817"/>
          </a:xfrm>
          <a:prstGeom prst="rect">
            <a:avLst/>
          </a:prstGeom>
          <a:noFill/>
          <a:ln w="9525">
            <a:noFill/>
            <a:miter lim="800000"/>
            <a:headEnd/>
            <a:tailEnd/>
          </a:ln>
        </p:spPr>
        <p:txBody>
          <a:bodyPr>
            <a:spAutoFit/>
          </a:bodyPr>
          <a:lstStyle/>
          <a:p>
            <a:pPr marL="407987" lvl="2" indent="-227013">
              <a:spcBef>
                <a:spcPts val="300"/>
              </a:spcBef>
              <a:spcAft>
                <a:spcPts val="300"/>
              </a:spcAft>
              <a:buClr>
                <a:schemeClr val="accent1"/>
              </a:buClr>
              <a:buSzPct val="125000"/>
              <a:buFont typeface="Arial" pitchFamily="34" charset="0"/>
              <a:buChar char="▪"/>
            </a:pPr>
            <a:r>
              <a:rPr lang="en-GB" dirty="0" smtClean="0"/>
              <a:t>What is an SPA</a:t>
            </a:r>
          </a:p>
          <a:p>
            <a:pPr marL="407987" lvl="2" indent="-227013">
              <a:spcBef>
                <a:spcPts val="300"/>
              </a:spcBef>
              <a:spcAft>
                <a:spcPts val="300"/>
              </a:spcAft>
              <a:buClr>
                <a:schemeClr val="accent1"/>
              </a:buClr>
              <a:buSzPct val="125000"/>
              <a:buFont typeface="Arial" pitchFamily="34" charset="0"/>
              <a:buChar char="▪"/>
            </a:pPr>
            <a:r>
              <a:rPr lang="en-GB" dirty="0" smtClean="0"/>
              <a:t>Why is SPA so important</a:t>
            </a:r>
          </a:p>
          <a:p>
            <a:pPr marL="407987" lvl="2" indent="-227013">
              <a:spcBef>
                <a:spcPts val="300"/>
              </a:spcBef>
              <a:spcAft>
                <a:spcPts val="300"/>
              </a:spcAft>
              <a:buClr>
                <a:schemeClr val="accent1"/>
              </a:buClr>
              <a:buSzPct val="125000"/>
              <a:buFont typeface="Arial" pitchFamily="34" charset="0"/>
              <a:buChar char="▪"/>
            </a:pPr>
            <a:r>
              <a:rPr lang="en-GB" dirty="0" smtClean="0"/>
              <a:t>Contents of a typical SPA</a:t>
            </a:r>
          </a:p>
          <a:p>
            <a:pPr marL="407987" lvl="2" indent="-227013">
              <a:spcBef>
                <a:spcPts val="300"/>
              </a:spcBef>
              <a:spcAft>
                <a:spcPts val="300"/>
              </a:spcAft>
              <a:buClr>
                <a:schemeClr val="accent1"/>
              </a:buClr>
              <a:buSzPct val="125000"/>
              <a:buFont typeface="Arial" pitchFamily="34" charset="0"/>
              <a:buChar char="▪"/>
            </a:pPr>
            <a:r>
              <a:rPr lang="en-GB" dirty="0" smtClean="0"/>
              <a:t>Contract timeline</a:t>
            </a:r>
          </a:p>
          <a:p>
            <a:pPr marL="407987" lvl="2" indent="-227013">
              <a:spcBef>
                <a:spcPts val="300"/>
              </a:spcBef>
              <a:spcAft>
                <a:spcPts val="300"/>
              </a:spcAft>
              <a:buClr>
                <a:schemeClr val="accent1"/>
              </a:buClr>
              <a:buSzPct val="125000"/>
              <a:buFont typeface="Arial" pitchFamily="34" charset="0"/>
              <a:buChar char="▪"/>
            </a:pPr>
            <a:r>
              <a:rPr lang="en-GB" dirty="0" smtClean="0"/>
              <a:t>Transaction structures (Stock vs. Asset purchase)</a:t>
            </a:r>
          </a:p>
          <a:p>
            <a:pPr marL="407987" lvl="2" indent="-227013">
              <a:spcBef>
                <a:spcPts val="300"/>
              </a:spcBef>
              <a:spcAft>
                <a:spcPts val="300"/>
              </a:spcAft>
              <a:buClr>
                <a:schemeClr val="accent1"/>
              </a:buClr>
              <a:buSzPct val="125000"/>
              <a:buFont typeface="Arial" pitchFamily="34" charset="0"/>
              <a:buChar char="▪"/>
            </a:pPr>
            <a:r>
              <a:rPr lang="en-GB" dirty="0" smtClean="0"/>
              <a:t>Completion mechanics (Lock box vs. closing accounts)</a:t>
            </a:r>
          </a:p>
          <a:p>
            <a:pPr marL="407987" lvl="2" indent="-227013">
              <a:spcBef>
                <a:spcPts val="300"/>
              </a:spcBef>
              <a:spcAft>
                <a:spcPts val="300"/>
              </a:spcAft>
              <a:buClr>
                <a:schemeClr val="accent1"/>
              </a:buClr>
              <a:buSzPct val="125000"/>
              <a:buFont typeface="Arial" pitchFamily="34" charset="0"/>
              <a:buChar char="▪"/>
            </a:pPr>
            <a:r>
              <a:rPr lang="en-GB" dirty="0" smtClean="0"/>
              <a:t>What if something goes wrong (Representations and warranties and indemnities)</a:t>
            </a:r>
          </a:p>
          <a:p>
            <a:pPr marL="407987" lvl="2" indent="-227013">
              <a:spcBef>
                <a:spcPts val="300"/>
              </a:spcBef>
              <a:spcAft>
                <a:spcPts val="300"/>
              </a:spcAft>
              <a:buClr>
                <a:schemeClr val="accent1"/>
              </a:buClr>
              <a:buSzPct val="125000"/>
              <a:buFont typeface="Arial" pitchFamily="34" charset="0"/>
              <a:buChar char="▪"/>
            </a:pPr>
            <a:r>
              <a:rPr lang="en-GB" dirty="0" smtClean="0">
                <a:solidFill>
                  <a:schemeClr val="tx2"/>
                </a:solidFill>
              </a:rPr>
              <a:t>Key considerations for due diligence</a:t>
            </a:r>
          </a:p>
          <a:p>
            <a:pPr marL="407987" lvl="2" indent="-227013">
              <a:spcBef>
                <a:spcPts val="300"/>
              </a:spcBef>
              <a:spcAft>
                <a:spcPts val="300"/>
              </a:spcAft>
              <a:buClr>
                <a:schemeClr val="accent1"/>
              </a:buClr>
              <a:buSzPct val="125000"/>
              <a:buFont typeface="Arial" pitchFamily="34" charset="0"/>
              <a:buChar char="▪"/>
            </a:pPr>
            <a:r>
              <a:rPr lang="en-GB" dirty="0" smtClean="0">
                <a:solidFill>
                  <a:schemeClr val="tx2"/>
                </a:solidFill>
              </a:rPr>
              <a:t>Risk management considerations</a:t>
            </a:r>
            <a:endParaRPr lang="en-US" dirty="0" smtClean="0">
              <a:solidFill>
                <a:schemeClr val="tx2"/>
              </a:solidFill>
            </a:endParaRPr>
          </a:p>
          <a:p>
            <a:pPr marL="407987" lvl="2" indent="-227013">
              <a:spcBef>
                <a:spcPts val="300"/>
              </a:spcBef>
              <a:spcAft>
                <a:spcPts val="300"/>
              </a:spcAft>
              <a:buClr>
                <a:schemeClr val="accent1"/>
              </a:buClr>
              <a:buSzPct val="125000"/>
              <a:buFont typeface="Arial" pitchFamily="34" charset="0"/>
              <a:buChar char="▪"/>
            </a:pPr>
            <a:endParaRPr lang="en-GB" dirty="0" smtClean="0"/>
          </a:p>
        </p:txBody>
      </p:sp>
      <p:pic>
        <p:nvPicPr>
          <p:cNvPr id="6" name="Picture 5"/>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What is an SPA</a:t>
            </a:r>
          </a:p>
        </p:txBody>
      </p:sp>
      <p:sp>
        <p:nvSpPr>
          <p:cNvPr id="22533" name="Rectangle 3"/>
          <p:cNvSpPr>
            <a:spLocks noGrp="1" noChangeArrowheads="1"/>
          </p:cNvSpPr>
          <p:nvPr>
            <p:ph type="body" idx="1"/>
          </p:nvPr>
        </p:nvSpPr>
        <p:spPr/>
        <p:txBody>
          <a:bodyPr/>
          <a:lstStyle/>
          <a:p>
            <a:pPr lvl="1">
              <a:buNone/>
            </a:pPr>
            <a:r>
              <a:rPr lang="en-GB" sz="1800" dirty="0" smtClean="0"/>
              <a:t>The SPA gives legal substance to the transaction</a:t>
            </a:r>
          </a:p>
          <a:p>
            <a:pPr lvl="1" eaLnBrk="1" hangingPunct="1">
              <a:buNone/>
            </a:pPr>
            <a:r>
              <a:rPr lang="en-GB" sz="1800" dirty="0" smtClean="0"/>
              <a:t>The SPA:</a:t>
            </a:r>
          </a:p>
          <a:p>
            <a:pPr marL="231775" lvl="1" indent="-230188">
              <a:buSzPct val="125000"/>
              <a:buFont typeface="Arial" pitchFamily="34" charset="0"/>
              <a:buChar char="▪"/>
            </a:pPr>
            <a:r>
              <a:rPr lang="en-GB" sz="1800" b="1" dirty="0" smtClean="0"/>
              <a:t>Defines exactly what is being purchased </a:t>
            </a:r>
            <a:r>
              <a:rPr lang="en-GB" sz="1800" dirty="0" smtClean="0"/>
              <a:t>(definitions, transaction structure, consideration etc); and</a:t>
            </a:r>
          </a:p>
          <a:p>
            <a:pPr marL="231775" lvl="1" indent="-230188">
              <a:buSzPct val="125000"/>
              <a:buFont typeface="Arial" pitchFamily="34" charset="0"/>
              <a:buChar char="▪"/>
            </a:pPr>
            <a:r>
              <a:rPr lang="en-GB" sz="1800" dirty="0" smtClean="0"/>
              <a:t>If either party does not get what they think they bought/sold, the SPA provides a </a:t>
            </a:r>
            <a:r>
              <a:rPr lang="en-GB" sz="1800" b="1" dirty="0" smtClean="0"/>
              <a:t>protection mechanism</a:t>
            </a:r>
            <a:r>
              <a:rPr lang="en-GB" sz="1800" dirty="0" smtClean="0"/>
              <a:t> to:</a:t>
            </a:r>
          </a:p>
          <a:p>
            <a:pPr marL="682625" lvl="3" indent="-219075" eaLnBrk="1" hangingPunct="1">
              <a:buSzPct val="100000"/>
              <a:buFont typeface="Arial" pitchFamily="34" charset="0"/>
              <a:buChar char="–"/>
            </a:pPr>
            <a:r>
              <a:rPr lang="en-GB" sz="1800" dirty="0" smtClean="0"/>
              <a:t>Obtain a purchase price adjustment – (completion mechanisms); </a:t>
            </a:r>
          </a:p>
          <a:p>
            <a:pPr marL="682625" lvl="3" indent="-219075" eaLnBrk="1" hangingPunct="1">
              <a:buSzPct val="100000"/>
              <a:buFont typeface="Arial" pitchFamily="34" charset="0"/>
              <a:buChar char="–"/>
            </a:pPr>
            <a:r>
              <a:rPr lang="en-GB" sz="1800" dirty="0" smtClean="0"/>
              <a:t>Get some money back – (representations, warranties, indemnities); and/or</a:t>
            </a:r>
          </a:p>
          <a:p>
            <a:pPr marL="682625" lvl="3" indent="-219075" eaLnBrk="1" hangingPunct="1">
              <a:buSzPct val="100000"/>
              <a:buFont typeface="Arial" pitchFamily="34" charset="0"/>
              <a:buChar char="–"/>
            </a:pPr>
            <a:r>
              <a:rPr lang="en-GB" sz="1800" dirty="0" smtClean="0"/>
              <a:t>Terminate the deal (conditions precedent;  material adverse change (MAC) clauses)</a:t>
            </a:r>
          </a:p>
          <a:p>
            <a:pPr eaLnBrk="1" hangingPunct="1"/>
            <a:endParaRPr lang="en-GB" sz="1800" dirty="0" smtClean="0"/>
          </a:p>
          <a:p>
            <a:pPr eaLnBrk="1" hangingPunct="1"/>
            <a:endParaRPr lang="en-GB" sz="1800" dirty="0" smtClean="0"/>
          </a:p>
          <a:p>
            <a:pPr eaLnBrk="1" hangingPunct="1"/>
            <a:endParaRPr lang="en-GB" sz="1800" dirty="0" smtClean="0"/>
          </a:p>
        </p:txBody>
      </p:sp>
      <p:pic>
        <p:nvPicPr>
          <p:cNvPr id="7" name="Picture 6"/>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2774" name="Text Box 6"/>
          <p:cNvSpPr txBox="1">
            <a:spLocks noChangeArrowheads="1"/>
          </p:cNvSpPr>
          <p:nvPr/>
        </p:nvSpPr>
        <p:spPr bwMode="auto">
          <a:xfrm>
            <a:off x="449874" y="1593850"/>
            <a:ext cx="2527788" cy="890588"/>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a:solidFill>
                  <a:schemeClr val="bg1"/>
                </a:solidFill>
                <a:latin typeface="Arial"/>
              </a:rPr>
              <a:t>1. Reduce the price (if known prior to signing)</a:t>
            </a:r>
          </a:p>
        </p:txBody>
      </p:sp>
      <p:sp>
        <p:nvSpPr>
          <p:cNvPr id="672775" name="Text Box 7"/>
          <p:cNvSpPr txBox="1">
            <a:spLocks noChangeArrowheads="1"/>
          </p:cNvSpPr>
          <p:nvPr/>
        </p:nvSpPr>
        <p:spPr bwMode="auto">
          <a:xfrm>
            <a:off x="1888882" y="2479675"/>
            <a:ext cx="2527788" cy="890588"/>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bg1"/>
                </a:solidFill>
                <a:latin typeface="Arial"/>
              </a:rPr>
              <a:t>2. Seek a price adjustment mechanism</a:t>
            </a:r>
          </a:p>
        </p:txBody>
      </p:sp>
      <p:sp>
        <p:nvSpPr>
          <p:cNvPr id="672776" name="Text Box 8"/>
          <p:cNvSpPr txBox="1">
            <a:spLocks noChangeArrowheads="1"/>
          </p:cNvSpPr>
          <p:nvPr/>
        </p:nvSpPr>
        <p:spPr bwMode="auto">
          <a:xfrm>
            <a:off x="3327889" y="3365500"/>
            <a:ext cx="2527788" cy="890588"/>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marL="6350" algn="ctr" defTabSz="762000">
              <a:spcBef>
                <a:spcPct val="20000"/>
              </a:spcBef>
            </a:pPr>
            <a:r>
              <a:rPr lang="en-GB" sz="1400" dirty="0">
                <a:solidFill>
                  <a:schemeClr val="bg1"/>
                </a:solidFill>
                <a:latin typeface="Arial"/>
              </a:rPr>
              <a:t>3. Indemnity</a:t>
            </a:r>
          </a:p>
        </p:txBody>
      </p:sp>
      <p:sp>
        <p:nvSpPr>
          <p:cNvPr id="672777" name="Text Box 9"/>
          <p:cNvSpPr txBox="1">
            <a:spLocks noChangeArrowheads="1"/>
          </p:cNvSpPr>
          <p:nvPr/>
        </p:nvSpPr>
        <p:spPr bwMode="auto">
          <a:xfrm>
            <a:off x="4766897" y="4251325"/>
            <a:ext cx="2527788" cy="890588"/>
          </a:xfrm>
          <a:prstGeom prst="rect">
            <a:avLst/>
          </a:prstGeom>
          <a:solidFill>
            <a:srgbClr val="7AB80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a:solidFill>
                  <a:schemeClr val="bg1"/>
                </a:solidFill>
                <a:latin typeface="Arial"/>
              </a:rPr>
              <a:t>4. </a:t>
            </a:r>
            <a:r>
              <a:rPr lang="en-GB" sz="1400" dirty="0" smtClean="0">
                <a:solidFill>
                  <a:schemeClr val="bg1"/>
                </a:solidFill>
                <a:latin typeface="Arial"/>
              </a:rPr>
              <a:t>Representation and Warranty</a:t>
            </a:r>
            <a:endParaRPr lang="en-GB" sz="1400" dirty="0">
              <a:solidFill>
                <a:schemeClr val="bg1"/>
              </a:solidFill>
              <a:latin typeface="Arial"/>
            </a:endParaRPr>
          </a:p>
        </p:txBody>
      </p:sp>
      <p:sp>
        <p:nvSpPr>
          <p:cNvPr id="672778" name="Text Box 10"/>
          <p:cNvSpPr txBox="1">
            <a:spLocks noChangeArrowheads="1"/>
          </p:cNvSpPr>
          <p:nvPr/>
        </p:nvSpPr>
        <p:spPr bwMode="auto">
          <a:xfrm>
            <a:off x="6205905" y="5135564"/>
            <a:ext cx="2527788" cy="890587"/>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a:solidFill>
                  <a:schemeClr val="accent4"/>
                </a:solidFill>
                <a:latin typeface="Arial"/>
              </a:rPr>
              <a:t>5. MAC</a:t>
            </a:r>
          </a:p>
        </p:txBody>
      </p:sp>
      <p:sp>
        <p:nvSpPr>
          <p:cNvPr id="672782" name="Line 14"/>
          <p:cNvSpPr>
            <a:spLocks noChangeShapeType="1"/>
          </p:cNvSpPr>
          <p:nvPr/>
        </p:nvSpPr>
        <p:spPr bwMode="gray">
          <a:xfrm>
            <a:off x="2776904" y="1593850"/>
            <a:ext cx="0" cy="1162050"/>
          </a:xfrm>
          <a:prstGeom prst="line">
            <a:avLst/>
          </a:prstGeom>
          <a:noFill/>
          <a:ln w="76200" cap="sq">
            <a:noFill/>
            <a:round/>
            <a:headEnd type="none" w="sm" len="sm"/>
            <a:tailEnd type="none" w="sm" len="sm"/>
          </a:ln>
          <a:effectLst/>
        </p:spPr>
        <p:txBody>
          <a:bodyPr lIns="72000" tIns="72000" rIns="72000" bIns="72000">
            <a:spAutoFit/>
          </a:bodyPr>
          <a:lstStyle/>
          <a:p>
            <a:endParaRPr lang="en-US"/>
          </a:p>
        </p:txBody>
      </p:sp>
      <p:sp>
        <p:nvSpPr>
          <p:cNvPr id="672785" name="Line 17"/>
          <p:cNvSpPr>
            <a:spLocks noChangeShapeType="1"/>
          </p:cNvSpPr>
          <p:nvPr/>
        </p:nvSpPr>
        <p:spPr bwMode="gray">
          <a:xfrm>
            <a:off x="2776904" y="2884489"/>
            <a:ext cx="0" cy="1157287"/>
          </a:xfrm>
          <a:prstGeom prst="line">
            <a:avLst/>
          </a:prstGeom>
          <a:noFill/>
          <a:ln w="76200" cap="sq">
            <a:noFill/>
            <a:round/>
            <a:headEnd type="none" w="sm" len="sm"/>
            <a:tailEnd type="none" w="sm" len="sm"/>
          </a:ln>
          <a:effectLst/>
        </p:spPr>
        <p:txBody>
          <a:bodyPr lIns="72000" tIns="72000" rIns="72000" bIns="72000">
            <a:spAutoFit/>
          </a:bodyPr>
          <a:lstStyle/>
          <a:p>
            <a:endParaRPr lang="en-US"/>
          </a:p>
        </p:txBody>
      </p:sp>
      <p:sp>
        <p:nvSpPr>
          <p:cNvPr id="672787" name="Line 19"/>
          <p:cNvSpPr>
            <a:spLocks noChangeShapeType="1"/>
          </p:cNvSpPr>
          <p:nvPr/>
        </p:nvSpPr>
        <p:spPr bwMode="gray">
          <a:xfrm>
            <a:off x="2579077" y="5156200"/>
            <a:ext cx="0" cy="1365250"/>
          </a:xfrm>
          <a:prstGeom prst="line">
            <a:avLst/>
          </a:prstGeom>
          <a:noFill/>
          <a:ln w="76200" cap="sq">
            <a:noFill/>
            <a:round/>
            <a:headEnd type="none" w="sm" len="sm"/>
            <a:tailEnd type="none" w="sm" len="sm"/>
          </a:ln>
          <a:effectLst/>
        </p:spPr>
        <p:txBody>
          <a:bodyPr lIns="72000" tIns="72000" rIns="72000" bIns="72000">
            <a:spAutoFit/>
          </a:bodyPr>
          <a:lstStyle/>
          <a:p>
            <a:endParaRPr lang="en-US"/>
          </a:p>
        </p:txBody>
      </p:sp>
      <p:sp>
        <p:nvSpPr>
          <p:cNvPr id="672789" name="Line 21"/>
          <p:cNvSpPr>
            <a:spLocks noChangeShapeType="1"/>
          </p:cNvSpPr>
          <p:nvPr/>
        </p:nvSpPr>
        <p:spPr bwMode="gray">
          <a:xfrm>
            <a:off x="2776904" y="4186238"/>
            <a:ext cx="0" cy="1154112"/>
          </a:xfrm>
          <a:prstGeom prst="line">
            <a:avLst/>
          </a:prstGeom>
          <a:noFill/>
          <a:ln w="76200" cap="sq">
            <a:noFill/>
            <a:round/>
            <a:headEnd type="none" w="sm" len="sm"/>
            <a:tailEnd type="none" w="sm" len="sm"/>
          </a:ln>
          <a:effectLst/>
        </p:spPr>
        <p:txBody>
          <a:bodyPr lIns="72000" tIns="72000" rIns="72000" bIns="72000">
            <a:spAutoFit/>
          </a:bodyPr>
          <a:lstStyle/>
          <a:p>
            <a:endParaRPr lang="en-US"/>
          </a:p>
        </p:txBody>
      </p:sp>
      <p:sp>
        <p:nvSpPr>
          <p:cNvPr id="25" name="Left Arrow 24"/>
          <p:cNvSpPr/>
          <p:nvPr/>
        </p:nvSpPr>
        <p:spPr>
          <a:xfrm>
            <a:off x="3309257" y="1741714"/>
            <a:ext cx="1494972" cy="464457"/>
          </a:xfrm>
          <a:prstGeom prst="leftArrow">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dirty="0">
              <a:solidFill>
                <a:schemeClr val="accent4"/>
              </a:solidFill>
              <a:latin typeface="Arial"/>
            </a:endParaRPr>
          </a:p>
        </p:txBody>
      </p:sp>
      <p:sp>
        <p:nvSpPr>
          <p:cNvPr id="26" name="TextBox 25"/>
          <p:cNvSpPr txBox="1"/>
          <p:nvPr/>
        </p:nvSpPr>
        <p:spPr>
          <a:xfrm>
            <a:off x="4934856" y="1640118"/>
            <a:ext cx="3904343" cy="600164"/>
          </a:xfrm>
          <a:prstGeom prst="rect">
            <a:avLst/>
          </a:prstGeom>
          <a:solidFill>
            <a:srgbClr val="FAD8AF"/>
          </a:solidFill>
          <a:ln>
            <a:solidFill>
              <a:srgbClr val="FAD8AF"/>
            </a:solidFill>
          </a:ln>
        </p:spPr>
        <p:txBody>
          <a:bodyPr wrap="square" rtlCol="0">
            <a:spAutoFit/>
          </a:bodyPr>
          <a:lstStyle/>
          <a:p>
            <a:r>
              <a:rPr lang="en-US" sz="1100" dirty="0" smtClean="0"/>
              <a:t>One of the objectives of our due diligence is to help identify purchase price considerations. Much of the due diligence analysis (e.g.; quality of earnings) is focused on this issue. </a:t>
            </a:r>
          </a:p>
        </p:txBody>
      </p:sp>
      <p:sp>
        <p:nvSpPr>
          <p:cNvPr id="27" name="Left Arrow 26"/>
          <p:cNvSpPr/>
          <p:nvPr/>
        </p:nvSpPr>
        <p:spPr>
          <a:xfrm>
            <a:off x="4521200" y="2677883"/>
            <a:ext cx="1494972" cy="464457"/>
          </a:xfrm>
          <a:prstGeom prst="leftArrow">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dirty="0">
              <a:solidFill>
                <a:schemeClr val="accent4"/>
              </a:solidFill>
              <a:latin typeface="Arial"/>
            </a:endParaRPr>
          </a:p>
        </p:txBody>
      </p:sp>
      <p:sp>
        <p:nvSpPr>
          <p:cNvPr id="28" name="TextBox 27"/>
          <p:cNvSpPr txBox="1"/>
          <p:nvPr/>
        </p:nvSpPr>
        <p:spPr>
          <a:xfrm>
            <a:off x="6146799" y="2358577"/>
            <a:ext cx="2692401" cy="1615827"/>
          </a:xfrm>
          <a:prstGeom prst="rect">
            <a:avLst/>
          </a:prstGeom>
          <a:solidFill>
            <a:srgbClr val="FAD8AF"/>
          </a:solidFill>
          <a:ln>
            <a:solidFill>
              <a:srgbClr val="FAD8AF"/>
            </a:solidFill>
          </a:ln>
        </p:spPr>
        <p:txBody>
          <a:bodyPr wrap="square" rtlCol="0">
            <a:spAutoFit/>
          </a:bodyPr>
          <a:lstStyle/>
          <a:p>
            <a:r>
              <a:rPr lang="en-US" sz="1100" dirty="0" smtClean="0"/>
              <a:t>Financial due diligence helps identify areas for price adjustments, for example, net debt, working capital, capital expenditure etc.  Refer to each of these sections in the </a:t>
            </a:r>
            <a:r>
              <a:rPr lang="en-US" sz="1100" dirty="0" err="1" smtClean="0"/>
              <a:t>FDD</a:t>
            </a:r>
            <a:r>
              <a:rPr lang="en-US" sz="1100" dirty="0" smtClean="0"/>
              <a:t> toolkit for detailed guidance on analyses focused on  price considerations.  The price adjustment mechanisms are dealt with in the SPA</a:t>
            </a:r>
          </a:p>
        </p:txBody>
      </p:sp>
      <p:sp>
        <p:nvSpPr>
          <p:cNvPr id="30" name="Left Brace 29"/>
          <p:cNvSpPr/>
          <p:nvPr/>
        </p:nvSpPr>
        <p:spPr>
          <a:xfrm rot="-2700000">
            <a:off x="2721209" y="2624210"/>
            <a:ext cx="638629" cy="4313171"/>
          </a:xfrm>
          <a:prstGeom prst="leftBrace">
            <a:avLst>
              <a:gd name="adj1" fmla="val 11585"/>
              <a:gd name="adj2" fmla="val 483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ounded Rectangle 32"/>
          <p:cNvSpPr/>
          <p:nvPr/>
        </p:nvSpPr>
        <p:spPr>
          <a:xfrm>
            <a:off x="348346" y="4542974"/>
            <a:ext cx="2162629" cy="1204686"/>
          </a:xfrm>
          <a:prstGeom prst="round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US" sz="1400" b="1" dirty="0" smtClean="0">
                <a:solidFill>
                  <a:schemeClr val="accent1"/>
                </a:solidFill>
                <a:latin typeface="Arial"/>
              </a:rPr>
              <a:t>All these areas are dealt with in the SPA and therefore makes SPA review critical to due diligence </a:t>
            </a:r>
            <a:endParaRPr lang="en-US" sz="1400" b="1" dirty="0">
              <a:solidFill>
                <a:schemeClr val="accent1"/>
              </a:solidFill>
              <a:latin typeface="Arial"/>
              <a:cs typeface="Arial" charset="0"/>
            </a:endParaRPr>
          </a:p>
        </p:txBody>
      </p:sp>
      <p:sp>
        <p:nvSpPr>
          <p:cNvPr id="31"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Why is SPA so important?</a:t>
            </a:r>
          </a:p>
        </p:txBody>
      </p:sp>
      <p:sp>
        <p:nvSpPr>
          <p:cNvPr id="32" name="Rectangle 114"/>
          <p:cNvSpPr>
            <a:spLocks noChangeArrowheads="1"/>
          </p:cNvSpPr>
          <p:nvPr>
            <p:custDataLst>
              <p:tags r:id="rId1"/>
            </p:custDataLst>
          </p:nvPr>
        </p:nvSpPr>
        <p:spPr bwMode="auto">
          <a:xfrm>
            <a:off x="0" y="1040991"/>
            <a:ext cx="9144000" cy="351082"/>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defTabSz="762000">
              <a:spcBef>
                <a:spcPct val="20000"/>
              </a:spcBef>
            </a:pPr>
            <a:r>
              <a:rPr lang="en-GB" b="1" dirty="0" smtClean="0">
                <a:solidFill>
                  <a:schemeClr val="accent1"/>
                </a:solidFill>
                <a:latin typeface="Arial"/>
              </a:rPr>
              <a:t>SPA helps deal with price issues and uncertainty</a:t>
            </a:r>
            <a:endParaRPr lang="en-GB" b="1" dirty="0">
              <a:solidFill>
                <a:schemeClr val="accent1"/>
              </a:solidFill>
              <a:latin typeface="Arial"/>
            </a:endParaRPr>
          </a:p>
        </p:txBody>
      </p:sp>
      <p:pic>
        <p:nvPicPr>
          <p:cNvPr id="20" name="Picture 19"/>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4598" name="Group 150"/>
          <p:cNvGraphicFramePr>
            <a:graphicFrameLocks noGrp="1"/>
          </p:cNvGraphicFramePr>
          <p:nvPr>
            <p:ph idx="1"/>
          </p:nvPr>
        </p:nvGraphicFramePr>
        <p:xfrm>
          <a:off x="252046" y="1268413"/>
          <a:ext cx="8637954" cy="4601760"/>
        </p:xfrm>
        <a:graphic>
          <a:graphicData uri="http://schemas.openxmlformats.org/drawingml/2006/table">
            <a:tbl>
              <a:tblPr/>
              <a:tblGrid>
                <a:gridCol w="306754"/>
                <a:gridCol w="3758822"/>
                <a:gridCol w="4572378"/>
              </a:tblGrid>
              <a:tr h="0">
                <a:tc>
                  <a:txBody>
                    <a:bodyPr/>
                    <a:lstStyle/>
                    <a:p>
                      <a:pPr marL="0" marR="0" lvl="0" indent="0" algn="l" defTabSz="762000" rtl="0" eaLnBrk="1" fontAlgn="base" latinLnBrk="0" hangingPunct="1">
                        <a:lnSpc>
                          <a:spcPct val="100000"/>
                        </a:lnSpc>
                        <a:spcBef>
                          <a:spcPct val="6000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Univers 45 Light" pitchFamily="2" charset="0"/>
                      </a:endParaRPr>
                    </a:p>
                  </a:txBody>
                  <a:tcPr marL="33231" marR="33231" marT="54000" marB="54000" anchor="b"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l" defTabSz="762000" rtl="0" eaLnBrk="1" fontAlgn="base" latinLnBrk="0" hangingPunct="1">
                        <a:lnSpc>
                          <a:spcPct val="100000"/>
                        </a:lnSpc>
                        <a:spcBef>
                          <a:spcPct val="60000"/>
                        </a:spcBef>
                        <a:spcAft>
                          <a:spcPct val="0"/>
                        </a:spcAft>
                        <a:buClrTx/>
                        <a:buSzTx/>
                        <a:buFontTx/>
                        <a:buNone/>
                        <a:tabLst/>
                      </a:pPr>
                      <a:r>
                        <a:rPr kumimoji="0" lang="en-GB" sz="1400" b="1" i="0" u="none" strike="noStrike" cap="none" normalizeH="0" baseline="0" dirty="0" smtClean="0">
                          <a:ln>
                            <a:noFill/>
                          </a:ln>
                          <a:solidFill>
                            <a:schemeClr val="bg1"/>
                          </a:solidFill>
                          <a:effectLst/>
                          <a:latin typeface="Arial" pitchFamily="34" charset="0"/>
                          <a:cs typeface="Arial" pitchFamily="34" charset="0"/>
                        </a:rPr>
                        <a:t>Basic structure</a:t>
                      </a:r>
                      <a:endParaRPr kumimoji="0" lang="en-US" sz="1400" b="1" i="0" u="none" strike="noStrike" cap="none" normalizeH="0" baseline="0" dirty="0" smtClean="0">
                        <a:ln>
                          <a:noFill/>
                        </a:ln>
                        <a:solidFill>
                          <a:schemeClr val="bg1"/>
                        </a:solidFill>
                        <a:effectLst/>
                        <a:latin typeface="Arial" pitchFamily="34" charset="0"/>
                        <a:cs typeface="Arial" pitchFamily="34" charset="0"/>
                      </a:endParaRPr>
                    </a:p>
                  </a:txBody>
                  <a:tcPr marL="33231" marR="33231" marT="54000" marB="54000" anchor="b"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l" defTabSz="762000" rtl="0" eaLnBrk="1" fontAlgn="base" latinLnBrk="0" hangingPunct="1">
                        <a:lnSpc>
                          <a:spcPct val="100000"/>
                        </a:lnSpc>
                        <a:spcBef>
                          <a:spcPct val="60000"/>
                        </a:spcBef>
                        <a:spcAft>
                          <a:spcPct val="0"/>
                        </a:spcAft>
                        <a:buClrTx/>
                        <a:buSzTx/>
                        <a:buFontTx/>
                        <a:buNone/>
                        <a:tabLst/>
                      </a:pPr>
                      <a:r>
                        <a:rPr kumimoji="0" lang="en-US" sz="1400" b="1" i="0" u="none" strike="noStrike" cap="none" normalizeH="0" baseline="0" smtClean="0">
                          <a:ln>
                            <a:noFill/>
                          </a:ln>
                          <a:solidFill>
                            <a:schemeClr val="bg1"/>
                          </a:solidFill>
                          <a:effectLst/>
                          <a:latin typeface="Arial" pitchFamily="34" charset="0"/>
                          <a:cs typeface="Arial" pitchFamily="34" charset="0"/>
                        </a:rPr>
                        <a:t>Comments</a:t>
                      </a:r>
                    </a:p>
                  </a:txBody>
                  <a:tcPr marL="33231" marR="33231" marT="54000" marB="54000" anchor="b" horzOverflow="overflow">
                    <a:lnL>
                      <a:noFill/>
                    </a:lnL>
                    <a:lnR>
                      <a:noFill/>
                    </a:lnR>
                    <a:lnT cap="flat">
                      <a:noFill/>
                    </a:lnT>
                    <a:lnB>
                      <a:noFill/>
                    </a:lnB>
                    <a:lnTlToBr>
                      <a:noFill/>
                    </a:lnTlToBr>
                    <a:lnBlToTr>
                      <a:noFill/>
                    </a:lnBlToTr>
                    <a:solidFill>
                      <a:schemeClr val="accent1"/>
                    </a:solidFill>
                  </a:tcPr>
                </a:tc>
              </a:tr>
              <a:tr h="0">
                <a:tc>
                  <a:txBody>
                    <a:bodyPr/>
                    <a:lstStyle/>
                    <a:p>
                      <a:pPr marL="369888" marR="0" lvl="1" indent="-3683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GB" sz="1400" b="1" i="0" u="none" strike="noStrike" cap="none" normalizeH="0" baseline="0" dirty="0" smtClean="0">
                          <a:ln>
                            <a:noFill/>
                          </a:ln>
                          <a:solidFill>
                            <a:schemeClr val="tx2"/>
                          </a:solidFill>
                          <a:effectLst/>
                          <a:latin typeface="Univers 45 Light" pitchFamily="2" charset="0"/>
                        </a:rPr>
                        <a:t>1. </a:t>
                      </a:r>
                    </a:p>
                  </a:txBody>
                  <a:tcPr marL="33231" marR="33231" marT="54000" marB="54000" horzOverflow="overflow">
                    <a:lnL cap="flat">
                      <a:noFill/>
                    </a:lnL>
                    <a:lnR>
                      <a:noFill/>
                    </a:lnR>
                    <a:lnT>
                      <a:noFill/>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369888" marR="0" lvl="1" indent="-36830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GB" sz="1400" b="0" i="0" u="none" strike="noStrike" cap="none" normalizeH="0" baseline="0" dirty="0" smtClean="0">
                          <a:ln>
                            <a:noFill/>
                          </a:ln>
                          <a:solidFill>
                            <a:schemeClr val="tx2"/>
                          </a:solidFill>
                          <a:effectLst/>
                          <a:latin typeface="Arial" pitchFamily="34" charset="0"/>
                          <a:cs typeface="Arial" pitchFamily="34" charset="0"/>
                        </a:rPr>
                        <a:t>Definitions</a:t>
                      </a:r>
                    </a:p>
                  </a:txBody>
                  <a:tcPr marL="33231" marR="33231" marT="54000" marB="54000" horzOverflow="overflow">
                    <a:lnL cap="flat">
                      <a:noFill/>
                    </a:lnL>
                    <a:lnR>
                      <a:noFill/>
                    </a:lnR>
                    <a:lnT>
                      <a:noFill/>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Must clearly define ALL terms used in the agreement</a:t>
                      </a:r>
                    </a:p>
                  </a:txBody>
                  <a:tcPr marL="33231" marR="33231" marT="54000" marB="54000" horzOverflow="overflow">
                    <a:lnL>
                      <a:noFill/>
                    </a:lnL>
                    <a:lnR cap="flat">
                      <a:noFill/>
                    </a:lnR>
                    <a:lnT>
                      <a:noFill/>
                    </a:lnT>
                    <a:lnB w="12700" cap="flat" cmpd="sng" algn="ctr">
                      <a:solidFill>
                        <a:schemeClr val="bg1"/>
                      </a:solidFill>
                      <a:prstDash val="solid"/>
                      <a:round/>
                      <a:headEnd type="none" w="sm" len="sm"/>
                      <a:tailEnd type="none" w="sm" len="sm"/>
                    </a:lnB>
                    <a:lnTlToBr>
                      <a:noFill/>
                    </a:lnTlToBr>
                    <a:lnBlToTr>
                      <a:noFill/>
                    </a:lnBlToTr>
                    <a:solidFill>
                      <a:srgbClr val="E7EDF5"/>
                    </a:solidFill>
                  </a:tcPr>
                </a:tc>
              </a:tr>
              <a:tr h="192088">
                <a:tc>
                  <a:txBody>
                    <a:bodyPr/>
                    <a:lstStyle/>
                    <a:p>
                      <a:pPr marL="369888" marR="0" lvl="1" indent="-3683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GB" sz="1400" b="1" i="0" u="none" strike="noStrike" cap="none" normalizeH="0" baseline="0" dirty="0" smtClean="0">
                          <a:ln>
                            <a:noFill/>
                          </a:ln>
                          <a:solidFill>
                            <a:schemeClr val="tx2"/>
                          </a:solidFill>
                          <a:effectLst/>
                          <a:latin typeface="Univers 45 Light" pitchFamily="2" charset="0"/>
                        </a:rPr>
                        <a:t>2. </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635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9888" marR="0" lvl="1" indent="-36830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GB" sz="1400" b="0" i="0" u="none" strike="noStrike" cap="none" normalizeH="0" baseline="0" dirty="0" smtClean="0">
                          <a:ln>
                            <a:noFill/>
                          </a:ln>
                          <a:solidFill>
                            <a:schemeClr val="tx2"/>
                          </a:solidFill>
                          <a:effectLst/>
                          <a:latin typeface="Arial" pitchFamily="34" charset="0"/>
                          <a:cs typeface="Arial" pitchFamily="34" charset="0"/>
                        </a:rPr>
                        <a:t>Agreement to sell and purchase</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635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0" marR="0" lvl="1" indent="1588"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What is being sold (shares, assets) and what is the headline price?</a:t>
                      </a:r>
                    </a:p>
                  </a:txBody>
                  <a:tcPr marL="33231" marR="33231" marT="54000" marB="54000" horzOverflow="overflow">
                    <a:lnL>
                      <a:noFill/>
                    </a:lnL>
                    <a:lnR cap="flat">
                      <a:noFill/>
                    </a:lnR>
                    <a:lnT w="12700" cap="flat" cmpd="sng" algn="ctr">
                      <a:solidFill>
                        <a:schemeClr val="bg1"/>
                      </a:solidFill>
                      <a:prstDash val="solid"/>
                      <a:round/>
                      <a:headEnd type="none" w="sm" len="sm"/>
                      <a:tailEnd type="none" w="sm" len="sm"/>
                    </a:lnT>
                    <a:lnB w="6350" cap="flat" cmpd="sng" algn="ctr">
                      <a:solidFill>
                        <a:schemeClr val="bg1"/>
                      </a:solidFill>
                      <a:prstDash val="solid"/>
                      <a:round/>
                      <a:headEnd type="none" w="med" len="med"/>
                      <a:tailEnd type="none" w="med" len="med"/>
                    </a:lnB>
                    <a:lnTlToBr>
                      <a:noFill/>
                    </a:lnTlToBr>
                    <a:lnBlToTr>
                      <a:noFill/>
                    </a:lnBlToTr>
                    <a:solidFill>
                      <a:srgbClr val="E7EDF5"/>
                    </a:solidFill>
                  </a:tcPr>
                </a:tc>
              </a:tr>
              <a:tr h="0">
                <a:tc>
                  <a:txBody>
                    <a:bodyPr/>
                    <a:lstStyle/>
                    <a:p>
                      <a:pPr marL="369888" marR="0" lvl="1" indent="-3683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US" sz="1400" b="1" i="0" u="none" strike="noStrike" cap="none" normalizeH="0" baseline="0" dirty="0" smtClean="0">
                          <a:ln>
                            <a:noFill/>
                          </a:ln>
                          <a:solidFill>
                            <a:schemeClr val="tx2"/>
                          </a:solidFill>
                          <a:effectLst/>
                          <a:latin typeface="Univers 45 Light" pitchFamily="2" charset="0"/>
                        </a:rPr>
                        <a:t>3.</a:t>
                      </a:r>
                    </a:p>
                  </a:txBody>
                  <a:tcPr marL="33231" marR="33231" marT="54000" marB="54000" horzOverflow="overflow">
                    <a:lnL cap="flat">
                      <a:noFill/>
                    </a:lnL>
                    <a:lnR>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369888" marR="0" lvl="1" indent="-36830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2"/>
                          </a:solidFill>
                          <a:effectLst/>
                          <a:latin typeface="Arial" pitchFamily="34" charset="0"/>
                          <a:cs typeface="Arial" pitchFamily="34" charset="0"/>
                        </a:rPr>
                        <a:t>Base consideration</a:t>
                      </a:r>
                    </a:p>
                  </a:txBody>
                  <a:tcPr marL="33231" marR="33231" marT="54000" marB="54000" horzOverflow="overflow">
                    <a:lnL cap="flat">
                      <a:noFill/>
                    </a:lnL>
                    <a:lnR>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Typically the enterprise value of the business</a:t>
                      </a:r>
                    </a:p>
                  </a:txBody>
                  <a:tcPr marL="33231" marR="33231" marT="54000" marB="54000" horzOverflow="overflow">
                    <a:lnL>
                      <a:noFill/>
                    </a:lnL>
                    <a:lnR cap="flat">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sm" len="sm"/>
                      <a:tailEnd type="none" w="sm" len="sm"/>
                    </a:lnB>
                    <a:lnTlToBr>
                      <a:noFill/>
                    </a:lnTlToBr>
                    <a:lnBlToTr>
                      <a:noFill/>
                    </a:lnBlToTr>
                    <a:solidFill>
                      <a:srgbClr val="E7EDF5"/>
                    </a:solidFill>
                  </a:tcPr>
                </a:tc>
              </a:tr>
              <a:tr h="184150">
                <a:tc>
                  <a:txBody>
                    <a:bodyPr/>
                    <a:lstStyle/>
                    <a:p>
                      <a:pPr marL="369888" marR="0" lvl="1" indent="-3683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US" sz="1400" b="1" i="0" u="none" strike="noStrike" cap="none" normalizeH="0" baseline="0" dirty="0" smtClean="0">
                          <a:ln>
                            <a:noFill/>
                          </a:ln>
                          <a:solidFill>
                            <a:schemeClr val="tx2"/>
                          </a:solidFill>
                          <a:effectLst/>
                          <a:latin typeface="Univers 45 Light" pitchFamily="2" charset="0"/>
                        </a:rPr>
                        <a:t>4.</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369888" marR="0" lvl="1" indent="-36830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2"/>
                          </a:solidFill>
                          <a:effectLst/>
                          <a:latin typeface="Arial" pitchFamily="34" charset="0"/>
                          <a:cs typeface="Arial" pitchFamily="34" charset="0"/>
                        </a:rPr>
                        <a:t>Adjustments to the consideration</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Adjustments for debt, cash, working capital, capex</a:t>
                      </a:r>
                    </a:p>
                  </a:txBody>
                  <a:tcPr marL="33231" marR="33231" marT="54000" marB="54000" horzOverflow="overflow">
                    <a:lnL>
                      <a:noFill/>
                    </a:lnL>
                    <a:lnR cap="flat">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r>
              <a:tr h="184150">
                <a:tc>
                  <a:txBody>
                    <a:bodyPr/>
                    <a:lstStyle/>
                    <a:p>
                      <a:pPr marL="369888" marR="0" lvl="1" indent="-3683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US" sz="1400" b="1" i="0" u="none" strike="noStrike" cap="none" normalizeH="0" baseline="0" dirty="0" smtClean="0">
                          <a:ln>
                            <a:noFill/>
                          </a:ln>
                          <a:solidFill>
                            <a:schemeClr val="tx2"/>
                          </a:solidFill>
                          <a:effectLst/>
                          <a:latin typeface="Univers 45 Light" pitchFamily="2" charset="0"/>
                        </a:rPr>
                        <a:t>5.</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0" marR="0" lvl="1" indent="1588"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2"/>
                          </a:solidFill>
                          <a:effectLst/>
                          <a:latin typeface="Arial" pitchFamily="34" charset="0"/>
                          <a:cs typeface="Arial" pitchFamily="34" charset="0"/>
                        </a:rPr>
                        <a:t>Conditions precedent, seller undertakings, covenants </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How should the vendor manage the business in the period to completion</a:t>
                      </a:r>
                    </a:p>
                  </a:txBody>
                  <a:tcPr marL="33231" marR="33231" marT="54000" marB="54000" horzOverflow="overflow">
                    <a:lnL>
                      <a:noFill/>
                    </a:lnL>
                    <a:lnR cap="flat">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r>
              <a:tr h="0">
                <a:tc>
                  <a:txBody>
                    <a:bodyPr/>
                    <a:lstStyle/>
                    <a:p>
                      <a:pPr marL="368300" marR="0" lvl="1" indent="-366713"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US" sz="1400" b="1" i="0" u="none" strike="noStrike" cap="none" normalizeH="0" baseline="0" dirty="0" smtClean="0">
                          <a:ln>
                            <a:noFill/>
                          </a:ln>
                          <a:solidFill>
                            <a:schemeClr val="tx2"/>
                          </a:solidFill>
                          <a:effectLst/>
                          <a:latin typeface="Univers 45 Light" pitchFamily="2" charset="0"/>
                        </a:rPr>
                        <a:t>6.</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368300" marR="0" lvl="1" indent="-366713"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2"/>
                          </a:solidFill>
                          <a:effectLst/>
                          <a:latin typeface="Arial" pitchFamily="34" charset="0"/>
                          <a:cs typeface="Arial" pitchFamily="34" charset="0"/>
                        </a:rPr>
                        <a:t>Actions on completion</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Time, place, transfer of consideration</a:t>
                      </a:r>
                    </a:p>
                  </a:txBody>
                  <a:tcPr marL="33231" marR="33231" marT="54000" marB="54000" horzOverflow="overflow">
                    <a:lnL>
                      <a:noFill/>
                    </a:lnL>
                    <a:lnR cap="flat">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rgbClr val="E7EDF5"/>
                    </a:solidFill>
                  </a:tcPr>
                </a:tc>
              </a:tr>
              <a:tr h="223838">
                <a:tc>
                  <a:txBody>
                    <a:bodyPr/>
                    <a:lstStyle/>
                    <a:p>
                      <a:pPr marL="257175" marR="0" lvl="1" indent="-3429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US" sz="1400" b="1" i="0" u="none" strike="noStrike" cap="none" normalizeH="0" baseline="0" dirty="0" smtClean="0">
                          <a:ln>
                            <a:noFill/>
                          </a:ln>
                          <a:solidFill>
                            <a:schemeClr val="tx2"/>
                          </a:solidFill>
                          <a:effectLst/>
                          <a:latin typeface="Univers 45 Light" pitchFamily="2" charset="0"/>
                        </a:rPr>
                        <a:t>7.</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9888" marR="0" lvl="1" indent="-36830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2"/>
                          </a:solidFill>
                          <a:effectLst/>
                          <a:latin typeface="Arial" pitchFamily="34" charset="0"/>
                          <a:cs typeface="Arial" pitchFamily="34" charset="0"/>
                        </a:rPr>
                        <a:t>Representations and Warranties</a:t>
                      </a:r>
                    </a:p>
                  </a:txBody>
                  <a:tcPr marL="33231" marR="33231" marT="54000" marB="54000" horzOverflow="overflow">
                    <a:lnL cap="flat">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Protections if things go wrong: but how useful are these mechanisms in practice?</a:t>
                      </a:r>
                    </a:p>
                  </a:txBody>
                  <a:tcPr marL="33231" marR="33231" marT="54000" marB="54000" horzOverflow="overflow">
                    <a:lnL>
                      <a:noFill/>
                    </a:lnL>
                    <a:lnR cap="flat">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r>
              <a:tr h="0">
                <a:tc>
                  <a:txBody>
                    <a:bodyPr/>
                    <a:lstStyle/>
                    <a:p>
                      <a:pPr marL="369888" marR="0" lvl="1" indent="-3683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US" sz="1400" b="1" i="0" u="none" strike="noStrike" cap="none" normalizeH="0" baseline="0" dirty="0" smtClean="0">
                          <a:ln>
                            <a:noFill/>
                          </a:ln>
                          <a:solidFill>
                            <a:schemeClr val="tx2"/>
                          </a:solidFill>
                          <a:effectLst/>
                          <a:latin typeface="Univers 45 Light" pitchFamily="2" charset="0"/>
                        </a:rPr>
                        <a:t>8.</a:t>
                      </a:r>
                    </a:p>
                  </a:txBody>
                  <a:tcPr marL="33231" marR="33231" marT="54000" marB="54000" horzOverflow="overflow">
                    <a:lnL cap="flat">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9888" marR="0" lvl="1" indent="-36830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2"/>
                          </a:solidFill>
                          <a:effectLst/>
                          <a:latin typeface="Arial" pitchFamily="34" charset="0"/>
                          <a:cs typeface="Arial" pitchFamily="34" charset="0"/>
                        </a:rPr>
                        <a:t>Indemnities</a:t>
                      </a:r>
                    </a:p>
                  </a:txBody>
                  <a:tcPr marL="33231" marR="33231" marT="54000" marB="54000" horzOverflow="overflow">
                    <a:lnL cap="flat">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Liabilities to be borne by the Seller</a:t>
                      </a:r>
                    </a:p>
                  </a:txBody>
                  <a:tcPr marL="33231" marR="33231" marT="54000" marB="54000" horzOverflow="overflow">
                    <a:lnL>
                      <a:noFill/>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r>
              <a:tr h="0">
                <a:tc>
                  <a:txBody>
                    <a:bodyPr/>
                    <a:lstStyle/>
                    <a:p>
                      <a:pPr marL="369888" marR="0" lvl="1" indent="-3683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US" sz="1400" b="1" i="0" u="none" strike="noStrike" cap="none" normalizeH="0" baseline="0" dirty="0" smtClean="0">
                          <a:ln>
                            <a:noFill/>
                          </a:ln>
                          <a:solidFill>
                            <a:schemeClr val="tx2"/>
                          </a:solidFill>
                          <a:effectLst/>
                          <a:latin typeface="Univers 45 Light" pitchFamily="2" charset="0"/>
                        </a:rPr>
                        <a:t>9.</a:t>
                      </a:r>
                    </a:p>
                  </a:txBody>
                  <a:tcPr marL="33231" marR="33231" marT="54000" marB="54000" horzOverflow="overflow">
                    <a:lnL cap="flat">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369888" marR="0" lvl="1" indent="-36830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2"/>
                          </a:solidFill>
                          <a:effectLst/>
                          <a:latin typeface="Arial" pitchFamily="34" charset="0"/>
                          <a:cs typeface="Arial" pitchFamily="34" charset="0"/>
                        </a:rPr>
                        <a:t>Schedules</a:t>
                      </a:r>
                    </a:p>
                  </a:txBody>
                  <a:tcPr marL="33231" marR="33231" marT="54000" marB="54000" horzOverflow="overflow">
                    <a:lnL cap="flat">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Appendices, e.g. completion mechanism process and accounting policies</a:t>
                      </a:r>
                    </a:p>
                  </a:txBody>
                  <a:tcPr marL="33231" marR="33231" marT="54000" marB="54000" horzOverflow="overflow">
                    <a:lnL>
                      <a:noFill/>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DF5"/>
                    </a:solidFill>
                  </a:tcPr>
                </a:tc>
              </a:tr>
              <a:tr h="0">
                <a:tc>
                  <a:txBody>
                    <a:bodyPr/>
                    <a:lstStyle/>
                    <a:p>
                      <a:pPr marL="369888" marR="0" lvl="1" indent="-368300" algn="l" defTabSz="762000" rtl="0" eaLnBrk="1" fontAlgn="base" latinLnBrk="0" hangingPunct="1">
                        <a:lnSpc>
                          <a:spcPct val="100000"/>
                        </a:lnSpc>
                        <a:spcBef>
                          <a:spcPct val="60000"/>
                        </a:spcBef>
                        <a:spcAft>
                          <a:spcPct val="0"/>
                        </a:spcAft>
                        <a:buClr>
                          <a:schemeClr val="tx2"/>
                        </a:buClr>
                        <a:buSzPct val="85000"/>
                        <a:buFont typeface="+mj-lt"/>
                        <a:buNone/>
                        <a:tabLst/>
                      </a:pPr>
                      <a:r>
                        <a:rPr kumimoji="0" lang="en-US" sz="1400" b="1" i="0" u="none" strike="noStrike" cap="none" normalizeH="0" baseline="0" dirty="0" smtClean="0">
                          <a:ln>
                            <a:noFill/>
                          </a:ln>
                          <a:solidFill>
                            <a:schemeClr val="tx2"/>
                          </a:solidFill>
                          <a:effectLst/>
                          <a:latin typeface="Univers 45 Light" pitchFamily="2" charset="0"/>
                        </a:rPr>
                        <a:t>10. </a:t>
                      </a:r>
                    </a:p>
                  </a:txBody>
                  <a:tcPr marL="33231" marR="33231" marT="54000" marB="54000" horzOverflow="overflow">
                    <a:lnL cap="flat">
                      <a:noFill/>
                    </a:lnL>
                    <a:lnR>
                      <a:noFill/>
                    </a:lnR>
                    <a:lnT w="12700" cap="flat" cmpd="sng" algn="ctr">
                      <a:solidFill>
                        <a:schemeClr val="bg1"/>
                      </a:solidFill>
                      <a:prstDash val="solid"/>
                      <a:round/>
                      <a:headEnd type="none" w="med" len="med"/>
                      <a:tailEnd type="none" w="med" len="med"/>
                    </a:lnT>
                    <a:lnB w="19050" cap="flat" cmpd="sng" algn="ctr">
                      <a:solidFill>
                        <a:schemeClr val="bg2"/>
                      </a:solidFill>
                      <a:prstDash val="solid"/>
                      <a:round/>
                      <a:headEnd type="none" w="sm" len="sm"/>
                      <a:tailEnd type="none" w="sm" len="sm"/>
                    </a:lnB>
                    <a:lnTlToBr>
                      <a:noFill/>
                    </a:lnTlToBr>
                    <a:lnBlToTr>
                      <a:noFill/>
                    </a:lnBlToTr>
                    <a:solidFill>
                      <a:srgbClr val="E7EDF5"/>
                    </a:solidFill>
                  </a:tcPr>
                </a:tc>
                <a:tc>
                  <a:txBody>
                    <a:bodyPr/>
                    <a:lstStyle/>
                    <a:p>
                      <a:pPr marL="369888" marR="0" lvl="1" indent="-36830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2"/>
                          </a:solidFill>
                          <a:effectLst/>
                          <a:latin typeface="Arial" pitchFamily="34" charset="0"/>
                          <a:cs typeface="Arial" pitchFamily="34" charset="0"/>
                        </a:rPr>
                        <a:t>Ancillary agreements</a:t>
                      </a:r>
                    </a:p>
                  </a:txBody>
                  <a:tcPr marL="33231" marR="33231" marT="54000" marB="54000" horzOverflow="overflow">
                    <a:lnL cap="flat">
                      <a:noFill/>
                    </a:lnL>
                    <a:lnR>
                      <a:noFill/>
                    </a:lnR>
                    <a:lnT w="12700" cap="flat" cmpd="sng" algn="ctr">
                      <a:solidFill>
                        <a:schemeClr val="bg1"/>
                      </a:solidFill>
                      <a:prstDash val="solid"/>
                      <a:round/>
                      <a:headEnd type="none" w="med" len="med"/>
                      <a:tailEnd type="none" w="med" len="med"/>
                    </a:lnT>
                    <a:lnB w="19050" cap="flat" cmpd="sng" algn="ctr">
                      <a:solidFill>
                        <a:schemeClr val="bg2"/>
                      </a:solidFill>
                      <a:prstDash val="solid"/>
                      <a:round/>
                      <a:headEnd type="none" w="sm" len="sm"/>
                      <a:tailEnd type="none" w="sm" len="sm"/>
                    </a:lnB>
                    <a:lnTlToBr>
                      <a:noFill/>
                    </a:lnTlToBr>
                    <a:lnBlToTr>
                      <a:noFill/>
                    </a:lnBlToTr>
                    <a:solidFill>
                      <a:srgbClr val="E7EDF5"/>
                    </a:solidFill>
                  </a:tcPr>
                </a:tc>
                <a:tc>
                  <a:txBody>
                    <a:bodyPr/>
                    <a:lstStyle/>
                    <a:p>
                      <a:pPr marL="0" marR="0" lvl="1" indent="0" algn="l" defTabSz="762000" rtl="0" eaLnBrk="1" fontAlgn="base" latinLnBrk="0" hangingPunct="1">
                        <a:lnSpc>
                          <a:spcPct val="100000"/>
                        </a:lnSpc>
                        <a:spcBef>
                          <a:spcPts val="600"/>
                        </a:spcBef>
                        <a:spcAft>
                          <a:spcPts val="600"/>
                        </a:spcAft>
                        <a:buClr>
                          <a:schemeClr val="tx2"/>
                        </a:buClr>
                        <a:buSzPct val="85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Transition arrangements, shared-service agreements, licenses, non-compete agreements, etc.</a:t>
                      </a:r>
                    </a:p>
                  </a:txBody>
                  <a:tcPr marL="33231" marR="33231" marT="54000" marB="54000" horzOverflow="overflow">
                    <a:lnL>
                      <a:noFill/>
                    </a:lnL>
                    <a:lnR cap="flat">
                      <a:noFill/>
                    </a:lnR>
                    <a:lnT w="12700" cap="flat" cmpd="sng" algn="ctr">
                      <a:solidFill>
                        <a:schemeClr val="bg1"/>
                      </a:solidFill>
                      <a:prstDash val="solid"/>
                      <a:round/>
                      <a:headEnd type="none" w="med" len="med"/>
                      <a:tailEnd type="none" w="med" len="med"/>
                    </a:lnT>
                    <a:lnB w="19050" cap="flat" cmpd="sng" algn="ctr">
                      <a:solidFill>
                        <a:schemeClr val="bg2"/>
                      </a:solidFill>
                      <a:prstDash val="solid"/>
                      <a:round/>
                      <a:headEnd type="none" w="sm" len="sm"/>
                      <a:tailEnd type="none" w="sm" len="sm"/>
                    </a:lnB>
                    <a:lnTlToBr>
                      <a:noFill/>
                    </a:lnTlToBr>
                    <a:lnBlToTr>
                      <a:noFill/>
                    </a:lnBlToTr>
                    <a:solidFill>
                      <a:srgbClr val="E7EDF5"/>
                    </a:solidFill>
                  </a:tcPr>
                </a:tc>
              </a:tr>
            </a:tbl>
          </a:graphicData>
        </a:graphic>
      </p:graphicFrame>
      <p:sp>
        <p:nvSpPr>
          <p:cNvPr id="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Contents of a typical SPA</a:t>
            </a:r>
          </a:p>
        </p:txBody>
      </p:sp>
      <p:pic>
        <p:nvPicPr>
          <p:cNvPr id="5" name="Picture 4"/>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4598"/>
                                        </p:tgtEl>
                                        <p:attrNameLst>
                                          <p:attrName>style.visibility</p:attrName>
                                        </p:attrNameLst>
                                      </p:cBhvr>
                                      <p:to>
                                        <p:strVal val="visible"/>
                                      </p:to>
                                    </p:set>
                                    <p:animEffect transition="in" filter="wipe(up)">
                                      <p:cBhvr>
                                        <p:cTn id="7" dur="500"/>
                                        <p:tgtEl>
                                          <p:spTgt spid="104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216090" y="3643939"/>
            <a:ext cx="8709546" cy="2456610"/>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355600" lvl="1" indent="-354013">
              <a:lnSpc>
                <a:spcPts val="1600"/>
              </a:lnSpc>
              <a:spcBef>
                <a:spcPts val="300"/>
              </a:spcBef>
              <a:spcAft>
                <a:spcPts val="0"/>
              </a:spcAft>
              <a:buClr>
                <a:schemeClr val="accent1"/>
              </a:buClr>
              <a:buSzPct val="75000"/>
              <a:buFont typeface="Wingdings" pitchFamily="2" charset="2"/>
              <a:buChar char="l"/>
            </a:pPr>
            <a:endParaRPr lang="en-GB" sz="1400" dirty="0"/>
          </a:p>
        </p:txBody>
      </p:sp>
      <p:sp>
        <p:nvSpPr>
          <p:cNvPr id="723970"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Contract </a:t>
            </a:r>
            <a:r>
              <a:rPr lang="en-GB" sz="1800" dirty="0"/>
              <a:t>timeline</a:t>
            </a:r>
          </a:p>
        </p:txBody>
      </p:sp>
      <p:sp>
        <p:nvSpPr>
          <p:cNvPr id="723971" name="Text Box 3"/>
          <p:cNvSpPr txBox="1">
            <a:spLocks noChangeArrowheads="1"/>
          </p:cNvSpPr>
          <p:nvPr/>
        </p:nvSpPr>
        <p:spPr bwMode="auto">
          <a:xfrm>
            <a:off x="2519363" y="1557338"/>
            <a:ext cx="1909762" cy="96837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a:solidFill>
                  <a:schemeClr val="bg1"/>
                </a:solidFill>
                <a:latin typeface="Arial"/>
              </a:rPr>
              <a:t>Transfer of </a:t>
            </a:r>
            <a:r>
              <a:rPr lang="en-GB" sz="1400" b="1" i="1" dirty="0">
                <a:solidFill>
                  <a:schemeClr val="bg1"/>
                </a:solidFill>
                <a:latin typeface="Arial"/>
              </a:rPr>
              <a:t>economic</a:t>
            </a:r>
            <a:r>
              <a:rPr lang="en-GB" sz="1400" b="1" dirty="0">
                <a:solidFill>
                  <a:schemeClr val="bg1"/>
                </a:solidFill>
                <a:latin typeface="Arial"/>
              </a:rPr>
              <a:t> risk and reward</a:t>
            </a:r>
          </a:p>
        </p:txBody>
      </p:sp>
      <p:sp>
        <p:nvSpPr>
          <p:cNvPr id="723972" name="Text Box 4"/>
          <p:cNvSpPr txBox="1">
            <a:spLocks noChangeArrowheads="1"/>
          </p:cNvSpPr>
          <p:nvPr/>
        </p:nvSpPr>
        <p:spPr bwMode="auto">
          <a:xfrm>
            <a:off x="323850" y="1557338"/>
            <a:ext cx="1909763" cy="96837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a:solidFill>
                  <a:schemeClr val="bg1"/>
                </a:solidFill>
                <a:latin typeface="Arial"/>
              </a:rPr>
              <a:t>Intent to do the deal</a:t>
            </a:r>
          </a:p>
        </p:txBody>
      </p:sp>
      <p:sp>
        <p:nvSpPr>
          <p:cNvPr id="723973" name="Text Box 5"/>
          <p:cNvSpPr txBox="1">
            <a:spLocks noChangeArrowheads="1"/>
          </p:cNvSpPr>
          <p:nvPr/>
        </p:nvSpPr>
        <p:spPr bwMode="auto">
          <a:xfrm>
            <a:off x="323850" y="3100388"/>
            <a:ext cx="1909763" cy="45561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algn="ctr">
              <a:spcBef>
                <a:spcPts val="300"/>
              </a:spcBef>
              <a:spcAft>
                <a:spcPts val="300"/>
              </a:spcAft>
            </a:pPr>
            <a:r>
              <a:rPr lang="en-US" sz="1000" dirty="0" smtClean="0"/>
              <a:t>Memorandum of Understanding (</a:t>
            </a:r>
            <a:r>
              <a:rPr lang="en-GB" sz="1000" dirty="0" smtClean="0"/>
              <a:t>MOU)/Letter of Intent (LOI)</a:t>
            </a:r>
            <a:endParaRPr lang="en-GB" sz="1000" dirty="0"/>
          </a:p>
        </p:txBody>
      </p:sp>
      <p:sp>
        <p:nvSpPr>
          <p:cNvPr id="723974" name="Text Box 6"/>
          <p:cNvSpPr txBox="1">
            <a:spLocks noChangeArrowheads="1"/>
          </p:cNvSpPr>
          <p:nvPr/>
        </p:nvSpPr>
        <p:spPr bwMode="auto">
          <a:xfrm>
            <a:off x="4714875" y="1557338"/>
            <a:ext cx="1909763" cy="96837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a:solidFill>
                  <a:schemeClr val="bg1"/>
                </a:solidFill>
                <a:latin typeface="Arial"/>
              </a:rPr>
              <a:t>SPA signed</a:t>
            </a:r>
          </a:p>
        </p:txBody>
      </p:sp>
      <p:sp>
        <p:nvSpPr>
          <p:cNvPr id="723975" name="Text Box 7"/>
          <p:cNvSpPr txBox="1">
            <a:spLocks noChangeArrowheads="1"/>
          </p:cNvSpPr>
          <p:nvPr/>
        </p:nvSpPr>
        <p:spPr bwMode="auto">
          <a:xfrm>
            <a:off x="4714875" y="3100388"/>
            <a:ext cx="1909763" cy="45561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algn="ctr">
              <a:spcBef>
                <a:spcPts val="300"/>
              </a:spcBef>
              <a:spcAft>
                <a:spcPts val="300"/>
              </a:spcAft>
            </a:pPr>
            <a:r>
              <a:rPr lang="en-GB" sz="1000" dirty="0"/>
              <a:t>Signing/Exchange date</a:t>
            </a:r>
          </a:p>
        </p:txBody>
      </p:sp>
      <p:sp>
        <p:nvSpPr>
          <p:cNvPr id="723976" name="Text Box 8"/>
          <p:cNvSpPr txBox="1">
            <a:spLocks noChangeArrowheads="1"/>
          </p:cNvSpPr>
          <p:nvPr/>
        </p:nvSpPr>
        <p:spPr bwMode="auto">
          <a:xfrm>
            <a:off x="6910388" y="1557338"/>
            <a:ext cx="1909762" cy="96837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a:solidFill>
                  <a:schemeClr val="bg1"/>
                </a:solidFill>
                <a:latin typeface="Arial"/>
              </a:rPr>
              <a:t>Transfer of legal ownership</a:t>
            </a:r>
          </a:p>
        </p:txBody>
      </p:sp>
      <p:sp>
        <p:nvSpPr>
          <p:cNvPr id="723977" name="Text Box 9"/>
          <p:cNvSpPr txBox="1">
            <a:spLocks noChangeArrowheads="1"/>
          </p:cNvSpPr>
          <p:nvPr/>
        </p:nvSpPr>
        <p:spPr bwMode="auto">
          <a:xfrm>
            <a:off x="6910388" y="3100388"/>
            <a:ext cx="1909762" cy="45561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algn="ctr">
              <a:spcBef>
                <a:spcPts val="300"/>
              </a:spcBef>
              <a:spcAft>
                <a:spcPts val="300"/>
              </a:spcAft>
            </a:pPr>
            <a:r>
              <a:rPr lang="en-GB" sz="1000" dirty="0" smtClean="0"/>
              <a:t>Completion/closing</a:t>
            </a:r>
            <a:endParaRPr lang="en-GB" sz="1000" dirty="0"/>
          </a:p>
        </p:txBody>
      </p:sp>
      <p:sp>
        <p:nvSpPr>
          <p:cNvPr id="723978" name="AutoShape 10"/>
          <p:cNvSpPr>
            <a:spLocks noChangeArrowheads="1"/>
          </p:cNvSpPr>
          <p:nvPr/>
        </p:nvSpPr>
        <p:spPr bwMode="auto">
          <a:xfrm rot="21600000" flipH="1" flipV="1">
            <a:off x="984250" y="2616200"/>
            <a:ext cx="587375" cy="434975"/>
          </a:xfrm>
          <a:prstGeom prst="upArrow">
            <a:avLst>
              <a:gd name="adj1" fmla="val 63852"/>
              <a:gd name="adj2" fmla="val 33102"/>
            </a:avLst>
          </a:prstGeom>
          <a:gradFill rotWithShape="0">
            <a:gsLst>
              <a:gs pos="0">
                <a:schemeClr val="hlink">
                  <a:gamma/>
                  <a:tint val="63922"/>
                  <a:invGamma/>
                </a:schemeClr>
              </a:gs>
              <a:gs pos="100000">
                <a:schemeClr val="hlink"/>
              </a:gs>
            </a:gsLst>
            <a:lin ang="5400000" scaled="1"/>
          </a:gradFill>
          <a:ln w="6350">
            <a:noFill/>
            <a:miter lim="800000"/>
            <a:headEnd type="none" w="sm" len="sm"/>
            <a:tailEnd type="none" w="sm" len="sm"/>
          </a:ln>
          <a:effectLst/>
        </p:spPr>
        <p:txBody>
          <a:bodyPr wrap="none" anchor="ctr"/>
          <a:lstStyle/>
          <a:p>
            <a:endParaRPr lang="en-US" sz="1400"/>
          </a:p>
        </p:txBody>
      </p:sp>
      <p:sp>
        <p:nvSpPr>
          <p:cNvPr id="723979" name="AutoShape 11"/>
          <p:cNvSpPr>
            <a:spLocks noChangeArrowheads="1"/>
          </p:cNvSpPr>
          <p:nvPr/>
        </p:nvSpPr>
        <p:spPr bwMode="auto">
          <a:xfrm rot="21600000" flipH="1" flipV="1">
            <a:off x="3179763" y="2616200"/>
            <a:ext cx="588962" cy="434975"/>
          </a:xfrm>
          <a:prstGeom prst="upArrow">
            <a:avLst>
              <a:gd name="adj1" fmla="val 63852"/>
              <a:gd name="adj2" fmla="val 33102"/>
            </a:avLst>
          </a:prstGeom>
          <a:gradFill rotWithShape="0">
            <a:gsLst>
              <a:gs pos="0">
                <a:schemeClr val="hlink">
                  <a:gamma/>
                  <a:tint val="63922"/>
                  <a:invGamma/>
                </a:schemeClr>
              </a:gs>
              <a:gs pos="100000">
                <a:schemeClr val="hlink"/>
              </a:gs>
            </a:gsLst>
            <a:lin ang="5400000" scaled="1"/>
          </a:gradFill>
          <a:ln w="6350">
            <a:noFill/>
            <a:miter lim="800000"/>
            <a:headEnd type="none" w="sm" len="sm"/>
            <a:tailEnd type="none" w="sm" len="sm"/>
          </a:ln>
          <a:effectLst/>
        </p:spPr>
        <p:txBody>
          <a:bodyPr wrap="none" anchor="ctr"/>
          <a:lstStyle/>
          <a:p>
            <a:endParaRPr lang="en-US" sz="1400"/>
          </a:p>
        </p:txBody>
      </p:sp>
      <p:sp>
        <p:nvSpPr>
          <p:cNvPr id="723980" name="AutoShape 12"/>
          <p:cNvSpPr>
            <a:spLocks noChangeArrowheads="1"/>
          </p:cNvSpPr>
          <p:nvPr/>
        </p:nvSpPr>
        <p:spPr bwMode="auto">
          <a:xfrm rot="21600000" flipH="1" flipV="1">
            <a:off x="5375275" y="2616200"/>
            <a:ext cx="588963" cy="434975"/>
          </a:xfrm>
          <a:prstGeom prst="upArrow">
            <a:avLst>
              <a:gd name="adj1" fmla="val 63852"/>
              <a:gd name="adj2" fmla="val 33102"/>
            </a:avLst>
          </a:prstGeom>
          <a:gradFill rotWithShape="0">
            <a:gsLst>
              <a:gs pos="0">
                <a:schemeClr val="hlink">
                  <a:gamma/>
                  <a:tint val="63922"/>
                  <a:invGamma/>
                </a:schemeClr>
              </a:gs>
              <a:gs pos="100000">
                <a:schemeClr val="hlink"/>
              </a:gs>
            </a:gsLst>
            <a:lin ang="5400000" scaled="1"/>
          </a:gradFill>
          <a:ln w="6350">
            <a:noFill/>
            <a:miter lim="800000"/>
            <a:headEnd type="none" w="sm" len="sm"/>
            <a:tailEnd type="none" w="sm" len="sm"/>
          </a:ln>
          <a:effectLst/>
        </p:spPr>
        <p:txBody>
          <a:bodyPr wrap="none" anchor="ctr"/>
          <a:lstStyle/>
          <a:p>
            <a:endParaRPr lang="en-US" sz="1400"/>
          </a:p>
        </p:txBody>
      </p:sp>
      <p:sp>
        <p:nvSpPr>
          <p:cNvPr id="723981" name="AutoShape 13"/>
          <p:cNvSpPr>
            <a:spLocks noChangeArrowheads="1"/>
          </p:cNvSpPr>
          <p:nvPr/>
        </p:nvSpPr>
        <p:spPr bwMode="auto">
          <a:xfrm rot="21600000" flipH="1" flipV="1">
            <a:off x="7572375" y="2616200"/>
            <a:ext cx="588963" cy="434975"/>
          </a:xfrm>
          <a:prstGeom prst="upArrow">
            <a:avLst>
              <a:gd name="adj1" fmla="val 63852"/>
              <a:gd name="adj2" fmla="val 33102"/>
            </a:avLst>
          </a:prstGeom>
          <a:gradFill rotWithShape="0">
            <a:gsLst>
              <a:gs pos="0">
                <a:schemeClr val="hlink">
                  <a:gamma/>
                  <a:tint val="63922"/>
                  <a:invGamma/>
                </a:schemeClr>
              </a:gs>
              <a:gs pos="100000">
                <a:schemeClr val="hlink"/>
              </a:gs>
            </a:gsLst>
            <a:lin ang="5400000" scaled="1"/>
          </a:gradFill>
          <a:ln w="6350">
            <a:noFill/>
            <a:miter lim="800000"/>
            <a:headEnd type="none" w="sm" len="sm"/>
            <a:tailEnd type="none" w="sm" len="sm"/>
          </a:ln>
          <a:effectLst/>
        </p:spPr>
        <p:txBody>
          <a:bodyPr wrap="none" anchor="ctr"/>
          <a:lstStyle/>
          <a:p>
            <a:endParaRPr lang="en-US" sz="1400"/>
          </a:p>
        </p:txBody>
      </p:sp>
      <p:sp>
        <p:nvSpPr>
          <p:cNvPr id="723982" name="Text Box 14"/>
          <p:cNvSpPr txBox="1">
            <a:spLocks noChangeArrowheads="1"/>
          </p:cNvSpPr>
          <p:nvPr/>
        </p:nvSpPr>
        <p:spPr bwMode="auto">
          <a:xfrm>
            <a:off x="2397125" y="3109913"/>
            <a:ext cx="2144713" cy="45561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algn="ctr">
              <a:spcBef>
                <a:spcPts val="300"/>
              </a:spcBef>
              <a:spcAft>
                <a:spcPts val="300"/>
              </a:spcAft>
            </a:pPr>
            <a:r>
              <a:rPr lang="en-GB" sz="1000" dirty="0"/>
              <a:t>Effective Date</a:t>
            </a:r>
          </a:p>
        </p:txBody>
      </p:sp>
      <p:sp>
        <p:nvSpPr>
          <p:cNvPr id="723983" name="Rectangle 15"/>
          <p:cNvSpPr>
            <a:spLocks noChangeArrowheads="1"/>
          </p:cNvSpPr>
          <p:nvPr/>
        </p:nvSpPr>
        <p:spPr bwMode="auto">
          <a:xfrm>
            <a:off x="4695825" y="3771900"/>
            <a:ext cx="1909763" cy="2393950"/>
          </a:xfrm>
          <a:prstGeom prst="rect">
            <a:avLst/>
          </a:prstGeom>
          <a:noFill/>
          <a:ln w="9525">
            <a:noFill/>
            <a:miter lim="800000"/>
            <a:headEnd/>
            <a:tailEnd/>
          </a:ln>
          <a:effectLst/>
        </p:spPr>
        <p:txBody>
          <a:bodyPr lIns="0" tIns="0" rIns="0" bIns="0"/>
          <a:lstStyle/>
          <a:p>
            <a:pPr marL="231775" lvl="1" indent="-230188">
              <a:spcBef>
                <a:spcPct val="40000"/>
              </a:spcBef>
              <a:buClr>
                <a:schemeClr val="accent1"/>
              </a:buClr>
              <a:buSzPct val="125000"/>
              <a:buFont typeface="Arial" pitchFamily="34" charset="0"/>
              <a:buChar char="▪"/>
            </a:pPr>
            <a:r>
              <a:rPr lang="en-GB" sz="1400" dirty="0"/>
              <a:t>Allocation of risk now fixed between buyer and seller</a:t>
            </a:r>
          </a:p>
          <a:p>
            <a:pPr marL="231775" lvl="1" indent="-230188">
              <a:spcBef>
                <a:spcPct val="40000"/>
              </a:spcBef>
              <a:buClr>
                <a:schemeClr val="accent1"/>
              </a:buClr>
              <a:buSzPct val="125000"/>
              <a:buFont typeface="Arial" pitchFamily="34" charset="0"/>
              <a:buChar char="▪"/>
            </a:pPr>
            <a:r>
              <a:rPr lang="en-GB" sz="1400" dirty="0"/>
              <a:t>SPA generally binding if:</a:t>
            </a:r>
          </a:p>
          <a:p>
            <a:pPr marL="465138" lvl="2" indent="-233363">
              <a:spcBef>
                <a:spcPct val="40000"/>
              </a:spcBef>
              <a:buClr>
                <a:schemeClr val="accent1"/>
              </a:buClr>
              <a:buSzPct val="100000"/>
              <a:buFont typeface="Arial" pitchFamily="34" charset="0"/>
              <a:buChar char="–"/>
            </a:pPr>
            <a:r>
              <a:rPr lang="en-GB" sz="1400" dirty="0"/>
              <a:t>CPs fulfilled</a:t>
            </a:r>
          </a:p>
          <a:p>
            <a:pPr marL="465138" lvl="2" indent="-233363">
              <a:spcBef>
                <a:spcPct val="40000"/>
              </a:spcBef>
              <a:buClr>
                <a:schemeClr val="accent1"/>
              </a:buClr>
              <a:buSzPct val="100000"/>
              <a:buFont typeface="Arial" pitchFamily="34" charset="0"/>
              <a:buChar char="–"/>
            </a:pPr>
            <a:r>
              <a:rPr lang="en-GB" sz="1400" dirty="0"/>
              <a:t>MAC not invoked</a:t>
            </a:r>
          </a:p>
        </p:txBody>
      </p:sp>
      <p:sp>
        <p:nvSpPr>
          <p:cNvPr id="723984" name="Rectangle 16"/>
          <p:cNvSpPr>
            <a:spLocks noChangeArrowheads="1"/>
          </p:cNvSpPr>
          <p:nvPr/>
        </p:nvSpPr>
        <p:spPr bwMode="auto">
          <a:xfrm>
            <a:off x="2473325" y="3771900"/>
            <a:ext cx="1908175" cy="2393950"/>
          </a:xfrm>
          <a:prstGeom prst="rect">
            <a:avLst/>
          </a:prstGeom>
          <a:noFill/>
          <a:ln w="9525">
            <a:noFill/>
            <a:miter lim="800000"/>
            <a:headEnd/>
            <a:tailEnd/>
          </a:ln>
          <a:effectLst/>
        </p:spPr>
        <p:txBody>
          <a:bodyPr lIns="0" tIns="0" rIns="0" bIns="0"/>
          <a:lstStyle/>
          <a:p>
            <a:pPr marL="231775" lvl="1" indent="-230188">
              <a:spcBef>
                <a:spcPct val="40000"/>
              </a:spcBef>
              <a:buClr>
                <a:schemeClr val="accent1"/>
              </a:buClr>
              <a:buSzPct val="125000"/>
              <a:buFont typeface="Arial" pitchFamily="34" charset="0"/>
              <a:buChar char="▪"/>
            </a:pPr>
            <a:r>
              <a:rPr lang="en-GB" sz="1400" dirty="0"/>
              <a:t>Can be either before or after the Signing Date</a:t>
            </a:r>
          </a:p>
          <a:p>
            <a:pPr marL="231775" lvl="1" indent="-230188">
              <a:spcBef>
                <a:spcPct val="40000"/>
              </a:spcBef>
              <a:buClr>
                <a:schemeClr val="accent1"/>
              </a:buClr>
              <a:buSzPct val="125000"/>
              <a:buFont typeface="Arial" pitchFamily="34" charset="0"/>
              <a:buChar char="▪"/>
            </a:pPr>
            <a:r>
              <a:rPr lang="en-GB" sz="1400" dirty="0"/>
              <a:t>Can be concurrent with Completion date</a:t>
            </a:r>
          </a:p>
          <a:p>
            <a:pPr marL="231775" lvl="1" indent="-230188">
              <a:spcBef>
                <a:spcPct val="40000"/>
              </a:spcBef>
              <a:buClr>
                <a:schemeClr val="accent1"/>
              </a:buClr>
              <a:buSzPct val="125000"/>
              <a:buFont typeface="Arial" pitchFamily="34" charset="0"/>
              <a:buChar char="▪"/>
            </a:pPr>
            <a:r>
              <a:rPr lang="en-GB" sz="1400" dirty="0"/>
              <a:t>Reflects date of transfer of </a:t>
            </a:r>
            <a:r>
              <a:rPr lang="en-GB" sz="1400" i="1" dirty="0"/>
              <a:t>economic</a:t>
            </a:r>
            <a:r>
              <a:rPr lang="en-GB" sz="1400" dirty="0"/>
              <a:t> risk</a:t>
            </a:r>
          </a:p>
        </p:txBody>
      </p:sp>
      <p:sp>
        <p:nvSpPr>
          <p:cNvPr id="723985" name="Rectangle 17"/>
          <p:cNvSpPr>
            <a:spLocks noChangeArrowheads="1"/>
          </p:cNvSpPr>
          <p:nvPr/>
        </p:nvSpPr>
        <p:spPr bwMode="auto">
          <a:xfrm>
            <a:off x="6910388" y="3771900"/>
            <a:ext cx="1909762" cy="2393950"/>
          </a:xfrm>
          <a:prstGeom prst="rect">
            <a:avLst/>
          </a:prstGeom>
          <a:noFill/>
          <a:ln w="9525">
            <a:noFill/>
            <a:miter lim="800000"/>
            <a:headEnd/>
            <a:tailEnd/>
          </a:ln>
          <a:effectLst/>
        </p:spPr>
        <p:txBody>
          <a:bodyPr lIns="0" tIns="0" rIns="0" bIns="0"/>
          <a:lstStyle/>
          <a:p>
            <a:pPr marL="231775" lvl="1" indent="-230188">
              <a:spcBef>
                <a:spcPct val="40000"/>
              </a:spcBef>
              <a:buClr>
                <a:schemeClr val="accent1"/>
              </a:buClr>
              <a:buSzPct val="125000"/>
              <a:buFont typeface="Arial" pitchFamily="34" charset="0"/>
              <a:buChar char="▪"/>
            </a:pPr>
            <a:r>
              <a:rPr lang="en-GB" sz="1400" dirty="0"/>
              <a:t>Assets/shares formally transferred</a:t>
            </a:r>
          </a:p>
          <a:p>
            <a:pPr marL="231775" lvl="1" indent="-230188">
              <a:spcBef>
                <a:spcPct val="40000"/>
              </a:spcBef>
              <a:buClr>
                <a:schemeClr val="accent1"/>
              </a:buClr>
              <a:buSzPct val="125000"/>
              <a:buFont typeface="Arial" pitchFamily="34" charset="0"/>
              <a:buChar char="▪"/>
            </a:pPr>
            <a:r>
              <a:rPr lang="en-GB" sz="1400" dirty="0"/>
              <a:t>Legal transfer of ownership</a:t>
            </a:r>
          </a:p>
          <a:p>
            <a:pPr marL="231775" lvl="1" indent="-230188">
              <a:spcBef>
                <a:spcPct val="40000"/>
              </a:spcBef>
              <a:buClr>
                <a:schemeClr val="accent1"/>
              </a:buClr>
              <a:buSzPct val="125000"/>
              <a:buFont typeface="Arial" pitchFamily="34" charset="0"/>
              <a:buChar char="▪"/>
            </a:pPr>
            <a:r>
              <a:rPr lang="en-GB" sz="1400" dirty="0"/>
              <a:t>Purchase price paid (initial estimate in the case of completion accounts)</a:t>
            </a:r>
          </a:p>
        </p:txBody>
      </p:sp>
      <p:sp>
        <p:nvSpPr>
          <p:cNvPr id="723986" name="Rectangle 18"/>
          <p:cNvSpPr>
            <a:spLocks noChangeArrowheads="1"/>
          </p:cNvSpPr>
          <p:nvPr/>
        </p:nvSpPr>
        <p:spPr bwMode="auto">
          <a:xfrm>
            <a:off x="323850" y="3771900"/>
            <a:ext cx="1909763" cy="2393950"/>
          </a:xfrm>
          <a:prstGeom prst="rect">
            <a:avLst/>
          </a:prstGeom>
          <a:noFill/>
          <a:ln w="9525">
            <a:noFill/>
            <a:miter lim="800000"/>
            <a:headEnd/>
            <a:tailEnd/>
          </a:ln>
          <a:effectLst/>
        </p:spPr>
        <p:txBody>
          <a:bodyPr lIns="0" tIns="0" rIns="0" bIns="0"/>
          <a:lstStyle/>
          <a:p>
            <a:pPr marL="231775" lvl="1" indent="-230188">
              <a:spcBef>
                <a:spcPct val="40000"/>
              </a:spcBef>
              <a:buClr>
                <a:schemeClr val="accent1"/>
              </a:buClr>
              <a:buSzPct val="125000"/>
              <a:buFont typeface="Arial" pitchFamily="34" charset="0"/>
              <a:buChar char="▪"/>
            </a:pPr>
            <a:r>
              <a:rPr lang="en-GB" sz="1400" dirty="0"/>
              <a:t>Often referred to as “binding”</a:t>
            </a:r>
          </a:p>
          <a:p>
            <a:pPr marL="231775" lvl="1" indent="-230188">
              <a:spcBef>
                <a:spcPct val="40000"/>
              </a:spcBef>
              <a:buClr>
                <a:schemeClr val="accent1"/>
              </a:buClr>
              <a:buSzPct val="125000"/>
              <a:buFont typeface="Arial" pitchFamily="34" charset="0"/>
              <a:buChar char="▪"/>
            </a:pPr>
            <a:r>
              <a:rPr lang="en-GB" sz="1400" dirty="0"/>
              <a:t>In a true legal sense it rarely is</a:t>
            </a:r>
          </a:p>
        </p:txBody>
      </p:sp>
      <p:pic>
        <p:nvPicPr>
          <p:cNvPr id="21" name="Picture 20"/>
          <p:cNvPicPr>
            <a:picLocks noChangeAspect="1" noChangeArrowheads="1"/>
          </p:cNvPicPr>
          <p:nvPr/>
        </p:nvPicPr>
        <p:blipFill>
          <a:blip r:embed="rId3"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1"/>
          </p:nvPr>
        </p:nvSpPr>
        <p:spPr/>
        <p:txBody>
          <a:bodyPr/>
          <a:lstStyle/>
          <a:p>
            <a:pPr lvl="1">
              <a:lnSpc>
                <a:spcPct val="90000"/>
              </a:lnSpc>
              <a:buFont typeface="Wingdings" pitchFamily="2" charset="2"/>
              <a:buNone/>
            </a:pPr>
            <a:endParaRPr lang="en-GB" dirty="0"/>
          </a:p>
          <a:p>
            <a:pPr lvl="1">
              <a:lnSpc>
                <a:spcPct val="90000"/>
              </a:lnSpc>
              <a:buFont typeface="Wingdings" pitchFamily="2" charset="2"/>
              <a:buNone/>
            </a:pPr>
            <a:endParaRPr lang="en-GB" sz="1400" dirty="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746912" y="1098957"/>
            <a:ext cx="7092287" cy="1739773"/>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0" lvl="1" indent="1588" eaLnBrk="1" hangingPunct="1">
              <a:spcBef>
                <a:spcPts val="300"/>
              </a:spcBef>
              <a:spcAft>
                <a:spcPts val="300"/>
              </a:spcAft>
            </a:pPr>
            <a:r>
              <a:rPr lang="en-GB" sz="1400" dirty="0" smtClean="0"/>
              <a:t>The purchaser acquires the specific assets involved in or required by the business, e.g.</a:t>
            </a:r>
          </a:p>
          <a:p>
            <a:pPr marL="457200" lvl="2" indent="-228600" eaLnBrk="1" hangingPunct="1">
              <a:lnSpc>
                <a:spcPct val="70000"/>
              </a:lnSpc>
              <a:spcBef>
                <a:spcPts val="300"/>
              </a:spcBef>
              <a:spcAft>
                <a:spcPts val="300"/>
              </a:spcAft>
              <a:buClr>
                <a:schemeClr val="accent1"/>
              </a:buClr>
              <a:buSzPct val="125000"/>
              <a:buFont typeface="Arial" pitchFamily="34" charset="0"/>
              <a:buChar char="▪"/>
            </a:pPr>
            <a:r>
              <a:rPr lang="en-GB" sz="1400" dirty="0" smtClean="0"/>
              <a:t>land and buildings</a:t>
            </a:r>
          </a:p>
          <a:p>
            <a:pPr marL="457200" lvl="2" indent="-228600" eaLnBrk="1" hangingPunct="1">
              <a:lnSpc>
                <a:spcPct val="70000"/>
              </a:lnSpc>
              <a:spcBef>
                <a:spcPts val="300"/>
              </a:spcBef>
              <a:spcAft>
                <a:spcPts val="300"/>
              </a:spcAft>
              <a:buClr>
                <a:schemeClr val="accent1"/>
              </a:buClr>
              <a:buSzPct val="125000"/>
              <a:buFont typeface="Arial" pitchFamily="34" charset="0"/>
              <a:buChar char="▪"/>
            </a:pPr>
            <a:r>
              <a:rPr lang="en-GB" sz="1400" dirty="0" smtClean="0"/>
              <a:t>plant and equipment</a:t>
            </a:r>
          </a:p>
          <a:p>
            <a:pPr marL="457200" lvl="2" indent="-228600" eaLnBrk="1" hangingPunct="1">
              <a:lnSpc>
                <a:spcPct val="70000"/>
              </a:lnSpc>
              <a:spcBef>
                <a:spcPts val="300"/>
              </a:spcBef>
              <a:spcAft>
                <a:spcPts val="300"/>
              </a:spcAft>
              <a:buClr>
                <a:schemeClr val="accent1"/>
              </a:buClr>
              <a:buSzPct val="125000"/>
              <a:buFont typeface="Arial" pitchFamily="34" charset="0"/>
              <a:buChar char="▪"/>
            </a:pPr>
            <a:r>
              <a:rPr lang="en-GB" sz="1400" dirty="0" smtClean="0"/>
              <a:t>trademarks and licenses</a:t>
            </a:r>
          </a:p>
          <a:p>
            <a:pPr marL="457200" lvl="2" indent="-228600" eaLnBrk="1" hangingPunct="1">
              <a:lnSpc>
                <a:spcPct val="70000"/>
              </a:lnSpc>
              <a:spcBef>
                <a:spcPts val="300"/>
              </a:spcBef>
              <a:spcAft>
                <a:spcPts val="300"/>
              </a:spcAft>
              <a:buClr>
                <a:schemeClr val="accent1"/>
              </a:buClr>
              <a:buSzPct val="125000"/>
              <a:buFont typeface="Arial" pitchFamily="34" charset="0"/>
              <a:buChar char="▪"/>
            </a:pPr>
            <a:r>
              <a:rPr lang="en-GB" sz="1400" dirty="0" smtClean="0"/>
              <a:t>working capital</a:t>
            </a:r>
          </a:p>
          <a:p>
            <a:pPr marL="457200" lvl="2" indent="-228600" eaLnBrk="1" hangingPunct="1">
              <a:lnSpc>
                <a:spcPct val="70000"/>
              </a:lnSpc>
              <a:spcBef>
                <a:spcPts val="300"/>
              </a:spcBef>
              <a:spcAft>
                <a:spcPts val="300"/>
              </a:spcAft>
              <a:buClr>
                <a:schemeClr val="accent1"/>
              </a:buClr>
              <a:buSzPct val="125000"/>
              <a:buFont typeface="Arial" pitchFamily="34" charset="0"/>
              <a:buChar char="▪"/>
            </a:pPr>
            <a:r>
              <a:rPr lang="en-GB" sz="1400" dirty="0" smtClean="0"/>
              <a:t>debt</a:t>
            </a:r>
          </a:p>
          <a:p>
            <a:pPr marL="457200" lvl="2" indent="-228600" eaLnBrk="1" hangingPunct="1">
              <a:lnSpc>
                <a:spcPct val="70000"/>
              </a:lnSpc>
              <a:spcBef>
                <a:spcPts val="300"/>
              </a:spcBef>
              <a:spcAft>
                <a:spcPts val="300"/>
              </a:spcAft>
              <a:buClr>
                <a:schemeClr val="accent1"/>
              </a:buClr>
              <a:buSzPct val="125000"/>
              <a:buFont typeface="Arial" pitchFamily="34" charset="0"/>
              <a:buChar char="▪"/>
            </a:pPr>
            <a:r>
              <a:rPr lang="en-GB" sz="1400" dirty="0" smtClean="0"/>
              <a:t>assignment of rights (and obligations) under contracts</a:t>
            </a:r>
          </a:p>
        </p:txBody>
      </p:sp>
      <p:sp>
        <p:nvSpPr>
          <p:cNvPr id="22" name="Pentagon 21"/>
          <p:cNvSpPr/>
          <p:nvPr/>
        </p:nvSpPr>
        <p:spPr bwMode="auto">
          <a:xfrm>
            <a:off x="304800" y="1098956"/>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Asset </a:t>
            </a:r>
          </a:p>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purchase</a:t>
            </a:r>
          </a:p>
        </p:txBody>
      </p:sp>
      <p:sp>
        <p:nvSpPr>
          <p:cNvPr id="32" name="Rounded Rectangle 31"/>
          <p:cNvSpPr/>
          <p:nvPr/>
        </p:nvSpPr>
        <p:spPr bwMode="auto">
          <a:xfrm>
            <a:off x="1703696" y="2906960"/>
            <a:ext cx="7162800" cy="3411954"/>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355600" lvl="1" indent="-354013">
              <a:lnSpc>
                <a:spcPts val="1600"/>
              </a:lnSpc>
              <a:spcBef>
                <a:spcPts val="300"/>
              </a:spcBef>
              <a:spcAft>
                <a:spcPts val="0"/>
              </a:spcAft>
              <a:buClr>
                <a:schemeClr val="accent1"/>
              </a:buClr>
              <a:buSzPct val="125000"/>
              <a:buFont typeface="Arial" pitchFamily="34" charset="0"/>
              <a:buChar char="▪"/>
            </a:pPr>
            <a:r>
              <a:rPr lang="en-GB" sz="1400" dirty="0" smtClean="0"/>
              <a:t>Assets (and liabilities) acquired are solely defined by the SPA</a:t>
            </a:r>
          </a:p>
          <a:p>
            <a:pPr marL="698500" lvl="2" indent="-341313">
              <a:lnSpc>
                <a:spcPts val="1600"/>
              </a:lnSpc>
              <a:spcBef>
                <a:spcPts val="300"/>
              </a:spcBef>
              <a:spcAft>
                <a:spcPts val="0"/>
              </a:spcAft>
              <a:buClr>
                <a:schemeClr val="accent1"/>
              </a:buClr>
              <a:buSzPct val="100000"/>
              <a:buFont typeface="Arial" pitchFamily="34" charset="0"/>
              <a:buChar char="–"/>
            </a:pPr>
            <a:r>
              <a:rPr lang="en-GB" sz="1400" dirty="0" smtClean="0"/>
              <a:t>Are all assets required to run the business being acquired (IP, working capital, tangible assets)?</a:t>
            </a:r>
          </a:p>
          <a:p>
            <a:pPr marL="698500" lvl="2" indent="-341313">
              <a:lnSpc>
                <a:spcPts val="1600"/>
              </a:lnSpc>
              <a:spcBef>
                <a:spcPts val="300"/>
              </a:spcBef>
              <a:spcAft>
                <a:spcPts val="0"/>
              </a:spcAft>
              <a:buClr>
                <a:schemeClr val="accent1"/>
              </a:buClr>
              <a:buSzPct val="100000"/>
              <a:buFont typeface="Arial" pitchFamily="34" charset="0"/>
              <a:buChar char="–"/>
            </a:pPr>
            <a:r>
              <a:rPr lang="en-GB" sz="1400" dirty="0" smtClean="0"/>
              <a:t>Should aim to leave legacy liabilities with the vendor when legally permissible (pensions, environmental, tax, etc)</a:t>
            </a:r>
          </a:p>
          <a:p>
            <a:pPr marL="355600" lvl="1" indent="-354013">
              <a:lnSpc>
                <a:spcPts val="1600"/>
              </a:lnSpc>
              <a:spcBef>
                <a:spcPts val="300"/>
              </a:spcBef>
              <a:spcAft>
                <a:spcPts val="0"/>
              </a:spcAft>
              <a:buClr>
                <a:schemeClr val="accent1"/>
              </a:buClr>
              <a:buSzPct val="125000"/>
              <a:buFont typeface="Arial" pitchFamily="34" charset="0"/>
              <a:buChar char="▪"/>
            </a:pPr>
            <a:r>
              <a:rPr lang="en-GB" sz="1400" dirty="0" smtClean="0"/>
              <a:t>Financial track record may be limited, ‘carve out’ risk may be high</a:t>
            </a:r>
          </a:p>
          <a:p>
            <a:pPr marL="698500" lvl="2" indent="-341313">
              <a:lnSpc>
                <a:spcPts val="1600"/>
              </a:lnSpc>
              <a:spcBef>
                <a:spcPts val="300"/>
              </a:spcBef>
              <a:spcAft>
                <a:spcPts val="0"/>
              </a:spcAft>
              <a:buClr>
                <a:schemeClr val="accent1"/>
              </a:buClr>
              <a:buSzPct val="100000"/>
              <a:buFont typeface="Arial" pitchFamily="34" charset="0"/>
              <a:buChar char="–"/>
            </a:pPr>
            <a:r>
              <a:rPr lang="en-GB" sz="1400" dirty="0" smtClean="0"/>
              <a:t>Does the contract clearly define all of the business and assets being acquired?</a:t>
            </a:r>
          </a:p>
          <a:p>
            <a:pPr marL="698500" lvl="2" indent="-341313">
              <a:lnSpc>
                <a:spcPts val="1600"/>
              </a:lnSpc>
              <a:spcBef>
                <a:spcPts val="300"/>
              </a:spcBef>
              <a:spcAft>
                <a:spcPts val="0"/>
              </a:spcAft>
              <a:buClr>
                <a:schemeClr val="accent1"/>
              </a:buClr>
              <a:buSzPct val="100000"/>
              <a:buFont typeface="Arial" pitchFamily="34" charset="0"/>
              <a:buChar char="–"/>
            </a:pPr>
            <a:r>
              <a:rPr lang="en-GB" sz="1400" dirty="0" smtClean="0"/>
              <a:t>Do the financials provided match the business definition </a:t>
            </a:r>
          </a:p>
          <a:p>
            <a:pPr marL="355600" lvl="1" indent="-354013">
              <a:lnSpc>
                <a:spcPts val="1600"/>
              </a:lnSpc>
              <a:spcBef>
                <a:spcPts val="300"/>
              </a:spcBef>
              <a:spcAft>
                <a:spcPts val="0"/>
              </a:spcAft>
              <a:buClr>
                <a:schemeClr val="accent1"/>
              </a:buClr>
              <a:buSzPct val="125000"/>
              <a:buFont typeface="Arial" pitchFamily="34" charset="0"/>
              <a:buChar char="▪"/>
            </a:pPr>
            <a:r>
              <a:rPr lang="en-GB" sz="1400" dirty="0" smtClean="0"/>
              <a:t>Watch out for ‘circular’ definitions and warranties</a:t>
            </a:r>
          </a:p>
          <a:p>
            <a:pPr marL="698500" lvl="2" indent="-341313">
              <a:lnSpc>
                <a:spcPts val="1600"/>
              </a:lnSpc>
              <a:spcBef>
                <a:spcPts val="300"/>
              </a:spcBef>
              <a:spcAft>
                <a:spcPts val="0"/>
              </a:spcAft>
              <a:buClr>
                <a:schemeClr val="accent1"/>
              </a:buClr>
              <a:buSzPct val="100000"/>
              <a:buFont typeface="Symbol" pitchFamily="18" charset="2"/>
              <a:buChar char=""/>
            </a:pPr>
            <a:r>
              <a:rPr lang="en-GB" sz="1400" dirty="0" smtClean="0"/>
              <a:t>“Business” defined by reference to financials</a:t>
            </a:r>
          </a:p>
          <a:p>
            <a:pPr marL="698500" lvl="2" indent="-341313">
              <a:lnSpc>
                <a:spcPts val="1600"/>
              </a:lnSpc>
              <a:spcBef>
                <a:spcPts val="300"/>
              </a:spcBef>
              <a:spcAft>
                <a:spcPts val="0"/>
              </a:spcAft>
              <a:buClr>
                <a:schemeClr val="accent1"/>
              </a:buClr>
              <a:buSzPct val="100000"/>
              <a:buFont typeface="Symbol" pitchFamily="18" charset="2"/>
              <a:buChar char=""/>
            </a:pPr>
            <a:r>
              <a:rPr lang="en-GB" sz="1400" dirty="0" smtClean="0"/>
              <a:t>Financials warranted as fairly presenting the Business</a:t>
            </a:r>
          </a:p>
          <a:p>
            <a:pPr marL="355600" lvl="1" indent="-354013">
              <a:lnSpc>
                <a:spcPts val="1600"/>
              </a:lnSpc>
              <a:spcBef>
                <a:spcPts val="300"/>
              </a:spcBef>
              <a:spcAft>
                <a:spcPts val="0"/>
              </a:spcAft>
              <a:buClr>
                <a:schemeClr val="accent1"/>
              </a:buClr>
              <a:buSzPct val="125000"/>
              <a:buFont typeface="Arial" pitchFamily="34" charset="0"/>
              <a:buChar char="▪"/>
            </a:pPr>
            <a:r>
              <a:rPr lang="en-GB" sz="1400" dirty="0" smtClean="0"/>
              <a:t>Are all relevant contractual obligations reflected in the numbers?</a:t>
            </a:r>
          </a:p>
          <a:p>
            <a:pPr marL="355600" lvl="1" indent="-354013">
              <a:lnSpc>
                <a:spcPts val="1600"/>
              </a:lnSpc>
              <a:spcBef>
                <a:spcPts val="300"/>
              </a:spcBef>
              <a:spcAft>
                <a:spcPts val="0"/>
              </a:spcAft>
              <a:buClr>
                <a:schemeClr val="accent1"/>
              </a:buClr>
              <a:buSzPct val="125000"/>
              <a:buFont typeface="Arial" pitchFamily="34" charset="0"/>
              <a:buChar char="▪"/>
            </a:pPr>
            <a:r>
              <a:rPr lang="en-GB" sz="1400" dirty="0" smtClean="0"/>
              <a:t>How are shared assets and liabilities being addressed in the transaction?</a:t>
            </a:r>
            <a:endParaRPr lang="en-GB" sz="1400" dirty="0"/>
          </a:p>
        </p:txBody>
      </p:sp>
      <p:sp>
        <p:nvSpPr>
          <p:cNvPr id="1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Transaction structures – Asset purchase</a:t>
            </a:r>
            <a:endParaRPr lang="en-GB" sz="1800" dirty="0"/>
          </a:p>
        </p:txBody>
      </p:sp>
      <p:sp>
        <p:nvSpPr>
          <p:cNvPr id="19" name="Pentagon 18"/>
          <p:cNvSpPr/>
          <p:nvPr/>
        </p:nvSpPr>
        <p:spPr bwMode="auto">
          <a:xfrm>
            <a:off x="252483" y="2957316"/>
            <a:ext cx="1524000" cy="3416188"/>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Implications for due diligence</a:t>
            </a:r>
          </a:p>
        </p:txBody>
      </p:sp>
      <p:pic>
        <p:nvPicPr>
          <p:cNvPr id="10" name="Picture 9"/>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1"/>
          </p:nvPr>
        </p:nvSpPr>
        <p:spPr/>
        <p:txBody>
          <a:bodyPr/>
          <a:lstStyle/>
          <a:p>
            <a:pPr lvl="1">
              <a:lnSpc>
                <a:spcPct val="90000"/>
              </a:lnSpc>
              <a:buFont typeface="Wingdings" pitchFamily="2" charset="2"/>
              <a:buNone/>
            </a:pPr>
            <a:endParaRPr lang="en-GB" dirty="0"/>
          </a:p>
          <a:p>
            <a:pPr lvl="1">
              <a:lnSpc>
                <a:spcPct val="90000"/>
              </a:lnSpc>
              <a:buFont typeface="Wingdings" pitchFamily="2" charset="2"/>
              <a:buNone/>
            </a:pPr>
            <a:endParaRPr lang="en-GB" sz="1400" dirty="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21" name="Rectangle 114"/>
          <p:cNvSpPr>
            <a:spLocks noChangeArrowheads="1"/>
          </p:cNvSpPr>
          <p:nvPr>
            <p:custDataLst>
              <p:tags r:id="rId1"/>
            </p:custDataLst>
          </p:nvPr>
        </p:nvSpPr>
        <p:spPr bwMode="auto">
          <a:xfrm>
            <a:off x="1746912" y="1221789"/>
            <a:ext cx="7092287" cy="40229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28600" lvl="1" indent="-227013" eaLnBrk="1" hangingPunct="1">
              <a:spcBef>
                <a:spcPts val="600"/>
              </a:spcBef>
              <a:spcAft>
                <a:spcPts val="600"/>
              </a:spcAft>
            </a:pPr>
            <a:r>
              <a:rPr lang="en-GB" sz="1400" dirty="0" smtClean="0"/>
              <a:t>The purchaser acquires some or all of the stock in one or more company/legal entities</a:t>
            </a:r>
          </a:p>
        </p:txBody>
      </p:sp>
      <p:sp>
        <p:nvSpPr>
          <p:cNvPr id="22" name="Pentagon 21"/>
          <p:cNvSpPr/>
          <p:nvPr/>
        </p:nvSpPr>
        <p:spPr bwMode="auto">
          <a:xfrm>
            <a:off x="304800" y="1098956"/>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Stock</a:t>
            </a:r>
          </a:p>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purchase</a:t>
            </a:r>
          </a:p>
        </p:txBody>
      </p:sp>
      <p:sp>
        <p:nvSpPr>
          <p:cNvPr id="32" name="Rounded Rectangle 31"/>
          <p:cNvSpPr/>
          <p:nvPr/>
        </p:nvSpPr>
        <p:spPr bwMode="auto">
          <a:xfrm>
            <a:off x="1703696" y="1746913"/>
            <a:ext cx="7162800" cy="4572001"/>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355600" lvl="1" indent="-354013">
              <a:spcBef>
                <a:spcPts val="400"/>
              </a:spcBef>
              <a:spcAft>
                <a:spcPts val="300"/>
              </a:spcAft>
              <a:buClr>
                <a:schemeClr val="accent1"/>
              </a:buClr>
              <a:buSzPct val="125000"/>
              <a:buFont typeface="Arial" pitchFamily="34" charset="0"/>
              <a:buChar char="▪"/>
            </a:pPr>
            <a:r>
              <a:rPr lang="en-GB" sz="1400" dirty="0" smtClean="0"/>
              <a:t>Past financial statements are likely to be available</a:t>
            </a:r>
          </a:p>
          <a:p>
            <a:pPr marL="355600" lvl="1" indent="-354013">
              <a:spcBef>
                <a:spcPts val="400"/>
              </a:spcBef>
              <a:spcAft>
                <a:spcPts val="300"/>
              </a:spcAft>
              <a:buClr>
                <a:schemeClr val="accent1"/>
              </a:buClr>
              <a:buSzPct val="125000"/>
              <a:buFont typeface="Arial" pitchFamily="34" charset="0"/>
              <a:buChar char="▪"/>
            </a:pPr>
            <a:r>
              <a:rPr lang="en-GB" sz="1400" dirty="0" smtClean="0"/>
              <a:t>Does the company ‘stand alone’/is everything arms length?</a:t>
            </a:r>
          </a:p>
          <a:p>
            <a:pPr marL="355600" lvl="1" indent="-354013">
              <a:spcBef>
                <a:spcPts val="400"/>
              </a:spcBef>
              <a:spcAft>
                <a:spcPts val="300"/>
              </a:spcAft>
              <a:buClr>
                <a:schemeClr val="accent1"/>
              </a:buClr>
              <a:buSzPct val="125000"/>
              <a:buFont typeface="Arial" pitchFamily="34" charset="0"/>
              <a:buChar char="▪"/>
            </a:pPr>
            <a:r>
              <a:rPr lang="en-GB" sz="1400" dirty="0" smtClean="0"/>
              <a:t>All of the historical ‘baggage’ comes with the business</a:t>
            </a:r>
          </a:p>
          <a:p>
            <a:pPr marL="698500" lvl="2" indent="-341313">
              <a:spcBef>
                <a:spcPts val="400"/>
              </a:spcBef>
              <a:spcAft>
                <a:spcPts val="300"/>
              </a:spcAft>
              <a:buClr>
                <a:schemeClr val="accent1"/>
              </a:buClr>
              <a:buSzPct val="85000"/>
              <a:buFont typeface="Arial" pitchFamily="34" charset="0"/>
              <a:buChar char="–"/>
            </a:pPr>
            <a:r>
              <a:rPr lang="en-GB" sz="1400" dirty="0" smtClean="0"/>
              <a:t>(past and future) Legal claims and disputes, breaches of regulations</a:t>
            </a:r>
          </a:p>
          <a:p>
            <a:pPr marL="698500" lvl="2" indent="-341313">
              <a:spcBef>
                <a:spcPts val="400"/>
              </a:spcBef>
              <a:spcAft>
                <a:spcPts val="300"/>
              </a:spcAft>
              <a:buClr>
                <a:schemeClr val="accent1"/>
              </a:buClr>
              <a:buSzPct val="85000"/>
              <a:buFont typeface="Arial" pitchFamily="34" charset="0"/>
              <a:buChar char="–"/>
            </a:pPr>
            <a:r>
              <a:rPr lang="en-GB" sz="1400" dirty="0" smtClean="0"/>
              <a:t>pension and post retirement obligations</a:t>
            </a:r>
          </a:p>
          <a:p>
            <a:pPr marL="698500" lvl="2" indent="-341313">
              <a:spcBef>
                <a:spcPts val="400"/>
              </a:spcBef>
              <a:spcAft>
                <a:spcPts val="300"/>
              </a:spcAft>
              <a:buClr>
                <a:schemeClr val="accent1"/>
              </a:buClr>
              <a:buSzPct val="85000"/>
              <a:buFont typeface="Arial" pitchFamily="34" charset="0"/>
              <a:buChar char="–"/>
            </a:pPr>
            <a:r>
              <a:rPr lang="en-GB" sz="1400" dirty="0" smtClean="0"/>
              <a:t>tax exposure or disputes</a:t>
            </a:r>
          </a:p>
          <a:p>
            <a:pPr marL="698500" lvl="2" indent="-341313">
              <a:spcBef>
                <a:spcPts val="400"/>
              </a:spcBef>
              <a:spcAft>
                <a:spcPts val="300"/>
              </a:spcAft>
              <a:buClr>
                <a:schemeClr val="accent1"/>
              </a:buClr>
              <a:buSzPct val="75000"/>
              <a:buFont typeface="Arial" pitchFamily="34" charset="0"/>
              <a:buChar char="–"/>
            </a:pPr>
            <a:r>
              <a:rPr lang="en-GB" sz="1400" dirty="0" smtClean="0"/>
              <a:t>environmental obligations, site remediation and dilapidation costs</a:t>
            </a:r>
          </a:p>
          <a:p>
            <a:pPr marL="355600" lvl="1" indent="-354013">
              <a:spcBef>
                <a:spcPts val="400"/>
              </a:spcBef>
              <a:spcAft>
                <a:spcPts val="300"/>
              </a:spcAft>
              <a:buClr>
                <a:schemeClr val="accent1"/>
              </a:buClr>
              <a:buSzPct val="125000"/>
              <a:buFont typeface="Arial" pitchFamily="34" charset="0"/>
              <a:buChar char="▪"/>
            </a:pPr>
            <a:r>
              <a:rPr lang="en-GB" sz="1400" dirty="0" smtClean="0"/>
              <a:t>The state of the company and the level of the net assets can change (or be changed) before completion</a:t>
            </a:r>
          </a:p>
          <a:p>
            <a:pPr marL="698500" lvl="2" indent="-341313">
              <a:spcBef>
                <a:spcPts val="400"/>
              </a:spcBef>
              <a:spcAft>
                <a:spcPts val="300"/>
              </a:spcAft>
              <a:buClr>
                <a:schemeClr val="accent1"/>
              </a:buClr>
              <a:buSzPct val="100000"/>
              <a:buFont typeface="Arial" pitchFamily="34" charset="0"/>
              <a:buChar char="–"/>
            </a:pPr>
            <a:r>
              <a:rPr lang="en-GB" sz="1400" dirty="0" smtClean="0"/>
              <a:t>How might net assets change before completion?</a:t>
            </a:r>
          </a:p>
          <a:p>
            <a:pPr marL="698500" lvl="2" indent="-341313">
              <a:spcBef>
                <a:spcPts val="400"/>
              </a:spcBef>
              <a:spcAft>
                <a:spcPts val="300"/>
              </a:spcAft>
              <a:buClr>
                <a:schemeClr val="accent1"/>
              </a:buClr>
              <a:buSzPct val="100000"/>
              <a:buFont typeface="Arial" pitchFamily="34" charset="0"/>
              <a:buChar char="–"/>
            </a:pPr>
            <a:r>
              <a:rPr lang="en-GB" sz="1400" dirty="0" smtClean="0"/>
              <a:t>How might the vendor strip value from the company?</a:t>
            </a:r>
          </a:p>
          <a:p>
            <a:pPr marL="355600" lvl="1" indent="-354013">
              <a:spcBef>
                <a:spcPts val="400"/>
              </a:spcBef>
              <a:spcAft>
                <a:spcPts val="300"/>
              </a:spcAft>
              <a:buClr>
                <a:schemeClr val="accent1"/>
              </a:buClr>
              <a:buSzPct val="125000"/>
              <a:buFont typeface="Arial" pitchFamily="34" charset="0"/>
              <a:buChar char="▪"/>
            </a:pPr>
            <a:r>
              <a:rPr lang="en-GB" sz="1400" dirty="0" smtClean="0"/>
              <a:t>Are all of the assets needed by the purchase owned by the company being acquired?</a:t>
            </a:r>
          </a:p>
          <a:p>
            <a:pPr marL="355600" lvl="1" indent="-354013">
              <a:spcBef>
                <a:spcPts val="400"/>
              </a:spcBef>
              <a:spcAft>
                <a:spcPts val="300"/>
              </a:spcAft>
              <a:buClr>
                <a:schemeClr val="accent1"/>
              </a:buClr>
              <a:buSzPct val="125000"/>
              <a:buFont typeface="Arial" pitchFamily="34" charset="0"/>
              <a:buChar char="▪"/>
            </a:pPr>
            <a:r>
              <a:rPr lang="en-GB" sz="1400" dirty="0" smtClean="0"/>
              <a:t>Are there any surplus assets and liabilities in the company unrelated to the business we want to buy?</a:t>
            </a:r>
            <a:endParaRPr lang="en-GB" sz="1400" dirty="0"/>
          </a:p>
        </p:txBody>
      </p:sp>
      <p:sp>
        <p:nvSpPr>
          <p:cNvPr id="16"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SPA: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Transaction structures – Stock purchase</a:t>
            </a:r>
            <a:endParaRPr lang="en-GB" sz="1800" dirty="0"/>
          </a:p>
        </p:txBody>
      </p:sp>
      <p:sp>
        <p:nvSpPr>
          <p:cNvPr id="19" name="Pentagon 18"/>
          <p:cNvSpPr/>
          <p:nvPr/>
        </p:nvSpPr>
        <p:spPr bwMode="auto">
          <a:xfrm>
            <a:off x="300251" y="1801504"/>
            <a:ext cx="1476232" cy="4483182"/>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solidFill>
                  <a:schemeClr val="bg1"/>
                </a:solidFill>
                <a:latin typeface="Arial"/>
              </a:rPr>
              <a:t>Implications for due diligence</a:t>
            </a:r>
          </a:p>
        </p:txBody>
      </p:sp>
      <p:pic>
        <p:nvPicPr>
          <p:cNvPr id="10" name="Picture 9"/>
          <p:cNvPicPr>
            <a:picLocks noChangeAspect="1" noChangeArrowheads="1"/>
          </p:cNvPicPr>
          <p:nvPr/>
        </p:nvPicPr>
        <p:blipFill>
          <a:blip r:embed="rId4" cstate="print"/>
          <a:srcRect/>
          <a:stretch>
            <a:fillRect/>
          </a:stretch>
        </p:blipFill>
        <p:spPr bwMode="auto">
          <a:xfrm>
            <a:off x="8027836" y="9122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FASFONT" val="Univers55"/>
</p:tagLst>
</file>

<file path=ppt/tags/tag13.xml><?xml version="1.0" encoding="utf-8"?>
<p:tagLst xmlns:a="http://schemas.openxmlformats.org/drawingml/2006/main" xmlns:r="http://schemas.openxmlformats.org/officeDocument/2006/relationships" xmlns:p="http://schemas.openxmlformats.org/presentationml/2006/main">
  <p:tag name="FASFONT" val="Univers55"/>
</p:tagLst>
</file>

<file path=ppt/tags/tag14.xml><?xml version="1.0" encoding="utf-8"?>
<p:tagLst xmlns:a="http://schemas.openxmlformats.org/drawingml/2006/main" xmlns:r="http://schemas.openxmlformats.org/officeDocument/2006/relationships" xmlns:p="http://schemas.openxmlformats.org/presentationml/2006/main">
  <p:tag name="FASFONT" val="Univers55"/>
</p:tagLst>
</file>

<file path=ppt/tags/tag15.xml><?xml version="1.0" encoding="utf-8"?>
<p:tagLst xmlns:a="http://schemas.openxmlformats.org/drawingml/2006/main" xmlns:r="http://schemas.openxmlformats.org/officeDocument/2006/relationships" xmlns:p="http://schemas.openxmlformats.org/presentationml/2006/main">
  <p:tag name="ADV_TOP" val="472.5"/>
  <p:tag name="ADV_LEFT" val="140.625"/>
  <p:tag name="ADV_HEIGHT" val="24"/>
  <p:tag name="ADV_WIDTH" val="312"/>
</p:tagLst>
</file>

<file path=ppt/tags/tag16.xml><?xml version="1.0" encoding="utf-8"?>
<p:tagLst xmlns:a="http://schemas.openxmlformats.org/drawingml/2006/main" xmlns:r="http://schemas.openxmlformats.org/officeDocument/2006/relationships" xmlns:p="http://schemas.openxmlformats.org/presentationml/2006/main">
  <p:tag name="FASFONT" val="Univers55"/>
</p:tagLst>
</file>

<file path=ppt/tags/tag17.xml><?xml version="1.0" encoding="utf-8"?>
<p:tagLst xmlns:a="http://schemas.openxmlformats.org/drawingml/2006/main" xmlns:r="http://schemas.openxmlformats.org/officeDocument/2006/relationships" xmlns:p="http://schemas.openxmlformats.org/presentationml/2006/main">
  <p:tag name="FASFONT" val="Univers55"/>
</p:tagLst>
</file>

<file path=ppt/tags/tag18.xml><?xml version="1.0" encoding="utf-8"?>
<p:tagLst xmlns:a="http://schemas.openxmlformats.org/drawingml/2006/main" xmlns:r="http://schemas.openxmlformats.org/officeDocument/2006/relationships" xmlns:p="http://schemas.openxmlformats.org/presentationml/2006/main">
  <p:tag name="FASFONT" val="Univers55"/>
</p:tagLst>
</file>

<file path=ppt/tags/tag19.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20.xml><?xml version="1.0" encoding="utf-8"?>
<p:tagLst xmlns:a="http://schemas.openxmlformats.org/drawingml/2006/main" xmlns:r="http://schemas.openxmlformats.org/officeDocument/2006/relationships" xmlns:p="http://schemas.openxmlformats.org/presentationml/2006/main">
  <p:tag name="FASFONT" val="Univers55"/>
</p:tagLst>
</file>

<file path=ppt/tags/tag21.xml><?xml version="1.0" encoding="utf-8"?>
<p:tagLst xmlns:a="http://schemas.openxmlformats.org/drawingml/2006/main" xmlns:r="http://schemas.openxmlformats.org/officeDocument/2006/relationships" xmlns:p="http://schemas.openxmlformats.org/presentationml/2006/main">
  <p:tag name="ADV_TOP" val="346.1418"/>
  <p:tag name="ADV_LEFT" val="471.3879"/>
  <p:tag name="ADV_HEIGHT" val="133.6082"/>
  <p:tag name="ADV_WIDTH" val="147.2586"/>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40">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in gaining an understanding of fundamental concepts around SPA. It explains what an SPA is, what are its contents and why and how specific contents are important from a due diligence perspective.</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FDD_WA_Sale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3.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4254759-5391-4999-8841-D4EE1C7FB628}"/>
</file>

<file path=customXml/itemProps2.xml><?xml version="1.0" encoding="utf-8"?>
<ds:datastoreItem xmlns:ds="http://schemas.openxmlformats.org/officeDocument/2006/customXml" ds:itemID="{31FDF6D5-74BC-4DE0-826E-74DD27888BCF}"/>
</file>

<file path=customXml/itemProps3.xml><?xml version="1.0" encoding="utf-8"?>
<ds:datastoreItem xmlns:ds="http://schemas.openxmlformats.org/officeDocument/2006/customXml" ds:itemID="{1DC60965-8B4C-4027-9B80-7D1AA89AD48A}"/>
</file>

<file path=customXml/itemProps4.xml><?xml version="1.0" encoding="utf-8"?>
<ds:datastoreItem xmlns:ds="http://schemas.openxmlformats.org/officeDocument/2006/customXml" ds:itemID="{CC1ADF31-23D1-499E-B9F9-52EC172BC784}"/>
</file>

<file path=docProps/app.xml><?xml version="1.0" encoding="utf-8"?>
<Properties xmlns="http://schemas.openxmlformats.org/officeDocument/2006/extended-properties" xmlns:vt="http://schemas.openxmlformats.org/officeDocument/2006/docPropsVTypes">
  <Template>KPMG Template 2007</Template>
  <TotalTime>0</TotalTime>
  <Words>3948</Words>
  <Application>Microsoft Office PowerPoint</Application>
  <PresentationFormat>Letter Paper (8.5x11 in)</PresentationFormat>
  <Paragraphs>419</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KPMG Template 2007</vt:lpstr>
      <vt:lpstr>Slide 0</vt:lpstr>
      <vt:lpstr>Slide 1</vt:lpstr>
      <vt:lpstr>SPA: Key concepts guide Contents </vt:lpstr>
      <vt:lpstr>SPA: Key concepts guide What is an SPA</vt:lpstr>
      <vt:lpstr>SPA: Key concepts guide Why is SPA so important?</vt:lpstr>
      <vt:lpstr>SPA: Key concepts guide Contents of a typical SPA</vt:lpstr>
      <vt:lpstr>SPA: Key concepts guide Contract timeline</vt:lpstr>
      <vt:lpstr>SPA: Key concepts guide Transaction structures – Asset purchase</vt:lpstr>
      <vt:lpstr>SPA: Key concepts guide Transaction structures – Stock purchase</vt:lpstr>
      <vt:lpstr>SPA: Key concepts guide Transaction structures –  Issues to consider</vt:lpstr>
      <vt:lpstr>SPA: Key concepts guide Completion mechanics – Closing accounts</vt:lpstr>
      <vt:lpstr>SPA: Key concepts guide Completion mechanics – Locked-box</vt:lpstr>
      <vt:lpstr>SPA: Key concepts guide Completion mechanics – Illustrative timelines</vt:lpstr>
      <vt:lpstr>SPA: Key concepts guide Completion accounts vs. Locked Box</vt:lpstr>
      <vt:lpstr>SPA: Key concepts guide What if something goes wrong – Representations and warranties</vt:lpstr>
      <vt:lpstr>SPA: Key concepts guide What if something goes wrong – Indemnities</vt:lpstr>
      <vt:lpstr>SPA: Key concepts guide Representations and warranties and Indemnities - summary</vt:lpstr>
      <vt:lpstr>SPA: Key concepts guide Key considerations for due diligence</vt:lpstr>
      <vt:lpstr>SPA: Key concepts guide Key considerations for due diligence</vt:lpstr>
      <vt:lpstr>SPA: Key concepts guide Key considerations for due diligence – how do we add value</vt:lpstr>
      <vt:lpstr>SPA: Key concepts guide Risk management considerations</vt:lpstr>
      <vt:lpstr>SPA: Key concepts guide Summary</vt:lpstr>
      <vt:lpstr>SPA: Key concepts guide What is at stake?</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 key concepts guide</dc:title>
  <dc:creator>Ramaswarmy, K.</dc:creator>
  <cp:keywords/>
  <dc:description/>
  <cp:lastModifiedBy/>
  <cp:revision>1</cp:revision>
  <dcterms:created xsi:type="dcterms:W3CDTF">2012-10-11T03:44:00Z</dcterms:created>
  <dcterms:modified xsi:type="dcterms:W3CDTF">2012-10-11T03:44:02Z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715000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in gaining an understanding of fundamental concepts around SPA. It explains what an SPA is, what are its contents and why and how specific contents are important from a due diligence perspective.</vt:lpwstr>
  </property>
  <property fmtid="{D5CDD505-2E9C-101B-9397-08002B2CF9AE}" pid="7" name="Keyword">
    <vt:lpwstr>FDD_WA_Sale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24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in gaining an understanding of fundamental concepts around SPA. It explains what an SPA is, what are its contents and why and how specific contents are important from a due diligence perspective.</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154244751184161244245206202229230185</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FDD_WA_Sale</vt:lpwstr>
  </property>
  <property fmtid="{D5CDD505-2E9C-101B-9397-08002B2CF9AE}" pid="102" name="AdvRiskReviewer">
    <vt:lpwstr/>
  </property>
</Properties>
</file>