
<file path=[Content_Types].xml><?xml version="1.0" encoding="utf-8"?>
<Types xmlns="http://schemas.openxmlformats.org/package/2006/content-types">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customXml/itemProps1.xml" ContentType="application/vnd.openxmlformats-officedocument.customXmlPropertie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4.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3.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1"/>
  </p:sldMasterIdLst>
  <p:notesMasterIdLst>
    <p:notesMasterId r:id="rId19"/>
  </p:notesMasterIdLst>
  <p:handoutMasterIdLst>
    <p:handoutMasterId r:id="rId20"/>
  </p:handoutMasterIdLst>
  <p:sldIdLst>
    <p:sldId id="311" r:id="rId2"/>
    <p:sldId id="312" r:id="rId3"/>
    <p:sldId id="313" r:id="rId4"/>
    <p:sldId id="303" r:id="rId5"/>
    <p:sldId id="308" r:id="rId6"/>
    <p:sldId id="289" r:id="rId7"/>
    <p:sldId id="291" r:id="rId8"/>
    <p:sldId id="292" r:id="rId9"/>
    <p:sldId id="295" r:id="rId10"/>
    <p:sldId id="310" r:id="rId11"/>
    <p:sldId id="296" r:id="rId12"/>
    <p:sldId id="306" r:id="rId13"/>
    <p:sldId id="298" r:id="rId14"/>
    <p:sldId id="299" r:id="rId15"/>
    <p:sldId id="300" r:id="rId16"/>
    <p:sldId id="305" r:id="rId17"/>
    <p:sldId id="314" r:id="rId18"/>
  </p:sldIdLst>
  <p:sldSz cx="9144000" cy="6858000" type="screen4x3"/>
  <p:notesSz cx="6985000" cy="92837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EDF5"/>
    <a:srgbClr val="FAD8AF"/>
    <a:srgbClr val="85904E"/>
    <a:srgbClr val="E3A780"/>
    <a:srgbClr val="E5E9D3"/>
    <a:srgbClr val="C4C7B5"/>
    <a:srgbClr val="969696"/>
    <a:srgbClr val="E2E7CB"/>
    <a:srgbClr val="DEE3C7"/>
    <a:srgbClr val="B5B9A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80" autoAdjust="0"/>
    <p:restoredTop sz="94167" autoAdjust="0"/>
  </p:normalViewPr>
  <p:slideViewPr>
    <p:cSldViewPr snapToGrid="0" showGuides="1">
      <p:cViewPr varScale="1">
        <p:scale>
          <a:sx n="71" d="100"/>
          <a:sy n="71" d="100"/>
        </p:scale>
        <p:origin x="-1908" y="-90"/>
      </p:cViewPr>
      <p:guideLst>
        <p:guide orient="horz" pos="880"/>
        <p:guide orient="horz" pos="3984"/>
        <p:guide pos="2160"/>
        <p:guide pos="236"/>
        <p:guide/>
        <p:guide pos="2993"/>
        <p:guide pos="57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showGuides="1">
      <p:cViewPr varScale="1">
        <p:scale>
          <a:sx n="49" d="100"/>
          <a:sy n="49" d="100"/>
        </p:scale>
        <p:origin x="-2616" y="-102"/>
      </p:cViewPr>
      <p:guideLst>
        <p:guide orient="horz" pos="2925"/>
        <p:guide pos="220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customXml" Target="../customXml/item4.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207" cy="464185"/>
          </a:xfrm>
          <a:prstGeom prst="rect">
            <a:avLst/>
          </a:prstGeom>
        </p:spPr>
        <p:txBody>
          <a:bodyPr vert="horz" lIns="85935" tIns="42968" rIns="85935" bIns="42968" rtlCol="0"/>
          <a:lstStyle>
            <a:lvl1pPr algn="l">
              <a:defRPr sz="1100"/>
            </a:lvl1pPr>
          </a:lstStyle>
          <a:p>
            <a:endParaRPr lang="en-US"/>
          </a:p>
        </p:txBody>
      </p:sp>
      <p:sp>
        <p:nvSpPr>
          <p:cNvPr id="3" name="Date Placeholder 2"/>
          <p:cNvSpPr>
            <a:spLocks noGrp="1"/>
          </p:cNvSpPr>
          <p:nvPr>
            <p:ph type="dt" sz="quarter" idx="1"/>
          </p:nvPr>
        </p:nvSpPr>
        <p:spPr>
          <a:xfrm>
            <a:off x="3957229" y="0"/>
            <a:ext cx="3026207" cy="464185"/>
          </a:xfrm>
          <a:prstGeom prst="rect">
            <a:avLst/>
          </a:prstGeom>
        </p:spPr>
        <p:txBody>
          <a:bodyPr vert="horz" lIns="85935" tIns="42968" rIns="85935" bIns="42968" rtlCol="0"/>
          <a:lstStyle>
            <a:lvl1pPr algn="r">
              <a:defRPr sz="1100"/>
            </a:lvl1pPr>
          </a:lstStyle>
          <a:p>
            <a:fld id="{0D22E357-049F-462B-BB65-E9632E0570CA}" type="datetimeFigureOut">
              <a:rPr lang="en-US" smtClean="0"/>
              <a:pPr/>
              <a:t>10/11/2012</a:t>
            </a:fld>
            <a:endParaRPr lang="en-US"/>
          </a:p>
        </p:txBody>
      </p:sp>
      <p:sp>
        <p:nvSpPr>
          <p:cNvPr id="4" name="Footer Placeholder 3"/>
          <p:cNvSpPr>
            <a:spLocks noGrp="1"/>
          </p:cNvSpPr>
          <p:nvPr>
            <p:ph type="ftr" sz="quarter" idx="2"/>
          </p:nvPr>
        </p:nvSpPr>
        <p:spPr>
          <a:xfrm>
            <a:off x="1" y="8818074"/>
            <a:ext cx="3026207" cy="464185"/>
          </a:xfrm>
          <a:prstGeom prst="rect">
            <a:avLst/>
          </a:prstGeom>
        </p:spPr>
        <p:txBody>
          <a:bodyPr vert="horz" lIns="85935" tIns="42968" rIns="85935" bIns="42968" rtlCol="0" anchor="b"/>
          <a:lstStyle>
            <a:lvl1pPr algn="l">
              <a:defRPr sz="1100"/>
            </a:lvl1pPr>
          </a:lstStyle>
          <a:p>
            <a:endParaRPr lang="en-US"/>
          </a:p>
        </p:txBody>
      </p:sp>
      <p:sp>
        <p:nvSpPr>
          <p:cNvPr id="5" name="Slide Number Placeholder 4"/>
          <p:cNvSpPr>
            <a:spLocks noGrp="1"/>
          </p:cNvSpPr>
          <p:nvPr>
            <p:ph type="sldNum" sz="quarter" idx="3"/>
          </p:nvPr>
        </p:nvSpPr>
        <p:spPr>
          <a:xfrm>
            <a:off x="3957229" y="8818074"/>
            <a:ext cx="3026207" cy="464185"/>
          </a:xfrm>
          <a:prstGeom prst="rect">
            <a:avLst/>
          </a:prstGeom>
        </p:spPr>
        <p:txBody>
          <a:bodyPr vert="horz" lIns="85935" tIns="42968" rIns="85935" bIns="42968" rtlCol="0" anchor="b"/>
          <a:lstStyle>
            <a:lvl1pPr algn="r">
              <a:defRPr sz="1100"/>
            </a:lvl1pPr>
          </a:lstStyle>
          <a:p>
            <a:fld id="{5C8AD0C5-4622-4E76-A636-035CC0EAC7ED}"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defRPr sz="1200"/>
            </a:lvl1pPr>
          </a:lstStyle>
          <a:p>
            <a:endParaRPr lang="en-GB"/>
          </a:p>
        </p:txBody>
      </p:sp>
      <p:sp>
        <p:nvSpPr>
          <p:cNvPr id="3075" name="Rectangle 3"/>
          <p:cNvSpPr>
            <a:spLocks noGrp="1" noChangeArrowheads="1"/>
          </p:cNvSpPr>
          <p:nvPr>
            <p:ph type="dt" idx="1"/>
          </p:nvPr>
        </p:nvSpPr>
        <p:spPr bwMode="auto">
          <a:xfrm>
            <a:off x="3956551"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lgn="r">
              <a:defRPr sz="1200"/>
            </a:lvl1pPr>
          </a:lstStyle>
          <a:p>
            <a:endParaRPr lang="en-GB"/>
          </a:p>
        </p:txBody>
      </p:sp>
      <p:sp>
        <p:nvSpPr>
          <p:cNvPr id="307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8500" y="4409761"/>
            <a:ext cx="5588000" cy="417766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defRPr sz="1200"/>
            </a:lvl1pPr>
          </a:lstStyle>
          <a:p>
            <a:endParaRPr lang="en-GB"/>
          </a:p>
        </p:txBody>
      </p:sp>
      <p:sp>
        <p:nvSpPr>
          <p:cNvPr id="3079" name="Rectangle 7"/>
          <p:cNvSpPr>
            <a:spLocks noGrp="1" noChangeArrowheads="1"/>
          </p:cNvSpPr>
          <p:nvPr>
            <p:ph type="sldNum" sz="quarter" idx="5"/>
          </p:nvPr>
        </p:nvSpPr>
        <p:spPr bwMode="auto">
          <a:xfrm>
            <a:off x="3956551"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lgn="r">
              <a:defRPr sz="1200"/>
            </a:lvl1pPr>
          </a:lstStyle>
          <a:p>
            <a:fld id="{CE25E89C-3755-4ED1-B3E3-D6ED53597C15}" type="slidenum">
              <a:rPr lang="en-GB"/>
              <a:pPr/>
              <a:t>‹#›</a:t>
            </a:fld>
            <a:endParaRPr lang="en-GB"/>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71575" y="696913"/>
            <a:ext cx="4641850" cy="3481387"/>
          </a:xfrm>
          <a:ln/>
        </p:spPr>
      </p:sp>
      <p:sp>
        <p:nvSpPr>
          <p:cNvPr id="16387"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B3D584-48D8-47F6-9F0D-6FCBBEA39174}" type="slidenum">
              <a:rPr lang="en-GB"/>
              <a:pPr/>
              <a:t>9</a:t>
            </a:fld>
            <a:endParaRPr lang="en-GB"/>
          </a:p>
        </p:txBody>
      </p:sp>
      <p:sp>
        <p:nvSpPr>
          <p:cNvPr id="451586" name="Rectangle 2"/>
          <p:cNvSpPr>
            <a:spLocks noGrp="1" noRot="1" noChangeAspect="1" noChangeArrowheads="1" noTextEdit="1"/>
          </p:cNvSpPr>
          <p:nvPr>
            <p:ph type="sldImg"/>
          </p:nvPr>
        </p:nvSpPr>
        <p:spPr>
          <a:ln/>
        </p:spPr>
      </p:sp>
      <p:sp>
        <p:nvSpPr>
          <p:cNvPr id="451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9C91DA-7725-43D5-B87B-BC1365C805DD}" type="slidenum">
              <a:rPr lang="en-GB"/>
              <a:pPr/>
              <a:t>10</a:t>
            </a:fld>
            <a:endParaRPr lang="en-GB"/>
          </a:p>
        </p:txBody>
      </p:sp>
      <p:sp>
        <p:nvSpPr>
          <p:cNvPr id="537602" name="Rectangle 2"/>
          <p:cNvSpPr>
            <a:spLocks noGrp="1" noRot="1" noChangeAspect="1" noChangeArrowheads="1" noTextEdit="1"/>
          </p:cNvSpPr>
          <p:nvPr>
            <p:ph type="sldImg"/>
          </p:nvPr>
        </p:nvSpPr>
        <p:spPr>
          <a:xfrm>
            <a:off x="1158875" y="712788"/>
            <a:ext cx="4656138" cy="3492500"/>
          </a:xfrm>
          <a:ln/>
        </p:spPr>
      </p:sp>
      <p:sp>
        <p:nvSpPr>
          <p:cNvPr id="537603" name="Rectangle 3"/>
          <p:cNvSpPr>
            <a:spLocks noGrp="1" noChangeArrowheads="1"/>
          </p:cNvSpPr>
          <p:nvPr>
            <p:ph type="body" idx="1"/>
          </p:nvPr>
        </p:nvSpPr>
        <p:spPr>
          <a:xfrm>
            <a:off x="939598" y="4416922"/>
            <a:ext cx="5089491" cy="4206096"/>
          </a:xfrm>
        </p:spPr>
        <p:txBody>
          <a:bodyPr/>
          <a:lstStyle/>
          <a:p>
            <a:endParaRPr lang="de-DE" sz="800">
              <a:latin typeface="Univers 45 Light" pitchFamily="2"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28E60-9D5D-4BE8-97F5-017B747DC050}" type="slidenum">
              <a:rPr lang="en-GB"/>
              <a:pPr/>
              <a:t>11</a:t>
            </a:fld>
            <a:endParaRPr lang="en-GB"/>
          </a:p>
        </p:txBody>
      </p:sp>
      <p:sp>
        <p:nvSpPr>
          <p:cNvPr id="636930" name="Rectangle 2"/>
          <p:cNvSpPr>
            <a:spLocks noGrp="1" noRot="1" noChangeAspect="1" noChangeArrowheads="1" noTextEdit="1"/>
          </p:cNvSpPr>
          <p:nvPr>
            <p:ph type="sldImg"/>
          </p:nvPr>
        </p:nvSpPr>
        <p:spPr>
          <a:xfrm>
            <a:off x="1325563" y="447675"/>
            <a:ext cx="4332287" cy="3249613"/>
          </a:xfrm>
          <a:ln/>
        </p:spPr>
      </p:sp>
      <p:sp>
        <p:nvSpPr>
          <p:cNvPr id="636931" name="Rectangle 3"/>
          <p:cNvSpPr>
            <a:spLocks noGrp="1" noChangeArrowheads="1"/>
          </p:cNvSpPr>
          <p:nvPr>
            <p:ph type="body" idx="1"/>
          </p:nvPr>
        </p:nvSpPr>
        <p:spPr>
          <a:xfrm>
            <a:off x="848251" y="3844826"/>
            <a:ext cx="5288502" cy="4773194"/>
          </a:xfrm>
        </p:spPr>
        <p:txBody>
          <a:bodyPr lIns="89702" tIns="44851" rIns="89702" bIns="44851"/>
          <a:lstStyle/>
          <a:p>
            <a:pPr lvl="1">
              <a:buFontTx/>
              <a:buChar char="•"/>
            </a:pP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7D9E3E-8E8A-4D80-9E50-0AED3A1BA54C}" type="slidenum">
              <a:rPr lang="en-GB"/>
              <a:pPr/>
              <a:t>14</a:t>
            </a:fld>
            <a:endParaRPr lang="en-GB"/>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p>
            <a:fld id="{9F993441-12BB-4576-ACCE-614425319CC7}" type="slidenum">
              <a:rPr lang="en-GB"/>
              <a:pPr/>
              <a:t>15</a:t>
            </a:fld>
            <a:endParaRPr lang="en-GB"/>
          </a:p>
        </p:txBody>
      </p:sp>
      <p:sp>
        <p:nvSpPr>
          <p:cNvPr id="236547" name="Rectangle 2"/>
          <p:cNvSpPr>
            <a:spLocks noGrp="1" noRot="1" noChangeAspect="1" noChangeArrowheads="1" noTextEdit="1"/>
          </p:cNvSpPr>
          <p:nvPr>
            <p:ph type="sldImg"/>
          </p:nvPr>
        </p:nvSpPr>
        <p:spPr>
          <a:xfrm>
            <a:off x="1173163" y="695325"/>
            <a:ext cx="4640262" cy="3481388"/>
          </a:xfrm>
          <a:ln/>
        </p:spPr>
      </p:sp>
      <p:sp>
        <p:nvSpPr>
          <p:cNvPr id="236548" name="Rectangle 3"/>
          <p:cNvSpPr>
            <a:spLocks noGrp="1" noChangeArrowheads="1"/>
          </p:cNvSpPr>
          <p:nvPr>
            <p:ph type="body" idx="1"/>
          </p:nvPr>
        </p:nvSpPr>
        <p:spPr>
          <a:xfrm>
            <a:off x="698174" y="4409498"/>
            <a:ext cx="5588653" cy="4177888"/>
          </a:xfrm>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95388" y="690563"/>
            <a:ext cx="4597400" cy="3448050"/>
          </a:xfrm>
          <a:ln/>
        </p:spPr>
      </p:sp>
      <p:sp>
        <p:nvSpPr>
          <p:cNvPr id="103427" name="Rectangle 3"/>
          <p:cNvSpPr>
            <a:spLocks noGrp="1" noChangeArrowheads="1"/>
          </p:cNvSpPr>
          <p:nvPr>
            <p:ph type="body" idx="1"/>
          </p:nvPr>
        </p:nvSpPr>
        <p:spPr>
          <a:xfrm>
            <a:off x="911932" y="4448441"/>
            <a:ext cx="5167607" cy="4142471"/>
          </a:xfrm>
          <a:noFill/>
          <a:ln/>
        </p:spPr>
        <p:txBody>
          <a:bodyPr lIns="90587" tIns="45292" rIns="90587" bIns="45292"/>
          <a:lstStyle/>
          <a:p>
            <a:endParaRPr lang="en-GB"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28E60-9D5D-4BE8-97F5-017B747DC050}" type="slidenum">
              <a:rPr lang="en-GB"/>
              <a:pPr/>
              <a:t>3</a:t>
            </a:fld>
            <a:endParaRPr lang="en-GB"/>
          </a:p>
        </p:txBody>
      </p:sp>
      <p:sp>
        <p:nvSpPr>
          <p:cNvPr id="636930" name="Rectangle 2"/>
          <p:cNvSpPr>
            <a:spLocks noGrp="1" noRot="1" noChangeAspect="1" noChangeArrowheads="1" noTextEdit="1"/>
          </p:cNvSpPr>
          <p:nvPr>
            <p:ph type="sldImg"/>
          </p:nvPr>
        </p:nvSpPr>
        <p:spPr>
          <a:xfrm>
            <a:off x="1325563" y="447675"/>
            <a:ext cx="4332287" cy="3249613"/>
          </a:xfrm>
          <a:ln/>
        </p:spPr>
      </p:sp>
      <p:sp>
        <p:nvSpPr>
          <p:cNvPr id="636931" name="Rectangle 3"/>
          <p:cNvSpPr>
            <a:spLocks noGrp="1" noChangeArrowheads="1"/>
          </p:cNvSpPr>
          <p:nvPr>
            <p:ph type="body" idx="1"/>
          </p:nvPr>
        </p:nvSpPr>
        <p:spPr>
          <a:xfrm>
            <a:off x="848251" y="3844826"/>
            <a:ext cx="5288502" cy="4773194"/>
          </a:xfrm>
        </p:spPr>
        <p:txBody>
          <a:bodyPr lIns="89702" tIns="44851" rIns="89702" bIns="44851"/>
          <a:lstStyle/>
          <a:p>
            <a:pPr lvl="1">
              <a:buFontTx/>
              <a:buChar char="•"/>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8EE5F5-A463-4712-A1C9-891A9F346323}" type="slidenum">
              <a:rPr lang="en-GB"/>
              <a:pPr/>
              <a:t>4</a:t>
            </a:fld>
            <a:endParaRPr lang="en-GB"/>
          </a:p>
        </p:txBody>
      </p:sp>
      <p:sp>
        <p:nvSpPr>
          <p:cNvPr id="271362" name="Rectangle 2"/>
          <p:cNvSpPr>
            <a:spLocks noGrp="1" noRot="1" noChangeAspect="1" noChangeArrowheads="1" noTextEdit="1"/>
          </p:cNvSpPr>
          <p:nvPr>
            <p:ph type="sldImg"/>
          </p:nvPr>
        </p:nvSpPr>
        <p:spPr>
          <a:xfrm>
            <a:off x="1171575" y="696913"/>
            <a:ext cx="4643438" cy="3481387"/>
          </a:xfrm>
          <a:ln/>
        </p:spPr>
      </p:sp>
      <p:sp>
        <p:nvSpPr>
          <p:cNvPr id="271363" name="Rectangle 3"/>
          <p:cNvSpPr>
            <a:spLocks noGrp="1" noChangeArrowheads="1"/>
          </p:cNvSpPr>
          <p:nvPr>
            <p:ph type="body" idx="1"/>
          </p:nvPr>
        </p:nvSpPr>
        <p:spPr>
          <a:xfrm>
            <a:off x="698175" y="4409498"/>
            <a:ext cx="5588652" cy="4177887"/>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E11DC0-6881-4104-AA5C-7824A71E7024}" type="slidenum">
              <a:rPr lang="en-GB"/>
              <a:pPr/>
              <a:t>5</a:t>
            </a:fld>
            <a:endParaRPr lang="en-GB"/>
          </a:p>
        </p:txBody>
      </p:sp>
      <p:sp>
        <p:nvSpPr>
          <p:cNvPr id="273410" name="Rectangle 2"/>
          <p:cNvSpPr>
            <a:spLocks noGrp="1" noRot="1" noChangeAspect="1" noChangeArrowheads="1" noTextEdit="1"/>
          </p:cNvSpPr>
          <p:nvPr>
            <p:ph type="sldImg"/>
          </p:nvPr>
        </p:nvSpPr>
        <p:spPr>
          <a:xfrm>
            <a:off x="1171575" y="696913"/>
            <a:ext cx="4643438" cy="3481387"/>
          </a:xfrm>
          <a:ln/>
        </p:spPr>
      </p:sp>
      <p:sp>
        <p:nvSpPr>
          <p:cNvPr id="273411" name="Rectangle 3"/>
          <p:cNvSpPr>
            <a:spLocks noGrp="1" noChangeArrowheads="1"/>
          </p:cNvSpPr>
          <p:nvPr>
            <p:ph type="body" idx="1"/>
          </p:nvPr>
        </p:nvSpPr>
        <p:spPr>
          <a:xfrm>
            <a:off x="698175" y="4409498"/>
            <a:ext cx="5588652" cy="4177887"/>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74A05-2BFF-4CD9-99F8-5DB694C91E48}" type="slidenum">
              <a:rPr lang="en-GB"/>
              <a:pPr/>
              <a:t>6</a:t>
            </a:fld>
            <a:endParaRPr lang="en-GB"/>
          </a:p>
        </p:txBody>
      </p:sp>
      <p:sp>
        <p:nvSpPr>
          <p:cNvPr id="611330" name="Rectangle 2"/>
          <p:cNvSpPr>
            <a:spLocks noGrp="1" noRot="1" noChangeAspect="1" noChangeArrowheads="1" noTextEdit="1"/>
          </p:cNvSpPr>
          <p:nvPr>
            <p:ph type="sldImg"/>
          </p:nvPr>
        </p:nvSpPr>
        <p:spPr>
          <a:xfrm>
            <a:off x="1171575" y="696913"/>
            <a:ext cx="4643438" cy="3481387"/>
          </a:xfrm>
          <a:ln/>
        </p:spPr>
      </p:sp>
      <p:sp>
        <p:nvSpPr>
          <p:cNvPr id="611331" name="Rectangle 3"/>
          <p:cNvSpPr>
            <a:spLocks noGrp="1" noChangeArrowheads="1"/>
          </p:cNvSpPr>
          <p:nvPr>
            <p:ph type="body" idx="1"/>
          </p:nvPr>
        </p:nvSpPr>
        <p:spPr>
          <a:xfrm>
            <a:off x="698175" y="4409498"/>
            <a:ext cx="5588652" cy="4177887"/>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0CF0E5-0508-45C0-BC05-719BEFC911A9}" type="slidenum">
              <a:rPr lang="en-GB"/>
              <a:pPr/>
              <a:t>7</a:t>
            </a:fld>
            <a:endParaRPr lang="en-GB"/>
          </a:p>
        </p:txBody>
      </p:sp>
      <p:sp>
        <p:nvSpPr>
          <p:cNvPr id="283650" name="Rectangle 2"/>
          <p:cNvSpPr>
            <a:spLocks noGrp="1" noRot="1" noChangeAspect="1" noChangeArrowheads="1" noTextEdit="1"/>
          </p:cNvSpPr>
          <p:nvPr>
            <p:ph type="sldImg"/>
          </p:nvPr>
        </p:nvSpPr>
        <p:spPr>
          <a:xfrm>
            <a:off x="1171575" y="696913"/>
            <a:ext cx="4643438" cy="3481387"/>
          </a:xfrm>
          <a:ln/>
        </p:spPr>
      </p:sp>
      <p:sp>
        <p:nvSpPr>
          <p:cNvPr id="283651" name="Rectangle 3"/>
          <p:cNvSpPr>
            <a:spLocks noGrp="1" noChangeArrowheads="1"/>
          </p:cNvSpPr>
          <p:nvPr>
            <p:ph type="body" idx="1"/>
          </p:nvPr>
        </p:nvSpPr>
        <p:spPr>
          <a:xfrm>
            <a:off x="698175" y="4409498"/>
            <a:ext cx="5588652" cy="4177887"/>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5D5BAD-450C-4B85-A5DD-6CFAFCD1869D}" type="slidenum">
              <a:rPr lang="en-GB"/>
              <a:pPr/>
              <a:t>8</a:t>
            </a:fld>
            <a:endParaRPr lang="en-GB"/>
          </a:p>
        </p:txBody>
      </p:sp>
      <p:sp>
        <p:nvSpPr>
          <p:cNvPr id="281602" name="Rectangle 2"/>
          <p:cNvSpPr>
            <a:spLocks noGrp="1" noRot="1" noChangeAspect="1" noChangeArrowheads="1" noTextEdit="1"/>
          </p:cNvSpPr>
          <p:nvPr>
            <p:ph type="sldImg"/>
          </p:nvPr>
        </p:nvSpPr>
        <p:spPr>
          <a:xfrm>
            <a:off x="1171575" y="696913"/>
            <a:ext cx="4643438" cy="3481387"/>
          </a:xfrm>
          <a:ln/>
        </p:spPr>
      </p:sp>
      <p:sp>
        <p:nvSpPr>
          <p:cNvPr id="281603" name="Rectangle 3"/>
          <p:cNvSpPr>
            <a:spLocks noGrp="1" noChangeArrowheads="1"/>
          </p:cNvSpPr>
          <p:nvPr>
            <p:ph type="body" idx="1"/>
          </p:nvPr>
        </p:nvSpPr>
        <p:spPr>
          <a:xfrm>
            <a:off x="698175" y="4409498"/>
            <a:ext cx="5588652" cy="4177887"/>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0" descr="Cover-option-2_no-trans.png"/>
          <p:cNvPicPr>
            <a:picLocks noChangeAspect="1"/>
          </p:cNvPicPr>
          <p:nvPr userDrawn="1"/>
        </p:nvPicPr>
        <p:blipFill>
          <a:blip r:embed="rId2" cstate="print"/>
          <a:stretch>
            <a:fillRect/>
          </a:stretch>
        </p:blipFill>
        <p:spPr>
          <a:xfrm>
            <a:off x="0" y="0"/>
            <a:ext cx="9156192" cy="6867144"/>
          </a:xfrm>
          <a:prstGeom prst="rect">
            <a:avLst/>
          </a:prstGeom>
        </p:spPr>
      </p:pic>
      <p:sp>
        <p:nvSpPr>
          <p:cNvPr id="2" name="Title 1"/>
          <p:cNvSpPr>
            <a:spLocks noGrp="1"/>
          </p:cNvSpPr>
          <p:nvPr>
            <p:ph type="ctrTitle"/>
          </p:nvPr>
        </p:nvSpPr>
        <p:spPr>
          <a:xfrm>
            <a:off x="3275857" y="2571744"/>
            <a:ext cx="5510986" cy="2357454"/>
          </a:xfrm>
        </p:spPr>
        <p:txBody>
          <a:bodyPr anchor="t" anchorCtr="0"/>
          <a:lstStyle>
            <a:lvl1pPr algn="r">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275856" y="4984855"/>
            <a:ext cx="5511600" cy="1752600"/>
          </a:xfrm>
        </p:spPr>
        <p:txBody>
          <a:bodyPr bIns="0"/>
          <a:lstStyle>
            <a:lvl1pPr marL="0" indent="0" algn="r">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1" name="Picture 10" descr="Cover_trans.png"/>
          <p:cNvPicPr>
            <a:picLocks noChangeAspect="1"/>
          </p:cNvPicPr>
          <p:nvPr userDrawn="1"/>
        </p:nvPicPr>
        <p:blipFill>
          <a:blip r:embed="rId2" cstate="print"/>
          <a:stretch>
            <a:fillRect/>
          </a:stretch>
        </p:blipFill>
        <p:spPr>
          <a:xfrm>
            <a:off x="1" y="0"/>
            <a:ext cx="5023095"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782896"/>
            <a:ext cx="3156750" cy="13866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3" name="Picture 12" descr="Copyright_no trans.png"/>
          <p:cNvPicPr>
            <a:picLocks noChangeAspect="1"/>
          </p:cNvPicPr>
          <p:nvPr userDrawn="1"/>
        </p:nvPicPr>
        <p:blipFill>
          <a:blip r:embed="rId2" cstate="print"/>
          <a:stretch>
            <a:fillRect/>
          </a:stretch>
        </p:blipFill>
        <p:spPr>
          <a:xfrm>
            <a:off x="0" y="0"/>
            <a:ext cx="5020562" cy="3225600"/>
          </a:xfrm>
          <a:prstGeom prst="rect">
            <a:avLst/>
          </a:prstGeom>
        </p:spPr>
      </p:pic>
      <p:sp>
        <p:nvSpPr>
          <p:cNvPr id="2" name="Title 1"/>
          <p:cNvSpPr>
            <a:spLocks noGrp="1"/>
          </p:cNvSpPr>
          <p:nvPr>
            <p:ph type="ctrTitle"/>
          </p:nvPr>
        </p:nvSpPr>
        <p:spPr>
          <a:xfrm>
            <a:off x="357158" y="1440000"/>
            <a:ext cx="3998818"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8" y="3825100"/>
            <a:ext cx="3999600" cy="1752600"/>
          </a:xfrm>
        </p:spPr>
        <p:txBody>
          <a:bodyPr/>
          <a:lstStyle>
            <a:lvl1pPr marL="0" indent="0" algn="l">
              <a:buNone/>
              <a:defRPr sz="1200" b="0">
                <a:solidFill>
                  <a:srgbClr val="0070C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8" name="Picture 7" descr="Contents_trans.png"/>
          <p:cNvPicPr>
            <a:picLocks noChangeAspect="1"/>
          </p:cNvPicPr>
          <p:nvPr userDrawn="1"/>
        </p:nvPicPr>
        <p:blipFill>
          <a:blip r:embed="rId2" cstate="print"/>
          <a:stretch>
            <a:fillRect/>
          </a:stretch>
        </p:blipFill>
        <p:spPr>
          <a:xfrm>
            <a:off x="0" y="0"/>
            <a:ext cx="4958906"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817176"/>
            <a:ext cx="3206730" cy="12893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dirty="0"/>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p:bg bwMode="gray">
      <p:bgPr>
        <a:solidFill>
          <a:schemeClr val="bg1"/>
        </a:solidFill>
        <a:effectLst/>
      </p:bgPr>
    </p:bg>
    <p:spTree>
      <p:nvGrpSpPr>
        <p:cNvPr id="1" name=""/>
        <p:cNvGrpSpPr/>
        <p:nvPr/>
      </p:nvGrpSpPr>
      <p:grpSpPr>
        <a:xfrm>
          <a:off x="0" y="0"/>
          <a:ext cx="0" cy="0"/>
          <a:chOff x="0" y="0"/>
          <a:chExt cx="0" cy="0"/>
        </a:xfrm>
      </p:grpSpPr>
      <p:pic>
        <p:nvPicPr>
          <p:cNvPr id="9" name="Picture 8" descr="Contents_trans.png"/>
          <p:cNvPicPr>
            <a:picLocks noChangeAspect="1"/>
          </p:cNvPicPr>
          <p:nvPr userDrawn="1"/>
        </p:nvPicPr>
        <p:blipFill>
          <a:blip r:embed="rId2" cstate="print"/>
          <a:srcRect l="4857"/>
          <a:stretch>
            <a:fillRect/>
          </a:stretch>
        </p:blipFill>
        <p:spPr>
          <a:xfrm>
            <a:off x="0" y="0"/>
            <a:ext cx="6337923" cy="6867144"/>
          </a:xfrm>
          <a:prstGeom prst="rect">
            <a:avLst/>
          </a:prstGeom>
        </p:spPr>
      </p:pic>
      <p:sp>
        <p:nvSpPr>
          <p:cNvPr id="2" name="Title 1"/>
          <p:cNvSpPr>
            <a:spLocks noGrp="1"/>
          </p:cNvSpPr>
          <p:nvPr>
            <p:ph type="ctrTitle"/>
          </p:nvPr>
        </p:nvSpPr>
        <p:spPr>
          <a:xfrm>
            <a:off x="357158" y="849145"/>
            <a:ext cx="5424664" cy="501354"/>
          </a:xfrm>
        </p:spPr>
        <p:txBody>
          <a:bodyPr anchor="t" anchorCtr="0"/>
          <a:lstStyle>
            <a:lvl1pPr algn="l">
              <a:lnSpc>
                <a:spcPts val="3240"/>
              </a:lnSpc>
              <a:defRPr sz="3000">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71226" y="1575582"/>
            <a:ext cx="4242977" cy="3991561"/>
          </a:xfrm>
        </p:spPr>
        <p:txBody>
          <a:bodyPr bIns="0"/>
          <a:lstStyle>
            <a:lvl1pPr marL="0" indent="0" algn="l">
              <a:buNone/>
              <a:defRPr sz="16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GB"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dirty="0" smtClean="0"/>
              <a:t>Click to edit Master title style</a:t>
            </a:r>
            <a:endParaRPr lang="en-GB" dirty="0"/>
          </a:p>
        </p:txBody>
      </p:sp>
      <p:sp>
        <p:nvSpPr>
          <p:cNvPr id="3" name="Content Placeholder 2"/>
          <p:cNvSpPr>
            <a:spLocks noGrp="1"/>
          </p:cNvSpPr>
          <p:nvPr>
            <p:ph idx="1"/>
          </p:nvPr>
        </p:nvSpPr>
        <p:spPr>
          <a:xfrm>
            <a:off x="211138" y="1219200"/>
            <a:ext cx="8682037" cy="4525962"/>
          </a:xfrm>
        </p:spPr>
        <p:txBody>
          <a:bodyPr bIns="0"/>
          <a:lstStyle>
            <a:lvl1pPr>
              <a:spcBef>
                <a:spcPts val="300"/>
              </a:spcBef>
              <a:spcAft>
                <a:spcPts val="300"/>
              </a:spcAft>
              <a:defRPr sz="1400">
                <a:solidFill>
                  <a:srgbClr val="00338D"/>
                </a:solidFill>
              </a:defRPr>
            </a:lvl1pPr>
            <a:lvl2pPr marL="166688" indent="-165100">
              <a:spcBef>
                <a:spcPts val="300"/>
              </a:spcBef>
              <a:spcAft>
                <a:spcPts val="300"/>
              </a:spcAft>
              <a:buClr>
                <a:schemeClr val="accent1"/>
              </a:buClr>
              <a:buSzPct val="65000"/>
              <a:buFont typeface="Wingdings" pitchFamily="2" charset="2"/>
              <a:buChar char="l"/>
              <a:defRPr sz="1400"/>
            </a:lvl2pPr>
            <a:lvl3pPr marL="346075" indent="-179388">
              <a:spcBef>
                <a:spcPts val="300"/>
              </a:spcBef>
              <a:spcAft>
                <a:spcPts val="300"/>
              </a:spcAft>
              <a:buSzPct val="65000"/>
              <a:buFont typeface="Arial" pitchFamily="34" charset="0"/>
              <a:buChar char="–"/>
              <a:defRPr sz="1400"/>
            </a:lvl3pPr>
            <a:lvl4pPr marL="512763" indent="-161925">
              <a:spcBef>
                <a:spcPts val="300"/>
              </a:spcBef>
              <a:spcAft>
                <a:spcPts val="300"/>
              </a:spcAft>
              <a:buClr>
                <a:schemeClr val="accent1"/>
              </a:buClr>
              <a:buSzPct val="65000"/>
              <a:buFont typeface="Wingdings" pitchFamily="2" charset="2"/>
              <a:buChar char="l"/>
              <a:defRPr sz="1400"/>
            </a:lvl4pPr>
            <a:lvl5pPr marL="692150" indent="-179388">
              <a:spcBef>
                <a:spcPts val="300"/>
              </a:spcBef>
              <a:spcAft>
                <a:spcPts val="300"/>
              </a:spcAft>
              <a:buClr>
                <a:schemeClr val="accent1"/>
              </a:buClr>
              <a:buSzPct val="6500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idx="1"/>
          </p:nvPr>
        </p:nvSpPr>
        <p:spPr>
          <a:xfrm>
            <a:off x="211138" y="1219200"/>
            <a:ext cx="8682037" cy="4525962"/>
          </a:xfrm>
        </p:spPr>
        <p:txBody>
          <a:bodyPr bIns="0"/>
          <a:lstStyle>
            <a:lvl1pPr>
              <a:defRPr>
                <a:solidFill>
                  <a:schemeClr val="accent1"/>
                </a:solidFill>
              </a:defRPr>
            </a:lvl1pPr>
            <a:lvl2pPr marL="233363" indent="-231775">
              <a:buFont typeface="+mj-lt"/>
              <a:buNone/>
              <a:defRPr/>
            </a:lvl2pPr>
            <a:lvl3pPr marL="166688" indent="-166688">
              <a:buFont typeface="Wingdings" pitchFamily="2" charset="2"/>
              <a:buChar char="l"/>
              <a:defRPr/>
            </a:lvl3pPr>
            <a:lvl4pPr marL="346075" indent="-179388">
              <a:buFont typeface="Arial" pitchFamily="34" charset="0"/>
              <a:buChar char="–"/>
              <a:defRPr/>
            </a:lvl4pPr>
            <a:lvl5pPr marL="512763" indent="-166688" defTabSz="850900">
              <a:buClr>
                <a:schemeClr val="accent1"/>
              </a:buClr>
              <a:buSzPct val="65000"/>
              <a:buFont typeface="Wingdings" pitchFamily="2" charset="2"/>
              <a:buChar char="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14"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sz="half" idx="1"/>
          </p:nvPr>
        </p:nvSpPr>
        <p:spPr>
          <a:xfrm>
            <a:off x="211139" y="1219200"/>
            <a:ext cx="4264025" cy="4525962"/>
          </a:xfrm>
        </p:spPr>
        <p:txBody>
          <a:bodyPr bIns="0"/>
          <a:lstStyle>
            <a:lvl1pPr>
              <a:defRPr sz="1600">
                <a:solidFill>
                  <a:srgbClr val="00338D"/>
                </a:solidFill>
              </a:defRPr>
            </a:lvl1pPr>
            <a:lvl2pPr>
              <a:defRPr sz="1600"/>
            </a:lvl2pPr>
            <a:lvl3pPr marL="139700" indent="-139700">
              <a:buFont typeface="Arial" pitchFamily="34" charset="0"/>
              <a:buChar char="•"/>
              <a:defRPr sz="1400"/>
            </a:lvl3pPr>
            <a:lvl4pPr marL="349250" indent="-182563">
              <a:buFont typeface="Arial" pitchFamily="34" charset="0"/>
              <a:buChar char="–"/>
              <a:defRPr sz="1600"/>
            </a:lvl4pPr>
            <a:lvl5pPr marL="515938" indent="-166688">
              <a:buClr>
                <a:schemeClr val="accent1"/>
              </a:buClr>
              <a:buFont typeface="Arial" pitchFamily="34" charset="0"/>
              <a:buChar char="•"/>
              <a:defRPr sz="1600"/>
            </a:lvl5pPr>
            <a:lvl6pPr>
              <a:defRPr sz="1800"/>
            </a:lvl6pPr>
            <a:lvl7pPr>
              <a:defRPr sz="1800"/>
            </a:lvl7pPr>
            <a:lvl8pPr marL="687388" indent="-160338">
              <a:buFont typeface="Arial" pitchFamily="34" charset="0"/>
              <a:buChar char="–"/>
              <a:defRPr sz="16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627563" y="1219200"/>
            <a:ext cx="4265612" cy="4525962"/>
          </a:xfrm>
        </p:spPr>
        <p:txBody>
          <a:bodyPr bIns="0"/>
          <a:lstStyle>
            <a:lvl1pPr>
              <a:defRPr sz="1600">
                <a:solidFill>
                  <a:srgbClr val="00338D"/>
                </a:solidFill>
              </a:defRPr>
            </a:lvl1pPr>
            <a:lvl2pPr>
              <a:defRPr sz="1600"/>
            </a:lvl2pPr>
            <a:lvl3pPr marL="127000" indent="-127000">
              <a:buFont typeface="Arial" pitchFamily="34" charset="0"/>
              <a:buChar char="•"/>
              <a:defRPr sz="1400"/>
            </a:lvl3pPr>
            <a:lvl4pPr marL="349250" indent="-182563">
              <a:buFont typeface="Arial" pitchFamily="34" charset="0"/>
              <a:buChar char="–"/>
              <a:defRPr sz="1600"/>
            </a:lvl4pPr>
            <a:lvl5pPr marL="536575" indent="-187325">
              <a:buClr>
                <a:schemeClr val="accent1"/>
              </a:buClr>
              <a:buFont typeface="Arial" pitchFamily="34" charset="0"/>
              <a:buChar char="•"/>
              <a:defRPr sz="1600"/>
            </a:lvl5pPr>
            <a:lvl6pPr>
              <a:defRPr sz="1800"/>
            </a:lvl6pPr>
            <a:lvl7pPr>
              <a:defRPr sz="1800"/>
            </a:lvl7pPr>
            <a:lvl8pPr>
              <a:defRPr sz="1800"/>
            </a:lvl8pPr>
            <a:lvl9pPr marL="809625" indent="-241300">
              <a:buClr>
                <a:schemeClr val="accent1"/>
              </a:buClr>
              <a:buSzPct val="65000"/>
              <a:buFont typeface="Arial" pitchFamily="34" charset="0"/>
              <a:buChar char="–"/>
              <a:defRPr sz="16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
        <p:nvSpPr>
          <p:cNvPr id="10"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21"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13"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10"/>
          <p:cNvSpPr/>
          <p:nvPr userDrawn="1"/>
        </p:nvSpPr>
        <p:spPr>
          <a:xfrm>
            <a:off x="-13447" y="-13447"/>
            <a:ext cx="9157447" cy="1045413"/>
          </a:xfrm>
          <a:custGeom>
            <a:avLst/>
            <a:gdLst>
              <a:gd name="connsiteX0" fmla="*/ 0 w 9157447"/>
              <a:gd name="connsiteY0" fmla="*/ 1008529 h 1008529"/>
              <a:gd name="connsiteX1" fmla="*/ 8848165 w 9157447"/>
              <a:gd name="connsiteY1" fmla="*/ 995082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8506 w 9157447"/>
              <a:gd name="connsiteY1" fmla="*/ 968188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42375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1953 h 1008529"/>
              <a:gd name="connsiteX4" fmla="*/ 0 w 9157447"/>
              <a:gd name="connsiteY4" fmla="*/ 1008529 h 1008529"/>
              <a:gd name="connsiteX0" fmla="*/ 0 w 9157447"/>
              <a:gd name="connsiteY0" fmla="*/ 993584 h 993584"/>
              <a:gd name="connsiteX1" fmla="*/ 8882063 w 9157447"/>
              <a:gd name="connsiteY1" fmla="*/ 993584 h 993584"/>
              <a:gd name="connsiteX2" fmla="*/ 9157447 w 9157447"/>
              <a:gd name="connsiteY2" fmla="*/ 0 h 993584"/>
              <a:gd name="connsiteX3" fmla="*/ 0 w 9157447"/>
              <a:gd name="connsiteY3" fmla="*/ 11953 h 993584"/>
              <a:gd name="connsiteX4" fmla="*/ 0 w 9157447"/>
              <a:gd name="connsiteY4" fmla="*/ 993584 h 993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7447" h="993584">
                <a:moveTo>
                  <a:pt x="0" y="993584"/>
                </a:moveTo>
                <a:lnTo>
                  <a:pt x="8882063" y="993584"/>
                </a:lnTo>
                <a:lnTo>
                  <a:pt x="9157447" y="0"/>
                </a:lnTo>
                <a:lnTo>
                  <a:pt x="0" y="11953"/>
                </a:lnTo>
                <a:lnTo>
                  <a:pt x="0" y="993584"/>
                </a:lnTo>
                <a:close/>
              </a:path>
            </a:pathLst>
          </a:custGeom>
          <a:gradFill flip="none" rotWithShape="1">
            <a:gsLst>
              <a:gs pos="4000">
                <a:srgbClr val="0080C0">
                  <a:alpha val="83000"/>
                </a:srgbClr>
              </a:gs>
              <a:gs pos="44000">
                <a:srgbClr val="003492">
                  <a:alpha val="89000"/>
                </a:srgbClr>
              </a:gs>
              <a:gs pos="100000">
                <a:srgbClr val="002C7A">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Rectangle 2"/>
          <p:cNvSpPr>
            <a:spLocks noGrp="1" noChangeArrowheads="1"/>
          </p:cNvSpPr>
          <p:nvPr>
            <p:ph type="title"/>
          </p:nvPr>
        </p:nvSpPr>
        <p:spPr bwMode="auto">
          <a:xfrm>
            <a:off x="203201" y="115888"/>
            <a:ext cx="8545513" cy="79216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dirty="0" smtClean="0"/>
              <a:t>Click to edit Master title style</a:t>
            </a:r>
            <a:endParaRPr lang="en-GB" dirty="0" smtClean="0"/>
          </a:p>
        </p:txBody>
      </p:sp>
      <p:sp>
        <p:nvSpPr>
          <p:cNvPr id="1027" name="Rectangle 3"/>
          <p:cNvSpPr>
            <a:spLocks noGrp="1" noChangeArrowheads="1"/>
          </p:cNvSpPr>
          <p:nvPr>
            <p:ph type="body" idx="1"/>
          </p:nvPr>
        </p:nvSpPr>
        <p:spPr bwMode="auto">
          <a:xfrm>
            <a:off x="211138" y="1219200"/>
            <a:ext cx="8682037" cy="4525962"/>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endParaRPr lang="en-US" dirty="0" smtClean="0"/>
          </a:p>
        </p:txBody>
      </p:sp>
      <p:sp>
        <p:nvSpPr>
          <p:cNvPr id="7"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13" name="Rectangle 12"/>
          <p:cNvSpPr/>
          <p:nvPr userDrawn="1"/>
        </p:nvSpPr>
        <p:spPr bwMode="gray">
          <a:xfrm>
            <a:off x="8300742" y="6381329"/>
            <a:ext cx="503530" cy="280987"/>
          </a:xfrm>
          <a:prstGeom prst="rect">
            <a:avLst/>
          </a:prstGeom>
          <a:ln>
            <a:miter lim="800000"/>
            <a:headEnd/>
            <a:tailEnd/>
          </a:ln>
        </p:spPr>
        <p:txBody>
          <a:bodyPr lIns="72000" tIns="72000" rIns="0" bIns="0"/>
          <a:lstStyle/>
          <a:p>
            <a:pPr algn="r">
              <a:spcBef>
                <a:spcPct val="40000"/>
              </a:spcBef>
              <a:defRPr/>
            </a:pPr>
            <a:fld id="{6BA71C0A-9F0F-41ED-AE97-DBF05B351E59}" type="slidenum">
              <a:rPr lang="en-US" sz="900" smtClean="0">
                <a:solidFill>
                  <a:srgbClr val="00338D"/>
                </a:solidFill>
                <a:latin typeface="Arial"/>
              </a:rPr>
              <a:pPr algn="r">
                <a:spcBef>
                  <a:spcPct val="40000"/>
                </a:spcBef>
                <a:defRPr/>
              </a:pPr>
              <a:t>‹#›</a:t>
            </a:fld>
            <a:endParaRPr lang="en-US" sz="900" dirty="0">
              <a:solidFill>
                <a:srgbClr val="00338D"/>
              </a:solidFill>
              <a:latin typeface="Arial"/>
            </a:endParaRPr>
          </a:p>
        </p:txBody>
      </p:sp>
      <p:sp>
        <p:nvSpPr>
          <p:cNvPr id="9" name="Text Box 9"/>
          <p:cNvSpPr txBox="1">
            <a:spLocks noChangeArrowheads="1"/>
          </p:cNvSpPr>
          <p:nvPr userDrawn="1"/>
        </p:nvSpPr>
        <p:spPr bwMode="auto">
          <a:xfrm>
            <a:off x="198238" y="6410325"/>
            <a:ext cx="3794524" cy="323850"/>
          </a:xfrm>
          <a:prstGeom prst="rect">
            <a:avLst/>
          </a:prstGeom>
          <a:noFill/>
          <a:ln w="9525">
            <a:noFill/>
            <a:miter lim="800000"/>
            <a:headEnd/>
            <a:tailEnd/>
          </a:ln>
        </p:spPr>
        <p:txBody>
          <a:bodyPr anchor="ct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0" fontAlgn="base" latinLnBrk="0" hangingPunct="0">
              <a:lnSpc>
                <a:spcPts val="7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 </a:t>
            </a:r>
            <a:r>
              <a:rPr kumimoji="0" lang="en-US" sz="500" b="0" i="0" u="none" strike="noStrike" kern="1200" cap="none" spc="0" normalizeH="0" baseline="0" noProof="0" dirty="0" smtClean="0">
                <a:ln>
                  <a:noFill/>
                </a:ln>
                <a:solidFill>
                  <a:srgbClr val="00338D"/>
                </a:solidFill>
                <a:effectLst/>
                <a:uLnTx/>
                <a:uFillTx/>
                <a:latin typeface="Arial" charset="0"/>
                <a:ea typeface="+mn-ea"/>
                <a:cs typeface="Arial" charset="0"/>
              </a:rPr>
              <a:t>2012 </a:t>
            </a: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kumimoji="0" lang="en-GB" sz="500" b="0" i="0" u="none" strike="noStrike" kern="1200" cap="none" spc="0" normalizeH="0" baseline="0" noProof="0" dirty="0">
              <a:ln>
                <a:noFill/>
              </a:ln>
              <a:solidFill>
                <a:srgbClr val="00338D"/>
              </a:solidFill>
              <a:effectLst/>
              <a:uLnTx/>
              <a:uFillTx/>
              <a:latin typeface="Arial" charset="0"/>
              <a:ea typeface="+mn-ea"/>
              <a:cs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4" r:id="rId4"/>
    <p:sldLayoutId id="2147483662" r:id="rId5"/>
    <p:sldLayoutId id="2147483650" r:id="rId6"/>
    <p:sldLayoutId id="2147483660" r:id="rId7"/>
    <p:sldLayoutId id="2147483652" r:id="rId8"/>
    <p:sldLayoutId id="2147483654" r:id="rId9"/>
    <p:sldLayoutId id="2147483655" r:id="rId10"/>
    <p:sldLayoutId id="2147483667" r:id="rId11"/>
  </p:sldLayoutIdLst>
  <p:hf hdr="0" ftr="0" dt="0"/>
  <p:txStyles>
    <p:titleStyle>
      <a:lvl1pPr algn="l" rtl="0" eaLnBrk="1" fontAlgn="base" hangingPunct="1">
        <a:lnSpc>
          <a:spcPts val="2500"/>
        </a:lnSpc>
        <a:spcBef>
          <a:spcPct val="0"/>
        </a:spcBef>
        <a:spcAft>
          <a:spcPct val="0"/>
        </a:spcAft>
        <a:defRPr sz="20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cs typeface="Arial" charset="0"/>
        </a:defRPr>
      </a:lvl2pPr>
      <a:lvl3pPr algn="l" rtl="0" eaLnBrk="1" fontAlgn="base" hangingPunct="1">
        <a:spcBef>
          <a:spcPct val="0"/>
        </a:spcBef>
        <a:spcAft>
          <a:spcPct val="0"/>
        </a:spcAft>
        <a:defRPr b="1">
          <a:solidFill>
            <a:schemeClr val="bg1"/>
          </a:solidFill>
          <a:latin typeface="Arial" charset="0"/>
          <a:cs typeface="Arial" charset="0"/>
        </a:defRPr>
      </a:lvl3pPr>
      <a:lvl4pPr algn="l" rtl="0" eaLnBrk="1" fontAlgn="base" hangingPunct="1">
        <a:spcBef>
          <a:spcPct val="0"/>
        </a:spcBef>
        <a:spcAft>
          <a:spcPct val="0"/>
        </a:spcAft>
        <a:defRPr b="1">
          <a:solidFill>
            <a:schemeClr val="bg1"/>
          </a:solidFill>
          <a:latin typeface="Arial" charset="0"/>
          <a:cs typeface="Arial" charset="0"/>
        </a:defRPr>
      </a:lvl4pPr>
      <a:lvl5pPr algn="l" rtl="0" eaLnBrk="1" fontAlgn="base" hangingPunct="1">
        <a:spcBef>
          <a:spcPct val="0"/>
        </a:spcBef>
        <a:spcAft>
          <a:spcPct val="0"/>
        </a:spcAft>
        <a:defRPr b="1">
          <a:solidFill>
            <a:schemeClr val="bg1"/>
          </a:solidFill>
          <a:latin typeface="Arial" charset="0"/>
          <a:cs typeface="Arial" charset="0"/>
        </a:defRPr>
      </a:lvl5pPr>
      <a:lvl6pPr marL="457200" algn="l" rtl="0" eaLnBrk="1" fontAlgn="base" hangingPunct="1">
        <a:spcBef>
          <a:spcPct val="0"/>
        </a:spcBef>
        <a:spcAft>
          <a:spcPct val="0"/>
        </a:spcAft>
        <a:defRPr b="1">
          <a:solidFill>
            <a:schemeClr val="bg1"/>
          </a:solidFill>
          <a:latin typeface="Arial" charset="0"/>
          <a:cs typeface="Arial" charset="0"/>
        </a:defRPr>
      </a:lvl6pPr>
      <a:lvl7pPr marL="914400" algn="l" rtl="0" eaLnBrk="1" fontAlgn="base" hangingPunct="1">
        <a:spcBef>
          <a:spcPct val="0"/>
        </a:spcBef>
        <a:spcAft>
          <a:spcPct val="0"/>
        </a:spcAft>
        <a:defRPr b="1">
          <a:solidFill>
            <a:schemeClr val="bg1"/>
          </a:solidFill>
          <a:latin typeface="Arial" charset="0"/>
          <a:cs typeface="Arial" charset="0"/>
        </a:defRPr>
      </a:lvl7pPr>
      <a:lvl8pPr marL="1371600" algn="l" rtl="0" eaLnBrk="1" fontAlgn="base" hangingPunct="1">
        <a:spcBef>
          <a:spcPct val="0"/>
        </a:spcBef>
        <a:spcAft>
          <a:spcPct val="0"/>
        </a:spcAft>
        <a:defRPr b="1">
          <a:solidFill>
            <a:schemeClr val="bg1"/>
          </a:solidFill>
          <a:latin typeface="Arial" charset="0"/>
          <a:cs typeface="Arial" charset="0"/>
        </a:defRPr>
      </a:lvl8pPr>
      <a:lvl9pPr marL="1828800" algn="l" rtl="0" eaLnBrk="1" fontAlgn="base" hangingPunct="1">
        <a:spcBef>
          <a:spcPct val="0"/>
        </a:spcBef>
        <a:spcAft>
          <a:spcPct val="0"/>
        </a:spcAft>
        <a:defRPr b="1">
          <a:solidFill>
            <a:schemeClr val="bg1"/>
          </a:solidFill>
          <a:latin typeface="Arial" charset="0"/>
          <a:cs typeface="Arial" charset="0"/>
        </a:defRPr>
      </a:lvl9pPr>
    </p:titleStyle>
    <p:bodyStyle>
      <a:lvl1pPr algn="l" rtl="0" eaLnBrk="1" fontAlgn="base" hangingPunct="1">
        <a:spcBef>
          <a:spcPts val="300"/>
        </a:spcBef>
        <a:spcAft>
          <a:spcPts val="300"/>
        </a:spcAft>
        <a:defRPr sz="1400" b="1">
          <a:solidFill>
            <a:schemeClr val="accent1"/>
          </a:solidFill>
          <a:latin typeface="+mn-lt"/>
          <a:ea typeface="+mn-ea"/>
          <a:cs typeface="+mn-cs"/>
        </a:defRPr>
      </a:lvl1pPr>
      <a:lvl2pPr marL="168275" indent="-168275"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2pPr>
      <a:lvl3pPr marL="401638" indent="-163513" algn="l" rtl="0" eaLnBrk="1" fontAlgn="base" hangingPunct="1">
        <a:spcBef>
          <a:spcPts val="300"/>
        </a:spcBef>
        <a:spcAft>
          <a:spcPts val="300"/>
        </a:spcAft>
        <a:buClr>
          <a:schemeClr val="accent1"/>
        </a:buClr>
        <a:buSzPct val="65000"/>
        <a:buFont typeface="Arial" pitchFamily="34" charset="0"/>
        <a:buChar char="–"/>
        <a:defRPr sz="1400">
          <a:solidFill>
            <a:schemeClr val="tx1"/>
          </a:solidFill>
          <a:latin typeface="+mn-lt"/>
          <a:cs typeface="+mn-cs"/>
        </a:defRPr>
      </a:lvl3pPr>
      <a:lvl4pPr marL="568325" indent="-166688"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4pPr>
      <a:lvl5pPr marL="6350" algn="l" rtl="0" eaLnBrk="1" fontAlgn="base" hangingPunct="1">
        <a:spcBef>
          <a:spcPts val="0"/>
        </a:spcBef>
        <a:spcAft>
          <a:spcPct val="0"/>
        </a:spcAft>
        <a:defRPr sz="1100">
          <a:solidFill>
            <a:schemeClr val="tx1"/>
          </a:solidFill>
          <a:latin typeface="+mn-lt"/>
          <a:cs typeface="+mn-cs"/>
        </a:defRPr>
      </a:lvl5pPr>
      <a:lvl6pPr marL="174625" indent="-174625"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6pPr>
      <a:lvl7pPr marL="347663" indent="-173038" algn="l" rtl="0" eaLnBrk="1" fontAlgn="base" hangingPunct="1">
        <a:spcBef>
          <a:spcPct val="20000"/>
        </a:spcBef>
        <a:spcAft>
          <a:spcPct val="0"/>
        </a:spcAft>
        <a:buClr>
          <a:schemeClr val="accent1"/>
        </a:buClr>
        <a:buFont typeface="Times New Roman" pitchFamily="18" charset="0"/>
        <a:buChar char="-"/>
        <a:defRPr sz="1400">
          <a:solidFill>
            <a:schemeClr val="tx1"/>
          </a:solidFill>
          <a:latin typeface="+mn-lt"/>
          <a:cs typeface="+mn-cs"/>
        </a:defRPr>
      </a:lvl7pPr>
      <a:lvl8pPr marL="508000" indent="-160338"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8pPr>
      <a:lvl9pPr marL="1835150" algn="l" rtl="0" eaLnBrk="1" fontAlgn="base" hangingPunct="1">
        <a:spcBef>
          <a:spcPct val="20000"/>
        </a:spcBef>
        <a:spcAft>
          <a:spcPct val="0"/>
        </a:spcAft>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10" name="Rectangle 2"/>
          <p:cNvSpPr txBox="1">
            <a:spLocks noChangeArrowheads="1"/>
          </p:cNvSpPr>
          <p:nvPr/>
        </p:nvSpPr>
        <p:spPr bwMode="gray">
          <a:xfrm>
            <a:off x="3196628" y="2865308"/>
            <a:ext cx="5700713" cy="2109788"/>
          </a:xfrm>
          <a:prstGeom prst="rect">
            <a:avLst/>
          </a:prstGeom>
          <a:noFill/>
          <a:ln w="9525">
            <a:noFill/>
            <a:miter lim="800000"/>
            <a:headEnd/>
            <a:tailEnd/>
          </a:ln>
          <a:effectLst/>
        </p:spPr>
        <p:txBody>
          <a:bodyPr lIns="0" tIns="0" rIns="0" bIns="0"/>
          <a:lstStyle/>
          <a:p>
            <a:pPr algn="r">
              <a:lnSpc>
                <a:spcPts val="3240"/>
              </a:lnSpc>
              <a:defRPr/>
            </a:pPr>
            <a:r>
              <a:rPr lang="en-GB" sz="1200" b="1" baseline="-25000" dirty="0" smtClean="0">
                <a:solidFill>
                  <a:schemeClr val="bg1"/>
                </a:solidFill>
              </a:rPr>
              <a:t>TRANSACTION SERVICES</a:t>
            </a:r>
          </a:p>
          <a:p>
            <a:pPr algn="r">
              <a:lnSpc>
                <a:spcPts val="3240"/>
              </a:lnSpc>
              <a:defRPr/>
            </a:pPr>
            <a:r>
              <a:rPr lang="en-GB" sz="2000" b="1" kern="0" dirty="0" smtClean="0">
                <a:solidFill>
                  <a:schemeClr val="bg1"/>
                </a:solidFill>
                <a:latin typeface="Arial"/>
                <a:cs typeface="Arial"/>
              </a:rPr>
              <a:t>FINANCIAL DUE DILIGENCE (FDD)</a:t>
            </a:r>
            <a:r>
              <a:rPr lang="en-GB" sz="2000" b="1" kern="0" dirty="0" smtClean="0">
                <a:solidFill>
                  <a:srgbClr val="FFFFFF"/>
                </a:solidFill>
                <a:latin typeface="Arial"/>
                <a:cs typeface="Arial"/>
              </a:rPr>
              <a:t> TOOLKIT</a:t>
            </a:r>
          </a:p>
          <a:p>
            <a:pPr algn="r">
              <a:lnSpc>
                <a:spcPts val="3240"/>
              </a:lnSpc>
              <a:defRPr/>
            </a:pPr>
            <a:endParaRPr lang="en-GB" sz="3200" b="1" kern="0" dirty="0" smtClean="0">
              <a:solidFill>
                <a:srgbClr val="FFFFFF"/>
              </a:solidFill>
              <a:latin typeface="Arial"/>
              <a:cs typeface="Arial"/>
            </a:endParaRPr>
          </a:p>
          <a:p>
            <a:pPr algn="r">
              <a:lnSpc>
                <a:spcPts val="3240"/>
              </a:lnSpc>
              <a:defRPr/>
            </a:pPr>
            <a:r>
              <a:rPr lang="en-GB" sz="3000" b="1" kern="0" dirty="0" smtClean="0">
                <a:solidFill>
                  <a:srgbClr val="FFFFFF"/>
                </a:solidFill>
                <a:latin typeface="Arial"/>
                <a:cs typeface="Arial"/>
              </a:rPr>
              <a:t>Sale and purchase agreements</a:t>
            </a:r>
          </a:p>
          <a:p>
            <a:pPr algn="r">
              <a:lnSpc>
                <a:spcPts val="3240"/>
              </a:lnSpc>
              <a:defRPr/>
            </a:pPr>
            <a:r>
              <a:rPr lang="en-GB" sz="2000" b="1" kern="0" dirty="0" smtClean="0">
                <a:solidFill>
                  <a:srgbClr val="FFFFFF"/>
                </a:solidFill>
                <a:latin typeface="Arial"/>
                <a:cs typeface="Arial"/>
              </a:rPr>
              <a:t>Representations, warranties and indemnities</a:t>
            </a:r>
            <a:endParaRPr lang="en-GB" sz="2000" b="1" kern="0" dirty="0">
              <a:solidFill>
                <a:srgbClr val="FFFFFF"/>
              </a:solidFill>
              <a:latin typeface="Arial"/>
              <a:ea typeface="+mj-ea"/>
              <a:cs typeface="Arial"/>
            </a:endParaRPr>
          </a:p>
          <a:p>
            <a:pPr algn="r">
              <a:lnSpc>
                <a:spcPts val="3240"/>
              </a:lnSpc>
              <a:defRPr/>
            </a:pPr>
            <a:endParaRPr lang="en-GB" sz="1600" b="1" kern="0" dirty="0" smtClean="0">
              <a:solidFill>
                <a:srgbClr val="FFFFFF"/>
              </a:solidFill>
              <a:latin typeface="Arial"/>
              <a:ea typeface="+mj-ea"/>
              <a:cs typeface="Arial"/>
            </a:endParaRPr>
          </a:p>
          <a:p>
            <a:pPr algn="r">
              <a:lnSpc>
                <a:spcPts val="3240"/>
              </a:lnSpc>
              <a:defRPr/>
            </a:pPr>
            <a:r>
              <a:rPr lang="en-GB" sz="1200" b="1" kern="0" dirty="0" smtClean="0">
                <a:solidFill>
                  <a:srgbClr val="FFFFFF"/>
                </a:solidFill>
                <a:latin typeface="Arial"/>
                <a:ea typeface="+mj-ea"/>
                <a:cs typeface="Arial"/>
              </a:rPr>
              <a:t>January 2012</a:t>
            </a:r>
            <a:endParaRPr lang="en-US" sz="1200" b="1" kern="0" dirty="0">
              <a:solidFill>
                <a:srgbClr val="FFFFFF"/>
              </a:solidFill>
              <a:latin typeface="Arial"/>
              <a:ea typeface="+mj-ea"/>
              <a:cs typeface="Arial"/>
            </a:endParaRPr>
          </a:p>
        </p:txBody>
      </p:sp>
      <p:sp>
        <p:nvSpPr>
          <p:cNvPr id="9"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FFFFFF"/>
                </a:solidFill>
                <a:effectLst/>
                <a:uLnTx/>
                <a:uFillTx/>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
        <p:nvSpPr>
          <p:cNvPr id="11" name="Comment 28"/>
          <p:cNvSpPr>
            <a:spLocks noChangeArrowheads="1"/>
          </p:cNvSpPr>
          <p:nvPr/>
        </p:nvSpPr>
        <p:spPr bwMode="auto">
          <a:xfrm>
            <a:off x="4350058" y="1804657"/>
            <a:ext cx="4793943" cy="1071707"/>
          </a:xfrm>
          <a:prstGeom prst="rect">
            <a:avLst/>
          </a:prstGeom>
          <a:solidFill>
            <a:srgbClr val="7AB800"/>
          </a:solidFill>
          <a:ln w="9525">
            <a:solidFill>
              <a:srgbClr val="FFFFFF"/>
            </a:solidFill>
            <a:miter lim="800000"/>
            <a:headEnd/>
            <a:tailEnd/>
          </a:ln>
        </p:spPr>
        <p:txBody>
          <a:bodyPr/>
          <a:lstStyle/>
          <a:p>
            <a:pPr lvl="0" fontAlgn="auto">
              <a:spcBef>
                <a:spcPts val="0"/>
              </a:spcBef>
              <a:spcAft>
                <a:spcPts val="0"/>
              </a:spcAft>
              <a:defRPr/>
            </a:pPr>
            <a:r>
              <a:rPr lang="en-US" sz="900" kern="0" dirty="0" smtClean="0">
                <a:solidFill>
                  <a:srgbClr val="FFFFFF"/>
                </a:solidFill>
              </a:rPr>
              <a:t>Financial due diligence (FDD) services are permitted for audit clients subject to the general independence considerations for SEC and IFAC audit clients contained in  "</a:t>
            </a:r>
            <a:r>
              <a:rPr lang="en-US" sz="900" kern="0" dirty="0" smtClean="0">
                <a:solidFill>
                  <a:srgbClr val="FFFFFF"/>
                </a:solidFill>
                <a:hlinkClick r:id="rId3"/>
              </a:rPr>
              <a:t>Auditor Independence - General guidance for TS Services</a:t>
            </a:r>
            <a:r>
              <a:rPr lang="en-US" sz="900" kern="0" dirty="0" smtClean="0">
                <a:solidFill>
                  <a:srgbClr val="FFFFFF"/>
                </a:solidFill>
              </a:rPr>
              <a:t>."  Additionally,  Chapters 11 and 20 of the </a:t>
            </a:r>
            <a:r>
              <a:rPr lang="en-US" sz="900" kern="0" dirty="0" smtClean="0">
                <a:solidFill>
                  <a:srgbClr val="FFFFFF"/>
                </a:solidFill>
                <a:hlinkClick r:id="rId4"/>
              </a:rPr>
              <a:t>Global Quality &amp; Risk Management Manual </a:t>
            </a:r>
            <a:r>
              <a:rPr lang="en-US" sz="900" kern="0" dirty="0" smtClean="0">
                <a:solidFill>
                  <a:srgbClr val="FFFFFF"/>
                </a:solidFill>
              </a:rPr>
              <a:t>and Sections 1 and 5 of the </a:t>
            </a:r>
            <a:r>
              <a:rPr lang="en-US" sz="900" kern="0" dirty="0" smtClean="0">
                <a:solidFill>
                  <a:srgbClr val="FFFFFF"/>
                </a:solidFill>
                <a:hlinkClick r:id="rId5"/>
              </a:rPr>
              <a:t>Global Transaction Services Manual</a:t>
            </a:r>
            <a:r>
              <a:rPr lang="en-US" sz="900" kern="0" dirty="0" smtClean="0">
                <a:solidFill>
                  <a:srgbClr val="FFFFFF"/>
                </a:solidFill>
              </a:rPr>
              <a:t> contain independence guidance. Where this warning icon is present in the toolkit, it is an indication of independence concerns for audit client engagements.</a:t>
            </a:r>
            <a:endParaRPr lang="en-US" sz="900" kern="0" dirty="0">
              <a:solidFill>
                <a:srgbClr val="FFFFFF"/>
              </a:solidFill>
            </a:endParaRPr>
          </a:p>
        </p:txBody>
      </p:sp>
      <p:pic>
        <p:nvPicPr>
          <p:cNvPr id="12" name="Picture 3" descr="DPP-1"/>
          <p:cNvPicPr>
            <a:picLocks noChangeAspect="1" noChangeArrowheads="1"/>
          </p:cNvPicPr>
          <p:nvPr/>
        </p:nvPicPr>
        <p:blipFill>
          <a:blip r:embed="rId6" cstate="print"/>
          <a:srcRect/>
          <a:stretch>
            <a:fillRect/>
          </a:stretch>
        </p:blipFill>
        <p:spPr bwMode="auto">
          <a:xfrm>
            <a:off x="3714276" y="1906061"/>
            <a:ext cx="492125" cy="48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2046" y="1265239"/>
            <a:ext cx="8639908" cy="4914498"/>
            <a:chOff x="3696" y="1056"/>
            <a:chExt cx="2448" cy="1886"/>
          </a:xfrm>
        </p:grpSpPr>
        <p:sp>
          <p:nvSpPr>
            <p:cNvPr id="450563" name="Rectangle 3"/>
            <p:cNvSpPr>
              <a:spLocks noChangeArrowheads="1"/>
            </p:cNvSpPr>
            <p:nvPr/>
          </p:nvSpPr>
          <p:spPr bwMode="auto">
            <a:xfrm>
              <a:off x="3792" y="1056"/>
              <a:ext cx="2352" cy="1296"/>
            </a:xfrm>
            <a:prstGeom prst="rect">
              <a:avLst/>
            </a:prstGeom>
            <a:solidFill>
              <a:srgbClr val="EEF2F6"/>
            </a:solidFill>
            <a:ln w="6350" algn="ctr">
              <a:solidFill>
                <a:srgbClr val="ACACAC"/>
              </a:solidFill>
              <a:miter lim="800000"/>
              <a:headEnd/>
              <a:tailEnd/>
            </a:ln>
            <a:effectLst/>
          </p:spPr>
          <p:txBody>
            <a:bodyPr wrap="none" lIns="0" tIns="0" rIns="0" bIns="0" anchor="ctr"/>
            <a:lstStyle/>
            <a:p>
              <a:endParaRPr lang="en-US"/>
            </a:p>
          </p:txBody>
        </p:sp>
        <p:sp>
          <p:nvSpPr>
            <p:cNvPr id="450564" name="Rectangle 4"/>
            <p:cNvSpPr>
              <a:spLocks noChangeArrowheads="1"/>
            </p:cNvSpPr>
            <p:nvPr/>
          </p:nvSpPr>
          <p:spPr bwMode="auto">
            <a:xfrm>
              <a:off x="3762" y="1089"/>
              <a:ext cx="2352" cy="1296"/>
            </a:xfrm>
            <a:prstGeom prst="rect">
              <a:avLst/>
            </a:prstGeom>
            <a:solidFill>
              <a:srgbClr val="EEF2F6"/>
            </a:solidFill>
            <a:ln w="6350" algn="ctr">
              <a:solidFill>
                <a:srgbClr val="ACACAC"/>
              </a:solidFill>
              <a:miter lim="800000"/>
              <a:headEnd/>
              <a:tailEnd/>
            </a:ln>
            <a:effectLst/>
          </p:spPr>
          <p:txBody>
            <a:bodyPr wrap="none" lIns="0" tIns="0" rIns="0" bIns="0" anchor="ctr"/>
            <a:lstStyle/>
            <a:p>
              <a:endParaRPr lang="en-US"/>
            </a:p>
          </p:txBody>
        </p:sp>
        <p:sp>
          <p:nvSpPr>
            <p:cNvPr id="450565" name="Freeform 5"/>
            <p:cNvSpPr>
              <a:spLocks/>
            </p:cNvSpPr>
            <p:nvPr/>
          </p:nvSpPr>
          <p:spPr bwMode="auto">
            <a:xfrm>
              <a:off x="3696" y="1122"/>
              <a:ext cx="2387" cy="1820"/>
            </a:xfrm>
            <a:custGeom>
              <a:avLst/>
              <a:gdLst/>
              <a:ahLst/>
              <a:cxnLst>
                <a:cxn ang="0">
                  <a:pos x="0" y="104"/>
                </a:cxn>
                <a:cxn ang="0">
                  <a:pos x="0" y="2736"/>
                </a:cxn>
                <a:cxn ang="0">
                  <a:pos x="187" y="2644"/>
                </a:cxn>
                <a:cxn ang="0">
                  <a:pos x="344" y="2672"/>
                </a:cxn>
                <a:cxn ang="0">
                  <a:pos x="527" y="2620"/>
                </a:cxn>
                <a:cxn ang="0">
                  <a:pos x="879" y="2635"/>
                </a:cxn>
                <a:cxn ang="0">
                  <a:pos x="1224" y="2322"/>
                </a:cxn>
                <a:cxn ang="0">
                  <a:pos x="1354" y="2332"/>
                </a:cxn>
                <a:cxn ang="0">
                  <a:pos x="1594" y="2202"/>
                </a:cxn>
                <a:cxn ang="0">
                  <a:pos x="1774" y="2252"/>
                </a:cxn>
                <a:cxn ang="0">
                  <a:pos x="1984" y="2152"/>
                </a:cxn>
                <a:cxn ang="0">
                  <a:pos x="2204" y="2272"/>
                </a:cxn>
                <a:cxn ang="0">
                  <a:pos x="2384" y="2182"/>
                </a:cxn>
                <a:cxn ang="0">
                  <a:pos x="2474" y="2262"/>
                </a:cxn>
                <a:cxn ang="0">
                  <a:pos x="2704" y="2182"/>
                </a:cxn>
                <a:cxn ang="0">
                  <a:pos x="2834" y="2182"/>
                </a:cxn>
                <a:cxn ang="0">
                  <a:pos x="2894" y="2252"/>
                </a:cxn>
                <a:cxn ang="0">
                  <a:pos x="3004" y="2202"/>
                </a:cxn>
                <a:cxn ang="0">
                  <a:pos x="3097" y="2257"/>
                </a:cxn>
                <a:cxn ang="0">
                  <a:pos x="3277" y="2197"/>
                </a:cxn>
                <a:cxn ang="0">
                  <a:pos x="3389" y="2212"/>
                </a:cxn>
                <a:cxn ang="0">
                  <a:pos x="3534" y="1972"/>
                </a:cxn>
                <a:cxn ang="0">
                  <a:pos x="3634" y="1982"/>
                </a:cxn>
                <a:cxn ang="0">
                  <a:pos x="3727" y="1845"/>
                </a:cxn>
                <a:cxn ang="0">
                  <a:pos x="3724" y="0"/>
                </a:cxn>
                <a:cxn ang="0">
                  <a:pos x="0" y="0"/>
                </a:cxn>
                <a:cxn ang="0">
                  <a:pos x="0" y="104"/>
                </a:cxn>
              </a:cxnLst>
              <a:rect l="0" t="0" r="r" b="b"/>
              <a:pathLst>
                <a:path w="3727" h="2736">
                  <a:moveTo>
                    <a:pt x="0" y="104"/>
                  </a:moveTo>
                  <a:lnTo>
                    <a:pt x="0" y="2736"/>
                  </a:lnTo>
                  <a:lnTo>
                    <a:pt x="187" y="2644"/>
                  </a:lnTo>
                  <a:lnTo>
                    <a:pt x="344" y="2672"/>
                  </a:lnTo>
                  <a:lnTo>
                    <a:pt x="527" y="2620"/>
                  </a:lnTo>
                  <a:lnTo>
                    <a:pt x="879" y="2635"/>
                  </a:lnTo>
                  <a:lnTo>
                    <a:pt x="1224" y="2322"/>
                  </a:lnTo>
                  <a:lnTo>
                    <a:pt x="1354" y="2332"/>
                  </a:lnTo>
                  <a:lnTo>
                    <a:pt x="1594" y="2202"/>
                  </a:lnTo>
                  <a:lnTo>
                    <a:pt x="1774" y="2252"/>
                  </a:lnTo>
                  <a:lnTo>
                    <a:pt x="1984" y="2152"/>
                  </a:lnTo>
                  <a:lnTo>
                    <a:pt x="2204" y="2272"/>
                  </a:lnTo>
                  <a:lnTo>
                    <a:pt x="2384" y="2182"/>
                  </a:lnTo>
                  <a:lnTo>
                    <a:pt x="2474" y="2262"/>
                  </a:lnTo>
                  <a:lnTo>
                    <a:pt x="2704" y="2182"/>
                  </a:lnTo>
                  <a:lnTo>
                    <a:pt x="2834" y="2182"/>
                  </a:lnTo>
                  <a:lnTo>
                    <a:pt x="2894" y="2252"/>
                  </a:lnTo>
                  <a:lnTo>
                    <a:pt x="3004" y="2202"/>
                  </a:lnTo>
                  <a:lnTo>
                    <a:pt x="3097" y="2257"/>
                  </a:lnTo>
                  <a:lnTo>
                    <a:pt x="3277" y="2197"/>
                  </a:lnTo>
                  <a:lnTo>
                    <a:pt x="3389" y="2212"/>
                  </a:lnTo>
                  <a:lnTo>
                    <a:pt x="3534" y="1972"/>
                  </a:lnTo>
                  <a:lnTo>
                    <a:pt x="3634" y="1982"/>
                  </a:lnTo>
                  <a:lnTo>
                    <a:pt x="3727" y="1845"/>
                  </a:lnTo>
                  <a:lnTo>
                    <a:pt x="3724" y="0"/>
                  </a:lnTo>
                  <a:lnTo>
                    <a:pt x="0" y="0"/>
                  </a:lnTo>
                  <a:lnTo>
                    <a:pt x="0" y="104"/>
                  </a:lnTo>
                </a:path>
              </a:pathLst>
            </a:custGeom>
            <a:solidFill>
              <a:srgbClr val="EEF2F6"/>
            </a:solidFill>
            <a:ln w="6350" cap="flat" cmpd="sng">
              <a:solidFill>
                <a:srgbClr val="ACACAC"/>
              </a:solidFill>
              <a:prstDash val="solid"/>
              <a:round/>
              <a:headEnd/>
              <a:tailEnd/>
            </a:ln>
            <a:effectLst/>
          </p:spPr>
          <p:txBody>
            <a:bodyPr wrap="none" lIns="0" tIns="0" rIns="0" bIns="0" anchor="ctr"/>
            <a:lstStyle/>
            <a:p>
              <a:endParaRPr lang="en-US"/>
            </a:p>
          </p:txBody>
        </p:sp>
      </p:grpSp>
      <p:sp>
        <p:nvSpPr>
          <p:cNvPr id="450566" name="Rectangle 6"/>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SPA: Representations, Warranties and Indemnities</a:t>
            </a:r>
            <a:br>
              <a:rPr lang="en-US" altLang="en-US" sz="1800" b="0" dirty="0" smtClean="0">
                <a:solidFill>
                  <a:schemeClr val="accent1">
                    <a:lumMod val="20000"/>
                    <a:lumOff val="80000"/>
                  </a:schemeClr>
                </a:solidFill>
                <a:latin typeface="Arial" charset="0"/>
                <a:cs typeface="Arial" charset="0"/>
              </a:rPr>
            </a:br>
            <a:r>
              <a:rPr lang="en-GB" altLang="en-US" sz="1800" dirty="0" smtClean="0"/>
              <a:t>Representations and w</a:t>
            </a:r>
            <a:r>
              <a:rPr lang="en-GB" sz="1800" dirty="0" smtClean="0"/>
              <a:t>arranties </a:t>
            </a:r>
            <a:r>
              <a:rPr lang="en-GB" sz="1800" dirty="0"/>
              <a:t>– real life examples </a:t>
            </a:r>
          </a:p>
        </p:txBody>
      </p:sp>
      <p:sp>
        <p:nvSpPr>
          <p:cNvPr id="450632" name="Text Box 72"/>
          <p:cNvSpPr txBox="1">
            <a:spLocks noChangeArrowheads="1"/>
          </p:cNvSpPr>
          <p:nvPr/>
        </p:nvSpPr>
        <p:spPr bwMode="auto">
          <a:xfrm>
            <a:off x="313593" y="1383607"/>
            <a:ext cx="8232531" cy="2769989"/>
          </a:xfrm>
          <a:prstGeom prst="rect">
            <a:avLst/>
          </a:prstGeom>
          <a:solidFill>
            <a:srgbClr val="EEF2F6"/>
          </a:solidFill>
          <a:ln w="6350" algn="ctr">
            <a:noFill/>
            <a:miter lim="800000"/>
            <a:headEnd/>
            <a:tailEnd/>
          </a:ln>
          <a:effectLst/>
        </p:spPr>
        <p:txBody>
          <a:bodyPr lIns="0" tIns="0" rIns="0" bIns="0" anchor="ctr">
            <a:spAutoFit/>
          </a:bodyPr>
          <a:lstStyle/>
          <a:p>
            <a:pPr marL="342900" indent="-342900" algn="l" defTabSz="762000" eaLnBrk="0" hangingPunct="0">
              <a:spcBef>
                <a:spcPct val="50000"/>
              </a:spcBef>
              <a:tabLst>
                <a:tab pos="258763" algn="l"/>
                <a:tab pos="898525" algn="l"/>
              </a:tabLst>
            </a:pPr>
            <a:r>
              <a:rPr lang="en-GB" sz="1200" dirty="0">
                <a:solidFill>
                  <a:schemeClr val="tx1"/>
                </a:solidFill>
                <a:latin typeface="+mn-lt"/>
                <a:cs typeface="Arial" pitchFamily="34" charset="0"/>
              </a:rPr>
              <a:t>“</a:t>
            </a:r>
            <a:r>
              <a:rPr lang="en-GB" sz="1200" b="1" dirty="0">
                <a:solidFill>
                  <a:schemeClr val="tx1"/>
                </a:solidFill>
                <a:latin typeface="+mn-lt"/>
                <a:cs typeface="Arial" pitchFamily="34" charset="0"/>
              </a:rPr>
              <a:t>Sellers</a:t>
            </a:r>
            <a:r>
              <a:rPr lang="en-GB" sz="1200" dirty="0">
                <a:solidFill>
                  <a:schemeClr val="tx1"/>
                </a:solidFill>
                <a:latin typeface="+mn-lt"/>
                <a:cs typeface="Arial" pitchFamily="34" charset="0"/>
              </a:rPr>
              <a:t> </a:t>
            </a:r>
            <a:r>
              <a:rPr lang="en-GB" sz="1200" b="1" dirty="0">
                <a:solidFill>
                  <a:schemeClr val="tx1"/>
                </a:solidFill>
                <a:latin typeface="+mn-lt"/>
                <a:cs typeface="Arial" pitchFamily="34" charset="0"/>
              </a:rPr>
              <a:t>Warranties</a:t>
            </a:r>
          </a:p>
          <a:p>
            <a:pPr marL="342900" indent="-342900" algn="l" defTabSz="762000" eaLnBrk="0" hangingPunct="0">
              <a:spcBef>
                <a:spcPct val="50000"/>
              </a:spcBef>
              <a:buClr>
                <a:schemeClr val="accent1"/>
              </a:buClr>
              <a:buFontTx/>
              <a:buAutoNum type="arabicPeriod"/>
              <a:tabLst>
                <a:tab pos="258763" algn="l"/>
                <a:tab pos="898525" algn="l"/>
              </a:tabLst>
            </a:pPr>
            <a:r>
              <a:rPr lang="en-GB" sz="1200" dirty="0">
                <a:solidFill>
                  <a:schemeClr val="tx1"/>
                </a:solidFill>
                <a:latin typeface="+mn-lt"/>
                <a:cs typeface="Arial" pitchFamily="34" charset="0"/>
              </a:rPr>
              <a:t>The Accounts give a true and fair view of the financial position and state of affairs of the Company at the Balance Sheet Date and of its profit or loss for the period to which they relate</a:t>
            </a:r>
          </a:p>
          <a:p>
            <a:pPr marL="342900" indent="-342900" algn="l" defTabSz="762000" eaLnBrk="0" hangingPunct="0">
              <a:spcBef>
                <a:spcPct val="50000"/>
              </a:spcBef>
              <a:buClr>
                <a:schemeClr val="accent1"/>
              </a:buClr>
              <a:buFontTx/>
              <a:buAutoNum type="arabicPeriod"/>
              <a:tabLst>
                <a:tab pos="258763" algn="l"/>
                <a:tab pos="898525" algn="l"/>
              </a:tabLst>
            </a:pPr>
            <a:r>
              <a:rPr lang="en-GB" sz="1200" dirty="0">
                <a:solidFill>
                  <a:schemeClr val="tx1"/>
                </a:solidFill>
                <a:latin typeface="+mn-lt"/>
                <a:cs typeface="Arial" pitchFamily="34" charset="0"/>
              </a:rPr>
              <a:t>Since the Balance Sheet Date the Company has carried on its businesses in the ordinary course and without any material interruption in the nature, scope or manner of such businesses</a:t>
            </a:r>
          </a:p>
          <a:p>
            <a:pPr marL="342900" indent="-342900" algn="l" defTabSz="762000" eaLnBrk="0" hangingPunct="0">
              <a:spcBef>
                <a:spcPct val="50000"/>
              </a:spcBef>
              <a:buClr>
                <a:schemeClr val="accent1"/>
              </a:buClr>
              <a:buFontTx/>
              <a:buAutoNum type="arabicPeriod"/>
              <a:tabLst>
                <a:tab pos="258763" algn="l"/>
                <a:tab pos="898525" algn="l"/>
              </a:tabLst>
            </a:pPr>
            <a:r>
              <a:rPr lang="en-GB" sz="1200" dirty="0">
                <a:solidFill>
                  <a:schemeClr val="tx1"/>
                </a:solidFill>
                <a:latin typeface="+mn-lt"/>
                <a:cs typeface="Arial" pitchFamily="34" charset="0"/>
              </a:rPr>
              <a:t>The Vendor has the power and authority required, and has obtained or satisfied all corporate or regulatory approvals or other conditions necessary to enter into this Agreement</a:t>
            </a:r>
          </a:p>
          <a:p>
            <a:pPr marL="342900" indent="-342900" algn="l" defTabSz="762000" eaLnBrk="0" hangingPunct="0">
              <a:spcBef>
                <a:spcPct val="50000"/>
              </a:spcBef>
              <a:buClr>
                <a:schemeClr val="accent1"/>
              </a:buClr>
              <a:buFontTx/>
              <a:buAutoNum type="arabicPeriod"/>
              <a:tabLst>
                <a:tab pos="258763" algn="l"/>
                <a:tab pos="898525" algn="l"/>
              </a:tabLst>
            </a:pPr>
            <a:r>
              <a:rPr lang="en-GB" sz="1200" dirty="0">
                <a:solidFill>
                  <a:schemeClr val="tx1"/>
                </a:solidFill>
                <a:latin typeface="+mn-lt"/>
                <a:cs typeface="Arial" pitchFamily="34" charset="0"/>
              </a:rPr>
              <a:t>The Properties comprise all of the land and premises owned, occupied or otherwise used by the Company for the purpose of its business</a:t>
            </a:r>
          </a:p>
          <a:p>
            <a:pPr marL="342900" indent="-342900" algn="l" defTabSz="762000" eaLnBrk="0" hangingPunct="0">
              <a:spcBef>
                <a:spcPct val="50000"/>
              </a:spcBef>
              <a:buClr>
                <a:schemeClr val="accent1"/>
              </a:buClr>
              <a:buFontTx/>
              <a:buAutoNum type="arabicPeriod"/>
              <a:tabLst>
                <a:tab pos="258763" algn="l"/>
                <a:tab pos="898525" algn="l"/>
              </a:tabLst>
            </a:pPr>
            <a:r>
              <a:rPr lang="en-GB" sz="1200" dirty="0">
                <a:solidFill>
                  <a:schemeClr val="tx1"/>
                </a:solidFill>
                <a:latin typeface="+mn-lt"/>
                <a:cs typeface="Arial" pitchFamily="34" charset="0"/>
              </a:rPr>
              <a:t>Copies of all Material Contracts are included in the Data Room. So far as the Vendors are aware no Material Contract has been terminated</a:t>
            </a:r>
          </a:p>
          <a:p>
            <a:pPr marL="342900" indent="-342900" algn="l" defTabSz="762000" eaLnBrk="0" hangingPunct="0">
              <a:spcBef>
                <a:spcPct val="50000"/>
              </a:spcBef>
              <a:buClr>
                <a:schemeClr val="accent1"/>
              </a:buClr>
              <a:buFontTx/>
              <a:buAutoNum type="arabicPeriod"/>
              <a:tabLst>
                <a:tab pos="258763" algn="l"/>
                <a:tab pos="898525" algn="l"/>
              </a:tabLst>
            </a:pPr>
            <a:r>
              <a:rPr lang="en-GB" sz="1200" dirty="0">
                <a:solidFill>
                  <a:schemeClr val="tx1"/>
                </a:solidFill>
                <a:latin typeface="+mn-lt"/>
                <a:cs typeface="Arial" pitchFamily="34" charset="0"/>
              </a:rPr>
              <a:t>Since the Balance Sheet Date, no dividends have been declared….”</a:t>
            </a:r>
          </a:p>
        </p:txBody>
      </p:sp>
      <p:pic>
        <p:nvPicPr>
          <p:cNvPr id="10" name="Picture 9"/>
          <p:cNvPicPr>
            <a:picLocks noChangeAspect="1" noChangeArrowheads="1"/>
          </p:cNvPicPr>
          <p:nvPr/>
        </p:nvPicPr>
        <p:blipFill>
          <a:blip r:embed="rId3" cstate="print"/>
          <a:srcRect/>
          <a:stretch>
            <a:fillRect/>
          </a:stretch>
        </p:blipFill>
        <p:spPr bwMode="auto">
          <a:xfrm>
            <a:off x="8071381" y="635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6" name="Rectangle 10"/>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SPA: Representations, Warranties and Indemnities</a:t>
            </a:r>
            <a:br>
              <a:rPr lang="en-US" altLang="en-US" sz="1800" b="0" dirty="0" smtClean="0">
                <a:solidFill>
                  <a:schemeClr val="accent1">
                    <a:lumMod val="20000"/>
                    <a:lumOff val="80000"/>
                  </a:schemeClr>
                </a:solidFill>
                <a:latin typeface="Arial" charset="0"/>
                <a:cs typeface="Arial" charset="0"/>
              </a:rPr>
            </a:br>
            <a:r>
              <a:rPr lang="de-DE" altLang="en-US" sz="1800" dirty="0" smtClean="0"/>
              <a:t>Representations and w</a:t>
            </a:r>
            <a:r>
              <a:rPr lang="de-DE" sz="1800" dirty="0" smtClean="0"/>
              <a:t>arranties </a:t>
            </a:r>
            <a:r>
              <a:rPr lang="de-DE" sz="1800" dirty="0"/>
              <a:t>- summary</a:t>
            </a:r>
            <a:endParaRPr lang="en-GB" sz="1800" dirty="0"/>
          </a:p>
        </p:txBody>
      </p:sp>
      <p:sp>
        <p:nvSpPr>
          <p:cNvPr id="536587" name="Rectangle 11"/>
          <p:cNvSpPr>
            <a:spLocks noGrp="1" noChangeArrowheads="1"/>
          </p:cNvSpPr>
          <p:nvPr>
            <p:ph type="body" idx="1"/>
          </p:nvPr>
        </p:nvSpPr>
        <p:spPr/>
        <p:txBody>
          <a:bodyPr/>
          <a:lstStyle/>
          <a:p>
            <a:pPr marL="228600" lvl="1" indent="-227013">
              <a:buSzPct val="125000"/>
              <a:buFont typeface="Arial" pitchFamily="34" charset="0"/>
              <a:buChar char="▪"/>
            </a:pPr>
            <a:r>
              <a:rPr lang="en-GB" sz="1600" dirty="0" smtClean="0"/>
              <a:t>Representations and warranties </a:t>
            </a:r>
            <a:r>
              <a:rPr lang="en-GB" sz="1600" dirty="0"/>
              <a:t>reflect the assumptions underlying the value of the business</a:t>
            </a:r>
          </a:p>
          <a:p>
            <a:pPr marL="574675" lvl="4" indent="-227013">
              <a:buSzPct val="100000"/>
            </a:pPr>
            <a:r>
              <a:rPr lang="en-GB" sz="1600" dirty="0"/>
              <a:t>Subject to caps, baskets and de minimus limits</a:t>
            </a:r>
          </a:p>
          <a:p>
            <a:pPr marL="574675" lvl="4" indent="-227013">
              <a:buSzPct val="100000"/>
            </a:pPr>
            <a:r>
              <a:rPr lang="en-GB" sz="1600" dirty="0"/>
              <a:t>Burden of proof lies with Purchaser</a:t>
            </a:r>
          </a:p>
          <a:p>
            <a:pPr marL="574675" lvl="4" indent="-227013">
              <a:buSzPct val="100000"/>
            </a:pPr>
            <a:r>
              <a:rPr lang="en-GB" sz="1600" dirty="0"/>
              <a:t>Definition of damage is crucial</a:t>
            </a:r>
          </a:p>
          <a:p>
            <a:pPr marL="228600" lvl="1" indent="-227013">
              <a:buSzPct val="125000"/>
              <a:buFont typeface="Arial" pitchFamily="34" charset="0"/>
              <a:buChar char="▪"/>
            </a:pPr>
            <a:r>
              <a:rPr lang="en-GB" sz="1600" dirty="0"/>
              <a:t>Most common (effective) use of </a:t>
            </a:r>
            <a:r>
              <a:rPr lang="en-GB" sz="1600" dirty="0" smtClean="0"/>
              <a:t>representations and warranties - a </a:t>
            </a:r>
            <a:r>
              <a:rPr lang="en-GB" sz="1600" dirty="0"/>
              <a:t>tool to flush out information </a:t>
            </a:r>
          </a:p>
          <a:p>
            <a:pPr marL="228600" lvl="1" indent="-227013">
              <a:buSzPct val="125000"/>
              <a:buFont typeface="Arial" pitchFamily="34" charset="0"/>
              <a:buChar char="▪"/>
            </a:pPr>
            <a:r>
              <a:rPr lang="en-GB" sz="1600" dirty="0" smtClean="0"/>
              <a:t>Help ensure representations and warranties </a:t>
            </a:r>
            <a:r>
              <a:rPr lang="en-GB" sz="1600" dirty="0"/>
              <a:t>are relevant and are drafted clearly and </a:t>
            </a:r>
            <a:r>
              <a:rPr lang="en-GB" sz="1600" dirty="0" smtClean="0"/>
              <a:t>precisely:</a:t>
            </a:r>
            <a:endParaRPr lang="en-GB" sz="1600" dirty="0"/>
          </a:p>
          <a:p>
            <a:pPr marL="574675" lvl="4" indent="-227013">
              <a:buSzPct val="100000"/>
            </a:pPr>
            <a:r>
              <a:rPr lang="en-GB" sz="1600" dirty="0"/>
              <a:t> Can a breach be proved; and</a:t>
            </a:r>
          </a:p>
          <a:p>
            <a:pPr marL="574675" lvl="4" indent="-227013">
              <a:buSzPct val="100000"/>
            </a:pPr>
            <a:r>
              <a:rPr lang="en-GB" sz="1600" dirty="0"/>
              <a:t> Does the breach result in a quantifiable loss?</a:t>
            </a:r>
          </a:p>
          <a:p>
            <a:pPr marL="228600" lvl="1" indent="-227013">
              <a:buSzPct val="125000"/>
              <a:buFont typeface="Arial" pitchFamily="34" charset="0"/>
              <a:buChar char="▪"/>
            </a:pPr>
            <a:r>
              <a:rPr lang="en-GB" sz="1600" dirty="0"/>
              <a:t>Watch out for disclosure – someone needs to assess implication of all disclosed </a:t>
            </a:r>
            <a:r>
              <a:rPr lang="en-GB" sz="1600" dirty="0" smtClean="0"/>
              <a:t>material</a:t>
            </a:r>
            <a:endParaRPr lang="en-GB" sz="1600" dirty="0"/>
          </a:p>
          <a:p>
            <a:pPr marL="228600" lvl="1" indent="-227013">
              <a:buSzPct val="125000"/>
              <a:buFont typeface="Arial" pitchFamily="34" charset="0"/>
              <a:buChar char="▪"/>
            </a:pPr>
            <a:r>
              <a:rPr lang="en-GB" sz="1600" dirty="0" smtClean="0"/>
              <a:t>Help ensure </a:t>
            </a:r>
            <a:r>
              <a:rPr lang="en-GB" sz="1600" dirty="0"/>
              <a:t>the vendor has enough substance to meet claims – </a:t>
            </a:r>
            <a:r>
              <a:rPr lang="en-GB" sz="1600" dirty="0" smtClean="0"/>
              <a:t>client could consider </a:t>
            </a:r>
            <a:r>
              <a:rPr lang="en-GB" sz="1600" dirty="0"/>
              <a:t>requiring an escrow account or retention</a:t>
            </a:r>
          </a:p>
          <a:p>
            <a:pPr marL="228600" lvl="1" indent="-227013">
              <a:buSzPct val="125000"/>
              <a:buFont typeface="Arial" pitchFamily="34" charset="0"/>
              <a:buChar char="▪"/>
            </a:pPr>
            <a:r>
              <a:rPr lang="en-GB" sz="1600" dirty="0" smtClean="0"/>
              <a:t>Representations and warranties </a:t>
            </a:r>
            <a:r>
              <a:rPr lang="en-GB" sz="1600" dirty="0"/>
              <a:t>are no substitute for effective due diligence – it’s </a:t>
            </a:r>
            <a:r>
              <a:rPr lang="en-GB" sz="1600" dirty="0" smtClean="0"/>
              <a:t>better for the client to </a:t>
            </a:r>
            <a:r>
              <a:rPr lang="en-GB" sz="1600" dirty="0"/>
              <a:t>understand the deal and the issues and reflect them in the price</a:t>
            </a:r>
          </a:p>
        </p:txBody>
      </p:sp>
      <p:pic>
        <p:nvPicPr>
          <p:cNvPr id="6" name="Picture 5"/>
          <p:cNvPicPr>
            <a:picLocks noChangeAspect="1" noChangeArrowheads="1"/>
          </p:cNvPicPr>
          <p:nvPr/>
        </p:nvPicPr>
        <p:blipFill>
          <a:blip r:embed="rId3" cstate="print"/>
          <a:srcRect/>
          <a:stretch>
            <a:fillRect/>
          </a:stretch>
        </p:blipFill>
        <p:spPr bwMode="auto">
          <a:xfrm>
            <a:off x="8071381" y="635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8" name="Text Box 4"/>
          <p:cNvSpPr txBox="1">
            <a:spLocks noChangeArrowheads="1"/>
          </p:cNvSpPr>
          <p:nvPr/>
        </p:nvSpPr>
        <p:spPr bwMode="auto">
          <a:xfrm>
            <a:off x="8067675" y="773113"/>
            <a:ext cx="184150" cy="304800"/>
          </a:xfrm>
          <a:prstGeom prst="rect">
            <a:avLst/>
          </a:prstGeom>
          <a:noFill/>
          <a:ln w="12700">
            <a:noFill/>
            <a:miter lim="800000"/>
            <a:headEnd type="none" w="sm" len="sm"/>
            <a:tailEnd type="none" w="sm" len="sm"/>
          </a:ln>
          <a:effectLst/>
        </p:spPr>
        <p:txBody>
          <a:bodyPr wrap="none">
            <a:spAutoFit/>
          </a:bodyPr>
          <a:lstStyle/>
          <a:p>
            <a:pPr marL="285750" indent="-285750" algn="ctr" defTabSz="762000" eaLnBrk="0" hangingPunct="0"/>
            <a:endParaRPr lang="en-US">
              <a:solidFill>
                <a:srgbClr val="001B64"/>
              </a:solidFill>
              <a:latin typeface="Univers 55" pitchFamily="2" charset="0"/>
            </a:endParaRPr>
          </a:p>
        </p:txBody>
      </p:sp>
      <p:sp>
        <p:nvSpPr>
          <p:cNvPr id="21" name="Rectangle 114"/>
          <p:cNvSpPr>
            <a:spLocks noChangeArrowheads="1"/>
          </p:cNvSpPr>
          <p:nvPr>
            <p:custDataLst>
              <p:tags r:id="rId1"/>
            </p:custDataLst>
          </p:nvPr>
        </p:nvSpPr>
        <p:spPr bwMode="auto">
          <a:xfrm>
            <a:off x="1828800" y="1098957"/>
            <a:ext cx="7010399" cy="1098143"/>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0" lvl="1" indent="1588">
              <a:spcBef>
                <a:spcPts val="300"/>
              </a:spcBef>
              <a:spcAft>
                <a:spcPts val="300"/>
              </a:spcAft>
              <a:buClr>
                <a:schemeClr val="accent1"/>
              </a:buClr>
              <a:buSzPct val="75000"/>
            </a:pPr>
            <a:r>
              <a:rPr lang="en-US" sz="1200" b="1" dirty="0" smtClean="0">
                <a:solidFill>
                  <a:schemeClr val="accent1"/>
                </a:solidFill>
              </a:rPr>
              <a:t>Promises by the Vendor to compensate the Purchaser for a loss or liability if certain specified circumstances arise</a:t>
            </a:r>
          </a:p>
          <a:p>
            <a:pPr marL="228600" lvl="1" indent="-227013">
              <a:spcBef>
                <a:spcPts val="300"/>
              </a:spcBef>
              <a:spcAft>
                <a:spcPts val="300"/>
              </a:spcAft>
              <a:buClr>
                <a:schemeClr val="accent1"/>
              </a:buClr>
              <a:buSzPct val="125000"/>
              <a:buFont typeface="Arial" pitchFamily="34" charset="0"/>
              <a:buChar char="▪"/>
              <a:tabLst>
                <a:tab pos="228600" algn="l"/>
              </a:tabLst>
            </a:pPr>
            <a:r>
              <a:rPr lang="en-US" sz="1200" dirty="0" smtClean="0"/>
              <a:t>Much more formulaic</a:t>
            </a:r>
          </a:p>
          <a:p>
            <a:pPr marL="228600" lvl="1" indent="-227013">
              <a:spcBef>
                <a:spcPts val="300"/>
              </a:spcBef>
              <a:spcAft>
                <a:spcPts val="300"/>
              </a:spcAft>
              <a:buClr>
                <a:schemeClr val="accent1"/>
              </a:buClr>
              <a:buSzPct val="75000"/>
              <a:tabLst>
                <a:tab pos="228600" algn="l"/>
              </a:tabLst>
            </a:pPr>
            <a:r>
              <a:rPr lang="en-US" sz="1200" dirty="0" smtClean="0"/>
              <a:t>	“If event X happens, the Vendor will pay the Purchaser £Y”</a:t>
            </a:r>
          </a:p>
        </p:txBody>
      </p:sp>
      <p:sp>
        <p:nvSpPr>
          <p:cNvPr id="22" name="Pentagon 21"/>
          <p:cNvSpPr/>
          <p:nvPr/>
        </p:nvSpPr>
        <p:spPr bwMode="auto">
          <a:xfrm>
            <a:off x="304800" y="1098956"/>
            <a:ext cx="1524000" cy="637786"/>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b="1" dirty="0" smtClean="0">
                <a:solidFill>
                  <a:schemeClr val="bg1"/>
                </a:solidFill>
                <a:latin typeface="Arial"/>
              </a:rPr>
              <a:t>Indemnities</a:t>
            </a:r>
          </a:p>
        </p:txBody>
      </p:sp>
      <p:sp>
        <p:nvSpPr>
          <p:cNvPr id="20" name="Rounded Rectangle 19"/>
          <p:cNvSpPr/>
          <p:nvPr/>
        </p:nvSpPr>
        <p:spPr bwMode="auto">
          <a:xfrm>
            <a:off x="1703696" y="2325914"/>
            <a:ext cx="7162800" cy="2754086"/>
          </a:xfrm>
          <a:prstGeom prst="roundRect">
            <a:avLst>
              <a:gd name="adj" fmla="val 10908"/>
            </a:avLst>
          </a:prstGeom>
          <a:solidFill>
            <a:srgbClr val="C3DEE2"/>
          </a:solidFill>
          <a:ln w="6350">
            <a:noFill/>
            <a:miter lim="800000"/>
            <a:headEnd type="none" w="sm" len="sm"/>
            <a:tailEnd type="none" w="sm" len="sm"/>
          </a:ln>
          <a:effectLst/>
        </p:spPr>
        <p:txBody>
          <a:bodyPr lIns="54000" tIns="54000" rIns="54000" bIns="54000" anchor="t" anchorCtr="0"/>
          <a:lstStyle/>
          <a:p>
            <a:pPr marL="228600" lvl="2" indent="-228600" fontAlgn="auto">
              <a:spcBef>
                <a:spcPts val="300"/>
              </a:spcBef>
              <a:spcAft>
                <a:spcPts val="300"/>
              </a:spcAft>
              <a:buClr>
                <a:schemeClr val="accent1"/>
              </a:buClr>
              <a:buSzPct val="75000"/>
              <a:defRPr/>
            </a:pPr>
            <a:r>
              <a:rPr lang="en-US" sz="1200" b="1" kern="0" dirty="0" smtClean="0">
                <a:solidFill>
                  <a:schemeClr val="accent1"/>
                </a:solidFill>
              </a:rPr>
              <a:t>Indemnities are:</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More formulaic and precisely defined than representations and warranties</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Easier to prove a breach, and liability</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No issue around knowledge or disclosure</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Calculation of loss and damages much simpler</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Limited to quantifiable liabilities</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The amount recovered may not always reflect the full value impact (e.g. recurring items)</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Often used for ‘black holes’ e.g. tax, litigation and environmental liabilities</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Still requires a Vendor or guarantor with enough assets to satisfy the claim</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So still better to pay less up front than to claim from the Vendor later</a:t>
            </a:r>
          </a:p>
        </p:txBody>
      </p:sp>
      <p:sp>
        <p:nvSpPr>
          <p:cNvPr id="17" name="Rectangle 2"/>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SPA: Representations, Warranties and Indemnities</a:t>
            </a:r>
            <a:br>
              <a:rPr lang="en-US" altLang="en-US" sz="1800" b="0" dirty="0" smtClean="0">
                <a:solidFill>
                  <a:schemeClr val="accent1">
                    <a:lumMod val="20000"/>
                    <a:lumOff val="80000"/>
                  </a:schemeClr>
                </a:solidFill>
                <a:latin typeface="Arial" charset="0"/>
                <a:cs typeface="Arial" charset="0"/>
              </a:rPr>
            </a:br>
            <a:r>
              <a:rPr lang="en-GB" sz="1800" dirty="0" smtClean="0"/>
              <a:t>Indemnities – overview </a:t>
            </a:r>
            <a:endParaRPr lang="en-GB" sz="1800" dirty="0"/>
          </a:p>
        </p:txBody>
      </p:sp>
      <p:pic>
        <p:nvPicPr>
          <p:cNvPr id="8" name="Picture 7"/>
          <p:cNvPicPr>
            <a:picLocks noChangeAspect="1" noChangeArrowheads="1"/>
          </p:cNvPicPr>
          <p:nvPr/>
        </p:nvPicPr>
        <p:blipFill>
          <a:blip r:embed="rId4" cstate="print"/>
          <a:srcRect/>
          <a:stretch>
            <a:fillRect/>
          </a:stretch>
        </p:blipFill>
        <p:spPr bwMode="auto">
          <a:xfrm>
            <a:off x="8071381" y="635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8" name="Rectangle 4"/>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SPA: Representations, Warranties and Indemnities</a:t>
            </a:r>
            <a:br>
              <a:rPr lang="en-US" altLang="en-US" sz="1800" b="0" dirty="0" smtClean="0">
                <a:solidFill>
                  <a:schemeClr val="accent1">
                    <a:lumMod val="20000"/>
                    <a:lumOff val="80000"/>
                  </a:schemeClr>
                </a:solidFill>
                <a:latin typeface="Arial" charset="0"/>
                <a:cs typeface="Arial" charset="0"/>
              </a:rPr>
            </a:br>
            <a:r>
              <a:rPr lang="en-GB" sz="1800" dirty="0" smtClean="0"/>
              <a:t>Indemnities  - what won’t </a:t>
            </a:r>
            <a:r>
              <a:rPr lang="en-GB" sz="1800" dirty="0"/>
              <a:t>work</a:t>
            </a:r>
          </a:p>
        </p:txBody>
      </p:sp>
      <p:sp>
        <p:nvSpPr>
          <p:cNvPr id="651269" name="Rectangle 5"/>
          <p:cNvSpPr>
            <a:spLocks noChangeArrowheads="1"/>
          </p:cNvSpPr>
          <p:nvPr/>
        </p:nvSpPr>
        <p:spPr bwMode="auto">
          <a:xfrm>
            <a:off x="252046" y="1268414"/>
            <a:ext cx="2392974" cy="2016125"/>
          </a:xfrm>
          <a:prstGeom prst="rect">
            <a:avLst/>
          </a:prstGeom>
          <a:noFill/>
          <a:ln w="9525" algn="ctr">
            <a:noFill/>
            <a:miter lim="800000"/>
            <a:headEnd/>
            <a:tailEnd/>
          </a:ln>
          <a:effectLst/>
        </p:spPr>
        <p:txBody>
          <a:bodyPr wrap="none" lIns="0" tIns="0" rIns="0" bIns="0" anchor="ctr"/>
          <a:lstStyle/>
          <a:p>
            <a:endParaRPr lang="en-US"/>
          </a:p>
        </p:txBody>
      </p:sp>
      <p:sp>
        <p:nvSpPr>
          <p:cNvPr id="651270" name="AutoShape 6"/>
          <p:cNvSpPr>
            <a:spLocks noChangeArrowheads="1"/>
          </p:cNvSpPr>
          <p:nvPr/>
        </p:nvSpPr>
        <p:spPr bwMode="auto">
          <a:xfrm>
            <a:off x="649166" y="2132013"/>
            <a:ext cx="1995854" cy="1441450"/>
          </a:xfrm>
          <a:prstGeom prst="homePlate">
            <a:avLst>
              <a:gd name="adj" fmla="val 28660"/>
            </a:avLst>
          </a:prstGeom>
          <a:solidFill>
            <a:schemeClr val="accent1"/>
          </a:solidFill>
          <a:ln w="9525" algn="ctr">
            <a:noFill/>
            <a:miter lim="800000"/>
            <a:headEnd/>
            <a:tailEnd/>
          </a:ln>
          <a:effectLst/>
        </p:spPr>
        <p:txBody>
          <a:bodyPr lIns="0" tIns="0" rIns="0" bIns="0" anchor="ctr"/>
          <a:lstStyle/>
          <a:p>
            <a:r>
              <a:rPr lang="en-GB" sz="1600" b="1">
                <a:solidFill>
                  <a:schemeClr val="bg1"/>
                </a:solidFill>
              </a:rPr>
              <a:t>Specific accounting policy</a:t>
            </a:r>
          </a:p>
        </p:txBody>
      </p:sp>
      <p:sp>
        <p:nvSpPr>
          <p:cNvPr id="651271" name="AutoShape 7"/>
          <p:cNvSpPr>
            <a:spLocks noChangeArrowheads="1"/>
          </p:cNvSpPr>
          <p:nvPr/>
        </p:nvSpPr>
        <p:spPr bwMode="auto">
          <a:xfrm>
            <a:off x="649166" y="4652963"/>
            <a:ext cx="1995854" cy="1441450"/>
          </a:xfrm>
          <a:prstGeom prst="homePlate">
            <a:avLst>
              <a:gd name="adj" fmla="val 28660"/>
            </a:avLst>
          </a:prstGeom>
          <a:solidFill>
            <a:schemeClr val="accent1"/>
          </a:solidFill>
          <a:ln w="9525" algn="ctr">
            <a:noFill/>
            <a:miter lim="800000"/>
            <a:headEnd/>
            <a:tailEnd/>
          </a:ln>
          <a:effectLst/>
        </p:spPr>
        <p:txBody>
          <a:bodyPr lIns="0" tIns="0" rIns="0" bIns="0" anchor="ctr"/>
          <a:lstStyle/>
          <a:p>
            <a:r>
              <a:rPr lang="en-GB" sz="1600" b="1" dirty="0">
                <a:solidFill>
                  <a:schemeClr val="bg1"/>
                </a:solidFill>
              </a:rPr>
              <a:t>General accounting policy</a:t>
            </a:r>
          </a:p>
        </p:txBody>
      </p:sp>
      <p:sp>
        <p:nvSpPr>
          <p:cNvPr id="651272" name="Text Box 8"/>
          <p:cNvSpPr txBox="1">
            <a:spLocks noChangeArrowheads="1"/>
          </p:cNvSpPr>
          <p:nvPr/>
        </p:nvSpPr>
        <p:spPr bwMode="auto">
          <a:xfrm>
            <a:off x="252046" y="3981451"/>
            <a:ext cx="2320315" cy="246221"/>
          </a:xfrm>
          <a:prstGeom prst="rect">
            <a:avLst/>
          </a:prstGeom>
          <a:noFill/>
          <a:ln w="9525" algn="ctr">
            <a:noFill/>
            <a:miter lim="800000"/>
            <a:headEnd/>
            <a:tailEnd/>
          </a:ln>
          <a:effectLst/>
        </p:spPr>
        <p:txBody>
          <a:bodyPr wrap="none" lIns="0" tIns="0" rIns="0" bIns="0">
            <a:spAutoFit/>
          </a:bodyPr>
          <a:lstStyle/>
          <a:p>
            <a:pPr algn="l"/>
            <a:r>
              <a:rPr lang="en-GB" sz="1600" b="1"/>
              <a:t>Takes precedence over:</a:t>
            </a:r>
          </a:p>
        </p:txBody>
      </p:sp>
      <p:grpSp>
        <p:nvGrpSpPr>
          <p:cNvPr id="2" name="Group 14"/>
          <p:cNvGrpSpPr>
            <a:grpSpLocks/>
          </p:cNvGrpSpPr>
          <p:nvPr/>
        </p:nvGrpSpPr>
        <p:grpSpPr bwMode="auto">
          <a:xfrm>
            <a:off x="3175489" y="1858964"/>
            <a:ext cx="5715000" cy="2001837"/>
            <a:chOff x="2304" y="808"/>
            <a:chExt cx="3900" cy="1261"/>
          </a:xfrm>
        </p:grpSpPr>
        <p:sp>
          <p:nvSpPr>
            <p:cNvPr id="651274" name="Rectangle 10"/>
            <p:cNvSpPr>
              <a:spLocks noChangeArrowheads="1"/>
            </p:cNvSpPr>
            <p:nvPr/>
          </p:nvSpPr>
          <p:spPr bwMode="auto">
            <a:xfrm>
              <a:off x="2457" y="808"/>
              <a:ext cx="3747" cy="867"/>
            </a:xfrm>
            <a:prstGeom prst="rect">
              <a:avLst/>
            </a:prstGeom>
            <a:solidFill>
              <a:srgbClr val="EEF2F6"/>
            </a:solidFill>
            <a:ln w="6350" algn="ctr">
              <a:solidFill>
                <a:srgbClr val="B2B2B2"/>
              </a:solidFill>
              <a:miter lim="800000"/>
              <a:headEnd/>
              <a:tailEnd/>
            </a:ln>
            <a:effectLst/>
          </p:spPr>
          <p:txBody>
            <a:bodyPr wrap="none" lIns="0" tIns="0" rIns="0" bIns="0" anchor="ctr"/>
            <a:lstStyle/>
            <a:p>
              <a:endParaRPr lang="en-US"/>
            </a:p>
          </p:txBody>
        </p:sp>
        <p:sp>
          <p:nvSpPr>
            <p:cNvPr id="651275" name="Rectangle 11"/>
            <p:cNvSpPr>
              <a:spLocks noChangeArrowheads="1"/>
            </p:cNvSpPr>
            <p:nvPr/>
          </p:nvSpPr>
          <p:spPr bwMode="auto">
            <a:xfrm>
              <a:off x="2409" y="830"/>
              <a:ext cx="3747" cy="867"/>
            </a:xfrm>
            <a:prstGeom prst="rect">
              <a:avLst/>
            </a:prstGeom>
            <a:solidFill>
              <a:srgbClr val="EEF2F6"/>
            </a:solidFill>
            <a:ln w="6350" algn="ctr">
              <a:solidFill>
                <a:srgbClr val="B2B2B2"/>
              </a:solidFill>
              <a:miter lim="800000"/>
              <a:headEnd/>
              <a:tailEnd/>
            </a:ln>
            <a:effectLst/>
          </p:spPr>
          <p:txBody>
            <a:bodyPr wrap="none" lIns="0" tIns="0" rIns="0" bIns="0" anchor="ctr"/>
            <a:lstStyle/>
            <a:p>
              <a:endParaRPr lang="en-US"/>
            </a:p>
          </p:txBody>
        </p:sp>
        <p:sp>
          <p:nvSpPr>
            <p:cNvPr id="651276" name="Freeform 12"/>
            <p:cNvSpPr>
              <a:spLocks/>
            </p:cNvSpPr>
            <p:nvPr/>
          </p:nvSpPr>
          <p:spPr bwMode="auto">
            <a:xfrm>
              <a:off x="2304" y="852"/>
              <a:ext cx="3803" cy="1217"/>
            </a:xfrm>
            <a:custGeom>
              <a:avLst/>
              <a:gdLst/>
              <a:ahLst/>
              <a:cxnLst>
                <a:cxn ang="0">
                  <a:pos x="0" y="46"/>
                </a:cxn>
                <a:cxn ang="0">
                  <a:pos x="0" y="1217"/>
                </a:cxn>
                <a:cxn ang="0">
                  <a:pos x="191" y="1176"/>
                </a:cxn>
                <a:cxn ang="0">
                  <a:pos x="351" y="1189"/>
                </a:cxn>
                <a:cxn ang="0">
                  <a:pos x="538" y="1165"/>
                </a:cxn>
                <a:cxn ang="0">
                  <a:pos x="897" y="1172"/>
                </a:cxn>
                <a:cxn ang="0">
                  <a:pos x="1256" y="1124"/>
                </a:cxn>
                <a:cxn ang="0">
                  <a:pos x="1392" y="1092"/>
                </a:cxn>
                <a:cxn ang="0">
                  <a:pos x="1488" y="988"/>
                </a:cxn>
                <a:cxn ang="0">
                  <a:pos x="1627" y="979"/>
                </a:cxn>
                <a:cxn ang="0">
                  <a:pos x="1810" y="1002"/>
                </a:cxn>
                <a:cxn ang="0">
                  <a:pos x="2024" y="957"/>
                </a:cxn>
                <a:cxn ang="0">
                  <a:pos x="2249" y="1011"/>
                </a:cxn>
                <a:cxn ang="0">
                  <a:pos x="2433" y="971"/>
                </a:cxn>
                <a:cxn ang="0">
                  <a:pos x="2524" y="1006"/>
                </a:cxn>
                <a:cxn ang="0">
                  <a:pos x="2759" y="971"/>
                </a:cxn>
                <a:cxn ang="0">
                  <a:pos x="2892" y="971"/>
                </a:cxn>
                <a:cxn ang="0">
                  <a:pos x="2953" y="1002"/>
                </a:cxn>
                <a:cxn ang="0">
                  <a:pos x="3065" y="979"/>
                </a:cxn>
                <a:cxn ang="0">
                  <a:pos x="3160" y="1004"/>
                </a:cxn>
                <a:cxn ang="0">
                  <a:pos x="3344" y="977"/>
                </a:cxn>
                <a:cxn ang="0">
                  <a:pos x="3458" y="984"/>
                </a:cxn>
                <a:cxn ang="0">
                  <a:pos x="3606" y="877"/>
                </a:cxn>
                <a:cxn ang="0">
                  <a:pos x="3708" y="882"/>
                </a:cxn>
                <a:cxn ang="0">
                  <a:pos x="3803" y="821"/>
                </a:cxn>
                <a:cxn ang="0">
                  <a:pos x="3800" y="0"/>
                </a:cxn>
                <a:cxn ang="0">
                  <a:pos x="0" y="0"/>
                </a:cxn>
                <a:cxn ang="0">
                  <a:pos x="0" y="46"/>
                </a:cxn>
              </a:cxnLst>
              <a:rect l="0" t="0" r="r" b="b"/>
              <a:pathLst>
                <a:path w="3803" h="1217">
                  <a:moveTo>
                    <a:pt x="0" y="46"/>
                  </a:moveTo>
                  <a:lnTo>
                    <a:pt x="0" y="1217"/>
                  </a:lnTo>
                  <a:lnTo>
                    <a:pt x="191" y="1176"/>
                  </a:lnTo>
                  <a:lnTo>
                    <a:pt x="351" y="1189"/>
                  </a:lnTo>
                  <a:lnTo>
                    <a:pt x="538" y="1165"/>
                  </a:lnTo>
                  <a:lnTo>
                    <a:pt x="897" y="1172"/>
                  </a:lnTo>
                  <a:lnTo>
                    <a:pt x="1256" y="1124"/>
                  </a:lnTo>
                  <a:lnTo>
                    <a:pt x="1392" y="1092"/>
                  </a:lnTo>
                  <a:lnTo>
                    <a:pt x="1488" y="988"/>
                  </a:lnTo>
                  <a:lnTo>
                    <a:pt x="1627" y="979"/>
                  </a:lnTo>
                  <a:lnTo>
                    <a:pt x="1810" y="1002"/>
                  </a:lnTo>
                  <a:lnTo>
                    <a:pt x="2024" y="957"/>
                  </a:lnTo>
                  <a:lnTo>
                    <a:pt x="2249" y="1011"/>
                  </a:lnTo>
                  <a:lnTo>
                    <a:pt x="2433" y="971"/>
                  </a:lnTo>
                  <a:lnTo>
                    <a:pt x="2524" y="1006"/>
                  </a:lnTo>
                  <a:lnTo>
                    <a:pt x="2759" y="971"/>
                  </a:lnTo>
                  <a:lnTo>
                    <a:pt x="2892" y="971"/>
                  </a:lnTo>
                  <a:lnTo>
                    <a:pt x="2953" y="1002"/>
                  </a:lnTo>
                  <a:lnTo>
                    <a:pt x="3065" y="979"/>
                  </a:lnTo>
                  <a:lnTo>
                    <a:pt x="3160" y="1004"/>
                  </a:lnTo>
                  <a:lnTo>
                    <a:pt x="3344" y="977"/>
                  </a:lnTo>
                  <a:lnTo>
                    <a:pt x="3458" y="984"/>
                  </a:lnTo>
                  <a:lnTo>
                    <a:pt x="3606" y="877"/>
                  </a:lnTo>
                  <a:lnTo>
                    <a:pt x="3708" y="882"/>
                  </a:lnTo>
                  <a:lnTo>
                    <a:pt x="3803" y="821"/>
                  </a:lnTo>
                  <a:lnTo>
                    <a:pt x="3800" y="0"/>
                  </a:lnTo>
                  <a:lnTo>
                    <a:pt x="0" y="0"/>
                  </a:lnTo>
                  <a:lnTo>
                    <a:pt x="0" y="46"/>
                  </a:lnTo>
                </a:path>
              </a:pathLst>
            </a:custGeom>
            <a:solidFill>
              <a:srgbClr val="EEF2F6"/>
            </a:solidFill>
            <a:ln w="6350" cap="flat" cmpd="sng">
              <a:solidFill>
                <a:srgbClr val="B2B2B2"/>
              </a:solidFill>
              <a:prstDash val="solid"/>
              <a:round/>
              <a:headEnd/>
              <a:tailEnd/>
            </a:ln>
            <a:effectLst/>
          </p:spPr>
          <p:txBody>
            <a:bodyPr wrap="none" lIns="0" tIns="0" rIns="0" bIns="0" anchor="ctr"/>
            <a:lstStyle/>
            <a:p>
              <a:endParaRPr lang="en-US"/>
            </a:p>
          </p:txBody>
        </p:sp>
      </p:grpSp>
      <p:sp>
        <p:nvSpPr>
          <p:cNvPr id="651277" name="Text Box 13"/>
          <p:cNvSpPr txBox="1">
            <a:spLocks noChangeArrowheads="1"/>
          </p:cNvSpPr>
          <p:nvPr/>
        </p:nvSpPr>
        <p:spPr bwMode="auto">
          <a:xfrm>
            <a:off x="3241431" y="2060575"/>
            <a:ext cx="5375031" cy="1384995"/>
          </a:xfrm>
          <a:prstGeom prst="rect">
            <a:avLst/>
          </a:prstGeom>
          <a:noFill/>
          <a:ln w="12699">
            <a:noFill/>
            <a:miter lim="800000"/>
            <a:headEnd type="none" w="sm" len="sm"/>
            <a:tailEnd type="none" w="sm" len="sm"/>
          </a:ln>
          <a:effectLst/>
        </p:spPr>
        <p:txBody>
          <a:bodyPr>
            <a:spAutoFit/>
          </a:bodyPr>
          <a:lstStyle/>
          <a:p>
            <a:pPr algn="l" defTabSz="762000" eaLnBrk="0" hangingPunct="0">
              <a:spcBef>
                <a:spcPct val="50000"/>
              </a:spcBef>
              <a:tabLst>
                <a:tab pos="898525" algn="l"/>
              </a:tabLst>
            </a:pPr>
            <a:r>
              <a:rPr lang="en-GB" sz="1400" dirty="0">
                <a:solidFill>
                  <a:schemeClr val="tx1"/>
                </a:solidFill>
                <a:latin typeface="+mn-lt"/>
                <a:cs typeface="Arial" pitchFamily="34" charset="0"/>
              </a:rPr>
              <a:t>“In respect of any event, contingency or issue existing at the (last) Accounts Date, the amount of any liability provided in the Closing Accounts in respect of such an event, contingency or issue shall be only changed from the amount provided at the Accounts Date in respect of cash payments made since the Accounts Date up to closing”</a:t>
            </a:r>
          </a:p>
        </p:txBody>
      </p:sp>
      <p:grpSp>
        <p:nvGrpSpPr>
          <p:cNvPr id="3" name="Group 15"/>
          <p:cNvGrpSpPr>
            <a:grpSpLocks/>
          </p:cNvGrpSpPr>
          <p:nvPr/>
        </p:nvGrpSpPr>
        <p:grpSpPr bwMode="auto">
          <a:xfrm>
            <a:off x="3175489" y="4365625"/>
            <a:ext cx="5715000" cy="2001838"/>
            <a:chOff x="2304" y="808"/>
            <a:chExt cx="3900" cy="1261"/>
          </a:xfrm>
        </p:grpSpPr>
        <p:sp>
          <p:nvSpPr>
            <p:cNvPr id="651280" name="Rectangle 16"/>
            <p:cNvSpPr>
              <a:spLocks noChangeArrowheads="1"/>
            </p:cNvSpPr>
            <p:nvPr/>
          </p:nvSpPr>
          <p:spPr bwMode="auto">
            <a:xfrm>
              <a:off x="2457" y="808"/>
              <a:ext cx="3747" cy="867"/>
            </a:xfrm>
            <a:prstGeom prst="rect">
              <a:avLst/>
            </a:prstGeom>
            <a:solidFill>
              <a:srgbClr val="EEF2F6"/>
            </a:solidFill>
            <a:ln w="6350" algn="ctr">
              <a:solidFill>
                <a:srgbClr val="B2B2B2"/>
              </a:solidFill>
              <a:miter lim="800000"/>
              <a:headEnd/>
              <a:tailEnd/>
            </a:ln>
            <a:effectLst/>
          </p:spPr>
          <p:txBody>
            <a:bodyPr wrap="none" lIns="0" tIns="0" rIns="0" bIns="0" anchor="ctr"/>
            <a:lstStyle/>
            <a:p>
              <a:endParaRPr lang="en-US"/>
            </a:p>
          </p:txBody>
        </p:sp>
        <p:sp>
          <p:nvSpPr>
            <p:cNvPr id="651281" name="Rectangle 17"/>
            <p:cNvSpPr>
              <a:spLocks noChangeArrowheads="1"/>
            </p:cNvSpPr>
            <p:nvPr/>
          </p:nvSpPr>
          <p:spPr bwMode="auto">
            <a:xfrm>
              <a:off x="2409" y="830"/>
              <a:ext cx="3747" cy="867"/>
            </a:xfrm>
            <a:prstGeom prst="rect">
              <a:avLst/>
            </a:prstGeom>
            <a:solidFill>
              <a:srgbClr val="EEF2F6"/>
            </a:solidFill>
            <a:ln w="6350" algn="ctr">
              <a:solidFill>
                <a:srgbClr val="B2B2B2"/>
              </a:solidFill>
              <a:miter lim="800000"/>
              <a:headEnd/>
              <a:tailEnd/>
            </a:ln>
            <a:effectLst/>
          </p:spPr>
          <p:txBody>
            <a:bodyPr wrap="none" lIns="0" tIns="0" rIns="0" bIns="0" anchor="ctr"/>
            <a:lstStyle/>
            <a:p>
              <a:endParaRPr lang="en-US"/>
            </a:p>
          </p:txBody>
        </p:sp>
        <p:sp>
          <p:nvSpPr>
            <p:cNvPr id="651282" name="Freeform 18"/>
            <p:cNvSpPr>
              <a:spLocks/>
            </p:cNvSpPr>
            <p:nvPr/>
          </p:nvSpPr>
          <p:spPr bwMode="auto">
            <a:xfrm>
              <a:off x="2304" y="852"/>
              <a:ext cx="3803" cy="1217"/>
            </a:xfrm>
            <a:custGeom>
              <a:avLst/>
              <a:gdLst/>
              <a:ahLst/>
              <a:cxnLst>
                <a:cxn ang="0">
                  <a:pos x="0" y="46"/>
                </a:cxn>
                <a:cxn ang="0">
                  <a:pos x="0" y="1217"/>
                </a:cxn>
                <a:cxn ang="0">
                  <a:pos x="191" y="1176"/>
                </a:cxn>
                <a:cxn ang="0">
                  <a:pos x="351" y="1189"/>
                </a:cxn>
                <a:cxn ang="0">
                  <a:pos x="538" y="1165"/>
                </a:cxn>
                <a:cxn ang="0">
                  <a:pos x="897" y="1172"/>
                </a:cxn>
                <a:cxn ang="0">
                  <a:pos x="1256" y="1124"/>
                </a:cxn>
                <a:cxn ang="0">
                  <a:pos x="1392" y="1092"/>
                </a:cxn>
                <a:cxn ang="0">
                  <a:pos x="1488" y="988"/>
                </a:cxn>
                <a:cxn ang="0">
                  <a:pos x="1627" y="979"/>
                </a:cxn>
                <a:cxn ang="0">
                  <a:pos x="1810" y="1002"/>
                </a:cxn>
                <a:cxn ang="0">
                  <a:pos x="2024" y="957"/>
                </a:cxn>
                <a:cxn ang="0">
                  <a:pos x="2249" y="1011"/>
                </a:cxn>
                <a:cxn ang="0">
                  <a:pos x="2433" y="971"/>
                </a:cxn>
                <a:cxn ang="0">
                  <a:pos x="2524" y="1006"/>
                </a:cxn>
                <a:cxn ang="0">
                  <a:pos x="2759" y="971"/>
                </a:cxn>
                <a:cxn ang="0">
                  <a:pos x="2892" y="971"/>
                </a:cxn>
                <a:cxn ang="0">
                  <a:pos x="2953" y="1002"/>
                </a:cxn>
                <a:cxn ang="0">
                  <a:pos x="3065" y="979"/>
                </a:cxn>
                <a:cxn ang="0">
                  <a:pos x="3160" y="1004"/>
                </a:cxn>
                <a:cxn ang="0">
                  <a:pos x="3344" y="977"/>
                </a:cxn>
                <a:cxn ang="0">
                  <a:pos x="3458" y="984"/>
                </a:cxn>
                <a:cxn ang="0">
                  <a:pos x="3606" y="877"/>
                </a:cxn>
                <a:cxn ang="0">
                  <a:pos x="3708" y="882"/>
                </a:cxn>
                <a:cxn ang="0">
                  <a:pos x="3803" y="821"/>
                </a:cxn>
                <a:cxn ang="0">
                  <a:pos x="3800" y="0"/>
                </a:cxn>
                <a:cxn ang="0">
                  <a:pos x="0" y="0"/>
                </a:cxn>
                <a:cxn ang="0">
                  <a:pos x="0" y="46"/>
                </a:cxn>
              </a:cxnLst>
              <a:rect l="0" t="0" r="r" b="b"/>
              <a:pathLst>
                <a:path w="3803" h="1217">
                  <a:moveTo>
                    <a:pt x="0" y="46"/>
                  </a:moveTo>
                  <a:lnTo>
                    <a:pt x="0" y="1217"/>
                  </a:lnTo>
                  <a:lnTo>
                    <a:pt x="191" y="1176"/>
                  </a:lnTo>
                  <a:lnTo>
                    <a:pt x="351" y="1189"/>
                  </a:lnTo>
                  <a:lnTo>
                    <a:pt x="538" y="1165"/>
                  </a:lnTo>
                  <a:lnTo>
                    <a:pt x="897" y="1172"/>
                  </a:lnTo>
                  <a:lnTo>
                    <a:pt x="1256" y="1124"/>
                  </a:lnTo>
                  <a:lnTo>
                    <a:pt x="1392" y="1092"/>
                  </a:lnTo>
                  <a:lnTo>
                    <a:pt x="1488" y="988"/>
                  </a:lnTo>
                  <a:lnTo>
                    <a:pt x="1627" y="979"/>
                  </a:lnTo>
                  <a:lnTo>
                    <a:pt x="1810" y="1002"/>
                  </a:lnTo>
                  <a:lnTo>
                    <a:pt x="2024" y="957"/>
                  </a:lnTo>
                  <a:lnTo>
                    <a:pt x="2249" y="1011"/>
                  </a:lnTo>
                  <a:lnTo>
                    <a:pt x="2433" y="971"/>
                  </a:lnTo>
                  <a:lnTo>
                    <a:pt x="2524" y="1006"/>
                  </a:lnTo>
                  <a:lnTo>
                    <a:pt x="2759" y="971"/>
                  </a:lnTo>
                  <a:lnTo>
                    <a:pt x="2892" y="971"/>
                  </a:lnTo>
                  <a:lnTo>
                    <a:pt x="2953" y="1002"/>
                  </a:lnTo>
                  <a:lnTo>
                    <a:pt x="3065" y="979"/>
                  </a:lnTo>
                  <a:lnTo>
                    <a:pt x="3160" y="1004"/>
                  </a:lnTo>
                  <a:lnTo>
                    <a:pt x="3344" y="977"/>
                  </a:lnTo>
                  <a:lnTo>
                    <a:pt x="3458" y="984"/>
                  </a:lnTo>
                  <a:lnTo>
                    <a:pt x="3606" y="877"/>
                  </a:lnTo>
                  <a:lnTo>
                    <a:pt x="3708" y="882"/>
                  </a:lnTo>
                  <a:lnTo>
                    <a:pt x="3803" y="821"/>
                  </a:lnTo>
                  <a:lnTo>
                    <a:pt x="3800" y="0"/>
                  </a:lnTo>
                  <a:lnTo>
                    <a:pt x="0" y="0"/>
                  </a:lnTo>
                  <a:lnTo>
                    <a:pt x="0" y="46"/>
                  </a:lnTo>
                </a:path>
              </a:pathLst>
            </a:custGeom>
            <a:solidFill>
              <a:srgbClr val="EEF2F6"/>
            </a:solidFill>
            <a:ln w="6350" cap="flat" cmpd="sng">
              <a:solidFill>
                <a:srgbClr val="B2B2B2"/>
              </a:solidFill>
              <a:prstDash val="solid"/>
              <a:round/>
              <a:headEnd/>
              <a:tailEnd/>
            </a:ln>
            <a:effectLst/>
          </p:spPr>
          <p:txBody>
            <a:bodyPr wrap="none" lIns="0" tIns="0" rIns="0" bIns="0" anchor="ctr"/>
            <a:lstStyle/>
            <a:p>
              <a:endParaRPr lang="en-US"/>
            </a:p>
          </p:txBody>
        </p:sp>
      </p:grpSp>
      <p:sp>
        <p:nvSpPr>
          <p:cNvPr id="651283" name="Text Box 19"/>
          <p:cNvSpPr txBox="1">
            <a:spLocks noChangeArrowheads="1"/>
          </p:cNvSpPr>
          <p:nvPr/>
        </p:nvSpPr>
        <p:spPr bwMode="auto">
          <a:xfrm>
            <a:off x="3241431" y="4567238"/>
            <a:ext cx="5375031" cy="954107"/>
          </a:xfrm>
          <a:prstGeom prst="rect">
            <a:avLst/>
          </a:prstGeom>
          <a:noFill/>
          <a:ln w="12699">
            <a:noFill/>
            <a:miter lim="800000"/>
            <a:headEnd type="none" w="sm" len="sm"/>
            <a:tailEnd type="none" w="sm" len="sm"/>
          </a:ln>
          <a:effectLst/>
        </p:spPr>
        <p:txBody>
          <a:bodyPr>
            <a:spAutoFit/>
          </a:bodyPr>
          <a:lstStyle/>
          <a:p>
            <a:pPr algn="l" defTabSz="762000" eaLnBrk="0" hangingPunct="0">
              <a:spcBef>
                <a:spcPct val="50000"/>
              </a:spcBef>
              <a:tabLst>
                <a:tab pos="898525" algn="l"/>
              </a:tabLst>
            </a:pPr>
            <a:r>
              <a:rPr lang="en-GB" sz="1400" dirty="0">
                <a:solidFill>
                  <a:schemeClr val="tx1"/>
                </a:solidFill>
                <a:latin typeface="+mn-lt"/>
                <a:cs typeface="Arial" pitchFamily="34" charset="0"/>
              </a:rPr>
              <a:t>“The Closing Accounts will be prepared using the same accounting policies, procedures and bases of measurement adopted in preparation of the Audited accounts of the (last) Accounts  Date”</a:t>
            </a:r>
          </a:p>
        </p:txBody>
      </p:sp>
      <p:sp>
        <p:nvSpPr>
          <p:cNvPr id="651284" name="Rectangle 20"/>
          <p:cNvSpPr>
            <a:spLocks noChangeArrowheads="1"/>
          </p:cNvSpPr>
          <p:nvPr/>
        </p:nvSpPr>
        <p:spPr bwMode="auto">
          <a:xfrm>
            <a:off x="252046" y="1268413"/>
            <a:ext cx="8639908" cy="431800"/>
          </a:xfrm>
          <a:prstGeom prst="rect">
            <a:avLst/>
          </a:prstGeom>
          <a:noFill/>
          <a:ln w="12700">
            <a:noFill/>
            <a:miter lim="800000"/>
            <a:headEnd/>
            <a:tailEnd/>
          </a:ln>
          <a:effectLst/>
        </p:spPr>
        <p:txBody>
          <a:bodyPr lIns="18000" rIns="18000" anchor="ctr"/>
          <a:lstStyle/>
          <a:p>
            <a:pPr algn="l">
              <a:spcBef>
                <a:spcPct val="0"/>
              </a:spcBef>
            </a:pPr>
            <a:r>
              <a:rPr lang="en-GB" sz="1600" b="1" dirty="0">
                <a:latin typeface="Arial" pitchFamily="34" charset="0"/>
                <a:cs typeface="Arial" pitchFamily="34" charset="0"/>
              </a:rPr>
              <a:t>Tight or loose Accounting policies using closing adjustments as a quasi warranty</a:t>
            </a:r>
          </a:p>
        </p:txBody>
      </p:sp>
      <p:pic>
        <p:nvPicPr>
          <p:cNvPr id="20" name="Picture 19"/>
          <p:cNvPicPr>
            <a:picLocks noChangeAspect="1" noChangeArrowheads="1"/>
          </p:cNvPicPr>
          <p:nvPr/>
        </p:nvPicPr>
        <p:blipFill>
          <a:blip r:embed="rId3" cstate="print"/>
          <a:srcRect/>
          <a:stretch>
            <a:fillRect/>
          </a:stretch>
        </p:blipFill>
        <p:spPr bwMode="auto">
          <a:xfrm>
            <a:off x="8071381" y="635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5" name="Rectangle 3"/>
          <p:cNvSpPr>
            <a:spLocks noChangeArrowheads="1"/>
          </p:cNvSpPr>
          <p:nvPr/>
        </p:nvSpPr>
        <p:spPr bwMode="auto">
          <a:xfrm>
            <a:off x="252046" y="1268414"/>
            <a:ext cx="2392974" cy="2016125"/>
          </a:xfrm>
          <a:prstGeom prst="rect">
            <a:avLst/>
          </a:prstGeom>
          <a:noFill/>
          <a:ln w="9525" algn="ctr">
            <a:noFill/>
            <a:miter lim="800000"/>
            <a:headEnd/>
            <a:tailEnd/>
          </a:ln>
          <a:effectLst/>
        </p:spPr>
        <p:txBody>
          <a:bodyPr wrap="none" lIns="0" tIns="0" rIns="0" bIns="0" anchor="ctr"/>
          <a:lstStyle/>
          <a:p>
            <a:endParaRPr lang="en-US"/>
          </a:p>
        </p:txBody>
      </p:sp>
      <p:sp>
        <p:nvSpPr>
          <p:cNvPr id="653318" name="Text Box 6"/>
          <p:cNvSpPr txBox="1">
            <a:spLocks noChangeArrowheads="1"/>
          </p:cNvSpPr>
          <p:nvPr/>
        </p:nvSpPr>
        <p:spPr bwMode="auto">
          <a:xfrm>
            <a:off x="252046" y="3981451"/>
            <a:ext cx="2320315" cy="246221"/>
          </a:xfrm>
          <a:prstGeom prst="rect">
            <a:avLst/>
          </a:prstGeom>
          <a:noFill/>
          <a:ln w="9525" algn="ctr">
            <a:noFill/>
            <a:miter lim="800000"/>
            <a:headEnd/>
            <a:tailEnd/>
          </a:ln>
          <a:effectLst/>
        </p:spPr>
        <p:txBody>
          <a:bodyPr wrap="none" lIns="0" tIns="0" rIns="0" bIns="0">
            <a:spAutoFit/>
          </a:bodyPr>
          <a:lstStyle/>
          <a:p>
            <a:pPr algn="l"/>
            <a:r>
              <a:rPr lang="en-GB" sz="1600" b="1"/>
              <a:t>Takes precedence over:</a:t>
            </a:r>
          </a:p>
        </p:txBody>
      </p:sp>
      <p:grpSp>
        <p:nvGrpSpPr>
          <p:cNvPr id="2" name="Group 7"/>
          <p:cNvGrpSpPr>
            <a:grpSpLocks/>
          </p:cNvGrpSpPr>
          <p:nvPr/>
        </p:nvGrpSpPr>
        <p:grpSpPr bwMode="auto">
          <a:xfrm>
            <a:off x="3175489" y="1858964"/>
            <a:ext cx="4785946" cy="2001837"/>
            <a:chOff x="2304" y="808"/>
            <a:chExt cx="3900" cy="1261"/>
          </a:xfrm>
        </p:grpSpPr>
        <p:sp>
          <p:nvSpPr>
            <p:cNvPr id="653320" name="Rectangle 8"/>
            <p:cNvSpPr>
              <a:spLocks noChangeArrowheads="1"/>
            </p:cNvSpPr>
            <p:nvPr/>
          </p:nvSpPr>
          <p:spPr bwMode="auto">
            <a:xfrm>
              <a:off x="2457" y="808"/>
              <a:ext cx="3747" cy="867"/>
            </a:xfrm>
            <a:prstGeom prst="rect">
              <a:avLst/>
            </a:prstGeom>
            <a:solidFill>
              <a:srgbClr val="EEF2F6"/>
            </a:solidFill>
            <a:ln w="6350" algn="ctr">
              <a:solidFill>
                <a:srgbClr val="B2B2B2"/>
              </a:solidFill>
              <a:miter lim="800000"/>
              <a:headEnd/>
              <a:tailEnd/>
            </a:ln>
            <a:effectLst/>
          </p:spPr>
          <p:txBody>
            <a:bodyPr wrap="none" lIns="0" tIns="0" rIns="0" bIns="0" anchor="ctr"/>
            <a:lstStyle/>
            <a:p>
              <a:endParaRPr lang="en-US"/>
            </a:p>
          </p:txBody>
        </p:sp>
        <p:sp>
          <p:nvSpPr>
            <p:cNvPr id="653321" name="Rectangle 9"/>
            <p:cNvSpPr>
              <a:spLocks noChangeArrowheads="1"/>
            </p:cNvSpPr>
            <p:nvPr/>
          </p:nvSpPr>
          <p:spPr bwMode="auto">
            <a:xfrm>
              <a:off x="2409" y="830"/>
              <a:ext cx="3747" cy="867"/>
            </a:xfrm>
            <a:prstGeom prst="rect">
              <a:avLst/>
            </a:prstGeom>
            <a:solidFill>
              <a:srgbClr val="EEF2F6"/>
            </a:solidFill>
            <a:ln w="6350" algn="ctr">
              <a:solidFill>
                <a:srgbClr val="B2B2B2"/>
              </a:solidFill>
              <a:miter lim="800000"/>
              <a:headEnd/>
              <a:tailEnd/>
            </a:ln>
            <a:effectLst/>
          </p:spPr>
          <p:txBody>
            <a:bodyPr wrap="none" lIns="0" tIns="0" rIns="0" bIns="0" anchor="ctr"/>
            <a:lstStyle/>
            <a:p>
              <a:endParaRPr lang="en-US"/>
            </a:p>
          </p:txBody>
        </p:sp>
        <p:sp>
          <p:nvSpPr>
            <p:cNvPr id="653322" name="Freeform 10"/>
            <p:cNvSpPr>
              <a:spLocks/>
            </p:cNvSpPr>
            <p:nvPr/>
          </p:nvSpPr>
          <p:spPr bwMode="auto">
            <a:xfrm>
              <a:off x="2304" y="852"/>
              <a:ext cx="3803" cy="1217"/>
            </a:xfrm>
            <a:custGeom>
              <a:avLst/>
              <a:gdLst/>
              <a:ahLst/>
              <a:cxnLst>
                <a:cxn ang="0">
                  <a:pos x="0" y="46"/>
                </a:cxn>
                <a:cxn ang="0">
                  <a:pos x="0" y="1217"/>
                </a:cxn>
                <a:cxn ang="0">
                  <a:pos x="191" y="1176"/>
                </a:cxn>
                <a:cxn ang="0">
                  <a:pos x="351" y="1189"/>
                </a:cxn>
                <a:cxn ang="0">
                  <a:pos x="538" y="1165"/>
                </a:cxn>
                <a:cxn ang="0">
                  <a:pos x="897" y="1172"/>
                </a:cxn>
                <a:cxn ang="0">
                  <a:pos x="1256" y="1124"/>
                </a:cxn>
                <a:cxn ang="0">
                  <a:pos x="1392" y="1092"/>
                </a:cxn>
                <a:cxn ang="0">
                  <a:pos x="1488" y="988"/>
                </a:cxn>
                <a:cxn ang="0">
                  <a:pos x="1627" y="979"/>
                </a:cxn>
                <a:cxn ang="0">
                  <a:pos x="1810" y="1002"/>
                </a:cxn>
                <a:cxn ang="0">
                  <a:pos x="2024" y="957"/>
                </a:cxn>
                <a:cxn ang="0">
                  <a:pos x="2249" y="1011"/>
                </a:cxn>
                <a:cxn ang="0">
                  <a:pos x="2433" y="971"/>
                </a:cxn>
                <a:cxn ang="0">
                  <a:pos x="2524" y="1006"/>
                </a:cxn>
                <a:cxn ang="0">
                  <a:pos x="2759" y="971"/>
                </a:cxn>
                <a:cxn ang="0">
                  <a:pos x="2892" y="971"/>
                </a:cxn>
                <a:cxn ang="0">
                  <a:pos x="2953" y="1002"/>
                </a:cxn>
                <a:cxn ang="0">
                  <a:pos x="3065" y="979"/>
                </a:cxn>
                <a:cxn ang="0">
                  <a:pos x="3160" y="1004"/>
                </a:cxn>
                <a:cxn ang="0">
                  <a:pos x="3344" y="977"/>
                </a:cxn>
                <a:cxn ang="0">
                  <a:pos x="3458" y="984"/>
                </a:cxn>
                <a:cxn ang="0">
                  <a:pos x="3606" y="877"/>
                </a:cxn>
                <a:cxn ang="0">
                  <a:pos x="3708" y="882"/>
                </a:cxn>
                <a:cxn ang="0">
                  <a:pos x="3803" y="821"/>
                </a:cxn>
                <a:cxn ang="0">
                  <a:pos x="3800" y="0"/>
                </a:cxn>
                <a:cxn ang="0">
                  <a:pos x="0" y="0"/>
                </a:cxn>
                <a:cxn ang="0">
                  <a:pos x="0" y="46"/>
                </a:cxn>
              </a:cxnLst>
              <a:rect l="0" t="0" r="r" b="b"/>
              <a:pathLst>
                <a:path w="3803" h="1217">
                  <a:moveTo>
                    <a:pt x="0" y="46"/>
                  </a:moveTo>
                  <a:lnTo>
                    <a:pt x="0" y="1217"/>
                  </a:lnTo>
                  <a:lnTo>
                    <a:pt x="191" y="1176"/>
                  </a:lnTo>
                  <a:lnTo>
                    <a:pt x="351" y="1189"/>
                  </a:lnTo>
                  <a:lnTo>
                    <a:pt x="538" y="1165"/>
                  </a:lnTo>
                  <a:lnTo>
                    <a:pt x="897" y="1172"/>
                  </a:lnTo>
                  <a:lnTo>
                    <a:pt x="1256" y="1124"/>
                  </a:lnTo>
                  <a:lnTo>
                    <a:pt x="1392" y="1092"/>
                  </a:lnTo>
                  <a:lnTo>
                    <a:pt x="1488" y="988"/>
                  </a:lnTo>
                  <a:lnTo>
                    <a:pt x="1627" y="979"/>
                  </a:lnTo>
                  <a:lnTo>
                    <a:pt x="1810" y="1002"/>
                  </a:lnTo>
                  <a:lnTo>
                    <a:pt x="2024" y="957"/>
                  </a:lnTo>
                  <a:lnTo>
                    <a:pt x="2249" y="1011"/>
                  </a:lnTo>
                  <a:lnTo>
                    <a:pt x="2433" y="971"/>
                  </a:lnTo>
                  <a:lnTo>
                    <a:pt x="2524" y="1006"/>
                  </a:lnTo>
                  <a:lnTo>
                    <a:pt x="2759" y="971"/>
                  </a:lnTo>
                  <a:lnTo>
                    <a:pt x="2892" y="971"/>
                  </a:lnTo>
                  <a:lnTo>
                    <a:pt x="2953" y="1002"/>
                  </a:lnTo>
                  <a:lnTo>
                    <a:pt x="3065" y="979"/>
                  </a:lnTo>
                  <a:lnTo>
                    <a:pt x="3160" y="1004"/>
                  </a:lnTo>
                  <a:lnTo>
                    <a:pt x="3344" y="977"/>
                  </a:lnTo>
                  <a:lnTo>
                    <a:pt x="3458" y="984"/>
                  </a:lnTo>
                  <a:lnTo>
                    <a:pt x="3606" y="877"/>
                  </a:lnTo>
                  <a:lnTo>
                    <a:pt x="3708" y="882"/>
                  </a:lnTo>
                  <a:lnTo>
                    <a:pt x="3803" y="821"/>
                  </a:lnTo>
                  <a:lnTo>
                    <a:pt x="3800" y="0"/>
                  </a:lnTo>
                  <a:lnTo>
                    <a:pt x="0" y="0"/>
                  </a:lnTo>
                  <a:lnTo>
                    <a:pt x="0" y="46"/>
                  </a:lnTo>
                </a:path>
              </a:pathLst>
            </a:custGeom>
            <a:solidFill>
              <a:srgbClr val="EEF2F6"/>
            </a:solidFill>
            <a:ln w="6350" cap="flat" cmpd="sng">
              <a:solidFill>
                <a:srgbClr val="B2B2B2"/>
              </a:solidFill>
              <a:prstDash val="solid"/>
              <a:round/>
              <a:headEnd/>
              <a:tailEnd/>
            </a:ln>
            <a:effectLst/>
          </p:spPr>
          <p:txBody>
            <a:bodyPr wrap="none" lIns="0" tIns="0" rIns="0" bIns="0" anchor="ctr"/>
            <a:lstStyle/>
            <a:p>
              <a:endParaRPr lang="en-US"/>
            </a:p>
          </p:txBody>
        </p:sp>
      </p:grpSp>
      <p:sp>
        <p:nvSpPr>
          <p:cNvPr id="653323" name="Text Box 11"/>
          <p:cNvSpPr txBox="1">
            <a:spLocks noChangeArrowheads="1"/>
          </p:cNvSpPr>
          <p:nvPr/>
        </p:nvSpPr>
        <p:spPr bwMode="auto">
          <a:xfrm>
            <a:off x="3713285" y="2349501"/>
            <a:ext cx="3856892" cy="581025"/>
          </a:xfrm>
          <a:prstGeom prst="rect">
            <a:avLst/>
          </a:prstGeom>
          <a:noFill/>
          <a:ln w="12699">
            <a:noFill/>
            <a:miter lim="800000"/>
            <a:headEnd type="none" w="sm" len="sm"/>
            <a:tailEnd type="none" w="sm" len="sm"/>
          </a:ln>
          <a:effectLst/>
        </p:spPr>
        <p:txBody>
          <a:bodyPr>
            <a:spAutoFit/>
          </a:bodyPr>
          <a:lstStyle/>
          <a:p>
            <a:pPr algn="l" defTabSz="762000" eaLnBrk="0" hangingPunct="0">
              <a:spcBef>
                <a:spcPct val="50000"/>
              </a:spcBef>
              <a:tabLst>
                <a:tab pos="898525" algn="l"/>
              </a:tabLst>
            </a:pPr>
            <a:r>
              <a:rPr lang="en-GB" sz="1600" b="1">
                <a:solidFill>
                  <a:schemeClr val="tx1"/>
                </a:solidFill>
                <a:latin typeface="Times New Roman" pitchFamily="18" charset="0"/>
                <a:cs typeface="Arial" pitchFamily="34" charset="0"/>
              </a:rPr>
              <a:t>“All liabilities or contingent liabilities will be included in the Closing Accounts”</a:t>
            </a:r>
          </a:p>
        </p:txBody>
      </p:sp>
      <p:grpSp>
        <p:nvGrpSpPr>
          <p:cNvPr id="3" name="Group 12"/>
          <p:cNvGrpSpPr>
            <a:grpSpLocks/>
          </p:cNvGrpSpPr>
          <p:nvPr/>
        </p:nvGrpSpPr>
        <p:grpSpPr bwMode="auto">
          <a:xfrm>
            <a:off x="3175489" y="4285241"/>
            <a:ext cx="4785946" cy="2001838"/>
            <a:chOff x="2304" y="808"/>
            <a:chExt cx="3900" cy="1261"/>
          </a:xfrm>
        </p:grpSpPr>
        <p:sp>
          <p:nvSpPr>
            <p:cNvPr id="653325" name="Rectangle 13"/>
            <p:cNvSpPr>
              <a:spLocks noChangeArrowheads="1"/>
            </p:cNvSpPr>
            <p:nvPr/>
          </p:nvSpPr>
          <p:spPr bwMode="auto">
            <a:xfrm>
              <a:off x="2457" y="808"/>
              <a:ext cx="3747" cy="867"/>
            </a:xfrm>
            <a:prstGeom prst="rect">
              <a:avLst/>
            </a:prstGeom>
            <a:solidFill>
              <a:srgbClr val="EEF2F6"/>
            </a:solidFill>
            <a:ln w="6350" algn="ctr">
              <a:solidFill>
                <a:srgbClr val="B2B2B2"/>
              </a:solidFill>
              <a:miter lim="800000"/>
              <a:headEnd/>
              <a:tailEnd/>
            </a:ln>
            <a:effectLst/>
          </p:spPr>
          <p:txBody>
            <a:bodyPr wrap="none" lIns="0" tIns="0" rIns="0" bIns="0" anchor="ctr"/>
            <a:lstStyle/>
            <a:p>
              <a:endParaRPr lang="en-US"/>
            </a:p>
          </p:txBody>
        </p:sp>
        <p:sp>
          <p:nvSpPr>
            <p:cNvPr id="653326" name="Rectangle 14"/>
            <p:cNvSpPr>
              <a:spLocks noChangeArrowheads="1"/>
            </p:cNvSpPr>
            <p:nvPr/>
          </p:nvSpPr>
          <p:spPr bwMode="auto">
            <a:xfrm>
              <a:off x="2409" y="830"/>
              <a:ext cx="3747" cy="867"/>
            </a:xfrm>
            <a:prstGeom prst="rect">
              <a:avLst/>
            </a:prstGeom>
            <a:solidFill>
              <a:srgbClr val="EEF2F6"/>
            </a:solidFill>
            <a:ln w="6350" algn="ctr">
              <a:solidFill>
                <a:srgbClr val="B2B2B2"/>
              </a:solidFill>
              <a:miter lim="800000"/>
              <a:headEnd/>
              <a:tailEnd/>
            </a:ln>
            <a:effectLst/>
          </p:spPr>
          <p:txBody>
            <a:bodyPr wrap="none" lIns="0" tIns="0" rIns="0" bIns="0" anchor="ctr"/>
            <a:lstStyle/>
            <a:p>
              <a:endParaRPr lang="en-US"/>
            </a:p>
          </p:txBody>
        </p:sp>
        <p:sp>
          <p:nvSpPr>
            <p:cNvPr id="653327" name="Freeform 15"/>
            <p:cNvSpPr>
              <a:spLocks/>
            </p:cNvSpPr>
            <p:nvPr/>
          </p:nvSpPr>
          <p:spPr bwMode="auto">
            <a:xfrm>
              <a:off x="2304" y="852"/>
              <a:ext cx="3803" cy="1217"/>
            </a:xfrm>
            <a:custGeom>
              <a:avLst/>
              <a:gdLst/>
              <a:ahLst/>
              <a:cxnLst>
                <a:cxn ang="0">
                  <a:pos x="0" y="46"/>
                </a:cxn>
                <a:cxn ang="0">
                  <a:pos x="0" y="1217"/>
                </a:cxn>
                <a:cxn ang="0">
                  <a:pos x="191" y="1176"/>
                </a:cxn>
                <a:cxn ang="0">
                  <a:pos x="351" y="1189"/>
                </a:cxn>
                <a:cxn ang="0">
                  <a:pos x="538" y="1165"/>
                </a:cxn>
                <a:cxn ang="0">
                  <a:pos x="897" y="1172"/>
                </a:cxn>
                <a:cxn ang="0">
                  <a:pos x="1256" y="1124"/>
                </a:cxn>
                <a:cxn ang="0">
                  <a:pos x="1392" y="1092"/>
                </a:cxn>
                <a:cxn ang="0">
                  <a:pos x="1488" y="988"/>
                </a:cxn>
                <a:cxn ang="0">
                  <a:pos x="1627" y="979"/>
                </a:cxn>
                <a:cxn ang="0">
                  <a:pos x="1810" y="1002"/>
                </a:cxn>
                <a:cxn ang="0">
                  <a:pos x="2024" y="957"/>
                </a:cxn>
                <a:cxn ang="0">
                  <a:pos x="2249" y="1011"/>
                </a:cxn>
                <a:cxn ang="0">
                  <a:pos x="2433" y="971"/>
                </a:cxn>
                <a:cxn ang="0">
                  <a:pos x="2524" y="1006"/>
                </a:cxn>
                <a:cxn ang="0">
                  <a:pos x="2759" y="971"/>
                </a:cxn>
                <a:cxn ang="0">
                  <a:pos x="2892" y="971"/>
                </a:cxn>
                <a:cxn ang="0">
                  <a:pos x="2953" y="1002"/>
                </a:cxn>
                <a:cxn ang="0">
                  <a:pos x="3065" y="979"/>
                </a:cxn>
                <a:cxn ang="0">
                  <a:pos x="3160" y="1004"/>
                </a:cxn>
                <a:cxn ang="0">
                  <a:pos x="3344" y="977"/>
                </a:cxn>
                <a:cxn ang="0">
                  <a:pos x="3458" y="984"/>
                </a:cxn>
                <a:cxn ang="0">
                  <a:pos x="3606" y="877"/>
                </a:cxn>
                <a:cxn ang="0">
                  <a:pos x="3708" y="882"/>
                </a:cxn>
                <a:cxn ang="0">
                  <a:pos x="3803" y="821"/>
                </a:cxn>
                <a:cxn ang="0">
                  <a:pos x="3800" y="0"/>
                </a:cxn>
                <a:cxn ang="0">
                  <a:pos x="0" y="0"/>
                </a:cxn>
                <a:cxn ang="0">
                  <a:pos x="0" y="46"/>
                </a:cxn>
              </a:cxnLst>
              <a:rect l="0" t="0" r="r" b="b"/>
              <a:pathLst>
                <a:path w="3803" h="1217">
                  <a:moveTo>
                    <a:pt x="0" y="46"/>
                  </a:moveTo>
                  <a:lnTo>
                    <a:pt x="0" y="1217"/>
                  </a:lnTo>
                  <a:lnTo>
                    <a:pt x="191" y="1176"/>
                  </a:lnTo>
                  <a:lnTo>
                    <a:pt x="351" y="1189"/>
                  </a:lnTo>
                  <a:lnTo>
                    <a:pt x="538" y="1165"/>
                  </a:lnTo>
                  <a:lnTo>
                    <a:pt x="897" y="1172"/>
                  </a:lnTo>
                  <a:lnTo>
                    <a:pt x="1256" y="1124"/>
                  </a:lnTo>
                  <a:lnTo>
                    <a:pt x="1392" y="1092"/>
                  </a:lnTo>
                  <a:lnTo>
                    <a:pt x="1488" y="988"/>
                  </a:lnTo>
                  <a:lnTo>
                    <a:pt x="1627" y="979"/>
                  </a:lnTo>
                  <a:lnTo>
                    <a:pt x="1810" y="1002"/>
                  </a:lnTo>
                  <a:lnTo>
                    <a:pt x="2024" y="957"/>
                  </a:lnTo>
                  <a:lnTo>
                    <a:pt x="2249" y="1011"/>
                  </a:lnTo>
                  <a:lnTo>
                    <a:pt x="2433" y="971"/>
                  </a:lnTo>
                  <a:lnTo>
                    <a:pt x="2524" y="1006"/>
                  </a:lnTo>
                  <a:lnTo>
                    <a:pt x="2759" y="971"/>
                  </a:lnTo>
                  <a:lnTo>
                    <a:pt x="2892" y="971"/>
                  </a:lnTo>
                  <a:lnTo>
                    <a:pt x="2953" y="1002"/>
                  </a:lnTo>
                  <a:lnTo>
                    <a:pt x="3065" y="979"/>
                  </a:lnTo>
                  <a:lnTo>
                    <a:pt x="3160" y="1004"/>
                  </a:lnTo>
                  <a:lnTo>
                    <a:pt x="3344" y="977"/>
                  </a:lnTo>
                  <a:lnTo>
                    <a:pt x="3458" y="984"/>
                  </a:lnTo>
                  <a:lnTo>
                    <a:pt x="3606" y="877"/>
                  </a:lnTo>
                  <a:lnTo>
                    <a:pt x="3708" y="882"/>
                  </a:lnTo>
                  <a:lnTo>
                    <a:pt x="3803" y="821"/>
                  </a:lnTo>
                  <a:lnTo>
                    <a:pt x="3800" y="0"/>
                  </a:lnTo>
                  <a:lnTo>
                    <a:pt x="0" y="0"/>
                  </a:lnTo>
                  <a:lnTo>
                    <a:pt x="0" y="46"/>
                  </a:lnTo>
                </a:path>
              </a:pathLst>
            </a:custGeom>
            <a:solidFill>
              <a:srgbClr val="EEF2F6"/>
            </a:solidFill>
            <a:ln w="6350" cap="flat" cmpd="sng">
              <a:solidFill>
                <a:srgbClr val="B2B2B2"/>
              </a:solidFill>
              <a:prstDash val="solid"/>
              <a:round/>
              <a:headEnd/>
              <a:tailEnd/>
            </a:ln>
            <a:effectLst/>
          </p:spPr>
          <p:txBody>
            <a:bodyPr wrap="none" lIns="0" tIns="0" rIns="0" bIns="0" anchor="ctr"/>
            <a:lstStyle/>
            <a:p>
              <a:endParaRPr lang="en-US"/>
            </a:p>
          </p:txBody>
        </p:sp>
      </p:grpSp>
      <p:sp>
        <p:nvSpPr>
          <p:cNvPr id="653328" name="Text Box 16"/>
          <p:cNvSpPr txBox="1">
            <a:spLocks noChangeArrowheads="1"/>
          </p:cNvSpPr>
          <p:nvPr/>
        </p:nvSpPr>
        <p:spPr bwMode="auto">
          <a:xfrm>
            <a:off x="3713285" y="4775779"/>
            <a:ext cx="3191608" cy="825500"/>
          </a:xfrm>
          <a:prstGeom prst="rect">
            <a:avLst/>
          </a:prstGeom>
          <a:noFill/>
          <a:ln w="12699">
            <a:noFill/>
            <a:miter lim="800000"/>
            <a:headEnd type="none" w="sm" len="sm"/>
            <a:tailEnd type="none" w="sm" len="sm"/>
          </a:ln>
          <a:effectLst/>
        </p:spPr>
        <p:txBody>
          <a:bodyPr>
            <a:spAutoFit/>
          </a:bodyPr>
          <a:lstStyle/>
          <a:p>
            <a:pPr algn="l" defTabSz="762000" eaLnBrk="0" hangingPunct="0">
              <a:spcBef>
                <a:spcPct val="50000"/>
              </a:spcBef>
              <a:tabLst>
                <a:tab pos="898525" algn="l"/>
              </a:tabLst>
            </a:pPr>
            <a:r>
              <a:rPr lang="en-GB" sz="1600" b="1" dirty="0">
                <a:solidFill>
                  <a:schemeClr val="tx1"/>
                </a:solidFill>
                <a:latin typeface="Times New Roman" pitchFamily="18" charset="0"/>
                <a:cs typeface="Arial" pitchFamily="34" charset="0"/>
              </a:rPr>
              <a:t>“The Closing Accounts will be prepared in accordance with UK GAAP”</a:t>
            </a:r>
          </a:p>
        </p:txBody>
      </p:sp>
      <p:sp>
        <p:nvSpPr>
          <p:cNvPr id="653330" name="Rectangle 18"/>
          <p:cNvSpPr>
            <a:spLocks noChangeArrowheads="1"/>
          </p:cNvSpPr>
          <p:nvPr/>
        </p:nvSpPr>
        <p:spPr bwMode="auto">
          <a:xfrm>
            <a:off x="252046" y="1268413"/>
            <a:ext cx="8639908" cy="431800"/>
          </a:xfrm>
          <a:prstGeom prst="rect">
            <a:avLst/>
          </a:prstGeom>
          <a:noFill/>
          <a:ln w="12700">
            <a:noFill/>
            <a:miter lim="800000"/>
            <a:headEnd/>
            <a:tailEnd/>
          </a:ln>
          <a:effectLst/>
        </p:spPr>
        <p:txBody>
          <a:bodyPr lIns="18000" rIns="18000" anchor="ctr"/>
          <a:lstStyle/>
          <a:p>
            <a:pPr algn="l">
              <a:spcBef>
                <a:spcPct val="0"/>
              </a:spcBef>
            </a:pPr>
            <a:r>
              <a:rPr lang="en-GB" sz="1600" b="1" dirty="0">
                <a:cs typeface="Arial" pitchFamily="34" charset="0"/>
              </a:rPr>
              <a:t>Tight or loose Accounting policies using closing adjustments as a quasi warranty</a:t>
            </a:r>
          </a:p>
        </p:txBody>
      </p:sp>
      <p:sp>
        <p:nvSpPr>
          <p:cNvPr id="653337" name="AutoShape 25"/>
          <p:cNvSpPr>
            <a:spLocks noChangeArrowheads="1"/>
          </p:cNvSpPr>
          <p:nvPr/>
        </p:nvSpPr>
        <p:spPr bwMode="auto">
          <a:xfrm>
            <a:off x="649166" y="2132013"/>
            <a:ext cx="1995854" cy="1441450"/>
          </a:xfrm>
          <a:prstGeom prst="homePlate">
            <a:avLst>
              <a:gd name="adj" fmla="val 28660"/>
            </a:avLst>
          </a:prstGeom>
          <a:solidFill>
            <a:schemeClr val="accent1"/>
          </a:solidFill>
          <a:ln w="9525" algn="ctr">
            <a:noFill/>
            <a:miter lim="800000"/>
            <a:headEnd/>
            <a:tailEnd/>
          </a:ln>
          <a:effectLst/>
        </p:spPr>
        <p:txBody>
          <a:bodyPr lIns="0" tIns="0" rIns="0" bIns="0" anchor="ctr"/>
          <a:lstStyle/>
          <a:p>
            <a:r>
              <a:rPr lang="en-GB" sz="1600" b="1">
                <a:solidFill>
                  <a:schemeClr val="bg1"/>
                </a:solidFill>
              </a:rPr>
              <a:t>Specific accounting policy</a:t>
            </a:r>
          </a:p>
        </p:txBody>
      </p:sp>
      <p:sp>
        <p:nvSpPr>
          <p:cNvPr id="653338" name="AutoShape 26"/>
          <p:cNvSpPr>
            <a:spLocks noChangeArrowheads="1"/>
          </p:cNvSpPr>
          <p:nvPr/>
        </p:nvSpPr>
        <p:spPr bwMode="auto">
          <a:xfrm>
            <a:off x="649166" y="4652963"/>
            <a:ext cx="1995854" cy="1441450"/>
          </a:xfrm>
          <a:prstGeom prst="homePlate">
            <a:avLst>
              <a:gd name="adj" fmla="val 28660"/>
            </a:avLst>
          </a:prstGeom>
          <a:solidFill>
            <a:schemeClr val="accent1"/>
          </a:solidFill>
          <a:ln w="9525" algn="ctr">
            <a:noFill/>
            <a:miter lim="800000"/>
            <a:headEnd/>
            <a:tailEnd/>
          </a:ln>
          <a:effectLst/>
        </p:spPr>
        <p:txBody>
          <a:bodyPr lIns="0" tIns="0" rIns="0" bIns="0" anchor="ctr"/>
          <a:lstStyle/>
          <a:p>
            <a:r>
              <a:rPr lang="en-GB" sz="1600" b="1">
                <a:solidFill>
                  <a:schemeClr val="bg1"/>
                </a:solidFill>
              </a:rPr>
              <a:t>General accounting policy</a:t>
            </a:r>
          </a:p>
        </p:txBody>
      </p:sp>
      <p:sp>
        <p:nvSpPr>
          <p:cNvPr id="25" name="Rectangle 4"/>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SPA: Representations, Warranties and Indemnities</a:t>
            </a:r>
            <a:br>
              <a:rPr lang="en-US" altLang="en-US" sz="1800" b="0" dirty="0" smtClean="0">
                <a:solidFill>
                  <a:schemeClr val="accent1">
                    <a:lumMod val="20000"/>
                    <a:lumOff val="80000"/>
                  </a:schemeClr>
                </a:solidFill>
                <a:latin typeface="Arial" charset="0"/>
                <a:cs typeface="Arial" charset="0"/>
              </a:rPr>
            </a:br>
            <a:r>
              <a:rPr lang="en-GB" sz="1800" dirty="0" smtClean="0"/>
              <a:t>Indemnities  - what might work</a:t>
            </a:r>
            <a:endParaRPr lang="en-GB" sz="1800" dirty="0"/>
          </a:p>
        </p:txBody>
      </p:sp>
      <p:pic>
        <p:nvPicPr>
          <p:cNvPr id="20" name="Picture 19"/>
          <p:cNvPicPr>
            <a:picLocks noChangeAspect="1" noChangeArrowheads="1"/>
          </p:cNvPicPr>
          <p:nvPr/>
        </p:nvPicPr>
        <p:blipFill>
          <a:blip r:embed="rId3" cstate="print"/>
          <a:srcRect/>
          <a:stretch>
            <a:fillRect/>
          </a:stretch>
        </p:blipFill>
        <p:spPr bwMode="auto">
          <a:xfrm>
            <a:off x="8071381" y="635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2047" y="1268413"/>
            <a:ext cx="8625254" cy="4413250"/>
            <a:chOff x="3696" y="1056"/>
            <a:chExt cx="2448" cy="1886"/>
          </a:xfrm>
        </p:grpSpPr>
        <p:sp>
          <p:nvSpPr>
            <p:cNvPr id="614403" name="Rectangle 3"/>
            <p:cNvSpPr>
              <a:spLocks noChangeArrowheads="1"/>
            </p:cNvSpPr>
            <p:nvPr/>
          </p:nvSpPr>
          <p:spPr bwMode="auto">
            <a:xfrm>
              <a:off x="3792" y="1056"/>
              <a:ext cx="2352" cy="1296"/>
            </a:xfrm>
            <a:prstGeom prst="rect">
              <a:avLst/>
            </a:prstGeom>
            <a:solidFill>
              <a:srgbClr val="EEF2F6"/>
            </a:solidFill>
            <a:ln w="6350" algn="ctr">
              <a:solidFill>
                <a:srgbClr val="B2B2B2"/>
              </a:solidFill>
              <a:miter lim="800000"/>
              <a:headEnd/>
              <a:tailEnd/>
            </a:ln>
            <a:effectLst/>
          </p:spPr>
          <p:txBody>
            <a:bodyPr wrap="none" lIns="0" tIns="0" rIns="0" bIns="0" anchor="ctr"/>
            <a:lstStyle/>
            <a:p>
              <a:endParaRPr lang="en-US"/>
            </a:p>
          </p:txBody>
        </p:sp>
        <p:sp>
          <p:nvSpPr>
            <p:cNvPr id="614404" name="Rectangle 4"/>
            <p:cNvSpPr>
              <a:spLocks noChangeArrowheads="1"/>
            </p:cNvSpPr>
            <p:nvPr/>
          </p:nvSpPr>
          <p:spPr bwMode="auto">
            <a:xfrm>
              <a:off x="3762" y="1089"/>
              <a:ext cx="2352" cy="1296"/>
            </a:xfrm>
            <a:prstGeom prst="rect">
              <a:avLst/>
            </a:prstGeom>
            <a:solidFill>
              <a:srgbClr val="EEF2F6"/>
            </a:solidFill>
            <a:ln w="6350" algn="ctr">
              <a:solidFill>
                <a:srgbClr val="B2B2B2"/>
              </a:solidFill>
              <a:miter lim="800000"/>
              <a:headEnd/>
              <a:tailEnd/>
            </a:ln>
            <a:effectLst/>
          </p:spPr>
          <p:txBody>
            <a:bodyPr wrap="none" lIns="0" tIns="0" rIns="0" bIns="0" anchor="ctr"/>
            <a:lstStyle/>
            <a:p>
              <a:endParaRPr lang="en-US"/>
            </a:p>
          </p:txBody>
        </p:sp>
        <p:sp>
          <p:nvSpPr>
            <p:cNvPr id="614405" name="Freeform 5"/>
            <p:cNvSpPr>
              <a:spLocks/>
            </p:cNvSpPr>
            <p:nvPr/>
          </p:nvSpPr>
          <p:spPr bwMode="auto">
            <a:xfrm>
              <a:off x="3696" y="1122"/>
              <a:ext cx="2387" cy="1820"/>
            </a:xfrm>
            <a:custGeom>
              <a:avLst/>
              <a:gdLst/>
              <a:ahLst/>
              <a:cxnLst>
                <a:cxn ang="0">
                  <a:pos x="0" y="104"/>
                </a:cxn>
                <a:cxn ang="0">
                  <a:pos x="0" y="2736"/>
                </a:cxn>
                <a:cxn ang="0">
                  <a:pos x="187" y="2644"/>
                </a:cxn>
                <a:cxn ang="0">
                  <a:pos x="344" y="2672"/>
                </a:cxn>
                <a:cxn ang="0">
                  <a:pos x="527" y="2620"/>
                </a:cxn>
                <a:cxn ang="0">
                  <a:pos x="879" y="2635"/>
                </a:cxn>
                <a:cxn ang="0">
                  <a:pos x="1224" y="2322"/>
                </a:cxn>
                <a:cxn ang="0">
                  <a:pos x="1354" y="2332"/>
                </a:cxn>
                <a:cxn ang="0">
                  <a:pos x="1594" y="2202"/>
                </a:cxn>
                <a:cxn ang="0">
                  <a:pos x="1774" y="2252"/>
                </a:cxn>
                <a:cxn ang="0">
                  <a:pos x="1984" y="2152"/>
                </a:cxn>
                <a:cxn ang="0">
                  <a:pos x="2204" y="2272"/>
                </a:cxn>
                <a:cxn ang="0">
                  <a:pos x="2384" y="2182"/>
                </a:cxn>
                <a:cxn ang="0">
                  <a:pos x="2474" y="2262"/>
                </a:cxn>
                <a:cxn ang="0">
                  <a:pos x="2704" y="2182"/>
                </a:cxn>
                <a:cxn ang="0">
                  <a:pos x="2834" y="2182"/>
                </a:cxn>
                <a:cxn ang="0">
                  <a:pos x="2894" y="2252"/>
                </a:cxn>
                <a:cxn ang="0">
                  <a:pos x="3004" y="2202"/>
                </a:cxn>
                <a:cxn ang="0">
                  <a:pos x="3097" y="2257"/>
                </a:cxn>
                <a:cxn ang="0">
                  <a:pos x="3277" y="2197"/>
                </a:cxn>
                <a:cxn ang="0">
                  <a:pos x="3389" y="2212"/>
                </a:cxn>
                <a:cxn ang="0">
                  <a:pos x="3534" y="1972"/>
                </a:cxn>
                <a:cxn ang="0">
                  <a:pos x="3634" y="1982"/>
                </a:cxn>
                <a:cxn ang="0">
                  <a:pos x="3727" y="1845"/>
                </a:cxn>
                <a:cxn ang="0">
                  <a:pos x="3724" y="0"/>
                </a:cxn>
                <a:cxn ang="0">
                  <a:pos x="0" y="0"/>
                </a:cxn>
                <a:cxn ang="0">
                  <a:pos x="0" y="104"/>
                </a:cxn>
              </a:cxnLst>
              <a:rect l="0" t="0" r="r" b="b"/>
              <a:pathLst>
                <a:path w="3727" h="2736">
                  <a:moveTo>
                    <a:pt x="0" y="104"/>
                  </a:moveTo>
                  <a:lnTo>
                    <a:pt x="0" y="2736"/>
                  </a:lnTo>
                  <a:lnTo>
                    <a:pt x="187" y="2644"/>
                  </a:lnTo>
                  <a:lnTo>
                    <a:pt x="344" y="2672"/>
                  </a:lnTo>
                  <a:lnTo>
                    <a:pt x="527" y="2620"/>
                  </a:lnTo>
                  <a:lnTo>
                    <a:pt x="879" y="2635"/>
                  </a:lnTo>
                  <a:lnTo>
                    <a:pt x="1224" y="2322"/>
                  </a:lnTo>
                  <a:lnTo>
                    <a:pt x="1354" y="2332"/>
                  </a:lnTo>
                  <a:lnTo>
                    <a:pt x="1594" y="2202"/>
                  </a:lnTo>
                  <a:lnTo>
                    <a:pt x="1774" y="2252"/>
                  </a:lnTo>
                  <a:lnTo>
                    <a:pt x="1984" y="2152"/>
                  </a:lnTo>
                  <a:lnTo>
                    <a:pt x="2204" y="2272"/>
                  </a:lnTo>
                  <a:lnTo>
                    <a:pt x="2384" y="2182"/>
                  </a:lnTo>
                  <a:lnTo>
                    <a:pt x="2474" y="2262"/>
                  </a:lnTo>
                  <a:lnTo>
                    <a:pt x="2704" y="2182"/>
                  </a:lnTo>
                  <a:lnTo>
                    <a:pt x="2834" y="2182"/>
                  </a:lnTo>
                  <a:lnTo>
                    <a:pt x="2894" y="2252"/>
                  </a:lnTo>
                  <a:lnTo>
                    <a:pt x="3004" y="2202"/>
                  </a:lnTo>
                  <a:lnTo>
                    <a:pt x="3097" y="2257"/>
                  </a:lnTo>
                  <a:lnTo>
                    <a:pt x="3277" y="2197"/>
                  </a:lnTo>
                  <a:lnTo>
                    <a:pt x="3389" y="2212"/>
                  </a:lnTo>
                  <a:lnTo>
                    <a:pt x="3534" y="1972"/>
                  </a:lnTo>
                  <a:lnTo>
                    <a:pt x="3634" y="1982"/>
                  </a:lnTo>
                  <a:lnTo>
                    <a:pt x="3727" y="1845"/>
                  </a:lnTo>
                  <a:lnTo>
                    <a:pt x="3724" y="0"/>
                  </a:lnTo>
                  <a:lnTo>
                    <a:pt x="0" y="0"/>
                  </a:lnTo>
                  <a:lnTo>
                    <a:pt x="0" y="104"/>
                  </a:lnTo>
                </a:path>
              </a:pathLst>
            </a:custGeom>
            <a:solidFill>
              <a:srgbClr val="EEF2F6"/>
            </a:solidFill>
            <a:ln w="6350" cap="flat" cmpd="sng">
              <a:solidFill>
                <a:srgbClr val="B2B2B2"/>
              </a:solidFill>
              <a:prstDash val="solid"/>
              <a:round/>
              <a:headEnd/>
              <a:tailEnd/>
            </a:ln>
            <a:effectLst/>
          </p:spPr>
          <p:txBody>
            <a:bodyPr wrap="none" lIns="0" tIns="0" rIns="0" bIns="0" anchor="ctr"/>
            <a:lstStyle/>
            <a:p>
              <a:endParaRPr lang="en-US"/>
            </a:p>
          </p:txBody>
        </p:sp>
      </p:grpSp>
      <p:sp>
        <p:nvSpPr>
          <p:cNvPr id="614406" name="Rectangle 6"/>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SPA: Representations, Warranties and Indemnities</a:t>
            </a:r>
            <a:br>
              <a:rPr lang="en-US" altLang="en-US" sz="1800" b="0" dirty="0" smtClean="0">
                <a:solidFill>
                  <a:schemeClr val="accent1">
                    <a:lumMod val="20000"/>
                    <a:lumOff val="80000"/>
                  </a:schemeClr>
                </a:solidFill>
                <a:latin typeface="Arial" charset="0"/>
                <a:cs typeface="Arial" charset="0"/>
              </a:rPr>
            </a:br>
            <a:r>
              <a:rPr lang="en-GB" sz="1800" dirty="0" smtClean="0"/>
              <a:t>Indemnities</a:t>
            </a:r>
            <a:r>
              <a:rPr lang="en-GB" sz="1800" dirty="0"/>
              <a:t>– real life examples </a:t>
            </a:r>
          </a:p>
        </p:txBody>
      </p:sp>
      <p:sp>
        <p:nvSpPr>
          <p:cNvPr id="614410" name="Text Box 10"/>
          <p:cNvSpPr txBox="1">
            <a:spLocks noChangeArrowheads="1"/>
          </p:cNvSpPr>
          <p:nvPr/>
        </p:nvSpPr>
        <p:spPr bwMode="auto">
          <a:xfrm>
            <a:off x="382466" y="1484313"/>
            <a:ext cx="8030308" cy="2893100"/>
          </a:xfrm>
          <a:prstGeom prst="rect">
            <a:avLst/>
          </a:prstGeom>
          <a:noFill/>
          <a:ln w="12699">
            <a:noFill/>
            <a:miter lim="800000"/>
            <a:headEnd type="none" w="sm" len="sm"/>
            <a:tailEnd type="none" w="sm" len="sm"/>
          </a:ln>
          <a:effectLst/>
        </p:spPr>
        <p:txBody>
          <a:bodyPr>
            <a:spAutoFit/>
          </a:bodyPr>
          <a:lstStyle/>
          <a:p>
            <a:pPr marL="342900" indent="-342900" algn="l" defTabSz="762000" eaLnBrk="0" hangingPunct="0">
              <a:spcBef>
                <a:spcPct val="50000"/>
              </a:spcBef>
              <a:tabLst>
                <a:tab pos="258763" algn="l"/>
                <a:tab pos="898525" algn="l"/>
              </a:tabLst>
            </a:pPr>
            <a:r>
              <a:rPr lang="en-GB" sz="1400" b="1" dirty="0">
                <a:solidFill>
                  <a:schemeClr val="tx1"/>
                </a:solidFill>
                <a:latin typeface="+mn-lt"/>
                <a:cs typeface="Arial" pitchFamily="34" charset="0"/>
              </a:rPr>
              <a:t>“The Seller’s Obligations</a:t>
            </a:r>
          </a:p>
          <a:p>
            <a:pPr marL="342900" indent="-342900" algn="l" defTabSz="762000" eaLnBrk="0" hangingPunct="0">
              <a:spcBef>
                <a:spcPct val="50000"/>
              </a:spcBef>
              <a:buFontTx/>
              <a:buAutoNum type="arabicPeriod"/>
              <a:tabLst>
                <a:tab pos="258763" algn="l"/>
                <a:tab pos="898525" algn="l"/>
              </a:tabLst>
            </a:pPr>
            <a:r>
              <a:rPr lang="en-GB" sz="1400" dirty="0">
                <a:solidFill>
                  <a:schemeClr val="tx1"/>
                </a:solidFill>
                <a:latin typeface="+mn-lt"/>
                <a:cs typeface="Arial" pitchFamily="34" charset="0"/>
              </a:rPr>
              <a:t>Subject to clause 3 [</a:t>
            </a:r>
            <a:r>
              <a:rPr lang="en-GB" sz="1400" i="1" dirty="0">
                <a:solidFill>
                  <a:schemeClr val="tx1"/>
                </a:solidFill>
                <a:latin typeface="+mn-lt"/>
                <a:cs typeface="Arial" pitchFamily="34" charset="0"/>
              </a:rPr>
              <a:t>limitations on covenants</a:t>
            </a:r>
            <a:r>
              <a:rPr lang="en-GB" sz="1400" dirty="0">
                <a:solidFill>
                  <a:schemeClr val="tx1"/>
                </a:solidFill>
                <a:latin typeface="+mn-lt"/>
                <a:cs typeface="Arial" pitchFamily="34" charset="0"/>
              </a:rPr>
              <a:t>], the Seller shall pay to the Buyer an amount equal to the amount of the Group Company’s liability for Tax:</a:t>
            </a:r>
          </a:p>
          <a:p>
            <a:pPr marL="914400" lvl="1" indent="-342900" algn="l" defTabSz="762000" eaLnBrk="0" hangingPunct="0">
              <a:spcBef>
                <a:spcPct val="50000"/>
              </a:spcBef>
              <a:tabLst>
                <a:tab pos="258763" algn="l"/>
                <a:tab pos="898525" algn="l"/>
              </a:tabLst>
            </a:pPr>
            <a:r>
              <a:rPr lang="en-GB" sz="1400" dirty="0">
                <a:solidFill>
                  <a:schemeClr val="tx1"/>
                </a:solidFill>
                <a:latin typeface="+mn-lt"/>
                <a:cs typeface="Arial" pitchFamily="34" charset="0"/>
              </a:rPr>
              <a:t>1.1 which arises:</a:t>
            </a:r>
          </a:p>
          <a:p>
            <a:pPr marL="914400" lvl="1" indent="-342900" algn="l" defTabSz="762000" eaLnBrk="0" hangingPunct="0">
              <a:spcBef>
                <a:spcPct val="50000"/>
              </a:spcBef>
              <a:tabLst>
                <a:tab pos="258763" algn="l"/>
                <a:tab pos="898525" algn="l"/>
              </a:tabLst>
            </a:pPr>
            <a:r>
              <a:rPr lang="en-GB" sz="1400" dirty="0">
                <a:solidFill>
                  <a:schemeClr val="tx1"/>
                </a:solidFill>
                <a:latin typeface="+mn-lt"/>
                <a:cs typeface="Arial" pitchFamily="34" charset="0"/>
              </a:rPr>
              <a:t>	(a) </a:t>
            </a:r>
            <a:r>
              <a:rPr lang="en-GB" sz="1400" dirty="0" smtClean="0">
                <a:solidFill>
                  <a:schemeClr val="tx1"/>
                </a:solidFill>
                <a:latin typeface="+mn-lt"/>
                <a:cs typeface="Arial" pitchFamily="34" charset="0"/>
              </a:rPr>
              <a:t>In </a:t>
            </a:r>
            <a:r>
              <a:rPr lang="en-GB" sz="1400" dirty="0">
                <a:solidFill>
                  <a:schemeClr val="tx1"/>
                </a:solidFill>
                <a:latin typeface="+mn-lt"/>
                <a:cs typeface="Arial" pitchFamily="34" charset="0"/>
              </a:rPr>
              <a:t>consequence of an Event occurring on or before closing; or</a:t>
            </a:r>
          </a:p>
          <a:p>
            <a:pPr marL="914400" lvl="1" indent="-342900" algn="l" defTabSz="762000" eaLnBrk="0" hangingPunct="0">
              <a:spcBef>
                <a:spcPct val="50000"/>
              </a:spcBef>
              <a:tabLst>
                <a:tab pos="258763" algn="l"/>
                <a:tab pos="898525" algn="l"/>
              </a:tabLst>
            </a:pPr>
            <a:r>
              <a:rPr lang="en-GB" sz="1400" dirty="0">
                <a:solidFill>
                  <a:schemeClr val="tx1"/>
                </a:solidFill>
                <a:latin typeface="+mn-lt"/>
                <a:cs typeface="Arial" pitchFamily="34" charset="0"/>
              </a:rPr>
              <a:t>	(b) </a:t>
            </a:r>
            <a:r>
              <a:rPr lang="en-GB" sz="1400" dirty="0" smtClean="0">
                <a:solidFill>
                  <a:schemeClr val="tx1"/>
                </a:solidFill>
                <a:latin typeface="+mn-lt"/>
                <a:cs typeface="Arial" pitchFamily="34" charset="0"/>
              </a:rPr>
              <a:t>In </a:t>
            </a:r>
            <a:r>
              <a:rPr lang="en-GB" sz="1400" dirty="0">
                <a:solidFill>
                  <a:schemeClr val="tx1"/>
                </a:solidFill>
                <a:latin typeface="+mn-lt"/>
                <a:cs typeface="Arial" pitchFamily="34" charset="0"/>
              </a:rPr>
              <a:t>respect of or by reference to any income, profits or gains which were earned, accrued or received on or before closing or on respect of a period on or before closing</a:t>
            </a:r>
          </a:p>
          <a:p>
            <a:pPr marL="914400" lvl="1" indent="-342900" algn="l" defTabSz="762000" eaLnBrk="0" hangingPunct="0">
              <a:spcBef>
                <a:spcPct val="50000"/>
              </a:spcBef>
              <a:tabLst>
                <a:tab pos="258763" algn="l"/>
                <a:tab pos="898525" algn="l"/>
              </a:tabLst>
            </a:pPr>
            <a:r>
              <a:rPr lang="en-GB" sz="1400" dirty="0">
                <a:solidFill>
                  <a:schemeClr val="tx1"/>
                </a:solidFill>
                <a:latin typeface="+mn-lt"/>
                <a:cs typeface="Arial" pitchFamily="34" charset="0"/>
              </a:rPr>
              <a:t>1.2 which would have been saved but for the loss, reduction, modification or cancellation of an Accounts Relief in consequence of an Event occurring on or before closing</a:t>
            </a:r>
          </a:p>
          <a:p>
            <a:pPr marL="914400" lvl="1" indent="-342900" algn="l" defTabSz="762000" eaLnBrk="0" hangingPunct="0">
              <a:spcBef>
                <a:spcPct val="50000"/>
              </a:spcBef>
              <a:tabLst>
                <a:tab pos="258763" algn="l"/>
                <a:tab pos="898525" algn="l"/>
              </a:tabLst>
            </a:pPr>
            <a:endParaRPr lang="en-GB" sz="1400" dirty="0">
              <a:solidFill>
                <a:schemeClr val="tx1"/>
              </a:solidFill>
              <a:latin typeface="+mn-lt"/>
              <a:cs typeface="Arial" pitchFamily="34" charset="0"/>
            </a:endParaRPr>
          </a:p>
        </p:txBody>
      </p:sp>
      <p:pic>
        <p:nvPicPr>
          <p:cNvPr id="10" name="Picture 9"/>
          <p:cNvPicPr>
            <a:picLocks noChangeAspect="1" noChangeArrowheads="1"/>
          </p:cNvPicPr>
          <p:nvPr/>
        </p:nvPicPr>
        <p:blipFill>
          <a:blip r:embed="rId3" cstate="print"/>
          <a:srcRect/>
          <a:stretch>
            <a:fillRect/>
          </a:stretch>
        </p:blipFill>
        <p:spPr bwMode="auto">
          <a:xfrm>
            <a:off x="8071381" y="635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Rectangle 11"/>
          <p:cNvSpPr>
            <a:spLocks noGrp="1" noChangeArrowheads="1"/>
          </p:cNvSpPr>
          <p:nvPr>
            <p:ph type="title"/>
          </p:nvPr>
        </p:nvSpPr>
        <p:spPr bwMode="gray">
          <a:xfrm>
            <a:off x="20320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SPA: Representations, Warranties and Indemnities</a:t>
            </a:r>
            <a:br>
              <a:rPr lang="en-US" altLang="en-US" sz="1800" b="0" dirty="0" smtClean="0">
                <a:solidFill>
                  <a:schemeClr val="accent1">
                    <a:lumMod val="20000"/>
                    <a:lumOff val="80000"/>
                  </a:schemeClr>
                </a:solidFill>
                <a:latin typeface="Arial" charset="0"/>
                <a:cs typeface="Arial" charset="0"/>
              </a:rPr>
            </a:br>
            <a:r>
              <a:rPr lang="en-GB" altLang="en-US" sz="1800" dirty="0" smtClean="0"/>
              <a:t>Summary</a:t>
            </a:r>
            <a:endParaRPr lang="en-GB" sz="1800" dirty="0" smtClean="0"/>
          </a:p>
        </p:txBody>
      </p:sp>
      <p:pic>
        <p:nvPicPr>
          <p:cNvPr id="8" name="Picture 7"/>
          <p:cNvPicPr>
            <a:picLocks noChangeAspect="1" noChangeArrowheads="1"/>
          </p:cNvPicPr>
          <p:nvPr/>
        </p:nvPicPr>
        <p:blipFill>
          <a:blip r:embed="rId3" cstate="print"/>
          <a:srcRect/>
          <a:stretch>
            <a:fillRect/>
          </a:stretch>
        </p:blipFill>
        <p:spPr bwMode="auto">
          <a:xfrm>
            <a:off x="8071381" y="63500"/>
            <a:ext cx="822960" cy="822960"/>
          </a:xfrm>
          <a:prstGeom prst="rect">
            <a:avLst/>
          </a:prstGeom>
          <a:noFill/>
          <a:ln w="9525">
            <a:noFill/>
            <a:miter lim="800000"/>
            <a:headEnd/>
            <a:tailEnd/>
          </a:ln>
          <a:effectLst/>
        </p:spPr>
      </p:pic>
      <p:sp>
        <p:nvSpPr>
          <p:cNvPr id="15" name="Rectangle 19"/>
          <p:cNvSpPr txBox="1">
            <a:spLocks noChangeArrowheads="1"/>
          </p:cNvSpPr>
          <p:nvPr/>
        </p:nvSpPr>
        <p:spPr bwMode="auto">
          <a:xfrm>
            <a:off x="252046" y="1355499"/>
            <a:ext cx="8639908" cy="6765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25425" marR="0" lvl="1" indent="-223838"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GB" sz="1600" b="0" i="0" u="none" strike="noStrike" kern="0" cap="none" spc="0" normalizeH="0" baseline="0" noProof="0" smtClean="0">
                <a:ln>
                  <a:noFill/>
                </a:ln>
                <a:solidFill>
                  <a:schemeClr val="tx1"/>
                </a:solidFill>
                <a:effectLst/>
                <a:uLnTx/>
                <a:uFillTx/>
                <a:latin typeface="+mn-lt"/>
                <a:cs typeface="+mn-cs"/>
              </a:rPr>
              <a:t>Try and leave the risk / liability with the Vendor </a:t>
            </a:r>
          </a:p>
          <a:p>
            <a:pPr marL="225425" marR="0" lvl="1" indent="-223838"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GB" sz="1600" b="0" i="0" u="none" strike="noStrike" kern="0" cap="none" spc="0" normalizeH="0" baseline="0" noProof="0" smtClean="0">
                <a:ln>
                  <a:noFill/>
                </a:ln>
                <a:solidFill>
                  <a:schemeClr val="tx1"/>
                </a:solidFill>
                <a:effectLst/>
                <a:uLnTx/>
                <a:uFillTx/>
                <a:latin typeface="+mn-lt"/>
                <a:cs typeface="+mn-cs"/>
              </a:rPr>
              <a:t>OR negotiate a realistic price reduction up front</a:t>
            </a:r>
            <a:endParaRPr kumimoji="0" lang="en-GB" sz="1600" b="0" i="0" u="none" strike="noStrike" kern="0" cap="none" spc="0" normalizeH="0" baseline="0" noProof="0" dirty="0" smtClean="0">
              <a:ln>
                <a:noFill/>
              </a:ln>
              <a:solidFill>
                <a:schemeClr val="tx1"/>
              </a:solidFill>
              <a:effectLst/>
              <a:uLnTx/>
              <a:uFillTx/>
              <a:latin typeface="+mn-lt"/>
              <a:cs typeface="+mn-cs"/>
            </a:endParaRPr>
          </a:p>
        </p:txBody>
      </p:sp>
      <p:sp>
        <p:nvSpPr>
          <p:cNvPr id="16" name="Rectangle 9"/>
          <p:cNvSpPr>
            <a:spLocks noChangeArrowheads="1"/>
          </p:cNvSpPr>
          <p:nvPr/>
        </p:nvSpPr>
        <p:spPr bwMode="auto">
          <a:xfrm>
            <a:off x="252046" y="3159125"/>
            <a:ext cx="8639908" cy="576263"/>
          </a:xfrm>
          <a:prstGeom prst="rect">
            <a:avLst/>
          </a:prstGeom>
          <a:solidFill>
            <a:schemeClr val="accent1"/>
          </a:solidFill>
          <a:ln w="6350">
            <a:noFill/>
            <a:miter lim="800000"/>
            <a:headEnd/>
            <a:tailEnd/>
          </a:ln>
        </p:spPr>
        <p:txBody>
          <a:bodyPr wrap="none" lIns="0" tIns="0" rIns="0" bIns="0" anchor="ctr"/>
          <a:lstStyle/>
          <a:p>
            <a:pPr algn="ctr"/>
            <a:r>
              <a:rPr lang="en-GB" sz="1600" b="1" dirty="0">
                <a:solidFill>
                  <a:schemeClr val="bg1"/>
                </a:solidFill>
              </a:rPr>
              <a:t>If this can’t be done, </a:t>
            </a:r>
            <a:r>
              <a:rPr lang="en-GB" sz="1600" b="1" dirty="0" smtClean="0">
                <a:solidFill>
                  <a:schemeClr val="bg1"/>
                </a:solidFill>
              </a:rPr>
              <a:t>buyers may prefer </a:t>
            </a:r>
            <a:r>
              <a:rPr lang="en-GB" sz="1600" b="1" dirty="0">
                <a:solidFill>
                  <a:schemeClr val="bg1"/>
                </a:solidFill>
              </a:rPr>
              <a:t>indemnities to </a:t>
            </a:r>
            <a:r>
              <a:rPr lang="en-GB" sz="1600" b="1" dirty="0" smtClean="0">
                <a:solidFill>
                  <a:schemeClr val="bg1"/>
                </a:solidFill>
              </a:rPr>
              <a:t>representations and warranties</a:t>
            </a:r>
            <a:endParaRPr lang="en-GB" sz="1600" b="1" dirty="0">
              <a:solidFill>
                <a:schemeClr val="bg1"/>
              </a:solidFill>
            </a:endParaRPr>
          </a:p>
        </p:txBody>
      </p:sp>
      <p:sp>
        <p:nvSpPr>
          <p:cNvPr id="17" name="AutoShape 12"/>
          <p:cNvSpPr>
            <a:spLocks noChangeArrowheads="1"/>
          </p:cNvSpPr>
          <p:nvPr/>
        </p:nvSpPr>
        <p:spPr bwMode="auto">
          <a:xfrm rot="21600000" flipH="1" flipV="1">
            <a:off x="3442188" y="2162628"/>
            <a:ext cx="2259623" cy="801235"/>
          </a:xfrm>
          <a:prstGeom prst="upArrow">
            <a:avLst>
              <a:gd name="adj1" fmla="val 63852"/>
              <a:gd name="adj2" fmla="val 33102"/>
            </a:avLst>
          </a:prstGeom>
          <a:solidFill>
            <a:srgbClr val="FAD8AF"/>
          </a:solidFill>
          <a:ln w="6350">
            <a:noFill/>
            <a:miter lim="800000"/>
            <a:headEnd type="none" w="sm" len="sm"/>
            <a:tailEnd type="none" w="sm" len="sm"/>
          </a:ln>
          <a:effectLst/>
        </p:spPr>
        <p:txBody>
          <a:bodyPr wrap="none" anchor="ctr"/>
          <a:lstStyle/>
          <a:p>
            <a:pPr>
              <a:defRPr/>
            </a:pPr>
            <a:endParaRPr lang="en-US" sz="1600" b="1">
              <a:solidFill>
                <a:schemeClr val="accent1"/>
              </a:solidFill>
            </a:endParaRPr>
          </a:p>
        </p:txBody>
      </p:sp>
      <p:sp>
        <p:nvSpPr>
          <p:cNvPr id="18" name="Rectangle 13"/>
          <p:cNvSpPr>
            <a:spLocks noChangeArrowheads="1"/>
          </p:cNvSpPr>
          <p:nvPr/>
        </p:nvSpPr>
        <p:spPr bwMode="auto">
          <a:xfrm>
            <a:off x="1701312" y="3933825"/>
            <a:ext cx="5867888" cy="2133600"/>
          </a:xfrm>
          <a:prstGeom prst="rect">
            <a:avLst/>
          </a:prstGeom>
          <a:noFill/>
          <a:ln w="9525" algn="ctr">
            <a:noFill/>
            <a:miter lim="800000"/>
            <a:headEnd/>
            <a:tailEnd/>
          </a:ln>
        </p:spPr>
        <p:txBody>
          <a:bodyPr lIns="0" tIns="0" rIns="0" bIns="0"/>
          <a:lstStyle/>
          <a:p>
            <a:pPr marL="225425" lvl="1" indent="-225425">
              <a:buClr>
                <a:schemeClr val="accent1"/>
              </a:buClr>
              <a:buSzPct val="125000"/>
              <a:buFont typeface="Arial" pitchFamily="34" charset="0"/>
              <a:buChar char="▪"/>
            </a:pPr>
            <a:r>
              <a:rPr lang="en-US" sz="1600" dirty="0" smtClean="0"/>
              <a:t>Buyers may consider indemnities to be preferable to </a:t>
            </a:r>
            <a:r>
              <a:rPr lang="en-GB" sz="1600" dirty="0" smtClean="0"/>
              <a:t>representations and warranties </a:t>
            </a:r>
            <a:r>
              <a:rPr lang="en-GB" sz="1600" dirty="0"/>
              <a:t>as:</a:t>
            </a:r>
          </a:p>
          <a:p>
            <a:pPr marL="682625" lvl="3" indent="-225425">
              <a:buClr>
                <a:schemeClr val="accent1"/>
              </a:buClr>
              <a:buSzPct val="100000"/>
              <a:buFont typeface="Arial" pitchFamily="34" charset="0"/>
              <a:buChar char="–"/>
            </a:pPr>
            <a:r>
              <a:rPr lang="en-GB" sz="1600" dirty="0"/>
              <a:t>No exclusion of claims due to </a:t>
            </a:r>
            <a:r>
              <a:rPr lang="en-GB" sz="1600" dirty="0" smtClean="0"/>
              <a:t>knowledge</a:t>
            </a:r>
          </a:p>
          <a:p>
            <a:pPr marL="682625" lvl="3" indent="-225425">
              <a:buClr>
                <a:schemeClr val="accent1"/>
              </a:buClr>
              <a:buSzPct val="100000"/>
              <a:buFont typeface="Arial" pitchFamily="34" charset="0"/>
              <a:buChar char="–"/>
            </a:pPr>
            <a:r>
              <a:rPr lang="en-GB" sz="1600" dirty="0" smtClean="0"/>
              <a:t>Reduced </a:t>
            </a:r>
            <a:r>
              <a:rPr lang="en-GB" sz="1600" dirty="0"/>
              <a:t>duties of mitigation</a:t>
            </a:r>
          </a:p>
          <a:p>
            <a:pPr marL="682625" lvl="3" indent="-225425">
              <a:buClr>
                <a:schemeClr val="accent1"/>
              </a:buClr>
              <a:buSzPct val="100000"/>
              <a:buFont typeface="Arial" pitchFamily="34" charset="0"/>
              <a:buChar char="–"/>
            </a:pPr>
            <a:r>
              <a:rPr lang="en-GB" sz="1600" dirty="0"/>
              <a:t>Often excluded from the general caps, baskets and de minimum thresholds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 </a:t>
            </a:r>
            <a:r>
              <a:rPr kumimoji="0" lang="en-US" sz="1000" b="0" i="0" u="none" strike="noStrike" kern="1200" cap="none" spc="0" normalizeH="0" baseline="0" noProof="0" dirty="0" smtClean="0">
                <a:ln>
                  <a:noFill/>
                </a:ln>
                <a:solidFill>
                  <a:srgbClr val="000000"/>
                </a:solidFill>
                <a:effectLst/>
                <a:uLnTx/>
                <a:uFillTx/>
                <a:latin typeface="Arial"/>
                <a:ea typeface="+mn-ea"/>
                <a:cs typeface="+mn-cs"/>
              </a:rPr>
              <a:t>2012 </a:t>
            </a:r>
            <a:r>
              <a:rPr kumimoji="0" lang="en-US" sz="1000" b="0" i="0" u="none" strike="noStrike" kern="1200" cap="none" spc="0" normalizeH="0" baseline="0" noProof="0" dirty="0">
                <a:ln>
                  <a:noFill/>
                </a:ln>
                <a:solidFill>
                  <a:srgbClr val="000000"/>
                </a:solidFill>
                <a:effectLst/>
                <a:uLnTx/>
                <a:uFillTx/>
                <a:latin typeface="Arial"/>
                <a:ea typeface="+mn-ea"/>
                <a:cs typeface="+mn-cs"/>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19"/>
          <p:cNvSpPr>
            <a:spLocks noGrp="1"/>
          </p:cNvSpPr>
          <p:nvPr>
            <p:ph type="subTitle" idx="1"/>
          </p:nvPr>
        </p:nvSpPr>
        <p:spPr bwMode="gray">
          <a:xfrm>
            <a:off x="371226" y="1143782"/>
            <a:ext cx="4242977" cy="3991561"/>
          </a:xfrm>
        </p:spPr>
        <p:txBody>
          <a:bodyPr/>
          <a:lstStyle/>
          <a:p>
            <a:r>
              <a:rPr lang="en-US" dirty="0" smtClean="0"/>
              <a:t>The purpose of this document is to assist professionals in gaining an understanding of due diligence considerations with respect to representations, warranties and indemnities in a sale and purchase agreements (SPA).  </a:t>
            </a:r>
          </a:p>
          <a:p>
            <a:r>
              <a:rPr lang="en-US" dirty="0" smtClean="0"/>
              <a:t>This document provides an overview of representations and warranties and indemnities, how we may assist and examples of drafting. </a:t>
            </a:r>
          </a:p>
          <a:p>
            <a:r>
              <a:rPr lang="en-GB" dirty="0" smtClean="0"/>
              <a:t>Note: This document is part of the sale and purchase agreement (SPA) section of the </a:t>
            </a:r>
            <a:r>
              <a:rPr lang="en-GB" dirty="0" err="1" smtClean="0"/>
              <a:t>FDD</a:t>
            </a:r>
            <a:r>
              <a:rPr lang="en-GB" dirty="0" smtClean="0"/>
              <a:t> toolkit.  Key concepts of SPA, completion mechanisms, definitions are all separate documents within the SPA section. </a:t>
            </a:r>
          </a:p>
          <a:p>
            <a:r>
              <a:rPr lang="en-US" i="1" u="sng" dirty="0" smtClean="0"/>
              <a:t>The legal basis for representations, warranties and indemnities may vary from one jurisdiction to another. It is therefore important that engagement teams understand and apply local member firm guidelines before providing any advice to clients in this regard. </a:t>
            </a:r>
          </a:p>
          <a:p>
            <a:endParaRPr lang="en-US" dirty="0"/>
          </a:p>
        </p:txBody>
      </p:sp>
      <p:grpSp>
        <p:nvGrpSpPr>
          <p:cNvPr id="36" name="Group 35"/>
          <p:cNvGrpSpPr/>
          <p:nvPr/>
        </p:nvGrpSpPr>
        <p:grpSpPr bwMode="gray">
          <a:xfrm>
            <a:off x="6145213" y="3944887"/>
            <a:ext cx="2395538" cy="2393157"/>
            <a:chOff x="557213" y="1061987"/>
            <a:chExt cx="2395538" cy="2393157"/>
          </a:xfrm>
        </p:grpSpPr>
        <p:sp>
          <p:nvSpPr>
            <p:cNvPr id="37"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8"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9"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0"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1"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2"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3"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1000" b="1" kern="10" spc="360" dirty="0" smtClean="0">
                  <a:ln w="9525">
                    <a:noFill/>
                    <a:round/>
                    <a:headEnd/>
                    <a:tailEnd/>
                  </a:ln>
                  <a:solidFill>
                    <a:srgbClr val="F8F8F8"/>
                  </a:solidFill>
                  <a:latin typeface="+mj-lt"/>
                  <a:cs typeface="Arial"/>
                </a:rPr>
                <a:t>GO TO MARKET MATERIALS</a:t>
              </a:r>
              <a:endParaRPr lang="en-US" sz="1000" b="1" kern="10" spc="360" dirty="0">
                <a:ln w="9525">
                  <a:noFill/>
                  <a:round/>
                  <a:headEnd/>
                  <a:tailEnd/>
                </a:ln>
                <a:solidFill>
                  <a:srgbClr val="F8F8F8"/>
                </a:solidFill>
                <a:latin typeface="+mj-lt"/>
                <a:cs typeface="Arial"/>
              </a:endParaRPr>
            </a:p>
          </p:txBody>
        </p:sp>
        <p:sp>
          <p:nvSpPr>
            <p:cNvPr id="44"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1000" b="1" kern="10" spc="360" dirty="0" smtClean="0">
                  <a:ln w="9525">
                    <a:noFill/>
                    <a:round/>
                    <a:headEnd/>
                    <a:tailEnd/>
                  </a:ln>
                  <a:solidFill>
                    <a:srgbClr val="F8F8F8"/>
                  </a:solidFill>
                  <a:latin typeface="+mj-lt"/>
                  <a:cs typeface="Arial"/>
                </a:rPr>
                <a:t>RISK MANAGEMENT GUIDANCE</a:t>
              </a:r>
              <a:endParaRPr lang="en-US" sz="1000" b="1" kern="10" spc="360" dirty="0">
                <a:ln w="9525">
                  <a:noFill/>
                  <a:round/>
                  <a:headEnd/>
                  <a:tailEnd/>
                </a:ln>
                <a:solidFill>
                  <a:srgbClr val="F8F8F8"/>
                </a:solidFill>
                <a:latin typeface="+mj-lt"/>
                <a:cs typeface="Arial"/>
              </a:endParaRPr>
            </a:p>
          </p:txBody>
        </p:sp>
        <p:sp>
          <p:nvSpPr>
            <p:cNvPr id="45" name="Oval 44"/>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6" name="Oval 45"/>
            <p:cNvSpPr/>
            <p:nvPr/>
          </p:nvSpPr>
          <p:spPr bwMode="gray">
            <a:xfrm>
              <a:off x="2583657" y="2892243"/>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7" name="TextBox 46"/>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PROCESS</a:t>
              </a:r>
            </a:p>
            <a:p>
              <a:pPr algn="ctr"/>
              <a:r>
                <a:rPr lang="en-US" sz="800" dirty="0" smtClean="0">
                  <a:solidFill>
                    <a:schemeClr val="accent1"/>
                  </a:solidFill>
                  <a:latin typeface="+mj-lt"/>
                </a:rPr>
                <a:t>GUIDANCE</a:t>
              </a:r>
              <a:endParaRPr lang="en-US" sz="800" dirty="0">
                <a:solidFill>
                  <a:schemeClr val="accent1"/>
                </a:solidFill>
                <a:latin typeface="+mj-lt"/>
              </a:endParaRPr>
            </a:p>
          </p:txBody>
        </p:sp>
        <p:sp>
          <p:nvSpPr>
            <p:cNvPr id="48" name="TextBox 47"/>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n-lt"/>
                </a:rPr>
                <a:t>FDD WORK</a:t>
              </a:r>
            </a:p>
            <a:p>
              <a:pPr algn="ctr"/>
              <a:r>
                <a:rPr lang="en-US" sz="800" dirty="0" smtClean="0">
                  <a:solidFill>
                    <a:schemeClr val="accent1"/>
                  </a:solidFill>
                  <a:latin typeface="+mn-lt"/>
                </a:rPr>
                <a:t>AREAS</a:t>
              </a:r>
              <a:endParaRPr lang="en-US" sz="800" dirty="0">
                <a:solidFill>
                  <a:schemeClr val="accent1"/>
                </a:solidFill>
                <a:latin typeface="+mn-lt"/>
              </a:endParaRPr>
            </a:p>
          </p:txBody>
        </p:sp>
        <p:sp>
          <p:nvSpPr>
            <p:cNvPr id="49" name="TextBox 48"/>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ENABLERS</a:t>
              </a:r>
              <a:endParaRPr lang="en-US" sz="800" dirty="0">
                <a:solidFill>
                  <a:schemeClr val="accent1"/>
                </a:solidFill>
                <a:latin typeface="+mj-lt"/>
              </a:endParaRPr>
            </a:p>
          </p:txBody>
        </p:sp>
        <p:sp>
          <p:nvSpPr>
            <p:cNvPr id="50" name="TextBox 49"/>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OFFSHORE</a:t>
              </a:r>
            </a:p>
            <a:p>
              <a:pPr algn="ctr"/>
              <a:r>
                <a:rPr lang="en-US" sz="800" dirty="0" smtClean="0">
                  <a:solidFill>
                    <a:schemeClr val="accent1"/>
                  </a:solidFill>
                  <a:latin typeface="+mj-lt"/>
                </a:rPr>
                <a:t>SUPPORT</a:t>
              </a:r>
            </a:p>
            <a:p>
              <a:pPr algn="ctr"/>
              <a:r>
                <a:rPr lang="en-US" sz="800" dirty="0" smtClean="0">
                  <a:solidFill>
                    <a:schemeClr val="accent1"/>
                  </a:solidFill>
                  <a:latin typeface="+mj-lt"/>
                </a:rPr>
                <a:t>OPPORTUNITIES</a:t>
              </a:r>
            </a:p>
          </p:txBody>
        </p:sp>
        <p:sp>
          <p:nvSpPr>
            <p:cNvPr id="51" name="Oval 50"/>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latin typeface="+mj-lt"/>
              </a:endParaRPr>
            </a:p>
          </p:txBody>
        </p:sp>
        <p:sp>
          <p:nvSpPr>
            <p:cNvPr id="52" name="TextBox 51"/>
            <p:cNvSpPr txBox="1"/>
            <p:nvPr/>
          </p:nvSpPr>
          <p:spPr bwMode="gray">
            <a:xfrm>
              <a:off x="1496240" y="2084843"/>
              <a:ext cx="532436" cy="338554"/>
            </a:xfrm>
            <a:prstGeom prst="rect">
              <a:avLst/>
            </a:prstGeom>
            <a:noFill/>
          </p:spPr>
          <p:txBody>
            <a:bodyPr wrap="square" rtlCol="0">
              <a:spAutoFit/>
            </a:bodyPr>
            <a:lstStyle/>
            <a:p>
              <a:pPr algn="ctr"/>
              <a:r>
                <a:rPr lang="en-US" sz="800" b="1" dirty="0" smtClean="0">
                  <a:solidFill>
                    <a:schemeClr val="bg1"/>
                  </a:solidFill>
                  <a:effectLst>
                    <a:outerShdw blurRad="38100" dist="38100" dir="2700000" algn="tl">
                      <a:srgbClr val="000000">
                        <a:alpha val="43137"/>
                      </a:srgbClr>
                    </a:outerShdw>
                  </a:effectLst>
                  <a:latin typeface="+mj-lt"/>
                </a:rPr>
                <a:t>FDD </a:t>
              </a:r>
            </a:p>
            <a:p>
              <a:pPr algn="ctr"/>
              <a:r>
                <a:rPr lang="en-US" sz="800" b="1" dirty="0" smtClean="0">
                  <a:solidFill>
                    <a:schemeClr val="bg1"/>
                  </a:solidFill>
                  <a:effectLst>
                    <a:outerShdw blurRad="38100" dist="38100" dir="2700000" algn="tl">
                      <a:srgbClr val="000000">
                        <a:alpha val="43137"/>
                      </a:srgbClr>
                    </a:outerShdw>
                  </a:effectLst>
                  <a:latin typeface="+mj-lt"/>
                </a:rPr>
                <a:t>Toolkit</a:t>
              </a:r>
              <a:endParaRPr lang="en-US" sz="8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idx="4294967295"/>
          </p:nvPr>
        </p:nvSpPr>
        <p:spPr bwMode="gray">
          <a:xfrm>
            <a:off x="152400" y="0"/>
            <a:ext cx="8991600" cy="987425"/>
          </a:xfrm>
        </p:spPr>
        <p:txBody>
          <a:bodyPr lIns="91440" tIns="45720" rIns="91440" bIns="45720"/>
          <a:lstStyle/>
          <a:p>
            <a:r>
              <a:rPr lang="en-US" altLang="en-US" sz="1600" b="0" dirty="0" smtClean="0">
                <a:solidFill>
                  <a:schemeClr val="accent1">
                    <a:lumMod val="20000"/>
                    <a:lumOff val="80000"/>
                  </a:schemeClr>
                </a:solidFill>
                <a:latin typeface="Arial" charset="0"/>
                <a:cs typeface="Arial" charset="0"/>
              </a:rPr>
              <a:t>SPA: Representations, Warranties and Indemnities</a:t>
            </a:r>
            <a:br>
              <a:rPr lang="en-US" altLang="en-US" sz="1600" b="0" dirty="0" smtClean="0">
                <a:solidFill>
                  <a:schemeClr val="accent1">
                    <a:lumMod val="20000"/>
                    <a:lumOff val="80000"/>
                  </a:schemeClr>
                </a:solidFill>
                <a:latin typeface="Arial" charset="0"/>
                <a:cs typeface="Arial" charset="0"/>
              </a:rPr>
            </a:br>
            <a:r>
              <a:rPr lang="en-US" altLang="en-US" sz="1800" dirty="0" smtClean="0">
                <a:latin typeface="Arial" charset="0"/>
                <a:cs typeface="Arial" charset="0"/>
              </a:rPr>
              <a:t>Contents </a:t>
            </a:r>
          </a:p>
        </p:txBody>
      </p:sp>
      <p:pic>
        <p:nvPicPr>
          <p:cNvPr id="15363" name="Picture 4"/>
          <p:cNvPicPr>
            <a:picLocks noChangeAspect="1" noChangeArrowheads="1"/>
          </p:cNvPicPr>
          <p:nvPr/>
        </p:nvPicPr>
        <p:blipFill>
          <a:blip r:embed="rId3" cstate="print"/>
          <a:srcRect/>
          <a:stretch>
            <a:fillRect/>
          </a:stretch>
        </p:blipFill>
        <p:spPr bwMode="auto">
          <a:xfrm>
            <a:off x="685800" y="2043113"/>
            <a:ext cx="2486025" cy="3514725"/>
          </a:xfrm>
          <a:prstGeom prst="rect">
            <a:avLst/>
          </a:prstGeom>
          <a:noFill/>
          <a:ln w="9525">
            <a:noFill/>
            <a:miter lim="800000"/>
            <a:headEnd/>
            <a:tailEnd/>
          </a:ln>
        </p:spPr>
      </p:pic>
      <p:sp>
        <p:nvSpPr>
          <p:cNvPr id="15365" name="Text Box 5"/>
          <p:cNvSpPr txBox="1">
            <a:spLocks noChangeArrowheads="1"/>
          </p:cNvSpPr>
          <p:nvPr/>
        </p:nvSpPr>
        <p:spPr bwMode="auto">
          <a:xfrm>
            <a:off x="3432175" y="1074122"/>
            <a:ext cx="5711825" cy="5324535"/>
          </a:xfrm>
          <a:prstGeom prst="rect">
            <a:avLst/>
          </a:prstGeom>
          <a:noFill/>
          <a:ln w="9525">
            <a:noFill/>
            <a:miter lim="800000"/>
            <a:headEnd/>
            <a:tailEnd/>
          </a:ln>
        </p:spPr>
        <p:txBody>
          <a:bodyPr>
            <a:spAutoFit/>
          </a:bodyPr>
          <a:lstStyle/>
          <a:p>
            <a:pPr marL="407987" lvl="2" indent="-227013">
              <a:spcBef>
                <a:spcPts val="300"/>
              </a:spcBef>
              <a:spcAft>
                <a:spcPts val="300"/>
              </a:spcAft>
              <a:buClr>
                <a:schemeClr val="accent1"/>
              </a:buClr>
              <a:buSzPct val="125000"/>
              <a:buFont typeface="Arial" pitchFamily="34" charset="0"/>
              <a:buChar char="▪"/>
            </a:pPr>
            <a:r>
              <a:rPr lang="en-GB" dirty="0" smtClean="0"/>
              <a:t>Representations and Warranties</a:t>
            </a:r>
          </a:p>
          <a:p>
            <a:pPr marL="682625" lvl="3" indent="-219075">
              <a:spcBef>
                <a:spcPts val="300"/>
              </a:spcBef>
              <a:spcAft>
                <a:spcPts val="300"/>
              </a:spcAft>
              <a:buClr>
                <a:schemeClr val="accent1"/>
              </a:buClr>
              <a:buFont typeface="Arial" pitchFamily="34" charset="0"/>
              <a:buChar char="–"/>
            </a:pPr>
            <a:r>
              <a:rPr lang="en-GB" dirty="0" smtClean="0"/>
              <a:t>Overview</a:t>
            </a:r>
          </a:p>
          <a:p>
            <a:pPr marL="682625" lvl="3" indent="-219075">
              <a:spcBef>
                <a:spcPts val="300"/>
              </a:spcBef>
              <a:spcAft>
                <a:spcPts val="300"/>
              </a:spcAft>
              <a:buClr>
                <a:schemeClr val="accent1"/>
              </a:buClr>
              <a:buFont typeface="Arial" pitchFamily="34" charset="0"/>
              <a:buChar char="–"/>
            </a:pPr>
            <a:r>
              <a:rPr lang="en-GB" dirty="0" smtClean="0"/>
              <a:t>Drafting and negotiating</a:t>
            </a:r>
          </a:p>
          <a:p>
            <a:pPr marL="682625" lvl="3" indent="-219075">
              <a:spcBef>
                <a:spcPts val="300"/>
              </a:spcBef>
              <a:spcAft>
                <a:spcPts val="300"/>
              </a:spcAft>
              <a:buClr>
                <a:schemeClr val="accent1"/>
              </a:buClr>
              <a:buFont typeface="Arial" pitchFamily="34" charset="0"/>
              <a:buChar char="–"/>
            </a:pPr>
            <a:r>
              <a:rPr lang="en-GB" dirty="0" smtClean="0"/>
              <a:t>Pitfalls </a:t>
            </a:r>
          </a:p>
          <a:p>
            <a:pPr marL="682625" lvl="3" indent="-219075">
              <a:spcBef>
                <a:spcPts val="300"/>
              </a:spcBef>
              <a:spcAft>
                <a:spcPts val="300"/>
              </a:spcAft>
              <a:buClr>
                <a:schemeClr val="accent1"/>
              </a:buClr>
              <a:buFont typeface="Arial" pitchFamily="34" charset="0"/>
              <a:buChar char="–"/>
            </a:pPr>
            <a:r>
              <a:rPr lang="en-GB" dirty="0" smtClean="0"/>
              <a:t>Being prepared for breach</a:t>
            </a:r>
          </a:p>
          <a:p>
            <a:pPr marL="682625" lvl="3" indent="-219075">
              <a:spcBef>
                <a:spcPts val="300"/>
              </a:spcBef>
              <a:spcAft>
                <a:spcPts val="300"/>
              </a:spcAft>
              <a:buClr>
                <a:schemeClr val="accent1"/>
              </a:buClr>
              <a:buFont typeface="Arial" pitchFamily="34" charset="0"/>
              <a:buChar char="–"/>
            </a:pPr>
            <a:r>
              <a:rPr lang="en-GB" dirty="0" smtClean="0"/>
              <a:t>Damages</a:t>
            </a:r>
          </a:p>
          <a:p>
            <a:pPr marL="682625" lvl="3" indent="-219075">
              <a:spcBef>
                <a:spcPts val="300"/>
              </a:spcBef>
              <a:spcAft>
                <a:spcPts val="300"/>
              </a:spcAft>
              <a:buClr>
                <a:schemeClr val="accent1"/>
              </a:buClr>
              <a:buFont typeface="Arial" pitchFamily="34" charset="0"/>
              <a:buChar char="–"/>
            </a:pPr>
            <a:r>
              <a:rPr lang="en-GB" dirty="0" smtClean="0"/>
              <a:t>Disclosures</a:t>
            </a:r>
          </a:p>
          <a:p>
            <a:pPr marL="682625" lvl="3" indent="-219075">
              <a:spcBef>
                <a:spcPts val="300"/>
              </a:spcBef>
              <a:spcAft>
                <a:spcPts val="300"/>
              </a:spcAft>
              <a:buClr>
                <a:schemeClr val="accent1"/>
              </a:buClr>
              <a:buFont typeface="Arial" pitchFamily="34" charset="0"/>
              <a:buChar char="–"/>
            </a:pPr>
            <a:r>
              <a:rPr lang="en-GB" dirty="0" smtClean="0"/>
              <a:t>Examples</a:t>
            </a:r>
          </a:p>
          <a:p>
            <a:pPr marL="682625" lvl="3" indent="-219075">
              <a:spcBef>
                <a:spcPts val="300"/>
              </a:spcBef>
              <a:spcAft>
                <a:spcPts val="300"/>
              </a:spcAft>
              <a:buClr>
                <a:schemeClr val="accent1"/>
              </a:buClr>
              <a:buFont typeface="Arial" pitchFamily="34" charset="0"/>
              <a:buChar char="–"/>
            </a:pPr>
            <a:r>
              <a:rPr lang="en-GB" dirty="0" smtClean="0"/>
              <a:t>Summary</a:t>
            </a:r>
          </a:p>
          <a:p>
            <a:pPr marL="407987" lvl="2" indent="-227013">
              <a:spcBef>
                <a:spcPts val="300"/>
              </a:spcBef>
              <a:spcAft>
                <a:spcPts val="300"/>
              </a:spcAft>
              <a:buClr>
                <a:schemeClr val="accent1"/>
              </a:buClr>
              <a:buSzPct val="125000"/>
              <a:buFont typeface="Arial" pitchFamily="34" charset="0"/>
              <a:buChar char="▪"/>
            </a:pPr>
            <a:r>
              <a:rPr lang="en-GB" dirty="0" smtClean="0"/>
              <a:t>Indemnities</a:t>
            </a:r>
          </a:p>
          <a:p>
            <a:pPr marL="682625" lvl="3" indent="-219075">
              <a:spcBef>
                <a:spcPts val="300"/>
              </a:spcBef>
              <a:spcAft>
                <a:spcPts val="300"/>
              </a:spcAft>
              <a:buClr>
                <a:schemeClr val="accent1"/>
              </a:buClr>
              <a:buFont typeface="Arial" pitchFamily="34" charset="0"/>
              <a:buChar char="–"/>
            </a:pPr>
            <a:r>
              <a:rPr lang="en-GB" dirty="0" smtClean="0"/>
              <a:t>Overview</a:t>
            </a:r>
          </a:p>
          <a:p>
            <a:pPr marL="682625" lvl="3" indent="-219075">
              <a:spcBef>
                <a:spcPts val="300"/>
              </a:spcBef>
              <a:spcAft>
                <a:spcPts val="300"/>
              </a:spcAft>
              <a:buClr>
                <a:schemeClr val="accent1"/>
              </a:buClr>
              <a:buFont typeface="Arial" pitchFamily="34" charset="0"/>
              <a:buChar char="–"/>
            </a:pPr>
            <a:r>
              <a:rPr lang="en-GB" dirty="0" smtClean="0"/>
              <a:t>What won’t work</a:t>
            </a:r>
          </a:p>
          <a:p>
            <a:pPr marL="682625" lvl="3" indent="-219075">
              <a:spcBef>
                <a:spcPts val="300"/>
              </a:spcBef>
              <a:spcAft>
                <a:spcPts val="300"/>
              </a:spcAft>
              <a:buClr>
                <a:schemeClr val="accent1"/>
              </a:buClr>
              <a:buFont typeface="Arial" pitchFamily="34" charset="0"/>
              <a:buChar char="–"/>
            </a:pPr>
            <a:r>
              <a:rPr lang="en-GB" dirty="0" smtClean="0"/>
              <a:t>What might work</a:t>
            </a:r>
          </a:p>
          <a:p>
            <a:pPr marL="682625" lvl="3" indent="-219075">
              <a:spcBef>
                <a:spcPts val="300"/>
              </a:spcBef>
              <a:spcAft>
                <a:spcPts val="300"/>
              </a:spcAft>
              <a:buClr>
                <a:schemeClr val="accent1"/>
              </a:buClr>
              <a:buFont typeface="Arial" pitchFamily="34" charset="0"/>
              <a:buChar char="–"/>
            </a:pPr>
            <a:r>
              <a:rPr lang="en-GB" dirty="0" smtClean="0"/>
              <a:t>Examples</a:t>
            </a:r>
          </a:p>
          <a:p>
            <a:pPr marL="682625" lvl="3" indent="-219075">
              <a:spcBef>
                <a:spcPts val="300"/>
              </a:spcBef>
              <a:spcAft>
                <a:spcPts val="300"/>
              </a:spcAft>
              <a:buClr>
                <a:schemeClr val="accent1"/>
              </a:buClr>
              <a:buFont typeface="Arial" pitchFamily="34" charset="0"/>
              <a:buChar char="–"/>
            </a:pPr>
            <a:r>
              <a:rPr lang="en-GB" dirty="0" smtClean="0"/>
              <a:t>Summary</a:t>
            </a:r>
          </a:p>
        </p:txBody>
      </p:sp>
      <p:pic>
        <p:nvPicPr>
          <p:cNvPr id="7" name="Picture 6"/>
          <p:cNvPicPr>
            <a:picLocks noChangeAspect="1" noChangeArrowheads="1"/>
          </p:cNvPicPr>
          <p:nvPr/>
        </p:nvPicPr>
        <p:blipFill>
          <a:blip r:embed="rId4" cstate="print"/>
          <a:srcRect/>
          <a:stretch>
            <a:fillRect/>
          </a:stretch>
        </p:blipFill>
        <p:spPr bwMode="auto">
          <a:xfrm>
            <a:off x="8071381" y="635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8" name="Text Box 4"/>
          <p:cNvSpPr txBox="1">
            <a:spLocks noChangeArrowheads="1"/>
          </p:cNvSpPr>
          <p:nvPr/>
        </p:nvSpPr>
        <p:spPr bwMode="auto">
          <a:xfrm>
            <a:off x="8067675" y="773113"/>
            <a:ext cx="184150" cy="304800"/>
          </a:xfrm>
          <a:prstGeom prst="rect">
            <a:avLst/>
          </a:prstGeom>
          <a:noFill/>
          <a:ln w="12700">
            <a:noFill/>
            <a:miter lim="800000"/>
            <a:headEnd type="none" w="sm" len="sm"/>
            <a:tailEnd type="none" w="sm" len="sm"/>
          </a:ln>
          <a:effectLst/>
        </p:spPr>
        <p:txBody>
          <a:bodyPr wrap="none">
            <a:spAutoFit/>
          </a:bodyPr>
          <a:lstStyle/>
          <a:p>
            <a:pPr marL="285750" indent="-285750" algn="ctr" defTabSz="762000" eaLnBrk="0" hangingPunct="0"/>
            <a:endParaRPr lang="en-US">
              <a:solidFill>
                <a:srgbClr val="001B64"/>
              </a:solidFill>
              <a:latin typeface="Univers 55" pitchFamily="2" charset="0"/>
            </a:endParaRPr>
          </a:p>
        </p:txBody>
      </p:sp>
      <p:sp>
        <p:nvSpPr>
          <p:cNvPr id="22" name="Pentagon 21"/>
          <p:cNvSpPr/>
          <p:nvPr/>
        </p:nvSpPr>
        <p:spPr bwMode="auto">
          <a:xfrm>
            <a:off x="165100" y="1098956"/>
            <a:ext cx="1663700" cy="637786"/>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b="1" dirty="0" smtClean="0">
                <a:solidFill>
                  <a:schemeClr val="bg1"/>
                </a:solidFill>
                <a:latin typeface="Arial"/>
              </a:rPr>
              <a:t>Representations and Warranties</a:t>
            </a:r>
          </a:p>
        </p:txBody>
      </p:sp>
      <p:sp>
        <p:nvSpPr>
          <p:cNvPr id="16" name="Rectangle 2"/>
          <p:cNvSpPr>
            <a:spLocks noGrp="1" noChangeArrowheads="1"/>
          </p:cNvSpPr>
          <p:nvPr>
            <p:ph type="title"/>
          </p:nvPr>
        </p:nvSpPr>
        <p:spPr bwMode="gray">
          <a:xfrm>
            <a:off x="20320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SPA: Representations, Warranties and Indemnities</a:t>
            </a:r>
            <a:br>
              <a:rPr lang="en-US" altLang="en-US" sz="1800" b="0" dirty="0" smtClean="0">
                <a:solidFill>
                  <a:schemeClr val="accent1">
                    <a:lumMod val="20000"/>
                    <a:lumOff val="80000"/>
                  </a:schemeClr>
                </a:solidFill>
                <a:latin typeface="Arial" charset="0"/>
                <a:cs typeface="Arial" charset="0"/>
              </a:rPr>
            </a:br>
            <a:r>
              <a:rPr lang="en-US" altLang="en-US" sz="1800" dirty="0" smtClean="0"/>
              <a:t>Representations and </a:t>
            </a:r>
            <a:r>
              <a:rPr lang="en-GB" sz="1800" dirty="0" smtClean="0"/>
              <a:t>warranties - overview</a:t>
            </a:r>
            <a:endParaRPr lang="en-GB" sz="1800" dirty="0"/>
          </a:p>
        </p:txBody>
      </p:sp>
      <p:pic>
        <p:nvPicPr>
          <p:cNvPr id="9" name="Picture 8"/>
          <p:cNvPicPr>
            <a:picLocks noChangeAspect="1" noChangeArrowheads="1"/>
          </p:cNvPicPr>
          <p:nvPr/>
        </p:nvPicPr>
        <p:blipFill>
          <a:blip r:embed="rId4" cstate="print"/>
          <a:srcRect/>
          <a:stretch>
            <a:fillRect/>
          </a:stretch>
        </p:blipFill>
        <p:spPr bwMode="auto">
          <a:xfrm>
            <a:off x="8071381" y="63500"/>
            <a:ext cx="822960" cy="822960"/>
          </a:xfrm>
          <a:prstGeom prst="rect">
            <a:avLst/>
          </a:prstGeom>
          <a:noFill/>
          <a:ln w="9525">
            <a:noFill/>
            <a:miter lim="800000"/>
            <a:headEnd/>
            <a:tailEnd/>
          </a:ln>
          <a:effectLst/>
        </p:spPr>
      </p:pic>
      <p:sp>
        <p:nvSpPr>
          <p:cNvPr id="8" name="Rectangle 114"/>
          <p:cNvSpPr>
            <a:spLocks noChangeArrowheads="1"/>
          </p:cNvSpPr>
          <p:nvPr>
            <p:custDataLst>
              <p:tags r:id="rId1"/>
            </p:custDataLst>
          </p:nvPr>
        </p:nvSpPr>
        <p:spPr bwMode="auto">
          <a:xfrm>
            <a:off x="1955800" y="1098957"/>
            <a:ext cx="6883399" cy="1587093"/>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0" lvl="1" indent="1588">
              <a:spcBef>
                <a:spcPts val="300"/>
              </a:spcBef>
              <a:spcAft>
                <a:spcPts val="300"/>
              </a:spcAft>
              <a:buClr>
                <a:schemeClr val="accent1"/>
              </a:buClr>
              <a:buSzPct val="75000"/>
            </a:pPr>
            <a:r>
              <a:rPr lang="en-US" sz="1200" b="1" dirty="0" smtClean="0">
                <a:solidFill>
                  <a:schemeClr val="accent1"/>
                </a:solidFill>
              </a:rPr>
              <a:t>Statements in the contract about the business being acquired which the Vendor represents are or will be true</a:t>
            </a:r>
          </a:p>
          <a:p>
            <a:pPr marL="231775" lvl="1" indent="-230188">
              <a:spcBef>
                <a:spcPts val="300"/>
              </a:spcBef>
              <a:spcAft>
                <a:spcPts val="300"/>
              </a:spcAft>
              <a:buClr>
                <a:schemeClr val="accent1"/>
              </a:buClr>
              <a:buSzPct val="125000"/>
              <a:buFont typeface="Arial" pitchFamily="34" charset="0"/>
              <a:buChar char="▪"/>
            </a:pPr>
            <a:r>
              <a:rPr lang="en-US" sz="1200" dirty="0" smtClean="0"/>
              <a:t>“During 2001, sales of Product A have all been made at a gross margin of not less than 20%” (Warranties section of the SPA)</a:t>
            </a:r>
          </a:p>
          <a:p>
            <a:pPr marL="231775" lvl="1" indent="-230188">
              <a:spcBef>
                <a:spcPts val="300"/>
              </a:spcBef>
              <a:spcAft>
                <a:spcPts val="300"/>
              </a:spcAft>
              <a:buClr>
                <a:schemeClr val="accent1"/>
              </a:buClr>
              <a:buSzPct val="125000"/>
              <a:buFont typeface="Arial" pitchFamily="34" charset="0"/>
              <a:buChar char="▪"/>
            </a:pPr>
            <a:r>
              <a:rPr lang="en-US" sz="1200" dirty="0" smtClean="0"/>
              <a:t>Except to the extent qualified by formal disclosure</a:t>
            </a:r>
          </a:p>
          <a:p>
            <a:pPr marL="231775" lvl="1" indent="-3175">
              <a:spcBef>
                <a:spcPts val="300"/>
              </a:spcBef>
              <a:spcAft>
                <a:spcPts val="300"/>
              </a:spcAft>
              <a:buClr>
                <a:schemeClr val="accent1"/>
              </a:buClr>
              <a:buSzPct val="125000"/>
            </a:pPr>
            <a:r>
              <a:rPr lang="en-US" sz="1200" dirty="0" smtClean="0"/>
              <a:t>“Sales of Product A in [country F] achieved a gross margin of 14% in 2001” (Disclosure schedule) </a:t>
            </a:r>
          </a:p>
        </p:txBody>
      </p:sp>
      <p:sp>
        <p:nvSpPr>
          <p:cNvPr id="10" name="Rounded Rectangle 9"/>
          <p:cNvSpPr/>
          <p:nvPr/>
        </p:nvSpPr>
        <p:spPr bwMode="auto">
          <a:xfrm>
            <a:off x="1981200" y="2795814"/>
            <a:ext cx="6885296" cy="2639786"/>
          </a:xfrm>
          <a:prstGeom prst="roundRect">
            <a:avLst>
              <a:gd name="adj" fmla="val 10908"/>
            </a:avLst>
          </a:prstGeom>
          <a:solidFill>
            <a:srgbClr val="C3DEE2"/>
          </a:solidFill>
          <a:ln w="6350">
            <a:noFill/>
            <a:miter lim="800000"/>
            <a:headEnd type="none" w="sm" len="sm"/>
            <a:tailEnd type="none" w="sm" len="sm"/>
          </a:ln>
          <a:effectLst/>
        </p:spPr>
        <p:txBody>
          <a:bodyPr lIns="54000" tIns="54000" rIns="54000" bIns="54000" anchor="t" anchorCtr="0"/>
          <a:lstStyle/>
          <a:p>
            <a:pPr marL="228600" lvl="2" indent="-228600" fontAlgn="auto">
              <a:spcBef>
                <a:spcPts val="300"/>
              </a:spcBef>
              <a:spcAft>
                <a:spcPts val="300"/>
              </a:spcAft>
              <a:buClr>
                <a:schemeClr val="accent1"/>
              </a:buClr>
              <a:buSzPct val="75000"/>
              <a:defRPr/>
            </a:pPr>
            <a:r>
              <a:rPr lang="en-US" sz="1200" b="1" kern="0" dirty="0" smtClean="0">
                <a:solidFill>
                  <a:schemeClr val="accent1"/>
                </a:solidFill>
              </a:rPr>
              <a:t>Representations and warranties - not a substitute for due diligence</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Effective only if there is a credible threat (at least) of litigation</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To successfully claim under a representation/warranty, the purchaser must first:</a:t>
            </a:r>
          </a:p>
          <a:p>
            <a:pPr marL="685800" lvl="3" indent="-228600" fontAlgn="auto">
              <a:spcBef>
                <a:spcPts val="300"/>
              </a:spcBef>
              <a:spcAft>
                <a:spcPts val="300"/>
              </a:spcAft>
              <a:buClr>
                <a:schemeClr val="accent1"/>
              </a:buClr>
              <a:buSzPct val="100000"/>
              <a:buFont typeface="Arial" pitchFamily="34" charset="0"/>
              <a:buChar char="–"/>
              <a:defRPr/>
            </a:pPr>
            <a:r>
              <a:rPr lang="en-US" sz="1200" kern="0" dirty="0" smtClean="0"/>
              <a:t>Demonstrate a breach; then</a:t>
            </a:r>
          </a:p>
          <a:p>
            <a:pPr marL="685800" lvl="3" indent="-228600" fontAlgn="auto">
              <a:spcBef>
                <a:spcPts val="300"/>
              </a:spcBef>
              <a:spcAft>
                <a:spcPts val="300"/>
              </a:spcAft>
              <a:buClr>
                <a:schemeClr val="accent1"/>
              </a:buClr>
              <a:buSzPct val="100000"/>
              <a:buFont typeface="Arial" pitchFamily="34" charset="0"/>
              <a:buChar char="–"/>
              <a:defRPr/>
            </a:pPr>
            <a:r>
              <a:rPr lang="en-US" sz="1200" kern="0" dirty="0" smtClean="0"/>
              <a:t>Prove there has been no effective disclosure; then</a:t>
            </a:r>
          </a:p>
          <a:p>
            <a:pPr marL="685800" lvl="3" indent="-228600" fontAlgn="auto">
              <a:spcBef>
                <a:spcPts val="300"/>
              </a:spcBef>
              <a:spcAft>
                <a:spcPts val="300"/>
              </a:spcAft>
              <a:buClr>
                <a:schemeClr val="accent1"/>
              </a:buClr>
              <a:buSzPct val="100000"/>
              <a:buFont typeface="Arial" pitchFamily="34" charset="0"/>
              <a:buChar char="–"/>
              <a:defRPr/>
            </a:pPr>
            <a:r>
              <a:rPr lang="en-US" sz="1200" kern="0" dirty="0" smtClean="0"/>
              <a:t>Show there has been a loss which impacts value; then</a:t>
            </a:r>
          </a:p>
          <a:p>
            <a:pPr marL="685800" lvl="3" indent="-228600" fontAlgn="auto">
              <a:spcBef>
                <a:spcPts val="300"/>
              </a:spcBef>
              <a:spcAft>
                <a:spcPts val="300"/>
              </a:spcAft>
              <a:buClr>
                <a:schemeClr val="accent1"/>
              </a:buClr>
              <a:buSzPct val="100000"/>
              <a:buFont typeface="Arial" pitchFamily="34" charset="0"/>
              <a:buChar char="–"/>
              <a:defRPr/>
            </a:pPr>
            <a:r>
              <a:rPr lang="en-US" sz="1200" kern="0" dirty="0" smtClean="0"/>
              <a:t>Find someone with enough money to sue; then finally</a:t>
            </a:r>
          </a:p>
          <a:p>
            <a:pPr marL="685800" lvl="3" indent="-228600" fontAlgn="auto">
              <a:spcBef>
                <a:spcPts val="300"/>
              </a:spcBef>
              <a:spcAft>
                <a:spcPts val="300"/>
              </a:spcAft>
              <a:buClr>
                <a:schemeClr val="accent1"/>
              </a:buClr>
              <a:buSzPct val="100000"/>
              <a:buFont typeface="Arial" pitchFamily="34" charset="0"/>
              <a:buChar char="–"/>
              <a:defRPr/>
            </a:pPr>
            <a:r>
              <a:rPr lang="en-US" sz="1200" kern="0" dirty="0" smtClean="0"/>
              <a:t>Win the court case</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Litigation is almost always costly, time consuming and disappointing</a:t>
            </a:r>
          </a:p>
          <a:p>
            <a:pPr marL="228600" lvl="2" indent="-228600" fontAlgn="auto">
              <a:spcBef>
                <a:spcPts val="300"/>
              </a:spcBef>
              <a:spcAft>
                <a:spcPts val="300"/>
              </a:spcAft>
              <a:buClr>
                <a:schemeClr val="accent1"/>
              </a:buClr>
              <a:buSzPct val="75000"/>
              <a:defRPr/>
            </a:pPr>
            <a:endParaRPr lang="en-US" sz="1200" kern="0"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48" name="Rectangle 12"/>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SPA: Representations, Warranties and Indemnities</a:t>
            </a:r>
            <a:br>
              <a:rPr lang="en-US" altLang="en-US" sz="1800" b="0" dirty="0" smtClean="0">
                <a:solidFill>
                  <a:schemeClr val="accent1">
                    <a:lumMod val="20000"/>
                    <a:lumOff val="80000"/>
                  </a:schemeClr>
                </a:solidFill>
                <a:latin typeface="Arial" charset="0"/>
                <a:cs typeface="Arial" charset="0"/>
              </a:rPr>
            </a:br>
            <a:r>
              <a:rPr lang="en-US" altLang="en-US" sz="1800" dirty="0" smtClean="0"/>
              <a:t>Representations and </a:t>
            </a:r>
            <a:r>
              <a:rPr lang="en-GB" sz="1800" dirty="0" smtClean="0"/>
              <a:t>warranties – drafting and negotiating</a:t>
            </a:r>
            <a:endParaRPr lang="en-GB" sz="1800" dirty="0"/>
          </a:p>
        </p:txBody>
      </p:sp>
      <p:sp>
        <p:nvSpPr>
          <p:cNvPr id="270349" name="Rectangle 13"/>
          <p:cNvSpPr>
            <a:spLocks noGrp="1" noChangeArrowheads="1"/>
          </p:cNvSpPr>
          <p:nvPr>
            <p:ph type="body" idx="1"/>
          </p:nvPr>
        </p:nvSpPr>
        <p:spPr/>
        <p:txBody>
          <a:bodyPr/>
          <a:lstStyle/>
          <a:p>
            <a:pPr marL="114300" lvl="1" indent="0">
              <a:buSzPct val="125000"/>
              <a:buNone/>
            </a:pPr>
            <a:r>
              <a:rPr lang="en-US" b="1" dirty="0" smtClean="0"/>
              <a:t>Leading practices followed by clients and their attorneys as they draft representations and warranties</a:t>
            </a:r>
            <a:endParaRPr lang="en-GB" b="1" dirty="0" smtClean="0"/>
          </a:p>
          <a:p>
            <a:pPr marL="457200" lvl="1" indent="-290513">
              <a:buSzPct val="125000"/>
              <a:buFont typeface="Arial" pitchFamily="34" charset="0"/>
              <a:buChar char="▪"/>
            </a:pPr>
            <a:r>
              <a:rPr lang="en-GB" dirty="0" smtClean="0"/>
              <a:t>Stick </a:t>
            </a:r>
            <a:r>
              <a:rPr lang="en-GB" dirty="0"/>
              <a:t>to the key value drivers </a:t>
            </a:r>
          </a:p>
          <a:p>
            <a:pPr marL="803275" lvl="4" indent="-290513">
              <a:buSzPct val="100000"/>
            </a:pPr>
            <a:r>
              <a:rPr lang="en-GB" dirty="0" smtClean="0"/>
              <a:t>Cover </a:t>
            </a:r>
            <a:r>
              <a:rPr lang="en-GB" dirty="0"/>
              <a:t>the main factors used in valuing the business</a:t>
            </a:r>
          </a:p>
          <a:p>
            <a:pPr marL="803275" lvl="4" indent="-290513">
              <a:buSzPct val="100000"/>
            </a:pPr>
            <a:r>
              <a:rPr lang="en-GB" dirty="0" smtClean="0"/>
              <a:t>Loss </a:t>
            </a:r>
            <a:r>
              <a:rPr lang="en-GB" dirty="0"/>
              <a:t>easier to demonstrate if breach clearly impacts value</a:t>
            </a:r>
          </a:p>
          <a:p>
            <a:pPr marL="803275" lvl="4" indent="-290513">
              <a:buSzPct val="100000"/>
            </a:pPr>
            <a:r>
              <a:rPr lang="en-GB" dirty="0" smtClean="0"/>
              <a:t>Representations and warranties </a:t>
            </a:r>
            <a:r>
              <a:rPr lang="en-GB" dirty="0"/>
              <a:t>on minor issues are a distraction </a:t>
            </a:r>
            <a:r>
              <a:rPr lang="en-GB" dirty="0" smtClean="0"/>
              <a:t>and </a:t>
            </a:r>
            <a:r>
              <a:rPr lang="en-GB" dirty="0"/>
              <a:t>unlikely to be pursued, or deliver material claims or value</a:t>
            </a:r>
          </a:p>
          <a:p>
            <a:pPr marL="457200" lvl="1" indent="-290513">
              <a:buSzPct val="125000"/>
              <a:buFont typeface="Arial" pitchFamily="34" charset="0"/>
              <a:buChar char="▪"/>
            </a:pPr>
            <a:r>
              <a:rPr lang="en-GB" dirty="0" smtClean="0"/>
              <a:t>Use unambiguous wording</a:t>
            </a:r>
            <a:endParaRPr lang="en-GB" dirty="0"/>
          </a:p>
          <a:p>
            <a:pPr marL="457200" lvl="1" indent="-290513">
              <a:buSzPct val="125000"/>
              <a:buFont typeface="Arial" pitchFamily="34" charset="0"/>
              <a:buChar char="▪"/>
            </a:pPr>
            <a:r>
              <a:rPr lang="en-GB" dirty="0"/>
              <a:t>Clearly define all terms that have no clear legal </a:t>
            </a:r>
            <a:r>
              <a:rPr lang="en-GB" dirty="0" smtClean="0"/>
              <a:t>meaning</a:t>
            </a:r>
          </a:p>
          <a:p>
            <a:pPr marL="457200" lvl="1" indent="-290513">
              <a:buSzPct val="125000"/>
              <a:buFont typeface="Arial" pitchFamily="34" charset="0"/>
              <a:buChar char="▪"/>
            </a:pPr>
            <a:r>
              <a:rPr lang="en-GB" dirty="0" smtClean="0"/>
              <a:t>Key commercial value of representations and warranties is to force disclosure in critical areas as part of due diligence process</a:t>
            </a:r>
          </a:p>
          <a:p>
            <a:pPr marL="800100" lvl="4" indent="-287338">
              <a:buSzPct val="100000"/>
            </a:pPr>
            <a:r>
              <a:rPr lang="en-GB" dirty="0" smtClean="0"/>
              <a:t>Timing is key (last minute disclosure is a common tactic of Vendors)</a:t>
            </a:r>
          </a:p>
          <a:p>
            <a:pPr marL="800100" lvl="4" indent="-287338">
              <a:buSzPct val="100000"/>
            </a:pPr>
            <a:r>
              <a:rPr lang="en-GB" dirty="0" smtClean="0"/>
              <a:t>Co-ordinate with rest of due diligence</a:t>
            </a:r>
          </a:p>
          <a:p>
            <a:pPr marL="114300" lvl="1" indent="0">
              <a:buSzPct val="100000"/>
              <a:buNone/>
            </a:pPr>
            <a:endParaRPr lang="en-US" dirty="0" smtClean="0"/>
          </a:p>
          <a:p>
            <a:pPr marL="114300" lvl="1" indent="0">
              <a:buSzPct val="100000"/>
              <a:buNone/>
            </a:pPr>
            <a:r>
              <a:rPr lang="en-US" b="1" dirty="0" smtClean="0"/>
              <a:t>We are most effective if we help push for </a:t>
            </a:r>
            <a:r>
              <a:rPr lang="en-GB" b="1" dirty="0" smtClean="0"/>
              <a:t>all necessary access and make clear to purchaser and vendor where we feel there are gaps </a:t>
            </a:r>
          </a:p>
          <a:p>
            <a:pPr lvl="1"/>
            <a:endParaRPr lang="en-GB" dirty="0"/>
          </a:p>
        </p:txBody>
      </p:sp>
      <p:pic>
        <p:nvPicPr>
          <p:cNvPr id="6" name="Picture 5"/>
          <p:cNvPicPr>
            <a:picLocks noChangeAspect="1" noChangeArrowheads="1"/>
          </p:cNvPicPr>
          <p:nvPr/>
        </p:nvPicPr>
        <p:blipFill>
          <a:blip r:embed="rId3" cstate="print"/>
          <a:srcRect/>
          <a:stretch>
            <a:fillRect/>
          </a:stretch>
        </p:blipFill>
        <p:spPr bwMode="auto">
          <a:xfrm>
            <a:off x="8071381" y="635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2399" name="Rectangle 15"/>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SPA: Representations, Warranties and Indemnities</a:t>
            </a:r>
            <a:br>
              <a:rPr lang="en-US" altLang="en-US" sz="1800" b="0" dirty="0" smtClean="0">
                <a:solidFill>
                  <a:schemeClr val="accent1">
                    <a:lumMod val="20000"/>
                    <a:lumOff val="80000"/>
                  </a:schemeClr>
                </a:solidFill>
                <a:latin typeface="Arial" charset="0"/>
                <a:cs typeface="Arial" charset="0"/>
              </a:rPr>
            </a:br>
            <a:r>
              <a:rPr lang="en-GB" altLang="en-US" sz="1800" dirty="0" smtClean="0"/>
              <a:t>Representations and w</a:t>
            </a:r>
            <a:r>
              <a:rPr lang="en-GB" sz="1800" dirty="0" smtClean="0"/>
              <a:t>arranties – pitfalls </a:t>
            </a:r>
            <a:endParaRPr lang="en-GB" sz="1800" dirty="0"/>
          </a:p>
        </p:txBody>
      </p:sp>
      <p:sp>
        <p:nvSpPr>
          <p:cNvPr id="272400" name="Rectangle 16"/>
          <p:cNvSpPr>
            <a:spLocks noGrp="1" noChangeArrowheads="1"/>
          </p:cNvSpPr>
          <p:nvPr>
            <p:ph type="body" idx="1"/>
          </p:nvPr>
        </p:nvSpPr>
        <p:spPr/>
        <p:txBody>
          <a:bodyPr/>
          <a:lstStyle/>
          <a:p>
            <a:pPr marL="457200" lvl="1" indent="-290513">
              <a:buSzPct val="125000"/>
              <a:buFont typeface="Arial" pitchFamily="34" charset="0"/>
              <a:buChar char="▪"/>
            </a:pPr>
            <a:r>
              <a:rPr lang="en-GB" dirty="0"/>
              <a:t>Warranting audited accounts – echoes audited opinion, so difficult for vendor to argue against</a:t>
            </a:r>
          </a:p>
          <a:p>
            <a:pPr marL="457200" lvl="1" indent="-290513">
              <a:buSzPct val="125000"/>
              <a:buFont typeface="Arial" pitchFamily="34" charset="0"/>
              <a:buChar char="▪"/>
            </a:pPr>
            <a:r>
              <a:rPr lang="en-GB" dirty="0"/>
              <a:t>Warranting carve out financial statements – vendors may have better arguments to avoid warranting</a:t>
            </a:r>
          </a:p>
          <a:p>
            <a:pPr marL="457200" lvl="1" indent="-290513">
              <a:buSzPct val="125000"/>
              <a:buFont typeface="Arial" pitchFamily="34" charset="0"/>
              <a:buChar char="▪"/>
            </a:pPr>
            <a:r>
              <a:rPr lang="en-GB" dirty="0"/>
              <a:t>“Fairly presents”/”true and fair”</a:t>
            </a:r>
          </a:p>
          <a:p>
            <a:pPr marL="803275" lvl="4" indent="-290513">
              <a:buSzPct val="100000"/>
            </a:pPr>
            <a:r>
              <a:rPr lang="en-GB" dirty="0" smtClean="0"/>
              <a:t>Definition </a:t>
            </a:r>
            <a:r>
              <a:rPr lang="en-GB" dirty="0"/>
              <a:t>or meaning under relevant law</a:t>
            </a:r>
          </a:p>
          <a:p>
            <a:pPr marL="803275" lvl="4" indent="-290513">
              <a:buSzPct val="100000"/>
            </a:pPr>
            <a:r>
              <a:rPr lang="en-GB" dirty="0" smtClean="0"/>
              <a:t>Meaning </a:t>
            </a:r>
            <a:r>
              <a:rPr lang="en-GB" dirty="0"/>
              <a:t>under relevant accounting standards</a:t>
            </a:r>
          </a:p>
          <a:p>
            <a:pPr marL="457200" lvl="1" indent="-290513">
              <a:buSzPct val="125000"/>
              <a:buFont typeface="Arial" pitchFamily="34" charset="0"/>
              <a:buChar char="▪"/>
            </a:pPr>
            <a:r>
              <a:rPr lang="en-GB" dirty="0"/>
              <a:t>Overall view </a:t>
            </a:r>
            <a:r>
              <a:rPr lang="en-GB" dirty="0" smtClean="0"/>
              <a:t>vs. </a:t>
            </a:r>
            <a:r>
              <a:rPr lang="en-GB" dirty="0"/>
              <a:t>specific line items</a:t>
            </a:r>
          </a:p>
          <a:p>
            <a:pPr marL="457200" lvl="1" indent="-290513">
              <a:buSzPct val="125000"/>
              <a:buFont typeface="Arial" pitchFamily="34" charset="0"/>
              <a:buChar char="▪"/>
            </a:pPr>
            <a:r>
              <a:rPr lang="en-GB" dirty="0"/>
              <a:t>Materiality</a:t>
            </a:r>
          </a:p>
          <a:p>
            <a:pPr marL="803275" lvl="4" indent="-290513">
              <a:buSzPct val="100000"/>
            </a:pPr>
            <a:r>
              <a:rPr lang="en-GB" dirty="0" smtClean="0"/>
              <a:t>Qualitative </a:t>
            </a:r>
            <a:r>
              <a:rPr lang="en-GB" dirty="0"/>
              <a:t>not a quantitative definition, varies depending on GAAP</a:t>
            </a:r>
          </a:p>
          <a:p>
            <a:pPr marL="803275" lvl="4" indent="-290513">
              <a:buSzPct val="100000"/>
            </a:pPr>
            <a:r>
              <a:rPr lang="en-GB" dirty="0" smtClean="0"/>
              <a:t>Can </a:t>
            </a:r>
            <a:r>
              <a:rPr lang="en-GB" dirty="0"/>
              <a:t>be specifically covered by the </a:t>
            </a:r>
            <a:r>
              <a:rPr lang="en-GB" dirty="0" smtClean="0"/>
              <a:t>contract</a:t>
            </a:r>
          </a:p>
          <a:p>
            <a:pPr marL="457200" lvl="1" indent="-342900">
              <a:buSzPct val="125000"/>
              <a:buFont typeface="Arial" pitchFamily="34" charset="0"/>
              <a:buChar char="▪"/>
            </a:pPr>
            <a:r>
              <a:rPr lang="en-GB" dirty="0" smtClean="0"/>
              <a:t>“In accordance with applicable… UK GAAP?  IFRS?</a:t>
            </a:r>
          </a:p>
          <a:p>
            <a:pPr marL="803275" lvl="4" indent="-342900">
              <a:buSzPct val="100000"/>
            </a:pPr>
            <a:r>
              <a:rPr lang="en-GB" dirty="0" smtClean="0"/>
              <a:t>What is applicable?</a:t>
            </a:r>
          </a:p>
          <a:p>
            <a:pPr marL="803275" lvl="4" indent="-342900">
              <a:buSzPct val="100000"/>
            </a:pPr>
            <a:r>
              <a:rPr lang="en-GB" dirty="0" smtClean="0"/>
              <a:t>Disclosure required under IAS 1</a:t>
            </a:r>
          </a:p>
          <a:p>
            <a:pPr marL="457200" lvl="1" indent="-342900">
              <a:buSzPct val="125000"/>
              <a:buFont typeface="Arial" pitchFamily="34" charset="0"/>
              <a:buChar char="▪"/>
            </a:pPr>
            <a:r>
              <a:rPr lang="en-GB" dirty="0" smtClean="0"/>
              <a:t>Need to consider consistency with closing accounts mechanism – represented/warranted data often forms basis of closing accounting policies</a:t>
            </a:r>
          </a:p>
          <a:p>
            <a:endParaRPr lang="en-GB" dirty="0" smtClean="0"/>
          </a:p>
          <a:p>
            <a:pPr marL="803275" lvl="4" indent="-290513"/>
            <a:endParaRPr lang="en-GB" dirty="0"/>
          </a:p>
        </p:txBody>
      </p:sp>
      <p:pic>
        <p:nvPicPr>
          <p:cNvPr id="6" name="Picture 5"/>
          <p:cNvPicPr>
            <a:picLocks noChangeAspect="1" noChangeArrowheads="1"/>
          </p:cNvPicPr>
          <p:nvPr/>
        </p:nvPicPr>
        <p:blipFill>
          <a:blip r:embed="rId3" cstate="print"/>
          <a:srcRect/>
          <a:stretch>
            <a:fillRect/>
          </a:stretch>
        </p:blipFill>
        <p:spPr bwMode="auto">
          <a:xfrm>
            <a:off x="8071381" y="635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0316" name="Rectangle 12"/>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SPA: Representations, Warranties and Indemnities</a:t>
            </a:r>
            <a:br>
              <a:rPr lang="en-US" altLang="en-US" sz="1800" b="0" dirty="0" smtClean="0">
                <a:solidFill>
                  <a:schemeClr val="accent1">
                    <a:lumMod val="20000"/>
                    <a:lumOff val="80000"/>
                  </a:schemeClr>
                </a:solidFill>
                <a:latin typeface="Arial" charset="0"/>
                <a:cs typeface="Arial" charset="0"/>
              </a:rPr>
            </a:br>
            <a:r>
              <a:rPr lang="en-GB" altLang="en-US" sz="1800" dirty="0" smtClean="0"/>
              <a:t>Representations and w</a:t>
            </a:r>
            <a:r>
              <a:rPr lang="en-GB" sz="1800" dirty="0" smtClean="0"/>
              <a:t>arranties – being prepared for breach</a:t>
            </a:r>
            <a:endParaRPr lang="en-GB" sz="1800" dirty="0"/>
          </a:p>
        </p:txBody>
      </p:sp>
      <p:sp>
        <p:nvSpPr>
          <p:cNvPr id="610317" name="Rectangle 13"/>
          <p:cNvSpPr>
            <a:spLocks noGrp="1" noChangeArrowheads="1"/>
          </p:cNvSpPr>
          <p:nvPr>
            <p:ph type="body" idx="1"/>
          </p:nvPr>
        </p:nvSpPr>
        <p:spPr/>
        <p:txBody>
          <a:bodyPr/>
          <a:lstStyle/>
          <a:p>
            <a:pPr marL="342900" lvl="1" indent="-341313">
              <a:buSzPct val="125000"/>
              <a:buFont typeface="Arial" pitchFamily="34" charset="0"/>
              <a:buChar char="▪"/>
            </a:pPr>
            <a:r>
              <a:rPr lang="en-GB" sz="1600" dirty="0"/>
              <a:t>Avoid broad general </a:t>
            </a:r>
            <a:r>
              <a:rPr lang="en-GB" sz="1600" dirty="0" smtClean="0"/>
              <a:t>representations and warranties (difficult to prove and assess the impact of breach)</a:t>
            </a:r>
            <a:endParaRPr lang="en-GB" sz="1600" dirty="0"/>
          </a:p>
          <a:p>
            <a:pPr marL="342900" lvl="1" indent="-341313">
              <a:buSzPct val="125000"/>
              <a:buFont typeface="Arial" pitchFamily="34" charset="0"/>
              <a:buChar char="▪"/>
            </a:pPr>
            <a:r>
              <a:rPr lang="en-GB" sz="1600" dirty="0"/>
              <a:t>Qualified </a:t>
            </a:r>
            <a:r>
              <a:rPr lang="en-GB" sz="1600" dirty="0" smtClean="0"/>
              <a:t>representations and warranties </a:t>
            </a:r>
            <a:r>
              <a:rPr lang="en-GB" sz="1600" dirty="0"/>
              <a:t>(“so far as management are aware”) are much </a:t>
            </a:r>
            <a:r>
              <a:rPr lang="en-GB" sz="1600" dirty="0" smtClean="0"/>
              <a:t>weaker and should be avoided </a:t>
            </a:r>
            <a:endParaRPr lang="en-GB" sz="1600" dirty="0"/>
          </a:p>
          <a:p>
            <a:pPr marL="342900" lvl="1" indent="-341313">
              <a:buSzPct val="125000"/>
              <a:buFont typeface="Arial" pitchFamily="34" charset="0"/>
              <a:buChar char="▪"/>
            </a:pPr>
            <a:r>
              <a:rPr lang="en-GB" sz="1600" dirty="0"/>
              <a:t>Think about practicalities when framing </a:t>
            </a:r>
            <a:r>
              <a:rPr lang="en-GB" sz="1600" dirty="0" smtClean="0"/>
              <a:t>representations and warranties </a:t>
            </a:r>
            <a:r>
              <a:rPr lang="en-GB" sz="1600" dirty="0"/>
              <a:t>– how </a:t>
            </a:r>
            <a:r>
              <a:rPr lang="en-GB" sz="1600" dirty="0" smtClean="0"/>
              <a:t>would you </a:t>
            </a:r>
            <a:r>
              <a:rPr lang="en-GB" sz="1600" dirty="0"/>
              <a:t>prove that a </a:t>
            </a:r>
            <a:r>
              <a:rPr lang="en-GB" sz="1600" dirty="0" smtClean="0"/>
              <a:t>representation/warranty </a:t>
            </a:r>
            <a:r>
              <a:rPr lang="en-GB" sz="1600" dirty="0"/>
              <a:t>is/was untrue</a:t>
            </a:r>
          </a:p>
          <a:p>
            <a:pPr marL="342900" lvl="1" indent="-341313">
              <a:buSzPct val="125000"/>
              <a:buFont typeface="Arial" pitchFamily="34" charset="0"/>
              <a:buChar char="▪"/>
            </a:pPr>
            <a:r>
              <a:rPr lang="en-US" sz="1600" dirty="0" smtClean="0"/>
              <a:t>Purchaser requires access to prove breach. Ensure they have access rights to past records, in particular in an asset purchase or carve out where support functions and therefore past records may remain with the vendor</a:t>
            </a:r>
            <a:endParaRPr lang="en-GB" sz="1600" dirty="0" smtClean="0"/>
          </a:p>
          <a:p>
            <a:pPr marL="342900" lvl="1" indent="-341313">
              <a:buSzPct val="125000"/>
              <a:buFont typeface="Arial" pitchFamily="34" charset="0"/>
              <a:buChar char="▪"/>
            </a:pPr>
            <a:r>
              <a:rPr lang="en-GB" sz="1600" dirty="0" smtClean="0"/>
              <a:t>Purchaser’s prior knowledge of breach doesn’t absolve the seller’s responsibility however makes claims harder</a:t>
            </a:r>
          </a:p>
        </p:txBody>
      </p:sp>
      <p:pic>
        <p:nvPicPr>
          <p:cNvPr id="6" name="Picture 5"/>
          <p:cNvPicPr>
            <a:picLocks noChangeAspect="1" noChangeArrowheads="1"/>
          </p:cNvPicPr>
          <p:nvPr/>
        </p:nvPicPr>
        <p:blipFill>
          <a:blip r:embed="rId3" cstate="print"/>
          <a:srcRect/>
          <a:stretch>
            <a:fillRect/>
          </a:stretch>
        </p:blipFill>
        <p:spPr bwMode="auto">
          <a:xfrm>
            <a:off x="8071381" y="635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2638" name="Rectangle 14"/>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SPA: Representations, Warranties and Indemnities</a:t>
            </a:r>
            <a:br>
              <a:rPr lang="en-US" altLang="en-US" sz="1800" b="0" dirty="0" smtClean="0">
                <a:solidFill>
                  <a:schemeClr val="accent1">
                    <a:lumMod val="20000"/>
                    <a:lumOff val="80000"/>
                  </a:schemeClr>
                </a:solidFill>
                <a:latin typeface="Arial" charset="0"/>
                <a:cs typeface="Arial" charset="0"/>
              </a:rPr>
            </a:br>
            <a:r>
              <a:rPr lang="en-GB" altLang="en-US" sz="1800" dirty="0" smtClean="0"/>
              <a:t>Representations and w</a:t>
            </a:r>
            <a:r>
              <a:rPr lang="en-GB" sz="1800" dirty="0" smtClean="0"/>
              <a:t>arranties - damages </a:t>
            </a:r>
            <a:endParaRPr lang="en-GB" sz="1800" dirty="0"/>
          </a:p>
        </p:txBody>
      </p:sp>
      <p:sp>
        <p:nvSpPr>
          <p:cNvPr id="282639" name="Rectangle 15"/>
          <p:cNvSpPr>
            <a:spLocks noGrp="1" noChangeArrowheads="1"/>
          </p:cNvSpPr>
          <p:nvPr>
            <p:ph type="body" idx="1"/>
          </p:nvPr>
        </p:nvSpPr>
        <p:spPr>
          <a:xfrm>
            <a:off x="211138" y="1219200"/>
            <a:ext cx="8682037" cy="3280229"/>
          </a:xfrm>
        </p:spPr>
        <p:txBody>
          <a:bodyPr/>
          <a:lstStyle/>
          <a:p>
            <a:pPr marL="228600" lvl="1" indent="-227013">
              <a:buSzPct val="125000"/>
              <a:buFont typeface="Arial" pitchFamily="34" charset="0"/>
              <a:buChar char="▪"/>
            </a:pPr>
            <a:r>
              <a:rPr lang="en-GB" sz="1600" dirty="0"/>
              <a:t>Legal opinion on calculating loss varies </a:t>
            </a:r>
            <a:r>
              <a:rPr lang="en-GB" sz="1600" dirty="0" smtClean="0"/>
              <a:t>and </a:t>
            </a:r>
            <a:r>
              <a:rPr lang="en-GB" sz="1600" dirty="0"/>
              <a:t>is subject to change – there is no certainty/consensus view</a:t>
            </a:r>
          </a:p>
          <a:p>
            <a:pPr marL="228600" lvl="1" indent="-227013">
              <a:buSzPct val="125000"/>
              <a:buFont typeface="Arial" pitchFamily="34" charset="0"/>
              <a:buChar char="▪"/>
            </a:pPr>
            <a:r>
              <a:rPr lang="en-GB" sz="1600" dirty="0"/>
              <a:t>The loss on a </a:t>
            </a:r>
            <a:r>
              <a:rPr lang="en-GB" sz="1600" dirty="0" smtClean="0"/>
              <a:t>representation/warranty </a:t>
            </a:r>
            <a:r>
              <a:rPr lang="en-GB" sz="1600" dirty="0"/>
              <a:t>claim is often considered as:</a:t>
            </a:r>
          </a:p>
          <a:p>
            <a:pPr marL="574675" lvl="4" indent="-227013">
              <a:buSzPct val="100000"/>
            </a:pPr>
            <a:r>
              <a:rPr lang="en-GB" sz="1600" dirty="0" smtClean="0"/>
              <a:t>The </a:t>
            </a:r>
            <a:r>
              <a:rPr lang="en-GB" sz="1600" dirty="0"/>
              <a:t>value of the business, as </a:t>
            </a:r>
            <a:r>
              <a:rPr lang="en-GB" sz="1600" dirty="0" smtClean="0"/>
              <a:t>represented/warranted </a:t>
            </a:r>
            <a:r>
              <a:rPr lang="en-GB" sz="1600" dirty="0"/>
              <a:t>at the transaction date; LESS</a:t>
            </a:r>
          </a:p>
          <a:p>
            <a:pPr marL="574675" lvl="4" indent="-227013">
              <a:buSzPct val="100000"/>
            </a:pPr>
            <a:r>
              <a:rPr lang="en-GB" sz="1600" dirty="0" smtClean="0"/>
              <a:t>The </a:t>
            </a:r>
            <a:r>
              <a:rPr lang="en-GB" sz="1600" dirty="0"/>
              <a:t>value of the business assuming the true position was known/had been disclosed</a:t>
            </a:r>
          </a:p>
          <a:p>
            <a:pPr marL="228600" lvl="1" indent="-227013">
              <a:buSzPct val="125000"/>
              <a:buFont typeface="Arial" pitchFamily="34" charset="0"/>
              <a:buChar char="▪"/>
            </a:pPr>
            <a:r>
              <a:rPr lang="en-GB" sz="1600" dirty="0"/>
              <a:t>But the value as </a:t>
            </a:r>
            <a:r>
              <a:rPr lang="en-GB" sz="1600" dirty="0" smtClean="0"/>
              <a:t>represented/warranted </a:t>
            </a:r>
            <a:r>
              <a:rPr lang="en-GB" sz="1600" dirty="0"/>
              <a:t>takes the purchaser’s knowledge into account – so if the Purchaser knew the true position when it signed, there may be no difference, and loss may not be recovered</a:t>
            </a:r>
          </a:p>
          <a:p>
            <a:pPr marL="228600" lvl="1" indent="-227013">
              <a:buSzPct val="125000"/>
              <a:buFont typeface="Arial" pitchFamily="34" charset="0"/>
              <a:buChar char="▪"/>
            </a:pPr>
            <a:r>
              <a:rPr lang="en-GB" sz="1600" dirty="0"/>
              <a:t>Also, if the purchaser is found to have paid a lot more than the value as </a:t>
            </a:r>
            <a:r>
              <a:rPr lang="en-GB" sz="1600" dirty="0" smtClean="0"/>
              <a:t>represented/ warranted</a:t>
            </a:r>
            <a:r>
              <a:rPr lang="en-GB" sz="1600" dirty="0"/>
              <a:t>, so it has knowingly overpaid, it may not be able to recover the excess</a:t>
            </a:r>
          </a:p>
          <a:p>
            <a:pPr marL="228600" lvl="1" indent="-227013">
              <a:buSzPct val="125000"/>
              <a:buFont typeface="Arial" pitchFamily="34" charset="0"/>
              <a:buChar char="▪"/>
            </a:pPr>
            <a:r>
              <a:rPr lang="en-GB" sz="1600" dirty="0"/>
              <a:t>There is also likely to be argument over the appropriate basis of valuation</a:t>
            </a:r>
          </a:p>
        </p:txBody>
      </p:sp>
      <p:pic>
        <p:nvPicPr>
          <p:cNvPr id="6" name="Picture 5"/>
          <p:cNvPicPr>
            <a:picLocks noChangeAspect="1" noChangeArrowheads="1"/>
          </p:cNvPicPr>
          <p:nvPr/>
        </p:nvPicPr>
        <p:blipFill>
          <a:blip r:embed="rId3" cstate="print"/>
          <a:srcRect/>
          <a:stretch>
            <a:fillRect/>
          </a:stretch>
        </p:blipFill>
        <p:spPr bwMode="auto">
          <a:xfrm>
            <a:off x="8071381" y="635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0588" name="Rectangle 12"/>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SPA: Representations, Warranties and Indemnities</a:t>
            </a:r>
            <a:br>
              <a:rPr lang="en-US" altLang="en-US" sz="1800" b="0" dirty="0" smtClean="0">
                <a:solidFill>
                  <a:schemeClr val="accent1">
                    <a:lumMod val="20000"/>
                    <a:lumOff val="80000"/>
                  </a:schemeClr>
                </a:solidFill>
                <a:latin typeface="Arial" charset="0"/>
                <a:cs typeface="Arial" charset="0"/>
              </a:rPr>
            </a:br>
            <a:r>
              <a:rPr lang="en-GB" altLang="en-US" sz="1800" dirty="0" smtClean="0"/>
              <a:t>Representations and w</a:t>
            </a:r>
            <a:r>
              <a:rPr lang="en-GB" sz="1800" dirty="0" smtClean="0"/>
              <a:t>arranties - disclosures</a:t>
            </a:r>
            <a:endParaRPr lang="en-GB" sz="1800" dirty="0"/>
          </a:p>
        </p:txBody>
      </p:sp>
      <p:sp>
        <p:nvSpPr>
          <p:cNvPr id="280589" name="Rectangle 13"/>
          <p:cNvSpPr>
            <a:spLocks noGrp="1" noChangeArrowheads="1"/>
          </p:cNvSpPr>
          <p:nvPr>
            <p:ph type="body" idx="1"/>
          </p:nvPr>
        </p:nvSpPr>
        <p:spPr/>
        <p:txBody>
          <a:bodyPr/>
          <a:lstStyle/>
          <a:p>
            <a:pPr marL="228600" lvl="1" indent="-227013">
              <a:buSzPct val="125000"/>
              <a:buFont typeface="Arial" pitchFamily="34" charset="0"/>
              <a:buChar char="▪"/>
            </a:pPr>
            <a:r>
              <a:rPr lang="en-GB" sz="1600" dirty="0"/>
              <a:t>Disclosure by the vendor or knowledge of the purchaser can make the </a:t>
            </a:r>
            <a:r>
              <a:rPr lang="en-GB" sz="1600" dirty="0" smtClean="0"/>
              <a:t>representation/ warranty </a:t>
            </a:r>
            <a:r>
              <a:rPr lang="en-GB" sz="1600" dirty="0"/>
              <a:t>worthless</a:t>
            </a:r>
          </a:p>
          <a:p>
            <a:pPr marL="228600" lvl="1" indent="-227013">
              <a:buSzPct val="125000"/>
              <a:buFont typeface="Arial" pitchFamily="34" charset="0"/>
              <a:buChar char="▪"/>
            </a:pPr>
            <a:r>
              <a:rPr lang="en-GB" sz="1600" dirty="0"/>
              <a:t>What is being disclosed, and against which </a:t>
            </a:r>
            <a:r>
              <a:rPr lang="en-GB" sz="1600" dirty="0" smtClean="0"/>
              <a:t>representation/warranty</a:t>
            </a:r>
            <a:r>
              <a:rPr lang="en-GB" sz="1600" dirty="0"/>
              <a:t>?</a:t>
            </a:r>
          </a:p>
          <a:p>
            <a:pPr marL="574675" lvl="4" indent="-227013">
              <a:buSzPct val="100000"/>
            </a:pPr>
            <a:r>
              <a:rPr lang="en-GB" sz="1600" dirty="0" smtClean="0"/>
              <a:t>Specific </a:t>
            </a:r>
            <a:r>
              <a:rPr lang="en-GB" sz="1600" dirty="0"/>
              <a:t>disclosure letter?</a:t>
            </a:r>
          </a:p>
          <a:p>
            <a:pPr marL="574675" lvl="4" indent="-227013">
              <a:buSzPct val="100000"/>
            </a:pPr>
            <a:r>
              <a:rPr lang="en-GB" sz="1600" dirty="0" smtClean="0"/>
              <a:t>Data </a:t>
            </a:r>
            <a:r>
              <a:rPr lang="en-GB" sz="1600" dirty="0"/>
              <a:t>room content?</a:t>
            </a:r>
          </a:p>
          <a:p>
            <a:pPr marL="574675" lvl="4" indent="-227013">
              <a:buSzPct val="100000"/>
            </a:pPr>
            <a:r>
              <a:rPr lang="en-GB" sz="1600" dirty="0" smtClean="0"/>
              <a:t>Information </a:t>
            </a:r>
            <a:r>
              <a:rPr lang="en-GB" sz="1600" dirty="0"/>
              <a:t>memorandum?</a:t>
            </a:r>
          </a:p>
          <a:p>
            <a:pPr marL="228600" lvl="1" indent="-227013">
              <a:buSzPct val="125000"/>
              <a:buFont typeface="Arial" pitchFamily="34" charset="0"/>
              <a:buChar char="▪"/>
            </a:pPr>
            <a:r>
              <a:rPr lang="en-GB" sz="1600" dirty="0"/>
              <a:t>Purchaser </a:t>
            </a:r>
            <a:r>
              <a:rPr lang="en-GB" sz="1600" dirty="0" smtClean="0"/>
              <a:t>usually insist </a:t>
            </a:r>
            <a:r>
              <a:rPr lang="en-GB" sz="1600" dirty="0"/>
              <a:t>on specific disclosure against each </a:t>
            </a:r>
            <a:r>
              <a:rPr lang="en-GB" sz="1600" dirty="0" smtClean="0"/>
              <a:t>representation and warranty </a:t>
            </a:r>
            <a:r>
              <a:rPr lang="en-GB" sz="1600" dirty="0"/>
              <a:t>and avoid general disclosures</a:t>
            </a:r>
          </a:p>
          <a:p>
            <a:pPr marL="574675" lvl="4" indent="-227013">
              <a:buSzPct val="100000"/>
            </a:pPr>
            <a:r>
              <a:rPr lang="en-GB" sz="1600" dirty="0" smtClean="0"/>
              <a:t>Implications </a:t>
            </a:r>
            <a:r>
              <a:rPr lang="en-GB" sz="1600" dirty="0"/>
              <a:t>of general disclosure of data room may be impossible to assess and disclosure effectively invalidates </a:t>
            </a:r>
            <a:r>
              <a:rPr lang="en-GB" sz="1600" dirty="0" smtClean="0"/>
              <a:t>representations and warranties</a:t>
            </a:r>
            <a:endParaRPr lang="en-GB" sz="1600" dirty="0"/>
          </a:p>
          <a:p>
            <a:pPr marL="574675" lvl="4" indent="-227013">
              <a:buSzPct val="100000"/>
            </a:pPr>
            <a:r>
              <a:rPr lang="en-GB" sz="1600" dirty="0"/>
              <a:t>Broad general disclosure can also result in inconsistent or contradictory information being disclosed – and make breaches difficult to prove</a:t>
            </a:r>
          </a:p>
          <a:p>
            <a:pPr marL="228600" lvl="1" indent="-227013">
              <a:buSzPct val="125000"/>
              <a:buFont typeface="Arial" pitchFamily="34" charset="0"/>
              <a:buChar char="▪"/>
            </a:pPr>
            <a:r>
              <a:rPr lang="en-GB" sz="1600" dirty="0"/>
              <a:t>If involved in assisting on contract and financial </a:t>
            </a:r>
            <a:r>
              <a:rPr lang="en-GB" sz="1600" dirty="0" smtClean="0"/>
              <a:t>representations and warranties</a:t>
            </a:r>
            <a:r>
              <a:rPr lang="en-GB" sz="1600" dirty="0"/>
              <a:t>, we should seek to understand the nature and extent of disclosure, and review disclosed material</a:t>
            </a:r>
          </a:p>
          <a:p>
            <a:pPr marL="228600" lvl="1" indent="-227013">
              <a:buSzPct val="125000"/>
              <a:buFont typeface="Arial" pitchFamily="34" charset="0"/>
              <a:buChar char="▪"/>
            </a:pPr>
            <a:r>
              <a:rPr lang="en-GB" sz="1600" dirty="0" smtClean="0"/>
              <a:t>Purchasers generally want to avoid </a:t>
            </a:r>
            <a:r>
              <a:rPr lang="en-GB" sz="1600" dirty="0"/>
              <a:t>broad disclosure (e.g. “all material provided in the data room”)</a:t>
            </a:r>
          </a:p>
        </p:txBody>
      </p:sp>
      <p:pic>
        <p:nvPicPr>
          <p:cNvPr id="6" name="Picture 5"/>
          <p:cNvPicPr>
            <a:picLocks noChangeAspect="1" noChangeArrowheads="1"/>
          </p:cNvPicPr>
          <p:nvPr/>
        </p:nvPicPr>
        <p:blipFill>
          <a:blip r:embed="rId3" cstate="print"/>
          <a:srcRect/>
          <a:stretch>
            <a:fillRect/>
          </a:stretch>
        </p:blipFill>
        <p:spPr bwMode="auto">
          <a:xfrm>
            <a:off x="8071381" y="635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ASFONT" val="Univers55"/>
</p:tagLst>
</file>

<file path=ppt/tags/tag2.xml><?xml version="1.0" encoding="utf-8"?>
<p:tagLst xmlns:a="http://schemas.openxmlformats.org/drawingml/2006/main" xmlns:r="http://schemas.openxmlformats.org/officeDocument/2006/relationships" xmlns:p="http://schemas.openxmlformats.org/presentationml/2006/main">
  <p:tag name="FASFONT" val="Univers55"/>
</p:tagLst>
</file>

<file path=ppt/theme/theme1.xml><?xml version="1.0" encoding="utf-8"?>
<a:theme xmlns:a="http://schemas.openxmlformats.org/drawingml/2006/main" name="KPMG Template 2007">
  <a:themeElements>
    <a:clrScheme name="Custom 49">
      <a:dk1>
        <a:srgbClr val="000000"/>
      </a:dk1>
      <a:lt1>
        <a:srgbClr val="FFFFFF"/>
      </a:lt1>
      <a:dk2>
        <a:srgbClr val="000000"/>
      </a:dk2>
      <a:lt2>
        <a:srgbClr val="747678"/>
      </a:lt2>
      <a:accent1>
        <a:srgbClr val="00338D"/>
      </a:accent1>
      <a:accent2>
        <a:srgbClr val="6A7F10"/>
      </a:accent2>
      <a:accent3>
        <a:srgbClr val="8E258D"/>
      </a:accent3>
      <a:accent4>
        <a:srgbClr val="007C92"/>
      </a:accent4>
      <a:accent5>
        <a:srgbClr val="B5BF88"/>
      </a:accent5>
      <a:accent6>
        <a:srgbClr val="DADFC3"/>
      </a:accent6>
      <a:hlink>
        <a:srgbClr val="007C92"/>
      </a:hlink>
      <a:folHlink>
        <a:srgbClr val="8E258D"/>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PMG">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B5BF88"/>
        </a:accent5>
        <a:accent6>
          <a:srgbClr val="5F720D"/>
        </a:accent6>
        <a:hlink>
          <a:srgbClr val="BABBBC"/>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The purpose of this document is to assist in gaining an understanding of due diligence considerations with respect to representations, warranties and indemnities in a SPA.   
It provides an overview of these topics and how we may assist.</Abstract>
    <Category_x002f_DocumentType xmlns="be912a0f-871e-4bc8-abfc-ad9b3a1cba72">Methodology &amp; Tools | Technique Paper</Category_x002f_DocumentType>
    <Toolkit xmlns="be912a0f-871e-4bc8-abfc-ad9b3a1cba72">Financial Due Diligence</Toolkit>
    <Expiry_x0020_Date xmlns="be912a0f-871e-4bc8-abfc-ad9b3a1cba72">2013-10-24T22:00:00+00:00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FDD_WA_Sale</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2012-01-23T23:00:00+00:00</Publication_x0020_Date>
    <Primary_x0020_Language xmlns="be912a0f-871e-4bc8-abfc-ad9b3a1cba72">English</Primary_x0020_Language>
  </documentManagement>
</p:properties>
</file>

<file path=customXml/item2.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857DAB2-DD2B-462D-82F9-FA7435D19147}"/>
</file>

<file path=customXml/itemProps2.xml><?xml version="1.0" encoding="utf-8"?>
<ds:datastoreItem xmlns:ds="http://schemas.openxmlformats.org/officeDocument/2006/customXml" ds:itemID="{9CD6645A-7CD0-4D8B-BD2E-1999456E180F}"/>
</file>

<file path=customXml/itemProps3.xml><?xml version="1.0" encoding="utf-8"?>
<ds:datastoreItem xmlns:ds="http://schemas.openxmlformats.org/officeDocument/2006/customXml" ds:itemID="{302C328E-E52C-44E8-82ED-8F336231178E}"/>
</file>

<file path=customXml/itemProps4.xml><?xml version="1.0" encoding="utf-8"?>
<ds:datastoreItem xmlns:ds="http://schemas.openxmlformats.org/officeDocument/2006/customXml" ds:itemID="{F639A6EE-2541-41A5-8359-D226307A48CD}"/>
</file>

<file path=docProps/app.xml><?xml version="1.0" encoding="utf-8"?>
<Properties xmlns="http://schemas.openxmlformats.org/officeDocument/2006/extended-properties" xmlns:vt="http://schemas.openxmlformats.org/officeDocument/2006/docPropsVTypes">
  <Template>KPMG Template 2007</Template>
  <TotalTime>0</TotalTime>
  <Words>2062</Words>
  <Application>Microsoft Office PowerPoint</Application>
  <PresentationFormat>On-screen Show (4:3)</PresentationFormat>
  <Paragraphs>191</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KPMG Template 2007</vt:lpstr>
      <vt:lpstr>Slide 0</vt:lpstr>
      <vt:lpstr>Slide 1</vt:lpstr>
      <vt:lpstr>SPA: Representations, Warranties and Indemnities Contents </vt:lpstr>
      <vt:lpstr>SPA: Representations, Warranties and Indemnities Representations and warranties - overview</vt:lpstr>
      <vt:lpstr>SPA: Representations, Warranties and Indemnities Representations and warranties – drafting and negotiating</vt:lpstr>
      <vt:lpstr>SPA: Representations, Warranties and Indemnities Representations and warranties – pitfalls </vt:lpstr>
      <vt:lpstr>SPA: Representations, Warranties and Indemnities Representations and warranties – being prepared for breach</vt:lpstr>
      <vt:lpstr>SPA: Representations, Warranties and Indemnities Representations and warranties - damages </vt:lpstr>
      <vt:lpstr>SPA: Representations, Warranties and Indemnities Representations and warranties - disclosures</vt:lpstr>
      <vt:lpstr>SPA: Representations, Warranties and Indemnities Representations and warranties – real life examples </vt:lpstr>
      <vt:lpstr>SPA: Representations, Warranties and Indemnities Representations and warranties - summary</vt:lpstr>
      <vt:lpstr>SPA: Representations, Warranties and Indemnities Indemnities – overview </vt:lpstr>
      <vt:lpstr>SPA: Representations, Warranties and Indemnities Indemnities  - what won’t work</vt:lpstr>
      <vt:lpstr>SPA: Representations, Warranties and Indemnities Indemnities  - what might work</vt:lpstr>
      <vt:lpstr>SPA: Representations, Warranties and Indemnities Indemnities– real life examples </vt:lpstr>
      <vt:lpstr>SPA: Representations, Warranties and Indemnities Summary</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 warranties and indemnities</dc:title>
  <dc:creator>Ramaswarmy, K.</dc:creator>
  <cp:keywords/>
  <dc:description/>
  <cp:lastModifiedBy/>
  <cp:revision>1</cp:revision>
  <dcterms:created xsi:type="dcterms:W3CDTF">2012-10-11T03:44:10Z</dcterms:created>
  <dcterms:modified xsi:type="dcterms:W3CDTF">2012-10-11T03:44:12Z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715100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The purpose of this document is to assist in gaining an understanding of due diligence considerations with respect to representations, warranties and indemnities in a SPA.   
It provides an overview of these topics and how we may assist.</vt:lpwstr>
  </property>
  <property fmtid="{D5CDD505-2E9C-101B-9397-08002B2CF9AE}" pid="7" name="Keyword">
    <vt:lpwstr>FDD_WA_Sale</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3" name="Contact Person">
    <vt:lpwstr>Global Advisory Development</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17</vt:lpwstr>
  </property>
  <property fmtid="{D5CDD505-2E9C-101B-9397-08002B2CF9AE}" pid="22" name="Primary Language">
    <vt:lpwstr>19</vt:lpwstr>
  </property>
  <property fmtid="{D5CDD505-2E9C-101B-9397-08002B2CF9AE}" pid="26" name="Category/DocumentType">
    <vt:lpwstr>28</vt:lpwstr>
  </property>
  <property fmtid="{D5CDD505-2E9C-101B-9397-08002B2CF9AE}" pid="27"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10-Post</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87</vt:lpwstr>
  </property>
  <property fmtid="{D5CDD505-2E9C-101B-9397-08002B2CF9AE}" pid="43" name="AdvRiskMgmtLevel">
    <vt:lpwstr>2</vt:lpwstr>
  </property>
  <property fmtid="{D5CDD505-2E9C-101B-9397-08002B2CF9AE}" pid="44" name="AdvMediaType">
    <vt:lpwstr>24</vt:lpwstr>
  </property>
  <property fmtid="{D5CDD505-2E9C-101B-9397-08002B2CF9AE}" pid="45" name="AdvConfidential">
    <vt:lpwstr>false</vt:lpwstr>
  </property>
  <property fmtid="{D5CDD505-2E9C-101B-9397-08002B2CF9AE}" pid="46" name="AdvKPMGFunction">
    <vt:lpwstr>1</vt:lpwstr>
  </property>
  <property fmtid="{D5CDD505-2E9C-101B-9397-08002B2CF9AE}" pid="47" name="AdvToolkit">
    <vt:lpwstr>132</vt:lpwstr>
  </property>
  <property fmtid="{D5CDD505-2E9C-101B-9397-08002B2CF9AE}" pid="51" name="AdvSecContentURL">
    <vt:lpwstr/>
  </property>
  <property fmtid="{D5CDD505-2E9C-101B-9397-08002B2CF9AE}" pid="54" name="AdvPriOwner">
    <vt:lpwstr>4</vt:lpwstr>
  </property>
  <property fmtid="{D5CDD505-2E9C-101B-9397-08002B2CF9AE}" pid="58" name="AdvImageURL">
    <vt:lpwstr/>
  </property>
  <property fmtid="{D5CDD505-2E9C-101B-9397-08002B2CF9AE}" pid="61" name="AdvAbstract">
    <vt:lpwstr>The purpose of this document is to assist in gaining an understanding of due diligence considerations with respect to representations, warranties and indemnities in a SPA.   
It provides an overview of these topics and how we may assist.</vt:lpwstr>
  </property>
  <property fmtid="{D5CDD505-2E9C-101B-9397-08002B2CF9AE}" pid="63" name="AdvFeatured">
    <vt:lpwstr>false</vt:lpwstr>
  </property>
  <property fmtid="{D5CDD505-2E9C-101B-9397-08002B2CF9AE}" pid="64" name="AdvPriLanguage">
    <vt:lpwstr>19</vt:lpwstr>
  </property>
  <property fmtid="{D5CDD505-2E9C-101B-9397-08002B2CF9AE}" pid="68" name="AdvCountryName">
    <vt:lpwstr>1</vt:lpwstr>
  </property>
  <property fmtid="{D5CDD505-2E9C-101B-9397-08002B2CF9AE}" pid="74" name="AdvPriSGSLSN">
    <vt:lpwstr>76</vt:lpwstr>
  </property>
  <property fmtid="{D5CDD505-2E9C-101B-9397-08002B2CF9AE}" pid="76" name="AdvPublicationDate">
    <vt:lpwstr>2012-01-23T23:00:00+00:00</vt:lpwstr>
  </property>
  <property fmtid="{D5CDD505-2E9C-101B-9397-08002B2CF9AE}" pid="78" name="AdvExpiryDate">
    <vt:lpwstr>2013-10-24T22:00:00+00:00</vt:lpwstr>
  </property>
  <property fmtid="{D5CDD505-2E9C-101B-9397-08002B2CF9AE}" pid="79" name="AdvSecSGSLSN">
    <vt:lpwstr>7778</vt:lpwstr>
  </property>
  <property fmtid="{D5CDD505-2E9C-101B-9397-08002B2CF9AE}" pid="81" name="AdvBuySide">
    <vt:lpwstr>154244751184244161245206202229230185</vt:lpwstr>
  </property>
  <property fmtid="{D5CDD505-2E9C-101B-9397-08002B2CF9AE}" pid="84" name="AdvNativeURL">
    <vt:lpwstr/>
  </property>
  <property fmtid="{D5CDD505-2E9C-101B-9397-08002B2CF9AE}" pid="85" name="AdvServices">
    <vt:lpwstr>89</vt:lpwstr>
  </property>
  <property fmtid="{D5CDD505-2E9C-101B-9397-08002B2CF9AE}" pid="93" name="AdvCatDocType">
    <vt:lpwstr>28</vt:lpwstr>
  </property>
  <property fmtid="{D5CDD505-2E9C-101B-9397-08002B2CF9AE}" pid="95" name="AdvActiveStatus">
    <vt:lpwstr>Active</vt:lpwstr>
  </property>
  <property fmtid="{D5CDD505-2E9C-101B-9397-08002B2CF9AE}" pid="96" name="AdvGlobalCoverage">
    <vt:lpwstr>true</vt:lpwstr>
  </property>
  <property fmtid="{D5CDD505-2E9C-101B-9397-08002B2CF9AE}" pid="100" name="AdvContactPerson">
    <vt:lpwstr>Global Advisory Development</vt:lpwstr>
  </property>
  <property fmtid="{D5CDD505-2E9C-101B-9397-08002B2CF9AE}" pid="101" name="AdvKeyword">
    <vt:lpwstr>FDD_WA_Sale</vt:lpwstr>
  </property>
  <property fmtid="{D5CDD505-2E9C-101B-9397-08002B2CF9AE}" pid="102" name="AdvRiskReviewer">
    <vt:lpwstr/>
  </property>
</Properties>
</file>