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4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customXml/itemProps2.xml" ContentType="application/vnd.openxmlformats-officedocument.customXmlPropertie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tags/tag2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customXml/itemProps4.xml" ContentType="application/vnd.openxmlformats-officedocument.customXmlProperties+xml"/>
  <Override PartName="/ppt/slides/slide28.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tags/tag26.xml" ContentType="application/vnd.openxmlformats-officedocument.presentationml.tags+xml"/>
  <Override PartName="/ppt/tags/tag55.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customXml/itemProps5.xml" ContentType="application/vnd.openxmlformats-officedocument.customXmlProperties+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5912" r:id="rId2"/>
  </p:sldMasterIdLst>
  <p:notesMasterIdLst>
    <p:notesMasterId r:id="rId33"/>
  </p:notesMasterIdLst>
  <p:handoutMasterIdLst>
    <p:handoutMasterId r:id="rId34"/>
  </p:handoutMasterIdLst>
  <p:sldIdLst>
    <p:sldId id="577" r:id="rId3"/>
    <p:sldId id="683" r:id="rId4"/>
    <p:sldId id="507" r:id="rId5"/>
    <p:sldId id="684" r:id="rId6"/>
    <p:sldId id="685" r:id="rId7"/>
    <p:sldId id="667" r:id="rId8"/>
    <p:sldId id="686" r:id="rId9"/>
    <p:sldId id="668" r:id="rId10"/>
    <p:sldId id="687" r:id="rId11"/>
    <p:sldId id="694" r:id="rId12"/>
    <p:sldId id="688" r:id="rId13"/>
    <p:sldId id="690" r:id="rId14"/>
    <p:sldId id="689" r:id="rId15"/>
    <p:sldId id="629" r:id="rId16"/>
    <p:sldId id="632" r:id="rId17"/>
    <p:sldId id="633" r:id="rId18"/>
    <p:sldId id="634" r:id="rId19"/>
    <p:sldId id="635" r:id="rId20"/>
    <p:sldId id="636" r:id="rId21"/>
    <p:sldId id="691" r:id="rId22"/>
    <p:sldId id="692" r:id="rId23"/>
    <p:sldId id="638" r:id="rId24"/>
    <p:sldId id="640" r:id="rId25"/>
    <p:sldId id="644" r:id="rId26"/>
    <p:sldId id="645" r:id="rId27"/>
    <p:sldId id="647" r:id="rId28"/>
    <p:sldId id="650" r:id="rId29"/>
    <p:sldId id="657" r:id="rId30"/>
    <p:sldId id="693" r:id="rId31"/>
    <p:sldId id="695" r:id="rId32"/>
  </p:sldIdLst>
  <p:sldSz cx="9144000" cy="6858000" type="letter"/>
  <p:notesSz cx="7010400" cy="9296400"/>
  <p:custDataLst>
    <p:tags r:id="rId35"/>
  </p:custDataLst>
  <p:defaultTextStyle>
    <a:defPPr>
      <a:defRPr lang="en-US"/>
    </a:defPPr>
    <a:lvl1pPr algn="l" rtl="0" fontAlgn="base">
      <a:spcBef>
        <a:spcPct val="0"/>
      </a:spcBef>
      <a:spcAft>
        <a:spcPct val="0"/>
      </a:spcAft>
      <a:defRPr sz="2400" b="1" kern="1200">
        <a:solidFill>
          <a:schemeClr val="bg1"/>
        </a:solidFill>
        <a:latin typeface="Arial" charset="0"/>
        <a:ea typeface="MS PGothic" pitchFamily="34" charset="-128"/>
        <a:cs typeface="Arial" charset="0"/>
      </a:defRPr>
    </a:lvl1pPr>
    <a:lvl2pPr marL="457200" algn="l" rtl="0" fontAlgn="base">
      <a:spcBef>
        <a:spcPct val="0"/>
      </a:spcBef>
      <a:spcAft>
        <a:spcPct val="0"/>
      </a:spcAft>
      <a:defRPr sz="2400" b="1" kern="1200">
        <a:solidFill>
          <a:schemeClr val="bg1"/>
        </a:solidFill>
        <a:latin typeface="Arial" charset="0"/>
        <a:ea typeface="MS PGothic" pitchFamily="34" charset="-128"/>
        <a:cs typeface="Arial" charset="0"/>
      </a:defRPr>
    </a:lvl2pPr>
    <a:lvl3pPr marL="914400" algn="l" rtl="0" fontAlgn="base">
      <a:spcBef>
        <a:spcPct val="0"/>
      </a:spcBef>
      <a:spcAft>
        <a:spcPct val="0"/>
      </a:spcAft>
      <a:defRPr sz="2400" b="1" kern="1200">
        <a:solidFill>
          <a:schemeClr val="bg1"/>
        </a:solidFill>
        <a:latin typeface="Arial" charset="0"/>
        <a:ea typeface="MS PGothic" pitchFamily="34" charset="-128"/>
        <a:cs typeface="Arial" charset="0"/>
      </a:defRPr>
    </a:lvl3pPr>
    <a:lvl4pPr marL="1371600" algn="l" rtl="0" fontAlgn="base">
      <a:spcBef>
        <a:spcPct val="0"/>
      </a:spcBef>
      <a:spcAft>
        <a:spcPct val="0"/>
      </a:spcAft>
      <a:defRPr sz="2400" b="1" kern="1200">
        <a:solidFill>
          <a:schemeClr val="bg1"/>
        </a:solidFill>
        <a:latin typeface="Arial" charset="0"/>
        <a:ea typeface="MS PGothic" pitchFamily="34" charset="-128"/>
        <a:cs typeface="Arial" charset="0"/>
      </a:defRPr>
    </a:lvl4pPr>
    <a:lvl5pPr marL="1828800" algn="l" rtl="0" fontAlgn="base">
      <a:spcBef>
        <a:spcPct val="0"/>
      </a:spcBef>
      <a:spcAft>
        <a:spcPct val="0"/>
      </a:spcAft>
      <a:defRPr sz="2400" b="1" kern="1200">
        <a:solidFill>
          <a:schemeClr val="bg1"/>
        </a:solidFill>
        <a:latin typeface="Arial" charset="0"/>
        <a:ea typeface="MS PGothic" pitchFamily="34" charset="-128"/>
        <a:cs typeface="Arial" charset="0"/>
      </a:defRPr>
    </a:lvl5pPr>
    <a:lvl6pPr marL="2286000" algn="l" defTabSz="914400" rtl="0" eaLnBrk="1" latinLnBrk="0" hangingPunct="1">
      <a:defRPr sz="2400" b="1" kern="1200">
        <a:solidFill>
          <a:schemeClr val="bg1"/>
        </a:solidFill>
        <a:latin typeface="Arial" charset="0"/>
        <a:ea typeface="MS PGothic" pitchFamily="34" charset="-128"/>
        <a:cs typeface="Arial" charset="0"/>
      </a:defRPr>
    </a:lvl6pPr>
    <a:lvl7pPr marL="2743200" algn="l" defTabSz="914400" rtl="0" eaLnBrk="1" latinLnBrk="0" hangingPunct="1">
      <a:defRPr sz="2400" b="1" kern="1200">
        <a:solidFill>
          <a:schemeClr val="bg1"/>
        </a:solidFill>
        <a:latin typeface="Arial" charset="0"/>
        <a:ea typeface="MS PGothic" pitchFamily="34" charset="-128"/>
        <a:cs typeface="Arial" charset="0"/>
      </a:defRPr>
    </a:lvl7pPr>
    <a:lvl8pPr marL="3200400" algn="l" defTabSz="914400" rtl="0" eaLnBrk="1" latinLnBrk="0" hangingPunct="1">
      <a:defRPr sz="2400" b="1" kern="1200">
        <a:solidFill>
          <a:schemeClr val="bg1"/>
        </a:solidFill>
        <a:latin typeface="Arial" charset="0"/>
        <a:ea typeface="MS PGothic" pitchFamily="34" charset="-128"/>
        <a:cs typeface="Arial" charset="0"/>
      </a:defRPr>
    </a:lvl8pPr>
    <a:lvl9pPr marL="3657600" algn="l" defTabSz="914400" rtl="0" eaLnBrk="1" latinLnBrk="0" hangingPunct="1">
      <a:defRPr sz="2400" b="1" kern="1200">
        <a:solidFill>
          <a:schemeClr val="bg1"/>
        </a:solidFill>
        <a:latin typeface="Arial" charset="0"/>
        <a:ea typeface="MS PGothic" pitchFamily="34" charset="-128"/>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a:srgbClr val="CCD6E3"/>
    <a:srgbClr val="007C92"/>
    <a:srgbClr val="98C6EA"/>
    <a:srgbClr val="7881B4"/>
    <a:srgbClr val="C84E00"/>
    <a:srgbClr val="B21107"/>
    <a:srgbClr val="F0F4FE"/>
    <a:srgbClr val="000000"/>
    <a:srgbClr val="9FB6D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327" autoAdjust="0"/>
    <p:restoredTop sz="90865" autoAdjust="0"/>
  </p:normalViewPr>
  <p:slideViewPr>
    <p:cSldViewPr snapToObjects="1">
      <p:cViewPr varScale="1">
        <p:scale>
          <a:sx n="71" d="100"/>
          <a:sy n="71" d="100"/>
        </p:scale>
        <p:origin x="-1908" y="-90"/>
      </p:cViewPr>
      <p:guideLst>
        <p:guide orient="horz" pos="384"/>
        <p:guide pos="96"/>
      </p:guideLst>
    </p:cSldViewPr>
  </p:slideViewPr>
  <p:outlineViewPr>
    <p:cViewPr>
      <p:scale>
        <a:sx n="33" d="100"/>
        <a:sy n="33" d="100"/>
      </p:scale>
      <p:origin x="246" y="2496"/>
    </p:cViewPr>
  </p:outlineViewPr>
  <p:notesTextViewPr>
    <p:cViewPr>
      <p:scale>
        <a:sx n="66" d="100"/>
        <a:sy n="66" d="100"/>
      </p:scale>
      <p:origin x="0" y="0"/>
    </p:cViewPr>
  </p:notesTextViewPr>
  <p:sorterViewPr>
    <p:cViewPr>
      <p:scale>
        <a:sx n="100" d="100"/>
        <a:sy n="100" d="100"/>
      </p:scale>
      <p:origin x="0" y="0"/>
    </p:cViewPr>
  </p:sorterViewPr>
  <p:notesViewPr>
    <p:cSldViewPr snapToObjects="1">
      <p:cViewPr varScale="1">
        <p:scale>
          <a:sx n="56" d="100"/>
          <a:sy n="56" d="100"/>
        </p:scale>
        <p:origin x="-2532"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handoutMaster" Target="handoutMasters/handoutMaster1.xml"/><Relationship Id="rId42"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5.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63491" name="Rectangle 3"/>
          <p:cNvSpPr>
            <a:spLocks noGrp="1" noChangeArrowheads="1"/>
          </p:cNvSpPr>
          <p:nvPr>
            <p:ph type="dt" sz="quarter" idx="1"/>
          </p:nvPr>
        </p:nvSpPr>
        <p:spPr bwMode="auto">
          <a:xfrm>
            <a:off x="3970938"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63492" name="Rectangle 4"/>
          <p:cNvSpPr>
            <a:spLocks noGrp="1" noChangeArrowheads="1"/>
          </p:cNvSpPr>
          <p:nvPr>
            <p:ph type="ftr" sz="quarter" idx="2"/>
          </p:nvPr>
        </p:nvSpPr>
        <p:spPr bwMode="auto">
          <a:xfrm>
            <a:off x="0"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63493" name="Rectangle 5"/>
          <p:cNvSpPr>
            <a:spLocks noGrp="1" noChangeArrowheads="1"/>
          </p:cNvSpPr>
          <p:nvPr>
            <p:ph type="sldNum" sz="quarter" idx="3"/>
          </p:nvPr>
        </p:nvSpPr>
        <p:spPr bwMode="auto">
          <a:xfrm>
            <a:off x="3970938"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ＭＳ Ｐゴシック" pitchFamily="34" charset="-128"/>
                <a:cs typeface="+mn-cs"/>
              </a:defRPr>
            </a:lvl1pPr>
          </a:lstStyle>
          <a:p>
            <a:pPr>
              <a:defRPr/>
            </a:pPr>
            <a:fld id="{178B96E2-2AA8-417C-948C-922E45007C9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6218" cy="465138"/>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lvl1pPr defTabSz="915988"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52227" name="Rectangle 3"/>
          <p:cNvSpPr>
            <a:spLocks noGrp="1" noChangeArrowheads="1"/>
          </p:cNvSpPr>
          <p:nvPr>
            <p:ph type="dt" idx="1"/>
          </p:nvPr>
        </p:nvSpPr>
        <p:spPr bwMode="auto">
          <a:xfrm>
            <a:off x="3972560" y="0"/>
            <a:ext cx="3036218" cy="465138"/>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lvl1pPr algn="r" defTabSz="915988"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101380" name="Rectangle 4"/>
          <p:cNvSpPr>
            <a:spLocks noGrp="1" noRot="1" noChangeAspect="1" noChangeArrowheads="1" noTextEdit="1"/>
          </p:cNvSpPr>
          <p:nvPr>
            <p:ph type="sldImg" idx="2"/>
          </p:nvPr>
        </p:nvSpPr>
        <p:spPr bwMode="auto">
          <a:xfrm>
            <a:off x="1185863" y="696913"/>
            <a:ext cx="4648200" cy="34861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699418" y="4416426"/>
            <a:ext cx="5611566" cy="4183063"/>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829675"/>
            <a:ext cx="3036218" cy="465138"/>
          </a:xfrm>
          <a:prstGeom prst="rect">
            <a:avLst/>
          </a:prstGeom>
          <a:noFill/>
          <a:ln w="9525">
            <a:noFill/>
            <a:miter lim="800000"/>
            <a:headEnd/>
            <a:tailEnd/>
          </a:ln>
          <a:effectLst/>
        </p:spPr>
        <p:txBody>
          <a:bodyPr vert="horz" wrap="square" lIns="91547" tIns="45774" rIns="91547" bIns="45774" numCol="1" anchor="b" anchorCtr="0" compatLnSpc="1">
            <a:prstTxWarp prst="textNoShape">
              <a:avLst/>
            </a:prstTxWarp>
          </a:bodyPr>
          <a:lstStyle>
            <a:lvl1pPr defTabSz="915988"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52231" name="Rectangle 7"/>
          <p:cNvSpPr>
            <a:spLocks noGrp="1" noChangeArrowheads="1"/>
          </p:cNvSpPr>
          <p:nvPr>
            <p:ph type="sldNum" sz="quarter" idx="5"/>
          </p:nvPr>
        </p:nvSpPr>
        <p:spPr bwMode="auto">
          <a:xfrm>
            <a:off x="3972560" y="8829675"/>
            <a:ext cx="3036218" cy="465138"/>
          </a:xfrm>
          <a:prstGeom prst="rect">
            <a:avLst/>
          </a:prstGeom>
          <a:noFill/>
          <a:ln w="9525">
            <a:noFill/>
            <a:miter lim="800000"/>
            <a:headEnd/>
            <a:tailEnd/>
          </a:ln>
          <a:effectLst/>
        </p:spPr>
        <p:txBody>
          <a:bodyPr vert="horz" wrap="square" lIns="91547" tIns="45774" rIns="91547" bIns="45774" numCol="1" anchor="b" anchorCtr="0" compatLnSpc="1">
            <a:prstTxWarp prst="textNoShape">
              <a:avLst/>
            </a:prstTxWarp>
          </a:bodyPr>
          <a:lstStyle>
            <a:lvl1pPr algn="r" defTabSz="915988" eaLnBrk="1" hangingPunct="1">
              <a:defRPr sz="1200" b="0">
                <a:solidFill>
                  <a:schemeClr val="tx1"/>
                </a:solidFill>
                <a:latin typeface="Arial" pitchFamily="34" charset="0"/>
                <a:ea typeface="ＭＳ Ｐゴシック" pitchFamily="34" charset="-128"/>
                <a:cs typeface="+mn-cs"/>
              </a:defRPr>
            </a:lvl1pPr>
          </a:lstStyle>
          <a:p>
            <a:pPr>
              <a:defRPr/>
            </a:pPr>
            <a:fld id="{F425BC35-5CBC-4255-9A03-125D1A4A136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3F199DA-4B02-452A-8A54-5E040AF00EA1}" type="slidenum">
              <a:rPr lang="en-GB" smtClean="0">
                <a:latin typeface="Arial" charset="0"/>
                <a:ea typeface="MS PGothic" pitchFamily="34" charset="-128"/>
              </a:rPr>
              <a:pPr/>
              <a:t>0</a:t>
            </a:fld>
            <a:endParaRPr lang="en-GB" smtClean="0">
              <a:latin typeface="Arial" charset="0"/>
              <a:ea typeface="MS PGothic" pitchFamily="34"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25508DE-8219-4C5F-BB7C-B94F1D161659}" type="slidenum">
              <a:rPr lang="en-US"/>
              <a:pPr/>
              <a:t>9</a:t>
            </a:fld>
            <a:endParaRPr lang="en-US"/>
          </a:p>
        </p:txBody>
      </p:sp>
      <p:sp>
        <p:nvSpPr>
          <p:cNvPr id="95235" name="Rectangle 2"/>
          <p:cNvSpPr>
            <a:spLocks noGrp="1" noRot="1" noChangeAspect="1" noChangeArrowheads="1" noTextEdit="1"/>
          </p:cNvSpPr>
          <p:nvPr>
            <p:ph type="sldImg"/>
          </p:nvPr>
        </p:nvSpPr>
        <p:spPr>
          <a:xfrm>
            <a:off x="619125" y="769938"/>
            <a:ext cx="3995738" cy="2997200"/>
          </a:xfrm>
          <a:ln/>
        </p:spPr>
      </p:sp>
      <p:sp>
        <p:nvSpPr>
          <p:cNvPr id="95236" name="Rectangle 3"/>
          <p:cNvSpPr>
            <a:spLocks noGrp="1" noChangeArrowheads="1"/>
          </p:cNvSpPr>
          <p:nvPr>
            <p:ph type="body" idx="1"/>
          </p:nvPr>
        </p:nvSpPr>
        <p:spPr>
          <a:xfrm>
            <a:off x="623888" y="3925888"/>
            <a:ext cx="5607050" cy="4183062"/>
          </a:xfrm>
          <a:noFill/>
          <a:ln/>
        </p:spPr>
        <p:txBody>
          <a:bodyPr/>
          <a:lstStyle/>
          <a:p>
            <a:pPr lvl="2" eaLnBrk="1" hangingPunct="1">
              <a:buFontTx/>
              <a:buChar char="•"/>
            </a:pP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25508DE-8219-4C5F-BB7C-B94F1D161659}" type="slidenum">
              <a:rPr lang="en-US"/>
              <a:pPr/>
              <a:t>10</a:t>
            </a:fld>
            <a:endParaRPr lang="en-US"/>
          </a:p>
        </p:txBody>
      </p:sp>
      <p:sp>
        <p:nvSpPr>
          <p:cNvPr id="95235" name="Rectangle 2"/>
          <p:cNvSpPr>
            <a:spLocks noGrp="1" noRot="1" noChangeAspect="1" noChangeArrowheads="1" noTextEdit="1"/>
          </p:cNvSpPr>
          <p:nvPr>
            <p:ph type="sldImg"/>
          </p:nvPr>
        </p:nvSpPr>
        <p:spPr>
          <a:xfrm>
            <a:off x="619125" y="769938"/>
            <a:ext cx="3995738" cy="2997200"/>
          </a:xfrm>
          <a:ln/>
        </p:spPr>
      </p:sp>
      <p:sp>
        <p:nvSpPr>
          <p:cNvPr id="95236" name="Rectangle 3"/>
          <p:cNvSpPr>
            <a:spLocks noGrp="1" noChangeArrowheads="1"/>
          </p:cNvSpPr>
          <p:nvPr>
            <p:ph type="body" idx="1"/>
          </p:nvPr>
        </p:nvSpPr>
        <p:spPr>
          <a:xfrm>
            <a:off x="623888" y="3925888"/>
            <a:ext cx="5607050" cy="4183062"/>
          </a:xfrm>
          <a:noFill/>
          <a:ln/>
        </p:spPr>
        <p:txBody>
          <a:bodyPr/>
          <a:lstStyle/>
          <a:p>
            <a:pPr lvl="2" eaLnBrk="1" hangingPunct="1">
              <a:buFontTx/>
              <a:buChar char="•"/>
            </a:pP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25508DE-8219-4C5F-BB7C-B94F1D161659}" type="slidenum">
              <a:rPr lang="en-US"/>
              <a:pPr/>
              <a:t>11</a:t>
            </a:fld>
            <a:endParaRPr lang="en-US"/>
          </a:p>
        </p:txBody>
      </p:sp>
      <p:sp>
        <p:nvSpPr>
          <p:cNvPr id="95235" name="Rectangle 2"/>
          <p:cNvSpPr>
            <a:spLocks noGrp="1" noRot="1" noChangeAspect="1" noChangeArrowheads="1" noTextEdit="1"/>
          </p:cNvSpPr>
          <p:nvPr>
            <p:ph type="sldImg"/>
          </p:nvPr>
        </p:nvSpPr>
        <p:spPr>
          <a:xfrm>
            <a:off x="619125" y="769938"/>
            <a:ext cx="3995738" cy="2997200"/>
          </a:xfrm>
          <a:ln/>
        </p:spPr>
      </p:sp>
      <p:sp>
        <p:nvSpPr>
          <p:cNvPr id="95236" name="Rectangle 3"/>
          <p:cNvSpPr>
            <a:spLocks noGrp="1" noChangeArrowheads="1"/>
          </p:cNvSpPr>
          <p:nvPr>
            <p:ph type="body" idx="1"/>
          </p:nvPr>
        </p:nvSpPr>
        <p:spPr>
          <a:xfrm>
            <a:off x="623888" y="3925888"/>
            <a:ext cx="5607050" cy="4183062"/>
          </a:xfrm>
          <a:noFill/>
          <a:ln/>
        </p:spPr>
        <p:txBody>
          <a:bodyPr/>
          <a:lstStyle/>
          <a:p>
            <a:pPr lvl="2" eaLnBrk="1" hangingPunct="1">
              <a:buFontTx/>
              <a:buChar char="•"/>
            </a:pP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25508DE-8219-4C5F-BB7C-B94F1D161659}" type="slidenum">
              <a:rPr lang="en-US"/>
              <a:pPr/>
              <a:t>12</a:t>
            </a:fld>
            <a:endParaRPr lang="en-US"/>
          </a:p>
        </p:txBody>
      </p:sp>
      <p:sp>
        <p:nvSpPr>
          <p:cNvPr id="95235" name="Rectangle 2"/>
          <p:cNvSpPr>
            <a:spLocks noGrp="1" noRot="1" noChangeAspect="1" noChangeArrowheads="1" noTextEdit="1"/>
          </p:cNvSpPr>
          <p:nvPr>
            <p:ph type="sldImg"/>
          </p:nvPr>
        </p:nvSpPr>
        <p:spPr>
          <a:xfrm>
            <a:off x="619125" y="769938"/>
            <a:ext cx="3995738" cy="2997200"/>
          </a:xfrm>
          <a:ln/>
        </p:spPr>
      </p:sp>
      <p:sp>
        <p:nvSpPr>
          <p:cNvPr id="95236" name="Rectangle 3"/>
          <p:cNvSpPr>
            <a:spLocks noGrp="1" noChangeArrowheads="1"/>
          </p:cNvSpPr>
          <p:nvPr>
            <p:ph type="body" idx="1"/>
          </p:nvPr>
        </p:nvSpPr>
        <p:spPr>
          <a:xfrm>
            <a:off x="623888" y="3925888"/>
            <a:ext cx="5607050" cy="4183062"/>
          </a:xfrm>
          <a:noFill/>
          <a:ln/>
        </p:spPr>
        <p:txBody>
          <a:bodyPr/>
          <a:lstStyle/>
          <a:p>
            <a:pPr lvl="2" eaLnBrk="1" hangingPunct="1">
              <a:buFontTx/>
              <a:buChar char="•"/>
            </a:pPr>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D020911-F59C-4F44-9D26-C60BAF73C79C}" type="slidenum">
              <a:rPr lang="en-US"/>
              <a:pPr/>
              <a:t>13</a:t>
            </a:fld>
            <a:endParaRPr lang="en-US"/>
          </a:p>
        </p:txBody>
      </p:sp>
      <p:sp>
        <p:nvSpPr>
          <p:cNvPr id="97283" name="Rectangle 2"/>
          <p:cNvSpPr>
            <a:spLocks noGrp="1" noRot="1" noChangeAspect="1" noChangeArrowheads="1" noTextEdit="1"/>
          </p:cNvSpPr>
          <p:nvPr>
            <p:ph type="sldImg"/>
          </p:nvPr>
        </p:nvSpPr>
        <p:spPr>
          <a:xfrm>
            <a:off x="619125" y="769938"/>
            <a:ext cx="3995738" cy="2997200"/>
          </a:xfrm>
          <a:ln/>
        </p:spPr>
      </p:sp>
      <p:sp>
        <p:nvSpPr>
          <p:cNvPr id="97284" name="Rectangle 3"/>
          <p:cNvSpPr>
            <a:spLocks noGrp="1" noChangeArrowheads="1"/>
          </p:cNvSpPr>
          <p:nvPr>
            <p:ph type="body" idx="1"/>
          </p:nvPr>
        </p:nvSpPr>
        <p:spPr>
          <a:xfrm>
            <a:off x="623888" y="3925888"/>
            <a:ext cx="5607050" cy="4183062"/>
          </a:xfrm>
          <a:noFill/>
          <a:ln/>
        </p:spPr>
        <p:txBody>
          <a:bodyPr/>
          <a:lstStyle/>
          <a:p>
            <a:pPr eaLnBrk="1" hangingPunct="1">
              <a:buFontTx/>
              <a:buChar char="•"/>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43B00CC-9566-4121-B82B-7992C9435E10}" type="slidenum">
              <a:rPr lang="en-US"/>
              <a:pPr/>
              <a:t>14</a:t>
            </a:fld>
            <a:endParaRPr lang="en-US"/>
          </a:p>
        </p:txBody>
      </p:sp>
      <p:sp>
        <p:nvSpPr>
          <p:cNvPr id="103427" name="Rectangle 2"/>
          <p:cNvSpPr>
            <a:spLocks noGrp="1" noRot="1" noChangeAspect="1" noChangeArrowheads="1" noTextEdit="1"/>
          </p:cNvSpPr>
          <p:nvPr>
            <p:ph type="sldImg"/>
          </p:nvPr>
        </p:nvSpPr>
        <p:spPr>
          <a:xfrm>
            <a:off x="1335088" y="449263"/>
            <a:ext cx="4338637" cy="3254375"/>
          </a:xfrm>
          <a:ln/>
        </p:spPr>
      </p:sp>
      <p:sp>
        <p:nvSpPr>
          <p:cNvPr id="103428"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BA866BD-652D-4718-A19D-3C4DBD81B441}" type="slidenum">
              <a:rPr lang="en-US"/>
              <a:pPr/>
              <a:t>15</a:t>
            </a:fld>
            <a:endParaRPr lang="en-US"/>
          </a:p>
        </p:txBody>
      </p:sp>
      <p:sp>
        <p:nvSpPr>
          <p:cNvPr id="104451" name="Rectangle 2"/>
          <p:cNvSpPr>
            <a:spLocks noGrp="1" noRot="1" noChangeAspect="1" noChangeArrowheads="1" noTextEdit="1"/>
          </p:cNvSpPr>
          <p:nvPr>
            <p:ph type="sldImg"/>
          </p:nvPr>
        </p:nvSpPr>
        <p:spPr>
          <a:xfrm>
            <a:off x="1335088" y="449263"/>
            <a:ext cx="4338637" cy="3254375"/>
          </a:xfrm>
          <a:ln/>
        </p:spPr>
      </p:sp>
      <p:sp>
        <p:nvSpPr>
          <p:cNvPr id="104452"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12887997-9099-473C-AB4E-D41CDC13DACF}" type="slidenum">
              <a:rPr lang="en-US"/>
              <a:pPr/>
              <a:t>16</a:t>
            </a:fld>
            <a:endParaRPr lang="en-US"/>
          </a:p>
        </p:txBody>
      </p:sp>
      <p:sp>
        <p:nvSpPr>
          <p:cNvPr id="105475" name="Rectangle 2"/>
          <p:cNvSpPr>
            <a:spLocks noGrp="1" noRot="1" noChangeAspect="1" noChangeArrowheads="1" noTextEdit="1"/>
          </p:cNvSpPr>
          <p:nvPr>
            <p:ph type="sldImg"/>
          </p:nvPr>
        </p:nvSpPr>
        <p:spPr>
          <a:xfrm>
            <a:off x="1335088" y="449263"/>
            <a:ext cx="4338637" cy="3254375"/>
          </a:xfrm>
          <a:ln/>
        </p:spPr>
      </p:sp>
      <p:sp>
        <p:nvSpPr>
          <p:cNvPr id="105476"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079076A-14C0-4DB9-A013-032EE1DC68B4}" type="slidenum">
              <a:rPr lang="en-US"/>
              <a:pPr/>
              <a:t>17</a:t>
            </a:fld>
            <a:endParaRPr lang="en-US"/>
          </a:p>
        </p:txBody>
      </p:sp>
      <p:sp>
        <p:nvSpPr>
          <p:cNvPr id="106499" name="Rectangle 2"/>
          <p:cNvSpPr>
            <a:spLocks noGrp="1" noRot="1" noChangeAspect="1" noChangeArrowheads="1" noTextEdit="1"/>
          </p:cNvSpPr>
          <p:nvPr>
            <p:ph type="sldImg"/>
          </p:nvPr>
        </p:nvSpPr>
        <p:spPr>
          <a:xfrm>
            <a:off x="841375" y="769938"/>
            <a:ext cx="3519488" cy="2640012"/>
          </a:xfrm>
          <a:ln/>
        </p:spPr>
      </p:sp>
      <p:sp>
        <p:nvSpPr>
          <p:cNvPr id="106500" name="Rectangle 3"/>
          <p:cNvSpPr>
            <a:spLocks noGrp="1" noChangeArrowheads="1"/>
          </p:cNvSpPr>
          <p:nvPr>
            <p:ph type="body" idx="1"/>
          </p:nvPr>
        </p:nvSpPr>
        <p:spPr>
          <a:xfrm>
            <a:off x="414338" y="3409950"/>
            <a:ext cx="6192837" cy="4183063"/>
          </a:xfrm>
          <a:noFill/>
          <a:ln/>
        </p:spPr>
        <p:txBody>
          <a:bodyPr/>
          <a:lstStyle/>
          <a:p>
            <a:pPr eaLnBrk="1" hangingPunct="1">
              <a:buFontTx/>
              <a:buChar char="•"/>
            </a:pPr>
            <a:endParaRPr lang="en-US" sz="100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79424B4-6C53-452B-B84A-C9AFF4899FA2}" type="slidenum">
              <a:rPr lang="en-US"/>
              <a:pPr/>
              <a:t>18</a:t>
            </a:fld>
            <a:endParaRPr lang="en-US"/>
          </a:p>
        </p:txBody>
      </p:sp>
      <p:sp>
        <p:nvSpPr>
          <p:cNvPr id="107523" name="Rectangle 2"/>
          <p:cNvSpPr>
            <a:spLocks noGrp="1" noRot="1" noChangeAspect="1" noChangeArrowheads="1" noTextEdit="1"/>
          </p:cNvSpPr>
          <p:nvPr>
            <p:ph type="sldImg"/>
          </p:nvPr>
        </p:nvSpPr>
        <p:spPr>
          <a:xfrm>
            <a:off x="1503363" y="309563"/>
            <a:ext cx="4133850" cy="3100387"/>
          </a:xfrm>
          <a:ln/>
        </p:spPr>
      </p:sp>
      <p:sp>
        <p:nvSpPr>
          <p:cNvPr id="107524" name="Rectangle 3"/>
          <p:cNvSpPr>
            <a:spLocks noGrp="1" noChangeArrowheads="1"/>
          </p:cNvSpPr>
          <p:nvPr>
            <p:ph type="body" idx="1"/>
          </p:nvPr>
        </p:nvSpPr>
        <p:spPr>
          <a:xfrm>
            <a:off x="414338" y="3409950"/>
            <a:ext cx="6192837" cy="4183063"/>
          </a:xfrm>
          <a:noFill/>
          <a:ln/>
        </p:spPr>
        <p:txBody>
          <a:bodyPr/>
          <a:lstStyle/>
          <a:p>
            <a:pPr eaLnBrk="1" hangingPunct="1"/>
            <a:endParaRPr lang="en-US" sz="10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425BC35-5CBC-4255-9A03-125D1A4A1367}" type="slidenum">
              <a:rPr lang="en-US" smtClean="0"/>
              <a:pPr>
                <a:defRPr/>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79424B4-6C53-452B-B84A-C9AFF4899FA2}" type="slidenum">
              <a:rPr lang="en-US"/>
              <a:pPr/>
              <a:t>19</a:t>
            </a:fld>
            <a:endParaRPr lang="en-US"/>
          </a:p>
        </p:txBody>
      </p:sp>
      <p:sp>
        <p:nvSpPr>
          <p:cNvPr id="107523" name="Rectangle 2"/>
          <p:cNvSpPr>
            <a:spLocks noGrp="1" noRot="1" noChangeAspect="1" noChangeArrowheads="1" noTextEdit="1"/>
          </p:cNvSpPr>
          <p:nvPr>
            <p:ph type="sldImg"/>
          </p:nvPr>
        </p:nvSpPr>
        <p:spPr>
          <a:xfrm>
            <a:off x="1503363" y="309563"/>
            <a:ext cx="4133850" cy="3100387"/>
          </a:xfrm>
          <a:ln/>
        </p:spPr>
      </p:sp>
      <p:sp>
        <p:nvSpPr>
          <p:cNvPr id="107524" name="Rectangle 3"/>
          <p:cNvSpPr>
            <a:spLocks noGrp="1" noChangeArrowheads="1"/>
          </p:cNvSpPr>
          <p:nvPr>
            <p:ph type="body" idx="1"/>
          </p:nvPr>
        </p:nvSpPr>
        <p:spPr>
          <a:xfrm>
            <a:off x="414338" y="3409950"/>
            <a:ext cx="6192837" cy="4183063"/>
          </a:xfrm>
          <a:noFill/>
          <a:ln/>
        </p:spPr>
        <p:txBody>
          <a:bodyPr/>
          <a:lstStyle/>
          <a:p>
            <a:pPr eaLnBrk="1" hangingPunct="1"/>
            <a:endParaRPr lang="en-US" sz="100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79424B4-6C53-452B-B84A-C9AFF4899FA2}" type="slidenum">
              <a:rPr lang="en-US"/>
              <a:pPr/>
              <a:t>20</a:t>
            </a:fld>
            <a:endParaRPr lang="en-US"/>
          </a:p>
        </p:txBody>
      </p:sp>
      <p:sp>
        <p:nvSpPr>
          <p:cNvPr id="107523" name="Rectangle 2"/>
          <p:cNvSpPr>
            <a:spLocks noGrp="1" noRot="1" noChangeAspect="1" noChangeArrowheads="1" noTextEdit="1"/>
          </p:cNvSpPr>
          <p:nvPr>
            <p:ph type="sldImg"/>
          </p:nvPr>
        </p:nvSpPr>
        <p:spPr>
          <a:xfrm>
            <a:off x="1503363" y="309563"/>
            <a:ext cx="4133850" cy="3100387"/>
          </a:xfrm>
          <a:ln/>
        </p:spPr>
      </p:sp>
      <p:sp>
        <p:nvSpPr>
          <p:cNvPr id="107524" name="Rectangle 3"/>
          <p:cNvSpPr>
            <a:spLocks noGrp="1" noChangeArrowheads="1"/>
          </p:cNvSpPr>
          <p:nvPr>
            <p:ph type="body" idx="1"/>
          </p:nvPr>
        </p:nvSpPr>
        <p:spPr>
          <a:xfrm>
            <a:off x="414338" y="3409950"/>
            <a:ext cx="6192837" cy="4183063"/>
          </a:xfrm>
          <a:noFill/>
          <a:ln/>
        </p:spPr>
        <p:txBody>
          <a:bodyPr/>
          <a:lstStyle/>
          <a:p>
            <a:pPr eaLnBrk="1" hangingPunct="1"/>
            <a:endParaRPr lang="en-US" sz="100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7078AC4-7619-44AC-A39D-69B5EEA41DB7}" type="slidenum">
              <a:rPr lang="en-US"/>
              <a:pPr/>
              <a:t>21</a:t>
            </a:fld>
            <a:endParaRPr lang="en-US"/>
          </a:p>
        </p:txBody>
      </p:sp>
      <p:sp>
        <p:nvSpPr>
          <p:cNvPr id="109571" name="Rectangle 2"/>
          <p:cNvSpPr>
            <a:spLocks noGrp="1" noRot="1" noChangeAspect="1" noChangeArrowheads="1" noTextEdit="1"/>
          </p:cNvSpPr>
          <p:nvPr>
            <p:ph type="sldImg"/>
          </p:nvPr>
        </p:nvSpPr>
        <p:spPr>
          <a:xfrm>
            <a:off x="619125" y="769938"/>
            <a:ext cx="3995738" cy="2997200"/>
          </a:xfrm>
          <a:ln/>
        </p:spPr>
      </p:sp>
      <p:sp>
        <p:nvSpPr>
          <p:cNvPr id="109572" name="Rectangle 3"/>
          <p:cNvSpPr>
            <a:spLocks noGrp="1" noChangeArrowheads="1"/>
          </p:cNvSpPr>
          <p:nvPr>
            <p:ph type="body" idx="1"/>
          </p:nvPr>
        </p:nvSpPr>
        <p:spPr>
          <a:xfrm>
            <a:off x="623888" y="3925888"/>
            <a:ext cx="5607050" cy="4183062"/>
          </a:xfrm>
          <a:noFill/>
          <a:ln/>
        </p:spPr>
        <p:txBody>
          <a:bodyPr/>
          <a:lstStyle/>
          <a:p>
            <a:pPr eaLnBrk="1" hangingPunct="1">
              <a:buFontTx/>
              <a:buChar char="•"/>
            </a:pP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8A8D366-6931-47C7-B069-B232D96D2611}" type="slidenum">
              <a:rPr lang="en-US"/>
              <a:pPr/>
              <a:t>22</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lvl="2" eaLnBrk="1" hangingPunct="1">
              <a:buFontTx/>
              <a:buChar char="•"/>
            </a:pP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93B52464-B369-4B02-BE6C-20BBFBBEA9E5}" type="slidenum">
              <a:rPr lang="en-US"/>
              <a:pPr/>
              <a:t>23</a:t>
            </a:fld>
            <a:endParaRPr lang="en-US"/>
          </a:p>
        </p:txBody>
      </p:sp>
      <p:sp>
        <p:nvSpPr>
          <p:cNvPr id="122883" name="Rectangle 2"/>
          <p:cNvSpPr>
            <a:spLocks noGrp="1" noRot="1" noChangeAspect="1" noChangeArrowheads="1" noTextEdit="1"/>
          </p:cNvSpPr>
          <p:nvPr>
            <p:ph type="sldImg"/>
          </p:nvPr>
        </p:nvSpPr>
        <p:spPr>
          <a:xfrm>
            <a:off x="1335088" y="449263"/>
            <a:ext cx="4338637" cy="3254375"/>
          </a:xfrm>
          <a:ln/>
        </p:spPr>
      </p:sp>
      <p:sp>
        <p:nvSpPr>
          <p:cNvPr id="122884"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5B8798E4-B2B8-4160-979C-23A8B8DC3326}" type="slidenum">
              <a:rPr lang="en-US"/>
              <a:pPr/>
              <a:t>24</a:t>
            </a:fld>
            <a:endParaRPr lang="en-US"/>
          </a:p>
        </p:txBody>
      </p:sp>
      <p:sp>
        <p:nvSpPr>
          <p:cNvPr id="123907" name="Rectangle 2"/>
          <p:cNvSpPr>
            <a:spLocks noGrp="1" noRot="1" noChangeAspect="1" noChangeArrowheads="1" noTextEdit="1"/>
          </p:cNvSpPr>
          <p:nvPr>
            <p:ph type="sldImg"/>
          </p:nvPr>
        </p:nvSpPr>
        <p:spPr>
          <a:xfrm>
            <a:off x="1335088" y="449263"/>
            <a:ext cx="4338637" cy="3254375"/>
          </a:xfrm>
          <a:ln/>
        </p:spPr>
      </p:sp>
      <p:sp>
        <p:nvSpPr>
          <p:cNvPr id="123908"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C9C7100-226B-4F2D-9FED-CEB681753147}" type="slidenum">
              <a:rPr lang="en-US"/>
              <a:pPr/>
              <a:t>25</a:t>
            </a:fld>
            <a:endParaRPr lang="en-US"/>
          </a:p>
        </p:txBody>
      </p:sp>
      <p:sp>
        <p:nvSpPr>
          <p:cNvPr id="125955" name="Rectangle 2"/>
          <p:cNvSpPr>
            <a:spLocks noGrp="1" noRot="1" noChangeAspect="1" noChangeArrowheads="1" noTextEdit="1"/>
          </p:cNvSpPr>
          <p:nvPr>
            <p:ph type="sldImg"/>
          </p:nvPr>
        </p:nvSpPr>
        <p:spPr>
          <a:xfrm>
            <a:off x="1335088" y="449263"/>
            <a:ext cx="4338637" cy="3254375"/>
          </a:xfrm>
          <a:ln/>
        </p:spPr>
      </p:sp>
      <p:sp>
        <p:nvSpPr>
          <p:cNvPr id="125956"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74D6A29F-E34E-4778-9CF5-BE48C8E9AD14}" type="slidenum">
              <a:rPr lang="en-US"/>
              <a:pPr/>
              <a:t>26</a:t>
            </a:fld>
            <a:endParaRPr lang="en-US"/>
          </a:p>
        </p:txBody>
      </p:sp>
      <p:sp>
        <p:nvSpPr>
          <p:cNvPr id="130051" name="Rectangle 2"/>
          <p:cNvSpPr>
            <a:spLocks noGrp="1" noRot="1" noChangeAspect="1" noChangeArrowheads="1" noTextEdit="1"/>
          </p:cNvSpPr>
          <p:nvPr>
            <p:ph type="sldImg"/>
          </p:nvPr>
        </p:nvSpPr>
        <p:spPr>
          <a:xfrm>
            <a:off x="1335088" y="449263"/>
            <a:ext cx="4338637" cy="3254375"/>
          </a:xfrm>
          <a:ln/>
        </p:spPr>
      </p:sp>
      <p:sp>
        <p:nvSpPr>
          <p:cNvPr id="130052"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E758FB-BA1C-4F84-AECB-927152F3A3CC}" type="slidenum">
              <a:rPr lang="en-GB"/>
              <a:pPr/>
              <a:t>27</a:t>
            </a:fld>
            <a:endParaRPr lang="en-GB"/>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25BC35-5CBC-4255-9A03-125D1A4A1367}" type="slidenum">
              <a:rPr lang="en-US" smtClean="0"/>
              <a:pPr>
                <a:defRPr/>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204913" y="692150"/>
            <a:ext cx="4603750" cy="3452813"/>
          </a:xfrm>
          <a:ln/>
        </p:spPr>
      </p:sp>
      <p:sp>
        <p:nvSpPr>
          <p:cNvPr id="103427" name="Rectangle 3"/>
          <p:cNvSpPr>
            <a:spLocks noGrp="1" noChangeArrowheads="1"/>
          </p:cNvSpPr>
          <p:nvPr>
            <p:ph type="body" idx="1"/>
          </p:nvPr>
        </p:nvSpPr>
        <p:spPr>
          <a:xfrm>
            <a:off x="915247" y="4454525"/>
            <a:ext cx="5186398" cy="4148138"/>
          </a:xfrm>
          <a:noFill/>
          <a:ln/>
        </p:spPr>
        <p:txBody>
          <a:bodyPr lIns="90815" tIns="45406" rIns="90815" bIns="45406"/>
          <a:lstStyle/>
          <a:p>
            <a:endParaRPr lang="en-GB"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25BC35-5CBC-4255-9A03-125D1A4A1367}" type="slidenum">
              <a:rPr lang="en-US" smtClean="0"/>
              <a:pPr>
                <a:defRPr/>
              </a:pPr>
              <a:t>29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Rot="1" noChangeAspect="1" noChangeArrowheads="1" noTextEdit="1"/>
          </p:cNvSpPr>
          <p:nvPr>
            <p:ph type="sldImg"/>
          </p:nvPr>
        </p:nvSpPr>
        <p:spPr/>
      </p:sp>
      <p:sp>
        <p:nvSpPr>
          <p:cNvPr id="683011" name="Rectangle 3"/>
          <p:cNvSpPr>
            <a:spLocks noGrp="1" noChangeArrowheads="1"/>
          </p:cNvSpPr>
          <p:nvPr>
            <p:ph type="body" idx="1"/>
          </p:nvPr>
        </p:nvSpPr>
        <p:spPr bwMode="auto">
          <a:xfrm>
            <a:off x="915988" y="4425950"/>
            <a:ext cx="5191125" cy="4195763"/>
          </a:xfrm>
          <a:prstGeom prst="rect">
            <a:avLst/>
          </a:prstGeom>
          <a:noFill/>
          <a:ln>
            <a:miter lim="800000"/>
            <a:headEnd/>
            <a:tailEnd/>
          </a:ln>
        </p:spPr>
        <p:txBody>
          <a:bodyPr lIns="91575" tIns="45788" rIns="91575" bIns="4578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25BC35-5CBC-4255-9A03-125D1A4A1367}" type="slidenum">
              <a:rPr lang="en-US" smtClean="0"/>
              <a:pPr>
                <a:defRPr/>
              </a:pPr>
              <a:t>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21FEF-29F9-482E-8764-8524F1E52374}" type="slidenum">
              <a:rPr lang="en-GB"/>
              <a:pPr/>
              <a:t>5</a:t>
            </a:fld>
            <a:endParaRPr lang="en-GB"/>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E801F36-1188-40F6-AE15-9B05CFDBAF0D}" type="slidenum">
              <a:rPr lang="en-US">
                <a:latin typeface="Arial" pitchFamily="34" charset="0"/>
                <a:cs typeface="Arial" pitchFamily="34" charset="0"/>
              </a:rPr>
              <a:pPr/>
              <a:t>6</a:t>
            </a:fld>
            <a:endParaRPr lang="en-US">
              <a:latin typeface="Arial" pitchFamily="34" charset="0"/>
              <a:cs typeface="Arial" pitchFamily="34" charset="0"/>
            </a:endParaRPr>
          </a:p>
        </p:txBody>
      </p:sp>
      <p:sp>
        <p:nvSpPr>
          <p:cNvPr id="89091" name="Rectangle 2"/>
          <p:cNvSpPr>
            <a:spLocks noGrp="1" noRot="1" noChangeAspect="1" noChangeArrowheads="1" noTextEdit="1"/>
          </p:cNvSpPr>
          <p:nvPr>
            <p:ph type="sldImg"/>
          </p:nvPr>
        </p:nvSpPr>
        <p:spPr>
          <a:xfrm>
            <a:off x="1335088" y="449263"/>
            <a:ext cx="4338637" cy="3254375"/>
          </a:xfrm>
          <a:ln/>
        </p:spPr>
      </p:sp>
      <p:sp>
        <p:nvSpPr>
          <p:cNvPr id="89092"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BD0234B-0517-480D-BF9D-CED0A8F02F61}" type="slidenum">
              <a:rPr lang="en-US"/>
              <a:pPr/>
              <a:t>7</a:t>
            </a:fld>
            <a:endParaRPr lang="en-US"/>
          </a:p>
        </p:txBody>
      </p:sp>
      <p:sp>
        <p:nvSpPr>
          <p:cNvPr id="91139" name="Rectangle 2"/>
          <p:cNvSpPr>
            <a:spLocks noGrp="1" noRot="1" noChangeAspect="1" noChangeArrowheads="1" noTextEdit="1"/>
          </p:cNvSpPr>
          <p:nvPr>
            <p:ph type="sldImg"/>
          </p:nvPr>
        </p:nvSpPr>
        <p:spPr>
          <a:xfrm>
            <a:off x="1335088" y="449263"/>
            <a:ext cx="4338637" cy="3254375"/>
          </a:xfrm>
          <a:ln/>
        </p:spPr>
      </p:sp>
      <p:sp>
        <p:nvSpPr>
          <p:cNvPr id="91140"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DC4F794-FB15-40E4-97FF-138509F61DB4}" type="slidenum">
              <a:rPr lang="en-US"/>
              <a:pPr/>
              <a:t>8</a:t>
            </a:fld>
            <a:endParaRPr lang="en-US"/>
          </a:p>
        </p:txBody>
      </p:sp>
      <p:sp>
        <p:nvSpPr>
          <p:cNvPr id="92163" name="Rectangle 2"/>
          <p:cNvSpPr>
            <a:spLocks noChangeArrowheads="1"/>
          </p:cNvSpPr>
          <p:nvPr/>
        </p:nvSpPr>
        <p:spPr bwMode="auto">
          <a:xfrm>
            <a:off x="3968750" y="0"/>
            <a:ext cx="3041650" cy="463550"/>
          </a:xfrm>
          <a:prstGeom prst="rect">
            <a:avLst/>
          </a:prstGeom>
          <a:noFill/>
          <a:ln w="9525">
            <a:noFill/>
            <a:miter lim="800000"/>
            <a:headEnd/>
            <a:tailEnd/>
          </a:ln>
        </p:spPr>
        <p:txBody>
          <a:bodyPr wrap="none" anchor="ctr"/>
          <a:lstStyle/>
          <a:p>
            <a:endParaRPr lang="en-US"/>
          </a:p>
        </p:txBody>
      </p:sp>
      <p:sp>
        <p:nvSpPr>
          <p:cNvPr id="92164" name="Rectangle 3"/>
          <p:cNvSpPr>
            <a:spLocks noChangeArrowheads="1"/>
          </p:cNvSpPr>
          <p:nvPr/>
        </p:nvSpPr>
        <p:spPr bwMode="auto">
          <a:xfrm>
            <a:off x="3968750" y="8831263"/>
            <a:ext cx="3041650" cy="465137"/>
          </a:xfrm>
          <a:prstGeom prst="rect">
            <a:avLst/>
          </a:prstGeom>
          <a:noFill/>
          <a:ln w="9525">
            <a:noFill/>
            <a:miter lim="800000"/>
            <a:headEnd/>
            <a:tailEnd/>
          </a:ln>
        </p:spPr>
        <p:txBody>
          <a:bodyPr lIns="18918" tIns="0" rIns="18918" bIns="0" anchor="b"/>
          <a:lstStyle/>
          <a:p>
            <a:pPr algn="r" defTabSz="776288" eaLnBrk="0" hangingPunct="0"/>
            <a:r>
              <a:rPr lang="en-US" sz="1000" i="1">
                <a:latin typeface="Times New Roman" pitchFamily="18" charset="0"/>
              </a:rPr>
              <a:t>2</a:t>
            </a:r>
          </a:p>
        </p:txBody>
      </p:sp>
      <p:sp>
        <p:nvSpPr>
          <p:cNvPr id="92165" name="Rectangle 4"/>
          <p:cNvSpPr>
            <a:spLocks noChangeArrowheads="1"/>
          </p:cNvSpPr>
          <p:nvPr/>
        </p:nvSpPr>
        <p:spPr bwMode="auto">
          <a:xfrm>
            <a:off x="-1588" y="8831263"/>
            <a:ext cx="3038476" cy="465137"/>
          </a:xfrm>
          <a:prstGeom prst="rect">
            <a:avLst/>
          </a:prstGeom>
          <a:noFill/>
          <a:ln w="9525">
            <a:noFill/>
            <a:miter lim="800000"/>
            <a:headEnd/>
            <a:tailEnd/>
          </a:ln>
        </p:spPr>
        <p:txBody>
          <a:bodyPr wrap="none" anchor="ctr"/>
          <a:lstStyle/>
          <a:p>
            <a:endParaRPr lang="en-US"/>
          </a:p>
        </p:txBody>
      </p:sp>
      <p:sp>
        <p:nvSpPr>
          <p:cNvPr id="92166" name="Rectangle 5"/>
          <p:cNvSpPr>
            <a:spLocks noChangeArrowheads="1"/>
          </p:cNvSpPr>
          <p:nvPr/>
        </p:nvSpPr>
        <p:spPr bwMode="auto">
          <a:xfrm>
            <a:off x="-1588" y="0"/>
            <a:ext cx="3038476" cy="463550"/>
          </a:xfrm>
          <a:prstGeom prst="rect">
            <a:avLst/>
          </a:prstGeom>
          <a:noFill/>
          <a:ln w="9525">
            <a:noFill/>
            <a:miter lim="800000"/>
            <a:headEnd/>
            <a:tailEnd/>
          </a:ln>
        </p:spPr>
        <p:txBody>
          <a:bodyPr wrap="none" anchor="ctr"/>
          <a:lstStyle/>
          <a:p>
            <a:endParaRPr lang="en-US"/>
          </a:p>
        </p:txBody>
      </p:sp>
      <p:sp>
        <p:nvSpPr>
          <p:cNvPr id="92167" name="Rectangle 6"/>
          <p:cNvSpPr>
            <a:spLocks noChangeArrowheads="1"/>
          </p:cNvSpPr>
          <p:nvPr/>
        </p:nvSpPr>
        <p:spPr bwMode="auto">
          <a:xfrm>
            <a:off x="3968750" y="7938"/>
            <a:ext cx="3041650" cy="436562"/>
          </a:xfrm>
          <a:prstGeom prst="rect">
            <a:avLst/>
          </a:prstGeom>
          <a:noFill/>
          <a:ln w="9525">
            <a:noFill/>
            <a:miter lim="800000"/>
            <a:headEnd/>
            <a:tailEnd/>
          </a:ln>
        </p:spPr>
        <p:txBody>
          <a:bodyPr wrap="none" anchor="ctr"/>
          <a:lstStyle/>
          <a:p>
            <a:endParaRPr lang="en-US"/>
          </a:p>
        </p:txBody>
      </p:sp>
      <p:sp>
        <p:nvSpPr>
          <p:cNvPr id="92168" name="Rectangle 7"/>
          <p:cNvSpPr>
            <a:spLocks noChangeArrowheads="1"/>
          </p:cNvSpPr>
          <p:nvPr/>
        </p:nvSpPr>
        <p:spPr bwMode="auto">
          <a:xfrm>
            <a:off x="3968750" y="8845550"/>
            <a:ext cx="3041650" cy="436563"/>
          </a:xfrm>
          <a:prstGeom prst="rect">
            <a:avLst/>
          </a:prstGeom>
          <a:noFill/>
          <a:ln w="9525">
            <a:noFill/>
            <a:miter lim="800000"/>
            <a:headEnd/>
            <a:tailEnd/>
          </a:ln>
        </p:spPr>
        <p:txBody>
          <a:bodyPr lIns="18918" tIns="0" rIns="18918" bIns="0" anchor="b"/>
          <a:lstStyle/>
          <a:p>
            <a:pPr algn="r" defTabSz="776288" eaLnBrk="0" hangingPunct="0"/>
            <a:r>
              <a:rPr lang="en-US" sz="1000" i="1">
                <a:latin typeface="Times New Roman" pitchFamily="18" charset="0"/>
              </a:rPr>
              <a:t>2</a:t>
            </a:r>
          </a:p>
        </p:txBody>
      </p:sp>
      <p:sp>
        <p:nvSpPr>
          <p:cNvPr id="92169" name="Rectangle 8"/>
          <p:cNvSpPr>
            <a:spLocks noChangeArrowheads="1"/>
          </p:cNvSpPr>
          <p:nvPr/>
        </p:nvSpPr>
        <p:spPr bwMode="auto">
          <a:xfrm>
            <a:off x="-1588" y="8845550"/>
            <a:ext cx="3038476" cy="436563"/>
          </a:xfrm>
          <a:prstGeom prst="rect">
            <a:avLst/>
          </a:prstGeom>
          <a:noFill/>
          <a:ln w="9525">
            <a:noFill/>
            <a:miter lim="800000"/>
            <a:headEnd/>
            <a:tailEnd/>
          </a:ln>
        </p:spPr>
        <p:txBody>
          <a:bodyPr wrap="none" anchor="ctr"/>
          <a:lstStyle/>
          <a:p>
            <a:endParaRPr lang="en-US"/>
          </a:p>
        </p:txBody>
      </p:sp>
      <p:sp>
        <p:nvSpPr>
          <p:cNvPr id="92170" name="Rectangle 9"/>
          <p:cNvSpPr>
            <a:spLocks noChangeArrowheads="1"/>
          </p:cNvSpPr>
          <p:nvPr/>
        </p:nvSpPr>
        <p:spPr bwMode="auto">
          <a:xfrm>
            <a:off x="-1588" y="7938"/>
            <a:ext cx="3038476" cy="436562"/>
          </a:xfrm>
          <a:prstGeom prst="rect">
            <a:avLst/>
          </a:prstGeom>
          <a:noFill/>
          <a:ln w="9525">
            <a:noFill/>
            <a:miter lim="800000"/>
            <a:headEnd/>
            <a:tailEnd/>
          </a:ln>
        </p:spPr>
        <p:txBody>
          <a:bodyPr wrap="none" anchor="ctr"/>
          <a:lstStyle/>
          <a:p>
            <a:endParaRPr lang="en-US"/>
          </a:p>
        </p:txBody>
      </p:sp>
      <p:sp>
        <p:nvSpPr>
          <p:cNvPr id="92171" name="Rectangle 10"/>
          <p:cNvSpPr>
            <a:spLocks noChangeArrowheads="1"/>
          </p:cNvSpPr>
          <p:nvPr/>
        </p:nvSpPr>
        <p:spPr bwMode="auto">
          <a:xfrm>
            <a:off x="3967163" y="0"/>
            <a:ext cx="3043237" cy="463550"/>
          </a:xfrm>
          <a:prstGeom prst="rect">
            <a:avLst/>
          </a:prstGeom>
          <a:noFill/>
          <a:ln w="9525">
            <a:noFill/>
            <a:miter lim="800000"/>
            <a:headEnd/>
            <a:tailEnd/>
          </a:ln>
        </p:spPr>
        <p:txBody>
          <a:bodyPr wrap="none" anchor="ctr"/>
          <a:lstStyle/>
          <a:p>
            <a:endParaRPr lang="en-US"/>
          </a:p>
        </p:txBody>
      </p:sp>
      <p:sp>
        <p:nvSpPr>
          <p:cNvPr id="92172" name="Rectangle 11"/>
          <p:cNvSpPr>
            <a:spLocks noChangeArrowheads="1"/>
          </p:cNvSpPr>
          <p:nvPr/>
        </p:nvSpPr>
        <p:spPr bwMode="auto">
          <a:xfrm>
            <a:off x="3967163" y="8824913"/>
            <a:ext cx="3043237" cy="469900"/>
          </a:xfrm>
          <a:prstGeom prst="rect">
            <a:avLst/>
          </a:prstGeom>
          <a:noFill/>
          <a:ln w="9525">
            <a:noFill/>
            <a:miter lim="800000"/>
            <a:headEnd/>
            <a:tailEnd/>
          </a:ln>
        </p:spPr>
        <p:txBody>
          <a:bodyPr lIns="18918" tIns="0" rIns="18918" bIns="0" anchor="b"/>
          <a:lstStyle/>
          <a:p>
            <a:pPr algn="r" defTabSz="776288" eaLnBrk="0" hangingPunct="0"/>
            <a:r>
              <a:rPr lang="en-US" sz="1000" i="1">
                <a:latin typeface="Times New Roman" pitchFamily="18" charset="0"/>
              </a:rPr>
              <a:t>2</a:t>
            </a:r>
          </a:p>
        </p:txBody>
      </p:sp>
      <p:sp>
        <p:nvSpPr>
          <p:cNvPr id="92173" name="Rectangle 12"/>
          <p:cNvSpPr>
            <a:spLocks noChangeArrowheads="1"/>
          </p:cNvSpPr>
          <p:nvPr/>
        </p:nvSpPr>
        <p:spPr bwMode="auto">
          <a:xfrm>
            <a:off x="-1588" y="8824913"/>
            <a:ext cx="3038476" cy="469900"/>
          </a:xfrm>
          <a:prstGeom prst="rect">
            <a:avLst/>
          </a:prstGeom>
          <a:noFill/>
          <a:ln w="9525">
            <a:noFill/>
            <a:miter lim="800000"/>
            <a:headEnd/>
            <a:tailEnd/>
          </a:ln>
        </p:spPr>
        <p:txBody>
          <a:bodyPr wrap="none" anchor="ctr"/>
          <a:lstStyle/>
          <a:p>
            <a:endParaRPr lang="en-US"/>
          </a:p>
        </p:txBody>
      </p:sp>
      <p:sp>
        <p:nvSpPr>
          <p:cNvPr id="92174" name="Rectangle 13"/>
          <p:cNvSpPr>
            <a:spLocks noChangeArrowheads="1"/>
          </p:cNvSpPr>
          <p:nvPr/>
        </p:nvSpPr>
        <p:spPr bwMode="auto">
          <a:xfrm>
            <a:off x="-1588" y="0"/>
            <a:ext cx="3038476" cy="463550"/>
          </a:xfrm>
          <a:prstGeom prst="rect">
            <a:avLst/>
          </a:prstGeom>
          <a:noFill/>
          <a:ln w="9525">
            <a:noFill/>
            <a:miter lim="800000"/>
            <a:headEnd/>
            <a:tailEnd/>
          </a:ln>
        </p:spPr>
        <p:txBody>
          <a:bodyPr wrap="none" anchor="ctr"/>
          <a:lstStyle/>
          <a:p>
            <a:endParaRPr lang="en-US"/>
          </a:p>
        </p:txBody>
      </p:sp>
      <p:sp>
        <p:nvSpPr>
          <p:cNvPr id="92175" name="Rectangle 14"/>
          <p:cNvSpPr>
            <a:spLocks noGrp="1" noRot="1" noChangeAspect="1" noChangeArrowheads="1" noTextEdit="1"/>
          </p:cNvSpPr>
          <p:nvPr>
            <p:ph type="sldImg"/>
          </p:nvPr>
        </p:nvSpPr>
        <p:spPr>
          <a:xfrm>
            <a:off x="1050925" y="465138"/>
            <a:ext cx="4408488" cy="3306762"/>
          </a:xfrm>
          <a:ln/>
        </p:spPr>
      </p:sp>
      <p:sp>
        <p:nvSpPr>
          <p:cNvPr id="92176" name="Rectangle 15"/>
          <p:cNvSpPr>
            <a:spLocks noGrp="1" noChangeArrowheads="1"/>
          </p:cNvSpPr>
          <p:nvPr>
            <p:ph type="body" idx="1"/>
          </p:nvPr>
        </p:nvSpPr>
        <p:spPr>
          <a:xfrm>
            <a:off x="623888" y="3925888"/>
            <a:ext cx="5607050" cy="4183062"/>
          </a:xfrm>
          <a:noFill/>
          <a:ln/>
        </p:spPr>
        <p:txBody>
          <a:bodyPr/>
          <a:lstStyle/>
          <a:p>
            <a:pPr eaLnBrk="1" hangingPunct="1">
              <a:lnSpc>
                <a:spcPct val="90000"/>
              </a:lnSpc>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7" name="Picture 6"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1138" y="76200"/>
            <a:ext cx="8721725"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11138" y="1295400"/>
            <a:ext cx="8721725" cy="5029200"/>
          </a:xfrm>
        </p:spPr>
        <p:txBody>
          <a:bodyPr/>
          <a:lstStyle/>
          <a:p>
            <a:pPr lvl="0"/>
            <a:endParaRPr lang="en-US" noProof="0" dirty="0" smtClean="0"/>
          </a:p>
        </p:txBody>
      </p:sp>
    </p:spTree>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1016" y="76200"/>
            <a:ext cx="7385538"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1015" y="1295400"/>
            <a:ext cx="4290646"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2339" y="1295400"/>
            <a:ext cx="4290646" cy="5029200"/>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1138" y="76200"/>
            <a:ext cx="8721725"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1138" y="1295400"/>
            <a:ext cx="428466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284663"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pic>
        <p:nvPicPr>
          <p:cNvPr id="4" name="Picture 7" descr="Cover-option-2_no-trans.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 Box 28"/>
          <p:cNvSpPr txBox="1">
            <a:spLocks noChangeArrowheads="1"/>
          </p:cNvSpPr>
          <p:nvPr userDrawn="1"/>
        </p:nvSpPr>
        <p:spPr bwMode="auto">
          <a:xfrm>
            <a:off x="7140575" y="0"/>
            <a:ext cx="2003425" cy="233363"/>
          </a:xfrm>
          <a:prstGeom prst="rect">
            <a:avLst/>
          </a:prstGeom>
          <a:solidFill>
            <a:srgbClr val="B21107"/>
          </a:solidFill>
          <a:ln w="6350">
            <a:noFill/>
            <a:miter lim="800000"/>
            <a:headEnd/>
            <a:tailEnd/>
          </a:ln>
        </p:spPr>
        <p:txBody>
          <a:bodyPr tIns="91440" bIns="91440" anchor="ctr"/>
          <a:lstStyle/>
          <a:p>
            <a:pPr algn="r" eaLnBrk="0" hangingPunct="0">
              <a:spcBef>
                <a:spcPct val="50000"/>
              </a:spcBef>
              <a:defRPr/>
            </a:pPr>
            <a:r>
              <a:rPr lang="en-US" sz="1000" dirty="0">
                <a:solidFill>
                  <a:srgbClr val="FFFFFF"/>
                </a:solidFill>
                <a:latin typeface="Arial" pitchFamily="34" charset="0"/>
                <a:cs typeface="Arial" pitchFamily="34" charset="0"/>
              </a:rPr>
              <a:t>FOR INTERNAL USE ONLY</a:t>
            </a:r>
          </a:p>
        </p:txBody>
      </p:sp>
      <p:sp>
        <p:nvSpPr>
          <p:cNvPr id="16" name="Title 1"/>
          <p:cNvSpPr>
            <a:spLocks noGrp="1"/>
          </p:cNvSpPr>
          <p:nvPr>
            <p:ph type="ctrTitle"/>
          </p:nvPr>
        </p:nvSpPr>
        <p:spPr>
          <a:xfrm>
            <a:off x="3275856" y="2571744"/>
            <a:ext cx="5510986" cy="2357454"/>
          </a:xfrm>
        </p:spPr>
        <p:txBody>
          <a:bodyPr anchor="t"/>
          <a:lstStyle>
            <a:lvl1pPr algn="r">
              <a:lnSpc>
                <a:spcPts val="3240"/>
              </a:lnSpc>
              <a:defRPr sz="3000">
                <a:solidFill>
                  <a:schemeClr val="bg1"/>
                </a:solidFill>
              </a:defRPr>
            </a:lvl1pPr>
          </a:lstStyle>
          <a:p>
            <a:r>
              <a:rPr lang="en-US" dirty="0" smtClean="0"/>
              <a:t>Click to edit Master title style</a:t>
            </a:r>
            <a:endParaRPr lang="en-GB" dirty="0"/>
          </a:p>
        </p:txBody>
      </p:sp>
      <p:sp>
        <p:nvSpPr>
          <p:cNvPr id="17" name="Subtitle 2"/>
          <p:cNvSpPr>
            <a:spLocks noGrp="1"/>
          </p:cNvSpPr>
          <p:nvPr>
            <p:ph type="subTitle" idx="1"/>
          </p:nvPr>
        </p:nvSpPr>
        <p:spPr>
          <a:xfrm>
            <a:off x="3275856" y="4984855"/>
            <a:ext cx="5511600" cy="1752600"/>
          </a:xfrm>
        </p:spPr>
        <p:txBody>
          <a:bodyPr/>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7" name="Slide Number Placeholder 6"/>
          <p:cNvSpPr txBox="1">
            <a:spLocks noGrp="1"/>
          </p:cNvSpPr>
          <p:nvPr userDrawn="1"/>
        </p:nvSpPr>
        <p:spPr bwMode="auto">
          <a:xfrm>
            <a:off x="8777288" y="6526213"/>
            <a:ext cx="258762" cy="225425"/>
          </a:xfrm>
          <a:prstGeom prst="rect">
            <a:avLst/>
          </a:prstGeom>
          <a:noFill/>
          <a:ln w="9525">
            <a:noFill/>
            <a:miter lim="800000"/>
            <a:headEnd/>
            <a:tailEnd/>
          </a:ln>
        </p:spPr>
        <p:txBody>
          <a:bodyPr lIns="0" tIns="0" rIns="0" bIns="0" anchor="ctr"/>
          <a:lstStyle/>
          <a:p>
            <a:pPr algn="r">
              <a:defRPr/>
            </a:pPr>
            <a:fld id="{389DF7A3-9E5D-44C1-815A-335E55FB7CAD}" type="slidenum">
              <a:rPr lang="en-US" sz="1000" b="0">
                <a:solidFill>
                  <a:schemeClr val="tx2"/>
                </a:solidFill>
                <a:latin typeface="Arial" pitchFamily="34" charset="0"/>
                <a:cs typeface="Arial" pitchFamily="34" charset="0"/>
              </a:rPr>
              <a:pPr algn="r">
                <a:defRPr/>
              </a:pPr>
              <a:t>‹#›</a:t>
            </a:fld>
            <a:endParaRPr lang="en-US" sz="1000" b="0" dirty="0">
              <a:solidFill>
                <a:schemeClr val="tx2"/>
              </a:solidFill>
              <a:latin typeface="Arial" pitchFamily="34" charset="0"/>
              <a:cs typeface="Arial" pitchFamily="34" charset="0"/>
            </a:endParaRPr>
          </a:p>
        </p:txBody>
      </p:sp>
      <p:pic>
        <p:nvPicPr>
          <p:cNvPr id="9" name="Picture 8"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7" name="Picture 6"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7"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8"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9"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6"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b="0" smtClean="0">
                <a:solidFill>
                  <a:srgbClr val="00338D"/>
                </a:solidFill>
                <a:latin typeface="Arial"/>
              </a:rPr>
              <a:pPr algn="r">
                <a:spcBef>
                  <a:spcPct val="40000"/>
                </a:spcBef>
                <a:defRPr/>
              </a:pPr>
              <a:t>‹#›</a:t>
            </a:fld>
            <a:endParaRPr lang="en-US" sz="900" b="0" dirty="0">
              <a:solidFill>
                <a:srgbClr val="00338D"/>
              </a:solidFill>
              <a:latin typeface="Arial"/>
            </a:endParaRPr>
          </a:p>
        </p:txBody>
      </p:sp>
      <p:sp>
        <p:nvSpPr>
          <p:cNvPr id="10" name="Text Box 9"/>
          <p:cNvSpPr txBox="1">
            <a:spLocks noChangeArrowheads="1"/>
          </p:cNvSpPr>
          <p:nvPr userDrawn="1"/>
        </p:nvSpPr>
        <p:spPr bwMode="auto">
          <a:xfrm>
            <a:off x="201561" y="6400379"/>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5913" r:id="rId1"/>
    <p:sldLayoutId id="2147485914" r:id="rId2"/>
    <p:sldLayoutId id="2147485915" r:id="rId3"/>
    <p:sldLayoutId id="2147485916" r:id="rId4"/>
    <p:sldLayoutId id="2147485917" r:id="rId5"/>
    <p:sldLayoutId id="2147485918" r:id="rId6"/>
    <p:sldLayoutId id="2147485919" r:id="rId7"/>
    <p:sldLayoutId id="2147485920" r:id="rId8"/>
    <p:sldLayoutId id="2147485921" r:id="rId9"/>
    <p:sldLayoutId id="2147485922" r:id="rId10"/>
    <p:sldLayoutId id="2147485923" r:id="rId11"/>
    <p:sldLayoutId id="2147485924" r:id="rId12"/>
    <p:sldLayoutId id="2147485925" r:id="rId13"/>
    <p:sldLayoutId id="2147485926" r:id="rId14"/>
    <p:sldLayoutId id="2147485927" r:id="rId15"/>
    <p:sldLayoutId id="2147485895" r:id="rId16"/>
    <p:sldLayoutId id="2147485902" r:id="rId17"/>
    <p:sldLayoutId id="2147485903" r:id="rId18"/>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xml"/><Relationship Id="rId7" Type="http://schemas.openxmlformats.org/officeDocument/2006/relationships/image" Target="../media/image10.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wmf"/><Relationship Id="rId5" Type="http://schemas.openxmlformats.org/officeDocument/2006/relationships/notesSlide" Target="../notesSlides/notesSlide16.xml"/><Relationship Id="rId4" Type="http://schemas.openxmlformats.org/officeDocument/2006/relationships/slideLayout" Target="../slideLayouts/slideLayout15.xml"/><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9" Type="http://schemas.openxmlformats.org/officeDocument/2006/relationships/tags" Target="../tags/tag47.xml"/><Relationship Id="rId21" Type="http://schemas.openxmlformats.org/officeDocument/2006/relationships/tags" Target="../tags/tag29.xml"/><Relationship Id="rId34" Type="http://schemas.openxmlformats.org/officeDocument/2006/relationships/tags" Target="../tags/tag42.xml"/><Relationship Id="rId42" Type="http://schemas.openxmlformats.org/officeDocument/2006/relationships/tags" Target="../tags/tag50.xml"/><Relationship Id="rId47" Type="http://schemas.openxmlformats.org/officeDocument/2006/relationships/tags" Target="../tags/tag55.xml"/><Relationship Id="rId50" Type="http://schemas.openxmlformats.org/officeDocument/2006/relationships/tags" Target="../tags/tag58.xml"/><Relationship Id="rId55" Type="http://schemas.openxmlformats.org/officeDocument/2006/relationships/tags" Target="../tags/tag63.xml"/><Relationship Id="rId7" Type="http://schemas.openxmlformats.org/officeDocument/2006/relationships/tags" Target="../tags/tag15.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41" Type="http://schemas.openxmlformats.org/officeDocument/2006/relationships/tags" Target="../tags/tag49.xml"/><Relationship Id="rId54" Type="http://schemas.openxmlformats.org/officeDocument/2006/relationships/tags" Target="../tags/tag62.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37" Type="http://schemas.openxmlformats.org/officeDocument/2006/relationships/tags" Target="../tags/tag45.xml"/><Relationship Id="rId40" Type="http://schemas.openxmlformats.org/officeDocument/2006/relationships/tags" Target="../tags/tag48.xml"/><Relationship Id="rId45" Type="http://schemas.openxmlformats.org/officeDocument/2006/relationships/tags" Target="../tags/tag53.xml"/><Relationship Id="rId53" Type="http://schemas.openxmlformats.org/officeDocument/2006/relationships/tags" Target="../tags/tag61.xml"/><Relationship Id="rId58" Type="http://schemas.openxmlformats.org/officeDocument/2006/relationships/tags" Target="../tags/tag66.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36" Type="http://schemas.openxmlformats.org/officeDocument/2006/relationships/tags" Target="../tags/tag44.xml"/><Relationship Id="rId49" Type="http://schemas.openxmlformats.org/officeDocument/2006/relationships/tags" Target="../tags/tag57.xml"/><Relationship Id="rId57" Type="http://schemas.openxmlformats.org/officeDocument/2006/relationships/tags" Target="../tags/tag65.xml"/><Relationship Id="rId61" Type="http://schemas.openxmlformats.org/officeDocument/2006/relationships/image" Target="../media/image8.png"/><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4" Type="http://schemas.openxmlformats.org/officeDocument/2006/relationships/tags" Target="../tags/tag52.xml"/><Relationship Id="rId52" Type="http://schemas.openxmlformats.org/officeDocument/2006/relationships/tags" Target="../tags/tag60.xml"/><Relationship Id="rId60" Type="http://schemas.openxmlformats.org/officeDocument/2006/relationships/notesSlide" Target="../notesSlides/notesSlide26.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tags" Target="../tags/tag43.xml"/><Relationship Id="rId43" Type="http://schemas.openxmlformats.org/officeDocument/2006/relationships/tags" Target="../tags/tag51.xml"/><Relationship Id="rId48" Type="http://schemas.openxmlformats.org/officeDocument/2006/relationships/tags" Target="../tags/tag56.xml"/><Relationship Id="rId56" Type="http://schemas.openxmlformats.org/officeDocument/2006/relationships/tags" Target="../tags/tag64.xml"/><Relationship Id="rId8" Type="http://schemas.openxmlformats.org/officeDocument/2006/relationships/tags" Target="../tags/tag16.xml"/><Relationship Id="rId51" Type="http://schemas.openxmlformats.org/officeDocument/2006/relationships/tags" Target="../tags/tag59.xml"/><Relationship Id="rId3" Type="http://schemas.openxmlformats.org/officeDocument/2006/relationships/tags" Target="../tags/tag11.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38" Type="http://schemas.openxmlformats.org/officeDocument/2006/relationships/tags" Target="../tags/tag46.xml"/><Relationship Id="rId46" Type="http://schemas.openxmlformats.org/officeDocument/2006/relationships/tags" Target="../tags/tag54.xml"/><Relationship Id="rId59"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6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3276600" y="2919412"/>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aseline="-25000" dirty="0" smtClean="0"/>
              <a:t>TRANSACTION SERVICES</a:t>
            </a:r>
          </a:p>
          <a:p>
            <a:pPr algn="r">
              <a:lnSpc>
                <a:spcPts val="3240"/>
              </a:lnSpc>
              <a:defRPr/>
            </a:pPr>
            <a:r>
              <a:rPr lang="en-GB" sz="2000" kern="0" dirty="0" smtClean="0">
                <a:latin typeface="Arial"/>
                <a:cs typeface="Arial"/>
              </a:rPr>
              <a:t>FINANCIAL DUE DILIGENCE (FDD)</a:t>
            </a:r>
            <a:r>
              <a:rPr lang="en-GB" sz="2000" kern="0" dirty="0" smtClean="0">
                <a:solidFill>
                  <a:srgbClr val="FFFFFF"/>
                </a:solidFill>
                <a:latin typeface="Arial"/>
                <a:cs typeface="Arial"/>
              </a:rPr>
              <a:t> TOOLKIT</a:t>
            </a:r>
          </a:p>
          <a:p>
            <a:pPr algn="r">
              <a:lnSpc>
                <a:spcPts val="3240"/>
              </a:lnSpc>
              <a:defRPr/>
            </a:pPr>
            <a:endParaRPr lang="en-GB" sz="3200" kern="0" dirty="0" smtClean="0">
              <a:solidFill>
                <a:srgbClr val="FFFFFF"/>
              </a:solidFill>
              <a:latin typeface="Arial"/>
              <a:cs typeface="Arial"/>
            </a:endParaRPr>
          </a:p>
          <a:p>
            <a:pPr algn="r">
              <a:lnSpc>
                <a:spcPts val="3240"/>
              </a:lnSpc>
              <a:defRPr/>
            </a:pPr>
            <a:r>
              <a:rPr lang="en-GB" sz="3000" kern="0" dirty="0" smtClean="0">
                <a:solidFill>
                  <a:srgbClr val="FFFFFF"/>
                </a:solidFill>
                <a:latin typeface="Arial"/>
                <a:cs typeface="Arial"/>
              </a:rPr>
              <a:t>Working capital</a:t>
            </a:r>
          </a:p>
          <a:p>
            <a:pPr algn="r">
              <a:lnSpc>
                <a:spcPts val="3240"/>
              </a:lnSpc>
              <a:defRPr/>
            </a:pPr>
            <a:r>
              <a:rPr lang="en-GB" sz="3000" kern="0" dirty="0" smtClean="0">
                <a:solidFill>
                  <a:srgbClr val="FFFFFF"/>
                </a:solidFill>
                <a:latin typeface="Arial"/>
                <a:cs typeface="Arial"/>
              </a:rPr>
              <a:t>Due diligence considerations</a:t>
            </a:r>
            <a:endParaRPr lang="en-GB" sz="3000" kern="0" dirty="0">
              <a:solidFill>
                <a:srgbClr val="FFFFFF"/>
              </a:solidFill>
              <a:latin typeface="Arial"/>
              <a:ea typeface="+mj-ea"/>
              <a:cs typeface="Arial"/>
            </a:endParaRPr>
          </a:p>
          <a:p>
            <a:pPr algn="r">
              <a:lnSpc>
                <a:spcPts val="3240"/>
              </a:lnSpc>
              <a:defRPr/>
            </a:pPr>
            <a:endParaRPr lang="en-GB" sz="1600" kern="0" dirty="0" smtClean="0">
              <a:solidFill>
                <a:srgbClr val="FFFFFF"/>
              </a:solidFill>
              <a:latin typeface="Arial"/>
              <a:ea typeface="+mj-ea"/>
              <a:cs typeface="Arial"/>
            </a:endParaRPr>
          </a:p>
          <a:p>
            <a:pPr algn="r">
              <a:lnSpc>
                <a:spcPts val="3240"/>
              </a:lnSpc>
              <a:defRPr/>
            </a:pPr>
            <a:r>
              <a:rPr lang="en-GB" sz="1200" kern="0" dirty="0" smtClean="0">
                <a:solidFill>
                  <a:srgbClr val="FFFFFF"/>
                </a:solidFill>
                <a:latin typeface="Arial"/>
                <a:ea typeface="+mj-ea"/>
                <a:cs typeface="Arial"/>
              </a:rPr>
              <a:t>January 2012</a:t>
            </a:r>
            <a:endParaRPr lang="en-US" sz="1200" kern="0" dirty="0">
              <a:solidFill>
                <a:srgbClr val="FFFFFF"/>
              </a:solidFill>
              <a:latin typeface="Arial"/>
              <a:ea typeface="+mj-ea"/>
              <a:cs typeface="Arial"/>
            </a:endParaRPr>
          </a:p>
        </p:txBody>
      </p:sp>
      <p:sp>
        <p:nvSpPr>
          <p:cNvPr id="7" name="Comment 28"/>
          <p:cNvSpPr>
            <a:spLocks noChangeArrowheads="1"/>
          </p:cNvSpPr>
          <p:nvPr/>
        </p:nvSpPr>
        <p:spPr bwMode="auto">
          <a:xfrm>
            <a:off x="4191000" y="1804657"/>
            <a:ext cx="4953001" cy="938543"/>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b="0" kern="0" dirty="0" smtClean="0">
                <a:solidFill>
                  <a:srgbClr val="FFFFFF"/>
                </a:solidFill>
                <a:ea typeface="+mn-ea"/>
              </a:rPr>
              <a:t>Financial due diligence (FDD) services are permitted for audit clients subject to the general independence considerations for SEC and IFAC audit clients contained in  "</a:t>
            </a:r>
            <a:r>
              <a:rPr lang="en-US" sz="900" b="0" kern="0" dirty="0" smtClean="0">
                <a:solidFill>
                  <a:srgbClr val="FFFFFF"/>
                </a:solidFill>
                <a:ea typeface="+mn-ea"/>
                <a:hlinkClick r:id="rId3"/>
              </a:rPr>
              <a:t>Auditor Independence - General guidance for TS Services</a:t>
            </a:r>
            <a:r>
              <a:rPr lang="en-US" sz="900" b="0" kern="0" dirty="0" smtClean="0">
                <a:solidFill>
                  <a:srgbClr val="FFFFFF"/>
                </a:solidFill>
                <a:ea typeface="+mn-ea"/>
              </a:rPr>
              <a:t>."  Additionally,  Chapters 11 and 20 of the </a:t>
            </a:r>
            <a:r>
              <a:rPr lang="en-US" sz="900" b="0" kern="0" dirty="0" smtClean="0">
                <a:solidFill>
                  <a:srgbClr val="FFFFFF"/>
                </a:solidFill>
                <a:ea typeface="+mn-ea"/>
                <a:hlinkClick r:id="rId4"/>
              </a:rPr>
              <a:t>Global Quality &amp; Risk Management Manual </a:t>
            </a:r>
            <a:r>
              <a:rPr lang="en-US" sz="900" b="0" kern="0" dirty="0" smtClean="0">
                <a:solidFill>
                  <a:srgbClr val="FFFFFF"/>
                </a:solidFill>
                <a:ea typeface="+mn-ea"/>
              </a:rPr>
              <a:t>and Sections 1 and 5 of the </a:t>
            </a:r>
            <a:r>
              <a:rPr lang="en-US" sz="900" b="0" kern="0" dirty="0" smtClean="0">
                <a:solidFill>
                  <a:srgbClr val="FFFFFF"/>
                </a:solidFill>
                <a:ea typeface="+mn-ea"/>
                <a:hlinkClick r:id="rId5"/>
              </a:rPr>
              <a:t>Global Transaction Services Manual</a:t>
            </a:r>
            <a:r>
              <a:rPr lang="en-US" sz="900" b="0" kern="0" dirty="0" smtClean="0">
                <a:solidFill>
                  <a:srgbClr val="FFFFFF"/>
                </a:solidFill>
                <a:ea typeface="+mn-ea"/>
              </a:rPr>
              <a:t> contain independence guidance. Where this warning icon is present in the toolkit, it is an indication of independence concerns for audit client engagements.</a:t>
            </a:r>
            <a:endParaRPr lang="en-US" sz="900" b="0" kern="0" dirty="0">
              <a:solidFill>
                <a:srgbClr val="FFFFFF"/>
              </a:solidFill>
              <a:ea typeface="+mn-ea"/>
            </a:endParaRPr>
          </a:p>
        </p:txBody>
      </p:sp>
      <p:pic>
        <p:nvPicPr>
          <p:cNvPr id="8" name="Picture 3" descr="DPP-1"/>
          <p:cNvPicPr>
            <a:picLocks noChangeAspect="1" noChangeArrowheads="1"/>
          </p:cNvPicPr>
          <p:nvPr/>
        </p:nvPicPr>
        <p:blipFill>
          <a:blip r:embed="rId6" cstate="print"/>
          <a:srcRect/>
          <a:stretch>
            <a:fillRect/>
          </a:stretch>
        </p:blipFill>
        <p:spPr bwMode="auto">
          <a:xfrm>
            <a:off x="3581400" y="2057400"/>
            <a:ext cx="492125" cy="485775"/>
          </a:xfrm>
          <a:prstGeom prst="rect">
            <a:avLst/>
          </a:prstGeom>
          <a:noFill/>
          <a:ln w="9525">
            <a:noFill/>
            <a:miter lim="800000"/>
            <a:headEnd/>
            <a:tailEnd/>
          </a:ln>
        </p:spPr>
      </p:pic>
      <p:sp>
        <p:nvSpPr>
          <p:cNvPr id="9"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bwMode="gray">
          <a:xfrm>
            <a:off x="15702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2. </a:t>
            </a:r>
            <a:r>
              <a:rPr lang="en-US" sz="1800" dirty="0" smtClean="0"/>
              <a:t>Working capital reconciliation and movements</a:t>
            </a:r>
          </a:p>
        </p:txBody>
      </p:sp>
      <p:sp>
        <p:nvSpPr>
          <p:cNvPr id="242692" name="Rectangle 4"/>
          <p:cNvSpPr>
            <a:spLocks noChangeArrowheads="1"/>
          </p:cNvSpPr>
          <p:nvPr/>
        </p:nvSpPr>
        <p:spPr bwMode="auto">
          <a:xfrm>
            <a:off x="211138" y="1143000"/>
            <a:ext cx="4208462" cy="4608512"/>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25000"/>
              <a:buFont typeface="Arial" pitchFamily="34" charset="0"/>
              <a:buChar char="▪"/>
            </a:pPr>
            <a:r>
              <a:rPr lang="en-GB" sz="1400" b="0" dirty="0" smtClean="0">
                <a:solidFill>
                  <a:schemeClr val="tx1"/>
                </a:solidFill>
              </a:rPr>
              <a:t>Working capital is a key component of purchase price and results in a $ for $ adjustment if it is in excess/short of what is agreed in the SPA. </a:t>
            </a:r>
          </a:p>
          <a:p>
            <a:pPr marL="287338" lvl="1" indent="-285750">
              <a:spcBef>
                <a:spcPct val="40000"/>
              </a:spcBef>
              <a:buClr>
                <a:schemeClr val="accent1"/>
              </a:buClr>
              <a:buSzPct val="125000"/>
              <a:buFont typeface="Arial" pitchFamily="34" charset="0"/>
              <a:buChar char="▪"/>
            </a:pPr>
            <a:r>
              <a:rPr lang="en-GB" sz="1400" b="0" dirty="0" smtClean="0">
                <a:solidFill>
                  <a:schemeClr val="tx1"/>
                </a:solidFill>
              </a:rPr>
              <a:t>It is therefore critical that we fully understand how balances reconcile,  what the movements represent</a:t>
            </a:r>
          </a:p>
          <a:p>
            <a:pPr marL="287338" lvl="1" indent="-285750">
              <a:spcBef>
                <a:spcPct val="40000"/>
              </a:spcBef>
              <a:buClr>
                <a:schemeClr val="accent1"/>
              </a:buClr>
              <a:buSzPct val="125000"/>
              <a:buFont typeface="Arial" pitchFamily="34" charset="0"/>
              <a:buChar char="▪"/>
            </a:pPr>
            <a:r>
              <a:rPr lang="en-GB" sz="1400" b="0" dirty="0" smtClean="0">
                <a:solidFill>
                  <a:schemeClr val="tx1"/>
                </a:solidFill>
              </a:rPr>
              <a:t>Reconciliation – there are different sources of working capital data that must reconcile to each other</a:t>
            </a:r>
          </a:p>
          <a:p>
            <a:pPr marL="744538" lvl="2" indent="-285750">
              <a:spcBef>
                <a:spcPct val="40000"/>
              </a:spcBef>
              <a:buClr>
                <a:schemeClr val="accent1"/>
              </a:buClr>
              <a:buSzPct val="100000"/>
              <a:buFont typeface="Arial" pitchFamily="34" charset="0"/>
              <a:buChar char="–"/>
            </a:pPr>
            <a:r>
              <a:rPr lang="en-GB" sz="1400" b="0" dirty="0" smtClean="0">
                <a:solidFill>
                  <a:schemeClr val="tx1"/>
                </a:solidFill>
              </a:rPr>
              <a:t>Information memorandum</a:t>
            </a:r>
          </a:p>
          <a:p>
            <a:pPr marL="744538" lvl="2" indent="-285750">
              <a:spcBef>
                <a:spcPct val="40000"/>
              </a:spcBef>
              <a:buClr>
                <a:schemeClr val="accent1"/>
              </a:buClr>
              <a:buSzPct val="100000"/>
              <a:buFont typeface="Arial" pitchFamily="34" charset="0"/>
              <a:buChar char="–"/>
            </a:pPr>
            <a:r>
              <a:rPr lang="en-GB" sz="1400" b="0" dirty="0" smtClean="0">
                <a:solidFill>
                  <a:schemeClr val="tx1"/>
                </a:solidFill>
              </a:rPr>
              <a:t>Audited or reported financials</a:t>
            </a:r>
          </a:p>
          <a:p>
            <a:pPr marL="744538" lvl="2" indent="-285750">
              <a:spcBef>
                <a:spcPct val="40000"/>
              </a:spcBef>
              <a:buClr>
                <a:schemeClr val="accent1"/>
              </a:buClr>
              <a:buSzPct val="100000"/>
              <a:buFont typeface="Arial" pitchFamily="34" charset="0"/>
              <a:buChar char="–"/>
            </a:pPr>
            <a:r>
              <a:rPr lang="en-GB" sz="1400" b="0" dirty="0" smtClean="0">
                <a:solidFill>
                  <a:schemeClr val="tx1"/>
                </a:solidFill>
              </a:rPr>
              <a:t>General ledger / trial balance</a:t>
            </a:r>
          </a:p>
          <a:p>
            <a:pPr marL="287338" lvl="1" indent="-285750">
              <a:spcBef>
                <a:spcPct val="40000"/>
              </a:spcBef>
              <a:buClr>
                <a:schemeClr val="accent1"/>
              </a:buClr>
              <a:buSzPct val="125000"/>
              <a:buFont typeface="Arial" pitchFamily="34" charset="0"/>
              <a:buChar char="▪"/>
            </a:pPr>
            <a:r>
              <a:rPr lang="en-GB" sz="1400" b="0" dirty="0" smtClean="0">
                <a:solidFill>
                  <a:schemeClr val="tx1"/>
                </a:solidFill>
              </a:rPr>
              <a:t>While reading the reconciliation of balances, we should also consider balances that are not classified as working capital (typically other assets and liabilities) to ascertain if they include any working capital balances </a:t>
            </a:r>
          </a:p>
        </p:txBody>
      </p:sp>
      <p:sp>
        <p:nvSpPr>
          <p:cNvPr id="4" name="Rectangle 4"/>
          <p:cNvSpPr>
            <a:spLocks noChangeArrowheads="1"/>
          </p:cNvSpPr>
          <p:nvPr/>
        </p:nvSpPr>
        <p:spPr bwMode="auto">
          <a:xfrm>
            <a:off x="4572000" y="1143000"/>
            <a:ext cx="4208462" cy="4608512"/>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25000"/>
              <a:buFont typeface="Arial" pitchFamily="34" charset="0"/>
              <a:buChar char="▪"/>
            </a:pPr>
            <a:r>
              <a:rPr lang="en-GB" sz="1400" b="0" dirty="0" smtClean="0">
                <a:solidFill>
                  <a:schemeClr val="tx1"/>
                </a:solidFill>
              </a:rPr>
              <a:t>Movements – there are some internal checks and balances available within the financial statements for working capital balances</a:t>
            </a:r>
          </a:p>
          <a:p>
            <a:pPr marL="744538" lvl="2" indent="-285750">
              <a:spcBef>
                <a:spcPct val="40000"/>
              </a:spcBef>
              <a:buClr>
                <a:schemeClr val="accent1"/>
              </a:buClr>
              <a:buSzPct val="100000"/>
              <a:buFont typeface="Arial" pitchFamily="34" charset="0"/>
              <a:buChar char="–"/>
            </a:pPr>
            <a:r>
              <a:rPr lang="en-GB" sz="1400" b="0" dirty="0" smtClean="0">
                <a:solidFill>
                  <a:schemeClr val="tx1"/>
                </a:solidFill>
              </a:rPr>
              <a:t>Changes in receivables, payables, inventories etc from one balance sheet date to another are captured in the cash flows (cash flow from operations)</a:t>
            </a:r>
          </a:p>
          <a:p>
            <a:pPr marL="744538" lvl="2" indent="-285750">
              <a:spcBef>
                <a:spcPct val="40000"/>
              </a:spcBef>
              <a:buClr>
                <a:schemeClr val="accent1"/>
              </a:buClr>
              <a:buSzPct val="100000"/>
              <a:buFont typeface="Arial" pitchFamily="34" charset="0"/>
              <a:buChar char="–"/>
            </a:pPr>
            <a:r>
              <a:rPr lang="en-GB" sz="1400" b="0" dirty="0" smtClean="0">
                <a:solidFill>
                  <a:schemeClr val="tx1"/>
                </a:solidFill>
              </a:rPr>
              <a:t>Cash opening and closing balances are presented in both the balance sheet and cash flows</a:t>
            </a:r>
          </a:p>
          <a:p>
            <a:pPr marL="744538" lvl="2" indent="-285750">
              <a:spcBef>
                <a:spcPct val="40000"/>
              </a:spcBef>
              <a:buClr>
                <a:schemeClr val="accent1"/>
              </a:buClr>
              <a:buSzPct val="100000"/>
              <a:buFont typeface="Arial" pitchFamily="34" charset="0"/>
              <a:buChar char="–"/>
            </a:pPr>
            <a:r>
              <a:rPr lang="en-GB" sz="1400" b="0" dirty="0" smtClean="0">
                <a:solidFill>
                  <a:schemeClr val="tx1"/>
                </a:solidFill>
              </a:rPr>
              <a:t>Additions to accruals and reserves should have corresponding charge in the income statements, similarly reversal of charges will also flow through the income statement (also read the quality of earnings section of the FDD toolkit) </a:t>
            </a:r>
          </a:p>
        </p:txBody>
      </p:sp>
      <p:pic>
        <p:nvPicPr>
          <p:cNvPr id="6" name="Picture 5"/>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Balances to be excluded</a:t>
            </a:r>
          </a:p>
        </p:txBody>
      </p:sp>
      <p:sp>
        <p:nvSpPr>
          <p:cNvPr id="242692" name="Rectangle 4"/>
          <p:cNvSpPr>
            <a:spLocks noChangeArrowheads="1"/>
          </p:cNvSpPr>
          <p:nvPr/>
        </p:nvSpPr>
        <p:spPr bwMode="auto">
          <a:xfrm>
            <a:off x="211138" y="1143000"/>
            <a:ext cx="8496300" cy="4608512"/>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25000"/>
              <a:buFont typeface="Arial" pitchFamily="34" charset="0"/>
              <a:buChar char="▪"/>
            </a:pPr>
            <a:r>
              <a:rPr lang="en-GB" sz="1800" b="0" dirty="0" smtClean="0">
                <a:solidFill>
                  <a:schemeClr val="tx1"/>
                </a:solidFill>
              </a:rPr>
              <a:t>Once we have obtained a detailed breakdown of working capital, it is important to exclude balances which do not form part of working capital (i.e.  balances that are considered to NOT relate to the normal business operations). Such balances include:</a:t>
            </a:r>
          </a:p>
          <a:p>
            <a:pPr marL="744538" lvl="2" indent="-285750">
              <a:spcBef>
                <a:spcPct val="40000"/>
              </a:spcBef>
              <a:buClr>
                <a:schemeClr val="accent1"/>
              </a:buClr>
              <a:buSzPct val="100000"/>
              <a:buFont typeface="Arial" pitchFamily="34" charset="0"/>
              <a:buChar char="–"/>
            </a:pPr>
            <a:r>
              <a:rPr lang="en-GB" sz="1800" b="0" dirty="0" smtClean="0">
                <a:solidFill>
                  <a:schemeClr val="tx1"/>
                </a:solidFill>
              </a:rPr>
              <a:t>Debt-like items</a:t>
            </a:r>
          </a:p>
          <a:p>
            <a:pPr marL="744538" lvl="2" indent="-285750">
              <a:spcBef>
                <a:spcPct val="40000"/>
              </a:spcBef>
              <a:buClr>
                <a:schemeClr val="accent1"/>
              </a:buClr>
              <a:buSzPct val="100000"/>
              <a:buFont typeface="Arial" pitchFamily="34" charset="0"/>
              <a:buChar char="–"/>
            </a:pPr>
            <a:r>
              <a:rPr lang="en-GB" sz="1800" b="0" dirty="0" smtClean="0">
                <a:solidFill>
                  <a:schemeClr val="tx1"/>
                </a:solidFill>
              </a:rPr>
              <a:t>Non-recurring balances</a:t>
            </a:r>
          </a:p>
          <a:p>
            <a:pPr marL="744538" lvl="2" indent="-285750">
              <a:spcBef>
                <a:spcPct val="40000"/>
              </a:spcBef>
              <a:buClr>
                <a:schemeClr val="accent1"/>
              </a:buClr>
              <a:buSzPct val="100000"/>
              <a:buFont typeface="Arial" pitchFamily="34" charset="0"/>
              <a:buChar char="–"/>
            </a:pPr>
            <a:r>
              <a:rPr lang="en-GB" sz="1800" b="0" dirty="0" smtClean="0">
                <a:solidFill>
                  <a:schemeClr val="tx1"/>
                </a:solidFill>
              </a:rPr>
              <a:t>One-offs </a:t>
            </a:r>
          </a:p>
          <a:p>
            <a:pPr marL="287338" lvl="1" indent="-285750">
              <a:spcBef>
                <a:spcPct val="40000"/>
              </a:spcBef>
              <a:buClr>
                <a:schemeClr val="accent1"/>
              </a:buClr>
              <a:buSzPct val="125000"/>
              <a:buFont typeface="Arial" pitchFamily="34" charset="0"/>
              <a:buChar char="▪"/>
            </a:pPr>
            <a:r>
              <a:rPr lang="en-GB" sz="1800" b="0" dirty="0" smtClean="0">
                <a:solidFill>
                  <a:schemeClr val="tx1"/>
                </a:solidFill>
              </a:rPr>
              <a:t>Examples of such items and why they are not considered working capital are included in the following pages </a:t>
            </a:r>
          </a:p>
          <a:p>
            <a:pPr marL="744538" lvl="2" indent="-285750">
              <a:spcBef>
                <a:spcPct val="40000"/>
              </a:spcBef>
              <a:buClr>
                <a:srgbClr val="8AA5CB"/>
              </a:buClr>
              <a:buSzPct val="85000"/>
              <a:buFont typeface="Wingdings" pitchFamily="2" charset="2"/>
              <a:buChar char="l"/>
            </a:pPr>
            <a:endParaRPr lang="en-GB" sz="1800" b="0" dirty="0" smtClean="0">
              <a:solidFill>
                <a:schemeClr val="tx1"/>
              </a:solidFill>
            </a:endParaRPr>
          </a:p>
        </p:txBody>
      </p:sp>
      <p:pic>
        <p:nvPicPr>
          <p:cNvPr id="5" name="Picture 4"/>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Rectangle 4"/>
          <p:cNvSpPr>
            <a:spLocks noChangeArrowheads="1"/>
          </p:cNvSpPr>
          <p:nvPr/>
        </p:nvSpPr>
        <p:spPr bwMode="auto">
          <a:xfrm>
            <a:off x="211138" y="1143000"/>
            <a:ext cx="8496300" cy="460851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Char char="l"/>
            </a:pPr>
            <a:endParaRPr lang="en-GB" sz="2000" b="1" dirty="0" smtClean="0">
              <a:solidFill>
                <a:schemeClr val="tx1"/>
              </a:solidFill>
            </a:endParaRPr>
          </a:p>
        </p:txBody>
      </p:sp>
      <p:sp>
        <p:nvSpPr>
          <p:cNvPr id="4" name="Rectangle 3"/>
          <p:cNvSpPr/>
          <p:nvPr/>
        </p:nvSpPr>
        <p:spPr>
          <a:xfrm>
            <a:off x="211137" y="990600"/>
            <a:ext cx="4360863" cy="5478423"/>
          </a:xfrm>
          <a:prstGeom prst="rect">
            <a:avLst/>
          </a:prstGeom>
        </p:spPr>
        <p:txBody>
          <a:bodyPr wrap="square">
            <a:spAutoFit/>
          </a:bodyPr>
          <a:lstStyle/>
          <a:p>
            <a:pPr marL="231775" lvl="1" indent="-231775" eaLnBrk="1" hangingPunct="1">
              <a:buClr>
                <a:schemeClr val="accent1"/>
              </a:buClr>
              <a:buSzPct val="125000"/>
              <a:buFont typeface="Arial" pitchFamily="34" charset="0"/>
              <a:buChar char="▪"/>
            </a:pPr>
            <a:r>
              <a:rPr lang="en-US" sz="1400" dirty="0" smtClean="0">
                <a:solidFill>
                  <a:schemeClr val="tx2"/>
                </a:solidFill>
              </a:rPr>
              <a:t>Capital liabilities </a:t>
            </a:r>
            <a:r>
              <a:rPr lang="en-US" sz="1400" b="0" dirty="0" smtClean="0">
                <a:solidFill>
                  <a:schemeClr val="tx2"/>
                </a:solidFill>
              </a:rPr>
              <a:t>– represents payables due for fixed asset purchases. The liabilities does not finance the ongoing operational needs. </a:t>
            </a:r>
          </a:p>
          <a:p>
            <a:pPr marL="231775" lvl="1" indent="-231775" eaLnBrk="1" hangingPunct="1">
              <a:buClr>
                <a:schemeClr val="accent1"/>
              </a:buClr>
              <a:buSzPct val="125000"/>
              <a:buFont typeface="Arial" pitchFamily="34" charset="0"/>
              <a:buChar char="▪"/>
            </a:pPr>
            <a:r>
              <a:rPr lang="en-US" sz="1400" dirty="0" smtClean="0">
                <a:solidFill>
                  <a:schemeClr val="tx2"/>
                </a:solidFill>
              </a:rPr>
              <a:t>Pension fund deficits </a:t>
            </a:r>
            <a:r>
              <a:rPr lang="en-US" sz="1400" b="0" dirty="0" smtClean="0">
                <a:solidFill>
                  <a:schemeClr val="tx2"/>
                </a:solidFill>
              </a:rPr>
              <a:t>– this is an accounting concept to value pension fund deficits, not a working capital balance.  This is different to the amounts owed by the company to the pension fund each month (which would be included in working capital)</a:t>
            </a:r>
          </a:p>
          <a:p>
            <a:pPr marL="231775" lvl="1" indent="-231775" eaLnBrk="1" hangingPunct="1">
              <a:buClr>
                <a:schemeClr val="accent1"/>
              </a:buClr>
              <a:buSzPct val="125000"/>
              <a:buFont typeface="Arial" pitchFamily="34" charset="0"/>
              <a:buChar char="▪"/>
            </a:pPr>
            <a:r>
              <a:rPr lang="en-US" sz="1400" dirty="0" smtClean="0">
                <a:solidFill>
                  <a:schemeClr val="tx2"/>
                </a:solidFill>
              </a:rPr>
              <a:t>Intercompany balances </a:t>
            </a:r>
            <a:r>
              <a:rPr lang="en-US" sz="1400" b="0" dirty="0" smtClean="0">
                <a:solidFill>
                  <a:schemeClr val="tx2"/>
                </a:solidFill>
              </a:rPr>
              <a:t>– items that won’t continue post transaction are excluded (e.g. management fees, loans, dividends, etc). Items that will be replaced with third party suppliers post transaction should be included, i.e.. where they effectively represent trade payables/receivables (consider whether such receivables and payables have been accumulated based on arms length transactions, if not the balance would require to be adjusted)</a:t>
            </a:r>
          </a:p>
          <a:p>
            <a:pPr marL="231775" lvl="1" indent="-231775" eaLnBrk="1" hangingPunct="1">
              <a:buClr>
                <a:schemeClr val="accent1"/>
              </a:buClr>
              <a:buSzPct val="125000"/>
              <a:buFont typeface="Arial" pitchFamily="34" charset="0"/>
              <a:buChar char="▪"/>
            </a:pPr>
            <a:r>
              <a:rPr lang="en-US" sz="1400" dirty="0" smtClean="0">
                <a:solidFill>
                  <a:schemeClr val="tx2"/>
                </a:solidFill>
              </a:rPr>
              <a:t>Long-term assets/liabilities </a:t>
            </a:r>
            <a:r>
              <a:rPr lang="en-US" sz="1400" b="0" dirty="0" smtClean="0">
                <a:solidFill>
                  <a:schemeClr val="tx2"/>
                </a:solidFill>
              </a:rPr>
              <a:t>– may include items that are investment or debt in nature. These should be excluded. We would also exclude any current balances relating to these debt items, such as portion of loans payable within a year and accrued interest. </a:t>
            </a:r>
          </a:p>
        </p:txBody>
      </p:sp>
      <p:sp>
        <p:nvSpPr>
          <p:cNvPr id="5" name="Rectangle 4"/>
          <p:cNvSpPr/>
          <p:nvPr/>
        </p:nvSpPr>
        <p:spPr>
          <a:xfrm>
            <a:off x="4724400" y="990600"/>
            <a:ext cx="4360863" cy="5478423"/>
          </a:xfrm>
          <a:prstGeom prst="rect">
            <a:avLst/>
          </a:prstGeom>
        </p:spPr>
        <p:txBody>
          <a:bodyPr wrap="square">
            <a:spAutoFit/>
          </a:bodyPr>
          <a:lstStyle/>
          <a:p>
            <a:pPr marL="231775" indent="-231775">
              <a:buClr>
                <a:schemeClr val="accent1"/>
              </a:buClr>
              <a:buSzPct val="125000"/>
              <a:buFont typeface="Arial" pitchFamily="34" charset="0"/>
              <a:buChar char="▪"/>
            </a:pPr>
            <a:r>
              <a:rPr lang="en-US" sz="1400" dirty="0" smtClean="0">
                <a:solidFill>
                  <a:schemeClr val="tx2"/>
                </a:solidFill>
              </a:rPr>
              <a:t>Deferred taxes </a:t>
            </a:r>
            <a:r>
              <a:rPr lang="en-US" sz="1400" b="0" dirty="0" smtClean="0">
                <a:solidFill>
                  <a:schemeClr val="tx2"/>
                </a:solidFill>
              </a:rPr>
              <a:t>– essentially an accounting entry, not necessarily resulting in short term cash flows. </a:t>
            </a:r>
          </a:p>
          <a:p>
            <a:pPr marL="231775" indent="-231775">
              <a:buClr>
                <a:schemeClr val="accent1"/>
              </a:buClr>
              <a:buSzPct val="125000"/>
              <a:buFont typeface="Arial" pitchFamily="34" charset="0"/>
              <a:buChar char="▪"/>
            </a:pPr>
            <a:r>
              <a:rPr lang="en-US" sz="1400" dirty="0" smtClean="0">
                <a:solidFill>
                  <a:schemeClr val="tx2"/>
                </a:solidFill>
              </a:rPr>
              <a:t>Income taxes payable </a:t>
            </a:r>
            <a:r>
              <a:rPr lang="en-US" sz="1400" b="0" dirty="0" smtClean="0">
                <a:solidFill>
                  <a:schemeClr val="tx2"/>
                </a:solidFill>
              </a:rPr>
              <a:t>– this might depend on whether these liabilities transfers to new ownership with the business. Also, if the structure changes post-transaction the tax position of the business could be significantly different.  Often current taxes will be included but past taxes will not.  </a:t>
            </a:r>
          </a:p>
          <a:p>
            <a:pPr marL="231775" indent="-231775">
              <a:buClr>
                <a:schemeClr val="accent1"/>
              </a:buClr>
              <a:buSzPct val="125000"/>
              <a:buFont typeface="Arial" pitchFamily="34" charset="0"/>
              <a:buChar char="▪"/>
            </a:pPr>
            <a:r>
              <a:rPr lang="en-US" sz="1400" dirty="0" smtClean="0">
                <a:solidFill>
                  <a:schemeClr val="tx2"/>
                </a:solidFill>
              </a:rPr>
              <a:t>Other accounts</a:t>
            </a:r>
            <a:r>
              <a:rPr lang="en-US" sz="1400" b="0" dirty="0" smtClean="0">
                <a:solidFill>
                  <a:schemeClr val="tx2"/>
                </a:solidFill>
              </a:rPr>
              <a:t> (as deemed appropriate)  – depending on circumstances, for example, significant portion of letter of credit (LOC) used to purchase fixed assets, or LOC that is not paid down over time but managed more like term debt </a:t>
            </a:r>
          </a:p>
          <a:p>
            <a:pPr marL="231775" indent="-231775">
              <a:buClr>
                <a:schemeClr val="accent1"/>
              </a:buClr>
              <a:buSzPct val="125000"/>
              <a:buFont typeface="Arial" pitchFamily="34" charset="0"/>
              <a:buChar char="▪"/>
            </a:pPr>
            <a:r>
              <a:rPr lang="en-US" sz="1400" dirty="0" smtClean="0">
                <a:solidFill>
                  <a:schemeClr val="tx2"/>
                </a:solidFill>
              </a:rPr>
              <a:t>Non-operating current assets and liabilities </a:t>
            </a:r>
            <a:r>
              <a:rPr lang="en-US" sz="1400" b="0" dirty="0" smtClean="0">
                <a:solidFill>
                  <a:schemeClr val="tx2"/>
                </a:solidFill>
              </a:rPr>
              <a:t>– items like receivable from the sale of a building etc are excluded as these are non-recurring and not related to normal business operations </a:t>
            </a:r>
          </a:p>
          <a:p>
            <a:pPr marL="231775" indent="-231775">
              <a:buClr>
                <a:schemeClr val="accent1"/>
              </a:buClr>
              <a:buSzPct val="125000"/>
              <a:buFont typeface="Arial" pitchFamily="34" charset="0"/>
              <a:buChar char="▪"/>
            </a:pPr>
            <a:r>
              <a:rPr lang="en-US" sz="1400" dirty="0" smtClean="0">
                <a:solidFill>
                  <a:schemeClr val="tx2"/>
                </a:solidFill>
              </a:rPr>
              <a:t>Restructuring/relocation liabilities </a:t>
            </a:r>
            <a:r>
              <a:rPr lang="en-US" sz="1400" b="0" dirty="0" smtClean="0">
                <a:solidFill>
                  <a:schemeClr val="tx2"/>
                </a:solidFill>
              </a:rPr>
              <a:t>– one-time balance, generally not expected to recur each year, although can span a number of years.  Accounting treatment is often different  from cash impact – e.g. future lease payments on unused buildings may be provided for in full, but cash flows could occur over a number of years. </a:t>
            </a:r>
          </a:p>
        </p:txBody>
      </p:sp>
      <p:pic>
        <p:nvPicPr>
          <p:cNvPr id="7" name="Picture 6"/>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10"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Balances to be excluded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Rectangle 4"/>
          <p:cNvSpPr>
            <a:spLocks noChangeArrowheads="1"/>
          </p:cNvSpPr>
          <p:nvPr/>
        </p:nvSpPr>
        <p:spPr bwMode="auto">
          <a:xfrm>
            <a:off x="211138" y="1143000"/>
            <a:ext cx="8496300" cy="460851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Char char="l"/>
            </a:pPr>
            <a:endParaRPr lang="en-GB" sz="2000" b="1" dirty="0" smtClean="0">
              <a:solidFill>
                <a:schemeClr val="tx1"/>
              </a:solidFill>
            </a:endParaRPr>
          </a:p>
        </p:txBody>
      </p:sp>
      <p:sp>
        <p:nvSpPr>
          <p:cNvPr id="4" name="Rectangle 3"/>
          <p:cNvSpPr/>
          <p:nvPr/>
        </p:nvSpPr>
        <p:spPr>
          <a:xfrm>
            <a:off x="211137" y="990600"/>
            <a:ext cx="4360863" cy="2031325"/>
          </a:xfrm>
          <a:prstGeom prst="rect">
            <a:avLst/>
          </a:prstGeom>
        </p:spPr>
        <p:txBody>
          <a:bodyPr wrap="square">
            <a:spAutoFit/>
          </a:bodyPr>
          <a:lstStyle/>
          <a:p>
            <a:pPr marL="231775" indent="-231775">
              <a:buClr>
                <a:schemeClr val="accent1"/>
              </a:buClr>
              <a:buSzPct val="125000"/>
              <a:buFont typeface="Arial" pitchFamily="34" charset="0"/>
              <a:buChar char="▪"/>
            </a:pPr>
            <a:r>
              <a:rPr lang="en-US" sz="1400" dirty="0" smtClean="0">
                <a:solidFill>
                  <a:schemeClr val="tx2"/>
                </a:solidFill>
              </a:rPr>
              <a:t>Insurance claims </a:t>
            </a:r>
            <a:r>
              <a:rPr lang="en-US" sz="1400" b="0" dirty="0" smtClean="0">
                <a:solidFill>
                  <a:schemeClr val="tx2"/>
                </a:solidFill>
              </a:rPr>
              <a:t>– one-time balance that typically would not recur each year</a:t>
            </a:r>
          </a:p>
          <a:p>
            <a:pPr marL="231775" indent="-231775">
              <a:buClr>
                <a:schemeClr val="accent1"/>
              </a:buClr>
              <a:buSzPct val="125000"/>
              <a:buFont typeface="Arial" pitchFamily="34" charset="0"/>
              <a:buChar char="▪"/>
            </a:pPr>
            <a:r>
              <a:rPr lang="en-US" sz="1400" dirty="0" smtClean="0">
                <a:solidFill>
                  <a:schemeClr val="tx2"/>
                </a:solidFill>
              </a:rPr>
              <a:t>Discontinued product lines </a:t>
            </a:r>
            <a:r>
              <a:rPr lang="en-US" sz="1400" b="0" dirty="0" smtClean="0">
                <a:solidFill>
                  <a:schemeClr val="tx2"/>
                </a:solidFill>
              </a:rPr>
              <a:t>– consider impact on inventory trends, example of where historic trends not representative of ongoing trends. Ideally, we would strip out the inventory associated with the discontinued product line from our analysis, as well as any other working capital items we can separately identify.  </a:t>
            </a:r>
          </a:p>
        </p:txBody>
      </p:sp>
      <p:sp>
        <p:nvSpPr>
          <p:cNvPr id="5" name="Rectangle 4"/>
          <p:cNvSpPr/>
          <p:nvPr/>
        </p:nvSpPr>
        <p:spPr>
          <a:xfrm>
            <a:off x="4724400" y="990600"/>
            <a:ext cx="4360863" cy="5416868"/>
          </a:xfrm>
          <a:prstGeom prst="rect">
            <a:avLst/>
          </a:prstGeom>
        </p:spPr>
        <p:txBody>
          <a:bodyPr wrap="square">
            <a:spAutoFit/>
          </a:bodyPr>
          <a:lstStyle/>
          <a:p>
            <a:pPr marL="231775" indent="-231775"/>
            <a:r>
              <a:rPr lang="en-US" sz="1400" dirty="0" smtClean="0">
                <a:solidFill>
                  <a:schemeClr val="tx2"/>
                </a:solidFill>
              </a:rPr>
              <a:t>Other items to consider</a:t>
            </a:r>
          </a:p>
          <a:p>
            <a:pPr marL="231775" indent="-231775">
              <a:buClr>
                <a:schemeClr val="accent1"/>
              </a:buClr>
              <a:buSzPct val="125000"/>
              <a:buFont typeface="Arial" pitchFamily="34" charset="0"/>
              <a:buChar char="▪"/>
            </a:pPr>
            <a:r>
              <a:rPr lang="en-US" sz="1400" dirty="0" smtClean="0">
                <a:solidFill>
                  <a:schemeClr val="tx2"/>
                </a:solidFill>
              </a:rPr>
              <a:t>Cash in transit </a:t>
            </a:r>
            <a:r>
              <a:rPr lang="en-US" sz="1400" b="0" dirty="0" smtClean="0">
                <a:solidFill>
                  <a:schemeClr val="tx2"/>
                </a:solidFill>
              </a:rPr>
              <a:t>– where a proportion of cash is typically in transit, we might want to </a:t>
            </a:r>
            <a:r>
              <a:rPr lang="en-US" sz="1400" b="0" u="sng" dirty="0" smtClean="0">
                <a:solidFill>
                  <a:schemeClr val="tx2"/>
                </a:solidFill>
              </a:rPr>
              <a:t>include </a:t>
            </a:r>
            <a:r>
              <a:rPr lang="en-US" sz="1400" b="0" dirty="0" smtClean="0">
                <a:solidFill>
                  <a:schemeClr val="tx2"/>
                </a:solidFill>
              </a:rPr>
              <a:t>as a working capital item since it represents cash tied up in running the business day to day.  Examples: retail businesses where significant number of transaction made by credit card. </a:t>
            </a:r>
          </a:p>
          <a:p>
            <a:pPr marL="231775" indent="-231775">
              <a:buClr>
                <a:schemeClr val="accent1"/>
              </a:buClr>
              <a:buSzPct val="125000"/>
              <a:buFont typeface="Arial" pitchFamily="34" charset="0"/>
              <a:buChar char="▪"/>
            </a:pPr>
            <a:r>
              <a:rPr lang="en-US" sz="1400" dirty="0" smtClean="0">
                <a:solidFill>
                  <a:schemeClr val="tx2"/>
                </a:solidFill>
              </a:rPr>
              <a:t>Deferred revenue </a:t>
            </a:r>
            <a:r>
              <a:rPr lang="en-US" sz="1400" b="0" dirty="0" smtClean="0">
                <a:solidFill>
                  <a:schemeClr val="tx2"/>
                </a:solidFill>
              </a:rPr>
              <a:t>– where deferred revenue is not usual under normal operating conditions, or is over a particularly long period, we may consider classifying it as a debt. Example: subscription based businesses which are usually a year but some customers have much longer contracts.   </a:t>
            </a:r>
          </a:p>
          <a:p>
            <a:pPr marL="231775" indent="-231775">
              <a:buClr>
                <a:schemeClr val="accent1"/>
              </a:buClr>
              <a:buSzPct val="125000"/>
              <a:buFont typeface="Arial" pitchFamily="34" charset="0"/>
              <a:buChar char="▪"/>
            </a:pPr>
            <a:r>
              <a:rPr lang="en-US" sz="1400" dirty="0" smtClean="0">
                <a:solidFill>
                  <a:schemeClr val="tx2"/>
                </a:solidFill>
              </a:rPr>
              <a:t>Capex liabilities - </a:t>
            </a:r>
            <a:r>
              <a:rPr lang="en-US" sz="1400" b="0" dirty="0" smtClean="0">
                <a:solidFill>
                  <a:schemeClr val="tx2"/>
                </a:solidFill>
              </a:rPr>
              <a:t>are often excluded from working capital on the basis that they are not related to day-to-day business operations. In a particularly capital intensive industry where on-going capex maintenance and renewal is typical, we may consider </a:t>
            </a:r>
            <a:r>
              <a:rPr lang="en-US" sz="1400" b="0" u="sng" dirty="0" smtClean="0">
                <a:solidFill>
                  <a:schemeClr val="tx2"/>
                </a:solidFill>
              </a:rPr>
              <a:t>including</a:t>
            </a:r>
            <a:r>
              <a:rPr lang="en-US" sz="1400" b="0" dirty="0" smtClean="0">
                <a:solidFill>
                  <a:schemeClr val="tx2"/>
                </a:solidFill>
              </a:rPr>
              <a:t> them in working capital. </a:t>
            </a:r>
          </a:p>
          <a:p>
            <a:pPr marL="231775" indent="-231775">
              <a:buClr>
                <a:schemeClr val="tx2"/>
              </a:buClr>
              <a:buSzPct val="125000"/>
              <a:buFont typeface="Arial" pitchFamily="34" charset="0"/>
              <a:buChar char="▪"/>
            </a:pPr>
            <a:endParaRPr lang="en-US" sz="1400" b="0" dirty="0" smtClean="0">
              <a:solidFill>
                <a:schemeClr val="tx2"/>
              </a:solidFill>
            </a:endParaRPr>
          </a:p>
          <a:p>
            <a:pPr marL="231775" indent="-231775">
              <a:buClr>
                <a:schemeClr val="tx2"/>
              </a:buClr>
              <a:buSzPct val="125000"/>
              <a:buFont typeface="Arial" pitchFamily="34" charset="0"/>
              <a:buChar char="▪"/>
            </a:pPr>
            <a:endParaRPr lang="en-US" sz="1400" b="0" dirty="0" smtClean="0">
              <a:solidFill>
                <a:schemeClr val="tx2"/>
              </a:solidFill>
            </a:endParaRPr>
          </a:p>
          <a:p>
            <a:pPr marL="231775" indent="-231775">
              <a:buClr>
                <a:schemeClr val="tx2"/>
              </a:buClr>
              <a:buSzPct val="125000"/>
              <a:buFont typeface="Arial" pitchFamily="34" charset="0"/>
              <a:buChar char="▪"/>
            </a:pPr>
            <a:endParaRPr lang="en-US" sz="1400" b="0" dirty="0" smtClean="0">
              <a:solidFill>
                <a:schemeClr val="tx2"/>
              </a:solidFill>
            </a:endParaRPr>
          </a:p>
          <a:p>
            <a:pPr lvl="2" eaLnBrk="1" hangingPunct="1">
              <a:buFontTx/>
              <a:buChar char="•"/>
            </a:pPr>
            <a:endParaRPr lang="en-US" dirty="0" smtClean="0"/>
          </a:p>
        </p:txBody>
      </p:sp>
      <p:pic>
        <p:nvPicPr>
          <p:cNvPr id="7" name="Picture 6"/>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10"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Balances to be excluded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323850" y="1143000"/>
            <a:ext cx="8496300" cy="4608512"/>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25000"/>
              <a:buFont typeface="Arial" pitchFamily="34" charset="0"/>
              <a:buChar char="▪"/>
            </a:pPr>
            <a:r>
              <a:rPr lang="en-GB" sz="2000" b="0" dirty="0" smtClean="0">
                <a:solidFill>
                  <a:schemeClr val="tx1"/>
                </a:solidFill>
              </a:rPr>
              <a:t>Use </a:t>
            </a:r>
            <a:r>
              <a:rPr lang="en-GB" sz="2000" b="0" dirty="0">
                <a:solidFill>
                  <a:schemeClr val="tx1"/>
                </a:solidFill>
              </a:rPr>
              <a:t>“adjusted” </a:t>
            </a:r>
            <a:r>
              <a:rPr lang="en-GB" sz="2000" b="0" dirty="0" smtClean="0">
                <a:solidFill>
                  <a:schemeClr val="tx1"/>
                </a:solidFill>
              </a:rPr>
              <a:t>rather </a:t>
            </a:r>
            <a:r>
              <a:rPr lang="en-GB" sz="2000" b="0" dirty="0">
                <a:solidFill>
                  <a:schemeClr val="tx1"/>
                </a:solidFill>
              </a:rPr>
              <a:t>than </a:t>
            </a:r>
            <a:r>
              <a:rPr lang="en-GB" sz="2000" b="0" dirty="0" smtClean="0">
                <a:solidFill>
                  <a:schemeClr val="tx1"/>
                </a:solidFill>
              </a:rPr>
              <a:t>“underlying” or “normalized</a:t>
            </a:r>
            <a:r>
              <a:rPr lang="en-GB" sz="2000" b="0" dirty="0">
                <a:solidFill>
                  <a:schemeClr val="tx1"/>
                </a:solidFill>
              </a:rPr>
              <a:t>” working capital</a:t>
            </a:r>
          </a:p>
          <a:p>
            <a:pPr marL="576263" lvl="2" indent="-287338">
              <a:spcBef>
                <a:spcPct val="40000"/>
              </a:spcBef>
              <a:buClr>
                <a:schemeClr val="accent1"/>
              </a:buClr>
              <a:buSzPct val="100000"/>
              <a:buFont typeface="Arial" pitchFamily="34" charset="0"/>
              <a:buChar char="–"/>
            </a:pPr>
            <a:r>
              <a:rPr lang="en-GB" sz="2000" b="0" dirty="0">
                <a:solidFill>
                  <a:schemeClr val="tx1"/>
                </a:solidFill>
              </a:rPr>
              <a:t>Prevents perception that it’s a definitive list, or the absolute value of all </a:t>
            </a:r>
            <a:r>
              <a:rPr lang="en-GB" sz="2000" b="0" dirty="0" smtClean="0">
                <a:solidFill>
                  <a:schemeClr val="tx1"/>
                </a:solidFill>
              </a:rPr>
              <a:t>adjustments.</a:t>
            </a:r>
            <a:endParaRPr lang="en-GB" sz="2000" b="0" dirty="0">
              <a:solidFill>
                <a:schemeClr val="tx1"/>
              </a:solidFill>
            </a:endParaRPr>
          </a:p>
          <a:p>
            <a:pPr marL="287338" lvl="1" indent="-285750">
              <a:spcBef>
                <a:spcPct val="40000"/>
              </a:spcBef>
              <a:buClr>
                <a:schemeClr val="accent1"/>
              </a:buClr>
              <a:buSzPct val="125000"/>
              <a:buFont typeface="Arial" pitchFamily="34" charset="0"/>
              <a:buChar char="▪"/>
            </a:pPr>
            <a:r>
              <a:rPr lang="en-GB" sz="2000" b="0" dirty="0">
                <a:solidFill>
                  <a:schemeClr val="tx1"/>
                </a:solidFill>
              </a:rPr>
              <a:t>Closely linked to adjustments made to </a:t>
            </a:r>
            <a:r>
              <a:rPr lang="en-US" sz="2000" b="0" dirty="0" smtClean="0">
                <a:solidFill>
                  <a:schemeClr val="tx1"/>
                </a:solidFill>
              </a:rPr>
              <a:t>Earnings before interest, tax and amortization (</a:t>
            </a:r>
            <a:r>
              <a:rPr lang="en-GB" sz="2000" b="0" dirty="0" smtClean="0">
                <a:solidFill>
                  <a:schemeClr val="tx1"/>
                </a:solidFill>
              </a:rPr>
              <a:t>EBITDA)</a:t>
            </a:r>
            <a:endParaRPr lang="en-GB" sz="2000" b="0" dirty="0">
              <a:solidFill>
                <a:schemeClr val="tx1"/>
              </a:solidFill>
            </a:endParaRPr>
          </a:p>
          <a:p>
            <a:pPr marL="576263" lvl="2" indent="-287338">
              <a:spcBef>
                <a:spcPct val="40000"/>
              </a:spcBef>
              <a:buClr>
                <a:schemeClr val="accent1"/>
              </a:buClr>
              <a:buSzPct val="100000"/>
              <a:buFont typeface="Arial" pitchFamily="34" charset="0"/>
              <a:buChar char="–"/>
            </a:pPr>
            <a:r>
              <a:rPr lang="en-GB" sz="2000" b="0" dirty="0">
                <a:solidFill>
                  <a:schemeClr val="tx1"/>
                </a:solidFill>
              </a:rPr>
              <a:t>Identified EBITDA adjustments may have a working capital impact, or identifying underlying adjustments may highlight EBITDA adjustments.</a:t>
            </a:r>
          </a:p>
          <a:p>
            <a:pPr marL="287338" lvl="1" indent="-285750">
              <a:spcBef>
                <a:spcPct val="40000"/>
              </a:spcBef>
              <a:buClr>
                <a:schemeClr val="accent1"/>
              </a:buClr>
              <a:buSzPct val="125000"/>
              <a:buFont typeface="Arial" pitchFamily="34" charset="0"/>
              <a:buChar char="▪"/>
            </a:pPr>
            <a:r>
              <a:rPr lang="en-GB" sz="2000" b="0" dirty="0" smtClean="0">
                <a:solidFill>
                  <a:schemeClr val="tx1"/>
                </a:solidFill>
              </a:rPr>
              <a:t>There are a number of grey areas which should be considered on a deal by deal basis – key is to determine whether they arise under normal business operations. </a:t>
            </a:r>
            <a:endParaRPr lang="en-GB" sz="2000" b="0" dirty="0">
              <a:solidFill>
                <a:schemeClr val="tx1"/>
              </a:solidFill>
            </a:endParaRPr>
          </a:p>
        </p:txBody>
      </p:sp>
      <p:pic>
        <p:nvPicPr>
          <p:cNvPr id="5" name="Picture 4"/>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7"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Balances to be excluded – other considerations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sz="half" idx="1"/>
          </p:nvPr>
        </p:nvSpPr>
        <p:spPr>
          <a:xfrm>
            <a:off x="323850" y="1295400"/>
            <a:ext cx="8569325" cy="4572000"/>
          </a:xfrm>
        </p:spPr>
        <p:txBody>
          <a:bodyPr/>
          <a:lstStyle/>
          <a:p>
            <a:pPr marL="0" lvl="1" indent="1588" eaLnBrk="1" hangingPunct="1">
              <a:lnSpc>
                <a:spcPct val="90000"/>
              </a:lnSpc>
              <a:buSzPct val="70000"/>
              <a:buNone/>
            </a:pPr>
            <a:r>
              <a:rPr lang="en-GB" sz="1800" dirty="0" smtClean="0">
                <a:latin typeface="Arial" pitchFamily="34" charset="0"/>
                <a:cs typeface="Arial" pitchFamily="34" charset="0"/>
              </a:rPr>
              <a:t>There are several metrics and analyses that help understand historical trends in working capital </a:t>
            </a:r>
          </a:p>
          <a:p>
            <a:pPr marL="231775" lvl="1" indent="-230188" eaLnBrk="1" hangingPunct="1">
              <a:lnSpc>
                <a:spcPct val="90000"/>
              </a:lnSpc>
              <a:buSzPct val="125000"/>
              <a:buFont typeface="Arial" pitchFamily="34" charset="0"/>
              <a:buChar char="▪"/>
            </a:pPr>
            <a:r>
              <a:rPr lang="en-GB" sz="1800" dirty="0" smtClean="0">
                <a:latin typeface="Arial" pitchFamily="34" charset="0"/>
                <a:cs typeface="Arial" pitchFamily="34" charset="0"/>
              </a:rPr>
              <a:t>Peaks and troughs  - helps understand the highest and the lowest working capital needs of the business </a:t>
            </a:r>
          </a:p>
          <a:p>
            <a:pPr marL="231775" lvl="1" indent="-230188" eaLnBrk="1" hangingPunct="1">
              <a:lnSpc>
                <a:spcPct val="90000"/>
              </a:lnSpc>
              <a:buSzPct val="125000"/>
              <a:buFont typeface="Arial" pitchFamily="34" charset="0"/>
              <a:buChar char="▪"/>
            </a:pPr>
            <a:r>
              <a:rPr lang="en-GB" sz="1800" dirty="0" smtClean="0">
                <a:latin typeface="Arial" pitchFamily="34" charset="0"/>
                <a:cs typeface="Arial" pitchFamily="34" charset="0"/>
              </a:rPr>
              <a:t>Key performance indicator’s (KPI) – days, ratios etc – key performance metrics include days sales outstanding (DSO), days payable outstanding (DPO)  and days on hand(DOH). These metrics help understand the business cycle, i.e.; how long does a business transaction (sale or purchase) take to convert to cash </a:t>
            </a:r>
          </a:p>
          <a:p>
            <a:pPr marL="231775" lvl="1" indent="-230188" eaLnBrk="1" hangingPunct="1">
              <a:lnSpc>
                <a:spcPct val="90000"/>
              </a:lnSpc>
              <a:buSzPct val="125000"/>
              <a:buFont typeface="Arial" pitchFamily="34" charset="0"/>
              <a:buChar char="▪"/>
            </a:pPr>
            <a:r>
              <a:rPr lang="en-GB" sz="1800" dirty="0" smtClean="0">
                <a:latin typeface="Arial" pitchFamily="34" charset="0"/>
                <a:cs typeface="Arial" pitchFamily="34" charset="0"/>
              </a:rPr>
              <a:t>Seasonality – this is very important to understand in businesses where transactions don't occur evenly throughout the year. </a:t>
            </a:r>
          </a:p>
          <a:p>
            <a:pPr marL="231775" lvl="1" indent="-230188" eaLnBrk="1" hangingPunct="1">
              <a:lnSpc>
                <a:spcPct val="90000"/>
              </a:lnSpc>
              <a:buSzPct val="125000"/>
              <a:buFont typeface="Arial" pitchFamily="34" charset="0"/>
              <a:buChar char="▪"/>
            </a:pPr>
            <a:r>
              <a:rPr lang="en-GB" sz="1800" dirty="0" smtClean="0">
                <a:latin typeface="Arial" pitchFamily="34" charset="0"/>
                <a:cs typeface="Arial" pitchFamily="34" charset="0"/>
              </a:rPr>
              <a:t>Historical run rate – how is the business’ working capital trending – up, down or relatively stable </a:t>
            </a:r>
          </a:p>
          <a:p>
            <a:pPr marL="231775" lvl="1" indent="-230188" eaLnBrk="1" hangingPunct="1">
              <a:lnSpc>
                <a:spcPct val="90000"/>
              </a:lnSpc>
              <a:buSzPct val="125000"/>
              <a:buFont typeface="Arial" pitchFamily="34" charset="0"/>
              <a:buChar char="▪"/>
            </a:pPr>
            <a:r>
              <a:rPr lang="en-GB" sz="1800" dirty="0" smtClean="0">
                <a:latin typeface="Arial" pitchFamily="34" charset="0"/>
                <a:cs typeface="Arial" pitchFamily="34" charset="0"/>
              </a:rPr>
              <a:t>Averages – average working capital over a one to three year period </a:t>
            </a:r>
          </a:p>
          <a:p>
            <a:pPr marL="231775" lvl="1" indent="-230188" eaLnBrk="1" hangingPunct="1">
              <a:lnSpc>
                <a:spcPct val="90000"/>
              </a:lnSpc>
              <a:buSzPct val="125000"/>
              <a:buFont typeface="Arial" pitchFamily="34" charset="0"/>
              <a:buChar char="▪"/>
            </a:pPr>
            <a:r>
              <a:rPr lang="en-GB" sz="1800" dirty="0" smtClean="0">
                <a:latin typeface="Arial" pitchFamily="34" charset="0"/>
                <a:cs typeface="Arial" pitchFamily="34" charset="0"/>
              </a:rPr>
              <a:t>Impact on completion and forecasts</a:t>
            </a:r>
          </a:p>
          <a:p>
            <a:pPr lvl="1" eaLnBrk="1" hangingPunct="1">
              <a:lnSpc>
                <a:spcPct val="90000"/>
              </a:lnSpc>
            </a:pPr>
            <a:endParaRPr lang="en-GB" sz="1800" dirty="0" smtClean="0">
              <a:latin typeface="Arial" pitchFamily="34" charset="0"/>
              <a:cs typeface="Arial" pitchFamily="34" charset="0"/>
            </a:endParaRPr>
          </a:p>
        </p:txBody>
      </p:sp>
      <p:sp>
        <p:nvSpPr>
          <p:cNvPr id="3686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pic>
        <p:nvPicPr>
          <p:cNvPr id="6" name="Picture 5"/>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9"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 Box 6"/>
          <p:cNvSpPr txBox="1">
            <a:spLocks noChangeArrowheads="1"/>
          </p:cNvSpPr>
          <p:nvPr/>
        </p:nvSpPr>
        <p:spPr bwMode="auto">
          <a:xfrm>
            <a:off x="78390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37897" name="Rectangle 9"/>
          <p:cNvSpPr>
            <a:spLocks noChangeArrowheads="1"/>
          </p:cNvSpPr>
          <p:nvPr/>
        </p:nvSpPr>
        <p:spPr bwMode="auto">
          <a:xfrm>
            <a:off x="323850" y="4078288"/>
            <a:ext cx="8569325" cy="287337"/>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None/>
            </a:pPr>
            <a:r>
              <a:rPr lang="en-GB" sz="1800"/>
              <a:t>Averages</a:t>
            </a:r>
            <a:endParaRPr lang="en-GB" sz="2000"/>
          </a:p>
        </p:txBody>
      </p:sp>
      <p:pic>
        <p:nvPicPr>
          <p:cNvPr id="14" name="Picture 3"/>
          <p:cNvPicPr>
            <a:picLocks noChangeAspect="1" noChangeArrowheads="1"/>
          </p:cNvPicPr>
          <p:nvPr>
            <p:custDataLst>
              <p:tags r:id="rId1"/>
            </p:custDataLst>
          </p:nvPr>
        </p:nvPicPr>
        <p:blipFill>
          <a:blip r:embed="rId6"/>
          <a:srcRect/>
          <a:stretch>
            <a:fillRect/>
          </a:stretch>
        </p:blipFill>
        <p:spPr bwMode="auto">
          <a:xfrm>
            <a:off x="152400" y="1647825"/>
            <a:ext cx="3800475" cy="2428875"/>
          </a:xfrm>
          <a:prstGeom prst="rect">
            <a:avLst/>
          </a:prstGeom>
          <a:noFill/>
          <a:ln w="6350">
            <a:noFill/>
            <a:miter lim="800000"/>
            <a:headEnd/>
            <a:tailEnd/>
          </a:ln>
        </p:spPr>
      </p:pic>
      <p:pic>
        <p:nvPicPr>
          <p:cNvPr id="171009" name="Picture 1"/>
          <p:cNvPicPr>
            <a:picLocks noChangeAspect="1" noChangeArrowheads="1"/>
          </p:cNvPicPr>
          <p:nvPr/>
        </p:nvPicPr>
        <p:blipFill>
          <a:blip r:embed="rId7"/>
          <a:srcRect/>
          <a:stretch>
            <a:fillRect/>
          </a:stretch>
        </p:blipFill>
        <p:spPr bwMode="auto">
          <a:xfrm>
            <a:off x="314325" y="1387817"/>
            <a:ext cx="3511829" cy="2437750"/>
          </a:xfrm>
          <a:prstGeom prst="rect">
            <a:avLst/>
          </a:prstGeom>
          <a:noFill/>
          <a:ln w="9525">
            <a:noFill/>
            <a:miter lim="800000"/>
            <a:headEnd/>
            <a:tailEnd/>
          </a:ln>
          <a:effectLst/>
        </p:spPr>
      </p:pic>
      <p:sp>
        <p:nvSpPr>
          <p:cNvPr id="15" name="Rectangle 111"/>
          <p:cNvSpPr>
            <a:spLocks noChangeArrowheads="1"/>
          </p:cNvSpPr>
          <p:nvPr>
            <p:custDataLst>
              <p:tags r:id="rId2"/>
            </p:custDataLst>
          </p:nvPr>
        </p:nvSpPr>
        <p:spPr bwMode="auto">
          <a:xfrm>
            <a:off x="381000" y="1066800"/>
            <a:ext cx="3429000" cy="321017"/>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smtClean="0">
                <a:latin typeface="Arial"/>
              </a:rPr>
              <a:t>Working capital p</a:t>
            </a:r>
            <a:r>
              <a:rPr lang="en-GB" sz="1400" dirty="0" smtClean="0">
                <a:solidFill>
                  <a:schemeClr val="bg1"/>
                </a:solidFill>
                <a:latin typeface="Arial"/>
              </a:rPr>
              <a:t>eaks and troughs</a:t>
            </a:r>
            <a:endParaRPr lang="en-GB" sz="1400" dirty="0">
              <a:solidFill>
                <a:schemeClr val="bg1"/>
              </a:solidFill>
              <a:latin typeface="Arial"/>
            </a:endParaRPr>
          </a:p>
        </p:txBody>
      </p:sp>
      <p:sp>
        <p:nvSpPr>
          <p:cNvPr id="22" name="Oval 21"/>
          <p:cNvSpPr/>
          <p:nvPr/>
        </p:nvSpPr>
        <p:spPr bwMode="auto">
          <a:xfrm>
            <a:off x="3048000" y="1600200"/>
            <a:ext cx="228600" cy="321510"/>
          </a:xfrm>
          <a:prstGeom prst="ellipse">
            <a:avLst/>
          </a:prstGeom>
          <a:noFill/>
          <a:ln w="9525" cap="flat" cmpd="sng" algn="ctr">
            <a:solidFill>
              <a:srgbClr val="B21107"/>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Univers 45 Light" pitchFamily="2" charset="0"/>
              <a:cs typeface="Arial" charset="0"/>
            </a:endParaRPr>
          </a:p>
        </p:txBody>
      </p:sp>
      <p:sp>
        <p:nvSpPr>
          <p:cNvPr id="23" name="Oval 22"/>
          <p:cNvSpPr/>
          <p:nvPr/>
        </p:nvSpPr>
        <p:spPr bwMode="auto">
          <a:xfrm>
            <a:off x="2514600" y="2438400"/>
            <a:ext cx="228600" cy="321510"/>
          </a:xfrm>
          <a:prstGeom prst="ellipse">
            <a:avLst/>
          </a:prstGeom>
          <a:noFill/>
          <a:ln w="9525" cap="flat" cmpd="sng" algn="ctr">
            <a:solidFill>
              <a:srgbClr val="B21107"/>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Univers 45 Light" pitchFamily="2" charset="0"/>
              <a:cs typeface="Arial" charset="0"/>
            </a:endParaRPr>
          </a:p>
        </p:txBody>
      </p:sp>
      <p:pic>
        <p:nvPicPr>
          <p:cNvPr id="171011" name="Picture 3"/>
          <p:cNvPicPr>
            <a:picLocks noChangeAspect="1" noChangeArrowheads="1"/>
          </p:cNvPicPr>
          <p:nvPr/>
        </p:nvPicPr>
        <p:blipFill>
          <a:blip r:embed="rId8"/>
          <a:srcRect/>
          <a:stretch>
            <a:fillRect/>
          </a:stretch>
        </p:blipFill>
        <p:spPr bwMode="auto">
          <a:xfrm>
            <a:off x="381000" y="4038600"/>
            <a:ext cx="3501023" cy="2437750"/>
          </a:xfrm>
          <a:prstGeom prst="rect">
            <a:avLst/>
          </a:prstGeom>
          <a:noFill/>
          <a:ln w="9525">
            <a:noFill/>
            <a:miter lim="800000"/>
            <a:headEnd/>
            <a:tailEnd/>
          </a:ln>
          <a:effectLst/>
        </p:spPr>
      </p:pic>
      <p:sp>
        <p:nvSpPr>
          <p:cNvPr id="25" name="Oval 24"/>
          <p:cNvSpPr/>
          <p:nvPr/>
        </p:nvSpPr>
        <p:spPr bwMode="auto">
          <a:xfrm>
            <a:off x="2057400" y="4114800"/>
            <a:ext cx="304800" cy="828332"/>
          </a:xfrm>
          <a:prstGeom prst="ellipse">
            <a:avLst/>
          </a:prstGeom>
          <a:noFill/>
          <a:ln w="9525" cap="flat" cmpd="sng" algn="ctr">
            <a:solidFill>
              <a:srgbClr val="B21107"/>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Univers 45 Light" pitchFamily="2" charset="0"/>
              <a:cs typeface="Arial" charset="0"/>
            </a:endParaRPr>
          </a:p>
        </p:txBody>
      </p:sp>
      <p:grpSp>
        <p:nvGrpSpPr>
          <p:cNvPr id="171014" name="Group 6"/>
          <p:cNvGrpSpPr>
            <a:grpSpLocks noChangeAspect="1"/>
          </p:cNvGrpSpPr>
          <p:nvPr/>
        </p:nvGrpSpPr>
        <p:grpSpPr bwMode="auto">
          <a:xfrm>
            <a:off x="4724400" y="1354224"/>
            <a:ext cx="3706813" cy="1844675"/>
            <a:chOff x="3120" y="710"/>
            <a:chExt cx="2335" cy="1162"/>
          </a:xfrm>
        </p:grpSpPr>
        <p:sp>
          <p:nvSpPr>
            <p:cNvPr id="171013" name="AutoShape 5"/>
            <p:cNvSpPr>
              <a:spLocks noChangeAspect="1" noChangeArrowheads="1" noTextEdit="1"/>
            </p:cNvSpPr>
            <p:nvPr/>
          </p:nvSpPr>
          <p:spPr bwMode="auto">
            <a:xfrm>
              <a:off x="3120" y="710"/>
              <a:ext cx="2315" cy="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15" name="Rectangle 7"/>
            <p:cNvSpPr>
              <a:spLocks noChangeArrowheads="1"/>
            </p:cNvSpPr>
            <p:nvPr/>
          </p:nvSpPr>
          <p:spPr bwMode="auto">
            <a:xfrm>
              <a:off x="3125" y="715"/>
              <a:ext cx="2307" cy="209"/>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16" name="Rectangle 8"/>
            <p:cNvSpPr>
              <a:spLocks noChangeArrowheads="1"/>
            </p:cNvSpPr>
            <p:nvPr/>
          </p:nvSpPr>
          <p:spPr bwMode="auto">
            <a:xfrm>
              <a:off x="3125" y="922"/>
              <a:ext cx="2307" cy="9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17" name="Rectangle 9"/>
            <p:cNvSpPr>
              <a:spLocks noChangeArrowheads="1"/>
            </p:cNvSpPr>
            <p:nvPr/>
          </p:nvSpPr>
          <p:spPr bwMode="auto">
            <a:xfrm>
              <a:off x="3145" y="760"/>
              <a:ext cx="1509" cy="1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Univers 45 Light" pitchFamily="2" charset="0"/>
                  <a:cs typeface="Arial" pitchFamily="34" charset="0"/>
                </a:rPr>
                <a:t>Net working capital seasonality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18" name="Rectangle 10"/>
            <p:cNvSpPr>
              <a:spLocks noChangeArrowheads="1"/>
            </p:cNvSpPr>
            <p:nvPr/>
          </p:nvSpPr>
          <p:spPr bwMode="auto">
            <a:xfrm>
              <a:off x="3142" y="944"/>
              <a:ext cx="254" cy="12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$'000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19" name="Rectangle 11"/>
            <p:cNvSpPr>
              <a:spLocks noChangeArrowheads="1"/>
            </p:cNvSpPr>
            <p:nvPr/>
          </p:nvSpPr>
          <p:spPr bwMode="auto">
            <a:xfrm>
              <a:off x="4445" y="944"/>
              <a:ext cx="178"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C2D83"/>
                  </a:solidFill>
                  <a:effectLst/>
                  <a:latin typeface="Univers 45 Light" pitchFamily="2" charset="0"/>
                  <a:cs typeface="Arial" pitchFamily="34" charset="0"/>
                </a:rPr>
                <a:t>2009</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1020" name="Rectangle 12"/>
            <p:cNvSpPr>
              <a:spLocks noChangeArrowheads="1"/>
            </p:cNvSpPr>
            <p:nvPr/>
          </p:nvSpPr>
          <p:spPr bwMode="auto">
            <a:xfrm>
              <a:off x="4839" y="944"/>
              <a:ext cx="178"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C2D83"/>
                  </a:solidFill>
                  <a:effectLst/>
                  <a:latin typeface="Univers 45 Light" pitchFamily="2" charset="0"/>
                  <a:cs typeface="Arial" pitchFamily="34" charset="0"/>
                </a:rPr>
                <a:t>2010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1021" name="Rectangle 13"/>
            <p:cNvSpPr>
              <a:spLocks noChangeArrowheads="1"/>
            </p:cNvSpPr>
            <p:nvPr/>
          </p:nvSpPr>
          <p:spPr bwMode="auto">
            <a:xfrm>
              <a:off x="5233" y="944"/>
              <a:ext cx="178"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C2D83"/>
                  </a:solidFill>
                  <a:effectLst/>
                  <a:latin typeface="Univers 45 Light" pitchFamily="2" charset="0"/>
                  <a:cs typeface="Arial" pitchFamily="34" charset="0"/>
                </a:rPr>
                <a:t>2011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1022" name="Rectangle 14"/>
            <p:cNvSpPr>
              <a:spLocks noChangeArrowheads="1"/>
            </p:cNvSpPr>
            <p:nvPr/>
          </p:nvSpPr>
          <p:spPr bwMode="auto">
            <a:xfrm>
              <a:off x="3142" y="1064"/>
              <a:ext cx="217"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Max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23" name="Rectangle 15"/>
            <p:cNvSpPr>
              <a:spLocks noChangeArrowheads="1"/>
            </p:cNvSpPr>
            <p:nvPr/>
          </p:nvSpPr>
          <p:spPr bwMode="auto">
            <a:xfrm>
              <a:off x="4355" y="1064"/>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29,844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24" name="Rectangle 16"/>
            <p:cNvSpPr>
              <a:spLocks noChangeArrowheads="1"/>
            </p:cNvSpPr>
            <p:nvPr/>
          </p:nvSpPr>
          <p:spPr bwMode="auto">
            <a:xfrm>
              <a:off x="4749" y="1064"/>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23,809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25" name="Rectangle 17"/>
            <p:cNvSpPr>
              <a:spLocks noChangeArrowheads="1"/>
            </p:cNvSpPr>
            <p:nvPr/>
          </p:nvSpPr>
          <p:spPr bwMode="auto">
            <a:xfrm>
              <a:off x="5143" y="1064"/>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19,783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26" name="Rectangle 18"/>
            <p:cNvSpPr>
              <a:spLocks noChangeArrowheads="1"/>
            </p:cNvSpPr>
            <p:nvPr/>
          </p:nvSpPr>
          <p:spPr bwMode="auto">
            <a:xfrm>
              <a:off x="3142" y="1194"/>
              <a:ext cx="197"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27" name="Rectangle 19"/>
            <p:cNvSpPr>
              <a:spLocks noChangeArrowheads="1"/>
            </p:cNvSpPr>
            <p:nvPr/>
          </p:nvSpPr>
          <p:spPr bwMode="auto">
            <a:xfrm>
              <a:off x="4355" y="1194"/>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Univers 45 Light" pitchFamily="2" charset="0"/>
                  <a:cs typeface="Arial" pitchFamily="34" charset="0"/>
                </a:rPr>
                <a:t>13,024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1028" name="Rectangle 20"/>
            <p:cNvSpPr>
              <a:spLocks noChangeArrowheads="1"/>
            </p:cNvSpPr>
            <p:nvPr/>
          </p:nvSpPr>
          <p:spPr bwMode="auto">
            <a:xfrm>
              <a:off x="4749" y="1194"/>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10,324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29" name="Rectangle 21"/>
            <p:cNvSpPr>
              <a:spLocks noChangeArrowheads="1"/>
            </p:cNvSpPr>
            <p:nvPr/>
          </p:nvSpPr>
          <p:spPr bwMode="auto">
            <a:xfrm>
              <a:off x="5188" y="1194"/>
              <a:ext cx="264"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8,121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0" name="Rectangle 22"/>
            <p:cNvSpPr>
              <a:spLocks noChangeArrowheads="1"/>
            </p:cNvSpPr>
            <p:nvPr/>
          </p:nvSpPr>
          <p:spPr bwMode="auto">
            <a:xfrm>
              <a:off x="3142" y="1323"/>
              <a:ext cx="294"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Range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1" name="Rectangle 23"/>
            <p:cNvSpPr>
              <a:spLocks noChangeArrowheads="1"/>
            </p:cNvSpPr>
            <p:nvPr/>
          </p:nvSpPr>
          <p:spPr bwMode="auto">
            <a:xfrm>
              <a:off x="4355" y="1323"/>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16,820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2" name="Rectangle 24"/>
            <p:cNvSpPr>
              <a:spLocks noChangeArrowheads="1"/>
            </p:cNvSpPr>
            <p:nvPr/>
          </p:nvSpPr>
          <p:spPr bwMode="auto">
            <a:xfrm>
              <a:off x="4749" y="1323"/>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13,485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3" name="Rectangle 25"/>
            <p:cNvSpPr>
              <a:spLocks noChangeArrowheads="1"/>
            </p:cNvSpPr>
            <p:nvPr/>
          </p:nvSpPr>
          <p:spPr bwMode="auto">
            <a:xfrm>
              <a:off x="5143" y="1323"/>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11,662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4" name="Rectangle 26"/>
            <p:cNvSpPr>
              <a:spLocks noChangeArrowheads="1"/>
            </p:cNvSpPr>
            <p:nvPr/>
          </p:nvSpPr>
          <p:spPr bwMode="auto">
            <a:xfrm>
              <a:off x="3142" y="1453"/>
              <a:ext cx="367"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Average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5" name="Rectangle 27"/>
            <p:cNvSpPr>
              <a:spLocks noChangeArrowheads="1"/>
            </p:cNvSpPr>
            <p:nvPr/>
          </p:nvSpPr>
          <p:spPr bwMode="auto">
            <a:xfrm>
              <a:off x="4355" y="1453"/>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19,119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6" name="Rectangle 28"/>
            <p:cNvSpPr>
              <a:spLocks noChangeArrowheads="1"/>
            </p:cNvSpPr>
            <p:nvPr/>
          </p:nvSpPr>
          <p:spPr bwMode="auto">
            <a:xfrm>
              <a:off x="4749" y="1453"/>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15,561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7" name="Rectangle 29"/>
            <p:cNvSpPr>
              <a:spLocks noChangeArrowheads="1"/>
            </p:cNvSpPr>
            <p:nvPr/>
          </p:nvSpPr>
          <p:spPr bwMode="auto">
            <a:xfrm>
              <a:off x="5143" y="1453"/>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12,752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38" name="Rectangle 30"/>
            <p:cNvSpPr>
              <a:spLocks noChangeArrowheads="1"/>
            </p:cNvSpPr>
            <p:nvPr/>
          </p:nvSpPr>
          <p:spPr bwMode="auto">
            <a:xfrm>
              <a:off x="3142" y="1583"/>
              <a:ext cx="96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Univers 45 Light" pitchFamily="2" charset="0"/>
                  <a:cs typeface="Arial" pitchFamily="34" charset="0"/>
                </a:rPr>
                <a:t>2-year average (2010-2011)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1039" name="Rectangle 31"/>
            <p:cNvSpPr>
              <a:spLocks noChangeArrowheads="1"/>
            </p:cNvSpPr>
            <p:nvPr/>
          </p:nvSpPr>
          <p:spPr bwMode="auto">
            <a:xfrm>
              <a:off x="5143" y="1583"/>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14,157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40" name="Rectangle 32"/>
            <p:cNvSpPr>
              <a:spLocks noChangeArrowheads="1"/>
            </p:cNvSpPr>
            <p:nvPr/>
          </p:nvSpPr>
          <p:spPr bwMode="auto">
            <a:xfrm>
              <a:off x="3142" y="1712"/>
              <a:ext cx="96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Univers 45 Light" pitchFamily="2" charset="0"/>
                  <a:cs typeface="Arial" pitchFamily="34" charset="0"/>
                </a:rPr>
                <a:t>3-year average (2009-2011)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1041" name="Rectangle 33"/>
            <p:cNvSpPr>
              <a:spLocks noChangeArrowheads="1"/>
            </p:cNvSpPr>
            <p:nvPr/>
          </p:nvSpPr>
          <p:spPr bwMode="auto">
            <a:xfrm>
              <a:off x="5143" y="1712"/>
              <a:ext cx="312" cy="1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15,811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042" name="Line 34"/>
            <p:cNvSpPr>
              <a:spLocks noChangeShapeType="1"/>
            </p:cNvSpPr>
            <p:nvPr/>
          </p:nvSpPr>
          <p:spPr bwMode="auto">
            <a:xfrm>
              <a:off x="3120" y="710"/>
              <a:ext cx="1" cy="1135"/>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043" name="Rectangle 35"/>
            <p:cNvSpPr>
              <a:spLocks noChangeArrowheads="1"/>
            </p:cNvSpPr>
            <p:nvPr/>
          </p:nvSpPr>
          <p:spPr bwMode="auto">
            <a:xfrm>
              <a:off x="3120" y="710"/>
              <a:ext cx="10" cy="1135"/>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44" name="Line 36"/>
            <p:cNvSpPr>
              <a:spLocks noChangeShapeType="1"/>
            </p:cNvSpPr>
            <p:nvPr/>
          </p:nvSpPr>
          <p:spPr bwMode="auto">
            <a:xfrm>
              <a:off x="5425" y="720"/>
              <a:ext cx="1" cy="1125"/>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045" name="Rectangle 37"/>
            <p:cNvSpPr>
              <a:spLocks noChangeArrowheads="1"/>
            </p:cNvSpPr>
            <p:nvPr/>
          </p:nvSpPr>
          <p:spPr bwMode="auto">
            <a:xfrm>
              <a:off x="5425" y="720"/>
              <a:ext cx="10" cy="1125"/>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46" name="Line 38"/>
            <p:cNvSpPr>
              <a:spLocks noChangeShapeType="1"/>
            </p:cNvSpPr>
            <p:nvPr/>
          </p:nvSpPr>
          <p:spPr bwMode="auto">
            <a:xfrm>
              <a:off x="3130" y="710"/>
              <a:ext cx="2305"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047" name="Rectangle 39"/>
            <p:cNvSpPr>
              <a:spLocks noChangeArrowheads="1"/>
            </p:cNvSpPr>
            <p:nvPr/>
          </p:nvSpPr>
          <p:spPr bwMode="auto">
            <a:xfrm>
              <a:off x="3130" y="710"/>
              <a:ext cx="2305" cy="10"/>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48" name="Line 40"/>
            <p:cNvSpPr>
              <a:spLocks noChangeShapeType="1"/>
            </p:cNvSpPr>
            <p:nvPr/>
          </p:nvSpPr>
          <p:spPr bwMode="auto">
            <a:xfrm>
              <a:off x="3130" y="1047"/>
              <a:ext cx="2305"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049" name="Rectangle 41"/>
            <p:cNvSpPr>
              <a:spLocks noChangeArrowheads="1"/>
            </p:cNvSpPr>
            <p:nvPr/>
          </p:nvSpPr>
          <p:spPr bwMode="auto">
            <a:xfrm>
              <a:off x="3130" y="1047"/>
              <a:ext cx="2305" cy="10"/>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50" name="Rectangle 42"/>
            <p:cNvSpPr>
              <a:spLocks noChangeArrowheads="1"/>
            </p:cNvSpPr>
            <p:nvPr/>
          </p:nvSpPr>
          <p:spPr bwMode="auto">
            <a:xfrm>
              <a:off x="3130" y="1815"/>
              <a:ext cx="2295" cy="10"/>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51" name="Rectangle 43"/>
            <p:cNvSpPr>
              <a:spLocks noChangeArrowheads="1"/>
            </p:cNvSpPr>
            <p:nvPr/>
          </p:nvSpPr>
          <p:spPr bwMode="auto">
            <a:xfrm>
              <a:off x="3130" y="1835"/>
              <a:ext cx="2295" cy="10"/>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65" name="Rectangle 64"/>
          <p:cNvSpPr/>
          <p:nvPr/>
        </p:nvSpPr>
        <p:spPr>
          <a:xfrm>
            <a:off x="4343170" y="3507700"/>
            <a:ext cx="4360863" cy="2893100"/>
          </a:xfrm>
          <a:prstGeom prst="rect">
            <a:avLst/>
          </a:prstGeom>
        </p:spPr>
        <p:txBody>
          <a:bodyPr wrap="square">
            <a:spAutoFit/>
          </a:bodyPr>
          <a:lstStyle/>
          <a:p>
            <a:pPr marL="231775" indent="-231775">
              <a:buClr>
                <a:schemeClr val="accent1"/>
              </a:buClr>
              <a:buSzPct val="125000"/>
              <a:buFont typeface="Arial" pitchFamily="34" charset="0"/>
              <a:buChar char="▪"/>
            </a:pPr>
            <a:r>
              <a:rPr lang="en-US" sz="1400" b="0" dirty="0" smtClean="0">
                <a:solidFill>
                  <a:schemeClr val="tx2"/>
                </a:solidFill>
              </a:rPr>
              <a:t>This slide shows different presentations of working capital trends </a:t>
            </a:r>
          </a:p>
          <a:p>
            <a:pPr marL="688975" lvl="1" indent="-231775">
              <a:buClr>
                <a:schemeClr val="accent1"/>
              </a:buClr>
              <a:buFont typeface="Arial" pitchFamily="34" charset="0"/>
              <a:buChar char="–"/>
            </a:pPr>
            <a:r>
              <a:rPr lang="en-US" sz="1400" b="0" dirty="0" smtClean="0">
                <a:solidFill>
                  <a:schemeClr val="tx2"/>
                </a:solidFill>
              </a:rPr>
              <a:t>The peaks and troughs chart shows the highest and lowest working capital needs of the business in a year</a:t>
            </a:r>
          </a:p>
          <a:p>
            <a:pPr marL="688975" lvl="1" indent="-231775">
              <a:buClr>
                <a:schemeClr val="accent1"/>
              </a:buClr>
              <a:buFont typeface="Arial" pitchFamily="34" charset="0"/>
              <a:buChar char="–"/>
            </a:pPr>
            <a:r>
              <a:rPr lang="en-US" sz="1400" b="0" dirty="0" smtClean="0">
                <a:solidFill>
                  <a:schemeClr val="tx2"/>
                </a:solidFill>
              </a:rPr>
              <a:t>The seasonality chart shows that although seasonality is unchanged year over year, the overall working capital has improved </a:t>
            </a:r>
          </a:p>
          <a:p>
            <a:pPr marL="231775" indent="-231775">
              <a:buClr>
                <a:schemeClr val="accent1"/>
              </a:buClr>
              <a:buSzPct val="125000"/>
              <a:buFont typeface="Arial" pitchFamily="34" charset="0"/>
              <a:buChar char="▪"/>
            </a:pPr>
            <a:r>
              <a:rPr lang="en-US" sz="1400" b="0" dirty="0" smtClean="0">
                <a:solidFill>
                  <a:schemeClr val="tx2"/>
                </a:solidFill>
              </a:rPr>
              <a:t>Both the analyses help buyers determine working capital for SPA based on the time of the year the deal is expected to close. It also helps buyers (PE buyers) arrange financing according to the needs of the business </a:t>
            </a:r>
          </a:p>
        </p:txBody>
      </p:sp>
      <p:sp>
        <p:nvSpPr>
          <p:cNvPr id="66" name="Rectangle 111"/>
          <p:cNvSpPr>
            <a:spLocks noChangeArrowheads="1"/>
          </p:cNvSpPr>
          <p:nvPr>
            <p:custDataLst>
              <p:tags r:id="rId3"/>
            </p:custDataLst>
          </p:nvPr>
        </p:nvSpPr>
        <p:spPr bwMode="auto">
          <a:xfrm>
            <a:off x="453023" y="3819182"/>
            <a:ext cx="3429000" cy="296268"/>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smtClean="0">
                <a:latin typeface="Arial"/>
              </a:rPr>
              <a:t>Working capital seasonality </a:t>
            </a:r>
            <a:endParaRPr lang="en-GB" sz="1400" dirty="0">
              <a:solidFill>
                <a:schemeClr val="bg1"/>
              </a:solidFill>
              <a:latin typeface="Arial"/>
            </a:endParaRPr>
          </a:p>
        </p:txBody>
      </p:sp>
      <p:sp>
        <p:nvSpPr>
          <p:cNvPr id="61" name="TextBox 60"/>
          <p:cNvSpPr txBox="1"/>
          <p:nvPr/>
        </p:nvSpPr>
        <p:spPr>
          <a:xfrm rot="21600000">
            <a:off x="6143887" y="1094600"/>
            <a:ext cx="2238113" cy="276999"/>
          </a:xfrm>
          <a:prstGeom prst="rect">
            <a:avLst/>
          </a:prstGeom>
          <a:solidFill>
            <a:srgbClr val="C84E00"/>
          </a:solidFill>
        </p:spPr>
        <p:txBody>
          <a:bodyPr wrap="none" rtlCol="0">
            <a:spAutoFit/>
          </a:bodyPr>
          <a:lstStyle/>
          <a:p>
            <a:r>
              <a:rPr lang="en-US" sz="1200" dirty="0" smtClean="0">
                <a:solidFill>
                  <a:schemeClr val="tx1"/>
                </a:solidFill>
              </a:rPr>
              <a:t>For Example Purposes Only</a:t>
            </a:r>
            <a:endParaRPr lang="en-US" sz="1200" dirty="0">
              <a:solidFill>
                <a:schemeClr val="tx1"/>
              </a:solidFill>
            </a:endParaRPr>
          </a:p>
        </p:txBody>
      </p:sp>
      <p:pic>
        <p:nvPicPr>
          <p:cNvPr id="55" name="Picture 54"/>
          <p:cNvPicPr>
            <a:picLocks noChangeAspect="1" noChangeArrowheads="1"/>
          </p:cNvPicPr>
          <p:nvPr/>
        </p:nvPicPr>
        <p:blipFill>
          <a:blip r:embed="rId9" cstate="print"/>
          <a:srcRect/>
          <a:stretch>
            <a:fillRect/>
          </a:stretch>
        </p:blipFill>
        <p:spPr bwMode="auto">
          <a:xfrm>
            <a:off x="8077200" y="91440"/>
            <a:ext cx="822960" cy="822960"/>
          </a:xfrm>
          <a:prstGeom prst="rect">
            <a:avLst/>
          </a:prstGeom>
          <a:noFill/>
          <a:ln w="9525">
            <a:noFill/>
            <a:miter lim="800000"/>
            <a:headEnd/>
            <a:tailEnd/>
          </a:ln>
          <a:effectLst/>
        </p:spPr>
      </p:pic>
      <p:sp>
        <p:nvSpPr>
          <p:cNvPr id="62"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11138" y="1066800"/>
            <a:ext cx="8721725" cy="5029200"/>
          </a:xfrm>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38916" name="Text Box 4"/>
          <p:cNvSpPr txBox="1">
            <a:spLocks noChangeArrowheads="1"/>
          </p:cNvSpPr>
          <p:nvPr/>
        </p:nvSpPr>
        <p:spPr bwMode="auto">
          <a:xfrm>
            <a:off x="8067385" y="773113"/>
            <a:ext cx="184731" cy="461665"/>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chemeClr val="tx1"/>
              </a:solidFill>
              <a:latin typeface="Univers 55" pitchFamily="2" charset="0"/>
            </a:endParaRPr>
          </a:p>
        </p:txBody>
      </p:sp>
      <p:sp>
        <p:nvSpPr>
          <p:cNvPr id="38918" name="Rectangle 6"/>
          <p:cNvSpPr>
            <a:spLocks noChangeArrowheads="1"/>
          </p:cNvSpPr>
          <p:nvPr/>
        </p:nvSpPr>
        <p:spPr bwMode="auto">
          <a:xfrm>
            <a:off x="185738" y="1066800"/>
            <a:ext cx="6037262" cy="455574"/>
          </a:xfrm>
          <a:prstGeom prst="rect">
            <a:avLst/>
          </a:prstGeom>
          <a:noFill/>
          <a:ln w="6350">
            <a:noFill/>
            <a:miter lim="800000"/>
            <a:headEnd/>
            <a:tailEnd/>
          </a:ln>
        </p:spPr>
        <p:txBody>
          <a:bodyPr wrap="square" lIns="0" tIns="0" rIns="0" bIns="0">
            <a:spAutoFit/>
          </a:bodyPr>
          <a:lstStyle/>
          <a:p>
            <a:pPr marL="0" lvl="1">
              <a:lnSpc>
                <a:spcPct val="110000"/>
              </a:lnSpc>
              <a:spcBef>
                <a:spcPct val="40000"/>
              </a:spcBef>
              <a:buClr>
                <a:schemeClr val="tx2"/>
              </a:buClr>
              <a:buSzPct val="85000"/>
              <a:buFont typeface="Wingdings" pitchFamily="2" charset="2"/>
              <a:buNone/>
            </a:pPr>
            <a:r>
              <a:rPr lang="en-GB" sz="1400" b="1" dirty="0" smtClean="0">
                <a:solidFill>
                  <a:schemeClr val="tx2"/>
                </a:solidFill>
                <a:latin typeface="Arial" pitchFamily="34" charset="0"/>
                <a:cs typeface="Arial" pitchFamily="34" charset="0"/>
              </a:rPr>
              <a:t>This analysis is helpful to  understand key </a:t>
            </a:r>
            <a:r>
              <a:rPr lang="en-GB" sz="1400" b="1" dirty="0">
                <a:solidFill>
                  <a:schemeClr val="tx2"/>
                </a:solidFill>
                <a:latin typeface="Arial" pitchFamily="34" charset="0"/>
                <a:cs typeface="Arial" pitchFamily="34" charset="0"/>
              </a:rPr>
              <a:t>drivers </a:t>
            </a:r>
            <a:r>
              <a:rPr lang="en-GB" sz="1400" b="1" dirty="0" smtClean="0">
                <a:solidFill>
                  <a:schemeClr val="tx2"/>
                </a:solidFill>
                <a:latin typeface="Arial" pitchFamily="34" charset="0"/>
                <a:cs typeface="Arial" pitchFamily="34" charset="0"/>
              </a:rPr>
              <a:t>working </a:t>
            </a:r>
            <a:r>
              <a:rPr lang="en-GB" sz="1400" b="1" dirty="0">
                <a:solidFill>
                  <a:schemeClr val="tx2"/>
                </a:solidFill>
                <a:latin typeface="Arial" pitchFamily="34" charset="0"/>
                <a:cs typeface="Arial" pitchFamily="34" charset="0"/>
              </a:rPr>
              <a:t>capital trends </a:t>
            </a:r>
            <a:r>
              <a:rPr lang="en-GB" sz="1400" b="1" dirty="0" smtClean="0">
                <a:solidFill>
                  <a:schemeClr val="tx2"/>
                </a:solidFill>
                <a:latin typeface="Arial" pitchFamily="34" charset="0"/>
                <a:cs typeface="Arial" pitchFamily="34" charset="0"/>
              </a:rPr>
              <a:t>- accounts </a:t>
            </a:r>
            <a:r>
              <a:rPr lang="en-GB" sz="1400" b="1" dirty="0">
                <a:solidFill>
                  <a:schemeClr val="tx2"/>
                </a:solidFill>
                <a:latin typeface="Arial" pitchFamily="34" charset="0"/>
                <a:cs typeface="Arial" pitchFamily="34" charset="0"/>
              </a:rPr>
              <a:t>receivable and accounts payable…</a:t>
            </a:r>
          </a:p>
        </p:txBody>
      </p:sp>
      <p:sp>
        <p:nvSpPr>
          <p:cNvPr id="38919" name="Rectangle 7"/>
          <p:cNvSpPr>
            <a:spLocks noChangeArrowheads="1"/>
          </p:cNvSpPr>
          <p:nvPr>
            <p:custDataLst>
              <p:tags r:id="rId1"/>
            </p:custDataLst>
          </p:nvPr>
        </p:nvSpPr>
        <p:spPr bwMode="auto">
          <a:xfrm>
            <a:off x="314325" y="5026025"/>
            <a:ext cx="8434388" cy="287338"/>
          </a:xfrm>
          <a:prstGeom prst="rect">
            <a:avLst/>
          </a:prstGeom>
          <a:noFill/>
          <a:ln w="9525" algn="ctr">
            <a:noFill/>
            <a:miter lim="800000"/>
            <a:headEnd/>
            <a:tailEnd/>
          </a:ln>
        </p:spPr>
        <p:txBody>
          <a:bodyPr lIns="0" tIns="0" rIns="0" bIns="0"/>
          <a:lstStyle/>
          <a:p>
            <a:pPr marL="538163" indent="-538163" eaLnBrk="0" hangingPunct="0">
              <a:spcBef>
                <a:spcPct val="15000"/>
              </a:spcBef>
              <a:tabLst>
                <a:tab pos="715963" algn="l"/>
              </a:tabLst>
            </a:pPr>
            <a:r>
              <a:rPr lang="en-GB" sz="800" i="1" dirty="0">
                <a:solidFill>
                  <a:schemeClr val="tx2"/>
                </a:solidFill>
              </a:rPr>
              <a:t>Source:		Data room information</a:t>
            </a:r>
          </a:p>
        </p:txBody>
      </p:sp>
      <p:sp>
        <p:nvSpPr>
          <p:cNvPr id="38922" name="Rectangle 11"/>
          <p:cNvSpPr>
            <a:spLocks noChangeArrowheads="1"/>
          </p:cNvSpPr>
          <p:nvPr/>
        </p:nvSpPr>
        <p:spPr bwMode="auto">
          <a:xfrm>
            <a:off x="2259013" y="5257800"/>
            <a:ext cx="6673850" cy="997581"/>
          </a:xfrm>
          <a:prstGeom prst="rect">
            <a:avLst/>
          </a:prstGeom>
          <a:noFill/>
          <a:ln w="6350">
            <a:noFill/>
            <a:miter lim="800000"/>
            <a:headEnd/>
            <a:tailEnd/>
          </a:ln>
        </p:spPr>
        <p:txBody>
          <a:bodyPr wrap="square" lIns="0" tIns="0" rIns="0" bIns="0">
            <a:spAutoFit/>
          </a:bodyPr>
          <a:lstStyle/>
          <a:p>
            <a:pPr marL="0" lvl="1" algn="r">
              <a:lnSpc>
                <a:spcPct val="110000"/>
              </a:lnSpc>
              <a:spcBef>
                <a:spcPct val="40000"/>
              </a:spcBef>
              <a:buClr>
                <a:schemeClr val="tx2"/>
              </a:buClr>
              <a:buSzPct val="85000"/>
            </a:pPr>
            <a:r>
              <a:rPr lang="en-GB" sz="1400" dirty="0">
                <a:solidFill>
                  <a:schemeClr val="tx2"/>
                </a:solidFill>
                <a:latin typeface="Arial" pitchFamily="34" charset="0"/>
                <a:cs typeface="Arial" pitchFamily="34" charset="0"/>
              </a:rPr>
              <a:t>… </a:t>
            </a:r>
            <a:r>
              <a:rPr lang="en-GB" sz="1400" dirty="0" smtClean="0">
                <a:solidFill>
                  <a:schemeClr val="tx2"/>
                </a:solidFill>
                <a:latin typeface="Arial" pitchFamily="34" charset="0"/>
                <a:cs typeface="Arial" pitchFamily="34" charset="0"/>
              </a:rPr>
              <a:t>but t</a:t>
            </a:r>
            <a:r>
              <a:rPr lang="en-US" sz="1400" dirty="0" smtClean="0">
                <a:solidFill>
                  <a:schemeClr val="tx2"/>
                </a:solidFill>
                <a:latin typeface="Arial" pitchFamily="34" charset="0"/>
                <a:cs typeface="Arial" pitchFamily="34" charset="0"/>
              </a:rPr>
              <a:t>he danger is that we concentrate on the larger balances and ignore smaller items (which have significant fluctuations). We should also look at how smaller balances fluctuate over time or we may be missing potential EBITDA adjustments. The key is to </a:t>
            </a:r>
            <a:r>
              <a:rPr lang="en-US" sz="1800" dirty="0" smtClean="0">
                <a:solidFill>
                  <a:schemeClr val="tx2"/>
                </a:solidFill>
                <a:latin typeface="Arial" pitchFamily="34" charset="0"/>
                <a:cs typeface="Arial" pitchFamily="34" charset="0"/>
              </a:rPr>
              <a:t>GRILL THE DETAIL </a:t>
            </a:r>
            <a:endParaRPr lang="en-GB" sz="1800" dirty="0">
              <a:solidFill>
                <a:schemeClr val="tx2"/>
              </a:solidFill>
              <a:latin typeface="Arial" pitchFamily="34" charset="0"/>
              <a:cs typeface="Arial" pitchFamily="34" charset="0"/>
            </a:endParaRPr>
          </a:p>
        </p:txBody>
      </p:sp>
      <p:grpSp>
        <p:nvGrpSpPr>
          <p:cNvPr id="168963" name="Group 3"/>
          <p:cNvGrpSpPr>
            <a:grpSpLocks noChangeAspect="1"/>
          </p:cNvGrpSpPr>
          <p:nvPr/>
        </p:nvGrpSpPr>
        <p:grpSpPr bwMode="auto">
          <a:xfrm>
            <a:off x="609600" y="1600200"/>
            <a:ext cx="8121650" cy="3876675"/>
            <a:chOff x="384" y="1296"/>
            <a:chExt cx="5116" cy="2442"/>
          </a:xfrm>
        </p:grpSpPr>
        <p:sp>
          <p:nvSpPr>
            <p:cNvPr id="168962" name="AutoShape 2"/>
            <p:cNvSpPr>
              <a:spLocks noChangeAspect="1" noChangeArrowheads="1" noTextEdit="1"/>
            </p:cNvSpPr>
            <p:nvPr/>
          </p:nvSpPr>
          <p:spPr bwMode="auto">
            <a:xfrm>
              <a:off x="384" y="1296"/>
              <a:ext cx="5116" cy="2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nvGrpSpPr>
            <p:cNvPr id="169164" name="Group 204"/>
            <p:cNvGrpSpPr>
              <a:grpSpLocks/>
            </p:cNvGrpSpPr>
            <p:nvPr/>
          </p:nvGrpSpPr>
          <p:grpSpPr bwMode="auto">
            <a:xfrm>
              <a:off x="752" y="1552"/>
              <a:ext cx="4613" cy="1270"/>
              <a:chOff x="752" y="1552"/>
              <a:chExt cx="4613" cy="1270"/>
            </a:xfrm>
          </p:grpSpPr>
          <p:sp>
            <p:nvSpPr>
              <p:cNvPr id="168964" name="Rectangle 4"/>
              <p:cNvSpPr>
                <a:spLocks noChangeArrowheads="1"/>
              </p:cNvSpPr>
              <p:nvPr/>
            </p:nvSpPr>
            <p:spPr bwMode="auto">
              <a:xfrm>
                <a:off x="752" y="1793"/>
                <a:ext cx="93" cy="28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65" name="Rectangle 5"/>
              <p:cNvSpPr>
                <a:spLocks noChangeArrowheads="1"/>
              </p:cNvSpPr>
              <p:nvPr/>
            </p:nvSpPr>
            <p:spPr bwMode="auto">
              <a:xfrm>
                <a:off x="880" y="1843"/>
                <a:ext cx="92" cy="23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66" name="Rectangle 6"/>
              <p:cNvSpPr>
                <a:spLocks noChangeArrowheads="1"/>
              </p:cNvSpPr>
              <p:nvPr/>
            </p:nvSpPr>
            <p:spPr bwMode="auto">
              <a:xfrm>
                <a:off x="1008" y="1878"/>
                <a:ext cx="99" cy="199"/>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67" name="Rectangle 7"/>
              <p:cNvSpPr>
                <a:spLocks noChangeArrowheads="1"/>
              </p:cNvSpPr>
              <p:nvPr/>
            </p:nvSpPr>
            <p:spPr bwMode="auto">
              <a:xfrm>
                <a:off x="1142" y="1821"/>
                <a:ext cx="92" cy="256"/>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68" name="Rectangle 8"/>
              <p:cNvSpPr>
                <a:spLocks noChangeArrowheads="1"/>
              </p:cNvSpPr>
              <p:nvPr/>
            </p:nvSpPr>
            <p:spPr bwMode="auto">
              <a:xfrm>
                <a:off x="1270" y="1836"/>
                <a:ext cx="92" cy="241"/>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69" name="Rectangle 9"/>
              <p:cNvSpPr>
                <a:spLocks noChangeArrowheads="1"/>
              </p:cNvSpPr>
              <p:nvPr/>
            </p:nvSpPr>
            <p:spPr bwMode="auto">
              <a:xfrm>
                <a:off x="1397" y="1814"/>
                <a:ext cx="92" cy="263"/>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0" name="Rectangle 10"/>
              <p:cNvSpPr>
                <a:spLocks noChangeArrowheads="1"/>
              </p:cNvSpPr>
              <p:nvPr/>
            </p:nvSpPr>
            <p:spPr bwMode="auto">
              <a:xfrm>
                <a:off x="1525" y="1850"/>
                <a:ext cx="92" cy="22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1" name="Rectangle 11"/>
              <p:cNvSpPr>
                <a:spLocks noChangeArrowheads="1"/>
              </p:cNvSpPr>
              <p:nvPr/>
            </p:nvSpPr>
            <p:spPr bwMode="auto">
              <a:xfrm>
                <a:off x="1652" y="1843"/>
                <a:ext cx="100" cy="23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2" name="Rectangle 12"/>
              <p:cNvSpPr>
                <a:spLocks noChangeArrowheads="1"/>
              </p:cNvSpPr>
              <p:nvPr/>
            </p:nvSpPr>
            <p:spPr bwMode="auto">
              <a:xfrm>
                <a:off x="1787" y="1807"/>
                <a:ext cx="92" cy="270"/>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3" name="Rectangle 13"/>
              <p:cNvSpPr>
                <a:spLocks noChangeArrowheads="1"/>
              </p:cNvSpPr>
              <p:nvPr/>
            </p:nvSpPr>
            <p:spPr bwMode="auto">
              <a:xfrm>
                <a:off x="1915" y="1821"/>
                <a:ext cx="92" cy="256"/>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4" name="Rectangle 14"/>
              <p:cNvSpPr>
                <a:spLocks noChangeArrowheads="1"/>
              </p:cNvSpPr>
              <p:nvPr/>
            </p:nvSpPr>
            <p:spPr bwMode="auto">
              <a:xfrm>
                <a:off x="2042" y="1750"/>
                <a:ext cx="92" cy="32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5" name="Rectangle 15"/>
              <p:cNvSpPr>
                <a:spLocks noChangeArrowheads="1"/>
              </p:cNvSpPr>
              <p:nvPr/>
            </p:nvSpPr>
            <p:spPr bwMode="auto">
              <a:xfrm>
                <a:off x="2170" y="1637"/>
                <a:ext cx="99" cy="440"/>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6" name="Rectangle 16"/>
              <p:cNvSpPr>
                <a:spLocks noChangeArrowheads="1"/>
              </p:cNvSpPr>
              <p:nvPr/>
            </p:nvSpPr>
            <p:spPr bwMode="auto">
              <a:xfrm>
                <a:off x="2304" y="1672"/>
                <a:ext cx="92" cy="405"/>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7" name="Rectangle 17"/>
              <p:cNvSpPr>
                <a:spLocks noChangeArrowheads="1"/>
              </p:cNvSpPr>
              <p:nvPr/>
            </p:nvSpPr>
            <p:spPr bwMode="auto">
              <a:xfrm>
                <a:off x="2432" y="1750"/>
                <a:ext cx="92" cy="32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8" name="Rectangle 18"/>
              <p:cNvSpPr>
                <a:spLocks noChangeArrowheads="1"/>
              </p:cNvSpPr>
              <p:nvPr/>
            </p:nvSpPr>
            <p:spPr bwMode="auto">
              <a:xfrm>
                <a:off x="2559" y="1779"/>
                <a:ext cx="92" cy="298"/>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79" name="Rectangle 19"/>
              <p:cNvSpPr>
                <a:spLocks noChangeArrowheads="1"/>
              </p:cNvSpPr>
              <p:nvPr/>
            </p:nvSpPr>
            <p:spPr bwMode="auto">
              <a:xfrm>
                <a:off x="2687" y="1779"/>
                <a:ext cx="92" cy="298"/>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0" name="Rectangle 20"/>
              <p:cNvSpPr>
                <a:spLocks noChangeArrowheads="1"/>
              </p:cNvSpPr>
              <p:nvPr/>
            </p:nvSpPr>
            <p:spPr bwMode="auto">
              <a:xfrm>
                <a:off x="2822" y="1793"/>
                <a:ext cx="92" cy="28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1" name="Rectangle 21"/>
              <p:cNvSpPr>
                <a:spLocks noChangeArrowheads="1"/>
              </p:cNvSpPr>
              <p:nvPr/>
            </p:nvSpPr>
            <p:spPr bwMode="auto">
              <a:xfrm>
                <a:off x="2949" y="1800"/>
                <a:ext cx="92" cy="27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2" name="Rectangle 22"/>
              <p:cNvSpPr>
                <a:spLocks noChangeArrowheads="1"/>
              </p:cNvSpPr>
              <p:nvPr/>
            </p:nvSpPr>
            <p:spPr bwMode="auto">
              <a:xfrm>
                <a:off x="3077" y="1765"/>
                <a:ext cx="92" cy="312"/>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3" name="Rectangle 23"/>
              <p:cNvSpPr>
                <a:spLocks noChangeArrowheads="1"/>
              </p:cNvSpPr>
              <p:nvPr/>
            </p:nvSpPr>
            <p:spPr bwMode="auto">
              <a:xfrm>
                <a:off x="3204" y="1850"/>
                <a:ext cx="92" cy="22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4" name="Rectangle 24"/>
              <p:cNvSpPr>
                <a:spLocks noChangeArrowheads="1"/>
              </p:cNvSpPr>
              <p:nvPr/>
            </p:nvSpPr>
            <p:spPr bwMode="auto">
              <a:xfrm>
                <a:off x="3332" y="1807"/>
                <a:ext cx="92" cy="270"/>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5" name="Rectangle 25"/>
              <p:cNvSpPr>
                <a:spLocks noChangeArrowheads="1"/>
              </p:cNvSpPr>
              <p:nvPr/>
            </p:nvSpPr>
            <p:spPr bwMode="auto">
              <a:xfrm>
                <a:off x="3466" y="1743"/>
                <a:ext cx="92" cy="33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6" name="Rectangle 26"/>
              <p:cNvSpPr>
                <a:spLocks noChangeArrowheads="1"/>
              </p:cNvSpPr>
              <p:nvPr/>
            </p:nvSpPr>
            <p:spPr bwMode="auto">
              <a:xfrm>
                <a:off x="3594" y="1750"/>
                <a:ext cx="92" cy="32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7" name="Rectangle 27"/>
              <p:cNvSpPr>
                <a:spLocks noChangeArrowheads="1"/>
              </p:cNvSpPr>
              <p:nvPr/>
            </p:nvSpPr>
            <p:spPr bwMode="auto">
              <a:xfrm>
                <a:off x="3721" y="1637"/>
                <a:ext cx="93" cy="440"/>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8" name="Rectangle 28"/>
              <p:cNvSpPr>
                <a:spLocks noChangeArrowheads="1"/>
              </p:cNvSpPr>
              <p:nvPr/>
            </p:nvSpPr>
            <p:spPr bwMode="auto">
              <a:xfrm>
                <a:off x="3849" y="1665"/>
                <a:ext cx="92" cy="412"/>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89" name="Rectangle 29"/>
              <p:cNvSpPr>
                <a:spLocks noChangeArrowheads="1"/>
              </p:cNvSpPr>
              <p:nvPr/>
            </p:nvSpPr>
            <p:spPr bwMode="auto">
              <a:xfrm>
                <a:off x="3984" y="1743"/>
                <a:ext cx="92" cy="33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0" name="Rectangle 30"/>
              <p:cNvSpPr>
                <a:spLocks noChangeArrowheads="1"/>
              </p:cNvSpPr>
              <p:nvPr/>
            </p:nvSpPr>
            <p:spPr bwMode="auto">
              <a:xfrm>
                <a:off x="4111" y="1772"/>
                <a:ext cx="92" cy="305"/>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1" name="Rectangle 31"/>
              <p:cNvSpPr>
                <a:spLocks noChangeArrowheads="1"/>
              </p:cNvSpPr>
              <p:nvPr/>
            </p:nvSpPr>
            <p:spPr bwMode="auto">
              <a:xfrm>
                <a:off x="4239" y="1772"/>
                <a:ext cx="92" cy="305"/>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2" name="Rectangle 32"/>
              <p:cNvSpPr>
                <a:spLocks noChangeArrowheads="1"/>
              </p:cNvSpPr>
              <p:nvPr/>
            </p:nvSpPr>
            <p:spPr bwMode="auto">
              <a:xfrm>
                <a:off x="4366" y="1786"/>
                <a:ext cx="92" cy="291"/>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3" name="Rectangle 33"/>
              <p:cNvSpPr>
                <a:spLocks noChangeArrowheads="1"/>
              </p:cNvSpPr>
              <p:nvPr/>
            </p:nvSpPr>
            <p:spPr bwMode="auto">
              <a:xfrm>
                <a:off x="4494" y="1793"/>
                <a:ext cx="92" cy="28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4" name="Rectangle 34"/>
              <p:cNvSpPr>
                <a:spLocks noChangeArrowheads="1"/>
              </p:cNvSpPr>
              <p:nvPr/>
            </p:nvSpPr>
            <p:spPr bwMode="auto">
              <a:xfrm>
                <a:off x="4628" y="1765"/>
                <a:ext cx="93" cy="312"/>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5" name="Rectangle 35"/>
              <p:cNvSpPr>
                <a:spLocks noChangeArrowheads="1"/>
              </p:cNvSpPr>
              <p:nvPr/>
            </p:nvSpPr>
            <p:spPr bwMode="auto">
              <a:xfrm>
                <a:off x="4756" y="1843"/>
                <a:ext cx="92" cy="23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6" name="Rectangle 36"/>
              <p:cNvSpPr>
                <a:spLocks noChangeArrowheads="1"/>
              </p:cNvSpPr>
              <p:nvPr/>
            </p:nvSpPr>
            <p:spPr bwMode="auto">
              <a:xfrm>
                <a:off x="4884" y="1800"/>
                <a:ext cx="92" cy="27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7" name="Rectangle 37"/>
              <p:cNvSpPr>
                <a:spLocks noChangeArrowheads="1"/>
              </p:cNvSpPr>
              <p:nvPr/>
            </p:nvSpPr>
            <p:spPr bwMode="auto">
              <a:xfrm>
                <a:off x="5011" y="1736"/>
                <a:ext cx="92" cy="341"/>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8" name="Rectangle 38"/>
              <p:cNvSpPr>
                <a:spLocks noChangeArrowheads="1"/>
              </p:cNvSpPr>
              <p:nvPr/>
            </p:nvSpPr>
            <p:spPr bwMode="auto">
              <a:xfrm>
                <a:off x="5146" y="1743"/>
                <a:ext cx="92" cy="334"/>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999" name="Rectangle 39"/>
              <p:cNvSpPr>
                <a:spLocks noChangeArrowheads="1"/>
              </p:cNvSpPr>
              <p:nvPr/>
            </p:nvSpPr>
            <p:spPr bwMode="auto">
              <a:xfrm>
                <a:off x="5273" y="1630"/>
                <a:ext cx="92" cy="44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0" name="Rectangle 40"/>
              <p:cNvSpPr>
                <a:spLocks noChangeArrowheads="1"/>
              </p:cNvSpPr>
              <p:nvPr/>
            </p:nvSpPr>
            <p:spPr bwMode="auto">
              <a:xfrm>
                <a:off x="752" y="1708"/>
                <a:ext cx="93" cy="85"/>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1" name="Rectangle 41"/>
              <p:cNvSpPr>
                <a:spLocks noChangeArrowheads="1"/>
              </p:cNvSpPr>
              <p:nvPr/>
            </p:nvSpPr>
            <p:spPr bwMode="auto">
              <a:xfrm>
                <a:off x="880" y="1765"/>
                <a:ext cx="92" cy="7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2" name="Rectangle 42"/>
              <p:cNvSpPr>
                <a:spLocks noChangeArrowheads="1"/>
              </p:cNvSpPr>
              <p:nvPr/>
            </p:nvSpPr>
            <p:spPr bwMode="auto">
              <a:xfrm>
                <a:off x="1008" y="1786"/>
                <a:ext cx="99" cy="9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3" name="Rectangle 43"/>
              <p:cNvSpPr>
                <a:spLocks noChangeArrowheads="1"/>
              </p:cNvSpPr>
              <p:nvPr/>
            </p:nvSpPr>
            <p:spPr bwMode="auto">
              <a:xfrm>
                <a:off x="1142" y="1722"/>
                <a:ext cx="92" cy="99"/>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4" name="Rectangle 44"/>
              <p:cNvSpPr>
                <a:spLocks noChangeArrowheads="1"/>
              </p:cNvSpPr>
              <p:nvPr/>
            </p:nvSpPr>
            <p:spPr bwMode="auto">
              <a:xfrm>
                <a:off x="1270" y="1715"/>
                <a:ext cx="92" cy="121"/>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5" name="Rectangle 45"/>
              <p:cNvSpPr>
                <a:spLocks noChangeArrowheads="1"/>
              </p:cNvSpPr>
              <p:nvPr/>
            </p:nvSpPr>
            <p:spPr bwMode="auto">
              <a:xfrm>
                <a:off x="1397" y="1750"/>
                <a:ext cx="92" cy="64"/>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6" name="Rectangle 46"/>
              <p:cNvSpPr>
                <a:spLocks noChangeArrowheads="1"/>
              </p:cNvSpPr>
              <p:nvPr/>
            </p:nvSpPr>
            <p:spPr bwMode="auto">
              <a:xfrm>
                <a:off x="1525" y="1779"/>
                <a:ext cx="92" cy="71"/>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7" name="Rectangle 47"/>
              <p:cNvSpPr>
                <a:spLocks noChangeArrowheads="1"/>
              </p:cNvSpPr>
              <p:nvPr/>
            </p:nvSpPr>
            <p:spPr bwMode="auto">
              <a:xfrm>
                <a:off x="1652" y="1750"/>
                <a:ext cx="100" cy="93"/>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8" name="Rectangle 48"/>
              <p:cNvSpPr>
                <a:spLocks noChangeArrowheads="1"/>
              </p:cNvSpPr>
              <p:nvPr/>
            </p:nvSpPr>
            <p:spPr bwMode="auto">
              <a:xfrm>
                <a:off x="1787" y="1736"/>
                <a:ext cx="92" cy="71"/>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09" name="Rectangle 49"/>
              <p:cNvSpPr>
                <a:spLocks noChangeArrowheads="1"/>
              </p:cNvSpPr>
              <p:nvPr/>
            </p:nvSpPr>
            <p:spPr bwMode="auto">
              <a:xfrm>
                <a:off x="1915" y="1743"/>
                <a:ext cx="92" cy="7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0" name="Rectangle 50"/>
              <p:cNvSpPr>
                <a:spLocks noChangeArrowheads="1"/>
              </p:cNvSpPr>
              <p:nvPr/>
            </p:nvSpPr>
            <p:spPr bwMode="auto">
              <a:xfrm>
                <a:off x="2042" y="1658"/>
                <a:ext cx="92" cy="9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1" name="Rectangle 51"/>
              <p:cNvSpPr>
                <a:spLocks noChangeArrowheads="1"/>
              </p:cNvSpPr>
              <p:nvPr/>
            </p:nvSpPr>
            <p:spPr bwMode="auto">
              <a:xfrm>
                <a:off x="2170" y="1566"/>
                <a:ext cx="99" cy="71"/>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2" name="Rectangle 52"/>
              <p:cNvSpPr>
                <a:spLocks noChangeArrowheads="1"/>
              </p:cNvSpPr>
              <p:nvPr/>
            </p:nvSpPr>
            <p:spPr bwMode="auto">
              <a:xfrm>
                <a:off x="2304" y="1573"/>
                <a:ext cx="92" cy="99"/>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3" name="Rectangle 53"/>
              <p:cNvSpPr>
                <a:spLocks noChangeArrowheads="1"/>
              </p:cNvSpPr>
              <p:nvPr/>
            </p:nvSpPr>
            <p:spPr bwMode="auto">
              <a:xfrm>
                <a:off x="2432" y="1630"/>
                <a:ext cx="92" cy="120"/>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4" name="Rectangle 54"/>
              <p:cNvSpPr>
                <a:spLocks noChangeArrowheads="1"/>
              </p:cNvSpPr>
              <p:nvPr/>
            </p:nvSpPr>
            <p:spPr bwMode="auto">
              <a:xfrm>
                <a:off x="2559" y="1644"/>
                <a:ext cx="92" cy="135"/>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5" name="Rectangle 55"/>
              <p:cNvSpPr>
                <a:spLocks noChangeArrowheads="1"/>
              </p:cNvSpPr>
              <p:nvPr/>
            </p:nvSpPr>
            <p:spPr bwMode="auto">
              <a:xfrm>
                <a:off x="2687" y="1658"/>
                <a:ext cx="92" cy="121"/>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6" name="Rectangle 56"/>
              <p:cNvSpPr>
                <a:spLocks noChangeArrowheads="1"/>
              </p:cNvSpPr>
              <p:nvPr/>
            </p:nvSpPr>
            <p:spPr bwMode="auto">
              <a:xfrm>
                <a:off x="2822" y="1644"/>
                <a:ext cx="92" cy="149"/>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7" name="Rectangle 57"/>
              <p:cNvSpPr>
                <a:spLocks noChangeArrowheads="1"/>
              </p:cNvSpPr>
              <p:nvPr/>
            </p:nvSpPr>
            <p:spPr bwMode="auto">
              <a:xfrm>
                <a:off x="2949" y="1743"/>
                <a:ext cx="92" cy="57"/>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8" name="Rectangle 58"/>
              <p:cNvSpPr>
                <a:spLocks noChangeArrowheads="1"/>
              </p:cNvSpPr>
              <p:nvPr/>
            </p:nvSpPr>
            <p:spPr bwMode="auto">
              <a:xfrm>
                <a:off x="3077" y="1715"/>
                <a:ext cx="92" cy="50"/>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19" name="Rectangle 59"/>
              <p:cNvSpPr>
                <a:spLocks noChangeArrowheads="1"/>
              </p:cNvSpPr>
              <p:nvPr/>
            </p:nvSpPr>
            <p:spPr bwMode="auto">
              <a:xfrm>
                <a:off x="3204" y="1793"/>
                <a:ext cx="92" cy="57"/>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0" name="Rectangle 60"/>
              <p:cNvSpPr>
                <a:spLocks noChangeArrowheads="1"/>
              </p:cNvSpPr>
              <p:nvPr/>
            </p:nvSpPr>
            <p:spPr bwMode="auto">
              <a:xfrm>
                <a:off x="3332" y="1750"/>
                <a:ext cx="92" cy="57"/>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1" name="Rectangle 61"/>
              <p:cNvSpPr>
                <a:spLocks noChangeArrowheads="1"/>
              </p:cNvSpPr>
              <p:nvPr/>
            </p:nvSpPr>
            <p:spPr bwMode="auto">
              <a:xfrm>
                <a:off x="3466" y="1715"/>
                <a:ext cx="92" cy="2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2" name="Rectangle 62"/>
              <p:cNvSpPr>
                <a:spLocks noChangeArrowheads="1"/>
              </p:cNvSpPr>
              <p:nvPr/>
            </p:nvSpPr>
            <p:spPr bwMode="auto">
              <a:xfrm>
                <a:off x="3594" y="1658"/>
                <a:ext cx="92" cy="9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3" name="Rectangle 63"/>
              <p:cNvSpPr>
                <a:spLocks noChangeArrowheads="1"/>
              </p:cNvSpPr>
              <p:nvPr/>
            </p:nvSpPr>
            <p:spPr bwMode="auto">
              <a:xfrm>
                <a:off x="3721" y="1566"/>
                <a:ext cx="93" cy="71"/>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4" name="Rectangle 64"/>
              <p:cNvSpPr>
                <a:spLocks noChangeArrowheads="1"/>
              </p:cNvSpPr>
              <p:nvPr/>
            </p:nvSpPr>
            <p:spPr bwMode="auto">
              <a:xfrm>
                <a:off x="3849" y="1559"/>
                <a:ext cx="92" cy="106"/>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5" name="Rectangle 65"/>
              <p:cNvSpPr>
                <a:spLocks noChangeArrowheads="1"/>
              </p:cNvSpPr>
              <p:nvPr/>
            </p:nvSpPr>
            <p:spPr bwMode="auto">
              <a:xfrm>
                <a:off x="3984" y="1615"/>
                <a:ext cx="92" cy="12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6" name="Rectangle 66"/>
              <p:cNvSpPr>
                <a:spLocks noChangeArrowheads="1"/>
              </p:cNvSpPr>
              <p:nvPr/>
            </p:nvSpPr>
            <p:spPr bwMode="auto">
              <a:xfrm>
                <a:off x="4111" y="1637"/>
                <a:ext cx="92" cy="135"/>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7" name="Rectangle 67"/>
              <p:cNvSpPr>
                <a:spLocks noChangeArrowheads="1"/>
              </p:cNvSpPr>
              <p:nvPr/>
            </p:nvSpPr>
            <p:spPr bwMode="auto">
              <a:xfrm>
                <a:off x="4239" y="1644"/>
                <a:ext cx="92" cy="12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8" name="Rectangle 68"/>
              <p:cNvSpPr>
                <a:spLocks noChangeArrowheads="1"/>
              </p:cNvSpPr>
              <p:nvPr/>
            </p:nvSpPr>
            <p:spPr bwMode="auto">
              <a:xfrm>
                <a:off x="4366" y="1630"/>
                <a:ext cx="92" cy="156"/>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29" name="Rectangle 69"/>
              <p:cNvSpPr>
                <a:spLocks noChangeArrowheads="1"/>
              </p:cNvSpPr>
              <p:nvPr/>
            </p:nvSpPr>
            <p:spPr bwMode="auto">
              <a:xfrm>
                <a:off x="4494" y="1701"/>
                <a:ext cx="92" cy="9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0" name="Rectangle 70"/>
              <p:cNvSpPr>
                <a:spLocks noChangeArrowheads="1"/>
              </p:cNvSpPr>
              <p:nvPr/>
            </p:nvSpPr>
            <p:spPr bwMode="auto">
              <a:xfrm>
                <a:off x="4628" y="1708"/>
                <a:ext cx="93" cy="57"/>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1" name="Rectangle 71"/>
              <p:cNvSpPr>
                <a:spLocks noChangeArrowheads="1"/>
              </p:cNvSpPr>
              <p:nvPr/>
            </p:nvSpPr>
            <p:spPr bwMode="auto">
              <a:xfrm>
                <a:off x="4756" y="1779"/>
                <a:ext cx="92" cy="64"/>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2" name="Rectangle 72"/>
              <p:cNvSpPr>
                <a:spLocks noChangeArrowheads="1"/>
              </p:cNvSpPr>
              <p:nvPr/>
            </p:nvSpPr>
            <p:spPr bwMode="auto">
              <a:xfrm>
                <a:off x="4884" y="1743"/>
                <a:ext cx="92" cy="57"/>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3" name="Rectangle 73"/>
              <p:cNvSpPr>
                <a:spLocks noChangeArrowheads="1"/>
              </p:cNvSpPr>
              <p:nvPr/>
            </p:nvSpPr>
            <p:spPr bwMode="auto">
              <a:xfrm>
                <a:off x="5011" y="1694"/>
                <a:ext cx="92" cy="4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4" name="Rectangle 74"/>
              <p:cNvSpPr>
                <a:spLocks noChangeArrowheads="1"/>
              </p:cNvSpPr>
              <p:nvPr/>
            </p:nvSpPr>
            <p:spPr bwMode="auto">
              <a:xfrm>
                <a:off x="5146" y="1651"/>
                <a:ext cx="92" cy="9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5" name="Rectangle 75"/>
              <p:cNvSpPr>
                <a:spLocks noChangeArrowheads="1"/>
              </p:cNvSpPr>
              <p:nvPr/>
            </p:nvSpPr>
            <p:spPr bwMode="auto">
              <a:xfrm>
                <a:off x="5273" y="1552"/>
                <a:ext cx="92" cy="7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6" name="Rectangle 76"/>
              <p:cNvSpPr>
                <a:spLocks noChangeArrowheads="1"/>
              </p:cNvSpPr>
              <p:nvPr/>
            </p:nvSpPr>
            <p:spPr bwMode="auto">
              <a:xfrm>
                <a:off x="752" y="2077"/>
                <a:ext cx="93" cy="341"/>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7" name="Rectangle 77"/>
              <p:cNvSpPr>
                <a:spLocks noChangeArrowheads="1"/>
              </p:cNvSpPr>
              <p:nvPr/>
            </p:nvSpPr>
            <p:spPr bwMode="auto">
              <a:xfrm>
                <a:off x="880" y="2077"/>
                <a:ext cx="92" cy="334"/>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8" name="Rectangle 78"/>
              <p:cNvSpPr>
                <a:spLocks noChangeArrowheads="1"/>
              </p:cNvSpPr>
              <p:nvPr/>
            </p:nvSpPr>
            <p:spPr bwMode="auto">
              <a:xfrm>
                <a:off x="1008" y="2077"/>
                <a:ext cx="99" cy="362"/>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39" name="Rectangle 79"/>
              <p:cNvSpPr>
                <a:spLocks noChangeArrowheads="1"/>
              </p:cNvSpPr>
              <p:nvPr/>
            </p:nvSpPr>
            <p:spPr bwMode="auto">
              <a:xfrm>
                <a:off x="1142" y="2077"/>
                <a:ext cx="92" cy="419"/>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0" name="Rectangle 80"/>
              <p:cNvSpPr>
                <a:spLocks noChangeArrowheads="1"/>
              </p:cNvSpPr>
              <p:nvPr/>
            </p:nvSpPr>
            <p:spPr bwMode="auto">
              <a:xfrm>
                <a:off x="1270" y="2077"/>
                <a:ext cx="92" cy="369"/>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1" name="Rectangle 81"/>
              <p:cNvSpPr>
                <a:spLocks noChangeArrowheads="1"/>
              </p:cNvSpPr>
              <p:nvPr/>
            </p:nvSpPr>
            <p:spPr bwMode="auto">
              <a:xfrm>
                <a:off x="1397" y="2077"/>
                <a:ext cx="92" cy="248"/>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2" name="Rectangle 82"/>
              <p:cNvSpPr>
                <a:spLocks noChangeArrowheads="1"/>
              </p:cNvSpPr>
              <p:nvPr/>
            </p:nvSpPr>
            <p:spPr bwMode="auto">
              <a:xfrm>
                <a:off x="1525" y="2077"/>
                <a:ext cx="92" cy="277"/>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3" name="Rectangle 83"/>
              <p:cNvSpPr>
                <a:spLocks noChangeArrowheads="1"/>
              </p:cNvSpPr>
              <p:nvPr/>
            </p:nvSpPr>
            <p:spPr bwMode="auto">
              <a:xfrm>
                <a:off x="1652" y="2077"/>
                <a:ext cx="100" cy="284"/>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4" name="Rectangle 84"/>
              <p:cNvSpPr>
                <a:spLocks noChangeArrowheads="1"/>
              </p:cNvSpPr>
              <p:nvPr/>
            </p:nvSpPr>
            <p:spPr bwMode="auto">
              <a:xfrm>
                <a:off x="1787" y="2077"/>
                <a:ext cx="92" cy="270"/>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5" name="Rectangle 85"/>
              <p:cNvSpPr>
                <a:spLocks noChangeArrowheads="1"/>
              </p:cNvSpPr>
              <p:nvPr/>
            </p:nvSpPr>
            <p:spPr bwMode="auto">
              <a:xfrm>
                <a:off x="1915" y="2077"/>
                <a:ext cx="92" cy="255"/>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6" name="Rectangle 86"/>
              <p:cNvSpPr>
                <a:spLocks noChangeArrowheads="1"/>
              </p:cNvSpPr>
              <p:nvPr/>
            </p:nvSpPr>
            <p:spPr bwMode="auto">
              <a:xfrm>
                <a:off x="2042" y="2077"/>
                <a:ext cx="92" cy="248"/>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7" name="Rectangle 87"/>
              <p:cNvSpPr>
                <a:spLocks noChangeArrowheads="1"/>
              </p:cNvSpPr>
              <p:nvPr/>
            </p:nvSpPr>
            <p:spPr bwMode="auto">
              <a:xfrm>
                <a:off x="2170" y="2077"/>
                <a:ext cx="99" cy="341"/>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8" name="Rectangle 88"/>
              <p:cNvSpPr>
                <a:spLocks noChangeArrowheads="1"/>
              </p:cNvSpPr>
              <p:nvPr/>
            </p:nvSpPr>
            <p:spPr bwMode="auto">
              <a:xfrm>
                <a:off x="2304" y="2077"/>
                <a:ext cx="92" cy="461"/>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49" name="Rectangle 89"/>
              <p:cNvSpPr>
                <a:spLocks noChangeArrowheads="1"/>
              </p:cNvSpPr>
              <p:nvPr/>
            </p:nvSpPr>
            <p:spPr bwMode="auto">
              <a:xfrm>
                <a:off x="2432" y="2077"/>
                <a:ext cx="92" cy="475"/>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0" name="Rectangle 90"/>
              <p:cNvSpPr>
                <a:spLocks noChangeArrowheads="1"/>
              </p:cNvSpPr>
              <p:nvPr/>
            </p:nvSpPr>
            <p:spPr bwMode="auto">
              <a:xfrm>
                <a:off x="2559" y="2077"/>
                <a:ext cx="92" cy="497"/>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1" name="Rectangle 91"/>
              <p:cNvSpPr>
                <a:spLocks noChangeArrowheads="1"/>
              </p:cNvSpPr>
              <p:nvPr/>
            </p:nvSpPr>
            <p:spPr bwMode="auto">
              <a:xfrm>
                <a:off x="2687" y="2077"/>
                <a:ext cx="92" cy="468"/>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2" name="Rectangle 92"/>
              <p:cNvSpPr>
                <a:spLocks noChangeArrowheads="1"/>
              </p:cNvSpPr>
              <p:nvPr/>
            </p:nvSpPr>
            <p:spPr bwMode="auto">
              <a:xfrm>
                <a:off x="2822" y="2077"/>
                <a:ext cx="92" cy="497"/>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3" name="Rectangle 93"/>
              <p:cNvSpPr>
                <a:spLocks noChangeArrowheads="1"/>
              </p:cNvSpPr>
              <p:nvPr/>
            </p:nvSpPr>
            <p:spPr bwMode="auto">
              <a:xfrm>
                <a:off x="2949" y="2077"/>
                <a:ext cx="92" cy="390"/>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4" name="Rectangle 94"/>
              <p:cNvSpPr>
                <a:spLocks noChangeArrowheads="1"/>
              </p:cNvSpPr>
              <p:nvPr/>
            </p:nvSpPr>
            <p:spPr bwMode="auto">
              <a:xfrm>
                <a:off x="3077" y="2077"/>
                <a:ext cx="92" cy="390"/>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5" name="Rectangle 95"/>
              <p:cNvSpPr>
                <a:spLocks noChangeArrowheads="1"/>
              </p:cNvSpPr>
              <p:nvPr/>
            </p:nvSpPr>
            <p:spPr bwMode="auto">
              <a:xfrm>
                <a:off x="3204" y="2077"/>
                <a:ext cx="92" cy="405"/>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6" name="Rectangle 96"/>
              <p:cNvSpPr>
                <a:spLocks noChangeArrowheads="1"/>
              </p:cNvSpPr>
              <p:nvPr/>
            </p:nvSpPr>
            <p:spPr bwMode="auto">
              <a:xfrm>
                <a:off x="3332" y="2077"/>
                <a:ext cx="92" cy="298"/>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7" name="Rectangle 97"/>
              <p:cNvSpPr>
                <a:spLocks noChangeArrowheads="1"/>
              </p:cNvSpPr>
              <p:nvPr/>
            </p:nvSpPr>
            <p:spPr bwMode="auto">
              <a:xfrm>
                <a:off x="3466" y="2077"/>
                <a:ext cx="92" cy="341"/>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8" name="Rectangle 98"/>
              <p:cNvSpPr>
                <a:spLocks noChangeArrowheads="1"/>
              </p:cNvSpPr>
              <p:nvPr/>
            </p:nvSpPr>
            <p:spPr bwMode="auto">
              <a:xfrm>
                <a:off x="3594" y="2077"/>
                <a:ext cx="92" cy="270"/>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59" name="Rectangle 99"/>
              <p:cNvSpPr>
                <a:spLocks noChangeArrowheads="1"/>
              </p:cNvSpPr>
              <p:nvPr/>
            </p:nvSpPr>
            <p:spPr bwMode="auto">
              <a:xfrm>
                <a:off x="3721" y="2077"/>
                <a:ext cx="93" cy="362"/>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0" name="Rectangle 100"/>
              <p:cNvSpPr>
                <a:spLocks noChangeArrowheads="1"/>
              </p:cNvSpPr>
              <p:nvPr/>
            </p:nvSpPr>
            <p:spPr bwMode="auto">
              <a:xfrm>
                <a:off x="3849" y="2077"/>
                <a:ext cx="92" cy="440"/>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1" name="Rectangle 101"/>
              <p:cNvSpPr>
                <a:spLocks noChangeArrowheads="1"/>
              </p:cNvSpPr>
              <p:nvPr/>
            </p:nvSpPr>
            <p:spPr bwMode="auto">
              <a:xfrm>
                <a:off x="3984" y="2077"/>
                <a:ext cx="92" cy="426"/>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2" name="Rectangle 102"/>
              <p:cNvSpPr>
                <a:spLocks noChangeArrowheads="1"/>
              </p:cNvSpPr>
              <p:nvPr/>
            </p:nvSpPr>
            <p:spPr bwMode="auto">
              <a:xfrm>
                <a:off x="4111" y="2077"/>
                <a:ext cx="92" cy="475"/>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3" name="Rectangle 103"/>
              <p:cNvSpPr>
                <a:spLocks noChangeArrowheads="1"/>
              </p:cNvSpPr>
              <p:nvPr/>
            </p:nvSpPr>
            <p:spPr bwMode="auto">
              <a:xfrm>
                <a:off x="4239" y="2077"/>
                <a:ext cx="92" cy="447"/>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4" name="Rectangle 104"/>
              <p:cNvSpPr>
                <a:spLocks noChangeArrowheads="1"/>
              </p:cNvSpPr>
              <p:nvPr/>
            </p:nvSpPr>
            <p:spPr bwMode="auto">
              <a:xfrm>
                <a:off x="4366" y="2077"/>
                <a:ext cx="92" cy="454"/>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5" name="Rectangle 105"/>
              <p:cNvSpPr>
                <a:spLocks noChangeArrowheads="1"/>
              </p:cNvSpPr>
              <p:nvPr/>
            </p:nvSpPr>
            <p:spPr bwMode="auto">
              <a:xfrm>
                <a:off x="4494" y="2077"/>
                <a:ext cx="92" cy="369"/>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6" name="Rectangle 106"/>
              <p:cNvSpPr>
                <a:spLocks noChangeArrowheads="1"/>
              </p:cNvSpPr>
              <p:nvPr/>
            </p:nvSpPr>
            <p:spPr bwMode="auto">
              <a:xfrm>
                <a:off x="4628" y="2077"/>
                <a:ext cx="93" cy="376"/>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7" name="Rectangle 107"/>
              <p:cNvSpPr>
                <a:spLocks noChangeArrowheads="1"/>
              </p:cNvSpPr>
              <p:nvPr/>
            </p:nvSpPr>
            <p:spPr bwMode="auto">
              <a:xfrm>
                <a:off x="4756" y="2077"/>
                <a:ext cx="92" cy="376"/>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8" name="Rectangle 108"/>
              <p:cNvSpPr>
                <a:spLocks noChangeArrowheads="1"/>
              </p:cNvSpPr>
              <p:nvPr/>
            </p:nvSpPr>
            <p:spPr bwMode="auto">
              <a:xfrm>
                <a:off x="4884" y="2077"/>
                <a:ext cx="92" cy="277"/>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69" name="Rectangle 109"/>
              <p:cNvSpPr>
                <a:spLocks noChangeArrowheads="1"/>
              </p:cNvSpPr>
              <p:nvPr/>
            </p:nvSpPr>
            <p:spPr bwMode="auto">
              <a:xfrm>
                <a:off x="5011" y="2077"/>
                <a:ext cx="92" cy="263"/>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0" name="Rectangle 110"/>
              <p:cNvSpPr>
                <a:spLocks noChangeArrowheads="1"/>
              </p:cNvSpPr>
              <p:nvPr/>
            </p:nvSpPr>
            <p:spPr bwMode="auto">
              <a:xfrm>
                <a:off x="5146" y="2077"/>
                <a:ext cx="92" cy="291"/>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1" name="Rectangle 111"/>
              <p:cNvSpPr>
                <a:spLocks noChangeArrowheads="1"/>
              </p:cNvSpPr>
              <p:nvPr/>
            </p:nvSpPr>
            <p:spPr bwMode="auto">
              <a:xfrm>
                <a:off x="5273" y="2077"/>
                <a:ext cx="92" cy="341"/>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2" name="Rectangle 112"/>
              <p:cNvSpPr>
                <a:spLocks noChangeArrowheads="1"/>
              </p:cNvSpPr>
              <p:nvPr/>
            </p:nvSpPr>
            <p:spPr bwMode="auto">
              <a:xfrm>
                <a:off x="752" y="2418"/>
                <a:ext cx="93" cy="56"/>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3" name="Rectangle 113"/>
              <p:cNvSpPr>
                <a:spLocks noChangeArrowheads="1"/>
              </p:cNvSpPr>
              <p:nvPr/>
            </p:nvSpPr>
            <p:spPr bwMode="auto">
              <a:xfrm>
                <a:off x="880" y="2411"/>
                <a:ext cx="92" cy="92"/>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4" name="Rectangle 114"/>
              <p:cNvSpPr>
                <a:spLocks noChangeArrowheads="1"/>
              </p:cNvSpPr>
              <p:nvPr/>
            </p:nvSpPr>
            <p:spPr bwMode="auto">
              <a:xfrm>
                <a:off x="1008" y="2439"/>
                <a:ext cx="99" cy="71"/>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5" name="Rectangle 115"/>
              <p:cNvSpPr>
                <a:spLocks noChangeArrowheads="1"/>
              </p:cNvSpPr>
              <p:nvPr/>
            </p:nvSpPr>
            <p:spPr bwMode="auto">
              <a:xfrm>
                <a:off x="1142" y="2496"/>
                <a:ext cx="92" cy="99"/>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6" name="Rectangle 116"/>
              <p:cNvSpPr>
                <a:spLocks noChangeArrowheads="1"/>
              </p:cNvSpPr>
              <p:nvPr/>
            </p:nvSpPr>
            <p:spPr bwMode="auto">
              <a:xfrm>
                <a:off x="1270" y="2446"/>
                <a:ext cx="92" cy="64"/>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7" name="Rectangle 117"/>
              <p:cNvSpPr>
                <a:spLocks noChangeArrowheads="1"/>
              </p:cNvSpPr>
              <p:nvPr/>
            </p:nvSpPr>
            <p:spPr bwMode="auto">
              <a:xfrm>
                <a:off x="1397" y="2325"/>
                <a:ext cx="92" cy="128"/>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8" name="Rectangle 118"/>
              <p:cNvSpPr>
                <a:spLocks noChangeArrowheads="1"/>
              </p:cNvSpPr>
              <p:nvPr/>
            </p:nvSpPr>
            <p:spPr bwMode="auto">
              <a:xfrm>
                <a:off x="1525" y="2354"/>
                <a:ext cx="92" cy="120"/>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79" name="Rectangle 119"/>
              <p:cNvSpPr>
                <a:spLocks noChangeArrowheads="1"/>
              </p:cNvSpPr>
              <p:nvPr/>
            </p:nvSpPr>
            <p:spPr bwMode="auto">
              <a:xfrm>
                <a:off x="1652" y="2361"/>
                <a:ext cx="100" cy="99"/>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0" name="Rectangle 120"/>
              <p:cNvSpPr>
                <a:spLocks noChangeArrowheads="1"/>
              </p:cNvSpPr>
              <p:nvPr/>
            </p:nvSpPr>
            <p:spPr bwMode="auto">
              <a:xfrm>
                <a:off x="1787" y="2347"/>
                <a:ext cx="92" cy="85"/>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1" name="Rectangle 121"/>
              <p:cNvSpPr>
                <a:spLocks noChangeArrowheads="1"/>
              </p:cNvSpPr>
              <p:nvPr/>
            </p:nvSpPr>
            <p:spPr bwMode="auto">
              <a:xfrm>
                <a:off x="1915" y="2332"/>
                <a:ext cx="92" cy="135"/>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2" name="Rectangle 122"/>
              <p:cNvSpPr>
                <a:spLocks noChangeArrowheads="1"/>
              </p:cNvSpPr>
              <p:nvPr/>
            </p:nvSpPr>
            <p:spPr bwMode="auto">
              <a:xfrm>
                <a:off x="2042" y="2325"/>
                <a:ext cx="92" cy="71"/>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3" name="Rectangle 123"/>
              <p:cNvSpPr>
                <a:spLocks noChangeArrowheads="1"/>
              </p:cNvSpPr>
              <p:nvPr/>
            </p:nvSpPr>
            <p:spPr bwMode="auto">
              <a:xfrm>
                <a:off x="2170" y="2418"/>
                <a:ext cx="99" cy="78"/>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4" name="Rectangle 124"/>
              <p:cNvSpPr>
                <a:spLocks noChangeArrowheads="1"/>
              </p:cNvSpPr>
              <p:nvPr/>
            </p:nvSpPr>
            <p:spPr bwMode="auto">
              <a:xfrm>
                <a:off x="2304" y="2538"/>
                <a:ext cx="92" cy="64"/>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5" name="Rectangle 125"/>
              <p:cNvSpPr>
                <a:spLocks noChangeArrowheads="1"/>
              </p:cNvSpPr>
              <p:nvPr/>
            </p:nvSpPr>
            <p:spPr bwMode="auto">
              <a:xfrm>
                <a:off x="2432" y="2552"/>
                <a:ext cx="92" cy="71"/>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6" name="Rectangle 126"/>
              <p:cNvSpPr>
                <a:spLocks noChangeArrowheads="1"/>
              </p:cNvSpPr>
              <p:nvPr/>
            </p:nvSpPr>
            <p:spPr bwMode="auto">
              <a:xfrm>
                <a:off x="2559" y="2574"/>
                <a:ext cx="92" cy="78"/>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7" name="Rectangle 127"/>
              <p:cNvSpPr>
                <a:spLocks noChangeArrowheads="1"/>
              </p:cNvSpPr>
              <p:nvPr/>
            </p:nvSpPr>
            <p:spPr bwMode="auto">
              <a:xfrm>
                <a:off x="2687" y="2545"/>
                <a:ext cx="92" cy="64"/>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8" name="Rectangle 128"/>
              <p:cNvSpPr>
                <a:spLocks noChangeArrowheads="1"/>
              </p:cNvSpPr>
              <p:nvPr/>
            </p:nvSpPr>
            <p:spPr bwMode="auto">
              <a:xfrm>
                <a:off x="2822" y="2574"/>
                <a:ext cx="92" cy="78"/>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89" name="Rectangle 129"/>
              <p:cNvSpPr>
                <a:spLocks noChangeArrowheads="1"/>
              </p:cNvSpPr>
              <p:nvPr/>
            </p:nvSpPr>
            <p:spPr bwMode="auto">
              <a:xfrm>
                <a:off x="2949" y="2467"/>
                <a:ext cx="92" cy="107"/>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0" name="Rectangle 130"/>
              <p:cNvSpPr>
                <a:spLocks noChangeArrowheads="1"/>
              </p:cNvSpPr>
              <p:nvPr/>
            </p:nvSpPr>
            <p:spPr bwMode="auto">
              <a:xfrm>
                <a:off x="3077" y="2467"/>
                <a:ext cx="92" cy="85"/>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1" name="Rectangle 131"/>
              <p:cNvSpPr>
                <a:spLocks noChangeArrowheads="1"/>
              </p:cNvSpPr>
              <p:nvPr/>
            </p:nvSpPr>
            <p:spPr bwMode="auto">
              <a:xfrm>
                <a:off x="3204" y="2482"/>
                <a:ext cx="92" cy="70"/>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2" name="Rectangle 132"/>
              <p:cNvSpPr>
                <a:spLocks noChangeArrowheads="1"/>
              </p:cNvSpPr>
              <p:nvPr/>
            </p:nvSpPr>
            <p:spPr bwMode="auto">
              <a:xfrm>
                <a:off x="3332" y="2375"/>
                <a:ext cx="92" cy="50"/>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3" name="Rectangle 133"/>
              <p:cNvSpPr>
                <a:spLocks noChangeArrowheads="1"/>
              </p:cNvSpPr>
              <p:nvPr/>
            </p:nvSpPr>
            <p:spPr bwMode="auto">
              <a:xfrm>
                <a:off x="3466" y="2418"/>
                <a:ext cx="92" cy="92"/>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4" name="Rectangle 134"/>
              <p:cNvSpPr>
                <a:spLocks noChangeArrowheads="1"/>
              </p:cNvSpPr>
              <p:nvPr/>
            </p:nvSpPr>
            <p:spPr bwMode="auto">
              <a:xfrm>
                <a:off x="3594" y="2347"/>
                <a:ext cx="92" cy="71"/>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5" name="Rectangle 135"/>
              <p:cNvSpPr>
                <a:spLocks noChangeArrowheads="1"/>
              </p:cNvSpPr>
              <p:nvPr/>
            </p:nvSpPr>
            <p:spPr bwMode="auto">
              <a:xfrm>
                <a:off x="3721" y="2439"/>
                <a:ext cx="93" cy="78"/>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6" name="Rectangle 136"/>
              <p:cNvSpPr>
                <a:spLocks noChangeArrowheads="1"/>
              </p:cNvSpPr>
              <p:nvPr/>
            </p:nvSpPr>
            <p:spPr bwMode="auto">
              <a:xfrm>
                <a:off x="3849" y="2517"/>
                <a:ext cx="92" cy="50"/>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7" name="Rectangle 137"/>
              <p:cNvSpPr>
                <a:spLocks noChangeArrowheads="1"/>
              </p:cNvSpPr>
              <p:nvPr/>
            </p:nvSpPr>
            <p:spPr bwMode="auto">
              <a:xfrm>
                <a:off x="3984" y="2503"/>
                <a:ext cx="92" cy="49"/>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8" name="Rectangle 138"/>
              <p:cNvSpPr>
                <a:spLocks noChangeArrowheads="1"/>
              </p:cNvSpPr>
              <p:nvPr/>
            </p:nvSpPr>
            <p:spPr bwMode="auto">
              <a:xfrm>
                <a:off x="4111" y="2552"/>
                <a:ext cx="92" cy="57"/>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099" name="Rectangle 139"/>
              <p:cNvSpPr>
                <a:spLocks noChangeArrowheads="1"/>
              </p:cNvSpPr>
              <p:nvPr/>
            </p:nvSpPr>
            <p:spPr bwMode="auto">
              <a:xfrm>
                <a:off x="4239" y="2524"/>
                <a:ext cx="92" cy="50"/>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0" name="Rectangle 140"/>
              <p:cNvSpPr>
                <a:spLocks noChangeArrowheads="1"/>
              </p:cNvSpPr>
              <p:nvPr/>
            </p:nvSpPr>
            <p:spPr bwMode="auto">
              <a:xfrm>
                <a:off x="4366" y="2531"/>
                <a:ext cx="92" cy="57"/>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1" name="Rectangle 141"/>
              <p:cNvSpPr>
                <a:spLocks noChangeArrowheads="1"/>
              </p:cNvSpPr>
              <p:nvPr/>
            </p:nvSpPr>
            <p:spPr bwMode="auto">
              <a:xfrm>
                <a:off x="4494" y="2446"/>
                <a:ext cx="92" cy="78"/>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2" name="Rectangle 142"/>
              <p:cNvSpPr>
                <a:spLocks noChangeArrowheads="1"/>
              </p:cNvSpPr>
              <p:nvPr/>
            </p:nvSpPr>
            <p:spPr bwMode="auto">
              <a:xfrm>
                <a:off x="4628" y="2453"/>
                <a:ext cx="93" cy="64"/>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3" name="Rectangle 143"/>
              <p:cNvSpPr>
                <a:spLocks noChangeArrowheads="1"/>
              </p:cNvSpPr>
              <p:nvPr/>
            </p:nvSpPr>
            <p:spPr bwMode="auto">
              <a:xfrm>
                <a:off x="4756" y="2453"/>
                <a:ext cx="92" cy="57"/>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4" name="Rectangle 144"/>
              <p:cNvSpPr>
                <a:spLocks noChangeArrowheads="1"/>
              </p:cNvSpPr>
              <p:nvPr/>
            </p:nvSpPr>
            <p:spPr bwMode="auto">
              <a:xfrm>
                <a:off x="4884" y="2354"/>
                <a:ext cx="92" cy="28"/>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5" name="Rectangle 145"/>
              <p:cNvSpPr>
                <a:spLocks noChangeArrowheads="1"/>
              </p:cNvSpPr>
              <p:nvPr/>
            </p:nvSpPr>
            <p:spPr bwMode="auto">
              <a:xfrm>
                <a:off x="5011" y="2340"/>
                <a:ext cx="92" cy="134"/>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6" name="Rectangle 146"/>
              <p:cNvSpPr>
                <a:spLocks noChangeArrowheads="1"/>
              </p:cNvSpPr>
              <p:nvPr/>
            </p:nvSpPr>
            <p:spPr bwMode="auto">
              <a:xfrm>
                <a:off x="5146" y="2368"/>
                <a:ext cx="92" cy="57"/>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7" name="Rectangle 147"/>
              <p:cNvSpPr>
                <a:spLocks noChangeArrowheads="1"/>
              </p:cNvSpPr>
              <p:nvPr/>
            </p:nvSpPr>
            <p:spPr bwMode="auto">
              <a:xfrm>
                <a:off x="5273" y="2418"/>
                <a:ext cx="92" cy="64"/>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8" name="Rectangle 148"/>
              <p:cNvSpPr>
                <a:spLocks noChangeArrowheads="1"/>
              </p:cNvSpPr>
              <p:nvPr/>
            </p:nvSpPr>
            <p:spPr bwMode="auto">
              <a:xfrm>
                <a:off x="752" y="2474"/>
                <a:ext cx="93" cy="71"/>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09" name="Rectangle 149"/>
              <p:cNvSpPr>
                <a:spLocks noChangeArrowheads="1"/>
              </p:cNvSpPr>
              <p:nvPr/>
            </p:nvSpPr>
            <p:spPr bwMode="auto">
              <a:xfrm>
                <a:off x="880" y="2503"/>
                <a:ext cx="92" cy="78"/>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0" name="Rectangle 150"/>
              <p:cNvSpPr>
                <a:spLocks noChangeArrowheads="1"/>
              </p:cNvSpPr>
              <p:nvPr/>
            </p:nvSpPr>
            <p:spPr bwMode="auto">
              <a:xfrm>
                <a:off x="1008" y="2510"/>
                <a:ext cx="99" cy="28"/>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1" name="Rectangle 151"/>
              <p:cNvSpPr>
                <a:spLocks noChangeArrowheads="1"/>
              </p:cNvSpPr>
              <p:nvPr/>
            </p:nvSpPr>
            <p:spPr bwMode="auto">
              <a:xfrm>
                <a:off x="1142" y="2595"/>
                <a:ext cx="92" cy="36"/>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2" name="Rectangle 152"/>
              <p:cNvSpPr>
                <a:spLocks noChangeArrowheads="1"/>
              </p:cNvSpPr>
              <p:nvPr/>
            </p:nvSpPr>
            <p:spPr bwMode="auto">
              <a:xfrm>
                <a:off x="1270" y="2510"/>
                <a:ext cx="92" cy="42"/>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3" name="Rectangle 153"/>
              <p:cNvSpPr>
                <a:spLocks noChangeArrowheads="1"/>
              </p:cNvSpPr>
              <p:nvPr/>
            </p:nvSpPr>
            <p:spPr bwMode="auto">
              <a:xfrm>
                <a:off x="1397" y="2453"/>
                <a:ext cx="92" cy="57"/>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4" name="Rectangle 154"/>
              <p:cNvSpPr>
                <a:spLocks noChangeArrowheads="1"/>
              </p:cNvSpPr>
              <p:nvPr/>
            </p:nvSpPr>
            <p:spPr bwMode="auto">
              <a:xfrm>
                <a:off x="1525" y="2474"/>
                <a:ext cx="92" cy="64"/>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5" name="Rectangle 155"/>
              <p:cNvSpPr>
                <a:spLocks noChangeArrowheads="1"/>
              </p:cNvSpPr>
              <p:nvPr/>
            </p:nvSpPr>
            <p:spPr bwMode="auto">
              <a:xfrm>
                <a:off x="1652" y="2460"/>
                <a:ext cx="100" cy="78"/>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6" name="Rectangle 156"/>
              <p:cNvSpPr>
                <a:spLocks noChangeArrowheads="1"/>
              </p:cNvSpPr>
              <p:nvPr/>
            </p:nvSpPr>
            <p:spPr bwMode="auto">
              <a:xfrm>
                <a:off x="1787" y="2432"/>
                <a:ext cx="92" cy="92"/>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7" name="Rectangle 157"/>
              <p:cNvSpPr>
                <a:spLocks noChangeArrowheads="1"/>
              </p:cNvSpPr>
              <p:nvPr/>
            </p:nvSpPr>
            <p:spPr bwMode="auto">
              <a:xfrm>
                <a:off x="1915" y="2467"/>
                <a:ext cx="92" cy="93"/>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8" name="Rectangle 158"/>
              <p:cNvSpPr>
                <a:spLocks noChangeArrowheads="1"/>
              </p:cNvSpPr>
              <p:nvPr/>
            </p:nvSpPr>
            <p:spPr bwMode="auto">
              <a:xfrm>
                <a:off x="2042" y="2396"/>
                <a:ext cx="92" cy="100"/>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19" name="Rectangle 159"/>
              <p:cNvSpPr>
                <a:spLocks noChangeArrowheads="1"/>
              </p:cNvSpPr>
              <p:nvPr/>
            </p:nvSpPr>
            <p:spPr bwMode="auto">
              <a:xfrm>
                <a:off x="2170" y="2496"/>
                <a:ext cx="99" cy="42"/>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0" name="Rectangle 160"/>
              <p:cNvSpPr>
                <a:spLocks noChangeArrowheads="1"/>
              </p:cNvSpPr>
              <p:nvPr/>
            </p:nvSpPr>
            <p:spPr bwMode="auto">
              <a:xfrm>
                <a:off x="2304" y="2602"/>
                <a:ext cx="92" cy="57"/>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1" name="Rectangle 161"/>
              <p:cNvSpPr>
                <a:spLocks noChangeArrowheads="1"/>
              </p:cNvSpPr>
              <p:nvPr/>
            </p:nvSpPr>
            <p:spPr bwMode="auto">
              <a:xfrm>
                <a:off x="2432" y="2623"/>
                <a:ext cx="92" cy="57"/>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2" name="Rectangle 162"/>
              <p:cNvSpPr>
                <a:spLocks noChangeArrowheads="1"/>
              </p:cNvSpPr>
              <p:nvPr/>
            </p:nvSpPr>
            <p:spPr bwMode="auto">
              <a:xfrm>
                <a:off x="2559" y="2652"/>
                <a:ext cx="92" cy="21"/>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3" name="Rectangle 163"/>
              <p:cNvSpPr>
                <a:spLocks noChangeArrowheads="1"/>
              </p:cNvSpPr>
              <p:nvPr/>
            </p:nvSpPr>
            <p:spPr bwMode="auto">
              <a:xfrm>
                <a:off x="2687" y="2609"/>
                <a:ext cx="92" cy="36"/>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4" name="Rectangle 164"/>
              <p:cNvSpPr>
                <a:spLocks noChangeArrowheads="1"/>
              </p:cNvSpPr>
              <p:nvPr/>
            </p:nvSpPr>
            <p:spPr bwMode="auto">
              <a:xfrm>
                <a:off x="2822" y="2652"/>
                <a:ext cx="92" cy="42"/>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5" name="Rectangle 165"/>
              <p:cNvSpPr>
                <a:spLocks noChangeArrowheads="1"/>
              </p:cNvSpPr>
              <p:nvPr/>
            </p:nvSpPr>
            <p:spPr bwMode="auto">
              <a:xfrm>
                <a:off x="2949" y="2574"/>
                <a:ext cx="92" cy="57"/>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6" name="Rectangle 166"/>
              <p:cNvSpPr>
                <a:spLocks noChangeArrowheads="1"/>
              </p:cNvSpPr>
              <p:nvPr/>
            </p:nvSpPr>
            <p:spPr bwMode="auto">
              <a:xfrm>
                <a:off x="3077" y="2552"/>
                <a:ext cx="92" cy="64"/>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7" name="Rectangle 167"/>
              <p:cNvSpPr>
                <a:spLocks noChangeArrowheads="1"/>
              </p:cNvSpPr>
              <p:nvPr/>
            </p:nvSpPr>
            <p:spPr bwMode="auto">
              <a:xfrm>
                <a:off x="3204" y="2552"/>
                <a:ext cx="92" cy="79"/>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8" name="Rectangle 168"/>
              <p:cNvSpPr>
                <a:spLocks noChangeArrowheads="1"/>
              </p:cNvSpPr>
              <p:nvPr/>
            </p:nvSpPr>
            <p:spPr bwMode="auto">
              <a:xfrm>
                <a:off x="3332" y="2425"/>
                <a:ext cx="92" cy="85"/>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29" name="Rectangle 169"/>
              <p:cNvSpPr>
                <a:spLocks noChangeArrowheads="1"/>
              </p:cNvSpPr>
              <p:nvPr/>
            </p:nvSpPr>
            <p:spPr bwMode="auto">
              <a:xfrm>
                <a:off x="3466" y="2510"/>
                <a:ext cx="92" cy="35"/>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0" name="Rectangle 170"/>
              <p:cNvSpPr>
                <a:spLocks noChangeArrowheads="1"/>
              </p:cNvSpPr>
              <p:nvPr/>
            </p:nvSpPr>
            <p:spPr bwMode="auto">
              <a:xfrm>
                <a:off x="3594" y="2418"/>
                <a:ext cx="92" cy="99"/>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1" name="Rectangle 171"/>
              <p:cNvSpPr>
                <a:spLocks noChangeArrowheads="1"/>
              </p:cNvSpPr>
              <p:nvPr/>
            </p:nvSpPr>
            <p:spPr bwMode="auto">
              <a:xfrm>
                <a:off x="3721" y="2517"/>
                <a:ext cx="93" cy="43"/>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2" name="Rectangle 172"/>
              <p:cNvSpPr>
                <a:spLocks noChangeArrowheads="1"/>
              </p:cNvSpPr>
              <p:nvPr/>
            </p:nvSpPr>
            <p:spPr bwMode="auto">
              <a:xfrm>
                <a:off x="3849" y="2567"/>
                <a:ext cx="92" cy="49"/>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3" name="Rectangle 173"/>
              <p:cNvSpPr>
                <a:spLocks noChangeArrowheads="1"/>
              </p:cNvSpPr>
              <p:nvPr/>
            </p:nvSpPr>
            <p:spPr bwMode="auto">
              <a:xfrm>
                <a:off x="3984" y="2552"/>
                <a:ext cx="92" cy="57"/>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4" name="Rectangle 174"/>
              <p:cNvSpPr>
                <a:spLocks noChangeArrowheads="1"/>
              </p:cNvSpPr>
              <p:nvPr/>
            </p:nvSpPr>
            <p:spPr bwMode="auto">
              <a:xfrm>
                <a:off x="4111" y="2609"/>
                <a:ext cx="92" cy="22"/>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5" name="Rectangle 175"/>
              <p:cNvSpPr>
                <a:spLocks noChangeArrowheads="1"/>
              </p:cNvSpPr>
              <p:nvPr/>
            </p:nvSpPr>
            <p:spPr bwMode="auto">
              <a:xfrm>
                <a:off x="4239" y="2574"/>
                <a:ext cx="92" cy="35"/>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6" name="Rectangle 176"/>
              <p:cNvSpPr>
                <a:spLocks noChangeArrowheads="1"/>
              </p:cNvSpPr>
              <p:nvPr/>
            </p:nvSpPr>
            <p:spPr bwMode="auto">
              <a:xfrm>
                <a:off x="4366" y="2588"/>
                <a:ext cx="92" cy="43"/>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7" name="Rectangle 177"/>
              <p:cNvSpPr>
                <a:spLocks noChangeArrowheads="1"/>
              </p:cNvSpPr>
              <p:nvPr/>
            </p:nvSpPr>
            <p:spPr bwMode="auto">
              <a:xfrm>
                <a:off x="4494" y="2524"/>
                <a:ext cx="92" cy="57"/>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8" name="Rectangle 178"/>
              <p:cNvSpPr>
                <a:spLocks noChangeArrowheads="1"/>
              </p:cNvSpPr>
              <p:nvPr/>
            </p:nvSpPr>
            <p:spPr bwMode="auto">
              <a:xfrm>
                <a:off x="4628" y="2517"/>
                <a:ext cx="93" cy="57"/>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39" name="Rectangle 179"/>
              <p:cNvSpPr>
                <a:spLocks noChangeArrowheads="1"/>
              </p:cNvSpPr>
              <p:nvPr/>
            </p:nvSpPr>
            <p:spPr bwMode="auto">
              <a:xfrm>
                <a:off x="4756" y="2510"/>
                <a:ext cx="92" cy="71"/>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0" name="Rectangle 180"/>
              <p:cNvSpPr>
                <a:spLocks noChangeArrowheads="1"/>
              </p:cNvSpPr>
              <p:nvPr/>
            </p:nvSpPr>
            <p:spPr bwMode="auto">
              <a:xfrm>
                <a:off x="4884" y="2382"/>
                <a:ext cx="92" cy="85"/>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1" name="Rectangle 181"/>
              <p:cNvSpPr>
                <a:spLocks noChangeArrowheads="1"/>
              </p:cNvSpPr>
              <p:nvPr/>
            </p:nvSpPr>
            <p:spPr bwMode="auto">
              <a:xfrm>
                <a:off x="5011" y="2474"/>
                <a:ext cx="92" cy="57"/>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2" name="Rectangle 182"/>
              <p:cNvSpPr>
                <a:spLocks noChangeArrowheads="1"/>
              </p:cNvSpPr>
              <p:nvPr/>
            </p:nvSpPr>
            <p:spPr bwMode="auto">
              <a:xfrm>
                <a:off x="5146" y="2425"/>
                <a:ext cx="92" cy="92"/>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3" name="Rectangle 183"/>
              <p:cNvSpPr>
                <a:spLocks noChangeArrowheads="1"/>
              </p:cNvSpPr>
              <p:nvPr/>
            </p:nvSpPr>
            <p:spPr bwMode="auto">
              <a:xfrm>
                <a:off x="5273" y="2482"/>
                <a:ext cx="92" cy="35"/>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4" name="Rectangle 184"/>
              <p:cNvSpPr>
                <a:spLocks noChangeArrowheads="1"/>
              </p:cNvSpPr>
              <p:nvPr/>
            </p:nvSpPr>
            <p:spPr bwMode="auto">
              <a:xfrm>
                <a:off x="752" y="2545"/>
                <a:ext cx="93" cy="78"/>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5" name="Rectangle 185"/>
              <p:cNvSpPr>
                <a:spLocks noChangeArrowheads="1"/>
              </p:cNvSpPr>
              <p:nvPr/>
            </p:nvSpPr>
            <p:spPr bwMode="auto">
              <a:xfrm>
                <a:off x="880" y="2581"/>
                <a:ext cx="92" cy="85"/>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6" name="Rectangle 186"/>
              <p:cNvSpPr>
                <a:spLocks noChangeArrowheads="1"/>
              </p:cNvSpPr>
              <p:nvPr/>
            </p:nvSpPr>
            <p:spPr bwMode="auto">
              <a:xfrm>
                <a:off x="1008" y="2538"/>
                <a:ext cx="99" cy="100"/>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7" name="Rectangle 187"/>
              <p:cNvSpPr>
                <a:spLocks noChangeArrowheads="1"/>
              </p:cNvSpPr>
              <p:nvPr/>
            </p:nvSpPr>
            <p:spPr bwMode="auto">
              <a:xfrm>
                <a:off x="1142" y="2631"/>
                <a:ext cx="92" cy="85"/>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8" name="Rectangle 188"/>
              <p:cNvSpPr>
                <a:spLocks noChangeArrowheads="1"/>
              </p:cNvSpPr>
              <p:nvPr/>
            </p:nvSpPr>
            <p:spPr bwMode="auto">
              <a:xfrm>
                <a:off x="1270" y="2552"/>
                <a:ext cx="92" cy="10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49" name="Rectangle 189"/>
              <p:cNvSpPr>
                <a:spLocks noChangeArrowheads="1"/>
              </p:cNvSpPr>
              <p:nvPr/>
            </p:nvSpPr>
            <p:spPr bwMode="auto">
              <a:xfrm>
                <a:off x="1397" y="2510"/>
                <a:ext cx="92" cy="106"/>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0" name="Rectangle 190"/>
              <p:cNvSpPr>
                <a:spLocks noChangeArrowheads="1"/>
              </p:cNvSpPr>
              <p:nvPr/>
            </p:nvSpPr>
            <p:spPr bwMode="auto">
              <a:xfrm>
                <a:off x="1525" y="2538"/>
                <a:ext cx="92" cy="10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1" name="Rectangle 191"/>
              <p:cNvSpPr>
                <a:spLocks noChangeArrowheads="1"/>
              </p:cNvSpPr>
              <p:nvPr/>
            </p:nvSpPr>
            <p:spPr bwMode="auto">
              <a:xfrm>
                <a:off x="1652" y="2538"/>
                <a:ext cx="100" cy="100"/>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2" name="Rectangle 192"/>
              <p:cNvSpPr>
                <a:spLocks noChangeArrowheads="1"/>
              </p:cNvSpPr>
              <p:nvPr/>
            </p:nvSpPr>
            <p:spPr bwMode="auto">
              <a:xfrm>
                <a:off x="1787" y="2524"/>
                <a:ext cx="92" cy="142"/>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3" name="Rectangle 193"/>
              <p:cNvSpPr>
                <a:spLocks noChangeArrowheads="1"/>
              </p:cNvSpPr>
              <p:nvPr/>
            </p:nvSpPr>
            <p:spPr bwMode="auto">
              <a:xfrm>
                <a:off x="1915" y="2560"/>
                <a:ext cx="92" cy="106"/>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4" name="Rectangle 194"/>
              <p:cNvSpPr>
                <a:spLocks noChangeArrowheads="1"/>
              </p:cNvSpPr>
              <p:nvPr/>
            </p:nvSpPr>
            <p:spPr bwMode="auto">
              <a:xfrm>
                <a:off x="2042" y="2496"/>
                <a:ext cx="92" cy="106"/>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5" name="Rectangle 195"/>
              <p:cNvSpPr>
                <a:spLocks noChangeArrowheads="1"/>
              </p:cNvSpPr>
              <p:nvPr/>
            </p:nvSpPr>
            <p:spPr bwMode="auto">
              <a:xfrm>
                <a:off x="2170" y="2538"/>
                <a:ext cx="99" cy="121"/>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6" name="Rectangle 196"/>
              <p:cNvSpPr>
                <a:spLocks noChangeArrowheads="1"/>
              </p:cNvSpPr>
              <p:nvPr/>
            </p:nvSpPr>
            <p:spPr bwMode="auto">
              <a:xfrm>
                <a:off x="2304" y="2659"/>
                <a:ext cx="92" cy="92"/>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7" name="Rectangle 197"/>
              <p:cNvSpPr>
                <a:spLocks noChangeArrowheads="1"/>
              </p:cNvSpPr>
              <p:nvPr/>
            </p:nvSpPr>
            <p:spPr bwMode="auto">
              <a:xfrm>
                <a:off x="2432" y="2680"/>
                <a:ext cx="92" cy="10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8" name="Rectangle 198"/>
              <p:cNvSpPr>
                <a:spLocks noChangeArrowheads="1"/>
              </p:cNvSpPr>
              <p:nvPr/>
            </p:nvSpPr>
            <p:spPr bwMode="auto">
              <a:xfrm>
                <a:off x="2559" y="2673"/>
                <a:ext cx="92" cy="100"/>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59" name="Rectangle 199"/>
              <p:cNvSpPr>
                <a:spLocks noChangeArrowheads="1"/>
              </p:cNvSpPr>
              <p:nvPr/>
            </p:nvSpPr>
            <p:spPr bwMode="auto">
              <a:xfrm>
                <a:off x="2687" y="2645"/>
                <a:ext cx="92" cy="163"/>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60" name="Rectangle 200"/>
              <p:cNvSpPr>
                <a:spLocks noChangeArrowheads="1"/>
              </p:cNvSpPr>
              <p:nvPr/>
            </p:nvSpPr>
            <p:spPr bwMode="auto">
              <a:xfrm>
                <a:off x="2822" y="2694"/>
                <a:ext cx="92" cy="128"/>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61" name="Rectangle 201"/>
              <p:cNvSpPr>
                <a:spLocks noChangeArrowheads="1"/>
              </p:cNvSpPr>
              <p:nvPr/>
            </p:nvSpPr>
            <p:spPr bwMode="auto">
              <a:xfrm>
                <a:off x="2949" y="2631"/>
                <a:ext cx="92" cy="42"/>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62" name="Rectangle 202"/>
              <p:cNvSpPr>
                <a:spLocks noChangeArrowheads="1"/>
              </p:cNvSpPr>
              <p:nvPr/>
            </p:nvSpPr>
            <p:spPr bwMode="auto">
              <a:xfrm>
                <a:off x="3077" y="2616"/>
                <a:ext cx="92" cy="5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63" name="Rectangle 203"/>
              <p:cNvSpPr>
                <a:spLocks noChangeArrowheads="1"/>
              </p:cNvSpPr>
              <p:nvPr/>
            </p:nvSpPr>
            <p:spPr bwMode="auto">
              <a:xfrm>
                <a:off x="3204" y="2631"/>
                <a:ext cx="92" cy="14"/>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169165" name="Rectangle 205"/>
            <p:cNvSpPr>
              <a:spLocks noChangeArrowheads="1"/>
            </p:cNvSpPr>
            <p:nvPr/>
          </p:nvSpPr>
          <p:spPr bwMode="auto">
            <a:xfrm>
              <a:off x="3332" y="2510"/>
              <a:ext cx="92" cy="28"/>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66" name="Rectangle 206"/>
            <p:cNvSpPr>
              <a:spLocks noChangeArrowheads="1"/>
            </p:cNvSpPr>
            <p:nvPr/>
          </p:nvSpPr>
          <p:spPr bwMode="auto">
            <a:xfrm>
              <a:off x="3466" y="2545"/>
              <a:ext cx="92" cy="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67" name="Rectangle 207"/>
            <p:cNvSpPr>
              <a:spLocks noChangeArrowheads="1"/>
            </p:cNvSpPr>
            <p:nvPr/>
          </p:nvSpPr>
          <p:spPr bwMode="auto">
            <a:xfrm>
              <a:off x="3594" y="2517"/>
              <a:ext cx="92" cy="106"/>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68" name="Rectangle 208"/>
            <p:cNvSpPr>
              <a:spLocks noChangeArrowheads="1"/>
            </p:cNvSpPr>
            <p:nvPr/>
          </p:nvSpPr>
          <p:spPr bwMode="auto">
            <a:xfrm>
              <a:off x="3721" y="2560"/>
              <a:ext cx="93" cy="120"/>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69" name="Rectangle 209"/>
            <p:cNvSpPr>
              <a:spLocks noChangeArrowheads="1"/>
            </p:cNvSpPr>
            <p:nvPr/>
          </p:nvSpPr>
          <p:spPr bwMode="auto">
            <a:xfrm>
              <a:off x="3849" y="2616"/>
              <a:ext cx="92" cy="86"/>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0" name="Rectangle 210"/>
            <p:cNvSpPr>
              <a:spLocks noChangeArrowheads="1"/>
            </p:cNvSpPr>
            <p:nvPr/>
          </p:nvSpPr>
          <p:spPr bwMode="auto">
            <a:xfrm>
              <a:off x="3984" y="2609"/>
              <a:ext cx="92" cy="10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1" name="Rectangle 211"/>
            <p:cNvSpPr>
              <a:spLocks noChangeArrowheads="1"/>
            </p:cNvSpPr>
            <p:nvPr/>
          </p:nvSpPr>
          <p:spPr bwMode="auto">
            <a:xfrm>
              <a:off x="4111" y="2631"/>
              <a:ext cx="92" cy="92"/>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2" name="Rectangle 212"/>
            <p:cNvSpPr>
              <a:spLocks noChangeArrowheads="1"/>
            </p:cNvSpPr>
            <p:nvPr/>
          </p:nvSpPr>
          <p:spPr bwMode="auto">
            <a:xfrm>
              <a:off x="4239" y="2609"/>
              <a:ext cx="92" cy="156"/>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3" name="Rectangle 213"/>
            <p:cNvSpPr>
              <a:spLocks noChangeArrowheads="1"/>
            </p:cNvSpPr>
            <p:nvPr/>
          </p:nvSpPr>
          <p:spPr bwMode="auto">
            <a:xfrm>
              <a:off x="4366" y="2631"/>
              <a:ext cx="92" cy="12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4" name="Rectangle 214"/>
            <p:cNvSpPr>
              <a:spLocks noChangeArrowheads="1"/>
            </p:cNvSpPr>
            <p:nvPr/>
          </p:nvSpPr>
          <p:spPr bwMode="auto">
            <a:xfrm>
              <a:off x="4494" y="2581"/>
              <a:ext cx="92" cy="35"/>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5" name="Rectangle 215"/>
            <p:cNvSpPr>
              <a:spLocks noChangeArrowheads="1"/>
            </p:cNvSpPr>
            <p:nvPr/>
          </p:nvSpPr>
          <p:spPr bwMode="auto">
            <a:xfrm>
              <a:off x="4628" y="2574"/>
              <a:ext cx="93" cy="49"/>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6" name="Rectangle 216"/>
            <p:cNvSpPr>
              <a:spLocks noChangeArrowheads="1"/>
            </p:cNvSpPr>
            <p:nvPr/>
          </p:nvSpPr>
          <p:spPr bwMode="auto">
            <a:xfrm>
              <a:off x="4756" y="2581"/>
              <a:ext cx="92" cy="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7" name="Rectangle 217"/>
            <p:cNvSpPr>
              <a:spLocks noChangeArrowheads="1"/>
            </p:cNvSpPr>
            <p:nvPr/>
          </p:nvSpPr>
          <p:spPr bwMode="auto">
            <a:xfrm>
              <a:off x="4884" y="2467"/>
              <a:ext cx="92" cy="29"/>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8" name="Rectangle 218"/>
            <p:cNvSpPr>
              <a:spLocks noChangeArrowheads="1"/>
            </p:cNvSpPr>
            <p:nvPr/>
          </p:nvSpPr>
          <p:spPr bwMode="auto">
            <a:xfrm>
              <a:off x="5011" y="2531"/>
              <a:ext cx="92" cy="7"/>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79" name="Rectangle 219"/>
            <p:cNvSpPr>
              <a:spLocks noChangeArrowheads="1"/>
            </p:cNvSpPr>
            <p:nvPr/>
          </p:nvSpPr>
          <p:spPr bwMode="auto">
            <a:xfrm>
              <a:off x="5146" y="2517"/>
              <a:ext cx="92" cy="106"/>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0" name="Rectangle 220"/>
            <p:cNvSpPr>
              <a:spLocks noChangeArrowheads="1"/>
            </p:cNvSpPr>
            <p:nvPr/>
          </p:nvSpPr>
          <p:spPr bwMode="auto">
            <a:xfrm>
              <a:off x="5273" y="2517"/>
              <a:ext cx="92" cy="114"/>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1" name="Line 221"/>
            <p:cNvSpPr>
              <a:spLocks noChangeShapeType="1"/>
            </p:cNvSpPr>
            <p:nvPr/>
          </p:nvSpPr>
          <p:spPr bwMode="auto">
            <a:xfrm>
              <a:off x="731" y="1424"/>
              <a:ext cx="1" cy="1526"/>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2" name="Line 222"/>
            <p:cNvSpPr>
              <a:spLocks noChangeShapeType="1"/>
            </p:cNvSpPr>
            <p:nvPr/>
          </p:nvSpPr>
          <p:spPr bwMode="auto">
            <a:xfrm>
              <a:off x="717" y="2950"/>
              <a:ext cx="14"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3" name="Line 223"/>
            <p:cNvSpPr>
              <a:spLocks noChangeShapeType="1"/>
            </p:cNvSpPr>
            <p:nvPr/>
          </p:nvSpPr>
          <p:spPr bwMode="auto">
            <a:xfrm>
              <a:off x="717" y="2730"/>
              <a:ext cx="14"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4" name="Line 224"/>
            <p:cNvSpPr>
              <a:spLocks noChangeShapeType="1"/>
            </p:cNvSpPr>
            <p:nvPr/>
          </p:nvSpPr>
          <p:spPr bwMode="auto">
            <a:xfrm>
              <a:off x="717" y="2510"/>
              <a:ext cx="14"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5" name="Line 225"/>
            <p:cNvSpPr>
              <a:spLocks noChangeShapeType="1"/>
            </p:cNvSpPr>
            <p:nvPr/>
          </p:nvSpPr>
          <p:spPr bwMode="auto">
            <a:xfrm>
              <a:off x="717" y="2297"/>
              <a:ext cx="14"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6" name="Line 226"/>
            <p:cNvSpPr>
              <a:spLocks noChangeShapeType="1"/>
            </p:cNvSpPr>
            <p:nvPr/>
          </p:nvSpPr>
          <p:spPr bwMode="auto">
            <a:xfrm>
              <a:off x="717" y="2077"/>
              <a:ext cx="14"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7" name="Line 227"/>
            <p:cNvSpPr>
              <a:spLocks noChangeShapeType="1"/>
            </p:cNvSpPr>
            <p:nvPr/>
          </p:nvSpPr>
          <p:spPr bwMode="auto">
            <a:xfrm>
              <a:off x="717" y="1857"/>
              <a:ext cx="14"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8" name="Line 228"/>
            <p:cNvSpPr>
              <a:spLocks noChangeShapeType="1"/>
            </p:cNvSpPr>
            <p:nvPr/>
          </p:nvSpPr>
          <p:spPr bwMode="auto">
            <a:xfrm>
              <a:off x="717" y="1637"/>
              <a:ext cx="14"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89" name="Line 229"/>
            <p:cNvSpPr>
              <a:spLocks noChangeShapeType="1"/>
            </p:cNvSpPr>
            <p:nvPr/>
          </p:nvSpPr>
          <p:spPr bwMode="auto">
            <a:xfrm>
              <a:off x="717" y="1424"/>
              <a:ext cx="14"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0" name="Line 230"/>
            <p:cNvSpPr>
              <a:spLocks noChangeShapeType="1"/>
            </p:cNvSpPr>
            <p:nvPr/>
          </p:nvSpPr>
          <p:spPr bwMode="auto">
            <a:xfrm>
              <a:off x="731" y="2077"/>
              <a:ext cx="46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1" name="Line 231"/>
            <p:cNvSpPr>
              <a:spLocks noChangeShapeType="1"/>
            </p:cNvSpPr>
            <p:nvPr/>
          </p:nvSpPr>
          <p:spPr bwMode="auto">
            <a:xfrm flipV="1">
              <a:off x="731"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2" name="Line 232"/>
            <p:cNvSpPr>
              <a:spLocks noChangeShapeType="1"/>
            </p:cNvSpPr>
            <p:nvPr/>
          </p:nvSpPr>
          <p:spPr bwMode="auto">
            <a:xfrm flipV="1">
              <a:off x="866"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3" name="Line 233"/>
            <p:cNvSpPr>
              <a:spLocks noChangeShapeType="1"/>
            </p:cNvSpPr>
            <p:nvPr/>
          </p:nvSpPr>
          <p:spPr bwMode="auto">
            <a:xfrm flipV="1">
              <a:off x="993"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4" name="Line 234"/>
            <p:cNvSpPr>
              <a:spLocks noChangeShapeType="1"/>
            </p:cNvSpPr>
            <p:nvPr/>
          </p:nvSpPr>
          <p:spPr bwMode="auto">
            <a:xfrm flipV="1">
              <a:off x="1121"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5" name="Line 235"/>
            <p:cNvSpPr>
              <a:spLocks noChangeShapeType="1"/>
            </p:cNvSpPr>
            <p:nvPr/>
          </p:nvSpPr>
          <p:spPr bwMode="auto">
            <a:xfrm flipV="1">
              <a:off x="1248"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6" name="Line 236"/>
            <p:cNvSpPr>
              <a:spLocks noChangeShapeType="1"/>
            </p:cNvSpPr>
            <p:nvPr/>
          </p:nvSpPr>
          <p:spPr bwMode="auto">
            <a:xfrm flipV="1">
              <a:off x="1376"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7" name="Line 237"/>
            <p:cNvSpPr>
              <a:spLocks noChangeShapeType="1"/>
            </p:cNvSpPr>
            <p:nvPr/>
          </p:nvSpPr>
          <p:spPr bwMode="auto">
            <a:xfrm flipV="1">
              <a:off x="1511"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8" name="Line 238"/>
            <p:cNvSpPr>
              <a:spLocks noChangeShapeType="1"/>
            </p:cNvSpPr>
            <p:nvPr/>
          </p:nvSpPr>
          <p:spPr bwMode="auto">
            <a:xfrm flipV="1">
              <a:off x="1638"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199" name="Line 239"/>
            <p:cNvSpPr>
              <a:spLocks noChangeShapeType="1"/>
            </p:cNvSpPr>
            <p:nvPr/>
          </p:nvSpPr>
          <p:spPr bwMode="auto">
            <a:xfrm flipV="1">
              <a:off x="1766"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0" name="Line 240"/>
            <p:cNvSpPr>
              <a:spLocks noChangeShapeType="1"/>
            </p:cNvSpPr>
            <p:nvPr/>
          </p:nvSpPr>
          <p:spPr bwMode="auto">
            <a:xfrm flipV="1">
              <a:off x="1893"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1" name="Line 241"/>
            <p:cNvSpPr>
              <a:spLocks noChangeShapeType="1"/>
            </p:cNvSpPr>
            <p:nvPr/>
          </p:nvSpPr>
          <p:spPr bwMode="auto">
            <a:xfrm flipV="1">
              <a:off x="2028"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2" name="Line 242"/>
            <p:cNvSpPr>
              <a:spLocks noChangeShapeType="1"/>
            </p:cNvSpPr>
            <p:nvPr/>
          </p:nvSpPr>
          <p:spPr bwMode="auto">
            <a:xfrm flipV="1">
              <a:off x="2155"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3" name="Line 243"/>
            <p:cNvSpPr>
              <a:spLocks noChangeShapeType="1"/>
            </p:cNvSpPr>
            <p:nvPr/>
          </p:nvSpPr>
          <p:spPr bwMode="auto">
            <a:xfrm flipV="1">
              <a:off x="2283"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4" name="Line 244"/>
            <p:cNvSpPr>
              <a:spLocks noChangeShapeType="1"/>
            </p:cNvSpPr>
            <p:nvPr/>
          </p:nvSpPr>
          <p:spPr bwMode="auto">
            <a:xfrm flipV="1">
              <a:off x="2411"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5" name="Line 245"/>
            <p:cNvSpPr>
              <a:spLocks noChangeShapeType="1"/>
            </p:cNvSpPr>
            <p:nvPr/>
          </p:nvSpPr>
          <p:spPr bwMode="auto">
            <a:xfrm flipV="1">
              <a:off x="2545"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6" name="Line 246"/>
            <p:cNvSpPr>
              <a:spLocks noChangeShapeType="1"/>
            </p:cNvSpPr>
            <p:nvPr/>
          </p:nvSpPr>
          <p:spPr bwMode="auto">
            <a:xfrm flipV="1">
              <a:off x="2673"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7" name="Line 247"/>
            <p:cNvSpPr>
              <a:spLocks noChangeShapeType="1"/>
            </p:cNvSpPr>
            <p:nvPr/>
          </p:nvSpPr>
          <p:spPr bwMode="auto">
            <a:xfrm flipV="1">
              <a:off x="2800"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8" name="Line 248"/>
            <p:cNvSpPr>
              <a:spLocks noChangeShapeType="1"/>
            </p:cNvSpPr>
            <p:nvPr/>
          </p:nvSpPr>
          <p:spPr bwMode="auto">
            <a:xfrm flipV="1">
              <a:off x="2928"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09" name="Line 249"/>
            <p:cNvSpPr>
              <a:spLocks noChangeShapeType="1"/>
            </p:cNvSpPr>
            <p:nvPr/>
          </p:nvSpPr>
          <p:spPr bwMode="auto">
            <a:xfrm flipV="1">
              <a:off x="3055"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0" name="Line 250"/>
            <p:cNvSpPr>
              <a:spLocks noChangeShapeType="1"/>
            </p:cNvSpPr>
            <p:nvPr/>
          </p:nvSpPr>
          <p:spPr bwMode="auto">
            <a:xfrm flipV="1">
              <a:off x="3190"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1" name="Line 251"/>
            <p:cNvSpPr>
              <a:spLocks noChangeShapeType="1"/>
            </p:cNvSpPr>
            <p:nvPr/>
          </p:nvSpPr>
          <p:spPr bwMode="auto">
            <a:xfrm flipV="1">
              <a:off x="3318"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2" name="Line 252"/>
            <p:cNvSpPr>
              <a:spLocks noChangeShapeType="1"/>
            </p:cNvSpPr>
            <p:nvPr/>
          </p:nvSpPr>
          <p:spPr bwMode="auto">
            <a:xfrm flipV="1">
              <a:off x="3445"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3" name="Line 253"/>
            <p:cNvSpPr>
              <a:spLocks noChangeShapeType="1"/>
            </p:cNvSpPr>
            <p:nvPr/>
          </p:nvSpPr>
          <p:spPr bwMode="auto">
            <a:xfrm flipV="1">
              <a:off x="3573"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4" name="Line 254"/>
            <p:cNvSpPr>
              <a:spLocks noChangeShapeType="1"/>
            </p:cNvSpPr>
            <p:nvPr/>
          </p:nvSpPr>
          <p:spPr bwMode="auto">
            <a:xfrm flipV="1">
              <a:off x="3707"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5" name="Line 255"/>
            <p:cNvSpPr>
              <a:spLocks noChangeShapeType="1"/>
            </p:cNvSpPr>
            <p:nvPr/>
          </p:nvSpPr>
          <p:spPr bwMode="auto">
            <a:xfrm flipV="1">
              <a:off x="3835"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6" name="Line 256"/>
            <p:cNvSpPr>
              <a:spLocks noChangeShapeType="1"/>
            </p:cNvSpPr>
            <p:nvPr/>
          </p:nvSpPr>
          <p:spPr bwMode="auto">
            <a:xfrm flipV="1">
              <a:off x="3962"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7" name="Line 257"/>
            <p:cNvSpPr>
              <a:spLocks noChangeShapeType="1"/>
            </p:cNvSpPr>
            <p:nvPr/>
          </p:nvSpPr>
          <p:spPr bwMode="auto">
            <a:xfrm flipV="1">
              <a:off x="4090"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8" name="Line 258"/>
            <p:cNvSpPr>
              <a:spLocks noChangeShapeType="1"/>
            </p:cNvSpPr>
            <p:nvPr/>
          </p:nvSpPr>
          <p:spPr bwMode="auto">
            <a:xfrm flipV="1">
              <a:off x="4217"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19" name="Line 259"/>
            <p:cNvSpPr>
              <a:spLocks noChangeShapeType="1"/>
            </p:cNvSpPr>
            <p:nvPr/>
          </p:nvSpPr>
          <p:spPr bwMode="auto">
            <a:xfrm flipV="1">
              <a:off x="4352"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0" name="Line 260"/>
            <p:cNvSpPr>
              <a:spLocks noChangeShapeType="1"/>
            </p:cNvSpPr>
            <p:nvPr/>
          </p:nvSpPr>
          <p:spPr bwMode="auto">
            <a:xfrm flipV="1">
              <a:off x="4480"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1" name="Line 261"/>
            <p:cNvSpPr>
              <a:spLocks noChangeShapeType="1"/>
            </p:cNvSpPr>
            <p:nvPr/>
          </p:nvSpPr>
          <p:spPr bwMode="auto">
            <a:xfrm flipV="1">
              <a:off x="4607"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2" name="Line 262"/>
            <p:cNvSpPr>
              <a:spLocks noChangeShapeType="1"/>
            </p:cNvSpPr>
            <p:nvPr/>
          </p:nvSpPr>
          <p:spPr bwMode="auto">
            <a:xfrm flipV="1">
              <a:off x="4735"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3" name="Line 263"/>
            <p:cNvSpPr>
              <a:spLocks noChangeShapeType="1"/>
            </p:cNvSpPr>
            <p:nvPr/>
          </p:nvSpPr>
          <p:spPr bwMode="auto">
            <a:xfrm flipV="1">
              <a:off x="4862"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4" name="Line 264"/>
            <p:cNvSpPr>
              <a:spLocks noChangeShapeType="1"/>
            </p:cNvSpPr>
            <p:nvPr/>
          </p:nvSpPr>
          <p:spPr bwMode="auto">
            <a:xfrm flipV="1">
              <a:off x="4997"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5" name="Line 265"/>
            <p:cNvSpPr>
              <a:spLocks noChangeShapeType="1"/>
            </p:cNvSpPr>
            <p:nvPr/>
          </p:nvSpPr>
          <p:spPr bwMode="auto">
            <a:xfrm flipV="1">
              <a:off x="5124"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6" name="Line 266"/>
            <p:cNvSpPr>
              <a:spLocks noChangeShapeType="1"/>
            </p:cNvSpPr>
            <p:nvPr/>
          </p:nvSpPr>
          <p:spPr bwMode="auto">
            <a:xfrm flipV="1">
              <a:off x="5252"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7" name="Line 267"/>
            <p:cNvSpPr>
              <a:spLocks noChangeShapeType="1"/>
            </p:cNvSpPr>
            <p:nvPr/>
          </p:nvSpPr>
          <p:spPr bwMode="auto">
            <a:xfrm flipV="1">
              <a:off x="5380" y="2077"/>
              <a:ext cx="1" cy="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8" name="Freeform 268"/>
            <p:cNvSpPr>
              <a:spLocks/>
            </p:cNvSpPr>
            <p:nvPr/>
          </p:nvSpPr>
          <p:spPr bwMode="auto">
            <a:xfrm>
              <a:off x="795" y="2112"/>
              <a:ext cx="4521" cy="277"/>
            </a:xfrm>
            <a:custGeom>
              <a:avLst/>
              <a:gdLst/>
              <a:ahLst/>
              <a:cxnLst>
                <a:cxn ang="0">
                  <a:pos x="0" y="21"/>
                </a:cxn>
                <a:cxn ang="0">
                  <a:pos x="19" y="34"/>
                </a:cxn>
                <a:cxn ang="0">
                  <a:pos x="37" y="33"/>
                </a:cxn>
                <a:cxn ang="0">
                  <a:pos x="55" y="35"/>
                </a:cxn>
                <a:cxn ang="0">
                  <a:pos x="73" y="26"/>
                </a:cxn>
                <a:cxn ang="0">
                  <a:pos x="92" y="25"/>
                </a:cxn>
                <a:cxn ang="0">
                  <a:pos x="110" y="34"/>
                </a:cxn>
                <a:cxn ang="0">
                  <a:pos x="128" y="29"/>
                </a:cxn>
                <a:cxn ang="0">
                  <a:pos x="146" y="29"/>
                </a:cxn>
                <a:cxn ang="0">
                  <a:pos x="165" y="31"/>
                </a:cxn>
                <a:cxn ang="0">
                  <a:pos x="183" y="10"/>
                </a:cxn>
                <a:cxn ang="0">
                  <a:pos x="201" y="4"/>
                </a:cxn>
                <a:cxn ang="0">
                  <a:pos x="219" y="19"/>
                </a:cxn>
                <a:cxn ang="0">
                  <a:pos x="237" y="32"/>
                </a:cxn>
                <a:cxn ang="0">
                  <a:pos x="256" y="32"/>
                </a:cxn>
                <a:cxn ang="0">
                  <a:pos x="274" y="39"/>
                </a:cxn>
                <a:cxn ang="0">
                  <a:pos x="292" y="39"/>
                </a:cxn>
                <a:cxn ang="0">
                  <a:pos x="310" y="32"/>
                </a:cxn>
                <a:cxn ang="0">
                  <a:pos x="329" y="29"/>
                </a:cxn>
                <a:cxn ang="0">
                  <a:pos x="347" y="35"/>
                </a:cxn>
                <a:cxn ang="0">
                  <a:pos x="365" y="15"/>
                </a:cxn>
                <a:cxn ang="0">
                  <a:pos x="383" y="11"/>
                </a:cxn>
                <a:cxn ang="0">
                  <a:pos x="401" y="13"/>
                </a:cxn>
                <a:cxn ang="0">
                  <a:pos x="420" y="7"/>
                </a:cxn>
                <a:cxn ang="0">
                  <a:pos x="438" y="11"/>
                </a:cxn>
                <a:cxn ang="0">
                  <a:pos x="456" y="20"/>
                </a:cxn>
                <a:cxn ang="0">
                  <a:pos x="474" y="24"/>
                </a:cxn>
                <a:cxn ang="0">
                  <a:pos x="493" y="31"/>
                </a:cxn>
                <a:cxn ang="0">
                  <a:pos x="511" y="28"/>
                </a:cxn>
                <a:cxn ang="0">
                  <a:pos x="529" y="18"/>
                </a:cxn>
                <a:cxn ang="0">
                  <a:pos x="547" y="20"/>
                </a:cxn>
                <a:cxn ang="0">
                  <a:pos x="565" y="25"/>
                </a:cxn>
                <a:cxn ang="0">
                  <a:pos x="584" y="7"/>
                </a:cxn>
                <a:cxn ang="0">
                  <a:pos x="602" y="6"/>
                </a:cxn>
                <a:cxn ang="0">
                  <a:pos x="620" y="11"/>
                </a:cxn>
                <a:cxn ang="0">
                  <a:pos x="638" y="0"/>
                </a:cxn>
              </a:cxnLst>
              <a:rect l="0" t="0" r="r" b="b"/>
              <a:pathLst>
                <a:path w="638" h="39">
                  <a:moveTo>
                    <a:pt x="0" y="21"/>
                  </a:moveTo>
                  <a:lnTo>
                    <a:pt x="19" y="34"/>
                  </a:lnTo>
                  <a:lnTo>
                    <a:pt x="37" y="33"/>
                  </a:lnTo>
                  <a:lnTo>
                    <a:pt x="55" y="35"/>
                  </a:lnTo>
                  <a:lnTo>
                    <a:pt x="73" y="26"/>
                  </a:lnTo>
                  <a:lnTo>
                    <a:pt x="92" y="25"/>
                  </a:lnTo>
                  <a:lnTo>
                    <a:pt x="110" y="34"/>
                  </a:lnTo>
                  <a:lnTo>
                    <a:pt x="128" y="29"/>
                  </a:lnTo>
                  <a:lnTo>
                    <a:pt x="146" y="29"/>
                  </a:lnTo>
                  <a:lnTo>
                    <a:pt x="165" y="31"/>
                  </a:lnTo>
                  <a:lnTo>
                    <a:pt x="183" y="10"/>
                  </a:lnTo>
                  <a:lnTo>
                    <a:pt x="201" y="4"/>
                  </a:lnTo>
                  <a:lnTo>
                    <a:pt x="219" y="19"/>
                  </a:lnTo>
                  <a:lnTo>
                    <a:pt x="237" y="32"/>
                  </a:lnTo>
                  <a:lnTo>
                    <a:pt x="256" y="32"/>
                  </a:lnTo>
                  <a:lnTo>
                    <a:pt x="274" y="39"/>
                  </a:lnTo>
                  <a:lnTo>
                    <a:pt x="292" y="39"/>
                  </a:lnTo>
                  <a:lnTo>
                    <a:pt x="310" y="32"/>
                  </a:lnTo>
                  <a:lnTo>
                    <a:pt x="329" y="29"/>
                  </a:lnTo>
                  <a:lnTo>
                    <a:pt x="347" y="35"/>
                  </a:lnTo>
                  <a:lnTo>
                    <a:pt x="365" y="15"/>
                  </a:lnTo>
                  <a:lnTo>
                    <a:pt x="383" y="11"/>
                  </a:lnTo>
                  <a:lnTo>
                    <a:pt x="401" y="13"/>
                  </a:lnTo>
                  <a:lnTo>
                    <a:pt x="420" y="7"/>
                  </a:lnTo>
                  <a:lnTo>
                    <a:pt x="438" y="11"/>
                  </a:lnTo>
                  <a:lnTo>
                    <a:pt x="456" y="20"/>
                  </a:lnTo>
                  <a:lnTo>
                    <a:pt x="474" y="24"/>
                  </a:lnTo>
                  <a:lnTo>
                    <a:pt x="493" y="31"/>
                  </a:lnTo>
                  <a:lnTo>
                    <a:pt x="511" y="28"/>
                  </a:lnTo>
                  <a:lnTo>
                    <a:pt x="529" y="18"/>
                  </a:lnTo>
                  <a:lnTo>
                    <a:pt x="547" y="20"/>
                  </a:lnTo>
                  <a:lnTo>
                    <a:pt x="565" y="25"/>
                  </a:lnTo>
                  <a:lnTo>
                    <a:pt x="584" y="7"/>
                  </a:lnTo>
                  <a:lnTo>
                    <a:pt x="602" y="6"/>
                  </a:lnTo>
                  <a:lnTo>
                    <a:pt x="620" y="11"/>
                  </a:lnTo>
                  <a:lnTo>
                    <a:pt x="638" y="0"/>
                  </a:lnTo>
                </a:path>
              </a:pathLst>
            </a:custGeom>
            <a:noFill/>
            <a:ln w="0">
              <a:solidFill>
                <a:srgbClr val="C44026"/>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29" name="Rectangle 269"/>
            <p:cNvSpPr>
              <a:spLocks noChangeArrowheads="1"/>
            </p:cNvSpPr>
            <p:nvPr/>
          </p:nvSpPr>
          <p:spPr bwMode="auto">
            <a:xfrm>
              <a:off x="788" y="2247"/>
              <a:ext cx="28"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0" name="Rectangle 270"/>
            <p:cNvSpPr>
              <a:spLocks noChangeArrowheads="1"/>
            </p:cNvSpPr>
            <p:nvPr/>
          </p:nvSpPr>
          <p:spPr bwMode="auto">
            <a:xfrm>
              <a:off x="915" y="2340"/>
              <a:ext cx="29" cy="35"/>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1" name="Rectangle 271"/>
            <p:cNvSpPr>
              <a:spLocks noChangeArrowheads="1"/>
            </p:cNvSpPr>
            <p:nvPr/>
          </p:nvSpPr>
          <p:spPr bwMode="auto">
            <a:xfrm>
              <a:off x="1043" y="2332"/>
              <a:ext cx="35" cy="36"/>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2" name="Rectangle 272"/>
            <p:cNvSpPr>
              <a:spLocks noChangeArrowheads="1"/>
            </p:cNvSpPr>
            <p:nvPr/>
          </p:nvSpPr>
          <p:spPr bwMode="auto">
            <a:xfrm>
              <a:off x="1171" y="2354"/>
              <a:ext cx="35"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3" name="Rectangle 273"/>
            <p:cNvSpPr>
              <a:spLocks noChangeArrowheads="1"/>
            </p:cNvSpPr>
            <p:nvPr/>
          </p:nvSpPr>
          <p:spPr bwMode="auto">
            <a:xfrm>
              <a:off x="1305" y="2290"/>
              <a:ext cx="29"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4" name="Rectangle 274"/>
            <p:cNvSpPr>
              <a:spLocks noChangeArrowheads="1"/>
            </p:cNvSpPr>
            <p:nvPr/>
          </p:nvSpPr>
          <p:spPr bwMode="auto">
            <a:xfrm>
              <a:off x="1433" y="2276"/>
              <a:ext cx="28" cy="35"/>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5" name="Rectangle 275"/>
            <p:cNvSpPr>
              <a:spLocks noChangeArrowheads="1"/>
            </p:cNvSpPr>
            <p:nvPr/>
          </p:nvSpPr>
          <p:spPr bwMode="auto">
            <a:xfrm>
              <a:off x="1560" y="2340"/>
              <a:ext cx="29"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6" name="Rectangle 276"/>
            <p:cNvSpPr>
              <a:spLocks noChangeArrowheads="1"/>
            </p:cNvSpPr>
            <p:nvPr/>
          </p:nvSpPr>
          <p:spPr bwMode="auto">
            <a:xfrm>
              <a:off x="1688" y="2304"/>
              <a:ext cx="35"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7" name="Rectangle 277"/>
            <p:cNvSpPr>
              <a:spLocks noChangeArrowheads="1"/>
            </p:cNvSpPr>
            <p:nvPr/>
          </p:nvSpPr>
          <p:spPr bwMode="auto">
            <a:xfrm>
              <a:off x="1815" y="2311"/>
              <a:ext cx="36"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8" name="Rectangle 278"/>
            <p:cNvSpPr>
              <a:spLocks noChangeArrowheads="1"/>
            </p:cNvSpPr>
            <p:nvPr/>
          </p:nvSpPr>
          <p:spPr bwMode="auto">
            <a:xfrm>
              <a:off x="1950" y="2318"/>
              <a:ext cx="28"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39" name="Rectangle 279"/>
            <p:cNvSpPr>
              <a:spLocks noChangeArrowheads="1"/>
            </p:cNvSpPr>
            <p:nvPr/>
          </p:nvSpPr>
          <p:spPr bwMode="auto">
            <a:xfrm>
              <a:off x="2078" y="2169"/>
              <a:ext cx="28" cy="36"/>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0" name="Rectangle 280"/>
            <p:cNvSpPr>
              <a:spLocks noChangeArrowheads="1"/>
            </p:cNvSpPr>
            <p:nvPr/>
          </p:nvSpPr>
          <p:spPr bwMode="auto">
            <a:xfrm>
              <a:off x="2205" y="2134"/>
              <a:ext cx="35"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1" name="Rectangle 281"/>
            <p:cNvSpPr>
              <a:spLocks noChangeArrowheads="1"/>
            </p:cNvSpPr>
            <p:nvPr/>
          </p:nvSpPr>
          <p:spPr bwMode="auto">
            <a:xfrm>
              <a:off x="2333" y="2233"/>
              <a:ext cx="35"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2" name="Rectangle 282"/>
            <p:cNvSpPr>
              <a:spLocks noChangeArrowheads="1"/>
            </p:cNvSpPr>
            <p:nvPr/>
          </p:nvSpPr>
          <p:spPr bwMode="auto">
            <a:xfrm>
              <a:off x="2467" y="2332"/>
              <a:ext cx="29"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3" name="Rectangle 283"/>
            <p:cNvSpPr>
              <a:spLocks noChangeArrowheads="1"/>
            </p:cNvSpPr>
            <p:nvPr/>
          </p:nvSpPr>
          <p:spPr bwMode="auto">
            <a:xfrm>
              <a:off x="2595" y="2325"/>
              <a:ext cx="28" cy="36"/>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4" name="Rectangle 284"/>
            <p:cNvSpPr>
              <a:spLocks noChangeArrowheads="1"/>
            </p:cNvSpPr>
            <p:nvPr/>
          </p:nvSpPr>
          <p:spPr bwMode="auto">
            <a:xfrm>
              <a:off x="2722" y="2375"/>
              <a:ext cx="29" cy="36"/>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5" name="Rectangle 285"/>
            <p:cNvSpPr>
              <a:spLocks noChangeArrowheads="1"/>
            </p:cNvSpPr>
            <p:nvPr/>
          </p:nvSpPr>
          <p:spPr bwMode="auto">
            <a:xfrm>
              <a:off x="2850" y="2375"/>
              <a:ext cx="35" cy="36"/>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6" name="Rectangle 286"/>
            <p:cNvSpPr>
              <a:spLocks noChangeArrowheads="1"/>
            </p:cNvSpPr>
            <p:nvPr/>
          </p:nvSpPr>
          <p:spPr bwMode="auto">
            <a:xfrm>
              <a:off x="2985" y="2325"/>
              <a:ext cx="28" cy="36"/>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7" name="Rectangle 287"/>
            <p:cNvSpPr>
              <a:spLocks noChangeArrowheads="1"/>
            </p:cNvSpPr>
            <p:nvPr/>
          </p:nvSpPr>
          <p:spPr bwMode="auto">
            <a:xfrm>
              <a:off x="3112" y="2304"/>
              <a:ext cx="28"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8" name="Rectangle 288"/>
            <p:cNvSpPr>
              <a:spLocks noChangeArrowheads="1"/>
            </p:cNvSpPr>
            <p:nvPr/>
          </p:nvSpPr>
          <p:spPr bwMode="auto">
            <a:xfrm>
              <a:off x="3240" y="2347"/>
              <a:ext cx="28"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49" name="Rectangle 289"/>
            <p:cNvSpPr>
              <a:spLocks noChangeArrowheads="1"/>
            </p:cNvSpPr>
            <p:nvPr/>
          </p:nvSpPr>
          <p:spPr bwMode="auto">
            <a:xfrm>
              <a:off x="3367" y="2205"/>
              <a:ext cx="36" cy="35"/>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0" name="Rectangle 290"/>
            <p:cNvSpPr>
              <a:spLocks noChangeArrowheads="1"/>
            </p:cNvSpPr>
            <p:nvPr/>
          </p:nvSpPr>
          <p:spPr bwMode="auto">
            <a:xfrm>
              <a:off x="3495" y="2183"/>
              <a:ext cx="35"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1" name="Rectangle 291"/>
            <p:cNvSpPr>
              <a:spLocks noChangeArrowheads="1"/>
            </p:cNvSpPr>
            <p:nvPr/>
          </p:nvSpPr>
          <p:spPr bwMode="auto">
            <a:xfrm>
              <a:off x="3629" y="2198"/>
              <a:ext cx="29"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2" name="Rectangle 292"/>
            <p:cNvSpPr>
              <a:spLocks noChangeArrowheads="1"/>
            </p:cNvSpPr>
            <p:nvPr/>
          </p:nvSpPr>
          <p:spPr bwMode="auto">
            <a:xfrm>
              <a:off x="3757" y="2155"/>
              <a:ext cx="28"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3" name="Rectangle 293"/>
            <p:cNvSpPr>
              <a:spLocks noChangeArrowheads="1"/>
            </p:cNvSpPr>
            <p:nvPr/>
          </p:nvSpPr>
          <p:spPr bwMode="auto">
            <a:xfrm>
              <a:off x="3884" y="2176"/>
              <a:ext cx="36"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4" name="Rectangle 294"/>
            <p:cNvSpPr>
              <a:spLocks noChangeArrowheads="1"/>
            </p:cNvSpPr>
            <p:nvPr/>
          </p:nvSpPr>
          <p:spPr bwMode="auto">
            <a:xfrm>
              <a:off x="4012" y="2240"/>
              <a:ext cx="35"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5" name="Rectangle 295"/>
            <p:cNvSpPr>
              <a:spLocks noChangeArrowheads="1"/>
            </p:cNvSpPr>
            <p:nvPr/>
          </p:nvSpPr>
          <p:spPr bwMode="auto">
            <a:xfrm>
              <a:off x="4147" y="2269"/>
              <a:ext cx="28" cy="35"/>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6" name="Rectangle 296"/>
            <p:cNvSpPr>
              <a:spLocks noChangeArrowheads="1"/>
            </p:cNvSpPr>
            <p:nvPr/>
          </p:nvSpPr>
          <p:spPr bwMode="auto">
            <a:xfrm>
              <a:off x="4274" y="2318"/>
              <a:ext cx="28" cy="36"/>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7" name="Rectangle 297"/>
            <p:cNvSpPr>
              <a:spLocks noChangeArrowheads="1"/>
            </p:cNvSpPr>
            <p:nvPr/>
          </p:nvSpPr>
          <p:spPr bwMode="auto">
            <a:xfrm>
              <a:off x="4402" y="2297"/>
              <a:ext cx="28" cy="35"/>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8" name="Rectangle 298"/>
            <p:cNvSpPr>
              <a:spLocks noChangeArrowheads="1"/>
            </p:cNvSpPr>
            <p:nvPr/>
          </p:nvSpPr>
          <p:spPr bwMode="auto">
            <a:xfrm>
              <a:off x="4529" y="2233"/>
              <a:ext cx="36"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59" name="Rectangle 299"/>
            <p:cNvSpPr>
              <a:spLocks noChangeArrowheads="1"/>
            </p:cNvSpPr>
            <p:nvPr/>
          </p:nvSpPr>
          <p:spPr bwMode="auto">
            <a:xfrm>
              <a:off x="4657" y="2240"/>
              <a:ext cx="35" cy="36"/>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60" name="Rectangle 300"/>
            <p:cNvSpPr>
              <a:spLocks noChangeArrowheads="1"/>
            </p:cNvSpPr>
            <p:nvPr/>
          </p:nvSpPr>
          <p:spPr bwMode="auto">
            <a:xfrm>
              <a:off x="4791" y="2283"/>
              <a:ext cx="29"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61" name="Rectangle 301"/>
            <p:cNvSpPr>
              <a:spLocks noChangeArrowheads="1"/>
            </p:cNvSpPr>
            <p:nvPr/>
          </p:nvSpPr>
          <p:spPr bwMode="auto">
            <a:xfrm>
              <a:off x="4919" y="2148"/>
              <a:ext cx="28" cy="35"/>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62" name="Rectangle 302"/>
            <p:cNvSpPr>
              <a:spLocks noChangeArrowheads="1"/>
            </p:cNvSpPr>
            <p:nvPr/>
          </p:nvSpPr>
          <p:spPr bwMode="auto">
            <a:xfrm>
              <a:off x="5047" y="2141"/>
              <a:ext cx="28"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63" name="Rectangle 303"/>
            <p:cNvSpPr>
              <a:spLocks noChangeArrowheads="1"/>
            </p:cNvSpPr>
            <p:nvPr/>
          </p:nvSpPr>
          <p:spPr bwMode="auto">
            <a:xfrm>
              <a:off x="5174" y="2183"/>
              <a:ext cx="35"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64" name="Rectangle 304"/>
            <p:cNvSpPr>
              <a:spLocks noChangeArrowheads="1"/>
            </p:cNvSpPr>
            <p:nvPr/>
          </p:nvSpPr>
          <p:spPr bwMode="auto">
            <a:xfrm>
              <a:off x="5309" y="2098"/>
              <a:ext cx="28" cy="29"/>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265" name="Rectangle 305"/>
            <p:cNvSpPr>
              <a:spLocks noChangeArrowheads="1"/>
            </p:cNvSpPr>
            <p:nvPr/>
          </p:nvSpPr>
          <p:spPr bwMode="auto">
            <a:xfrm>
              <a:off x="526" y="2915"/>
              <a:ext cx="17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(4,000)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266" name="Rectangle 306"/>
            <p:cNvSpPr>
              <a:spLocks noChangeArrowheads="1"/>
            </p:cNvSpPr>
            <p:nvPr/>
          </p:nvSpPr>
          <p:spPr bwMode="auto">
            <a:xfrm>
              <a:off x="526" y="2694"/>
              <a:ext cx="17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(3,000)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267" name="Rectangle 307"/>
            <p:cNvSpPr>
              <a:spLocks noChangeArrowheads="1"/>
            </p:cNvSpPr>
            <p:nvPr/>
          </p:nvSpPr>
          <p:spPr bwMode="auto">
            <a:xfrm>
              <a:off x="526" y="2474"/>
              <a:ext cx="17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(2,000)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268" name="Rectangle 308"/>
            <p:cNvSpPr>
              <a:spLocks noChangeArrowheads="1"/>
            </p:cNvSpPr>
            <p:nvPr/>
          </p:nvSpPr>
          <p:spPr bwMode="auto">
            <a:xfrm>
              <a:off x="526" y="2254"/>
              <a:ext cx="17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(1,000)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269" name="Rectangle 309"/>
            <p:cNvSpPr>
              <a:spLocks noChangeArrowheads="1"/>
            </p:cNvSpPr>
            <p:nvPr/>
          </p:nvSpPr>
          <p:spPr bwMode="auto">
            <a:xfrm>
              <a:off x="660" y="2041"/>
              <a:ext cx="1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270" name="Rectangle 310"/>
            <p:cNvSpPr>
              <a:spLocks noChangeArrowheads="1"/>
            </p:cNvSpPr>
            <p:nvPr/>
          </p:nvSpPr>
          <p:spPr bwMode="auto">
            <a:xfrm>
              <a:off x="540" y="1821"/>
              <a:ext cx="141"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1,000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271" name="Rectangle 311"/>
            <p:cNvSpPr>
              <a:spLocks noChangeArrowheads="1"/>
            </p:cNvSpPr>
            <p:nvPr/>
          </p:nvSpPr>
          <p:spPr bwMode="auto">
            <a:xfrm>
              <a:off x="540" y="1601"/>
              <a:ext cx="141"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2,000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272" name="Rectangle 312"/>
            <p:cNvSpPr>
              <a:spLocks noChangeArrowheads="1"/>
            </p:cNvSpPr>
            <p:nvPr/>
          </p:nvSpPr>
          <p:spPr bwMode="auto">
            <a:xfrm>
              <a:off x="540" y="1381"/>
              <a:ext cx="141"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3,000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273" name="Rectangle 313"/>
            <p:cNvSpPr>
              <a:spLocks noChangeArrowheads="1"/>
            </p:cNvSpPr>
            <p:nvPr/>
          </p:nvSpPr>
          <p:spPr bwMode="auto">
            <a:xfrm rot="16200000">
              <a:off x="728" y="3001"/>
              <a:ext cx="167"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Jan-09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74" name="Rectangle 314"/>
            <p:cNvSpPr>
              <a:spLocks noChangeArrowheads="1"/>
            </p:cNvSpPr>
            <p:nvPr/>
          </p:nvSpPr>
          <p:spPr bwMode="auto">
            <a:xfrm rot="16200000">
              <a:off x="852" y="3008"/>
              <a:ext cx="17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Feb-09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75" name="Rectangle 315"/>
            <p:cNvSpPr>
              <a:spLocks noChangeArrowheads="1"/>
            </p:cNvSpPr>
            <p:nvPr/>
          </p:nvSpPr>
          <p:spPr bwMode="auto">
            <a:xfrm rot="16200000">
              <a:off x="984" y="3001"/>
              <a:ext cx="18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Mar-09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76" name="Rectangle 316"/>
            <p:cNvSpPr>
              <a:spLocks noChangeArrowheads="1"/>
            </p:cNvSpPr>
            <p:nvPr/>
          </p:nvSpPr>
          <p:spPr bwMode="auto">
            <a:xfrm rot="16200000">
              <a:off x="1118" y="3005"/>
              <a:ext cx="167"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Apr-09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77" name="Rectangle 317"/>
            <p:cNvSpPr>
              <a:spLocks noChangeArrowheads="1"/>
            </p:cNvSpPr>
            <p:nvPr/>
          </p:nvSpPr>
          <p:spPr bwMode="auto">
            <a:xfrm rot="16200000">
              <a:off x="1235" y="3008"/>
              <a:ext cx="18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May-09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78" name="Rectangle 318"/>
            <p:cNvSpPr>
              <a:spLocks noChangeArrowheads="1"/>
            </p:cNvSpPr>
            <p:nvPr/>
          </p:nvSpPr>
          <p:spPr bwMode="auto">
            <a:xfrm rot="16200000">
              <a:off x="1372" y="3001"/>
              <a:ext cx="17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Jun-96</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79" name="Rectangle 319"/>
            <p:cNvSpPr>
              <a:spLocks noChangeArrowheads="1"/>
            </p:cNvSpPr>
            <p:nvPr/>
          </p:nvSpPr>
          <p:spPr bwMode="auto">
            <a:xfrm rot="16200000">
              <a:off x="1517" y="2998"/>
              <a:ext cx="15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Jul-09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0" name="Rectangle 320"/>
            <p:cNvSpPr>
              <a:spLocks noChangeArrowheads="1"/>
            </p:cNvSpPr>
            <p:nvPr/>
          </p:nvSpPr>
          <p:spPr bwMode="auto">
            <a:xfrm rot="16200000">
              <a:off x="1631" y="3005"/>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Aug-09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1" name="Rectangle 321"/>
            <p:cNvSpPr>
              <a:spLocks noChangeArrowheads="1"/>
            </p:cNvSpPr>
            <p:nvPr/>
          </p:nvSpPr>
          <p:spPr bwMode="auto">
            <a:xfrm rot="16200000">
              <a:off x="1759" y="3005"/>
              <a:ext cx="17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Sep-09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2" name="Rectangle 322"/>
            <p:cNvSpPr>
              <a:spLocks noChangeArrowheads="1"/>
            </p:cNvSpPr>
            <p:nvPr/>
          </p:nvSpPr>
          <p:spPr bwMode="auto">
            <a:xfrm rot="16200000">
              <a:off x="1889" y="3001"/>
              <a:ext cx="171"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Oct-09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3" name="Rectangle 323"/>
            <p:cNvSpPr>
              <a:spLocks noChangeArrowheads="1"/>
            </p:cNvSpPr>
            <p:nvPr/>
          </p:nvSpPr>
          <p:spPr bwMode="auto">
            <a:xfrm rot="16200000">
              <a:off x="2019" y="3000"/>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Nov-09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4" name="Rectangle 324"/>
            <p:cNvSpPr>
              <a:spLocks noChangeArrowheads="1"/>
            </p:cNvSpPr>
            <p:nvPr/>
          </p:nvSpPr>
          <p:spPr bwMode="auto">
            <a:xfrm rot="16200000">
              <a:off x="2147" y="3000"/>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Dec-09</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5" name="Rectangle 325"/>
            <p:cNvSpPr>
              <a:spLocks noChangeArrowheads="1"/>
            </p:cNvSpPr>
            <p:nvPr/>
          </p:nvSpPr>
          <p:spPr bwMode="auto">
            <a:xfrm rot="16200000">
              <a:off x="2281" y="3004"/>
              <a:ext cx="167"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Jan-10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6" name="Rectangle 326"/>
            <p:cNvSpPr>
              <a:spLocks noChangeArrowheads="1"/>
            </p:cNvSpPr>
            <p:nvPr/>
          </p:nvSpPr>
          <p:spPr bwMode="auto">
            <a:xfrm rot="16200000">
              <a:off x="2406" y="3011"/>
              <a:ext cx="17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Feb-10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7" name="Rectangle 327"/>
            <p:cNvSpPr>
              <a:spLocks noChangeArrowheads="1"/>
            </p:cNvSpPr>
            <p:nvPr/>
          </p:nvSpPr>
          <p:spPr bwMode="auto">
            <a:xfrm rot="16200000">
              <a:off x="2529" y="3004"/>
              <a:ext cx="18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Mar-10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8" name="Rectangle 328"/>
            <p:cNvSpPr>
              <a:spLocks noChangeArrowheads="1"/>
            </p:cNvSpPr>
            <p:nvPr/>
          </p:nvSpPr>
          <p:spPr bwMode="auto">
            <a:xfrm rot="16200000">
              <a:off x="2670" y="3007"/>
              <a:ext cx="167"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Apr-10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89" name="Rectangle 329"/>
            <p:cNvSpPr>
              <a:spLocks noChangeArrowheads="1"/>
            </p:cNvSpPr>
            <p:nvPr/>
          </p:nvSpPr>
          <p:spPr bwMode="auto">
            <a:xfrm rot="16200000">
              <a:off x="2788" y="3011"/>
              <a:ext cx="18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May-10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0" name="Rectangle 330"/>
            <p:cNvSpPr>
              <a:spLocks noChangeArrowheads="1"/>
            </p:cNvSpPr>
            <p:nvPr/>
          </p:nvSpPr>
          <p:spPr bwMode="auto">
            <a:xfrm rot="16200000">
              <a:off x="2924" y="3004"/>
              <a:ext cx="17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Jun-10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1" name="Rectangle 331"/>
            <p:cNvSpPr>
              <a:spLocks noChangeArrowheads="1"/>
            </p:cNvSpPr>
            <p:nvPr/>
          </p:nvSpPr>
          <p:spPr bwMode="auto">
            <a:xfrm rot="16200000">
              <a:off x="3061" y="3000"/>
              <a:ext cx="15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Jul-10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2" name="Rectangle 332"/>
            <p:cNvSpPr>
              <a:spLocks noChangeArrowheads="1"/>
            </p:cNvSpPr>
            <p:nvPr/>
          </p:nvSpPr>
          <p:spPr bwMode="auto">
            <a:xfrm rot="16200000">
              <a:off x="3174" y="3007"/>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Aug-10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3" name="Rectangle 333"/>
            <p:cNvSpPr>
              <a:spLocks noChangeArrowheads="1"/>
            </p:cNvSpPr>
            <p:nvPr/>
          </p:nvSpPr>
          <p:spPr bwMode="auto">
            <a:xfrm rot="16200000">
              <a:off x="3311" y="3007"/>
              <a:ext cx="17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Sep-10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4" name="Rectangle 334"/>
            <p:cNvSpPr>
              <a:spLocks noChangeArrowheads="1"/>
            </p:cNvSpPr>
            <p:nvPr/>
          </p:nvSpPr>
          <p:spPr bwMode="auto">
            <a:xfrm rot="16200000">
              <a:off x="3441" y="3004"/>
              <a:ext cx="171"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Oct-10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5" name="Rectangle 335"/>
            <p:cNvSpPr>
              <a:spLocks noChangeArrowheads="1"/>
            </p:cNvSpPr>
            <p:nvPr/>
          </p:nvSpPr>
          <p:spPr bwMode="auto">
            <a:xfrm rot="16200000">
              <a:off x="3564" y="3004"/>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Nov-10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6" name="Rectangle 336"/>
            <p:cNvSpPr>
              <a:spLocks noChangeArrowheads="1"/>
            </p:cNvSpPr>
            <p:nvPr/>
          </p:nvSpPr>
          <p:spPr bwMode="auto">
            <a:xfrm rot="16200000">
              <a:off x="3693" y="3004"/>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Dec-10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7" name="Rectangle 337"/>
            <p:cNvSpPr>
              <a:spLocks noChangeArrowheads="1"/>
            </p:cNvSpPr>
            <p:nvPr/>
          </p:nvSpPr>
          <p:spPr bwMode="auto">
            <a:xfrm rot="16200000">
              <a:off x="3832" y="3000"/>
              <a:ext cx="167"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Jan-11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8" name="Rectangle 338"/>
            <p:cNvSpPr>
              <a:spLocks noChangeArrowheads="1"/>
            </p:cNvSpPr>
            <p:nvPr/>
          </p:nvSpPr>
          <p:spPr bwMode="auto">
            <a:xfrm rot="16200000">
              <a:off x="3957" y="3007"/>
              <a:ext cx="17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Feb-11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299" name="Rectangle 339"/>
            <p:cNvSpPr>
              <a:spLocks noChangeArrowheads="1"/>
            </p:cNvSpPr>
            <p:nvPr/>
          </p:nvSpPr>
          <p:spPr bwMode="auto">
            <a:xfrm rot="16200000">
              <a:off x="4081" y="3001"/>
              <a:ext cx="18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Mar-11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0" name="Rectangle 340"/>
            <p:cNvSpPr>
              <a:spLocks noChangeArrowheads="1"/>
            </p:cNvSpPr>
            <p:nvPr/>
          </p:nvSpPr>
          <p:spPr bwMode="auto">
            <a:xfrm rot="16200000">
              <a:off x="4216" y="3005"/>
              <a:ext cx="167"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Apr-11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1" name="Rectangle 341"/>
            <p:cNvSpPr>
              <a:spLocks noChangeArrowheads="1"/>
            </p:cNvSpPr>
            <p:nvPr/>
          </p:nvSpPr>
          <p:spPr bwMode="auto">
            <a:xfrm rot="16200000">
              <a:off x="4331" y="3008"/>
              <a:ext cx="18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May-11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2" name="Rectangle 342"/>
            <p:cNvSpPr>
              <a:spLocks noChangeArrowheads="1"/>
            </p:cNvSpPr>
            <p:nvPr/>
          </p:nvSpPr>
          <p:spPr bwMode="auto">
            <a:xfrm rot="16200000">
              <a:off x="4476" y="3001"/>
              <a:ext cx="17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Jun-11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3" name="Rectangle 343"/>
            <p:cNvSpPr>
              <a:spLocks noChangeArrowheads="1"/>
            </p:cNvSpPr>
            <p:nvPr/>
          </p:nvSpPr>
          <p:spPr bwMode="auto">
            <a:xfrm rot="16200000">
              <a:off x="4614" y="2998"/>
              <a:ext cx="150"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Jul-11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4" name="Rectangle 344"/>
            <p:cNvSpPr>
              <a:spLocks noChangeArrowheads="1"/>
            </p:cNvSpPr>
            <p:nvPr/>
          </p:nvSpPr>
          <p:spPr bwMode="auto">
            <a:xfrm rot="16200000">
              <a:off x="4727" y="3005"/>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Aug-11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5" name="Rectangle 345"/>
            <p:cNvSpPr>
              <a:spLocks noChangeArrowheads="1"/>
            </p:cNvSpPr>
            <p:nvPr/>
          </p:nvSpPr>
          <p:spPr bwMode="auto">
            <a:xfrm rot="16200000">
              <a:off x="4856" y="3005"/>
              <a:ext cx="17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Sep-11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6" name="Rectangle 346"/>
            <p:cNvSpPr>
              <a:spLocks noChangeArrowheads="1"/>
            </p:cNvSpPr>
            <p:nvPr/>
          </p:nvSpPr>
          <p:spPr bwMode="auto">
            <a:xfrm rot="16200000">
              <a:off x="4992" y="3001"/>
              <a:ext cx="171"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Oct-11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7" name="Rectangle 347"/>
            <p:cNvSpPr>
              <a:spLocks noChangeArrowheads="1"/>
            </p:cNvSpPr>
            <p:nvPr/>
          </p:nvSpPr>
          <p:spPr bwMode="auto">
            <a:xfrm rot="16200000">
              <a:off x="5116" y="3000"/>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Nov-11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8" name="Rectangle 348"/>
            <p:cNvSpPr>
              <a:spLocks noChangeArrowheads="1"/>
            </p:cNvSpPr>
            <p:nvPr/>
          </p:nvSpPr>
          <p:spPr bwMode="auto">
            <a:xfrm rot="16200000">
              <a:off x="5243" y="3000"/>
              <a:ext cx="179"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2"/>
                  </a:solidFill>
                  <a:effectLst/>
                  <a:latin typeface="Univers 45 Light" pitchFamily="2" charset="0"/>
                  <a:cs typeface="Arial" pitchFamily="34" charset="0"/>
                </a:rPr>
                <a:t>Dec-11</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169309" name="Rectangle 349"/>
            <p:cNvSpPr>
              <a:spLocks noChangeArrowheads="1"/>
            </p:cNvSpPr>
            <p:nvPr/>
          </p:nvSpPr>
          <p:spPr bwMode="auto">
            <a:xfrm rot="16200000">
              <a:off x="436" y="2117"/>
              <a:ext cx="141"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$'000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310" name="Rectangle 350"/>
            <p:cNvSpPr>
              <a:spLocks noChangeArrowheads="1"/>
            </p:cNvSpPr>
            <p:nvPr/>
          </p:nvSpPr>
          <p:spPr bwMode="auto">
            <a:xfrm>
              <a:off x="1582" y="3284"/>
              <a:ext cx="148" cy="42"/>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311" name="Rectangle 351"/>
            <p:cNvSpPr>
              <a:spLocks noChangeArrowheads="1"/>
            </p:cNvSpPr>
            <p:nvPr/>
          </p:nvSpPr>
          <p:spPr bwMode="auto">
            <a:xfrm>
              <a:off x="1737" y="3269"/>
              <a:ext cx="50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Accounts receivable</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312" name="Rectangle 352"/>
            <p:cNvSpPr>
              <a:spLocks noChangeArrowheads="1"/>
            </p:cNvSpPr>
            <p:nvPr/>
          </p:nvSpPr>
          <p:spPr bwMode="auto">
            <a:xfrm>
              <a:off x="2333" y="3284"/>
              <a:ext cx="148" cy="4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313" name="Rectangle 353"/>
            <p:cNvSpPr>
              <a:spLocks noChangeArrowheads="1"/>
            </p:cNvSpPr>
            <p:nvPr/>
          </p:nvSpPr>
          <p:spPr bwMode="auto">
            <a:xfrm>
              <a:off x="2489" y="3269"/>
              <a:ext cx="44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Prepaid expenses</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314" name="Rectangle 354"/>
            <p:cNvSpPr>
              <a:spLocks noChangeArrowheads="1"/>
            </p:cNvSpPr>
            <p:nvPr/>
          </p:nvSpPr>
          <p:spPr bwMode="auto">
            <a:xfrm>
              <a:off x="3091" y="3284"/>
              <a:ext cx="149" cy="42"/>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315" name="Rectangle 355"/>
            <p:cNvSpPr>
              <a:spLocks noChangeArrowheads="1"/>
            </p:cNvSpPr>
            <p:nvPr/>
          </p:nvSpPr>
          <p:spPr bwMode="auto">
            <a:xfrm>
              <a:off x="3247" y="3269"/>
              <a:ext cx="442"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Accounts payable</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316" name="Rectangle 356"/>
            <p:cNvSpPr>
              <a:spLocks noChangeArrowheads="1"/>
            </p:cNvSpPr>
            <p:nvPr/>
          </p:nvSpPr>
          <p:spPr bwMode="auto">
            <a:xfrm>
              <a:off x="3842" y="3284"/>
              <a:ext cx="149" cy="42"/>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317" name="Rectangle 357"/>
            <p:cNvSpPr>
              <a:spLocks noChangeArrowheads="1"/>
            </p:cNvSpPr>
            <p:nvPr/>
          </p:nvSpPr>
          <p:spPr bwMode="auto">
            <a:xfrm>
              <a:off x="4005" y="3269"/>
              <a:ext cx="43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Accrued bonuses</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318" name="Rectangle 358"/>
            <p:cNvSpPr>
              <a:spLocks noChangeArrowheads="1"/>
            </p:cNvSpPr>
            <p:nvPr/>
          </p:nvSpPr>
          <p:spPr bwMode="auto">
            <a:xfrm>
              <a:off x="1582" y="3348"/>
              <a:ext cx="148" cy="42"/>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319" name="Rectangle 359"/>
            <p:cNvSpPr>
              <a:spLocks noChangeArrowheads="1"/>
            </p:cNvSpPr>
            <p:nvPr/>
          </p:nvSpPr>
          <p:spPr bwMode="auto">
            <a:xfrm>
              <a:off x="1737" y="3333"/>
              <a:ext cx="443"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Deferred revenue</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320" name="Rectangle 360"/>
            <p:cNvSpPr>
              <a:spLocks noChangeArrowheads="1"/>
            </p:cNvSpPr>
            <p:nvPr/>
          </p:nvSpPr>
          <p:spPr bwMode="auto">
            <a:xfrm>
              <a:off x="2333" y="3348"/>
              <a:ext cx="148" cy="42"/>
            </a:xfrm>
            <a:prstGeom prst="rect">
              <a:avLst/>
            </a:prstGeom>
            <a:solidFill>
              <a:srgbClr val="8CA042"/>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321" name="Rectangle 361"/>
            <p:cNvSpPr>
              <a:spLocks noChangeArrowheads="1"/>
            </p:cNvSpPr>
            <p:nvPr/>
          </p:nvSpPr>
          <p:spPr bwMode="auto">
            <a:xfrm>
              <a:off x="2489" y="3333"/>
              <a:ext cx="587"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Other accrued liabilities</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69322" name="Line 362"/>
            <p:cNvSpPr>
              <a:spLocks noChangeShapeType="1"/>
            </p:cNvSpPr>
            <p:nvPr/>
          </p:nvSpPr>
          <p:spPr bwMode="auto">
            <a:xfrm>
              <a:off x="3091" y="3369"/>
              <a:ext cx="142" cy="1"/>
            </a:xfrm>
            <a:prstGeom prst="line">
              <a:avLst/>
            </a:prstGeom>
            <a:noFill/>
            <a:ln w="0">
              <a:solidFill>
                <a:srgbClr val="C44026"/>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323" name="Rectangle 363"/>
            <p:cNvSpPr>
              <a:spLocks noChangeArrowheads="1"/>
            </p:cNvSpPr>
            <p:nvPr/>
          </p:nvSpPr>
          <p:spPr bwMode="auto">
            <a:xfrm>
              <a:off x="3147" y="3355"/>
              <a:ext cx="29" cy="28"/>
            </a:xfrm>
            <a:prstGeom prst="rect">
              <a:avLst/>
            </a:prstGeom>
            <a:solidFill>
              <a:srgbClr val="C44026"/>
            </a:solidFill>
            <a:ln w="11113">
              <a:solidFill>
                <a:srgbClr val="C440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324" name="Rectangle 364"/>
            <p:cNvSpPr>
              <a:spLocks noChangeArrowheads="1"/>
            </p:cNvSpPr>
            <p:nvPr/>
          </p:nvSpPr>
          <p:spPr bwMode="auto">
            <a:xfrm>
              <a:off x="3247" y="3333"/>
              <a:ext cx="13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2"/>
                  </a:solidFill>
                  <a:effectLst/>
                  <a:latin typeface="Univers 45 Light" pitchFamily="2" charset="0"/>
                  <a:cs typeface="Arial" pitchFamily="34" charset="0"/>
                </a:rPr>
                <a:t>NWC</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grpSp>
      <p:cxnSp>
        <p:nvCxnSpPr>
          <p:cNvPr id="374" name="Straight Connector 373"/>
          <p:cNvCxnSpPr/>
          <p:nvPr/>
        </p:nvCxnSpPr>
        <p:spPr bwMode="auto">
          <a:xfrm rot="5400000">
            <a:off x="-227193" y="3046593"/>
            <a:ext cx="2740386" cy="0"/>
          </a:xfrm>
          <a:prstGeom prst="line">
            <a:avLst/>
          </a:prstGeom>
          <a:noFill/>
          <a:ln w="9525" cap="flat" cmpd="sng" algn="ctr">
            <a:solidFill>
              <a:schemeClr val="tx2"/>
            </a:solidFill>
            <a:prstDash val="solid"/>
            <a:round/>
            <a:headEnd type="none" w="med" len="med"/>
            <a:tailEnd type="none" w="med" len="med"/>
          </a:ln>
          <a:effectLst/>
        </p:spPr>
      </p:cxnSp>
      <p:pic>
        <p:nvPicPr>
          <p:cNvPr id="373" name="Picture 372"/>
          <p:cNvPicPr>
            <a:picLocks noChangeAspect="1" noChangeArrowheads="1"/>
          </p:cNvPicPr>
          <p:nvPr/>
        </p:nvPicPr>
        <p:blipFill>
          <a:blip r:embed="rId4" cstate="print"/>
          <a:srcRect/>
          <a:stretch>
            <a:fillRect/>
          </a:stretch>
        </p:blipFill>
        <p:spPr bwMode="auto">
          <a:xfrm>
            <a:off x="8077200" y="91440"/>
            <a:ext cx="822960" cy="822960"/>
          </a:xfrm>
          <a:prstGeom prst="rect">
            <a:avLst/>
          </a:prstGeom>
          <a:noFill/>
          <a:ln w="9525">
            <a:noFill/>
            <a:miter lim="800000"/>
            <a:headEnd/>
            <a:tailEnd/>
          </a:ln>
          <a:effectLst/>
        </p:spPr>
      </p:pic>
      <p:sp>
        <p:nvSpPr>
          <p:cNvPr id="379"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a:t>
            </a:r>
          </a:p>
        </p:txBody>
      </p:sp>
      <p:sp>
        <p:nvSpPr>
          <p:cNvPr id="380" name="TextBox 379"/>
          <p:cNvSpPr txBox="1"/>
          <p:nvPr/>
        </p:nvSpPr>
        <p:spPr>
          <a:xfrm rot="21600000">
            <a:off x="6256338" y="1522374"/>
            <a:ext cx="2238113" cy="276999"/>
          </a:xfrm>
          <a:prstGeom prst="rect">
            <a:avLst/>
          </a:prstGeom>
          <a:solidFill>
            <a:srgbClr val="C84E00"/>
          </a:solidFill>
        </p:spPr>
        <p:txBody>
          <a:bodyPr wrap="none" rtlCol="0">
            <a:spAutoFit/>
          </a:bodyPr>
          <a:lstStyle/>
          <a:p>
            <a:r>
              <a:rPr lang="en-US" sz="1200" dirty="0" smtClean="0">
                <a:solidFill>
                  <a:schemeClr val="tx1"/>
                </a:solidFill>
              </a:rPr>
              <a:t>For Example Purposes Only</a:t>
            </a:r>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517525" y="225425"/>
            <a:ext cx="8474075" cy="1116013"/>
          </a:xfrm>
          <a:prstGeom prst="rect">
            <a:avLst/>
          </a:prstGeom>
          <a:noFill/>
          <a:ln w="9525" algn="ctr">
            <a:noFill/>
            <a:miter lim="800000"/>
            <a:headEnd/>
            <a:tailEnd/>
          </a:ln>
          <a:effectLst>
            <a:outerShdw dist="35921" dir="2700000" algn="ctr" rotWithShape="0">
              <a:schemeClr val="bg2"/>
            </a:outerShdw>
          </a:effectLst>
        </p:spPr>
        <p:txBody>
          <a:bodyPr anchor="ctr"/>
          <a:lstStyle/>
          <a:p>
            <a:pPr>
              <a:defRPr/>
            </a:pPr>
            <a:endParaRPr lang="en-US" sz="3000" b="1"/>
          </a:p>
        </p:txBody>
      </p:sp>
      <p:sp>
        <p:nvSpPr>
          <p:cNvPr id="291844" name="Rectangle 4"/>
          <p:cNvSpPr>
            <a:spLocks noGrp="1" noChangeArrowheads="1"/>
          </p:cNvSpPr>
          <p:nvPr>
            <p:ph idx="1"/>
          </p:nvPr>
        </p:nvSpPr>
        <p:spPr>
          <a:xfrm>
            <a:off x="4602480" y="1066800"/>
            <a:ext cx="4389120" cy="5105400"/>
          </a:xfrm>
          <a:noFill/>
        </p:spPr>
        <p:txBody>
          <a:bodyPr/>
          <a:lstStyle/>
          <a:p>
            <a:pPr marL="0" indent="0" eaLnBrk="1" hangingPunct="1"/>
            <a:r>
              <a:rPr lang="en-GB" sz="1400" dirty="0" smtClean="0">
                <a:latin typeface="Arial" pitchFamily="34" charset="0"/>
                <a:cs typeface="Arial" pitchFamily="34" charset="0"/>
              </a:rPr>
              <a:t>Ratios</a:t>
            </a:r>
          </a:p>
          <a:p>
            <a:pPr marL="231775" lvl="1" indent="-230188" eaLnBrk="1" hangingPunct="1">
              <a:buSzPct val="125000"/>
              <a:buFont typeface="Arial" pitchFamily="34" charset="0"/>
              <a:buChar char="▪"/>
            </a:pPr>
            <a:r>
              <a:rPr lang="en-GB" sz="1400" dirty="0" smtClean="0">
                <a:solidFill>
                  <a:schemeClr val="tx2"/>
                </a:solidFill>
                <a:latin typeface="Arial" pitchFamily="34" charset="0"/>
                <a:cs typeface="Arial" pitchFamily="34" charset="0"/>
              </a:rPr>
              <a:t>Ratios are a means to benchmark an asset or liability in relation to:</a:t>
            </a:r>
          </a:p>
          <a:p>
            <a:pPr marL="465138" lvl="2" indent="-233363" eaLnBrk="1" hangingPunct="1">
              <a:buSzPct val="100000"/>
              <a:buFont typeface="Arial" pitchFamily="34" charset="0"/>
              <a:buChar char="–"/>
            </a:pPr>
            <a:r>
              <a:rPr lang="en-GB" sz="1400" dirty="0" smtClean="0">
                <a:solidFill>
                  <a:schemeClr val="tx2"/>
                </a:solidFill>
                <a:latin typeface="Arial" pitchFamily="34" charset="0"/>
                <a:cs typeface="Arial" pitchFamily="34" charset="0"/>
              </a:rPr>
              <a:t>The past</a:t>
            </a:r>
          </a:p>
          <a:p>
            <a:pPr marL="465138" lvl="2" indent="-233363" eaLnBrk="1" hangingPunct="1">
              <a:buSzPct val="100000"/>
              <a:buFont typeface="Arial" pitchFamily="34" charset="0"/>
              <a:buChar char="–"/>
            </a:pPr>
            <a:r>
              <a:rPr lang="en-GB" sz="1400" dirty="0" smtClean="0">
                <a:solidFill>
                  <a:schemeClr val="tx2"/>
                </a:solidFill>
                <a:latin typeface="Arial" pitchFamily="34" charset="0"/>
                <a:cs typeface="Arial" pitchFamily="34" charset="0"/>
              </a:rPr>
              <a:t>Expectations</a:t>
            </a:r>
          </a:p>
          <a:p>
            <a:pPr marL="465138" lvl="2" indent="-233363" eaLnBrk="1" hangingPunct="1">
              <a:buSzPct val="100000"/>
              <a:buFont typeface="Arial" pitchFamily="34" charset="0"/>
              <a:buChar char="–"/>
            </a:pPr>
            <a:r>
              <a:rPr lang="en-GB" sz="1400" dirty="0" smtClean="0">
                <a:solidFill>
                  <a:schemeClr val="tx2"/>
                </a:solidFill>
                <a:latin typeface="Arial" pitchFamily="34" charset="0"/>
                <a:cs typeface="Arial" pitchFamily="34" charset="0"/>
              </a:rPr>
              <a:t>Competitors</a:t>
            </a:r>
          </a:p>
          <a:p>
            <a:pPr marL="231775" lvl="1" indent="-230188" eaLnBrk="1" hangingPunct="1">
              <a:buSzPct val="125000"/>
              <a:buFont typeface="Arial" pitchFamily="34" charset="0"/>
              <a:buChar char="▪"/>
            </a:pPr>
            <a:r>
              <a:rPr lang="en-GB" sz="1400" dirty="0" smtClean="0">
                <a:solidFill>
                  <a:schemeClr val="tx2"/>
                </a:solidFill>
                <a:latin typeface="Arial" pitchFamily="34" charset="0"/>
                <a:cs typeface="Arial" pitchFamily="34" charset="0"/>
              </a:rPr>
              <a:t>Examples of common working capital ratios are:</a:t>
            </a:r>
          </a:p>
          <a:p>
            <a:pPr marL="465138" lvl="2" indent="-233363" eaLnBrk="1" hangingPunct="1">
              <a:buSzPct val="100000"/>
              <a:buFont typeface="Arial" pitchFamily="34" charset="0"/>
              <a:buChar char="–"/>
            </a:pPr>
            <a:r>
              <a:rPr lang="en-GB" sz="1400" dirty="0" smtClean="0">
                <a:solidFill>
                  <a:schemeClr val="tx2"/>
                </a:solidFill>
                <a:latin typeface="Arial" pitchFamily="34" charset="0"/>
                <a:cs typeface="Arial" pitchFamily="34" charset="0"/>
              </a:rPr>
              <a:t>Current ratio, quick ratio</a:t>
            </a:r>
          </a:p>
          <a:p>
            <a:pPr marL="274638" lvl="1" indent="-233363" eaLnBrk="1" hangingPunct="1">
              <a:buSzPct val="125000"/>
              <a:buFont typeface="Arial" pitchFamily="34" charset="0"/>
              <a:buChar char="▪"/>
            </a:pPr>
            <a:r>
              <a:rPr lang="en-GB" sz="1400" dirty="0" smtClean="0">
                <a:solidFill>
                  <a:schemeClr val="tx2"/>
                </a:solidFill>
                <a:latin typeface="Arial" pitchFamily="34" charset="0"/>
                <a:cs typeface="Arial" pitchFamily="34" charset="0"/>
              </a:rPr>
              <a:t>For KPIs to yield meaningful results it is important that:</a:t>
            </a:r>
          </a:p>
          <a:p>
            <a:pPr marL="465138" lvl="2" indent="-233363" eaLnBrk="1" hangingPunct="1">
              <a:buSzPct val="125000"/>
              <a:buFont typeface="Arial" pitchFamily="34" charset="0"/>
              <a:buChar char="–"/>
            </a:pPr>
            <a:r>
              <a:rPr lang="en-GB" sz="1400" dirty="0" smtClean="0">
                <a:solidFill>
                  <a:schemeClr val="tx2"/>
                </a:solidFill>
                <a:latin typeface="Arial" pitchFamily="34" charset="0"/>
                <a:cs typeface="Arial" pitchFamily="34" charset="0"/>
              </a:rPr>
              <a:t>The inputs are like for like (for example, the components of working capital used are the same between periods,  the payables and cost of goods sold (COGS) used for DPO relate to the same business transactions)</a:t>
            </a:r>
          </a:p>
          <a:p>
            <a:pPr marL="465138" lvl="2" indent="-233363" eaLnBrk="1" hangingPunct="1">
              <a:buSzPct val="125000"/>
              <a:buFont typeface="Arial" pitchFamily="34" charset="0"/>
              <a:buChar char="–"/>
            </a:pPr>
            <a:r>
              <a:rPr lang="en-GB" sz="1400" dirty="0" smtClean="0">
                <a:solidFill>
                  <a:schemeClr val="tx2"/>
                </a:solidFill>
                <a:latin typeface="Arial" pitchFamily="34" charset="0"/>
                <a:cs typeface="Arial" pitchFamily="34" charset="0"/>
              </a:rPr>
              <a:t>The calculation/formula used is the same between periods, i.e. either use 365 days or 360 days, 12 months or 52 weeks consistently </a:t>
            </a:r>
          </a:p>
          <a:p>
            <a:pPr marL="465138" lvl="2" indent="-233363" eaLnBrk="1" hangingPunct="1">
              <a:buSzPct val="125000"/>
              <a:buFont typeface="Arial" pitchFamily="34" charset="0"/>
              <a:buChar char="–"/>
            </a:pPr>
            <a:r>
              <a:rPr lang="en-GB" sz="1400" dirty="0" smtClean="0">
                <a:solidFill>
                  <a:schemeClr val="tx2"/>
                </a:solidFill>
                <a:latin typeface="Arial" pitchFamily="34" charset="0"/>
                <a:cs typeface="Arial" pitchFamily="34" charset="0"/>
              </a:rPr>
              <a:t>There is no right or wrong answer,  consider the nature of business. Consistency is key </a:t>
            </a:r>
          </a:p>
        </p:txBody>
      </p:sp>
      <p:sp>
        <p:nvSpPr>
          <p:cNvPr id="5" name="Rectangle 4"/>
          <p:cNvSpPr txBox="1">
            <a:spLocks noChangeArrowheads="1"/>
          </p:cNvSpPr>
          <p:nvPr/>
        </p:nvSpPr>
        <p:spPr bwMode="auto">
          <a:xfrm>
            <a:off x="106680" y="1066800"/>
            <a:ext cx="4389120" cy="5105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40000"/>
              </a:spcBef>
              <a:spcAft>
                <a:spcPct val="0"/>
              </a:spcAft>
              <a:buClr>
                <a:schemeClr val="accent1"/>
              </a:buClr>
              <a:buSzPct val="155000"/>
              <a:buFont typeface="Wingdings" pitchFamily="2" charset="2"/>
              <a:buNone/>
              <a:tabLst/>
              <a:defRPr/>
            </a:pPr>
            <a:r>
              <a:rPr kumimoji="0" lang="en-GB" sz="1400" b="1" i="0" u="none" strike="noStrike" kern="0" cap="none" spc="0" normalizeH="0" baseline="0" noProof="0" dirty="0" smtClean="0">
                <a:ln>
                  <a:noFill/>
                </a:ln>
                <a:solidFill>
                  <a:schemeClr val="tx2"/>
                </a:solidFill>
                <a:effectLst/>
                <a:uLnTx/>
                <a:uFillTx/>
                <a:latin typeface="Arial" pitchFamily="34" charset="0"/>
                <a:ea typeface="+mn-ea"/>
                <a:cs typeface="Arial" pitchFamily="34" charset="0"/>
              </a:rPr>
              <a:t>Working capital</a:t>
            </a:r>
            <a:r>
              <a:rPr kumimoji="0" lang="en-GB" sz="1400" b="1" i="0" u="none" strike="noStrike" kern="0" cap="none" spc="0" normalizeH="0" noProof="0" dirty="0" smtClean="0">
                <a:ln>
                  <a:noFill/>
                </a:ln>
                <a:solidFill>
                  <a:schemeClr val="tx2"/>
                </a:solidFill>
                <a:effectLst/>
                <a:uLnTx/>
                <a:uFillTx/>
                <a:latin typeface="Arial" pitchFamily="34" charset="0"/>
                <a:ea typeface="+mn-ea"/>
                <a:cs typeface="Arial" pitchFamily="34" charset="0"/>
              </a:rPr>
              <a:t> days </a:t>
            </a:r>
            <a:endParaRPr kumimoji="0" lang="en-GB" sz="1400" b="1" i="0" u="none" strike="noStrike" kern="0" cap="none" spc="0" normalizeH="0" baseline="0" noProof="0" dirty="0" smtClean="0">
              <a:ln>
                <a:noFill/>
              </a:ln>
              <a:solidFill>
                <a:schemeClr val="tx2"/>
              </a:solidFill>
              <a:effectLst/>
              <a:uLnTx/>
              <a:uFillTx/>
              <a:latin typeface="Arial" pitchFamily="34" charset="0"/>
              <a:ea typeface="+mn-ea"/>
              <a:cs typeface="Arial" pitchFamily="34" charset="0"/>
            </a:endParaRPr>
          </a:p>
          <a:p>
            <a:pPr marL="231775" marR="0" lvl="1" indent="-230188"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defRPr/>
            </a:pPr>
            <a:r>
              <a:rPr kumimoji="0" lang="en-GB" sz="1400" b="0" i="0" u="none" strike="noStrike" kern="0" cap="none" spc="0" normalizeH="0" baseline="0" noProof="0" dirty="0" smtClean="0">
                <a:ln>
                  <a:noFill/>
                </a:ln>
                <a:solidFill>
                  <a:schemeClr val="tx2"/>
                </a:solidFill>
                <a:effectLst/>
                <a:uLnTx/>
                <a:uFillTx/>
                <a:latin typeface="Arial" pitchFamily="34" charset="0"/>
                <a:cs typeface="Arial" pitchFamily="34" charset="0"/>
              </a:rPr>
              <a:t>Days calculations help understand the number of days it takes working capital components (receivables, inventory and payables) to convert to cash. This is not only useful to understand historical trends but can also be used to forecast future working capital, i.e. What would the receivables be if the sales are expected to be [x] and the DSO is [y] days. </a:t>
            </a:r>
          </a:p>
          <a:p>
            <a:pPr marL="231775" marR="0" lvl="1" indent="-230188"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defRPr/>
            </a:pPr>
            <a:r>
              <a:rPr kumimoji="0" lang="en-GB" sz="1400" b="0" i="0" u="none" strike="noStrike" kern="0" cap="none" spc="0" normalizeH="0" baseline="0" noProof="0" dirty="0" smtClean="0">
                <a:ln>
                  <a:noFill/>
                </a:ln>
                <a:solidFill>
                  <a:schemeClr val="tx2"/>
                </a:solidFill>
                <a:effectLst/>
                <a:uLnTx/>
                <a:uFillTx/>
                <a:latin typeface="Arial" pitchFamily="34" charset="0"/>
                <a:cs typeface="Arial" pitchFamily="34" charset="0"/>
              </a:rPr>
              <a:t>Examples of common working capital days are:</a:t>
            </a:r>
          </a:p>
          <a:p>
            <a:pPr marL="465138" marR="0" lvl="2" indent="-233363" algn="l" defTabSz="914400" rtl="0" eaLnBrk="1" fontAlgn="base" latinLnBrk="0" hangingPunct="1">
              <a:lnSpc>
                <a:spcPct val="100000"/>
              </a:lnSpc>
              <a:spcBef>
                <a:spcPct val="40000"/>
              </a:spcBef>
              <a:spcAft>
                <a:spcPct val="0"/>
              </a:spcAft>
              <a:buClr>
                <a:schemeClr val="accent1"/>
              </a:buClr>
              <a:buSzPct val="100000"/>
              <a:buFont typeface="Arial" pitchFamily="34" charset="0"/>
              <a:buChar char="–"/>
              <a:tabLst/>
              <a:defRPr/>
            </a:pPr>
            <a:r>
              <a:rPr kumimoji="0" lang="en-GB" sz="1400" b="0" i="0" u="none" strike="noStrike" kern="0" cap="none" spc="0" normalizeH="0" baseline="0" noProof="0" dirty="0" smtClean="0">
                <a:ln>
                  <a:noFill/>
                </a:ln>
                <a:solidFill>
                  <a:schemeClr val="tx2"/>
                </a:solidFill>
                <a:effectLst/>
                <a:uLnTx/>
                <a:uFillTx/>
                <a:latin typeface="Arial" pitchFamily="34" charset="0"/>
                <a:cs typeface="Arial" pitchFamily="34" charset="0"/>
              </a:rPr>
              <a:t>Days sales outstanding (i.e. trade receivables / sales * 365)</a:t>
            </a:r>
          </a:p>
          <a:p>
            <a:pPr marL="465138" marR="0" lvl="2" indent="-233363" algn="l" defTabSz="914400" rtl="0" eaLnBrk="1" fontAlgn="base" latinLnBrk="0" hangingPunct="1">
              <a:lnSpc>
                <a:spcPct val="100000"/>
              </a:lnSpc>
              <a:spcBef>
                <a:spcPct val="40000"/>
              </a:spcBef>
              <a:spcAft>
                <a:spcPct val="0"/>
              </a:spcAft>
              <a:buClr>
                <a:schemeClr val="accent1"/>
              </a:buClr>
              <a:buSzPct val="100000"/>
              <a:buFont typeface="Arial" pitchFamily="34" charset="0"/>
              <a:buChar char="–"/>
              <a:tabLst/>
              <a:defRPr/>
            </a:pPr>
            <a:r>
              <a:rPr kumimoji="0" lang="en-GB" sz="1400" b="0" i="0" u="none" strike="noStrike" kern="0" cap="none" spc="0" normalizeH="0" baseline="0" noProof="0" dirty="0" smtClean="0">
                <a:ln>
                  <a:noFill/>
                </a:ln>
                <a:solidFill>
                  <a:schemeClr val="tx2"/>
                </a:solidFill>
                <a:effectLst/>
                <a:uLnTx/>
                <a:uFillTx/>
                <a:latin typeface="Arial" pitchFamily="34" charset="0"/>
                <a:cs typeface="Arial" pitchFamily="34" charset="0"/>
              </a:rPr>
              <a:t>Days on hand (i.e. Inventory / material COS * 365)</a:t>
            </a:r>
          </a:p>
          <a:p>
            <a:pPr marL="465138" marR="0" lvl="2" indent="-233363" algn="l" defTabSz="914400" rtl="0" eaLnBrk="1" fontAlgn="base" latinLnBrk="0" hangingPunct="1">
              <a:lnSpc>
                <a:spcPct val="100000"/>
              </a:lnSpc>
              <a:spcBef>
                <a:spcPct val="40000"/>
              </a:spcBef>
              <a:spcAft>
                <a:spcPct val="0"/>
              </a:spcAft>
              <a:buClr>
                <a:schemeClr val="accent1"/>
              </a:buClr>
              <a:buSzPct val="100000"/>
              <a:buFont typeface="Arial" pitchFamily="34" charset="0"/>
              <a:buChar char="–"/>
              <a:tabLst/>
              <a:defRPr/>
            </a:pPr>
            <a:r>
              <a:rPr kumimoji="0" lang="en-GB" sz="1400" b="0" i="0" u="none" strike="noStrike" kern="0" cap="none" spc="0" normalizeH="0" baseline="0" noProof="0" dirty="0" smtClean="0">
                <a:ln>
                  <a:noFill/>
                </a:ln>
                <a:solidFill>
                  <a:schemeClr val="tx2"/>
                </a:solidFill>
                <a:effectLst/>
                <a:uLnTx/>
                <a:uFillTx/>
                <a:latin typeface="Arial" pitchFamily="34" charset="0"/>
                <a:cs typeface="Arial" pitchFamily="34" charset="0"/>
              </a:rPr>
              <a:t>Days payable outstanding (i.e. trade payables / COGS* 365)</a:t>
            </a:r>
          </a:p>
        </p:txBody>
      </p:sp>
      <p:pic>
        <p:nvPicPr>
          <p:cNvPr id="7" name="Picture 6"/>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9"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 – key performance indicators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4">
                                            <p:txEl>
                                              <p:pRg st="0" end="0"/>
                                            </p:txEl>
                                          </p:spTgt>
                                        </p:tgtEl>
                                        <p:attrNameLst>
                                          <p:attrName>style.visibility</p:attrName>
                                        </p:attrNameLst>
                                      </p:cBhvr>
                                      <p:to>
                                        <p:strVal val="visible"/>
                                      </p:to>
                                    </p:set>
                                    <p:anim calcmode="lin" valueType="num">
                                      <p:cBhvr additive="base">
                                        <p:cTn id="7" dur="500" fill="hold"/>
                                        <p:tgtEl>
                                          <p:spTgt spid="2918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18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1844">
                                            <p:txEl>
                                              <p:pRg st="1" end="1"/>
                                            </p:txEl>
                                          </p:spTgt>
                                        </p:tgtEl>
                                        <p:attrNameLst>
                                          <p:attrName>style.visibility</p:attrName>
                                        </p:attrNameLst>
                                      </p:cBhvr>
                                      <p:to>
                                        <p:strVal val="visible"/>
                                      </p:to>
                                    </p:set>
                                    <p:anim calcmode="lin" valueType="num">
                                      <p:cBhvr additive="base">
                                        <p:cTn id="13" dur="500" fill="hold"/>
                                        <p:tgtEl>
                                          <p:spTgt spid="29184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184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1844">
                                            <p:txEl>
                                              <p:pRg st="2" end="2"/>
                                            </p:txEl>
                                          </p:spTgt>
                                        </p:tgtEl>
                                        <p:attrNameLst>
                                          <p:attrName>style.visibility</p:attrName>
                                        </p:attrNameLst>
                                      </p:cBhvr>
                                      <p:to>
                                        <p:strVal val="visible"/>
                                      </p:to>
                                    </p:set>
                                    <p:anim calcmode="lin" valueType="num">
                                      <p:cBhvr additive="base">
                                        <p:cTn id="17" dur="500" fill="hold"/>
                                        <p:tgtEl>
                                          <p:spTgt spid="29184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184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1844">
                                            <p:txEl>
                                              <p:pRg st="3" end="3"/>
                                            </p:txEl>
                                          </p:spTgt>
                                        </p:tgtEl>
                                        <p:attrNameLst>
                                          <p:attrName>style.visibility</p:attrName>
                                        </p:attrNameLst>
                                      </p:cBhvr>
                                      <p:to>
                                        <p:strVal val="visible"/>
                                      </p:to>
                                    </p:set>
                                    <p:anim calcmode="lin" valueType="num">
                                      <p:cBhvr additive="base">
                                        <p:cTn id="21" dur="500" fill="hold"/>
                                        <p:tgtEl>
                                          <p:spTgt spid="29184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1844">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91844">
                                            <p:txEl>
                                              <p:pRg st="4" end="4"/>
                                            </p:txEl>
                                          </p:spTgt>
                                        </p:tgtEl>
                                        <p:attrNameLst>
                                          <p:attrName>style.visibility</p:attrName>
                                        </p:attrNameLst>
                                      </p:cBhvr>
                                      <p:to>
                                        <p:strVal val="visible"/>
                                      </p:to>
                                    </p:set>
                                    <p:anim calcmode="lin" valueType="num">
                                      <p:cBhvr additive="base">
                                        <p:cTn id="25" dur="500" fill="hold"/>
                                        <p:tgtEl>
                                          <p:spTgt spid="29184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184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1844">
                                            <p:txEl>
                                              <p:pRg st="5" end="5"/>
                                            </p:txEl>
                                          </p:spTgt>
                                        </p:tgtEl>
                                        <p:attrNameLst>
                                          <p:attrName>style.visibility</p:attrName>
                                        </p:attrNameLst>
                                      </p:cBhvr>
                                      <p:to>
                                        <p:strVal val="visible"/>
                                      </p:to>
                                    </p:set>
                                    <p:anim calcmode="lin" valueType="num">
                                      <p:cBhvr additive="base">
                                        <p:cTn id="31" dur="500" fill="hold"/>
                                        <p:tgtEl>
                                          <p:spTgt spid="29184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1844">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1844">
                                            <p:txEl>
                                              <p:pRg st="6" end="6"/>
                                            </p:txEl>
                                          </p:spTgt>
                                        </p:tgtEl>
                                        <p:attrNameLst>
                                          <p:attrName>style.visibility</p:attrName>
                                        </p:attrNameLst>
                                      </p:cBhvr>
                                      <p:to>
                                        <p:strVal val="visible"/>
                                      </p:to>
                                    </p:set>
                                    <p:anim calcmode="lin" valueType="num">
                                      <p:cBhvr additive="base">
                                        <p:cTn id="35" dur="500" fill="hold"/>
                                        <p:tgtEl>
                                          <p:spTgt spid="291844">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91844">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91844">
                                            <p:txEl>
                                              <p:pRg st="7" end="7"/>
                                            </p:txEl>
                                          </p:spTgt>
                                        </p:tgtEl>
                                        <p:attrNameLst>
                                          <p:attrName>style.visibility</p:attrName>
                                        </p:attrNameLst>
                                      </p:cBhvr>
                                      <p:to>
                                        <p:strVal val="visible"/>
                                      </p:to>
                                    </p:set>
                                    <p:anim calcmode="lin" valueType="num">
                                      <p:cBhvr additive="base">
                                        <p:cTn id="39" dur="500" fill="hold"/>
                                        <p:tgtEl>
                                          <p:spTgt spid="291844">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91844">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1844">
                                            <p:txEl>
                                              <p:pRg st="8" end="8"/>
                                            </p:txEl>
                                          </p:spTgt>
                                        </p:tgtEl>
                                        <p:attrNameLst>
                                          <p:attrName>style.visibility</p:attrName>
                                        </p:attrNameLst>
                                      </p:cBhvr>
                                      <p:to>
                                        <p:strVal val="visible"/>
                                      </p:to>
                                    </p:set>
                                    <p:anim calcmode="lin" valueType="num">
                                      <p:cBhvr additive="base">
                                        <p:cTn id="43" dur="500" fill="hold"/>
                                        <p:tgtEl>
                                          <p:spTgt spid="291844">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1844">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91844">
                                            <p:txEl>
                                              <p:pRg st="9" end="9"/>
                                            </p:txEl>
                                          </p:spTgt>
                                        </p:tgtEl>
                                        <p:attrNameLst>
                                          <p:attrName>style.visibility</p:attrName>
                                        </p:attrNameLst>
                                      </p:cBhvr>
                                      <p:to>
                                        <p:strVal val="visible"/>
                                      </p:to>
                                    </p:set>
                                    <p:anim calcmode="lin" valueType="num">
                                      <p:cBhvr additive="base">
                                        <p:cTn id="47" dur="500" fill="hold"/>
                                        <p:tgtEl>
                                          <p:spTgt spid="291844">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91844">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91844">
                                            <p:txEl>
                                              <p:pRg st="10" end="10"/>
                                            </p:txEl>
                                          </p:spTgt>
                                        </p:tgtEl>
                                        <p:attrNameLst>
                                          <p:attrName>style.visibility</p:attrName>
                                        </p:attrNameLst>
                                      </p:cBhvr>
                                      <p:to>
                                        <p:strVal val="visible"/>
                                      </p:to>
                                    </p:set>
                                    <p:anim calcmode="lin" valueType="num">
                                      <p:cBhvr additive="base">
                                        <p:cTn id="51" dur="500" fill="hold"/>
                                        <p:tgtEl>
                                          <p:spTgt spid="291844">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9184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 calcmode="lin" valueType="num">
                                      <p:cBhvr additive="base">
                                        <p:cTn id="5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5">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 calcmode="lin" valueType="num">
                                      <p:cBhvr additive="base">
                                        <p:cTn id="6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
                                            <p:txEl>
                                              <p:pRg st="1" end="1"/>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5">
                                            <p:txEl>
                                              <p:pRg st="2" end="2"/>
                                            </p:txEl>
                                          </p:spTgt>
                                        </p:tgtEl>
                                        <p:attrNameLst>
                                          <p:attrName>style.visibility</p:attrName>
                                        </p:attrNameLst>
                                      </p:cBhvr>
                                      <p:to>
                                        <p:strVal val="visible"/>
                                      </p:to>
                                    </p:set>
                                    <p:anim calcmode="lin" valueType="num">
                                      <p:cBhvr additive="base">
                                        <p:cTn id="6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5">
                                            <p:txEl>
                                              <p:pRg st="2" end="2"/>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 calcmode="lin" valueType="num">
                                      <p:cBhvr additive="base">
                                        <p:cTn id="6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5">
                                            <p:txEl>
                                              <p:pRg st="3" end="3"/>
                                            </p:tx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5">
                                            <p:txEl>
                                              <p:pRg st="4" end="4"/>
                                            </p:txEl>
                                          </p:spTgt>
                                        </p:tgtEl>
                                        <p:attrNameLst>
                                          <p:attrName>style.visibility</p:attrName>
                                        </p:attrNameLst>
                                      </p:cBhvr>
                                      <p:to>
                                        <p:strVal val="visible"/>
                                      </p:to>
                                    </p:set>
                                    <p:anim calcmode="lin" valueType="num">
                                      <p:cBhvr additive="base">
                                        <p:cTn id="7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txEl>
                                              <p:pRg st="4" end="4"/>
                                            </p:tx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5">
                                            <p:txEl>
                                              <p:pRg st="5" end="5"/>
                                            </p:txEl>
                                          </p:spTgt>
                                        </p:tgtEl>
                                        <p:attrNameLst>
                                          <p:attrName>style.visibility</p:attrName>
                                        </p:attrNameLst>
                                      </p:cBhvr>
                                      <p:to>
                                        <p:strVal val="visible"/>
                                      </p:to>
                                    </p:set>
                                    <p:anim calcmode="lin" valueType="num">
                                      <p:cBhvr additive="base">
                                        <p:cTn id="7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34938" y="1143000"/>
            <a:ext cx="4297680" cy="4953000"/>
          </a:xfrm>
        </p:spPr>
        <p:txBody>
          <a:bodyPr/>
          <a:lstStyle/>
          <a:p>
            <a:pPr marL="0" indent="0" eaLnBrk="1" hangingPunct="1">
              <a:spcBef>
                <a:spcPts val="300"/>
              </a:spcBef>
              <a:spcAft>
                <a:spcPts val="300"/>
              </a:spcAft>
            </a:pPr>
            <a:r>
              <a:rPr lang="en-US" sz="1400" u="sng" dirty="0" smtClean="0">
                <a:latin typeface="Arial" pitchFamily="34" charset="0"/>
                <a:cs typeface="Arial" pitchFamily="34" charset="0"/>
              </a:rPr>
              <a:t>Current ratio</a:t>
            </a:r>
          </a:p>
          <a:p>
            <a:pPr lvl="1" eaLnBrk="1" hangingPunct="1">
              <a:spcBef>
                <a:spcPts val="300"/>
              </a:spcBef>
              <a:spcAft>
                <a:spcPts val="300"/>
              </a:spcAft>
              <a:buSzPct val="125000"/>
              <a:buFont typeface="Arial" pitchFamily="34" charset="0"/>
              <a:buChar char="▪"/>
            </a:pPr>
            <a:r>
              <a:rPr lang="en-US" sz="1400" dirty="0" smtClean="0">
                <a:solidFill>
                  <a:schemeClr val="tx2"/>
                </a:solidFill>
                <a:latin typeface="Arial" pitchFamily="34" charset="0"/>
                <a:cs typeface="Arial" pitchFamily="34" charset="0"/>
              </a:rPr>
              <a:t>Current assets / current liabilities</a:t>
            </a:r>
          </a:p>
          <a:p>
            <a:pPr lvl="1" eaLnBrk="1" hangingPunct="1">
              <a:spcBef>
                <a:spcPts val="300"/>
              </a:spcBef>
              <a:spcAft>
                <a:spcPts val="300"/>
              </a:spcAft>
              <a:buSzPct val="125000"/>
              <a:buFont typeface="Arial" pitchFamily="34" charset="0"/>
              <a:buChar char="▪"/>
            </a:pPr>
            <a:r>
              <a:rPr lang="en-US" sz="1400" dirty="0" smtClean="0">
                <a:solidFill>
                  <a:schemeClr val="tx2"/>
                </a:solidFill>
                <a:latin typeface="Arial" pitchFamily="34" charset="0"/>
                <a:cs typeface="Arial" pitchFamily="34" charset="0"/>
              </a:rPr>
              <a:t>The ratio reveals the company’s ability to meet its current obligations with short term assets</a:t>
            </a:r>
          </a:p>
          <a:p>
            <a:pPr lvl="1" eaLnBrk="1" hangingPunct="1">
              <a:spcBef>
                <a:spcPts val="300"/>
              </a:spcBef>
              <a:spcAft>
                <a:spcPts val="300"/>
              </a:spcAft>
              <a:buSzPct val="125000"/>
              <a:buFont typeface="Arial" pitchFamily="34" charset="0"/>
              <a:buChar char="▪"/>
            </a:pPr>
            <a:r>
              <a:rPr lang="en-US" sz="1400" dirty="0" smtClean="0">
                <a:solidFill>
                  <a:schemeClr val="tx2"/>
                </a:solidFill>
                <a:latin typeface="Arial" pitchFamily="34" charset="0"/>
                <a:cs typeface="Arial" pitchFamily="34" charset="0"/>
              </a:rPr>
              <a:t>This is not the same as working capital definition used for the purpose of due diligence. This includes cash and other non working capital items, but is still an important metric to consider</a:t>
            </a:r>
          </a:p>
          <a:p>
            <a:pPr lvl="1" eaLnBrk="1" hangingPunct="1">
              <a:spcBef>
                <a:spcPts val="300"/>
              </a:spcBef>
              <a:spcAft>
                <a:spcPts val="300"/>
              </a:spcAft>
              <a:buSzPct val="125000"/>
              <a:buFont typeface="Arial" pitchFamily="34" charset="0"/>
              <a:buChar char="▪"/>
            </a:pPr>
            <a:r>
              <a:rPr lang="en-US" sz="1400" dirty="0" smtClean="0">
                <a:solidFill>
                  <a:schemeClr val="tx2"/>
                </a:solidFill>
                <a:latin typeface="Arial" pitchFamily="34" charset="0"/>
                <a:cs typeface="Arial" pitchFamily="34" charset="0"/>
              </a:rPr>
              <a:t>A higher ratio indicates better working capital position, but not free of issues</a:t>
            </a:r>
          </a:p>
          <a:p>
            <a:pPr lvl="1" eaLnBrk="1" hangingPunct="1">
              <a:spcBef>
                <a:spcPts val="300"/>
              </a:spcBef>
              <a:spcAft>
                <a:spcPts val="300"/>
              </a:spcAft>
              <a:buNone/>
            </a:pPr>
            <a:r>
              <a:rPr lang="en-US" sz="1400" b="1" u="sng" dirty="0" smtClean="0">
                <a:solidFill>
                  <a:schemeClr val="tx2"/>
                </a:solidFill>
                <a:latin typeface="Arial" pitchFamily="34" charset="0"/>
                <a:cs typeface="Arial" pitchFamily="34" charset="0"/>
              </a:rPr>
              <a:t>Liquidity ratio</a:t>
            </a:r>
          </a:p>
          <a:p>
            <a:pPr lvl="1" eaLnBrk="1" hangingPunct="1">
              <a:spcBef>
                <a:spcPts val="300"/>
              </a:spcBef>
              <a:spcAft>
                <a:spcPts val="300"/>
              </a:spcAft>
              <a:buSzPct val="125000"/>
              <a:buFont typeface="Arial" pitchFamily="34" charset="0"/>
              <a:buChar char="▪"/>
            </a:pPr>
            <a:r>
              <a:rPr lang="en-US" sz="1400" dirty="0" smtClean="0">
                <a:solidFill>
                  <a:schemeClr val="tx2"/>
                </a:solidFill>
                <a:latin typeface="Arial" pitchFamily="34" charset="0"/>
                <a:cs typeface="Arial" pitchFamily="34" charset="0"/>
              </a:rPr>
              <a:t>Liquid assets / current liabilities</a:t>
            </a:r>
          </a:p>
          <a:p>
            <a:pPr lvl="1" eaLnBrk="1" hangingPunct="1">
              <a:spcBef>
                <a:spcPts val="300"/>
              </a:spcBef>
              <a:spcAft>
                <a:spcPts val="300"/>
              </a:spcAft>
              <a:buSzPct val="125000"/>
              <a:buFont typeface="Arial" pitchFamily="34" charset="0"/>
              <a:buChar char="▪"/>
            </a:pPr>
            <a:r>
              <a:rPr lang="en-US" sz="1400" dirty="0" smtClean="0">
                <a:solidFill>
                  <a:schemeClr val="tx2"/>
                </a:solidFill>
                <a:latin typeface="Arial" pitchFamily="34" charset="0"/>
                <a:cs typeface="Arial" pitchFamily="34" charset="0"/>
              </a:rPr>
              <a:t>Liquid assets include assets that can be converted to cash very quickly, i.e.; cash, bank deposits, securities etc</a:t>
            </a:r>
          </a:p>
          <a:p>
            <a:pPr lvl="1" eaLnBrk="1" hangingPunct="1">
              <a:spcBef>
                <a:spcPts val="300"/>
              </a:spcBef>
              <a:spcAft>
                <a:spcPts val="300"/>
              </a:spcAft>
              <a:buSzPct val="125000"/>
              <a:buFont typeface="Arial" pitchFamily="34" charset="0"/>
              <a:buChar char="▪"/>
            </a:pPr>
            <a:r>
              <a:rPr lang="en-US" sz="1400" dirty="0" smtClean="0">
                <a:solidFill>
                  <a:schemeClr val="tx2"/>
                </a:solidFill>
                <a:latin typeface="Arial" pitchFamily="34" charset="0"/>
                <a:cs typeface="Arial" pitchFamily="34" charset="0"/>
              </a:rPr>
              <a:t>This ratio reveals the company’s ability to meet its obligations in the immediate term</a:t>
            </a:r>
          </a:p>
          <a:p>
            <a:pPr lvl="1" eaLnBrk="1" hangingPunct="1">
              <a:spcBef>
                <a:spcPts val="300"/>
              </a:spcBef>
              <a:spcAft>
                <a:spcPts val="300"/>
              </a:spcAft>
              <a:buSzPct val="75000"/>
            </a:pPr>
            <a:endParaRPr lang="en-US" sz="1400" dirty="0" smtClean="0">
              <a:solidFill>
                <a:schemeClr val="tx2"/>
              </a:solidFill>
              <a:latin typeface="Arial" pitchFamily="34" charset="0"/>
              <a:cs typeface="Arial" pitchFamily="34" charset="0"/>
            </a:endParaRPr>
          </a:p>
          <a:p>
            <a:pPr lvl="1" eaLnBrk="1" hangingPunct="1">
              <a:spcBef>
                <a:spcPts val="300"/>
              </a:spcBef>
              <a:spcAft>
                <a:spcPts val="300"/>
              </a:spcAft>
              <a:buSzPct val="75000"/>
            </a:pPr>
            <a:endParaRPr lang="en-US" sz="1400" dirty="0" smtClean="0">
              <a:solidFill>
                <a:schemeClr val="tx2"/>
              </a:solidFill>
              <a:latin typeface="Arial" pitchFamily="34" charset="0"/>
              <a:cs typeface="Arial" pitchFamily="34" charset="0"/>
            </a:endParaRPr>
          </a:p>
        </p:txBody>
      </p:sp>
      <p:sp>
        <p:nvSpPr>
          <p:cNvPr id="293892" name="Rectangle 4"/>
          <p:cNvSpPr>
            <a:spLocks noChangeArrowheads="1"/>
          </p:cNvSpPr>
          <p:nvPr/>
        </p:nvSpPr>
        <p:spPr bwMode="auto">
          <a:xfrm>
            <a:off x="517525" y="225425"/>
            <a:ext cx="8474075" cy="1116013"/>
          </a:xfrm>
          <a:prstGeom prst="rect">
            <a:avLst/>
          </a:prstGeom>
          <a:noFill/>
          <a:ln w="9525" algn="ctr">
            <a:noFill/>
            <a:miter lim="800000"/>
            <a:headEnd/>
            <a:tailEnd/>
          </a:ln>
          <a:effectLst>
            <a:outerShdw dist="35921" dir="2700000" algn="ctr" rotWithShape="0">
              <a:schemeClr val="bg2"/>
            </a:outerShdw>
          </a:effectLst>
        </p:spPr>
        <p:txBody>
          <a:bodyPr anchor="ctr"/>
          <a:lstStyle/>
          <a:p>
            <a:pPr>
              <a:defRPr/>
            </a:pPr>
            <a:endParaRPr lang="en-US" sz="3000" b="1"/>
          </a:p>
        </p:txBody>
      </p:sp>
      <p:sp>
        <p:nvSpPr>
          <p:cNvPr id="7" name="Rectangle 3"/>
          <p:cNvSpPr txBox="1">
            <a:spLocks noChangeArrowheads="1"/>
          </p:cNvSpPr>
          <p:nvPr/>
        </p:nvSpPr>
        <p:spPr bwMode="auto">
          <a:xfrm>
            <a:off x="4693920" y="1143000"/>
            <a:ext cx="429768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ts val="300"/>
              </a:spcBef>
              <a:spcAft>
                <a:spcPts val="300"/>
              </a:spcAft>
              <a:buClr>
                <a:schemeClr val="accent1"/>
              </a:buClr>
              <a:buSzPct val="155000"/>
              <a:buFont typeface="Wingdings" pitchFamily="2" charset="2"/>
              <a:buNone/>
              <a:tabLst/>
              <a:defRPr/>
            </a:pPr>
            <a:r>
              <a:rPr kumimoji="0" lang="en-US" sz="1400" b="1" i="0" u="sng" strike="noStrike" kern="0" cap="none" spc="0" normalizeH="0" baseline="0" noProof="0" dirty="0" smtClean="0">
                <a:ln>
                  <a:noFill/>
                </a:ln>
                <a:solidFill>
                  <a:schemeClr val="tx2"/>
                </a:solidFill>
                <a:effectLst/>
                <a:uLnTx/>
                <a:uFillTx/>
                <a:latin typeface="Arial" pitchFamily="34" charset="0"/>
                <a:ea typeface="+mn-ea"/>
                <a:cs typeface="Arial" pitchFamily="34" charset="0"/>
              </a:rPr>
              <a:t>Working</a:t>
            </a:r>
            <a:r>
              <a:rPr kumimoji="0" lang="en-US" sz="1400" b="1" i="0" u="sng" strike="noStrike" kern="0" cap="none" spc="0" normalizeH="0" noProof="0" dirty="0" smtClean="0">
                <a:ln>
                  <a:noFill/>
                </a:ln>
                <a:solidFill>
                  <a:schemeClr val="tx2"/>
                </a:solidFill>
                <a:effectLst/>
                <a:uLnTx/>
                <a:uFillTx/>
                <a:latin typeface="Arial" pitchFamily="34" charset="0"/>
                <a:ea typeface="+mn-ea"/>
                <a:cs typeface="Arial" pitchFamily="34" charset="0"/>
              </a:rPr>
              <a:t> capital turnover ratio</a:t>
            </a:r>
            <a:endParaRPr kumimoji="0" lang="en-US" sz="1400" b="1" i="0" u="sng" strike="noStrike" kern="0" cap="none" spc="0" normalizeH="0" baseline="0" noProof="0" dirty="0" smtClean="0">
              <a:ln>
                <a:noFill/>
              </a:ln>
              <a:solidFill>
                <a:schemeClr val="tx2"/>
              </a:solidFill>
              <a:effectLst/>
              <a:uLnTx/>
              <a:uFillTx/>
              <a:latin typeface="Arial" pitchFamily="34" charset="0"/>
              <a:ea typeface="+mn-ea"/>
              <a:cs typeface="Arial" pitchFamily="34" charset="0"/>
            </a:endParaRPr>
          </a:p>
          <a:p>
            <a:pPr marL="190500" marR="0" lvl="1" indent="-188913" algn="l" defTabSz="914400" rtl="0" eaLnBrk="1" fontAlgn="base" latinLnBrk="0" hangingPunct="1">
              <a:spcBef>
                <a:spcPts val="300"/>
              </a:spcBef>
              <a:spcAft>
                <a:spcPts val="300"/>
              </a:spcAft>
              <a:buClr>
                <a:schemeClr val="accent1"/>
              </a:buClr>
              <a:buSzPct val="125000"/>
              <a:buFont typeface="Arial" pitchFamily="34" charset="0"/>
              <a:buChar char="▪"/>
              <a:tabLst/>
              <a:defRPr/>
            </a:pPr>
            <a:r>
              <a:rPr kumimoji="0" lang="en-US" sz="1400" b="0" i="0" u="none" strike="noStrike" kern="0" cap="none" spc="0" normalizeH="0" baseline="0" noProof="0" dirty="0" smtClean="0">
                <a:ln>
                  <a:noFill/>
                </a:ln>
                <a:solidFill>
                  <a:schemeClr val="tx2"/>
                </a:solidFill>
                <a:effectLst/>
                <a:uLnTx/>
                <a:uFillTx/>
                <a:latin typeface="Arial" pitchFamily="34" charset="0"/>
                <a:cs typeface="Arial" pitchFamily="34" charset="0"/>
              </a:rPr>
              <a:t>Net sales / net working capital</a:t>
            </a:r>
          </a:p>
          <a:p>
            <a:pPr marL="190500" lvl="1" indent="-188913">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This ratio helps determine the working capital required in order to meet the sales numbers. </a:t>
            </a:r>
          </a:p>
          <a:p>
            <a:pPr marL="190500" lvl="1" indent="-188913">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A high ratio could signal overtrading or the need for additional funds to support its operations. </a:t>
            </a:r>
          </a:p>
          <a:p>
            <a:pPr marL="190500" lvl="1" indent="-188913">
              <a:spcBef>
                <a:spcPts val="300"/>
              </a:spcBef>
              <a:spcAft>
                <a:spcPts val="300"/>
              </a:spcAft>
              <a:buClr>
                <a:schemeClr val="tx2"/>
              </a:buClr>
              <a:buSzPct val="75000"/>
              <a:buFont typeface="Wingdings" pitchFamily="2" charset="2"/>
              <a:buChar char="l"/>
            </a:pPr>
            <a:endParaRPr lang="en-US" sz="1400" b="0" kern="0" dirty="0" smtClean="0">
              <a:solidFill>
                <a:schemeClr val="tx2"/>
              </a:solidFill>
              <a:latin typeface="Arial" pitchFamily="34" charset="0"/>
              <a:cs typeface="Arial" pitchFamily="34" charset="0"/>
            </a:endParaRPr>
          </a:p>
          <a:p>
            <a:pPr marL="190500" marR="0" lvl="1" indent="-188913" algn="l" defTabSz="914400" rtl="0" eaLnBrk="1" fontAlgn="base" latinLnBrk="0" hangingPunct="1">
              <a:spcBef>
                <a:spcPts val="300"/>
              </a:spcBef>
              <a:spcAft>
                <a:spcPts val="300"/>
              </a:spcAft>
              <a:buClr>
                <a:schemeClr val="tx2"/>
              </a:buClr>
              <a:buSzPct val="75000"/>
              <a:buFont typeface="Wingdings" pitchFamily="2" charset="2"/>
              <a:buChar char="l"/>
              <a:tabLst/>
              <a:defRPr/>
            </a:pPr>
            <a:endParaRPr lang="en-US" sz="1400" b="0" kern="0" dirty="0" smtClean="0">
              <a:solidFill>
                <a:schemeClr val="tx2"/>
              </a:solidFill>
              <a:latin typeface="Arial" pitchFamily="34" charset="0"/>
              <a:cs typeface="Arial" pitchFamily="34" charset="0"/>
            </a:endParaRPr>
          </a:p>
          <a:p>
            <a:pPr marL="190500" marR="0" lvl="1" indent="-188913" algn="l" defTabSz="914400" rtl="0" eaLnBrk="1" fontAlgn="base" latinLnBrk="0" hangingPunct="1">
              <a:spcBef>
                <a:spcPts val="300"/>
              </a:spcBef>
              <a:spcAft>
                <a:spcPts val="300"/>
              </a:spcAft>
              <a:buClr>
                <a:schemeClr val="tx2"/>
              </a:buClr>
              <a:buSzPct val="75000"/>
              <a:buFont typeface="Wingdings" pitchFamily="2" charset="2"/>
              <a:buChar char="l"/>
              <a:tabLst/>
              <a:defRPr/>
            </a:pPr>
            <a:endParaRPr kumimoji="0" lang="en-US" sz="1400" b="0" i="0" u="none" strike="noStrike" kern="0" cap="none" spc="0" normalizeH="0" baseline="0" noProof="0" dirty="0" smtClean="0">
              <a:ln>
                <a:noFill/>
              </a:ln>
              <a:solidFill>
                <a:schemeClr val="tx2"/>
              </a:solidFill>
              <a:effectLst/>
              <a:uLnTx/>
              <a:uFillTx/>
              <a:latin typeface="Arial" pitchFamily="34" charset="0"/>
              <a:cs typeface="Arial" pitchFamily="34" charset="0"/>
            </a:endParaRPr>
          </a:p>
        </p:txBody>
      </p:sp>
      <p:pic>
        <p:nvPicPr>
          <p:cNvPr id="8" name="Picture 7"/>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10"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 – key performance indicators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b="1" dirty="0" smtClean="0"/>
              <a:t>This guide on working capital is focused on how we carry out our financial due diligence work in relation to working capital.  It explains how we might plan and execute our analysis, and what the outputs may look like</a:t>
            </a:r>
          </a:p>
          <a:p>
            <a:r>
              <a:rPr lang="en-US" dirty="0" smtClean="0"/>
              <a:t>Note:  The key concepts behind financial due diligence in relation to working capital, including </a:t>
            </a:r>
            <a:r>
              <a:rPr lang="en-GB" dirty="0" smtClean="0"/>
              <a:t>what working capital is, why our clients are interested in working capital, and how the outputs from our work are used by our clients on transactions, </a:t>
            </a:r>
            <a:r>
              <a:rPr lang="en-US" dirty="0" smtClean="0"/>
              <a:t>is the subject of the separate “Working Capital: Key concepts guide” also available in the FDD Toolkit</a:t>
            </a:r>
          </a:p>
        </p:txBody>
      </p:sp>
      <p:grpSp>
        <p:nvGrpSpPr>
          <p:cNvPr id="4" name="Group 3"/>
          <p:cNvGrpSpPr/>
          <p:nvPr/>
        </p:nvGrpSpPr>
        <p:grpSpPr bwMode="gray">
          <a:xfrm>
            <a:off x="6019800" y="4038600"/>
            <a:ext cx="2395538" cy="2393157"/>
            <a:chOff x="557213" y="1061987"/>
            <a:chExt cx="2395538" cy="2393157"/>
          </a:xfrm>
        </p:grpSpPr>
        <p:sp>
          <p:nvSpPr>
            <p:cNvPr id="5"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6"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7"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8"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9"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10"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11"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12"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13" name="Oval 12"/>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14" name="Oval 13"/>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15" name="TextBox 14"/>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16" name="TextBox 15"/>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17" name="TextBox 16"/>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18" name="TextBox 17"/>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19" name="Oval 18"/>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21" name="TextBox 20"/>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p:cNvSpPr>
            <a:spLocks noChangeArrowheads="1"/>
          </p:cNvSpPr>
          <p:nvPr/>
        </p:nvSpPr>
        <p:spPr bwMode="auto">
          <a:xfrm>
            <a:off x="517525" y="225425"/>
            <a:ext cx="8474075" cy="1116013"/>
          </a:xfrm>
          <a:prstGeom prst="rect">
            <a:avLst/>
          </a:prstGeom>
          <a:noFill/>
          <a:ln w="9525" algn="ctr">
            <a:noFill/>
            <a:miter lim="800000"/>
            <a:headEnd/>
            <a:tailEnd/>
          </a:ln>
          <a:effectLst>
            <a:outerShdw dist="35921" dir="2700000" algn="ctr" rotWithShape="0">
              <a:schemeClr val="bg2"/>
            </a:outerShdw>
          </a:effectLst>
        </p:spPr>
        <p:txBody>
          <a:bodyPr anchor="ctr"/>
          <a:lstStyle/>
          <a:p>
            <a:pPr>
              <a:defRPr/>
            </a:pPr>
            <a:endParaRPr lang="en-US" sz="3000" b="1"/>
          </a:p>
        </p:txBody>
      </p:sp>
      <p:sp>
        <p:nvSpPr>
          <p:cNvPr id="5" name="Rectangle 3"/>
          <p:cNvSpPr txBox="1">
            <a:spLocks noChangeArrowheads="1"/>
          </p:cNvSpPr>
          <p:nvPr/>
        </p:nvSpPr>
        <p:spPr bwMode="auto">
          <a:xfrm>
            <a:off x="134938" y="1143000"/>
            <a:ext cx="429768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300"/>
              </a:spcAft>
              <a:buClr>
                <a:schemeClr val="accent1"/>
              </a:buClr>
              <a:buSzPct val="155000"/>
              <a:buFont typeface="Wingdings" pitchFamily="2" charset="2"/>
              <a:buNone/>
              <a:tabLst/>
              <a:defRPr/>
            </a:pPr>
            <a:r>
              <a:rPr lang="en-US" sz="1400" u="sng" kern="0" dirty="0" smtClean="0">
                <a:solidFill>
                  <a:schemeClr val="tx2"/>
                </a:solidFill>
                <a:latin typeface="Arial" pitchFamily="34" charset="0"/>
                <a:cs typeface="Arial" pitchFamily="34" charset="0"/>
              </a:rPr>
              <a:t>Days inventory on hand (DOH)</a:t>
            </a:r>
          </a:p>
          <a:p>
            <a:pPr marL="190500" lvl="1" indent="-188913">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(Inventory / material COS) x number of days</a:t>
            </a:r>
          </a:p>
          <a:p>
            <a:pPr marL="190500" lvl="1" indent="-188913">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Average number of days it takes to sell all inventory on hand at a given point in time</a:t>
            </a:r>
          </a:p>
          <a:p>
            <a:pPr marL="190500" lvl="1" indent="-188913">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Higher DOH could represent excess inventory, lagging demand, or it could just be a function of the industry in that large stocks are required (possibly due to long lead times, distribution times or production cycles)</a:t>
            </a:r>
          </a:p>
          <a:p>
            <a:pPr marL="190500" lvl="1" indent="-188913">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Low amount can indicate that not enough inventory is being kept on hand to meet demands</a:t>
            </a:r>
          </a:p>
          <a:p>
            <a:pPr marL="190500" lvl="1" indent="-188913">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Impact of seasonality on DOH – inventory levels are typically build on anticipated sales, therefore higher DOH may also indicate the start of heavy sales period (i.e. December in retail business).  It can, in many cases, be more useful to do DOH calculation on future cost of sales </a:t>
            </a:r>
          </a:p>
        </p:txBody>
      </p:sp>
      <p:sp>
        <p:nvSpPr>
          <p:cNvPr id="10" name="Rectangle 3"/>
          <p:cNvSpPr txBox="1">
            <a:spLocks noChangeArrowheads="1"/>
          </p:cNvSpPr>
          <p:nvPr/>
        </p:nvSpPr>
        <p:spPr bwMode="auto">
          <a:xfrm>
            <a:off x="4585018" y="1143000"/>
            <a:ext cx="429768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1775" lvl="0" indent="-231775">
              <a:spcBef>
                <a:spcPts val="300"/>
              </a:spcBef>
              <a:spcAft>
                <a:spcPts val="300"/>
              </a:spcAft>
              <a:buClr>
                <a:schemeClr val="tx2"/>
              </a:buClr>
              <a:buSzPct val="80000"/>
            </a:pPr>
            <a:r>
              <a:rPr lang="en-US" sz="1400" u="sng" kern="0" dirty="0" smtClean="0">
                <a:solidFill>
                  <a:schemeClr val="tx2"/>
                </a:solidFill>
                <a:latin typeface="Arial" pitchFamily="34" charset="0"/>
                <a:cs typeface="Arial" pitchFamily="34" charset="0"/>
              </a:rPr>
              <a:t>Days sales outstanding (DSO)</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(AR / sales) x number of days</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The average number of days that a company takes to collect revenue after a sale</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Provides an indication how well the company is managing its receivables – a function of billings, credit terms, collections etc. </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Generally DSO should be in line with the company’s credit period to its customers – if significantly, ask management.  </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Increasing DSO may indicate potential collection issues</a:t>
            </a:r>
          </a:p>
          <a:p>
            <a:pPr marL="231775" lvl="0" indent="-231775">
              <a:spcBef>
                <a:spcPts val="300"/>
              </a:spcBef>
              <a:spcAft>
                <a:spcPts val="300"/>
              </a:spcAft>
              <a:buClr>
                <a:schemeClr val="tx2"/>
              </a:buClr>
              <a:buSzPct val="80000"/>
            </a:pPr>
            <a:endParaRPr lang="en-US" sz="1400" b="0" kern="0" dirty="0" smtClean="0">
              <a:solidFill>
                <a:schemeClr val="tx2"/>
              </a:solidFill>
              <a:latin typeface="Arial" pitchFamily="34" charset="0"/>
              <a:cs typeface="Arial"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11" name="Rectangle 3"/>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 – key performance indicators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p:cNvSpPr>
            <a:spLocks noChangeArrowheads="1"/>
          </p:cNvSpPr>
          <p:nvPr/>
        </p:nvSpPr>
        <p:spPr bwMode="auto">
          <a:xfrm>
            <a:off x="517525" y="225425"/>
            <a:ext cx="8474075" cy="1116013"/>
          </a:xfrm>
          <a:prstGeom prst="rect">
            <a:avLst/>
          </a:prstGeom>
          <a:noFill/>
          <a:ln w="9525" algn="ctr">
            <a:noFill/>
            <a:miter lim="800000"/>
            <a:headEnd/>
            <a:tailEnd/>
          </a:ln>
          <a:effectLst>
            <a:outerShdw dist="35921" dir="2700000" algn="ctr" rotWithShape="0">
              <a:schemeClr val="bg2"/>
            </a:outerShdw>
          </a:effectLst>
        </p:spPr>
        <p:txBody>
          <a:bodyPr anchor="ctr"/>
          <a:lstStyle/>
          <a:p>
            <a:pPr>
              <a:defRPr/>
            </a:pPr>
            <a:endParaRPr lang="en-US" sz="3000" b="1"/>
          </a:p>
        </p:txBody>
      </p:sp>
      <p:sp>
        <p:nvSpPr>
          <p:cNvPr id="5" name="Rectangle 3"/>
          <p:cNvSpPr txBox="1">
            <a:spLocks noChangeArrowheads="1"/>
          </p:cNvSpPr>
          <p:nvPr/>
        </p:nvSpPr>
        <p:spPr bwMode="auto">
          <a:xfrm>
            <a:off x="134938" y="1143000"/>
            <a:ext cx="429768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1775" lvl="0" indent="-231775">
              <a:spcBef>
                <a:spcPts val="300"/>
              </a:spcBef>
              <a:spcAft>
                <a:spcPts val="300"/>
              </a:spcAft>
              <a:buClr>
                <a:schemeClr val="tx2"/>
              </a:buClr>
              <a:buSzPct val="80000"/>
            </a:pPr>
            <a:r>
              <a:rPr lang="en-US" sz="1400" u="sng" kern="0" dirty="0" smtClean="0">
                <a:solidFill>
                  <a:schemeClr val="tx2"/>
                </a:solidFill>
                <a:latin typeface="Arial" pitchFamily="34" charset="0"/>
                <a:cs typeface="Arial" pitchFamily="34" charset="0"/>
              </a:rPr>
              <a:t>Days payable outstanding (DPO)</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(AP / COGS) x number of days</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DPO is an indicator of how long a company is taking to pay its trade payables</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Generally, DPO should closely related to the payment terms the company receivers from its vendors. </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Increasing DPO can be a sign of cash constraints. </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Pitfall of the DPO calculation – to get a meaningful result, DPO calculation should consider payables relating only to cost of goods sold or include all costs for which a payable balance exists. However in reality, it may be hard to get such detail. Payables may include dues for expenses not included in COGS.  In essence, we should consider whether the payables and costs being used for this calculation are related to each other. </a:t>
            </a:r>
          </a:p>
        </p:txBody>
      </p:sp>
      <p:sp>
        <p:nvSpPr>
          <p:cNvPr id="10" name="Rectangle 3"/>
          <p:cNvSpPr txBox="1">
            <a:spLocks noChangeArrowheads="1"/>
          </p:cNvSpPr>
          <p:nvPr/>
        </p:nvSpPr>
        <p:spPr bwMode="auto">
          <a:xfrm>
            <a:off x="4585018" y="1143000"/>
            <a:ext cx="429768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1775" lvl="0" indent="-231775">
              <a:spcBef>
                <a:spcPts val="300"/>
              </a:spcBef>
              <a:spcAft>
                <a:spcPts val="300"/>
              </a:spcAft>
              <a:buClr>
                <a:schemeClr val="tx2"/>
              </a:buClr>
              <a:buSzPct val="80000"/>
            </a:pPr>
            <a:r>
              <a:rPr lang="en-US" sz="1400" u="sng" kern="0" dirty="0" smtClean="0">
                <a:solidFill>
                  <a:schemeClr val="tx2"/>
                </a:solidFill>
                <a:latin typeface="Arial" pitchFamily="34" charset="0"/>
                <a:cs typeface="Arial" pitchFamily="34" charset="0"/>
              </a:rPr>
              <a:t>Cash conversion days</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DOH + DSO – DPO</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Illustrates how quickly a company can convert its products into cash via sales. The shorter the cycle, the more working capital a business generates, and the less it has to borrow</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A short cash conversion cycle is a sign of good working capital management. Conversely, a long cash conversion cycle indicates that capital is tied up while the business waits for customers to pay.</a:t>
            </a:r>
          </a:p>
          <a:p>
            <a:pPr marL="231775" lvl="0" indent="-231775">
              <a:spcBef>
                <a:spcPts val="300"/>
              </a:spcBef>
              <a:spcAft>
                <a:spcPts val="300"/>
              </a:spcAft>
              <a:buClr>
                <a:schemeClr val="accent1"/>
              </a:buClr>
              <a:buSzPct val="125000"/>
              <a:buFont typeface="Arial" pitchFamily="34" charset="0"/>
              <a:buChar char="▪"/>
            </a:pPr>
            <a:r>
              <a:rPr lang="en-US" sz="1400" b="0" kern="0" dirty="0" smtClean="0">
                <a:solidFill>
                  <a:schemeClr val="tx2"/>
                </a:solidFill>
                <a:latin typeface="Arial" pitchFamily="34" charset="0"/>
                <a:cs typeface="Arial" pitchFamily="34" charset="0"/>
              </a:rPr>
              <a:t>It is possible for a business to have a negative cash conversion cycle, i.e. receiving payment from customers before it has to pay suppliers. Examples are typically companies which employ Just in Time practices, companies which buy on extended credit terms, and companies which sell for cash or require large or 100 percent deposit in advance of shipment. Large deferred revenue balances can also have an impact. </a:t>
            </a:r>
          </a:p>
          <a:p>
            <a:pPr marL="231775" lvl="0" indent="-231775">
              <a:spcBef>
                <a:spcPts val="300"/>
              </a:spcBef>
              <a:spcAft>
                <a:spcPts val="300"/>
              </a:spcAft>
              <a:buClr>
                <a:schemeClr val="tx2"/>
              </a:buClr>
              <a:buSzPct val="80000"/>
            </a:pPr>
            <a:endParaRPr lang="en-US" sz="1400" b="0" kern="0" dirty="0" smtClean="0">
              <a:solidFill>
                <a:schemeClr val="tx2"/>
              </a:solidFill>
              <a:latin typeface="Arial" pitchFamily="34" charset="0"/>
              <a:cs typeface="Arial" pitchFamily="34" charset="0"/>
            </a:endParaRPr>
          </a:p>
          <a:p>
            <a:pPr marL="231775" lvl="0" indent="-231775">
              <a:spcBef>
                <a:spcPts val="300"/>
              </a:spcBef>
              <a:spcAft>
                <a:spcPts val="300"/>
              </a:spcAft>
              <a:buClr>
                <a:schemeClr val="tx2"/>
              </a:buClr>
              <a:buSzPct val="80000"/>
            </a:pPr>
            <a:endParaRPr lang="en-US" sz="1400" b="0" kern="0" dirty="0" smtClean="0">
              <a:solidFill>
                <a:schemeClr val="tx2"/>
              </a:solidFill>
              <a:latin typeface="Arial" pitchFamily="34" charset="0"/>
              <a:cs typeface="Arial"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11" name="Rectangle 3"/>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 – key performance indicators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517525" y="225425"/>
            <a:ext cx="8474075" cy="1116013"/>
          </a:xfrm>
          <a:prstGeom prst="rect">
            <a:avLst/>
          </a:prstGeom>
          <a:noFill/>
          <a:ln w="9525" algn="ctr">
            <a:noFill/>
            <a:miter lim="800000"/>
            <a:headEnd/>
            <a:tailEnd/>
          </a:ln>
          <a:effectLst>
            <a:outerShdw dist="35921" dir="2700000" algn="ctr" rotWithShape="0">
              <a:schemeClr val="bg2"/>
            </a:outerShdw>
          </a:effectLst>
        </p:spPr>
        <p:txBody>
          <a:bodyPr anchor="ctr"/>
          <a:lstStyle/>
          <a:p>
            <a:pPr>
              <a:defRPr/>
            </a:pPr>
            <a:endParaRPr lang="en-US" sz="3000" b="1"/>
          </a:p>
        </p:txBody>
      </p:sp>
      <p:sp>
        <p:nvSpPr>
          <p:cNvPr id="297988" name="Rectangle 4"/>
          <p:cNvSpPr>
            <a:spLocks noChangeArrowheads="1"/>
          </p:cNvSpPr>
          <p:nvPr/>
        </p:nvSpPr>
        <p:spPr bwMode="auto">
          <a:xfrm>
            <a:off x="211138" y="1143000"/>
            <a:ext cx="4208462" cy="460851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pPr>
            <a:r>
              <a:rPr lang="en-GB" sz="1400" u="sng" dirty="0" smtClean="0">
                <a:solidFill>
                  <a:schemeClr val="tx2"/>
                </a:solidFill>
              </a:rPr>
              <a:t>Working capital days</a:t>
            </a:r>
          </a:p>
          <a:p>
            <a:pPr marL="287338" lvl="1" indent="-285750">
              <a:spcBef>
                <a:spcPct val="40000"/>
              </a:spcBef>
              <a:buClr>
                <a:schemeClr val="accent1"/>
              </a:buClr>
              <a:buSzPct val="125000"/>
              <a:buFont typeface="Arial" pitchFamily="34" charset="0"/>
              <a:buChar char="▪"/>
            </a:pPr>
            <a:r>
              <a:rPr lang="en-GB" sz="1400" b="0" dirty="0" smtClean="0">
                <a:solidFill>
                  <a:schemeClr val="tx2"/>
                </a:solidFill>
              </a:rPr>
              <a:t>The calculations show in the previous pages are basis formulae. There are few more advanced methods of calculating working capital days:</a:t>
            </a:r>
            <a:endParaRPr lang="en-GB" sz="1400" b="0" dirty="0">
              <a:solidFill>
                <a:schemeClr val="tx2"/>
              </a:solidFill>
            </a:endParaRPr>
          </a:p>
          <a:p>
            <a:pPr marL="287338" lvl="1" indent="-285750">
              <a:spcBef>
                <a:spcPct val="40000"/>
              </a:spcBef>
              <a:buClr>
                <a:schemeClr val="accent1"/>
              </a:buClr>
              <a:buSzPct val="125000"/>
              <a:buFont typeface="Arial" pitchFamily="34" charset="0"/>
              <a:buChar char="▪"/>
            </a:pPr>
            <a:r>
              <a:rPr lang="en-GB" sz="1400" b="0" dirty="0" smtClean="0">
                <a:solidFill>
                  <a:schemeClr val="tx2"/>
                </a:solidFill>
              </a:rPr>
              <a:t>Count back method (for example, DSO) – in this method, the calculation takes the receivables at a balance sheet date and compares to immediately preceding month sales, one month at a time, to arrive at number of months sales sitting in receivables. </a:t>
            </a:r>
          </a:p>
          <a:p>
            <a:pPr marL="287338" lvl="1" indent="-285750">
              <a:spcBef>
                <a:spcPct val="40000"/>
              </a:spcBef>
              <a:buClr>
                <a:schemeClr val="accent1"/>
              </a:buClr>
              <a:buSzPct val="125000"/>
              <a:buFont typeface="Arial" pitchFamily="34" charset="0"/>
              <a:buChar char="▪"/>
            </a:pPr>
            <a:r>
              <a:rPr lang="en-GB" sz="1400" b="0" dirty="0" smtClean="0">
                <a:solidFill>
                  <a:schemeClr val="tx2"/>
                </a:solidFill>
              </a:rPr>
              <a:t>Count forward method (for example, DOH) – in this method, the calculation takes the inventory at a balance sheet date and compares to immediately following month material cost of sales, one month at a time, to arrive at number of months sales sitting in inventory</a:t>
            </a:r>
          </a:p>
        </p:txBody>
      </p:sp>
      <p:sp>
        <p:nvSpPr>
          <p:cNvPr id="7" name="Rectangle 4"/>
          <p:cNvSpPr>
            <a:spLocks noChangeArrowheads="1"/>
          </p:cNvSpPr>
          <p:nvPr/>
        </p:nvSpPr>
        <p:spPr bwMode="auto">
          <a:xfrm>
            <a:off x="4724401" y="1143000"/>
            <a:ext cx="4208462" cy="460851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pPr>
            <a:r>
              <a:rPr lang="en-GB" sz="1400" u="sng" dirty="0" smtClean="0">
                <a:solidFill>
                  <a:schemeClr val="tx2"/>
                </a:solidFill>
              </a:rPr>
              <a:t>Working capital days</a:t>
            </a:r>
          </a:p>
          <a:p>
            <a:pPr marL="287338" lvl="1" indent="-285750">
              <a:spcBef>
                <a:spcPct val="40000"/>
              </a:spcBef>
              <a:buClr>
                <a:schemeClr val="accent1"/>
              </a:buClr>
              <a:buSzPct val="125000"/>
              <a:buFont typeface="Arial" pitchFamily="34" charset="0"/>
              <a:buChar char="▪"/>
            </a:pPr>
            <a:r>
              <a:rPr lang="en-GB" sz="1400" b="0" dirty="0" smtClean="0">
                <a:solidFill>
                  <a:schemeClr val="tx2"/>
                </a:solidFill>
              </a:rPr>
              <a:t>The count back/forward methods are frequently used when data is available for extensive periods of time</a:t>
            </a:r>
          </a:p>
          <a:p>
            <a:pPr marL="287338" lvl="1" indent="-285750">
              <a:spcBef>
                <a:spcPct val="40000"/>
              </a:spcBef>
              <a:buClr>
                <a:schemeClr val="accent1"/>
              </a:buClr>
              <a:buSzPct val="125000"/>
              <a:buFont typeface="Arial" pitchFamily="34" charset="0"/>
              <a:buChar char="▪"/>
            </a:pPr>
            <a:r>
              <a:rPr lang="en-GB" sz="1400" b="0" dirty="0" smtClean="0">
                <a:solidFill>
                  <a:schemeClr val="tx2"/>
                </a:solidFill>
              </a:rPr>
              <a:t>These methods show a more correlated  result and is hence useful when there are significant changes in the business from period to period, for example, caused by seasonality or growth. </a:t>
            </a:r>
          </a:p>
          <a:p>
            <a:pPr marL="287338" lvl="1" indent="-285750">
              <a:spcBef>
                <a:spcPct val="40000"/>
              </a:spcBef>
              <a:buClr>
                <a:schemeClr val="accent1"/>
              </a:buClr>
              <a:buSzPct val="125000"/>
              <a:buFont typeface="Arial" pitchFamily="34" charset="0"/>
              <a:buChar char="▪"/>
            </a:pPr>
            <a:r>
              <a:rPr lang="en-GB" sz="1400" b="0" dirty="0" smtClean="0">
                <a:solidFill>
                  <a:schemeClr val="tx2"/>
                </a:solidFill>
              </a:rPr>
              <a:t>Although an </a:t>
            </a:r>
            <a:r>
              <a:rPr lang="en-GB" sz="1400" b="0" dirty="0">
                <a:solidFill>
                  <a:schemeClr val="tx2"/>
                </a:solidFill>
              </a:rPr>
              <a:t>Excel template is available to calculate these </a:t>
            </a:r>
            <a:r>
              <a:rPr lang="en-GB" sz="1400" b="0" dirty="0" smtClean="0">
                <a:solidFill>
                  <a:schemeClr val="tx2"/>
                </a:solidFill>
              </a:rPr>
              <a:t>metrics, users should understand mechanics and be capable of manual calculation without reliance on any template to avoid mistakes.</a:t>
            </a:r>
            <a:endParaRPr lang="en-GB" sz="1400" b="0" dirty="0">
              <a:solidFill>
                <a:schemeClr val="tx2"/>
              </a:solidFill>
            </a:endParaRPr>
          </a:p>
        </p:txBody>
      </p:sp>
      <p:pic>
        <p:nvPicPr>
          <p:cNvPr id="9" name="Picture 8"/>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11" name="Rectangle 3"/>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 – key performance indicators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988">
                                            <p:txEl>
                                              <p:pRg st="0" end="0"/>
                                            </p:txEl>
                                          </p:spTgt>
                                        </p:tgtEl>
                                        <p:attrNameLst>
                                          <p:attrName>style.visibility</p:attrName>
                                        </p:attrNameLst>
                                      </p:cBhvr>
                                      <p:to>
                                        <p:strVal val="visible"/>
                                      </p:to>
                                    </p:set>
                                    <p:anim calcmode="lin" valueType="num">
                                      <p:cBhvr additive="base">
                                        <p:cTn id="7" dur="500" fill="hold"/>
                                        <p:tgtEl>
                                          <p:spTgt spid="2979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98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7988">
                                            <p:txEl>
                                              <p:pRg st="1" end="1"/>
                                            </p:txEl>
                                          </p:spTgt>
                                        </p:tgtEl>
                                        <p:attrNameLst>
                                          <p:attrName>style.visibility</p:attrName>
                                        </p:attrNameLst>
                                      </p:cBhvr>
                                      <p:to>
                                        <p:strVal val="visible"/>
                                      </p:to>
                                    </p:set>
                                    <p:anim calcmode="lin" valueType="num">
                                      <p:cBhvr additive="base">
                                        <p:cTn id="11" dur="500" fill="hold"/>
                                        <p:tgtEl>
                                          <p:spTgt spid="29798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798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7988">
                                            <p:txEl>
                                              <p:pRg st="2" end="2"/>
                                            </p:txEl>
                                          </p:spTgt>
                                        </p:tgtEl>
                                        <p:attrNameLst>
                                          <p:attrName>style.visibility</p:attrName>
                                        </p:attrNameLst>
                                      </p:cBhvr>
                                      <p:to>
                                        <p:strVal val="visible"/>
                                      </p:to>
                                    </p:set>
                                    <p:anim calcmode="lin" valueType="num">
                                      <p:cBhvr additive="base">
                                        <p:cTn id="15" dur="500" fill="hold"/>
                                        <p:tgtEl>
                                          <p:spTgt spid="29798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798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7988">
                                            <p:txEl>
                                              <p:pRg st="3" end="3"/>
                                            </p:txEl>
                                          </p:spTgt>
                                        </p:tgtEl>
                                        <p:attrNameLst>
                                          <p:attrName>style.visibility</p:attrName>
                                        </p:attrNameLst>
                                      </p:cBhvr>
                                      <p:to>
                                        <p:strVal val="visible"/>
                                      </p:to>
                                    </p:set>
                                    <p:anim calcmode="lin" valueType="num">
                                      <p:cBhvr additive="base">
                                        <p:cTn id="19" dur="500" fill="hold"/>
                                        <p:tgtEl>
                                          <p:spTgt spid="29798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79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 calcmode="lin" valueType="num">
                                      <p:cBhvr additive="base">
                                        <p:cTn id="33"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
                                            <p:txEl>
                                              <p:pRg st="2" end="2"/>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build="p"/>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152400" y="1143000"/>
            <a:ext cx="4437062" cy="5029200"/>
          </a:xfrm>
        </p:spPr>
        <p:txBody>
          <a:bodyPr/>
          <a:lstStyle/>
          <a:p>
            <a:pPr lvl="1" eaLnBrk="1" hangingPunct="1">
              <a:buFont typeface="Wingdings" pitchFamily="2" charset="2"/>
              <a:buNone/>
            </a:pPr>
            <a:r>
              <a:rPr lang="en-US" sz="1600" b="1" dirty="0" smtClean="0">
                <a:solidFill>
                  <a:schemeClr val="tx2"/>
                </a:solidFill>
                <a:latin typeface="Arial" pitchFamily="34" charset="0"/>
                <a:cs typeface="Arial" pitchFamily="34" charset="0"/>
              </a:rPr>
              <a:t>Implications on completion:</a:t>
            </a:r>
          </a:p>
          <a:p>
            <a:pPr marL="231775" lvl="1" indent="-230188" eaLnBrk="1" hangingPunct="1">
              <a:buSzPct val="125000"/>
              <a:buFont typeface="Arial" pitchFamily="34" charset="0"/>
              <a:buChar char="▪"/>
            </a:pPr>
            <a:r>
              <a:rPr lang="en-US" sz="1600" b="1" dirty="0" smtClean="0">
                <a:solidFill>
                  <a:schemeClr val="tx2"/>
                </a:solidFill>
                <a:latin typeface="Arial" pitchFamily="34" charset="0"/>
                <a:cs typeface="Arial" pitchFamily="34" charset="0"/>
              </a:rPr>
              <a:t>Seasonality</a:t>
            </a:r>
            <a:r>
              <a:rPr lang="en-US" sz="1600" dirty="0" smtClean="0">
                <a:solidFill>
                  <a:schemeClr val="tx2"/>
                </a:solidFill>
                <a:latin typeface="Arial" pitchFamily="34" charset="0"/>
                <a:cs typeface="Arial" pitchFamily="34" charset="0"/>
              </a:rPr>
              <a:t> – does the closing date coincide with a high or low point of working capital. If so, the target working capital in the SPA should consider it accordingly. </a:t>
            </a:r>
          </a:p>
          <a:p>
            <a:pPr marL="231775" lvl="1" indent="-230188" eaLnBrk="1" hangingPunct="1">
              <a:buSzPct val="125000"/>
              <a:buFont typeface="Arial" pitchFamily="34" charset="0"/>
              <a:buChar char="▪"/>
            </a:pPr>
            <a:r>
              <a:rPr lang="en-US" sz="1600" b="1" dirty="0" smtClean="0">
                <a:solidFill>
                  <a:schemeClr val="tx2"/>
                </a:solidFill>
                <a:latin typeface="Arial" pitchFamily="34" charset="0"/>
                <a:cs typeface="Arial" pitchFamily="34" charset="0"/>
              </a:rPr>
              <a:t>Run</a:t>
            </a:r>
            <a:r>
              <a:rPr lang="en-US" sz="1600" dirty="0" smtClean="0">
                <a:solidFill>
                  <a:schemeClr val="tx2"/>
                </a:solidFill>
                <a:latin typeface="Arial" pitchFamily="34" charset="0"/>
                <a:cs typeface="Arial" pitchFamily="34" charset="0"/>
              </a:rPr>
              <a:t> </a:t>
            </a:r>
            <a:r>
              <a:rPr lang="en-US" sz="1600" b="1" dirty="0" smtClean="0">
                <a:solidFill>
                  <a:schemeClr val="tx2"/>
                </a:solidFill>
                <a:latin typeface="Arial" pitchFamily="34" charset="0"/>
                <a:cs typeface="Arial" pitchFamily="34" charset="0"/>
              </a:rPr>
              <a:t>rate</a:t>
            </a:r>
            <a:r>
              <a:rPr lang="en-US" sz="1600" dirty="0" smtClean="0">
                <a:solidFill>
                  <a:schemeClr val="tx2"/>
                </a:solidFill>
                <a:latin typeface="Arial" pitchFamily="34" charset="0"/>
                <a:cs typeface="Arial" pitchFamily="34" charset="0"/>
              </a:rPr>
              <a:t> – is the working capital trending up or down. Are average working capital balances increasing. If so, consider the trend in target working capital (may have to be higher than historic run rate or average)</a:t>
            </a:r>
          </a:p>
          <a:p>
            <a:pPr marL="231775" lvl="1" indent="-230188" eaLnBrk="1" hangingPunct="1">
              <a:buSzPct val="125000"/>
              <a:buFont typeface="Arial" pitchFamily="34" charset="0"/>
              <a:buChar char="▪"/>
            </a:pPr>
            <a:r>
              <a:rPr lang="en-US" sz="1600" b="1" dirty="0" smtClean="0">
                <a:solidFill>
                  <a:schemeClr val="tx2"/>
                </a:solidFill>
                <a:latin typeface="Arial" pitchFamily="34" charset="0"/>
                <a:cs typeface="Arial" pitchFamily="34" charset="0"/>
              </a:rPr>
              <a:t>KPIs</a:t>
            </a:r>
            <a:r>
              <a:rPr lang="en-US" sz="1600" dirty="0" smtClean="0">
                <a:solidFill>
                  <a:schemeClr val="tx2"/>
                </a:solidFill>
                <a:latin typeface="Arial" pitchFamily="34" charset="0"/>
                <a:cs typeface="Arial" pitchFamily="34" charset="0"/>
              </a:rPr>
              <a:t> – calculate KPIs based on schedule of working capital at close (included in SPA). Are the KPIs reflective of what we have in due diligence of historic trends. If not, raise with management and client. </a:t>
            </a:r>
          </a:p>
        </p:txBody>
      </p:sp>
      <p:sp>
        <p:nvSpPr>
          <p:cNvPr id="6" name="Rectangle 3"/>
          <p:cNvSpPr txBox="1">
            <a:spLocks noChangeArrowheads="1"/>
          </p:cNvSpPr>
          <p:nvPr/>
        </p:nvSpPr>
        <p:spPr bwMode="auto">
          <a:xfrm>
            <a:off x="4589462" y="1143000"/>
            <a:ext cx="4437062"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90500" marR="0" lvl="1" indent="-188913" algn="l" defTabSz="914400" rtl="0" eaLnBrk="1" fontAlgn="base" latinLnBrk="0" hangingPunct="1">
              <a:lnSpc>
                <a:spcPct val="100000"/>
              </a:lnSpc>
              <a:spcBef>
                <a:spcPct val="40000"/>
              </a:spcBef>
              <a:spcAft>
                <a:spcPct val="0"/>
              </a:spcAft>
              <a:buClr>
                <a:schemeClr val="tx2"/>
              </a:buClr>
              <a:buSzPct val="85000"/>
              <a:buFont typeface="Wingdings" pitchFamily="2" charset="2"/>
              <a:buNone/>
              <a:tabLst/>
              <a:defRPr/>
            </a:pPr>
            <a:r>
              <a:rPr kumimoji="0" lang="en-US" sz="1600" b="1" i="0" u="none" kern="0" cap="none" spc="0" normalizeH="0" noProof="0" dirty="0" smtClean="0">
                <a:ln>
                  <a:noFill/>
                </a:ln>
                <a:solidFill>
                  <a:schemeClr val="tx2"/>
                </a:solidFill>
                <a:effectLst/>
                <a:uLnTx/>
                <a:uFillTx/>
                <a:latin typeface="Arial" pitchFamily="34" charset="0"/>
                <a:cs typeface="Arial" pitchFamily="34" charset="0"/>
              </a:rPr>
              <a:t>Implications on forecasts:</a:t>
            </a:r>
          </a:p>
          <a:p>
            <a:pPr marL="231775" lvl="1" indent="-230188">
              <a:spcBef>
                <a:spcPct val="40000"/>
              </a:spcBef>
              <a:buClr>
                <a:schemeClr val="accent1"/>
              </a:buClr>
              <a:buSzPct val="125000"/>
              <a:buFont typeface="Arial" pitchFamily="34" charset="0"/>
              <a:buChar char="▪"/>
            </a:pPr>
            <a:r>
              <a:rPr lang="en-US" sz="1600" kern="0" dirty="0" smtClean="0">
                <a:solidFill>
                  <a:schemeClr val="tx2"/>
                </a:solidFill>
                <a:latin typeface="Arial" pitchFamily="34" charset="0"/>
                <a:cs typeface="Arial" pitchFamily="34" charset="0"/>
              </a:rPr>
              <a:t>Basis for forecasts </a:t>
            </a:r>
            <a:r>
              <a:rPr lang="en-US" sz="1600" b="0" kern="0" dirty="0" smtClean="0">
                <a:solidFill>
                  <a:schemeClr val="tx2"/>
                </a:solidFill>
                <a:latin typeface="Arial" pitchFamily="34" charset="0"/>
                <a:cs typeface="Arial" pitchFamily="34" charset="0"/>
              </a:rPr>
              <a:t>– understand the basis for working capital forecasts (historical run rate, average balances, </a:t>
            </a:r>
            <a:r>
              <a:rPr lang="en-US" sz="1600" b="0" kern="0" dirty="0" err="1" smtClean="0">
                <a:solidFill>
                  <a:schemeClr val="tx2"/>
                </a:solidFill>
                <a:latin typeface="Arial" pitchFamily="34" charset="0"/>
                <a:cs typeface="Arial" pitchFamily="34" charset="0"/>
              </a:rPr>
              <a:t>KPI</a:t>
            </a:r>
            <a:r>
              <a:rPr lang="en-US" sz="1600" b="0" kern="0" dirty="0" smtClean="0">
                <a:solidFill>
                  <a:schemeClr val="tx2"/>
                </a:solidFill>
                <a:latin typeface="Arial" pitchFamily="34" charset="0"/>
                <a:cs typeface="Arial" pitchFamily="34" charset="0"/>
              </a:rPr>
              <a:t> etc). Which of these is the most representative of future working capital </a:t>
            </a:r>
          </a:p>
          <a:p>
            <a:pPr marL="231775" lvl="1" indent="-230188">
              <a:spcBef>
                <a:spcPct val="40000"/>
              </a:spcBef>
              <a:buClr>
                <a:schemeClr val="accent1"/>
              </a:buClr>
              <a:buSzPct val="125000"/>
              <a:buFont typeface="Arial" pitchFamily="34" charset="0"/>
              <a:buChar char="▪"/>
            </a:pPr>
            <a:r>
              <a:rPr lang="en-US" sz="1600" kern="0" dirty="0" smtClean="0">
                <a:solidFill>
                  <a:schemeClr val="tx2"/>
                </a:solidFill>
                <a:latin typeface="Arial" pitchFamily="34" charset="0"/>
                <a:cs typeface="Arial" pitchFamily="34" charset="0"/>
              </a:rPr>
              <a:t>Seasonality, peaks and troughs </a:t>
            </a:r>
            <a:r>
              <a:rPr lang="en-US" sz="1600" b="0" kern="0" dirty="0" smtClean="0">
                <a:solidFill>
                  <a:schemeClr val="tx2"/>
                </a:solidFill>
                <a:latin typeface="Arial" pitchFamily="34" charset="0"/>
                <a:cs typeface="Arial" pitchFamily="34" charset="0"/>
              </a:rPr>
              <a:t>– do the forecasted balances accurately reflect the time periods of high and low working capital.  Are the amounts in line with other factors (revenues, known one time cash outflows etc)</a:t>
            </a:r>
          </a:p>
          <a:p>
            <a:pPr marL="231775" lvl="1" indent="-230188">
              <a:spcBef>
                <a:spcPct val="40000"/>
              </a:spcBef>
              <a:buClr>
                <a:schemeClr val="accent1"/>
              </a:buClr>
              <a:buSzPct val="125000"/>
              <a:buFont typeface="Arial" pitchFamily="34" charset="0"/>
              <a:buChar char="▪"/>
            </a:pPr>
            <a:r>
              <a:rPr lang="en-US" sz="1600" kern="0" dirty="0" smtClean="0">
                <a:solidFill>
                  <a:schemeClr val="tx2"/>
                </a:solidFill>
                <a:latin typeface="Arial" pitchFamily="34" charset="0"/>
                <a:cs typeface="Arial" pitchFamily="34" charset="0"/>
              </a:rPr>
              <a:t>Fixed and variable balances </a:t>
            </a:r>
            <a:r>
              <a:rPr lang="en-US" sz="1600" b="0" kern="0" dirty="0" smtClean="0">
                <a:solidFill>
                  <a:schemeClr val="tx2"/>
                </a:solidFill>
                <a:latin typeface="Arial" pitchFamily="34" charset="0"/>
                <a:cs typeface="Arial" pitchFamily="34" charset="0"/>
              </a:rPr>
              <a:t>– does the forecast reflect accurately balances that are variable (based on business activity) and fixed (accrual for salaries, office expenses, administrative costs etc). </a:t>
            </a:r>
          </a:p>
        </p:txBody>
      </p:sp>
      <p:pic>
        <p:nvPicPr>
          <p:cNvPr id="8" name="Picture 7"/>
          <p:cNvPicPr>
            <a:picLocks noChangeAspect="1" noChangeArrowheads="1"/>
          </p:cNvPicPr>
          <p:nvPr/>
        </p:nvPicPr>
        <p:blipFill>
          <a:blip r:embed="rId4" cstate="print"/>
          <a:srcRect/>
          <a:stretch>
            <a:fillRect/>
          </a:stretch>
        </p:blipFill>
        <p:spPr bwMode="auto">
          <a:xfrm>
            <a:off x="8077200" y="91440"/>
            <a:ext cx="822960" cy="822960"/>
          </a:xfrm>
          <a:prstGeom prst="rect">
            <a:avLst/>
          </a:prstGeom>
          <a:noFill/>
          <a:ln w="9525">
            <a:noFill/>
            <a:miter lim="800000"/>
            <a:headEnd/>
            <a:tailEnd/>
          </a:ln>
          <a:effectLst/>
        </p:spPr>
      </p:pic>
      <p:sp>
        <p:nvSpPr>
          <p:cNvPr id="11" name="Rectangle 3"/>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3. </a:t>
            </a:r>
            <a:r>
              <a:rPr lang="en-US" sz="1800" dirty="0" smtClean="0"/>
              <a:t>Historical trends – impact on completion and forecasts</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56324"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175109" name="Rectangle 5"/>
          <p:cNvSpPr>
            <a:spLocks noChangeArrowheads="1"/>
          </p:cNvSpPr>
          <p:nvPr/>
        </p:nvSpPr>
        <p:spPr bwMode="auto">
          <a:xfrm>
            <a:off x="323850" y="1557338"/>
            <a:ext cx="8496300" cy="1223962"/>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25000"/>
              <a:buFont typeface="Arial" pitchFamily="34" charset="0"/>
              <a:buChar char="▪"/>
            </a:pPr>
            <a:r>
              <a:rPr lang="en-GB" sz="1800" b="0" dirty="0">
                <a:solidFill>
                  <a:schemeClr val="tx1"/>
                </a:solidFill>
              </a:rPr>
              <a:t>Why is it important that we understand intra-month cash flow?</a:t>
            </a:r>
          </a:p>
          <a:p>
            <a:pPr marL="576263" lvl="2" indent="-287338">
              <a:spcBef>
                <a:spcPct val="40000"/>
              </a:spcBef>
              <a:buClr>
                <a:schemeClr val="accent1"/>
              </a:buClr>
              <a:buSzPct val="100000"/>
              <a:buFont typeface="Arial" pitchFamily="34" charset="0"/>
              <a:buChar char="–"/>
            </a:pPr>
            <a:r>
              <a:rPr lang="en-GB" sz="1800" b="0" dirty="0">
                <a:solidFill>
                  <a:schemeClr val="tx1"/>
                </a:solidFill>
              </a:rPr>
              <a:t>To understand timing of receipts and payments</a:t>
            </a:r>
          </a:p>
          <a:p>
            <a:pPr marL="576263" lvl="2" indent="-287338">
              <a:spcBef>
                <a:spcPct val="40000"/>
              </a:spcBef>
              <a:buClr>
                <a:schemeClr val="accent1"/>
              </a:buClr>
              <a:buSzPct val="100000"/>
              <a:buFont typeface="Arial" pitchFamily="34" charset="0"/>
              <a:buChar char="–"/>
            </a:pPr>
            <a:r>
              <a:rPr lang="en-GB" sz="1800" b="0" dirty="0">
                <a:solidFill>
                  <a:schemeClr val="tx1"/>
                </a:solidFill>
              </a:rPr>
              <a:t>To understand maximum cash requirements during a typical month</a:t>
            </a:r>
          </a:p>
          <a:p>
            <a:pPr marL="576263" lvl="2" indent="-287338">
              <a:spcBef>
                <a:spcPct val="40000"/>
              </a:spcBef>
              <a:buClr>
                <a:srgbClr val="8AA5CB"/>
              </a:buClr>
              <a:buSzPct val="85000"/>
              <a:buFont typeface="Symbol" pitchFamily="18" charset="2"/>
              <a:buChar char="-"/>
            </a:pPr>
            <a:endParaRPr lang="en-GB" sz="2000" b="0" dirty="0">
              <a:solidFill>
                <a:schemeClr val="tx1"/>
              </a:solidFill>
            </a:endParaRPr>
          </a:p>
          <a:p>
            <a:pPr marL="576263" lvl="2" indent="-287338">
              <a:spcBef>
                <a:spcPct val="40000"/>
              </a:spcBef>
              <a:buClr>
                <a:srgbClr val="8AA5CB"/>
              </a:buClr>
              <a:buSzPct val="85000"/>
              <a:buFont typeface="Symbol" pitchFamily="18" charset="2"/>
              <a:buChar char="-"/>
            </a:pPr>
            <a:endParaRPr lang="en-GB" sz="2000" b="0" dirty="0">
              <a:solidFill>
                <a:schemeClr val="tx1"/>
              </a:solidFill>
            </a:endParaRPr>
          </a:p>
        </p:txBody>
      </p:sp>
      <p:sp>
        <p:nvSpPr>
          <p:cNvPr id="175110" name="AutoShape 6"/>
          <p:cNvSpPr>
            <a:spLocks noChangeArrowheads="1"/>
          </p:cNvSpPr>
          <p:nvPr>
            <p:custDataLst>
              <p:tags r:id="rId1"/>
            </p:custDataLst>
          </p:nvPr>
        </p:nvSpPr>
        <p:spPr bwMode="auto">
          <a:xfrm rot="-5400000" flipH="1" flipV="1">
            <a:off x="467519" y="3326606"/>
            <a:ext cx="1296987" cy="431800"/>
          </a:xfrm>
          <a:prstGeom prst="upArrow">
            <a:avLst>
              <a:gd name="adj1" fmla="val 64704"/>
              <a:gd name="adj2" fmla="val 33588"/>
            </a:avLst>
          </a:prstGeom>
          <a:gradFill rotWithShape="1">
            <a:gsLst>
              <a:gs pos="0">
                <a:schemeClr val="hlink"/>
              </a:gs>
              <a:gs pos="100000">
                <a:schemeClr val="hlink">
                  <a:gamma/>
                  <a:tint val="63922"/>
                  <a:invGamma/>
                </a:schemeClr>
              </a:gs>
            </a:gsLst>
            <a:lin ang="5400000" scaled="1"/>
          </a:gradFill>
          <a:ln w="6350" algn="ctr">
            <a:noFill/>
            <a:miter lim="800000"/>
            <a:headEnd/>
            <a:tailEnd/>
          </a:ln>
          <a:effectLst/>
        </p:spPr>
        <p:txBody>
          <a:bodyPr wrap="none" anchor="ctr"/>
          <a:lstStyle/>
          <a:p>
            <a:pPr>
              <a:defRPr/>
            </a:pPr>
            <a:endParaRPr lang="en-US">
              <a:solidFill>
                <a:schemeClr val="tx1"/>
              </a:solidFill>
            </a:endParaRPr>
          </a:p>
        </p:txBody>
      </p:sp>
      <p:sp>
        <p:nvSpPr>
          <p:cNvPr id="175111" name="Rectangle 7"/>
          <p:cNvSpPr>
            <a:spLocks noChangeArrowheads="1"/>
          </p:cNvSpPr>
          <p:nvPr/>
        </p:nvSpPr>
        <p:spPr bwMode="auto">
          <a:xfrm>
            <a:off x="1692275" y="2924175"/>
            <a:ext cx="7200900" cy="1512888"/>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00000"/>
              <a:buFont typeface="Arial" pitchFamily="34" charset="0"/>
              <a:buChar char="▪"/>
            </a:pPr>
            <a:r>
              <a:rPr lang="en-GB" sz="1800" b="0" dirty="0" smtClean="0">
                <a:solidFill>
                  <a:schemeClr val="tx1"/>
                </a:solidFill>
              </a:rPr>
              <a:t>Help ensure </a:t>
            </a:r>
            <a:r>
              <a:rPr lang="en-GB" sz="1800" b="0" dirty="0">
                <a:solidFill>
                  <a:schemeClr val="tx1"/>
                </a:solidFill>
              </a:rPr>
              <a:t>sufficient facilities on day 1 and immediately after acquisition – don't want cash shortfalls</a:t>
            </a:r>
          </a:p>
          <a:p>
            <a:pPr marL="287338" lvl="1" indent="-285750">
              <a:spcBef>
                <a:spcPct val="40000"/>
              </a:spcBef>
              <a:buClr>
                <a:schemeClr val="accent1"/>
              </a:buClr>
              <a:buSzPct val="100000"/>
              <a:buFont typeface="Arial" pitchFamily="34" charset="0"/>
              <a:buChar char="▪"/>
            </a:pPr>
            <a:r>
              <a:rPr lang="en-GB" sz="1800" b="0" dirty="0" smtClean="0">
                <a:solidFill>
                  <a:schemeClr val="tx1"/>
                </a:solidFill>
              </a:rPr>
              <a:t>Help maximize </a:t>
            </a:r>
            <a:r>
              <a:rPr lang="en-GB" sz="1800" b="0" dirty="0">
                <a:solidFill>
                  <a:schemeClr val="tx1"/>
                </a:solidFill>
              </a:rPr>
              <a:t>headroom of facilities and covenants to </a:t>
            </a:r>
            <a:r>
              <a:rPr lang="en-GB" sz="1800" b="0" dirty="0" smtClean="0">
                <a:solidFill>
                  <a:schemeClr val="tx1"/>
                </a:solidFill>
              </a:rPr>
              <a:t>help reduce </a:t>
            </a:r>
            <a:r>
              <a:rPr lang="en-GB" sz="1800" b="0" dirty="0">
                <a:solidFill>
                  <a:schemeClr val="tx1"/>
                </a:solidFill>
              </a:rPr>
              <a:t>default risk and to </a:t>
            </a:r>
            <a:r>
              <a:rPr lang="en-GB" sz="1800" b="0" dirty="0" smtClean="0">
                <a:solidFill>
                  <a:schemeClr val="tx1"/>
                </a:solidFill>
              </a:rPr>
              <a:t>help reduce </a:t>
            </a:r>
            <a:r>
              <a:rPr lang="en-GB" sz="1800" b="0" dirty="0">
                <a:solidFill>
                  <a:schemeClr val="tx1"/>
                </a:solidFill>
              </a:rPr>
              <a:t>the cost of borrowing</a:t>
            </a:r>
          </a:p>
        </p:txBody>
      </p:sp>
      <p:pic>
        <p:nvPicPr>
          <p:cNvPr id="9" name="Picture 8"/>
          <p:cNvPicPr>
            <a:picLocks noChangeAspect="1" noChangeArrowheads="1"/>
          </p:cNvPicPr>
          <p:nvPr/>
        </p:nvPicPr>
        <p:blipFill>
          <a:blip r:embed="rId4" cstate="print"/>
          <a:srcRect/>
          <a:stretch>
            <a:fillRect/>
          </a:stretch>
        </p:blipFill>
        <p:spPr bwMode="auto">
          <a:xfrm>
            <a:off x="8077200" y="91440"/>
            <a:ext cx="822960" cy="822960"/>
          </a:xfrm>
          <a:prstGeom prst="rect">
            <a:avLst/>
          </a:prstGeom>
          <a:noFill/>
          <a:ln w="9525">
            <a:noFill/>
            <a:miter lim="800000"/>
            <a:headEnd/>
            <a:tailEnd/>
          </a:ln>
          <a:effectLst/>
        </p:spPr>
      </p:pic>
      <p:sp>
        <p:nvSpPr>
          <p:cNvPr id="11" name="Rectangle 3"/>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4. Intra-month balances</a:t>
            </a:r>
            <a:endParaRPr 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109">
                                            <p:txEl>
                                              <p:pRg st="1" end="1"/>
                                            </p:txEl>
                                          </p:spTgt>
                                        </p:tgtEl>
                                        <p:attrNameLst>
                                          <p:attrName>style.visibility</p:attrName>
                                        </p:attrNameLst>
                                      </p:cBhvr>
                                      <p:to>
                                        <p:strVal val="visible"/>
                                      </p:to>
                                    </p:set>
                                    <p:anim calcmode="lin" valueType="num">
                                      <p:cBhvr additive="base">
                                        <p:cTn id="7" dur="500" fill="hold"/>
                                        <p:tgtEl>
                                          <p:spTgt spid="17510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5109">
                                            <p:txEl>
                                              <p:pRg st="2" end="2"/>
                                            </p:txEl>
                                          </p:spTgt>
                                        </p:tgtEl>
                                        <p:attrNameLst>
                                          <p:attrName>style.visibility</p:attrName>
                                        </p:attrNameLst>
                                      </p:cBhvr>
                                      <p:to>
                                        <p:strVal val="visible"/>
                                      </p:to>
                                    </p:set>
                                    <p:anim calcmode="lin" valueType="num">
                                      <p:cBhvr additive="base">
                                        <p:cTn id="13" dur="500" fill="hold"/>
                                        <p:tgtEl>
                                          <p:spTgt spid="17510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1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5110"/>
                                        </p:tgtEl>
                                        <p:attrNameLst>
                                          <p:attrName>style.visibility</p:attrName>
                                        </p:attrNameLst>
                                      </p:cBhvr>
                                      <p:to>
                                        <p:strVal val="visible"/>
                                      </p:to>
                                    </p:set>
                                    <p:anim calcmode="lin" valueType="num">
                                      <p:cBhvr additive="base">
                                        <p:cTn id="19" dur="500" fill="hold"/>
                                        <p:tgtEl>
                                          <p:spTgt spid="175110"/>
                                        </p:tgtEl>
                                        <p:attrNameLst>
                                          <p:attrName>ppt_x</p:attrName>
                                        </p:attrNameLst>
                                      </p:cBhvr>
                                      <p:tavLst>
                                        <p:tav tm="0">
                                          <p:val>
                                            <p:strVal val="#ppt_x"/>
                                          </p:val>
                                        </p:tav>
                                        <p:tav tm="100000">
                                          <p:val>
                                            <p:strVal val="#ppt_x"/>
                                          </p:val>
                                        </p:tav>
                                      </p:tavLst>
                                    </p:anim>
                                    <p:anim calcmode="lin" valueType="num">
                                      <p:cBhvr additive="base">
                                        <p:cTn id="20" dur="500" fill="hold"/>
                                        <p:tgtEl>
                                          <p:spTgt spid="1751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175111">
                                            <p:txEl>
                                              <p:pRg st="0" end="0"/>
                                            </p:txEl>
                                          </p:spTgt>
                                        </p:tgtEl>
                                        <p:attrNameLst>
                                          <p:attrName>style.visibility</p:attrName>
                                        </p:attrNameLst>
                                      </p:cBhvr>
                                      <p:to>
                                        <p:strVal val="visible"/>
                                      </p:to>
                                    </p:set>
                                    <p:animEffect transition="in" filter="diamond(in)">
                                      <p:cBhvr>
                                        <p:cTn id="25" dur="2000"/>
                                        <p:tgtEl>
                                          <p:spTgt spid="1751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75111">
                                            <p:txEl>
                                              <p:pRg st="1" end="1"/>
                                            </p:txEl>
                                          </p:spTgt>
                                        </p:tgtEl>
                                        <p:attrNameLst>
                                          <p:attrName>style.visibility</p:attrName>
                                        </p:attrNameLst>
                                      </p:cBhvr>
                                      <p:to>
                                        <p:strVal val="visible"/>
                                      </p:to>
                                    </p:set>
                                    <p:animEffect transition="in" filter="diamond(in)">
                                      <p:cBhvr>
                                        <p:cTn id="30" dur="2000"/>
                                        <p:tgtEl>
                                          <p:spTgt spid="1751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idx="1"/>
          </p:nvPr>
        </p:nvSpPr>
        <p:spPr>
          <a:xfrm>
            <a:off x="211138" y="1600200"/>
            <a:ext cx="8721725" cy="5029200"/>
          </a:xfrm>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57349" name="Text Box 5"/>
          <p:cNvSpPr txBox="1">
            <a:spLocks noChangeArrowheads="1"/>
          </p:cNvSpPr>
          <p:nvPr/>
        </p:nvSpPr>
        <p:spPr bwMode="auto">
          <a:xfrm>
            <a:off x="8067385" y="773113"/>
            <a:ext cx="184731" cy="461665"/>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chemeClr val="tx1"/>
              </a:solidFill>
              <a:latin typeface="Univers 55" pitchFamily="2" charset="0"/>
            </a:endParaRPr>
          </a:p>
        </p:txBody>
      </p:sp>
      <p:sp>
        <p:nvSpPr>
          <p:cNvPr id="57350" name="Rectangle 6"/>
          <p:cNvSpPr>
            <a:spLocks noChangeArrowheads="1"/>
          </p:cNvSpPr>
          <p:nvPr/>
        </p:nvSpPr>
        <p:spPr bwMode="auto">
          <a:xfrm>
            <a:off x="4876800" y="1454341"/>
            <a:ext cx="3810000" cy="1569784"/>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25000"/>
              <a:buFont typeface="Arial" pitchFamily="34" charset="0"/>
              <a:buChar char="▪"/>
            </a:pPr>
            <a:r>
              <a:rPr lang="en-GB" sz="1200" b="0" dirty="0" smtClean="0">
                <a:solidFill>
                  <a:schemeClr val="tx2"/>
                </a:solidFill>
              </a:rPr>
              <a:t>This example demonstrates the cash flow cycle for the company within a month:</a:t>
            </a:r>
          </a:p>
          <a:p>
            <a:pPr marL="744538" lvl="2" indent="-285750">
              <a:spcBef>
                <a:spcPct val="40000"/>
              </a:spcBef>
              <a:buClr>
                <a:schemeClr val="accent1"/>
              </a:buClr>
              <a:buSzPct val="100000"/>
              <a:buFont typeface="Arial" pitchFamily="34" charset="0"/>
              <a:buChar char="–"/>
            </a:pPr>
            <a:r>
              <a:rPr lang="en-GB" sz="1200" b="0" dirty="0" smtClean="0">
                <a:solidFill>
                  <a:schemeClr val="tx2"/>
                </a:solidFill>
              </a:rPr>
              <a:t>Payroll payments are made twice a month, approximately 1</a:t>
            </a:r>
            <a:r>
              <a:rPr lang="en-GB" sz="1200" b="0" baseline="30000" dirty="0" smtClean="0">
                <a:solidFill>
                  <a:schemeClr val="tx2"/>
                </a:solidFill>
              </a:rPr>
              <a:t>st</a:t>
            </a:r>
            <a:r>
              <a:rPr lang="en-GB" sz="1200" b="0" dirty="0" smtClean="0">
                <a:solidFill>
                  <a:schemeClr val="tx2"/>
                </a:solidFill>
              </a:rPr>
              <a:t>  and 15</a:t>
            </a:r>
            <a:r>
              <a:rPr lang="en-GB" sz="1200" b="0" baseline="30000" dirty="0" smtClean="0">
                <a:solidFill>
                  <a:schemeClr val="tx2"/>
                </a:solidFill>
              </a:rPr>
              <a:t>th</a:t>
            </a:r>
            <a:r>
              <a:rPr lang="en-GB" sz="1200" b="0" dirty="0" smtClean="0">
                <a:solidFill>
                  <a:schemeClr val="tx2"/>
                </a:solidFill>
              </a:rPr>
              <a:t> </a:t>
            </a:r>
          </a:p>
          <a:p>
            <a:pPr marL="744538" lvl="2" indent="-285750">
              <a:spcBef>
                <a:spcPct val="40000"/>
              </a:spcBef>
              <a:buClr>
                <a:schemeClr val="accent1"/>
              </a:buClr>
              <a:buSzPct val="100000"/>
              <a:buFont typeface="Arial" pitchFamily="34" charset="0"/>
              <a:buChar char="–"/>
            </a:pPr>
            <a:r>
              <a:rPr lang="en-GB" sz="1200" b="0" dirty="0" smtClean="0">
                <a:solidFill>
                  <a:schemeClr val="tx2"/>
                </a:solidFill>
              </a:rPr>
              <a:t>Customer collections are also made twice a month, around 10</a:t>
            </a:r>
            <a:r>
              <a:rPr lang="en-GB" sz="1200" b="0" baseline="30000" dirty="0" smtClean="0">
                <a:solidFill>
                  <a:schemeClr val="tx2"/>
                </a:solidFill>
              </a:rPr>
              <a:t>th</a:t>
            </a:r>
            <a:r>
              <a:rPr lang="en-GB" sz="1200" b="0" dirty="0" smtClean="0">
                <a:solidFill>
                  <a:schemeClr val="tx2"/>
                </a:solidFill>
              </a:rPr>
              <a:t> and 25</a:t>
            </a:r>
            <a:r>
              <a:rPr lang="en-GB" sz="1200" b="0" baseline="30000" dirty="0" smtClean="0">
                <a:solidFill>
                  <a:schemeClr val="tx2"/>
                </a:solidFill>
              </a:rPr>
              <a:t>th</a:t>
            </a:r>
            <a:endParaRPr lang="en-GB" sz="1200" b="0" dirty="0" smtClean="0">
              <a:solidFill>
                <a:schemeClr val="tx2"/>
              </a:solidFill>
            </a:endParaRPr>
          </a:p>
          <a:p>
            <a:pPr marL="744538" lvl="2" indent="-285750">
              <a:spcBef>
                <a:spcPct val="40000"/>
              </a:spcBef>
              <a:buClr>
                <a:schemeClr val="accent1"/>
              </a:buClr>
              <a:buSzPct val="100000"/>
              <a:buFont typeface="Arial" pitchFamily="34" charset="0"/>
              <a:buChar char="–"/>
            </a:pPr>
            <a:r>
              <a:rPr lang="en-GB" sz="1200" b="0" dirty="0" smtClean="0">
                <a:solidFill>
                  <a:schemeClr val="tx2"/>
                </a:solidFill>
              </a:rPr>
              <a:t>There are 2 supplier payment runs – 6</a:t>
            </a:r>
            <a:r>
              <a:rPr lang="en-GB" sz="1200" b="0" baseline="30000" dirty="0" smtClean="0">
                <a:solidFill>
                  <a:schemeClr val="tx2"/>
                </a:solidFill>
              </a:rPr>
              <a:t>th</a:t>
            </a:r>
            <a:r>
              <a:rPr lang="en-GB" sz="1200" b="0" dirty="0" smtClean="0">
                <a:solidFill>
                  <a:schemeClr val="tx2"/>
                </a:solidFill>
              </a:rPr>
              <a:t> and 15</a:t>
            </a:r>
            <a:r>
              <a:rPr lang="en-GB" sz="1200" b="0" baseline="30000" dirty="0" smtClean="0">
                <a:solidFill>
                  <a:schemeClr val="tx2"/>
                </a:solidFill>
              </a:rPr>
              <a:t>th</a:t>
            </a:r>
            <a:endParaRPr lang="en-GB" sz="1200" b="0" dirty="0" smtClean="0">
              <a:solidFill>
                <a:schemeClr val="tx2"/>
              </a:solidFill>
            </a:endParaRPr>
          </a:p>
          <a:p>
            <a:pPr marL="287338" lvl="1" indent="-285750">
              <a:spcBef>
                <a:spcPct val="40000"/>
              </a:spcBef>
              <a:buClr>
                <a:schemeClr val="accent1"/>
              </a:buClr>
              <a:buSzPct val="125000"/>
              <a:buFont typeface="Arial" pitchFamily="34" charset="0"/>
              <a:buChar char="▪"/>
            </a:pPr>
            <a:r>
              <a:rPr lang="en-GB" sz="1200" b="0" dirty="0" smtClean="0">
                <a:solidFill>
                  <a:schemeClr val="tx2"/>
                </a:solidFill>
              </a:rPr>
              <a:t>If a buyer acquired this company on day 1, there are 2 cash outflow obligations (1</a:t>
            </a:r>
            <a:r>
              <a:rPr lang="en-GB" sz="1200" b="0" baseline="30000" dirty="0" smtClean="0">
                <a:solidFill>
                  <a:schemeClr val="tx2"/>
                </a:solidFill>
              </a:rPr>
              <a:t>st</a:t>
            </a:r>
            <a:r>
              <a:rPr lang="en-GB" sz="1200" b="0" dirty="0" smtClean="0">
                <a:solidFill>
                  <a:schemeClr val="tx2"/>
                </a:solidFill>
              </a:rPr>
              <a:t> for payroll and 6</a:t>
            </a:r>
            <a:r>
              <a:rPr lang="en-GB" sz="1200" b="0" baseline="30000" dirty="0" smtClean="0">
                <a:solidFill>
                  <a:schemeClr val="tx2"/>
                </a:solidFill>
              </a:rPr>
              <a:t>th</a:t>
            </a:r>
            <a:r>
              <a:rPr lang="en-GB" sz="1200" b="0" dirty="0" smtClean="0">
                <a:solidFill>
                  <a:schemeClr val="tx2"/>
                </a:solidFill>
              </a:rPr>
              <a:t> for suppliers) before the first collection from customers is made around 10</a:t>
            </a:r>
            <a:r>
              <a:rPr lang="en-GB" sz="1200" b="0" baseline="30000" dirty="0" smtClean="0">
                <a:solidFill>
                  <a:schemeClr val="tx2"/>
                </a:solidFill>
              </a:rPr>
              <a:t>th.</a:t>
            </a:r>
            <a:r>
              <a:rPr lang="en-GB" sz="1200" b="0" dirty="0" smtClean="0">
                <a:solidFill>
                  <a:schemeClr val="tx2"/>
                </a:solidFill>
              </a:rPr>
              <a:t> Therefore our advice to the buyer would be:</a:t>
            </a:r>
          </a:p>
          <a:p>
            <a:pPr marL="744538" lvl="2" indent="-285750">
              <a:spcBef>
                <a:spcPct val="40000"/>
              </a:spcBef>
              <a:buClr>
                <a:schemeClr val="accent1"/>
              </a:buClr>
              <a:buSzPct val="100000"/>
              <a:buFont typeface="Arial" pitchFamily="34" charset="0"/>
              <a:buChar char="–"/>
            </a:pPr>
            <a:r>
              <a:rPr lang="en-US" sz="1200" b="0" dirty="0" smtClean="0">
                <a:solidFill>
                  <a:schemeClr val="tx2"/>
                </a:solidFill>
              </a:rPr>
              <a:t>Ask the vendor to leave enough cash in the business to meet these two obligations, or</a:t>
            </a:r>
          </a:p>
          <a:p>
            <a:pPr marL="744538" lvl="2" indent="-285750">
              <a:spcBef>
                <a:spcPct val="40000"/>
              </a:spcBef>
              <a:buClr>
                <a:schemeClr val="accent1"/>
              </a:buClr>
              <a:buSzPct val="100000"/>
              <a:buFont typeface="Arial" pitchFamily="34" charset="0"/>
              <a:buChar char="–"/>
            </a:pPr>
            <a:r>
              <a:rPr lang="en-US" sz="1200" b="0" dirty="0" smtClean="0">
                <a:solidFill>
                  <a:schemeClr val="tx2"/>
                </a:solidFill>
              </a:rPr>
              <a:t>A revolver or overdraft facility be put in place immediately. </a:t>
            </a:r>
          </a:p>
          <a:p>
            <a:pPr marL="287338" lvl="1" indent="-285750">
              <a:spcBef>
                <a:spcPct val="40000"/>
              </a:spcBef>
              <a:buClr>
                <a:schemeClr val="accent1"/>
              </a:buClr>
              <a:buSzPct val="125000"/>
              <a:buFont typeface="Arial" pitchFamily="34" charset="0"/>
              <a:buChar char="▪"/>
            </a:pPr>
            <a:r>
              <a:rPr lang="en-US" sz="1200" b="0" dirty="0" smtClean="0">
                <a:solidFill>
                  <a:schemeClr val="tx2"/>
                </a:solidFill>
              </a:rPr>
              <a:t>Our advice here may be more useful to a PE client as they usually don’t have a treasury function or cash pooling arrangements in place.  A strategic client may have cash funds that can be transferred around the group (although this may not be practical to do on Day 1). </a:t>
            </a:r>
            <a:endParaRPr lang="en-GB" sz="1200" b="0" dirty="0" smtClean="0">
              <a:solidFill>
                <a:schemeClr val="tx2"/>
              </a:solidFill>
            </a:endParaRPr>
          </a:p>
          <a:p>
            <a:pPr marL="287338" lvl="1" indent="-285750">
              <a:spcBef>
                <a:spcPct val="40000"/>
              </a:spcBef>
              <a:buClr>
                <a:schemeClr val="accent1"/>
              </a:buClr>
              <a:buSzPct val="85000"/>
              <a:buFont typeface="Wingdings" pitchFamily="2" charset="2"/>
              <a:buChar char="l"/>
            </a:pPr>
            <a:endParaRPr lang="en-GB" sz="1200" b="0" dirty="0">
              <a:solidFill>
                <a:schemeClr val="tx2"/>
              </a:solidFill>
            </a:endParaRPr>
          </a:p>
        </p:txBody>
      </p:sp>
      <p:grpSp>
        <p:nvGrpSpPr>
          <p:cNvPr id="74" name="Group 73"/>
          <p:cNvGrpSpPr/>
          <p:nvPr/>
        </p:nvGrpSpPr>
        <p:grpSpPr>
          <a:xfrm>
            <a:off x="236884" y="1676400"/>
            <a:ext cx="4639916" cy="2733714"/>
            <a:chOff x="76200" y="1589088"/>
            <a:chExt cx="5245100" cy="3062287"/>
          </a:xfrm>
        </p:grpSpPr>
        <p:sp>
          <p:nvSpPr>
            <p:cNvPr id="57352" name="Line 8"/>
            <p:cNvSpPr>
              <a:spLocks noChangeShapeType="1"/>
            </p:cNvSpPr>
            <p:nvPr/>
          </p:nvSpPr>
          <p:spPr bwMode="auto">
            <a:xfrm flipH="1">
              <a:off x="1158875" y="3344128"/>
              <a:ext cx="201612" cy="703263"/>
            </a:xfrm>
            <a:prstGeom prst="line">
              <a:avLst/>
            </a:prstGeom>
            <a:noFill/>
            <a:ln w="6350">
              <a:solidFill>
                <a:schemeClr val="hlink"/>
              </a:solidFill>
              <a:round/>
              <a:headEnd type="triangle" w="med" len="sm"/>
              <a:tailEnd type="none" w="med" len="sm"/>
            </a:ln>
          </p:spPr>
          <p:txBody>
            <a:bodyPr lIns="0" tIns="0" rIns="0" bIns="0"/>
            <a:lstStyle/>
            <a:p>
              <a:endParaRPr lang="en-US" sz="1200">
                <a:solidFill>
                  <a:schemeClr val="tx1"/>
                </a:solidFill>
              </a:endParaRPr>
            </a:p>
          </p:txBody>
        </p:sp>
        <p:sp>
          <p:nvSpPr>
            <p:cNvPr id="57353" name="Text Box 9"/>
            <p:cNvSpPr txBox="1">
              <a:spLocks noChangeArrowheads="1"/>
            </p:cNvSpPr>
            <p:nvPr/>
          </p:nvSpPr>
          <p:spPr bwMode="auto">
            <a:xfrm>
              <a:off x="76200" y="4041041"/>
              <a:ext cx="1211262" cy="276999"/>
            </a:xfrm>
            <a:prstGeom prst="rect">
              <a:avLst/>
            </a:prstGeom>
            <a:solidFill>
              <a:schemeClr val="accent2"/>
            </a:solidFill>
            <a:ln w="6350">
              <a:solidFill>
                <a:schemeClr val="hlink"/>
              </a:solidFill>
              <a:miter lim="800000"/>
              <a:headEnd/>
              <a:tailEnd/>
            </a:ln>
          </p:spPr>
          <p:txBody>
            <a:bodyPr lIns="45720" rIns="45720">
              <a:spAutoFit/>
            </a:bodyPr>
            <a:lstStyle/>
            <a:p>
              <a:pPr algn="ctr" defTabSz="762000" eaLnBrk="0" hangingPunct="0"/>
              <a:r>
                <a:rPr lang="en-GB" sz="1200">
                  <a:solidFill>
                    <a:schemeClr val="tx1"/>
                  </a:solidFill>
                  <a:latin typeface="Univers 45 Light" pitchFamily="2" charset="0"/>
                </a:rPr>
                <a:t>Payroll </a:t>
              </a:r>
            </a:p>
          </p:txBody>
        </p:sp>
        <p:sp>
          <p:nvSpPr>
            <p:cNvPr id="57354" name="Line 10"/>
            <p:cNvSpPr>
              <a:spLocks noChangeShapeType="1"/>
            </p:cNvSpPr>
            <p:nvPr/>
          </p:nvSpPr>
          <p:spPr bwMode="auto">
            <a:xfrm>
              <a:off x="1763712" y="3488591"/>
              <a:ext cx="144463" cy="720725"/>
            </a:xfrm>
            <a:prstGeom prst="line">
              <a:avLst/>
            </a:prstGeom>
            <a:noFill/>
            <a:ln w="6350">
              <a:solidFill>
                <a:schemeClr val="hlink"/>
              </a:solidFill>
              <a:round/>
              <a:headEnd type="triangle" w="med" len="sm"/>
              <a:tailEnd type="none" w="med" len="sm"/>
            </a:ln>
          </p:spPr>
          <p:txBody>
            <a:bodyPr lIns="0" tIns="0" rIns="0" bIns="0"/>
            <a:lstStyle/>
            <a:p>
              <a:endParaRPr lang="en-US" sz="1200">
                <a:solidFill>
                  <a:schemeClr val="tx1"/>
                </a:solidFill>
              </a:endParaRPr>
            </a:p>
          </p:txBody>
        </p:sp>
        <p:sp>
          <p:nvSpPr>
            <p:cNvPr id="57355" name="Text Box 11"/>
            <p:cNvSpPr txBox="1">
              <a:spLocks noChangeArrowheads="1"/>
            </p:cNvSpPr>
            <p:nvPr/>
          </p:nvSpPr>
          <p:spPr bwMode="auto">
            <a:xfrm>
              <a:off x="1746250" y="4045803"/>
              <a:ext cx="1930400" cy="276999"/>
            </a:xfrm>
            <a:prstGeom prst="rect">
              <a:avLst/>
            </a:prstGeom>
            <a:solidFill>
              <a:schemeClr val="accent2"/>
            </a:solidFill>
            <a:ln w="6350">
              <a:solidFill>
                <a:schemeClr val="hlink"/>
              </a:solidFill>
              <a:miter lim="800000"/>
              <a:headEnd/>
              <a:tailEnd/>
            </a:ln>
          </p:spPr>
          <p:txBody>
            <a:bodyPr lIns="45720" rIns="45720">
              <a:spAutoFit/>
            </a:bodyPr>
            <a:lstStyle/>
            <a:p>
              <a:pPr algn="ctr" defTabSz="762000" eaLnBrk="0" hangingPunct="0"/>
              <a:r>
                <a:rPr lang="en-GB" sz="1200">
                  <a:solidFill>
                    <a:schemeClr val="tx1"/>
                  </a:solidFill>
                  <a:latin typeface="Univers 45 Light" pitchFamily="2" charset="0"/>
                </a:rPr>
                <a:t>Supplier payment</a:t>
              </a:r>
            </a:p>
          </p:txBody>
        </p:sp>
        <p:sp>
          <p:nvSpPr>
            <p:cNvPr id="57356" name="Line 12"/>
            <p:cNvSpPr>
              <a:spLocks noChangeShapeType="1"/>
            </p:cNvSpPr>
            <p:nvPr/>
          </p:nvSpPr>
          <p:spPr bwMode="auto">
            <a:xfrm flipH="1" flipV="1">
              <a:off x="1776412" y="2036028"/>
              <a:ext cx="287338" cy="503238"/>
            </a:xfrm>
            <a:prstGeom prst="line">
              <a:avLst/>
            </a:prstGeom>
            <a:noFill/>
            <a:ln w="6350">
              <a:solidFill>
                <a:schemeClr val="hlink"/>
              </a:solidFill>
              <a:round/>
              <a:headEnd type="triangle" w="med" len="sm"/>
              <a:tailEnd type="none" w="med" len="sm"/>
            </a:ln>
          </p:spPr>
          <p:txBody>
            <a:bodyPr lIns="0" tIns="0" rIns="0" bIns="0"/>
            <a:lstStyle/>
            <a:p>
              <a:endParaRPr lang="en-US" sz="1200">
                <a:solidFill>
                  <a:schemeClr val="tx1"/>
                </a:solidFill>
              </a:endParaRPr>
            </a:p>
          </p:txBody>
        </p:sp>
        <p:sp>
          <p:nvSpPr>
            <p:cNvPr id="57357" name="Text Box 13"/>
            <p:cNvSpPr txBox="1">
              <a:spLocks noChangeArrowheads="1"/>
            </p:cNvSpPr>
            <p:nvPr/>
          </p:nvSpPr>
          <p:spPr bwMode="auto">
            <a:xfrm>
              <a:off x="1676400" y="1726852"/>
              <a:ext cx="1873250" cy="276999"/>
            </a:xfrm>
            <a:prstGeom prst="rect">
              <a:avLst/>
            </a:prstGeom>
            <a:solidFill>
              <a:schemeClr val="accent2"/>
            </a:solidFill>
            <a:ln w="6350">
              <a:solidFill>
                <a:schemeClr val="hlink"/>
              </a:solidFill>
              <a:miter lim="800000"/>
              <a:headEnd/>
              <a:tailEnd/>
            </a:ln>
          </p:spPr>
          <p:txBody>
            <a:bodyPr lIns="45720" rIns="45720">
              <a:spAutoFit/>
            </a:bodyPr>
            <a:lstStyle/>
            <a:p>
              <a:pPr algn="ctr" defTabSz="762000" eaLnBrk="0" hangingPunct="0"/>
              <a:r>
                <a:rPr lang="en-GB" sz="1200">
                  <a:solidFill>
                    <a:schemeClr val="tx1"/>
                  </a:solidFill>
                  <a:latin typeface="Univers 45 Light" pitchFamily="2" charset="0"/>
                </a:rPr>
                <a:t>Customer receipt</a:t>
              </a:r>
            </a:p>
          </p:txBody>
        </p:sp>
        <p:sp>
          <p:nvSpPr>
            <p:cNvPr id="57358" name="Line 14"/>
            <p:cNvSpPr>
              <a:spLocks noChangeShapeType="1"/>
            </p:cNvSpPr>
            <p:nvPr/>
          </p:nvSpPr>
          <p:spPr bwMode="auto">
            <a:xfrm flipH="1">
              <a:off x="2157412" y="2840891"/>
              <a:ext cx="576263" cy="1223962"/>
            </a:xfrm>
            <a:prstGeom prst="line">
              <a:avLst/>
            </a:prstGeom>
            <a:noFill/>
            <a:ln w="6350">
              <a:solidFill>
                <a:schemeClr val="hlink"/>
              </a:solidFill>
              <a:round/>
              <a:headEnd type="triangle" w="med" len="sm"/>
              <a:tailEnd type="none" w="med" len="sm"/>
            </a:ln>
          </p:spPr>
          <p:txBody>
            <a:bodyPr lIns="0" tIns="0" rIns="0" bIns="0"/>
            <a:lstStyle/>
            <a:p>
              <a:endParaRPr lang="en-US" sz="1200">
                <a:solidFill>
                  <a:schemeClr val="tx1"/>
                </a:solidFill>
              </a:endParaRPr>
            </a:p>
          </p:txBody>
        </p:sp>
        <p:sp>
          <p:nvSpPr>
            <p:cNvPr id="57359" name="Line 15"/>
            <p:cNvSpPr>
              <a:spLocks noChangeShapeType="1"/>
            </p:cNvSpPr>
            <p:nvPr/>
          </p:nvSpPr>
          <p:spPr bwMode="auto">
            <a:xfrm>
              <a:off x="3236912" y="2985353"/>
              <a:ext cx="1165225" cy="1079500"/>
            </a:xfrm>
            <a:prstGeom prst="line">
              <a:avLst/>
            </a:prstGeom>
            <a:noFill/>
            <a:ln w="6350">
              <a:solidFill>
                <a:schemeClr val="hlink"/>
              </a:solidFill>
              <a:round/>
              <a:headEnd type="triangle" w="med" len="sm"/>
              <a:tailEnd type="none" w="med" len="sm"/>
            </a:ln>
          </p:spPr>
          <p:txBody>
            <a:bodyPr lIns="0" tIns="0" rIns="0" bIns="0"/>
            <a:lstStyle/>
            <a:p>
              <a:endParaRPr lang="en-US" sz="1200">
                <a:solidFill>
                  <a:schemeClr val="tx1"/>
                </a:solidFill>
              </a:endParaRPr>
            </a:p>
          </p:txBody>
        </p:sp>
        <p:sp>
          <p:nvSpPr>
            <p:cNvPr id="57360" name="Text Box 16"/>
            <p:cNvSpPr txBox="1">
              <a:spLocks noChangeArrowheads="1"/>
            </p:cNvSpPr>
            <p:nvPr/>
          </p:nvSpPr>
          <p:spPr bwMode="auto">
            <a:xfrm>
              <a:off x="4110037" y="4041041"/>
              <a:ext cx="1211263" cy="276999"/>
            </a:xfrm>
            <a:prstGeom prst="rect">
              <a:avLst/>
            </a:prstGeom>
            <a:solidFill>
              <a:schemeClr val="accent2"/>
            </a:solidFill>
            <a:ln w="6350">
              <a:solidFill>
                <a:schemeClr val="hlink"/>
              </a:solidFill>
              <a:miter lim="800000"/>
              <a:headEnd/>
              <a:tailEnd/>
            </a:ln>
          </p:spPr>
          <p:txBody>
            <a:bodyPr lIns="45720" rIns="45720">
              <a:spAutoFit/>
            </a:bodyPr>
            <a:lstStyle/>
            <a:p>
              <a:pPr algn="ctr" defTabSz="762000" eaLnBrk="0" hangingPunct="0"/>
              <a:r>
                <a:rPr lang="en-GB" sz="1200">
                  <a:solidFill>
                    <a:schemeClr val="tx1"/>
                  </a:solidFill>
                  <a:latin typeface="Univers 45 Light" pitchFamily="2" charset="0"/>
                </a:rPr>
                <a:t>Payroll </a:t>
              </a:r>
            </a:p>
          </p:txBody>
        </p:sp>
        <p:sp>
          <p:nvSpPr>
            <p:cNvPr id="57361" name="Line 17"/>
            <p:cNvSpPr>
              <a:spLocks noChangeShapeType="1"/>
            </p:cNvSpPr>
            <p:nvPr/>
          </p:nvSpPr>
          <p:spPr bwMode="auto">
            <a:xfrm flipH="1" flipV="1">
              <a:off x="3619499" y="1893152"/>
              <a:ext cx="460375" cy="142875"/>
            </a:xfrm>
            <a:prstGeom prst="line">
              <a:avLst/>
            </a:prstGeom>
            <a:noFill/>
            <a:ln w="6350">
              <a:solidFill>
                <a:schemeClr val="hlink"/>
              </a:solidFill>
              <a:round/>
              <a:headEnd type="triangle" w="med" len="sm"/>
              <a:tailEnd type="none" w="med" len="sm"/>
            </a:ln>
          </p:spPr>
          <p:txBody>
            <a:bodyPr lIns="0" tIns="0" rIns="0" bIns="0"/>
            <a:lstStyle/>
            <a:p>
              <a:endParaRPr lang="en-US" sz="1200">
                <a:solidFill>
                  <a:schemeClr val="tx1"/>
                </a:solidFill>
              </a:endParaRPr>
            </a:p>
          </p:txBody>
        </p:sp>
        <p:grpSp>
          <p:nvGrpSpPr>
            <p:cNvPr id="148483" name="Group 3"/>
            <p:cNvGrpSpPr>
              <a:grpSpLocks noChangeAspect="1"/>
            </p:cNvGrpSpPr>
            <p:nvPr/>
          </p:nvGrpSpPr>
          <p:grpSpPr bwMode="auto">
            <a:xfrm>
              <a:off x="312738" y="1589088"/>
              <a:ext cx="4699000" cy="3062287"/>
              <a:chOff x="197" y="1001"/>
              <a:chExt cx="2960" cy="1929"/>
            </a:xfrm>
          </p:grpSpPr>
          <p:sp>
            <p:nvSpPr>
              <p:cNvPr id="148482" name="AutoShape 2"/>
              <p:cNvSpPr>
                <a:spLocks noChangeAspect="1" noChangeArrowheads="1" noTextEdit="1"/>
              </p:cNvSpPr>
              <p:nvPr/>
            </p:nvSpPr>
            <p:spPr bwMode="auto">
              <a:xfrm>
                <a:off x="197" y="1001"/>
                <a:ext cx="2960" cy="19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8484" name="Line 4"/>
              <p:cNvSpPr>
                <a:spLocks noChangeShapeType="1"/>
              </p:cNvSpPr>
              <p:nvPr/>
            </p:nvSpPr>
            <p:spPr bwMode="auto">
              <a:xfrm>
                <a:off x="630" y="1195"/>
                <a:ext cx="1" cy="1080"/>
              </a:xfrm>
              <a:prstGeom prst="line">
                <a:avLst/>
              </a:prstGeom>
              <a:ln>
                <a:solidFill>
                  <a:schemeClr val="tx2"/>
                </a:solidFill>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85" name="Line 5"/>
              <p:cNvSpPr>
                <a:spLocks noChangeShapeType="1"/>
              </p:cNvSpPr>
              <p:nvPr/>
            </p:nvSpPr>
            <p:spPr bwMode="auto">
              <a:xfrm>
                <a:off x="612" y="2275"/>
                <a:ext cx="18"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86" name="Line 6"/>
              <p:cNvSpPr>
                <a:spLocks noChangeShapeType="1"/>
              </p:cNvSpPr>
              <p:nvPr/>
            </p:nvSpPr>
            <p:spPr bwMode="auto">
              <a:xfrm>
                <a:off x="612" y="2127"/>
                <a:ext cx="18"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87" name="Line 7"/>
              <p:cNvSpPr>
                <a:spLocks noChangeShapeType="1"/>
              </p:cNvSpPr>
              <p:nvPr/>
            </p:nvSpPr>
            <p:spPr bwMode="auto">
              <a:xfrm>
                <a:off x="612" y="1970"/>
                <a:ext cx="18"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88" name="Line 8"/>
              <p:cNvSpPr>
                <a:spLocks noChangeShapeType="1"/>
              </p:cNvSpPr>
              <p:nvPr/>
            </p:nvSpPr>
            <p:spPr bwMode="auto">
              <a:xfrm>
                <a:off x="612" y="1813"/>
                <a:ext cx="18"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89" name="Line 9"/>
              <p:cNvSpPr>
                <a:spLocks noChangeShapeType="1"/>
              </p:cNvSpPr>
              <p:nvPr/>
            </p:nvSpPr>
            <p:spPr bwMode="auto">
              <a:xfrm>
                <a:off x="612" y="1656"/>
                <a:ext cx="18"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0" name="Line 10"/>
              <p:cNvSpPr>
                <a:spLocks noChangeShapeType="1"/>
              </p:cNvSpPr>
              <p:nvPr/>
            </p:nvSpPr>
            <p:spPr bwMode="auto">
              <a:xfrm>
                <a:off x="612" y="1509"/>
                <a:ext cx="18"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1" name="Line 11"/>
              <p:cNvSpPr>
                <a:spLocks noChangeShapeType="1"/>
              </p:cNvSpPr>
              <p:nvPr/>
            </p:nvSpPr>
            <p:spPr bwMode="auto">
              <a:xfrm>
                <a:off x="612" y="1352"/>
                <a:ext cx="18"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2" name="Line 12"/>
              <p:cNvSpPr>
                <a:spLocks noChangeShapeType="1"/>
              </p:cNvSpPr>
              <p:nvPr/>
            </p:nvSpPr>
            <p:spPr bwMode="auto">
              <a:xfrm>
                <a:off x="612" y="1195"/>
                <a:ext cx="18" cy="1"/>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3" name="Line 13"/>
              <p:cNvSpPr>
                <a:spLocks noChangeShapeType="1"/>
              </p:cNvSpPr>
              <p:nvPr/>
            </p:nvSpPr>
            <p:spPr bwMode="auto">
              <a:xfrm>
                <a:off x="630" y="1970"/>
                <a:ext cx="2306" cy="1"/>
              </a:xfrm>
              <a:prstGeom prst="line">
                <a:avLst/>
              </a:prstGeom>
              <a:ln>
                <a:solidFill>
                  <a:schemeClr val="tx2"/>
                </a:solidFill>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4" name="Line 14"/>
              <p:cNvSpPr>
                <a:spLocks noChangeShapeType="1"/>
              </p:cNvSpPr>
              <p:nvPr/>
            </p:nvSpPr>
            <p:spPr bwMode="auto">
              <a:xfrm flipV="1">
                <a:off x="630"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5" name="Line 15"/>
              <p:cNvSpPr>
                <a:spLocks noChangeShapeType="1"/>
              </p:cNvSpPr>
              <p:nvPr/>
            </p:nvSpPr>
            <p:spPr bwMode="auto">
              <a:xfrm flipV="1">
                <a:off x="861"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6" name="Line 16"/>
              <p:cNvSpPr>
                <a:spLocks noChangeShapeType="1"/>
              </p:cNvSpPr>
              <p:nvPr/>
            </p:nvSpPr>
            <p:spPr bwMode="auto">
              <a:xfrm flipV="1">
                <a:off x="1091"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7" name="Line 17"/>
              <p:cNvSpPr>
                <a:spLocks noChangeShapeType="1"/>
              </p:cNvSpPr>
              <p:nvPr/>
            </p:nvSpPr>
            <p:spPr bwMode="auto">
              <a:xfrm flipV="1">
                <a:off x="1322"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8" name="Line 18"/>
              <p:cNvSpPr>
                <a:spLocks noChangeShapeType="1"/>
              </p:cNvSpPr>
              <p:nvPr/>
            </p:nvSpPr>
            <p:spPr bwMode="auto">
              <a:xfrm flipV="1">
                <a:off x="1553"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499" name="Line 19"/>
              <p:cNvSpPr>
                <a:spLocks noChangeShapeType="1"/>
              </p:cNvSpPr>
              <p:nvPr/>
            </p:nvSpPr>
            <p:spPr bwMode="auto">
              <a:xfrm flipV="1">
                <a:off x="1783"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0" name="Line 20"/>
              <p:cNvSpPr>
                <a:spLocks noChangeShapeType="1"/>
              </p:cNvSpPr>
              <p:nvPr/>
            </p:nvSpPr>
            <p:spPr bwMode="auto">
              <a:xfrm flipV="1">
                <a:off x="2014"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1" name="Line 21"/>
              <p:cNvSpPr>
                <a:spLocks noChangeShapeType="1"/>
              </p:cNvSpPr>
              <p:nvPr/>
            </p:nvSpPr>
            <p:spPr bwMode="auto">
              <a:xfrm flipV="1">
                <a:off x="2244"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2" name="Line 22"/>
              <p:cNvSpPr>
                <a:spLocks noChangeShapeType="1"/>
              </p:cNvSpPr>
              <p:nvPr/>
            </p:nvSpPr>
            <p:spPr bwMode="auto">
              <a:xfrm flipV="1">
                <a:off x="2475"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3" name="Line 23"/>
              <p:cNvSpPr>
                <a:spLocks noChangeShapeType="1"/>
              </p:cNvSpPr>
              <p:nvPr/>
            </p:nvSpPr>
            <p:spPr bwMode="auto">
              <a:xfrm flipV="1">
                <a:off x="2705"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4" name="Line 24"/>
              <p:cNvSpPr>
                <a:spLocks noChangeShapeType="1"/>
              </p:cNvSpPr>
              <p:nvPr/>
            </p:nvSpPr>
            <p:spPr bwMode="auto">
              <a:xfrm flipV="1">
                <a:off x="2936" y="1970"/>
                <a:ext cx="1" cy="19"/>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5" name="Freeform 25"/>
              <p:cNvSpPr>
                <a:spLocks/>
              </p:cNvSpPr>
              <p:nvPr/>
            </p:nvSpPr>
            <p:spPr bwMode="auto">
              <a:xfrm>
                <a:off x="630" y="1269"/>
                <a:ext cx="2306" cy="886"/>
              </a:xfrm>
              <a:custGeom>
                <a:avLst/>
                <a:gdLst/>
                <a:ahLst/>
                <a:cxnLst>
                  <a:cxn ang="0">
                    <a:pos x="0" y="76"/>
                  </a:cxn>
                  <a:cxn ang="0">
                    <a:pos x="25" y="86"/>
                  </a:cxn>
                  <a:cxn ang="0">
                    <a:pos x="50" y="96"/>
                  </a:cxn>
                  <a:cxn ang="0">
                    <a:pos x="75" y="39"/>
                  </a:cxn>
                  <a:cxn ang="0">
                    <a:pos x="100" y="39"/>
                  </a:cxn>
                  <a:cxn ang="0">
                    <a:pos x="125" y="49"/>
                  </a:cxn>
                  <a:cxn ang="0">
                    <a:pos x="150" y="59"/>
                  </a:cxn>
                  <a:cxn ang="0">
                    <a:pos x="175" y="59"/>
                  </a:cxn>
                  <a:cxn ang="0">
                    <a:pos x="200" y="59"/>
                  </a:cxn>
                  <a:cxn ang="0">
                    <a:pos x="225" y="0"/>
                  </a:cxn>
                  <a:cxn ang="0">
                    <a:pos x="250" y="0"/>
                  </a:cxn>
                </a:cxnLst>
                <a:rect l="0" t="0" r="r" b="b"/>
                <a:pathLst>
                  <a:path w="250" h="96">
                    <a:moveTo>
                      <a:pt x="0" y="76"/>
                    </a:moveTo>
                    <a:lnTo>
                      <a:pt x="25" y="86"/>
                    </a:lnTo>
                    <a:lnTo>
                      <a:pt x="50" y="96"/>
                    </a:lnTo>
                    <a:lnTo>
                      <a:pt x="75" y="39"/>
                    </a:lnTo>
                    <a:lnTo>
                      <a:pt x="100" y="39"/>
                    </a:lnTo>
                    <a:lnTo>
                      <a:pt x="125" y="49"/>
                    </a:lnTo>
                    <a:lnTo>
                      <a:pt x="150" y="59"/>
                    </a:lnTo>
                    <a:lnTo>
                      <a:pt x="175" y="59"/>
                    </a:lnTo>
                    <a:lnTo>
                      <a:pt x="200" y="59"/>
                    </a:lnTo>
                    <a:lnTo>
                      <a:pt x="225" y="0"/>
                    </a:lnTo>
                    <a:lnTo>
                      <a:pt x="250" y="0"/>
                    </a:lnTo>
                  </a:path>
                </a:pathLst>
              </a:custGeom>
              <a:ln w="9525">
                <a:solidFill>
                  <a:schemeClr val="tx2"/>
                </a:solidFill>
                <a:prstDash val="sysDot"/>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6" name="Freeform 26"/>
              <p:cNvSpPr>
                <a:spLocks/>
              </p:cNvSpPr>
              <p:nvPr/>
            </p:nvSpPr>
            <p:spPr bwMode="auto">
              <a:xfrm>
                <a:off x="621" y="1952"/>
                <a:ext cx="28" cy="37"/>
              </a:xfrm>
              <a:custGeom>
                <a:avLst/>
                <a:gdLst/>
                <a:ahLst/>
                <a:cxnLst>
                  <a:cxn ang="0">
                    <a:pos x="9" y="0"/>
                  </a:cxn>
                  <a:cxn ang="0">
                    <a:pos x="28" y="18"/>
                  </a:cxn>
                  <a:cxn ang="0">
                    <a:pos x="9" y="37"/>
                  </a:cxn>
                  <a:cxn ang="0">
                    <a:pos x="0" y="18"/>
                  </a:cxn>
                  <a:cxn ang="0">
                    <a:pos x="9" y="0"/>
                  </a:cxn>
                </a:cxnLst>
                <a:rect l="0" t="0" r="r" b="b"/>
                <a:pathLst>
                  <a:path w="28" h="37">
                    <a:moveTo>
                      <a:pt x="9" y="0"/>
                    </a:moveTo>
                    <a:lnTo>
                      <a:pt x="28" y="18"/>
                    </a:lnTo>
                    <a:lnTo>
                      <a:pt x="9" y="37"/>
                    </a:lnTo>
                    <a:lnTo>
                      <a:pt x="0" y="18"/>
                    </a:lnTo>
                    <a:lnTo>
                      <a:pt x="9"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7" name="Freeform 27"/>
              <p:cNvSpPr>
                <a:spLocks/>
              </p:cNvSpPr>
              <p:nvPr/>
            </p:nvSpPr>
            <p:spPr bwMode="auto">
              <a:xfrm>
                <a:off x="852" y="2044"/>
                <a:ext cx="27" cy="37"/>
              </a:xfrm>
              <a:custGeom>
                <a:avLst/>
                <a:gdLst/>
                <a:ahLst/>
                <a:cxnLst>
                  <a:cxn ang="0">
                    <a:pos x="9" y="0"/>
                  </a:cxn>
                  <a:cxn ang="0">
                    <a:pos x="27" y="18"/>
                  </a:cxn>
                  <a:cxn ang="0">
                    <a:pos x="9" y="37"/>
                  </a:cxn>
                  <a:cxn ang="0">
                    <a:pos x="0" y="18"/>
                  </a:cxn>
                  <a:cxn ang="0">
                    <a:pos x="9" y="0"/>
                  </a:cxn>
                </a:cxnLst>
                <a:rect l="0" t="0" r="r" b="b"/>
                <a:pathLst>
                  <a:path w="27" h="37">
                    <a:moveTo>
                      <a:pt x="9" y="0"/>
                    </a:moveTo>
                    <a:lnTo>
                      <a:pt x="27" y="18"/>
                    </a:lnTo>
                    <a:lnTo>
                      <a:pt x="9" y="37"/>
                    </a:lnTo>
                    <a:lnTo>
                      <a:pt x="0" y="18"/>
                    </a:lnTo>
                    <a:lnTo>
                      <a:pt x="9"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8" name="Freeform 28"/>
              <p:cNvSpPr>
                <a:spLocks/>
              </p:cNvSpPr>
              <p:nvPr/>
            </p:nvSpPr>
            <p:spPr bwMode="auto">
              <a:xfrm>
                <a:off x="1073" y="2136"/>
                <a:ext cx="37" cy="37"/>
              </a:xfrm>
              <a:custGeom>
                <a:avLst/>
                <a:gdLst/>
                <a:ahLst/>
                <a:cxnLst>
                  <a:cxn ang="0">
                    <a:pos x="18" y="0"/>
                  </a:cxn>
                  <a:cxn ang="0">
                    <a:pos x="37" y="19"/>
                  </a:cxn>
                  <a:cxn ang="0">
                    <a:pos x="18" y="37"/>
                  </a:cxn>
                  <a:cxn ang="0">
                    <a:pos x="0" y="19"/>
                  </a:cxn>
                  <a:cxn ang="0">
                    <a:pos x="18" y="0"/>
                  </a:cxn>
                </a:cxnLst>
                <a:rect l="0" t="0" r="r" b="b"/>
                <a:pathLst>
                  <a:path w="37" h="37">
                    <a:moveTo>
                      <a:pt x="18" y="0"/>
                    </a:moveTo>
                    <a:lnTo>
                      <a:pt x="37" y="19"/>
                    </a:lnTo>
                    <a:lnTo>
                      <a:pt x="18" y="37"/>
                    </a:lnTo>
                    <a:lnTo>
                      <a:pt x="0" y="19"/>
                    </a:lnTo>
                    <a:lnTo>
                      <a:pt x="18"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09" name="Freeform 29"/>
              <p:cNvSpPr>
                <a:spLocks/>
              </p:cNvSpPr>
              <p:nvPr/>
            </p:nvSpPr>
            <p:spPr bwMode="auto">
              <a:xfrm>
                <a:off x="1304" y="1610"/>
                <a:ext cx="36" cy="37"/>
              </a:xfrm>
              <a:custGeom>
                <a:avLst/>
                <a:gdLst/>
                <a:ahLst/>
                <a:cxnLst>
                  <a:cxn ang="0">
                    <a:pos x="18" y="0"/>
                  </a:cxn>
                  <a:cxn ang="0">
                    <a:pos x="36" y="19"/>
                  </a:cxn>
                  <a:cxn ang="0">
                    <a:pos x="18" y="37"/>
                  </a:cxn>
                  <a:cxn ang="0">
                    <a:pos x="0" y="19"/>
                  </a:cxn>
                  <a:cxn ang="0">
                    <a:pos x="18" y="0"/>
                  </a:cxn>
                </a:cxnLst>
                <a:rect l="0" t="0" r="r" b="b"/>
                <a:pathLst>
                  <a:path w="36" h="37">
                    <a:moveTo>
                      <a:pt x="18" y="0"/>
                    </a:moveTo>
                    <a:lnTo>
                      <a:pt x="36" y="19"/>
                    </a:lnTo>
                    <a:lnTo>
                      <a:pt x="18" y="37"/>
                    </a:lnTo>
                    <a:lnTo>
                      <a:pt x="0" y="19"/>
                    </a:lnTo>
                    <a:lnTo>
                      <a:pt x="18"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10" name="Freeform 30"/>
              <p:cNvSpPr>
                <a:spLocks/>
              </p:cNvSpPr>
              <p:nvPr/>
            </p:nvSpPr>
            <p:spPr bwMode="auto">
              <a:xfrm>
                <a:off x="1534" y="1610"/>
                <a:ext cx="37" cy="37"/>
              </a:xfrm>
              <a:custGeom>
                <a:avLst/>
                <a:gdLst/>
                <a:ahLst/>
                <a:cxnLst>
                  <a:cxn ang="0">
                    <a:pos x="19" y="0"/>
                  </a:cxn>
                  <a:cxn ang="0">
                    <a:pos x="37" y="19"/>
                  </a:cxn>
                  <a:cxn ang="0">
                    <a:pos x="19" y="37"/>
                  </a:cxn>
                  <a:cxn ang="0">
                    <a:pos x="0" y="19"/>
                  </a:cxn>
                  <a:cxn ang="0">
                    <a:pos x="19" y="0"/>
                  </a:cxn>
                </a:cxnLst>
                <a:rect l="0" t="0" r="r" b="b"/>
                <a:pathLst>
                  <a:path w="37" h="37">
                    <a:moveTo>
                      <a:pt x="19" y="0"/>
                    </a:moveTo>
                    <a:lnTo>
                      <a:pt x="37" y="19"/>
                    </a:lnTo>
                    <a:lnTo>
                      <a:pt x="19" y="37"/>
                    </a:lnTo>
                    <a:lnTo>
                      <a:pt x="0" y="19"/>
                    </a:lnTo>
                    <a:lnTo>
                      <a:pt x="19"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11" name="Freeform 31"/>
              <p:cNvSpPr>
                <a:spLocks/>
              </p:cNvSpPr>
              <p:nvPr/>
            </p:nvSpPr>
            <p:spPr bwMode="auto">
              <a:xfrm>
                <a:off x="1765" y="1702"/>
                <a:ext cx="36" cy="37"/>
              </a:xfrm>
              <a:custGeom>
                <a:avLst/>
                <a:gdLst/>
                <a:ahLst/>
                <a:cxnLst>
                  <a:cxn ang="0">
                    <a:pos x="18" y="0"/>
                  </a:cxn>
                  <a:cxn ang="0">
                    <a:pos x="36" y="19"/>
                  </a:cxn>
                  <a:cxn ang="0">
                    <a:pos x="18" y="37"/>
                  </a:cxn>
                  <a:cxn ang="0">
                    <a:pos x="0" y="19"/>
                  </a:cxn>
                  <a:cxn ang="0">
                    <a:pos x="18" y="0"/>
                  </a:cxn>
                </a:cxnLst>
                <a:rect l="0" t="0" r="r" b="b"/>
                <a:pathLst>
                  <a:path w="36" h="37">
                    <a:moveTo>
                      <a:pt x="18" y="0"/>
                    </a:moveTo>
                    <a:lnTo>
                      <a:pt x="36" y="19"/>
                    </a:lnTo>
                    <a:lnTo>
                      <a:pt x="18" y="37"/>
                    </a:lnTo>
                    <a:lnTo>
                      <a:pt x="0" y="19"/>
                    </a:lnTo>
                    <a:lnTo>
                      <a:pt x="18"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12" name="Freeform 32"/>
              <p:cNvSpPr>
                <a:spLocks/>
              </p:cNvSpPr>
              <p:nvPr/>
            </p:nvSpPr>
            <p:spPr bwMode="auto">
              <a:xfrm>
                <a:off x="1995" y="1795"/>
                <a:ext cx="37" cy="37"/>
              </a:xfrm>
              <a:custGeom>
                <a:avLst/>
                <a:gdLst/>
                <a:ahLst/>
                <a:cxnLst>
                  <a:cxn ang="0">
                    <a:pos x="19" y="0"/>
                  </a:cxn>
                  <a:cxn ang="0">
                    <a:pos x="37" y="18"/>
                  </a:cxn>
                  <a:cxn ang="0">
                    <a:pos x="19" y="37"/>
                  </a:cxn>
                  <a:cxn ang="0">
                    <a:pos x="0" y="18"/>
                  </a:cxn>
                  <a:cxn ang="0">
                    <a:pos x="19" y="0"/>
                  </a:cxn>
                </a:cxnLst>
                <a:rect l="0" t="0" r="r" b="b"/>
                <a:pathLst>
                  <a:path w="37" h="37">
                    <a:moveTo>
                      <a:pt x="19" y="0"/>
                    </a:moveTo>
                    <a:lnTo>
                      <a:pt x="37" y="18"/>
                    </a:lnTo>
                    <a:lnTo>
                      <a:pt x="19" y="37"/>
                    </a:lnTo>
                    <a:lnTo>
                      <a:pt x="0" y="18"/>
                    </a:lnTo>
                    <a:lnTo>
                      <a:pt x="19"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13" name="Freeform 33"/>
              <p:cNvSpPr>
                <a:spLocks/>
              </p:cNvSpPr>
              <p:nvPr/>
            </p:nvSpPr>
            <p:spPr bwMode="auto">
              <a:xfrm>
                <a:off x="2226" y="1795"/>
                <a:ext cx="37" cy="37"/>
              </a:xfrm>
              <a:custGeom>
                <a:avLst/>
                <a:gdLst/>
                <a:ahLst/>
                <a:cxnLst>
                  <a:cxn ang="0">
                    <a:pos x="18" y="0"/>
                  </a:cxn>
                  <a:cxn ang="0">
                    <a:pos x="37" y="18"/>
                  </a:cxn>
                  <a:cxn ang="0">
                    <a:pos x="18" y="37"/>
                  </a:cxn>
                  <a:cxn ang="0">
                    <a:pos x="0" y="18"/>
                  </a:cxn>
                  <a:cxn ang="0">
                    <a:pos x="18" y="0"/>
                  </a:cxn>
                </a:cxnLst>
                <a:rect l="0" t="0" r="r" b="b"/>
                <a:pathLst>
                  <a:path w="37" h="37">
                    <a:moveTo>
                      <a:pt x="18" y="0"/>
                    </a:moveTo>
                    <a:lnTo>
                      <a:pt x="37" y="18"/>
                    </a:lnTo>
                    <a:lnTo>
                      <a:pt x="18" y="37"/>
                    </a:lnTo>
                    <a:lnTo>
                      <a:pt x="0" y="18"/>
                    </a:lnTo>
                    <a:lnTo>
                      <a:pt x="18"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14" name="Freeform 34"/>
              <p:cNvSpPr>
                <a:spLocks/>
              </p:cNvSpPr>
              <p:nvPr/>
            </p:nvSpPr>
            <p:spPr bwMode="auto">
              <a:xfrm>
                <a:off x="2456" y="1795"/>
                <a:ext cx="37" cy="37"/>
              </a:xfrm>
              <a:custGeom>
                <a:avLst/>
                <a:gdLst/>
                <a:ahLst/>
                <a:cxnLst>
                  <a:cxn ang="0">
                    <a:pos x="19" y="0"/>
                  </a:cxn>
                  <a:cxn ang="0">
                    <a:pos x="37" y="18"/>
                  </a:cxn>
                  <a:cxn ang="0">
                    <a:pos x="19" y="37"/>
                  </a:cxn>
                  <a:cxn ang="0">
                    <a:pos x="0" y="18"/>
                  </a:cxn>
                  <a:cxn ang="0">
                    <a:pos x="19" y="0"/>
                  </a:cxn>
                </a:cxnLst>
                <a:rect l="0" t="0" r="r" b="b"/>
                <a:pathLst>
                  <a:path w="37" h="37">
                    <a:moveTo>
                      <a:pt x="19" y="0"/>
                    </a:moveTo>
                    <a:lnTo>
                      <a:pt x="37" y="18"/>
                    </a:lnTo>
                    <a:lnTo>
                      <a:pt x="19" y="37"/>
                    </a:lnTo>
                    <a:lnTo>
                      <a:pt x="0" y="18"/>
                    </a:lnTo>
                    <a:lnTo>
                      <a:pt x="19"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15" name="Freeform 35"/>
              <p:cNvSpPr>
                <a:spLocks/>
              </p:cNvSpPr>
              <p:nvPr/>
            </p:nvSpPr>
            <p:spPr bwMode="auto">
              <a:xfrm>
                <a:off x="2687" y="1259"/>
                <a:ext cx="37" cy="28"/>
              </a:xfrm>
              <a:custGeom>
                <a:avLst/>
                <a:gdLst/>
                <a:ahLst/>
                <a:cxnLst>
                  <a:cxn ang="0">
                    <a:pos x="18" y="0"/>
                  </a:cxn>
                  <a:cxn ang="0">
                    <a:pos x="37" y="10"/>
                  </a:cxn>
                  <a:cxn ang="0">
                    <a:pos x="18" y="28"/>
                  </a:cxn>
                  <a:cxn ang="0">
                    <a:pos x="0" y="10"/>
                  </a:cxn>
                  <a:cxn ang="0">
                    <a:pos x="18" y="0"/>
                  </a:cxn>
                </a:cxnLst>
                <a:rect l="0" t="0" r="r" b="b"/>
                <a:pathLst>
                  <a:path w="37" h="28">
                    <a:moveTo>
                      <a:pt x="18" y="0"/>
                    </a:moveTo>
                    <a:lnTo>
                      <a:pt x="37" y="10"/>
                    </a:lnTo>
                    <a:lnTo>
                      <a:pt x="18" y="28"/>
                    </a:lnTo>
                    <a:lnTo>
                      <a:pt x="0" y="10"/>
                    </a:lnTo>
                    <a:lnTo>
                      <a:pt x="18"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16" name="Freeform 36"/>
              <p:cNvSpPr>
                <a:spLocks/>
              </p:cNvSpPr>
              <p:nvPr/>
            </p:nvSpPr>
            <p:spPr bwMode="auto">
              <a:xfrm>
                <a:off x="2917" y="1259"/>
                <a:ext cx="28" cy="28"/>
              </a:xfrm>
              <a:custGeom>
                <a:avLst/>
                <a:gdLst/>
                <a:ahLst/>
                <a:cxnLst>
                  <a:cxn ang="0">
                    <a:pos x="19" y="0"/>
                  </a:cxn>
                  <a:cxn ang="0">
                    <a:pos x="28" y="10"/>
                  </a:cxn>
                  <a:cxn ang="0">
                    <a:pos x="19" y="28"/>
                  </a:cxn>
                  <a:cxn ang="0">
                    <a:pos x="0" y="10"/>
                  </a:cxn>
                  <a:cxn ang="0">
                    <a:pos x="19" y="0"/>
                  </a:cxn>
                </a:cxnLst>
                <a:rect l="0" t="0" r="r" b="b"/>
                <a:pathLst>
                  <a:path w="28" h="28">
                    <a:moveTo>
                      <a:pt x="19" y="0"/>
                    </a:moveTo>
                    <a:lnTo>
                      <a:pt x="28" y="10"/>
                    </a:lnTo>
                    <a:lnTo>
                      <a:pt x="19" y="28"/>
                    </a:lnTo>
                    <a:lnTo>
                      <a:pt x="0" y="10"/>
                    </a:lnTo>
                    <a:lnTo>
                      <a:pt x="19" y="0"/>
                    </a:lnTo>
                    <a:close/>
                  </a:path>
                </a:pathLst>
              </a:custGeom>
              <a:solidFill>
                <a:srgbClr val="FFFFFF"/>
              </a:solidFill>
              <a:ln w="14288">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517" name="Rectangle 37"/>
              <p:cNvSpPr>
                <a:spLocks noChangeArrowheads="1"/>
              </p:cNvSpPr>
              <p:nvPr/>
            </p:nvSpPr>
            <p:spPr bwMode="auto">
              <a:xfrm>
                <a:off x="520" y="2229"/>
                <a:ext cx="6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-1</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18" name="Rectangle 38"/>
              <p:cNvSpPr>
                <a:spLocks noChangeArrowheads="1"/>
              </p:cNvSpPr>
              <p:nvPr/>
            </p:nvSpPr>
            <p:spPr bwMode="auto">
              <a:xfrm>
                <a:off x="455" y="2072"/>
                <a:ext cx="12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-0.5</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19" name="Rectangle 39"/>
              <p:cNvSpPr>
                <a:spLocks noChangeArrowheads="1"/>
              </p:cNvSpPr>
              <p:nvPr/>
            </p:nvSpPr>
            <p:spPr bwMode="auto">
              <a:xfrm>
                <a:off x="538" y="1915"/>
                <a:ext cx="4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0" name="Rectangle 40"/>
              <p:cNvSpPr>
                <a:spLocks noChangeArrowheads="1"/>
              </p:cNvSpPr>
              <p:nvPr/>
            </p:nvSpPr>
            <p:spPr bwMode="auto">
              <a:xfrm>
                <a:off x="483" y="1767"/>
                <a:ext cx="10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0.5</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1" name="Rectangle 41"/>
              <p:cNvSpPr>
                <a:spLocks noChangeArrowheads="1"/>
              </p:cNvSpPr>
              <p:nvPr/>
            </p:nvSpPr>
            <p:spPr bwMode="auto">
              <a:xfrm>
                <a:off x="538" y="1610"/>
                <a:ext cx="4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1</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2" name="Rectangle 42"/>
              <p:cNvSpPr>
                <a:spLocks noChangeArrowheads="1"/>
              </p:cNvSpPr>
              <p:nvPr/>
            </p:nvSpPr>
            <p:spPr bwMode="auto">
              <a:xfrm>
                <a:off x="483" y="1453"/>
                <a:ext cx="10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1.5</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3" name="Rectangle 43"/>
              <p:cNvSpPr>
                <a:spLocks noChangeArrowheads="1"/>
              </p:cNvSpPr>
              <p:nvPr/>
            </p:nvSpPr>
            <p:spPr bwMode="auto">
              <a:xfrm>
                <a:off x="538" y="1306"/>
                <a:ext cx="4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2</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4" name="Rectangle 44"/>
              <p:cNvSpPr>
                <a:spLocks noChangeArrowheads="1"/>
              </p:cNvSpPr>
              <p:nvPr/>
            </p:nvSpPr>
            <p:spPr bwMode="auto">
              <a:xfrm>
                <a:off x="483" y="1149"/>
                <a:ext cx="10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2.5</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5" name="Rectangle 45"/>
              <p:cNvSpPr>
                <a:spLocks noChangeArrowheads="1"/>
              </p:cNvSpPr>
              <p:nvPr/>
            </p:nvSpPr>
            <p:spPr bwMode="auto">
              <a:xfrm>
                <a:off x="612" y="2339"/>
                <a:ext cx="4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6" name="Rectangle 46"/>
              <p:cNvSpPr>
                <a:spLocks noChangeArrowheads="1"/>
              </p:cNvSpPr>
              <p:nvPr/>
            </p:nvSpPr>
            <p:spPr bwMode="auto">
              <a:xfrm>
                <a:off x="842" y="2339"/>
                <a:ext cx="4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3</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7" name="Rectangle 47"/>
              <p:cNvSpPr>
                <a:spLocks noChangeArrowheads="1"/>
              </p:cNvSpPr>
              <p:nvPr/>
            </p:nvSpPr>
            <p:spPr bwMode="auto">
              <a:xfrm>
                <a:off x="1073" y="2339"/>
                <a:ext cx="4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6</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8" name="Rectangle 48"/>
              <p:cNvSpPr>
                <a:spLocks noChangeArrowheads="1"/>
              </p:cNvSpPr>
              <p:nvPr/>
            </p:nvSpPr>
            <p:spPr bwMode="auto">
              <a:xfrm>
                <a:off x="1304" y="2339"/>
                <a:ext cx="4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9</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29" name="Rectangle 49"/>
              <p:cNvSpPr>
                <a:spLocks noChangeArrowheads="1"/>
              </p:cNvSpPr>
              <p:nvPr/>
            </p:nvSpPr>
            <p:spPr bwMode="auto">
              <a:xfrm>
                <a:off x="1516" y="233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12</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30" name="Rectangle 50"/>
              <p:cNvSpPr>
                <a:spLocks noChangeArrowheads="1"/>
              </p:cNvSpPr>
              <p:nvPr/>
            </p:nvSpPr>
            <p:spPr bwMode="auto">
              <a:xfrm>
                <a:off x="1746" y="233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15</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31" name="Rectangle 51"/>
              <p:cNvSpPr>
                <a:spLocks noChangeArrowheads="1"/>
              </p:cNvSpPr>
              <p:nvPr/>
            </p:nvSpPr>
            <p:spPr bwMode="auto">
              <a:xfrm>
                <a:off x="1977" y="233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18</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32" name="Rectangle 52"/>
              <p:cNvSpPr>
                <a:spLocks noChangeArrowheads="1"/>
              </p:cNvSpPr>
              <p:nvPr/>
            </p:nvSpPr>
            <p:spPr bwMode="auto">
              <a:xfrm>
                <a:off x="2207" y="233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21</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33" name="Rectangle 53"/>
              <p:cNvSpPr>
                <a:spLocks noChangeArrowheads="1"/>
              </p:cNvSpPr>
              <p:nvPr/>
            </p:nvSpPr>
            <p:spPr bwMode="auto">
              <a:xfrm>
                <a:off x="2438" y="233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24</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34" name="Rectangle 54"/>
              <p:cNvSpPr>
                <a:spLocks noChangeArrowheads="1"/>
              </p:cNvSpPr>
              <p:nvPr/>
            </p:nvSpPr>
            <p:spPr bwMode="auto">
              <a:xfrm>
                <a:off x="2659" y="233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27</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35" name="Rectangle 55"/>
              <p:cNvSpPr>
                <a:spLocks noChangeArrowheads="1"/>
              </p:cNvSpPr>
              <p:nvPr/>
            </p:nvSpPr>
            <p:spPr bwMode="auto">
              <a:xfrm>
                <a:off x="2890" y="233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30</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sp>
            <p:nvSpPr>
              <p:cNvPr id="148536" name="Rectangle 56"/>
              <p:cNvSpPr>
                <a:spLocks noChangeArrowheads="1"/>
              </p:cNvSpPr>
              <p:nvPr/>
            </p:nvSpPr>
            <p:spPr bwMode="auto">
              <a:xfrm rot="16200000">
                <a:off x="241" y="1640"/>
                <a:ext cx="25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2"/>
                    </a:solidFill>
                    <a:effectLst/>
                    <a:latin typeface="Univers 45 Light" pitchFamily="2" charset="0"/>
                    <a:cs typeface="Arial" pitchFamily="34" charset="0"/>
                  </a:rPr>
                  <a:t>$million</a:t>
                </a:r>
                <a:endParaRPr kumimoji="0" lang="en-US" sz="1800" b="0" i="0" u="none" strike="noStrike" cap="none" normalizeH="0" baseline="0" smtClean="0">
                  <a:ln>
                    <a:noFill/>
                  </a:ln>
                  <a:solidFill>
                    <a:schemeClr val="tx2"/>
                  </a:solidFill>
                  <a:effectLst/>
                  <a:latin typeface="Arial" pitchFamily="34" charset="0"/>
                  <a:cs typeface="Arial" pitchFamily="34" charset="0"/>
                </a:endParaRPr>
              </a:p>
            </p:txBody>
          </p:sp>
        </p:grpSp>
      </p:grpSp>
      <p:sp>
        <p:nvSpPr>
          <p:cNvPr id="75" name="Rectangle 19"/>
          <p:cNvSpPr>
            <a:spLocks noChangeArrowheads="1"/>
          </p:cNvSpPr>
          <p:nvPr/>
        </p:nvSpPr>
        <p:spPr bwMode="auto">
          <a:xfrm>
            <a:off x="236885" y="4648200"/>
            <a:ext cx="4639916" cy="720725"/>
          </a:xfrm>
          <a:prstGeom prst="rect">
            <a:avLst/>
          </a:prstGeom>
          <a:noFill/>
          <a:ln w="6350" algn="ctr">
            <a:noFill/>
            <a:miter lim="800000"/>
            <a:headEnd/>
            <a:tailEnd/>
          </a:ln>
        </p:spPr>
        <p:txBody>
          <a:bodyPr lIns="0" tIns="0" rIns="0" bIns="0" anchor="b"/>
          <a:lstStyle/>
          <a:p>
            <a:pPr lvl="1"/>
            <a:r>
              <a:rPr lang="en-GB" sz="1800" b="1" dirty="0">
                <a:solidFill>
                  <a:schemeClr val="tx2"/>
                </a:solidFill>
              </a:rPr>
              <a:t>Identifying cash balances and cash needs on DAY 1 of the deal is key!!</a:t>
            </a:r>
          </a:p>
        </p:txBody>
      </p:sp>
      <p:sp>
        <p:nvSpPr>
          <p:cNvPr id="77" name="TextBox 76"/>
          <p:cNvSpPr txBox="1"/>
          <p:nvPr/>
        </p:nvSpPr>
        <p:spPr>
          <a:xfrm>
            <a:off x="6623516" y="1059334"/>
            <a:ext cx="2238113" cy="276999"/>
          </a:xfrm>
          <a:prstGeom prst="rect">
            <a:avLst/>
          </a:prstGeom>
          <a:solidFill>
            <a:srgbClr val="C84E00"/>
          </a:solidFill>
        </p:spPr>
        <p:txBody>
          <a:bodyPr wrap="none" rtlCol="0">
            <a:spAutoFit/>
          </a:bodyPr>
          <a:lstStyle/>
          <a:p>
            <a:r>
              <a:rPr lang="en-US" sz="1200" dirty="0" smtClean="0">
                <a:solidFill>
                  <a:schemeClr val="tx1"/>
                </a:solidFill>
              </a:rPr>
              <a:t>For Example Purposes Only</a:t>
            </a:r>
            <a:endParaRPr lang="en-US" sz="1200" dirty="0">
              <a:solidFill>
                <a:schemeClr val="tx1"/>
              </a:solidFill>
            </a:endParaRPr>
          </a:p>
        </p:txBody>
      </p:sp>
      <p:pic>
        <p:nvPicPr>
          <p:cNvPr id="76" name="Picture 75"/>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79" name="Rectangle 3"/>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4. Intra-month balances - example</a:t>
            </a:r>
            <a:endParaRPr lang="en-US" sz="1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91"/>
          <p:cNvSpPr>
            <a:spLocks noChangeShapeType="1"/>
          </p:cNvSpPr>
          <p:nvPr>
            <p:custDataLst>
              <p:tags r:id="rId1"/>
            </p:custDataLst>
          </p:nvPr>
        </p:nvSpPr>
        <p:spPr bwMode="auto">
          <a:xfrm flipV="1">
            <a:off x="5076825" y="2590800"/>
            <a:ext cx="6350" cy="15113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395" name="Line 77"/>
          <p:cNvSpPr>
            <a:spLocks noChangeShapeType="1"/>
          </p:cNvSpPr>
          <p:nvPr>
            <p:custDataLst>
              <p:tags r:id="rId2"/>
            </p:custDataLst>
          </p:nvPr>
        </p:nvSpPr>
        <p:spPr bwMode="auto">
          <a:xfrm flipV="1">
            <a:off x="3248025" y="2590800"/>
            <a:ext cx="6350" cy="15113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397" name="Rectangle 3"/>
          <p:cNvSpPr>
            <a:spLocks noGrp="1" noChangeArrowheads="1"/>
          </p:cNvSpPr>
          <p:nvPr>
            <p:ph idx="1"/>
          </p:nvPr>
        </p:nvSpPr>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59398" name="Text Box 4"/>
          <p:cNvSpPr txBox="1">
            <a:spLocks noChangeArrowheads="1"/>
          </p:cNvSpPr>
          <p:nvPr/>
        </p:nvSpPr>
        <p:spPr bwMode="auto">
          <a:xfrm>
            <a:off x="8067385" y="773113"/>
            <a:ext cx="184731" cy="461665"/>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chemeClr val="tx1"/>
              </a:solidFill>
              <a:latin typeface="Univers 55" pitchFamily="2" charset="0"/>
            </a:endParaRPr>
          </a:p>
        </p:txBody>
      </p:sp>
      <p:sp>
        <p:nvSpPr>
          <p:cNvPr id="59399" name="Rectangle 5"/>
          <p:cNvSpPr>
            <a:spLocks noChangeArrowheads="1"/>
          </p:cNvSpPr>
          <p:nvPr/>
        </p:nvSpPr>
        <p:spPr bwMode="auto">
          <a:xfrm>
            <a:off x="323850" y="4888707"/>
            <a:ext cx="4291013" cy="792162"/>
          </a:xfrm>
          <a:prstGeom prst="rect">
            <a:avLst/>
          </a:prstGeom>
          <a:noFill/>
          <a:ln w="9525">
            <a:noFill/>
            <a:miter lim="800000"/>
            <a:headEnd/>
            <a:tailEnd/>
          </a:ln>
        </p:spPr>
        <p:txBody>
          <a:bodyPr lIns="0" tIns="0" rIns="0" bIns="0"/>
          <a:lstStyle/>
          <a:p>
            <a:pPr marL="287338" lvl="1" indent="-285750">
              <a:spcBef>
                <a:spcPts val="300"/>
              </a:spcBef>
              <a:spcAft>
                <a:spcPts val="300"/>
              </a:spcAft>
              <a:buClr>
                <a:schemeClr val="accent1"/>
              </a:buClr>
              <a:buSzPct val="125000"/>
              <a:buFont typeface="Arial" pitchFamily="34" charset="0"/>
              <a:buChar char="▪"/>
            </a:pPr>
            <a:r>
              <a:rPr lang="en-GB" sz="1400" dirty="0">
                <a:solidFill>
                  <a:schemeClr val="tx1"/>
                </a:solidFill>
              </a:rPr>
              <a:t>Another way of demonstrating the analysis we can provide on intra-month </a:t>
            </a:r>
            <a:r>
              <a:rPr lang="en-GB" sz="1400" dirty="0" smtClean="0">
                <a:solidFill>
                  <a:schemeClr val="tx1"/>
                </a:solidFill>
              </a:rPr>
              <a:t>cash. </a:t>
            </a:r>
          </a:p>
          <a:p>
            <a:pPr marL="287338" lvl="1" indent="-285750">
              <a:spcBef>
                <a:spcPts val="300"/>
              </a:spcBef>
              <a:spcAft>
                <a:spcPts val="300"/>
              </a:spcAft>
              <a:buClr>
                <a:schemeClr val="accent1"/>
              </a:buClr>
              <a:buSzPct val="125000"/>
              <a:buFont typeface="Arial" pitchFamily="34" charset="0"/>
              <a:buChar char="▪"/>
            </a:pPr>
            <a:r>
              <a:rPr lang="en-US" sz="1400" dirty="0" smtClean="0">
                <a:solidFill>
                  <a:schemeClr val="tx1"/>
                </a:solidFill>
              </a:rPr>
              <a:t>This is useful when there is a lack of cash flow information. </a:t>
            </a:r>
            <a:endParaRPr lang="en-GB" sz="1400" dirty="0">
              <a:solidFill>
                <a:schemeClr val="tx1"/>
              </a:solidFill>
            </a:endParaRPr>
          </a:p>
          <a:p>
            <a:pPr marL="287338" lvl="1" indent="-285750">
              <a:spcBef>
                <a:spcPts val="300"/>
              </a:spcBef>
              <a:spcAft>
                <a:spcPts val="300"/>
              </a:spcAft>
              <a:buClr>
                <a:schemeClr val="accent1"/>
              </a:buClr>
              <a:buSzPct val="125000"/>
              <a:buFont typeface="Arial" pitchFamily="34" charset="0"/>
              <a:buChar char="▪"/>
            </a:pPr>
            <a:r>
              <a:rPr lang="en-GB" sz="1400" dirty="0">
                <a:solidFill>
                  <a:schemeClr val="tx1"/>
                </a:solidFill>
              </a:rPr>
              <a:t>PE clients find this very useful </a:t>
            </a:r>
          </a:p>
        </p:txBody>
      </p:sp>
      <p:sp>
        <p:nvSpPr>
          <p:cNvPr id="59400" name="Rectangle 6"/>
          <p:cNvSpPr>
            <a:spLocks noChangeArrowheads="1"/>
          </p:cNvSpPr>
          <p:nvPr>
            <p:custDataLst>
              <p:tags r:id="rId3"/>
            </p:custDataLst>
          </p:nvPr>
        </p:nvSpPr>
        <p:spPr bwMode="auto">
          <a:xfrm>
            <a:off x="228600" y="1066800"/>
            <a:ext cx="6477000" cy="304800"/>
          </a:xfrm>
          <a:prstGeom prst="rect">
            <a:avLst/>
          </a:prstGeom>
          <a:noFill/>
          <a:ln w="9525">
            <a:noFill/>
            <a:miter lim="800000"/>
            <a:headEnd/>
            <a:tailEnd/>
          </a:ln>
        </p:spPr>
        <p:txBody>
          <a:bodyPr lIns="0" tIns="0" rIns="0" bIns="0"/>
          <a:lstStyle/>
          <a:p>
            <a:r>
              <a:rPr lang="en-GB" sz="2000" b="1">
                <a:solidFill>
                  <a:schemeClr val="tx1"/>
                </a:solidFill>
              </a:rPr>
              <a:t>Timing of other cash payments – typical profile</a:t>
            </a:r>
          </a:p>
          <a:p>
            <a:r>
              <a:rPr lang="en-GB" sz="2000" b="1">
                <a:solidFill>
                  <a:schemeClr val="tx1"/>
                </a:solidFill>
              </a:rPr>
              <a:t> </a:t>
            </a:r>
          </a:p>
        </p:txBody>
      </p:sp>
      <p:sp>
        <p:nvSpPr>
          <p:cNvPr id="59401" name="Line 8"/>
          <p:cNvSpPr>
            <a:spLocks noChangeShapeType="1"/>
          </p:cNvSpPr>
          <p:nvPr>
            <p:custDataLst>
              <p:tags r:id="rId4"/>
            </p:custDataLst>
          </p:nvPr>
        </p:nvSpPr>
        <p:spPr bwMode="auto">
          <a:xfrm flipV="1">
            <a:off x="533400" y="2590800"/>
            <a:ext cx="0" cy="14478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402" name="Text Box 9"/>
          <p:cNvSpPr txBox="1">
            <a:spLocks noChangeArrowheads="1"/>
          </p:cNvSpPr>
          <p:nvPr>
            <p:custDataLst>
              <p:tags r:id="rId5"/>
            </p:custDataLst>
          </p:nvPr>
        </p:nvSpPr>
        <p:spPr bwMode="gray">
          <a:xfrm>
            <a:off x="381000"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dirty="0"/>
              <a:t>Expense payments of $10.0m</a:t>
            </a:r>
            <a:endParaRPr lang="en-GB" sz="900" dirty="0"/>
          </a:p>
        </p:txBody>
      </p:sp>
      <p:sp>
        <p:nvSpPr>
          <p:cNvPr id="59403" name="Line 10"/>
          <p:cNvSpPr>
            <a:spLocks noChangeShapeType="1"/>
          </p:cNvSpPr>
          <p:nvPr>
            <p:custDataLst>
              <p:tags r:id="rId6"/>
            </p:custDataLst>
          </p:nvPr>
        </p:nvSpPr>
        <p:spPr bwMode="auto">
          <a:xfrm flipV="1">
            <a:off x="457200" y="2133600"/>
            <a:ext cx="4343400" cy="11113"/>
          </a:xfrm>
          <a:prstGeom prst="line">
            <a:avLst/>
          </a:prstGeom>
          <a:noFill/>
          <a:ln w="28575">
            <a:solidFill>
              <a:schemeClr val="hlink"/>
            </a:solidFill>
            <a:round/>
            <a:headEnd type="triangle" w="med" len="med"/>
            <a:tailEnd/>
          </a:ln>
        </p:spPr>
        <p:txBody>
          <a:bodyPr lIns="72000" tIns="72000" rIns="72000" bIns="72000"/>
          <a:lstStyle/>
          <a:p>
            <a:endParaRPr lang="en-US">
              <a:solidFill>
                <a:schemeClr val="tx1"/>
              </a:solidFill>
            </a:endParaRPr>
          </a:p>
        </p:txBody>
      </p:sp>
      <p:sp>
        <p:nvSpPr>
          <p:cNvPr id="59404" name="Line 11"/>
          <p:cNvSpPr>
            <a:spLocks noChangeShapeType="1"/>
          </p:cNvSpPr>
          <p:nvPr>
            <p:custDataLst>
              <p:tags r:id="rId7"/>
            </p:custDataLst>
          </p:nvPr>
        </p:nvSpPr>
        <p:spPr bwMode="auto">
          <a:xfrm>
            <a:off x="457200" y="2066925"/>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05" name="Line 12"/>
          <p:cNvSpPr>
            <a:spLocks noChangeShapeType="1"/>
          </p:cNvSpPr>
          <p:nvPr>
            <p:custDataLst>
              <p:tags r:id="rId8"/>
            </p:custDataLst>
          </p:nvPr>
        </p:nvSpPr>
        <p:spPr bwMode="auto">
          <a:xfrm>
            <a:off x="1343025" y="2066925"/>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06" name="Line 13"/>
          <p:cNvSpPr>
            <a:spLocks noChangeShapeType="1"/>
          </p:cNvSpPr>
          <p:nvPr>
            <p:custDataLst>
              <p:tags r:id="rId9"/>
            </p:custDataLst>
          </p:nvPr>
        </p:nvSpPr>
        <p:spPr bwMode="auto">
          <a:xfrm>
            <a:off x="2228850" y="2066925"/>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07" name="Line 14"/>
          <p:cNvSpPr>
            <a:spLocks noChangeShapeType="1"/>
          </p:cNvSpPr>
          <p:nvPr>
            <p:custDataLst>
              <p:tags r:id="rId10"/>
            </p:custDataLst>
          </p:nvPr>
        </p:nvSpPr>
        <p:spPr bwMode="auto">
          <a:xfrm>
            <a:off x="3105150" y="2066925"/>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08" name="Line 15"/>
          <p:cNvSpPr>
            <a:spLocks noChangeShapeType="1"/>
          </p:cNvSpPr>
          <p:nvPr>
            <p:custDataLst>
              <p:tags r:id="rId11"/>
            </p:custDataLst>
          </p:nvPr>
        </p:nvSpPr>
        <p:spPr bwMode="auto">
          <a:xfrm>
            <a:off x="4016375" y="2066925"/>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09" name="Rectangle 16"/>
          <p:cNvSpPr>
            <a:spLocks noChangeArrowheads="1"/>
          </p:cNvSpPr>
          <p:nvPr>
            <p:custDataLst>
              <p:tags r:id="rId12"/>
            </p:custDataLst>
          </p:nvPr>
        </p:nvSpPr>
        <p:spPr bwMode="auto">
          <a:xfrm>
            <a:off x="763588" y="2278063"/>
            <a:ext cx="271462" cy="182562"/>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a:solidFill>
                  <a:schemeClr val="tx1"/>
                </a:solidFill>
              </a:rPr>
              <a:t>Week 1</a:t>
            </a:r>
          </a:p>
        </p:txBody>
      </p:sp>
      <p:sp>
        <p:nvSpPr>
          <p:cNvPr id="59410" name="Rectangle 17"/>
          <p:cNvSpPr>
            <a:spLocks noChangeArrowheads="1"/>
          </p:cNvSpPr>
          <p:nvPr>
            <p:custDataLst>
              <p:tags r:id="rId13"/>
            </p:custDataLst>
          </p:nvPr>
        </p:nvSpPr>
        <p:spPr bwMode="auto">
          <a:xfrm>
            <a:off x="1651000" y="2278063"/>
            <a:ext cx="269875" cy="182562"/>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a:solidFill>
                  <a:schemeClr val="tx1"/>
                </a:solidFill>
              </a:rPr>
              <a:t>Week 2</a:t>
            </a:r>
          </a:p>
        </p:txBody>
      </p:sp>
      <p:sp>
        <p:nvSpPr>
          <p:cNvPr id="59411" name="Rectangle 18"/>
          <p:cNvSpPr>
            <a:spLocks noChangeArrowheads="1"/>
          </p:cNvSpPr>
          <p:nvPr>
            <p:custDataLst>
              <p:tags r:id="rId14"/>
            </p:custDataLst>
          </p:nvPr>
        </p:nvSpPr>
        <p:spPr bwMode="auto">
          <a:xfrm>
            <a:off x="2535238" y="2278063"/>
            <a:ext cx="261937" cy="182562"/>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a:solidFill>
                  <a:schemeClr val="tx1"/>
                </a:solidFill>
              </a:rPr>
              <a:t>Week 3</a:t>
            </a:r>
          </a:p>
        </p:txBody>
      </p:sp>
      <p:sp>
        <p:nvSpPr>
          <p:cNvPr id="59412" name="Rectangle 19"/>
          <p:cNvSpPr>
            <a:spLocks noChangeArrowheads="1"/>
          </p:cNvSpPr>
          <p:nvPr>
            <p:custDataLst>
              <p:tags r:id="rId15"/>
            </p:custDataLst>
          </p:nvPr>
        </p:nvSpPr>
        <p:spPr bwMode="auto">
          <a:xfrm>
            <a:off x="3413125" y="2278063"/>
            <a:ext cx="295275" cy="182562"/>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a:solidFill>
                  <a:schemeClr val="tx1"/>
                </a:solidFill>
              </a:rPr>
              <a:t>Week 4</a:t>
            </a:r>
          </a:p>
        </p:txBody>
      </p:sp>
      <p:sp>
        <p:nvSpPr>
          <p:cNvPr id="59413" name="Line 20"/>
          <p:cNvSpPr>
            <a:spLocks noChangeShapeType="1"/>
          </p:cNvSpPr>
          <p:nvPr>
            <p:custDataLst>
              <p:tags r:id="rId16"/>
            </p:custDataLst>
          </p:nvPr>
        </p:nvSpPr>
        <p:spPr bwMode="auto">
          <a:xfrm>
            <a:off x="4800600" y="2133600"/>
            <a:ext cx="3657600" cy="0"/>
          </a:xfrm>
          <a:prstGeom prst="line">
            <a:avLst/>
          </a:prstGeom>
          <a:noFill/>
          <a:ln w="28575">
            <a:solidFill>
              <a:schemeClr val="hlink"/>
            </a:solidFill>
            <a:round/>
            <a:headEnd/>
            <a:tailEnd type="triangle" w="med" len="med"/>
          </a:ln>
        </p:spPr>
        <p:txBody>
          <a:bodyPr lIns="72000" tIns="72000" rIns="72000" bIns="72000"/>
          <a:lstStyle/>
          <a:p>
            <a:endParaRPr lang="en-US">
              <a:solidFill>
                <a:schemeClr val="tx1"/>
              </a:solidFill>
            </a:endParaRPr>
          </a:p>
        </p:txBody>
      </p:sp>
      <p:sp>
        <p:nvSpPr>
          <p:cNvPr id="59414" name="Line 21"/>
          <p:cNvSpPr>
            <a:spLocks noChangeShapeType="1"/>
          </p:cNvSpPr>
          <p:nvPr>
            <p:custDataLst>
              <p:tags r:id="rId17"/>
            </p:custDataLst>
          </p:nvPr>
        </p:nvSpPr>
        <p:spPr bwMode="auto">
          <a:xfrm>
            <a:off x="4953000" y="2081213"/>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15" name="Line 22"/>
          <p:cNvSpPr>
            <a:spLocks noChangeShapeType="1"/>
          </p:cNvSpPr>
          <p:nvPr>
            <p:custDataLst>
              <p:tags r:id="rId18"/>
            </p:custDataLst>
          </p:nvPr>
        </p:nvSpPr>
        <p:spPr bwMode="auto">
          <a:xfrm>
            <a:off x="5867400" y="2081213"/>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16" name="Line 23"/>
          <p:cNvSpPr>
            <a:spLocks noChangeShapeType="1"/>
          </p:cNvSpPr>
          <p:nvPr>
            <p:custDataLst>
              <p:tags r:id="rId19"/>
            </p:custDataLst>
          </p:nvPr>
        </p:nvSpPr>
        <p:spPr bwMode="auto">
          <a:xfrm>
            <a:off x="6745288" y="2081213"/>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17" name="Rectangle 24"/>
          <p:cNvSpPr>
            <a:spLocks noChangeArrowheads="1"/>
          </p:cNvSpPr>
          <p:nvPr>
            <p:custDataLst>
              <p:tags r:id="rId20"/>
            </p:custDataLst>
          </p:nvPr>
        </p:nvSpPr>
        <p:spPr bwMode="auto">
          <a:xfrm>
            <a:off x="4343400" y="2286000"/>
            <a:ext cx="271463" cy="182563"/>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a:solidFill>
                  <a:schemeClr val="tx1"/>
                </a:solidFill>
              </a:rPr>
              <a:t>Week 5</a:t>
            </a:r>
          </a:p>
        </p:txBody>
      </p:sp>
      <p:sp>
        <p:nvSpPr>
          <p:cNvPr id="59418" name="Rectangle 25"/>
          <p:cNvSpPr>
            <a:spLocks noChangeArrowheads="1"/>
          </p:cNvSpPr>
          <p:nvPr>
            <p:custDataLst>
              <p:tags r:id="rId21"/>
            </p:custDataLst>
          </p:nvPr>
        </p:nvSpPr>
        <p:spPr bwMode="auto">
          <a:xfrm>
            <a:off x="5334000" y="2292350"/>
            <a:ext cx="269875" cy="182563"/>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a:solidFill>
                  <a:schemeClr val="tx1"/>
                </a:solidFill>
              </a:rPr>
              <a:t>Week 6</a:t>
            </a:r>
          </a:p>
        </p:txBody>
      </p:sp>
      <p:sp>
        <p:nvSpPr>
          <p:cNvPr id="59419" name="Rectangle 26"/>
          <p:cNvSpPr>
            <a:spLocks noChangeArrowheads="1"/>
          </p:cNvSpPr>
          <p:nvPr>
            <p:custDataLst>
              <p:tags r:id="rId22"/>
            </p:custDataLst>
          </p:nvPr>
        </p:nvSpPr>
        <p:spPr bwMode="auto">
          <a:xfrm>
            <a:off x="6296025" y="2292350"/>
            <a:ext cx="261938" cy="182563"/>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dirty="0">
                <a:solidFill>
                  <a:schemeClr val="tx1"/>
                </a:solidFill>
              </a:rPr>
              <a:t>Week 7</a:t>
            </a:r>
          </a:p>
        </p:txBody>
      </p:sp>
      <p:sp>
        <p:nvSpPr>
          <p:cNvPr id="59420" name="Rectangle 27"/>
          <p:cNvSpPr>
            <a:spLocks noChangeArrowheads="1"/>
          </p:cNvSpPr>
          <p:nvPr>
            <p:custDataLst>
              <p:tags r:id="rId23"/>
            </p:custDataLst>
          </p:nvPr>
        </p:nvSpPr>
        <p:spPr bwMode="auto">
          <a:xfrm>
            <a:off x="7072313" y="2292350"/>
            <a:ext cx="295275" cy="182563"/>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a:solidFill>
                  <a:schemeClr val="tx1"/>
                </a:solidFill>
              </a:rPr>
              <a:t>Week 8</a:t>
            </a:r>
          </a:p>
        </p:txBody>
      </p:sp>
      <p:sp>
        <p:nvSpPr>
          <p:cNvPr id="59421" name="Line 30"/>
          <p:cNvSpPr>
            <a:spLocks noChangeShapeType="1"/>
          </p:cNvSpPr>
          <p:nvPr>
            <p:custDataLst>
              <p:tags r:id="rId24"/>
            </p:custDataLst>
          </p:nvPr>
        </p:nvSpPr>
        <p:spPr bwMode="auto">
          <a:xfrm>
            <a:off x="465138" y="1827213"/>
            <a:ext cx="3802062" cy="1587"/>
          </a:xfrm>
          <a:prstGeom prst="line">
            <a:avLst/>
          </a:prstGeom>
          <a:noFill/>
          <a:ln w="28575">
            <a:solidFill>
              <a:schemeClr val="hlink"/>
            </a:solidFill>
            <a:round/>
            <a:headEnd type="triangle" w="med" len="med"/>
            <a:tailEnd type="triangle" w="med" len="med"/>
          </a:ln>
        </p:spPr>
        <p:txBody>
          <a:bodyPr lIns="72000" tIns="72000" rIns="72000" bIns="72000"/>
          <a:lstStyle/>
          <a:p>
            <a:endParaRPr lang="en-US">
              <a:solidFill>
                <a:schemeClr val="tx1"/>
              </a:solidFill>
            </a:endParaRPr>
          </a:p>
        </p:txBody>
      </p:sp>
      <p:sp>
        <p:nvSpPr>
          <p:cNvPr id="59422" name="Line 31"/>
          <p:cNvSpPr>
            <a:spLocks noChangeShapeType="1"/>
          </p:cNvSpPr>
          <p:nvPr/>
        </p:nvSpPr>
        <p:spPr bwMode="auto">
          <a:xfrm flipH="1">
            <a:off x="4267200" y="1447800"/>
            <a:ext cx="14288" cy="1963738"/>
          </a:xfrm>
          <a:prstGeom prst="line">
            <a:avLst/>
          </a:prstGeom>
          <a:noFill/>
          <a:ln w="6350">
            <a:solidFill>
              <a:schemeClr val="hlink"/>
            </a:solidFill>
            <a:prstDash val="dash"/>
            <a:round/>
            <a:headEnd/>
            <a:tailEnd/>
          </a:ln>
        </p:spPr>
        <p:txBody>
          <a:bodyPr wrap="none" lIns="0" tIns="0" rIns="0" bIns="0" anchor="ctr"/>
          <a:lstStyle/>
          <a:p>
            <a:endParaRPr lang="en-US">
              <a:solidFill>
                <a:schemeClr val="tx1"/>
              </a:solidFill>
            </a:endParaRPr>
          </a:p>
        </p:txBody>
      </p:sp>
      <p:sp>
        <p:nvSpPr>
          <p:cNvPr id="59423" name="Line 32"/>
          <p:cNvSpPr>
            <a:spLocks noChangeShapeType="1"/>
          </p:cNvSpPr>
          <p:nvPr>
            <p:custDataLst>
              <p:tags r:id="rId25"/>
            </p:custDataLst>
          </p:nvPr>
        </p:nvSpPr>
        <p:spPr bwMode="auto">
          <a:xfrm>
            <a:off x="4267200" y="1828800"/>
            <a:ext cx="4038600" cy="0"/>
          </a:xfrm>
          <a:prstGeom prst="line">
            <a:avLst/>
          </a:prstGeom>
          <a:noFill/>
          <a:ln w="28575">
            <a:solidFill>
              <a:schemeClr val="hlink"/>
            </a:solidFill>
            <a:round/>
            <a:headEnd type="triangle" w="med" len="med"/>
            <a:tailEnd type="triangle" w="med" len="med"/>
          </a:ln>
        </p:spPr>
        <p:txBody>
          <a:bodyPr lIns="72000" tIns="72000" rIns="72000" bIns="72000"/>
          <a:lstStyle/>
          <a:p>
            <a:endParaRPr lang="en-US">
              <a:solidFill>
                <a:schemeClr val="tx1"/>
              </a:solidFill>
            </a:endParaRPr>
          </a:p>
        </p:txBody>
      </p:sp>
      <p:sp>
        <p:nvSpPr>
          <p:cNvPr id="59424" name="Rectangle 34"/>
          <p:cNvSpPr>
            <a:spLocks noChangeArrowheads="1"/>
          </p:cNvSpPr>
          <p:nvPr>
            <p:custDataLst>
              <p:tags r:id="rId26"/>
            </p:custDataLst>
          </p:nvPr>
        </p:nvSpPr>
        <p:spPr bwMode="auto">
          <a:xfrm>
            <a:off x="2125663" y="1538288"/>
            <a:ext cx="261937" cy="182562"/>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000" b="1">
                <a:solidFill>
                  <a:schemeClr val="tx1"/>
                </a:solidFill>
              </a:rPr>
              <a:t>Month 1</a:t>
            </a:r>
          </a:p>
        </p:txBody>
      </p:sp>
      <p:sp>
        <p:nvSpPr>
          <p:cNvPr id="59425" name="Rectangle 35"/>
          <p:cNvSpPr>
            <a:spLocks noChangeArrowheads="1"/>
          </p:cNvSpPr>
          <p:nvPr>
            <p:custDataLst>
              <p:tags r:id="rId27"/>
            </p:custDataLst>
          </p:nvPr>
        </p:nvSpPr>
        <p:spPr bwMode="auto">
          <a:xfrm>
            <a:off x="6016625" y="1538288"/>
            <a:ext cx="261938" cy="182562"/>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000" b="1">
                <a:solidFill>
                  <a:schemeClr val="tx1"/>
                </a:solidFill>
              </a:rPr>
              <a:t>Month 2</a:t>
            </a:r>
          </a:p>
        </p:txBody>
      </p:sp>
      <p:sp>
        <p:nvSpPr>
          <p:cNvPr id="59426" name="Line 36"/>
          <p:cNvSpPr>
            <a:spLocks noChangeShapeType="1"/>
          </p:cNvSpPr>
          <p:nvPr>
            <p:custDataLst>
              <p:tags r:id="rId28"/>
            </p:custDataLst>
          </p:nvPr>
        </p:nvSpPr>
        <p:spPr bwMode="auto">
          <a:xfrm>
            <a:off x="465138" y="2563813"/>
            <a:ext cx="7459662" cy="26987"/>
          </a:xfrm>
          <a:prstGeom prst="line">
            <a:avLst/>
          </a:prstGeom>
          <a:noFill/>
          <a:ln w="28575">
            <a:solidFill>
              <a:schemeClr val="hlink"/>
            </a:solidFill>
            <a:round/>
            <a:headEnd/>
            <a:tailEnd/>
          </a:ln>
        </p:spPr>
        <p:txBody>
          <a:bodyPr lIns="72000" tIns="72000" rIns="72000" bIns="72000"/>
          <a:lstStyle/>
          <a:p>
            <a:endParaRPr lang="en-US">
              <a:solidFill>
                <a:schemeClr val="tx1"/>
              </a:solidFill>
            </a:endParaRPr>
          </a:p>
        </p:txBody>
      </p:sp>
      <p:sp>
        <p:nvSpPr>
          <p:cNvPr id="59427" name="Line 40"/>
          <p:cNvSpPr>
            <a:spLocks noChangeShapeType="1"/>
          </p:cNvSpPr>
          <p:nvPr>
            <p:custDataLst>
              <p:tags r:id="rId29"/>
            </p:custDataLst>
          </p:nvPr>
        </p:nvSpPr>
        <p:spPr bwMode="auto">
          <a:xfrm flipV="1">
            <a:off x="1425575" y="2590800"/>
            <a:ext cx="6350" cy="15113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428" name="Line 46"/>
          <p:cNvSpPr>
            <a:spLocks noChangeShapeType="1"/>
          </p:cNvSpPr>
          <p:nvPr>
            <p:custDataLst>
              <p:tags r:id="rId30"/>
            </p:custDataLst>
          </p:nvPr>
        </p:nvSpPr>
        <p:spPr bwMode="auto">
          <a:xfrm flipV="1">
            <a:off x="2352675" y="2590800"/>
            <a:ext cx="6350" cy="15113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429" name="Text Box 49"/>
          <p:cNvSpPr txBox="1">
            <a:spLocks noChangeArrowheads="1"/>
          </p:cNvSpPr>
          <p:nvPr>
            <p:custDataLst>
              <p:tags r:id="rId31"/>
            </p:custDataLst>
          </p:nvPr>
        </p:nvSpPr>
        <p:spPr bwMode="gray">
          <a:xfrm>
            <a:off x="1905000" y="3124200"/>
            <a:ext cx="792163" cy="431800"/>
          </a:xfrm>
          <a:prstGeom prst="rect">
            <a:avLst/>
          </a:prstGeom>
          <a:solidFill>
            <a:schemeClr val="accent2"/>
          </a:solidFill>
          <a:ln w="12700">
            <a:solidFill>
              <a:schemeClr val="accent2"/>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solidFill>
                  <a:schemeClr val="tx1"/>
                </a:solidFill>
              </a:rPr>
              <a:t>Payroll of $9.0m</a:t>
            </a:r>
            <a:endParaRPr lang="en-GB" sz="900">
              <a:solidFill>
                <a:schemeClr val="tx1"/>
              </a:solidFill>
            </a:endParaRPr>
          </a:p>
        </p:txBody>
      </p:sp>
      <p:sp>
        <p:nvSpPr>
          <p:cNvPr id="59430" name="Text Box 59"/>
          <p:cNvSpPr txBox="1">
            <a:spLocks noChangeArrowheads="1"/>
          </p:cNvSpPr>
          <p:nvPr>
            <p:custDataLst>
              <p:tags r:id="rId32"/>
            </p:custDataLst>
          </p:nvPr>
        </p:nvSpPr>
        <p:spPr bwMode="gray">
          <a:xfrm>
            <a:off x="838200" y="3124200"/>
            <a:ext cx="792163" cy="431800"/>
          </a:xfrm>
          <a:prstGeom prst="rect">
            <a:avLst/>
          </a:prstGeom>
          <a:solidFill>
            <a:schemeClr val="folHlink"/>
          </a:solidFill>
          <a:ln w="12700">
            <a:solidFill>
              <a:schemeClr val="folHlink"/>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solidFill>
                  <a:schemeClr val="tx1"/>
                </a:solidFill>
              </a:rPr>
              <a:t>Pension of $1.7m</a:t>
            </a:r>
            <a:endParaRPr lang="en-GB" sz="900">
              <a:solidFill>
                <a:schemeClr val="tx1"/>
              </a:solidFill>
            </a:endParaRPr>
          </a:p>
        </p:txBody>
      </p:sp>
      <p:sp>
        <p:nvSpPr>
          <p:cNvPr id="59431" name="Line 70"/>
          <p:cNvSpPr>
            <a:spLocks noChangeShapeType="1"/>
          </p:cNvSpPr>
          <p:nvPr>
            <p:custDataLst>
              <p:tags r:id="rId33"/>
            </p:custDataLst>
          </p:nvPr>
        </p:nvSpPr>
        <p:spPr bwMode="auto">
          <a:xfrm>
            <a:off x="7610475" y="2066925"/>
            <a:ext cx="0" cy="152400"/>
          </a:xfrm>
          <a:prstGeom prst="line">
            <a:avLst/>
          </a:prstGeom>
          <a:noFill/>
          <a:ln w="28575">
            <a:solidFill>
              <a:schemeClr val="hlink"/>
            </a:solidFill>
            <a:round/>
            <a:headEnd type="none" w="sm" len="sm"/>
            <a:tailEnd type="none" w="sm" len="sm"/>
          </a:ln>
        </p:spPr>
        <p:txBody>
          <a:bodyPr lIns="72000" tIns="72000" rIns="72000" bIns="72000"/>
          <a:lstStyle/>
          <a:p>
            <a:endParaRPr lang="en-US">
              <a:solidFill>
                <a:schemeClr val="tx1"/>
              </a:solidFill>
            </a:endParaRPr>
          </a:p>
        </p:txBody>
      </p:sp>
      <p:sp>
        <p:nvSpPr>
          <p:cNvPr id="59432" name="Rectangle 73"/>
          <p:cNvSpPr>
            <a:spLocks noChangeArrowheads="1"/>
          </p:cNvSpPr>
          <p:nvPr>
            <p:custDataLst>
              <p:tags r:id="rId34"/>
            </p:custDataLst>
          </p:nvPr>
        </p:nvSpPr>
        <p:spPr bwMode="auto">
          <a:xfrm>
            <a:off x="7915275" y="2286000"/>
            <a:ext cx="295275" cy="182563"/>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200" b="1">
                <a:solidFill>
                  <a:schemeClr val="tx1"/>
                </a:solidFill>
              </a:rPr>
              <a:t>Week 9</a:t>
            </a:r>
          </a:p>
        </p:txBody>
      </p:sp>
      <p:sp>
        <p:nvSpPr>
          <p:cNvPr id="59433" name="Line 74"/>
          <p:cNvSpPr>
            <a:spLocks noChangeShapeType="1"/>
          </p:cNvSpPr>
          <p:nvPr/>
        </p:nvSpPr>
        <p:spPr bwMode="auto">
          <a:xfrm flipH="1">
            <a:off x="8305800" y="1219200"/>
            <a:ext cx="14288" cy="1963738"/>
          </a:xfrm>
          <a:prstGeom prst="line">
            <a:avLst/>
          </a:prstGeom>
          <a:noFill/>
          <a:ln w="6350">
            <a:solidFill>
              <a:schemeClr val="hlink"/>
            </a:solidFill>
            <a:prstDash val="dash"/>
            <a:round/>
            <a:headEnd/>
            <a:tailEnd/>
          </a:ln>
        </p:spPr>
        <p:txBody>
          <a:bodyPr wrap="none" lIns="0" tIns="0" rIns="0" bIns="0" anchor="ctr"/>
          <a:lstStyle/>
          <a:p>
            <a:endParaRPr lang="en-US">
              <a:solidFill>
                <a:schemeClr val="tx1"/>
              </a:solidFill>
            </a:endParaRPr>
          </a:p>
        </p:txBody>
      </p:sp>
      <p:sp>
        <p:nvSpPr>
          <p:cNvPr id="59434" name="Line 75"/>
          <p:cNvSpPr>
            <a:spLocks noChangeShapeType="1"/>
          </p:cNvSpPr>
          <p:nvPr>
            <p:custDataLst>
              <p:tags r:id="rId35"/>
            </p:custDataLst>
          </p:nvPr>
        </p:nvSpPr>
        <p:spPr bwMode="auto">
          <a:xfrm>
            <a:off x="8362950" y="1828800"/>
            <a:ext cx="762000" cy="0"/>
          </a:xfrm>
          <a:prstGeom prst="line">
            <a:avLst/>
          </a:prstGeom>
          <a:noFill/>
          <a:ln w="28575">
            <a:solidFill>
              <a:schemeClr val="hlink"/>
            </a:solidFill>
            <a:round/>
            <a:headEnd type="triangle" w="med" len="med"/>
            <a:tailEnd type="triangle" w="med" len="med"/>
          </a:ln>
        </p:spPr>
        <p:txBody>
          <a:bodyPr lIns="72000" tIns="72000" rIns="72000" bIns="72000"/>
          <a:lstStyle/>
          <a:p>
            <a:endParaRPr lang="en-US">
              <a:solidFill>
                <a:schemeClr val="tx1"/>
              </a:solidFill>
            </a:endParaRPr>
          </a:p>
        </p:txBody>
      </p:sp>
      <p:sp>
        <p:nvSpPr>
          <p:cNvPr id="59435" name="Rectangle 76"/>
          <p:cNvSpPr>
            <a:spLocks noChangeArrowheads="1"/>
          </p:cNvSpPr>
          <p:nvPr>
            <p:custDataLst>
              <p:tags r:id="rId36"/>
            </p:custDataLst>
          </p:nvPr>
        </p:nvSpPr>
        <p:spPr bwMode="auto">
          <a:xfrm>
            <a:off x="8610600" y="1570038"/>
            <a:ext cx="261938" cy="182562"/>
          </a:xfrm>
          <a:prstGeom prst="rect">
            <a:avLst/>
          </a:prstGeom>
          <a:noFill/>
          <a:ln w="12700">
            <a:noFill/>
            <a:miter lim="800000"/>
            <a:headEnd type="none" w="sm" len="sm"/>
            <a:tailEnd type="none" w="sm" len="sm"/>
          </a:ln>
        </p:spPr>
        <p:txBody>
          <a:bodyPr wrap="none" lIns="0" tIns="0" rIns="0" bIns="0" anchor="ctr"/>
          <a:lstStyle/>
          <a:p>
            <a:pPr algn="ctr" defTabSz="762000" eaLnBrk="0" hangingPunct="0"/>
            <a:r>
              <a:rPr lang="en-GB" sz="1000" b="1">
                <a:solidFill>
                  <a:schemeClr val="tx1"/>
                </a:solidFill>
              </a:rPr>
              <a:t>Month 3</a:t>
            </a:r>
          </a:p>
        </p:txBody>
      </p:sp>
      <p:sp>
        <p:nvSpPr>
          <p:cNvPr id="59436" name="Text Box 80"/>
          <p:cNvSpPr txBox="1">
            <a:spLocks noChangeArrowheads="1"/>
          </p:cNvSpPr>
          <p:nvPr>
            <p:custDataLst>
              <p:tags r:id="rId37"/>
            </p:custDataLst>
          </p:nvPr>
        </p:nvSpPr>
        <p:spPr bwMode="gray">
          <a:xfrm>
            <a:off x="1376363"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dirty="0"/>
              <a:t>Expense payments of $10.0m</a:t>
            </a:r>
            <a:endParaRPr lang="en-GB" sz="900" dirty="0"/>
          </a:p>
        </p:txBody>
      </p:sp>
      <p:sp>
        <p:nvSpPr>
          <p:cNvPr id="59437" name="Text Box 81"/>
          <p:cNvSpPr txBox="1">
            <a:spLocks noChangeArrowheads="1"/>
          </p:cNvSpPr>
          <p:nvPr>
            <p:custDataLst>
              <p:tags r:id="rId38"/>
            </p:custDataLst>
          </p:nvPr>
        </p:nvSpPr>
        <p:spPr bwMode="gray">
          <a:xfrm>
            <a:off x="2214563"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t>Expense payments of $10.0m</a:t>
            </a:r>
            <a:endParaRPr lang="en-GB" sz="900"/>
          </a:p>
        </p:txBody>
      </p:sp>
      <p:sp>
        <p:nvSpPr>
          <p:cNvPr id="59438" name="Text Box 82"/>
          <p:cNvSpPr txBox="1">
            <a:spLocks noChangeArrowheads="1"/>
          </p:cNvSpPr>
          <p:nvPr>
            <p:custDataLst>
              <p:tags r:id="rId39"/>
            </p:custDataLst>
          </p:nvPr>
        </p:nvSpPr>
        <p:spPr bwMode="gray">
          <a:xfrm>
            <a:off x="3052763"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t>Expense payments of $10.0m</a:t>
            </a:r>
            <a:endParaRPr lang="en-GB" sz="900"/>
          </a:p>
        </p:txBody>
      </p:sp>
      <p:sp>
        <p:nvSpPr>
          <p:cNvPr id="59439" name="Line 89"/>
          <p:cNvSpPr>
            <a:spLocks noChangeShapeType="1"/>
          </p:cNvSpPr>
          <p:nvPr>
            <p:custDataLst>
              <p:tags r:id="rId40"/>
            </p:custDataLst>
          </p:nvPr>
        </p:nvSpPr>
        <p:spPr bwMode="auto">
          <a:xfrm flipV="1">
            <a:off x="4162425" y="2590800"/>
            <a:ext cx="6350" cy="15113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440" name="Text Box 90"/>
          <p:cNvSpPr txBox="1">
            <a:spLocks noChangeArrowheads="1"/>
          </p:cNvSpPr>
          <p:nvPr>
            <p:custDataLst>
              <p:tags r:id="rId41"/>
            </p:custDataLst>
          </p:nvPr>
        </p:nvSpPr>
        <p:spPr bwMode="gray">
          <a:xfrm>
            <a:off x="3967163"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t>Expense payments of $10.0m</a:t>
            </a:r>
            <a:endParaRPr lang="en-GB" sz="900"/>
          </a:p>
        </p:txBody>
      </p:sp>
      <p:sp>
        <p:nvSpPr>
          <p:cNvPr id="59441" name="Text Box 92"/>
          <p:cNvSpPr txBox="1">
            <a:spLocks noChangeArrowheads="1"/>
          </p:cNvSpPr>
          <p:nvPr>
            <p:custDataLst>
              <p:tags r:id="rId42"/>
            </p:custDataLst>
          </p:nvPr>
        </p:nvSpPr>
        <p:spPr bwMode="gray">
          <a:xfrm>
            <a:off x="4881563"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t>Expense payments of $10.0m</a:t>
            </a:r>
            <a:endParaRPr lang="en-GB" sz="900"/>
          </a:p>
        </p:txBody>
      </p:sp>
      <p:sp>
        <p:nvSpPr>
          <p:cNvPr id="59442" name="Line 93"/>
          <p:cNvSpPr>
            <a:spLocks noChangeShapeType="1"/>
          </p:cNvSpPr>
          <p:nvPr>
            <p:custDataLst>
              <p:tags r:id="rId43"/>
            </p:custDataLst>
          </p:nvPr>
        </p:nvSpPr>
        <p:spPr bwMode="auto">
          <a:xfrm flipV="1">
            <a:off x="5991225" y="2590800"/>
            <a:ext cx="6350" cy="15113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443" name="Text Box 94"/>
          <p:cNvSpPr txBox="1">
            <a:spLocks noChangeArrowheads="1"/>
          </p:cNvSpPr>
          <p:nvPr>
            <p:custDataLst>
              <p:tags r:id="rId44"/>
            </p:custDataLst>
          </p:nvPr>
        </p:nvSpPr>
        <p:spPr bwMode="gray">
          <a:xfrm>
            <a:off x="5795963"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t>Expense payments of $10.0m</a:t>
            </a:r>
            <a:endParaRPr lang="en-GB" sz="900"/>
          </a:p>
        </p:txBody>
      </p:sp>
      <p:sp>
        <p:nvSpPr>
          <p:cNvPr id="59444" name="Line 95"/>
          <p:cNvSpPr>
            <a:spLocks noChangeShapeType="1"/>
          </p:cNvSpPr>
          <p:nvPr>
            <p:custDataLst>
              <p:tags r:id="rId45"/>
            </p:custDataLst>
          </p:nvPr>
        </p:nvSpPr>
        <p:spPr bwMode="auto">
          <a:xfrm flipV="1">
            <a:off x="6905625" y="2590800"/>
            <a:ext cx="6350" cy="15113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445" name="Text Box 96"/>
          <p:cNvSpPr txBox="1">
            <a:spLocks noChangeArrowheads="1"/>
          </p:cNvSpPr>
          <p:nvPr>
            <p:custDataLst>
              <p:tags r:id="rId46"/>
            </p:custDataLst>
          </p:nvPr>
        </p:nvSpPr>
        <p:spPr bwMode="gray">
          <a:xfrm>
            <a:off x="6629400"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t>Expense payments of $10.0m</a:t>
            </a:r>
            <a:endParaRPr lang="en-GB" sz="900"/>
          </a:p>
        </p:txBody>
      </p:sp>
      <p:sp>
        <p:nvSpPr>
          <p:cNvPr id="59446" name="Line 97"/>
          <p:cNvSpPr>
            <a:spLocks noChangeShapeType="1"/>
          </p:cNvSpPr>
          <p:nvPr>
            <p:custDataLst>
              <p:tags r:id="rId47"/>
            </p:custDataLst>
          </p:nvPr>
        </p:nvSpPr>
        <p:spPr bwMode="auto">
          <a:xfrm flipV="1">
            <a:off x="7743825" y="2590800"/>
            <a:ext cx="6350" cy="1511300"/>
          </a:xfrm>
          <a:prstGeom prst="line">
            <a:avLst/>
          </a:prstGeom>
          <a:noFill/>
          <a:ln w="19050">
            <a:solidFill>
              <a:schemeClr val="bg2"/>
            </a:solidFill>
            <a:round/>
            <a:headEnd type="none" w="sm" len="sm"/>
            <a:tailEnd type="oval" w="sm" len="sm"/>
          </a:ln>
        </p:spPr>
        <p:txBody>
          <a:bodyPr lIns="72000" tIns="72000" rIns="72000" bIns="72000" anchor="b"/>
          <a:lstStyle/>
          <a:p>
            <a:endParaRPr lang="en-US">
              <a:solidFill>
                <a:schemeClr val="tx1"/>
              </a:solidFill>
            </a:endParaRPr>
          </a:p>
        </p:txBody>
      </p:sp>
      <p:sp>
        <p:nvSpPr>
          <p:cNvPr id="59447" name="Text Box 98"/>
          <p:cNvSpPr txBox="1">
            <a:spLocks noChangeArrowheads="1"/>
          </p:cNvSpPr>
          <p:nvPr>
            <p:custDataLst>
              <p:tags r:id="rId48"/>
            </p:custDataLst>
          </p:nvPr>
        </p:nvSpPr>
        <p:spPr bwMode="gray">
          <a:xfrm>
            <a:off x="7467600" y="4038600"/>
            <a:ext cx="762000" cy="533400"/>
          </a:xfrm>
          <a:prstGeom prst="rect">
            <a:avLst/>
          </a:prstGeom>
          <a:solidFill>
            <a:schemeClr val="accent1"/>
          </a:solidFill>
          <a:ln w="12700">
            <a:solidFill>
              <a:schemeClr val="tx1"/>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t>Expense payments of $10.0m</a:t>
            </a:r>
            <a:endParaRPr lang="en-GB" sz="900"/>
          </a:p>
        </p:txBody>
      </p:sp>
      <p:sp>
        <p:nvSpPr>
          <p:cNvPr id="59448" name="Text Box 99"/>
          <p:cNvSpPr txBox="1">
            <a:spLocks noChangeArrowheads="1"/>
          </p:cNvSpPr>
          <p:nvPr>
            <p:custDataLst>
              <p:tags r:id="rId49"/>
            </p:custDataLst>
          </p:nvPr>
        </p:nvSpPr>
        <p:spPr bwMode="gray">
          <a:xfrm>
            <a:off x="4038600" y="3124200"/>
            <a:ext cx="792163" cy="431800"/>
          </a:xfrm>
          <a:prstGeom prst="rect">
            <a:avLst/>
          </a:prstGeom>
          <a:solidFill>
            <a:schemeClr val="accent2"/>
          </a:solidFill>
          <a:ln w="12700">
            <a:solidFill>
              <a:schemeClr val="accent2"/>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solidFill>
                  <a:schemeClr val="tx1"/>
                </a:solidFill>
              </a:rPr>
              <a:t>Payroll of $9.0m</a:t>
            </a:r>
            <a:endParaRPr lang="en-GB" sz="900">
              <a:solidFill>
                <a:schemeClr val="tx1"/>
              </a:solidFill>
            </a:endParaRPr>
          </a:p>
        </p:txBody>
      </p:sp>
      <p:sp>
        <p:nvSpPr>
          <p:cNvPr id="59449" name="Line 100"/>
          <p:cNvSpPr>
            <a:spLocks noChangeShapeType="1"/>
          </p:cNvSpPr>
          <p:nvPr>
            <p:custDataLst>
              <p:tags r:id="rId50"/>
            </p:custDataLst>
          </p:nvPr>
        </p:nvSpPr>
        <p:spPr bwMode="auto">
          <a:xfrm flipV="1">
            <a:off x="2438400" y="1905000"/>
            <a:ext cx="0" cy="1219200"/>
          </a:xfrm>
          <a:prstGeom prst="line">
            <a:avLst/>
          </a:prstGeom>
          <a:noFill/>
          <a:ln w="19050">
            <a:solidFill>
              <a:schemeClr val="accent2"/>
            </a:solidFill>
            <a:round/>
            <a:headEnd type="none" w="sm" len="sm"/>
            <a:tailEnd type="oval" w="sm" len="sm"/>
          </a:ln>
        </p:spPr>
        <p:txBody>
          <a:bodyPr lIns="72000" tIns="72000" rIns="72000" bIns="72000" anchor="b"/>
          <a:lstStyle/>
          <a:p>
            <a:endParaRPr lang="en-US">
              <a:solidFill>
                <a:schemeClr val="tx1"/>
              </a:solidFill>
            </a:endParaRPr>
          </a:p>
        </p:txBody>
      </p:sp>
      <p:sp>
        <p:nvSpPr>
          <p:cNvPr id="59450" name="Line 101"/>
          <p:cNvSpPr>
            <a:spLocks noChangeShapeType="1"/>
          </p:cNvSpPr>
          <p:nvPr>
            <p:custDataLst>
              <p:tags r:id="rId51"/>
            </p:custDataLst>
          </p:nvPr>
        </p:nvSpPr>
        <p:spPr bwMode="auto">
          <a:xfrm flipV="1">
            <a:off x="4191000" y="1905000"/>
            <a:ext cx="9525" cy="1276350"/>
          </a:xfrm>
          <a:prstGeom prst="line">
            <a:avLst/>
          </a:prstGeom>
          <a:noFill/>
          <a:ln w="19050">
            <a:solidFill>
              <a:schemeClr val="accent2"/>
            </a:solidFill>
            <a:round/>
            <a:headEnd type="none" w="sm" len="sm"/>
            <a:tailEnd type="oval" w="sm" len="sm"/>
          </a:ln>
        </p:spPr>
        <p:txBody>
          <a:bodyPr lIns="72000" tIns="72000" rIns="72000" bIns="72000" anchor="b"/>
          <a:lstStyle/>
          <a:p>
            <a:endParaRPr lang="en-US">
              <a:solidFill>
                <a:schemeClr val="tx1"/>
              </a:solidFill>
            </a:endParaRPr>
          </a:p>
        </p:txBody>
      </p:sp>
      <p:sp>
        <p:nvSpPr>
          <p:cNvPr id="59451" name="Text Box 102"/>
          <p:cNvSpPr txBox="1">
            <a:spLocks noChangeArrowheads="1"/>
          </p:cNvSpPr>
          <p:nvPr>
            <p:custDataLst>
              <p:tags r:id="rId52"/>
            </p:custDataLst>
          </p:nvPr>
        </p:nvSpPr>
        <p:spPr bwMode="gray">
          <a:xfrm>
            <a:off x="6019800" y="3133725"/>
            <a:ext cx="792163" cy="431800"/>
          </a:xfrm>
          <a:prstGeom prst="rect">
            <a:avLst/>
          </a:prstGeom>
          <a:solidFill>
            <a:schemeClr val="accent2"/>
          </a:solidFill>
          <a:ln w="12700">
            <a:solidFill>
              <a:schemeClr val="accent2"/>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solidFill>
                  <a:schemeClr val="tx1"/>
                </a:solidFill>
              </a:rPr>
              <a:t>Payroll of $9.0m</a:t>
            </a:r>
            <a:endParaRPr lang="en-GB" sz="900">
              <a:solidFill>
                <a:schemeClr val="tx1"/>
              </a:solidFill>
            </a:endParaRPr>
          </a:p>
        </p:txBody>
      </p:sp>
      <p:sp>
        <p:nvSpPr>
          <p:cNvPr id="59452" name="Line 103"/>
          <p:cNvSpPr>
            <a:spLocks noChangeShapeType="1"/>
          </p:cNvSpPr>
          <p:nvPr>
            <p:custDataLst>
              <p:tags r:id="rId53"/>
            </p:custDataLst>
          </p:nvPr>
        </p:nvSpPr>
        <p:spPr bwMode="auto">
          <a:xfrm flipV="1">
            <a:off x="6172200" y="1905000"/>
            <a:ext cx="9525" cy="1276350"/>
          </a:xfrm>
          <a:prstGeom prst="line">
            <a:avLst/>
          </a:prstGeom>
          <a:noFill/>
          <a:ln w="19050">
            <a:solidFill>
              <a:schemeClr val="accent2"/>
            </a:solidFill>
            <a:round/>
            <a:headEnd type="none" w="sm" len="sm"/>
            <a:tailEnd type="oval" w="sm" len="sm"/>
          </a:ln>
        </p:spPr>
        <p:txBody>
          <a:bodyPr lIns="72000" tIns="72000" rIns="72000" bIns="72000" anchor="b"/>
          <a:lstStyle/>
          <a:p>
            <a:endParaRPr lang="en-US">
              <a:solidFill>
                <a:schemeClr val="tx1"/>
              </a:solidFill>
            </a:endParaRPr>
          </a:p>
        </p:txBody>
      </p:sp>
      <p:sp>
        <p:nvSpPr>
          <p:cNvPr id="59453" name="Text Box 104"/>
          <p:cNvSpPr txBox="1">
            <a:spLocks noChangeArrowheads="1"/>
          </p:cNvSpPr>
          <p:nvPr>
            <p:custDataLst>
              <p:tags r:id="rId54"/>
            </p:custDataLst>
          </p:nvPr>
        </p:nvSpPr>
        <p:spPr bwMode="gray">
          <a:xfrm>
            <a:off x="8077200" y="3124200"/>
            <a:ext cx="792163" cy="431800"/>
          </a:xfrm>
          <a:prstGeom prst="rect">
            <a:avLst/>
          </a:prstGeom>
          <a:solidFill>
            <a:schemeClr val="accent2"/>
          </a:solidFill>
          <a:ln w="12700">
            <a:solidFill>
              <a:schemeClr val="accent2"/>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solidFill>
                  <a:schemeClr val="tx1"/>
                </a:solidFill>
              </a:rPr>
              <a:t>Payroll of $9.0m</a:t>
            </a:r>
            <a:endParaRPr lang="en-GB" sz="900">
              <a:solidFill>
                <a:schemeClr val="tx1"/>
              </a:solidFill>
            </a:endParaRPr>
          </a:p>
        </p:txBody>
      </p:sp>
      <p:sp>
        <p:nvSpPr>
          <p:cNvPr id="59454" name="Line 105"/>
          <p:cNvSpPr>
            <a:spLocks noChangeShapeType="1"/>
          </p:cNvSpPr>
          <p:nvPr>
            <p:custDataLst>
              <p:tags r:id="rId55"/>
            </p:custDataLst>
          </p:nvPr>
        </p:nvSpPr>
        <p:spPr bwMode="auto">
          <a:xfrm flipV="1">
            <a:off x="8229600" y="1905000"/>
            <a:ext cx="9525" cy="1276350"/>
          </a:xfrm>
          <a:prstGeom prst="line">
            <a:avLst/>
          </a:prstGeom>
          <a:noFill/>
          <a:ln w="19050">
            <a:solidFill>
              <a:schemeClr val="accent2"/>
            </a:solidFill>
            <a:round/>
            <a:headEnd type="none" w="sm" len="sm"/>
            <a:tailEnd type="oval" w="sm" len="sm"/>
          </a:ln>
        </p:spPr>
        <p:txBody>
          <a:bodyPr lIns="72000" tIns="72000" rIns="72000" bIns="72000" anchor="b"/>
          <a:lstStyle/>
          <a:p>
            <a:endParaRPr lang="en-US">
              <a:solidFill>
                <a:schemeClr val="tx1"/>
              </a:solidFill>
            </a:endParaRPr>
          </a:p>
        </p:txBody>
      </p:sp>
      <p:sp>
        <p:nvSpPr>
          <p:cNvPr id="59455" name="Line 106"/>
          <p:cNvSpPr>
            <a:spLocks noChangeShapeType="1"/>
          </p:cNvSpPr>
          <p:nvPr>
            <p:custDataLst>
              <p:tags r:id="rId56"/>
            </p:custDataLst>
          </p:nvPr>
        </p:nvSpPr>
        <p:spPr bwMode="auto">
          <a:xfrm flipV="1">
            <a:off x="1143000" y="1905000"/>
            <a:ext cx="6350" cy="1219200"/>
          </a:xfrm>
          <a:prstGeom prst="line">
            <a:avLst/>
          </a:prstGeom>
          <a:noFill/>
          <a:ln w="19050">
            <a:solidFill>
              <a:schemeClr val="folHlink"/>
            </a:solidFill>
            <a:round/>
            <a:headEnd type="none" w="sm" len="sm"/>
            <a:tailEnd type="oval" w="sm" len="sm"/>
          </a:ln>
        </p:spPr>
        <p:txBody>
          <a:bodyPr lIns="72000" tIns="72000" rIns="72000" bIns="72000" anchor="b"/>
          <a:lstStyle/>
          <a:p>
            <a:endParaRPr lang="en-US">
              <a:solidFill>
                <a:schemeClr val="tx1"/>
              </a:solidFill>
            </a:endParaRPr>
          </a:p>
        </p:txBody>
      </p:sp>
      <p:sp>
        <p:nvSpPr>
          <p:cNvPr id="59456" name="Text Box 107"/>
          <p:cNvSpPr txBox="1">
            <a:spLocks noChangeArrowheads="1"/>
          </p:cNvSpPr>
          <p:nvPr>
            <p:custDataLst>
              <p:tags r:id="rId57"/>
            </p:custDataLst>
          </p:nvPr>
        </p:nvSpPr>
        <p:spPr bwMode="gray">
          <a:xfrm>
            <a:off x="4876800" y="3124200"/>
            <a:ext cx="792163" cy="431800"/>
          </a:xfrm>
          <a:prstGeom prst="rect">
            <a:avLst/>
          </a:prstGeom>
          <a:solidFill>
            <a:schemeClr val="folHlink"/>
          </a:solidFill>
          <a:ln w="12700">
            <a:solidFill>
              <a:schemeClr val="folHlink"/>
            </a:solidFill>
            <a:miter lim="800000"/>
            <a:headEnd type="none" w="sm" len="sm"/>
            <a:tailEnd type="none" w="sm" len="sm"/>
          </a:ln>
        </p:spPr>
        <p:txBody>
          <a:bodyPr lIns="72000" tIns="72000" rIns="72000" bIns="72000" anchor="b"/>
          <a:lstStyle/>
          <a:p>
            <a:pPr defTabSz="762000" eaLnBrk="0" hangingPunct="0">
              <a:spcBef>
                <a:spcPct val="10000"/>
              </a:spcBef>
            </a:pPr>
            <a:r>
              <a:rPr lang="en-GB" sz="900" b="1">
                <a:solidFill>
                  <a:schemeClr val="tx1"/>
                </a:solidFill>
              </a:rPr>
              <a:t>Pension of $1.7m</a:t>
            </a:r>
            <a:endParaRPr lang="en-GB" sz="900">
              <a:solidFill>
                <a:schemeClr val="tx1"/>
              </a:solidFill>
            </a:endParaRPr>
          </a:p>
        </p:txBody>
      </p:sp>
      <p:sp>
        <p:nvSpPr>
          <p:cNvPr id="59457" name="Line 108"/>
          <p:cNvSpPr>
            <a:spLocks noChangeShapeType="1"/>
          </p:cNvSpPr>
          <p:nvPr>
            <p:custDataLst>
              <p:tags r:id="rId58"/>
            </p:custDataLst>
          </p:nvPr>
        </p:nvSpPr>
        <p:spPr bwMode="auto">
          <a:xfrm flipV="1">
            <a:off x="4924425" y="1905000"/>
            <a:ext cx="6350" cy="1219200"/>
          </a:xfrm>
          <a:prstGeom prst="line">
            <a:avLst/>
          </a:prstGeom>
          <a:noFill/>
          <a:ln w="19050">
            <a:solidFill>
              <a:schemeClr val="folHlink"/>
            </a:solidFill>
            <a:round/>
            <a:headEnd type="none" w="sm" len="sm"/>
            <a:tailEnd type="oval" w="sm" len="sm"/>
          </a:ln>
        </p:spPr>
        <p:txBody>
          <a:bodyPr lIns="72000" tIns="72000" rIns="72000" bIns="72000" anchor="b"/>
          <a:lstStyle/>
          <a:p>
            <a:endParaRPr lang="en-US">
              <a:solidFill>
                <a:schemeClr val="tx1"/>
              </a:solidFill>
            </a:endParaRPr>
          </a:p>
        </p:txBody>
      </p:sp>
      <p:sp>
        <p:nvSpPr>
          <p:cNvPr id="66" name="Rectangle 5"/>
          <p:cNvSpPr>
            <a:spLocks noChangeArrowheads="1"/>
          </p:cNvSpPr>
          <p:nvPr/>
        </p:nvSpPr>
        <p:spPr bwMode="auto">
          <a:xfrm>
            <a:off x="4766468" y="4888707"/>
            <a:ext cx="4291013" cy="792162"/>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25000"/>
              <a:buFont typeface="Arial" pitchFamily="34" charset="0"/>
              <a:buChar char="▪"/>
            </a:pPr>
            <a:r>
              <a:rPr lang="en-US" sz="1400" dirty="0" smtClean="0">
                <a:solidFill>
                  <a:schemeClr val="tx1"/>
                </a:solidFill>
              </a:rPr>
              <a:t>Knowing the existence of large weekly/ monthly payments can help in arranging additional financing for such periods. </a:t>
            </a:r>
          </a:p>
          <a:p>
            <a:pPr marL="287338" lvl="1" indent="-285750">
              <a:spcBef>
                <a:spcPct val="40000"/>
              </a:spcBef>
              <a:buClr>
                <a:schemeClr val="accent1"/>
              </a:buClr>
              <a:buSzPct val="125000"/>
              <a:buFont typeface="Arial" pitchFamily="34" charset="0"/>
              <a:buChar char="▪"/>
            </a:pPr>
            <a:r>
              <a:rPr lang="en-US" sz="1400" dirty="0" smtClean="0">
                <a:solidFill>
                  <a:schemeClr val="tx1"/>
                </a:solidFill>
              </a:rPr>
              <a:t>Should clearly show weekly payments, bi-monthly payments and monthly payments. </a:t>
            </a:r>
            <a:endParaRPr lang="en-US" sz="1400" dirty="0">
              <a:solidFill>
                <a:schemeClr val="tx1"/>
              </a:solidFill>
            </a:endParaRPr>
          </a:p>
        </p:txBody>
      </p:sp>
      <p:sp>
        <p:nvSpPr>
          <p:cNvPr id="68" name="TextBox 67"/>
          <p:cNvSpPr txBox="1"/>
          <p:nvPr/>
        </p:nvSpPr>
        <p:spPr>
          <a:xfrm>
            <a:off x="6624768" y="1066800"/>
            <a:ext cx="2238113" cy="276999"/>
          </a:xfrm>
          <a:prstGeom prst="rect">
            <a:avLst/>
          </a:prstGeom>
          <a:solidFill>
            <a:srgbClr val="C84E00"/>
          </a:solidFill>
        </p:spPr>
        <p:txBody>
          <a:bodyPr wrap="none" rtlCol="0">
            <a:spAutoFit/>
          </a:bodyPr>
          <a:lstStyle/>
          <a:p>
            <a:r>
              <a:rPr lang="en-US" sz="1200" dirty="0" smtClean="0">
                <a:solidFill>
                  <a:schemeClr val="tx1"/>
                </a:solidFill>
              </a:rPr>
              <a:t>For Example Purposes Only</a:t>
            </a:r>
            <a:endParaRPr lang="en-US" sz="1200" dirty="0">
              <a:solidFill>
                <a:schemeClr val="tx1"/>
              </a:solidFill>
            </a:endParaRPr>
          </a:p>
        </p:txBody>
      </p:sp>
      <p:pic>
        <p:nvPicPr>
          <p:cNvPr id="69" name="Picture 68"/>
          <p:cNvPicPr>
            <a:picLocks noChangeAspect="1" noChangeArrowheads="1"/>
          </p:cNvPicPr>
          <p:nvPr/>
        </p:nvPicPr>
        <p:blipFill>
          <a:blip r:embed="rId61" cstate="print"/>
          <a:srcRect/>
          <a:stretch>
            <a:fillRect/>
          </a:stretch>
        </p:blipFill>
        <p:spPr bwMode="auto">
          <a:xfrm>
            <a:off x="8077200" y="91440"/>
            <a:ext cx="822960" cy="822960"/>
          </a:xfrm>
          <a:prstGeom prst="rect">
            <a:avLst/>
          </a:prstGeom>
          <a:noFill/>
          <a:ln w="9525">
            <a:noFill/>
            <a:miter lim="800000"/>
            <a:headEnd/>
            <a:tailEnd/>
          </a:ln>
          <a:effectLst/>
        </p:spPr>
      </p:pic>
      <p:sp>
        <p:nvSpPr>
          <p:cNvPr id="70" name="Rectangle 3"/>
          <p:cNvSpPr txBox="1">
            <a:spLocks noChangeArrowheads="1"/>
          </p:cNvSpPr>
          <p:nvPr/>
        </p:nvSpPr>
        <p:spPr bwMode="gray">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chemeClr val="accent1">
                    <a:lumMod val="20000"/>
                    <a:lumOff val="80000"/>
                  </a:schemeClr>
                </a:solidFill>
                <a:effectLst/>
                <a:uLnTx/>
                <a:uFillTx/>
                <a:latin typeface="Arial" charset="0"/>
                <a:ea typeface="+mj-ea"/>
                <a:cs typeface="Arial" charset="0"/>
              </a:rPr>
              <a:t>Working capital: Due diligence considerations</a:t>
            </a:r>
            <a:br>
              <a:rPr kumimoji="0" lang="en-US" altLang="en-US" sz="1800" b="0" i="0" u="none" strike="noStrike" kern="0" cap="none" spc="0" normalizeH="0" baseline="0" noProof="0" dirty="0" smtClean="0">
                <a:ln>
                  <a:noFill/>
                </a:ln>
                <a:solidFill>
                  <a:schemeClr val="accent1">
                    <a:lumMod val="20000"/>
                    <a:lumOff val="80000"/>
                  </a:schemeClr>
                </a:solidFill>
                <a:effectLst/>
                <a:uLnTx/>
                <a:uFillTx/>
                <a:latin typeface="Arial" charset="0"/>
                <a:ea typeface="+mj-ea"/>
                <a:cs typeface="Arial" charset="0"/>
              </a:rPr>
            </a:br>
            <a:r>
              <a:rPr kumimoji="0" lang="en-US" altLang="en-US" sz="1800" b="1" i="0" u="none" strike="noStrike" kern="0" cap="none" spc="0" normalizeH="0" baseline="0" noProof="0" dirty="0" smtClean="0">
                <a:ln>
                  <a:noFill/>
                </a:ln>
                <a:solidFill>
                  <a:schemeClr val="bg1"/>
                </a:solidFill>
                <a:effectLst/>
                <a:uLnTx/>
                <a:uFillTx/>
                <a:latin typeface="+mj-lt"/>
                <a:ea typeface="+mj-ea"/>
                <a:cs typeface="+mj-cs"/>
              </a:rPr>
              <a:t>4. Intra-month balances – useful analysis</a:t>
            </a:r>
            <a:endParaRPr kumimoji="0" lang="en-US" sz="1800" b="1"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63492"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3493" name="Rectangle 5"/>
          <p:cNvSpPr>
            <a:spLocks noChangeArrowheads="1"/>
          </p:cNvSpPr>
          <p:nvPr/>
        </p:nvSpPr>
        <p:spPr bwMode="auto">
          <a:xfrm>
            <a:off x="211137" y="1077912"/>
            <a:ext cx="8721725" cy="5246687"/>
          </a:xfrm>
          <a:prstGeom prst="rect">
            <a:avLst/>
          </a:prstGeom>
          <a:noFill/>
          <a:ln w="9525">
            <a:noFill/>
            <a:miter lim="800000"/>
            <a:headEnd/>
            <a:tailEnd/>
          </a:ln>
        </p:spPr>
        <p:txBody>
          <a:bodyPr lIns="0" tIns="0" rIns="0" bIns="0"/>
          <a:lstStyle/>
          <a:p>
            <a:pPr marL="287338" lvl="1" indent="-285750">
              <a:spcBef>
                <a:spcPct val="40000"/>
              </a:spcBef>
              <a:buClr>
                <a:schemeClr val="accent1"/>
              </a:buClr>
              <a:buSzPct val="125000"/>
              <a:buFont typeface="Arial" pitchFamily="34" charset="0"/>
              <a:buChar char="▪"/>
            </a:pPr>
            <a:r>
              <a:rPr lang="en-GB" sz="1600" b="0" dirty="0" smtClean="0">
                <a:solidFill>
                  <a:schemeClr val="tx1"/>
                </a:solidFill>
              </a:rPr>
              <a:t>With regard to working capital, SPA typically contains:</a:t>
            </a:r>
          </a:p>
          <a:p>
            <a:pPr marL="465138" lvl="2" indent="-233363">
              <a:spcBef>
                <a:spcPct val="40000"/>
              </a:spcBef>
              <a:buClr>
                <a:schemeClr val="accent1"/>
              </a:buClr>
              <a:buSzPct val="100000"/>
              <a:buFont typeface="Arial" pitchFamily="34" charset="0"/>
              <a:buChar char="–"/>
            </a:pPr>
            <a:r>
              <a:rPr lang="en-GB" sz="1600" b="0" dirty="0" smtClean="0">
                <a:solidFill>
                  <a:schemeClr val="tx1"/>
                </a:solidFill>
              </a:rPr>
              <a:t>The definition of working capital</a:t>
            </a:r>
          </a:p>
          <a:p>
            <a:pPr marL="465138" lvl="2" indent="-233363">
              <a:spcBef>
                <a:spcPct val="40000"/>
              </a:spcBef>
              <a:buClr>
                <a:schemeClr val="accent1"/>
              </a:buClr>
              <a:buSzPct val="100000"/>
              <a:buFont typeface="Arial" pitchFamily="34" charset="0"/>
              <a:buChar char="–"/>
            </a:pPr>
            <a:r>
              <a:rPr lang="en-GB" sz="1600" b="0" dirty="0" smtClean="0">
                <a:solidFill>
                  <a:schemeClr val="tx1"/>
                </a:solidFill>
              </a:rPr>
              <a:t>A target working capital number (to be delivered by vendor to the buyer)</a:t>
            </a:r>
          </a:p>
          <a:p>
            <a:pPr marL="465138" lvl="2" indent="-233363">
              <a:spcBef>
                <a:spcPct val="40000"/>
              </a:spcBef>
              <a:buClr>
                <a:schemeClr val="accent1"/>
              </a:buClr>
              <a:buSzPct val="100000"/>
              <a:buFont typeface="Arial" pitchFamily="34" charset="0"/>
              <a:buChar char="–"/>
            </a:pPr>
            <a:r>
              <a:rPr lang="en-GB" sz="1600" b="0" dirty="0" smtClean="0">
                <a:solidFill>
                  <a:schemeClr val="tx1"/>
                </a:solidFill>
              </a:rPr>
              <a:t>A working capital schedule (a detailed table of what is in working capital)</a:t>
            </a:r>
          </a:p>
          <a:p>
            <a:pPr marL="465138" lvl="2" indent="-233363">
              <a:spcBef>
                <a:spcPct val="40000"/>
              </a:spcBef>
              <a:buClr>
                <a:schemeClr val="accent1"/>
              </a:buClr>
              <a:buSzPct val="100000"/>
              <a:buFont typeface="Arial" pitchFamily="34" charset="0"/>
              <a:buChar char="–"/>
            </a:pPr>
            <a:r>
              <a:rPr lang="en-GB" sz="1600" b="0" dirty="0" smtClean="0">
                <a:solidFill>
                  <a:schemeClr val="tx1"/>
                </a:solidFill>
              </a:rPr>
              <a:t>Completion mechanism (how to adjust for working capital delivered in short or excess of target)</a:t>
            </a:r>
          </a:p>
          <a:p>
            <a:pPr marL="287338" lvl="1" indent="-285750">
              <a:spcBef>
                <a:spcPct val="40000"/>
              </a:spcBef>
              <a:buClr>
                <a:schemeClr val="accent1"/>
              </a:buClr>
              <a:buSzPct val="125000"/>
              <a:buFont typeface="Arial" pitchFamily="34" charset="0"/>
              <a:buChar char="▪"/>
            </a:pPr>
            <a:r>
              <a:rPr lang="en-GB" sz="1600" b="0" dirty="0" smtClean="0">
                <a:solidFill>
                  <a:schemeClr val="tx1"/>
                </a:solidFill>
              </a:rPr>
              <a:t>We </a:t>
            </a:r>
            <a:r>
              <a:rPr lang="en-GB" sz="1600" b="0" dirty="0">
                <a:solidFill>
                  <a:schemeClr val="tx1"/>
                </a:solidFill>
              </a:rPr>
              <a:t>may assist our clients </a:t>
            </a:r>
            <a:r>
              <a:rPr lang="en-GB" sz="1600" b="0" dirty="0" smtClean="0">
                <a:solidFill>
                  <a:schemeClr val="tx1"/>
                </a:solidFill>
              </a:rPr>
              <a:t>with all of the above areas. Refer to the summary page on how the </a:t>
            </a:r>
            <a:r>
              <a:rPr lang="en-US" sz="1600" b="0" dirty="0" smtClean="0">
                <a:solidFill>
                  <a:schemeClr val="tx1"/>
                </a:solidFill>
              </a:rPr>
              <a:t>various analyses </a:t>
            </a:r>
            <a:r>
              <a:rPr lang="en-GB" sz="1600" b="0" dirty="0" smtClean="0">
                <a:solidFill>
                  <a:schemeClr val="tx1"/>
                </a:solidFill>
              </a:rPr>
              <a:t>we perform in due diligence support the SPA and completion mechanism. </a:t>
            </a:r>
          </a:p>
          <a:p>
            <a:pPr marL="287338" lvl="1" indent="-285750">
              <a:spcBef>
                <a:spcPct val="40000"/>
              </a:spcBef>
              <a:buClr>
                <a:schemeClr val="accent1"/>
              </a:buClr>
              <a:buSzPct val="125000"/>
              <a:buFont typeface="Arial" pitchFamily="34" charset="0"/>
              <a:buChar char="▪"/>
            </a:pPr>
            <a:r>
              <a:rPr lang="en-GB" sz="1600" b="0" dirty="0" smtClean="0">
                <a:solidFill>
                  <a:schemeClr val="tx1"/>
                </a:solidFill>
              </a:rPr>
              <a:t>Further details are also covered in the working capital key concepts guide and SPA section of the FDD toolkit. </a:t>
            </a:r>
            <a:endParaRPr lang="en-GB" sz="1600" b="0" dirty="0">
              <a:solidFill>
                <a:schemeClr val="tx1"/>
              </a:solidFill>
            </a:endParaRPr>
          </a:p>
        </p:txBody>
      </p:sp>
      <p:pic>
        <p:nvPicPr>
          <p:cNvPr id="7" name="Picture 6"/>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9" name="Rectangle 3"/>
          <p:cNvSpPr txBox="1">
            <a:spLocks noGrp="1" noChangeArrowheads="1"/>
          </p:cNvSpPr>
          <p:nvPr>
            <p:ph type="title"/>
          </p:nvPr>
        </p:nvSpPr>
        <p:spPr bwMode="gray">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chemeClr val="accent1">
                    <a:lumMod val="20000"/>
                    <a:lumOff val="80000"/>
                  </a:schemeClr>
                </a:solidFill>
                <a:effectLst/>
                <a:uLnTx/>
                <a:uFillTx/>
                <a:latin typeface="Arial" charset="0"/>
                <a:ea typeface="+mj-ea"/>
                <a:cs typeface="Arial" charset="0"/>
              </a:rPr>
              <a:t>Working capital: Due diligence considerations</a:t>
            </a:r>
            <a:br>
              <a:rPr kumimoji="0" lang="en-US" altLang="en-US" sz="1800" b="0" i="0" u="none" strike="noStrike" kern="0" cap="none" spc="0" normalizeH="0" baseline="0" noProof="0" dirty="0" smtClean="0">
                <a:ln>
                  <a:noFill/>
                </a:ln>
                <a:solidFill>
                  <a:schemeClr val="accent1">
                    <a:lumMod val="20000"/>
                    <a:lumOff val="80000"/>
                  </a:schemeClr>
                </a:solidFill>
                <a:effectLst/>
                <a:uLnTx/>
                <a:uFillTx/>
                <a:latin typeface="Arial" charset="0"/>
                <a:ea typeface="+mj-ea"/>
                <a:cs typeface="Arial" charset="0"/>
              </a:rPr>
            </a:br>
            <a:r>
              <a:rPr lang="en-US" altLang="en-US" sz="1800" dirty="0" smtClean="0"/>
              <a:t>5</a:t>
            </a:r>
            <a:r>
              <a:rPr kumimoji="0" lang="en-US" altLang="en-US" sz="1800" b="1" i="0" u="none" strike="noStrike" kern="0" cap="none" spc="0" normalizeH="0" baseline="0" noProof="0" dirty="0" smtClean="0">
                <a:ln>
                  <a:noFill/>
                </a:ln>
                <a:solidFill>
                  <a:schemeClr val="bg1"/>
                </a:solidFill>
                <a:effectLst/>
                <a:uLnTx/>
                <a:uFillTx/>
                <a:latin typeface="+mj-lt"/>
                <a:ea typeface="+mj-ea"/>
                <a:cs typeface="+mj-cs"/>
              </a:rPr>
              <a:t>. Working capital</a:t>
            </a:r>
            <a:r>
              <a:rPr kumimoji="0" lang="en-US" altLang="en-US" sz="1800" b="1" i="0" u="none" strike="noStrike" kern="0" cap="none" spc="0" normalizeH="0" noProof="0" dirty="0" smtClean="0">
                <a:ln>
                  <a:noFill/>
                </a:ln>
                <a:solidFill>
                  <a:schemeClr val="bg1"/>
                </a:solidFill>
                <a:effectLst/>
                <a:uLnTx/>
                <a:uFillTx/>
                <a:latin typeface="+mj-lt"/>
                <a:ea typeface="+mj-ea"/>
                <a:cs typeface="+mj-cs"/>
              </a:rPr>
              <a:t> and </a:t>
            </a:r>
            <a:r>
              <a:rPr kumimoji="0" lang="en-US" altLang="en-US" sz="1800" b="1" i="0" u="none" strike="noStrike" kern="0" cap="none" spc="0" normalizeH="0" noProof="0" dirty="0" err="1" smtClean="0">
                <a:ln>
                  <a:noFill/>
                </a:ln>
                <a:solidFill>
                  <a:schemeClr val="bg1"/>
                </a:solidFill>
                <a:effectLst/>
                <a:uLnTx/>
                <a:uFillTx/>
                <a:latin typeface="+mj-lt"/>
                <a:ea typeface="+mj-ea"/>
                <a:cs typeface="+mj-cs"/>
              </a:rPr>
              <a:t>SPAs</a:t>
            </a:r>
            <a:endParaRPr kumimoji="0" lang="en-US" sz="1800" b="1"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1" name="Rectangle 3"/>
          <p:cNvSpPr>
            <a:spLocks noGrp="1" noChangeArrowheads="1"/>
          </p:cNvSpPr>
          <p:nvPr>
            <p:ph idx="1"/>
          </p:nvPr>
        </p:nvSpPr>
        <p:spPr>
          <a:xfrm>
            <a:off x="2057400" y="1344613"/>
            <a:ext cx="5029201" cy="1017587"/>
          </a:xfrm>
          <a:solidFill>
            <a:srgbClr val="FAD8AF"/>
          </a:solidFill>
          <a:ln>
            <a:solidFill>
              <a:srgbClr val="F5B36A"/>
            </a:solidFill>
          </a:ln>
        </p:spPr>
        <p:txBody>
          <a:bodyPr/>
          <a:lstStyle/>
          <a:p>
            <a:pPr lvl="1" algn="ctr">
              <a:lnSpc>
                <a:spcPct val="125000"/>
              </a:lnSpc>
              <a:buFont typeface="Wingdings" pitchFamily="2" charset="2"/>
              <a:buNone/>
            </a:pPr>
            <a:r>
              <a:rPr lang="en-GB" sz="1600" dirty="0">
                <a:latin typeface="Arial" pitchFamily="34" charset="0"/>
                <a:cs typeface="Arial" pitchFamily="34" charset="0"/>
              </a:rPr>
              <a:t>“The average month end of working capital for </a:t>
            </a:r>
            <a:r>
              <a:rPr lang="en-GB" sz="1600" dirty="0" smtClean="0">
                <a:latin typeface="Arial" pitchFamily="34" charset="0"/>
                <a:cs typeface="Arial" pitchFamily="34" charset="0"/>
              </a:rPr>
              <a:t>FY11 </a:t>
            </a:r>
            <a:r>
              <a:rPr lang="en-GB" sz="1600" dirty="0">
                <a:latin typeface="Arial" pitchFamily="34" charset="0"/>
                <a:cs typeface="Arial" pitchFamily="34" charset="0"/>
              </a:rPr>
              <a:t>amounted to </a:t>
            </a:r>
            <a:r>
              <a:rPr lang="en-GB" sz="1600" dirty="0" smtClean="0">
                <a:latin typeface="Arial" pitchFamily="34" charset="0"/>
                <a:cs typeface="Arial" pitchFamily="34" charset="0"/>
              </a:rPr>
              <a:t>$[x]m</a:t>
            </a:r>
            <a:r>
              <a:rPr lang="en-GB" sz="1600" dirty="0">
                <a:latin typeface="Arial" pitchFamily="34" charset="0"/>
                <a:cs typeface="Arial" pitchFamily="34" charset="0"/>
              </a:rPr>
              <a:t>.  This should be an appropriate benchmark for the SPA reference point”</a:t>
            </a:r>
          </a:p>
          <a:p>
            <a:pPr lvl="1" algn="ctr">
              <a:lnSpc>
                <a:spcPct val="125000"/>
              </a:lnSpc>
              <a:buFont typeface="Wingdings" pitchFamily="2" charset="2"/>
              <a:buNone/>
            </a:pPr>
            <a:endParaRPr lang="en-GB" sz="1600" dirty="0">
              <a:latin typeface="Arial" pitchFamily="34" charset="0"/>
              <a:cs typeface="Arial" pitchFamily="34" charset="0"/>
            </a:endParaRPr>
          </a:p>
        </p:txBody>
      </p:sp>
      <p:sp>
        <p:nvSpPr>
          <p:cNvPr id="1082372" name="Rectangle 4"/>
          <p:cNvSpPr>
            <a:spLocks noChangeArrowheads="1"/>
          </p:cNvSpPr>
          <p:nvPr/>
        </p:nvSpPr>
        <p:spPr bwMode="auto">
          <a:xfrm>
            <a:off x="3188677" y="3338513"/>
            <a:ext cx="5756031" cy="2995612"/>
          </a:xfrm>
          <a:prstGeom prst="rect">
            <a:avLst/>
          </a:prstGeom>
          <a:solidFill>
            <a:srgbClr val="CCD6E3"/>
          </a:solidFill>
          <a:ln w="9525">
            <a:solidFill>
              <a:srgbClr val="0C2D83"/>
            </a:solidFill>
            <a:miter lim="800000"/>
            <a:headEnd/>
            <a:tailEnd/>
          </a:ln>
          <a:effectLst/>
        </p:spPr>
        <p:txBody>
          <a:bodyPr lIns="0" tIns="0" rIns="0" bIns="0"/>
          <a:lstStyle/>
          <a:p>
            <a:pPr marL="180975" lvl="1" indent="-179388" algn="ctr">
              <a:lnSpc>
                <a:spcPct val="125000"/>
              </a:lnSpc>
              <a:spcBef>
                <a:spcPct val="20000"/>
              </a:spcBef>
              <a:buClr>
                <a:schemeClr val="tx2"/>
              </a:buClr>
              <a:buSzPct val="85000"/>
              <a:buFont typeface="Wingdings" pitchFamily="2" charset="2"/>
              <a:buNone/>
            </a:pPr>
            <a:endParaRPr lang="en-GB" sz="1600" b="0" dirty="0">
              <a:solidFill>
                <a:schemeClr val="tx1"/>
              </a:solidFill>
              <a:latin typeface="Arial" pitchFamily="34" charset="0"/>
              <a:cs typeface="Arial" pitchFamily="34" charset="0"/>
            </a:endParaRPr>
          </a:p>
          <a:p>
            <a:pPr marL="180975" lvl="1" indent="-179388" algn="ctr">
              <a:lnSpc>
                <a:spcPct val="125000"/>
              </a:lnSpc>
              <a:spcBef>
                <a:spcPct val="20000"/>
              </a:spcBef>
              <a:buClr>
                <a:schemeClr val="tx2"/>
              </a:buClr>
              <a:buSzPct val="85000"/>
              <a:buFont typeface="Wingdings" pitchFamily="2" charset="2"/>
              <a:buNone/>
            </a:pPr>
            <a:r>
              <a:rPr lang="en-GB" sz="1600" dirty="0">
                <a:solidFill>
                  <a:schemeClr val="tx1"/>
                </a:solidFill>
                <a:latin typeface="Arial" pitchFamily="34" charset="0"/>
                <a:cs typeface="Arial" pitchFamily="34" charset="0"/>
              </a:rPr>
              <a:t>Preferred approach</a:t>
            </a:r>
          </a:p>
          <a:p>
            <a:pPr marL="180975" lvl="1" indent="-179388" algn="ctr">
              <a:lnSpc>
                <a:spcPct val="125000"/>
              </a:lnSpc>
              <a:spcBef>
                <a:spcPct val="20000"/>
              </a:spcBef>
              <a:buClr>
                <a:schemeClr val="tx2"/>
              </a:buClr>
              <a:buSzPct val="85000"/>
              <a:buFont typeface="Wingdings" pitchFamily="2" charset="2"/>
              <a:buNone/>
            </a:pPr>
            <a:r>
              <a:rPr lang="en-GB" sz="1600" b="0" dirty="0">
                <a:solidFill>
                  <a:schemeClr val="tx1"/>
                </a:solidFill>
                <a:latin typeface="Arial" pitchFamily="34" charset="0"/>
                <a:cs typeface="Arial" pitchFamily="34" charset="0"/>
              </a:rPr>
              <a:t>“When negotiating the reference/benchmark working capital for the SPA the adjacent analysis should be considered.  You should note that intra month working capital is significantly impacted by creditor and salary payment runs at the end of the month should completion not be at the month end”</a:t>
            </a:r>
          </a:p>
          <a:p>
            <a:pPr marL="180975" lvl="1" indent="-179388" algn="ctr">
              <a:lnSpc>
                <a:spcPct val="125000"/>
              </a:lnSpc>
              <a:spcBef>
                <a:spcPct val="20000"/>
              </a:spcBef>
              <a:buClr>
                <a:schemeClr val="tx2"/>
              </a:buClr>
              <a:buSzPct val="85000"/>
              <a:buFont typeface="Wingdings" pitchFamily="2" charset="2"/>
              <a:buNone/>
            </a:pPr>
            <a:r>
              <a:rPr lang="en-GB" sz="1600" b="0" dirty="0">
                <a:solidFill>
                  <a:schemeClr val="tx1"/>
                </a:solidFill>
                <a:latin typeface="Arial" pitchFamily="34" charset="0"/>
                <a:cs typeface="Arial" pitchFamily="34" charset="0"/>
              </a:rPr>
              <a:t>“The following consideration should be given to the definition of working capital in the SPA…”</a:t>
            </a:r>
          </a:p>
          <a:p>
            <a:pPr marL="180975" lvl="1" indent="-179388" algn="ctr">
              <a:lnSpc>
                <a:spcPct val="125000"/>
              </a:lnSpc>
              <a:spcBef>
                <a:spcPct val="20000"/>
              </a:spcBef>
              <a:buClr>
                <a:schemeClr val="tx2"/>
              </a:buClr>
              <a:buSzPct val="85000"/>
              <a:buFont typeface="Wingdings" pitchFamily="2" charset="2"/>
              <a:buChar char="l"/>
            </a:pPr>
            <a:endParaRPr lang="en-GB" sz="1600" b="0" dirty="0">
              <a:solidFill>
                <a:schemeClr val="tx1"/>
              </a:solidFill>
              <a:latin typeface="Arial" pitchFamily="34" charset="0"/>
              <a:cs typeface="Arial" pitchFamily="34" charset="0"/>
            </a:endParaRPr>
          </a:p>
        </p:txBody>
      </p:sp>
      <p:sp>
        <p:nvSpPr>
          <p:cNvPr id="1082373" name="AutoShape 5"/>
          <p:cNvSpPr>
            <a:spLocks noChangeArrowheads="1"/>
          </p:cNvSpPr>
          <p:nvPr>
            <p:custDataLst>
              <p:tags r:id="rId1"/>
            </p:custDataLst>
          </p:nvPr>
        </p:nvSpPr>
        <p:spPr bwMode="auto">
          <a:xfrm flipV="1">
            <a:off x="4400551" y="2665413"/>
            <a:ext cx="348762" cy="628650"/>
          </a:xfrm>
          <a:prstGeom prst="upArrow">
            <a:avLst>
              <a:gd name="adj1" fmla="val 64704"/>
              <a:gd name="adj2" fmla="val 55886"/>
            </a:avLst>
          </a:prstGeom>
          <a:gradFill rotWithShape="1">
            <a:gsLst>
              <a:gs pos="0">
                <a:schemeClr val="hlink"/>
              </a:gs>
              <a:gs pos="100000">
                <a:schemeClr val="hlink">
                  <a:gamma/>
                  <a:tint val="63922"/>
                  <a:invGamma/>
                </a:schemeClr>
              </a:gs>
            </a:gsLst>
            <a:lin ang="5400000" scaled="1"/>
          </a:gradFill>
          <a:ln w="6350" algn="ctr">
            <a:noFill/>
            <a:miter lim="800000"/>
            <a:headEnd/>
            <a:tailEnd/>
          </a:ln>
          <a:effectLst/>
        </p:spPr>
        <p:txBody>
          <a:bodyPr wrap="none" anchor="ctr"/>
          <a:lstStyle/>
          <a:p>
            <a:endParaRPr lang="en-US"/>
          </a:p>
        </p:txBody>
      </p:sp>
      <p:sp>
        <p:nvSpPr>
          <p:cNvPr id="1082375" name="Rectangle 7"/>
          <p:cNvSpPr>
            <a:spLocks noChangeArrowheads="1"/>
          </p:cNvSpPr>
          <p:nvPr/>
        </p:nvSpPr>
        <p:spPr bwMode="auto">
          <a:xfrm>
            <a:off x="328246" y="3338514"/>
            <a:ext cx="2684585" cy="3011487"/>
          </a:xfrm>
          <a:prstGeom prst="rect">
            <a:avLst/>
          </a:prstGeom>
          <a:solidFill>
            <a:srgbClr val="CCD6E3"/>
          </a:solidFill>
          <a:ln w="9525">
            <a:solidFill>
              <a:srgbClr val="0C2D83"/>
            </a:solidFill>
            <a:miter lim="800000"/>
            <a:headEnd/>
            <a:tailEnd/>
          </a:ln>
          <a:effectLst/>
        </p:spPr>
        <p:txBody>
          <a:bodyPr lIns="0" tIns="0" rIns="0" bIns="0"/>
          <a:lstStyle/>
          <a:p>
            <a:pPr marL="180975" lvl="1" indent="-179388" algn="ctr">
              <a:lnSpc>
                <a:spcPct val="125000"/>
              </a:lnSpc>
              <a:spcBef>
                <a:spcPct val="20000"/>
              </a:spcBef>
              <a:buClr>
                <a:schemeClr val="tx2"/>
              </a:buClr>
              <a:buSzPct val="85000"/>
              <a:buFont typeface="Wingdings" pitchFamily="2" charset="2"/>
              <a:buNone/>
            </a:pPr>
            <a:endParaRPr lang="en-GB" sz="1600" b="0" dirty="0">
              <a:solidFill>
                <a:schemeClr val="tx1"/>
              </a:solidFill>
              <a:latin typeface="Arial" pitchFamily="34" charset="0"/>
              <a:cs typeface="Arial" pitchFamily="34" charset="0"/>
            </a:endParaRPr>
          </a:p>
          <a:p>
            <a:pPr marL="180975" lvl="1" indent="-179388" algn="ctr">
              <a:lnSpc>
                <a:spcPct val="125000"/>
              </a:lnSpc>
              <a:spcBef>
                <a:spcPct val="20000"/>
              </a:spcBef>
              <a:buClr>
                <a:schemeClr val="tx2"/>
              </a:buClr>
              <a:buSzPct val="85000"/>
              <a:buFont typeface="Wingdings" pitchFamily="2" charset="2"/>
              <a:buNone/>
            </a:pPr>
            <a:r>
              <a:rPr lang="en-GB" sz="1600" dirty="0">
                <a:solidFill>
                  <a:schemeClr val="tx1"/>
                </a:solidFill>
                <a:latin typeface="Arial" pitchFamily="34" charset="0"/>
                <a:cs typeface="Arial" pitchFamily="34" charset="0"/>
              </a:rPr>
              <a:t>Table</a:t>
            </a:r>
          </a:p>
          <a:p>
            <a:pPr marL="180975" lvl="1" indent="-179388" algn="ctr">
              <a:lnSpc>
                <a:spcPct val="125000"/>
              </a:lnSpc>
              <a:spcBef>
                <a:spcPct val="20000"/>
              </a:spcBef>
              <a:buClr>
                <a:schemeClr val="tx2"/>
              </a:buClr>
              <a:buSzPct val="85000"/>
              <a:buFont typeface="Wingdings" pitchFamily="2" charset="2"/>
              <a:buNone/>
            </a:pPr>
            <a:r>
              <a:rPr lang="en-GB" sz="1600" b="0" dirty="0">
                <a:solidFill>
                  <a:schemeClr val="tx1"/>
                </a:solidFill>
                <a:latin typeface="Arial" pitchFamily="34" charset="0"/>
                <a:cs typeface="Arial" pitchFamily="34" charset="0"/>
              </a:rPr>
              <a:t>Average reported</a:t>
            </a:r>
          </a:p>
          <a:p>
            <a:pPr marL="180975" lvl="1" indent="-179388" algn="ctr">
              <a:lnSpc>
                <a:spcPct val="125000"/>
              </a:lnSpc>
              <a:spcBef>
                <a:spcPct val="20000"/>
              </a:spcBef>
              <a:buClr>
                <a:schemeClr val="tx2"/>
              </a:buClr>
              <a:buSzPct val="85000"/>
              <a:buFont typeface="Wingdings" pitchFamily="2" charset="2"/>
              <a:buNone/>
            </a:pPr>
            <a:r>
              <a:rPr lang="en-GB" sz="1600" b="0" dirty="0">
                <a:solidFill>
                  <a:schemeClr val="tx1"/>
                </a:solidFill>
                <a:latin typeface="Arial" pitchFamily="34" charset="0"/>
                <a:cs typeface="Arial" pitchFamily="34" charset="0"/>
              </a:rPr>
              <a:t>Average adjusted</a:t>
            </a:r>
          </a:p>
          <a:p>
            <a:pPr marL="180975" lvl="1" indent="-179388" algn="ctr">
              <a:lnSpc>
                <a:spcPct val="125000"/>
              </a:lnSpc>
              <a:spcBef>
                <a:spcPct val="20000"/>
              </a:spcBef>
              <a:buClr>
                <a:schemeClr val="tx2"/>
              </a:buClr>
              <a:buSzPct val="85000"/>
              <a:buFont typeface="Wingdings" pitchFamily="2" charset="2"/>
              <a:buNone/>
            </a:pPr>
            <a:r>
              <a:rPr lang="en-GB" sz="1600" b="0" dirty="0">
                <a:solidFill>
                  <a:schemeClr val="tx1"/>
                </a:solidFill>
                <a:latin typeface="Arial" pitchFamily="34" charset="0"/>
                <a:cs typeface="Arial" pitchFamily="34" charset="0"/>
              </a:rPr>
              <a:t>Min/Max</a:t>
            </a:r>
          </a:p>
          <a:p>
            <a:pPr marL="180975" lvl="1" indent="-179388" algn="ctr">
              <a:lnSpc>
                <a:spcPct val="125000"/>
              </a:lnSpc>
              <a:spcBef>
                <a:spcPct val="20000"/>
              </a:spcBef>
              <a:buClr>
                <a:schemeClr val="tx2"/>
              </a:buClr>
              <a:buSzPct val="85000"/>
              <a:buFont typeface="Wingdings" pitchFamily="2" charset="2"/>
              <a:buChar char="l"/>
            </a:pPr>
            <a:endParaRPr lang="en-GB" sz="1600" b="0" dirty="0">
              <a:solidFill>
                <a:schemeClr val="tx1"/>
              </a:solidFill>
              <a:latin typeface="Arial" pitchFamily="34" charset="0"/>
              <a:cs typeface="Arial" pitchFamily="34" charset="0"/>
            </a:endParaRPr>
          </a:p>
        </p:txBody>
      </p:sp>
      <p:sp>
        <p:nvSpPr>
          <p:cNvPr id="1082376" name="Text Box 8"/>
          <p:cNvSpPr txBox="1">
            <a:spLocks noChangeArrowheads="1"/>
          </p:cNvSpPr>
          <p:nvPr/>
        </p:nvSpPr>
        <p:spPr bwMode="auto">
          <a:xfrm>
            <a:off x="7441224" y="1389063"/>
            <a:ext cx="452097" cy="793191"/>
          </a:xfrm>
          <a:prstGeom prst="rect">
            <a:avLst/>
          </a:prstGeom>
          <a:noFill/>
          <a:ln w="6350">
            <a:noFill/>
            <a:miter lim="800000"/>
            <a:headEnd/>
            <a:tailEnd/>
          </a:ln>
          <a:effectLst/>
        </p:spPr>
        <p:txBody>
          <a:bodyPr wrap="none" lIns="54000" tIns="54000" rIns="54000" bIns="0">
            <a:spAutoFit/>
          </a:bodyPr>
          <a:lstStyle/>
          <a:p>
            <a:r>
              <a:rPr lang="en-GB" sz="4800">
                <a:solidFill>
                  <a:srgbClr val="B21107"/>
                </a:solidFill>
              </a:rPr>
              <a:t>x</a:t>
            </a:r>
          </a:p>
        </p:txBody>
      </p:sp>
      <p:pic>
        <p:nvPicPr>
          <p:cNvPr id="10" name="Picture 9"/>
          <p:cNvPicPr>
            <a:picLocks noChangeAspect="1" noChangeArrowheads="1"/>
          </p:cNvPicPr>
          <p:nvPr/>
        </p:nvPicPr>
        <p:blipFill>
          <a:blip r:embed="rId4" cstate="print"/>
          <a:srcRect/>
          <a:stretch>
            <a:fillRect/>
          </a:stretch>
        </p:blipFill>
        <p:spPr bwMode="auto">
          <a:xfrm>
            <a:off x="8077200" y="91440"/>
            <a:ext cx="822960" cy="822960"/>
          </a:xfrm>
          <a:prstGeom prst="rect">
            <a:avLst/>
          </a:prstGeom>
          <a:noFill/>
          <a:ln w="9525">
            <a:noFill/>
            <a:miter lim="800000"/>
            <a:headEnd/>
            <a:tailEnd/>
          </a:ln>
          <a:effectLst/>
        </p:spPr>
      </p:pic>
      <p:sp>
        <p:nvSpPr>
          <p:cNvPr id="12" name="Rectangle 3"/>
          <p:cNvSpPr txBox="1">
            <a:spLocks noGrp="1" noChangeArrowheads="1"/>
          </p:cNvSpPr>
          <p:nvPr>
            <p:ph type="title"/>
          </p:nvPr>
        </p:nvSpPr>
        <p:spPr bwMode="gray">
          <a:xfrm>
            <a:off x="203201" y="152400"/>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chemeClr val="accent1">
                    <a:lumMod val="20000"/>
                    <a:lumOff val="80000"/>
                  </a:schemeClr>
                </a:solidFill>
                <a:effectLst/>
                <a:uLnTx/>
                <a:uFillTx/>
                <a:latin typeface="Arial" charset="0"/>
                <a:ea typeface="+mj-ea"/>
                <a:cs typeface="Arial" charset="0"/>
              </a:rPr>
              <a:t>Working capital: Due diligence considerations</a:t>
            </a:r>
            <a:br>
              <a:rPr kumimoji="0" lang="en-US" altLang="en-US" sz="1800" b="0" i="0" u="none" strike="noStrike" kern="0" cap="none" spc="0" normalizeH="0" baseline="0" noProof="0" dirty="0" smtClean="0">
                <a:ln>
                  <a:noFill/>
                </a:ln>
                <a:solidFill>
                  <a:schemeClr val="accent1">
                    <a:lumMod val="20000"/>
                    <a:lumOff val="80000"/>
                  </a:schemeClr>
                </a:solidFill>
                <a:effectLst/>
                <a:uLnTx/>
                <a:uFillTx/>
                <a:latin typeface="Arial" charset="0"/>
                <a:ea typeface="+mj-ea"/>
                <a:cs typeface="Arial" charset="0"/>
              </a:rPr>
            </a:br>
            <a:r>
              <a:rPr lang="en-US" altLang="en-US" sz="1800" dirty="0" smtClean="0"/>
              <a:t>5</a:t>
            </a:r>
            <a:r>
              <a:rPr kumimoji="0" lang="en-US" altLang="en-US" sz="1800" b="1" i="0" u="none" strike="noStrike" kern="0" cap="none" spc="0" normalizeH="0" baseline="0" noProof="0" dirty="0" smtClean="0">
                <a:ln>
                  <a:noFill/>
                </a:ln>
                <a:solidFill>
                  <a:schemeClr val="bg1"/>
                </a:solidFill>
                <a:effectLst/>
                <a:uLnTx/>
                <a:uFillTx/>
                <a:latin typeface="+mj-lt"/>
                <a:ea typeface="+mj-ea"/>
                <a:cs typeface="+mj-cs"/>
              </a:rPr>
              <a:t>. Working capital</a:t>
            </a:r>
            <a:r>
              <a:rPr kumimoji="0" lang="en-US" altLang="en-US" sz="1800" b="1" i="0" u="none" strike="noStrike" kern="0" cap="none" spc="0" normalizeH="0" noProof="0" dirty="0" smtClean="0">
                <a:ln>
                  <a:noFill/>
                </a:ln>
                <a:solidFill>
                  <a:schemeClr val="bg1"/>
                </a:solidFill>
                <a:effectLst/>
                <a:uLnTx/>
                <a:uFillTx/>
                <a:latin typeface="+mj-lt"/>
                <a:ea typeface="+mj-ea"/>
                <a:cs typeface="+mj-cs"/>
              </a:rPr>
              <a:t> and </a:t>
            </a:r>
            <a:r>
              <a:rPr kumimoji="0" lang="en-US" altLang="en-US" sz="1800" b="1" i="0" u="none" strike="noStrike" kern="0" cap="none" spc="0" normalizeH="0" noProof="0" dirty="0" err="1" smtClean="0">
                <a:ln>
                  <a:noFill/>
                </a:ln>
                <a:solidFill>
                  <a:schemeClr val="bg1"/>
                </a:solidFill>
                <a:effectLst/>
                <a:uLnTx/>
                <a:uFillTx/>
                <a:latin typeface="+mj-lt"/>
                <a:ea typeface="+mj-ea"/>
                <a:cs typeface="+mj-cs"/>
              </a:rPr>
              <a:t>SPAs</a:t>
            </a:r>
            <a:r>
              <a:rPr kumimoji="0" lang="en-US" altLang="en-US" sz="1800" b="1" i="0" u="none" strike="noStrike" kern="0" cap="none" spc="0" normalizeH="0" noProof="0" dirty="0" smtClean="0">
                <a:ln>
                  <a:noFill/>
                </a:ln>
                <a:solidFill>
                  <a:schemeClr val="bg1"/>
                </a:solidFill>
                <a:effectLst/>
                <a:uLnTx/>
                <a:uFillTx/>
                <a:latin typeface="+mj-lt"/>
                <a:ea typeface="+mj-ea"/>
                <a:cs typeface="+mj-cs"/>
              </a:rPr>
              <a:t> – Reporting to client</a:t>
            </a:r>
            <a:endParaRPr kumimoji="0" lang="en-US" sz="1800" b="1"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77008" y="3860801"/>
            <a:ext cx="2702900" cy="2447925"/>
            <a:chOff x="455" y="2434"/>
            <a:chExt cx="2317" cy="1495"/>
          </a:xfrm>
        </p:grpSpPr>
        <p:sp>
          <p:nvSpPr>
            <p:cNvPr id="1050629" name="Rectangle 5"/>
            <p:cNvSpPr>
              <a:spLocks noChangeArrowheads="1"/>
            </p:cNvSpPr>
            <p:nvPr/>
          </p:nvSpPr>
          <p:spPr bwMode="auto">
            <a:xfrm>
              <a:off x="455" y="2434"/>
              <a:ext cx="2317" cy="1495"/>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30" name="Rectangle 6"/>
            <p:cNvSpPr>
              <a:spLocks noChangeArrowheads="1"/>
            </p:cNvSpPr>
            <p:nvPr/>
          </p:nvSpPr>
          <p:spPr bwMode="auto">
            <a:xfrm>
              <a:off x="487" y="2483"/>
              <a:ext cx="2216" cy="432"/>
            </a:xfrm>
            <a:prstGeom prst="rect">
              <a:avLst/>
            </a:prstGeom>
            <a:solidFill>
              <a:schemeClr val="hlink"/>
            </a:solidFill>
            <a:ln w="9525">
              <a:solidFill>
                <a:schemeClr val="tx1"/>
              </a:solidFill>
              <a:miter lim="800000"/>
              <a:headEnd/>
              <a:tailEnd/>
            </a:ln>
            <a:effectLst/>
          </p:spPr>
          <p:txBody>
            <a:bodyPr wrap="none" anchor="ctr"/>
            <a:lstStyle/>
            <a:p>
              <a:pPr algn="ctr"/>
              <a:r>
                <a:rPr lang="en-GB" sz="1600" dirty="0" smtClean="0">
                  <a:latin typeface="Arial" pitchFamily="34" charset="0"/>
                </a:rPr>
                <a:t>Historical trends</a:t>
              </a:r>
              <a:endParaRPr lang="en-GB" sz="1600" dirty="0">
                <a:latin typeface="Arial" pitchFamily="34" charset="0"/>
              </a:endParaRPr>
            </a:p>
          </p:txBody>
        </p:sp>
      </p:grpSp>
      <p:sp>
        <p:nvSpPr>
          <p:cNvPr id="1050633" name="Rectangle 9"/>
          <p:cNvSpPr>
            <a:spLocks noChangeArrowheads="1"/>
          </p:cNvSpPr>
          <p:nvPr/>
        </p:nvSpPr>
        <p:spPr bwMode="auto">
          <a:xfrm>
            <a:off x="666751" y="1270000"/>
            <a:ext cx="2709496" cy="2446338"/>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34" name="Rectangle 10"/>
          <p:cNvSpPr>
            <a:spLocks noChangeArrowheads="1"/>
          </p:cNvSpPr>
          <p:nvPr/>
        </p:nvSpPr>
        <p:spPr bwMode="auto">
          <a:xfrm>
            <a:off x="715108" y="1350963"/>
            <a:ext cx="2593731" cy="709612"/>
          </a:xfrm>
          <a:prstGeom prst="rect">
            <a:avLst/>
          </a:prstGeom>
          <a:solidFill>
            <a:schemeClr val="hlink"/>
          </a:solidFill>
          <a:ln w="9525">
            <a:solidFill>
              <a:schemeClr val="tx1"/>
            </a:solidFill>
            <a:miter lim="800000"/>
            <a:headEnd/>
            <a:tailEnd/>
          </a:ln>
          <a:effectLst/>
        </p:spPr>
        <p:txBody>
          <a:bodyPr wrap="none" anchor="ctr"/>
          <a:lstStyle/>
          <a:p>
            <a:pPr algn="ctr"/>
            <a:r>
              <a:rPr lang="en-GB" sz="1600" dirty="0" smtClean="0">
                <a:latin typeface="Arial" pitchFamily="34" charset="0"/>
              </a:rPr>
              <a:t>Composition of </a:t>
            </a:r>
          </a:p>
          <a:p>
            <a:pPr algn="ctr"/>
            <a:r>
              <a:rPr lang="en-GB" sz="1600" dirty="0" smtClean="0">
                <a:latin typeface="Arial" pitchFamily="34" charset="0"/>
              </a:rPr>
              <a:t>working capital</a:t>
            </a:r>
            <a:endParaRPr lang="en-GB" sz="1600" dirty="0">
              <a:latin typeface="Arial" pitchFamily="34" charset="0"/>
            </a:endParaRPr>
          </a:p>
        </p:txBody>
      </p:sp>
      <p:grpSp>
        <p:nvGrpSpPr>
          <p:cNvPr id="3" name="Group 12"/>
          <p:cNvGrpSpPr>
            <a:grpSpLocks/>
          </p:cNvGrpSpPr>
          <p:nvPr/>
        </p:nvGrpSpPr>
        <p:grpSpPr bwMode="auto">
          <a:xfrm>
            <a:off x="3442189" y="1268414"/>
            <a:ext cx="2526323" cy="2447925"/>
            <a:chOff x="3211" y="2432"/>
            <a:chExt cx="2317" cy="1496"/>
          </a:xfrm>
        </p:grpSpPr>
        <p:sp>
          <p:nvSpPr>
            <p:cNvPr id="1050638" name="Rectangle 14"/>
            <p:cNvSpPr>
              <a:spLocks noChangeArrowheads="1"/>
            </p:cNvSpPr>
            <p:nvPr/>
          </p:nvSpPr>
          <p:spPr bwMode="auto">
            <a:xfrm>
              <a:off x="3211" y="2432"/>
              <a:ext cx="2317" cy="1496"/>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39" name="Rectangle 15"/>
            <p:cNvSpPr>
              <a:spLocks noChangeArrowheads="1"/>
            </p:cNvSpPr>
            <p:nvPr/>
          </p:nvSpPr>
          <p:spPr bwMode="auto">
            <a:xfrm>
              <a:off x="3243" y="2482"/>
              <a:ext cx="2216" cy="434"/>
            </a:xfrm>
            <a:prstGeom prst="rect">
              <a:avLst/>
            </a:prstGeom>
            <a:solidFill>
              <a:schemeClr val="hlink"/>
            </a:solidFill>
            <a:ln w="9525">
              <a:solidFill>
                <a:schemeClr val="tx1"/>
              </a:solidFill>
              <a:miter lim="800000"/>
              <a:headEnd/>
              <a:tailEnd/>
            </a:ln>
            <a:effectLst/>
          </p:spPr>
          <p:txBody>
            <a:bodyPr wrap="none" anchor="ctr"/>
            <a:lstStyle/>
            <a:p>
              <a:pPr algn="ctr"/>
              <a:r>
                <a:rPr lang="en-GB" sz="1600" dirty="0" smtClean="0">
                  <a:latin typeface="Arial" pitchFamily="34" charset="0"/>
                </a:rPr>
                <a:t>Working capital </a:t>
              </a:r>
            </a:p>
            <a:p>
              <a:pPr algn="ctr"/>
              <a:r>
                <a:rPr lang="en-GB" sz="1600" dirty="0" smtClean="0">
                  <a:latin typeface="Arial" pitchFamily="34" charset="0"/>
                </a:rPr>
                <a:t>reconciliation </a:t>
              </a:r>
            </a:p>
            <a:p>
              <a:pPr algn="ctr"/>
              <a:r>
                <a:rPr lang="en-GB" sz="1600" dirty="0" smtClean="0">
                  <a:latin typeface="Arial" pitchFamily="34" charset="0"/>
                </a:rPr>
                <a:t>and movements</a:t>
              </a:r>
              <a:endParaRPr lang="en-GB" sz="1600" dirty="0">
                <a:latin typeface="Arial" pitchFamily="34" charset="0"/>
              </a:endParaRPr>
            </a:p>
          </p:txBody>
        </p:sp>
      </p:grpSp>
      <p:sp>
        <p:nvSpPr>
          <p:cNvPr id="1050642" name="Rectangle 18"/>
          <p:cNvSpPr>
            <a:spLocks noChangeArrowheads="1"/>
          </p:cNvSpPr>
          <p:nvPr/>
        </p:nvSpPr>
        <p:spPr bwMode="auto">
          <a:xfrm>
            <a:off x="3508131" y="3860801"/>
            <a:ext cx="2526323" cy="2447925"/>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43" name="Rectangle 19"/>
          <p:cNvSpPr>
            <a:spLocks noChangeArrowheads="1"/>
          </p:cNvSpPr>
          <p:nvPr/>
        </p:nvSpPr>
        <p:spPr bwMode="auto">
          <a:xfrm>
            <a:off x="3574074" y="3933824"/>
            <a:ext cx="2346080" cy="714375"/>
          </a:xfrm>
          <a:prstGeom prst="rect">
            <a:avLst/>
          </a:prstGeom>
          <a:solidFill>
            <a:schemeClr val="hlink"/>
          </a:solidFill>
          <a:ln w="9525">
            <a:solidFill>
              <a:schemeClr val="tx1"/>
            </a:solidFill>
            <a:miter lim="800000"/>
            <a:headEnd/>
            <a:tailEnd/>
          </a:ln>
          <a:effectLst/>
        </p:spPr>
        <p:txBody>
          <a:bodyPr wrap="none" anchor="ctr"/>
          <a:lstStyle/>
          <a:p>
            <a:pPr algn="ctr"/>
            <a:r>
              <a:rPr lang="en-GB" sz="1600" dirty="0" smtClean="0">
                <a:latin typeface="Arial" pitchFamily="34" charset="0"/>
              </a:rPr>
              <a:t>Intra-month </a:t>
            </a:r>
          </a:p>
          <a:p>
            <a:pPr algn="ctr"/>
            <a:r>
              <a:rPr lang="en-GB" sz="1600" dirty="0" smtClean="0">
                <a:latin typeface="Arial" pitchFamily="34" charset="0"/>
              </a:rPr>
              <a:t>balances</a:t>
            </a:r>
            <a:endParaRPr lang="en-GB" sz="1600" dirty="0">
              <a:latin typeface="Arial" pitchFamily="34" charset="0"/>
            </a:endParaRPr>
          </a:p>
        </p:txBody>
      </p:sp>
      <p:sp>
        <p:nvSpPr>
          <p:cNvPr id="1050645" name="Rectangle 21"/>
          <p:cNvSpPr>
            <a:spLocks noChangeArrowheads="1"/>
          </p:cNvSpPr>
          <p:nvPr/>
        </p:nvSpPr>
        <p:spPr bwMode="auto">
          <a:xfrm>
            <a:off x="6100397" y="1268414"/>
            <a:ext cx="2526323" cy="2447925"/>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46" name="Rectangle 22"/>
          <p:cNvSpPr>
            <a:spLocks noChangeArrowheads="1"/>
          </p:cNvSpPr>
          <p:nvPr/>
        </p:nvSpPr>
        <p:spPr bwMode="auto">
          <a:xfrm>
            <a:off x="6166339" y="1341439"/>
            <a:ext cx="2346081" cy="719135"/>
          </a:xfrm>
          <a:prstGeom prst="rect">
            <a:avLst/>
          </a:prstGeom>
          <a:solidFill>
            <a:schemeClr val="hlink"/>
          </a:solidFill>
          <a:ln w="9525">
            <a:solidFill>
              <a:schemeClr val="tx1"/>
            </a:solidFill>
            <a:miter lim="800000"/>
            <a:headEnd/>
            <a:tailEnd/>
          </a:ln>
          <a:effectLst/>
        </p:spPr>
        <p:txBody>
          <a:bodyPr wrap="none" anchor="ctr"/>
          <a:lstStyle/>
          <a:p>
            <a:pPr algn="ctr"/>
            <a:r>
              <a:rPr lang="en-GB" sz="1600" dirty="0" smtClean="0">
                <a:latin typeface="Arial" pitchFamily="34" charset="0"/>
              </a:rPr>
              <a:t>Balances to be </a:t>
            </a:r>
          </a:p>
          <a:p>
            <a:pPr algn="ctr"/>
            <a:r>
              <a:rPr lang="en-GB" sz="1600" dirty="0" smtClean="0">
                <a:latin typeface="Arial" pitchFamily="34" charset="0"/>
              </a:rPr>
              <a:t>excluded</a:t>
            </a:r>
            <a:endParaRPr lang="en-GB" sz="1600" dirty="0">
              <a:latin typeface="Arial" pitchFamily="34" charset="0"/>
            </a:endParaRPr>
          </a:p>
        </p:txBody>
      </p:sp>
      <p:sp>
        <p:nvSpPr>
          <p:cNvPr id="1050648" name="Rectangle 24"/>
          <p:cNvSpPr>
            <a:spLocks noChangeArrowheads="1"/>
          </p:cNvSpPr>
          <p:nvPr/>
        </p:nvSpPr>
        <p:spPr bwMode="auto">
          <a:xfrm>
            <a:off x="6100397" y="3860801"/>
            <a:ext cx="2526323" cy="2447925"/>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49" name="Rectangle 25"/>
          <p:cNvSpPr>
            <a:spLocks noChangeArrowheads="1"/>
          </p:cNvSpPr>
          <p:nvPr/>
        </p:nvSpPr>
        <p:spPr bwMode="auto">
          <a:xfrm>
            <a:off x="6167805" y="3941763"/>
            <a:ext cx="2346080" cy="706436"/>
          </a:xfrm>
          <a:prstGeom prst="rect">
            <a:avLst/>
          </a:prstGeom>
          <a:solidFill>
            <a:schemeClr val="hlink"/>
          </a:solidFill>
          <a:ln w="9525">
            <a:solidFill>
              <a:schemeClr val="tx1"/>
            </a:solidFill>
            <a:miter lim="800000"/>
            <a:headEnd/>
            <a:tailEnd/>
          </a:ln>
          <a:effectLst/>
        </p:spPr>
        <p:txBody>
          <a:bodyPr wrap="none" anchor="ctr"/>
          <a:lstStyle/>
          <a:p>
            <a:pPr algn="ctr"/>
            <a:r>
              <a:rPr lang="en-GB" sz="1600" dirty="0" smtClean="0">
                <a:latin typeface="Arial" pitchFamily="34" charset="0"/>
              </a:rPr>
              <a:t>SPA definition and </a:t>
            </a:r>
          </a:p>
          <a:p>
            <a:pPr algn="ctr"/>
            <a:r>
              <a:rPr lang="en-GB" sz="1600" dirty="0" smtClean="0">
                <a:latin typeface="Arial" pitchFamily="34" charset="0"/>
              </a:rPr>
              <a:t>completion mechanics</a:t>
            </a:r>
            <a:endParaRPr lang="en-GB" sz="1600" dirty="0">
              <a:latin typeface="Arial" pitchFamily="34" charset="0"/>
            </a:endParaRPr>
          </a:p>
        </p:txBody>
      </p:sp>
      <p:sp>
        <p:nvSpPr>
          <p:cNvPr id="27" name="Text Box 11"/>
          <p:cNvSpPr txBox="1">
            <a:spLocks noChangeArrowheads="1"/>
          </p:cNvSpPr>
          <p:nvPr/>
        </p:nvSpPr>
        <p:spPr bwMode="auto">
          <a:xfrm>
            <a:off x="715108" y="2060574"/>
            <a:ext cx="2593732" cy="1477328"/>
          </a:xfrm>
          <a:prstGeom prst="rect">
            <a:avLst/>
          </a:prstGeom>
          <a:noFill/>
          <a:ln w="6350">
            <a:noFill/>
            <a:miter lim="800000"/>
            <a:headEnd/>
            <a:tailEnd/>
          </a:ln>
          <a:effectLst/>
        </p:spPr>
        <p:txBody>
          <a:bodyPr wrap="square" lIns="0" tIns="0" rIns="0" bIns="0">
            <a:spAutoFit/>
          </a:bodyPr>
          <a:lstStyle/>
          <a:p>
            <a:pPr marL="228600" indent="-228600">
              <a:buClr>
                <a:schemeClr val="accent1"/>
              </a:buClr>
              <a:buSzPct val="125000"/>
              <a:buFont typeface="Arial" pitchFamily="34" charset="0"/>
              <a:buChar char="▪"/>
            </a:pPr>
            <a:r>
              <a:rPr lang="en-GB" sz="1200" b="0" dirty="0" smtClean="0">
                <a:solidFill>
                  <a:schemeClr val="tx2"/>
                </a:solidFill>
              </a:rPr>
              <a:t>No accounting or legal definition</a:t>
            </a:r>
          </a:p>
          <a:p>
            <a:pPr marL="228600" indent="-228600">
              <a:buClr>
                <a:schemeClr val="accent1"/>
              </a:buClr>
              <a:buSzPct val="125000"/>
              <a:buFont typeface="Arial" pitchFamily="34" charset="0"/>
              <a:buChar char="▪"/>
            </a:pPr>
            <a:r>
              <a:rPr lang="en-GB" sz="1200" b="0" dirty="0" smtClean="0">
                <a:solidFill>
                  <a:schemeClr val="tx2"/>
                </a:solidFill>
              </a:rPr>
              <a:t>Varies based on the company and transaction</a:t>
            </a:r>
          </a:p>
          <a:p>
            <a:pPr marL="228600" indent="-228600">
              <a:buClr>
                <a:schemeClr val="accent1"/>
              </a:buClr>
              <a:buSzPct val="125000"/>
              <a:buFont typeface="Arial" pitchFamily="34" charset="0"/>
              <a:buChar char="▪"/>
            </a:pPr>
            <a:r>
              <a:rPr lang="en-GB" sz="1200" b="0" dirty="0" smtClean="0">
                <a:solidFill>
                  <a:schemeClr val="tx2"/>
                </a:solidFill>
              </a:rPr>
              <a:t>Understand nature of all working capital balances</a:t>
            </a:r>
          </a:p>
          <a:p>
            <a:pPr marL="228600" indent="-228600">
              <a:buClr>
                <a:schemeClr val="accent1"/>
              </a:buClr>
              <a:buSzPct val="125000"/>
              <a:buFont typeface="Arial" pitchFamily="34" charset="0"/>
              <a:buChar char="▪"/>
            </a:pPr>
            <a:r>
              <a:rPr lang="en-GB" sz="1200" b="0" dirty="0" smtClean="0">
                <a:solidFill>
                  <a:schemeClr val="tx2"/>
                </a:solidFill>
              </a:rPr>
              <a:t>Check for consistency of classification between periods</a:t>
            </a:r>
          </a:p>
          <a:p>
            <a:pPr marL="228600" indent="-228600">
              <a:buClr>
                <a:schemeClr val="accent1"/>
              </a:buClr>
              <a:buSzPct val="125000"/>
              <a:buFont typeface="Arial" pitchFamily="34" charset="0"/>
              <a:buChar char="▪"/>
            </a:pPr>
            <a:r>
              <a:rPr lang="en-GB" sz="1200" b="0" dirty="0" smtClean="0">
                <a:solidFill>
                  <a:schemeClr val="tx2"/>
                </a:solidFill>
              </a:rPr>
              <a:t>GRILL THE DETAIL</a:t>
            </a:r>
            <a:endParaRPr lang="en-GB" sz="1200" b="0" dirty="0">
              <a:solidFill>
                <a:schemeClr val="tx2"/>
              </a:solidFill>
            </a:endParaRPr>
          </a:p>
        </p:txBody>
      </p:sp>
      <p:sp>
        <p:nvSpPr>
          <p:cNvPr id="28" name="Text Box 11"/>
          <p:cNvSpPr txBox="1">
            <a:spLocks noChangeArrowheads="1"/>
          </p:cNvSpPr>
          <p:nvPr/>
        </p:nvSpPr>
        <p:spPr bwMode="auto">
          <a:xfrm>
            <a:off x="3461240" y="2060574"/>
            <a:ext cx="2432038" cy="1477328"/>
          </a:xfrm>
          <a:prstGeom prst="rect">
            <a:avLst/>
          </a:prstGeom>
          <a:noFill/>
          <a:ln w="6350">
            <a:noFill/>
            <a:miter lim="800000"/>
            <a:headEnd/>
            <a:tailEnd/>
          </a:ln>
          <a:effectLst/>
        </p:spPr>
        <p:txBody>
          <a:bodyPr wrap="square" lIns="0" tIns="0" rIns="0" bIns="0">
            <a:spAutoFit/>
          </a:bodyPr>
          <a:lstStyle/>
          <a:p>
            <a:pPr marL="228600" indent="-228600">
              <a:buClr>
                <a:schemeClr val="accent1"/>
              </a:buClr>
              <a:buSzPct val="125000"/>
              <a:buFont typeface="Arial" pitchFamily="34" charset="0"/>
              <a:buChar char="▪"/>
            </a:pPr>
            <a:r>
              <a:rPr lang="en-GB" sz="1200" b="0" dirty="0" smtClean="0">
                <a:solidFill>
                  <a:schemeClr val="tx2"/>
                </a:solidFill>
              </a:rPr>
              <a:t>Reconciliation between different sources (IM, audited financials, trial balance)</a:t>
            </a:r>
          </a:p>
          <a:p>
            <a:pPr marL="228600" indent="-228600">
              <a:buClr>
                <a:schemeClr val="accent1"/>
              </a:buClr>
              <a:buSzPct val="125000"/>
              <a:buFont typeface="Arial" pitchFamily="34" charset="0"/>
              <a:buChar char="▪"/>
            </a:pPr>
            <a:r>
              <a:rPr lang="en-GB" sz="1200" b="0" dirty="0" smtClean="0">
                <a:solidFill>
                  <a:schemeClr val="tx2"/>
                </a:solidFill>
              </a:rPr>
              <a:t>Consider balances not categorized as working capital </a:t>
            </a:r>
          </a:p>
          <a:p>
            <a:pPr marL="228600" indent="-228600">
              <a:buClr>
                <a:schemeClr val="accent1"/>
              </a:buClr>
              <a:buSzPct val="125000"/>
              <a:buFont typeface="Arial" pitchFamily="34" charset="0"/>
              <a:buChar char="▪"/>
            </a:pPr>
            <a:r>
              <a:rPr lang="en-GB" sz="1200" b="0" dirty="0" smtClean="0">
                <a:solidFill>
                  <a:schemeClr val="tx2"/>
                </a:solidFill>
              </a:rPr>
              <a:t>Movements in working capital impact various aspects of financial statements</a:t>
            </a:r>
            <a:endParaRPr lang="en-GB" sz="1200" b="0" dirty="0">
              <a:solidFill>
                <a:schemeClr val="tx2"/>
              </a:solidFill>
            </a:endParaRPr>
          </a:p>
        </p:txBody>
      </p:sp>
      <p:sp>
        <p:nvSpPr>
          <p:cNvPr id="29" name="Text Box 11"/>
          <p:cNvSpPr txBox="1">
            <a:spLocks noChangeArrowheads="1"/>
          </p:cNvSpPr>
          <p:nvPr/>
        </p:nvSpPr>
        <p:spPr bwMode="auto">
          <a:xfrm>
            <a:off x="6178562" y="2060574"/>
            <a:ext cx="2432038" cy="1661993"/>
          </a:xfrm>
          <a:prstGeom prst="rect">
            <a:avLst/>
          </a:prstGeom>
          <a:noFill/>
          <a:ln w="6350">
            <a:noFill/>
            <a:miter lim="800000"/>
            <a:headEnd/>
            <a:tailEnd/>
          </a:ln>
          <a:effectLst/>
        </p:spPr>
        <p:txBody>
          <a:bodyPr wrap="square" lIns="0" tIns="0" rIns="0" bIns="0">
            <a:spAutoFit/>
          </a:bodyPr>
          <a:lstStyle/>
          <a:p>
            <a:pPr marL="228600" indent="-228600">
              <a:buClr>
                <a:schemeClr val="accent1"/>
              </a:buClr>
              <a:buSzPct val="125000"/>
              <a:buFont typeface="Arial" pitchFamily="34" charset="0"/>
              <a:buChar char="▪"/>
            </a:pPr>
            <a:r>
              <a:rPr lang="en-GB" sz="1200" b="0" dirty="0" smtClean="0">
                <a:solidFill>
                  <a:schemeClr val="tx2"/>
                </a:solidFill>
              </a:rPr>
              <a:t>Debt-like items</a:t>
            </a:r>
          </a:p>
          <a:p>
            <a:pPr marL="228600" indent="-228600">
              <a:buClr>
                <a:schemeClr val="accent1"/>
              </a:buClr>
              <a:buSzPct val="125000"/>
              <a:buFont typeface="Arial" pitchFamily="34" charset="0"/>
              <a:buChar char="▪"/>
            </a:pPr>
            <a:r>
              <a:rPr lang="en-GB" sz="1200" b="0" dirty="0" smtClean="0">
                <a:solidFill>
                  <a:schemeClr val="tx2"/>
                </a:solidFill>
              </a:rPr>
              <a:t>Non-recurring balances</a:t>
            </a:r>
          </a:p>
          <a:p>
            <a:pPr marL="228600" indent="-228600">
              <a:buClr>
                <a:schemeClr val="accent1"/>
              </a:buClr>
              <a:buSzPct val="125000"/>
              <a:buFont typeface="Arial" pitchFamily="34" charset="0"/>
              <a:buChar char="▪"/>
            </a:pPr>
            <a:r>
              <a:rPr lang="en-GB" sz="1200" b="0" dirty="0" smtClean="0">
                <a:solidFill>
                  <a:schemeClr val="tx2"/>
                </a:solidFill>
              </a:rPr>
              <a:t>One-offs</a:t>
            </a:r>
          </a:p>
          <a:p>
            <a:pPr marL="228600" indent="-228600">
              <a:buClr>
                <a:schemeClr val="accent1"/>
              </a:buClr>
              <a:buSzPct val="125000"/>
              <a:buFont typeface="Arial" pitchFamily="34" charset="0"/>
              <a:buChar char="▪"/>
            </a:pPr>
            <a:r>
              <a:rPr lang="en-GB" sz="1200" b="0" dirty="0" smtClean="0">
                <a:solidFill>
                  <a:schemeClr val="tx2"/>
                </a:solidFill>
              </a:rPr>
              <a:t>Some grey areas require consideration</a:t>
            </a:r>
          </a:p>
          <a:p>
            <a:pPr marL="228600" indent="-228600">
              <a:buClr>
                <a:schemeClr val="accent1"/>
              </a:buClr>
              <a:buSzPct val="125000"/>
              <a:buFont typeface="Arial" pitchFamily="34" charset="0"/>
              <a:buChar char="▪"/>
            </a:pPr>
            <a:r>
              <a:rPr lang="en-GB" sz="1200" b="0" dirty="0" smtClean="0">
                <a:solidFill>
                  <a:schemeClr val="tx2"/>
                </a:solidFill>
              </a:rPr>
              <a:t>Closely linked to EBITDA  - consider impact on quality of earnings and vice-versa</a:t>
            </a:r>
          </a:p>
          <a:p>
            <a:pPr marL="228600" indent="-228600">
              <a:buClr>
                <a:schemeClr val="accent1"/>
              </a:buClr>
              <a:buSzPct val="75000"/>
              <a:buFont typeface="Wingdings" pitchFamily="2" charset="2"/>
              <a:buChar char="l"/>
            </a:pPr>
            <a:endParaRPr lang="en-GB" sz="1200" b="0" dirty="0">
              <a:solidFill>
                <a:schemeClr val="tx2"/>
              </a:solidFill>
            </a:endParaRPr>
          </a:p>
        </p:txBody>
      </p:sp>
      <p:sp>
        <p:nvSpPr>
          <p:cNvPr id="30" name="Text Box 11"/>
          <p:cNvSpPr txBox="1">
            <a:spLocks noChangeArrowheads="1"/>
          </p:cNvSpPr>
          <p:nvPr/>
        </p:nvSpPr>
        <p:spPr bwMode="auto">
          <a:xfrm>
            <a:off x="715108" y="4648200"/>
            <a:ext cx="2593732" cy="1292662"/>
          </a:xfrm>
          <a:prstGeom prst="rect">
            <a:avLst/>
          </a:prstGeom>
          <a:noFill/>
          <a:ln w="6350">
            <a:noFill/>
            <a:miter lim="800000"/>
            <a:headEnd/>
            <a:tailEnd/>
          </a:ln>
          <a:effectLst/>
        </p:spPr>
        <p:txBody>
          <a:bodyPr wrap="square" lIns="0" tIns="0" rIns="0" bIns="0">
            <a:spAutoFit/>
          </a:bodyPr>
          <a:lstStyle/>
          <a:p>
            <a:pPr marL="228600" indent="-228600">
              <a:buClr>
                <a:schemeClr val="accent1"/>
              </a:buClr>
              <a:buSzPct val="125000"/>
              <a:buFont typeface="Arial" pitchFamily="34" charset="0"/>
              <a:buChar char="▪"/>
            </a:pPr>
            <a:r>
              <a:rPr lang="en-GB" sz="1200" b="0" dirty="0" smtClean="0">
                <a:solidFill>
                  <a:schemeClr val="tx2"/>
                </a:solidFill>
              </a:rPr>
              <a:t>Peaks and troughs</a:t>
            </a:r>
          </a:p>
          <a:p>
            <a:pPr marL="228600" indent="-228600">
              <a:buClr>
                <a:schemeClr val="accent1"/>
              </a:buClr>
              <a:buSzPct val="125000"/>
              <a:buFont typeface="Arial" pitchFamily="34" charset="0"/>
              <a:buChar char="▪"/>
            </a:pPr>
            <a:r>
              <a:rPr lang="en-GB" sz="1200" b="0" dirty="0" smtClean="0">
                <a:solidFill>
                  <a:schemeClr val="tx2"/>
                </a:solidFill>
              </a:rPr>
              <a:t>KPIs – working capital days and ratios</a:t>
            </a:r>
          </a:p>
          <a:p>
            <a:pPr marL="228600" indent="-228600">
              <a:buClr>
                <a:schemeClr val="accent1"/>
              </a:buClr>
              <a:buSzPct val="125000"/>
              <a:buFont typeface="Arial" pitchFamily="34" charset="0"/>
              <a:buChar char="▪"/>
            </a:pPr>
            <a:r>
              <a:rPr lang="en-GB" sz="1200" b="0" dirty="0" smtClean="0">
                <a:solidFill>
                  <a:schemeClr val="tx2"/>
                </a:solidFill>
              </a:rPr>
              <a:t>Seasonality</a:t>
            </a:r>
          </a:p>
          <a:p>
            <a:pPr marL="228600" indent="-228600">
              <a:buClr>
                <a:schemeClr val="accent1"/>
              </a:buClr>
              <a:buSzPct val="125000"/>
              <a:buFont typeface="Arial" pitchFamily="34" charset="0"/>
              <a:buChar char="▪"/>
            </a:pPr>
            <a:r>
              <a:rPr lang="en-GB" sz="1200" b="0" dirty="0" smtClean="0">
                <a:solidFill>
                  <a:schemeClr val="tx2"/>
                </a:solidFill>
              </a:rPr>
              <a:t>Historical run rate</a:t>
            </a:r>
          </a:p>
          <a:p>
            <a:pPr marL="228600" indent="-228600">
              <a:buClr>
                <a:schemeClr val="accent1"/>
              </a:buClr>
              <a:buSzPct val="125000"/>
              <a:buFont typeface="Arial" pitchFamily="34" charset="0"/>
              <a:buChar char="▪"/>
            </a:pPr>
            <a:r>
              <a:rPr lang="en-GB" sz="1200" b="0" dirty="0" smtClean="0">
                <a:solidFill>
                  <a:schemeClr val="tx2"/>
                </a:solidFill>
              </a:rPr>
              <a:t>Average working capital</a:t>
            </a:r>
          </a:p>
          <a:p>
            <a:pPr marL="228600" indent="-228600">
              <a:buClr>
                <a:schemeClr val="accent1"/>
              </a:buClr>
              <a:buSzPct val="125000"/>
              <a:buFont typeface="Arial" pitchFamily="34" charset="0"/>
              <a:buChar char="▪"/>
            </a:pPr>
            <a:r>
              <a:rPr lang="en-GB" sz="1200" b="0" dirty="0" smtClean="0">
                <a:solidFill>
                  <a:schemeClr val="tx2"/>
                </a:solidFill>
              </a:rPr>
              <a:t>Impact on completion/forecasts</a:t>
            </a:r>
            <a:endParaRPr lang="en-GB" sz="1200" b="0" dirty="0">
              <a:solidFill>
                <a:schemeClr val="tx2"/>
              </a:solidFill>
            </a:endParaRPr>
          </a:p>
        </p:txBody>
      </p:sp>
      <p:sp>
        <p:nvSpPr>
          <p:cNvPr id="31" name="Text Box 11"/>
          <p:cNvSpPr txBox="1">
            <a:spLocks noChangeArrowheads="1"/>
          </p:cNvSpPr>
          <p:nvPr/>
        </p:nvSpPr>
        <p:spPr bwMode="auto">
          <a:xfrm>
            <a:off x="3559420" y="4648200"/>
            <a:ext cx="2460380" cy="1661993"/>
          </a:xfrm>
          <a:prstGeom prst="rect">
            <a:avLst/>
          </a:prstGeom>
          <a:noFill/>
          <a:ln w="6350">
            <a:noFill/>
            <a:miter lim="800000"/>
            <a:headEnd/>
            <a:tailEnd/>
          </a:ln>
          <a:effectLst/>
        </p:spPr>
        <p:txBody>
          <a:bodyPr wrap="square" lIns="0" tIns="0" rIns="0" bIns="0">
            <a:spAutoFit/>
          </a:bodyPr>
          <a:lstStyle/>
          <a:p>
            <a:pPr marL="228600" indent="-228600">
              <a:buClr>
                <a:schemeClr val="accent1"/>
              </a:buClr>
              <a:buSzPct val="125000"/>
              <a:buFont typeface="Arial" pitchFamily="34" charset="0"/>
              <a:buChar char="▪"/>
            </a:pPr>
            <a:r>
              <a:rPr lang="en-GB" sz="1200" b="0" dirty="0" smtClean="0">
                <a:solidFill>
                  <a:schemeClr val="tx2"/>
                </a:solidFill>
              </a:rPr>
              <a:t>Timing of receipts and payments </a:t>
            </a:r>
          </a:p>
          <a:p>
            <a:pPr marL="228600" indent="-228600">
              <a:buClr>
                <a:schemeClr val="accent1"/>
              </a:buClr>
              <a:buSzPct val="125000"/>
              <a:buFont typeface="Arial" pitchFamily="34" charset="0"/>
              <a:buChar char="▪"/>
            </a:pPr>
            <a:r>
              <a:rPr lang="en-GB" sz="1200" b="0" dirty="0" smtClean="0">
                <a:solidFill>
                  <a:schemeClr val="tx2"/>
                </a:solidFill>
              </a:rPr>
              <a:t>Maximum cash needs within a month</a:t>
            </a:r>
          </a:p>
          <a:p>
            <a:pPr marL="228600" indent="-228600">
              <a:buClr>
                <a:schemeClr val="accent1"/>
              </a:buClr>
              <a:buSzPct val="125000"/>
              <a:buFont typeface="Arial" pitchFamily="34" charset="0"/>
              <a:buChar char="▪"/>
            </a:pPr>
            <a:r>
              <a:rPr lang="en-GB" sz="1200" b="0" dirty="0" smtClean="0">
                <a:solidFill>
                  <a:schemeClr val="tx2"/>
                </a:solidFill>
              </a:rPr>
              <a:t>DAY 1 cash requiring</a:t>
            </a:r>
          </a:p>
          <a:p>
            <a:pPr marL="228600" indent="-228600">
              <a:buClr>
                <a:schemeClr val="accent1"/>
              </a:buClr>
              <a:buSzPct val="125000"/>
              <a:buFont typeface="Arial" pitchFamily="34" charset="0"/>
              <a:buChar char="▪"/>
            </a:pPr>
            <a:r>
              <a:rPr lang="en-GB" sz="1200" b="0" dirty="0" smtClean="0">
                <a:solidFill>
                  <a:schemeClr val="tx2"/>
                </a:solidFill>
              </a:rPr>
              <a:t>Key to help determine whether seller should leave cash in the business (or) buyer should arrange overdraft/revolver</a:t>
            </a:r>
          </a:p>
          <a:p>
            <a:pPr marL="228600" indent="-228600">
              <a:buClr>
                <a:schemeClr val="tx2"/>
              </a:buClr>
              <a:buSzPct val="75000"/>
              <a:buFont typeface="Wingdings" pitchFamily="2" charset="2"/>
              <a:buChar char="l"/>
            </a:pPr>
            <a:endParaRPr lang="en-GB" sz="1200" b="0" dirty="0">
              <a:solidFill>
                <a:schemeClr val="tx2"/>
              </a:solidFill>
            </a:endParaRPr>
          </a:p>
        </p:txBody>
      </p:sp>
      <p:sp>
        <p:nvSpPr>
          <p:cNvPr id="32" name="Text Box 11"/>
          <p:cNvSpPr txBox="1">
            <a:spLocks noChangeArrowheads="1"/>
          </p:cNvSpPr>
          <p:nvPr/>
        </p:nvSpPr>
        <p:spPr bwMode="auto">
          <a:xfrm>
            <a:off x="6167805" y="4648200"/>
            <a:ext cx="2360233" cy="1661993"/>
          </a:xfrm>
          <a:prstGeom prst="rect">
            <a:avLst/>
          </a:prstGeom>
          <a:noFill/>
          <a:ln w="6350">
            <a:noFill/>
            <a:miter lim="800000"/>
            <a:headEnd/>
            <a:tailEnd/>
          </a:ln>
          <a:effectLst/>
        </p:spPr>
        <p:txBody>
          <a:bodyPr wrap="square" lIns="0" tIns="0" rIns="0" bIns="0">
            <a:spAutoFit/>
          </a:bodyPr>
          <a:lstStyle/>
          <a:p>
            <a:pPr marL="228600" indent="-228600">
              <a:buClr>
                <a:schemeClr val="accent1"/>
              </a:buClr>
              <a:buSzPct val="125000"/>
              <a:buFont typeface="Arial" pitchFamily="34" charset="0"/>
              <a:buChar char="▪"/>
            </a:pPr>
            <a:r>
              <a:rPr lang="en-GB" sz="1200" b="0" dirty="0" smtClean="0">
                <a:solidFill>
                  <a:schemeClr val="tx2"/>
                </a:solidFill>
              </a:rPr>
              <a:t>How to define working capital in the SPA</a:t>
            </a:r>
          </a:p>
          <a:p>
            <a:pPr marL="228600" indent="-228600">
              <a:buClr>
                <a:schemeClr val="accent1"/>
              </a:buClr>
              <a:buSzPct val="125000"/>
              <a:buFont typeface="Arial" pitchFamily="34" charset="0"/>
              <a:buChar char="▪"/>
            </a:pPr>
            <a:r>
              <a:rPr lang="en-GB" sz="1200" b="0" dirty="0" smtClean="0">
                <a:solidFill>
                  <a:schemeClr val="tx2"/>
                </a:solidFill>
              </a:rPr>
              <a:t>What amount should be set as target working capital</a:t>
            </a:r>
          </a:p>
          <a:p>
            <a:pPr marL="228600" indent="-228600">
              <a:buClr>
                <a:schemeClr val="accent1"/>
              </a:buClr>
              <a:buSzPct val="125000"/>
              <a:buFont typeface="Arial" pitchFamily="34" charset="0"/>
              <a:buChar char="▪"/>
            </a:pPr>
            <a:r>
              <a:rPr lang="en-GB" sz="1200" b="0" dirty="0" smtClean="0">
                <a:solidFill>
                  <a:schemeClr val="tx2"/>
                </a:solidFill>
              </a:rPr>
              <a:t>Working capital schedule for SPA</a:t>
            </a:r>
          </a:p>
          <a:p>
            <a:pPr marL="228600" indent="-228600">
              <a:buClr>
                <a:schemeClr val="accent1"/>
              </a:buClr>
              <a:buSzPct val="125000"/>
              <a:buFont typeface="Arial" pitchFamily="34" charset="0"/>
              <a:buChar char="▪"/>
            </a:pPr>
            <a:r>
              <a:rPr lang="en-GB" sz="1200" b="0" dirty="0" smtClean="0">
                <a:solidFill>
                  <a:schemeClr val="tx2"/>
                </a:solidFill>
              </a:rPr>
              <a:t>What completion mechanism should be applied</a:t>
            </a:r>
          </a:p>
          <a:p>
            <a:pPr marL="228600" indent="-228600">
              <a:buClr>
                <a:schemeClr val="accent1"/>
              </a:buClr>
              <a:buSzPct val="125000"/>
              <a:buFont typeface="Arial" pitchFamily="34" charset="0"/>
              <a:buChar char="▪"/>
            </a:pPr>
            <a:r>
              <a:rPr lang="en-GB" sz="1200" b="0" dirty="0" smtClean="0">
                <a:solidFill>
                  <a:schemeClr val="tx2"/>
                </a:solidFill>
              </a:rPr>
              <a:t>READ SPA SECTION</a:t>
            </a:r>
          </a:p>
        </p:txBody>
      </p:sp>
      <p:pic>
        <p:nvPicPr>
          <p:cNvPr id="24" name="Picture 23"/>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26" name="Rectangle 3"/>
          <p:cNvSpPr txBox="1">
            <a:spLocks noGrp="1" noChangeArrowheads="1"/>
          </p:cNvSpPr>
          <p:nvPr>
            <p:ph type="title"/>
          </p:nvPr>
        </p:nvSpPr>
        <p:spPr bwMode="gray">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chemeClr val="accent1">
                    <a:lumMod val="20000"/>
                    <a:lumOff val="80000"/>
                  </a:schemeClr>
                </a:solidFill>
                <a:effectLst/>
                <a:uLnTx/>
                <a:uFillTx/>
                <a:latin typeface="Arial" charset="0"/>
                <a:ea typeface="+mj-ea"/>
                <a:cs typeface="Arial" charset="0"/>
              </a:rPr>
              <a:t>Working capital: Due diligence considerations</a:t>
            </a:r>
            <a:br>
              <a:rPr kumimoji="0" lang="en-US" altLang="en-US" sz="1800" b="0" i="0" u="none" strike="noStrike" kern="0" cap="none" spc="0" normalizeH="0" baseline="0" noProof="0" dirty="0" smtClean="0">
                <a:ln>
                  <a:noFill/>
                </a:ln>
                <a:solidFill>
                  <a:schemeClr val="accent1">
                    <a:lumMod val="20000"/>
                    <a:lumOff val="80000"/>
                  </a:schemeClr>
                </a:solidFill>
                <a:effectLst/>
                <a:uLnTx/>
                <a:uFillTx/>
                <a:latin typeface="Arial" charset="0"/>
                <a:ea typeface="+mj-ea"/>
                <a:cs typeface="Arial" charset="0"/>
              </a:rPr>
            </a:br>
            <a:r>
              <a:rPr lang="en-US" altLang="en-US" sz="1800" noProof="0" dirty="0" smtClean="0"/>
              <a:t>Final </a:t>
            </a:r>
            <a:r>
              <a:rPr lang="en-US" altLang="en-US" sz="1800" dirty="0" smtClean="0"/>
              <a:t>takeaways</a:t>
            </a:r>
            <a:endParaRPr kumimoji="0" lang="en-US" sz="1800" b="1"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78512" y="0"/>
            <a:ext cx="9144000" cy="987425"/>
          </a:xfrm>
        </p:spPr>
        <p:txBody>
          <a:bodyPr lIns="91440" tIns="45720" rIns="91440" bIns="45720"/>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1754326"/>
          </a:xfrm>
          <a:prstGeom prst="rect">
            <a:avLst/>
          </a:prstGeom>
          <a:noFill/>
          <a:ln w="9525">
            <a:noFill/>
            <a:miter lim="800000"/>
            <a:headEnd/>
            <a:tailEnd/>
          </a:ln>
        </p:spPr>
        <p:txBody>
          <a:bodyPr>
            <a:spAutoFit/>
          </a:bodyPr>
          <a:lstStyle/>
          <a:p>
            <a:pPr marL="176213" indent="-176213">
              <a:lnSpc>
                <a:spcPct val="120000"/>
              </a:lnSpc>
              <a:buClr>
                <a:schemeClr val="accent1"/>
              </a:buClr>
              <a:buSzPct val="125000"/>
              <a:buFont typeface="Arial" pitchFamily="34" charset="0"/>
              <a:buChar char="▪"/>
            </a:pPr>
            <a:r>
              <a:rPr lang="en-US" sz="1800" b="0" dirty="0" smtClean="0">
                <a:solidFill>
                  <a:schemeClr val="tx1"/>
                </a:solidFill>
              </a:rPr>
              <a:t>Working capital due diligence summary</a:t>
            </a:r>
          </a:p>
          <a:p>
            <a:pPr marL="176213" indent="-176213">
              <a:lnSpc>
                <a:spcPct val="120000"/>
              </a:lnSpc>
              <a:buClr>
                <a:schemeClr val="accent1"/>
              </a:buClr>
              <a:buSzPct val="125000"/>
              <a:buFont typeface="Arial" pitchFamily="34" charset="0"/>
              <a:buChar char="▪"/>
            </a:pPr>
            <a:r>
              <a:rPr lang="en-US" sz="1800" b="0" dirty="0" smtClean="0">
                <a:solidFill>
                  <a:schemeClr val="tx1"/>
                </a:solidFill>
              </a:rPr>
              <a:t>General considerations</a:t>
            </a:r>
          </a:p>
          <a:p>
            <a:pPr marL="176213" indent="-176213">
              <a:lnSpc>
                <a:spcPct val="120000"/>
              </a:lnSpc>
              <a:buClr>
                <a:schemeClr val="accent1"/>
              </a:buClr>
              <a:buSzPct val="125000"/>
              <a:buFont typeface="Arial" pitchFamily="34" charset="0"/>
              <a:buChar char="▪"/>
            </a:pPr>
            <a:r>
              <a:rPr lang="en-US" sz="1800" b="0" dirty="0" smtClean="0">
                <a:solidFill>
                  <a:schemeClr val="tx1"/>
                </a:solidFill>
              </a:rPr>
              <a:t>Top 10 tips for planning analysis</a:t>
            </a:r>
          </a:p>
          <a:p>
            <a:pPr marL="176213" indent="-176213">
              <a:lnSpc>
                <a:spcPct val="120000"/>
              </a:lnSpc>
              <a:buClr>
                <a:schemeClr val="accent1"/>
              </a:buClr>
              <a:buSzPct val="125000"/>
              <a:buFont typeface="Arial" pitchFamily="34" charset="0"/>
              <a:buChar char="▪"/>
            </a:pPr>
            <a:r>
              <a:rPr lang="en-US" sz="1800" b="0" dirty="0" smtClean="0">
                <a:solidFill>
                  <a:schemeClr val="tx1"/>
                </a:solidFill>
              </a:rPr>
              <a:t>What analysis should we seek to do?</a:t>
            </a:r>
            <a:endParaRPr lang="en-US" sz="1800" b="0" dirty="0">
              <a:solidFill>
                <a:schemeClr val="tx1"/>
              </a:solidFill>
            </a:endParaRPr>
          </a:p>
          <a:p>
            <a:pPr marL="176213" indent="-176213">
              <a:lnSpc>
                <a:spcPct val="120000"/>
              </a:lnSpc>
              <a:buClr>
                <a:schemeClr val="accent1"/>
              </a:buClr>
              <a:buSzPct val="125000"/>
              <a:buFont typeface="Arial" pitchFamily="34" charset="0"/>
              <a:buChar char="▪"/>
            </a:pPr>
            <a:endParaRPr lang="en-US" sz="1800" b="0" dirty="0">
              <a:solidFill>
                <a:schemeClr val="tx1"/>
              </a:solidFill>
            </a:endParaRPr>
          </a:p>
        </p:txBody>
      </p:sp>
      <p:pic>
        <p:nvPicPr>
          <p:cNvPr id="6" name="Picture 5"/>
          <p:cNvPicPr>
            <a:picLocks noChangeAspect="1" noChangeArrowheads="1"/>
          </p:cNvPicPr>
          <p:nvPr/>
        </p:nvPicPr>
        <p:blipFill>
          <a:blip r:embed="rId4" cstate="print"/>
          <a:srcRect/>
          <a:stretch>
            <a:fillRect/>
          </a:stretch>
        </p:blipFill>
        <p:spPr bwMode="auto">
          <a:xfrm>
            <a:off x="8077200" y="9144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nvGraphicFramePr>
        <p:xfrm>
          <a:off x="137160" y="1066802"/>
          <a:ext cx="8930640" cy="4574494"/>
        </p:xfrm>
        <a:graphic>
          <a:graphicData uri="http://schemas.openxmlformats.org/drawingml/2006/table">
            <a:tbl>
              <a:tblPr firstRow="1" bandRow="1">
                <a:tableStyleId>{5C22544A-7EE6-4342-B048-85BDC9FD1C3A}</a:tableStyleId>
              </a:tblPr>
              <a:tblGrid>
                <a:gridCol w="2148840"/>
                <a:gridCol w="1066800"/>
                <a:gridCol w="1371600"/>
                <a:gridCol w="1143000"/>
                <a:gridCol w="1447800"/>
                <a:gridCol w="1752600"/>
              </a:tblGrid>
              <a:tr h="838198">
                <a:tc>
                  <a:txBody>
                    <a:bodyPr/>
                    <a:lstStyle/>
                    <a:p>
                      <a:endParaRPr lang="en-US" sz="1200" dirty="0"/>
                    </a:p>
                  </a:txBody>
                  <a:tcPr>
                    <a:solidFill>
                      <a:srgbClr val="8AA5CB"/>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57200">
                <a:tc>
                  <a:txBody>
                    <a:bodyPr/>
                    <a:lstStyle/>
                    <a:p>
                      <a:pPr marL="228600" indent="-228600">
                        <a:buFont typeface="+mj-lt"/>
                        <a:buAutoNum type="arabicPeriod"/>
                      </a:pPr>
                      <a:r>
                        <a:rPr lang="en-US" sz="1200" b="1" kern="1200" baseline="0" dirty="0" smtClean="0">
                          <a:solidFill>
                            <a:schemeClr val="tx2"/>
                          </a:solidFill>
                          <a:latin typeface="+mn-lt"/>
                          <a:ea typeface="+mn-ea"/>
                          <a:cs typeface="+mn-cs"/>
                        </a:rPr>
                        <a:t>Composition of assets and liabilities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r>
              <a:tr h="609600">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200" b="1" dirty="0" smtClean="0">
                          <a:solidFill>
                            <a:schemeClr val="tx2"/>
                          </a:solidFill>
                        </a:rPr>
                        <a:t>Working</a:t>
                      </a:r>
                      <a:r>
                        <a:rPr lang="en-US" sz="1200" b="1" baseline="0" dirty="0" smtClean="0">
                          <a:solidFill>
                            <a:schemeClr val="tx2"/>
                          </a:solidFill>
                        </a:rPr>
                        <a:t> capital reconciliation and movements</a:t>
                      </a:r>
                      <a:endParaRPr lang="en-US" sz="1200" b="1" dirty="0" smtClean="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r>
              <a:tr h="731520">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1" baseline="0" dirty="0" smtClean="0">
                          <a:solidFill>
                            <a:schemeClr val="tx2"/>
                          </a:solidFill>
                        </a:rPr>
                        <a:t>Balances to be excluded (debt-like, non-recurring, one-offs)</a:t>
                      </a:r>
                      <a:endParaRPr lang="en-US" sz="1200" b="1" dirty="0" smtClean="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r>
              <a:tr h="496548">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1" kern="1200" baseline="0" dirty="0" smtClean="0">
                          <a:solidFill>
                            <a:schemeClr val="tx2"/>
                          </a:solidFill>
                          <a:latin typeface="+mn-lt"/>
                          <a:ea typeface="+mn-ea"/>
                          <a:cs typeface="+mn-cs"/>
                        </a:rPr>
                        <a:t>Historical trends (seasonality, drivers)</a:t>
                      </a:r>
                      <a:endParaRPr lang="en-US" sz="1200" b="1" kern="1200" dirty="0" smtClean="0">
                        <a:solidFill>
                          <a:schemeClr val="tx2"/>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r>
              <a:tr h="496548">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1" kern="1200" dirty="0" smtClean="0">
                          <a:solidFill>
                            <a:schemeClr val="tx2"/>
                          </a:solidFill>
                          <a:latin typeface="+mn-lt"/>
                          <a:ea typeface="+mn-ea"/>
                          <a:cs typeface="+mn-cs"/>
                        </a:rPr>
                        <a:t>Intra month balances – peaks and troughs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r>
              <a:tr h="496548">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1" kern="1200" dirty="0" smtClean="0">
                          <a:solidFill>
                            <a:schemeClr val="tx2"/>
                          </a:solidFill>
                          <a:latin typeface="+mn-lt"/>
                          <a:ea typeface="+mn-ea"/>
                          <a:cs typeface="+mn-cs"/>
                        </a:rPr>
                        <a:t>Sale and purchase agreement (SPA) definition and completion mechanics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2"/>
                          </a:solidFill>
                          <a:sym typeface="Wingdings" pitchFamily="2" charset="2"/>
                        </a:rPr>
                        <a:t></a:t>
                      </a:r>
                      <a:endParaRPr lang="en-US" sz="1200" b="1" dirty="0" smtClean="0">
                        <a:solidFill>
                          <a:schemeClr val="tx2"/>
                        </a:solidFill>
                      </a:endParaRPr>
                    </a:p>
                    <a:p>
                      <a:pPr algn="ctr"/>
                      <a:endParaRPr lang="en-US" sz="1200" b="1" dirty="0">
                        <a:solidFill>
                          <a:schemeClr val="tx2"/>
                        </a:solidFill>
                      </a:endParaRPr>
                    </a:p>
                  </a:txBody>
                  <a:tcPr/>
                </a:tc>
              </a:tr>
            </a:tbl>
          </a:graphicData>
        </a:graphic>
      </p:graphicFrame>
      <p:graphicFrame>
        <p:nvGraphicFramePr>
          <p:cNvPr id="5" name="Group 4"/>
          <p:cNvGraphicFramePr>
            <a:graphicFrameLocks noGrp="1"/>
          </p:cNvGraphicFramePr>
          <p:nvPr/>
        </p:nvGraphicFramePr>
        <p:xfrm>
          <a:off x="1684338" y="9677400"/>
          <a:ext cx="7459662" cy="5171989"/>
        </p:xfrm>
        <a:graphic>
          <a:graphicData uri="http://schemas.openxmlformats.org/drawingml/2006/table">
            <a:tbl>
              <a:tblPr/>
              <a:tblGrid>
                <a:gridCol w="1408112"/>
                <a:gridCol w="6051550"/>
              </a:tblGrid>
              <a:tr h="692150">
                <a:tc>
                  <a:txBody>
                    <a:bodyPr/>
                    <a:lstStyle/>
                    <a:p>
                      <a:pPr marL="0" marR="0" lvl="0" indent="0" algn="l" defTabSz="762000" rtl="0" eaLnBrk="0" fontAlgn="base" latinLnBrk="0" hangingPunct="0">
                        <a:lnSpc>
                          <a:spcPct val="100000"/>
                        </a:lnSpc>
                        <a:spcBef>
                          <a:spcPts val="200"/>
                        </a:spcBef>
                        <a:spcAft>
                          <a:spcPct val="0"/>
                        </a:spcAft>
                        <a:buClr>
                          <a:schemeClr val="tx2"/>
                        </a:buClr>
                        <a:buSzPct val="85000"/>
                        <a:buFont typeface="Wingdings" pitchFamily="2" charset="2"/>
                        <a:buNone/>
                        <a:tabLst/>
                      </a:pPr>
                      <a:r>
                        <a:rPr kumimoji="0" lang="en-GB" sz="1100" b="1" i="0" u="none" strike="noStrike" cap="none" normalizeH="0" baseline="0" dirty="0" smtClean="0">
                          <a:ln>
                            <a:noFill/>
                          </a:ln>
                          <a:solidFill>
                            <a:schemeClr val="bg1"/>
                          </a:solidFill>
                          <a:effectLst/>
                          <a:latin typeface="Univers 45 Light" pitchFamily="2" charset="0"/>
                        </a:rPr>
                        <a:t>1. Price negotiations</a:t>
                      </a:r>
                    </a:p>
                  </a:txBody>
                  <a:tcPr marL="90000" marR="90000" marT="90000" marB="90000" horzOverflow="overflow">
                    <a:lnL cap="flat">
                      <a:noFill/>
                    </a:lnL>
                    <a:lnR w="76200" cap="flat" cmpd="sng" algn="ctr">
                      <a:solidFill>
                        <a:schemeClr val="bg1"/>
                      </a:solidFill>
                      <a:prstDash val="solid"/>
                      <a:round/>
                      <a:headEnd type="none" w="med" len="med"/>
                      <a:tailEnd type="none" w="med" len="med"/>
                    </a:lnR>
                    <a:lnT cap="flat">
                      <a:noFill/>
                    </a:lnT>
                    <a:lnB w="762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Provide oral and written communication to highlight potential WC issues or risks which impact price (earnings and balance sheet).  Quantify impact where possible/supportable</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Provide clear analysis to support issue</a:t>
                      </a:r>
                    </a:p>
                  </a:txBody>
                  <a:tcPr marR="274320" marT="91440" marB="91440" horzOverflow="overflow">
                    <a:lnL w="76200" cap="flat" cmpd="sng" algn="ctr">
                      <a:solidFill>
                        <a:schemeClr val="bg1"/>
                      </a:solidFill>
                      <a:prstDash val="solid"/>
                      <a:round/>
                      <a:headEnd type="none" w="med" len="med"/>
                      <a:tailEnd type="none" w="med" len="med"/>
                    </a:lnL>
                    <a:lnR cap="flat">
                      <a:noFill/>
                    </a:lnR>
                    <a:lnT cap="flat">
                      <a:noFill/>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954088">
                <a:tc>
                  <a:txBody>
                    <a:bodyPr/>
                    <a:lstStyle/>
                    <a:p>
                      <a:pPr marL="0" marR="0" lvl="0" indent="0" algn="l" defTabSz="762000" rtl="0" eaLnBrk="0" fontAlgn="base" latinLnBrk="0" hangingPunct="0">
                        <a:lnSpc>
                          <a:spcPct val="100000"/>
                        </a:lnSpc>
                        <a:spcBef>
                          <a:spcPts val="200"/>
                        </a:spcBef>
                        <a:spcAft>
                          <a:spcPct val="0"/>
                        </a:spcAft>
                        <a:buClr>
                          <a:schemeClr val="tx2"/>
                        </a:buClr>
                        <a:buSzPct val="85000"/>
                        <a:buFont typeface="Wingdings" pitchFamily="2" charset="2"/>
                        <a:buNone/>
                        <a:tabLst/>
                      </a:pPr>
                      <a:r>
                        <a:rPr kumimoji="0" lang="en-GB" sz="1100" b="1" i="0" u="none" strike="noStrike" cap="none" normalizeH="0" baseline="0" dirty="0" smtClean="0">
                          <a:ln>
                            <a:noFill/>
                          </a:ln>
                          <a:solidFill>
                            <a:schemeClr val="bg1"/>
                          </a:solidFill>
                          <a:effectLst/>
                          <a:latin typeface="Univers 45 Light" pitchFamily="2" charset="0"/>
                        </a:rPr>
                        <a:t>2.SPA - WC definition</a:t>
                      </a:r>
                    </a:p>
                  </a:txBody>
                  <a:tcPr marL="90000" marR="90000" marT="90000" marB="90000" horzOverflow="overflow">
                    <a:lnL cap="flat">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Discuss with client their expectations for which components should be included within WC definition in SPA</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Analyse WC balances and identify items which contravene client’s definition or draft SPA definition</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Highlight potential areas of risk subjectivity, manipulation in definition and non compliant terms</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Consider whether ‘adjusted’ working capital should be measured on daily, weekly, monthly, quarterly or annual basis</a:t>
                      </a:r>
                    </a:p>
                  </a:txBody>
                  <a:tcPr marR="274320" marT="91440" marB="91440" horzOverflow="overflow">
                    <a:lnL w="762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954088">
                <a:tc>
                  <a:txBody>
                    <a:bodyPr/>
                    <a:lstStyle/>
                    <a:p>
                      <a:pPr marL="123825" marR="0" lvl="0" indent="-123825" algn="l" defTabSz="762000" rtl="0" eaLnBrk="0" fontAlgn="base" latinLnBrk="0" hangingPunct="0">
                        <a:lnSpc>
                          <a:spcPct val="100000"/>
                        </a:lnSpc>
                        <a:spcBef>
                          <a:spcPts val="200"/>
                        </a:spcBef>
                        <a:spcAft>
                          <a:spcPct val="0"/>
                        </a:spcAft>
                        <a:buClr>
                          <a:schemeClr val="tx2"/>
                        </a:buClr>
                        <a:buSzPct val="85000"/>
                        <a:buFont typeface="Wingdings" pitchFamily="2" charset="2"/>
                        <a:buNone/>
                        <a:tabLst/>
                      </a:pPr>
                      <a:r>
                        <a:rPr kumimoji="0" lang="en-GB" sz="1100" b="1" i="0" u="none" strike="noStrike" cap="none" normalizeH="0" baseline="0" smtClean="0">
                          <a:ln>
                            <a:noFill/>
                          </a:ln>
                          <a:solidFill>
                            <a:schemeClr val="bg1"/>
                          </a:solidFill>
                          <a:effectLst/>
                          <a:latin typeface="Univers 45 Light" pitchFamily="2" charset="0"/>
                        </a:rPr>
                        <a:t>3. SPA adjustment/ completion mechanism</a:t>
                      </a:r>
                    </a:p>
                  </a:txBody>
                  <a:tcPr marL="90000" marR="90000" marT="90000" marB="90000" horzOverflow="overflow">
                    <a:lnL cap="flat">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Read draft SPA adjustment/completion mechanism and discuss client’s expectations for SPA</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Consider risks to adjustment mechanism in light of knowledge gained from due diligence work</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Consider and recommend alternative adjustment mechanisms where issues identified (use forensic specialists)</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Amend scope accordingly</a:t>
                      </a:r>
                    </a:p>
                  </a:txBody>
                  <a:tcPr marR="274320" marT="91440" marB="91440" horzOverflow="overflow">
                    <a:lnL w="762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810831">
                <a:tc>
                  <a:txBody>
                    <a:bodyPr/>
                    <a:lstStyle/>
                    <a:p>
                      <a:pPr marL="0" marR="0" lvl="0" indent="0" algn="l" defTabSz="762000" rtl="0" eaLnBrk="0" fontAlgn="base" latinLnBrk="0" hangingPunct="0">
                        <a:lnSpc>
                          <a:spcPct val="100000"/>
                        </a:lnSpc>
                        <a:spcBef>
                          <a:spcPts val="200"/>
                        </a:spcBef>
                        <a:spcAft>
                          <a:spcPct val="0"/>
                        </a:spcAft>
                        <a:buClr>
                          <a:schemeClr val="tx2"/>
                        </a:buClr>
                        <a:buSzPct val="85000"/>
                        <a:buFont typeface="Wingdings" pitchFamily="2" charset="2"/>
                        <a:buNone/>
                        <a:tabLst/>
                      </a:pPr>
                      <a:r>
                        <a:rPr kumimoji="0" lang="en-GB" sz="1100" b="1" i="0" u="none" strike="noStrike" cap="none" normalizeH="0" baseline="0" smtClean="0">
                          <a:ln>
                            <a:noFill/>
                          </a:ln>
                          <a:solidFill>
                            <a:schemeClr val="bg1"/>
                          </a:solidFill>
                          <a:effectLst/>
                          <a:latin typeface="Univers 45 Light" pitchFamily="2" charset="0"/>
                        </a:rPr>
                        <a:t>4. Funding</a:t>
                      </a:r>
                    </a:p>
                  </a:txBody>
                  <a:tcPr marL="90000" marR="90000" marT="90000" marB="90000" horzOverflow="overflow">
                    <a:lnL cap="flat">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Understand client’s expectations for WC funding and security</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Consider obtaining input from debt advisory or treasury specialists</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Consider foreign exchange, hedging or set-off arrangements in multi-currency/account situations</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Scope to be aligned with potential key concerns</a:t>
                      </a:r>
                    </a:p>
                  </a:txBody>
                  <a:tcPr marL="90000" marR="90000" marT="90000" marB="90000" horzOverflow="overflow">
                    <a:lnL w="762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990600">
                <a:tc>
                  <a:txBody>
                    <a:bodyPr/>
                    <a:lstStyle/>
                    <a:p>
                      <a:pPr marL="133350" marR="0" lvl="0" indent="-133350" algn="l" defTabSz="762000" rtl="0" eaLnBrk="0" fontAlgn="base" latinLnBrk="0" hangingPunct="0">
                        <a:lnSpc>
                          <a:spcPct val="100000"/>
                        </a:lnSpc>
                        <a:spcBef>
                          <a:spcPts val="200"/>
                        </a:spcBef>
                        <a:spcAft>
                          <a:spcPct val="0"/>
                        </a:spcAft>
                        <a:buClr>
                          <a:schemeClr val="tx2"/>
                        </a:buClr>
                        <a:buSzPct val="85000"/>
                        <a:buFont typeface="Wingdings" pitchFamily="2" charset="2"/>
                        <a:buNone/>
                        <a:tabLst/>
                      </a:pPr>
                      <a:r>
                        <a:rPr kumimoji="0" lang="en-GB" sz="1100" b="1" i="0" u="none" strike="noStrike" cap="none" normalizeH="0" baseline="0" smtClean="0">
                          <a:ln>
                            <a:noFill/>
                          </a:ln>
                          <a:solidFill>
                            <a:schemeClr val="bg1"/>
                          </a:solidFill>
                          <a:effectLst/>
                          <a:latin typeface="Univers 45 Light" pitchFamily="2" charset="0"/>
                        </a:rPr>
                        <a:t>5. Processes</a:t>
                      </a:r>
                    </a:p>
                  </a:txBody>
                  <a:tcPr marL="90000" marR="90000" marT="90000" marB="90000" horzOverflow="overflow">
                    <a:lnL cap="flat">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Understand client’s future WC strategies or hypothesis</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Scope to be aligned to supporting key assumptions and reviewing KPIs</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Report WC improvement opportunities where noted during DD exercise</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Consider need for review of working capital management processes</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Be alert for possibility of fraud (for example, false balances, false documentation)</a:t>
                      </a:r>
                    </a:p>
                  </a:txBody>
                  <a:tcPr marL="90000" marR="90000" marT="90000" marB="90000" horzOverflow="overflow">
                    <a:lnL w="762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tr>
              <a:tr h="634048">
                <a:tc>
                  <a:txBody>
                    <a:bodyPr/>
                    <a:lstStyle/>
                    <a:p>
                      <a:pPr marL="123825" marR="0" lvl="0" indent="-123825" algn="l" defTabSz="762000" rtl="0" eaLnBrk="0" fontAlgn="base" latinLnBrk="0" hangingPunct="0">
                        <a:lnSpc>
                          <a:spcPct val="100000"/>
                        </a:lnSpc>
                        <a:spcBef>
                          <a:spcPts val="200"/>
                        </a:spcBef>
                        <a:spcAft>
                          <a:spcPct val="0"/>
                        </a:spcAft>
                        <a:buClr>
                          <a:schemeClr val="tx2"/>
                        </a:buClr>
                        <a:buSzPct val="85000"/>
                        <a:buFont typeface="Wingdings" pitchFamily="2" charset="2"/>
                        <a:buNone/>
                        <a:tabLst/>
                      </a:pPr>
                      <a:r>
                        <a:rPr kumimoji="0" lang="en-GB" sz="1100" b="1" i="0" u="none" strike="noStrike" cap="none" normalizeH="0" baseline="0" smtClean="0">
                          <a:ln>
                            <a:noFill/>
                          </a:ln>
                          <a:solidFill>
                            <a:schemeClr val="bg1"/>
                          </a:solidFill>
                          <a:effectLst/>
                          <a:latin typeface="Univers 45 Light" pitchFamily="2" charset="0"/>
                        </a:rPr>
                        <a:t>6. Financial models</a:t>
                      </a:r>
                    </a:p>
                  </a:txBody>
                  <a:tcPr marL="90000" marR="90000" marT="90000" marB="90000" horzOverflow="overflow">
                    <a:lnL cap="flat">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Assess reasonableness of forecast and projected WC assumptions in model</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Consider whether WC is modelled appropriately (use modelling specialists if appropriate)</a:t>
                      </a:r>
                    </a:p>
                    <a:p>
                      <a:pPr marL="200025" marR="0" lvl="1" indent="-198438" algn="l" defTabSz="762000" rtl="0" eaLnBrk="0" fontAlgn="base" latinLnBrk="0" hangingPunct="0">
                        <a:lnSpc>
                          <a:spcPct val="100000"/>
                        </a:lnSpc>
                        <a:spcBef>
                          <a:spcPts val="200"/>
                        </a:spcBef>
                        <a:spcAft>
                          <a:spcPct val="0"/>
                        </a:spcAft>
                        <a:buClr>
                          <a:schemeClr val="tx2"/>
                        </a:buClr>
                        <a:buSzPct val="85000"/>
                        <a:buFont typeface="Wingdings" pitchFamily="2" charset="2"/>
                        <a:buChar char="l"/>
                        <a:tabLst/>
                      </a:pPr>
                      <a:r>
                        <a:rPr kumimoji="0" lang="en-GB" sz="900" b="0" i="0" u="none" strike="noStrike" cap="none" normalizeH="0" baseline="0" dirty="0" smtClean="0">
                          <a:ln>
                            <a:noFill/>
                          </a:ln>
                          <a:solidFill>
                            <a:schemeClr val="tx1"/>
                          </a:solidFill>
                          <a:effectLst/>
                          <a:latin typeface="Univers 45 Light" pitchFamily="2" charset="0"/>
                        </a:rPr>
                        <a:t>Consider WC balance forecast for date of completion</a:t>
                      </a:r>
                    </a:p>
                  </a:txBody>
                  <a:tcPr marL="90000" marR="90000" marT="90000" marB="90000" horzOverflow="overflow">
                    <a:lnL w="762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cap="flat">
                      <a:noFill/>
                    </a:lnB>
                    <a:lnTlToBr>
                      <a:noFill/>
                    </a:lnTlToBr>
                    <a:lnBlToTr>
                      <a:noFill/>
                    </a:lnBlToTr>
                    <a:solidFill>
                      <a:schemeClr val="bg2"/>
                    </a:solidFill>
                  </a:tcPr>
                </a:tc>
              </a:tr>
            </a:tbl>
          </a:graphicData>
        </a:graphic>
      </p:graphicFrame>
      <p:sp>
        <p:nvSpPr>
          <p:cNvPr id="6" name="Rectangle 2"/>
          <p:cNvSpPr>
            <a:spLocks noGrp="1" noChangeArrowheads="1"/>
          </p:cNvSpPr>
          <p:nvPr>
            <p:ph type="title"/>
          </p:nvPr>
        </p:nvSpPr>
        <p:spPr bwMode="gray">
          <a:xfrm>
            <a:off x="193675" y="94672"/>
            <a:ext cx="8721725" cy="838200"/>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sz="1800" dirty="0" smtClean="0"/>
              <a:t>Summary</a:t>
            </a:r>
          </a:p>
        </p:txBody>
      </p:sp>
      <p:sp>
        <p:nvSpPr>
          <p:cNvPr id="7" name="Rounded Rectangle 6"/>
          <p:cNvSpPr/>
          <p:nvPr/>
        </p:nvSpPr>
        <p:spPr bwMode="auto">
          <a:xfrm>
            <a:off x="2346960" y="1066800"/>
            <a:ext cx="1005840" cy="731520"/>
          </a:xfrm>
          <a:prstGeom prst="roundRect">
            <a:avLst/>
          </a:prstGeom>
          <a:solidFill>
            <a:srgbClr val="8E258D"/>
          </a:solidFill>
          <a:ln w="6350">
            <a:noFill/>
            <a:miter lim="800000"/>
            <a:headEnd type="none" w="sm" len="sm"/>
            <a:tailEnd type="none" w="sm" len="sm"/>
          </a:ln>
          <a:effectLst/>
        </p:spPr>
        <p:txBody>
          <a:bodyPr lIns="54000" tIns="54000" rIns="54000" bIns="54000" anchor="ctr" anchorCtr="1"/>
          <a:lstStyle/>
          <a:p>
            <a:pPr marR="0" algn="ctr" defTabSz="762000" eaLnBrk="1" latinLnBrk="0" hangingPunct="1">
              <a:lnSpc>
                <a:spcPct val="100000"/>
              </a:lnSpc>
              <a:spcBef>
                <a:spcPct val="20000"/>
              </a:spcBef>
              <a:buClrTx/>
              <a:buSzTx/>
              <a:tabLst/>
            </a:pPr>
            <a:r>
              <a:rPr lang="en-GB" sz="1400" dirty="0" smtClean="0">
                <a:latin typeface="Arial"/>
              </a:rPr>
              <a:t>Valuation</a:t>
            </a:r>
          </a:p>
        </p:txBody>
      </p:sp>
      <p:sp>
        <p:nvSpPr>
          <p:cNvPr id="8" name="Rounded Rectangle 7"/>
          <p:cNvSpPr/>
          <p:nvPr/>
        </p:nvSpPr>
        <p:spPr bwMode="auto">
          <a:xfrm>
            <a:off x="3398520" y="1066800"/>
            <a:ext cx="1325880" cy="731520"/>
          </a:xfrm>
          <a:prstGeom prst="roundRect">
            <a:avLst/>
          </a:prstGeom>
          <a:solidFill>
            <a:srgbClr val="8E258D"/>
          </a:solidFill>
          <a:ln w="6350">
            <a:noFill/>
            <a:miter lim="800000"/>
            <a:headEnd type="none" w="sm" len="sm"/>
            <a:tailEnd type="none" w="sm" len="sm"/>
          </a:ln>
          <a:effectLst/>
        </p:spPr>
        <p:txBody>
          <a:bodyPr lIns="54000" tIns="54000" rIns="54000" bIns="54000" anchor="ctr" anchorCtr="1"/>
          <a:lstStyle/>
          <a:p>
            <a:pPr marR="0" algn="ctr" defTabSz="762000" eaLnBrk="1" latinLnBrk="0" hangingPunct="1">
              <a:lnSpc>
                <a:spcPct val="100000"/>
              </a:lnSpc>
              <a:spcBef>
                <a:spcPct val="20000"/>
              </a:spcBef>
              <a:buClrTx/>
              <a:buSzTx/>
              <a:tabLst/>
            </a:pPr>
            <a:r>
              <a:rPr lang="en-GB" sz="1400" dirty="0" smtClean="0">
                <a:latin typeface="Arial"/>
              </a:rPr>
              <a:t>Link between cash flows and profit</a:t>
            </a:r>
          </a:p>
        </p:txBody>
      </p:sp>
      <p:sp>
        <p:nvSpPr>
          <p:cNvPr id="9" name="Rounded Rectangle 8"/>
          <p:cNvSpPr/>
          <p:nvPr/>
        </p:nvSpPr>
        <p:spPr bwMode="auto">
          <a:xfrm>
            <a:off x="4739640" y="1066800"/>
            <a:ext cx="1097280" cy="731520"/>
          </a:xfrm>
          <a:prstGeom prst="roundRect">
            <a:avLst/>
          </a:prstGeom>
          <a:solidFill>
            <a:srgbClr val="8E258D"/>
          </a:solidFill>
          <a:ln w="6350">
            <a:noFill/>
            <a:miter lim="800000"/>
            <a:headEnd type="none" w="sm" len="sm"/>
            <a:tailEnd type="none" w="sm" len="sm"/>
          </a:ln>
          <a:effectLst/>
        </p:spPr>
        <p:txBody>
          <a:bodyPr lIns="54000" tIns="54000" rIns="54000" bIns="54000" anchor="ctr" anchorCtr="1"/>
          <a:lstStyle/>
          <a:p>
            <a:pPr marL="342900" marR="0" indent="-342900" algn="ctr" defTabSz="762000" eaLnBrk="1" latinLnBrk="0" hangingPunct="1">
              <a:lnSpc>
                <a:spcPct val="100000"/>
              </a:lnSpc>
              <a:spcBef>
                <a:spcPct val="20000"/>
              </a:spcBef>
              <a:buClrTx/>
              <a:buSzTx/>
              <a:tabLst/>
            </a:pPr>
            <a:r>
              <a:rPr lang="en-GB" sz="1400" dirty="0" smtClean="0">
                <a:latin typeface="Arial"/>
              </a:rPr>
              <a:t>Financing</a:t>
            </a:r>
          </a:p>
        </p:txBody>
      </p:sp>
      <p:sp>
        <p:nvSpPr>
          <p:cNvPr id="10" name="Rounded Rectangle 9"/>
          <p:cNvSpPr/>
          <p:nvPr/>
        </p:nvSpPr>
        <p:spPr bwMode="auto">
          <a:xfrm>
            <a:off x="5882640" y="1066800"/>
            <a:ext cx="1371600" cy="731520"/>
          </a:xfrm>
          <a:prstGeom prst="roundRect">
            <a:avLst/>
          </a:prstGeom>
          <a:solidFill>
            <a:srgbClr val="8E258D"/>
          </a:solidFill>
          <a:ln w="6350">
            <a:noFill/>
            <a:miter lim="800000"/>
            <a:headEnd type="none" w="sm" len="sm"/>
            <a:tailEnd type="none" w="sm" len="sm"/>
          </a:ln>
          <a:effectLst/>
        </p:spPr>
        <p:txBody>
          <a:bodyPr lIns="54000" tIns="54000" rIns="54000" bIns="54000" anchor="ctr" anchorCtr="1"/>
          <a:lstStyle/>
          <a:p>
            <a:pPr marR="0" algn="ctr" defTabSz="762000" eaLnBrk="1" latinLnBrk="0" hangingPunct="1">
              <a:lnSpc>
                <a:spcPct val="100000"/>
              </a:lnSpc>
              <a:spcBef>
                <a:spcPct val="20000"/>
              </a:spcBef>
              <a:buClrTx/>
              <a:buSzTx/>
              <a:tabLst/>
            </a:pPr>
            <a:r>
              <a:rPr lang="en-GB" sz="1400" dirty="0" smtClean="0">
                <a:latin typeface="Arial"/>
              </a:rPr>
              <a:t>Opportunities for cash generation</a:t>
            </a:r>
          </a:p>
        </p:txBody>
      </p:sp>
      <p:sp>
        <p:nvSpPr>
          <p:cNvPr id="11" name="Rounded Rectangle 10"/>
          <p:cNvSpPr/>
          <p:nvPr/>
        </p:nvSpPr>
        <p:spPr bwMode="auto">
          <a:xfrm>
            <a:off x="7330440" y="1066800"/>
            <a:ext cx="1737360" cy="731520"/>
          </a:xfrm>
          <a:prstGeom prst="roundRect">
            <a:avLst/>
          </a:prstGeom>
          <a:solidFill>
            <a:srgbClr val="8E258D"/>
          </a:solidFill>
          <a:ln w="6350">
            <a:noFill/>
            <a:miter lim="800000"/>
            <a:headEnd type="none" w="sm" len="sm"/>
            <a:tailEnd type="none" w="sm" len="sm"/>
          </a:ln>
          <a:effectLst/>
        </p:spPr>
        <p:txBody>
          <a:bodyPr lIns="54000" tIns="54000" rIns="54000" bIns="54000" anchor="ctr" anchorCtr="1"/>
          <a:lstStyle/>
          <a:p>
            <a:pPr marR="0" algn="ctr" defTabSz="762000" eaLnBrk="1" latinLnBrk="0" hangingPunct="1">
              <a:lnSpc>
                <a:spcPct val="100000"/>
              </a:lnSpc>
              <a:spcBef>
                <a:spcPct val="20000"/>
              </a:spcBef>
              <a:buClrTx/>
              <a:buSzTx/>
              <a:tabLst/>
            </a:pPr>
            <a:r>
              <a:rPr lang="en-GB" sz="1400" dirty="0" smtClean="0">
                <a:latin typeface="Arial"/>
              </a:rPr>
              <a:t>Working capital at completion and price adjustments</a:t>
            </a:r>
          </a:p>
        </p:txBody>
      </p:sp>
      <p:sp>
        <p:nvSpPr>
          <p:cNvPr id="21" name="Rectangle 20"/>
          <p:cNvSpPr/>
          <p:nvPr/>
        </p:nvSpPr>
        <p:spPr>
          <a:xfrm>
            <a:off x="167640" y="5634372"/>
            <a:ext cx="8900160" cy="806375"/>
          </a:xfrm>
          <a:prstGeom prst="rect">
            <a:avLst/>
          </a:prstGeom>
        </p:spPr>
        <p:txBody>
          <a:bodyPr wrap="square">
            <a:spAutoFit/>
          </a:bodyPr>
          <a:lstStyle/>
          <a:p>
            <a:pPr marL="633413" lvl="0" indent="-633413" defTabSz="762000">
              <a:spcBef>
                <a:spcPct val="40000"/>
              </a:spcBef>
              <a:buSzPct val="105000"/>
              <a:tabLst>
                <a:tab pos="450850" algn="l"/>
              </a:tabLst>
            </a:pPr>
            <a:r>
              <a:rPr lang="en-GB" sz="1100" b="0" i="1" dirty="0" smtClean="0">
                <a:solidFill>
                  <a:schemeClr val="tx1"/>
                </a:solidFill>
              </a:rPr>
              <a:t>Key:	</a:t>
            </a:r>
            <a:r>
              <a:rPr lang="en-GB" sz="1100" dirty="0" smtClean="0">
                <a:solidFill>
                  <a:schemeClr val="tx1"/>
                </a:solidFill>
                <a:sym typeface="Wingdings" pitchFamily="2" charset="2"/>
              </a:rPr>
              <a:t> = High; = Medium;  = Low.  These categorizations are only indicative and may vary for each transaction. </a:t>
            </a:r>
          </a:p>
          <a:p>
            <a:pPr lvl="0" defTabSz="762000">
              <a:lnSpc>
                <a:spcPts val="1200"/>
              </a:lnSpc>
              <a:spcBef>
                <a:spcPct val="40000"/>
              </a:spcBef>
              <a:buSzPct val="105000"/>
              <a:tabLst>
                <a:tab pos="450850" algn="l"/>
              </a:tabLst>
            </a:pPr>
            <a:r>
              <a:rPr lang="en-GB" sz="1100" dirty="0" smtClean="0">
                <a:solidFill>
                  <a:schemeClr val="tx1"/>
                </a:solidFill>
                <a:sym typeface="Wingdings" pitchFamily="2" charset="2"/>
              </a:rPr>
              <a:t>The areas of importance in working capital and why our clients care about each area is discussed at length in the key concepts guide.  This slide aims to draw a link between those areas and  the due diligence focus topics, i.e.; how does our due diligence address our client’s priorities.  The due diligence focus topics are discussed at length in the following pages. </a:t>
            </a:r>
          </a:p>
        </p:txBody>
      </p:sp>
      <p:cxnSp>
        <p:nvCxnSpPr>
          <p:cNvPr id="23" name="Straight Connector 22"/>
          <p:cNvCxnSpPr/>
          <p:nvPr/>
        </p:nvCxnSpPr>
        <p:spPr bwMode="auto">
          <a:xfrm>
            <a:off x="167640" y="1066802"/>
            <a:ext cx="2057400" cy="812509"/>
          </a:xfrm>
          <a:prstGeom prst="line">
            <a:avLst/>
          </a:prstGeom>
          <a:noFill/>
          <a:ln w="9525" cap="flat" cmpd="sng" algn="ctr">
            <a:solidFill>
              <a:schemeClr val="accent1"/>
            </a:solidFill>
            <a:prstDash val="solid"/>
            <a:round/>
            <a:headEnd type="none" w="med" len="med"/>
            <a:tailEnd type="none" w="med" len="med"/>
          </a:ln>
          <a:effectLst/>
        </p:spPr>
      </p:cxnSp>
      <p:sp>
        <p:nvSpPr>
          <p:cNvPr id="24" name="TextBox 23"/>
          <p:cNvSpPr txBox="1"/>
          <p:nvPr/>
        </p:nvSpPr>
        <p:spPr>
          <a:xfrm>
            <a:off x="1295400" y="1066800"/>
            <a:ext cx="1005840" cy="461665"/>
          </a:xfrm>
          <a:prstGeom prst="rect">
            <a:avLst/>
          </a:prstGeom>
          <a:noFill/>
        </p:spPr>
        <p:txBody>
          <a:bodyPr wrap="square" rtlCol="0">
            <a:spAutoFit/>
          </a:bodyPr>
          <a:lstStyle/>
          <a:p>
            <a:pPr algn="ctr"/>
            <a:r>
              <a:rPr lang="en-US" sz="1200" dirty="0" smtClean="0">
                <a:solidFill>
                  <a:schemeClr val="accent1"/>
                </a:solidFill>
              </a:rPr>
              <a:t>Why is WC important</a:t>
            </a:r>
            <a:endParaRPr lang="en-US" sz="1200" dirty="0">
              <a:solidFill>
                <a:schemeClr val="accent1"/>
              </a:solidFill>
            </a:endParaRPr>
          </a:p>
        </p:txBody>
      </p:sp>
      <p:sp>
        <p:nvSpPr>
          <p:cNvPr id="25" name="TextBox 24"/>
          <p:cNvSpPr txBox="1"/>
          <p:nvPr/>
        </p:nvSpPr>
        <p:spPr>
          <a:xfrm>
            <a:off x="15240" y="1447800"/>
            <a:ext cx="1356360" cy="461665"/>
          </a:xfrm>
          <a:prstGeom prst="rect">
            <a:avLst/>
          </a:prstGeom>
          <a:noFill/>
        </p:spPr>
        <p:txBody>
          <a:bodyPr wrap="square" rtlCol="0">
            <a:spAutoFit/>
          </a:bodyPr>
          <a:lstStyle/>
          <a:p>
            <a:pPr algn="ctr"/>
            <a:r>
              <a:rPr lang="en-US" sz="1200" dirty="0" smtClean="0">
                <a:solidFill>
                  <a:schemeClr val="accent1"/>
                </a:solidFill>
              </a:rPr>
              <a:t>Due diligence focus areas</a:t>
            </a:r>
            <a:endParaRPr lang="en-US" sz="1200" dirty="0">
              <a:solidFill>
                <a:schemeClr val="accent1"/>
              </a:solidFill>
            </a:endParaRPr>
          </a:p>
        </p:txBody>
      </p:sp>
      <p:pic>
        <p:nvPicPr>
          <p:cNvPr id="16" name="Picture 15"/>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0515" name="Rectangle 3"/>
          <p:cNvSpPr>
            <a:spLocks noGrp="1" noChangeArrowheads="1"/>
          </p:cNvSpPr>
          <p:nvPr>
            <p:ph type="title"/>
          </p:nvPr>
        </p:nvSpPr>
        <p:spPr bwMode="gray">
          <a:xfrm>
            <a:off x="163236" y="304801"/>
            <a:ext cx="8581292" cy="496456"/>
          </a:xfrm>
          <a:noFill/>
          <a:ln/>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General considerations   </a:t>
            </a:r>
            <a:endParaRPr lang="en-GB" sz="1800" dirty="0"/>
          </a:p>
        </p:txBody>
      </p:sp>
      <p:graphicFrame>
        <p:nvGraphicFramePr>
          <p:cNvPr id="2880653" name="Group 141"/>
          <p:cNvGraphicFramePr>
            <a:graphicFrameLocks noGrp="1"/>
          </p:cNvGraphicFramePr>
          <p:nvPr/>
        </p:nvGraphicFramePr>
        <p:xfrm>
          <a:off x="2022231" y="4191000"/>
          <a:ext cx="1865434" cy="1840788"/>
        </p:xfrm>
        <a:graphic>
          <a:graphicData uri="http://schemas.openxmlformats.org/drawingml/2006/table">
            <a:tbl>
              <a:tblPr/>
              <a:tblGrid>
                <a:gridCol w="1865434"/>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900" b="1" i="0" u="none" strike="noStrike" cap="none" normalizeH="0" baseline="0" dirty="0" smtClean="0">
                          <a:ln>
                            <a:noFill/>
                          </a:ln>
                          <a:solidFill>
                            <a:schemeClr val="bg1"/>
                          </a:solidFill>
                          <a:effectLst/>
                          <a:latin typeface="Arial" pitchFamily="34" charset="0"/>
                          <a:cs typeface="Arial" pitchFamily="34" charset="0"/>
                        </a:rPr>
                        <a:t>Leading practice</a:t>
                      </a:r>
                      <a:endParaRPr kumimoji="0" lang="en-US" sz="9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Early involvement in the transaction is highly beneficial to our understanding and our ability to add value. </a:t>
                      </a:r>
                    </a:p>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Consider forensic involvement in reviewing and advising upon SPA working capital clauses</a:t>
                      </a:r>
                    </a:p>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Funding structure should  fit business model and not the other way round</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2880639" name="Group 127"/>
          <p:cNvGraphicFramePr>
            <a:graphicFrameLocks noGrp="1"/>
          </p:cNvGraphicFramePr>
          <p:nvPr/>
        </p:nvGraphicFramePr>
        <p:xfrm>
          <a:off x="5996353" y="1092200"/>
          <a:ext cx="2157046" cy="1045260"/>
        </p:xfrm>
        <a:graphic>
          <a:graphicData uri="http://schemas.openxmlformats.org/drawingml/2006/table">
            <a:tbl>
              <a:tblPr/>
              <a:tblGrid>
                <a:gridCol w="2157046"/>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900" b="1" i="0" u="none" strike="noStrike" cap="none" normalizeH="0" baseline="0" dirty="0" smtClean="0">
                          <a:ln>
                            <a:noFill/>
                          </a:ln>
                          <a:solidFill>
                            <a:schemeClr val="bg1"/>
                          </a:solidFill>
                          <a:effectLst/>
                          <a:latin typeface="Arial" pitchFamily="34" charset="0"/>
                          <a:cs typeface="Arial" pitchFamily="34" charset="0"/>
                        </a:rPr>
                        <a:t>Security</a:t>
                      </a:r>
                      <a:endParaRPr kumimoji="0" lang="en-US" sz="9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Banks may be looking to use assets as security for funding.  Debtors are a usual candidate and can be utilised for invoice discounting arrangements</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2880644" name="Group 132"/>
          <p:cNvGraphicFramePr>
            <a:graphicFrameLocks noGrp="1"/>
          </p:cNvGraphicFramePr>
          <p:nvPr/>
        </p:nvGraphicFramePr>
        <p:xfrm>
          <a:off x="1600199" y="1066800"/>
          <a:ext cx="2110154" cy="962964"/>
        </p:xfrm>
        <a:graphic>
          <a:graphicData uri="http://schemas.openxmlformats.org/drawingml/2006/table">
            <a:tbl>
              <a:tblPr/>
              <a:tblGrid>
                <a:gridCol w="2110154"/>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900" b="1" i="0" u="none" strike="noStrike" cap="none" normalizeH="0" baseline="0" dirty="0" smtClean="0">
                          <a:ln>
                            <a:noFill/>
                          </a:ln>
                          <a:solidFill>
                            <a:schemeClr val="bg1"/>
                          </a:solidFill>
                          <a:effectLst/>
                          <a:latin typeface="Arial" pitchFamily="34" charset="0"/>
                          <a:cs typeface="Arial" pitchFamily="34" charset="0"/>
                        </a:rPr>
                        <a:t>Materiality </a:t>
                      </a:r>
                      <a:endParaRPr kumimoji="0" lang="en-US" sz="9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The actual/forecast levels</a:t>
                      </a:r>
                    </a:p>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Working capital holding relative to total deal size or funding requirement</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2880657" name="Group 145"/>
          <p:cNvGraphicFramePr>
            <a:graphicFrameLocks noGrp="1"/>
          </p:cNvGraphicFramePr>
          <p:nvPr/>
        </p:nvGraphicFramePr>
        <p:xfrm>
          <a:off x="6746630" y="2451100"/>
          <a:ext cx="1865435" cy="1511604"/>
        </p:xfrm>
        <a:graphic>
          <a:graphicData uri="http://schemas.openxmlformats.org/drawingml/2006/table">
            <a:tbl>
              <a:tblPr/>
              <a:tblGrid>
                <a:gridCol w="1865435"/>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900" b="1" i="0" u="none" strike="noStrike" cap="none" normalizeH="0" baseline="0" dirty="0" smtClean="0">
                          <a:ln>
                            <a:noFill/>
                          </a:ln>
                          <a:solidFill>
                            <a:schemeClr val="bg1"/>
                          </a:solidFill>
                          <a:effectLst/>
                          <a:latin typeface="Arial" pitchFamily="34" charset="0"/>
                          <a:cs typeface="Arial" pitchFamily="34" charset="0"/>
                        </a:rPr>
                        <a:t>Definition</a:t>
                      </a:r>
                      <a:endParaRPr kumimoji="0" lang="en-US" sz="9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No standard definition but generally, debtors and stock less creditors</a:t>
                      </a:r>
                    </a:p>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Generally excludes non-trading items, e.g. corporation tax, capex and one off items, although these may still need to be funded</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2880643" name="Group 131"/>
          <p:cNvGraphicFramePr>
            <a:graphicFrameLocks noGrp="1"/>
          </p:cNvGraphicFramePr>
          <p:nvPr/>
        </p:nvGraphicFramePr>
        <p:xfrm>
          <a:off x="990600" y="2286000"/>
          <a:ext cx="2264020" cy="1511604"/>
        </p:xfrm>
        <a:graphic>
          <a:graphicData uri="http://schemas.openxmlformats.org/drawingml/2006/table">
            <a:tbl>
              <a:tblPr/>
              <a:tblGrid>
                <a:gridCol w="2264020"/>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900" b="1" i="0" u="none" strike="noStrike" cap="none" normalizeH="0" baseline="0" dirty="0" smtClean="0">
                          <a:ln>
                            <a:noFill/>
                          </a:ln>
                          <a:solidFill>
                            <a:schemeClr val="bg1"/>
                          </a:solidFill>
                          <a:effectLst/>
                          <a:latin typeface="Arial" pitchFamily="34" charset="0"/>
                          <a:cs typeface="Arial" pitchFamily="34" charset="0"/>
                        </a:rPr>
                        <a:t>Users of the report</a:t>
                      </a:r>
                      <a:endParaRPr kumimoji="0" lang="en-US" sz="9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Corporate likely to be more interested in detailed composition of the balance, however, PE houses may be seeking opportunities to help improve working capital management</a:t>
                      </a:r>
                    </a:p>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GB" sz="900" b="0" i="0" u="none" strike="noStrike" cap="none" normalizeH="0" baseline="0" dirty="0" smtClean="0">
                          <a:ln>
                            <a:noFill/>
                          </a:ln>
                          <a:solidFill>
                            <a:schemeClr val="tx2"/>
                          </a:solidFill>
                          <a:effectLst/>
                          <a:latin typeface="Arial" pitchFamily="34" charset="0"/>
                          <a:cs typeface="Arial" pitchFamily="34" charset="0"/>
                        </a:rPr>
                        <a:t>All will be interested in confirmation of value/quality of the working capital balance</a:t>
                      </a: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graphicFrame>
        <p:nvGraphicFramePr>
          <p:cNvPr id="2880678" name="Group 166"/>
          <p:cNvGraphicFramePr>
            <a:graphicFrameLocks noGrp="1"/>
          </p:cNvGraphicFramePr>
          <p:nvPr/>
        </p:nvGraphicFramePr>
        <p:xfrm>
          <a:off x="6177179" y="4191000"/>
          <a:ext cx="2108688" cy="1977948"/>
        </p:xfrm>
        <a:graphic>
          <a:graphicData uri="http://schemas.openxmlformats.org/drawingml/2006/table">
            <a:tbl>
              <a:tblPr/>
              <a:tblGrid>
                <a:gridCol w="2108688"/>
              </a:tblGrid>
              <a:tr h="0">
                <a:tc>
                  <a:txBody>
                    <a:bodyPr/>
                    <a:lstStyle/>
                    <a:p>
                      <a:pPr marL="0" marR="0" lvl="0" indent="0" algn="ctr" defTabSz="762000" rtl="0" eaLnBrk="0" fontAlgn="base" latinLnBrk="0" hangingPunct="0">
                        <a:lnSpc>
                          <a:spcPct val="100000"/>
                        </a:lnSpc>
                        <a:spcBef>
                          <a:spcPct val="40000"/>
                        </a:spcBef>
                        <a:spcAft>
                          <a:spcPct val="0"/>
                        </a:spcAft>
                        <a:buClr>
                          <a:schemeClr val="accent1"/>
                        </a:buClr>
                        <a:buSzPct val="85000"/>
                        <a:buFont typeface="Wingdings" pitchFamily="2" charset="2"/>
                        <a:buNone/>
                        <a:tabLst/>
                      </a:pPr>
                      <a:r>
                        <a:rPr kumimoji="0" lang="en-GB" sz="900" b="1" i="0" u="none" strike="noStrike" cap="none" normalizeH="0" baseline="0" dirty="0" smtClean="0">
                          <a:ln>
                            <a:noFill/>
                          </a:ln>
                          <a:solidFill>
                            <a:schemeClr val="bg1"/>
                          </a:solidFill>
                          <a:effectLst/>
                          <a:latin typeface="Arial" pitchFamily="34" charset="0"/>
                          <a:cs typeface="Arial" pitchFamily="34" charset="0"/>
                        </a:rPr>
                        <a:t>SPA</a:t>
                      </a:r>
                      <a:endParaRPr kumimoji="0" lang="en-US" sz="900" b="1" i="0" u="none" strike="noStrike" cap="none" normalizeH="0" baseline="0" dirty="0" smtClean="0">
                        <a:ln>
                          <a:noFill/>
                        </a:ln>
                        <a:solidFill>
                          <a:schemeClr val="bg1"/>
                        </a:solidFill>
                        <a:effectLst/>
                        <a:latin typeface="Arial" pitchFamily="34" charset="0"/>
                        <a:cs typeface="Arial" pitchFamily="34" charset="0"/>
                      </a:endParaRPr>
                    </a:p>
                  </a:txBody>
                  <a:tcPr marL="49846" marR="49846" marT="54000" marB="54000" anchor="ctr" horzOverflow="overflow">
                    <a:lnL cap="flat">
                      <a:noFill/>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41300">
                <a:tc>
                  <a:txBody>
                    <a:bodyPr/>
                    <a:lstStyle/>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US" sz="900" b="0" i="0" u="none" strike="noStrike" cap="none" normalizeH="0" baseline="0" dirty="0" smtClean="0">
                          <a:ln>
                            <a:noFill/>
                          </a:ln>
                          <a:solidFill>
                            <a:schemeClr val="tx2"/>
                          </a:solidFill>
                          <a:effectLst/>
                          <a:latin typeface="Arial" pitchFamily="34" charset="0"/>
                          <a:cs typeface="Arial" pitchFamily="34" charset="0"/>
                        </a:rPr>
                        <a:t>As part of the SPA, a working capital adjustment may have been agreed</a:t>
                      </a:r>
                    </a:p>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US" sz="900" b="0" i="0" u="none" strike="noStrike" cap="none" normalizeH="0" baseline="0" dirty="0" smtClean="0">
                          <a:ln>
                            <a:noFill/>
                          </a:ln>
                          <a:solidFill>
                            <a:schemeClr val="tx2"/>
                          </a:solidFill>
                          <a:effectLst/>
                          <a:latin typeface="Arial" pitchFamily="34" charset="0"/>
                          <a:cs typeface="Arial" pitchFamily="34" charset="0"/>
                        </a:rPr>
                        <a:t>The value of working capital may have to be adjusted in order to present a reasonable benchmark </a:t>
                      </a:r>
                    </a:p>
                    <a:p>
                      <a:pPr marL="180975" marR="0" lvl="1" indent="-179388" algn="l" defTabSz="762000" rtl="0" eaLnBrk="0" fontAlgn="base" latinLnBrk="0" hangingPunct="0">
                        <a:lnSpc>
                          <a:spcPct val="100000"/>
                        </a:lnSpc>
                        <a:spcBef>
                          <a:spcPct val="40000"/>
                        </a:spcBef>
                        <a:spcAft>
                          <a:spcPct val="0"/>
                        </a:spcAft>
                        <a:buClr>
                          <a:schemeClr val="tx2"/>
                        </a:buClr>
                        <a:buSzPct val="125000"/>
                        <a:buFont typeface="Arial" pitchFamily="34" charset="0"/>
                        <a:buChar char="▪"/>
                        <a:tabLst/>
                      </a:pPr>
                      <a:r>
                        <a:rPr kumimoji="0" lang="en-US" sz="900" b="0" i="0" u="none" strike="noStrike" cap="none" normalizeH="0" baseline="0" dirty="0" smtClean="0">
                          <a:ln>
                            <a:noFill/>
                          </a:ln>
                          <a:solidFill>
                            <a:schemeClr val="tx2"/>
                          </a:solidFill>
                          <a:effectLst/>
                          <a:latin typeface="Arial" pitchFamily="34" charset="0"/>
                          <a:cs typeface="Arial" pitchFamily="34" charset="0"/>
                        </a:rPr>
                        <a:t>The working capital definition and the normal level of working capital are likely to differ among different parties involved in the same transaction </a:t>
                      </a:r>
                      <a:endParaRPr kumimoji="0" lang="en-GB" sz="900" b="0" i="0" u="none" strike="noStrike" cap="none" normalizeH="0" baseline="0" dirty="0" smtClean="0">
                        <a:ln>
                          <a:noFill/>
                        </a:ln>
                        <a:solidFill>
                          <a:schemeClr val="tx2"/>
                        </a:solidFill>
                        <a:effectLst/>
                        <a:latin typeface="Arial" pitchFamily="34" charset="0"/>
                        <a:cs typeface="Arial" pitchFamily="34" charset="0"/>
                      </a:endParaRPr>
                    </a:p>
                  </a:txBody>
                  <a:tcPr marL="52754" marR="52754" marT="57150" marB="57150" horzOverflow="overflow">
                    <a:lnL cap="flat">
                      <a:noFill/>
                    </a:lnL>
                    <a:lnR cap="flat">
                      <a:noFill/>
                    </a:lnR>
                    <a:lnT w="38100" cap="flat" cmpd="sng" algn="ctr">
                      <a:solidFill>
                        <a:schemeClr val="bg1"/>
                      </a:solidFill>
                      <a:prstDash val="solid"/>
                      <a:round/>
                      <a:headEnd type="none" w="med" len="med"/>
                      <a:tailEnd type="none" w="med" len="med"/>
                    </a:lnT>
                    <a:lnB cap="flat">
                      <a:noFill/>
                    </a:lnB>
                    <a:lnTlToBr>
                      <a:noFill/>
                    </a:lnTlToBr>
                    <a:lnBlToTr>
                      <a:noFill/>
                    </a:lnBlToTr>
                    <a:solidFill>
                      <a:srgbClr val="CCD6E3"/>
                    </a:solidFill>
                  </a:tcPr>
                </a:tc>
              </a:tr>
            </a:tbl>
          </a:graphicData>
        </a:graphic>
      </p:graphicFrame>
      <p:sp>
        <p:nvSpPr>
          <p:cNvPr id="2880631" name="AutoShape 119"/>
          <p:cNvSpPr>
            <a:spLocks noChangeArrowheads="1"/>
          </p:cNvSpPr>
          <p:nvPr/>
        </p:nvSpPr>
        <p:spPr bwMode="auto">
          <a:xfrm rot="16200000" flipH="1" flipV="1">
            <a:off x="3408606" y="2902317"/>
            <a:ext cx="377825" cy="580292"/>
          </a:xfrm>
          <a:prstGeom prst="upArrow">
            <a:avLst>
              <a:gd name="adj1" fmla="val 63852"/>
              <a:gd name="adj2" fmla="val 55077"/>
            </a:avLst>
          </a:prstGeom>
          <a:gradFill rotWithShape="0">
            <a:gsLst>
              <a:gs pos="0">
                <a:schemeClr val="hlink">
                  <a:gamma/>
                  <a:tint val="63922"/>
                  <a:invGamma/>
                </a:schemeClr>
              </a:gs>
              <a:gs pos="100000">
                <a:schemeClr val="hlink"/>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880632" name="AutoShape 120"/>
          <p:cNvSpPr>
            <a:spLocks noChangeArrowheads="1"/>
          </p:cNvSpPr>
          <p:nvPr/>
        </p:nvSpPr>
        <p:spPr bwMode="auto">
          <a:xfrm rot="5400000" flipH="1" flipV="1">
            <a:off x="6044833" y="2902317"/>
            <a:ext cx="377825" cy="580292"/>
          </a:xfrm>
          <a:prstGeom prst="upArrow">
            <a:avLst>
              <a:gd name="adj1" fmla="val 63852"/>
              <a:gd name="adj2" fmla="val 55077"/>
            </a:avLst>
          </a:prstGeom>
          <a:gradFill rotWithShape="0">
            <a:gsLst>
              <a:gs pos="0">
                <a:schemeClr val="hlink"/>
              </a:gs>
              <a:gs pos="100000">
                <a:schemeClr val="hlink">
                  <a:gamma/>
                  <a:tint val="63922"/>
                  <a:invGamma/>
                </a:schemeClr>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880634" name="AutoShape 122"/>
          <p:cNvSpPr>
            <a:spLocks noChangeArrowheads="1"/>
          </p:cNvSpPr>
          <p:nvPr/>
        </p:nvSpPr>
        <p:spPr bwMode="auto">
          <a:xfrm rot="23549063" flipH="1" flipV="1">
            <a:off x="5347188" y="1797331"/>
            <a:ext cx="348762" cy="628650"/>
          </a:xfrm>
          <a:prstGeom prst="upArrow">
            <a:avLst>
              <a:gd name="adj1" fmla="val 63852"/>
              <a:gd name="adj2" fmla="val 55077"/>
            </a:avLst>
          </a:prstGeom>
          <a:gradFill rotWithShape="0">
            <a:gsLst>
              <a:gs pos="0">
                <a:schemeClr val="hlink"/>
              </a:gs>
              <a:gs pos="100000">
                <a:schemeClr val="hlink">
                  <a:gamma/>
                  <a:tint val="63922"/>
                  <a:invGamma/>
                </a:schemeClr>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880635" name="AutoShape 123"/>
          <p:cNvSpPr>
            <a:spLocks noChangeArrowheads="1"/>
          </p:cNvSpPr>
          <p:nvPr/>
        </p:nvSpPr>
        <p:spPr bwMode="auto">
          <a:xfrm rot="19116852" flipH="1" flipV="1">
            <a:off x="4125057" y="1789393"/>
            <a:ext cx="348762" cy="628650"/>
          </a:xfrm>
          <a:prstGeom prst="upArrow">
            <a:avLst>
              <a:gd name="adj1" fmla="val 63852"/>
              <a:gd name="adj2" fmla="val 55077"/>
            </a:avLst>
          </a:prstGeom>
          <a:gradFill rotWithShape="0">
            <a:gsLst>
              <a:gs pos="0">
                <a:schemeClr val="hlink">
                  <a:gamma/>
                  <a:tint val="63922"/>
                  <a:invGamma/>
                </a:schemeClr>
              </a:gs>
              <a:gs pos="100000">
                <a:schemeClr val="hlink"/>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880636" name="AutoShape 124"/>
          <p:cNvSpPr>
            <a:spLocks noChangeArrowheads="1"/>
          </p:cNvSpPr>
          <p:nvPr/>
        </p:nvSpPr>
        <p:spPr bwMode="auto">
          <a:xfrm rot="-35147358" flipH="1" flipV="1">
            <a:off x="5648567" y="3845185"/>
            <a:ext cx="377825" cy="580292"/>
          </a:xfrm>
          <a:prstGeom prst="upArrow">
            <a:avLst>
              <a:gd name="adj1" fmla="val 63852"/>
              <a:gd name="adj2" fmla="val 55077"/>
            </a:avLst>
          </a:prstGeom>
          <a:gradFill rotWithShape="0">
            <a:gsLst>
              <a:gs pos="0">
                <a:schemeClr val="hlink"/>
              </a:gs>
              <a:gs pos="100000">
                <a:schemeClr val="hlink">
                  <a:gamma/>
                  <a:tint val="63922"/>
                  <a:invGamma/>
                </a:schemeClr>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2880637" name="AutoShape 125"/>
          <p:cNvSpPr>
            <a:spLocks noChangeArrowheads="1"/>
          </p:cNvSpPr>
          <p:nvPr/>
        </p:nvSpPr>
        <p:spPr bwMode="auto">
          <a:xfrm rot="13593748" flipH="1" flipV="1">
            <a:off x="4039323" y="3881803"/>
            <a:ext cx="377825" cy="580292"/>
          </a:xfrm>
          <a:prstGeom prst="upArrow">
            <a:avLst>
              <a:gd name="adj1" fmla="val 63852"/>
              <a:gd name="adj2" fmla="val 55077"/>
            </a:avLst>
          </a:prstGeom>
          <a:gradFill rotWithShape="0">
            <a:gsLst>
              <a:gs pos="0">
                <a:schemeClr val="hlink"/>
              </a:gs>
              <a:gs pos="100000">
                <a:schemeClr val="hlink">
                  <a:gamma/>
                  <a:tint val="63922"/>
                  <a:invGamma/>
                </a:schemeClr>
              </a:gs>
            </a:gsLst>
            <a:lin ang="0" scaled="1"/>
          </a:gradFill>
          <a:ln w="6350">
            <a:noFill/>
            <a:miter lim="800000"/>
            <a:headEnd type="none" w="sm" len="sm"/>
            <a:tailEnd type="none" w="sm" len="sm"/>
          </a:ln>
          <a:effectLst/>
        </p:spPr>
        <p:txBody>
          <a:bodyPr wrap="none" anchor="ctr"/>
          <a:lstStyle/>
          <a:p>
            <a:endParaRPr lang="en-US">
              <a:latin typeface="Arial" pitchFamily="34" charset="0"/>
              <a:cs typeface="Arial" pitchFamily="34" charset="0"/>
            </a:endParaRPr>
          </a:p>
        </p:txBody>
      </p:sp>
      <p:sp>
        <p:nvSpPr>
          <p:cNvPr id="18" name="Oval 7"/>
          <p:cNvSpPr>
            <a:spLocks noChangeArrowheads="1"/>
          </p:cNvSpPr>
          <p:nvPr/>
        </p:nvSpPr>
        <p:spPr bwMode="gray">
          <a:xfrm>
            <a:off x="4117730" y="2362200"/>
            <a:ext cx="1682262" cy="1212850"/>
          </a:xfrm>
          <a:prstGeom prst="ellipse">
            <a:avLst/>
          </a:prstGeom>
          <a:gradFill rotWithShape="0">
            <a:gsLst>
              <a:gs pos="0">
                <a:srgbClr val="0C2D83">
                  <a:gamma/>
                  <a:tint val="83922"/>
                  <a:invGamma/>
                </a:srgbClr>
              </a:gs>
              <a:gs pos="100000">
                <a:srgbClr val="0C2D83"/>
              </a:gs>
            </a:gsLst>
            <a:path path="shape">
              <a:fillToRect l="50000" t="50000" r="50000" b="50000"/>
            </a:path>
          </a:gradFill>
          <a:ln w="9525">
            <a:noFill/>
            <a:round/>
            <a:headEnd type="none" w="sm" len="sm"/>
            <a:tailEnd type="none" w="sm" len="sm"/>
          </a:ln>
          <a:effectLst/>
        </p:spPr>
        <p:txBody>
          <a:bodyPr lIns="0" tIns="0" rIns="0" bIns="0" anchor="ctr" anchorCtr="1"/>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latin typeface="Arial" pitchFamily="34" charset="0"/>
                <a:cs typeface="Arial" pitchFamily="34" charset="0"/>
              </a:rPr>
              <a:t>GENERAL POINTS FOR CONSIDERATION</a:t>
            </a:r>
          </a:p>
        </p:txBody>
      </p:sp>
      <p:pic>
        <p:nvPicPr>
          <p:cNvPr id="19" name="Picture 18"/>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1" name="Rectangle 3"/>
          <p:cNvSpPr>
            <a:spLocks noGrp="1" noChangeArrowheads="1"/>
          </p:cNvSpPr>
          <p:nvPr>
            <p:ph type="title"/>
          </p:nvPr>
        </p:nvSpPr>
        <p:spPr bwMode="gray">
          <a:xfrm>
            <a:off x="155600" y="94672"/>
            <a:ext cx="7385538" cy="838200"/>
          </a:xfrm>
          <a:noFill/>
          <a:ln/>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Top 10 tips for planning working capital analysis</a:t>
            </a:r>
            <a:endParaRPr lang="en-US" sz="1800" dirty="0"/>
          </a:p>
        </p:txBody>
      </p:sp>
      <p:sp>
        <p:nvSpPr>
          <p:cNvPr id="652290" name="Rectangle 2"/>
          <p:cNvSpPr>
            <a:spLocks noGrp="1" noChangeArrowheads="1"/>
          </p:cNvSpPr>
          <p:nvPr>
            <p:ph type="body" sz="half" idx="1"/>
          </p:nvPr>
        </p:nvSpPr>
        <p:spPr>
          <a:xfrm>
            <a:off x="211016" y="1295400"/>
            <a:ext cx="8721969" cy="5029200"/>
          </a:xfrm>
          <a:noFill/>
          <a:ln/>
        </p:spPr>
        <p:txBody>
          <a:bodyPr lIns="90000" tIns="46800" rIns="90000" bIns="46800"/>
          <a:lstStyle/>
          <a:p>
            <a:pPr marL="344487" lvl="1" indent="-342900">
              <a:spcBef>
                <a:spcPct val="70000"/>
              </a:spcBef>
              <a:buFont typeface="+mj-lt"/>
              <a:buAutoNum type="arabicPeriod"/>
            </a:pPr>
            <a:r>
              <a:rPr lang="en-GB" sz="1400" dirty="0" smtClean="0">
                <a:latin typeface="Arial" pitchFamily="34" charset="0"/>
                <a:cs typeface="Arial" pitchFamily="34" charset="0"/>
              </a:rPr>
              <a:t>Be </a:t>
            </a:r>
            <a:r>
              <a:rPr lang="en-GB" sz="1400" dirty="0">
                <a:latin typeface="Arial" pitchFamily="34" charset="0"/>
                <a:cs typeface="Arial" pitchFamily="34" charset="0"/>
              </a:rPr>
              <a:t>clear about the working capital definitions, </a:t>
            </a:r>
            <a:r>
              <a:rPr lang="en-GB" sz="1400" dirty="0" smtClean="0">
                <a:latin typeface="Arial" pitchFamily="34" charset="0"/>
                <a:cs typeface="Arial" pitchFamily="34" charset="0"/>
              </a:rPr>
              <a:t>i.e. </a:t>
            </a:r>
            <a:r>
              <a:rPr lang="en-GB" sz="1400" dirty="0">
                <a:latin typeface="Arial" pitchFamily="34" charset="0"/>
                <a:cs typeface="Arial" pitchFamily="34" charset="0"/>
              </a:rPr>
              <a:t>what is in and what is out, and consider if this makes sense.  Check this is consistent with your client’s understanding, the target’s accounting policies and the model assumptions</a:t>
            </a:r>
          </a:p>
          <a:p>
            <a:pPr marL="344487" lvl="1" indent="-342900">
              <a:spcBef>
                <a:spcPct val="70000"/>
              </a:spcBef>
              <a:buFont typeface="+mj-lt"/>
              <a:buAutoNum type="arabicPeriod"/>
            </a:pPr>
            <a:r>
              <a:rPr lang="en-GB" sz="1400" dirty="0">
                <a:latin typeface="Arial" pitchFamily="34" charset="0"/>
                <a:cs typeface="Arial" pitchFamily="34" charset="0"/>
              </a:rPr>
              <a:t>Be clear about the sources, reliability and consistency of the working capital information</a:t>
            </a:r>
          </a:p>
          <a:p>
            <a:pPr marL="344487" lvl="1" indent="-342900">
              <a:spcBef>
                <a:spcPct val="70000"/>
              </a:spcBef>
              <a:buFont typeface="+mj-lt"/>
              <a:buAutoNum type="arabicPeriod"/>
            </a:pPr>
            <a:r>
              <a:rPr lang="en-GB" sz="1400" dirty="0">
                <a:latin typeface="Arial" pitchFamily="34" charset="0"/>
                <a:cs typeface="Arial" pitchFamily="34" charset="0"/>
              </a:rPr>
              <a:t>If possible, cover at least two annual business cycles in order to identify any seasonality trend issues</a:t>
            </a:r>
          </a:p>
          <a:p>
            <a:pPr marL="344487" lvl="1" indent="-342900">
              <a:spcBef>
                <a:spcPct val="70000"/>
              </a:spcBef>
              <a:buFont typeface="+mj-lt"/>
              <a:buAutoNum type="arabicPeriod"/>
            </a:pPr>
            <a:r>
              <a:rPr lang="en-GB" sz="1400" dirty="0">
                <a:latin typeface="Arial" pitchFamily="34" charset="0"/>
                <a:cs typeface="Arial" pitchFamily="34" charset="0"/>
              </a:rPr>
              <a:t>Monthly (or even weekly) financial information is preferable to quarterly when considering </a:t>
            </a:r>
            <a:r>
              <a:rPr lang="en-GB" sz="1400" dirty="0" smtClean="0">
                <a:latin typeface="Arial" pitchFamily="34" charset="0"/>
                <a:cs typeface="Arial" pitchFamily="34" charset="0"/>
              </a:rPr>
              <a:t>seasonality</a:t>
            </a:r>
          </a:p>
          <a:p>
            <a:pPr marL="344487" lvl="1" indent="-342900">
              <a:spcBef>
                <a:spcPct val="70000"/>
              </a:spcBef>
              <a:buFont typeface="+mj-lt"/>
              <a:buAutoNum type="arabicPeriod"/>
            </a:pPr>
            <a:r>
              <a:rPr lang="en-GB" sz="1400" dirty="0" smtClean="0">
                <a:latin typeface="Arial" pitchFamily="34" charset="0"/>
                <a:cs typeface="Arial" pitchFamily="34" charset="0"/>
              </a:rPr>
              <a:t>Daily financial information may be required for selected periods in order to assess intra-month flows</a:t>
            </a:r>
            <a:endParaRPr lang="en-GB" sz="1400" dirty="0">
              <a:latin typeface="Arial" pitchFamily="34" charset="0"/>
              <a:cs typeface="Arial" pitchFamily="34" charset="0"/>
            </a:endParaRPr>
          </a:p>
          <a:p>
            <a:pPr marL="344487" lvl="1" indent="-342900">
              <a:spcBef>
                <a:spcPct val="70000"/>
              </a:spcBef>
              <a:buFont typeface="+mj-lt"/>
              <a:buAutoNum type="arabicPeriod"/>
            </a:pPr>
            <a:r>
              <a:rPr lang="en-GB" sz="1400" dirty="0">
                <a:latin typeface="Arial" pitchFamily="34" charset="0"/>
                <a:cs typeface="Arial" pitchFamily="34" charset="0"/>
              </a:rPr>
              <a:t>Consistency of calculation throughout the period of assessment is </a:t>
            </a:r>
            <a:r>
              <a:rPr lang="en-GB" sz="1400" dirty="0" smtClean="0">
                <a:latin typeface="Arial" pitchFamily="34" charset="0"/>
                <a:cs typeface="Arial" pitchFamily="34" charset="0"/>
              </a:rPr>
              <a:t>key</a:t>
            </a:r>
          </a:p>
          <a:p>
            <a:pPr marL="344487" lvl="1" indent="-342900">
              <a:spcBef>
                <a:spcPct val="70000"/>
              </a:spcBef>
              <a:buFont typeface="+mj-lt"/>
              <a:buAutoNum type="arabicPeriod"/>
            </a:pPr>
            <a:r>
              <a:rPr lang="en-GB" sz="1400" dirty="0" smtClean="0">
                <a:latin typeface="Arial" pitchFamily="34" charset="0"/>
                <a:cs typeface="Arial" pitchFamily="34" charset="0"/>
              </a:rPr>
              <a:t>Be aware of any changes in the target business, or changes in accounting policy during the period under review</a:t>
            </a:r>
            <a:endParaRPr lang="en-GB" sz="1400" dirty="0">
              <a:latin typeface="Arial" pitchFamily="34" charset="0"/>
              <a:cs typeface="Arial" pitchFamily="34" charset="0"/>
            </a:endParaRPr>
          </a:p>
          <a:p>
            <a:pPr marL="344487" lvl="1" indent="-342900">
              <a:spcBef>
                <a:spcPct val="70000"/>
              </a:spcBef>
              <a:buFont typeface="+mj-lt"/>
              <a:buAutoNum type="arabicPeriod"/>
            </a:pPr>
            <a:r>
              <a:rPr lang="en-GB" sz="1400" dirty="0">
                <a:latin typeface="Arial" pitchFamily="34" charset="0"/>
                <a:cs typeface="Arial" pitchFamily="34" charset="0"/>
              </a:rPr>
              <a:t>Be aware of potential accounting period distortion (e.g. 4,4,5 and 13 periods of account) as these can have a significant impact upon the trends shown</a:t>
            </a:r>
          </a:p>
          <a:p>
            <a:pPr marL="344487" lvl="1" indent="-342900">
              <a:spcBef>
                <a:spcPct val="70000"/>
              </a:spcBef>
              <a:buFont typeface="+mj-lt"/>
              <a:buAutoNum type="arabicPeriod"/>
            </a:pPr>
            <a:r>
              <a:rPr lang="en-GB" sz="1400" dirty="0">
                <a:latin typeface="Arial" pitchFamily="34" charset="0"/>
                <a:cs typeface="Arial" pitchFamily="34" charset="0"/>
              </a:rPr>
              <a:t>Consider comparisons of working capital day trends to industry data </a:t>
            </a:r>
            <a:r>
              <a:rPr lang="en-GB" sz="1400" dirty="0" smtClean="0">
                <a:latin typeface="Arial" pitchFamily="34" charset="0"/>
                <a:cs typeface="Arial" pitchFamily="34" charset="0"/>
              </a:rPr>
              <a:t>(if </a:t>
            </a:r>
            <a:r>
              <a:rPr lang="en-GB" sz="1400" dirty="0">
                <a:latin typeface="Arial" pitchFamily="34" charset="0"/>
                <a:cs typeface="Arial" pitchFamily="34" charset="0"/>
              </a:rPr>
              <a:t>available)</a:t>
            </a:r>
          </a:p>
          <a:p>
            <a:pPr marL="344487" lvl="1" indent="-342900">
              <a:spcBef>
                <a:spcPct val="70000"/>
              </a:spcBef>
              <a:buFont typeface="+mj-lt"/>
              <a:buAutoNum type="arabicPeriod"/>
            </a:pPr>
            <a:r>
              <a:rPr lang="en-GB" sz="1400" dirty="0">
                <a:latin typeface="Arial" pitchFamily="34" charset="0"/>
                <a:cs typeface="Arial" pitchFamily="34" charset="0"/>
              </a:rPr>
              <a:t>Be wary of vendors seeking to manipulate the cash position at completion (if acting for the purchaser!)</a:t>
            </a:r>
          </a:p>
          <a:p>
            <a:pPr lvl="1">
              <a:spcBef>
                <a:spcPct val="70000"/>
              </a:spcBef>
            </a:pPr>
            <a:endParaRPr lang="en-GB" sz="1400" dirty="0">
              <a:latin typeface="Arial" pitchFamily="34" charset="0"/>
              <a:cs typeface="Arial" pitchFamily="34" charset="0"/>
            </a:endParaRPr>
          </a:p>
        </p:txBody>
      </p:sp>
      <p:pic>
        <p:nvPicPr>
          <p:cNvPr id="5" name="Picture 4"/>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gray">
          <a:xfrm>
            <a:off x="175493" y="152400"/>
            <a:ext cx="8545513" cy="792162"/>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sz="1800" dirty="0" smtClean="0"/>
              <a:t>What analysis should KPMG be seeking to do?</a:t>
            </a:r>
            <a:r>
              <a:rPr lang="en-US" sz="1800" baseline="60000" dirty="0" smtClean="0"/>
              <a:t>1</a:t>
            </a:r>
          </a:p>
        </p:txBody>
      </p:sp>
      <p:sp>
        <p:nvSpPr>
          <p:cNvPr id="113667" name="Rectangle 3"/>
          <p:cNvSpPr>
            <a:spLocks noGrp="1" noChangeArrowheads="1"/>
          </p:cNvSpPr>
          <p:nvPr>
            <p:ph idx="1"/>
          </p:nvPr>
        </p:nvSpPr>
        <p:spPr>
          <a:xfrm>
            <a:off x="211138" y="1143000"/>
            <a:ext cx="8721725" cy="5029200"/>
          </a:xfrm>
        </p:spPr>
        <p:txBody>
          <a:bodyPr/>
          <a:lstStyle/>
          <a:p>
            <a:pPr marL="457200" indent="-457200" eaLnBrk="1" hangingPunct="1">
              <a:buClr>
                <a:schemeClr val="tx2"/>
              </a:buClr>
              <a:buSzPct val="85000"/>
              <a:buFont typeface="+mj-lt"/>
              <a:buAutoNum type="arabicPeriod"/>
            </a:pPr>
            <a:r>
              <a:rPr lang="en-US" sz="1800" b="0" dirty="0" smtClean="0">
                <a:solidFill>
                  <a:schemeClr val="tx1"/>
                </a:solidFill>
                <a:latin typeface="Arial" pitchFamily="34" charset="0"/>
                <a:cs typeface="Arial" pitchFamily="34" charset="0"/>
              </a:rPr>
              <a:t>Composition of assets and liabilities</a:t>
            </a:r>
          </a:p>
          <a:p>
            <a:pPr marL="1106487" lvl="5" indent="-457200">
              <a:lnSpc>
                <a:spcPct val="90000"/>
              </a:lnSpc>
              <a:buFont typeface="+mj-lt"/>
              <a:buAutoNum type="alphaLcParenR"/>
            </a:pPr>
            <a:r>
              <a:rPr lang="en-GB" sz="1800" dirty="0" smtClean="0">
                <a:latin typeface="Arial" pitchFamily="34" charset="0"/>
                <a:ea typeface="+mn-ea"/>
                <a:cs typeface="Arial" pitchFamily="34" charset="0"/>
              </a:rPr>
              <a:t>Does the client want to acquire all the assets?</a:t>
            </a:r>
          </a:p>
          <a:p>
            <a:pPr marL="1106487" lvl="5" indent="-457200">
              <a:lnSpc>
                <a:spcPct val="90000"/>
              </a:lnSpc>
              <a:buFont typeface="+mj-lt"/>
              <a:buAutoNum type="alphaLcParenR"/>
            </a:pPr>
            <a:r>
              <a:rPr lang="en-GB" sz="1800" dirty="0" smtClean="0">
                <a:latin typeface="Arial" pitchFamily="34" charset="0"/>
                <a:ea typeface="+mn-ea"/>
                <a:cs typeface="Arial" pitchFamily="34" charset="0"/>
              </a:rPr>
              <a:t>Are all liabilities included on the balance sheet and valued correctly?</a:t>
            </a:r>
            <a:endParaRPr lang="en-US" sz="1800" dirty="0" smtClean="0">
              <a:latin typeface="Arial" pitchFamily="34" charset="0"/>
              <a:ea typeface="+mn-ea"/>
              <a:cs typeface="Arial" pitchFamily="34" charset="0"/>
            </a:endParaRPr>
          </a:p>
          <a:p>
            <a:pPr marL="457200" indent="-457200" eaLnBrk="1" fontAlgn="auto" hangingPunct="1">
              <a:buClr>
                <a:schemeClr val="tx2"/>
              </a:buClr>
              <a:buSzPct val="85000"/>
              <a:buFont typeface="+mj-lt"/>
              <a:buAutoNum type="arabicPeriod"/>
            </a:pPr>
            <a:r>
              <a:rPr lang="en-US" sz="1800" b="0" dirty="0" smtClean="0">
                <a:solidFill>
                  <a:schemeClr val="tx1"/>
                </a:solidFill>
                <a:latin typeface="Arial" pitchFamily="34" charset="0"/>
                <a:cs typeface="Arial" pitchFamily="34" charset="0"/>
              </a:rPr>
              <a:t>Working capital reconciliation and movements</a:t>
            </a:r>
            <a:endParaRPr lang="en-GB" sz="1800" b="0" dirty="0" smtClean="0">
              <a:solidFill>
                <a:schemeClr val="tx1"/>
              </a:solidFill>
              <a:latin typeface="Arial" pitchFamily="34" charset="0"/>
              <a:cs typeface="Arial" pitchFamily="34" charset="0"/>
            </a:endParaRPr>
          </a:p>
          <a:p>
            <a:pPr marL="1106487" lvl="5" indent="-457200">
              <a:lnSpc>
                <a:spcPct val="90000"/>
              </a:lnSpc>
              <a:buFont typeface="+mj-lt"/>
              <a:buAutoNum type="alphaLcParenR"/>
            </a:pPr>
            <a:r>
              <a:rPr lang="en-GB" sz="1800" dirty="0" smtClean="0">
                <a:latin typeface="Arial" pitchFamily="34" charset="0"/>
                <a:cs typeface="Arial" pitchFamily="34" charset="0"/>
              </a:rPr>
              <a:t>Can we reconcile working capital between different sources?</a:t>
            </a:r>
          </a:p>
          <a:p>
            <a:pPr marL="1106487" lvl="5" indent="-457200">
              <a:lnSpc>
                <a:spcPct val="90000"/>
              </a:lnSpc>
              <a:buFont typeface="+mj-lt"/>
              <a:buAutoNum type="alphaLcParenR"/>
            </a:pPr>
            <a:r>
              <a:rPr lang="en-GB" sz="1800" dirty="0" smtClean="0">
                <a:latin typeface="Arial" pitchFamily="34" charset="0"/>
                <a:cs typeface="Arial" pitchFamily="34" charset="0"/>
              </a:rPr>
              <a:t>Do movements in working capital tie between income statement, balance sheet and cash flows?</a:t>
            </a:r>
            <a:endParaRPr lang="en-US" sz="1800" dirty="0" smtClean="0">
              <a:latin typeface="Arial" pitchFamily="34" charset="0"/>
              <a:cs typeface="Arial" pitchFamily="34" charset="0"/>
            </a:endParaRPr>
          </a:p>
          <a:p>
            <a:pPr marL="457200" indent="-457200" eaLnBrk="1" fontAlgn="auto" hangingPunct="1">
              <a:buClr>
                <a:schemeClr val="tx2"/>
              </a:buClr>
              <a:buSzPct val="85000"/>
              <a:buFont typeface="+mj-lt"/>
              <a:buAutoNum type="arabicPeriod"/>
            </a:pPr>
            <a:r>
              <a:rPr lang="en-US" sz="1800" b="0" dirty="0" smtClean="0">
                <a:solidFill>
                  <a:schemeClr val="tx1"/>
                </a:solidFill>
                <a:latin typeface="Arial" pitchFamily="34" charset="0"/>
                <a:cs typeface="Arial" pitchFamily="34" charset="0"/>
              </a:rPr>
              <a:t>Balances to be excluded (debt-like, non-recurring and one-offs)</a:t>
            </a:r>
          </a:p>
          <a:p>
            <a:pPr marL="457200" indent="-457200" eaLnBrk="1" fontAlgn="auto" hangingPunct="1">
              <a:buClr>
                <a:schemeClr val="tx2"/>
              </a:buClr>
              <a:buSzPct val="85000"/>
              <a:buFont typeface="+mj-lt"/>
              <a:buAutoNum type="arabicPeriod"/>
            </a:pPr>
            <a:r>
              <a:rPr lang="en-US" sz="1800" b="0" dirty="0" smtClean="0">
                <a:solidFill>
                  <a:schemeClr val="tx1"/>
                </a:solidFill>
                <a:latin typeface="Arial" pitchFamily="34" charset="0"/>
                <a:cs typeface="Arial" pitchFamily="34" charset="0"/>
              </a:rPr>
              <a:t>Historical trends (seasonality, drivers)</a:t>
            </a:r>
          </a:p>
          <a:p>
            <a:pPr marL="457200" indent="-457200" eaLnBrk="1" fontAlgn="auto" hangingPunct="1">
              <a:buClr>
                <a:schemeClr val="tx2"/>
              </a:buClr>
              <a:buSzPct val="85000"/>
              <a:buFont typeface="+mj-lt"/>
              <a:buAutoNum type="arabicPeriod"/>
            </a:pPr>
            <a:r>
              <a:rPr lang="en-US" sz="1800" b="0" dirty="0" smtClean="0">
                <a:solidFill>
                  <a:schemeClr val="tx1"/>
                </a:solidFill>
                <a:latin typeface="Arial" pitchFamily="34" charset="0"/>
                <a:cs typeface="Arial" pitchFamily="34" charset="0"/>
              </a:rPr>
              <a:t>Intra month balances – peaks and troughs</a:t>
            </a:r>
          </a:p>
          <a:p>
            <a:pPr marL="457200" indent="-457200" eaLnBrk="1" fontAlgn="auto" hangingPunct="1">
              <a:buClr>
                <a:schemeClr val="tx2"/>
              </a:buClr>
              <a:buSzPct val="85000"/>
              <a:buFont typeface="+mj-lt"/>
              <a:buAutoNum type="arabicPeriod"/>
            </a:pPr>
            <a:r>
              <a:rPr lang="en-US" sz="1800" b="0" dirty="0" smtClean="0">
                <a:solidFill>
                  <a:schemeClr val="tx1"/>
                </a:solidFill>
                <a:latin typeface="Arial" pitchFamily="34" charset="0"/>
                <a:cs typeface="Arial" pitchFamily="34" charset="0"/>
              </a:rPr>
              <a:t>SPA definition and completion mechanics</a:t>
            </a:r>
          </a:p>
        </p:txBody>
      </p:sp>
      <p:sp>
        <p:nvSpPr>
          <p:cNvPr id="22532"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5" name="Rectangle 4"/>
          <p:cNvSpPr/>
          <p:nvPr/>
        </p:nvSpPr>
        <p:spPr>
          <a:xfrm>
            <a:off x="167640" y="6031468"/>
            <a:ext cx="8823960" cy="369332"/>
          </a:xfrm>
          <a:prstGeom prst="rect">
            <a:avLst/>
          </a:prstGeom>
          <a:ln>
            <a:noFill/>
          </a:ln>
        </p:spPr>
        <p:txBody>
          <a:bodyPr wrap="square">
            <a:spAutoFit/>
          </a:bodyPr>
          <a:lstStyle/>
          <a:p>
            <a:pPr marL="228600" indent="-228600">
              <a:buClr>
                <a:schemeClr val="accent1"/>
              </a:buClr>
              <a:buSzPct val="85000"/>
              <a:buFont typeface="+mj-lt"/>
              <a:buAutoNum type="arabicPeriod"/>
            </a:pPr>
            <a:r>
              <a:rPr lang="en-US" sz="900" i="1" dirty="0" smtClean="0">
                <a:solidFill>
                  <a:schemeClr val="tx2"/>
                </a:solidFill>
                <a:latin typeface="Arial"/>
              </a:rPr>
              <a:t>This is not a list of analyses to be performed on every engagement.  The scope of our work is determined by client and hence the work  we perform may differ from transaction to transaction. This is only an aid to help professionals think through key working capital analyses. </a:t>
            </a:r>
            <a:endParaRPr lang="en-GB" sz="900" i="1" dirty="0" smtClean="0">
              <a:solidFill>
                <a:schemeClr val="tx2"/>
              </a:solidFill>
              <a:sym typeface="Wingdings" pitchFamily="2" charset="2"/>
            </a:endParaRPr>
          </a:p>
        </p:txBody>
      </p:sp>
      <p:cxnSp>
        <p:nvCxnSpPr>
          <p:cNvPr id="7" name="Straight Connector 6"/>
          <p:cNvCxnSpPr/>
          <p:nvPr/>
        </p:nvCxnSpPr>
        <p:spPr bwMode="auto">
          <a:xfrm>
            <a:off x="167640" y="6031468"/>
            <a:ext cx="8765223" cy="0"/>
          </a:xfrm>
          <a:prstGeom prst="line">
            <a:avLst/>
          </a:prstGeom>
          <a:noFill/>
          <a:ln w="9525" cap="flat" cmpd="sng" algn="ctr">
            <a:solidFill>
              <a:schemeClr val="tx2"/>
            </a:solidFill>
            <a:prstDash val="solid"/>
            <a:round/>
            <a:headEnd type="none" w="med" len="med"/>
            <a:tailEnd type="none" w="med" len="med"/>
          </a:ln>
          <a:effectLst/>
        </p:spPr>
      </p:cxnSp>
      <p:pic>
        <p:nvPicPr>
          <p:cNvPr id="8" name="Picture 7"/>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additive="base">
                                        <p:cTn id="13"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additive="base">
                                        <p:cTn id="19"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3667">
                                            <p:txEl>
                                              <p:pRg st="3" end="3"/>
                                            </p:txEl>
                                          </p:spTgt>
                                        </p:tgtEl>
                                        <p:attrNameLst>
                                          <p:attrName>style.visibility</p:attrName>
                                        </p:attrNameLst>
                                      </p:cBhvr>
                                      <p:to>
                                        <p:strVal val="visible"/>
                                      </p:to>
                                    </p:set>
                                    <p:anim calcmode="lin" valueType="num">
                                      <p:cBhvr additive="base">
                                        <p:cTn id="25"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3667">
                                            <p:txEl>
                                              <p:pRg st="4" end="4"/>
                                            </p:txEl>
                                          </p:spTgt>
                                        </p:tgtEl>
                                        <p:attrNameLst>
                                          <p:attrName>style.visibility</p:attrName>
                                        </p:attrNameLst>
                                      </p:cBhvr>
                                      <p:to>
                                        <p:strVal val="visible"/>
                                      </p:to>
                                    </p:set>
                                    <p:anim calcmode="lin" valueType="num">
                                      <p:cBhvr additive="base">
                                        <p:cTn id="31"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3667">
                                            <p:txEl>
                                              <p:pRg st="5" end="5"/>
                                            </p:txEl>
                                          </p:spTgt>
                                        </p:tgtEl>
                                        <p:attrNameLst>
                                          <p:attrName>style.visibility</p:attrName>
                                        </p:attrNameLst>
                                      </p:cBhvr>
                                      <p:to>
                                        <p:strVal val="visible"/>
                                      </p:to>
                                    </p:set>
                                    <p:anim calcmode="lin" valueType="num">
                                      <p:cBhvr additive="base">
                                        <p:cTn id="37" dur="500" fill="hold"/>
                                        <p:tgtEl>
                                          <p:spTgt spid="1136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36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3667">
                                            <p:txEl>
                                              <p:pRg st="6" end="6"/>
                                            </p:txEl>
                                          </p:spTgt>
                                        </p:tgtEl>
                                        <p:attrNameLst>
                                          <p:attrName>style.visibility</p:attrName>
                                        </p:attrNameLst>
                                      </p:cBhvr>
                                      <p:to>
                                        <p:strVal val="visible"/>
                                      </p:to>
                                    </p:set>
                                    <p:anim calcmode="lin" valueType="num">
                                      <p:cBhvr additive="base">
                                        <p:cTn id="43" dur="500" fill="hold"/>
                                        <p:tgtEl>
                                          <p:spTgt spid="1136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36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3667">
                                            <p:txEl>
                                              <p:pRg st="7" end="7"/>
                                            </p:txEl>
                                          </p:spTgt>
                                        </p:tgtEl>
                                        <p:attrNameLst>
                                          <p:attrName>style.visibility</p:attrName>
                                        </p:attrNameLst>
                                      </p:cBhvr>
                                      <p:to>
                                        <p:strVal val="visible"/>
                                      </p:to>
                                    </p:set>
                                    <p:anim calcmode="lin" valueType="num">
                                      <p:cBhvr additive="base">
                                        <p:cTn id="49" dur="500" fill="hold"/>
                                        <p:tgtEl>
                                          <p:spTgt spid="1136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36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3667">
                                            <p:txEl>
                                              <p:pRg st="8" end="8"/>
                                            </p:txEl>
                                          </p:spTgt>
                                        </p:tgtEl>
                                        <p:attrNameLst>
                                          <p:attrName>style.visibility</p:attrName>
                                        </p:attrNameLst>
                                      </p:cBhvr>
                                      <p:to>
                                        <p:strVal val="visible"/>
                                      </p:to>
                                    </p:set>
                                    <p:anim calcmode="lin" valueType="num">
                                      <p:cBhvr additive="base">
                                        <p:cTn id="55" dur="500" fill="hold"/>
                                        <p:tgtEl>
                                          <p:spTgt spid="1136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36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3667">
                                            <p:txEl>
                                              <p:pRg st="9" end="9"/>
                                            </p:txEl>
                                          </p:spTgt>
                                        </p:tgtEl>
                                        <p:attrNameLst>
                                          <p:attrName>style.visibility</p:attrName>
                                        </p:attrNameLst>
                                      </p:cBhvr>
                                      <p:to>
                                        <p:strVal val="visible"/>
                                      </p:to>
                                    </p:set>
                                    <p:anim calcmode="lin" valueType="num">
                                      <p:cBhvr additive="base">
                                        <p:cTn id="61" dur="500" fill="hold"/>
                                        <p:tgtEl>
                                          <p:spTgt spid="1136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36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gray">
          <a:xfrm>
            <a:off x="148366" y="0"/>
            <a:ext cx="8820150" cy="1148345"/>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1. </a:t>
            </a:r>
            <a:r>
              <a:rPr lang="en-US" sz="1800" dirty="0" smtClean="0"/>
              <a:t>Composition of assets and liabilities</a:t>
            </a:r>
          </a:p>
        </p:txBody>
      </p:sp>
      <p:sp>
        <p:nvSpPr>
          <p:cNvPr id="24580"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69319" name="Rectangle 7"/>
          <p:cNvSpPr>
            <a:spLocks noChangeArrowheads="1"/>
          </p:cNvSpPr>
          <p:nvPr/>
        </p:nvSpPr>
        <p:spPr bwMode="auto">
          <a:xfrm>
            <a:off x="6300788" y="1557338"/>
            <a:ext cx="2843212" cy="482441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None/>
            </a:pPr>
            <a:endParaRPr lang="en-GB" sz="2000"/>
          </a:p>
          <a:p>
            <a:pPr marL="287338" lvl="1" indent="-285750">
              <a:spcBef>
                <a:spcPct val="40000"/>
              </a:spcBef>
              <a:buClr>
                <a:srgbClr val="8AA5CB"/>
              </a:buClr>
              <a:buSzPct val="85000"/>
              <a:buFont typeface="Wingdings" pitchFamily="2" charset="2"/>
              <a:buChar char="l"/>
            </a:pPr>
            <a:endParaRPr lang="en-GB" sz="1800"/>
          </a:p>
        </p:txBody>
      </p:sp>
      <p:sp>
        <p:nvSpPr>
          <p:cNvPr id="269322" name="Rectangle 10"/>
          <p:cNvSpPr>
            <a:spLocks noChangeArrowheads="1"/>
          </p:cNvSpPr>
          <p:nvPr/>
        </p:nvSpPr>
        <p:spPr bwMode="auto">
          <a:xfrm>
            <a:off x="5943600" y="1219200"/>
            <a:ext cx="2843212" cy="4941887"/>
          </a:xfrm>
          <a:prstGeom prst="rect">
            <a:avLst/>
          </a:prstGeom>
          <a:solidFill>
            <a:srgbClr val="CCD6E3"/>
          </a:solidFill>
          <a:ln w="6350">
            <a:noFill/>
            <a:miter lim="800000"/>
            <a:headEnd type="none" w="sm" len="sm"/>
            <a:tailEnd type="none" w="sm" len="sm"/>
          </a:ln>
          <a:effectLst/>
        </p:spPr>
        <p:txBody>
          <a:bodyPr lIns="54000" tIns="54000" rIns="54000" bIns="54000" anchor="ctr" anchorCtr="1"/>
          <a:lstStyle/>
          <a:p>
            <a:pPr marL="287338" lvl="1" indent="-285750" defTabSz="762000">
              <a:spcBef>
                <a:spcPct val="20000"/>
              </a:spcBef>
              <a:buClr>
                <a:schemeClr val="tx2"/>
              </a:buClr>
              <a:buSzPct val="125000"/>
              <a:buFont typeface="Arial" pitchFamily="34" charset="0"/>
              <a:buChar char="▪"/>
            </a:pPr>
            <a:r>
              <a:rPr lang="en-US" sz="1200" b="0" dirty="0" smtClean="0">
                <a:solidFill>
                  <a:schemeClr val="tx2"/>
                </a:solidFill>
                <a:latin typeface="Arial"/>
              </a:rPr>
              <a:t>A thorough review of general ledger codes</a:t>
            </a:r>
          </a:p>
          <a:p>
            <a:pPr marL="287338" lvl="1" indent="-285750" defTabSz="762000">
              <a:spcBef>
                <a:spcPct val="20000"/>
              </a:spcBef>
              <a:buClr>
                <a:schemeClr val="tx2"/>
              </a:buClr>
              <a:buSzPct val="125000"/>
              <a:buFont typeface="Arial" pitchFamily="34" charset="0"/>
              <a:buChar char="▪"/>
            </a:pPr>
            <a:r>
              <a:rPr lang="en-US" sz="1200" b="0" dirty="0" smtClean="0">
                <a:solidFill>
                  <a:schemeClr val="tx2"/>
                </a:solidFill>
                <a:latin typeface="Arial"/>
              </a:rPr>
              <a:t>Think about which categories balances fall into</a:t>
            </a:r>
          </a:p>
          <a:p>
            <a:pPr marL="287338" lvl="1" indent="-285750" defTabSz="762000">
              <a:spcBef>
                <a:spcPct val="20000"/>
              </a:spcBef>
              <a:buClr>
                <a:schemeClr val="tx2"/>
              </a:buClr>
              <a:buSzPct val="125000"/>
              <a:buFont typeface="Arial" pitchFamily="34" charset="0"/>
              <a:buChar char="▪"/>
            </a:pPr>
            <a:r>
              <a:rPr lang="en-US" sz="1200" b="0" dirty="0" smtClean="0">
                <a:solidFill>
                  <a:schemeClr val="tx2"/>
                </a:solidFill>
                <a:latin typeface="Arial"/>
              </a:rPr>
              <a:t>Understand the nature of each balance</a:t>
            </a:r>
          </a:p>
          <a:p>
            <a:pPr marL="287338" lvl="1" indent="-285750" defTabSz="762000">
              <a:spcBef>
                <a:spcPct val="20000"/>
              </a:spcBef>
              <a:buClr>
                <a:schemeClr val="tx2"/>
              </a:buClr>
              <a:buSzPct val="125000"/>
              <a:buFont typeface="Arial" pitchFamily="34" charset="0"/>
              <a:buChar char="▪"/>
            </a:pPr>
            <a:r>
              <a:rPr lang="en-US" sz="1200" b="0" dirty="0" smtClean="0">
                <a:solidFill>
                  <a:schemeClr val="tx2"/>
                </a:solidFill>
                <a:latin typeface="Arial"/>
              </a:rPr>
              <a:t>What is shown is very high level, e.g. no breakdown of other current assets/liabilities, typical of what you might present in the main body of a report.  However analysis should be at a detailed account level.  Detailed analysis could be included as an appendix </a:t>
            </a:r>
          </a:p>
          <a:p>
            <a:pPr marL="287338" lvl="1" indent="-285750" defTabSz="762000">
              <a:spcBef>
                <a:spcPct val="20000"/>
              </a:spcBef>
              <a:buClr>
                <a:schemeClr val="tx2"/>
              </a:buClr>
              <a:buSzPct val="125000"/>
              <a:buFont typeface="Arial" pitchFamily="34" charset="0"/>
              <a:buChar char="▪"/>
            </a:pPr>
            <a:r>
              <a:rPr lang="en-US" sz="1200" b="0" dirty="0" smtClean="0">
                <a:solidFill>
                  <a:schemeClr val="tx2"/>
                </a:solidFill>
                <a:latin typeface="Arial"/>
              </a:rPr>
              <a:t>May need to perform on a monthly basis to help ensure any unusual balances in particular months which are distorting trends are identified</a:t>
            </a:r>
          </a:p>
          <a:p>
            <a:pPr marL="287338" lvl="1" indent="-285750" defTabSz="762000">
              <a:spcBef>
                <a:spcPct val="20000"/>
              </a:spcBef>
              <a:buClr>
                <a:schemeClr val="tx2"/>
              </a:buClr>
              <a:buSzPct val="125000"/>
              <a:buFont typeface="Arial" pitchFamily="34" charset="0"/>
              <a:buChar char="▪"/>
            </a:pPr>
            <a:r>
              <a:rPr lang="en-US" sz="1200" b="0" dirty="0" smtClean="0">
                <a:solidFill>
                  <a:schemeClr val="tx2"/>
                </a:solidFill>
                <a:latin typeface="Arial"/>
              </a:rPr>
              <a:t>This is a good way to help ensure we know what is included in all categories, not just working capital, also helps identify debt-like items. </a:t>
            </a:r>
          </a:p>
        </p:txBody>
      </p:sp>
      <p:sp>
        <p:nvSpPr>
          <p:cNvPr id="13" name="TextBox 12"/>
          <p:cNvSpPr txBox="1"/>
          <p:nvPr/>
        </p:nvSpPr>
        <p:spPr>
          <a:xfrm>
            <a:off x="323850" y="5181600"/>
            <a:ext cx="5126038" cy="524421"/>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US" sz="1800" dirty="0" smtClean="0">
                <a:latin typeface="Arial"/>
              </a:rPr>
              <a:t>GRILL THE DETAIL </a:t>
            </a:r>
            <a:endParaRPr lang="en-US" sz="1800" dirty="0">
              <a:latin typeface="Arial"/>
            </a:endParaRPr>
          </a:p>
        </p:txBody>
      </p:sp>
      <p:sp>
        <p:nvSpPr>
          <p:cNvPr id="22" name="AutoShape 5"/>
          <p:cNvSpPr>
            <a:spLocks noChangeArrowheads="1"/>
          </p:cNvSpPr>
          <p:nvPr>
            <p:custDataLst>
              <p:tags r:id="rId1"/>
            </p:custDataLst>
          </p:nvPr>
        </p:nvSpPr>
        <p:spPr bwMode="auto">
          <a:xfrm rot="10800000" flipH="1" flipV="1">
            <a:off x="2386806" y="4249739"/>
            <a:ext cx="1296987" cy="818496"/>
          </a:xfrm>
          <a:prstGeom prst="upArrow">
            <a:avLst>
              <a:gd name="adj1" fmla="val 64704"/>
              <a:gd name="adj2" fmla="val 33588"/>
            </a:avLst>
          </a:prstGeom>
          <a:gradFill rotWithShape="1">
            <a:gsLst>
              <a:gs pos="0">
                <a:schemeClr val="hlink"/>
              </a:gs>
              <a:gs pos="100000">
                <a:schemeClr val="hlink">
                  <a:gamma/>
                  <a:tint val="63922"/>
                  <a:invGamma/>
                </a:schemeClr>
              </a:gs>
            </a:gsLst>
            <a:lin ang="5400000" scaled="1"/>
          </a:gradFill>
          <a:ln w="6350" algn="ctr">
            <a:noFill/>
            <a:miter lim="800000"/>
            <a:headEnd/>
            <a:tailEnd/>
          </a:ln>
          <a:effectLst/>
        </p:spPr>
        <p:txBody>
          <a:bodyPr wrap="none" anchor="ctr"/>
          <a:lstStyle/>
          <a:p>
            <a:pPr>
              <a:defRPr/>
            </a:pPr>
            <a:endParaRPr lang="en-US"/>
          </a:p>
        </p:txBody>
      </p:sp>
      <p:grpSp>
        <p:nvGrpSpPr>
          <p:cNvPr id="1028" name="Group 4"/>
          <p:cNvGrpSpPr>
            <a:grpSpLocks noChangeAspect="1"/>
          </p:cNvGrpSpPr>
          <p:nvPr/>
        </p:nvGrpSpPr>
        <p:grpSpPr bwMode="auto">
          <a:xfrm>
            <a:off x="266700" y="1268413"/>
            <a:ext cx="5256213" cy="2981325"/>
            <a:chOff x="168" y="799"/>
            <a:chExt cx="3311" cy="1878"/>
          </a:xfrm>
        </p:grpSpPr>
        <p:sp>
          <p:nvSpPr>
            <p:cNvPr id="1027" name="AutoShape 3"/>
            <p:cNvSpPr>
              <a:spLocks noChangeAspect="1" noChangeArrowheads="1" noTextEdit="1"/>
            </p:cNvSpPr>
            <p:nvPr/>
          </p:nvSpPr>
          <p:spPr bwMode="auto">
            <a:xfrm>
              <a:off x="168" y="799"/>
              <a:ext cx="3265" cy="18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177" y="808"/>
              <a:ext cx="3247" cy="203"/>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Rectangle 6"/>
            <p:cNvSpPr>
              <a:spLocks noChangeArrowheads="1"/>
            </p:cNvSpPr>
            <p:nvPr/>
          </p:nvSpPr>
          <p:spPr bwMode="auto">
            <a:xfrm>
              <a:off x="177" y="1011"/>
              <a:ext cx="3247" cy="16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Rectangle 7"/>
            <p:cNvSpPr>
              <a:spLocks noChangeArrowheads="1"/>
            </p:cNvSpPr>
            <p:nvPr/>
          </p:nvSpPr>
          <p:spPr bwMode="auto">
            <a:xfrm>
              <a:off x="196" y="845"/>
              <a:ext cx="1683"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Composition of assets and liabilities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1419" y="1121"/>
              <a:ext cx="322"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Fixed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1373" y="1232"/>
              <a:ext cx="33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assets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1722" y="1121"/>
              <a:ext cx="460"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Working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1796" y="1232"/>
              <a:ext cx="359"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2210" y="1121"/>
              <a:ext cx="239"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Net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2173" y="1232"/>
              <a:ext cx="258"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debt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2486" y="1232"/>
              <a:ext cx="212"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Tax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2900" y="1020"/>
              <a:ext cx="33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Other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2835" y="1121"/>
              <a:ext cx="395"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assets/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2771" y="1232"/>
              <a:ext cx="469"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liabilities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3267" y="1232"/>
              <a:ext cx="212"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C2D83"/>
                  </a:solidFill>
                  <a:effectLst/>
                  <a:latin typeface="Univers 45 Light" pitchFamily="2" charset="0"/>
                  <a:cs typeface="Arial" pitchFamily="34" charset="0"/>
                </a:rPr>
                <a:t>Net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19"/>
            <p:cNvSpPr>
              <a:spLocks noChangeArrowheads="1"/>
            </p:cNvSpPr>
            <p:nvPr/>
          </p:nvSpPr>
          <p:spPr bwMode="auto">
            <a:xfrm>
              <a:off x="186" y="1361"/>
              <a:ext cx="75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cs typeface="Arial" pitchFamily="34" charset="0"/>
                </a:rPr>
                <a:t>Tangible fixed assets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1566" y="1361"/>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3359" y="1361"/>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186" y="1489"/>
              <a:ext cx="433"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Investments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Rectangle 23"/>
            <p:cNvSpPr>
              <a:spLocks noChangeArrowheads="1"/>
            </p:cNvSpPr>
            <p:nvPr/>
          </p:nvSpPr>
          <p:spPr bwMode="auto">
            <a:xfrm>
              <a:off x="1566" y="1489"/>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Rectangle 24"/>
            <p:cNvSpPr>
              <a:spLocks noChangeArrowheads="1"/>
            </p:cNvSpPr>
            <p:nvPr/>
          </p:nvSpPr>
          <p:spPr bwMode="auto">
            <a:xfrm>
              <a:off x="3359" y="1489"/>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Rectangle 25"/>
            <p:cNvSpPr>
              <a:spLocks noChangeArrowheads="1"/>
            </p:cNvSpPr>
            <p:nvPr/>
          </p:nvSpPr>
          <p:spPr bwMode="auto">
            <a:xfrm>
              <a:off x="186" y="1618"/>
              <a:ext cx="33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Inventory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Rectangle 26"/>
            <p:cNvSpPr>
              <a:spLocks noChangeArrowheads="1"/>
            </p:cNvSpPr>
            <p:nvPr/>
          </p:nvSpPr>
          <p:spPr bwMode="auto">
            <a:xfrm>
              <a:off x="1998" y="1618"/>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1" name="Rectangle 27"/>
            <p:cNvSpPr>
              <a:spLocks noChangeArrowheads="1"/>
            </p:cNvSpPr>
            <p:nvPr/>
          </p:nvSpPr>
          <p:spPr bwMode="auto">
            <a:xfrm>
              <a:off x="3359" y="1618"/>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Rectangle 28"/>
            <p:cNvSpPr>
              <a:spLocks noChangeArrowheads="1"/>
            </p:cNvSpPr>
            <p:nvPr/>
          </p:nvSpPr>
          <p:spPr bwMode="auto">
            <a:xfrm>
              <a:off x="186" y="1747"/>
              <a:ext cx="63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Trade receivables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Rectangle 29"/>
            <p:cNvSpPr>
              <a:spLocks noChangeArrowheads="1"/>
            </p:cNvSpPr>
            <p:nvPr/>
          </p:nvSpPr>
          <p:spPr bwMode="auto">
            <a:xfrm>
              <a:off x="1998" y="1747"/>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30"/>
            <p:cNvSpPr>
              <a:spLocks noChangeArrowheads="1"/>
            </p:cNvSpPr>
            <p:nvPr/>
          </p:nvSpPr>
          <p:spPr bwMode="auto">
            <a:xfrm>
              <a:off x="3359" y="1747"/>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Rectangle 31"/>
            <p:cNvSpPr>
              <a:spLocks noChangeArrowheads="1"/>
            </p:cNvSpPr>
            <p:nvPr/>
          </p:nvSpPr>
          <p:spPr bwMode="auto">
            <a:xfrm>
              <a:off x="186" y="1876"/>
              <a:ext cx="188"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Cash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6" name="Rectangle 32"/>
            <p:cNvSpPr>
              <a:spLocks noChangeArrowheads="1"/>
            </p:cNvSpPr>
            <p:nvPr/>
          </p:nvSpPr>
          <p:spPr bwMode="auto">
            <a:xfrm>
              <a:off x="1998" y="1876"/>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7" name="Rectangle 33"/>
            <p:cNvSpPr>
              <a:spLocks noChangeArrowheads="1"/>
            </p:cNvSpPr>
            <p:nvPr/>
          </p:nvSpPr>
          <p:spPr bwMode="auto">
            <a:xfrm>
              <a:off x="2293" y="1876"/>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8" name="Rectangle 34"/>
            <p:cNvSpPr>
              <a:spLocks noChangeArrowheads="1"/>
            </p:cNvSpPr>
            <p:nvPr/>
          </p:nvSpPr>
          <p:spPr bwMode="auto">
            <a:xfrm>
              <a:off x="3359" y="1876"/>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9" name="Rectangle 35"/>
            <p:cNvSpPr>
              <a:spLocks noChangeArrowheads="1"/>
            </p:cNvSpPr>
            <p:nvPr/>
          </p:nvSpPr>
          <p:spPr bwMode="auto">
            <a:xfrm>
              <a:off x="186" y="2005"/>
              <a:ext cx="83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Intercompany balances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0" name="Rectangle 36"/>
            <p:cNvSpPr>
              <a:spLocks noChangeArrowheads="1"/>
            </p:cNvSpPr>
            <p:nvPr/>
          </p:nvSpPr>
          <p:spPr bwMode="auto">
            <a:xfrm>
              <a:off x="1998" y="2005"/>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1" name="Rectangle 37"/>
            <p:cNvSpPr>
              <a:spLocks noChangeArrowheads="1"/>
            </p:cNvSpPr>
            <p:nvPr/>
          </p:nvSpPr>
          <p:spPr bwMode="auto">
            <a:xfrm>
              <a:off x="2293" y="2005"/>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2" name="Rectangle 38"/>
            <p:cNvSpPr>
              <a:spLocks noChangeArrowheads="1"/>
            </p:cNvSpPr>
            <p:nvPr/>
          </p:nvSpPr>
          <p:spPr bwMode="auto">
            <a:xfrm>
              <a:off x="3359" y="2005"/>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3" name="Rectangle 39"/>
            <p:cNvSpPr>
              <a:spLocks noChangeArrowheads="1"/>
            </p:cNvSpPr>
            <p:nvPr/>
          </p:nvSpPr>
          <p:spPr bwMode="auto">
            <a:xfrm>
              <a:off x="186" y="2134"/>
              <a:ext cx="7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External borrowings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4" name="Rectangle 40"/>
            <p:cNvSpPr>
              <a:spLocks noChangeArrowheads="1"/>
            </p:cNvSpPr>
            <p:nvPr/>
          </p:nvSpPr>
          <p:spPr bwMode="auto">
            <a:xfrm>
              <a:off x="2293" y="2134"/>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5" name="Rectangle 41"/>
            <p:cNvSpPr>
              <a:spLocks noChangeArrowheads="1"/>
            </p:cNvSpPr>
            <p:nvPr/>
          </p:nvSpPr>
          <p:spPr bwMode="auto">
            <a:xfrm>
              <a:off x="186" y="2263"/>
              <a:ext cx="978"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Deferred, payroll &amp; corp tax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6" name="Rectangle 42"/>
            <p:cNvSpPr>
              <a:spLocks noChangeArrowheads="1"/>
            </p:cNvSpPr>
            <p:nvPr/>
          </p:nvSpPr>
          <p:spPr bwMode="auto">
            <a:xfrm>
              <a:off x="1998" y="2263"/>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7" name="Rectangle 43"/>
            <p:cNvSpPr>
              <a:spLocks noChangeArrowheads="1"/>
            </p:cNvSpPr>
            <p:nvPr/>
          </p:nvSpPr>
          <p:spPr bwMode="auto">
            <a:xfrm>
              <a:off x="2568" y="2263"/>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Rectangle 44"/>
            <p:cNvSpPr>
              <a:spLocks noChangeArrowheads="1"/>
            </p:cNvSpPr>
            <p:nvPr/>
          </p:nvSpPr>
          <p:spPr bwMode="auto">
            <a:xfrm>
              <a:off x="3359" y="2263"/>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9" name="Rectangle 45"/>
            <p:cNvSpPr>
              <a:spLocks noChangeArrowheads="1"/>
            </p:cNvSpPr>
            <p:nvPr/>
          </p:nvSpPr>
          <p:spPr bwMode="auto">
            <a:xfrm>
              <a:off x="186" y="2392"/>
              <a:ext cx="875"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Other current assets/liab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0" name="Rectangle 46"/>
            <p:cNvSpPr>
              <a:spLocks noChangeArrowheads="1"/>
            </p:cNvSpPr>
            <p:nvPr/>
          </p:nvSpPr>
          <p:spPr bwMode="auto">
            <a:xfrm>
              <a:off x="1998" y="2392"/>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1" name="Rectangle 47"/>
            <p:cNvSpPr>
              <a:spLocks noChangeArrowheads="1"/>
            </p:cNvSpPr>
            <p:nvPr/>
          </p:nvSpPr>
          <p:spPr bwMode="auto">
            <a:xfrm>
              <a:off x="3065" y="2392"/>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2" name="Rectangle 48"/>
            <p:cNvSpPr>
              <a:spLocks noChangeArrowheads="1"/>
            </p:cNvSpPr>
            <p:nvPr/>
          </p:nvSpPr>
          <p:spPr bwMode="auto">
            <a:xfrm>
              <a:off x="3359" y="2392"/>
              <a:ext cx="101"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Rectangle 49"/>
            <p:cNvSpPr>
              <a:spLocks noChangeArrowheads="1"/>
            </p:cNvSpPr>
            <p:nvPr/>
          </p:nvSpPr>
          <p:spPr bwMode="auto">
            <a:xfrm>
              <a:off x="186" y="2521"/>
              <a:ext cx="524"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Univers 45 Light" pitchFamily="2" charset="0"/>
                  <a:cs typeface="Arial" pitchFamily="34" charset="0"/>
                </a:rPr>
                <a:t>Net assets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4" name="Rectangle 50"/>
            <p:cNvSpPr>
              <a:spLocks noChangeArrowheads="1"/>
            </p:cNvSpPr>
            <p:nvPr/>
          </p:nvSpPr>
          <p:spPr bwMode="auto">
            <a:xfrm>
              <a:off x="1557" y="2521"/>
              <a:ext cx="110"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5" name="Rectangle 51"/>
            <p:cNvSpPr>
              <a:spLocks noChangeArrowheads="1"/>
            </p:cNvSpPr>
            <p:nvPr/>
          </p:nvSpPr>
          <p:spPr bwMode="auto">
            <a:xfrm>
              <a:off x="1989" y="2521"/>
              <a:ext cx="110"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6" name="Rectangle 52"/>
            <p:cNvSpPr>
              <a:spLocks noChangeArrowheads="1"/>
            </p:cNvSpPr>
            <p:nvPr/>
          </p:nvSpPr>
          <p:spPr bwMode="auto">
            <a:xfrm>
              <a:off x="2283" y="2521"/>
              <a:ext cx="110"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Rectangle 53"/>
            <p:cNvSpPr>
              <a:spLocks noChangeArrowheads="1"/>
            </p:cNvSpPr>
            <p:nvPr/>
          </p:nvSpPr>
          <p:spPr bwMode="auto">
            <a:xfrm>
              <a:off x="2559" y="2521"/>
              <a:ext cx="110"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8" name="Rectangle 54"/>
            <p:cNvSpPr>
              <a:spLocks noChangeArrowheads="1"/>
            </p:cNvSpPr>
            <p:nvPr/>
          </p:nvSpPr>
          <p:spPr bwMode="auto">
            <a:xfrm>
              <a:off x="3056" y="2521"/>
              <a:ext cx="110"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9" name="Rectangle 55"/>
            <p:cNvSpPr>
              <a:spLocks noChangeArrowheads="1"/>
            </p:cNvSpPr>
            <p:nvPr/>
          </p:nvSpPr>
          <p:spPr bwMode="auto">
            <a:xfrm>
              <a:off x="3350" y="2521"/>
              <a:ext cx="110" cy="14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Univers 45 Light" pitchFamily="2"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0" name="Line 56"/>
            <p:cNvSpPr>
              <a:spLocks noChangeShapeType="1"/>
            </p:cNvSpPr>
            <p:nvPr/>
          </p:nvSpPr>
          <p:spPr bwMode="auto">
            <a:xfrm>
              <a:off x="168" y="799"/>
              <a:ext cx="1" cy="1860"/>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Rectangle 57"/>
            <p:cNvSpPr>
              <a:spLocks noChangeArrowheads="1"/>
            </p:cNvSpPr>
            <p:nvPr/>
          </p:nvSpPr>
          <p:spPr bwMode="auto">
            <a:xfrm>
              <a:off x="168" y="799"/>
              <a:ext cx="9" cy="1860"/>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2" name="Line 58"/>
            <p:cNvSpPr>
              <a:spLocks noChangeShapeType="1"/>
            </p:cNvSpPr>
            <p:nvPr/>
          </p:nvSpPr>
          <p:spPr bwMode="auto">
            <a:xfrm>
              <a:off x="3415" y="808"/>
              <a:ext cx="1" cy="185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Rectangle 59"/>
            <p:cNvSpPr>
              <a:spLocks noChangeArrowheads="1"/>
            </p:cNvSpPr>
            <p:nvPr/>
          </p:nvSpPr>
          <p:spPr bwMode="auto">
            <a:xfrm>
              <a:off x="3415" y="808"/>
              <a:ext cx="18" cy="1851"/>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4" name="Line 60"/>
            <p:cNvSpPr>
              <a:spLocks noChangeShapeType="1"/>
            </p:cNvSpPr>
            <p:nvPr/>
          </p:nvSpPr>
          <p:spPr bwMode="auto">
            <a:xfrm>
              <a:off x="177" y="799"/>
              <a:ext cx="3256"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5" name="Rectangle 61"/>
            <p:cNvSpPr>
              <a:spLocks noChangeArrowheads="1"/>
            </p:cNvSpPr>
            <p:nvPr/>
          </p:nvSpPr>
          <p:spPr bwMode="auto">
            <a:xfrm>
              <a:off x="177" y="799"/>
              <a:ext cx="3256" cy="9"/>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6" name="Line 62"/>
            <p:cNvSpPr>
              <a:spLocks noChangeShapeType="1"/>
            </p:cNvSpPr>
            <p:nvPr/>
          </p:nvSpPr>
          <p:spPr bwMode="auto">
            <a:xfrm>
              <a:off x="177" y="1342"/>
              <a:ext cx="3256"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Rectangle 63"/>
            <p:cNvSpPr>
              <a:spLocks noChangeArrowheads="1"/>
            </p:cNvSpPr>
            <p:nvPr/>
          </p:nvSpPr>
          <p:spPr bwMode="auto">
            <a:xfrm>
              <a:off x="177" y="1342"/>
              <a:ext cx="3256" cy="9"/>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8" name="Line 64"/>
            <p:cNvSpPr>
              <a:spLocks noChangeShapeType="1"/>
            </p:cNvSpPr>
            <p:nvPr/>
          </p:nvSpPr>
          <p:spPr bwMode="auto">
            <a:xfrm>
              <a:off x="177" y="2502"/>
              <a:ext cx="3256"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Rectangle 65"/>
            <p:cNvSpPr>
              <a:spLocks noChangeArrowheads="1"/>
            </p:cNvSpPr>
            <p:nvPr/>
          </p:nvSpPr>
          <p:spPr bwMode="auto">
            <a:xfrm>
              <a:off x="177" y="2502"/>
              <a:ext cx="3256" cy="9"/>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0" name="Rectangle 66"/>
            <p:cNvSpPr>
              <a:spLocks noChangeArrowheads="1"/>
            </p:cNvSpPr>
            <p:nvPr/>
          </p:nvSpPr>
          <p:spPr bwMode="auto">
            <a:xfrm>
              <a:off x="177" y="2622"/>
              <a:ext cx="3238" cy="9"/>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1" name="Rectangle 67"/>
            <p:cNvSpPr>
              <a:spLocks noChangeArrowheads="1"/>
            </p:cNvSpPr>
            <p:nvPr/>
          </p:nvSpPr>
          <p:spPr bwMode="auto">
            <a:xfrm>
              <a:off x="177" y="2640"/>
              <a:ext cx="3238" cy="19"/>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4" name="Picture 73"/>
          <p:cNvPicPr>
            <a:picLocks noChangeAspect="1" noChangeArrowheads="1"/>
          </p:cNvPicPr>
          <p:nvPr/>
        </p:nvPicPr>
        <p:blipFill>
          <a:blip r:embed="rId4" cstate="print"/>
          <a:srcRect/>
          <a:stretch>
            <a:fillRect/>
          </a:stretch>
        </p:blipFill>
        <p:spPr bwMode="auto">
          <a:xfrm>
            <a:off x="8077200" y="9144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269319"/>
                                        </p:tgtEl>
                                        <p:attrNameLst>
                                          <p:attrName>style.visibility</p:attrName>
                                        </p:attrNameLst>
                                      </p:cBhvr>
                                      <p:to>
                                        <p:strVal val="visible"/>
                                      </p:to>
                                    </p:set>
                                    <p:animEffect transition="in" filter="blinds(horizontal)">
                                      <p:cBhvr>
                                        <p:cTn id="7" dur="500"/>
                                        <p:tgtEl>
                                          <p:spTgt spid="2693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9322"/>
                                        </p:tgtEl>
                                        <p:attrNameLst>
                                          <p:attrName>style.visibility</p:attrName>
                                        </p:attrNameLst>
                                      </p:cBhvr>
                                      <p:to>
                                        <p:strVal val="visible"/>
                                      </p:to>
                                    </p:set>
                                    <p:anim calcmode="lin" valueType="num">
                                      <p:cBhvr additive="base">
                                        <p:cTn id="12" dur="500" fill="hold"/>
                                        <p:tgtEl>
                                          <p:spTgt spid="269322"/>
                                        </p:tgtEl>
                                        <p:attrNameLst>
                                          <p:attrName>ppt_x</p:attrName>
                                        </p:attrNameLst>
                                      </p:cBhvr>
                                      <p:tavLst>
                                        <p:tav tm="0">
                                          <p:val>
                                            <p:strVal val="#ppt_x"/>
                                          </p:val>
                                        </p:tav>
                                        <p:tav tm="100000">
                                          <p:val>
                                            <p:strVal val="#ppt_x"/>
                                          </p:val>
                                        </p:tav>
                                      </p:tavLst>
                                    </p:anim>
                                    <p:anim calcmode="lin" valueType="num">
                                      <p:cBhvr additive="base">
                                        <p:cTn id="13" dur="500" fill="hold"/>
                                        <p:tgtEl>
                                          <p:spTgt spid="269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9" grpId="0"/>
      <p:bldP spid="2693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228600" y="1447798"/>
            <a:ext cx="3529172" cy="4603115"/>
            <a:chOff x="228600" y="1447800"/>
            <a:chExt cx="3208338" cy="4184650"/>
          </a:xfrm>
        </p:grpSpPr>
        <p:sp>
          <p:nvSpPr>
            <p:cNvPr id="25607" name="Text Box 7"/>
            <p:cNvSpPr txBox="1">
              <a:spLocks noChangeArrowheads="1"/>
            </p:cNvSpPr>
            <p:nvPr/>
          </p:nvSpPr>
          <p:spPr bwMode="auto">
            <a:xfrm>
              <a:off x="381000" y="1484313"/>
              <a:ext cx="1387475" cy="366712"/>
            </a:xfrm>
            <a:prstGeom prst="rect">
              <a:avLst/>
            </a:prstGeom>
            <a:noFill/>
            <a:ln w="9525">
              <a:noFill/>
              <a:miter lim="800000"/>
              <a:headEnd/>
              <a:tailEnd/>
            </a:ln>
          </p:spPr>
          <p:txBody>
            <a:bodyPr>
              <a:spAutoFit/>
            </a:bodyPr>
            <a:lstStyle/>
            <a:p>
              <a:endParaRPr lang="en-US" sz="1800"/>
            </a:p>
          </p:txBody>
        </p:sp>
        <p:grpSp>
          <p:nvGrpSpPr>
            <p:cNvPr id="231428" name="Group 4"/>
            <p:cNvGrpSpPr>
              <a:grpSpLocks noChangeAspect="1"/>
            </p:cNvGrpSpPr>
            <p:nvPr/>
          </p:nvGrpSpPr>
          <p:grpSpPr bwMode="auto">
            <a:xfrm>
              <a:off x="228600" y="1447800"/>
              <a:ext cx="3208338" cy="4184650"/>
              <a:chOff x="144" y="912"/>
              <a:chExt cx="2021" cy="2636"/>
            </a:xfrm>
          </p:grpSpPr>
          <p:sp>
            <p:nvSpPr>
              <p:cNvPr id="231427" name="AutoShape 3"/>
              <p:cNvSpPr>
                <a:spLocks noChangeAspect="1" noChangeArrowheads="1" noTextEdit="1"/>
              </p:cNvSpPr>
              <p:nvPr/>
            </p:nvSpPr>
            <p:spPr bwMode="auto">
              <a:xfrm>
                <a:off x="144" y="912"/>
                <a:ext cx="1986" cy="26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429" name="Rectangle 5"/>
              <p:cNvSpPr>
                <a:spLocks noChangeArrowheads="1"/>
              </p:cNvSpPr>
              <p:nvPr/>
            </p:nvSpPr>
            <p:spPr bwMode="auto">
              <a:xfrm>
                <a:off x="151" y="919"/>
                <a:ext cx="1972" cy="156"/>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430" name="Rectangle 6"/>
              <p:cNvSpPr>
                <a:spLocks noChangeArrowheads="1"/>
              </p:cNvSpPr>
              <p:nvPr/>
            </p:nvSpPr>
            <p:spPr bwMode="auto">
              <a:xfrm>
                <a:off x="151" y="1075"/>
                <a:ext cx="1972" cy="24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431" name="Rectangle 7"/>
              <p:cNvSpPr>
                <a:spLocks noChangeArrowheads="1"/>
              </p:cNvSpPr>
              <p:nvPr/>
            </p:nvSpPr>
            <p:spPr bwMode="auto">
              <a:xfrm>
                <a:off x="165" y="947"/>
                <a:ext cx="530" cy="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Univers 45 Light" pitchFamily="2" charset="0"/>
                    <a:cs typeface="Arial" pitchFamily="34" charset="0"/>
                  </a:rPr>
                  <a:t>Balance sheet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32" name="Rectangle 8"/>
              <p:cNvSpPr>
                <a:spLocks noChangeArrowheads="1"/>
              </p:cNvSpPr>
              <p:nvPr/>
            </p:nvSpPr>
            <p:spPr bwMode="auto">
              <a:xfrm>
                <a:off x="158" y="1188"/>
                <a:ext cx="184"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C2D83"/>
                    </a:solidFill>
                    <a:effectLst/>
                    <a:latin typeface="Univers 45 Light" pitchFamily="2" charset="0"/>
                    <a:cs typeface="Arial" pitchFamily="34" charset="0"/>
                  </a:rPr>
                  <a:t>$'000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33" name="Rectangle 9"/>
              <p:cNvSpPr>
                <a:spLocks noChangeArrowheads="1"/>
              </p:cNvSpPr>
              <p:nvPr/>
            </p:nvSpPr>
            <p:spPr bwMode="auto">
              <a:xfrm>
                <a:off x="1572" y="1188"/>
                <a:ext cx="145"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C2D83"/>
                    </a:solidFill>
                    <a:effectLst/>
                    <a:latin typeface="Univers 45 Light" pitchFamily="2" charset="0"/>
                    <a:cs typeface="Arial" pitchFamily="34" charset="0"/>
                  </a:rPr>
                  <a:t>2010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34" name="Rectangle 10"/>
              <p:cNvSpPr>
                <a:spLocks noChangeArrowheads="1"/>
              </p:cNvSpPr>
              <p:nvPr/>
            </p:nvSpPr>
            <p:spPr bwMode="auto">
              <a:xfrm>
                <a:off x="1975" y="1188"/>
                <a:ext cx="145"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C2D83"/>
                    </a:solidFill>
                    <a:effectLst/>
                    <a:latin typeface="Univers 45 Light" pitchFamily="2" charset="0"/>
                    <a:cs typeface="Arial" pitchFamily="34" charset="0"/>
                  </a:rPr>
                  <a:t>2011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35" name="Rectangle 11"/>
              <p:cNvSpPr>
                <a:spLocks noChangeArrowheads="1"/>
              </p:cNvSpPr>
              <p:nvPr/>
            </p:nvSpPr>
            <p:spPr bwMode="auto">
              <a:xfrm>
                <a:off x="158" y="1288"/>
                <a:ext cx="247"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06A00"/>
                    </a:solidFill>
                    <a:effectLst/>
                    <a:latin typeface="Univers 45 Light" pitchFamily="2" charset="0"/>
                    <a:cs typeface="Arial" pitchFamily="34" charset="0"/>
                  </a:rPr>
                  <a:t>Assets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36" name="Rectangle 12"/>
              <p:cNvSpPr>
                <a:spLocks noChangeArrowheads="1"/>
              </p:cNvSpPr>
              <p:nvPr/>
            </p:nvSpPr>
            <p:spPr bwMode="auto">
              <a:xfrm>
                <a:off x="158" y="1387"/>
                <a:ext cx="827"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Cash and cash equivalents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37" name="Rectangle 13"/>
              <p:cNvSpPr>
                <a:spLocks noChangeArrowheads="1"/>
              </p:cNvSpPr>
              <p:nvPr/>
            </p:nvSpPr>
            <p:spPr bwMode="auto">
              <a:xfrm>
                <a:off x="1501" y="1387"/>
                <a:ext cx="20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99,600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38" name="Rectangle 14"/>
              <p:cNvSpPr>
                <a:spLocks noChangeArrowheads="1"/>
              </p:cNvSpPr>
              <p:nvPr/>
            </p:nvSpPr>
            <p:spPr bwMode="auto">
              <a:xfrm>
                <a:off x="1868" y="1387"/>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129,900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39" name="Rectangle 15"/>
              <p:cNvSpPr>
                <a:spLocks noChangeArrowheads="1"/>
              </p:cNvSpPr>
              <p:nvPr/>
            </p:nvSpPr>
            <p:spPr bwMode="auto">
              <a:xfrm>
                <a:off x="158" y="1486"/>
                <a:ext cx="799"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Accounts receivables, net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40" name="Rectangle 16"/>
              <p:cNvSpPr>
                <a:spLocks noChangeArrowheads="1"/>
              </p:cNvSpPr>
              <p:nvPr/>
            </p:nvSpPr>
            <p:spPr bwMode="auto">
              <a:xfrm>
                <a:off x="1501" y="1486"/>
                <a:ext cx="20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28,000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41" name="Rectangle 17"/>
              <p:cNvSpPr>
                <a:spLocks noChangeArrowheads="1"/>
              </p:cNvSpPr>
              <p:nvPr/>
            </p:nvSpPr>
            <p:spPr bwMode="auto">
              <a:xfrm>
                <a:off x="1904" y="1486"/>
                <a:ext cx="20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44,680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42" name="Rectangle 18"/>
              <p:cNvSpPr>
                <a:spLocks noChangeArrowheads="1"/>
              </p:cNvSpPr>
              <p:nvPr/>
            </p:nvSpPr>
            <p:spPr bwMode="auto">
              <a:xfrm>
                <a:off x="158" y="1585"/>
                <a:ext cx="311"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Inventory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43" name="Rectangle 19"/>
              <p:cNvSpPr>
                <a:spLocks noChangeArrowheads="1"/>
              </p:cNvSpPr>
              <p:nvPr/>
            </p:nvSpPr>
            <p:spPr bwMode="auto">
              <a:xfrm>
                <a:off x="1536" y="1585"/>
                <a:ext cx="164"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7,300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44" name="Rectangle 20"/>
              <p:cNvSpPr>
                <a:spLocks noChangeArrowheads="1"/>
              </p:cNvSpPr>
              <p:nvPr/>
            </p:nvSpPr>
            <p:spPr bwMode="auto">
              <a:xfrm>
                <a:off x="1939" y="1585"/>
                <a:ext cx="164"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9,140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45" name="Rectangle 21"/>
              <p:cNvSpPr>
                <a:spLocks noChangeArrowheads="1"/>
              </p:cNvSpPr>
              <p:nvPr/>
            </p:nvSpPr>
            <p:spPr bwMode="auto">
              <a:xfrm>
                <a:off x="158" y="1684"/>
                <a:ext cx="1074"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Prepaid expenses and other assets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46" name="Rectangle 22"/>
              <p:cNvSpPr>
                <a:spLocks noChangeArrowheads="1"/>
              </p:cNvSpPr>
              <p:nvPr/>
            </p:nvSpPr>
            <p:spPr bwMode="auto">
              <a:xfrm>
                <a:off x="1536" y="1684"/>
                <a:ext cx="164"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9,760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47" name="Rectangle 23"/>
              <p:cNvSpPr>
                <a:spLocks noChangeArrowheads="1"/>
              </p:cNvSpPr>
              <p:nvPr/>
            </p:nvSpPr>
            <p:spPr bwMode="auto">
              <a:xfrm>
                <a:off x="1904" y="1684"/>
                <a:ext cx="240"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13,170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48" name="Rectangle 24"/>
              <p:cNvSpPr>
                <a:spLocks noChangeArrowheads="1"/>
              </p:cNvSpPr>
              <p:nvPr/>
            </p:nvSpPr>
            <p:spPr bwMode="auto">
              <a:xfrm>
                <a:off x="229" y="1784"/>
                <a:ext cx="834"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Total current assets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49" name="Rectangle 25"/>
              <p:cNvSpPr>
                <a:spLocks noChangeArrowheads="1"/>
              </p:cNvSpPr>
              <p:nvPr/>
            </p:nvSpPr>
            <p:spPr bwMode="auto">
              <a:xfrm>
                <a:off x="1466" y="1784"/>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144,660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50" name="Rectangle 26"/>
              <p:cNvSpPr>
                <a:spLocks noChangeArrowheads="1"/>
              </p:cNvSpPr>
              <p:nvPr/>
            </p:nvSpPr>
            <p:spPr bwMode="auto">
              <a:xfrm>
                <a:off x="1868" y="1784"/>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196,890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51" name="Rectangle 27"/>
              <p:cNvSpPr>
                <a:spLocks noChangeArrowheads="1"/>
              </p:cNvSpPr>
              <p:nvPr/>
            </p:nvSpPr>
            <p:spPr bwMode="auto">
              <a:xfrm>
                <a:off x="158" y="1883"/>
                <a:ext cx="87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Property and equipment, net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52" name="Rectangle 28"/>
              <p:cNvSpPr>
                <a:spLocks noChangeArrowheads="1"/>
              </p:cNvSpPr>
              <p:nvPr/>
            </p:nvSpPr>
            <p:spPr bwMode="auto">
              <a:xfrm>
                <a:off x="1466" y="1883"/>
                <a:ext cx="283"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434,840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53" name="Rectangle 29"/>
              <p:cNvSpPr>
                <a:spLocks noChangeArrowheads="1"/>
              </p:cNvSpPr>
              <p:nvPr/>
            </p:nvSpPr>
            <p:spPr bwMode="auto">
              <a:xfrm>
                <a:off x="1868" y="1883"/>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441,800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54" name="Rectangle 30"/>
              <p:cNvSpPr>
                <a:spLocks noChangeArrowheads="1"/>
              </p:cNvSpPr>
              <p:nvPr/>
            </p:nvSpPr>
            <p:spPr bwMode="auto">
              <a:xfrm>
                <a:off x="158" y="1982"/>
                <a:ext cx="290"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Goodwill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55" name="Rectangle 31"/>
              <p:cNvSpPr>
                <a:spLocks noChangeArrowheads="1"/>
              </p:cNvSpPr>
              <p:nvPr/>
            </p:nvSpPr>
            <p:spPr bwMode="auto">
              <a:xfrm>
                <a:off x="1466" y="1982"/>
                <a:ext cx="27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500,000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56" name="Rectangle 32"/>
              <p:cNvSpPr>
                <a:spLocks noChangeArrowheads="1"/>
              </p:cNvSpPr>
              <p:nvPr/>
            </p:nvSpPr>
            <p:spPr bwMode="auto">
              <a:xfrm>
                <a:off x="1868" y="1982"/>
                <a:ext cx="27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500,000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57" name="Rectangle 33"/>
              <p:cNvSpPr>
                <a:spLocks noChangeArrowheads="1"/>
              </p:cNvSpPr>
              <p:nvPr/>
            </p:nvSpPr>
            <p:spPr bwMode="auto">
              <a:xfrm>
                <a:off x="158" y="2081"/>
                <a:ext cx="671"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Intangible assets, net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58" name="Rectangle 34"/>
              <p:cNvSpPr>
                <a:spLocks noChangeArrowheads="1"/>
              </p:cNvSpPr>
              <p:nvPr/>
            </p:nvSpPr>
            <p:spPr bwMode="auto">
              <a:xfrm>
                <a:off x="1466" y="2081"/>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448,350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59" name="Rectangle 35"/>
              <p:cNvSpPr>
                <a:spLocks noChangeArrowheads="1"/>
              </p:cNvSpPr>
              <p:nvPr/>
            </p:nvSpPr>
            <p:spPr bwMode="auto">
              <a:xfrm>
                <a:off x="1868" y="2081"/>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416,720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60" name="Rectangle 36"/>
              <p:cNvSpPr>
                <a:spLocks noChangeArrowheads="1"/>
              </p:cNvSpPr>
              <p:nvPr/>
            </p:nvSpPr>
            <p:spPr bwMode="auto">
              <a:xfrm>
                <a:off x="158" y="2180"/>
                <a:ext cx="417"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Other assets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61" name="Rectangle 37"/>
              <p:cNvSpPr>
                <a:spLocks noChangeArrowheads="1"/>
              </p:cNvSpPr>
              <p:nvPr/>
            </p:nvSpPr>
            <p:spPr bwMode="auto">
              <a:xfrm>
                <a:off x="1536" y="2180"/>
                <a:ext cx="164"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6,390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62" name="Rectangle 38"/>
              <p:cNvSpPr>
                <a:spLocks noChangeArrowheads="1"/>
              </p:cNvSpPr>
              <p:nvPr/>
            </p:nvSpPr>
            <p:spPr bwMode="auto">
              <a:xfrm>
                <a:off x="1939" y="2180"/>
                <a:ext cx="164"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4,190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63" name="Rectangle 39"/>
              <p:cNvSpPr>
                <a:spLocks noChangeArrowheads="1"/>
              </p:cNvSpPr>
              <p:nvPr/>
            </p:nvSpPr>
            <p:spPr bwMode="auto">
              <a:xfrm>
                <a:off x="158" y="2280"/>
                <a:ext cx="80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Univers 45 Light" pitchFamily="2" charset="0"/>
                    <a:cs typeface="Arial" pitchFamily="34" charset="0"/>
                  </a:rPr>
                  <a:t>Total assets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64" name="Rectangle 40"/>
              <p:cNvSpPr>
                <a:spLocks noChangeArrowheads="1"/>
              </p:cNvSpPr>
              <p:nvPr/>
            </p:nvSpPr>
            <p:spPr bwMode="auto">
              <a:xfrm>
                <a:off x="1409" y="2280"/>
                <a:ext cx="291"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Univers 45 Light" pitchFamily="2" charset="0"/>
                    <a:cs typeface="Arial" pitchFamily="34" charset="0"/>
                  </a:rPr>
                  <a:t>1,534,240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65" name="Rectangle 41"/>
              <p:cNvSpPr>
                <a:spLocks noChangeArrowheads="1"/>
              </p:cNvSpPr>
              <p:nvPr/>
            </p:nvSpPr>
            <p:spPr bwMode="auto">
              <a:xfrm>
                <a:off x="1812" y="2280"/>
                <a:ext cx="291"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Univers 45 Light" pitchFamily="2" charset="0"/>
                    <a:cs typeface="Arial" pitchFamily="34" charset="0"/>
                  </a:rPr>
                  <a:t>1,559,600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66" name="Rectangle 42"/>
              <p:cNvSpPr>
                <a:spLocks noChangeArrowheads="1"/>
              </p:cNvSpPr>
              <p:nvPr/>
            </p:nvSpPr>
            <p:spPr bwMode="auto">
              <a:xfrm>
                <a:off x="158" y="2421"/>
                <a:ext cx="34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F06A00"/>
                    </a:solidFill>
                    <a:effectLst/>
                    <a:latin typeface="Univers 45 Light" pitchFamily="2" charset="0"/>
                    <a:cs typeface="Arial" pitchFamily="34" charset="0"/>
                  </a:rPr>
                  <a:t>Liabilities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67" name="Rectangle 43"/>
              <p:cNvSpPr>
                <a:spLocks noChangeArrowheads="1"/>
              </p:cNvSpPr>
              <p:nvPr/>
            </p:nvSpPr>
            <p:spPr bwMode="auto">
              <a:xfrm>
                <a:off x="158" y="2521"/>
                <a:ext cx="855"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Accounts payable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68" name="Rectangle 44"/>
              <p:cNvSpPr>
                <a:spLocks noChangeArrowheads="1"/>
              </p:cNvSpPr>
              <p:nvPr/>
            </p:nvSpPr>
            <p:spPr bwMode="auto">
              <a:xfrm>
                <a:off x="1501" y="2521"/>
                <a:ext cx="20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25,520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69" name="Rectangle 45"/>
              <p:cNvSpPr>
                <a:spLocks noChangeArrowheads="1"/>
              </p:cNvSpPr>
              <p:nvPr/>
            </p:nvSpPr>
            <p:spPr bwMode="auto">
              <a:xfrm>
                <a:off x="1904" y="2521"/>
                <a:ext cx="20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24,695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70" name="Rectangle 46"/>
              <p:cNvSpPr>
                <a:spLocks noChangeArrowheads="1"/>
              </p:cNvSpPr>
              <p:nvPr/>
            </p:nvSpPr>
            <p:spPr bwMode="auto">
              <a:xfrm>
                <a:off x="158" y="2620"/>
                <a:ext cx="544"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Accrued liabilities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71" name="Rectangle 47"/>
              <p:cNvSpPr>
                <a:spLocks noChangeArrowheads="1"/>
              </p:cNvSpPr>
              <p:nvPr/>
            </p:nvSpPr>
            <p:spPr bwMode="auto">
              <a:xfrm>
                <a:off x="1501" y="2620"/>
                <a:ext cx="254"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37,325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72" name="Rectangle 48"/>
              <p:cNvSpPr>
                <a:spLocks noChangeArrowheads="1"/>
              </p:cNvSpPr>
              <p:nvPr/>
            </p:nvSpPr>
            <p:spPr bwMode="auto">
              <a:xfrm>
                <a:off x="1904" y="2620"/>
                <a:ext cx="20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43,915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73" name="Rectangle 49"/>
              <p:cNvSpPr>
                <a:spLocks noChangeArrowheads="1"/>
              </p:cNvSpPr>
              <p:nvPr/>
            </p:nvSpPr>
            <p:spPr bwMode="auto">
              <a:xfrm>
                <a:off x="158" y="2719"/>
                <a:ext cx="622"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Income tax payable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74" name="Rectangle 50"/>
              <p:cNvSpPr>
                <a:spLocks noChangeArrowheads="1"/>
              </p:cNvSpPr>
              <p:nvPr/>
            </p:nvSpPr>
            <p:spPr bwMode="auto">
              <a:xfrm>
                <a:off x="1466" y="2719"/>
                <a:ext cx="27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215,000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75" name="Rectangle 51"/>
              <p:cNvSpPr>
                <a:spLocks noChangeArrowheads="1"/>
              </p:cNvSpPr>
              <p:nvPr/>
            </p:nvSpPr>
            <p:spPr bwMode="auto">
              <a:xfrm>
                <a:off x="1868" y="2719"/>
                <a:ext cx="27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223,000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76" name="Rectangle 52"/>
              <p:cNvSpPr>
                <a:spLocks noChangeArrowheads="1"/>
              </p:cNvSpPr>
              <p:nvPr/>
            </p:nvSpPr>
            <p:spPr bwMode="auto">
              <a:xfrm>
                <a:off x="158" y="2818"/>
                <a:ext cx="997"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Current portion of long term debt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77" name="Rectangle 53"/>
              <p:cNvSpPr>
                <a:spLocks noChangeArrowheads="1"/>
              </p:cNvSpPr>
              <p:nvPr/>
            </p:nvSpPr>
            <p:spPr bwMode="auto">
              <a:xfrm>
                <a:off x="1586" y="2818"/>
                <a:ext cx="109"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480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78" name="Rectangle 54"/>
              <p:cNvSpPr>
                <a:spLocks noChangeArrowheads="1"/>
              </p:cNvSpPr>
              <p:nvPr/>
            </p:nvSpPr>
            <p:spPr bwMode="auto">
              <a:xfrm>
                <a:off x="1989" y="2818"/>
                <a:ext cx="141"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110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79" name="Rectangle 55"/>
              <p:cNvSpPr>
                <a:spLocks noChangeArrowheads="1"/>
              </p:cNvSpPr>
              <p:nvPr/>
            </p:nvSpPr>
            <p:spPr bwMode="auto">
              <a:xfrm>
                <a:off x="229" y="2917"/>
                <a:ext cx="671"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Total current liabilities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80" name="Rectangle 56"/>
              <p:cNvSpPr>
                <a:spLocks noChangeArrowheads="1"/>
              </p:cNvSpPr>
              <p:nvPr/>
            </p:nvSpPr>
            <p:spPr bwMode="auto">
              <a:xfrm>
                <a:off x="1466" y="2917"/>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278,325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81" name="Rectangle 57"/>
              <p:cNvSpPr>
                <a:spLocks noChangeArrowheads="1"/>
              </p:cNvSpPr>
              <p:nvPr/>
            </p:nvSpPr>
            <p:spPr bwMode="auto">
              <a:xfrm>
                <a:off x="1868" y="2917"/>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291,720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82" name="Rectangle 58"/>
              <p:cNvSpPr>
                <a:spLocks noChangeArrowheads="1"/>
              </p:cNvSpPr>
              <p:nvPr/>
            </p:nvSpPr>
            <p:spPr bwMode="auto">
              <a:xfrm>
                <a:off x="158" y="3017"/>
                <a:ext cx="820"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Other non-current liabilities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83" name="Rectangle 59"/>
              <p:cNvSpPr>
                <a:spLocks noChangeArrowheads="1"/>
              </p:cNvSpPr>
              <p:nvPr/>
            </p:nvSpPr>
            <p:spPr bwMode="auto">
              <a:xfrm>
                <a:off x="1536" y="3017"/>
                <a:ext cx="164"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8,690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84" name="Rectangle 60"/>
              <p:cNvSpPr>
                <a:spLocks noChangeArrowheads="1"/>
              </p:cNvSpPr>
              <p:nvPr/>
            </p:nvSpPr>
            <p:spPr bwMode="auto">
              <a:xfrm>
                <a:off x="1939" y="3017"/>
                <a:ext cx="22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5,835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85" name="Rectangle 61"/>
              <p:cNvSpPr>
                <a:spLocks noChangeArrowheads="1"/>
              </p:cNvSpPr>
              <p:nvPr/>
            </p:nvSpPr>
            <p:spPr bwMode="auto">
              <a:xfrm>
                <a:off x="158" y="3116"/>
                <a:ext cx="488"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Long term debt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86" name="Rectangle 62"/>
              <p:cNvSpPr>
                <a:spLocks noChangeArrowheads="1"/>
              </p:cNvSpPr>
              <p:nvPr/>
            </p:nvSpPr>
            <p:spPr bwMode="auto">
              <a:xfrm>
                <a:off x="1466" y="3116"/>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664,425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87" name="Rectangle 63"/>
              <p:cNvSpPr>
                <a:spLocks noChangeArrowheads="1"/>
              </p:cNvSpPr>
              <p:nvPr/>
            </p:nvSpPr>
            <p:spPr bwMode="auto">
              <a:xfrm>
                <a:off x="1868" y="3116"/>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739,140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88" name="Rectangle 64"/>
              <p:cNvSpPr>
                <a:spLocks noChangeArrowheads="1"/>
              </p:cNvSpPr>
              <p:nvPr/>
            </p:nvSpPr>
            <p:spPr bwMode="auto">
              <a:xfrm>
                <a:off x="158" y="3215"/>
                <a:ext cx="445"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Total liabilities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89" name="Rectangle 65"/>
              <p:cNvSpPr>
                <a:spLocks noChangeArrowheads="1"/>
              </p:cNvSpPr>
              <p:nvPr/>
            </p:nvSpPr>
            <p:spPr bwMode="auto">
              <a:xfrm>
                <a:off x="1466" y="3215"/>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951,440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90" name="Rectangle 66"/>
              <p:cNvSpPr>
                <a:spLocks noChangeArrowheads="1"/>
              </p:cNvSpPr>
              <p:nvPr/>
            </p:nvSpPr>
            <p:spPr bwMode="auto">
              <a:xfrm>
                <a:off x="1819" y="3215"/>
                <a:ext cx="291"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1,036,695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91" name="Rectangle 67"/>
              <p:cNvSpPr>
                <a:spLocks noChangeArrowheads="1"/>
              </p:cNvSpPr>
              <p:nvPr/>
            </p:nvSpPr>
            <p:spPr bwMode="auto">
              <a:xfrm>
                <a:off x="158" y="3321"/>
                <a:ext cx="63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Univers 45 Light" pitchFamily="2" charset="0"/>
                    <a:cs typeface="Arial" pitchFamily="34" charset="0"/>
                  </a:rPr>
                  <a:t>Shareholders' equity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92" name="Rectangle 68"/>
              <p:cNvSpPr>
                <a:spLocks noChangeArrowheads="1"/>
              </p:cNvSpPr>
              <p:nvPr/>
            </p:nvSpPr>
            <p:spPr bwMode="auto">
              <a:xfrm>
                <a:off x="1466" y="3321"/>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582,800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93" name="Rectangle 69"/>
              <p:cNvSpPr>
                <a:spLocks noChangeArrowheads="1"/>
              </p:cNvSpPr>
              <p:nvPr/>
            </p:nvSpPr>
            <p:spPr bwMode="auto">
              <a:xfrm>
                <a:off x="1868" y="3321"/>
                <a:ext cx="23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Univers 45 Light" pitchFamily="2" charset="0"/>
                    <a:cs typeface="Arial" pitchFamily="34" charset="0"/>
                  </a:rPr>
                  <a:t>522,905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94" name="Rectangle 70"/>
              <p:cNvSpPr>
                <a:spLocks noChangeArrowheads="1"/>
              </p:cNvSpPr>
              <p:nvPr/>
            </p:nvSpPr>
            <p:spPr bwMode="auto">
              <a:xfrm>
                <a:off x="158" y="3420"/>
                <a:ext cx="891"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Univers 45 Light" pitchFamily="2" charset="0"/>
                    <a:cs typeface="Arial" pitchFamily="34" charset="0"/>
                  </a:rPr>
                  <a:t>Total liabilities and equity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495" name="Rectangle 71"/>
              <p:cNvSpPr>
                <a:spLocks noChangeArrowheads="1"/>
              </p:cNvSpPr>
              <p:nvPr/>
            </p:nvSpPr>
            <p:spPr bwMode="auto">
              <a:xfrm>
                <a:off x="1409" y="3420"/>
                <a:ext cx="291"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Univers 45 Light" pitchFamily="2" charset="0"/>
                    <a:cs typeface="Arial" pitchFamily="34" charset="0"/>
                  </a:rPr>
                  <a:t>1,534,240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96" name="Rectangle 72"/>
              <p:cNvSpPr>
                <a:spLocks noChangeArrowheads="1"/>
              </p:cNvSpPr>
              <p:nvPr/>
            </p:nvSpPr>
            <p:spPr bwMode="auto">
              <a:xfrm>
                <a:off x="1812" y="3420"/>
                <a:ext cx="291"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Univers 45 Light" pitchFamily="2" charset="0"/>
                    <a:cs typeface="Arial" pitchFamily="34" charset="0"/>
                  </a:rPr>
                  <a:t>1,559,600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97" name="Rectangle 73"/>
              <p:cNvSpPr>
                <a:spLocks noChangeArrowheads="1"/>
              </p:cNvSpPr>
              <p:nvPr/>
            </p:nvSpPr>
            <p:spPr bwMode="auto">
              <a:xfrm>
                <a:off x="1563" y="1089"/>
                <a:ext cx="384" cy="7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C2D83"/>
                    </a:solidFill>
                    <a:effectLst/>
                    <a:latin typeface="Univers 45 Light" pitchFamily="2" charset="0"/>
                    <a:cs typeface="Arial" pitchFamily="34" charset="0"/>
                  </a:rPr>
                  <a:t>December 31,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498" name="Line 74"/>
              <p:cNvSpPr>
                <a:spLocks noChangeShapeType="1"/>
              </p:cNvSpPr>
              <p:nvPr/>
            </p:nvSpPr>
            <p:spPr bwMode="auto">
              <a:xfrm>
                <a:off x="144" y="912"/>
                <a:ext cx="1" cy="2608"/>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499" name="Rectangle 75"/>
              <p:cNvSpPr>
                <a:spLocks noChangeArrowheads="1"/>
              </p:cNvSpPr>
              <p:nvPr/>
            </p:nvSpPr>
            <p:spPr bwMode="auto">
              <a:xfrm>
                <a:off x="144" y="912"/>
                <a:ext cx="7" cy="2608"/>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00" name="Line 76"/>
              <p:cNvSpPr>
                <a:spLocks noChangeShapeType="1"/>
              </p:cNvSpPr>
              <p:nvPr/>
            </p:nvSpPr>
            <p:spPr bwMode="auto">
              <a:xfrm>
                <a:off x="2116" y="919"/>
                <a:ext cx="1" cy="260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01" name="Rectangle 77"/>
              <p:cNvSpPr>
                <a:spLocks noChangeArrowheads="1"/>
              </p:cNvSpPr>
              <p:nvPr/>
            </p:nvSpPr>
            <p:spPr bwMode="auto">
              <a:xfrm>
                <a:off x="2116" y="919"/>
                <a:ext cx="14" cy="2601"/>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02" name="Line 78"/>
              <p:cNvSpPr>
                <a:spLocks noChangeShapeType="1"/>
              </p:cNvSpPr>
              <p:nvPr/>
            </p:nvSpPr>
            <p:spPr bwMode="auto">
              <a:xfrm>
                <a:off x="151" y="912"/>
                <a:ext cx="197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03" name="Rectangle 79"/>
              <p:cNvSpPr>
                <a:spLocks noChangeArrowheads="1"/>
              </p:cNvSpPr>
              <p:nvPr/>
            </p:nvSpPr>
            <p:spPr bwMode="auto">
              <a:xfrm>
                <a:off x="151" y="912"/>
                <a:ext cx="1979"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04" name="Line 80"/>
              <p:cNvSpPr>
                <a:spLocks noChangeShapeType="1"/>
              </p:cNvSpPr>
              <p:nvPr/>
            </p:nvSpPr>
            <p:spPr bwMode="auto">
              <a:xfrm>
                <a:off x="1317" y="1174"/>
                <a:ext cx="813"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05" name="Rectangle 81"/>
              <p:cNvSpPr>
                <a:spLocks noChangeArrowheads="1"/>
              </p:cNvSpPr>
              <p:nvPr/>
            </p:nvSpPr>
            <p:spPr bwMode="auto">
              <a:xfrm>
                <a:off x="1317" y="1174"/>
                <a:ext cx="813"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06" name="Line 82"/>
              <p:cNvSpPr>
                <a:spLocks noChangeShapeType="1"/>
              </p:cNvSpPr>
              <p:nvPr/>
            </p:nvSpPr>
            <p:spPr bwMode="auto">
              <a:xfrm>
                <a:off x="151" y="1273"/>
                <a:ext cx="197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07" name="Rectangle 83"/>
              <p:cNvSpPr>
                <a:spLocks noChangeArrowheads="1"/>
              </p:cNvSpPr>
              <p:nvPr/>
            </p:nvSpPr>
            <p:spPr bwMode="auto">
              <a:xfrm>
                <a:off x="151" y="1273"/>
                <a:ext cx="1979"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08" name="Line 84"/>
              <p:cNvSpPr>
                <a:spLocks noChangeShapeType="1"/>
              </p:cNvSpPr>
              <p:nvPr/>
            </p:nvSpPr>
            <p:spPr bwMode="auto">
              <a:xfrm>
                <a:off x="151" y="1769"/>
                <a:ext cx="197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09" name="Rectangle 85"/>
              <p:cNvSpPr>
                <a:spLocks noChangeArrowheads="1"/>
              </p:cNvSpPr>
              <p:nvPr/>
            </p:nvSpPr>
            <p:spPr bwMode="auto">
              <a:xfrm>
                <a:off x="151" y="1769"/>
                <a:ext cx="1979"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10" name="Line 86"/>
              <p:cNvSpPr>
                <a:spLocks noChangeShapeType="1"/>
              </p:cNvSpPr>
              <p:nvPr/>
            </p:nvSpPr>
            <p:spPr bwMode="auto">
              <a:xfrm>
                <a:off x="151" y="2265"/>
                <a:ext cx="197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11" name="Rectangle 87"/>
              <p:cNvSpPr>
                <a:spLocks noChangeArrowheads="1"/>
              </p:cNvSpPr>
              <p:nvPr/>
            </p:nvSpPr>
            <p:spPr bwMode="auto">
              <a:xfrm>
                <a:off x="151" y="2265"/>
                <a:ext cx="1979" cy="8"/>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12" name="Rectangle 88"/>
              <p:cNvSpPr>
                <a:spLocks noChangeArrowheads="1"/>
              </p:cNvSpPr>
              <p:nvPr/>
            </p:nvSpPr>
            <p:spPr bwMode="auto">
              <a:xfrm>
                <a:off x="151" y="2358"/>
                <a:ext cx="1965"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13" name="Rectangle 89"/>
              <p:cNvSpPr>
                <a:spLocks noChangeArrowheads="1"/>
              </p:cNvSpPr>
              <p:nvPr/>
            </p:nvSpPr>
            <p:spPr bwMode="auto">
              <a:xfrm>
                <a:off x="151" y="2372"/>
                <a:ext cx="1965" cy="14"/>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14" name="Line 90"/>
              <p:cNvSpPr>
                <a:spLocks noChangeShapeType="1"/>
              </p:cNvSpPr>
              <p:nvPr/>
            </p:nvSpPr>
            <p:spPr bwMode="auto">
              <a:xfrm>
                <a:off x="151" y="2903"/>
                <a:ext cx="197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15" name="Rectangle 91"/>
              <p:cNvSpPr>
                <a:spLocks noChangeArrowheads="1"/>
              </p:cNvSpPr>
              <p:nvPr/>
            </p:nvSpPr>
            <p:spPr bwMode="auto">
              <a:xfrm>
                <a:off x="151" y="2903"/>
                <a:ext cx="1979"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16" name="Line 92"/>
              <p:cNvSpPr>
                <a:spLocks noChangeShapeType="1"/>
              </p:cNvSpPr>
              <p:nvPr/>
            </p:nvSpPr>
            <p:spPr bwMode="auto">
              <a:xfrm>
                <a:off x="151" y="3208"/>
                <a:ext cx="197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17" name="Rectangle 93"/>
              <p:cNvSpPr>
                <a:spLocks noChangeArrowheads="1"/>
              </p:cNvSpPr>
              <p:nvPr/>
            </p:nvSpPr>
            <p:spPr bwMode="auto">
              <a:xfrm>
                <a:off x="151" y="3208"/>
                <a:ext cx="1979"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18" name="Line 94"/>
              <p:cNvSpPr>
                <a:spLocks noChangeShapeType="1"/>
              </p:cNvSpPr>
              <p:nvPr/>
            </p:nvSpPr>
            <p:spPr bwMode="auto">
              <a:xfrm>
                <a:off x="151" y="3406"/>
                <a:ext cx="197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519" name="Rectangle 95"/>
              <p:cNvSpPr>
                <a:spLocks noChangeArrowheads="1"/>
              </p:cNvSpPr>
              <p:nvPr/>
            </p:nvSpPr>
            <p:spPr bwMode="auto">
              <a:xfrm>
                <a:off x="151" y="3406"/>
                <a:ext cx="1979"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20" name="Rectangle 96"/>
              <p:cNvSpPr>
                <a:spLocks noChangeArrowheads="1"/>
              </p:cNvSpPr>
              <p:nvPr/>
            </p:nvSpPr>
            <p:spPr bwMode="auto">
              <a:xfrm>
                <a:off x="151" y="3498"/>
                <a:ext cx="1965"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21" name="Rectangle 97"/>
              <p:cNvSpPr>
                <a:spLocks noChangeArrowheads="1"/>
              </p:cNvSpPr>
              <p:nvPr/>
            </p:nvSpPr>
            <p:spPr bwMode="auto">
              <a:xfrm>
                <a:off x="151" y="3513"/>
                <a:ext cx="1965"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71363" name="Rectangle 3"/>
          <p:cNvSpPr>
            <a:spLocks noChangeArrowheads="1"/>
          </p:cNvSpPr>
          <p:nvPr/>
        </p:nvSpPr>
        <p:spPr bwMode="auto">
          <a:xfrm>
            <a:off x="228600" y="2450145"/>
            <a:ext cx="3443606" cy="481965"/>
          </a:xfrm>
          <a:prstGeom prst="rect">
            <a:avLst/>
          </a:prstGeom>
          <a:noFill/>
          <a:ln w="9525">
            <a:solidFill>
              <a:srgbClr val="FF0000"/>
            </a:solidFill>
            <a:miter lim="800000"/>
            <a:headEnd/>
            <a:tailEnd/>
          </a:ln>
        </p:spPr>
        <p:txBody>
          <a:bodyPr wrap="none" anchor="ctr"/>
          <a:lstStyle/>
          <a:p>
            <a:pPr algn="ctr"/>
            <a:endParaRPr lang="en-US" sz="1800"/>
          </a:p>
        </p:txBody>
      </p:sp>
      <p:sp>
        <p:nvSpPr>
          <p:cNvPr id="10" name="Content Placeholder 9"/>
          <p:cNvSpPr>
            <a:spLocks noGrp="1"/>
          </p:cNvSpPr>
          <p:nvPr>
            <p:ph idx="1"/>
          </p:nvPr>
        </p:nvSpPr>
        <p:spPr>
          <a:xfrm>
            <a:off x="3810000" y="1295400"/>
            <a:ext cx="5122863" cy="5029200"/>
          </a:xfrm>
        </p:spPr>
        <p:txBody>
          <a:bodyPr/>
          <a:lstStyle/>
          <a:p>
            <a:r>
              <a:rPr lang="en-US" dirty="0" smtClean="0"/>
              <a:t>		</a:t>
            </a:r>
            <a:endParaRPr lang="en-US" dirty="0"/>
          </a:p>
        </p:txBody>
      </p:sp>
      <p:sp>
        <p:nvSpPr>
          <p:cNvPr id="271366" name="Rectangle 6"/>
          <p:cNvSpPr>
            <a:spLocks noChangeArrowheads="1"/>
          </p:cNvSpPr>
          <p:nvPr/>
        </p:nvSpPr>
        <p:spPr bwMode="auto">
          <a:xfrm>
            <a:off x="230346" y="4209413"/>
            <a:ext cx="3441860" cy="357188"/>
          </a:xfrm>
          <a:prstGeom prst="rect">
            <a:avLst/>
          </a:prstGeom>
          <a:noFill/>
          <a:ln w="9525">
            <a:solidFill>
              <a:srgbClr val="FF0000"/>
            </a:solidFill>
            <a:miter lim="800000"/>
            <a:headEnd/>
            <a:tailEnd/>
          </a:ln>
        </p:spPr>
        <p:txBody>
          <a:bodyPr wrap="none" anchor="ctr"/>
          <a:lstStyle/>
          <a:p>
            <a:endParaRPr lang="en-US"/>
          </a:p>
        </p:txBody>
      </p:sp>
      <p:sp>
        <p:nvSpPr>
          <p:cNvPr id="25608" name="Rectangle 8"/>
          <p:cNvSpPr>
            <a:spLocks noChangeArrowheads="1"/>
          </p:cNvSpPr>
          <p:nvPr/>
        </p:nvSpPr>
        <p:spPr bwMode="auto">
          <a:xfrm>
            <a:off x="211137" y="990600"/>
            <a:ext cx="8721725" cy="307777"/>
          </a:xfrm>
          <a:prstGeom prst="rect">
            <a:avLst/>
          </a:prstGeom>
          <a:noFill/>
          <a:ln w="9525">
            <a:noFill/>
            <a:miter lim="800000"/>
            <a:headEnd/>
            <a:tailEnd/>
          </a:ln>
        </p:spPr>
        <p:txBody>
          <a:bodyPr wrap="square">
            <a:spAutoFit/>
          </a:bodyPr>
          <a:lstStyle/>
          <a:p>
            <a:pPr>
              <a:spcBef>
                <a:spcPct val="20000"/>
              </a:spcBef>
            </a:pPr>
            <a:r>
              <a:rPr lang="en-US" sz="1400" b="1" dirty="0">
                <a:solidFill>
                  <a:schemeClr val="tx2"/>
                </a:solidFill>
              </a:rPr>
              <a:t>What components of the balance sheet are typically used in our analysis of working capital?</a:t>
            </a:r>
          </a:p>
        </p:txBody>
      </p:sp>
      <p:sp>
        <p:nvSpPr>
          <p:cNvPr id="108" name="TextBox 107"/>
          <p:cNvSpPr txBox="1"/>
          <p:nvPr/>
        </p:nvSpPr>
        <p:spPr>
          <a:xfrm>
            <a:off x="4191000" y="1298377"/>
            <a:ext cx="4741862" cy="4893647"/>
          </a:xfrm>
          <a:prstGeom prst="rect">
            <a:avLst/>
          </a:prstGeom>
          <a:noFill/>
        </p:spPr>
        <p:txBody>
          <a:bodyPr wrap="square" rtlCol="0">
            <a:spAutoFit/>
          </a:bodyPr>
          <a:lstStyle/>
          <a:p>
            <a:pPr marL="231775" indent="-231775">
              <a:buClr>
                <a:schemeClr val="tx2"/>
              </a:buClr>
              <a:buSzPct val="125000"/>
              <a:buFont typeface="Arial" pitchFamily="34" charset="0"/>
              <a:buChar char="▪"/>
            </a:pPr>
            <a:r>
              <a:rPr lang="en-US" sz="1200" b="0" dirty="0" smtClean="0">
                <a:solidFill>
                  <a:schemeClr val="tx2"/>
                </a:solidFill>
              </a:rPr>
              <a:t>The commonly used definition for working capital is current assets less current liabilities.  </a:t>
            </a:r>
          </a:p>
          <a:p>
            <a:pPr marL="231775" indent="-231775">
              <a:buClr>
                <a:schemeClr val="tx2"/>
              </a:buClr>
              <a:buSzPct val="125000"/>
              <a:buFont typeface="Arial" pitchFamily="34" charset="0"/>
              <a:buChar char="▪"/>
            </a:pPr>
            <a:r>
              <a:rPr lang="en-US" sz="1200" b="0" dirty="0" smtClean="0">
                <a:solidFill>
                  <a:schemeClr val="tx2"/>
                </a:solidFill>
              </a:rPr>
              <a:t>However there is no accounting or legal definition for working capital and hence there is no right or wrong answer</a:t>
            </a:r>
          </a:p>
          <a:p>
            <a:pPr marL="231775" indent="-231775">
              <a:buClr>
                <a:schemeClr val="tx2"/>
              </a:buClr>
              <a:buSzPct val="125000"/>
              <a:buFont typeface="Arial" pitchFamily="34" charset="0"/>
              <a:buChar char="▪"/>
            </a:pPr>
            <a:r>
              <a:rPr lang="en-US" sz="1200" b="0" dirty="0" smtClean="0">
                <a:solidFill>
                  <a:schemeClr val="tx2"/>
                </a:solidFill>
              </a:rPr>
              <a:t>Working capital definition can vary from transaction to transaction based on many factors </a:t>
            </a:r>
          </a:p>
          <a:p>
            <a:pPr marL="231775" indent="-231775">
              <a:buClr>
                <a:schemeClr val="tx2"/>
              </a:buClr>
              <a:buSzPct val="125000"/>
              <a:buFont typeface="Arial" pitchFamily="34" charset="0"/>
              <a:buChar char="▪"/>
            </a:pPr>
            <a:r>
              <a:rPr lang="en-US" sz="1200" b="0" dirty="0" smtClean="0">
                <a:solidFill>
                  <a:schemeClr val="tx2"/>
                </a:solidFill>
              </a:rPr>
              <a:t>The key to defining working capital correctly is </a:t>
            </a:r>
          </a:p>
          <a:p>
            <a:pPr lvl="1" indent="-228600">
              <a:buClr>
                <a:schemeClr val="tx2"/>
              </a:buClr>
              <a:buFont typeface="Arial" pitchFamily="34" charset="0"/>
              <a:buChar char="–"/>
            </a:pPr>
            <a:r>
              <a:rPr lang="en-US" sz="1200" b="0" dirty="0" smtClean="0">
                <a:solidFill>
                  <a:schemeClr val="tx2"/>
                </a:solidFill>
              </a:rPr>
              <a:t>Obtaining a detailed a breakdown of each balance sheet line item (not only working capital but other captions as well, as sometimes working capital balances may be included in them, for example, in the table to left other assets may include working capital items)</a:t>
            </a:r>
          </a:p>
          <a:p>
            <a:pPr lvl="1" indent="-228600">
              <a:buClr>
                <a:schemeClr val="tx2"/>
              </a:buClr>
              <a:buFont typeface="Arial" pitchFamily="34" charset="0"/>
              <a:buChar char="–"/>
            </a:pPr>
            <a:r>
              <a:rPr lang="en-US" sz="1200" b="0" dirty="0" smtClean="0">
                <a:solidFill>
                  <a:schemeClr val="tx2"/>
                </a:solidFill>
              </a:rPr>
              <a:t>Understanding the nature of each balance (this will help in classifying balances as working capital and non working capital)</a:t>
            </a:r>
          </a:p>
          <a:p>
            <a:pPr lvl="1" indent="-228600">
              <a:buClr>
                <a:schemeClr val="tx2"/>
              </a:buClr>
              <a:buFont typeface="Arial" pitchFamily="34" charset="0"/>
              <a:buChar char="–"/>
            </a:pPr>
            <a:r>
              <a:rPr lang="en-US" sz="1200" b="0" dirty="0" smtClean="0">
                <a:solidFill>
                  <a:schemeClr val="tx2"/>
                </a:solidFill>
              </a:rPr>
              <a:t>Comparing the composition and consistency of classification between different balance sheet dates  (it is important to obtain and understand the detail for each balance sheet date covered by our due diligence)</a:t>
            </a:r>
          </a:p>
          <a:p>
            <a:pPr marL="228600" indent="-228600">
              <a:buClr>
                <a:schemeClr val="tx2"/>
              </a:buClr>
              <a:buSzPct val="125000"/>
              <a:buFont typeface="Arial" pitchFamily="34" charset="0"/>
              <a:buChar char="▪"/>
            </a:pPr>
            <a:r>
              <a:rPr lang="en-US" sz="1200" b="0" dirty="0" smtClean="0">
                <a:solidFill>
                  <a:schemeClr val="tx2"/>
                </a:solidFill>
              </a:rPr>
              <a:t>Although cash and current portion of long term debt are included in current assets and current liabilities respectively, these are typically excluded from the transaction (i.e. transactions are completed on a cash and debt free basis).  See “Net debt” section of the FDD toolkit for further discussion on this topic. </a:t>
            </a:r>
          </a:p>
          <a:p>
            <a:pPr marL="231775" indent="-231775">
              <a:buFont typeface="Arial" pitchFamily="34" charset="0"/>
              <a:buChar char="•"/>
            </a:pPr>
            <a:endParaRPr lang="en-US" sz="1200" b="0" dirty="0" smtClean="0">
              <a:solidFill>
                <a:schemeClr val="tx2"/>
              </a:solidFill>
            </a:endParaRPr>
          </a:p>
        </p:txBody>
      </p:sp>
      <p:sp>
        <p:nvSpPr>
          <p:cNvPr id="106" name="TextBox 105"/>
          <p:cNvSpPr txBox="1"/>
          <p:nvPr/>
        </p:nvSpPr>
        <p:spPr>
          <a:xfrm>
            <a:off x="1446317" y="1455438"/>
            <a:ext cx="2238113" cy="276999"/>
          </a:xfrm>
          <a:prstGeom prst="rect">
            <a:avLst/>
          </a:prstGeom>
          <a:solidFill>
            <a:srgbClr val="C84E00"/>
          </a:solidFill>
        </p:spPr>
        <p:txBody>
          <a:bodyPr wrap="none" rtlCol="0">
            <a:spAutoFit/>
          </a:bodyPr>
          <a:lstStyle/>
          <a:p>
            <a:r>
              <a:rPr lang="en-US" sz="1200" dirty="0" smtClean="0">
                <a:solidFill>
                  <a:schemeClr val="tx1"/>
                </a:solidFill>
              </a:rPr>
              <a:t>For Example Purposes Only</a:t>
            </a:r>
            <a:endParaRPr lang="en-US" sz="1200" dirty="0">
              <a:solidFill>
                <a:schemeClr val="tx1"/>
              </a:solidFill>
            </a:endParaRPr>
          </a:p>
        </p:txBody>
      </p:sp>
      <p:pic>
        <p:nvPicPr>
          <p:cNvPr id="109" name="Picture 108"/>
          <p:cNvPicPr>
            <a:picLocks noChangeAspect="1" noChangeArrowheads="1"/>
          </p:cNvPicPr>
          <p:nvPr/>
        </p:nvPicPr>
        <p:blipFill>
          <a:blip r:embed="rId3" cstate="print"/>
          <a:srcRect/>
          <a:stretch>
            <a:fillRect/>
          </a:stretch>
        </p:blipFill>
        <p:spPr bwMode="auto">
          <a:xfrm>
            <a:off x="8077200" y="91440"/>
            <a:ext cx="822960" cy="822960"/>
          </a:xfrm>
          <a:prstGeom prst="rect">
            <a:avLst/>
          </a:prstGeom>
          <a:noFill/>
          <a:ln w="9525">
            <a:noFill/>
            <a:miter lim="800000"/>
            <a:headEnd/>
            <a:tailEnd/>
          </a:ln>
          <a:effectLst/>
        </p:spPr>
      </p:pic>
      <p:sp>
        <p:nvSpPr>
          <p:cNvPr id="112" name="Rectangle 2"/>
          <p:cNvSpPr>
            <a:spLocks noGrp="1" noChangeArrowheads="1"/>
          </p:cNvSpPr>
          <p:nvPr>
            <p:ph type="title"/>
          </p:nvPr>
        </p:nvSpPr>
        <p:spPr bwMode="gray">
          <a:xfrm>
            <a:off x="148366" y="0"/>
            <a:ext cx="8820150" cy="1148345"/>
          </a:xfrm>
        </p:spPr>
        <p:txBody>
          <a:bodyPr/>
          <a:lstStyle/>
          <a:p>
            <a:r>
              <a:rPr lang="en-US" altLang="en-US" sz="1800" b="0" dirty="0" smtClean="0">
                <a:solidFill>
                  <a:schemeClr val="accent1">
                    <a:lumMod val="20000"/>
                    <a:lumOff val="80000"/>
                  </a:schemeClr>
                </a:solidFill>
                <a:latin typeface="Arial" charset="0"/>
                <a:cs typeface="Arial" charset="0"/>
              </a:rPr>
              <a:t>Working capital: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1. </a:t>
            </a:r>
            <a:r>
              <a:rPr lang="en-US" sz="1800" dirty="0" smtClean="0"/>
              <a:t>Composition of assets and liabilities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1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animBg="1" autoUpdateAnimBg="0"/>
      <p:bldP spid="27136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REATEDBY" val="Advisory Toolbar"/>
  <p:tag name="TOOLBARVERSION" val="0.61a"/>
  <p:tag name="TYPE" val="FullPage"/>
  <p:tag name="KEYWORD" val="FULL-PAGE"/>
  <p:tag name="TEMPLATEVERSION" val="19/09/2006 07:05:34"/>
</p:tagLst>
</file>

<file path=ppt/tags/tag10.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11.xml><?xml version="1.0" encoding="utf-8"?>
<p:tagLst xmlns:a="http://schemas.openxmlformats.org/drawingml/2006/main" xmlns:r="http://schemas.openxmlformats.org/officeDocument/2006/relationships" xmlns:p="http://schemas.openxmlformats.org/presentationml/2006/main">
  <p:tag name="ADV_TOP" val="122.625"/>
  <p:tag name="ADV_LEFT" val="25.5"/>
  <p:tag name="ADV_HEIGHT" val="24"/>
  <p:tag name="ADV_WIDTH" val="328.875"/>
</p:tagLst>
</file>

<file path=ppt/tags/tag12.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13.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14.xml><?xml version="1.0" encoding="utf-8"?>
<p:tagLst xmlns:a="http://schemas.openxmlformats.org/drawingml/2006/main" xmlns:r="http://schemas.openxmlformats.org/officeDocument/2006/relationships" xmlns:p="http://schemas.openxmlformats.org/presentationml/2006/main">
  <p:tag name="ADV_TOP" val="284"/>
  <p:tag name="ADV_LEFT" val="47.5"/>
  <p:tag name="ADV_HEIGHT" val="0"/>
  <p:tag name="ADV_WIDTH" val="644.375"/>
</p:tagLst>
</file>

<file path=ppt/tags/tag15.xml><?xml version="1.0" encoding="utf-8"?>
<p:tagLst xmlns:a="http://schemas.openxmlformats.org/drawingml/2006/main" xmlns:r="http://schemas.openxmlformats.org/officeDocument/2006/relationships" xmlns:p="http://schemas.openxmlformats.org/presentationml/2006/main">
  <p:tag name="ADV_TOP" val="277.875"/>
  <p:tag name="ADV_LEFT" val="47.5"/>
  <p:tag name="ADV_HEIGHT" val="12"/>
  <p:tag name="ADV_WIDTH" val="0"/>
</p:tagLst>
</file>

<file path=ppt/tags/tag16.xml><?xml version="1.0" encoding="utf-8"?>
<p:tagLst xmlns:a="http://schemas.openxmlformats.org/drawingml/2006/main" xmlns:r="http://schemas.openxmlformats.org/officeDocument/2006/relationships" xmlns:p="http://schemas.openxmlformats.org/presentationml/2006/main">
  <p:tag name="ADV_TOP" val="277.875"/>
  <p:tag name="ADV_LEFT" val="106.25"/>
  <p:tag name="ADV_HEIGHT" val="12"/>
  <p:tag name="ADV_WIDTH" val="0"/>
</p:tagLst>
</file>

<file path=ppt/tags/tag17.xml><?xml version="1.0" encoding="utf-8"?>
<p:tagLst xmlns:a="http://schemas.openxmlformats.org/drawingml/2006/main" xmlns:r="http://schemas.openxmlformats.org/officeDocument/2006/relationships" xmlns:p="http://schemas.openxmlformats.org/presentationml/2006/main">
  <p:tag name="ADV_TOP" val="277.875"/>
  <p:tag name="ADV_LEFT" val="161.75"/>
  <p:tag name="ADV_HEIGHT" val="12"/>
  <p:tag name="ADV_WIDTH" val="0"/>
</p:tagLst>
</file>

<file path=ppt/tags/tag18.xml><?xml version="1.0" encoding="utf-8"?>
<p:tagLst xmlns:a="http://schemas.openxmlformats.org/drawingml/2006/main" xmlns:r="http://schemas.openxmlformats.org/officeDocument/2006/relationships" xmlns:p="http://schemas.openxmlformats.org/presentationml/2006/main">
  <p:tag name="ADV_TOP" val="277.875"/>
  <p:tag name="ADV_LEFT" val="217.125"/>
  <p:tag name="ADV_HEIGHT" val="12"/>
  <p:tag name="ADV_WIDTH" val="0"/>
</p:tagLst>
</file>

<file path=ppt/tags/tag19.xml><?xml version="1.0" encoding="utf-8"?>
<p:tagLst xmlns:a="http://schemas.openxmlformats.org/drawingml/2006/main" xmlns:r="http://schemas.openxmlformats.org/officeDocument/2006/relationships" xmlns:p="http://schemas.openxmlformats.org/presentationml/2006/main">
  <p:tag name="ADV_TOP" val="277.875"/>
  <p:tag name="ADV_LEFT" val="327.75"/>
  <p:tag name="ADV_HEIGHT" val="12"/>
  <p:tag name="ADV_WIDTH" val="0"/>
</p:tagLst>
</file>

<file path=ppt/tags/tag2.xml><?xml version="1.0" encoding="utf-8"?>
<p:tagLst xmlns:a="http://schemas.openxmlformats.org/drawingml/2006/main" xmlns:r="http://schemas.openxmlformats.org/officeDocument/2006/relationships" xmlns:p="http://schemas.openxmlformats.org/presentationml/2006/main">
  <p:tag name="ADV_TOP" val="390.875"/>
  <p:tag name="ADV_LEFT" val="31.375"/>
  <p:tag name="ADV_HEIGHT" val="49.5"/>
  <p:tag name="ADV_WIDTH" val="29.75"/>
</p:tagLst>
</file>

<file path=ppt/tags/tag20.xml><?xml version="1.0" encoding="utf-8"?>
<p:tagLst xmlns:a="http://schemas.openxmlformats.org/drawingml/2006/main" xmlns:r="http://schemas.openxmlformats.org/officeDocument/2006/relationships" xmlns:p="http://schemas.openxmlformats.org/presentationml/2006/main">
  <p:tag name="ADV_TOP" val="294.5"/>
  <p:tag name="ADV_LEFT" val="94.125"/>
  <p:tag name="ADV_HEIGHT" val="14.375"/>
  <p:tag name="ADV_WIDTH" val="21.375"/>
</p:tagLst>
</file>

<file path=ppt/tags/tag21.xml><?xml version="1.0" encoding="utf-8"?>
<p:tagLst xmlns:a="http://schemas.openxmlformats.org/drawingml/2006/main" xmlns:r="http://schemas.openxmlformats.org/officeDocument/2006/relationships" xmlns:p="http://schemas.openxmlformats.org/presentationml/2006/main">
  <p:tag name="ADV_TOP" val="294.5"/>
  <p:tag name="ADV_LEFT" val="150.875"/>
  <p:tag name="ADV_HEIGHT" val="14.375"/>
  <p:tag name="ADV_WIDTH" val="21.25"/>
</p:tagLst>
</file>

<file path=ppt/tags/tag22.xml><?xml version="1.0" encoding="utf-8"?>
<p:tagLst xmlns:a="http://schemas.openxmlformats.org/drawingml/2006/main" xmlns:r="http://schemas.openxmlformats.org/officeDocument/2006/relationships" xmlns:p="http://schemas.openxmlformats.org/presentationml/2006/main">
  <p:tag name="ADV_TOP" val="294.5"/>
  <p:tag name="ADV_LEFT" val="206.125"/>
  <p:tag name="ADV_HEIGHT" val="14.375"/>
  <p:tag name="ADV_WIDTH" val="20.625"/>
</p:tagLst>
</file>

<file path=ppt/tags/tag23.xml><?xml version="1.0" encoding="utf-8"?>
<p:tagLst xmlns:a="http://schemas.openxmlformats.org/drawingml/2006/main" xmlns:r="http://schemas.openxmlformats.org/officeDocument/2006/relationships" xmlns:p="http://schemas.openxmlformats.org/presentationml/2006/main">
  <p:tag name="ADV_TOP" val="294.5"/>
  <p:tag name="ADV_LEFT" val="260.375"/>
  <p:tag name="ADV_HEIGHT" val="14.375"/>
  <p:tag name="ADV_WIDTH" val="23.25"/>
</p:tagLst>
</file>

<file path=ppt/tags/tag24.xml><?xml version="1.0" encoding="utf-8"?>
<p:tagLst xmlns:a="http://schemas.openxmlformats.org/drawingml/2006/main" xmlns:r="http://schemas.openxmlformats.org/officeDocument/2006/relationships" xmlns:p="http://schemas.openxmlformats.org/presentationml/2006/main">
  <p:tag name="ADV_TOP" val="284"/>
  <p:tag name="ADV_LEFT" val="47.5"/>
  <p:tag name="ADV_HEIGHT" val="0"/>
  <p:tag name="ADV_WIDTH" val="644.375"/>
</p:tagLst>
</file>

<file path=ppt/tags/tag25.xml><?xml version="1.0" encoding="utf-8"?>
<p:tagLst xmlns:a="http://schemas.openxmlformats.org/drawingml/2006/main" xmlns:r="http://schemas.openxmlformats.org/officeDocument/2006/relationships" xmlns:p="http://schemas.openxmlformats.org/presentationml/2006/main">
  <p:tag name="ADV_TOP" val="277.875"/>
  <p:tag name="ADV_LEFT" val="106.25"/>
  <p:tag name="ADV_HEIGHT" val="12"/>
  <p:tag name="ADV_WIDTH" val="0"/>
</p:tagLst>
</file>

<file path=ppt/tags/tag26.xml><?xml version="1.0" encoding="utf-8"?>
<p:tagLst xmlns:a="http://schemas.openxmlformats.org/drawingml/2006/main" xmlns:r="http://schemas.openxmlformats.org/officeDocument/2006/relationships" xmlns:p="http://schemas.openxmlformats.org/presentationml/2006/main">
  <p:tag name="ADV_TOP" val="277.875"/>
  <p:tag name="ADV_LEFT" val="161.75"/>
  <p:tag name="ADV_HEIGHT" val="12"/>
  <p:tag name="ADV_WIDTH" val="0"/>
</p:tagLst>
</file>

<file path=ppt/tags/tag27.xml><?xml version="1.0" encoding="utf-8"?>
<p:tagLst xmlns:a="http://schemas.openxmlformats.org/drawingml/2006/main" xmlns:r="http://schemas.openxmlformats.org/officeDocument/2006/relationships" xmlns:p="http://schemas.openxmlformats.org/presentationml/2006/main">
  <p:tag name="ADV_TOP" val="277.875"/>
  <p:tag name="ADV_LEFT" val="217.125"/>
  <p:tag name="ADV_HEIGHT" val="12"/>
  <p:tag name="ADV_WIDTH" val="0"/>
</p:tagLst>
</file>

<file path=ppt/tags/tag28.xml><?xml version="1.0" encoding="utf-8"?>
<p:tagLst xmlns:a="http://schemas.openxmlformats.org/drawingml/2006/main" xmlns:r="http://schemas.openxmlformats.org/officeDocument/2006/relationships" xmlns:p="http://schemas.openxmlformats.org/presentationml/2006/main">
  <p:tag name="ADV_TOP" val="294.5"/>
  <p:tag name="ADV_LEFT" val="94.125"/>
  <p:tag name="ADV_HEIGHT" val="14.375"/>
  <p:tag name="ADV_WIDTH" val="21.375"/>
</p:tagLst>
</file>

<file path=ppt/tags/tag29.xml><?xml version="1.0" encoding="utf-8"?>
<p:tagLst xmlns:a="http://schemas.openxmlformats.org/drawingml/2006/main" xmlns:r="http://schemas.openxmlformats.org/officeDocument/2006/relationships" xmlns:p="http://schemas.openxmlformats.org/presentationml/2006/main">
  <p:tag name="ADV_TOP" val="294.5"/>
  <p:tag name="ADV_LEFT" val="150.875"/>
  <p:tag name="ADV_HEIGHT" val="14.375"/>
  <p:tag name="ADV_WIDTH" val="21.25"/>
</p:tagLst>
</file>

<file path=ppt/tags/tag3.xml><?xml version="1.0" encoding="utf-8"?>
<p:tagLst xmlns:a="http://schemas.openxmlformats.org/drawingml/2006/main" xmlns:r="http://schemas.openxmlformats.org/officeDocument/2006/relationships" xmlns:p="http://schemas.openxmlformats.org/presentationml/2006/main">
  <p:tag name="XLNAME" val="[D:\Documents and Settings\hidekioh\Desktop\WC training\WC training pack.xls]NWC charts!NWC charts Chart 2"/>
</p:tagLst>
</file>

<file path=ppt/tags/tag30.xml><?xml version="1.0" encoding="utf-8"?>
<p:tagLst xmlns:a="http://schemas.openxmlformats.org/drawingml/2006/main" xmlns:r="http://schemas.openxmlformats.org/officeDocument/2006/relationships" xmlns:p="http://schemas.openxmlformats.org/presentationml/2006/main">
  <p:tag name="ADV_TOP" val="294.5"/>
  <p:tag name="ADV_LEFT" val="206.125"/>
  <p:tag name="ADV_HEIGHT" val="14.375"/>
  <p:tag name="ADV_WIDTH" val="20.625"/>
</p:tagLst>
</file>

<file path=ppt/tags/tag31.xml><?xml version="1.0" encoding="utf-8"?>
<p:tagLst xmlns:a="http://schemas.openxmlformats.org/drawingml/2006/main" xmlns:r="http://schemas.openxmlformats.org/officeDocument/2006/relationships" xmlns:p="http://schemas.openxmlformats.org/presentationml/2006/main">
  <p:tag name="ADV_TOP" val="294.5"/>
  <p:tag name="ADV_LEFT" val="260.375"/>
  <p:tag name="ADV_HEIGHT" val="14.375"/>
  <p:tag name="ADV_WIDTH" val="23.25"/>
</p:tagLst>
</file>

<file path=ppt/tags/tag32.xml><?xml version="1.0" encoding="utf-8"?>
<p:tagLst xmlns:a="http://schemas.openxmlformats.org/drawingml/2006/main" xmlns:r="http://schemas.openxmlformats.org/officeDocument/2006/relationships" xmlns:p="http://schemas.openxmlformats.org/presentationml/2006/main">
  <p:tag name="ADV_TOP" val="284"/>
  <p:tag name="ADV_LEFT" val="47.5"/>
  <p:tag name="ADV_HEIGHT" val="0"/>
  <p:tag name="ADV_WIDTH" val="644.375"/>
</p:tagLst>
</file>

<file path=ppt/tags/tag33.xml><?xml version="1.0" encoding="utf-8"?>
<p:tagLst xmlns:a="http://schemas.openxmlformats.org/drawingml/2006/main" xmlns:r="http://schemas.openxmlformats.org/officeDocument/2006/relationships" xmlns:p="http://schemas.openxmlformats.org/presentationml/2006/main">
  <p:tag name="ADV_TOP" val="284"/>
  <p:tag name="ADV_LEFT" val="47.5"/>
  <p:tag name="ADV_HEIGHT" val="0"/>
  <p:tag name="ADV_WIDTH" val="644.375"/>
</p:tagLst>
</file>

<file path=ppt/tags/tag34.xml><?xml version="1.0" encoding="utf-8"?>
<p:tagLst xmlns:a="http://schemas.openxmlformats.org/drawingml/2006/main" xmlns:r="http://schemas.openxmlformats.org/officeDocument/2006/relationships" xmlns:p="http://schemas.openxmlformats.org/presentationml/2006/main">
  <p:tag name="ADV_TOP" val="294.5"/>
  <p:tag name="ADV_LEFT" val="206.125"/>
  <p:tag name="ADV_HEIGHT" val="14.375"/>
  <p:tag name="ADV_WIDTH" val="20.625"/>
</p:tagLst>
</file>

<file path=ppt/tags/tag35.xml><?xml version="1.0" encoding="utf-8"?>
<p:tagLst xmlns:a="http://schemas.openxmlformats.org/drawingml/2006/main" xmlns:r="http://schemas.openxmlformats.org/officeDocument/2006/relationships" xmlns:p="http://schemas.openxmlformats.org/presentationml/2006/main">
  <p:tag name="ADV_TOP" val="294.5"/>
  <p:tag name="ADV_LEFT" val="206.125"/>
  <p:tag name="ADV_HEIGHT" val="14.375"/>
  <p:tag name="ADV_WIDTH" val="20.625"/>
</p:tagLst>
</file>

<file path=ppt/tags/tag36.xml><?xml version="1.0" encoding="utf-8"?>
<p:tagLst xmlns:a="http://schemas.openxmlformats.org/drawingml/2006/main" xmlns:r="http://schemas.openxmlformats.org/officeDocument/2006/relationships" xmlns:p="http://schemas.openxmlformats.org/presentationml/2006/main">
  <p:tag name="ADV_TOP" val="284"/>
  <p:tag name="ADV_LEFT" val="47.5"/>
  <p:tag name="ADV_HEIGHT" val="0"/>
  <p:tag name="ADV_WIDTH" val="644.375"/>
</p:tagLst>
</file>

<file path=ppt/tags/tag37.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38.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39.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40.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41.xml><?xml version="1.0" encoding="utf-8"?>
<p:tagLst xmlns:a="http://schemas.openxmlformats.org/drawingml/2006/main" xmlns:r="http://schemas.openxmlformats.org/officeDocument/2006/relationships" xmlns:p="http://schemas.openxmlformats.org/presentationml/2006/main">
  <p:tag name="ADV_TOP" val="277.875"/>
  <p:tag name="ADV_LEFT" val="217.125"/>
  <p:tag name="ADV_HEIGHT" val="12"/>
  <p:tag name="ADV_WIDTH" val="0"/>
</p:tagLst>
</file>

<file path=ppt/tags/tag42.xml><?xml version="1.0" encoding="utf-8"?>
<p:tagLst xmlns:a="http://schemas.openxmlformats.org/drawingml/2006/main" xmlns:r="http://schemas.openxmlformats.org/officeDocument/2006/relationships" xmlns:p="http://schemas.openxmlformats.org/presentationml/2006/main">
  <p:tag name="ADV_TOP" val="294.5"/>
  <p:tag name="ADV_LEFT" val="260.375"/>
  <p:tag name="ADV_HEIGHT" val="14.375"/>
  <p:tag name="ADV_WIDTH" val="23.25"/>
</p:tagLst>
</file>

<file path=ppt/tags/tag43.xml><?xml version="1.0" encoding="utf-8"?>
<p:tagLst xmlns:a="http://schemas.openxmlformats.org/drawingml/2006/main" xmlns:r="http://schemas.openxmlformats.org/officeDocument/2006/relationships" xmlns:p="http://schemas.openxmlformats.org/presentationml/2006/main">
  <p:tag name="ADV_TOP" val="284"/>
  <p:tag name="ADV_LEFT" val="47.5"/>
  <p:tag name="ADV_HEIGHT" val="0"/>
  <p:tag name="ADV_WIDTH" val="644.375"/>
</p:tagLst>
</file>

<file path=ppt/tags/tag44.xml><?xml version="1.0" encoding="utf-8"?>
<p:tagLst xmlns:a="http://schemas.openxmlformats.org/drawingml/2006/main" xmlns:r="http://schemas.openxmlformats.org/officeDocument/2006/relationships" xmlns:p="http://schemas.openxmlformats.org/presentationml/2006/main">
  <p:tag name="ADV_TOP" val="294.5"/>
  <p:tag name="ADV_LEFT" val="206.125"/>
  <p:tag name="ADV_HEIGHT" val="14.375"/>
  <p:tag name="ADV_WIDTH" val="20.625"/>
</p:tagLst>
</file>

<file path=ppt/tags/tag45.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46.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47.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48.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49.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50.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51.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52.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53.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54.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55.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56.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57.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58.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59.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6.xml><?xml version="1.0" encoding="utf-8"?>
<p:tagLst xmlns:a="http://schemas.openxmlformats.org/drawingml/2006/main" xmlns:r="http://schemas.openxmlformats.org/officeDocument/2006/relationships" xmlns:p="http://schemas.openxmlformats.org/presentationml/2006/main">
  <p:tag name="FASLEFT" val="21.5"/>
  <p:tag name="FASTOP" val="389.125"/>
  <p:tag name="FASHEIGHT" val="9.625"/>
  <p:tag name="FASWIDTH" val="362.875"/>
</p:tagLst>
</file>

<file path=ppt/tags/tag60.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61.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62.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63.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64.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65.xml><?xml version="1.0" encoding="utf-8"?>
<p:tagLst xmlns:a="http://schemas.openxmlformats.org/drawingml/2006/main" xmlns:r="http://schemas.openxmlformats.org/officeDocument/2006/relationships" xmlns:p="http://schemas.openxmlformats.org/presentationml/2006/main">
  <p:tag name="ADV_TOP" val="352.25"/>
  <p:tag name="ADV_LEFT" val="134.125"/>
  <p:tag name="ADV_HEIGHT" val="42.5"/>
  <p:tag name="ADV_WIDTH" val="102.875"/>
</p:tagLst>
</file>

<file path=ppt/tags/tag66.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ags/tag67.xml><?xml version="1.0" encoding="utf-8"?>
<p:tagLst xmlns:a="http://schemas.openxmlformats.org/drawingml/2006/main" xmlns:r="http://schemas.openxmlformats.org/officeDocument/2006/relationships" xmlns:p="http://schemas.openxmlformats.org/presentationml/2006/main">
  <p:tag name="FASLEFT" val="212.375"/>
  <p:tag name="FASTOP" val="99.875"/>
  <p:tag name="FASHEIGHT" val="49.5"/>
  <p:tag name="FASWIDTH" val="29.75"/>
</p:tagLst>
</file>

<file path=ppt/tags/tag7.xml><?xml version="1.0" encoding="utf-8"?>
<p:tagLst xmlns:a="http://schemas.openxmlformats.org/drawingml/2006/main" xmlns:r="http://schemas.openxmlformats.org/officeDocument/2006/relationships" xmlns:p="http://schemas.openxmlformats.org/presentationml/2006/main">
  <p:tag name="" val="TRUE"/>
</p:tagLst>
</file>

<file path=ppt/tags/tag8.xml><?xml version="1.0" encoding="utf-8"?>
<p:tagLst xmlns:a="http://schemas.openxmlformats.org/drawingml/2006/main" xmlns:r="http://schemas.openxmlformats.org/officeDocument/2006/relationships" xmlns:p="http://schemas.openxmlformats.org/presentationml/2006/main">
  <p:tag name="ADV_TOP" val="390.875"/>
  <p:tag name="ADV_LEFT" val="31.375"/>
  <p:tag name="ADV_HEIGHT" val="49.5"/>
  <p:tag name="ADV_WIDTH" val="29.75"/>
</p:tagLst>
</file>

<file path=ppt/tags/tag9.xml><?xml version="1.0" encoding="utf-8"?>
<p:tagLst xmlns:a="http://schemas.openxmlformats.org/drawingml/2006/main" xmlns:r="http://schemas.openxmlformats.org/officeDocument/2006/relationships" xmlns:p="http://schemas.openxmlformats.org/presentationml/2006/main">
  <p:tag name="ADV_TOP" val="314.625"/>
  <p:tag name="ADV_LEFT" val="161.125"/>
  <p:tag name="ADV_HEIGHT" val="38"/>
  <p:tag name="ADV_WIDTH" val="0"/>
</p:tagLst>
</file>

<file path=ppt/theme/theme1.xml><?xml version="1.0" encoding="utf-8"?>
<a:theme xmlns:a="http://schemas.openxmlformats.org/drawingml/2006/main" name="KPMG Template 2007">
  <a:themeElements>
    <a:clrScheme name="Custom 18">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guide on working capital is focused on how we carry out our financial due diligence work in relation to working capital.  It explains how we might plan and execute our analysis, and what the outputs may look like.</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FDD_WA_Capital</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5.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D950728-A10A-45A2-87E5-03E41E9FA96A}"/>
</file>

<file path=customXml/itemProps2.xml><?xml version="1.0" encoding="utf-8"?>
<ds:datastoreItem xmlns:ds="http://schemas.openxmlformats.org/officeDocument/2006/customXml" ds:itemID="{CE0ACD7F-6343-462B-B135-8D5659576578}"/>
</file>

<file path=customXml/itemProps3.xml><?xml version="1.0" encoding="utf-8"?>
<ds:datastoreItem xmlns:ds="http://schemas.openxmlformats.org/officeDocument/2006/customXml" ds:itemID="{021F5824-44A5-460C-A57E-0F16B0A9D683}"/>
</file>

<file path=customXml/itemProps4.xml><?xml version="1.0" encoding="utf-8"?>
<ds:datastoreItem xmlns:ds="http://schemas.openxmlformats.org/officeDocument/2006/customXml" ds:itemID="{DBDA8869-71DD-4E48-870F-3C786F6FA1BC}"/>
</file>

<file path=customXml/itemProps5.xml><?xml version="1.0" encoding="utf-8"?>
<ds:datastoreItem xmlns:ds="http://schemas.openxmlformats.org/officeDocument/2006/customXml" ds:itemID="{07A6DC3C-9526-4F7B-BFA8-FCE66A388E84}"/>
</file>

<file path=docProps/app.xml><?xml version="1.0" encoding="utf-8"?>
<Properties xmlns="http://schemas.openxmlformats.org/officeDocument/2006/extended-properties" xmlns:vt="http://schemas.openxmlformats.org/officeDocument/2006/docPropsVTypes">
  <Template/>
  <TotalTime>0</TotalTime>
  <Words>5703</Words>
  <Application>Microsoft Office PowerPoint</Application>
  <PresentationFormat>Letter Paper (8.5x11 in)</PresentationFormat>
  <Paragraphs>676</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KPMG Template 2007</vt:lpstr>
      <vt:lpstr>Slide 0</vt:lpstr>
      <vt:lpstr>Slide 1</vt:lpstr>
      <vt:lpstr>Working capital: Due diligence considerations Contents </vt:lpstr>
      <vt:lpstr>Working capital: Due diligence considerations Summary</vt:lpstr>
      <vt:lpstr>Working capital: Due diligence considerations General considerations   </vt:lpstr>
      <vt:lpstr>Working capital: Due diligence considerations Top 10 tips for planning working capital analysis</vt:lpstr>
      <vt:lpstr>Working capital: Due diligence considerations What analysis should KPMG be seeking to do?1</vt:lpstr>
      <vt:lpstr>Working capital: Due diligence considerations 1. Composition of assets and liabilities</vt:lpstr>
      <vt:lpstr>Working capital: Due diligence considerations 1. Composition of assets and liabilities</vt:lpstr>
      <vt:lpstr>Working capital: Due diligence considerations 2. Working capital reconciliation and movements</vt:lpstr>
      <vt:lpstr>Working capital: Due diligence considerations 3. Balances to be excluded</vt:lpstr>
      <vt:lpstr>Working capital: Due diligence considerations 3. Balances to be excluded</vt:lpstr>
      <vt:lpstr>Working capital: Due diligence considerations 3. Balances to be excluded</vt:lpstr>
      <vt:lpstr>Working capital: Due diligence considerations 3. Balances to be excluded – other considerations</vt:lpstr>
      <vt:lpstr>Working capital: Due diligence considerations 3. Historical trends</vt:lpstr>
      <vt:lpstr>Working capital: Due diligence considerations 3. Historical trends</vt:lpstr>
      <vt:lpstr>Working capital: Due diligence considerations 3. Historical trends</vt:lpstr>
      <vt:lpstr>Working capital: Due diligence considerations 3. Historical trends – key performance indicators</vt:lpstr>
      <vt:lpstr>Working capital: Due diligence considerations 3. Historical trends – key performance indicators</vt:lpstr>
      <vt:lpstr>Working capital: Due diligence considerations 3. Historical trends – key performance indicators</vt:lpstr>
      <vt:lpstr>Working capital: Due diligence considerations 3. Historical trends – key performance indicators</vt:lpstr>
      <vt:lpstr>Working capital: Due diligence considerations 3. Historical trends – key performance indicators</vt:lpstr>
      <vt:lpstr>Working capital: Due diligence considerations 3. Historical trends – impact on completion and forecasts</vt:lpstr>
      <vt:lpstr>Working capital: Due diligence considerations 4. Intra-month balances</vt:lpstr>
      <vt:lpstr>Working capital: Due diligence considerations 4. Intra-month balances - example</vt:lpstr>
      <vt:lpstr>Slide 25</vt:lpstr>
      <vt:lpstr>Working capital: Due diligence considerations 5. Working capital and SPAs</vt:lpstr>
      <vt:lpstr>Working capital: Due diligence considerations 5. Working capital and SPAs – Reporting to client</vt:lpstr>
      <vt:lpstr>Working capital: Due diligence considerations Final takeaways</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 DD Considerations</dc:title>
  <dc:creator>Ramaswarmy, K.</dc:creator>
  <cp:keywords/>
  <dc:description/>
  <cp:lastModifiedBy/>
  <cp:revision>1</cp:revision>
  <dcterms:created xsi:type="dcterms:W3CDTF">2012-10-11T03:44:22Z</dcterms:created>
  <dcterms:modified xsi:type="dcterms:W3CDTF">2012-10-11T03:44:24Z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715200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guide on working capital is focused on how we carry out our financial due diligence work in relation to working capital.  It explains how we might plan and execute our analysis, and what the outputs may look like.</vt:lpwstr>
  </property>
  <property fmtid="{D5CDD505-2E9C-101B-9397-08002B2CF9AE}" pid="7" name="Keyword">
    <vt:lpwstr>FDD_WA_Capital</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30</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This guide on working capital is focused on how we carry out our financial due diligence work in relation to working capital.  It explains how we might plan and execute our analysis, and what the outputs may look like.</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154243440161206170200244245219201202156169215204205195155158159199243</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163164167205206204162</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FDD_WA_Capital</vt:lpwstr>
  </property>
  <property fmtid="{D5CDD505-2E9C-101B-9397-08002B2CF9AE}" pid="102" name="AdvRiskReviewer">
    <vt:lpwstr/>
  </property>
</Properties>
</file>