
<file path=[Content_Types].xml><?xml version="1.0" encoding="utf-8"?>
<Types xmlns="http://schemas.openxmlformats.org/package/2006/content-types">
  <Override PartName="/ppt/notesSlides/notesSlide2.xml" ContentType="application/vnd.openxmlformats-officedocument.presentationml.notesSlide+xml"/>
  <Override PartName="/ppt/tags/tag8.xml" ContentType="application/vnd.openxmlformats-officedocument.presentationml.tags+xml"/>
  <Override PartName="/customXml/itemProps1.xml" ContentType="application/vnd.openxmlformats-officedocument.customXmlProperties+xml"/>
  <Override PartName="/ppt/slides/slide4.xml" ContentType="application/vnd.openxmlformats-officedocument.presentationml.slide+xml"/>
  <Override PartName="/ppt/slides/slide18.xml" ContentType="application/vnd.openxmlformats-officedocument.presentationml.slide+xml"/>
  <Override PartName="/ppt/slideLayouts/slideLayout6.xml" ContentType="application/vnd.openxmlformats-officedocument.presentationml.slideLayout+xml"/>
  <Override PartName="/ppt/tags/tag4.xml" ContentType="application/vnd.openxmlformats-officedocument.presentationml.tags+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tags/tag16.xml" ContentType="application/vnd.openxmlformats-officedocument.presentationml.tags+xml"/>
  <Override PartName="/ppt/notesSlides/notesSlide23.xml" ContentType="application/vnd.openxmlformats-officedocument.presentationml.notesSlide+xml"/>
  <Override PartName="/docProps/custom.xml" ContentType="application/vnd.openxmlformats-officedocument.custom-properties+xml"/>
  <Override PartName="/ppt/notesSlides/notesSlide12.xml" ContentType="application/vnd.openxmlformats-officedocument.presentationml.notesSlide+xml"/>
  <Override PartName="/ppt/notesSlides/notesSlide7.xml" ContentType="application/vnd.openxmlformats-officedocument.presentationml.notesSlide+xml"/>
  <Override PartName="/ppt/tags/tag12.xml" ContentType="application/vnd.openxmlformats-officedocument.presentationml.tags+xml"/>
  <Override PartName="/ppt/slides/slide9.xml" ContentType="application/vnd.openxmlformats-officedocument.presentationml.slide+xml"/>
  <Override PartName="/ppt/viewProps.xml" ContentType="application/vnd.openxmlformats-officedocument.presentationml.viewProps+xml"/>
  <Override PartName="/ppt/tags/tag9.xml" ContentType="application/vnd.openxmlformats-officedocument.presentationml.tag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3.xml" ContentType="application/vnd.openxmlformats-officedocument.presentationml.notesSlide+xml"/>
  <Override PartName="/customXml/itemProps2.xml" ContentType="application/vnd.openxmlformats-officedocument.customXmlProperties+xml"/>
  <Override PartName="/ppt/presProps.xml" ContentType="application/vnd.openxmlformats-officedocument.presentationml.presProps+xml"/>
  <Override PartName="/ppt/theme/theme2.xml" ContentType="application/vnd.openxmlformats-officedocument.theme+xml"/>
  <Override PartName="/ppt/tags/tag5.xml" ContentType="application/vnd.openxmlformats-officedocument.presentationml.tags+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emf" ContentType="image/x-emf"/>
  <Override PartName="/ppt/tags/tag3.xml" ContentType="application/vnd.openxmlformats-officedocument.presentationml.tags+xml"/>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tags/tag1.xml" ContentType="application/vnd.openxmlformats-officedocument.presentationml.tags+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tags/tag19.xml" ContentType="application/vnd.openxmlformats-officedocument.presentationml.tags+xml"/>
  <Override PartName="/ppt/notesSlides/notesSlide2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tags/tag17.xml" ContentType="application/vnd.openxmlformats-officedocument.presentationml.tags+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tags/tag15.xml" ContentType="application/vnd.openxmlformats-officedocument.presentationml.tags+xml"/>
  <Override PartName="/ppt/notesSlides/notesSlide20.xml" ContentType="application/vnd.openxmlformats-officedocument.presentationml.notesSlide+xml"/>
  <Override PartName="/ppt/notesSlides/notesSlide6.xml" ContentType="application/vnd.openxmlformats-officedocument.presentationml.notesSlide+xml"/>
  <Override PartName="/ppt/tags/tag13.xml" ContentType="application/vnd.openxmlformats-officedocument.presentationml.tags+xml"/>
  <Override PartName="/ppt/slides/slide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ppt/tags/tag11.xml" ContentType="application/vnd.openxmlformats-officedocument.presentationml.tags+xml"/>
  <Override PartName="/docProps/core.xml" ContentType="application/vnd.openxmlformats-package.core-properties+xml"/>
  <Override PartName="/customXml/itemProps5.xml" ContentType="application/vnd.openxmlformats-officedocument.customXmlProperties+xml"/>
  <Override PartName="/ppt/slides/slide6.xml" ContentType="application/vnd.openxmlformats-officedocument.presentationml.slide+xml"/>
  <Override PartName="/ppt/slideLayouts/slideLayout8.xml" ContentType="application/vnd.openxmlformats-officedocument.presentationml.slideLayout+xml"/>
  <Override PartName="/ppt/tags/tag6.xml" ContentType="application/vnd.openxmlformats-officedocument.presentationml.tags+xml"/>
  <Override PartName="/customXml/itemProps3.xml" ContentType="application/vnd.openxmlformats-officedocument.customXmlProperties+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tags/tag2.xml" ContentType="application/vnd.openxmlformats-officedocument.presentationml.tags+xml"/>
  <Override PartName="/ppt/notesSlides/notesSlide18.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notesSlides/notesSlide25.xml" ContentType="application/vnd.openxmlformats-officedocument.presentationml.notesSlide+xml"/>
  <Override PartName="/ppt/slides/slide12.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tags/tag18.xml" ContentType="application/vnd.openxmlformats-officedocument.presentationml.tags+xml"/>
  <Override PartName="/ppt/commentAuthors.xml" ContentType="application/vnd.openxmlformats-officedocument.presentationml.commentAuthors+xml"/>
  <Override PartName="/ppt/notesSlides/notesSlide9.xml" ContentType="application/vnd.openxmlformats-officedocument.presentationml.notesSlide+xml"/>
  <Override PartName="/ppt/tags/tag14.xml" ContentType="application/vnd.openxmlformats-officedocument.presentationml.tags+xml"/>
  <Override PartName="/ppt/notesSlides/notesSlide21.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tags/tag10.xml" ContentType="application/vnd.openxmlformats-officedocument.presentationml.tags+xml"/>
  <Override PartName="/customXml/itemProps4.xml" ContentType="application/vnd.openxmlformats-officedocument.customXmlProperties+xml"/>
  <Override PartName="/ppt/notesSlides/notesSlide1.xml" ContentType="application/vnd.openxmlformats-officedocument.presentationml.notesSlide+xml"/>
  <Override PartName="/ppt/tags/tag7.xml" ContentType="application/vnd.openxmlformats-officedocument.presentationml.tags+xml"/>
  <Override PartName="/ppt/slides/slide3.xml" ContentType="application/vnd.openxmlformats-officedocument.presentationml.slide+xml"/>
  <Override PartName="/ppt/slides/slide17.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removePersonalInfoOnSave="1" saveSubsetFonts="1" autoCompressPictures="0">
  <p:sldMasterIdLst>
    <p:sldMasterId id="2147485905" r:id="rId2"/>
  </p:sldMasterIdLst>
  <p:notesMasterIdLst>
    <p:notesMasterId r:id="rId28"/>
  </p:notesMasterIdLst>
  <p:handoutMasterIdLst>
    <p:handoutMasterId r:id="rId29"/>
  </p:handoutMasterIdLst>
  <p:sldIdLst>
    <p:sldId id="577" r:id="rId3"/>
    <p:sldId id="650" r:id="rId4"/>
    <p:sldId id="507" r:id="rId5"/>
    <p:sldId id="607" r:id="rId6"/>
    <p:sldId id="596" r:id="rId7"/>
    <p:sldId id="594" r:id="rId8"/>
    <p:sldId id="625" r:id="rId9"/>
    <p:sldId id="639" r:id="rId10"/>
    <p:sldId id="626" r:id="rId11"/>
    <p:sldId id="628" r:id="rId12"/>
    <p:sldId id="631" r:id="rId13"/>
    <p:sldId id="632" r:id="rId14"/>
    <p:sldId id="633" r:id="rId15"/>
    <p:sldId id="620" r:id="rId16"/>
    <p:sldId id="621" r:id="rId17"/>
    <p:sldId id="641" r:id="rId18"/>
    <p:sldId id="640" r:id="rId19"/>
    <p:sldId id="642" r:id="rId20"/>
    <p:sldId id="643" r:id="rId21"/>
    <p:sldId id="644" r:id="rId22"/>
    <p:sldId id="637" r:id="rId23"/>
    <p:sldId id="649" r:id="rId24"/>
    <p:sldId id="648" r:id="rId25"/>
    <p:sldId id="638" r:id="rId26"/>
    <p:sldId id="651" r:id="rId27"/>
  </p:sldIdLst>
  <p:sldSz cx="9144000" cy="6858000" type="letter"/>
  <p:notesSz cx="7010400" cy="9296400"/>
  <p:custDataLst>
    <p:tags r:id="rId30"/>
  </p:custDataLst>
  <p:defaultTextStyle>
    <a:defPPr>
      <a:defRPr lang="en-US"/>
    </a:defPPr>
    <a:lvl1pPr algn="l" rtl="0" fontAlgn="base">
      <a:spcBef>
        <a:spcPct val="0"/>
      </a:spcBef>
      <a:spcAft>
        <a:spcPct val="0"/>
      </a:spcAft>
      <a:defRPr sz="2400" b="1" kern="1200">
        <a:solidFill>
          <a:schemeClr val="bg1"/>
        </a:solidFill>
        <a:latin typeface="Arial" charset="0"/>
        <a:ea typeface="MS PGothic" pitchFamily="34" charset="-128"/>
        <a:cs typeface="Arial" charset="0"/>
      </a:defRPr>
    </a:lvl1pPr>
    <a:lvl2pPr marL="457200" algn="l" rtl="0" fontAlgn="base">
      <a:spcBef>
        <a:spcPct val="0"/>
      </a:spcBef>
      <a:spcAft>
        <a:spcPct val="0"/>
      </a:spcAft>
      <a:defRPr sz="2400" b="1" kern="1200">
        <a:solidFill>
          <a:schemeClr val="bg1"/>
        </a:solidFill>
        <a:latin typeface="Arial" charset="0"/>
        <a:ea typeface="MS PGothic" pitchFamily="34" charset="-128"/>
        <a:cs typeface="Arial" charset="0"/>
      </a:defRPr>
    </a:lvl2pPr>
    <a:lvl3pPr marL="914400" algn="l" rtl="0" fontAlgn="base">
      <a:spcBef>
        <a:spcPct val="0"/>
      </a:spcBef>
      <a:spcAft>
        <a:spcPct val="0"/>
      </a:spcAft>
      <a:defRPr sz="2400" b="1" kern="1200">
        <a:solidFill>
          <a:schemeClr val="bg1"/>
        </a:solidFill>
        <a:latin typeface="Arial" charset="0"/>
        <a:ea typeface="MS PGothic" pitchFamily="34" charset="-128"/>
        <a:cs typeface="Arial" charset="0"/>
      </a:defRPr>
    </a:lvl3pPr>
    <a:lvl4pPr marL="1371600" algn="l" rtl="0" fontAlgn="base">
      <a:spcBef>
        <a:spcPct val="0"/>
      </a:spcBef>
      <a:spcAft>
        <a:spcPct val="0"/>
      </a:spcAft>
      <a:defRPr sz="2400" b="1" kern="1200">
        <a:solidFill>
          <a:schemeClr val="bg1"/>
        </a:solidFill>
        <a:latin typeface="Arial" charset="0"/>
        <a:ea typeface="MS PGothic" pitchFamily="34" charset="-128"/>
        <a:cs typeface="Arial" charset="0"/>
      </a:defRPr>
    </a:lvl4pPr>
    <a:lvl5pPr marL="1828800" algn="l" rtl="0" fontAlgn="base">
      <a:spcBef>
        <a:spcPct val="0"/>
      </a:spcBef>
      <a:spcAft>
        <a:spcPct val="0"/>
      </a:spcAft>
      <a:defRPr sz="2400" b="1" kern="1200">
        <a:solidFill>
          <a:schemeClr val="bg1"/>
        </a:solidFill>
        <a:latin typeface="Arial" charset="0"/>
        <a:ea typeface="MS PGothic" pitchFamily="34" charset="-128"/>
        <a:cs typeface="Arial" charset="0"/>
      </a:defRPr>
    </a:lvl5pPr>
    <a:lvl6pPr marL="2286000" algn="l" defTabSz="914400" rtl="0" eaLnBrk="1" latinLnBrk="0" hangingPunct="1">
      <a:defRPr sz="2400" b="1" kern="1200">
        <a:solidFill>
          <a:schemeClr val="bg1"/>
        </a:solidFill>
        <a:latin typeface="Arial" charset="0"/>
        <a:ea typeface="MS PGothic" pitchFamily="34" charset="-128"/>
        <a:cs typeface="Arial" charset="0"/>
      </a:defRPr>
    </a:lvl6pPr>
    <a:lvl7pPr marL="2743200" algn="l" defTabSz="914400" rtl="0" eaLnBrk="1" latinLnBrk="0" hangingPunct="1">
      <a:defRPr sz="2400" b="1" kern="1200">
        <a:solidFill>
          <a:schemeClr val="bg1"/>
        </a:solidFill>
        <a:latin typeface="Arial" charset="0"/>
        <a:ea typeface="MS PGothic" pitchFamily="34" charset="-128"/>
        <a:cs typeface="Arial" charset="0"/>
      </a:defRPr>
    </a:lvl7pPr>
    <a:lvl8pPr marL="3200400" algn="l" defTabSz="914400" rtl="0" eaLnBrk="1" latinLnBrk="0" hangingPunct="1">
      <a:defRPr sz="2400" b="1" kern="1200">
        <a:solidFill>
          <a:schemeClr val="bg1"/>
        </a:solidFill>
        <a:latin typeface="Arial" charset="0"/>
        <a:ea typeface="MS PGothic" pitchFamily="34" charset="-128"/>
        <a:cs typeface="Arial" charset="0"/>
      </a:defRPr>
    </a:lvl8pPr>
    <a:lvl9pPr marL="3657600" algn="l" defTabSz="914400" rtl="0" eaLnBrk="1" latinLnBrk="0" hangingPunct="1">
      <a:defRPr sz="2400" b="1" kern="1200">
        <a:solidFill>
          <a:schemeClr val="bg1"/>
        </a:solidFill>
        <a:latin typeface="Arial" charset="0"/>
        <a:ea typeface="MS PGothic" pitchFamily="34" charset="-128"/>
        <a:cs typeface="Arial" charset="0"/>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4" name="Author" initials="A" lastIdx="0" clrIdx="4"/>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8AA5CB"/>
    <a:srgbClr val="AABE75"/>
    <a:srgbClr val="B21107"/>
    <a:srgbClr val="9FB6D9"/>
    <a:srgbClr val="F0F4FE"/>
    <a:srgbClr val="ACACAC"/>
    <a:srgbClr val="DDDDDD"/>
    <a:srgbClr val="D7DFB4"/>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441" autoAdjust="0"/>
    <p:restoredTop sz="98678" autoAdjust="0"/>
  </p:normalViewPr>
  <p:slideViewPr>
    <p:cSldViewPr snapToGrid="0">
      <p:cViewPr>
        <p:scale>
          <a:sx n="100" d="100"/>
          <a:sy n="100" d="100"/>
        </p:scale>
        <p:origin x="-558" y="-72"/>
      </p:cViewPr>
      <p:guideLst>
        <p:guide orient="horz" pos="384"/>
        <p:guide pos="96"/>
      </p:guideLst>
    </p:cSldViewPr>
  </p:slideViewPr>
  <p:outlineViewPr>
    <p:cViewPr>
      <p:scale>
        <a:sx n="33" d="100"/>
        <a:sy n="33" d="100"/>
      </p:scale>
      <p:origin x="246" y="2496"/>
    </p:cViewPr>
  </p:outlineViewPr>
  <p:notesTextViewPr>
    <p:cViewPr>
      <p:scale>
        <a:sx n="100" d="100"/>
        <a:sy n="100" d="100"/>
      </p:scale>
      <p:origin x="0" y="0"/>
    </p:cViewPr>
  </p:notesTextViewPr>
  <p:sorterViewPr>
    <p:cViewPr>
      <p:scale>
        <a:sx n="50" d="100"/>
        <a:sy n="50" d="100"/>
      </p:scale>
      <p:origin x="0" y="0"/>
    </p:cViewPr>
  </p:sorterViewPr>
  <p:notesViewPr>
    <p:cSldViewPr snapToGrid="0">
      <p:cViewPr varScale="1">
        <p:scale>
          <a:sx n="56" d="100"/>
          <a:sy n="56" d="100"/>
        </p:scale>
        <p:origin x="-2532" y="-90"/>
      </p:cViewPr>
      <p:guideLst>
        <p:guide orient="horz" pos="2928"/>
        <p:guide pos="2208"/>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customXml" Target="../customXml/item5.xml"/><Relationship Id="rId21" Type="http://schemas.openxmlformats.org/officeDocument/2006/relationships/slide" Target="slides/slide19.xml"/><Relationship Id="rId34"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viewProps" Target="viewProps.xml"/><Relationship Id="rId38" Type="http://schemas.openxmlformats.org/officeDocument/2006/relationships/customXml" Target="../customXml/item4.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presProps" Target="presProps.xml"/><Relationship Id="rId37" Type="http://schemas.openxmlformats.org/officeDocument/2006/relationships/customXml" Target="../customXml/item3.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commentAuthors" Target="commentAuthor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tags" Target="tags/tag1.xml"/><Relationship Id="rId35" Type="http://schemas.openxmlformats.org/officeDocument/2006/relationships/tableStyles" Target="tableStyles.xml"/><Relationship Id="rId8" Type="http://schemas.openxmlformats.org/officeDocument/2006/relationships/slide" Target="slides/slide6.xml"/><Relationship Id="rId3"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3490" name="Rectangle 2"/>
          <p:cNvSpPr>
            <a:spLocks noGrp="1" noChangeArrowheads="1"/>
          </p:cNvSpPr>
          <p:nvPr>
            <p:ph type="hdr" sz="quarter"/>
          </p:nvPr>
        </p:nvSpPr>
        <p:spPr bwMode="auto">
          <a:xfrm>
            <a:off x="0" y="0"/>
            <a:ext cx="3037840" cy="465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b="0" dirty="0">
                <a:solidFill>
                  <a:schemeClr val="tx1"/>
                </a:solidFill>
                <a:latin typeface="Arial" pitchFamily="34" charset="0"/>
                <a:ea typeface="ＭＳ Ｐゴシック" pitchFamily="34" charset="-128"/>
                <a:cs typeface="+mn-cs"/>
              </a:defRPr>
            </a:lvl1pPr>
          </a:lstStyle>
          <a:p>
            <a:pPr>
              <a:defRPr/>
            </a:pPr>
            <a:endParaRPr lang="en-US"/>
          </a:p>
        </p:txBody>
      </p:sp>
      <p:sp>
        <p:nvSpPr>
          <p:cNvPr id="63491" name="Rectangle 3"/>
          <p:cNvSpPr>
            <a:spLocks noGrp="1" noChangeArrowheads="1"/>
          </p:cNvSpPr>
          <p:nvPr>
            <p:ph type="dt" sz="quarter" idx="1"/>
          </p:nvPr>
        </p:nvSpPr>
        <p:spPr bwMode="auto">
          <a:xfrm>
            <a:off x="3970938" y="0"/>
            <a:ext cx="3037840" cy="465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b="0" dirty="0">
                <a:solidFill>
                  <a:schemeClr val="tx1"/>
                </a:solidFill>
                <a:latin typeface="Arial" pitchFamily="34" charset="0"/>
                <a:ea typeface="ＭＳ Ｐゴシック" pitchFamily="34" charset="-128"/>
                <a:cs typeface="+mn-cs"/>
              </a:defRPr>
            </a:lvl1pPr>
          </a:lstStyle>
          <a:p>
            <a:pPr>
              <a:defRPr/>
            </a:pPr>
            <a:endParaRPr lang="en-US"/>
          </a:p>
        </p:txBody>
      </p:sp>
      <p:sp>
        <p:nvSpPr>
          <p:cNvPr id="63492" name="Rectangle 4"/>
          <p:cNvSpPr>
            <a:spLocks noGrp="1" noChangeArrowheads="1"/>
          </p:cNvSpPr>
          <p:nvPr>
            <p:ph type="ftr" sz="quarter" idx="2"/>
          </p:nvPr>
        </p:nvSpPr>
        <p:spPr bwMode="auto">
          <a:xfrm>
            <a:off x="0" y="8829675"/>
            <a:ext cx="3037840" cy="4651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b="0" dirty="0">
                <a:solidFill>
                  <a:schemeClr val="tx1"/>
                </a:solidFill>
                <a:latin typeface="Arial" pitchFamily="34" charset="0"/>
                <a:ea typeface="ＭＳ Ｐゴシック" pitchFamily="34" charset="-128"/>
                <a:cs typeface="+mn-cs"/>
              </a:defRPr>
            </a:lvl1pPr>
          </a:lstStyle>
          <a:p>
            <a:pPr>
              <a:defRPr/>
            </a:pPr>
            <a:endParaRPr lang="en-US"/>
          </a:p>
        </p:txBody>
      </p:sp>
      <p:sp>
        <p:nvSpPr>
          <p:cNvPr id="63493" name="Rectangle 5"/>
          <p:cNvSpPr>
            <a:spLocks noGrp="1" noChangeArrowheads="1"/>
          </p:cNvSpPr>
          <p:nvPr>
            <p:ph type="sldNum" sz="quarter" idx="3"/>
          </p:nvPr>
        </p:nvSpPr>
        <p:spPr bwMode="auto">
          <a:xfrm>
            <a:off x="3970938" y="8829675"/>
            <a:ext cx="3037840" cy="4651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b="0">
                <a:solidFill>
                  <a:schemeClr val="tx1"/>
                </a:solidFill>
                <a:latin typeface="Arial" pitchFamily="34" charset="0"/>
                <a:ea typeface="ＭＳ Ｐゴシック" pitchFamily="34" charset="-128"/>
                <a:cs typeface="+mn-cs"/>
              </a:defRPr>
            </a:lvl1pPr>
          </a:lstStyle>
          <a:p>
            <a:pPr>
              <a:defRPr/>
            </a:pPr>
            <a:fld id="{178B96E2-2AA8-417C-948C-922E45007C97}" type="slidenum">
              <a:rPr lang="en-US"/>
              <a:pPr>
                <a:defRPr/>
              </a:pPr>
              <a:t>‹#›</a:t>
            </a:fld>
            <a:endParaRPr lang="en-US"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226" name="Rectangle 2"/>
          <p:cNvSpPr>
            <a:spLocks noGrp="1" noChangeArrowheads="1"/>
          </p:cNvSpPr>
          <p:nvPr>
            <p:ph type="hdr" sz="quarter"/>
          </p:nvPr>
        </p:nvSpPr>
        <p:spPr bwMode="auto">
          <a:xfrm>
            <a:off x="0" y="0"/>
            <a:ext cx="3036218" cy="465138"/>
          </a:xfrm>
          <a:prstGeom prst="rect">
            <a:avLst/>
          </a:prstGeom>
          <a:noFill/>
          <a:ln w="9525">
            <a:noFill/>
            <a:miter lim="800000"/>
            <a:headEnd/>
            <a:tailEnd/>
          </a:ln>
          <a:effectLst/>
        </p:spPr>
        <p:txBody>
          <a:bodyPr vert="horz" wrap="square" lIns="91547" tIns="45774" rIns="91547" bIns="45774" numCol="1" anchor="t" anchorCtr="0" compatLnSpc="1">
            <a:prstTxWarp prst="textNoShape">
              <a:avLst/>
            </a:prstTxWarp>
          </a:bodyPr>
          <a:lstStyle>
            <a:lvl1pPr defTabSz="915988" eaLnBrk="1" hangingPunct="1">
              <a:defRPr sz="1200" b="0" dirty="0">
                <a:solidFill>
                  <a:schemeClr val="tx1"/>
                </a:solidFill>
                <a:latin typeface="Arial" pitchFamily="34" charset="0"/>
                <a:ea typeface="ＭＳ Ｐゴシック" pitchFamily="34" charset="-128"/>
                <a:cs typeface="+mn-cs"/>
              </a:defRPr>
            </a:lvl1pPr>
          </a:lstStyle>
          <a:p>
            <a:pPr>
              <a:defRPr/>
            </a:pPr>
            <a:endParaRPr lang="en-US"/>
          </a:p>
        </p:txBody>
      </p:sp>
      <p:sp>
        <p:nvSpPr>
          <p:cNvPr id="52227" name="Rectangle 3"/>
          <p:cNvSpPr>
            <a:spLocks noGrp="1" noChangeArrowheads="1"/>
          </p:cNvSpPr>
          <p:nvPr>
            <p:ph type="dt" idx="1"/>
          </p:nvPr>
        </p:nvSpPr>
        <p:spPr bwMode="auto">
          <a:xfrm>
            <a:off x="3972560" y="0"/>
            <a:ext cx="3036218" cy="465138"/>
          </a:xfrm>
          <a:prstGeom prst="rect">
            <a:avLst/>
          </a:prstGeom>
          <a:noFill/>
          <a:ln w="9525">
            <a:noFill/>
            <a:miter lim="800000"/>
            <a:headEnd/>
            <a:tailEnd/>
          </a:ln>
          <a:effectLst/>
        </p:spPr>
        <p:txBody>
          <a:bodyPr vert="horz" wrap="square" lIns="91547" tIns="45774" rIns="91547" bIns="45774" numCol="1" anchor="t" anchorCtr="0" compatLnSpc="1">
            <a:prstTxWarp prst="textNoShape">
              <a:avLst/>
            </a:prstTxWarp>
          </a:bodyPr>
          <a:lstStyle>
            <a:lvl1pPr algn="r" defTabSz="915988" eaLnBrk="1" hangingPunct="1">
              <a:defRPr sz="1200" b="0" dirty="0">
                <a:solidFill>
                  <a:schemeClr val="tx1"/>
                </a:solidFill>
                <a:latin typeface="Arial" pitchFamily="34" charset="0"/>
                <a:ea typeface="ＭＳ Ｐゴシック" pitchFamily="34" charset="-128"/>
                <a:cs typeface="+mn-cs"/>
              </a:defRPr>
            </a:lvl1pPr>
          </a:lstStyle>
          <a:p>
            <a:pPr>
              <a:defRPr/>
            </a:pPr>
            <a:endParaRPr lang="en-US"/>
          </a:p>
        </p:txBody>
      </p:sp>
      <p:sp>
        <p:nvSpPr>
          <p:cNvPr id="101380" name="Rectangle 4"/>
          <p:cNvSpPr>
            <a:spLocks noGrp="1" noRot="1" noChangeAspect="1" noChangeArrowheads="1" noTextEdit="1"/>
          </p:cNvSpPr>
          <p:nvPr>
            <p:ph type="sldImg" idx="2"/>
          </p:nvPr>
        </p:nvSpPr>
        <p:spPr bwMode="auto">
          <a:xfrm>
            <a:off x="1185863" y="696913"/>
            <a:ext cx="4648200" cy="3486150"/>
          </a:xfrm>
          <a:prstGeom prst="rect">
            <a:avLst/>
          </a:prstGeom>
          <a:noFill/>
          <a:ln w="9525">
            <a:solidFill>
              <a:srgbClr val="000000"/>
            </a:solidFill>
            <a:miter lim="800000"/>
            <a:headEnd/>
            <a:tailEnd/>
          </a:ln>
        </p:spPr>
      </p:sp>
      <p:sp>
        <p:nvSpPr>
          <p:cNvPr id="52229" name="Rectangle 5"/>
          <p:cNvSpPr>
            <a:spLocks noGrp="1" noChangeArrowheads="1"/>
          </p:cNvSpPr>
          <p:nvPr>
            <p:ph type="body" sz="quarter" idx="3"/>
          </p:nvPr>
        </p:nvSpPr>
        <p:spPr bwMode="auto">
          <a:xfrm>
            <a:off x="699418" y="4416426"/>
            <a:ext cx="5611566" cy="4183063"/>
          </a:xfrm>
          <a:prstGeom prst="rect">
            <a:avLst/>
          </a:prstGeom>
          <a:noFill/>
          <a:ln w="9525">
            <a:noFill/>
            <a:miter lim="800000"/>
            <a:headEnd/>
            <a:tailEnd/>
          </a:ln>
          <a:effectLst/>
        </p:spPr>
        <p:txBody>
          <a:bodyPr vert="horz" wrap="square" lIns="91547" tIns="45774" rIns="91547" bIns="45774"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52230" name="Rectangle 6"/>
          <p:cNvSpPr>
            <a:spLocks noGrp="1" noChangeArrowheads="1"/>
          </p:cNvSpPr>
          <p:nvPr>
            <p:ph type="ftr" sz="quarter" idx="4"/>
          </p:nvPr>
        </p:nvSpPr>
        <p:spPr bwMode="auto">
          <a:xfrm>
            <a:off x="0" y="8829675"/>
            <a:ext cx="3036218" cy="465138"/>
          </a:xfrm>
          <a:prstGeom prst="rect">
            <a:avLst/>
          </a:prstGeom>
          <a:noFill/>
          <a:ln w="9525">
            <a:noFill/>
            <a:miter lim="800000"/>
            <a:headEnd/>
            <a:tailEnd/>
          </a:ln>
          <a:effectLst/>
        </p:spPr>
        <p:txBody>
          <a:bodyPr vert="horz" wrap="square" lIns="91547" tIns="45774" rIns="91547" bIns="45774" numCol="1" anchor="b" anchorCtr="0" compatLnSpc="1">
            <a:prstTxWarp prst="textNoShape">
              <a:avLst/>
            </a:prstTxWarp>
          </a:bodyPr>
          <a:lstStyle>
            <a:lvl1pPr defTabSz="915988" eaLnBrk="1" hangingPunct="1">
              <a:defRPr sz="1200" b="0" dirty="0">
                <a:solidFill>
                  <a:schemeClr val="tx1"/>
                </a:solidFill>
                <a:latin typeface="Arial" pitchFamily="34" charset="0"/>
                <a:ea typeface="ＭＳ Ｐゴシック" pitchFamily="34" charset="-128"/>
                <a:cs typeface="+mn-cs"/>
              </a:defRPr>
            </a:lvl1pPr>
          </a:lstStyle>
          <a:p>
            <a:pPr>
              <a:defRPr/>
            </a:pPr>
            <a:endParaRPr lang="en-US"/>
          </a:p>
        </p:txBody>
      </p:sp>
      <p:sp>
        <p:nvSpPr>
          <p:cNvPr id="52231" name="Rectangle 7"/>
          <p:cNvSpPr>
            <a:spLocks noGrp="1" noChangeArrowheads="1"/>
          </p:cNvSpPr>
          <p:nvPr>
            <p:ph type="sldNum" sz="quarter" idx="5"/>
          </p:nvPr>
        </p:nvSpPr>
        <p:spPr bwMode="auto">
          <a:xfrm>
            <a:off x="3972560" y="8829675"/>
            <a:ext cx="3036218" cy="465138"/>
          </a:xfrm>
          <a:prstGeom prst="rect">
            <a:avLst/>
          </a:prstGeom>
          <a:noFill/>
          <a:ln w="9525">
            <a:noFill/>
            <a:miter lim="800000"/>
            <a:headEnd/>
            <a:tailEnd/>
          </a:ln>
          <a:effectLst/>
        </p:spPr>
        <p:txBody>
          <a:bodyPr vert="horz" wrap="square" lIns="91547" tIns="45774" rIns="91547" bIns="45774" numCol="1" anchor="b" anchorCtr="0" compatLnSpc="1">
            <a:prstTxWarp prst="textNoShape">
              <a:avLst/>
            </a:prstTxWarp>
          </a:bodyPr>
          <a:lstStyle>
            <a:lvl1pPr algn="r" defTabSz="915988" eaLnBrk="1" hangingPunct="1">
              <a:defRPr sz="1200" b="0">
                <a:solidFill>
                  <a:schemeClr val="tx1"/>
                </a:solidFill>
                <a:latin typeface="Arial" pitchFamily="34" charset="0"/>
                <a:ea typeface="ＭＳ Ｐゴシック" pitchFamily="34" charset="-128"/>
                <a:cs typeface="+mn-cs"/>
              </a:defRPr>
            </a:lvl1pPr>
          </a:lstStyle>
          <a:p>
            <a:pPr>
              <a:defRPr/>
            </a:pPr>
            <a:fld id="{F425BC35-5CBC-4255-9A03-125D1A4A1367}" type="slidenum">
              <a:rPr lang="en-US"/>
              <a:pPr>
                <a:defRPr/>
              </a:pPr>
              <a:t>‹#›</a:t>
            </a:fld>
            <a:endParaRPr 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112" charset="0"/>
        <a:ea typeface="MS PGothic" pitchFamily="34" charset="-128"/>
        <a:cs typeface="ＭＳ Ｐゴシック" pitchFamily="-112" charset="-128"/>
      </a:defRPr>
    </a:lvl1pPr>
    <a:lvl2pPr marL="457200" algn="l" rtl="0" eaLnBrk="0" fontAlgn="base" hangingPunct="0">
      <a:spcBef>
        <a:spcPct val="30000"/>
      </a:spcBef>
      <a:spcAft>
        <a:spcPct val="0"/>
      </a:spcAft>
      <a:defRPr sz="1200" kern="1200">
        <a:solidFill>
          <a:schemeClr val="tx1"/>
        </a:solidFill>
        <a:latin typeface="Arial" pitchFamily="-112" charset="0"/>
        <a:ea typeface="MS PGothic" pitchFamily="34" charset="-128"/>
        <a:cs typeface="+mn-cs"/>
      </a:defRPr>
    </a:lvl2pPr>
    <a:lvl3pPr marL="914400" algn="l" rtl="0" eaLnBrk="0" fontAlgn="base" hangingPunct="0">
      <a:spcBef>
        <a:spcPct val="30000"/>
      </a:spcBef>
      <a:spcAft>
        <a:spcPct val="0"/>
      </a:spcAft>
      <a:defRPr sz="1200" kern="1200">
        <a:solidFill>
          <a:schemeClr val="tx1"/>
        </a:solidFill>
        <a:latin typeface="Arial" pitchFamily="-112" charset="0"/>
        <a:ea typeface="MS PGothic" pitchFamily="34" charset="-128"/>
        <a:cs typeface="+mn-cs"/>
      </a:defRPr>
    </a:lvl3pPr>
    <a:lvl4pPr marL="1371600" algn="l" rtl="0" eaLnBrk="0" fontAlgn="base" hangingPunct="0">
      <a:spcBef>
        <a:spcPct val="30000"/>
      </a:spcBef>
      <a:spcAft>
        <a:spcPct val="0"/>
      </a:spcAft>
      <a:defRPr sz="1200" kern="1200">
        <a:solidFill>
          <a:schemeClr val="tx1"/>
        </a:solidFill>
        <a:latin typeface="Arial" pitchFamily="-112" charset="0"/>
        <a:ea typeface="MS PGothic" pitchFamily="34" charset="-128"/>
        <a:cs typeface="+mn-cs"/>
      </a:defRPr>
    </a:lvl4pPr>
    <a:lvl5pPr marL="1828800" algn="l" rtl="0" eaLnBrk="0" fontAlgn="base" hangingPunct="0">
      <a:spcBef>
        <a:spcPct val="30000"/>
      </a:spcBef>
      <a:spcAft>
        <a:spcPct val="0"/>
      </a:spcAft>
      <a:defRPr sz="1200" kern="1200">
        <a:solidFill>
          <a:schemeClr val="tx1"/>
        </a:solidFill>
        <a:latin typeface="Arial" pitchFamily="-112" charset="0"/>
        <a:ea typeface="MS PGothic"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p:spPr>
        <p:txBody>
          <a:bodyPr/>
          <a:lstStyle/>
          <a:p>
            <a:fld id="{B3F199DA-4B02-452A-8A54-5E040AF00EA1}" type="slidenum">
              <a:rPr lang="en-GB" smtClean="0">
                <a:latin typeface="Arial" charset="0"/>
                <a:ea typeface="MS PGothic" pitchFamily="34" charset="-128"/>
              </a:rPr>
              <a:pPr/>
              <a:t>0</a:t>
            </a:fld>
            <a:endParaRPr lang="en-GB" smtClean="0">
              <a:latin typeface="Arial" charset="0"/>
              <a:ea typeface="MS PGothic" pitchFamily="34" charset="-128"/>
            </a:endParaRPr>
          </a:p>
        </p:txBody>
      </p:sp>
      <p:sp>
        <p:nvSpPr>
          <p:cNvPr id="102403" name="Rectangle 2"/>
          <p:cNvSpPr>
            <a:spLocks noGrp="1" noRot="1" noChangeAspect="1" noChangeArrowheads="1" noTextEdit="1"/>
          </p:cNvSpPr>
          <p:nvPr>
            <p:ph type="sldImg"/>
          </p:nvPr>
        </p:nvSpPr>
        <p:spPr>
          <a:ln/>
        </p:spPr>
      </p:sp>
      <p:sp>
        <p:nvSpPr>
          <p:cNvPr id="102404" name="Rectangle 3"/>
          <p:cNvSpPr>
            <a:spLocks noGrp="1" noChangeArrowheads="1"/>
          </p:cNvSpPr>
          <p:nvPr>
            <p:ph type="body" idx="1"/>
          </p:nvPr>
        </p:nvSpPr>
        <p:spPr>
          <a:noFill/>
          <a:ln/>
        </p:spPr>
        <p:txBody>
          <a:bodyPr/>
          <a:lstStyle/>
          <a:p>
            <a:pPr eaLnBrk="1" hangingPunct="1"/>
            <a:endParaRPr lang="en-US" dirty="0" smtClean="0">
              <a:latin typeface="Arial"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1528E60-9D5D-4BE8-97F5-017B747DC050}" type="slidenum">
              <a:rPr lang="en-GB"/>
              <a:pPr/>
              <a:t>9</a:t>
            </a:fld>
            <a:endParaRPr lang="en-GB"/>
          </a:p>
        </p:txBody>
      </p:sp>
      <p:sp>
        <p:nvSpPr>
          <p:cNvPr id="636930" name="Rectangle 2"/>
          <p:cNvSpPr>
            <a:spLocks noGrp="1" noRot="1" noChangeAspect="1" noChangeArrowheads="1" noTextEdit="1"/>
          </p:cNvSpPr>
          <p:nvPr>
            <p:ph type="sldImg"/>
          </p:nvPr>
        </p:nvSpPr>
        <p:spPr>
          <a:xfrm>
            <a:off x="1335088" y="447675"/>
            <a:ext cx="4338637" cy="3254375"/>
          </a:xfrm>
          <a:ln/>
        </p:spPr>
      </p:sp>
      <p:sp>
        <p:nvSpPr>
          <p:cNvPr id="636931" name="Rectangle 3"/>
          <p:cNvSpPr>
            <a:spLocks noGrp="1" noChangeArrowheads="1"/>
          </p:cNvSpPr>
          <p:nvPr>
            <p:ph type="body" idx="1"/>
          </p:nvPr>
        </p:nvSpPr>
        <p:spPr>
          <a:xfrm>
            <a:off x="851335" y="3850086"/>
            <a:ext cx="5307733" cy="4779724"/>
          </a:xfrm>
        </p:spPr>
        <p:txBody>
          <a:bodyPr lIns="89918" tIns="44959" rIns="89918" bIns="44959"/>
          <a:lstStyle/>
          <a:p>
            <a:pPr lvl="1">
              <a:buFontTx/>
              <a:buChar char="•"/>
            </a:pPr>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1528E60-9D5D-4BE8-97F5-017B747DC050}" type="slidenum">
              <a:rPr lang="en-GB"/>
              <a:pPr/>
              <a:t>10</a:t>
            </a:fld>
            <a:endParaRPr lang="en-GB"/>
          </a:p>
        </p:txBody>
      </p:sp>
      <p:sp>
        <p:nvSpPr>
          <p:cNvPr id="636930" name="Rectangle 2"/>
          <p:cNvSpPr>
            <a:spLocks noGrp="1" noRot="1" noChangeAspect="1" noChangeArrowheads="1" noTextEdit="1"/>
          </p:cNvSpPr>
          <p:nvPr>
            <p:ph type="sldImg"/>
          </p:nvPr>
        </p:nvSpPr>
        <p:spPr>
          <a:xfrm>
            <a:off x="1335088" y="447675"/>
            <a:ext cx="4338637" cy="3254375"/>
          </a:xfrm>
          <a:ln/>
        </p:spPr>
      </p:sp>
      <p:sp>
        <p:nvSpPr>
          <p:cNvPr id="636931" name="Rectangle 3"/>
          <p:cNvSpPr>
            <a:spLocks noGrp="1" noChangeArrowheads="1"/>
          </p:cNvSpPr>
          <p:nvPr>
            <p:ph type="body" idx="1"/>
          </p:nvPr>
        </p:nvSpPr>
        <p:spPr>
          <a:xfrm>
            <a:off x="851335" y="3850086"/>
            <a:ext cx="5307733" cy="4779724"/>
          </a:xfrm>
        </p:spPr>
        <p:txBody>
          <a:bodyPr lIns="89918" tIns="44959" rIns="89918" bIns="44959"/>
          <a:lstStyle/>
          <a:p>
            <a:pPr lvl="1">
              <a:buFontTx/>
              <a:buChar char="•"/>
            </a:pPr>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1528E60-9D5D-4BE8-97F5-017B747DC050}" type="slidenum">
              <a:rPr lang="en-GB"/>
              <a:pPr/>
              <a:t>11</a:t>
            </a:fld>
            <a:endParaRPr lang="en-GB"/>
          </a:p>
        </p:txBody>
      </p:sp>
      <p:sp>
        <p:nvSpPr>
          <p:cNvPr id="636930" name="Rectangle 2"/>
          <p:cNvSpPr>
            <a:spLocks noGrp="1" noRot="1" noChangeAspect="1" noChangeArrowheads="1" noTextEdit="1"/>
          </p:cNvSpPr>
          <p:nvPr>
            <p:ph type="sldImg"/>
          </p:nvPr>
        </p:nvSpPr>
        <p:spPr>
          <a:xfrm>
            <a:off x="1335088" y="447675"/>
            <a:ext cx="4338637" cy="3254375"/>
          </a:xfrm>
          <a:ln/>
        </p:spPr>
      </p:sp>
      <p:sp>
        <p:nvSpPr>
          <p:cNvPr id="636931" name="Rectangle 3"/>
          <p:cNvSpPr>
            <a:spLocks noGrp="1" noChangeArrowheads="1"/>
          </p:cNvSpPr>
          <p:nvPr>
            <p:ph type="body" idx="1"/>
          </p:nvPr>
        </p:nvSpPr>
        <p:spPr>
          <a:xfrm>
            <a:off x="851335" y="3850086"/>
            <a:ext cx="5307733" cy="4779724"/>
          </a:xfrm>
        </p:spPr>
        <p:txBody>
          <a:bodyPr lIns="89918" tIns="44959" rIns="89918" bIns="44959"/>
          <a:lstStyle/>
          <a:p>
            <a:pPr lvl="1">
              <a:buFontTx/>
              <a:buChar char="•"/>
            </a:pPr>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1528E60-9D5D-4BE8-97F5-017B747DC050}" type="slidenum">
              <a:rPr lang="en-GB"/>
              <a:pPr/>
              <a:t>12</a:t>
            </a:fld>
            <a:endParaRPr lang="en-GB"/>
          </a:p>
        </p:txBody>
      </p:sp>
      <p:sp>
        <p:nvSpPr>
          <p:cNvPr id="636930" name="Rectangle 2"/>
          <p:cNvSpPr>
            <a:spLocks noGrp="1" noRot="1" noChangeAspect="1" noChangeArrowheads="1" noTextEdit="1"/>
          </p:cNvSpPr>
          <p:nvPr>
            <p:ph type="sldImg"/>
          </p:nvPr>
        </p:nvSpPr>
        <p:spPr>
          <a:xfrm>
            <a:off x="1335088" y="447675"/>
            <a:ext cx="4338637" cy="3254375"/>
          </a:xfrm>
          <a:ln/>
        </p:spPr>
      </p:sp>
      <p:sp>
        <p:nvSpPr>
          <p:cNvPr id="636931" name="Rectangle 3"/>
          <p:cNvSpPr>
            <a:spLocks noGrp="1" noChangeArrowheads="1"/>
          </p:cNvSpPr>
          <p:nvPr>
            <p:ph type="body" idx="1"/>
          </p:nvPr>
        </p:nvSpPr>
        <p:spPr>
          <a:xfrm>
            <a:off x="851335" y="3850086"/>
            <a:ext cx="5307733" cy="4779724"/>
          </a:xfrm>
        </p:spPr>
        <p:txBody>
          <a:bodyPr lIns="89918" tIns="44959" rIns="89918" bIns="44959"/>
          <a:lstStyle/>
          <a:p>
            <a:pPr lvl="1">
              <a:buFontTx/>
              <a:buChar char="•"/>
            </a:pPr>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p:spPr>
        <p:txBody>
          <a:bodyPr/>
          <a:lstStyle/>
          <a:p>
            <a:fld id="{8004186C-7ED3-45C5-B606-7DEB3581F0CD}" type="slidenum">
              <a:rPr lang="en-US">
                <a:latin typeface="Arial" pitchFamily="34" charset="0"/>
                <a:cs typeface="Arial" pitchFamily="34" charset="0"/>
              </a:rPr>
              <a:pPr/>
              <a:t>13</a:t>
            </a:fld>
            <a:endParaRPr lang="en-US">
              <a:latin typeface="Arial" pitchFamily="34" charset="0"/>
              <a:cs typeface="Arial" pitchFamily="34" charset="0"/>
            </a:endParaRPr>
          </a:p>
        </p:txBody>
      </p:sp>
      <p:sp>
        <p:nvSpPr>
          <p:cNvPr id="87043" name="Rectangle 2"/>
          <p:cNvSpPr>
            <a:spLocks noGrp="1" noRot="1" noChangeAspect="1" noChangeArrowheads="1" noTextEdit="1"/>
          </p:cNvSpPr>
          <p:nvPr>
            <p:ph type="sldImg"/>
          </p:nvPr>
        </p:nvSpPr>
        <p:spPr>
          <a:xfrm>
            <a:off x="1335088" y="449263"/>
            <a:ext cx="4338637" cy="3254375"/>
          </a:xfrm>
          <a:ln/>
        </p:spPr>
      </p:sp>
      <p:sp>
        <p:nvSpPr>
          <p:cNvPr id="87044" name="Rectangle 3"/>
          <p:cNvSpPr>
            <a:spLocks noGrp="1" noChangeArrowheads="1"/>
          </p:cNvSpPr>
          <p:nvPr>
            <p:ph type="body" idx="1"/>
          </p:nvPr>
        </p:nvSpPr>
        <p:spPr>
          <a:xfrm>
            <a:off x="852488" y="3851275"/>
            <a:ext cx="5305425" cy="4778375"/>
          </a:xfrm>
          <a:noFill/>
          <a:ln/>
        </p:spPr>
        <p:txBody>
          <a:bodyPr lIns="91076" tIns="45538" rIns="91076" bIns="45538"/>
          <a:lstStyle/>
          <a:p>
            <a:pPr lvl="1" eaLnBrk="1" hangingPunct="1">
              <a:buFontTx/>
              <a:buChar char="•"/>
            </a:pPr>
            <a:endParaRPr lang="en-US" dirty="0" smtClean="0">
              <a:latin typeface="Arial"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p:spPr>
        <p:txBody>
          <a:bodyPr/>
          <a:lstStyle/>
          <a:p>
            <a:fld id="{22B1507F-F20B-4011-8D44-93011A05766B}" type="slidenum">
              <a:rPr lang="en-US">
                <a:latin typeface="Arial" pitchFamily="34" charset="0"/>
                <a:cs typeface="Arial" pitchFamily="34" charset="0"/>
              </a:rPr>
              <a:pPr/>
              <a:t>14</a:t>
            </a:fld>
            <a:endParaRPr lang="en-US">
              <a:latin typeface="Arial" pitchFamily="34" charset="0"/>
              <a:cs typeface="Arial" pitchFamily="34" charset="0"/>
            </a:endParaRPr>
          </a:p>
        </p:txBody>
      </p:sp>
      <p:sp>
        <p:nvSpPr>
          <p:cNvPr id="88067" name="Rectangle 2"/>
          <p:cNvSpPr>
            <a:spLocks noGrp="1" noRot="1" noChangeAspect="1" noChangeArrowheads="1" noTextEdit="1"/>
          </p:cNvSpPr>
          <p:nvPr>
            <p:ph type="sldImg"/>
          </p:nvPr>
        </p:nvSpPr>
        <p:spPr>
          <a:xfrm>
            <a:off x="1335088" y="449263"/>
            <a:ext cx="4338637" cy="3254375"/>
          </a:xfrm>
          <a:ln/>
        </p:spPr>
      </p:sp>
      <p:sp>
        <p:nvSpPr>
          <p:cNvPr id="88068" name="Rectangle 3"/>
          <p:cNvSpPr>
            <a:spLocks noGrp="1" noChangeArrowheads="1"/>
          </p:cNvSpPr>
          <p:nvPr>
            <p:ph type="body" idx="1"/>
          </p:nvPr>
        </p:nvSpPr>
        <p:spPr>
          <a:xfrm>
            <a:off x="852488" y="3851275"/>
            <a:ext cx="5305425" cy="4778375"/>
          </a:xfrm>
          <a:noFill/>
          <a:ln/>
        </p:spPr>
        <p:txBody>
          <a:bodyPr lIns="91076" tIns="45538" rIns="91076" bIns="45538"/>
          <a:lstStyle/>
          <a:p>
            <a:pPr lvl="2" eaLnBrk="1" hangingPunct="1">
              <a:buFontTx/>
              <a:buChar char="•"/>
            </a:pPr>
            <a:endParaRPr lang="en-US" dirty="0" smtClean="0">
              <a:latin typeface="Arial"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F425BC35-5CBC-4255-9A03-125D1A4A1367}" type="slidenum">
              <a:rPr lang="en-US" smtClean="0"/>
              <a:pPr>
                <a:defRPr/>
              </a:pPr>
              <a:t>15</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1528E60-9D5D-4BE8-97F5-017B747DC050}" type="slidenum">
              <a:rPr lang="en-GB"/>
              <a:pPr/>
              <a:t>16</a:t>
            </a:fld>
            <a:endParaRPr lang="en-GB"/>
          </a:p>
        </p:txBody>
      </p:sp>
      <p:sp>
        <p:nvSpPr>
          <p:cNvPr id="636930" name="Rectangle 2"/>
          <p:cNvSpPr>
            <a:spLocks noGrp="1" noRot="1" noChangeAspect="1" noChangeArrowheads="1" noTextEdit="1"/>
          </p:cNvSpPr>
          <p:nvPr>
            <p:ph type="sldImg"/>
          </p:nvPr>
        </p:nvSpPr>
        <p:spPr>
          <a:xfrm>
            <a:off x="1335088" y="447675"/>
            <a:ext cx="4338637" cy="3254375"/>
          </a:xfrm>
          <a:ln/>
        </p:spPr>
      </p:sp>
      <p:sp>
        <p:nvSpPr>
          <p:cNvPr id="636931" name="Rectangle 3"/>
          <p:cNvSpPr>
            <a:spLocks noGrp="1" noChangeArrowheads="1"/>
          </p:cNvSpPr>
          <p:nvPr>
            <p:ph type="body" idx="1"/>
          </p:nvPr>
        </p:nvSpPr>
        <p:spPr>
          <a:xfrm>
            <a:off x="851335" y="3850086"/>
            <a:ext cx="5307733" cy="4779724"/>
          </a:xfrm>
        </p:spPr>
        <p:txBody>
          <a:bodyPr lIns="89918" tIns="44959" rIns="89918" bIns="44959"/>
          <a:lstStyle/>
          <a:p>
            <a:pPr lvl="1">
              <a:buFontTx/>
              <a:buChar char="•"/>
            </a:pPr>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1528E60-9D5D-4BE8-97F5-017B747DC050}" type="slidenum">
              <a:rPr lang="en-GB"/>
              <a:pPr/>
              <a:t>17</a:t>
            </a:fld>
            <a:endParaRPr lang="en-GB"/>
          </a:p>
        </p:txBody>
      </p:sp>
      <p:sp>
        <p:nvSpPr>
          <p:cNvPr id="636930" name="Rectangle 2"/>
          <p:cNvSpPr>
            <a:spLocks noGrp="1" noRot="1" noChangeAspect="1" noChangeArrowheads="1" noTextEdit="1"/>
          </p:cNvSpPr>
          <p:nvPr>
            <p:ph type="sldImg"/>
          </p:nvPr>
        </p:nvSpPr>
        <p:spPr>
          <a:xfrm>
            <a:off x="1335088" y="447675"/>
            <a:ext cx="4338637" cy="3254375"/>
          </a:xfrm>
          <a:ln/>
        </p:spPr>
      </p:sp>
      <p:sp>
        <p:nvSpPr>
          <p:cNvPr id="636931" name="Rectangle 3"/>
          <p:cNvSpPr>
            <a:spLocks noGrp="1" noChangeArrowheads="1"/>
          </p:cNvSpPr>
          <p:nvPr>
            <p:ph type="body" idx="1"/>
          </p:nvPr>
        </p:nvSpPr>
        <p:spPr>
          <a:xfrm>
            <a:off x="851335" y="3850086"/>
            <a:ext cx="5307733" cy="4779724"/>
          </a:xfrm>
        </p:spPr>
        <p:txBody>
          <a:bodyPr lIns="89918" tIns="44959" rIns="89918" bIns="44959"/>
          <a:lstStyle/>
          <a:p>
            <a:pPr lvl="1">
              <a:buFontTx/>
              <a:buChar char="•"/>
            </a:pPr>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1528E60-9D5D-4BE8-97F5-017B747DC050}" type="slidenum">
              <a:rPr lang="en-GB"/>
              <a:pPr/>
              <a:t>18</a:t>
            </a:fld>
            <a:endParaRPr lang="en-GB"/>
          </a:p>
        </p:txBody>
      </p:sp>
      <p:sp>
        <p:nvSpPr>
          <p:cNvPr id="636930" name="Rectangle 2"/>
          <p:cNvSpPr>
            <a:spLocks noGrp="1" noRot="1" noChangeAspect="1" noChangeArrowheads="1" noTextEdit="1"/>
          </p:cNvSpPr>
          <p:nvPr>
            <p:ph type="sldImg"/>
          </p:nvPr>
        </p:nvSpPr>
        <p:spPr>
          <a:xfrm>
            <a:off x="1335088" y="447675"/>
            <a:ext cx="4338637" cy="3254375"/>
          </a:xfrm>
          <a:ln/>
        </p:spPr>
      </p:sp>
      <p:sp>
        <p:nvSpPr>
          <p:cNvPr id="636931" name="Rectangle 3"/>
          <p:cNvSpPr>
            <a:spLocks noGrp="1" noChangeArrowheads="1"/>
          </p:cNvSpPr>
          <p:nvPr>
            <p:ph type="body" idx="1"/>
          </p:nvPr>
        </p:nvSpPr>
        <p:spPr>
          <a:xfrm>
            <a:off x="851335" y="3850086"/>
            <a:ext cx="5307733" cy="4779724"/>
          </a:xfrm>
        </p:spPr>
        <p:txBody>
          <a:bodyPr lIns="89918" tIns="44959" rIns="89918" bIns="44959"/>
          <a:lstStyle/>
          <a:p>
            <a:pPr lvl="1">
              <a:buFontTx/>
              <a:buChar char="•"/>
            </a:pPr>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F425BC35-5CBC-4255-9A03-125D1A4A1367}" type="slidenum">
              <a:rPr lang="en-US" smtClean="0"/>
              <a:pPr>
                <a:defRPr/>
              </a:pPr>
              <a:t>1</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1528E60-9D5D-4BE8-97F5-017B747DC050}" type="slidenum">
              <a:rPr lang="en-GB"/>
              <a:pPr/>
              <a:t>19</a:t>
            </a:fld>
            <a:endParaRPr lang="en-GB"/>
          </a:p>
        </p:txBody>
      </p:sp>
      <p:sp>
        <p:nvSpPr>
          <p:cNvPr id="636930" name="Rectangle 2"/>
          <p:cNvSpPr>
            <a:spLocks noGrp="1" noRot="1" noChangeAspect="1" noChangeArrowheads="1" noTextEdit="1"/>
          </p:cNvSpPr>
          <p:nvPr>
            <p:ph type="sldImg"/>
          </p:nvPr>
        </p:nvSpPr>
        <p:spPr>
          <a:xfrm>
            <a:off x="1335088" y="447675"/>
            <a:ext cx="4338637" cy="3254375"/>
          </a:xfrm>
          <a:ln/>
        </p:spPr>
      </p:sp>
      <p:sp>
        <p:nvSpPr>
          <p:cNvPr id="636931" name="Rectangle 3"/>
          <p:cNvSpPr>
            <a:spLocks noGrp="1" noChangeArrowheads="1"/>
          </p:cNvSpPr>
          <p:nvPr>
            <p:ph type="body" idx="1"/>
          </p:nvPr>
        </p:nvSpPr>
        <p:spPr>
          <a:xfrm>
            <a:off x="851335" y="3850086"/>
            <a:ext cx="5307733" cy="4779724"/>
          </a:xfrm>
        </p:spPr>
        <p:txBody>
          <a:bodyPr lIns="89918" tIns="44959" rIns="89918" bIns="44959"/>
          <a:lstStyle/>
          <a:p>
            <a:pPr lvl="1">
              <a:buFontTx/>
              <a:buChar char="•"/>
            </a:pPr>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7"/>
          <p:cNvSpPr>
            <a:spLocks noGrp="1" noChangeArrowheads="1"/>
          </p:cNvSpPr>
          <p:nvPr>
            <p:ph type="sldNum" sz="quarter" idx="5"/>
          </p:nvPr>
        </p:nvSpPr>
        <p:spPr>
          <a:noFill/>
        </p:spPr>
        <p:txBody>
          <a:bodyPr/>
          <a:lstStyle/>
          <a:p>
            <a:fld id="{0EDF70BC-46EA-4164-BCB4-C6226A5E2E1B}" type="slidenum">
              <a:rPr lang="en-US"/>
              <a:pPr/>
              <a:t>20</a:t>
            </a:fld>
            <a:endParaRPr lang="en-US"/>
          </a:p>
        </p:txBody>
      </p:sp>
      <p:sp>
        <p:nvSpPr>
          <p:cNvPr id="134147" name="Rectangle 2"/>
          <p:cNvSpPr>
            <a:spLocks noGrp="1" noRot="1" noChangeAspect="1" noChangeArrowheads="1" noTextEdit="1"/>
          </p:cNvSpPr>
          <p:nvPr>
            <p:ph type="sldImg"/>
          </p:nvPr>
        </p:nvSpPr>
        <p:spPr>
          <a:xfrm>
            <a:off x="1335088" y="449263"/>
            <a:ext cx="4338637" cy="3254375"/>
          </a:xfrm>
          <a:ln/>
        </p:spPr>
      </p:sp>
      <p:sp>
        <p:nvSpPr>
          <p:cNvPr id="134148" name="Rectangle 3"/>
          <p:cNvSpPr>
            <a:spLocks noGrp="1" noChangeArrowheads="1"/>
          </p:cNvSpPr>
          <p:nvPr>
            <p:ph type="body" idx="1"/>
          </p:nvPr>
        </p:nvSpPr>
        <p:spPr>
          <a:xfrm>
            <a:off x="852488" y="3851275"/>
            <a:ext cx="5305425" cy="4778375"/>
          </a:xfrm>
          <a:noFill/>
          <a:ln/>
        </p:spPr>
        <p:txBody>
          <a:bodyPr lIns="91076" tIns="45538" rIns="91076" bIns="45538"/>
          <a:lstStyle/>
          <a:p>
            <a:pPr lvl="1" eaLnBrk="1" hangingPunct="1">
              <a:buFontTx/>
              <a:buChar char="•"/>
            </a:pPr>
            <a:endParaRPr 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7"/>
          <p:cNvSpPr>
            <a:spLocks noGrp="1" noChangeArrowheads="1"/>
          </p:cNvSpPr>
          <p:nvPr>
            <p:ph type="sldNum" sz="quarter" idx="5"/>
          </p:nvPr>
        </p:nvSpPr>
        <p:spPr>
          <a:noFill/>
        </p:spPr>
        <p:txBody>
          <a:bodyPr/>
          <a:lstStyle/>
          <a:p>
            <a:fld id="{0EDF70BC-46EA-4164-BCB4-C6226A5E2E1B}" type="slidenum">
              <a:rPr lang="en-US"/>
              <a:pPr/>
              <a:t>21</a:t>
            </a:fld>
            <a:endParaRPr lang="en-US"/>
          </a:p>
        </p:txBody>
      </p:sp>
      <p:sp>
        <p:nvSpPr>
          <p:cNvPr id="134147" name="Rectangle 2"/>
          <p:cNvSpPr>
            <a:spLocks noGrp="1" noRot="1" noChangeAspect="1" noChangeArrowheads="1" noTextEdit="1"/>
          </p:cNvSpPr>
          <p:nvPr>
            <p:ph type="sldImg"/>
          </p:nvPr>
        </p:nvSpPr>
        <p:spPr>
          <a:xfrm>
            <a:off x="1335088" y="449263"/>
            <a:ext cx="4338637" cy="3254375"/>
          </a:xfrm>
          <a:ln/>
        </p:spPr>
      </p:sp>
      <p:sp>
        <p:nvSpPr>
          <p:cNvPr id="134148" name="Rectangle 3"/>
          <p:cNvSpPr>
            <a:spLocks noGrp="1" noChangeArrowheads="1"/>
          </p:cNvSpPr>
          <p:nvPr>
            <p:ph type="body" idx="1"/>
          </p:nvPr>
        </p:nvSpPr>
        <p:spPr>
          <a:xfrm>
            <a:off x="852488" y="3851275"/>
            <a:ext cx="5305425" cy="4778375"/>
          </a:xfrm>
          <a:noFill/>
          <a:ln/>
        </p:spPr>
        <p:txBody>
          <a:bodyPr lIns="91076" tIns="45538" rIns="91076" bIns="45538"/>
          <a:lstStyle/>
          <a:p>
            <a:pPr lvl="1" eaLnBrk="1" hangingPunct="1">
              <a:buFontTx/>
              <a:buChar char="•"/>
            </a:pPr>
            <a:endParaRPr 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7"/>
          <p:cNvSpPr>
            <a:spLocks noGrp="1" noChangeArrowheads="1"/>
          </p:cNvSpPr>
          <p:nvPr>
            <p:ph type="sldNum" sz="quarter" idx="5"/>
          </p:nvPr>
        </p:nvSpPr>
        <p:spPr>
          <a:noFill/>
        </p:spPr>
        <p:txBody>
          <a:bodyPr/>
          <a:lstStyle/>
          <a:p>
            <a:fld id="{0EDF70BC-46EA-4164-BCB4-C6226A5E2E1B}" type="slidenum">
              <a:rPr lang="en-US"/>
              <a:pPr/>
              <a:t>22</a:t>
            </a:fld>
            <a:endParaRPr lang="en-US"/>
          </a:p>
        </p:txBody>
      </p:sp>
      <p:sp>
        <p:nvSpPr>
          <p:cNvPr id="134147" name="Rectangle 2"/>
          <p:cNvSpPr>
            <a:spLocks noGrp="1" noRot="1" noChangeAspect="1" noChangeArrowheads="1" noTextEdit="1"/>
          </p:cNvSpPr>
          <p:nvPr>
            <p:ph type="sldImg"/>
          </p:nvPr>
        </p:nvSpPr>
        <p:spPr>
          <a:xfrm>
            <a:off x="1335088" y="449263"/>
            <a:ext cx="4338637" cy="3254375"/>
          </a:xfrm>
          <a:ln/>
        </p:spPr>
      </p:sp>
      <p:sp>
        <p:nvSpPr>
          <p:cNvPr id="134148" name="Rectangle 3"/>
          <p:cNvSpPr>
            <a:spLocks noGrp="1" noChangeArrowheads="1"/>
          </p:cNvSpPr>
          <p:nvPr>
            <p:ph type="body" idx="1"/>
          </p:nvPr>
        </p:nvSpPr>
        <p:spPr>
          <a:xfrm>
            <a:off x="852488" y="3851275"/>
            <a:ext cx="5305425" cy="4778375"/>
          </a:xfrm>
          <a:noFill/>
          <a:ln/>
        </p:spPr>
        <p:txBody>
          <a:bodyPr lIns="91076" tIns="45538" rIns="91076" bIns="45538"/>
          <a:lstStyle/>
          <a:p>
            <a:pPr lvl="1" eaLnBrk="1" hangingPunct="1">
              <a:buFontTx/>
              <a:buChar char="•"/>
            </a:pPr>
            <a:endParaRPr lang="en-US"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7"/>
          <p:cNvSpPr>
            <a:spLocks noGrp="1" noChangeArrowheads="1"/>
          </p:cNvSpPr>
          <p:nvPr>
            <p:ph type="sldNum" sz="quarter" idx="5"/>
          </p:nvPr>
        </p:nvSpPr>
        <p:spPr>
          <a:noFill/>
        </p:spPr>
        <p:txBody>
          <a:bodyPr/>
          <a:lstStyle/>
          <a:p>
            <a:fld id="{25FAA8EF-A2EC-42E7-84A3-ECE459176864}" type="slidenum">
              <a:rPr lang="en-US"/>
              <a:pPr/>
              <a:t>23</a:t>
            </a:fld>
            <a:endParaRPr lang="en-US"/>
          </a:p>
        </p:txBody>
      </p:sp>
      <p:sp>
        <p:nvSpPr>
          <p:cNvPr id="135171" name="Rectangle 2"/>
          <p:cNvSpPr>
            <a:spLocks noGrp="1" noRot="1" noChangeAspect="1" noChangeArrowheads="1" noTextEdit="1"/>
          </p:cNvSpPr>
          <p:nvPr>
            <p:ph type="sldImg"/>
          </p:nvPr>
        </p:nvSpPr>
        <p:spPr>
          <a:xfrm>
            <a:off x="1335088" y="449263"/>
            <a:ext cx="4338637" cy="3254375"/>
          </a:xfrm>
          <a:ln/>
        </p:spPr>
      </p:sp>
      <p:sp>
        <p:nvSpPr>
          <p:cNvPr id="135172" name="Rectangle 3"/>
          <p:cNvSpPr>
            <a:spLocks noGrp="1" noChangeArrowheads="1"/>
          </p:cNvSpPr>
          <p:nvPr>
            <p:ph type="body" idx="1"/>
          </p:nvPr>
        </p:nvSpPr>
        <p:spPr>
          <a:xfrm>
            <a:off x="852488" y="3851275"/>
            <a:ext cx="5305425" cy="4778375"/>
          </a:xfrm>
          <a:noFill/>
          <a:ln/>
        </p:spPr>
        <p:txBody>
          <a:bodyPr lIns="91076" tIns="45538" rIns="91076" bIns="45538"/>
          <a:lstStyle/>
          <a:p>
            <a:pPr lvl="1" eaLnBrk="1" hangingPunct="1">
              <a:buFontTx/>
              <a:buChar char="•"/>
            </a:pPr>
            <a:endParaRPr lang="en-US" dirty="0"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F425BC35-5CBC-4255-9A03-125D1A4A1367}" type="slidenum">
              <a:rPr lang="en-US" smtClean="0"/>
              <a:pPr>
                <a:defRPr/>
              </a:pPr>
              <a:t>24</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Rot="1" noChangeAspect="1" noChangeArrowheads="1" noTextEdit="1"/>
          </p:cNvSpPr>
          <p:nvPr>
            <p:ph type="sldImg"/>
          </p:nvPr>
        </p:nvSpPr>
        <p:spPr>
          <a:xfrm>
            <a:off x="1204913" y="692150"/>
            <a:ext cx="4603750" cy="3452813"/>
          </a:xfrm>
          <a:ln/>
        </p:spPr>
      </p:sp>
      <p:sp>
        <p:nvSpPr>
          <p:cNvPr id="103427" name="Rectangle 3"/>
          <p:cNvSpPr>
            <a:spLocks noGrp="1" noChangeArrowheads="1"/>
          </p:cNvSpPr>
          <p:nvPr>
            <p:ph type="body" idx="1"/>
          </p:nvPr>
        </p:nvSpPr>
        <p:spPr>
          <a:xfrm>
            <a:off x="915247" y="4454525"/>
            <a:ext cx="5186398" cy="4148138"/>
          </a:xfrm>
          <a:noFill/>
          <a:ln/>
        </p:spPr>
        <p:txBody>
          <a:bodyPr lIns="90815" tIns="45406" rIns="90815" bIns="45406"/>
          <a:lstStyle/>
          <a:p>
            <a:endParaRPr lang="en-GB" smtClean="0">
              <a:latin typeface="Arial"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p:spPr>
        <p:txBody>
          <a:bodyPr/>
          <a:lstStyle/>
          <a:p>
            <a:fld id="{8D85524D-909F-4569-8F24-66A03DA148D0}" type="slidenum">
              <a:rPr lang="en-US">
                <a:latin typeface="Arial" pitchFamily="34" charset="0"/>
                <a:cs typeface="Arial" pitchFamily="34" charset="0"/>
              </a:rPr>
              <a:pPr/>
              <a:t>3</a:t>
            </a:fld>
            <a:endParaRPr lang="en-US">
              <a:latin typeface="Arial" pitchFamily="34" charset="0"/>
              <a:cs typeface="Arial" pitchFamily="34" charset="0"/>
            </a:endParaRPr>
          </a:p>
        </p:txBody>
      </p:sp>
      <p:sp>
        <p:nvSpPr>
          <p:cNvPr id="84995" name="Rectangle 2"/>
          <p:cNvSpPr>
            <a:spLocks noGrp="1" noRot="1" noChangeAspect="1" noChangeArrowheads="1" noTextEdit="1"/>
          </p:cNvSpPr>
          <p:nvPr>
            <p:ph type="sldImg"/>
          </p:nvPr>
        </p:nvSpPr>
        <p:spPr>
          <a:xfrm>
            <a:off x="1335088" y="449263"/>
            <a:ext cx="4338637" cy="3254375"/>
          </a:xfrm>
          <a:ln/>
        </p:spPr>
      </p:sp>
      <p:sp>
        <p:nvSpPr>
          <p:cNvPr id="84996" name="Rectangle 3"/>
          <p:cNvSpPr>
            <a:spLocks noGrp="1" noChangeArrowheads="1"/>
          </p:cNvSpPr>
          <p:nvPr>
            <p:ph type="body" idx="1"/>
          </p:nvPr>
        </p:nvSpPr>
        <p:spPr>
          <a:xfrm>
            <a:off x="852488" y="3851275"/>
            <a:ext cx="5305425" cy="4778375"/>
          </a:xfrm>
          <a:noFill/>
          <a:ln/>
        </p:spPr>
        <p:txBody>
          <a:bodyPr lIns="91076" tIns="45538" rIns="91076" bIns="45538"/>
          <a:lstStyle/>
          <a:p>
            <a:pPr lvl="1" eaLnBrk="1" hangingPunct="1">
              <a:buFontTx/>
              <a:buChar char="•"/>
            </a:pPr>
            <a:endParaRPr lang="en-US" dirty="0" smtClean="0">
              <a:latin typeface="Arial"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E56C0B4-8CA0-4CC9-984D-661A777C0A23}" type="slidenum">
              <a:rPr lang="en-GB"/>
              <a:pPr/>
              <a:t>4</a:t>
            </a:fld>
            <a:endParaRPr lang="en-GB"/>
          </a:p>
        </p:txBody>
      </p:sp>
      <p:sp>
        <p:nvSpPr>
          <p:cNvPr id="650242" name="Rectangle 2"/>
          <p:cNvSpPr>
            <a:spLocks noGrp="1" noRot="1" noChangeAspect="1" noChangeArrowheads="1" noTextEdit="1"/>
          </p:cNvSpPr>
          <p:nvPr>
            <p:ph type="sldImg"/>
          </p:nvPr>
        </p:nvSpPr>
        <p:spPr>
          <a:xfrm>
            <a:off x="1217613" y="669925"/>
            <a:ext cx="4646612" cy="3484563"/>
          </a:xfrm>
          <a:ln/>
        </p:spPr>
      </p:sp>
      <p:sp>
        <p:nvSpPr>
          <p:cNvPr id="650243" name="Rectangle 3"/>
          <p:cNvSpPr>
            <a:spLocks noGrp="1" noChangeArrowheads="1"/>
          </p:cNvSpPr>
          <p:nvPr>
            <p:ph type="body" idx="1"/>
          </p:nvPr>
        </p:nvSpPr>
        <p:spPr>
          <a:xfrm>
            <a:off x="934720" y="4415495"/>
            <a:ext cx="5140960" cy="4182787"/>
          </a:xfrm>
        </p:spPr>
        <p:txBody>
          <a:bodyPr/>
          <a:lstStyle/>
          <a:p>
            <a:endParaRPr lang="en-GB" dirty="0"/>
          </a:p>
          <a:p>
            <a:endParaRPr lang="en-GB"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1528E60-9D5D-4BE8-97F5-017B747DC050}" type="slidenum">
              <a:rPr lang="en-GB"/>
              <a:pPr/>
              <a:t>5</a:t>
            </a:fld>
            <a:endParaRPr lang="en-GB"/>
          </a:p>
        </p:txBody>
      </p:sp>
      <p:sp>
        <p:nvSpPr>
          <p:cNvPr id="636930" name="Rectangle 2"/>
          <p:cNvSpPr>
            <a:spLocks noGrp="1" noRot="1" noChangeAspect="1" noChangeArrowheads="1" noTextEdit="1"/>
          </p:cNvSpPr>
          <p:nvPr>
            <p:ph type="sldImg"/>
          </p:nvPr>
        </p:nvSpPr>
        <p:spPr>
          <a:xfrm>
            <a:off x="1335088" y="447675"/>
            <a:ext cx="4338637" cy="3254375"/>
          </a:xfrm>
          <a:ln/>
        </p:spPr>
      </p:sp>
      <p:sp>
        <p:nvSpPr>
          <p:cNvPr id="636931" name="Rectangle 3"/>
          <p:cNvSpPr>
            <a:spLocks noGrp="1" noChangeArrowheads="1"/>
          </p:cNvSpPr>
          <p:nvPr>
            <p:ph type="body" idx="1"/>
          </p:nvPr>
        </p:nvSpPr>
        <p:spPr>
          <a:xfrm>
            <a:off x="851335" y="3850086"/>
            <a:ext cx="5307733" cy="4779724"/>
          </a:xfrm>
        </p:spPr>
        <p:txBody>
          <a:bodyPr lIns="89918" tIns="44959" rIns="89918" bIns="44959"/>
          <a:lstStyle/>
          <a:p>
            <a:pPr lvl="1">
              <a:buFontTx/>
              <a:buChar char="•"/>
            </a:pPr>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1528E60-9D5D-4BE8-97F5-017B747DC050}" type="slidenum">
              <a:rPr lang="en-GB"/>
              <a:pPr/>
              <a:t>6</a:t>
            </a:fld>
            <a:endParaRPr lang="en-GB"/>
          </a:p>
        </p:txBody>
      </p:sp>
      <p:sp>
        <p:nvSpPr>
          <p:cNvPr id="636930" name="Rectangle 2"/>
          <p:cNvSpPr>
            <a:spLocks noGrp="1" noRot="1" noChangeAspect="1" noChangeArrowheads="1" noTextEdit="1"/>
          </p:cNvSpPr>
          <p:nvPr>
            <p:ph type="sldImg"/>
          </p:nvPr>
        </p:nvSpPr>
        <p:spPr>
          <a:xfrm>
            <a:off x="1335088" y="447675"/>
            <a:ext cx="4338637" cy="3254375"/>
          </a:xfrm>
          <a:ln/>
        </p:spPr>
      </p:sp>
      <p:sp>
        <p:nvSpPr>
          <p:cNvPr id="636931" name="Rectangle 3"/>
          <p:cNvSpPr>
            <a:spLocks noGrp="1" noChangeArrowheads="1"/>
          </p:cNvSpPr>
          <p:nvPr>
            <p:ph type="body" idx="1"/>
          </p:nvPr>
        </p:nvSpPr>
        <p:spPr>
          <a:xfrm>
            <a:off x="851335" y="3850086"/>
            <a:ext cx="5307733" cy="4779724"/>
          </a:xfrm>
        </p:spPr>
        <p:txBody>
          <a:bodyPr lIns="89918" tIns="44959" rIns="89918" bIns="44959"/>
          <a:lstStyle/>
          <a:p>
            <a:pPr lvl="1">
              <a:buFontTx/>
              <a:buChar char="•"/>
            </a:pPr>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1528E60-9D5D-4BE8-97F5-017B747DC050}" type="slidenum">
              <a:rPr lang="en-GB"/>
              <a:pPr/>
              <a:t>7</a:t>
            </a:fld>
            <a:endParaRPr lang="en-GB"/>
          </a:p>
        </p:txBody>
      </p:sp>
      <p:sp>
        <p:nvSpPr>
          <p:cNvPr id="636930" name="Rectangle 2"/>
          <p:cNvSpPr>
            <a:spLocks noGrp="1" noRot="1" noChangeAspect="1" noChangeArrowheads="1" noTextEdit="1"/>
          </p:cNvSpPr>
          <p:nvPr>
            <p:ph type="sldImg"/>
          </p:nvPr>
        </p:nvSpPr>
        <p:spPr>
          <a:xfrm>
            <a:off x="1335088" y="447675"/>
            <a:ext cx="4338637" cy="3254375"/>
          </a:xfrm>
          <a:ln/>
        </p:spPr>
      </p:sp>
      <p:sp>
        <p:nvSpPr>
          <p:cNvPr id="636931" name="Rectangle 3"/>
          <p:cNvSpPr>
            <a:spLocks noGrp="1" noChangeArrowheads="1"/>
          </p:cNvSpPr>
          <p:nvPr>
            <p:ph type="body" idx="1"/>
          </p:nvPr>
        </p:nvSpPr>
        <p:spPr>
          <a:xfrm>
            <a:off x="851335" y="3850086"/>
            <a:ext cx="5307733" cy="4779724"/>
          </a:xfrm>
        </p:spPr>
        <p:txBody>
          <a:bodyPr lIns="89918" tIns="44959" rIns="89918" bIns="44959"/>
          <a:lstStyle/>
          <a:p>
            <a:pPr lvl="1">
              <a:buFontTx/>
              <a:buChar char="•"/>
            </a:pPr>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1528E60-9D5D-4BE8-97F5-017B747DC050}" type="slidenum">
              <a:rPr lang="en-GB"/>
              <a:pPr/>
              <a:t>8</a:t>
            </a:fld>
            <a:endParaRPr lang="en-GB"/>
          </a:p>
        </p:txBody>
      </p:sp>
      <p:sp>
        <p:nvSpPr>
          <p:cNvPr id="636930" name="Rectangle 2"/>
          <p:cNvSpPr>
            <a:spLocks noGrp="1" noRot="1" noChangeAspect="1" noChangeArrowheads="1" noTextEdit="1"/>
          </p:cNvSpPr>
          <p:nvPr>
            <p:ph type="sldImg"/>
          </p:nvPr>
        </p:nvSpPr>
        <p:spPr>
          <a:xfrm>
            <a:off x="1335088" y="447675"/>
            <a:ext cx="4338637" cy="3254375"/>
          </a:xfrm>
          <a:ln/>
        </p:spPr>
      </p:sp>
      <p:sp>
        <p:nvSpPr>
          <p:cNvPr id="636931" name="Rectangle 3"/>
          <p:cNvSpPr>
            <a:spLocks noGrp="1" noChangeArrowheads="1"/>
          </p:cNvSpPr>
          <p:nvPr>
            <p:ph type="body" idx="1"/>
          </p:nvPr>
        </p:nvSpPr>
        <p:spPr>
          <a:xfrm>
            <a:off x="851335" y="3850086"/>
            <a:ext cx="5307733" cy="4779724"/>
          </a:xfrm>
        </p:spPr>
        <p:txBody>
          <a:bodyPr lIns="89918" tIns="44959" rIns="89918" bIns="44959"/>
          <a:lstStyle/>
          <a:p>
            <a:pPr lvl="1">
              <a:buFontTx/>
              <a:buChar char="•"/>
            </a:pPr>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11" name="Picture 10" descr="Cover-option-2_no-trans.png"/>
          <p:cNvPicPr>
            <a:picLocks noChangeAspect="1"/>
          </p:cNvPicPr>
          <p:nvPr userDrawn="1"/>
        </p:nvPicPr>
        <p:blipFill>
          <a:blip r:embed="rId2" cstate="print"/>
          <a:stretch>
            <a:fillRect/>
          </a:stretch>
        </p:blipFill>
        <p:spPr>
          <a:xfrm>
            <a:off x="0" y="0"/>
            <a:ext cx="9156192" cy="6867144"/>
          </a:xfrm>
          <a:prstGeom prst="rect">
            <a:avLst/>
          </a:prstGeom>
        </p:spPr>
      </p:pic>
      <p:sp>
        <p:nvSpPr>
          <p:cNvPr id="2" name="Title 1"/>
          <p:cNvSpPr>
            <a:spLocks noGrp="1"/>
          </p:cNvSpPr>
          <p:nvPr>
            <p:ph type="ctrTitle"/>
          </p:nvPr>
        </p:nvSpPr>
        <p:spPr>
          <a:xfrm>
            <a:off x="3275857" y="2571744"/>
            <a:ext cx="5510986" cy="2357454"/>
          </a:xfrm>
        </p:spPr>
        <p:txBody>
          <a:bodyPr anchor="t" anchorCtr="0"/>
          <a:lstStyle>
            <a:lvl1pPr algn="r">
              <a:lnSpc>
                <a:spcPts val="3240"/>
              </a:lnSpc>
              <a:defRPr sz="3000">
                <a:solidFill>
                  <a:schemeClr val="bg1"/>
                </a:solidFill>
              </a:defRPr>
            </a:lvl1pPr>
          </a:lstStyle>
          <a:p>
            <a:r>
              <a:rPr lang="en-US" smtClean="0"/>
              <a:t>Click to edit Master title style</a:t>
            </a:r>
            <a:endParaRPr lang="en-GB" dirty="0"/>
          </a:p>
        </p:txBody>
      </p:sp>
      <p:sp>
        <p:nvSpPr>
          <p:cNvPr id="3" name="Subtitle 2"/>
          <p:cNvSpPr>
            <a:spLocks noGrp="1"/>
          </p:cNvSpPr>
          <p:nvPr>
            <p:ph type="subTitle" idx="1"/>
          </p:nvPr>
        </p:nvSpPr>
        <p:spPr>
          <a:xfrm>
            <a:off x="3275856" y="4984855"/>
            <a:ext cx="5511600" cy="1752600"/>
          </a:xfrm>
        </p:spPr>
        <p:txBody>
          <a:bodyPr bIns="0"/>
          <a:lstStyle>
            <a:lvl1pPr marL="0" indent="0" algn="r">
              <a:buNone/>
              <a:defRPr sz="1200" b="0">
                <a:solidFill>
                  <a:schemeClr val="bg1"/>
                </a:solidFill>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GB"/>
          </a:p>
        </p:txBody>
      </p:sp>
      <p:pic>
        <p:nvPicPr>
          <p:cNvPr id="6" name="Picture 5" descr="KPMG_Plus_Strapline_White no tm.emf"/>
          <p:cNvPicPr>
            <a:picLocks noChangeAspect="1"/>
          </p:cNvPicPr>
          <p:nvPr userDrawn="1"/>
        </p:nvPicPr>
        <p:blipFill>
          <a:blip r:embed="rId3" cstate="print"/>
          <a:stretch>
            <a:fillRect/>
          </a:stretch>
        </p:blipFill>
        <p:spPr>
          <a:xfrm>
            <a:off x="345141" y="407894"/>
            <a:ext cx="2120881" cy="775447"/>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4000" b="1" cap="all"/>
            </a:lvl1pPr>
          </a:lstStyle>
          <a:p>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a:t>Click to edit Master text styles</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1_Title Slide">
    <p:spTree>
      <p:nvGrpSpPr>
        <p:cNvPr id="1" name=""/>
        <p:cNvGrpSpPr/>
        <p:nvPr/>
      </p:nvGrpSpPr>
      <p:grpSpPr>
        <a:xfrm>
          <a:off x="0" y="0"/>
          <a:ext cx="0" cy="0"/>
          <a:chOff x="0" y="0"/>
          <a:chExt cx="0" cy="0"/>
        </a:xfrm>
      </p:grpSpPr>
      <p:pic>
        <p:nvPicPr>
          <p:cNvPr id="11" name="Picture 10" descr="Cover_trans.png"/>
          <p:cNvPicPr>
            <a:picLocks noChangeAspect="1"/>
          </p:cNvPicPr>
          <p:nvPr userDrawn="1"/>
        </p:nvPicPr>
        <p:blipFill>
          <a:blip r:embed="rId2" cstate="print"/>
          <a:stretch>
            <a:fillRect/>
          </a:stretch>
        </p:blipFill>
        <p:spPr>
          <a:xfrm>
            <a:off x="1" y="0"/>
            <a:ext cx="5023095" cy="5112000"/>
          </a:xfrm>
          <a:prstGeom prst="rect">
            <a:avLst/>
          </a:prstGeom>
        </p:spPr>
      </p:pic>
      <p:sp>
        <p:nvSpPr>
          <p:cNvPr id="2" name="Title 1"/>
          <p:cNvSpPr>
            <a:spLocks noGrp="1"/>
          </p:cNvSpPr>
          <p:nvPr>
            <p:ph type="ctrTitle"/>
          </p:nvPr>
        </p:nvSpPr>
        <p:spPr>
          <a:xfrm>
            <a:off x="357158" y="1440000"/>
            <a:ext cx="3854802" cy="2357454"/>
          </a:xfrm>
        </p:spPr>
        <p:txBody>
          <a:bodyPr anchor="t" anchorCtr="0"/>
          <a:lstStyle>
            <a:lvl1pPr algn="l">
              <a:lnSpc>
                <a:spcPts val="3240"/>
              </a:lnSpc>
              <a:defRPr sz="3000">
                <a:solidFill>
                  <a:schemeClr val="bg1"/>
                </a:solidFill>
              </a:defRPr>
            </a:lvl1pPr>
          </a:lstStyle>
          <a:p>
            <a:r>
              <a:rPr lang="en-US" smtClean="0"/>
              <a:t>Click to edit Master title style</a:t>
            </a:r>
            <a:endParaRPr lang="en-GB" dirty="0"/>
          </a:p>
        </p:txBody>
      </p:sp>
      <p:sp>
        <p:nvSpPr>
          <p:cNvPr id="3" name="Subtitle 2"/>
          <p:cNvSpPr>
            <a:spLocks noGrp="1"/>
          </p:cNvSpPr>
          <p:nvPr>
            <p:ph type="subTitle" idx="1"/>
          </p:nvPr>
        </p:nvSpPr>
        <p:spPr>
          <a:xfrm>
            <a:off x="357159" y="3782896"/>
            <a:ext cx="3156750" cy="1386696"/>
          </a:xfrm>
        </p:spPr>
        <p:txBody>
          <a:bodyPr bIns="0"/>
          <a:lstStyle>
            <a:lvl1pPr marL="0" indent="0" algn="l">
              <a:buNone/>
              <a:defRPr sz="1200" b="0">
                <a:solidFill>
                  <a:schemeClr val="bg1"/>
                </a:solidFill>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GB"/>
          </a:p>
        </p:txBody>
      </p:sp>
      <p:pic>
        <p:nvPicPr>
          <p:cNvPr id="6" name="Picture 5" descr="KPMG_Plus_Strapline_White no tm.emf"/>
          <p:cNvPicPr>
            <a:picLocks noChangeAspect="1"/>
          </p:cNvPicPr>
          <p:nvPr userDrawn="1"/>
        </p:nvPicPr>
        <p:blipFill>
          <a:blip r:embed="rId3" cstate="print"/>
          <a:stretch>
            <a:fillRect/>
          </a:stretch>
        </p:blipFill>
        <p:spPr>
          <a:xfrm>
            <a:off x="345141" y="407894"/>
            <a:ext cx="2120881" cy="775447"/>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5_Title Slide">
    <p:spTree>
      <p:nvGrpSpPr>
        <p:cNvPr id="1" name=""/>
        <p:cNvGrpSpPr/>
        <p:nvPr/>
      </p:nvGrpSpPr>
      <p:grpSpPr>
        <a:xfrm>
          <a:off x="0" y="0"/>
          <a:ext cx="0" cy="0"/>
          <a:chOff x="0" y="0"/>
          <a:chExt cx="0" cy="0"/>
        </a:xfrm>
      </p:grpSpPr>
      <p:pic>
        <p:nvPicPr>
          <p:cNvPr id="13" name="Picture 12" descr="Copyright_no trans.png"/>
          <p:cNvPicPr>
            <a:picLocks noChangeAspect="1"/>
          </p:cNvPicPr>
          <p:nvPr userDrawn="1"/>
        </p:nvPicPr>
        <p:blipFill>
          <a:blip r:embed="rId2" cstate="print"/>
          <a:stretch>
            <a:fillRect/>
          </a:stretch>
        </p:blipFill>
        <p:spPr>
          <a:xfrm>
            <a:off x="0" y="0"/>
            <a:ext cx="5020562" cy="3225600"/>
          </a:xfrm>
          <a:prstGeom prst="rect">
            <a:avLst/>
          </a:prstGeom>
        </p:spPr>
      </p:pic>
      <p:sp>
        <p:nvSpPr>
          <p:cNvPr id="2" name="Title 1"/>
          <p:cNvSpPr>
            <a:spLocks noGrp="1"/>
          </p:cNvSpPr>
          <p:nvPr>
            <p:ph type="ctrTitle"/>
          </p:nvPr>
        </p:nvSpPr>
        <p:spPr>
          <a:xfrm>
            <a:off x="357158" y="1440000"/>
            <a:ext cx="3998818" cy="2357454"/>
          </a:xfrm>
        </p:spPr>
        <p:txBody>
          <a:bodyPr anchor="t" anchorCtr="0"/>
          <a:lstStyle>
            <a:lvl1pPr algn="l">
              <a:lnSpc>
                <a:spcPts val="3240"/>
              </a:lnSpc>
              <a:defRPr sz="3000">
                <a:solidFill>
                  <a:schemeClr val="bg1"/>
                </a:solidFill>
              </a:defRPr>
            </a:lvl1pPr>
          </a:lstStyle>
          <a:p>
            <a:r>
              <a:rPr lang="en-US" smtClean="0"/>
              <a:t>Click to edit Master title style</a:t>
            </a:r>
            <a:endParaRPr lang="en-GB" dirty="0"/>
          </a:p>
        </p:txBody>
      </p:sp>
      <p:sp>
        <p:nvSpPr>
          <p:cNvPr id="3" name="Subtitle 2"/>
          <p:cNvSpPr>
            <a:spLocks noGrp="1"/>
          </p:cNvSpPr>
          <p:nvPr>
            <p:ph type="subTitle" idx="1"/>
          </p:nvPr>
        </p:nvSpPr>
        <p:spPr>
          <a:xfrm>
            <a:off x="357158" y="3825100"/>
            <a:ext cx="3999600" cy="1752600"/>
          </a:xfrm>
        </p:spPr>
        <p:txBody>
          <a:bodyPr/>
          <a:lstStyle>
            <a:lvl1pPr marL="0" indent="0" algn="l">
              <a:buNone/>
              <a:defRPr sz="1200" b="0">
                <a:solidFill>
                  <a:srgbClr val="0070C0"/>
                </a:solidFill>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GB"/>
          </a:p>
        </p:txBody>
      </p:sp>
      <p:pic>
        <p:nvPicPr>
          <p:cNvPr id="6" name="Picture 5" descr="KPMG_Plus_Strapline_White no tm.emf"/>
          <p:cNvPicPr>
            <a:picLocks noChangeAspect="1"/>
          </p:cNvPicPr>
          <p:nvPr userDrawn="1"/>
        </p:nvPicPr>
        <p:blipFill>
          <a:blip r:embed="rId3" cstate="print"/>
          <a:stretch>
            <a:fillRect/>
          </a:stretch>
        </p:blipFill>
        <p:spPr>
          <a:xfrm>
            <a:off x="345141" y="407894"/>
            <a:ext cx="2120881" cy="775447"/>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 preserve="1">
  <p:cSld name="4_Title Slide">
    <p:spTree>
      <p:nvGrpSpPr>
        <p:cNvPr id="1" name=""/>
        <p:cNvGrpSpPr/>
        <p:nvPr/>
      </p:nvGrpSpPr>
      <p:grpSpPr>
        <a:xfrm>
          <a:off x="0" y="0"/>
          <a:ext cx="0" cy="0"/>
          <a:chOff x="0" y="0"/>
          <a:chExt cx="0" cy="0"/>
        </a:xfrm>
      </p:grpSpPr>
      <p:pic>
        <p:nvPicPr>
          <p:cNvPr id="8" name="Picture 7" descr="Contents_trans.png"/>
          <p:cNvPicPr>
            <a:picLocks noChangeAspect="1"/>
          </p:cNvPicPr>
          <p:nvPr userDrawn="1"/>
        </p:nvPicPr>
        <p:blipFill>
          <a:blip r:embed="rId2" cstate="print"/>
          <a:stretch>
            <a:fillRect/>
          </a:stretch>
        </p:blipFill>
        <p:spPr>
          <a:xfrm>
            <a:off x="0" y="0"/>
            <a:ext cx="4958906" cy="5112000"/>
          </a:xfrm>
          <a:prstGeom prst="rect">
            <a:avLst/>
          </a:prstGeom>
        </p:spPr>
      </p:pic>
      <p:sp>
        <p:nvSpPr>
          <p:cNvPr id="2" name="Title 1"/>
          <p:cNvSpPr>
            <a:spLocks noGrp="1"/>
          </p:cNvSpPr>
          <p:nvPr>
            <p:ph type="ctrTitle"/>
          </p:nvPr>
        </p:nvSpPr>
        <p:spPr>
          <a:xfrm>
            <a:off x="357158" y="1440000"/>
            <a:ext cx="3854802" cy="2357454"/>
          </a:xfrm>
        </p:spPr>
        <p:txBody>
          <a:bodyPr anchor="t" anchorCtr="0"/>
          <a:lstStyle>
            <a:lvl1pPr algn="l">
              <a:lnSpc>
                <a:spcPts val="3240"/>
              </a:lnSpc>
              <a:defRPr sz="3000">
                <a:solidFill>
                  <a:schemeClr val="bg1"/>
                </a:solidFill>
              </a:defRPr>
            </a:lvl1pPr>
          </a:lstStyle>
          <a:p>
            <a:r>
              <a:rPr lang="en-US" smtClean="0"/>
              <a:t>Click to edit Master title style</a:t>
            </a:r>
            <a:endParaRPr lang="en-GB" dirty="0"/>
          </a:p>
        </p:txBody>
      </p:sp>
      <p:sp>
        <p:nvSpPr>
          <p:cNvPr id="3" name="Subtitle 2"/>
          <p:cNvSpPr>
            <a:spLocks noGrp="1"/>
          </p:cNvSpPr>
          <p:nvPr>
            <p:ph type="subTitle" idx="1"/>
          </p:nvPr>
        </p:nvSpPr>
        <p:spPr>
          <a:xfrm>
            <a:off x="357159" y="3817176"/>
            <a:ext cx="3206730" cy="1289396"/>
          </a:xfrm>
        </p:spPr>
        <p:txBody>
          <a:bodyPr bIns="0"/>
          <a:lstStyle>
            <a:lvl1pPr marL="0" indent="0" algn="l">
              <a:buNone/>
              <a:defRPr sz="1200" b="0">
                <a:solidFill>
                  <a:schemeClr val="bg1"/>
                </a:solidFill>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GB" dirty="0"/>
          </a:p>
        </p:txBody>
      </p:sp>
      <p:pic>
        <p:nvPicPr>
          <p:cNvPr id="6" name="Picture 5" descr="KPMG_Plus_Strapline_White no tm.emf"/>
          <p:cNvPicPr>
            <a:picLocks noChangeAspect="1"/>
          </p:cNvPicPr>
          <p:nvPr userDrawn="1"/>
        </p:nvPicPr>
        <p:blipFill>
          <a:blip r:embed="rId3" cstate="print"/>
          <a:stretch>
            <a:fillRect/>
          </a:stretch>
        </p:blipFill>
        <p:spPr>
          <a:xfrm>
            <a:off x="345141" y="407894"/>
            <a:ext cx="2120881" cy="775447"/>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itle" preserve="1">
  <p:cSld name="2_Title Slide">
    <p:bg>
      <p:bgPr>
        <a:solidFill>
          <a:schemeClr val="bg1"/>
        </a:solidFill>
        <a:effectLst/>
      </p:bgPr>
    </p:bg>
    <p:spTree>
      <p:nvGrpSpPr>
        <p:cNvPr id="1" name=""/>
        <p:cNvGrpSpPr/>
        <p:nvPr/>
      </p:nvGrpSpPr>
      <p:grpSpPr>
        <a:xfrm>
          <a:off x="0" y="0"/>
          <a:ext cx="0" cy="0"/>
          <a:chOff x="0" y="0"/>
          <a:chExt cx="0" cy="0"/>
        </a:xfrm>
      </p:grpSpPr>
      <p:pic>
        <p:nvPicPr>
          <p:cNvPr id="9" name="Picture 8" descr="Contents_trans.png"/>
          <p:cNvPicPr>
            <a:picLocks noChangeAspect="1"/>
          </p:cNvPicPr>
          <p:nvPr userDrawn="1"/>
        </p:nvPicPr>
        <p:blipFill>
          <a:blip r:embed="rId2" cstate="print"/>
          <a:srcRect l="4857"/>
          <a:stretch>
            <a:fillRect/>
          </a:stretch>
        </p:blipFill>
        <p:spPr>
          <a:xfrm>
            <a:off x="0" y="0"/>
            <a:ext cx="6337923" cy="6867144"/>
          </a:xfrm>
          <a:prstGeom prst="rect">
            <a:avLst/>
          </a:prstGeom>
        </p:spPr>
      </p:pic>
      <p:sp>
        <p:nvSpPr>
          <p:cNvPr id="2" name="Title 1"/>
          <p:cNvSpPr>
            <a:spLocks noGrp="1"/>
          </p:cNvSpPr>
          <p:nvPr>
            <p:ph type="ctrTitle"/>
          </p:nvPr>
        </p:nvSpPr>
        <p:spPr>
          <a:xfrm>
            <a:off x="357158" y="849145"/>
            <a:ext cx="5424664" cy="501354"/>
          </a:xfrm>
        </p:spPr>
        <p:txBody>
          <a:bodyPr anchor="t" anchorCtr="0"/>
          <a:lstStyle>
            <a:lvl1pPr algn="l">
              <a:lnSpc>
                <a:spcPts val="3240"/>
              </a:lnSpc>
              <a:defRPr sz="3000">
                <a:solidFill>
                  <a:schemeClr val="bg1"/>
                </a:solidFill>
              </a:defRPr>
            </a:lvl1pPr>
          </a:lstStyle>
          <a:p>
            <a:r>
              <a:rPr lang="en-US" dirty="0" smtClean="0"/>
              <a:t>Click to edit Master title style</a:t>
            </a:r>
            <a:endParaRPr lang="en-GB" dirty="0"/>
          </a:p>
        </p:txBody>
      </p:sp>
      <p:sp>
        <p:nvSpPr>
          <p:cNvPr id="3" name="Subtitle 2"/>
          <p:cNvSpPr>
            <a:spLocks noGrp="1"/>
          </p:cNvSpPr>
          <p:nvPr>
            <p:ph type="subTitle" idx="1"/>
          </p:nvPr>
        </p:nvSpPr>
        <p:spPr>
          <a:xfrm>
            <a:off x="371226" y="1575582"/>
            <a:ext cx="4242977" cy="3991561"/>
          </a:xfrm>
        </p:spPr>
        <p:txBody>
          <a:bodyPr bIns="0"/>
          <a:lstStyle>
            <a:lvl1pPr marL="0" indent="0" algn="l">
              <a:buNone/>
              <a:defRPr sz="1600" b="0">
                <a:solidFill>
                  <a:schemeClr val="bg1"/>
                </a:solidFill>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smtClean="0"/>
              <a:t>Click to edit Master subtitle style</a:t>
            </a: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GB" dirty="0" smtClean="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nSpc>
                <a:spcPts val="2500"/>
              </a:lnSpc>
              <a:defRPr sz="2000"/>
            </a:lvl1pPr>
          </a:lstStyle>
          <a:p>
            <a:r>
              <a:rPr lang="en-US" dirty="0" smtClean="0"/>
              <a:t>Click to edit Master title style</a:t>
            </a:r>
            <a:endParaRPr lang="en-GB" dirty="0"/>
          </a:p>
        </p:txBody>
      </p:sp>
      <p:sp>
        <p:nvSpPr>
          <p:cNvPr id="3" name="Content Placeholder 2"/>
          <p:cNvSpPr>
            <a:spLocks noGrp="1"/>
          </p:cNvSpPr>
          <p:nvPr>
            <p:ph idx="1"/>
          </p:nvPr>
        </p:nvSpPr>
        <p:spPr>
          <a:xfrm>
            <a:off x="211138" y="1219200"/>
            <a:ext cx="8682037" cy="4525962"/>
          </a:xfrm>
        </p:spPr>
        <p:txBody>
          <a:bodyPr bIns="0"/>
          <a:lstStyle>
            <a:lvl1pPr>
              <a:spcBef>
                <a:spcPts val="300"/>
              </a:spcBef>
              <a:spcAft>
                <a:spcPts val="300"/>
              </a:spcAft>
              <a:defRPr sz="1400">
                <a:solidFill>
                  <a:srgbClr val="00338D"/>
                </a:solidFill>
              </a:defRPr>
            </a:lvl1pPr>
            <a:lvl2pPr marL="166688" indent="-165100">
              <a:spcBef>
                <a:spcPts val="300"/>
              </a:spcBef>
              <a:spcAft>
                <a:spcPts val="300"/>
              </a:spcAft>
              <a:buClr>
                <a:schemeClr val="accent1"/>
              </a:buClr>
              <a:buSzPct val="65000"/>
              <a:buFont typeface="Wingdings" pitchFamily="2" charset="2"/>
              <a:buChar char="l"/>
              <a:defRPr sz="1400"/>
            </a:lvl2pPr>
            <a:lvl3pPr marL="346075" indent="-179388">
              <a:spcBef>
                <a:spcPts val="300"/>
              </a:spcBef>
              <a:spcAft>
                <a:spcPts val="300"/>
              </a:spcAft>
              <a:buSzPct val="65000"/>
              <a:buFont typeface="Arial" pitchFamily="34" charset="0"/>
              <a:buChar char="–"/>
              <a:defRPr sz="1400"/>
            </a:lvl3pPr>
            <a:lvl4pPr marL="512763" indent="-161925">
              <a:spcBef>
                <a:spcPts val="300"/>
              </a:spcBef>
              <a:spcAft>
                <a:spcPts val="300"/>
              </a:spcAft>
              <a:buClr>
                <a:schemeClr val="accent1"/>
              </a:buClr>
              <a:buSzPct val="65000"/>
              <a:buFont typeface="Wingdings" pitchFamily="2" charset="2"/>
              <a:buChar char="l"/>
              <a:defRPr sz="1400"/>
            </a:lvl4pPr>
            <a:lvl5pPr marL="692150" indent="-179388">
              <a:spcBef>
                <a:spcPts val="300"/>
              </a:spcBef>
              <a:spcAft>
                <a:spcPts val="300"/>
              </a:spcAft>
              <a:buClr>
                <a:schemeClr val="accent1"/>
              </a:buClr>
              <a:buSzPct val="65000"/>
              <a:buFont typeface="Arial" pitchFamily="34" charset="0"/>
              <a:buChar char="–"/>
              <a:defRPr sz="14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9" name="Line 10"/>
          <p:cNvSpPr>
            <a:spLocks noChangeShapeType="1"/>
          </p:cNvSpPr>
          <p:nvPr userDrawn="1"/>
        </p:nvSpPr>
        <p:spPr bwMode="auto">
          <a:xfrm>
            <a:off x="201561" y="6373813"/>
            <a:ext cx="8640000" cy="0"/>
          </a:xfrm>
          <a:prstGeom prst="line">
            <a:avLst/>
          </a:prstGeom>
          <a:noFill/>
          <a:ln w="3175">
            <a:solidFill>
              <a:schemeClr val="accent1"/>
            </a:solidFill>
            <a:round/>
            <a:headEnd/>
            <a:tailEnd/>
          </a:ln>
          <a:effectLst/>
        </p:spPr>
        <p:txBody>
          <a:bodyPr/>
          <a:lstStyle/>
          <a:p>
            <a:endParaRPr lang="en-GB" baseline="-250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nSpc>
                <a:spcPts val="2500"/>
              </a:lnSpc>
              <a:defRPr sz="2000"/>
            </a:lvl1pPr>
          </a:lstStyle>
          <a:p>
            <a:r>
              <a:rPr lang="en-US" smtClean="0"/>
              <a:t>Click to edit Master title style</a:t>
            </a:r>
            <a:endParaRPr lang="en-GB"/>
          </a:p>
        </p:txBody>
      </p:sp>
      <p:sp>
        <p:nvSpPr>
          <p:cNvPr id="3" name="Content Placeholder 2"/>
          <p:cNvSpPr>
            <a:spLocks noGrp="1"/>
          </p:cNvSpPr>
          <p:nvPr>
            <p:ph idx="1"/>
          </p:nvPr>
        </p:nvSpPr>
        <p:spPr>
          <a:xfrm>
            <a:off x="211138" y="1219200"/>
            <a:ext cx="8682037" cy="4525962"/>
          </a:xfrm>
        </p:spPr>
        <p:txBody>
          <a:bodyPr bIns="0"/>
          <a:lstStyle>
            <a:lvl1pPr>
              <a:defRPr>
                <a:solidFill>
                  <a:schemeClr val="accent1"/>
                </a:solidFill>
              </a:defRPr>
            </a:lvl1pPr>
            <a:lvl2pPr marL="233363" indent="-231775">
              <a:buFont typeface="+mj-lt"/>
              <a:buNone/>
              <a:defRPr/>
            </a:lvl2pPr>
            <a:lvl3pPr marL="166688" indent="-166688">
              <a:buFont typeface="Wingdings" pitchFamily="2" charset="2"/>
              <a:buChar char="l"/>
              <a:defRPr/>
            </a:lvl3pPr>
            <a:lvl4pPr marL="346075" indent="-179388">
              <a:buFont typeface="Arial" pitchFamily="34" charset="0"/>
              <a:buChar char="–"/>
              <a:defRPr/>
            </a:lvl4pPr>
            <a:lvl5pPr marL="512763" indent="-166688" defTabSz="850900">
              <a:buClr>
                <a:schemeClr val="accent1"/>
              </a:buClr>
              <a:buSzPct val="65000"/>
              <a:buFont typeface="Wingdings" pitchFamily="2" charset="2"/>
              <a:buChar char="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9" name="Line 10"/>
          <p:cNvSpPr>
            <a:spLocks noChangeShapeType="1"/>
          </p:cNvSpPr>
          <p:nvPr userDrawn="1"/>
        </p:nvSpPr>
        <p:spPr bwMode="auto">
          <a:xfrm>
            <a:off x="300039" y="6373813"/>
            <a:ext cx="8529637" cy="0"/>
          </a:xfrm>
          <a:prstGeom prst="line">
            <a:avLst/>
          </a:prstGeom>
          <a:noFill/>
          <a:ln w="3175">
            <a:solidFill>
              <a:schemeClr val="accent1"/>
            </a:solidFill>
            <a:round/>
            <a:headEnd/>
            <a:tailEnd/>
          </a:ln>
          <a:effectLst/>
        </p:spPr>
        <p:txBody>
          <a:bodyPr/>
          <a:lstStyle/>
          <a:p>
            <a:endParaRPr lang="en-GB"/>
          </a:p>
        </p:txBody>
      </p:sp>
      <p:sp>
        <p:nvSpPr>
          <p:cNvPr id="14" name="Line 10"/>
          <p:cNvSpPr>
            <a:spLocks noChangeShapeType="1"/>
          </p:cNvSpPr>
          <p:nvPr userDrawn="1"/>
        </p:nvSpPr>
        <p:spPr bwMode="auto">
          <a:xfrm>
            <a:off x="201561" y="6373813"/>
            <a:ext cx="8640000" cy="0"/>
          </a:xfrm>
          <a:prstGeom prst="line">
            <a:avLst/>
          </a:prstGeom>
          <a:noFill/>
          <a:ln w="3175">
            <a:solidFill>
              <a:schemeClr val="accent1"/>
            </a:solidFill>
            <a:round/>
            <a:headEnd/>
            <a:tailEnd/>
          </a:ln>
          <a:effectLst/>
        </p:spPr>
        <p:txBody>
          <a:bodyPr/>
          <a:lstStyle/>
          <a:p>
            <a:endParaRPr lang="en-GB" baseline="-25000"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nSpc>
                <a:spcPts val="2500"/>
              </a:lnSpc>
              <a:defRPr sz="2000"/>
            </a:lvl1pPr>
          </a:lstStyle>
          <a:p>
            <a:r>
              <a:rPr lang="en-US" smtClean="0"/>
              <a:t>Click to edit Master title style</a:t>
            </a:r>
            <a:endParaRPr lang="en-GB"/>
          </a:p>
        </p:txBody>
      </p:sp>
      <p:sp>
        <p:nvSpPr>
          <p:cNvPr id="3" name="Content Placeholder 2"/>
          <p:cNvSpPr>
            <a:spLocks noGrp="1"/>
          </p:cNvSpPr>
          <p:nvPr>
            <p:ph sz="half" idx="1"/>
          </p:nvPr>
        </p:nvSpPr>
        <p:spPr>
          <a:xfrm>
            <a:off x="211139" y="1219200"/>
            <a:ext cx="4264025" cy="4525962"/>
          </a:xfrm>
        </p:spPr>
        <p:txBody>
          <a:bodyPr bIns="0"/>
          <a:lstStyle>
            <a:lvl1pPr>
              <a:defRPr sz="1600">
                <a:solidFill>
                  <a:srgbClr val="00338D"/>
                </a:solidFill>
              </a:defRPr>
            </a:lvl1pPr>
            <a:lvl2pPr>
              <a:defRPr sz="1600"/>
            </a:lvl2pPr>
            <a:lvl3pPr marL="139700" indent="-139700">
              <a:buFont typeface="Arial" pitchFamily="34" charset="0"/>
              <a:buChar char="•"/>
              <a:defRPr sz="1400"/>
            </a:lvl3pPr>
            <a:lvl4pPr marL="349250" indent="-182563">
              <a:buFont typeface="Arial" pitchFamily="34" charset="0"/>
              <a:buChar char="–"/>
              <a:defRPr sz="1600"/>
            </a:lvl4pPr>
            <a:lvl5pPr marL="515938" indent="-166688">
              <a:buClr>
                <a:schemeClr val="accent1"/>
              </a:buClr>
              <a:buFont typeface="Arial" pitchFamily="34" charset="0"/>
              <a:buChar char="•"/>
              <a:defRPr sz="1600"/>
            </a:lvl5pPr>
            <a:lvl6pPr>
              <a:defRPr sz="1800"/>
            </a:lvl6pPr>
            <a:lvl7pPr>
              <a:defRPr sz="1800"/>
            </a:lvl7pPr>
            <a:lvl8pPr marL="687388" indent="-160338">
              <a:buFont typeface="Arial" pitchFamily="34" charset="0"/>
              <a:buChar char="–"/>
              <a:defRPr sz="1600"/>
            </a:lvl8pPr>
            <a:lvl9pPr>
              <a:defRPr sz="1800"/>
            </a:lvl9pPr>
          </a:lstStyle>
          <a:p>
            <a:pPr lvl="0"/>
            <a:r>
              <a:rPr lang="en-US" dirty="0" smtClean="0"/>
              <a:t>Click to edit Master text styles</a:t>
            </a:r>
          </a:p>
          <a:p>
            <a:pPr lvl="1"/>
            <a:r>
              <a:rPr lang="en-US" dirty="0" smtClean="0"/>
              <a:t>Second level</a:t>
            </a:r>
          </a:p>
          <a:p>
            <a:pPr lvl="3"/>
            <a:r>
              <a:rPr lang="en-US" dirty="0" smtClean="0"/>
              <a:t>Third level</a:t>
            </a:r>
          </a:p>
          <a:p>
            <a:pPr lvl="4"/>
            <a:r>
              <a:rPr lang="en-US" dirty="0" smtClean="0"/>
              <a:t>Fourth level</a:t>
            </a:r>
          </a:p>
          <a:p>
            <a:pPr lvl="7"/>
            <a:r>
              <a:rPr lang="en-US" dirty="0" smtClean="0"/>
              <a:t>Fifth level</a:t>
            </a:r>
            <a:endParaRPr lang="en-GB" dirty="0"/>
          </a:p>
        </p:txBody>
      </p:sp>
      <p:sp>
        <p:nvSpPr>
          <p:cNvPr id="4" name="Content Placeholder 3"/>
          <p:cNvSpPr>
            <a:spLocks noGrp="1"/>
          </p:cNvSpPr>
          <p:nvPr>
            <p:ph sz="half" idx="2"/>
          </p:nvPr>
        </p:nvSpPr>
        <p:spPr>
          <a:xfrm>
            <a:off x="4627563" y="1219200"/>
            <a:ext cx="4265612" cy="4525962"/>
          </a:xfrm>
        </p:spPr>
        <p:txBody>
          <a:bodyPr bIns="0"/>
          <a:lstStyle>
            <a:lvl1pPr>
              <a:defRPr sz="1600">
                <a:solidFill>
                  <a:srgbClr val="00338D"/>
                </a:solidFill>
              </a:defRPr>
            </a:lvl1pPr>
            <a:lvl2pPr>
              <a:defRPr sz="1600"/>
            </a:lvl2pPr>
            <a:lvl3pPr marL="127000" indent="-127000">
              <a:buFont typeface="Arial" pitchFamily="34" charset="0"/>
              <a:buChar char="•"/>
              <a:defRPr sz="1400"/>
            </a:lvl3pPr>
            <a:lvl4pPr marL="349250" indent="-182563">
              <a:buFont typeface="Arial" pitchFamily="34" charset="0"/>
              <a:buChar char="–"/>
              <a:defRPr sz="1600"/>
            </a:lvl4pPr>
            <a:lvl5pPr marL="536575" indent="-187325">
              <a:buClr>
                <a:schemeClr val="accent1"/>
              </a:buClr>
              <a:buFont typeface="Arial" pitchFamily="34" charset="0"/>
              <a:buChar char="•"/>
              <a:defRPr sz="1600"/>
            </a:lvl5pPr>
            <a:lvl6pPr>
              <a:defRPr sz="1800"/>
            </a:lvl6pPr>
            <a:lvl7pPr>
              <a:defRPr sz="1800"/>
            </a:lvl7pPr>
            <a:lvl8pPr>
              <a:defRPr sz="1800"/>
            </a:lvl8pPr>
            <a:lvl9pPr marL="809625" indent="-241300">
              <a:buClr>
                <a:schemeClr val="accent1"/>
              </a:buClr>
              <a:buSzPct val="65000"/>
              <a:buFont typeface="Arial" pitchFamily="34" charset="0"/>
              <a:buChar char="–"/>
              <a:defRPr sz="1600"/>
            </a:lvl9pPr>
          </a:lstStyle>
          <a:p>
            <a:pPr lvl="0"/>
            <a:r>
              <a:rPr lang="en-US" dirty="0" smtClean="0"/>
              <a:t>Click to edit Master text styles</a:t>
            </a:r>
          </a:p>
          <a:p>
            <a:pPr lvl="1"/>
            <a:r>
              <a:rPr lang="en-US" dirty="0" smtClean="0"/>
              <a:t>Second level</a:t>
            </a:r>
          </a:p>
          <a:p>
            <a:pPr lvl="3"/>
            <a:r>
              <a:rPr lang="en-US" dirty="0" smtClean="0"/>
              <a:t>Third level</a:t>
            </a:r>
          </a:p>
          <a:p>
            <a:pPr lvl="4"/>
            <a:r>
              <a:rPr lang="en-US" dirty="0" smtClean="0"/>
              <a:t>Fourth level</a:t>
            </a:r>
          </a:p>
          <a:p>
            <a:pPr lvl="8"/>
            <a:r>
              <a:rPr lang="en-US" dirty="0" smtClean="0"/>
              <a:t>Fifth level</a:t>
            </a:r>
            <a:endParaRPr lang="en-GB" dirty="0"/>
          </a:p>
        </p:txBody>
      </p:sp>
      <p:sp>
        <p:nvSpPr>
          <p:cNvPr id="10" name="Line 10"/>
          <p:cNvSpPr>
            <a:spLocks noChangeShapeType="1"/>
          </p:cNvSpPr>
          <p:nvPr userDrawn="1"/>
        </p:nvSpPr>
        <p:spPr bwMode="auto">
          <a:xfrm>
            <a:off x="300039" y="6373813"/>
            <a:ext cx="8529637" cy="0"/>
          </a:xfrm>
          <a:prstGeom prst="line">
            <a:avLst/>
          </a:prstGeom>
          <a:noFill/>
          <a:ln w="3175">
            <a:solidFill>
              <a:schemeClr val="accent1"/>
            </a:solidFill>
            <a:round/>
            <a:headEnd/>
            <a:tailEnd/>
          </a:ln>
          <a:effectLst/>
        </p:spPr>
        <p:txBody>
          <a:bodyPr/>
          <a:lstStyle/>
          <a:p>
            <a:endParaRPr lang="en-GB"/>
          </a:p>
        </p:txBody>
      </p:sp>
      <p:sp>
        <p:nvSpPr>
          <p:cNvPr id="21" name="Line 10"/>
          <p:cNvSpPr>
            <a:spLocks noChangeShapeType="1"/>
          </p:cNvSpPr>
          <p:nvPr userDrawn="1"/>
        </p:nvSpPr>
        <p:spPr bwMode="auto">
          <a:xfrm>
            <a:off x="201561" y="6373813"/>
            <a:ext cx="8640000" cy="0"/>
          </a:xfrm>
          <a:prstGeom prst="line">
            <a:avLst/>
          </a:prstGeom>
          <a:noFill/>
          <a:ln w="3175">
            <a:solidFill>
              <a:schemeClr val="accent1"/>
            </a:solidFill>
            <a:round/>
            <a:headEnd/>
            <a:tailEnd/>
          </a:ln>
          <a:effectLst/>
        </p:spPr>
        <p:txBody>
          <a:bodyPr/>
          <a:lstStyle/>
          <a:p>
            <a:endParaRPr lang="en-GB" baseline="-25000"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nSpc>
                <a:spcPts val="2500"/>
              </a:lnSpc>
              <a:defRPr sz="2000"/>
            </a:lvl1pPr>
          </a:lstStyle>
          <a:p>
            <a:r>
              <a:rPr lang="en-US" smtClean="0"/>
              <a:t>Click to edit Master title style</a:t>
            </a:r>
            <a:endParaRPr lang="en-GB"/>
          </a:p>
        </p:txBody>
      </p:sp>
      <p:sp>
        <p:nvSpPr>
          <p:cNvPr id="13" name="Line 10"/>
          <p:cNvSpPr>
            <a:spLocks noChangeShapeType="1"/>
          </p:cNvSpPr>
          <p:nvPr userDrawn="1"/>
        </p:nvSpPr>
        <p:spPr bwMode="auto">
          <a:xfrm>
            <a:off x="201561" y="6373813"/>
            <a:ext cx="8640000" cy="0"/>
          </a:xfrm>
          <a:prstGeom prst="line">
            <a:avLst/>
          </a:prstGeom>
          <a:noFill/>
          <a:ln w="3175">
            <a:solidFill>
              <a:schemeClr val="accent1"/>
            </a:solidFill>
            <a:round/>
            <a:headEnd/>
            <a:tailEnd/>
          </a:ln>
          <a:effectLst/>
        </p:spPr>
        <p:txBody>
          <a:bodyPr/>
          <a:lstStyle/>
          <a:p>
            <a:endParaRPr lang="en-GB" baseline="-25000"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1" name="Freeform 10"/>
          <p:cNvSpPr/>
          <p:nvPr userDrawn="1"/>
        </p:nvSpPr>
        <p:spPr>
          <a:xfrm>
            <a:off x="-13447" y="-13447"/>
            <a:ext cx="9157447" cy="1045413"/>
          </a:xfrm>
          <a:custGeom>
            <a:avLst/>
            <a:gdLst>
              <a:gd name="connsiteX0" fmla="*/ 0 w 9157447"/>
              <a:gd name="connsiteY0" fmla="*/ 1008529 h 1008529"/>
              <a:gd name="connsiteX1" fmla="*/ 8848165 w 9157447"/>
              <a:gd name="connsiteY1" fmla="*/ 995082 h 1008529"/>
              <a:gd name="connsiteX2" fmla="*/ 9157447 w 9157447"/>
              <a:gd name="connsiteY2" fmla="*/ 0 h 1008529"/>
              <a:gd name="connsiteX3" fmla="*/ 0 w 9157447"/>
              <a:gd name="connsiteY3" fmla="*/ 13447 h 1008529"/>
              <a:gd name="connsiteX4" fmla="*/ 0 w 9157447"/>
              <a:gd name="connsiteY4" fmla="*/ 1008529 h 1008529"/>
              <a:gd name="connsiteX0" fmla="*/ 0 w 9157447"/>
              <a:gd name="connsiteY0" fmla="*/ 1008529 h 1008529"/>
              <a:gd name="connsiteX1" fmla="*/ 8888506 w 9157447"/>
              <a:gd name="connsiteY1" fmla="*/ 968188 h 1008529"/>
              <a:gd name="connsiteX2" fmla="*/ 9157447 w 9157447"/>
              <a:gd name="connsiteY2" fmla="*/ 0 h 1008529"/>
              <a:gd name="connsiteX3" fmla="*/ 0 w 9157447"/>
              <a:gd name="connsiteY3" fmla="*/ 13447 h 1008529"/>
              <a:gd name="connsiteX4" fmla="*/ 0 w 9157447"/>
              <a:gd name="connsiteY4" fmla="*/ 1008529 h 1008529"/>
              <a:gd name="connsiteX0" fmla="*/ 0 w 9157447"/>
              <a:gd name="connsiteY0" fmla="*/ 1008529 h 1008529"/>
              <a:gd name="connsiteX1" fmla="*/ 8842375 w 9157447"/>
              <a:gd name="connsiteY1" fmla="*/ 993584 h 1008529"/>
              <a:gd name="connsiteX2" fmla="*/ 9157447 w 9157447"/>
              <a:gd name="connsiteY2" fmla="*/ 0 h 1008529"/>
              <a:gd name="connsiteX3" fmla="*/ 0 w 9157447"/>
              <a:gd name="connsiteY3" fmla="*/ 13447 h 1008529"/>
              <a:gd name="connsiteX4" fmla="*/ 0 w 9157447"/>
              <a:gd name="connsiteY4" fmla="*/ 1008529 h 1008529"/>
              <a:gd name="connsiteX0" fmla="*/ 0 w 9157447"/>
              <a:gd name="connsiteY0" fmla="*/ 1008529 h 1008529"/>
              <a:gd name="connsiteX1" fmla="*/ 8882063 w 9157447"/>
              <a:gd name="connsiteY1" fmla="*/ 993584 h 1008529"/>
              <a:gd name="connsiteX2" fmla="*/ 9157447 w 9157447"/>
              <a:gd name="connsiteY2" fmla="*/ 0 h 1008529"/>
              <a:gd name="connsiteX3" fmla="*/ 0 w 9157447"/>
              <a:gd name="connsiteY3" fmla="*/ 13447 h 1008529"/>
              <a:gd name="connsiteX4" fmla="*/ 0 w 9157447"/>
              <a:gd name="connsiteY4" fmla="*/ 1008529 h 1008529"/>
              <a:gd name="connsiteX0" fmla="*/ 0 w 9157447"/>
              <a:gd name="connsiteY0" fmla="*/ 1008529 h 1008529"/>
              <a:gd name="connsiteX1" fmla="*/ 8882063 w 9157447"/>
              <a:gd name="connsiteY1" fmla="*/ 993584 h 1008529"/>
              <a:gd name="connsiteX2" fmla="*/ 9157447 w 9157447"/>
              <a:gd name="connsiteY2" fmla="*/ 0 h 1008529"/>
              <a:gd name="connsiteX3" fmla="*/ 0 w 9157447"/>
              <a:gd name="connsiteY3" fmla="*/ 11953 h 1008529"/>
              <a:gd name="connsiteX4" fmla="*/ 0 w 9157447"/>
              <a:gd name="connsiteY4" fmla="*/ 1008529 h 1008529"/>
              <a:gd name="connsiteX0" fmla="*/ 0 w 9157447"/>
              <a:gd name="connsiteY0" fmla="*/ 993584 h 993584"/>
              <a:gd name="connsiteX1" fmla="*/ 8882063 w 9157447"/>
              <a:gd name="connsiteY1" fmla="*/ 993584 h 993584"/>
              <a:gd name="connsiteX2" fmla="*/ 9157447 w 9157447"/>
              <a:gd name="connsiteY2" fmla="*/ 0 h 993584"/>
              <a:gd name="connsiteX3" fmla="*/ 0 w 9157447"/>
              <a:gd name="connsiteY3" fmla="*/ 11953 h 993584"/>
              <a:gd name="connsiteX4" fmla="*/ 0 w 9157447"/>
              <a:gd name="connsiteY4" fmla="*/ 993584 h 9935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7447" h="993584">
                <a:moveTo>
                  <a:pt x="0" y="993584"/>
                </a:moveTo>
                <a:lnTo>
                  <a:pt x="8882063" y="993584"/>
                </a:lnTo>
                <a:lnTo>
                  <a:pt x="9157447" y="0"/>
                </a:lnTo>
                <a:lnTo>
                  <a:pt x="0" y="11953"/>
                </a:lnTo>
                <a:lnTo>
                  <a:pt x="0" y="993584"/>
                </a:lnTo>
                <a:close/>
              </a:path>
            </a:pathLst>
          </a:custGeom>
          <a:gradFill flip="none" rotWithShape="1">
            <a:gsLst>
              <a:gs pos="4000">
                <a:srgbClr val="0080C0">
                  <a:alpha val="83000"/>
                </a:srgbClr>
              </a:gs>
              <a:gs pos="44000">
                <a:srgbClr val="003492">
                  <a:alpha val="89000"/>
                </a:srgbClr>
              </a:gs>
              <a:gs pos="100000">
                <a:srgbClr val="002C7A">
                  <a:shade val="100000"/>
                  <a:satMod val="11500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26" name="Rectangle 2"/>
          <p:cNvSpPr>
            <a:spLocks noGrp="1" noChangeArrowheads="1"/>
          </p:cNvSpPr>
          <p:nvPr>
            <p:ph type="title"/>
          </p:nvPr>
        </p:nvSpPr>
        <p:spPr bwMode="auto">
          <a:xfrm>
            <a:off x="203201" y="115888"/>
            <a:ext cx="8545513" cy="792162"/>
          </a:xfrm>
          <a:prstGeom prst="rect">
            <a:avLst/>
          </a:prstGeom>
          <a:noFill/>
          <a:ln w="9525">
            <a:noFill/>
            <a:miter lim="800000"/>
            <a:headEnd/>
            <a:tailEnd/>
          </a:ln>
          <a:effectLst/>
        </p:spPr>
        <p:txBody>
          <a:bodyPr vert="horz" wrap="square" lIns="0" tIns="0" rIns="0" bIns="0" numCol="1" anchor="ctr" anchorCtr="0" compatLnSpc="1">
            <a:prstTxWarp prst="textNoShape">
              <a:avLst/>
            </a:prstTxWarp>
          </a:bodyPr>
          <a:lstStyle/>
          <a:p>
            <a:pPr lvl="0"/>
            <a:r>
              <a:rPr lang="en-US" dirty="0" smtClean="0"/>
              <a:t>Click to edit Master title style</a:t>
            </a:r>
            <a:endParaRPr lang="en-GB" dirty="0" smtClean="0"/>
          </a:p>
        </p:txBody>
      </p:sp>
      <p:sp>
        <p:nvSpPr>
          <p:cNvPr id="1027" name="Rectangle 3"/>
          <p:cNvSpPr>
            <a:spLocks noGrp="1" noChangeArrowheads="1"/>
          </p:cNvSpPr>
          <p:nvPr>
            <p:ph type="body" idx="1"/>
          </p:nvPr>
        </p:nvSpPr>
        <p:spPr bwMode="auto">
          <a:xfrm>
            <a:off x="211138" y="1219200"/>
            <a:ext cx="8682037" cy="4525962"/>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endParaRPr lang="en-US" dirty="0" smtClean="0"/>
          </a:p>
        </p:txBody>
      </p:sp>
      <p:sp>
        <p:nvSpPr>
          <p:cNvPr id="7" name="Line 10"/>
          <p:cNvSpPr>
            <a:spLocks noChangeShapeType="1"/>
          </p:cNvSpPr>
          <p:nvPr userDrawn="1"/>
        </p:nvSpPr>
        <p:spPr bwMode="auto">
          <a:xfrm>
            <a:off x="201561" y="6373813"/>
            <a:ext cx="8640000" cy="0"/>
          </a:xfrm>
          <a:prstGeom prst="line">
            <a:avLst/>
          </a:prstGeom>
          <a:noFill/>
          <a:ln w="3175">
            <a:solidFill>
              <a:schemeClr val="accent1"/>
            </a:solidFill>
            <a:round/>
            <a:headEnd/>
            <a:tailEnd/>
          </a:ln>
          <a:effectLst/>
        </p:spPr>
        <p:txBody>
          <a:bodyPr/>
          <a:lstStyle/>
          <a:p>
            <a:endParaRPr lang="en-GB" baseline="-25000" dirty="0"/>
          </a:p>
        </p:txBody>
      </p:sp>
      <p:sp>
        <p:nvSpPr>
          <p:cNvPr id="13" name="Rectangle 12"/>
          <p:cNvSpPr/>
          <p:nvPr userDrawn="1"/>
        </p:nvSpPr>
        <p:spPr bwMode="gray">
          <a:xfrm>
            <a:off x="8300742" y="6381329"/>
            <a:ext cx="503530" cy="280987"/>
          </a:xfrm>
          <a:prstGeom prst="rect">
            <a:avLst/>
          </a:prstGeom>
          <a:ln>
            <a:miter lim="800000"/>
            <a:headEnd/>
            <a:tailEnd/>
          </a:ln>
        </p:spPr>
        <p:txBody>
          <a:bodyPr lIns="72000" tIns="72000" rIns="0" bIns="0"/>
          <a:lstStyle/>
          <a:p>
            <a:pPr algn="r">
              <a:spcBef>
                <a:spcPct val="40000"/>
              </a:spcBef>
              <a:defRPr/>
            </a:pPr>
            <a:fld id="{6BA71C0A-9F0F-41ED-AE97-DBF05B351E59}" type="slidenum">
              <a:rPr lang="en-US" sz="900" b="0" smtClean="0">
                <a:solidFill>
                  <a:srgbClr val="00338D"/>
                </a:solidFill>
                <a:latin typeface="Arial"/>
              </a:rPr>
              <a:pPr algn="r">
                <a:spcBef>
                  <a:spcPct val="40000"/>
                </a:spcBef>
                <a:defRPr/>
              </a:pPr>
              <a:t>‹#›</a:t>
            </a:fld>
            <a:endParaRPr lang="en-US" sz="900" b="0" dirty="0">
              <a:solidFill>
                <a:srgbClr val="00338D"/>
              </a:solidFill>
              <a:latin typeface="Arial"/>
            </a:endParaRPr>
          </a:p>
        </p:txBody>
      </p:sp>
      <p:sp>
        <p:nvSpPr>
          <p:cNvPr id="8" name="Text Box 9"/>
          <p:cNvSpPr txBox="1">
            <a:spLocks noChangeArrowheads="1"/>
          </p:cNvSpPr>
          <p:nvPr userDrawn="1"/>
        </p:nvSpPr>
        <p:spPr bwMode="auto">
          <a:xfrm>
            <a:off x="239268" y="6405929"/>
            <a:ext cx="3794524" cy="323850"/>
          </a:xfrm>
          <a:prstGeom prst="rect">
            <a:avLst/>
          </a:prstGeom>
          <a:noFill/>
          <a:ln w="9525">
            <a:noFill/>
            <a:miter lim="800000"/>
            <a:headEnd/>
            <a:tailEnd/>
          </a:ln>
        </p:spPr>
        <p:txBody>
          <a:bodyPr anchor="ctr"/>
          <a:lstStyle>
            <a:defPPr>
              <a:defRPr lang="en-GB"/>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eaLnBrk="0" hangingPunct="0">
              <a:lnSpc>
                <a:spcPts val="700"/>
              </a:lnSpc>
            </a:pPr>
            <a:r>
              <a:rPr lang="en-US" sz="500" b="0" dirty="0">
                <a:solidFill>
                  <a:schemeClr val="accent1"/>
                </a:solidFill>
              </a:rPr>
              <a:t>© </a:t>
            </a:r>
            <a:r>
              <a:rPr lang="en-US" sz="500" b="0" dirty="0" smtClean="0">
                <a:solidFill>
                  <a:schemeClr val="accent1"/>
                </a:solidFill>
              </a:rPr>
              <a:t>2012 KPMG </a:t>
            </a:r>
            <a:r>
              <a:rPr lang="en-US" sz="500" b="0" dirty="0">
                <a:solidFill>
                  <a:schemeClr val="accent1"/>
                </a:solidFill>
              </a:rPr>
              <a:t>International Cooperative (“KPMG International”), a Swiss entity. Member firms of the KPMG network of independent firms are affiliated with KPMG International. KPMG International provides no client services. No member firm has any authority to obligate or bind KPMG International or any other member firm vis-à-vis third parties, nor does KPMG International have any such authority to obligate or bind any member firm. All rights reserved. FOR INTERNAL USE ONLY</a:t>
            </a:r>
            <a:endParaRPr lang="en-GB" sz="500" b="0" dirty="0">
              <a:solidFill>
                <a:schemeClr val="accent1"/>
              </a:solidFill>
            </a:endParaRPr>
          </a:p>
        </p:txBody>
      </p:sp>
    </p:spTree>
  </p:cSld>
  <p:clrMap bg1="lt1" tx1="dk1" bg2="lt2" tx2="dk2" accent1="accent1" accent2="accent2" accent3="accent3" accent4="accent4" accent5="accent5" accent6="accent6" hlink="hlink" folHlink="folHlink"/>
  <p:sldLayoutIdLst>
    <p:sldLayoutId id="2147485906" r:id="rId1"/>
    <p:sldLayoutId id="2147485907" r:id="rId2"/>
    <p:sldLayoutId id="2147485908" r:id="rId3"/>
    <p:sldLayoutId id="2147485909" r:id="rId4"/>
    <p:sldLayoutId id="2147485910" r:id="rId5"/>
    <p:sldLayoutId id="2147485911" r:id="rId6"/>
    <p:sldLayoutId id="2147485912" r:id="rId7"/>
    <p:sldLayoutId id="2147485913" r:id="rId8"/>
    <p:sldLayoutId id="2147485914" r:id="rId9"/>
    <p:sldLayoutId id="2147485915" r:id="rId10"/>
    <p:sldLayoutId id="2147485916" r:id="rId11"/>
  </p:sldLayoutIdLst>
  <p:hf hdr="0" ftr="0" dt="0"/>
  <p:txStyles>
    <p:titleStyle>
      <a:lvl1pPr algn="l" rtl="0" eaLnBrk="1" fontAlgn="base" hangingPunct="1">
        <a:lnSpc>
          <a:spcPts val="2500"/>
        </a:lnSpc>
        <a:spcBef>
          <a:spcPct val="0"/>
        </a:spcBef>
        <a:spcAft>
          <a:spcPct val="0"/>
        </a:spcAft>
        <a:defRPr sz="2000" b="1">
          <a:solidFill>
            <a:schemeClr val="bg1"/>
          </a:solidFill>
          <a:latin typeface="+mj-lt"/>
          <a:ea typeface="+mj-ea"/>
          <a:cs typeface="+mj-cs"/>
        </a:defRPr>
      </a:lvl1pPr>
      <a:lvl2pPr algn="l" rtl="0" eaLnBrk="1" fontAlgn="base" hangingPunct="1">
        <a:spcBef>
          <a:spcPct val="0"/>
        </a:spcBef>
        <a:spcAft>
          <a:spcPct val="0"/>
        </a:spcAft>
        <a:defRPr b="1">
          <a:solidFill>
            <a:schemeClr val="bg1"/>
          </a:solidFill>
          <a:latin typeface="Arial" charset="0"/>
          <a:cs typeface="Arial" charset="0"/>
        </a:defRPr>
      </a:lvl2pPr>
      <a:lvl3pPr algn="l" rtl="0" eaLnBrk="1" fontAlgn="base" hangingPunct="1">
        <a:spcBef>
          <a:spcPct val="0"/>
        </a:spcBef>
        <a:spcAft>
          <a:spcPct val="0"/>
        </a:spcAft>
        <a:defRPr b="1">
          <a:solidFill>
            <a:schemeClr val="bg1"/>
          </a:solidFill>
          <a:latin typeface="Arial" charset="0"/>
          <a:cs typeface="Arial" charset="0"/>
        </a:defRPr>
      </a:lvl3pPr>
      <a:lvl4pPr algn="l" rtl="0" eaLnBrk="1" fontAlgn="base" hangingPunct="1">
        <a:spcBef>
          <a:spcPct val="0"/>
        </a:spcBef>
        <a:spcAft>
          <a:spcPct val="0"/>
        </a:spcAft>
        <a:defRPr b="1">
          <a:solidFill>
            <a:schemeClr val="bg1"/>
          </a:solidFill>
          <a:latin typeface="Arial" charset="0"/>
          <a:cs typeface="Arial" charset="0"/>
        </a:defRPr>
      </a:lvl4pPr>
      <a:lvl5pPr algn="l" rtl="0" eaLnBrk="1" fontAlgn="base" hangingPunct="1">
        <a:spcBef>
          <a:spcPct val="0"/>
        </a:spcBef>
        <a:spcAft>
          <a:spcPct val="0"/>
        </a:spcAft>
        <a:defRPr b="1">
          <a:solidFill>
            <a:schemeClr val="bg1"/>
          </a:solidFill>
          <a:latin typeface="Arial" charset="0"/>
          <a:cs typeface="Arial" charset="0"/>
        </a:defRPr>
      </a:lvl5pPr>
      <a:lvl6pPr marL="457200" algn="l" rtl="0" eaLnBrk="1" fontAlgn="base" hangingPunct="1">
        <a:spcBef>
          <a:spcPct val="0"/>
        </a:spcBef>
        <a:spcAft>
          <a:spcPct val="0"/>
        </a:spcAft>
        <a:defRPr b="1">
          <a:solidFill>
            <a:schemeClr val="bg1"/>
          </a:solidFill>
          <a:latin typeface="Arial" charset="0"/>
          <a:cs typeface="Arial" charset="0"/>
        </a:defRPr>
      </a:lvl6pPr>
      <a:lvl7pPr marL="914400" algn="l" rtl="0" eaLnBrk="1" fontAlgn="base" hangingPunct="1">
        <a:spcBef>
          <a:spcPct val="0"/>
        </a:spcBef>
        <a:spcAft>
          <a:spcPct val="0"/>
        </a:spcAft>
        <a:defRPr b="1">
          <a:solidFill>
            <a:schemeClr val="bg1"/>
          </a:solidFill>
          <a:latin typeface="Arial" charset="0"/>
          <a:cs typeface="Arial" charset="0"/>
        </a:defRPr>
      </a:lvl7pPr>
      <a:lvl8pPr marL="1371600" algn="l" rtl="0" eaLnBrk="1" fontAlgn="base" hangingPunct="1">
        <a:spcBef>
          <a:spcPct val="0"/>
        </a:spcBef>
        <a:spcAft>
          <a:spcPct val="0"/>
        </a:spcAft>
        <a:defRPr b="1">
          <a:solidFill>
            <a:schemeClr val="bg1"/>
          </a:solidFill>
          <a:latin typeface="Arial" charset="0"/>
          <a:cs typeface="Arial" charset="0"/>
        </a:defRPr>
      </a:lvl8pPr>
      <a:lvl9pPr marL="1828800" algn="l" rtl="0" eaLnBrk="1" fontAlgn="base" hangingPunct="1">
        <a:spcBef>
          <a:spcPct val="0"/>
        </a:spcBef>
        <a:spcAft>
          <a:spcPct val="0"/>
        </a:spcAft>
        <a:defRPr b="1">
          <a:solidFill>
            <a:schemeClr val="bg1"/>
          </a:solidFill>
          <a:latin typeface="Arial" charset="0"/>
          <a:cs typeface="Arial" charset="0"/>
        </a:defRPr>
      </a:lvl9pPr>
    </p:titleStyle>
    <p:bodyStyle>
      <a:lvl1pPr algn="l" rtl="0" eaLnBrk="1" fontAlgn="base" hangingPunct="1">
        <a:spcBef>
          <a:spcPts val="300"/>
        </a:spcBef>
        <a:spcAft>
          <a:spcPts val="300"/>
        </a:spcAft>
        <a:defRPr sz="1400" b="1">
          <a:solidFill>
            <a:schemeClr val="accent1"/>
          </a:solidFill>
          <a:latin typeface="+mn-lt"/>
          <a:ea typeface="+mn-ea"/>
          <a:cs typeface="+mn-cs"/>
        </a:defRPr>
      </a:lvl1pPr>
      <a:lvl2pPr marL="168275" indent="-168275" algn="l" rtl="0" eaLnBrk="1" fontAlgn="base" hangingPunct="1">
        <a:spcBef>
          <a:spcPts val="300"/>
        </a:spcBef>
        <a:spcAft>
          <a:spcPts val="300"/>
        </a:spcAft>
        <a:buClr>
          <a:schemeClr val="accent1"/>
        </a:buClr>
        <a:buSzPct val="65000"/>
        <a:buFont typeface="Wingdings" pitchFamily="2" charset="2"/>
        <a:buChar char="l"/>
        <a:defRPr sz="1400">
          <a:solidFill>
            <a:schemeClr val="tx1"/>
          </a:solidFill>
          <a:latin typeface="+mn-lt"/>
          <a:cs typeface="+mn-cs"/>
        </a:defRPr>
      </a:lvl2pPr>
      <a:lvl3pPr marL="401638" indent="-163513" algn="l" rtl="0" eaLnBrk="1" fontAlgn="base" hangingPunct="1">
        <a:spcBef>
          <a:spcPts val="300"/>
        </a:spcBef>
        <a:spcAft>
          <a:spcPts val="300"/>
        </a:spcAft>
        <a:buClr>
          <a:schemeClr val="accent1"/>
        </a:buClr>
        <a:buSzPct val="65000"/>
        <a:buFont typeface="Arial" pitchFamily="34" charset="0"/>
        <a:buChar char="–"/>
        <a:defRPr sz="1400">
          <a:solidFill>
            <a:schemeClr val="tx1"/>
          </a:solidFill>
          <a:latin typeface="+mn-lt"/>
          <a:cs typeface="+mn-cs"/>
        </a:defRPr>
      </a:lvl3pPr>
      <a:lvl4pPr marL="568325" indent="-166688" algn="l" rtl="0" eaLnBrk="1" fontAlgn="base" hangingPunct="1">
        <a:spcBef>
          <a:spcPts val="300"/>
        </a:spcBef>
        <a:spcAft>
          <a:spcPts val="300"/>
        </a:spcAft>
        <a:buClr>
          <a:schemeClr val="accent1"/>
        </a:buClr>
        <a:buSzPct val="65000"/>
        <a:buFont typeface="Wingdings" pitchFamily="2" charset="2"/>
        <a:buChar char="l"/>
        <a:defRPr sz="1400">
          <a:solidFill>
            <a:schemeClr val="tx1"/>
          </a:solidFill>
          <a:latin typeface="+mn-lt"/>
          <a:cs typeface="+mn-cs"/>
        </a:defRPr>
      </a:lvl4pPr>
      <a:lvl5pPr marL="6350" algn="l" rtl="0" eaLnBrk="1" fontAlgn="base" hangingPunct="1">
        <a:spcBef>
          <a:spcPts val="0"/>
        </a:spcBef>
        <a:spcAft>
          <a:spcPct val="0"/>
        </a:spcAft>
        <a:defRPr sz="1100">
          <a:solidFill>
            <a:schemeClr val="tx1"/>
          </a:solidFill>
          <a:latin typeface="+mn-lt"/>
          <a:cs typeface="+mn-cs"/>
        </a:defRPr>
      </a:lvl5pPr>
      <a:lvl6pPr marL="174625" indent="-174625" algn="l" rtl="0" eaLnBrk="1" fontAlgn="base" hangingPunct="1">
        <a:spcBef>
          <a:spcPct val="20000"/>
        </a:spcBef>
        <a:spcAft>
          <a:spcPct val="0"/>
        </a:spcAft>
        <a:buClr>
          <a:schemeClr val="accent1"/>
        </a:buClr>
        <a:buSzPct val="65000"/>
        <a:buFont typeface="Wingdings" pitchFamily="2" charset="2"/>
        <a:buChar char="l"/>
        <a:defRPr sz="1400">
          <a:solidFill>
            <a:schemeClr val="tx1"/>
          </a:solidFill>
          <a:latin typeface="+mn-lt"/>
          <a:cs typeface="+mn-cs"/>
        </a:defRPr>
      </a:lvl6pPr>
      <a:lvl7pPr marL="347663" indent="-173038" algn="l" rtl="0" eaLnBrk="1" fontAlgn="base" hangingPunct="1">
        <a:spcBef>
          <a:spcPct val="20000"/>
        </a:spcBef>
        <a:spcAft>
          <a:spcPct val="0"/>
        </a:spcAft>
        <a:buClr>
          <a:schemeClr val="accent1"/>
        </a:buClr>
        <a:buFont typeface="Times New Roman" pitchFamily="18" charset="0"/>
        <a:buChar char="-"/>
        <a:defRPr sz="1400">
          <a:solidFill>
            <a:schemeClr val="tx1"/>
          </a:solidFill>
          <a:latin typeface="+mn-lt"/>
          <a:cs typeface="+mn-cs"/>
        </a:defRPr>
      </a:lvl7pPr>
      <a:lvl8pPr marL="508000" indent="-160338" algn="l" rtl="0" eaLnBrk="1" fontAlgn="base" hangingPunct="1">
        <a:spcBef>
          <a:spcPct val="20000"/>
        </a:spcBef>
        <a:spcAft>
          <a:spcPct val="0"/>
        </a:spcAft>
        <a:buClr>
          <a:schemeClr val="accent1"/>
        </a:buClr>
        <a:buSzPct val="65000"/>
        <a:buFont typeface="Wingdings" pitchFamily="2" charset="2"/>
        <a:buChar char="l"/>
        <a:defRPr sz="1400">
          <a:solidFill>
            <a:schemeClr val="tx1"/>
          </a:solidFill>
          <a:latin typeface="+mn-lt"/>
          <a:cs typeface="+mn-cs"/>
        </a:defRPr>
      </a:lvl8pPr>
      <a:lvl9pPr marL="1835150" algn="l" rtl="0" eaLnBrk="1" fontAlgn="base" hangingPunct="1">
        <a:spcBef>
          <a:spcPct val="20000"/>
        </a:spcBef>
        <a:spcAft>
          <a:spcPct val="0"/>
        </a:spcAft>
        <a:defRPr sz="14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columbus.kworld.kpmg.com/G-TS/0021/Tools/2230/Global%20TS%20-%20Auditor%20independence%20guidance%20%20for%20TS%20non-audit%20services.pptx"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hyperlink" Target="http://www.columbus.kworld.kpmg.com/G-TS/0021/" TargetMode="External"/><Relationship Id="rId4" Type="http://schemas.openxmlformats.org/officeDocument/2006/relationships/hyperlink" Target="http://www.gqrmm-prod.kworld.kpmg.com/" TargetMode="Externa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0.xml"/><Relationship Id="rId1" Type="http://schemas.openxmlformats.org/officeDocument/2006/relationships/tags" Target="../tags/tag8.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0.xml"/><Relationship Id="rId1" Type="http://schemas.openxmlformats.org/officeDocument/2006/relationships/tags" Target="../tags/tag9.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0.xml"/><Relationship Id="rId1" Type="http://schemas.openxmlformats.org/officeDocument/2006/relationships/tags" Target="../tags/tag10.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0.xml"/><Relationship Id="rId1" Type="http://schemas.openxmlformats.org/officeDocument/2006/relationships/tags" Target="../tags/tag11.xml"/><Relationship Id="rId5" Type="http://schemas.openxmlformats.org/officeDocument/2006/relationships/image" Target="../media/image6.png"/><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5.xml"/><Relationship Id="rId1" Type="http://schemas.openxmlformats.org/officeDocument/2006/relationships/tags" Target="../tags/tag1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3" Type="http://schemas.openxmlformats.org/officeDocument/2006/relationships/tags" Target="../tags/tag15.xml"/><Relationship Id="rId7" Type="http://schemas.openxmlformats.org/officeDocument/2006/relationships/image" Target="../media/image8.png"/><Relationship Id="rId2" Type="http://schemas.openxmlformats.org/officeDocument/2006/relationships/tags" Target="../tags/tag14.xml"/><Relationship Id="rId1" Type="http://schemas.openxmlformats.org/officeDocument/2006/relationships/tags" Target="../tags/tag13.xml"/><Relationship Id="rId6" Type="http://schemas.openxmlformats.org/officeDocument/2006/relationships/notesSlide" Target="../notesSlides/notesSlide19.xml"/><Relationship Id="rId5" Type="http://schemas.openxmlformats.org/officeDocument/2006/relationships/slideLayout" Target="../slideLayouts/slideLayout9.xml"/><Relationship Id="rId4" Type="http://schemas.openxmlformats.org/officeDocument/2006/relationships/tags" Target="../tags/tag1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9.xml"/><Relationship Id="rId1" Type="http://schemas.openxmlformats.org/officeDocument/2006/relationships/tags" Target="../tags/tag17.xml"/><Relationship Id="rId4" Type="http://schemas.openxmlformats.org/officeDocument/2006/relationships/image" Target="../media/image8.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9.xml"/><Relationship Id="rId1" Type="http://schemas.openxmlformats.org/officeDocument/2006/relationships/tags" Target="../tags/tag18.xml"/><Relationship Id="rId4" Type="http://schemas.openxmlformats.org/officeDocument/2006/relationships/image" Target="../media/image8.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9.xml"/><Relationship Id="rId1" Type="http://schemas.openxmlformats.org/officeDocument/2006/relationships/tags" Target="../tags/tag19.xml"/><Relationship Id="rId4" Type="http://schemas.openxmlformats.org/officeDocument/2006/relationships/image" Target="../media/image8.png"/></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4.xml"/><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9.xml"/><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tags" Target="../tags/tag3.xml"/><Relationship Id="rId1" Type="http://schemas.openxmlformats.org/officeDocument/2006/relationships/tags" Target="../tags/tag2.xml"/><Relationship Id="rId5" Type="http://schemas.openxmlformats.org/officeDocument/2006/relationships/image" Target="../media/image8.png"/><Relationship Id="rId4"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tags" Target="../tags/tag5.xml"/><Relationship Id="rId1" Type="http://schemas.openxmlformats.org/officeDocument/2006/relationships/tags" Target="../tags/tag4.xml"/><Relationship Id="rId5" Type="http://schemas.openxmlformats.org/officeDocument/2006/relationships/image" Target="../media/image8.png"/><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9.xml"/><Relationship Id="rId1" Type="http://schemas.openxmlformats.org/officeDocument/2006/relationships/tags" Target="../tags/tag6.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9.xml"/><Relationship Id="rId1" Type="http://schemas.openxmlformats.org/officeDocument/2006/relationships/tags" Target="../tags/tag7.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txBox="1">
            <a:spLocks noChangeArrowheads="1"/>
          </p:cNvSpPr>
          <p:nvPr/>
        </p:nvSpPr>
        <p:spPr bwMode="gray">
          <a:xfrm>
            <a:off x="3393141" y="2977029"/>
            <a:ext cx="5510213" cy="2109788"/>
          </a:xfrm>
          <a:prstGeom prst="rect">
            <a:avLst/>
          </a:prstGeom>
          <a:noFill/>
          <a:ln w="9525">
            <a:noFill/>
            <a:miter lim="800000"/>
            <a:headEnd/>
            <a:tailEnd/>
          </a:ln>
          <a:effectLst/>
        </p:spPr>
        <p:txBody>
          <a:bodyPr lIns="0" tIns="0" rIns="0" bIns="0"/>
          <a:lstStyle/>
          <a:p>
            <a:pPr algn="r">
              <a:lnSpc>
                <a:spcPts val="3240"/>
              </a:lnSpc>
              <a:defRPr/>
            </a:pPr>
            <a:r>
              <a:rPr lang="en-GB" sz="1200" baseline="-25000" dirty="0" smtClean="0"/>
              <a:t>TRANSACTION SERVICES</a:t>
            </a:r>
          </a:p>
          <a:p>
            <a:pPr algn="r">
              <a:lnSpc>
                <a:spcPts val="3240"/>
              </a:lnSpc>
              <a:defRPr/>
            </a:pPr>
            <a:r>
              <a:rPr lang="en-GB" sz="2000" kern="0" dirty="0" smtClean="0">
                <a:latin typeface="Arial"/>
                <a:cs typeface="Arial"/>
              </a:rPr>
              <a:t>FINANCIAL DUE DILIGENCE (FDD)</a:t>
            </a:r>
            <a:r>
              <a:rPr lang="en-GB" sz="2000" kern="0" dirty="0" smtClean="0">
                <a:solidFill>
                  <a:srgbClr val="FFFFFF"/>
                </a:solidFill>
                <a:latin typeface="Arial"/>
                <a:cs typeface="Arial"/>
              </a:rPr>
              <a:t> TOOLKIT</a:t>
            </a:r>
          </a:p>
          <a:p>
            <a:pPr algn="r">
              <a:lnSpc>
                <a:spcPts val="3240"/>
              </a:lnSpc>
              <a:defRPr/>
            </a:pPr>
            <a:endParaRPr lang="en-GB" sz="3200" kern="0" dirty="0" smtClean="0">
              <a:solidFill>
                <a:srgbClr val="FFFFFF"/>
              </a:solidFill>
              <a:latin typeface="Arial"/>
              <a:cs typeface="Arial"/>
            </a:endParaRPr>
          </a:p>
          <a:p>
            <a:pPr algn="r">
              <a:lnSpc>
                <a:spcPts val="3240"/>
              </a:lnSpc>
              <a:defRPr/>
            </a:pPr>
            <a:r>
              <a:rPr lang="en-GB" sz="3000" kern="0" dirty="0" smtClean="0">
                <a:solidFill>
                  <a:srgbClr val="FFFFFF"/>
                </a:solidFill>
                <a:latin typeface="Arial"/>
                <a:cs typeface="Arial"/>
              </a:rPr>
              <a:t>Working capital</a:t>
            </a:r>
          </a:p>
          <a:p>
            <a:pPr algn="r">
              <a:lnSpc>
                <a:spcPts val="3240"/>
              </a:lnSpc>
              <a:defRPr/>
            </a:pPr>
            <a:r>
              <a:rPr lang="en-GB" sz="3000" kern="0" dirty="0" smtClean="0">
                <a:solidFill>
                  <a:srgbClr val="FFFFFF"/>
                </a:solidFill>
                <a:latin typeface="Arial"/>
                <a:cs typeface="Arial"/>
              </a:rPr>
              <a:t>Key concepts guide</a:t>
            </a:r>
            <a:endParaRPr lang="en-GB" sz="3000" kern="0" dirty="0">
              <a:solidFill>
                <a:srgbClr val="FFFFFF"/>
              </a:solidFill>
              <a:latin typeface="Arial"/>
              <a:ea typeface="+mj-ea"/>
              <a:cs typeface="Arial"/>
            </a:endParaRPr>
          </a:p>
          <a:p>
            <a:pPr algn="r">
              <a:lnSpc>
                <a:spcPts val="3240"/>
              </a:lnSpc>
              <a:defRPr/>
            </a:pPr>
            <a:endParaRPr lang="en-GB" sz="1600" kern="0" dirty="0" smtClean="0">
              <a:solidFill>
                <a:srgbClr val="FFFFFF"/>
              </a:solidFill>
              <a:latin typeface="Arial"/>
              <a:ea typeface="+mj-ea"/>
              <a:cs typeface="Arial"/>
            </a:endParaRPr>
          </a:p>
          <a:p>
            <a:pPr algn="r">
              <a:lnSpc>
                <a:spcPts val="3240"/>
              </a:lnSpc>
              <a:defRPr/>
            </a:pPr>
            <a:r>
              <a:rPr lang="en-GB" sz="1200" kern="0" dirty="0" smtClean="0">
                <a:solidFill>
                  <a:srgbClr val="FFFFFF"/>
                </a:solidFill>
                <a:latin typeface="Arial"/>
                <a:ea typeface="+mj-ea"/>
                <a:cs typeface="Arial"/>
              </a:rPr>
              <a:t>January 2012</a:t>
            </a:r>
            <a:endParaRPr lang="en-US" sz="1200" kern="0" dirty="0">
              <a:solidFill>
                <a:srgbClr val="FFFFFF"/>
              </a:solidFill>
              <a:latin typeface="Arial"/>
              <a:ea typeface="+mj-ea"/>
              <a:cs typeface="Arial"/>
            </a:endParaRPr>
          </a:p>
        </p:txBody>
      </p:sp>
      <p:sp>
        <p:nvSpPr>
          <p:cNvPr id="7" name="Text Box 22"/>
          <p:cNvSpPr txBox="1">
            <a:spLocks noChangeArrowheads="1"/>
          </p:cNvSpPr>
          <p:nvPr/>
        </p:nvSpPr>
        <p:spPr bwMode="auto">
          <a:xfrm>
            <a:off x="2743200" y="6161096"/>
            <a:ext cx="6400800" cy="696904"/>
          </a:xfrm>
          <a:prstGeom prst="rect">
            <a:avLst/>
          </a:prstGeom>
          <a:solidFill>
            <a:srgbClr val="00338D"/>
          </a:solidFill>
          <a:ln w="6350">
            <a:noFill/>
            <a:miter lim="800000"/>
            <a:headEnd/>
            <a:tailEnd/>
          </a:ln>
          <a:effectLst/>
        </p:spPr>
        <p:txBody>
          <a:bodyPr tIns="91440" bIns="91440"/>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0" i="1" u="none" strike="noStrike" kern="0" cap="none" spc="0" normalizeH="0" baseline="0" noProof="0" dirty="0">
                <a:ln>
                  <a:noFill/>
                </a:ln>
                <a:solidFill>
                  <a:srgbClr val="FFFFFF"/>
                </a:solidFill>
                <a:effectLst/>
                <a:uLnTx/>
                <a:uFillTx/>
              </a:rPr>
              <a:t>Throughout this document, “KPMG” [“we,” “our,” and “us”] refers to KPMG International Cooperative (“KPMG International”), a Swiss entity, and/or to any one or more of the member firms of the KPMG network of independent firms affiliated with KPMG International. KPMG International provides no client services.</a:t>
            </a:r>
          </a:p>
        </p:txBody>
      </p:sp>
      <p:sp>
        <p:nvSpPr>
          <p:cNvPr id="8" name="Comment 28"/>
          <p:cNvSpPr>
            <a:spLocks noChangeArrowheads="1"/>
          </p:cNvSpPr>
          <p:nvPr/>
        </p:nvSpPr>
        <p:spPr bwMode="auto">
          <a:xfrm>
            <a:off x="4314826" y="1804658"/>
            <a:ext cx="4829176" cy="1033792"/>
          </a:xfrm>
          <a:prstGeom prst="rect">
            <a:avLst/>
          </a:prstGeom>
          <a:solidFill>
            <a:srgbClr val="7AB800"/>
          </a:solidFill>
          <a:ln w="9525">
            <a:solidFill>
              <a:srgbClr val="FFFFFF"/>
            </a:solidFill>
            <a:miter lim="800000"/>
            <a:headEnd/>
            <a:tailEnd/>
          </a:ln>
        </p:spPr>
        <p:txBody>
          <a:bodyPr/>
          <a:lstStyle/>
          <a:p>
            <a:pPr lvl="0" fontAlgn="auto">
              <a:spcBef>
                <a:spcPts val="0"/>
              </a:spcBef>
              <a:spcAft>
                <a:spcPts val="0"/>
              </a:spcAft>
              <a:defRPr/>
            </a:pPr>
            <a:r>
              <a:rPr lang="en-US" sz="900" b="0" kern="0" dirty="0" smtClean="0">
                <a:solidFill>
                  <a:srgbClr val="FFFFFF"/>
                </a:solidFill>
                <a:ea typeface="+mn-ea"/>
              </a:rPr>
              <a:t>Financial due diligence (FDD) services are permitted for audit clients subject to the general independence considerations for SEC and IFAC audit clients contained in  "</a:t>
            </a:r>
            <a:r>
              <a:rPr lang="en-US" sz="900" b="0" kern="0" dirty="0" smtClean="0">
                <a:solidFill>
                  <a:srgbClr val="FFFFFF"/>
                </a:solidFill>
                <a:ea typeface="+mn-ea"/>
                <a:hlinkClick r:id="rId3"/>
              </a:rPr>
              <a:t>Auditor Independence - General guidance for TS Services</a:t>
            </a:r>
            <a:r>
              <a:rPr lang="en-US" sz="900" b="0" kern="0" dirty="0" smtClean="0">
                <a:solidFill>
                  <a:srgbClr val="FFFFFF"/>
                </a:solidFill>
                <a:ea typeface="+mn-ea"/>
              </a:rPr>
              <a:t>."  Additionally,  Chapters 11 and 20 of the </a:t>
            </a:r>
            <a:r>
              <a:rPr lang="en-US" sz="900" b="0" kern="0" dirty="0" smtClean="0">
                <a:solidFill>
                  <a:srgbClr val="FFFFFF"/>
                </a:solidFill>
                <a:ea typeface="+mn-ea"/>
                <a:hlinkClick r:id="rId4"/>
              </a:rPr>
              <a:t>Global Quality &amp; Risk Management Manual </a:t>
            </a:r>
            <a:r>
              <a:rPr lang="en-US" sz="900" b="0" kern="0" dirty="0" smtClean="0">
                <a:solidFill>
                  <a:srgbClr val="FFFFFF"/>
                </a:solidFill>
                <a:ea typeface="+mn-ea"/>
              </a:rPr>
              <a:t>and Sections 1 and 5 of the </a:t>
            </a:r>
            <a:r>
              <a:rPr lang="en-US" sz="900" b="0" kern="0" dirty="0" smtClean="0">
                <a:solidFill>
                  <a:srgbClr val="FFFFFF"/>
                </a:solidFill>
                <a:ea typeface="+mn-ea"/>
                <a:hlinkClick r:id="rId5"/>
              </a:rPr>
              <a:t>Global Transaction Services Manual</a:t>
            </a:r>
            <a:r>
              <a:rPr lang="en-US" sz="900" b="0" kern="0" dirty="0" smtClean="0">
                <a:solidFill>
                  <a:srgbClr val="FFFFFF"/>
                </a:solidFill>
                <a:ea typeface="+mn-ea"/>
              </a:rPr>
              <a:t> contain independence guidance. Where this warning icon is present in the toolkit, it is an indication of independence concerns for audit client engagements.</a:t>
            </a:r>
            <a:endParaRPr lang="en-US" sz="900" b="0" kern="0" dirty="0">
              <a:solidFill>
                <a:srgbClr val="FFFFFF"/>
              </a:solidFill>
              <a:ea typeface="+mn-ea"/>
            </a:endParaRPr>
          </a:p>
        </p:txBody>
      </p:sp>
      <p:pic>
        <p:nvPicPr>
          <p:cNvPr id="9" name="Picture 3" descr="DPP-1"/>
          <p:cNvPicPr>
            <a:picLocks noChangeAspect="1" noChangeArrowheads="1"/>
          </p:cNvPicPr>
          <p:nvPr/>
        </p:nvPicPr>
        <p:blipFill>
          <a:blip r:embed="rId6" cstate="print"/>
          <a:srcRect/>
          <a:stretch>
            <a:fillRect/>
          </a:stretch>
        </p:blipFill>
        <p:spPr bwMode="auto">
          <a:xfrm>
            <a:off x="3714276" y="1906061"/>
            <a:ext cx="492125" cy="485775"/>
          </a:xfrm>
          <a:prstGeom prst="rect">
            <a:avLst/>
          </a:prstGeom>
          <a:noFill/>
          <a:ln w="9525">
            <a:noFill/>
            <a:miter lim="800000"/>
            <a:headEnd/>
            <a:tailEnd/>
          </a:ln>
        </p:spPr>
      </p:pic>
      <p:sp>
        <p:nvSpPr>
          <p:cNvPr id="12" name="Text Box 59"/>
          <p:cNvSpPr txBox="1">
            <a:spLocks noChangeArrowheads="1"/>
          </p:cNvSpPr>
          <p:nvPr/>
        </p:nvSpPr>
        <p:spPr bwMode="auto">
          <a:xfrm>
            <a:off x="7154644" y="2"/>
            <a:ext cx="2003425" cy="233363"/>
          </a:xfrm>
          <a:prstGeom prst="rect">
            <a:avLst/>
          </a:prstGeom>
          <a:solidFill>
            <a:srgbClr val="B21107"/>
          </a:solidFill>
          <a:ln w="6350">
            <a:noFill/>
            <a:miter lim="800000"/>
            <a:headEnd/>
            <a:tailEnd/>
          </a:ln>
        </p:spPr>
        <p:txBody>
          <a:bodyPr tIns="91440" bIns="91440" anchor="ctr"/>
          <a:lstStyle/>
          <a:p>
            <a:pPr>
              <a:spcBef>
                <a:spcPct val="50000"/>
              </a:spcBef>
            </a:pPr>
            <a:r>
              <a:rPr lang="en-US" sz="1000" b="1" dirty="0">
                <a:solidFill>
                  <a:schemeClr val="bg1"/>
                </a:solidFill>
              </a:rPr>
              <a:t>FOR INTERNAL USE ONLY</a:t>
            </a: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5907" name="Rectangle 3"/>
          <p:cNvSpPr>
            <a:spLocks noGrp="1" noChangeArrowheads="1"/>
          </p:cNvSpPr>
          <p:nvPr>
            <p:ph type="body" idx="4294967295"/>
          </p:nvPr>
        </p:nvSpPr>
        <p:spPr>
          <a:xfrm>
            <a:off x="0" y="1295400"/>
            <a:ext cx="8721725" cy="5029200"/>
          </a:xfrm>
        </p:spPr>
        <p:txBody>
          <a:bodyPr/>
          <a:lstStyle/>
          <a:p>
            <a:pPr lvl="1">
              <a:lnSpc>
                <a:spcPct val="90000"/>
              </a:lnSpc>
              <a:buFont typeface="Wingdings" pitchFamily="2" charset="2"/>
              <a:buNone/>
            </a:pPr>
            <a:endParaRPr lang="en-GB" dirty="0"/>
          </a:p>
          <a:p>
            <a:pPr lvl="1">
              <a:lnSpc>
                <a:spcPct val="90000"/>
              </a:lnSpc>
              <a:buFont typeface="Wingdings" pitchFamily="2" charset="2"/>
              <a:buNone/>
            </a:pPr>
            <a:endParaRPr lang="en-GB" sz="1400" dirty="0"/>
          </a:p>
        </p:txBody>
      </p:sp>
      <p:sp>
        <p:nvSpPr>
          <p:cNvPr id="635908" name="Text Box 4"/>
          <p:cNvSpPr txBox="1">
            <a:spLocks noChangeArrowheads="1"/>
          </p:cNvSpPr>
          <p:nvPr/>
        </p:nvSpPr>
        <p:spPr bwMode="auto">
          <a:xfrm>
            <a:off x="8067675" y="773113"/>
            <a:ext cx="184150" cy="304800"/>
          </a:xfrm>
          <a:prstGeom prst="rect">
            <a:avLst/>
          </a:prstGeom>
          <a:noFill/>
          <a:ln w="12700">
            <a:noFill/>
            <a:miter lim="800000"/>
            <a:headEnd type="none" w="sm" len="sm"/>
            <a:tailEnd type="none" w="sm" len="sm"/>
          </a:ln>
          <a:effectLst/>
        </p:spPr>
        <p:txBody>
          <a:bodyPr wrap="none">
            <a:spAutoFit/>
          </a:bodyPr>
          <a:lstStyle/>
          <a:p>
            <a:pPr marL="285750" indent="-285750" algn="ctr" defTabSz="762000" eaLnBrk="0" hangingPunct="0"/>
            <a:endParaRPr lang="en-US">
              <a:solidFill>
                <a:srgbClr val="001B64"/>
              </a:solidFill>
              <a:latin typeface="Univers 55" pitchFamily="2" charset="0"/>
            </a:endParaRPr>
          </a:p>
        </p:txBody>
      </p:sp>
      <p:sp>
        <p:nvSpPr>
          <p:cNvPr id="6" name="Rectangle 3"/>
          <p:cNvSpPr txBox="1">
            <a:spLocks noChangeArrowheads="1"/>
          </p:cNvSpPr>
          <p:nvPr/>
        </p:nvSpPr>
        <p:spPr bwMode="gray">
          <a:xfrm>
            <a:off x="152400" y="0"/>
            <a:ext cx="8991600" cy="9874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eaLnBrk="0" hangingPunct="0"/>
            <a:r>
              <a:rPr kumimoji="0" lang="en-GB" sz="1600" b="0" i="0" u="none" strike="noStrike" kern="0" cap="none" spc="0" normalizeH="0" baseline="0" noProof="0" dirty="0" smtClean="0">
                <a:ln>
                  <a:noFill/>
                </a:ln>
                <a:solidFill>
                  <a:srgbClr val="8AA5CB"/>
                </a:solidFill>
                <a:effectLst/>
                <a:uLnTx/>
                <a:uFillTx/>
                <a:latin typeface="Arial" pitchFamily="34" charset="0"/>
                <a:ea typeface="+mj-ea"/>
                <a:cs typeface="Arial" pitchFamily="34" charset="0"/>
              </a:rPr>
              <a:t>Working capital: Key concepts guide</a:t>
            </a:r>
            <a:r>
              <a:rPr kumimoji="0" lang="en-GB" sz="1600" b="0" i="0" u="none" strike="noStrike" kern="0" cap="none" spc="0" normalizeH="0" baseline="0" noProof="0" dirty="0" smtClean="0">
                <a:ln>
                  <a:noFill/>
                </a:ln>
                <a:solidFill>
                  <a:schemeClr val="accent1"/>
                </a:solidFill>
                <a:effectLst/>
                <a:uLnTx/>
                <a:uFillTx/>
                <a:latin typeface="Arial" pitchFamily="34" charset="0"/>
                <a:ea typeface="+mj-ea"/>
                <a:cs typeface="Arial" pitchFamily="34" charset="0"/>
              </a:rPr>
              <a:t/>
            </a:r>
            <a:br>
              <a:rPr kumimoji="0" lang="en-GB" sz="1600" b="0" i="0" u="none" strike="noStrike" kern="0" cap="none" spc="0" normalizeH="0" baseline="0" noProof="0" dirty="0" smtClean="0">
                <a:ln>
                  <a:noFill/>
                </a:ln>
                <a:solidFill>
                  <a:schemeClr val="accent1"/>
                </a:solidFill>
                <a:effectLst/>
                <a:uLnTx/>
                <a:uFillTx/>
                <a:latin typeface="Arial" pitchFamily="34" charset="0"/>
                <a:ea typeface="+mj-ea"/>
                <a:cs typeface="Arial" pitchFamily="34" charset="0"/>
              </a:rPr>
            </a:br>
            <a:r>
              <a:rPr lang="en-US" sz="1800" dirty="0" smtClean="0"/>
              <a:t>How do we help our clients with working capital? (2 of 5)</a:t>
            </a:r>
            <a:endParaRPr kumimoji="0" lang="en-US" altLang="en-US" sz="1800" b="1" i="0" u="none" strike="noStrike" kern="0" cap="none" spc="0" normalizeH="0" baseline="0" noProof="0" dirty="0" smtClean="0">
              <a:ln>
                <a:noFill/>
              </a:ln>
              <a:solidFill>
                <a:schemeClr val="bg1"/>
              </a:solidFill>
              <a:effectLst/>
              <a:uLnTx/>
              <a:uFillTx/>
              <a:latin typeface="Arial" charset="0"/>
              <a:ea typeface="+mj-ea"/>
              <a:cs typeface="Arial" charset="0"/>
            </a:endParaRPr>
          </a:p>
        </p:txBody>
      </p:sp>
      <p:sp>
        <p:nvSpPr>
          <p:cNvPr id="21" name="Rectangle 114"/>
          <p:cNvSpPr>
            <a:spLocks noChangeArrowheads="1"/>
          </p:cNvSpPr>
          <p:nvPr>
            <p:custDataLst>
              <p:tags r:id="rId1"/>
            </p:custDataLst>
          </p:nvPr>
        </p:nvSpPr>
        <p:spPr bwMode="auto">
          <a:xfrm>
            <a:off x="1676400" y="1282913"/>
            <a:ext cx="7162800" cy="1079287"/>
          </a:xfrm>
          <a:prstGeom prst="rect">
            <a:avLst/>
          </a:prstGeom>
          <a:solidFill>
            <a:srgbClr val="E3C9E3"/>
          </a:solidFill>
          <a:ln w="6350">
            <a:noFill/>
            <a:miter lim="800000"/>
            <a:headEnd type="none" w="sm" len="sm"/>
            <a:tailEnd type="none" w="sm" len="sm"/>
          </a:ln>
          <a:effectLst/>
        </p:spPr>
        <p:txBody>
          <a:bodyPr lIns="54000" tIns="54000" rIns="54000" bIns="54000" anchor="t" anchorCtr="0"/>
          <a:lstStyle/>
          <a:p>
            <a:pPr marL="447675" lvl="1" indent="-266700">
              <a:spcBef>
                <a:spcPct val="25000"/>
              </a:spcBef>
              <a:buClr>
                <a:schemeClr val="accent1"/>
              </a:buClr>
              <a:buSzPct val="125000"/>
              <a:buFont typeface="Arial" pitchFamily="34" charset="0"/>
              <a:buChar char="▪"/>
            </a:pPr>
            <a:r>
              <a:rPr lang="en-GB" sz="1400" b="0" dirty="0" smtClean="0">
                <a:solidFill>
                  <a:schemeClr val="tx1"/>
                </a:solidFill>
              </a:rPr>
              <a:t>Understanding  the historical movements in working capital of the business provides the key link between the accounting profits of the business (the likely focus of the FDD) and its cash flows (the focus of the valuation model) </a:t>
            </a:r>
          </a:p>
        </p:txBody>
      </p:sp>
      <p:sp>
        <p:nvSpPr>
          <p:cNvPr id="22" name="Pentagon 21"/>
          <p:cNvSpPr/>
          <p:nvPr/>
        </p:nvSpPr>
        <p:spPr bwMode="auto">
          <a:xfrm>
            <a:off x="304800" y="1282913"/>
            <a:ext cx="1524000" cy="1079287"/>
          </a:xfrm>
          <a:prstGeom prst="homePlate">
            <a:avLst>
              <a:gd name="adj" fmla="val 27976"/>
            </a:avLst>
          </a:prstGeom>
          <a:solidFill>
            <a:srgbClr val="8E258D"/>
          </a:solidFill>
          <a:ln w="6350">
            <a:noFill/>
            <a:miter lim="800000"/>
            <a:headEnd type="none" w="sm" len="sm"/>
            <a:tailEnd type="none" w="sm" len="sm"/>
          </a:ln>
          <a:effectLst/>
        </p:spPr>
        <p:txBody>
          <a:bodyPr lIns="54000" tIns="54000" rIns="54000" bIns="54000" anchor="ctr" anchorCtr="1"/>
          <a:lstStyle/>
          <a:p>
            <a:pPr marL="0" marR="0" indent="0" algn="ctr" defTabSz="762000" eaLnBrk="1" latinLnBrk="0" hangingPunct="1">
              <a:lnSpc>
                <a:spcPct val="100000"/>
              </a:lnSpc>
              <a:spcBef>
                <a:spcPct val="20000"/>
              </a:spcBef>
              <a:buClrTx/>
              <a:buSzTx/>
              <a:buFontTx/>
              <a:buNone/>
              <a:tabLst/>
            </a:pPr>
            <a:r>
              <a:rPr lang="en-GB" sz="1400" smtClean="0">
                <a:latin typeface="Arial"/>
              </a:rPr>
              <a:t>2. Link between cash flows and profit</a:t>
            </a:r>
          </a:p>
        </p:txBody>
      </p:sp>
      <p:sp>
        <p:nvSpPr>
          <p:cNvPr id="32" name="Rounded Rectangle 31"/>
          <p:cNvSpPr/>
          <p:nvPr/>
        </p:nvSpPr>
        <p:spPr bwMode="auto">
          <a:xfrm>
            <a:off x="1676400" y="2520472"/>
            <a:ext cx="7162800" cy="2356328"/>
          </a:xfrm>
          <a:prstGeom prst="roundRect">
            <a:avLst>
              <a:gd name="adj" fmla="val 10908"/>
            </a:avLst>
          </a:prstGeom>
          <a:solidFill>
            <a:srgbClr val="C3DEE2"/>
          </a:solidFill>
          <a:ln w="6350">
            <a:noFill/>
            <a:miter lim="800000"/>
            <a:headEnd type="none" w="sm" len="sm"/>
            <a:tailEnd type="none" w="sm" len="sm"/>
          </a:ln>
          <a:effectLst/>
        </p:spPr>
        <p:txBody>
          <a:bodyPr lIns="54000" tIns="54000" rIns="54000" bIns="54000" anchor="t" anchorCtr="0"/>
          <a:lstStyle/>
          <a:p>
            <a:pPr marL="447675" lvl="1" indent="-266700">
              <a:spcBef>
                <a:spcPct val="25000"/>
              </a:spcBef>
              <a:buClr>
                <a:srgbClr val="8AA5CB"/>
              </a:buClr>
              <a:buSzPct val="85000"/>
            </a:pPr>
            <a:r>
              <a:rPr lang="en-GB" sz="1400" dirty="0" smtClean="0">
                <a:solidFill>
                  <a:srgbClr val="00829C"/>
                </a:solidFill>
              </a:rPr>
              <a:t>How we help...</a:t>
            </a:r>
          </a:p>
          <a:p>
            <a:pPr marL="447675" lvl="1" indent="-266700">
              <a:spcBef>
                <a:spcPct val="25000"/>
              </a:spcBef>
              <a:buClr>
                <a:schemeClr val="accent1"/>
              </a:buClr>
              <a:buSzPct val="125000"/>
              <a:buFont typeface="Arial" pitchFamily="34" charset="0"/>
              <a:buChar char="▪"/>
            </a:pPr>
            <a:r>
              <a:rPr lang="en-GB" sz="1400" b="0" dirty="0" smtClean="0">
                <a:solidFill>
                  <a:schemeClr val="tx1"/>
                </a:solidFill>
              </a:rPr>
              <a:t>Through our analysis of historical working capital, we can provide insights on the past ability of the business to turn profits into cash</a:t>
            </a:r>
          </a:p>
          <a:p>
            <a:pPr marL="447675" lvl="1" indent="-266700">
              <a:spcBef>
                <a:spcPct val="25000"/>
              </a:spcBef>
              <a:buClr>
                <a:schemeClr val="accent1"/>
              </a:buClr>
              <a:buSzPct val="125000"/>
              <a:buFont typeface="Arial" pitchFamily="34" charset="0"/>
              <a:buChar char="▪"/>
            </a:pPr>
            <a:r>
              <a:rPr lang="en-GB" sz="1400" b="0" dirty="0" smtClean="0">
                <a:solidFill>
                  <a:schemeClr val="tx1"/>
                </a:solidFill>
              </a:rPr>
              <a:t>By using our analysis to explain the link between accounting profit (e.g. EBITDA) and cash flow, we help our clients gain a comprehensive understanding of the drivers of historical cash flows</a:t>
            </a:r>
          </a:p>
          <a:p>
            <a:pPr marL="447675" lvl="1" indent="-266700">
              <a:spcBef>
                <a:spcPct val="25000"/>
              </a:spcBef>
              <a:buClr>
                <a:schemeClr val="accent1"/>
              </a:buClr>
              <a:buSzPct val="125000"/>
              <a:buFont typeface="Arial" pitchFamily="34" charset="0"/>
              <a:buChar char="▪"/>
            </a:pPr>
            <a:r>
              <a:rPr lang="en-GB" sz="1400" b="0" dirty="0" smtClean="0">
                <a:solidFill>
                  <a:schemeClr val="tx1"/>
                </a:solidFill>
              </a:rPr>
              <a:t>Where a business is being valued on the basis of a multiple of EBITDA, we can comment on the level of working capital required in order to deliver that EBITDA</a:t>
            </a:r>
          </a:p>
        </p:txBody>
      </p:sp>
      <p:pic>
        <p:nvPicPr>
          <p:cNvPr id="9" name="Picture 8"/>
          <p:cNvPicPr>
            <a:picLocks noChangeAspect="1" noChangeArrowheads="1"/>
          </p:cNvPicPr>
          <p:nvPr/>
        </p:nvPicPr>
        <p:blipFill>
          <a:blip r:embed="rId4" cstate="print"/>
          <a:srcRect/>
          <a:stretch>
            <a:fillRect/>
          </a:stretch>
        </p:blipFill>
        <p:spPr bwMode="auto">
          <a:xfrm>
            <a:off x="8107157" y="104711"/>
            <a:ext cx="822960" cy="822960"/>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5907" name="Rectangle 3"/>
          <p:cNvSpPr>
            <a:spLocks noGrp="1" noChangeArrowheads="1"/>
          </p:cNvSpPr>
          <p:nvPr>
            <p:ph type="body" idx="4294967295"/>
          </p:nvPr>
        </p:nvSpPr>
        <p:spPr>
          <a:xfrm>
            <a:off x="0" y="1295400"/>
            <a:ext cx="8721725" cy="5029200"/>
          </a:xfrm>
        </p:spPr>
        <p:txBody>
          <a:bodyPr/>
          <a:lstStyle/>
          <a:p>
            <a:pPr lvl="1">
              <a:lnSpc>
                <a:spcPct val="90000"/>
              </a:lnSpc>
              <a:buFont typeface="Wingdings" pitchFamily="2" charset="2"/>
              <a:buNone/>
            </a:pPr>
            <a:endParaRPr lang="en-GB" dirty="0"/>
          </a:p>
          <a:p>
            <a:pPr lvl="1">
              <a:lnSpc>
                <a:spcPct val="90000"/>
              </a:lnSpc>
              <a:buFont typeface="Wingdings" pitchFamily="2" charset="2"/>
              <a:buNone/>
            </a:pPr>
            <a:endParaRPr lang="en-GB" sz="1400" dirty="0"/>
          </a:p>
        </p:txBody>
      </p:sp>
      <p:sp>
        <p:nvSpPr>
          <p:cNvPr id="635908" name="Text Box 4"/>
          <p:cNvSpPr txBox="1">
            <a:spLocks noChangeArrowheads="1"/>
          </p:cNvSpPr>
          <p:nvPr/>
        </p:nvSpPr>
        <p:spPr bwMode="auto">
          <a:xfrm>
            <a:off x="8067675" y="773113"/>
            <a:ext cx="184150" cy="304800"/>
          </a:xfrm>
          <a:prstGeom prst="rect">
            <a:avLst/>
          </a:prstGeom>
          <a:noFill/>
          <a:ln w="12700">
            <a:noFill/>
            <a:miter lim="800000"/>
            <a:headEnd type="none" w="sm" len="sm"/>
            <a:tailEnd type="none" w="sm" len="sm"/>
          </a:ln>
          <a:effectLst/>
        </p:spPr>
        <p:txBody>
          <a:bodyPr wrap="none">
            <a:spAutoFit/>
          </a:bodyPr>
          <a:lstStyle/>
          <a:p>
            <a:pPr marL="285750" indent="-285750" algn="ctr" defTabSz="762000" eaLnBrk="0" hangingPunct="0"/>
            <a:endParaRPr lang="en-US">
              <a:solidFill>
                <a:srgbClr val="001B64"/>
              </a:solidFill>
              <a:latin typeface="Univers 55" pitchFamily="2" charset="0"/>
            </a:endParaRPr>
          </a:p>
        </p:txBody>
      </p:sp>
      <p:sp>
        <p:nvSpPr>
          <p:cNvPr id="6" name="Rectangle 3"/>
          <p:cNvSpPr txBox="1">
            <a:spLocks noChangeArrowheads="1"/>
          </p:cNvSpPr>
          <p:nvPr/>
        </p:nvSpPr>
        <p:spPr bwMode="gray">
          <a:xfrm>
            <a:off x="152400" y="0"/>
            <a:ext cx="8991600" cy="9874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eaLnBrk="0" hangingPunct="0"/>
            <a:r>
              <a:rPr kumimoji="0" lang="en-GB" sz="1600" b="0" i="0" u="none" strike="noStrike" kern="0" cap="none" spc="0" normalizeH="0" baseline="0" noProof="0" dirty="0" smtClean="0">
                <a:ln>
                  <a:noFill/>
                </a:ln>
                <a:solidFill>
                  <a:srgbClr val="8AA5CB"/>
                </a:solidFill>
                <a:effectLst/>
                <a:uLnTx/>
                <a:uFillTx/>
                <a:latin typeface="Arial" pitchFamily="34" charset="0"/>
                <a:ea typeface="+mj-ea"/>
                <a:cs typeface="Arial" pitchFamily="34" charset="0"/>
              </a:rPr>
              <a:t>Working capital: Key concepts guide</a:t>
            </a:r>
            <a:r>
              <a:rPr kumimoji="0" lang="en-GB" sz="1600" b="0" i="0" u="none" strike="noStrike" kern="0" cap="none" spc="0" normalizeH="0" baseline="0" noProof="0" dirty="0" smtClean="0">
                <a:ln>
                  <a:noFill/>
                </a:ln>
                <a:solidFill>
                  <a:schemeClr val="accent1"/>
                </a:solidFill>
                <a:effectLst/>
                <a:uLnTx/>
                <a:uFillTx/>
                <a:latin typeface="Arial" pitchFamily="34" charset="0"/>
                <a:ea typeface="+mj-ea"/>
                <a:cs typeface="Arial" pitchFamily="34" charset="0"/>
              </a:rPr>
              <a:t/>
            </a:r>
            <a:br>
              <a:rPr kumimoji="0" lang="en-GB" sz="1600" b="0" i="0" u="none" strike="noStrike" kern="0" cap="none" spc="0" normalizeH="0" baseline="0" noProof="0" dirty="0" smtClean="0">
                <a:ln>
                  <a:noFill/>
                </a:ln>
                <a:solidFill>
                  <a:schemeClr val="accent1"/>
                </a:solidFill>
                <a:effectLst/>
                <a:uLnTx/>
                <a:uFillTx/>
                <a:latin typeface="Arial" pitchFamily="34" charset="0"/>
                <a:ea typeface="+mj-ea"/>
                <a:cs typeface="Arial" pitchFamily="34" charset="0"/>
              </a:rPr>
            </a:br>
            <a:r>
              <a:rPr lang="en-US" sz="1800" dirty="0" smtClean="0"/>
              <a:t>How do we help our clients with working capital? (3 of 5)</a:t>
            </a:r>
            <a:endParaRPr kumimoji="0" lang="en-US" altLang="en-US" sz="1800" b="1" i="0" u="none" strike="noStrike" kern="0" cap="none" spc="0" normalizeH="0" baseline="0" noProof="0" dirty="0" smtClean="0">
              <a:ln>
                <a:noFill/>
              </a:ln>
              <a:solidFill>
                <a:schemeClr val="bg1"/>
              </a:solidFill>
              <a:effectLst/>
              <a:uLnTx/>
              <a:uFillTx/>
              <a:latin typeface="Arial" charset="0"/>
              <a:ea typeface="+mj-ea"/>
              <a:cs typeface="Arial" charset="0"/>
            </a:endParaRPr>
          </a:p>
        </p:txBody>
      </p:sp>
      <p:sp>
        <p:nvSpPr>
          <p:cNvPr id="32" name="Rounded Rectangle 31"/>
          <p:cNvSpPr/>
          <p:nvPr/>
        </p:nvSpPr>
        <p:spPr bwMode="auto">
          <a:xfrm>
            <a:off x="1676400" y="2362200"/>
            <a:ext cx="7162800" cy="3200400"/>
          </a:xfrm>
          <a:prstGeom prst="roundRect">
            <a:avLst>
              <a:gd name="adj" fmla="val 10908"/>
            </a:avLst>
          </a:prstGeom>
          <a:solidFill>
            <a:srgbClr val="C3DEE2"/>
          </a:solidFill>
          <a:ln w="6350">
            <a:noFill/>
            <a:miter lim="800000"/>
            <a:headEnd type="none" w="sm" len="sm"/>
            <a:tailEnd type="none" w="sm" len="sm"/>
          </a:ln>
          <a:effectLst/>
        </p:spPr>
        <p:txBody>
          <a:bodyPr lIns="54000" tIns="54000" rIns="54000" bIns="54000" anchor="t" anchorCtr="0"/>
          <a:lstStyle/>
          <a:p>
            <a:pPr marL="447675" lvl="1" indent="-266700">
              <a:spcBef>
                <a:spcPct val="25000"/>
              </a:spcBef>
              <a:buClr>
                <a:srgbClr val="8AA5CB"/>
              </a:buClr>
              <a:buSzPct val="85000"/>
            </a:pPr>
            <a:r>
              <a:rPr lang="en-GB" sz="1400" dirty="0" smtClean="0">
                <a:solidFill>
                  <a:srgbClr val="00829C"/>
                </a:solidFill>
              </a:rPr>
              <a:t>How we help...</a:t>
            </a:r>
          </a:p>
          <a:p>
            <a:pPr marL="447675" lvl="1" indent="-266700">
              <a:spcBef>
                <a:spcPct val="25000"/>
              </a:spcBef>
              <a:buClr>
                <a:schemeClr val="accent1"/>
              </a:buClr>
              <a:buSzPct val="125000"/>
              <a:buFont typeface="Arial" pitchFamily="34" charset="0"/>
              <a:buChar char="▪"/>
            </a:pPr>
            <a:r>
              <a:rPr lang="en-GB" sz="1400" b="0" dirty="0" smtClean="0">
                <a:solidFill>
                  <a:schemeClr val="tx1"/>
                </a:solidFill>
              </a:rPr>
              <a:t>Our analysis of the historical seasonality and intra-period fluctuations helps clients develop their working capital projections for the business including determining the required financing facilities to fund future working capital requirements</a:t>
            </a:r>
          </a:p>
          <a:p>
            <a:pPr marL="447675" lvl="1" indent="-266700">
              <a:spcBef>
                <a:spcPct val="25000"/>
              </a:spcBef>
              <a:buClr>
                <a:schemeClr val="accent1"/>
              </a:buClr>
              <a:buSzPct val="125000"/>
              <a:buFont typeface="Arial" pitchFamily="34" charset="0"/>
              <a:buChar char="▪"/>
            </a:pPr>
            <a:r>
              <a:rPr lang="en-GB" sz="1400" b="0" dirty="0" smtClean="0">
                <a:solidFill>
                  <a:schemeClr val="tx1"/>
                </a:solidFill>
              </a:rPr>
              <a:t>Our analysis and reporting outputs provide comfort to banks and other providers of working capital facilities that sufficient  headroom is available and covenants are set appropriately</a:t>
            </a:r>
          </a:p>
          <a:p>
            <a:pPr marL="447675" lvl="1" indent="-266700">
              <a:spcBef>
                <a:spcPct val="25000"/>
              </a:spcBef>
              <a:buClr>
                <a:schemeClr val="accent1"/>
              </a:buClr>
              <a:buSzPct val="125000"/>
              <a:buFont typeface="Arial" pitchFamily="34" charset="0"/>
              <a:buChar char="▪"/>
            </a:pPr>
            <a:r>
              <a:rPr lang="en-GB" sz="1400" b="0" dirty="0" smtClean="0">
                <a:solidFill>
                  <a:schemeClr val="tx1"/>
                </a:solidFill>
              </a:rPr>
              <a:t>We can also help clients by considering and commenting on sensitivities to the forecasts and its impact on headroom and covenants.  This helps clients to identify the mitigating actions required for a downside scenarios to avoid breaches in headroom or covenants, and provide further comfort to lenders that these risks are manageable</a:t>
            </a:r>
          </a:p>
        </p:txBody>
      </p:sp>
      <p:sp>
        <p:nvSpPr>
          <p:cNvPr id="21" name="Rectangle 114"/>
          <p:cNvSpPr>
            <a:spLocks noChangeArrowheads="1"/>
          </p:cNvSpPr>
          <p:nvPr>
            <p:custDataLst>
              <p:tags r:id="rId1"/>
            </p:custDataLst>
          </p:nvPr>
        </p:nvSpPr>
        <p:spPr bwMode="auto">
          <a:xfrm>
            <a:off x="1676400" y="1282914"/>
            <a:ext cx="7162800" cy="926886"/>
          </a:xfrm>
          <a:prstGeom prst="rect">
            <a:avLst/>
          </a:prstGeom>
          <a:solidFill>
            <a:srgbClr val="E3C9E3"/>
          </a:solidFill>
          <a:ln w="6350">
            <a:noFill/>
            <a:miter lim="800000"/>
            <a:headEnd type="none" w="sm" len="sm"/>
            <a:tailEnd type="none" w="sm" len="sm"/>
          </a:ln>
          <a:effectLst/>
        </p:spPr>
        <p:txBody>
          <a:bodyPr lIns="54000" tIns="54000" rIns="54000" bIns="54000" anchor="t" anchorCtr="0"/>
          <a:lstStyle/>
          <a:p>
            <a:pPr marL="447675" lvl="1" indent="-266700">
              <a:spcBef>
                <a:spcPct val="25000"/>
              </a:spcBef>
              <a:buClr>
                <a:schemeClr val="accent1"/>
              </a:buClr>
              <a:buSzPct val="125000"/>
              <a:buFont typeface="Arial" pitchFamily="34" charset="0"/>
              <a:buChar char="▪"/>
            </a:pPr>
            <a:r>
              <a:rPr lang="en-GB" sz="1400" b="0" dirty="0" smtClean="0">
                <a:solidFill>
                  <a:schemeClr val="tx1"/>
                </a:solidFill>
              </a:rPr>
              <a:t>Understanding the range of expected movements in working capital is key to help ensure that adequate facilities are in place, covenants are not breached, and borrowing costs are managed effectively</a:t>
            </a:r>
          </a:p>
        </p:txBody>
      </p:sp>
      <p:sp>
        <p:nvSpPr>
          <p:cNvPr id="22" name="Pentagon 21"/>
          <p:cNvSpPr/>
          <p:nvPr/>
        </p:nvSpPr>
        <p:spPr bwMode="auto">
          <a:xfrm>
            <a:off x="304800" y="1282913"/>
            <a:ext cx="1524000" cy="926887"/>
          </a:xfrm>
          <a:prstGeom prst="homePlate">
            <a:avLst>
              <a:gd name="adj" fmla="val 27976"/>
            </a:avLst>
          </a:prstGeom>
          <a:solidFill>
            <a:srgbClr val="8E258D"/>
          </a:solidFill>
          <a:ln w="6350">
            <a:noFill/>
            <a:miter lim="800000"/>
            <a:headEnd type="none" w="sm" len="sm"/>
            <a:tailEnd type="none" w="sm" len="sm"/>
          </a:ln>
          <a:effectLst/>
        </p:spPr>
        <p:txBody>
          <a:bodyPr lIns="54000" tIns="54000" rIns="54000" bIns="54000" anchor="ctr" anchorCtr="1"/>
          <a:lstStyle/>
          <a:p>
            <a:pPr marL="0" marR="0" indent="0" algn="ctr" defTabSz="762000" eaLnBrk="1" latinLnBrk="0" hangingPunct="1">
              <a:lnSpc>
                <a:spcPct val="100000"/>
              </a:lnSpc>
              <a:spcBef>
                <a:spcPct val="20000"/>
              </a:spcBef>
              <a:buClrTx/>
              <a:buSzTx/>
              <a:buFontTx/>
              <a:buNone/>
              <a:tabLst/>
            </a:pPr>
            <a:r>
              <a:rPr lang="en-GB" sz="1400" smtClean="0">
                <a:latin typeface="Arial"/>
              </a:rPr>
              <a:t>3. Financing</a:t>
            </a:r>
          </a:p>
        </p:txBody>
      </p:sp>
      <p:pic>
        <p:nvPicPr>
          <p:cNvPr id="9" name="Picture 8"/>
          <p:cNvPicPr>
            <a:picLocks noChangeAspect="1" noChangeArrowheads="1"/>
          </p:cNvPicPr>
          <p:nvPr/>
        </p:nvPicPr>
        <p:blipFill>
          <a:blip r:embed="rId4" cstate="print"/>
          <a:srcRect/>
          <a:stretch>
            <a:fillRect/>
          </a:stretch>
        </p:blipFill>
        <p:spPr bwMode="auto">
          <a:xfrm>
            <a:off x="8107157" y="104711"/>
            <a:ext cx="822960" cy="822960"/>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5907" name="Rectangle 3"/>
          <p:cNvSpPr>
            <a:spLocks noGrp="1" noChangeArrowheads="1"/>
          </p:cNvSpPr>
          <p:nvPr>
            <p:ph type="body" idx="4294967295"/>
          </p:nvPr>
        </p:nvSpPr>
        <p:spPr>
          <a:xfrm>
            <a:off x="0" y="1295400"/>
            <a:ext cx="8721725" cy="5029200"/>
          </a:xfrm>
        </p:spPr>
        <p:txBody>
          <a:bodyPr/>
          <a:lstStyle/>
          <a:p>
            <a:pPr lvl="1">
              <a:lnSpc>
                <a:spcPct val="90000"/>
              </a:lnSpc>
              <a:buFont typeface="Wingdings" pitchFamily="2" charset="2"/>
              <a:buNone/>
            </a:pPr>
            <a:endParaRPr lang="en-GB" dirty="0"/>
          </a:p>
          <a:p>
            <a:pPr lvl="1">
              <a:lnSpc>
                <a:spcPct val="90000"/>
              </a:lnSpc>
              <a:buFont typeface="Wingdings" pitchFamily="2" charset="2"/>
              <a:buNone/>
            </a:pPr>
            <a:endParaRPr lang="en-GB" sz="1400" dirty="0"/>
          </a:p>
        </p:txBody>
      </p:sp>
      <p:sp>
        <p:nvSpPr>
          <p:cNvPr id="635908" name="Text Box 4"/>
          <p:cNvSpPr txBox="1">
            <a:spLocks noChangeArrowheads="1"/>
          </p:cNvSpPr>
          <p:nvPr/>
        </p:nvSpPr>
        <p:spPr bwMode="auto">
          <a:xfrm>
            <a:off x="8067675" y="773113"/>
            <a:ext cx="184150" cy="304800"/>
          </a:xfrm>
          <a:prstGeom prst="rect">
            <a:avLst/>
          </a:prstGeom>
          <a:noFill/>
          <a:ln w="12700">
            <a:noFill/>
            <a:miter lim="800000"/>
            <a:headEnd type="none" w="sm" len="sm"/>
            <a:tailEnd type="none" w="sm" len="sm"/>
          </a:ln>
          <a:effectLst/>
        </p:spPr>
        <p:txBody>
          <a:bodyPr wrap="none">
            <a:spAutoFit/>
          </a:bodyPr>
          <a:lstStyle/>
          <a:p>
            <a:pPr marL="285750" indent="-285750" algn="ctr" defTabSz="762000" eaLnBrk="0" hangingPunct="0"/>
            <a:endParaRPr lang="en-US">
              <a:solidFill>
                <a:srgbClr val="001B64"/>
              </a:solidFill>
              <a:latin typeface="Univers 55" pitchFamily="2" charset="0"/>
            </a:endParaRPr>
          </a:p>
        </p:txBody>
      </p:sp>
      <p:sp>
        <p:nvSpPr>
          <p:cNvPr id="6" name="Rectangle 3"/>
          <p:cNvSpPr txBox="1">
            <a:spLocks noChangeArrowheads="1"/>
          </p:cNvSpPr>
          <p:nvPr/>
        </p:nvSpPr>
        <p:spPr bwMode="gray">
          <a:xfrm>
            <a:off x="152400" y="0"/>
            <a:ext cx="8991600" cy="9874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eaLnBrk="0" hangingPunct="0"/>
            <a:r>
              <a:rPr kumimoji="0" lang="en-GB" sz="1600" b="0" i="0" u="none" strike="noStrike" kern="0" cap="none" spc="0" normalizeH="0" baseline="0" noProof="0" dirty="0" smtClean="0">
                <a:ln>
                  <a:noFill/>
                </a:ln>
                <a:solidFill>
                  <a:srgbClr val="8AA5CB"/>
                </a:solidFill>
                <a:effectLst/>
                <a:uLnTx/>
                <a:uFillTx/>
                <a:latin typeface="Arial" pitchFamily="34" charset="0"/>
                <a:ea typeface="+mj-ea"/>
                <a:cs typeface="Arial" pitchFamily="34" charset="0"/>
              </a:rPr>
              <a:t>Working capital: Key concepts guide</a:t>
            </a:r>
            <a:br>
              <a:rPr kumimoji="0" lang="en-GB" sz="1600" b="0" i="0" u="none" strike="noStrike" kern="0" cap="none" spc="0" normalizeH="0" baseline="0" noProof="0" dirty="0" smtClean="0">
                <a:ln>
                  <a:noFill/>
                </a:ln>
                <a:solidFill>
                  <a:srgbClr val="8AA5CB"/>
                </a:solidFill>
                <a:effectLst/>
                <a:uLnTx/>
                <a:uFillTx/>
                <a:latin typeface="Arial" pitchFamily="34" charset="0"/>
                <a:ea typeface="+mj-ea"/>
                <a:cs typeface="Arial" pitchFamily="34" charset="0"/>
              </a:rPr>
            </a:br>
            <a:r>
              <a:rPr lang="en-US" sz="1800" dirty="0" smtClean="0"/>
              <a:t>How do we help our clients with working capital? (4 of 5)</a:t>
            </a:r>
            <a:endParaRPr kumimoji="0" lang="en-US" altLang="en-US" sz="1800" b="1" i="0" u="none" strike="noStrike" kern="0" cap="none" spc="0" normalizeH="0" baseline="0" noProof="0" dirty="0" smtClean="0">
              <a:ln>
                <a:noFill/>
              </a:ln>
              <a:solidFill>
                <a:schemeClr val="bg1"/>
              </a:solidFill>
              <a:effectLst/>
              <a:uLnTx/>
              <a:uFillTx/>
              <a:latin typeface="Arial" charset="0"/>
              <a:ea typeface="+mj-ea"/>
              <a:cs typeface="Arial" charset="0"/>
            </a:endParaRPr>
          </a:p>
        </p:txBody>
      </p:sp>
      <p:sp>
        <p:nvSpPr>
          <p:cNvPr id="32" name="Rounded Rectangle 31"/>
          <p:cNvSpPr/>
          <p:nvPr/>
        </p:nvSpPr>
        <p:spPr bwMode="auto">
          <a:xfrm>
            <a:off x="1828800" y="2368072"/>
            <a:ext cx="7162800" cy="3956528"/>
          </a:xfrm>
          <a:prstGeom prst="roundRect">
            <a:avLst>
              <a:gd name="adj" fmla="val 10908"/>
            </a:avLst>
          </a:prstGeom>
          <a:solidFill>
            <a:srgbClr val="C3DEE2"/>
          </a:solidFill>
          <a:ln w="6350">
            <a:noFill/>
            <a:miter lim="800000"/>
            <a:headEnd type="none" w="sm" len="sm"/>
            <a:tailEnd type="none" w="sm" len="sm"/>
          </a:ln>
          <a:effectLst/>
        </p:spPr>
        <p:txBody>
          <a:bodyPr lIns="54000" tIns="54000" rIns="54000" bIns="54000" anchor="t" anchorCtr="0"/>
          <a:lstStyle/>
          <a:p>
            <a:pPr marL="447675" lvl="1" indent="-266700">
              <a:spcBef>
                <a:spcPct val="25000"/>
              </a:spcBef>
              <a:buClr>
                <a:srgbClr val="8AA5CB"/>
              </a:buClr>
              <a:buSzPct val="85000"/>
            </a:pPr>
            <a:r>
              <a:rPr lang="en-GB" sz="1400" dirty="0" smtClean="0">
                <a:solidFill>
                  <a:srgbClr val="00829C"/>
                </a:solidFill>
              </a:rPr>
              <a:t>How we help...</a:t>
            </a:r>
          </a:p>
          <a:p>
            <a:pPr marL="447675" lvl="1" indent="-266700">
              <a:spcBef>
                <a:spcPct val="25000"/>
              </a:spcBef>
              <a:buClr>
                <a:schemeClr val="accent1"/>
              </a:buClr>
              <a:buSzPct val="125000"/>
              <a:buFont typeface="Arial" pitchFamily="34" charset="0"/>
              <a:buChar char="▪"/>
            </a:pPr>
            <a:r>
              <a:rPr lang="en-GB" sz="1400" b="0" dirty="0" smtClean="0">
                <a:solidFill>
                  <a:schemeClr val="tx1"/>
                </a:solidFill>
              </a:rPr>
              <a:t>By analysing and explaining the key drivers of working capital balances, we help clients identify ways in which working capital could be managed more effectively, and to quantify the incremental cash flow that could therefore be generated</a:t>
            </a:r>
          </a:p>
          <a:p>
            <a:pPr marL="447675" lvl="1" indent="-266700">
              <a:spcBef>
                <a:spcPct val="25000"/>
              </a:spcBef>
              <a:buClr>
                <a:schemeClr val="accent1"/>
              </a:buClr>
              <a:buSzPct val="125000"/>
              <a:buFont typeface="Arial" pitchFamily="34" charset="0"/>
              <a:buChar char="▪"/>
            </a:pPr>
            <a:r>
              <a:rPr lang="en-GB" sz="1400" b="0" dirty="0" smtClean="0">
                <a:solidFill>
                  <a:schemeClr val="tx1"/>
                </a:solidFill>
              </a:rPr>
              <a:t>For example, a buyer may be able to negotiate better credit terms with their own suppliers than with those currently supplying the target business.  We can help compare these new credit terms with those of the existing business, and quantify the potential cash that could be generated from such a change in terms</a:t>
            </a:r>
          </a:p>
          <a:p>
            <a:pPr marL="447675" lvl="1" indent="-266700">
              <a:spcBef>
                <a:spcPct val="25000"/>
              </a:spcBef>
              <a:buClr>
                <a:schemeClr val="accent1"/>
              </a:buClr>
              <a:buSzPct val="125000"/>
              <a:buFont typeface="Arial" pitchFamily="34" charset="0"/>
              <a:buChar char="▪"/>
            </a:pPr>
            <a:r>
              <a:rPr lang="en-GB" sz="1400" b="0" dirty="0" smtClean="0">
                <a:solidFill>
                  <a:schemeClr val="tx1"/>
                </a:solidFill>
              </a:rPr>
              <a:t>We can also help challenge our client’s strategy for managing working capital post acquisition.  Where improvements are proposed, we can use our understanding of working capital and its key drivers to comment on the achievability and risks related to these improvements</a:t>
            </a:r>
          </a:p>
          <a:p>
            <a:pPr marL="447675" lvl="1" indent="-266700">
              <a:spcBef>
                <a:spcPct val="25000"/>
              </a:spcBef>
              <a:buClr>
                <a:schemeClr val="accent1"/>
              </a:buClr>
              <a:buSzPct val="125000"/>
              <a:buFont typeface="Arial" pitchFamily="34" charset="0"/>
              <a:buChar char="▪"/>
            </a:pPr>
            <a:r>
              <a:rPr lang="en-GB" sz="1400" b="0" dirty="0" smtClean="0">
                <a:solidFill>
                  <a:schemeClr val="tx1"/>
                </a:solidFill>
              </a:rPr>
              <a:t>Common strategies include more rigorous collection processes, negotiating improved terms with key suppliers/customers, supply chain efficiencies to help reduce stock levels, and improved cash flow forecasting tools to enable the business to more proactively help manage future working capital requirements</a:t>
            </a:r>
          </a:p>
        </p:txBody>
      </p:sp>
      <p:sp>
        <p:nvSpPr>
          <p:cNvPr id="21" name="Rectangle 114"/>
          <p:cNvSpPr>
            <a:spLocks noChangeArrowheads="1"/>
          </p:cNvSpPr>
          <p:nvPr>
            <p:custDataLst>
              <p:tags r:id="rId1"/>
            </p:custDataLst>
          </p:nvPr>
        </p:nvSpPr>
        <p:spPr bwMode="auto">
          <a:xfrm>
            <a:off x="1828800" y="1282913"/>
            <a:ext cx="7010400" cy="926887"/>
          </a:xfrm>
          <a:prstGeom prst="rect">
            <a:avLst/>
          </a:prstGeom>
          <a:solidFill>
            <a:srgbClr val="E3C9E3"/>
          </a:solidFill>
          <a:ln w="6350">
            <a:noFill/>
            <a:miter lim="800000"/>
            <a:headEnd type="none" w="sm" len="sm"/>
            <a:tailEnd type="none" w="sm" len="sm"/>
          </a:ln>
          <a:effectLst/>
        </p:spPr>
        <p:txBody>
          <a:bodyPr lIns="54000" tIns="54000" rIns="54000" bIns="54000" anchor="t" anchorCtr="0"/>
          <a:lstStyle/>
          <a:p>
            <a:pPr marL="447675" lvl="1" indent="-266700">
              <a:spcBef>
                <a:spcPct val="25000"/>
              </a:spcBef>
              <a:buClr>
                <a:schemeClr val="accent1"/>
              </a:buClr>
              <a:buSzPct val="125000"/>
              <a:buFont typeface="Arial" pitchFamily="34" charset="0"/>
              <a:buChar char="▪"/>
            </a:pPr>
            <a:r>
              <a:rPr lang="en-GB" sz="1400" b="0" dirty="0" smtClean="0">
                <a:solidFill>
                  <a:schemeClr val="tx1"/>
                </a:solidFill>
              </a:rPr>
              <a:t>Buyers may therefore be able to extract additional value out of a target business by identifying opportunities to manage working capital more effectively</a:t>
            </a:r>
          </a:p>
        </p:txBody>
      </p:sp>
      <p:sp>
        <p:nvSpPr>
          <p:cNvPr id="22" name="Pentagon 21"/>
          <p:cNvSpPr/>
          <p:nvPr/>
        </p:nvSpPr>
        <p:spPr bwMode="auto">
          <a:xfrm>
            <a:off x="304800" y="1282913"/>
            <a:ext cx="1676400" cy="926887"/>
          </a:xfrm>
          <a:prstGeom prst="homePlate">
            <a:avLst>
              <a:gd name="adj" fmla="val 27976"/>
            </a:avLst>
          </a:prstGeom>
          <a:solidFill>
            <a:srgbClr val="8E258D"/>
          </a:solidFill>
          <a:ln w="6350">
            <a:noFill/>
            <a:miter lim="800000"/>
            <a:headEnd type="none" w="sm" len="sm"/>
            <a:tailEnd type="none" w="sm" len="sm"/>
          </a:ln>
          <a:effectLst/>
        </p:spPr>
        <p:txBody>
          <a:bodyPr lIns="54000" tIns="54000" rIns="54000" bIns="54000" anchor="ctr" anchorCtr="1"/>
          <a:lstStyle/>
          <a:p>
            <a:pPr marL="0" marR="0" indent="0" algn="ctr" defTabSz="762000" eaLnBrk="1" latinLnBrk="0" hangingPunct="1">
              <a:lnSpc>
                <a:spcPct val="100000"/>
              </a:lnSpc>
              <a:spcBef>
                <a:spcPct val="20000"/>
              </a:spcBef>
              <a:buClrTx/>
              <a:buSzTx/>
              <a:buFontTx/>
              <a:buNone/>
              <a:tabLst/>
            </a:pPr>
            <a:r>
              <a:rPr lang="en-GB" sz="1400" smtClean="0">
                <a:latin typeface="Arial"/>
              </a:rPr>
              <a:t>4. Opportunities for cash generation</a:t>
            </a:r>
          </a:p>
        </p:txBody>
      </p:sp>
      <p:pic>
        <p:nvPicPr>
          <p:cNvPr id="9" name="Picture 8"/>
          <p:cNvPicPr>
            <a:picLocks noChangeAspect="1" noChangeArrowheads="1"/>
          </p:cNvPicPr>
          <p:nvPr/>
        </p:nvPicPr>
        <p:blipFill>
          <a:blip r:embed="rId4" cstate="print"/>
          <a:srcRect/>
          <a:stretch>
            <a:fillRect/>
          </a:stretch>
        </p:blipFill>
        <p:spPr bwMode="auto">
          <a:xfrm>
            <a:off x="8107157" y="104711"/>
            <a:ext cx="822960" cy="822960"/>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5907" name="Rectangle 3"/>
          <p:cNvSpPr>
            <a:spLocks noGrp="1" noChangeArrowheads="1"/>
          </p:cNvSpPr>
          <p:nvPr>
            <p:ph type="body" idx="4294967295"/>
          </p:nvPr>
        </p:nvSpPr>
        <p:spPr>
          <a:xfrm>
            <a:off x="0" y="1295400"/>
            <a:ext cx="8721725" cy="5029200"/>
          </a:xfrm>
        </p:spPr>
        <p:txBody>
          <a:bodyPr/>
          <a:lstStyle/>
          <a:p>
            <a:pPr lvl="1">
              <a:lnSpc>
                <a:spcPct val="90000"/>
              </a:lnSpc>
              <a:buFont typeface="Wingdings" pitchFamily="2" charset="2"/>
              <a:buNone/>
            </a:pPr>
            <a:endParaRPr lang="en-GB" dirty="0"/>
          </a:p>
          <a:p>
            <a:pPr lvl="1">
              <a:lnSpc>
                <a:spcPct val="90000"/>
              </a:lnSpc>
              <a:buFont typeface="Wingdings" pitchFamily="2" charset="2"/>
              <a:buNone/>
            </a:pPr>
            <a:endParaRPr lang="en-GB" sz="1400" dirty="0"/>
          </a:p>
        </p:txBody>
      </p:sp>
      <p:sp>
        <p:nvSpPr>
          <p:cNvPr id="635908" name="Text Box 4"/>
          <p:cNvSpPr txBox="1">
            <a:spLocks noChangeArrowheads="1"/>
          </p:cNvSpPr>
          <p:nvPr/>
        </p:nvSpPr>
        <p:spPr bwMode="auto">
          <a:xfrm>
            <a:off x="8067675" y="773113"/>
            <a:ext cx="184150" cy="304800"/>
          </a:xfrm>
          <a:prstGeom prst="rect">
            <a:avLst/>
          </a:prstGeom>
          <a:noFill/>
          <a:ln w="12700">
            <a:noFill/>
            <a:miter lim="800000"/>
            <a:headEnd type="none" w="sm" len="sm"/>
            <a:tailEnd type="none" w="sm" len="sm"/>
          </a:ln>
          <a:effectLst/>
        </p:spPr>
        <p:txBody>
          <a:bodyPr wrap="none">
            <a:spAutoFit/>
          </a:bodyPr>
          <a:lstStyle/>
          <a:p>
            <a:pPr marL="285750" indent="-285750" algn="ctr" defTabSz="762000" eaLnBrk="0" hangingPunct="0"/>
            <a:endParaRPr lang="en-US">
              <a:solidFill>
                <a:srgbClr val="001B64"/>
              </a:solidFill>
              <a:latin typeface="Univers 55" pitchFamily="2" charset="0"/>
            </a:endParaRPr>
          </a:p>
        </p:txBody>
      </p:sp>
      <p:sp>
        <p:nvSpPr>
          <p:cNvPr id="6" name="Rectangle 3"/>
          <p:cNvSpPr txBox="1">
            <a:spLocks noChangeArrowheads="1"/>
          </p:cNvSpPr>
          <p:nvPr/>
        </p:nvSpPr>
        <p:spPr bwMode="gray">
          <a:xfrm>
            <a:off x="152400" y="0"/>
            <a:ext cx="8991600" cy="9874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eaLnBrk="0" hangingPunct="0"/>
            <a:r>
              <a:rPr kumimoji="0" lang="en-GB" sz="1600" b="0" i="0" u="none" strike="noStrike" kern="0" cap="none" spc="0" normalizeH="0" baseline="0" noProof="0" dirty="0" smtClean="0">
                <a:ln>
                  <a:noFill/>
                </a:ln>
                <a:solidFill>
                  <a:srgbClr val="8AA5CB"/>
                </a:solidFill>
                <a:effectLst/>
                <a:uLnTx/>
                <a:uFillTx/>
                <a:latin typeface="Arial" pitchFamily="34" charset="0"/>
                <a:ea typeface="+mj-ea"/>
                <a:cs typeface="Arial" pitchFamily="34" charset="0"/>
              </a:rPr>
              <a:t>Working capital: Key concepts guide</a:t>
            </a:r>
            <a:r>
              <a:rPr kumimoji="0" lang="en-GB" sz="1600" b="0" i="0" u="none" strike="noStrike" kern="0" cap="none" spc="0" normalizeH="0" baseline="0" noProof="0" dirty="0" smtClean="0">
                <a:ln>
                  <a:noFill/>
                </a:ln>
                <a:solidFill>
                  <a:schemeClr val="accent1"/>
                </a:solidFill>
                <a:effectLst/>
                <a:uLnTx/>
                <a:uFillTx/>
                <a:latin typeface="Arial" pitchFamily="34" charset="0"/>
                <a:ea typeface="+mj-ea"/>
                <a:cs typeface="Arial" pitchFamily="34" charset="0"/>
              </a:rPr>
              <a:t/>
            </a:r>
            <a:br>
              <a:rPr kumimoji="0" lang="en-GB" sz="1600" b="0" i="0" u="none" strike="noStrike" kern="0" cap="none" spc="0" normalizeH="0" baseline="0" noProof="0" dirty="0" smtClean="0">
                <a:ln>
                  <a:noFill/>
                </a:ln>
                <a:solidFill>
                  <a:schemeClr val="accent1"/>
                </a:solidFill>
                <a:effectLst/>
                <a:uLnTx/>
                <a:uFillTx/>
                <a:latin typeface="Arial" pitchFamily="34" charset="0"/>
                <a:ea typeface="+mj-ea"/>
                <a:cs typeface="Arial" pitchFamily="34" charset="0"/>
              </a:rPr>
            </a:br>
            <a:r>
              <a:rPr lang="en-US" sz="1800" dirty="0" smtClean="0"/>
              <a:t>How do we help our clients with working capital? (5 of 5)</a:t>
            </a:r>
            <a:endParaRPr kumimoji="0" lang="en-US" altLang="en-US" sz="1800" b="1" i="0" u="none" strike="noStrike" kern="0" cap="none" spc="0" normalizeH="0" baseline="0" noProof="0" dirty="0" smtClean="0">
              <a:ln>
                <a:noFill/>
              </a:ln>
              <a:solidFill>
                <a:schemeClr val="bg1"/>
              </a:solidFill>
              <a:effectLst/>
              <a:uLnTx/>
              <a:uFillTx/>
              <a:latin typeface="Arial" charset="0"/>
              <a:ea typeface="+mj-ea"/>
              <a:cs typeface="Arial" charset="0"/>
            </a:endParaRPr>
          </a:p>
        </p:txBody>
      </p:sp>
      <p:sp>
        <p:nvSpPr>
          <p:cNvPr id="32" name="Rounded Rectangle 31"/>
          <p:cNvSpPr/>
          <p:nvPr/>
        </p:nvSpPr>
        <p:spPr bwMode="auto">
          <a:xfrm>
            <a:off x="1676400" y="3238500"/>
            <a:ext cx="7162800" cy="2794000"/>
          </a:xfrm>
          <a:prstGeom prst="roundRect">
            <a:avLst>
              <a:gd name="adj" fmla="val 10908"/>
            </a:avLst>
          </a:prstGeom>
          <a:solidFill>
            <a:srgbClr val="C3DEE2"/>
          </a:solidFill>
          <a:ln w="6350">
            <a:noFill/>
            <a:miter lim="800000"/>
            <a:headEnd type="none" w="sm" len="sm"/>
            <a:tailEnd type="none" w="sm" len="sm"/>
          </a:ln>
          <a:effectLst/>
        </p:spPr>
        <p:txBody>
          <a:bodyPr lIns="54000" tIns="54000" rIns="54000" bIns="54000" anchor="t" anchorCtr="0"/>
          <a:lstStyle/>
          <a:p>
            <a:pPr marL="447675" lvl="1" indent="-266700">
              <a:spcBef>
                <a:spcPct val="25000"/>
              </a:spcBef>
              <a:buClr>
                <a:srgbClr val="8AA5CB"/>
              </a:buClr>
              <a:buSzPct val="85000"/>
            </a:pPr>
            <a:r>
              <a:rPr lang="en-GB" sz="1400" dirty="0" smtClean="0">
                <a:solidFill>
                  <a:srgbClr val="00829C"/>
                </a:solidFill>
              </a:rPr>
              <a:t>How we help...</a:t>
            </a:r>
          </a:p>
          <a:p>
            <a:pPr marL="447675" lvl="1" indent="-266700">
              <a:spcBef>
                <a:spcPct val="25000"/>
              </a:spcBef>
              <a:buClr>
                <a:schemeClr val="accent1"/>
              </a:buClr>
              <a:buSzPct val="125000"/>
              <a:buFont typeface="Arial" pitchFamily="34" charset="0"/>
              <a:buChar char="▪"/>
            </a:pPr>
            <a:r>
              <a:rPr lang="en-GB" sz="1400" b="0" dirty="0" smtClean="0">
                <a:solidFill>
                  <a:schemeClr val="tx1"/>
                </a:solidFill>
              </a:rPr>
              <a:t>We help our clients ensure that the net consideration paid/received for a business, after purchase price adjustments, includes an appropriate amount for working capital that is consistent with their valuation model.  This prevents any unexpected loss in value.  Our work on working capital helps our clients:</a:t>
            </a:r>
          </a:p>
          <a:p>
            <a:pPr marL="628650" lvl="2" indent="-180975">
              <a:spcBef>
                <a:spcPct val="25000"/>
              </a:spcBef>
              <a:buClr>
                <a:schemeClr val="accent1"/>
              </a:buClr>
              <a:buSzPct val="100000"/>
              <a:buFont typeface="Arial" pitchFamily="34" charset="0"/>
              <a:buChar char="–"/>
            </a:pPr>
            <a:r>
              <a:rPr lang="en-GB" sz="1400" b="0" dirty="0" smtClean="0">
                <a:solidFill>
                  <a:schemeClr val="tx1"/>
                </a:solidFill>
              </a:rPr>
              <a:t>Assess and negotiate the adjustment mechanism with the counterparty</a:t>
            </a:r>
          </a:p>
          <a:p>
            <a:pPr marL="628650" lvl="2" indent="-180975">
              <a:spcBef>
                <a:spcPct val="25000"/>
              </a:spcBef>
              <a:buClr>
                <a:schemeClr val="accent1"/>
              </a:buClr>
              <a:buSzPct val="100000"/>
              <a:buFont typeface="Arial" pitchFamily="34" charset="0"/>
              <a:buChar char="–"/>
            </a:pPr>
            <a:r>
              <a:rPr lang="en-GB" sz="1400" b="0" dirty="0" smtClean="0">
                <a:solidFill>
                  <a:schemeClr val="tx1"/>
                </a:solidFill>
              </a:rPr>
              <a:t>Ensure that the working capital definitions and adjustment mechanism are properly defined in the SPA</a:t>
            </a:r>
          </a:p>
          <a:p>
            <a:pPr marL="628650" lvl="2" indent="-180975">
              <a:spcBef>
                <a:spcPct val="25000"/>
              </a:spcBef>
              <a:buClr>
                <a:schemeClr val="accent1"/>
              </a:buClr>
              <a:buSzPct val="100000"/>
              <a:buFont typeface="Arial" pitchFamily="34" charset="0"/>
              <a:buChar char="–"/>
            </a:pPr>
            <a:r>
              <a:rPr lang="en-GB" sz="1400" b="0" dirty="0" smtClean="0">
                <a:solidFill>
                  <a:schemeClr val="tx1"/>
                </a:solidFill>
              </a:rPr>
              <a:t>Prepare and review purchase price adjustments and completion accounts (from which purchase price adjustments are calculated) to ensure these work as defined in the SPA</a:t>
            </a:r>
          </a:p>
        </p:txBody>
      </p:sp>
      <p:sp>
        <p:nvSpPr>
          <p:cNvPr id="21" name="Rectangle 114"/>
          <p:cNvSpPr>
            <a:spLocks noChangeArrowheads="1"/>
          </p:cNvSpPr>
          <p:nvPr>
            <p:custDataLst>
              <p:tags r:id="rId1"/>
            </p:custDataLst>
          </p:nvPr>
        </p:nvSpPr>
        <p:spPr bwMode="auto">
          <a:xfrm>
            <a:off x="1676400" y="1181100"/>
            <a:ext cx="7162800" cy="1917487"/>
          </a:xfrm>
          <a:prstGeom prst="rect">
            <a:avLst/>
          </a:prstGeom>
          <a:solidFill>
            <a:srgbClr val="E3C9E3"/>
          </a:solidFill>
          <a:ln w="6350">
            <a:noFill/>
            <a:miter lim="800000"/>
            <a:headEnd type="none" w="sm" len="sm"/>
            <a:tailEnd type="none" w="sm" len="sm"/>
          </a:ln>
          <a:effectLst/>
        </p:spPr>
        <p:txBody>
          <a:bodyPr lIns="54000" tIns="54000" rIns="54000" bIns="54000" anchor="t" anchorCtr="0"/>
          <a:lstStyle/>
          <a:p>
            <a:pPr marL="447675" lvl="1" indent="-266700">
              <a:spcBef>
                <a:spcPts val="0"/>
              </a:spcBef>
              <a:buClr>
                <a:schemeClr val="accent1"/>
              </a:buClr>
              <a:buSzPct val="125000"/>
              <a:buFont typeface="Arial" pitchFamily="34" charset="0"/>
              <a:buChar char="▪"/>
            </a:pPr>
            <a:r>
              <a:rPr lang="en-GB" sz="1400" b="0" dirty="0" smtClean="0">
                <a:solidFill>
                  <a:schemeClr val="tx1"/>
                </a:solidFill>
              </a:rPr>
              <a:t>Both the buyer and seller will wish to be compensated, to help ensure that the final purchase price paid for the business reflects their understanding of the value that they are buying or selling, including any associated working capital that transfers with the business</a:t>
            </a:r>
          </a:p>
          <a:p>
            <a:pPr marL="447675" lvl="1" indent="-266700">
              <a:spcBef>
                <a:spcPts val="0"/>
              </a:spcBef>
              <a:buClr>
                <a:schemeClr val="accent1"/>
              </a:buClr>
              <a:buSzPct val="125000"/>
              <a:buFont typeface="Arial" pitchFamily="34" charset="0"/>
              <a:buChar char="▪"/>
            </a:pPr>
            <a:r>
              <a:rPr lang="en-GB" sz="1400" b="0" dirty="0" smtClean="0">
                <a:solidFill>
                  <a:schemeClr val="tx1"/>
                </a:solidFill>
              </a:rPr>
              <a:t>To seek to achieve this, the SPA for most transactions includes a mechanism for a purchase price adjustment in relation to the level of working capital that transfers with the business at completion.  This mechanism may work in many different ways, and some of the more common methods are set out in a later section of this guide</a:t>
            </a:r>
          </a:p>
        </p:txBody>
      </p:sp>
      <p:sp>
        <p:nvSpPr>
          <p:cNvPr id="22" name="Pentagon 21"/>
          <p:cNvSpPr/>
          <p:nvPr/>
        </p:nvSpPr>
        <p:spPr bwMode="auto">
          <a:xfrm>
            <a:off x="211138" y="1181100"/>
            <a:ext cx="1617662" cy="1917487"/>
          </a:xfrm>
          <a:prstGeom prst="homePlate">
            <a:avLst>
              <a:gd name="adj" fmla="val 27976"/>
            </a:avLst>
          </a:prstGeom>
          <a:solidFill>
            <a:srgbClr val="8E258D"/>
          </a:solidFill>
          <a:ln w="6350">
            <a:noFill/>
            <a:miter lim="800000"/>
            <a:headEnd type="none" w="sm" len="sm"/>
            <a:tailEnd type="none" w="sm" len="sm"/>
          </a:ln>
          <a:effectLst/>
        </p:spPr>
        <p:txBody>
          <a:bodyPr lIns="54000" tIns="54000" rIns="54000" bIns="54000" anchor="ctr" anchorCtr="1"/>
          <a:lstStyle/>
          <a:p>
            <a:pPr marL="0" marR="0" indent="0" algn="ctr" defTabSz="762000" eaLnBrk="1" latinLnBrk="0" hangingPunct="1">
              <a:lnSpc>
                <a:spcPct val="100000"/>
              </a:lnSpc>
              <a:spcBef>
                <a:spcPct val="20000"/>
              </a:spcBef>
              <a:buClrTx/>
              <a:buSzTx/>
              <a:buFontTx/>
              <a:buNone/>
              <a:tabLst/>
            </a:pPr>
            <a:r>
              <a:rPr lang="en-GB" sz="1400" smtClean="0">
                <a:latin typeface="Arial"/>
              </a:rPr>
              <a:t>5. Managing working capital at completion and related purchase price adjustments</a:t>
            </a:r>
          </a:p>
        </p:txBody>
      </p:sp>
      <p:pic>
        <p:nvPicPr>
          <p:cNvPr id="10" name="Picture 9"/>
          <p:cNvPicPr>
            <a:picLocks noChangeAspect="1" noChangeArrowheads="1"/>
          </p:cNvPicPr>
          <p:nvPr/>
        </p:nvPicPr>
        <p:blipFill>
          <a:blip r:embed="rId4" cstate="print"/>
          <a:srcRect/>
          <a:stretch>
            <a:fillRect/>
          </a:stretch>
        </p:blipFill>
        <p:spPr bwMode="auto">
          <a:xfrm>
            <a:off x="8107157" y="104711"/>
            <a:ext cx="822960" cy="822960"/>
          </a:xfrm>
          <a:prstGeom prst="rect">
            <a:avLst/>
          </a:prstGeom>
          <a:noFill/>
          <a:ln w="9525">
            <a:noFill/>
            <a:miter lim="800000"/>
            <a:headEnd/>
            <a:tailEnd/>
          </a:ln>
          <a:effectLst/>
        </p:spPr>
      </p:pic>
      <p:pic>
        <p:nvPicPr>
          <p:cNvPr id="11" name="Picture 3" descr="DPP-1"/>
          <p:cNvPicPr>
            <a:picLocks noChangeAspect="1" noChangeArrowheads="1"/>
          </p:cNvPicPr>
          <p:nvPr/>
        </p:nvPicPr>
        <p:blipFill>
          <a:blip r:embed="rId5" cstate="print"/>
          <a:srcRect/>
          <a:stretch>
            <a:fillRect/>
          </a:stretch>
        </p:blipFill>
        <p:spPr bwMode="auto">
          <a:xfrm>
            <a:off x="170976" y="5931961"/>
            <a:ext cx="492125" cy="485775"/>
          </a:xfrm>
          <a:prstGeom prst="rect">
            <a:avLst/>
          </a:prstGeom>
          <a:noFill/>
          <a:ln w="9525">
            <a:noFill/>
            <a:miter lim="800000"/>
            <a:headEnd/>
            <a:tailEnd/>
          </a:ln>
        </p:spPr>
      </p:pic>
      <p:sp>
        <p:nvSpPr>
          <p:cNvPr id="12" name="Comment 28"/>
          <p:cNvSpPr>
            <a:spLocks noChangeArrowheads="1"/>
          </p:cNvSpPr>
          <p:nvPr/>
        </p:nvSpPr>
        <p:spPr bwMode="auto">
          <a:xfrm>
            <a:off x="757810" y="6070600"/>
            <a:ext cx="8094090" cy="241300"/>
          </a:xfrm>
          <a:prstGeom prst="rect">
            <a:avLst/>
          </a:prstGeom>
          <a:solidFill>
            <a:srgbClr val="7AB800"/>
          </a:solidFill>
          <a:ln w="9525">
            <a:solidFill>
              <a:srgbClr val="FFFFFF"/>
            </a:solidFill>
            <a:miter lim="800000"/>
            <a:headEnd/>
            <a:tailEnd/>
          </a:ln>
        </p:spPr>
        <p:txBody>
          <a:bodyPr anchor="ctr"/>
          <a:lstStyle/>
          <a:p>
            <a:pPr marL="0" marR="0" lvl="0" indent="0" defTabSz="914400" eaLnBrk="1" fontAlgn="auto" latinLnBrk="0" hangingPunct="1">
              <a:lnSpc>
                <a:spcPct val="100000"/>
              </a:lnSpc>
              <a:spcBef>
                <a:spcPts val="0"/>
              </a:spcBef>
              <a:spcAft>
                <a:spcPts val="0"/>
              </a:spcAft>
              <a:buClrTx/>
              <a:buSzTx/>
              <a:buFontTx/>
              <a:buNone/>
              <a:tabLst/>
              <a:defRPr/>
            </a:pPr>
            <a:r>
              <a:rPr lang="en-US" sz="800" b="0" i="1" kern="0" dirty="0" smtClean="0">
                <a:solidFill>
                  <a:srgbClr val="FFFFFF"/>
                </a:solidFill>
              </a:rPr>
              <a:t>Refer to independence limitations for audit clients on negotiation meetings, SPA advice and completion accounts in "Auditor Independence - General advice for TS services."</a:t>
            </a:r>
            <a:endParaRPr kumimoji="0" lang="en-US" sz="800" b="0" i="1" u="none" strike="noStrike" kern="0" cap="none" spc="0" normalizeH="0" baseline="0" noProof="0" dirty="0">
              <a:ln>
                <a:noFill/>
              </a:ln>
              <a:solidFill>
                <a:srgbClr val="FFFFFF"/>
              </a:solidFill>
              <a:effectLst/>
              <a:uLnTx/>
              <a:uFillTx/>
              <a:cs typeface="Arial" charset="0"/>
            </a:endParaRPr>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idx="4294967295"/>
          </p:nvPr>
        </p:nvSpPr>
        <p:spPr bwMode="gray">
          <a:xfrm>
            <a:off x="257452" y="76200"/>
            <a:ext cx="8464273" cy="838200"/>
          </a:xfrm>
        </p:spPr>
        <p:txBody>
          <a:bodyPr/>
          <a:lstStyle/>
          <a:p>
            <a:pPr lvl="0" eaLnBrk="1" hangingPunct="1"/>
            <a:r>
              <a:rPr lang="en-GB" sz="1600" b="0" dirty="0" smtClean="0">
                <a:solidFill>
                  <a:srgbClr val="8AA5CB"/>
                </a:solidFill>
              </a:rPr>
              <a:t>Working capital: Key concepts guide</a:t>
            </a:r>
            <a:r>
              <a:rPr lang="en-GB" sz="1600" b="0" dirty="0" smtClean="0">
                <a:solidFill>
                  <a:schemeClr val="accent1"/>
                </a:solidFill>
              </a:rPr>
              <a:t/>
            </a:r>
            <a:br>
              <a:rPr lang="en-GB" sz="1600" b="0" dirty="0" smtClean="0">
                <a:solidFill>
                  <a:schemeClr val="accent1"/>
                </a:solidFill>
              </a:rPr>
            </a:br>
            <a:r>
              <a:rPr lang="en-US" dirty="0" smtClean="0"/>
              <a:t>What is the focus for typical users of our due diligence?</a:t>
            </a:r>
          </a:p>
        </p:txBody>
      </p:sp>
      <p:sp>
        <p:nvSpPr>
          <p:cNvPr id="20483" name="Rectangle 3"/>
          <p:cNvSpPr>
            <a:spLocks noGrp="1" noChangeArrowheads="1"/>
          </p:cNvSpPr>
          <p:nvPr>
            <p:ph type="body" idx="4294967295"/>
          </p:nvPr>
        </p:nvSpPr>
        <p:spPr>
          <a:xfrm>
            <a:off x="0" y="1295400"/>
            <a:ext cx="8721725" cy="5029200"/>
          </a:xfrm>
        </p:spPr>
        <p:txBody>
          <a:bodyPr/>
          <a:lstStyle/>
          <a:p>
            <a:pPr lvl="1" eaLnBrk="1" hangingPunct="1">
              <a:lnSpc>
                <a:spcPct val="90000"/>
              </a:lnSpc>
              <a:buFont typeface="Wingdings" pitchFamily="2" charset="2"/>
              <a:buNone/>
            </a:pPr>
            <a:endParaRPr lang="en-GB" smtClean="0"/>
          </a:p>
          <a:p>
            <a:pPr lvl="1" eaLnBrk="1" hangingPunct="1">
              <a:lnSpc>
                <a:spcPct val="90000"/>
              </a:lnSpc>
              <a:buFont typeface="Wingdings" pitchFamily="2" charset="2"/>
              <a:buNone/>
            </a:pPr>
            <a:endParaRPr lang="en-GB" sz="1400" smtClean="0"/>
          </a:p>
        </p:txBody>
      </p:sp>
      <p:sp>
        <p:nvSpPr>
          <p:cNvPr id="20484" name="Text Box 4"/>
          <p:cNvSpPr txBox="1">
            <a:spLocks noChangeArrowheads="1"/>
          </p:cNvSpPr>
          <p:nvPr/>
        </p:nvSpPr>
        <p:spPr bwMode="auto">
          <a:xfrm>
            <a:off x="8067675" y="773113"/>
            <a:ext cx="184150" cy="304800"/>
          </a:xfrm>
          <a:prstGeom prst="rect">
            <a:avLst/>
          </a:prstGeom>
          <a:noFill/>
          <a:ln w="12700">
            <a:noFill/>
            <a:miter lim="800000"/>
            <a:headEnd type="none" w="sm" len="sm"/>
            <a:tailEnd type="none" w="sm" len="sm"/>
          </a:ln>
        </p:spPr>
        <p:txBody>
          <a:bodyPr wrap="none">
            <a:spAutoFit/>
          </a:bodyPr>
          <a:lstStyle/>
          <a:p>
            <a:pPr marL="285750" indent="-285750" algn="ctr" defTabSz="762000" eaLnBrk="0" hangingPunct="0"/>
            <a:endParaRPr lang="en-US">
              <a:solidFill>
                <a:srgbClr val="001B64"/>
              </a:solidFill>
              <a:latin typeface="Univers 55" pitchFamily="2" charset="0"/>
            </a:endParaRPr>
          </a:p>
        </p:txBody>
      </p:sp>
      <p:graphicFrame>
        <p:nvGraphicFramePr>
          <p:cNvPr id="6" name="Group 461"/>
          <p:cNvGraphicFramePr>
            <a:graphicFrameLocks noGrp="1"/>
          </p:cNvGraphicFramePr>
          <p:nvPr/>
        </p:nvGraphicFramePr>
        <p:xfrm>
          <a:off x="228600" y="1155281"/>
          <a:ext cx="8756650" cy="5167731"/>
        </p:xfrm>
        <a:graphic>
          <a:graphicData uri="http://schemas.openxmlformats.org/drawingml/2006/table">
            <a:tbl>
              <a:tblPr/>
              <a:tblGrid>
                <a:gridCol w="4438650"/>
                <a:gridCol w="1352550"/>
                <a:gridCol w="1592263"/>
                <a:gridCol w="1373187"/>
              </a:tblGrid>
              <a:tr h="141288">
                <a:tc rowSpan="2">
                  <a:txBody>
                    <a:bodyPr/>
                    <a:lstStyle/>
                    <a:p>
                      <a:pPr marL="0" marR="0" lvl="0" indent="0" algn="l" defTabSz="762000" rtl="0" eaLnBrk="1" fontAlgn="base" latinLnBrk="0" hangingPunct="1">
                        <a:lnSpc>
                          <a:spcPct val="100000"/>
                        </a:lnSpc>
                        <a:spcBef>
                          <a:spcPct val="40000"/>
                        </a:spcBef>
                        <a:spcAft>
                          <a:spcPct val="0"/>
                        </a:spcAft>
                        <a:buClrTx/>
                        <a:buSzPct val="105000"/>
                        <a:buFontTx/>
                        <a:buNone/>
                        <a:tabLst/>
                      </a:pPr>
                      <a:r>
                        <a:rPr kumimoji="0" lang="en-US" sz="1400" b="1" i="0" u="none" strike="noStrike" kern="1200" cap="none" normalizeH="0" baseline="0" dirty="0" smtClean="0">
                          <a:ln>
                            <a:noFill/>
                          </a:ln>
                          <a:solidFill>
                            <a:schemeClr val="bg1"/>
                          </a:solidFill>
                          <a:effectLst/>
                          <a:latin typeface="Arial" charset="0"/>
                          <a:ea typeface="+mn-ea"/>
                          <a:cs typeface="Arial" charset="0"/>
                        </a:rPr>
                        <a:t>Key area of working capital focus</a:t>
                      </a:r>
                    </a:p>
                  </a:txBody>
                  <a:tcPr marL="54000" marR="54000" marT="54000" marB="54000" anchor="ctr" horzOverflow="overflow">
                    <a:lnL w="12700" cap="flat" cmpd="sng" algn="ctr">
                      <a:noFill/>
                      <a:prstDash val="solid"/>
                      <a:round/>
                      <a:headEnd type="none" w="med" len="med"/>
                      <a:tailEnd type="none" w="med" len="med"/>
                    </a:lnL>
                    <a:lnR w="76200" cap="flat" cmpd="sng" algn="ctr">
                      <a:noFill/>
                      <a:prstDash val="solid"/>
                      <a:round/>
                      <a:headEnd type="none" w="med" len="med"/>
                      <a:tailEnd type="none" w="med" len="med"/>
                    </a:lnR>
                    <a:lnT w="12700" cap="flat" cmpd="sng" algn="ctr">
                      <a:noFill/>
                      <a:prstDash val="solid"/>
                      <a:round/>
                      <a:headEnd type="none" w="med" len="med"/>
                      <a:tailEnd type="none" w="med" len="med"/>
                    </a:lnT>
                    <a:lnB w="76200" cap="flat" cmpd="sng" algn="ctr">
                      <a:noFill/>
                      <a:prstDash val="solid"/>
                      <a:round/>
                      <a:headEnd type="none" w="med" len="med"/>
                      <a:tailEnd type="none" w="med" len="med"/>
                    </a:lnB>
                    <a:lnTlToBr>
                      <a:noFill/>
                    </a:lnTlToBr>
                    <a:lnBlToTr>
                      <a:noFill/>
                    </a:lnBlToTr>
                    <a:solidFill>
                      <a:srgbClr val="007C92"/>
                    </a:solidFill>
                  </a:tcPr>
                </a:tc>
                <a:tc gridSpan="3">
                  <a:txBody>
                    <a:bodyPr/>
                    <a:lstStyle/>
                    <a:p>
                      <a:pPr marL="0" marR="0" lvl="0" indent="0" algn="ctr" defTabSz="762000" rtl="0" eaLnBrk="1" fontAlgn="base" latinLnBrk="0" hangingPunct="1">
                        <a:lnSpc>
                          <a:spcPct val="100000"/>
                        </a:lnSpc>
                        <a:spcBef>
                          <a:spcPct val="40000"/>
                        </a:spcBef>
                        <a:spcAft>
                          <a:spcPct val="0"/>
                        </a:spcAft>
                        <a:buClrTx/>
                        <a:buSzPct val="105000"/>
                        <a:buFontTx/>
                        <a:buNone/>
                        <a:tabLst/>
                      </a:pPr>
                      <a:r>
                        <a:rPr kumimoji="0" lang="en-US" sz="1400" b="1" i="0" u="none" strike="noStrike" cap="none" normalizeH="0" baseline="0" smtClean="0">
                          <a:ln>
                            <a:noFill/>
                          </a:ln>
                          <a:solidFill>
                            <a:schemeClr val="bg1"/>
                          </a:solidFill>
                          <a:effectLst/>
                          <a:latin typeface="Arial" charset="0"/>
                          <a:cs typeface="Arial" charset="0"/>
                        </a:rPr>
                        <a:t>Investor/lender</a:t>
                      </a:r>
                    </a:p>
                  </a:txBody>
                  <a:tcPr marL="54000" marR="54000" marT="54000" marB="54000" anchor="ctr" horzOverflow="overflow">
                    <a:lnL w="762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noFill/>
                      <a:prstDash val="solid"/>
                      <a:round/>
                      <a:headEnd type="none" w="med" len="med"/>
                      <a:tailEnd type="none" w="med" len="med"/>
                    </a:lnB>
                    <a:lnTlToBr>
                      <a:noFill/>
                    </a:lnTlToBr>
                    <a:lnBlToTr>
                      <a:noFill/>
                    </a:lnBlToTr>
                    <a:solidFill>
                      <a:srgbClr val="007C92"/>
                    </a:solidFill>
                  </a:tcPr>
                </a:tc>
                <a:tc hMerge="1">
                  <a:txBody>
                    <a:bodyPr/>
                    <a:lstStyle/>
                    <a:p>
                      <a:endParaRPr lang="en-US"/>
                    </a:p>
                  </a:txBody>
                  <a:tcPr/>
                </a:tc>
                <a:tc hMerge="1">
                  <a:txBody>
                    <a:bodyPr/>
                    <a:lstStyle/>
                    <a:p>
                      <a:endParaRPr lang="en-US"/>
                    </a:p>
                  </a:txBody>
                  <a:tcPr/>
                </a:tc>
              </a:tr>
              <a:tr h="0">
                <a:tc vMerge="1">
                  <a:txBody>
                    <a:bodyPr/>
                    <a:lstStyle/>
                    <a:p>
                      <a:endParaRPr lang="en-US"/>
                    </a:p>
                  </a:txBody>
                  <a:tcPr/>
                </a:tc>
                <a:tc>
                  <a:txBody>
                    <a:bodyPr/>
                    <a:lstStyle/>
                    <a:p>
                      <a:pPr marL="0" marR="0" lvl="0" indent="0" algn="ctr" defTabSz="762000" rtl="0" eaLnBrk="1" fontAlgn="base" latinLnBrk="0" hangingPunct="1">
                        <a:lnSpc>
                          <a:spcPct val="100000"/>
                        </a:lnSpc>
                        <a:spcBef>
                          <a:spcPct val="40000"/>
                        </a:spcBef>
                        <a:spcAft>
                          <a:spcPct val="0"/>
                        </a:spcAft>
                        <a:buClrTx/>
                        <a:buSzPct val="105000"/>
                        <a:buFontTx/>
                        <a:buNone/>
                        <a:tabLst/>
                      </a:pPr>
                      <a:r>
                        <a:rPr kumimoji="0" lang="en-US" sz="1400" b="1" i="0" u="none" strike="noStrike" cap="none" normalizeH="0" baseline="0" smtClean="0">
                          <a:ln>
                            <a:noFill/>
                          </a:ln>
                          <a:solidFill>
                            <a:schemeClr val="bg1"/>
                          </a:solidFill>
                          <a:effectLst/>
                          <a:latin typeface="Arial" charset="0"/>
                          <a:cs typeface="Arial" charset="0"/>
                        </a:rPr>
                        <a:t>Strategic investor</a:t>
                      </a:r>
                    </a:p>
                  </a:txBody>
                  <a:tcPr marL="54000" marR="54000" marT="54000" marB="54000" anchor="ctr" horzOverflow="overflow">
                    <a:lnL w="7620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76200" cap="flat" cmpd="sng" algn="ctr">
                      <a:noFill/>
                      <a:prstDash val="solid"/>
                      <a:round/>
                      <a:headEnd type="none" w="med" len="med"/>
                      <a:tailEnd type="none" w="med" len="med"/>
                    </a:lnB>
                    <a:lnTlToBr>
                      <a:noFill/>
                    </a:lnTlToBr>
                    <a:lnBlToTr>
                      <a:noFill/>
                    </a:lnBlToTr>
                    <a:solidFill>
                      <a:srgbClr val="007C92"/>
                    </a:solidFill>
                  </a:tcPr>
                </a:tc>
                <a:tc>
                  <a:txBody>
                    <a:bodyPr/>
                    <a:lstStyle/>
                    <a:p>
                      <a:pPr marL="0" marR="0" lvl="0" indent="0" algn="ctr" defTabSz="762000" rtl="0" eaLnBrk="1" fontAlgn="base" latinLnBrk="0" hangingPunct="1">
                        <a:lnSpc>
                          <a:spcPct val="100000"/>
                        </a:lnSpc>
                        <a:spcBef>
                          <a:spcPct val="40000"/>
                        </a:spcBef>
                        <a:spcAft>
                          <a:spcPct val="0"/>
                        </a:spcAft>
                        <a:buClrTx/>
                        <a:buSzPct val="105000"/>
                        <a:buFontTx/>
                        <a:buNone/>
                        <a:tabLst/>
                      </a:pPr>
                      <a:r>
                        <a:rPr kumimoji="0" lang="en-US" sz="1400" b="1" i="0" u="none" strike="noStrike" cap="none" normalizeH="0" baseline="0" smtClean="0">
                          <a:ln>
                            <a:noFill/>
                          </a:ln>
                          <a:solidFill>
                            <a:schemeClr val="bg1"/>
                          </a:solidFill>
                          <a:effectLst/>
                          <a:latin typeface="Arial" charset="0"/>
                          <a:cs typeface="Arial" charset="0"/>
                        </a:rPr>
                        <a:t>Private Equity investor</a:t>
                      </a:r>
                    </a:p>
                  </a:txBody>
                  <a:tcPr marL="54000" marR="54000" marT="54000" marB="54000" anchor="ctr" horzOverflow="overflow">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76200" cap="flat" cmpd="sng" algn="ctr">
                      <a:noFill/>
                      <a:prstDash val="solid"/>
                      <a:round/>
                      <a:headEnd type="none" w="med" len="med"/>
                      <a:tailEnd type="none" w="med" len="med"/>
                    </a:lnB>
                    <a:lnTlToBr>
                      <a:noFill/>
                    </a:lnTlToBr>
                    <a:lnBlToTr>
                      <a:noFill/>
                    </a:lnBlToTr>
                    <a:solidFill>
                      <a:srgbClr val="007C92"/>
                    </a:solidFill>
                  </a:tcPr>
                </a:tc>
                <a:tc>
                  <a:txBody>
                    <a:bodyPr/>
                    <a:lstStyle/>
                    <a:p>
                      <a:pPr marL="0" marR="0" lvl="0" indent="0" algn="ctr" defTabSz="762000" rtl="0" eaLnBrk="1" fontAlgn="base" latinLnBrk="0" hangingPunct="1">
                        <a:lnSpc>
                          <a:spcPct val="100000"/>
                        </a:lnSpc>
                        <a:spcBef>
                          <a:spcPct val="40000"/>
                        </a:spcBef>
                        <a:spcAft>
                          <a:spcPct val="0"/>
                        </a:spcAft>
                        <a:buClrTx/>
                        <a:buSzPct val="105000"/>
                        <a:buFontTx/>
                        <a:buNone/>
                        <a:tabLst/>
                      </a:pPr>
                      <a:r>
                        <a:rPr kumimoji="0" lang="en-US" sz="1400" b="1" i="0" u="none" strike="noStrike" cap="none" normalizeH="0" baseline="0" smtClean="0">
                          <a:ln>
                            <a:noFill/>
                          </a:ln>
                          <a:solidFill>
                            <a:schemeClr val="bg1"/>
                          </a:solidFill>
                          <a:effectLst/>
                          <a:latin typeface="Arial" charset="0"/>
                          <a:cs typeface="Arial" charset="0"/>
                        </a:rPr>
                        <a:t>Bank</a:t>
                      </a:r>
                    </a:p>
                  </a:txBody>
                  <a:tcPr marL="54000" marR="54000" marT="54000" marB="54000" anchor="ctr" horzOverflow="overflow">
                    <a:lnL w="635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76200" cap="flat" cmpd="sng" algn="ctr">
                      <a:noFill/>
                      <a:prstDash val="solid"/>
                      <a:round/>
                      <a:headEnd type="none" w="med" len="med"/>
                      <a:tailEnd type="none" w="med" len="med"/>
                    </a:lnB>
                    <a:lnTlToBr>
                      <a:noFill/>
                    </a:lnTlToBr>
                    <a:lnBlToTr>
                      <a:noFill/>
                    </a:lnBlToTr>
                    <a:solidFill>
                      <a:srgbClr val="007C92"/>
                    </a:solidFill>
                  </a:tcPr>
                </a:tc>
              </a:tr>
              <a:tr h="361950">
                <a:tc>
                  <a:txBody>
                    <a:bodyPr/>
                    <a:lstStyle/>
                    <a:p>
                      <a:pPr marL="0" marR="0" lvl="0" indent="0" algn="l" defTabSz="762000" rtl="0" eaLnBrk="1" fontAlgn="base" latinLnBrk="0" hangingPunct="1">
                        <a:lnSpc>
                          <a:spcPct val="100000"/>
                        </a:lnSpc>
                        <a:spcBef>
                          <a:spcPct val="40000"/>
                        </a:spcBef>
                        <a:spcAft>
                          <a:spcPct val="0"/>
                        </a:spcAft>
                        <a:buClrTx/>
                        <a:buSzPct val="105000"/>
                        <a:buFontTx/>
                        <a:buNone/>
                        <a:tabLst/>
                      </a:pPr>
                      <a:r>
                        <a:rPr kumimoji="0" lang="en-GB" sz="1400" b="0" i="0" u="none" strike="noStrike" cap="none" normalizeH="0" baseline="0" smtClean="0">
                          <a:ln>
                            <a:noFill/>
                          </a:ln>
                          <a:solidFill>
                            <a:schemeClr val="tx1"/>
                          </a:solidFill>
                          <a:effectLst/>
                          <a:latin typeface="Arial" charset="0"/>
                          <a:cs typeface="Arial" charset="0"/>
                        </a:rPr>
                        <a:t>Definition and assessment of working capital for the purpose of SPA negotiation and completion adjustments</a:t>
                      </a:r>
                    </a:p>
                  </a:txBody>
                  <a:tcPr marL="57150" marR="57150" marT="57150" marB="57150" anchor="ctr" horzOverflow="overflow">
                    <a:lnL cap="flat">
                      <a:noFill/>
                    </a:lnL>
                    <a:lnR w="76200" cap="flat" cmpd="sng" algn="ctr">
                      <a:no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a:noFill/>
                    </a:lnTlToBr>
                    <a:lnBlToTr>
                      <a:noFill/>
                    </a:lnBlToTr>
                    <a:solidFill>
                      <a:srgbClr val="BFDEE4"/>
                    </a:solidFill>
                  </a:tcPr>
                </a:tc>
                <a:tc>
                  <a:txBody>
                    <a:bodyPr/>
                    <a:lstStyle/>
                    <a:p>
                      <a:pPr marL="0" marR="0" lvl="0" indent="0" algn="ctr" defTabSz="762000" rtl="0" eaLnBrk="1" fontAlgn="base" latinLnBrk="0" hangingPunct="1">
                        <a:lnSpc>
                          <a:spcPct val="100000"/>
                        </a:lnSpc>
                        <a:spcBef>
                          <a:spcPct val="40000"/>
                        </a:spcBef>
                        <a:spcAft>
                          <a:spcPct val="0"/>
                        </a:spcAft>
                        <a:buClrTx/>
                        <a:buSzPct val="105000"/>
                        <a:buFontTx/>
                        <a:buNone/>
                        <a:tabLst/>
                      </a:pPr>
                      <a:r>
                        <a:rPr kumimoji="0" lang="en-GB" sz="1400" b="1" i="0" u="none" strike="noStrike" cap="none" normalizeH="0" baseline="0" smtClean="0">
                          <a:ln>
                            <a:noFill/>
                          </a:ln>
                          <a:solidFill>
                            <a:srgbClr val="68820B"/>
                          </a:solidFill>
                          <a:effectLst/>
                          <a:latin typeface="Arial" charset="0"/>
                          <a:cs typeface="Arial" charset="0"/>
                          <a:sym typeface="Wingdings" pitchFamily="2" charset="2"/>
                        </a:rPr>
                        <a:t></a:t>
                      </a:r>
                    </a:p>
                  </a:txBody>
                  <a:tcPr marL="57600" marR="57600" marT="57600" marB="57600" anchor="ctr" horzOverflow="overflow">
                    <a:lnL w="76200" cap="flat" cmpd="sng" algn="ctr">
                      <a:noFill/>
                      <a:prstDash val="solid"/>
                      <a:round/>
                      <a:headEnd type="none" w="med" len="med"/>
                      <a:tailEnd type="none" w="med" len="med"/>
                    </a:lnL>
                    <a:lnR w="76200" cap="flat" cmpd="sng" algn="ctr">
                      <a:no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a:noFill/>
                    </a:lnTlToBr>
                    <a:lnBlToTr>
                      <a:noFill/>
                    </a:lnBlToTr>
                    <a:solidFill>
                      <a:srgbClr val="E5F2F4"/>
                    </a:solidFill>
                  </a:tcPr>
                </a:tc>
                <a:tc>
                  <a:txBody>
                    <a:bodyPr/>
                    <a:lstStyle/>
                    <a:p>
                      <a:pPr marL="0" marR="0" lvl="0" indent="0" algn="ctr" defTabSz="762000" rtl="0" eaLnBrk="1" fontAlgn="base" latinLnBrk="0" hangingPunct="1">
                        <a:lnSpc>
                          <a:spcPct val="100000"/>
                        </a:lnSpc>
                        <a:spcBef>
                          <a:spcPct val="40000"/>
                        </a:spcBef>
                        <a:spcAft>
                          <a:spcPct val="0"/>
                        </a:spcAft>
                        <a:buClrTx/>
                        <a:buSzPct val="105000"/>
                        <a:buFontTx/>
                        <a:buNone/>
                        <a:tabLst/>
                      </a:pPr>
                      <a:r>
                        <a:rPr kumimoji="0" lang="en-GB" sz="1400" b="1" i="0" u="none" strike="noStrike" cap="none" normalizeH="0" baseline="0" smtClean="0">
                          <a:ln>
                            <a:noFill/>
                          </a:ln>
                          <a:solidFill>
                            <a:srgbClr val="68820B"/>
                          </a:solidFill>
                          <a:effectLst/>
                          <a:latin typeface="Arial" charset="0"/>
                          <a:cs typeface="Arial" charset="0"/>
                          <a:sym typeface="Wingdings" pitchFamily="2" charset="2"/>
                        </a:rPr>
                        <a:t></a:t>
                      </a:r>
                    </a:p>
                  </a:txBody>
                  <a:tcPr marL="57600" marR="57600" marT="57600" marB="57600" anchor="ctr" horzOverflow="overflow">
                    <a:lnL w="76200" cap="flat" cmpd="sng" algn="ctr">
                      <a:noFill/>
                      <a:prstDash val="solid"/>
                      <a:round/>
                      <a:headEnd type="none" w="med" len="med"/>
                      <a:tailEnd type="none" w="med" len="med"/>
                    </a:lnL>
                    <a:lnR w="76200" cap="flat" cmpd="sng" algn="ctr">
                      <a:no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a:noFill/>
                    </a:lnTlToBr>
                    <a:lnBlToTr>
                      <a:noFill/>
                    </a:lnBlToTr>
                    <a:solidFill>
                      <a:srgbClr val="E5F2F4"/>
                    </a:solidFill>
                  </a:tcPr>
                </a:tc>
                <a:tc>
                  <a:txBody>
                    <a:bodyPr/>
                    <a:lstStyle/>
                    <a:p>
                      <a:pPr marL="0" marR="0" lvl="0" indent="0" algn="ctr" defTabSz="762000" rtl="0" eaLnBrk="1" fontAlgn="base" latinLnBrk="0" hangingPunct="1">
                        <a:lnSpc>
                          <a:spcPct val="100000"/>
                        </a:lnSpc>
                        <a:spcBef>
                          <a:spcPct val="40000"/>
                        </a:spcBef>
                        <a:spcAft>
                          <a:spcPct val="0"/>
                        </a:spcAft>
                        <a:buClrTx/>
                        <a:buSzPct val="105000"/>
                        <a:buFontTx/>
                        <a:buNone/>
                        <a:tabLst/>
                      </a:pPr>
                      <a:endParaRPr kumimoji="0" lang="en-US" sz="1400" b="1" i="0" u="none" strike="noStrike" cap="none" normalizeH="0" baseline="0" smtClean="0">
                        <a:ln>
                          <a:noFill/>
                        </a:ln>
                        <a:solidFill>
                          <a:srgbClr val="68820B"/>
                        </a:solidFill>
                        <a:effectLst/>
                        <a:latin typeface="Arial" charset="0"/>
                        <a:cs typeface="Arial" charset="0"/>
                      </a:endParaRPr>
                    </a:p>
                  </a:txBody>
                  <a:tcPr marL="57600" marR="57600" marT="57600" marB="57600" anchor="ctr" horzOverflow="overflow">
                    <a:lnL w="76200" cap="flat" cmpd="sng" algn="ctr">
                      <a:noFill/>
                      <a:prstDash val="solid"/>
                      <a:round/>
                      <a:headEnd type="none" w="med" len="med"/>
                      <a:tailEnd type="none" w="med" len="med"/>
                    </a:lnL>
                    <a:lnR cap="flat">
                      <a:noFill/>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a:noFill/>
                    </a:lnTlToBr>
                    <a:lnBlToTr>
                      <a:noFill/>
                    </a:lnBlToTr>
                    <a:solidFill>
                      <a:srgbClr val="E5F2F4"/>
                    </a:solidFill>
                  </a:tcPr>
                </a:tc>
              </a:tr>
              <a:tr h="363538">
                <a:tc>
                  <a:txBody>
                    <a:bodyPr/>
                    <a:lstStyle/>
                    <a:p>
                      <a:pPr marL="0" marR="0" lvl="0" indent="0" algn="l" defTabSz="762000" rtl="0" eaLnBrk="1" fontAlgn="base" latinLnBrk="0" hangingPunct="1">
                        <a:lnSpc>
                          <a:spcPct val="100000"/>
                        </a:lnSpc>
                        <a:spcBef>
                          <a:spcPct val="40000"/>
                        </a:spcBef>
                        <a:spcAft>
                          <a:spcPct val="0"/>
                        </a:spcAft>
                        <a:buClrTx/>
                        <a:buSzPct val="105000"/>
                        <a:buFontTx/>
                        <a:buNone/>
                        <a:tabLst/>
                      </a:pPr>
                      <a:r>
                        <a:rPr kumimoji="0" lang="en-GB" sz="1400" b="0" i="0" u="none" strike="noStrike" cap="none" normalizeH="0" baseline="0" smtClean="0">
                          <a:ln>
                            <a:noFill/>
                          </a:ln>
                          <a:solidFill>
                            <a:schemeClr val="tx1"/>
                          </a:solidFill>
                          <a:effectLst/>
                          <a:latin typeface="Arial" charset="0"/>
                          <a:cs typeface="Arial" charset="0"/>
                        </a:rPr>
                        <a:t>Areas of subjectivity/quality of earnings</a:t>
                      </a:r>
                    </a:p>
                  </a:txBody>
                  <a:tcPr marL="57150" marR="57150" marT="57150" marB="57150" anchor="ctr" horzOverflow="overflow">
                    <a:lnL cap="flat">
                      <a:noFill/>
                    </a:lnL>
                    <a:lnR w="76200" cap="flat" cmpd="sng" algn="ctr">
                      <a:no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a:noFill/>
                    </a:lnTlToBr>
                    <a:lnBlToTr>
                      <a:noFill/>
                    </a:lnBlToTr>
                    <a:solidFill>
                      <a:srgbClr val="BFDEE4"/>
                    </a:solidFill>
                  </a:tcPr>
                </a:tc>
                <a:tc>
                  <a:txBody>
                    <a:bodyPr/>
                    <a:lstStyle/>
                    <a:p>
                      <a:pPr marL="0" marR="0" lvl="0" indent="0" algn="ctr" defTabSz="762000" rtl="0" eaLnBrk="1" fontAlgn="base" latinLnBrk="0" hangingPunct="1">
                        <a:lnSpc>
                          <a:spcPct val="100000"/>
                        </a:lnSpc>
                        <a:spcBef>
                          <a:spcPct val="40000"/>
                        </a:spcBef>
                        <a:spcAft>
                          <a:spcPct val="0"/>
                        </a:spcAft>
                        <a:buClrTx/>
                        <a:buSzPct val="105000"/>
                        <a:buFontTx/>
                        <a:buNone/>
                        <a:tabLst/>
                      </a:pPr>
                      <a:r>
                        <a:rPr kumimoji="0" lang="en-GB" sz="1400" b="1" i="0" u="none" strike="noStrike" cap="none" normalizeH="0" baseline="0" smtClean="0">
                          <a:ln>
                            <a:noFill/>
                          </a:ln>
                          <a:solidFill>
                            <a:srgbClr val="68820B"/>
                          </a:solidFill>
                          <a:effectLst/>
                          <a:latin typeface="Arial" charset="0"/>
                          <a:cs typeface="Arial" charset="0"/>
                          <a:sym typeface="Wingdings" pitchFamily="2" charset="2"/>
                        </a:rPr>
                        <a:t></a:t>
                      </a:r>
                    </a:p>
                  </a:txBody>
                  <a:tcPr marL="57600" marR="57600" marT="57600" marB="57600" anchor="ctr" horzOverflow="overflow">
                    <a:lnL w="76200" cap="flat" cmpd="sng" algn="ctr">
                      <a:noFill/>
                      <a:prstDash val="solid"/>
                      <a:round/>
                      <a:headEnd type="none" w="med" len="med"/>
                      <a:tailEnd type="none" w="med" len="med"/>
                    </a:lnL>
                    <a:lnR w="76200" cap="flat" cmpd="sng" algn="ctr">
                      <a:no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a:noFill/>
                    </a:lnTlToBr>
                    <a:lnBlToTr>
                      <a:noFill/>
                    </a:lnBlToTr>
                    <a:solidFill>
                      <a:srgbClr val="E5F2F4"/>
                    </a:solidFill>
                  </a:tcPr>
                </a:tc>
                <a:tc>
                  <a:txBody>
                    <a:bodyPr/>
                    <a:lstStyle/>
                    <a:p>
                      <a:pPr marL="0" marR="0" lvl="0" indent="0" algn="ctr" defTabSz="762000" rtl="0" eaLnBrk="1" fontAlgn="base" latinLnBrk="0" hangingPunct="1">
                        <a:lnSpc>
                          <a:spcPct val="100000"/>
                        </a:lnSpc>
                        <a:spcBef>
                          <a:spcPct val="40000"/>
                        </a:spcBef>
                        <a:spcAft>
                          <a:spcPct val="0"/>
                        </a:spcAft>
                        <a:buClrTx/>
                        <a:buSzPct val="105000"/>
                        <a:buFontTx/>
                        <a:buNone/>
                        <a:tabLst/>
                      </a:pPr>
                      <a:r>
                        <a:rPr kumimoji="0" lang="en-GB" sz="1400" b="1" i="0" u="none" strike="noStrike" cap="none" normalizeH="0" baseline="0" smtClean="0">
                          <a:ln>
                            <a:noFill/>
                          </a:ln>
                          <a:solidFill>
                            <a:srgbClr val="68820B"/>
                          </a:solidFill>
                          <a:effectLst/>
                          <a:latin typeface="Arial" charset="0"/>
                          <a:cs typeface="Arial" charset="0"/>
                          <a:sym typeface="Wingdings" pitchFamily="2" charset="2"/>
                        </a:rPr>
                        <a:t></a:t>
                      </a:r>
                    </a:p>
                  </a:txBody>
                  <a:tcPr marL="57600" marR="57600" marT="57600" marB="57600" anchor="ctr" horzOverflow="overflow">
                    <a:lnL w="76200" cap="flat" cmpd="sng" algn="ctr">
                      <a:noFill/>
                      <a:prstDash val="solid"/>
                      <a:round/>
                      <a:headEnd type="none" w="med" len="med"/>
                      <a:tailEnd type="none" w="med" len="med"/>
                    </a:lnL>
                    <a:lnR w="76200" cap="flat" cmpd="sng" algn="ctr">
                      <a:no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a:noFill/>
                    </a:lnTlToBr>
                    <a:lnBlToTr>
                      <a:noFill/>
                    </a:lnBlToTr>
                    <a:solidFill>
                      <a:srgbClr val="E5F2F4"/>
                    </a:solidFill>
                  </a:tcPr>
                </a:tc>
                <a:tc>
                  <a:txBody>
                    <a:bodyPr/>
                    <a:lstStyle/>
                    <a:p>
                      <a:pPr marL="0" marR="0" lvl="0" indent="0" algn="ctr" defTabSz="762000" rtl="0" eaLnBrk="1" fontAlgn="base" latinLnBrk="0" hangingPunct="1">
                        <a:lnSpc>
                          <a:spcPct val="100000"/>
                        </a:lnSpc>
                        <a:spcBef>
                          <a:spcPct val="40000"/>
                        </a:spcBef>
                        <a:spcAft>
                          <a:spcPct val="0"/>
                        </a:spcAft>
                        <a:buClrTx/>
                        <a:buSzPct val="105000"/>
                        <a:buFontTx/>
                        <a:buNone/>
                        <a:tabLst/>
                      </a:pPr>
                      <a:r>
                        <a:rPr kumimoji="0" lang="en-GB" sz="1400" b="1" i="0" u="none" strike="noStrike" cap="none" normalizeH="0" baseline="0" smtClean="0">
                          <a:ln>
                            <a:noFill/>
                          </a:ln>
                          <a:solidFill>
                            <a:srgbClr val="68820B"/>
                          </a:solidFill>
                          <a:effectLst/>
                          <a:latin typeface="Arial" charset="0"/>
                          <a:cs typeface="Arial" charset="0"/>
                          <a:sym typeface="Wingdings" pitchFamily="2" charset="2"/>
                        </a:rPr>
                        <a:t></a:t>
                      </a:r>
                    </a:p>
                  </a:txBody>
                  <a:tcPr marL="57600" marR="57600" marT="57600" marB="57600" anchor="ctr" horzOverflow="overflow">
                    <a:lnL w="76200" cap="flat" cmpd="sng" algn="ctr">
                      <a:noFill/>
                      <a:prstDash val="solid"/>
                      <a:round/>
                      <a:headEnd type="none" w="med" len="med"/>
                      <a:tailEnd type="none" w="med" len="med"/>
                    </a:lnL>
                    <a:lnR cap="flat">
                      <a:noFill/>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a:noFill/>
                    </a:lnTlToBr>
                    <a:lnBlToTr>
                      <a:noFill/>
                    </a:lnBlToTr>
                    <a:solidFill>
                      <a:srgbClr val="E5F2F4"/>
                    </a:solidFill>
                  </a:tcPr>
                </a:tc>
              </a:tr>
              <a:tr h="365125">
                <a:tc>
                  <a:txBody>
                    <a:bodyPr/>
                    <a:lstStyle/>
                    <a:p>
                      <a:pPr marL="0" marR="0" lvl="0" indent="0" algn="l" defTabSz="762000" rtl="0" eaLnBrk="1" fontAlgn="base" latinLnBrk="0" hangingPunct="1">
                        <a:lnSpc>
                          <a:spcPct val="100000"/>
                        </a:lnSpc>
                        <a:spcBef>
                          <a:spcPct val="40000"/>
                        </a:spcBef>
                        <a:spcAft>
                          <a:spcPct val="0"/>
                        </a:spcAft>
                        <a:buClrTx/>
                        <a:buSzPct val="105000"/>
                        <a:buFontTx/>
                        <a:buNone/>
                        <a:tabLst/>
                      </a:pPr>
                      <a:r>
                        <a:rPr kumimoji="0" lang="en-GB" sz="1400" b="0" i="0" u="none" strike="noStrike" cap="none" normalizeH="0" baseline="0" smtClean="0">
                          <a:ln>
                            <a:noFill/>
                          </a:ln>
                          <a:solidFill>
                            <a:schemeClr val="tx1"/>
                          </a:solidFill>
                          <a:effectLst/>
                          <a:latin typeface="Arial" charset="0"/>
                          <a:cs typeface="Arial" charset="0"/>
                        </a:rPr>
                        <a:t>Value/recoverability of working capital</a:t>
                      </a:r>
                    </a:p>
                  </a:txBody>
                  <a:tcPr marL="57150" marR="57150" marT="57150" marB="57150" anchor="ctr" horzOverflow="overflow">
                    <a:lnL cap="flat">
                      <a:noFill/>
                    </a:lnL>
                    <a:lnR w="76200" cap="flat" cmpd="sng" algn="ctr">
                      <a:no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a:noFill/>
                    </a:lnTlToBr>
                    <a:lnBlToTr>
                      <a:noFill/>
                    </a:lnBlToTr>
                    <a:solidFill>
                      <a:srgbClr val="BFDEE4"/>
                    </a:solidFill>
                  </a:tcPr>
                </a:tc>
                <a:tc>
                  <a:txBody>
                    <a:bodyPr/>
                    <a:lstStyle/>
                    <a:p>
                      <a:pPr marL="0" marR="0" lvl="0" indent="0" algn="ctr" defTabSz="762000" rtl="0" eaLnBrk="1" fontAlgn="base" latinLnBrk="0" hangingPunct="1">
                        <a:lnSpc>
                          <a:spcPct val="100000"/>
                        </a:lnSpc>
                        <a:spcBef>
                          <a:spcPct val="40000"/>
                        </a:spcBef>
                        <a:spcAft>
                          <a:spcPct val="0"/>
                        </a:spcAft>
                        <a:buClrTx/>
                        <a:buSzPct val="105000"/>
                        <a:buFontTx/>
                        <a:buNone/>
                        <a:tabLst/>
                      </a:pPr>
                      <a:r>
                        <a:rPr kumimoji="0" lang="en-GB" sz="1400" b="1" i="0" u="none" strike="noStrike" cap="none" normalizeH="0" baseline="0" smtClean="0">
                          <a:ln>
                            <a:noFill/>
                          </a:ln>
                          <a:solidFill>
                            <a:srgbClr val="68820B"/>
                          </a:solidFill>
                          <a:effectLst/>
                          <a:latin typeface="Arial" charset="0"/>
                          <a:cs typeface="Arial" charset="0"/>
                          <a:sym typeface="Wingdings" pitchFamily="2" charset="2"/>
                        </a:rPr>
                        <a:t></a:t>
                      </a:r>
                    </a:p>
                  </a:txBody>
                  <a:tcPr marL="57600" marR="57600" marT="57600" marB="57600" anchor="ctr" horzOverflow="overflow">
                    <a:lnL w="76200" cap="flat" cmpd="sng" algn="ctr">
                      <a:noFill/>
                      <a:prstDash val="solid"/>
                      <a:round/>
                      <a:headEnd type="none" w="med" len="med"/>
                      <a:tailEnd type="none" w="med" len="med"/>
                    </a:lnL>
                    <a:lnR w="76200" cap="flat" cmpd="sng" algn="ctr">
                      <a:no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a:noFill/>
                    </a:lnTlToBr>
                    <a:lnBlToTr>
                      <a:noFill/>
                    </a:lnBlToTr>
                    <a:solidFill>
                      <a:srgbClr val="E5F2F4"/>
                    </a:solidFill>
                  </a:tcPr>
                </a:tc>
                <a:tc>
                  <a:txBody>
                    <a:bodyPr/>
                    <a:lstStyle/>
                    <a:p>
                      <a:pPr marL="0" marR="0" lvl="0" indent="0" algn="ctr" defTabSz="762000" rtl="0" eaLnBrk="1" fontAlgn="base" latinLnBrk="0" hangingPunct="1">
                        <a:lnSpc>
                          <a:spcPct val="100000"/>
                        </a:lnSpc>
                        <a:spcBef>
                          <a:spcPct val="40000"/>
                        </a:spcBef>
                        <a:spcAft>
                          <a:spcPct val="0"/>
                        </a:spcAft>
                        <a:buClrTx/>
                        <a:buSzPct val="105000"/>
                        <a:buFontTx/>
                        <a:buNone/>
                        <a:tabLst/>
                      </a:pPr>
                      <a:r>
                        <a:rPr kumimoji="0" lang="en-GB" sz="1400" b="1" i="0" u="none" strike="noStrike" cap="none" normalizeH="0" baseline="0" smtClean="0">
                          <a:ln>
                            <a:noFill/>
                          </a:ln>
                          <a:solidFill>
                            <a:srgbClr val="68820B"/>
                          </a:solidFill>
                          <a:effectLst/>
                          <a:latin typeface="Arial" charset="0"/>
                          <a:cs typeface="Arial" charset="0"/>
                          <a:sym typeface="Wingdings" pitchFamily="2" charset="2"/>
                        </a:rPr>
                        <a:t></a:t>
                      </a:r>
                    </a:p>
                  </a:txBody>
                  <a:tcPr marL="57600" marR="57600" marT="57600" marB="57600" anchor="ctr" horzOverflow="overflow">
                    <a:lnL w="76200" cap="flat" cmpd="sng" algn="ctr">
                      <a:noFill/>
                      <a:prstDash val="solid"/>
                      <a:round/>
                      <a:headEnd type="none" w="med" len="med"/>
                      <a:tailEnd type="none" w="med" len="med"/>
                    </a:lnL>
                    <a:lnR w="76200" cap="flat" cmpd="sng" algn="ctr">
                      <a:no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a:noFill/>
                    </a:lnTlToBr>
                    <a:lnBlToTr>
                      <a:noFill/>
                    </a:lnBlToTr>
                    <a:solidFill>
                      <a:srgbClr val="E5F2F4"/>
                    </a:solidFill>
                  </a:tcPr>
                </a:tc>
                <a:tc>
                  <a:txBody>
                    <a:bodyPr/>
                    <a:lstStyle/>
                    <a:p>
                      <a:pPr marL="0" marR="0" lvl="0" indent="0" algn="ctr" defTabSz="762000" rtl="0" eaLnBrk="1" fontAlgn="base" latinLnBrk="0" hangingPunct="1">
                        <a:lnSpc>
                          <a:spcPct val="100000"/>
                        </a:lnSpc>
                        <a:spcBef>
                          <a:spcPct val="40000"/>
                        </a:spcBef>
                        <a:spcAft>
                          <a:spcPct val="0"/>
                        </a:spcAft>
                        <a:buClrTx/>
                        <a:buSzPct val="105000"/>
                        <a:buFontTx/>
                        <a:buNone/>
                        <a:tabLst/>
                      </a:pPr>
                      <a:r>
                        <a:rPr kumimoji="0" lang="en-GB" sz="1400" b="1" i="0" u="none" strike="noStrike" cap="none" normalizeH="0" baseline="0" smtClean="0">
                          <a:ln>
                            <a:noFill/>
                          </a:ln>
                          <a:solidFill>
                            <a:srgbClr val="68820B"/>
                          </a:solidFill>
                          <a:effectLst/>
                          <a:latin typeface="Arial" charset="0"/>
                          <a:cs typeface="Arial" charset="0"/>
                          <a:sym typeface="Wingdings" pitchFamily="2" charset="2"/>
                        </a:rPr>
                        <a:t></a:t>
                      </a:r>
                    </a:p>
                  </a:txBody>
                  <a:tcPr marL="57600" marR="57600" marT="57600" marB="57600" anchor="ctr" horzOverflow="overflow">
                    <a:lnL w="76200" cap="flat" cmpd="sng" algn="ctr">
                      <a:noFill/>
                      <a:prstDash val="solid"/>
                      <a:round/>
                      <a:headEnd type="none" w="med" len="med"/>
                      <a:tailEnd type="none" w="med" len="med"/>
                    </a:lnL>
                    <a:lnR cap="flat">
                      <a:noFill/>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a:noFill/>
                    </a:lnTlToBr>
                    <a:lnBlToTr>
                      <a:noFill/>
                    </a:lnBlToTr>
                    <a:solidFill>
                      <a:srgbClr val="E5F2F4"/>
                    </a:solidFill>
                  </a:tcPr>
                </a:tc>
              </a:tr>
              <a:tr h="363538">
                <a:tc>
                  <a:txBody>
                    <a:bodyPr/>
                    <a:lstStyle/>
                    <a:p>
                      <a:pPr marL="0" marR="0" lvl="0" indent="0" algn="l" defTabSz="762000" rtl="0" eaLnBrk="1" fontAlgn="base" latinLnBrk="0" hangingPunct="1">
                        <a:lnSpc>
                          <a:spcPct val="100000"/>
                        </a:lnSpc>
                        <a:spcBef>
                          <a:spcPct val="40000"/>
                        </a:spcBef>
                        <a:spcAft>
                          <a:spcPct val="0"/>
                        </a:spcAft>
                        <a:buClrTx/>
                        <a:buSzPct val="105000"/>
                        <a:buFontTx/>
                        <a:buNone/>
                        <a:tabLst/>
                      </a:pPr>
                      <a:r>
                        <a:rPr kumimoji="0" lang="en-GB" sz="1400" b="0" i="0" u="none" strike="noStrike" cap="none" normalizeH="0" baseline="0" smtClean="0">
                          <a:ln>
                            <a:noFill/>
                          </a:ln>
                          <a:solidFill>
                            <a:schemeClr val="tx1"/>
                          </a:solidFill>
                          <a:effectLst/>
                          <a:latin typeface="Arial" charset="0"/>
                          <a:cs typeface="Arial" charset="0"/>
                        </a:rPr>
                        <a:t>Assessment of reasonableness of forecast working capital assumptions</a:t>
                      </a:r>
                    </a:p>
                  </a:txBody>
                  <a:tcPr marL="57150" marR="57150" marT="57150" marB="57150" anchor="ctr" horzOverflow="overflow">
                    <a:lnL cap="flat">
                      <a:noFill/>
                    </a:lnL>
                    <a:lnR w="76200" cap="flat" cmpd="sng" algn="ctr">
                      <a:no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a:noFill/>
                    </a:lnTlToBr>
                    <a:lnBlToTr>
                      <a:noFill/>
                    </a:lnBlToTr>
                    <a:solidFill>
                      <a:srgbClr val="BFDEE4"/>
                    </a:solidFill>
                  </a:tcPr>
                </a:tc>
                <a:tc>
                  <a:txBody>
                    <a:bodyPr/>
                    <a:lstStyle/>
                    <a:p>
                      <a:pPr marL="0" marR="0" lvl="0" indent="0" algn="ctr" defTabSz="762000" rtl="0" eaLnBrk="1" fontAlgn="base" latinLnBrk="0" hangingPunct="1">
                        <a:lnSpc>
                          <a:spcPct val="100000"/>
                        </a:lnSpc>
                        <a:spcBef>
                          <a:spcPct val="40000"/>
                        </a:spcBef>
                        <a:spcAft>
                          <a:spcPct val="0"/>
                        </a:spcAft>
                        <a:buClrTx/>
                        <a:buSzPct val="105000"/>
                        <a:buFontTx/>
                        <a:buNone/>
                        <a:tabLst/>
                      </a:pPr>
                      <a:r>
                        <a:rPr kumimoji="0" lang="en-GB" sz="1400" b="1" i="0" u="none" strike="noStrike" cap="none" normalizeH="0" baseline="0" smtClean="0">
                          <a:ln>
                            <a:noFill/>
                          </a:ln>
                          <a:solidFill>
                            <a:srgbClr val="68820B"/>
                          </a:solidFill>
                          <a:effectLst/>
                          <a:latin typeface="Arial" charset="0"/>
                          <a:cs typeface="Arial" charset="0"/>
                          <a:sym typeface="Wingdings" pitchFamily="2" charset="2"/>
                        </a:rPr>
                        <a:t></a:t>
                      </a:r>
                    </a:p>
                  </a:txBody>
                  <a:tcPr marL="57600" marR="57600" marT="57600" marB="57600" anchor="ctr" horzOverflow="overflow">
                    <a:lnL w="76200" cap="flat" cmpd="sng" algn="ctr">
                      <a:noFill/>
                      <a:prstDash val="solid"/>
                      <a:round/>
                      <a:headEnd type="none" w="med" len="med"/>
                      <a:tailEnd type="none" w="med" len="med"/>
                    </a:lnL>
                    <a:lnR w="76200" cap="flat" cmpd="sng" algn="ctr">
                      <a:no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a:noFill/>
                    </a:lnTlToBr>
                    <a:lnBlToTr>
                      <a:noFill/>
                    </a:lnBlToTr>
                    <a:solidFill>
                      <a:srgbClr val="E5F2F4"/>
                    </a:solidFill>
                  </a:tcPr>
                </a:tc>
                <a:tc>
                  <a:txBody>
                    <a:bodyPr/>
                    <a:lstStyle/>
                    <a:p>
                      <a:pPr marL="0" marR="0" lvl="0" indent="0" algn="ctr" defTabSz="762000" rtl="0" eaLnBrk="1" fontAlgn="base" latinLnBrk="0" hangingPunct="1">
                        <a:lnSpc>
                          <a:spcPct val="100000"/>
                        </a:lnSpc>
                        <a:spcBef>
                          <a:spcPct val="40000"/>
                        </a:spcBef>
                        <a:spcAft>
                          <a:spcPct val="0"/>
                        </a:spcAft>
                        <a:buClrTx/>
                        <a:buSzPct val="105000"/>
                        <a:buFontTx/>
                        <a:buNone/>
                        <a:tabLst/>
                      </a:pPr>
                      <a:r>
                        <a:rPr kumimoji="0" lang="en-GB" sz="1400" b="1" i="0" u="none" strike="noStrike" cap="none" normalizeH="0" baseline="0" smtClean="0">
                          <a:ln>
                            <a:noFill/>
                          </a:ln>
                          <a:solidFill>
                            <a:srgbClr val="68820B"/>
                          </a:solidFill>
                          <a:effectLst/>
                          <a:latin typeface="Arial" charset="0"/>
                          <a:cs typeface="Arial" charset="0"/>
                          <a:sym typeface="Wingdings" pitchFamily="2" charset="2"/>
                        </a:rPr>
                        <a:t></a:t>
                      </a:r>
                    </a:p>
                  </a:txBody>
                  <a:tcPr marL="57600" marR="57600" marT="57600" marB="57600" anchor="ctr" horzOverflow="overflow">
                    <a:lnL w="76200" cap="flat" cmpd="sng" algn="ctr">
                      <a:noFill/>
                      <a:prstDash val="solid"/>
                      <a:round/>
                      <a:headEnd type="none" w="med" len="med"/>
                      <a:tailEnd type="none" w="med" len="med"/>
                    </a:lnL>
                    <a:lnR w="76200" cap="flat" cmpd="sng" algn="ctr">
                      <a:no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a:noFill/>
                    </a:lnTlToBr>
                    <a:lnBlToTr>
                      <a:noFill/>
                    </a:lnBlToTr>
                    <a:solidFill>
                      <a:srgbClr val="E5F2F4"/>
                    </a:solidFill>
                  </a:tcPr>
                </a:tc>
                <a:tc>
                  <a:txBody>
                    <a:bodyPr/>
                    <a:lstStyle/>
                    <a:p>
                      <a:pPr marL="0" marR="0" lvl="0" indent="0" algn="ctr" defTabSz="762000" rtl="0" eaLnBrk="1" fontAlgn="base" latinLnBrk="0" hangingPunct="1">
                        <a:lnSpc>
                          <a:spcPct val="100000"/>
                        </a:lnSpc>
                        <a:spcBef>
                          <a:spcPct val="40000"/>
                        </a:spcBef>
                        <a:spcAft>
                          <a:spcPct val="0"/>
                        </a:spcAft>
                        <a:buClrTx/>
                        <a:buSzPct val="105000"/>
                        <a:buFontTx/>
                        <a:buNone/>
                        <a:tabLst/>
                      </a:pPr>
                      <a:r>
                        <a:rPr kumimoji="0" lang="en-GB" sz="1400" b="1" i="0" u="none" strike="noStrike" cap="none" normalizeH="0" baseline="0" smtClean="0">
                          <a:ln>
                            <a:noFill/>
                          </a:ln>
                          <a:solidFill>
                            <a:srgbClr val="68820B"/>
                          </a:solidFill>
                          <a:effectLst/>
                          <a:latin typeface="Arial" charset="0"/>
                          <a:cs typeface="Arial" charset="0"/>
                          <a:sym typeface="Wingdings" pitchFamily="2" charset="2"/>
                        </a:rPr>
                        <a:t></a:t>
                      </a:r>
                    </a:p>
                  </a:txBody>
                  <a:tcPr marL="57600" marR="57600" marT="57600" marB="57600" anchor="ctr" horzOverflow="overflow">
                    <a:lnL w="76200" cap="flat" cmpd="sng" algn="ctr">
                      <a:noFill/>
                      <a:prstDash val="solid"/>
                      <a:round/>
                      <a:headEnd type="none" w="med" len="med"/>
                      <a:tailEnd type="none" w="med" len="med"/>
                    </a:lnL>
                    <a:lnR cap="flat">
                      <a:noFill/>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a:noFill/>
                    </a:lnTlToBr>
                    <a:lnBlToTr>
                      <a:noFill/>
                    </a:lnBlToTr>
                    <a:solidFill>
                      <a:srgbClr val="E5F2F4"/>
                    </a:solidFill>
                  </a:tcPr>
                </a:tc>
              </a:tr>
              <a:tr h="361950">
                <a:tc>
                  <a:txBody>
                    <a:bodyPr/>
                    <a:lstStyle/>
                    <a:p>
                      <a:pPr marL="0" marR="0" lvl="0" indent="0" algn="l" defTabSz="762000" rtl="0" eaLnBrk="1" fontAlgn="base" latinLnBrk="0" hangingPunct="1">
                        <a:lnSpc>
                          <a:spcPct val="100000"/>
                        </a:lnSpc>
                        <a:spcBef>
                          <a:spcPct val="40000"/>
                        </a:spcBef>
                        <a:spcAft>
                          <a:spcPct val="0"/>
                        </a:spcAft>
                        <a:buClrTx/>
                        <a:buSzPct val="105000"/>
                        <a:buFontTx/>
                        <a:buNone/>
                        <a:tabLst/>
                      </a:pPr>
                      <a:r>
                        <a:rPr kumimoji="0" lang="en-GB" sz="1400" b="0" i="0" u="none" strike="noStrike" cap="none" normalizeH="0" baseline="0" smtClean="0">
                          <a:ln>
                            <a:noFill/>
                          </a:ln>
                          <a:solidFill>
                            <a:schemeClr val="tx1"/>
                          </a:solidFill>
                          <a:effectLst/>
                          <a:latin typeface="Arial" charset="0"/>
                          <a:cs typeface="Arial" charset="0"/>
                        </a:rPr>
                        <a:t>Level of future borrowing requirements</a:t>
                      </a:r>
                    </a:p>
                  </a:txBody>
                  <a:tcPr marL="57150" marR="57150" marT="57150" marB="57150" anchor="ctr" horzOverflow="overflow">
                    <a:lnL cap="flat">
                      <a:noFill/>
                    </a:lnL>
                    <a:lnR w="76200" cap="flat" cmpd="sng" algn="ctr">
                      <a:no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a:noFill/>
                    </a:lnTlToBr>
                    <a:lnBlToTr>
                      <a:noFill/>
                    </a:lnBlToTr>
                    <a:solidFill>
                      <a:srgbClr val="BFDEE4"/>
                    </a:solidFill>
                  </a:tcPr>
                </a:tc>
                <a:tc>
                  <a:txBody>
                    <a:bodyPr/>
                    <a:lstStyle/>
                    <a:p>
                      <a:pPr marL="0" marR="0" lvl="0" indent="0" algn="ctr" defTabSz="762000" rtl="0" eaLnBrk="1" fontAlgn="base" latinLnBrk="0" hangingPunct="1">
                        <a:lnSpc>
                          <a:spcPct val="100000"/>
                        </a:lnSpc>
                        <a:spcBef>
                          <a:spcPct val="40000"/>
                        </a:spcBef>
                        <a:spcAft>
                          <a:spcPct val="0"/>
                        </a:spcAft>
                        <a:buClrTx/>
                        <a:buSzPct val="105000"/>
                        <a:buFontTx/>
                        <a:buNone/>
                        <a:tabLst/>
                      </a:pPr>
                      <a:r>
                        <a:rPr kumimoji="0" lang="en-GB" sz="1400" b="1" i="0" u="none" strike="noStrike" cap="none" normalizeH="0" baseline="0" smtClean="0">
                          <a:ln>
                            <a:noFill/>
                          </a:ln>
                          <a:solidFill>
                            <a:srgbClr val="68820B"/>
                          </a:solidFill>
                          <a:effectLst/>
                          <a:latin typeface="Arial" charset="0"/>
                          <a:cs typeface="Arial" charset="0"/>
                          <a:sym typeface="Wingdings" pitchFamily="2" charset="2"/>
                        </a:rPr>
                        <a:t></a:t>
                      </a:r>
                    </a:p>
                  </a:txBody>
                  <a:tcPr marL="57600" marR="57600" marT="57600" marB="57600" anchor="ctr" horzOverflow="overflow">
                    <a:lnL w="76200" cap="flat" cmpd="sng" algn="ctr">
                      <a:noFill/>
                      <a:prstDash val="solid"/>
                      <a:round/>
                      <a:headEnd type="none" w="med" len="med"/>
                      <a:tailEnd type="none" w="med" len="med"/>
                    </a:lnL>
                    <a:lnR w="76200" cap="flat" cmpd="sng" algn="ctr">
                      <a:no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a:noFill/>
                    </a:lnTlToBr>
                    <a:lnBlToTr>
                      <a:noFill/>
                    </a:lnBlToTr>
                    <a:solidFill>
                      <a:srgbClr val="E5F2F4"/>
                    </a:solidFill>
                  </a:tcPr>
                </a:tc>
                <a:tc>
                  <a:txBody>
                    <a:bodyPr/>
                    <a:lstStyle/>
                    <a:p>
                      <a:pPr marL="0" marR="0" lvl="0" indent="0" algn="ctr" defTabSz="762000" rtl="0" eaLnBrk="1" fontAlgn="base" latinLnBrk="0" hangingPunct="1">
                        <a:lnSpc>
                          <a:spcPct val="100000"/>
                        </a:lnSpc>
                        <a:spcBef>
                          <a:spcPct val="40000"/>
                        </a:spcBef>
                        <a:spcAft>
                          <a:spcPct val="0"/>
                        </a:spcAft>
                        <a:buClrTx/>
                        <a:buSzPct val="105000"/>
                        <a:buFontTx/>
                        <a:buNone/>
                        <a:tabLst/>
                      </a:pPr>
                      <a:r>
                        <a:rPr kumimoji="0" lang="en-GB" sz="1400" b="1" i="0" u="none" strike="noStrike" cap="none" normalizeH="0" baseline="0" smtClean="0">
                          <a:ln>
                            <a:noFill/>
                          </a:ln>
                          <a:solidFill>
                            <a:srgbClr val="68820B"/>
                          </a:solidFill>
                          <a:effectLst/>
                          <a:latin typeface="Arial" charset="0"/>
                          <a:cs typeface="Arial" charset="0"/>
                          <a:sym typeface="Wingdings" pitchFamily="2" charset="2"/>
                        </a:rPr>
                        <a:t></a:t>
                      </a:r>
                    </a:p>
                  </a:txBody>
                  <a:tcPr marL="57600" marR="57600" marT="57600" marB="57600" anchor="ctr" horzOverflow="overflow">
                    <a:lnL w="76200" cap="flat" cmpd="sng" algn="ctr">
                      <a:noFill/>
                      <a:prstDash val="solid"/>
                      <a:round/>
                      <a:headEnd type="none" w="med" len="med"/>
                      <a:tailEnd type="none" w="med" len="med"/>
                    </a:lnL>
                    <a:lnR w="76200" cap="flat" cmpd="sng" algn="ctr">
                      <a:no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a:noFill/>
                    </a:lnTlToBr>
                    <a:lnBlToTr>
                      <a:noFill/>
                    </a:lnBlToTr>
                    <a:solidFill>
                      <a:srgbClr val="E5F2F4"/>
                    </a:solidFill>
                  </a:tcPr>
                </a:tc>
                <a:tc>
                  <a:txBody>
                    <a:bodyPr/>
                    <a:lstStyle/>
                    <a:p>
                      <a:pPr marL="0" marR="0" lvl="0" indent="0" algn="ctr" defTabSz="762000" rtl="0" eaLnBrk="1" fontAlgn="base" latinLnBrk="0" hangingPunct="1">
                        <a:lnSpc>
                          <a:spcPct val="100000"/>
                        </a:lnSpc>
                        <a:spcBef>
                          <a:spcPct val="40000"/>
                        </a:spcBef>
                        <a:spcAft>
                          <a:spcPct val="0"/>
                        </a:spcAft>
                        <a:buClrTx/>
                        <a:buSzPct val="105000"/>
                        <a:buFontTx/>
                        <a:buNone/>
                        <a:tabLst/>
                      </a:pPr>
                      <a:r>
                        <a:rPr kumimoji="0" lang="en-GB" sz="1400" b="1" i="0" u="none" strike="noStrike" cap="none" normalizeH="0" baseline="0" smtClean="0">
                          <a:ln>
                            <a:noFill/>
                          </a:ln>
                          <a:solidFill>
                            <a:srgbClr val="68820B"/>
                          </a:solidFill>
                          <a:effectLst/>
                          <a:latin typeface="Arial" charset="0"/>
                          <a:cs typeface="Arial" charset="0"/>
                          <a:sym typeface="Wingdings" pitchFamily="2" charset="2"/>
                        </a:rPr>
                        <a:t></a:t>
                      </a:r>
                    </a:p>
                  </a:txBody>
                  <a:tcPr marL="57600" marR="57600" marT="57600" marB="57600" anchor="ctr" horzOverflow="overflow">
                    <a:lnL w="76200" cap="flat" cmpd="sng" algn="ctr">
                      <a:noFill/>
                      <a:prstDash val="solid"/>
                      <a:round/>
                      <a:headEnd type="none" w="med" len="med"/>
                      <a:tailEnd type="none" w="med" len="med"/>
                    </a:lnL>
                    <a:lnR cap="flat">
                      <a:noFill/>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a:noFill/>
                    </a:lnTlToBr>
                    <a:lnBlToTr>
                      <a:noFill/>
                    </a:lnBlToTr>
                    <a:solidFill>
                      <a:srgbClr val="E5F2F4"/>
                    </a:solidFill>
                  </a:tcPr>
                </a:tc>
              </a:tr>
              <a:tr h="361950">
                <a:tc>
                  <a:txBody>
                    <a:bodyPr/>
                    <a:lstStyle/>
                    <a:p>
                      <a:pPr marL="0" marR="0" lvl="0" indent="0" algn="l" defTabSz="762000" rtl="0" eaLnBrk="1" fontAlgn="base" latinLnBrk="0" hangingPunct="1">
                        <a:lnSpc>
                          <a:spcPct val="100000"/>
                        </a:lnSpc>
                        <a:spcBef>
                          <a:spcPct val="40000"/>
                        </a:spcBef>
                        <a:spcAft>
                          <a:spcPct val="0"/>
                        </a:spcAft>
                        <a:buClrTx/>
                        <a:buSzPct val="105000"/>
                        <a:buFontTx/>
                        <a:buNone/>
                        <a:tabLst/>
                      </a:pPr>
                      <a:r>
                        <a:rPr kumimoji="0" lang="en-GB" sz="1400" b="0" i="0" u="none" strike="noStrike" cap="none" normalizeH="0" baseline="0" smtClean="0">
                          <a:ln>
                            <a:noFill/>
                          </a:ln>
                          <a:solidFill>
                            <a:schemeClr val="tx1"/>
                          </a:solidFill>
                          <a:effectLst/>
                          <a:latin typeface="Arial" charset="0"/>
                          <a:cs typeface="Arial" charset="0"/>
                        </a:rPr>
                        <a:t>Forecast borrowing and covenant headroom</a:t>
                      </a:r>
                    </a:p>
                  </a:txBody>
                  <a:tcPr marL="57150" marR="57150" marT="57150" marB="57150" anchor="ctr" horzOverflow="overflow">
                    <a:lnL cap="flat">
                      <a:noFill/>
                    </a:lnL>
                    <a:lnR w="76200" cap="flat" cmpd="sng" algn="ctr">
                      <a:no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a:noFill/>
                    </a:lnTlToBr>
                    <a:lnBlToTr>
                      <a:noFill/>
                    </a:lnBlToTr>
                    <a:solidFill>
                      <a:srgbClr val="BFDEE4"/>
                    </a:solidFill>
                  </a:tcPr>
                </a:tc>
                <a:tc>
                  <a:txBody>
                    <a:bodyPr/>
                    <a:lstStyle/>
                    <a:p>
                      <a:pPr marL="0" marR="0" lvl="0" indent="0" algn="ctr" defTabSz="762000" rtl="0" eaLnBrk="1" fontAlgn="base" latinLnBrk="0" hangingPunct="1">
                        <a:lnSpc>
                          <a:spcPct val="100000"/>
                        </a:lnSpc>
                        <a:spcBef>
                          <a:spcPct val="40000"/>
                        </a:spcBef>
                        <a:spcAft>
                          <a:spcPct val="0"/>
                        </a:spcAft>
                        <a:buClrTx/>
                        <a:buSzPct val="105000"/>
                        <a:buFontTx/>
                        <a:buNone/>
                        <a:tabLst/>
                      </a:pPr>
                      <a:r>
                        <a:rPr kumimoji="0" lang="en-GB" sz="1400" b="1" i="0" u="none" strike="noStrike" cap="none" normalizeH="0" baseline="0" smtClean="0">
                          <a:ln>
                            <a:noFill/>
                          </a:ln>
                          <a:solidFill>
                            <a:srgbClr val="68820B"/>
                          </a:solidFill>
                          <a:effectLst/>
                          <a:latin typeface="Arial" charset="0"/>
                          <a:cs typeface="Arial" charset="0"/>
                          <a:sym typeface="Wingdings" pitchFamily="2" charset="2"/>
                        </a:rPr>
                        <a:t></a:t>
                      </a:r>
                    </a:p>
                  </a:txBody>
                  <a:tcPr marL="57600" marR="57600" marT="57600" marB="57600" anchor="ctr" horzOverflow="overflow">
                    <a:lnL w="76200" cap="flat" cmpd="sng" algn="ctr">
                      <a:noFill/>
                      <a:prstDash val="solid"/>
                      <a:round/>
                      <a:headEnd type="none" w="med" len="med"/>
                      <a:tailEnd type="none" w="med" len="med"/>
                    </a:lnL>
                    <a:lnR w="76200" cap="flat" cmpd="sng" algn="ctr">
                      <a:no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a:noFill/>
                    </a:lnTlToBr>
                    <a:lnBlToTr>
                      <a:noFill/>
                    </a:lnBlToTr>
                    <a:solidFill>
                      <a:srgbClr val="E5F2F4"/>
                    </a:solidFill>
                  </a:tcPr>
                </a:tc>
                <a:tc>
                  <a:txBody>
                    <a:bodyPr/>
                    <a:lstStyle/>
                    <a:p>
                      <a:pPr marL="0" marR="0" lvl="0" indent="0" algn="ctr" defTabSz="762000" rtl="0" eaLnBrk="1" fontAlgn="base" latinLnBrk="0" hangingPunct="1">
                        <a:lnSpc>
                          <a:spcPct val="100000"/>
                        </a:lnSpc>
                        <a:spcBef>
                          <a:spcPct val="40000"/>
                        </a:spcBef>
                        <a:spcAft>
                          <a:spcPct val="0"/>
                        </a:spcAft>
                        <a:buClrTx/>
                        <a:buSzPct val="105000"/>
                        <a:buFontTx/>
                        <a:buNone/>
                        <a:tabLst/>
                      </a:pPr>
                      <a:r>
                        <a:rPr kumimoji="0" lang="en-GB" sz="1400" b="1" i="0" u="none" strike="noStrike" cap="none" normalizeH="0" baseline="0" smtClean="0">
                          <a:ln>
                            <a:noFill/>
                          </a:ln>
                          <a:solidFill>
                            <a:srgbClr val="68820B"/>
                          </a:solidFill>
                          <a:effectLst/>
                          <a:latin typeface="Arial" charset="0"/>
                          <a:cs typeface="Arial" charset="0"/>
                          <a:sym typeface="Wingdings" pitchFamily="2" charset="2"/>
                        </a:rPr>
                        <a:t></a:t>
                      </a:r>
                    </a:p>
                  </a:txBody>
                  <a:tcPr marL="57600" marR="57600" marT="57600" marB="57600" anchor="ctr" horzOverflow="overflow">
                    <a:lnL w="76200" cap="flat" cmpd="sng" algn="ctr">
                      <a:noFill/>
                      <a:prstDash val="solid"/>
                      <a:round/>
                      <a:headEnd type="none" w="med" len="med"/>
                      <a:tailEnd type="none" w="med" len="med"/>
                    </a:lnL>
                    <a:lnR w="76200" cap="flat" cmpd="sng" algn="ctr">
                      <a:no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a:noFill/>
                    </a:lnTlToBr>
                    <a:lnBlToTr>
                      <a:noFill/>
                    </a:lnBlToTr>
                    <a:solidFill>
                      <a:srgbClr val="E5F2F4"/>
                    </a:solidFill>
                  </a:tcPr>
                </a:tc>
                <a:tc>
                  <a:txBody>
                    <a:bodyPr/>
                    <a:lstStyle/>
                    <a:p>
                      <a:pPr marL="0" marR="0" lvl="0" indent="0" algn="ctr" defTabSz="7620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smtClean="0">
                          <a:ln>
                            <a:noFill/>
                          </a:ln>
                          <a:solidFill>
                            <a:srgbClr val="68820B"/>
                          </a:solidFill>
                          <a:effectLst/>
                          <a:latin typeface="Arial" charset="0"/>
                          <a:cs typeface="Arial" charset="0"/>
                          <a:sym typeface="Wingdings" pitchFamily="2" charset="2"/>
                        </a:rPr>
                        <a:t></a:t>
                      </a:r>
                    </a:p>
                  </a:txBody>
                  <a:tcPr marL="57600" marR="57600" marT="57600" marB="57600" anchor="ctr" horzOverflow="overflow">
                    <a:lnL w="76200" cap="flat" cmpd="sng" algn="ctr">
                      <a:noFill/>
                      <a:prstDash val="solid"/>
                      <a:round/>
                      <a:headEnd type="none" w="med" len="med"/>
                      <a:tailEnd type="none" w="med" len="med"/>
                    </a:lnL>
                    <a:lnR cap="flat">
                      <a:noFill/>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a:noFill/>
                    </a:lnTlToBr>
                    <a:lnBlToTr>
                      <a:noFill/>
                    </a:lnBlToTr>
                    <a:solidFill>
                      <a:srgbClr val="E5F2F4"/>
                    </a:solidFill>
                  </a:tcPr>
                </a:tc>
              </a:tr>
              <a:tr h="363538">
                <a:tc>
                  <a:txBody>
                    <a:bodyPr/>
                    <a:lstStyle/>
                    <a:p>
                      <a:pPr marL="0" marR="0" lvl="0" indent="0" algn="l" defTabSz="762000" rtl="0" eaLnBrk="1" fontAlgn="base" latinLnBrk="0" hangingPunct="1">
                        <a:lnSpc>
                          <a:spcPct val="100000"/>
                        </a:lnSpc>
                        <a:spcBef>
                          <a:spcPct val="40000"/>
                        </a:spcBef>
                        <a:spcAft>
                          <a:spcPct val="0"/>
                        </a:spcAft>
                        <a:buClrTx/>
                        <a:buSzPct val="105000"/>
                        <a:buFontTx/>
                        <a:buNone/>
                        <a:tabLst/>
                      </a:pPr>
                      <a:r>
                        <a:rPr kumimoji="0" lang="en-GB" sz="1400" b="0" i="0" u="none" strike="noStrike" cap="none" normalizeH="0" baseline="0" dirty="0" smtClean="0">
                          <a:ln>
                            <a:noFill/>
                          </a:ln>
                          <a:solidFill>
                            <a:schemeClr val="tx1"/>
                          </a:solidFill>
                          <a:effectLst/>
                          <a:latin typeface="Arial" charset="0"/>
                          <a:cs typeface="Arial" charset="0"/>
                        </a:rPr>
                        <a:t>Quality of assets for security purposes</a:t>
                      </a:r>
                    </a:p>
                  </a:txBody>
                  <a:tcPr marL="57150" marR="57150" marT="57150" marB="57150" anchor="ctr" horzOverflow="overflow">
                    <a:lnL cap="flat">
                      <a:noFill/>
                    </a:lnL>
                    <a:lnR w="76200" cap="flat" cmpd="sng" algn="ctr">
                      <a:no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a:noFill/>
                    </a:lnTlToBr>
                    <a:lnBlToTr>
                      <a:noFill/>
                    </a:lnBlToTr>
                    <a:solidFill>
                      <a:srgbClr val="BFDEE4"/>
                    </a:solidFill>
                  </a:tcPr>
                </a:tc>
                <a:tc>
                  <a:txBody>
                    <a:bodyPr/>
                    <a:lstStyle/>
                    <a:p>
                      <a:pPr marL="0" marR="0" lvl="0" indent="0" algn="ctr" defTabSz="762000" rtl="0" eaLnBrk="1" fontAlgn="base" latinLnBrk="0" hangingPunct="1">
                        <a:lnSpc>
                          <a:spcPct val="100000"/>
                        </a:lnSpc>
                        <a:spcBef>
                          <a:spcPct val="40000"/>
                        </a:spcBef>
                        <a:spcAft>
                          <a:spcPct val="0"/>
                        </a:spcAft>
                        <a:buClrTx/>
                        <a:buSzPct val="105000"/>
                        <a:buFontTx/>
                        <a:buNone/>
                        <a:tabLst/>
                      </a:pPr>
                      <a:r>
                        <a:rPr kumimoji="0" lang="en-GB" sz="1400" b="1" i="0" u="none" strike="noStrike" cap="none" normalizeH="0" baseline="0" smtClean="0">
                          <a:ln>
                            <a:noFill/>
                          </a:ln>
                          <a:solidFill>
                            <a:srgbClr val="68820B"/>
                          </a:solidFill>
                          <a:effectLst/>
                          <a:latin typeface="Arial" charset="0"/>
                          <a:cs typeface="Arial" charset="0"/>
                          <a:sym typeface="Wingdings" pitchFamily="2" charset="2"/>
                        </a:rPr>
                        <a:t></a:t>
                      </a:r>
                      <a:endParaRPr kumimoji="0" lang="en-GB" sz="1400" b="1" i="0" u="none" strike="noStrike" cap="none" normalizeH="0" baseline="0" smtClean="0">
                        <a:ln>
                          <a:noFill/>
                        </a:ln>
                        <a:solidFill>
                          <a:srgbClr val="68820B"/>
                        </a:solidFill>
                        <a:effectLst/>
                        <a:latin typeface="Arial" charset="0"/>
                        <a:cs typeface="Arial" charset="0"/>
                      </a:endParaRPr>
                    </a:p>
                  </a:txBody>
                  <a:tcPr marL="57600" marR="57600" marT="57600" marB="57600" anchor="ctr" horzOverflow="overflow">
                    <a:lnL w="76200" cap="flat" cmpd="sng" algn="ctr">
                      <a:noFill/>
                      <a:prstDash val="solid"/>
                      <a:round/>
                      <a:headEnd type="none" w="med" len="med"/>
                      <a:tailEnd type="none" w="med" len="med"/>
                    </a:lnL>
                    <a:lnR w="76200" cap="flat" cmpd="sng" algn="ctr">
                      <a:no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a:noFill/>
                    </a:lnTlToBr>
                    <a:lnBlToTr>
                      <a:noFill/>
                    </a:lnBlToTr>
                    <a:solidFill>
                      <a:srgbClr val="E5F2F4"/>
                    </a:solidFill>
                  </a:tcPr>
                </a:tc>
                <a:tc>
                  <a:txBody>
                    <a:bodyPr/>
                    <a:lstStyle/>
                    <a:p>
                      <a:pPr marL="0" marR="0" lvl="0" indent="0" algn="ctr" defTabSz="762000" rtl="0" eaLnBrk="1" fontAlgn="base" latinLnBrk="0" hangingPunct="1">
                        <a:lnSpc>
                          <a:spcPct val="100000"/>
                        </a:lnSpc>
                        <a:spcBef>
                          <a:spcPct val="40000"/>
                        </a:spcBef>
                        <a:spcAft>
                          <a:spcPct val="0"/>
                        </a:spcAft>
                        <a:buClrTx/>
                        <a:buSzPct val="105000"/>
                        <a:buFontTx/>
                        <a:buNone/>
                        <a:tabLst/>
                      </a:pPr>
                      <a:r>
                        <a:rPr kumimoji="0" lang="en-GB" sz="1400" b="1" i="0" u="none" strike="noStrike" cap="none" normalizeH="0" baseline="0" smtClean="0">
                          <a:ln>
                            <a:noFill/>
                          </a:ln>
                          <a:solidFill>
                            <a:srgbClr val="68820B"/>
                          </a:solidFill>
                          <a:effectLst/>
                          <a:latin typeface="Arial" charset="0"/>
                          <a:cs typeface="Arial" charset="0"/>
                          <a:sym typeface="Wingdings" pitchFamily="2" charset="2"/>
                        </a:rPr>
                        <a:t></a:t>
                      </a:r>
                    </a:p>
                  </a:txBody>
                  <a:tcPr marL="57600" marR="57600" marT="57600" marB="57600" anchor="ctr" horzOverflow="overflow">
                    <a:lnL w="76200" cap="flat" cmpd="sng" algn="ctr">
                      <a:noFill/>
                      <a:prstDash val="solid"/>
                      <a:round/>
                      <a:headEnd type="none" w="med" len="med"/>
                      <a:tailEnd type="none" w="med" len="med"/>
                    </a:lnL>
                    <a:lnR w="76200" cap="flat" cmpd="sng" algn="ctr">
                      <a:no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a:noFill/>
                    </a:lnTlToBr>
                    <a:lnBlToTr>
                      <a:noFill/>
                    </a:lnBlToTr>
                    <a:solidFill>
                      <a:srgbClr val="E5F2F4"/>
                    </a:solidFill>
                  </a:tcPr>
                </a:tc>
                <a:tc>
                  <a:txBody>
                    <a:bodyPr/>
                    <a:lstStyle/>
                    <a:p>
                      <a:pPr marL="0" marR="0" lvl="0" indent="0" algn="ctr" defTabSz="762000" rtl="0" eaLnBrk="1" fontAlgn="base" latinLnBrk="0" hangingPunct="1">
                        <a:lnSpc>
                          <a:spcPct val="100000"/>
                        </a:lnSpc>
                        <a:spcBef>
                          <a:spcPct val="40000"/>
                        </a:spcBef>
                        <a:spcAft>
                          <a:spcPct val="0"/>
                        </a:spcAft>
                        <a:buClrTx/>
                        <a:buSzPct val="105000"/>
                        <a:buFontTx/>
                        <a:buNone/>
                        <a:tabLst/>
                      </a:pPr>
                      <a:r>
                        <a:rPr kumimoji="0" lang="en-GB" sz="1400" b="1" i="0" u="none" strike="noStrike" cap="none" normalizeH="0" baseline="0" smtClean="0">
                          <a:ln>
                            <a:noFill/>
                          </a:ln>
                          <a:solidFill>
                            <a:srgbClr val="68820B"/>
                          </a:solidFill>
                          <a:effectLst/>
                          <a:latin typeface="Arial" charset="0"/>
                          <a:cs typeface="Arial" charset="0"/>
                          <a:sym typeface="Wingdings" pitchFamily="2" charset="2"/>
                        </a:rPr>
                        <a:t></a:t>
                      </a:r>
                    </a:p>
                  </a:txBody>
                  <a:tcPr marL="57600" marR="57600" marT="57600" marB="57600" anchor="ctr" horzOverflow="overflow">
                    <a:lnL w="76200" cap="flat" cmpd="sng" algn="ctr">
                      <a:noFill/>
                      <a:prstDash val="solid"/>
                      <a:round/>
                      <a:headEnd type="none" w="med" len="med"/>
                      <a:tailEnd type="none" w="med" len="med"/>
                    </a:lnL>
                    <a:lnR cap="flat">
                      <a:noFill/>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a:noFill/>
                    </a:lnTlToBr>
                    <a:lnBlToTr>
                      <a:noFill/>
                    </a:lnBlToTr>
                    <a:solidFill>
                      <a:srgbClr val="E5F2F4"/>
                    </a:solidFill>
                  </a:tcPr>
                </a:tc>
              </a:tr>
              <a:tr h="361950">
                <a:tc>
                  <a:txBody>
                    <a:bodyPr/>
                    <a:lstStyle/>
                    <a:p>
                      <a:pPr marL="0" marR="0" lvl="0" indent="0" algn="l" defTabSz="762000" rtl="0" eaLnBrk="1" fontAlgn="base" latinLnBrk="0" hangingPunct="1">
                        <a:lnSpc>
                          <a:spcPct val="100000"/>
                        </a:lnSpc>
                        <a:spcBef>
                          <a:spcPct val="40000"/>
                        </a:spcBef>
                        <a:spcAft>
                          <a:spcPct val="0"/>
                        </a:spcAft>
                        <a:buClrTx/>
                        <a:buSzPct val="105000"/>
                        <a:buFontTx/>
                        <a:buNone/>
                        <a:tabLst/>
                      </a:pPr>
                      <a:r>
                        <a:rPr kumimoji="0" lang="en-GB" sz="1400" b="0" i="0" u="none" strike="noStrike" cap="none" normalizeH="0" baseline="0" smtClean="0">
                          <a:ln>
                            <a:noFill/>
                          </a:ln>
                          <a:solidFill>
                            <a:schemeClr val="tx1"/>
                          </a:solidFill>
                          <a:effectLst/>
                          <a:latin typeface="Arial" charset="0"/>
                          <a:cs typeface="Arial" charset="0"/>
                        </a:rPr>
                        <a:t>Controls over working capital</a:t>
                      </a:r>
                    </a:p>
                  </a:txBody>
                  <a:tcPr marL="57150" marR="57150" marT="57150" marB="57150" anchor="ctr" horzOverflow="overflow">
                    <a:lnL cap="flat">
                      <a:noFill/>
                    </a:lnL>
                    <a:lnR w="76200" cap="flat" cmpd="sng" algn="ctr">
                      <a:no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a:noFill/>
                    </a:lnTlToBr>
                    <a:lnBlToTr>
                      <a:noFill/>
                    </a:lnBlToTr>
                    <a:solidFill>
                      <a:srgbClr val="BFDEE4"/>
                    </a:solidFill>
                  </a:tcPr>
                </a:tc>
                <a:tc>
                  <a:txBody>
                    <a:bodyPr/>
                    <a:lstStyle/>
                    <a:p>
                      <a:pPr marL="0" marR="0" lvl="0" indent="0" algn="ctr" defTabSz="762000" rtl="0" eaLnBrk="1" fontAlgn="base" latinLnBrk="0" hangingPunct="1">
                        <a:lnSpc>
                          <a:spcPct val="100000"/>
                        </a:lnSpc>
                        <a:spcBef>
                          <a:spcPct val="40000"/>
                        </a:spcBef>
                        <a:spcAft>
                          <a:spcPct val="0"/>
                        </a:spcAft>
                        <a:buClrTx/>
                        <a:buSzPct val="105000"/>
                        <a:buFontTx/>
                        <a:buNone/>
                        <a:tabLst/>
                      </a:pPr>
                      <a:r>
                        <a:rPr kumimoji="0" lang="en-GB" sz="1400" b="1" i="0" u="none" strike="noStrike" cap="none" normalizeH="0" baseline="0" smtClean="0">
                          <a:ln>
                            <a:noFill/>
                          </a:ln>
                          <a:solidFill>
                            <a:srgbClr val="68820B"/>
                          </a:solidFill>
                          <a:effectLst/>
                          <a:latin typeface="Arial" charset="0"/>
                          <a:cs typeface="Arial" charset="0"/>
                          <a:sym typeface="Wingdings" pitchFamily="2" charset="2"/>
                        </a:rPr>
                        <a:t></a:t>
                      </a:r>
                    </a:p>
                  </a:txBody>
                  <a:tcPr marL="57600" marR="57600" marT="57600" marB="57600" anchor="ctr" horzOverflow="overflow">
                    <a:lnL w="76200" cap="flat" cmpd="sng" algn="ctr">
                      <a:noFill/>
                      <a:prstDash val="solid"/>
                      <a:round/>
                      <a:headEnd type="none" w="med" len="med"/>
                      <a:tailEnd type="none" w="med" len="med"/>
                    </a:lnL>
                    <a:lnR w="76200" cap="flat" cmpd="sng" algn="ctr">
                      <a:no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a:noFill/>
                    </a:lnTlToBr>
                    <a:lnBlToTr>
                      <a:noFill/>
                    </a:lnBlToTr>
                    <a:solidFill>
                      <a:srgbClr val="E5F2F4"/>
                    </a:solidFill>
                  </a:tcPr>
                </a:tc>
                <a:tc>
                  <a:txBody>
                    <a:bodyPr/>
                    <a:lstStyle/>
                    <a:p>
                      <a:pPr marL="0" marR="0" lvl="0" indent="0" algn="ctr" defTabSz="762000" rtl="0" eaLnBrk="1" fontAlgn="base" latinLnBrk="0" hangingPunct="1">
                        <a:lnSpc>
                          <a:spcPct val="100000"/>
                        </a:lnSpc>
                        <a:spcBef>
                          <a:spcPct val="40000"/>
                        </a:spcBef>
                        <a:spcAft>
                          <a:spcPct val="0"/>
                        </a:spcAft>
                        <a:buClrTx/>
                        <a:buSzPct val="105000"/>
                        <a:buFontTx/>
                        <a:buNone/>
                        <a:tabLst/>
                      </a:pPr>
                      <a:r>
                        <a:rPr kumimoji="0" lang="en-GB" sz="1400" b="1" i="0" u="none" strike="noStrike" cap="none" normalizeH="0" baseline="0" smtClean="0">
                          <a:ln>
                            <a:noFill/>
                          </a:ln>
                          <a:solidFill>
                            <a:srgbClr val="68820B"/>
                          </a:solidFill>
                          <a:effectLst/>
                          <a:latin typeface="Arial" charset="0"/>
                          <a:cs typeface="Arial" charset="0"/>
                          <a:sym typeface="Wingdings" pitchFamily="2" charset="2"/>
                        </a:rPr>
                        <a:t></a:t>
                      </a:r>
                    </a:p>
                  </a:txBody>
                  <a:tcPr marL="57600" marR="57600" marT="57600" marB="57600" anchor="ctr" horzOverflow="overflow">
                    <a:lnL w="76200" cap="flat" cmpd="sng" algn="ctr">
                      <a:noFill/>
                      <a:prstDash val="solid"/>
                      <a:round/>
                      <a:headEnd type="none" w="med" len="med"/>
                      <a:tailEnd type="none" w="med" len="med"/>
                    </a:lnL>
                    <a:lnR w="76200" cap="flat" cmpd="sng" algn="ctr">
                      <a:no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a:noFill/>
                    </a:lnTlToBr>
                    <a:lnBlToTr>
                      <a:noFill/>
                    </a:lnBlToTr>
                    <a:solidFill>
                      <a:srgbClr val="E5F2F4"/>
                    </a:solidFill>
                  </a:tcPr>
                </a:tc>
                <a:tc>
                  <a:txBody>
                    <a:bodyPr/>
                    <a:lstStyle/>
                    <a:p>
                      <a:pPr marL="0" marR="0" lvl="0" indent="0" algn="ctr" defTabSz="762000" rtl="0" eaLnBrk="1" fontAlgn="base" latinLnBrk="0" hangingPunct="1">
                        <a:lnSpc>
                          <a:spcPct val="100000"/>
                        </a:lnSpc>
                        <a:spcBef>
                          <a:spcPct val="40000"/>
                        </a:spcBef>
                        <a:spcAft>
                          <a:spcPct val="0"/>
                        </a:spcAft>
                        <a:buClrTx/>
                        <a:buSzPct val="105000"/>
                        <a:buFontTx/>
                        <a:buNone/>
                        <a:tabLst/>
                      </a:pPr>
                      <a:r>
                        <a:rPr kumimoji="0" lang="en-GB" sz="1400" b="1" i="0" u="none" strike="noStrike" cap="none" normalizeH="0" baseline="0" smtClean="0">
                          <a:ln>
                            <a:noFill/>
                          </a:ln>
                          <a:solidFill>
                            <a:srgbClr val="68820B"/>
                          </a:solidFill>
                          <a:effectLst/>
                          <a:latin typeface="Arial" charset="0"/>
                          <a:cs typeface="Arial" charset="0"/>
                          <a:sym typeface="Wingdings" pitchFamily="2" charset="2"/>
                        </a:rPr>
                        <a:t></a:t>
                      </a:r>
                    </a:p>
                  </a:txBody>
                  <a:tcPr marL="57600" marR="57600" marT="57600" marB="57600" anchor="ctr" horzOverflow="overflow">
                    <a:lnL w="76200" cap="flat" cmpd="sng" algn="ctr">
                      <a:noFill/>
                      <a:prstDash val="solid"/>
                      <a:round/>
                      <a:headEnd type="none" w="med" len="med"/>
                      <a:tailEnd type="none" w="med" len="med"/>
                    </a:lnL>
                    <a:lnR cap="flat">
                      <a:noFill/>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a:noFill/>
                    </a:lnTlToBr>
                    <a:lnBlToTr>
                      <a:noFill/>
                    </a:lnBlToTr>
                    <a:solidFill>
                      <a:srgbClr val="E5F2F4"/>
                    </a:solidFill>
                  </a:tcPr>
                </a:tc>
              </a:tr>
              <a:tr h="361950">
                <a:tc>
                  <a:txBody>
                    <a:bodyPr/>
                    <a:lstStyle/>
                    <a:p>
                      <a:pPr marL="0" marR="0" lvl="0" indent="0" algn="l" defTabSz="762000" rtl="0" eaLnBrk="1" fontAlgn="base" latinLnBrk="0" hangingPunct="1">
                        <a:lnSpc>
                          <a:spcPct val="100000"/>
                        </a:lnSpc>
                        <a:spcBef>
                          <a:spcPct val="40000"/>
                        </a:spcBef>
                        <a:spcAft>
                          <a:spcPct val="0"/>
                        </a:spcAft>
                        <a:buClrTx/>
                        <a:buSzPct val="105000"/>
                        <a:buFontTx/>
                        <a:buNone/>
                        <a:tabLst/>
                      </a:pPr>
                      <a:r>
                        <a:rPr kumimoji="0" lang="en-GB" sz="1400" b="0" i="0" u="none" strike="noStrike" cap="none" normalizeH="0" baseline="0" smtClean="0">
                          <a:ln>
                            <a:noFill/>
                          </a:ln>
                          <a:solidFill>
                            <a:schemeClr val="tx1"/>
                          </a:solidFill>
                          <a:effectLst/>
                          <a:latin typeface="Arial" charset="0"/>
                          <a:cs typeface="Arial" charset="0"/>
                        </a:rPr>
                        <a:t>Improvement opportunities to working capital management</a:t>
                      </a:r>
                    </a:p>
                  </a:txBody>
                  <a:tcPr marL="57150" marR="57150" marT="57150" marB="57150" anchor="ctr" horzOverflow="overflow">
                    <a:lnL cap="flat">
                      <a:noFill/>
                    </a:lnL>
                    <a:lnR w="76200" cap="flat" cmpd="sng" algn="ctr">
                      <a:no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a:noFill/>
                    </a:lnTlToBr>
                    <a:lnBlToTr>
                      <a:noFill/>
                    </a:lnBlToTr>
                    <a:solidFill>
                      <a:srgbClr val="BFDEE4"/>
                    </a:solidFill>
                  </a:tcPr>
                </a:tc>
                <a:tc>
                  <a:txBody>
                    <a:bodyPr/>
                    <a:lstStyle/>
                    <a:p>
                      <a:pPr marL="0" marR="0" lvl="0" indent="0" algn="ctr" defTabSz="762000" rtl="0" eaLnBrk="1" fontAlgn="base" latinLnBrk="0" hangingPunct="1">
                        <a:lnSpc>
                          <a:spcPct val="100000"/>
                        </a:lnSpc>
                        <a:spcBef>
                          <a:spcPct val="40000"/>
                        </a:spcBef>
                        <a:spcAft>
                          <a:spcPct val="0"/>
                        </a:spcAft>
                        <a:buClrTx/>
                        <a:buSzPct val="105000"/>
                        <a:buFontTx/>
                        <a:buNone/>
                        <a:tabLst/>
                      </a:pPr>
                      <a:r>
                        <a:rPr kumimoji="0" lang="en-GB" sz="1400" b="1" i="0" u="none" strike="noStrike" cap="none" normalizeH="0" baseline="0" smtClean="0">
                          <a:ln>
                            <a:noFill/>
                          </a:ln>
                          <a:solidFill>
                            <a:srgbClr val="68820B"/>
                          </a:solidFill>
                          <a:effectLst/>
                          <a:latin typeface="Arial" charset="0"/>
                          <a:cs typeface="Arial" charset="0"/>
                          <a:sym typeface="Wingdings" pitchFamily="2" charset="2"/>
                        </a:rPr>
                        <a:t></a:t>
                      </a:r>
                    </a:p>
                  </a:txBody>
                  <a:tcPr marL="57600" marR="57600" marT="57600" marB="57600" anchor="ctr" horzOverflow="overflow">
                    <a:lnL w="76200" cap="flat" cmpd="sng" algn="ctr">
                      <a:noFill/>
                      <a:prstDash val="solid"/>
                      <a:round/>
                      <a:headEnd type="none" w="med" len="med"/>
                      <a:tailEnd type="none" w="med" len="med"/>
                    </a:lnL>
                    <a:lnR w="76200" cap="flat" cmpd="sng" algn="ctr">
                      <a:no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a:noFill/>
                    </a:lnTlToBr>
                    <a:lnBlToTr>
                      <a:noFill/>
                    </a:lnBlToTr>
                    <a:solidFill>
                      <a:srgbClr val="E5F2F4"/>
                    </a:solidFill>
                  </a:tcPr>
                </a:tc>
                <a:tc>
                  <a:txBody>
                    <a:bodyPr/>
                    <a:lstStyle/>
                    <a:p>
                      <a:pPr marL="0" marR="0" lvl="0" indent="0" algn="ctr" defTabSz="762000" rtl="0" eaLnBrk="1" fontAlgn="base" latinLnBrk="0" hangingPunct="1">
                        <a:lnSpc>
                          <a:spcPct val="100000"/>
                        </a:lnSpc>
                        <a:spcBef>
                          <a:spcPct val="40000"/>
                        </a:spcBef>
                        <a:spcAft>
                          <a:spcPct val="0"/>
                        </a:spcAft>
                        <a:buClrTx/>
                        <a:buSzPct val="105000"/>
                        <a:buFontTx/>
                        <a:buNone/>
                        <a:tabLst/>
                      </a:pPr>
                      <a:r>
                        <a:rPr kumimoji="0" lang="en-GB" sz="1400" b="1" i="0" u="none" strike="noStrike" cap="none" normalizeH="0" baseline="0" smtClean="0">
                          <a:ln>
                            <a:noFill/>
                          </a:ln>
                          <a:solidFill>
                            <a:srgbClr val="68820B"/>
                          </a:solidFill>
                          <a:effectLst/>
                          <a:latin typeface="Arial" charset="0"/>
                          <a:cs typeface="Arial" charset="0"/>
                          <a:sym typeface="Wingdings" pitchFamily="2" charset="2"/>
                        </a:rPr>
                        <a:t></a:t>
                      </a:r>
                    </a:p>
                  </a:txBody>
                  <a:tcPr marL="57600" marR="57600" marT="57600" marB="57600" anchor="ctr" horzOverflow="overflow">
                    <a:lnL w="76200" cap="flat" cmpd="sng" algn="ctr">
                      <a:noFill/>
                      <a:prstDash val="solid"/>
                      <a:round/>
                      <a:headEnd type="none" w="med" len="med"/>
                      <a:tailEnd type="none" w="med" len="med"/>
                    </a:lnL>
                    <a:lnR w="76200" cap="flat" cmpd="sng" algn="ctr">
                      <a:no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a:noFill/>
                    </a:lnTlToBr>
                    <a:lnBlToTr>
                      <a:noFill/>
                    </a:lnBlToTr>
                    <a:solidFill>
                      <a:srgbClr val="E5F2F4"/>
                    </a:solidFill>
                  </a:tcPr>
                </a:tc>
                <a:tc>
                  <a:txBody>
                    <a:bodyPr/>
                    <a:lstStyle/>
                    <a:p>
                      <a:pPr marL="0" marR="0" lvl="0" indent="0" algn="ctr" defTabSz="762000" rtl="0" eaLnBrk="1" fontAlgn="base" latinLnBrk="0" hangingPunct="1">
                        <a:lnSpc>
                          <a:spcPct val="100000"/>
                        </a:lnSpc>
                        <a:spcBef>
                          <a:spcPct val="40000"/>
                        </a:spcBef>
                        <a:spcAft>
                          <a:spcPct val="0"/>
                        </a:spcAft>
                        <a:buClrTx/>
                        <a:buSzPct val="105000"/>
                        <a:buFontTx/>
                        <a:buNone/>
                        <a:tabLst/>
                      </a:pPr>
                      <a:endParaRPr kumimoji="0" lang="en-US" sz="1400" b="1" i="0" u="none" strike="noStrike" cap="none" normalizeH="0" baseline="0" smtClean="0">
                        <a:ln>
                          <a:noFill/>
                        </a:ln>
                        <a:solidFill>
                          <a:srgbClr val="68820B"/>
                        </a:solidFill>
                        <a:effectLst/>
                        <a:latin typeface="Arial" charset="0"/>
                        <a:cs typeface="Arial" charset="0"/>
                      </a:endParaRPr>
                    </a:p>
                  </a:txBody>
                  <a:tcPr marL="57600" marR="57600" marT="57600" marB="57600" anchor="ctr" horzOverflow="overflow">
                    <a:lnL w="76200" cap="flat" cmpd="sng" algn="ctr">
                      <a:noFill/>
                      <a:prstDash val="solid"/>
                      <a:round/>
                      <a:headEnd type="none" w="med" len="med"/>
                      <a:tailEnd type="none" w="med" len="med"/>
                    </a:lnL>
                    <a:lnR cap="flat">
                      <a:noFill/>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a:noFill/>
                    </a:lnTlToBr>
                    <a:lnBlToTr>
                      <a:noFill/>
                    </a:lnBlToTr>
                    <a:solidFill>
                      <a:srgbClr val="E5F2F4"/>
                    </a:solidFill>
                  </a:tcPr>
                </a:tc>
              </a:tr>
              <a:tr h="0">
                <a:tc gridSpan="4">
                  <a:txBody>
                    <a:bodyPr/>
                    <a:lstStyle/>
                    <a:p>
                      <a:pPr marL="633413" marR="0" lvl="0" indent="-633413" algn="l" defTabSz="762000" rtl="0" eaLnBrk="1" fontAlgn="base" latinLnBrk="0" hangingPunct="1">
                        <a:lnSpc>
                          <a:spcPct val="100000"/>
                        </a:lnSpc>
                        <a:spcBef>
                          <a:spcPct val="40000"/>
                        </a:spcBef>
                        <a:spcAft>
                          <a:spcPct val="0"/>
                        </a:spcAft>
                        <a:buClrTx/>
                        <a:buSzPct val="105000"/>
                        <a:buFontTx/>
                        <a:buNone/>
                        <a:tabLst>
                          <a:tab pos="450850" algn="l"/>
                        </a:tabLst>
                      </a:pPr>
                      <a:r>
                        <a:rPr kumimoji="0" lang="en-GB" sz="1200" b="0" i="1" u="none" strike="noStrike" cap="none" normalizeH="0" baseline="0" dirty="0" smtClean="0">
                          <a:ln>
                            <a:noFill/>
                          </a:ln>
                          <a:solidFill>
                            <a:schemeClr val="tx1"/>
                          </a:solidFill>
                          <a:effectLst/>
                          <a:latin typeface="Arial" charset="0"/>
                          <a:cs typeface="Arial" charset="0"/>
                        </a:rPr>
                        <a:t>Key:</a:t>
                      </a:r>
                      <a:r>
                        <a:rPr kumimoji="0" lang="en-GB" sz="1200" b="1" i="0" u="none" strike="noStrike" cap="none" normalizeH="0" baseline="0" dirty="0" smtClean="0">
                          <a:ln>
                            <a:noFill/>
                          </a:ln>
                          <a:solidFill>
                            <a:srgbClr val="68820B"/>
                          </a:solidFill>
                          <a:effectLst/>
                          <a:latin typeface="Arial" charset="0"/>
                          <a:cs typeface="Arial" charset="0"/>
                          <a:sym typeface="Wingdings" pitchFamily="2" charset="2"/>
                        </a:rPr>
                        <a:t></a:t>
                      </a:r>
                      <a:r>
                        <a:rPr kumimoji="0" lang="en-GB" sz="1200" b="1" i="0" u="none" strike="noStrike" cap="none" normalizeH="0" baseline="0" dirty="0" smtClean="0">
                          <a:ln>
                            <a:noFill/>
                          </a:ln>
                          <a:solidFill>
                            <a:schemeClr val="tx1"/>
                          </a:solidFill>
                          <a:effectLst/>
                          <a:latin typeface="Arial" charset="0"/>
                          <a:cs typeface="Arial" charset="0"/>
                          <a:sym typeface="Wingdings" pitchFamily="2" charset="2"/>
                        </a:rPr>
                        <a:t> = High; </a:t>
                      </a:r>
                      <a:r>
                        <a:rPr kumimoji="0" lang="en-GB" sz="1200" b="1" i="0" u="none" strike="noStrike" cap="none" normalizeH="0" baseline="0" dirty="0" smtClean="0">
                          <a:ln>
                            <a:noFill/>
                          </a:ln>
                          <a:solidFill>
                            <a:srgbClr val="68820B"/>
                          </a:solidFill>
                          <a:effectLst/>
                          <a:latin typeface="Arial" charset="0"/>
                          <a:cs typeface="Arial" charset="0"/>
                          <a:sym typeface="Wingdings" pitchFamily="2" charset="2"/>
                        </a:rPr>
                        <a:t></a:t>
                      </a:r>
                      <a:r>
                        <a:rPr kumimoji="0" lang="en-GB" sz="1200" b="1" i="0" u="none" strike="noStrike" cap="none" normalizeH="0" baseline="0" dirty="0" smtClean="0">
                          <a:ln>
                            <a:noFill/>
                          </a:ln>
                          <a:solidFill>
                            <a:schemeClr val="tx1"/>
                          </a:solidFill>
                          <a:effectLst/>
                          <a:latin typeface="Arial" charset="0"/>
                          <a:cs typeface="Arial" charset="0"/>
                          <a:sym typeface="Wingdings" pitchFamily="2" charset="2"/>
                        </a:rPr>
                        <a:t>= Medium; </a:t>
                      </a:r>
                      <a:r>
                        <a:rPr kumimoji="0" lang="en-GB" sz="1200" b="1" i="0" u="none" strike="noStrike" cap="none" normalizeH="0" baseline="0" dirty="0" smtClean="0">
                          <a:ln>
                            <a:noFill/>
                          </a:ln>
                          <a:solidFill>
                            <a:srgbClr val="68820B"/>
                          </a:solidFill>
                          <a:effectLst/>
                          <a:latin typeface="Arial" charset="0"/>
                          <a:cs typeface="Arial" charset="0"/>
                          <a:sym typeface="Wingdings" pitchFamily="2" charset="2"/>
                        </a:rPr>
                        <a:t></a:t>
                      </a:r>
                      <a:r>
                        <a:rPr kumimoji="0" lang="en-GB" sz="1200" b="1" i="0" u="none" strike="noStrike" cap="none" normalizeH="0" baseline="0" dirty="0" smtClean="0">
                          <a:ln>
                            <a:noFill/>
                          </a:ln>
                          <a:solidFill>
                            <a:schemeClr val="tx1"/>
                          </a:solidFill>
                          <a:effectLst/>
                          <a:latin typeface="Arial" charset="0"/>
                          <a:cs typeface="Arial" charset="0"/>
                          <a:sym typeface="Wingdings" pitchFamily="2" charset="2"/>
                        </a:rPr>
                        <a:t> = Low.  </a:t>
                      </a:r>
                      <a:r>
                        <a:rPr kumimoji="0" lang="en-US" sz="1200" b="1" i="0" u="none" strike="noStrike" cap="none" normalizeH="0" baseline="0" dirty="0" smtClean="0">
                          <a:ln>
                            <a:noFill/>
                          </a:ln>
                          <a:solidFill>
                            <a:schemeClr val="tx1"/>
                          </a:solidFill>
                          <a:effectLst/>
                          <a:latin typeface="Arial" charset="0"/>
                          <a:cs typeface="Arial" charset="0"/>
                          <a:sym typeface="Wingdings" pitchFamily="2" charset="2"/>
                        </a:rPr>
                        <a:t>These categorizations are only indicative and may vary for each transaction. </a:t>
                      </a:r>
                    </a:p>
                  </a:txBody>
                  <a:tcPr marL="57150" marR="57150" marT="57150" marB="57150" anchor="ctr" horzOverflow="overflow">
                    <a:lnL cap="flat">
                      <a:noFill/>
                    </a:lnL>
                    <a:lnR cap="flat">
                      <a:noFill/>
                    </a:lnR>
                    <a:lnT w="76200" cap="flat" cmpd="sng" algn="ctr">
                      <a:noFill/>
                      <a:prstDash val="solid"/>
                      <a:round/>
                      <a:headEnd type="none" w="med" len="med"/>
                      <a:tailEnd type="none" w="med" len="med"/>
                    </a:lnT>
                    <a:lnB cap="flat">
                      <a:noFill/>
                    </a:lnB>
                    <a:lnTlToBr>
                      <a:noFill/>
                    </a:lnTlToBr>
                    <a:lnBlToTr>
                      <a:noFill/>
                    </a:lnBlToTr>
                    <a:solidFill>
                      <a:srgbClr val="FFFFFF"/>
                    </a:solidFill>
                  </a:tcPr>
                </a:tc>
                <a:tc hMerge="1">
                  <a:txBody>
                    <a:bodyPr/>
                    <a:lstStyle/>
                    <a:p>
                      <a:endParaRPr lang="en-US"/>
                    </a:p>
                  </a:txBody>
                  <a:tcPr/>
                </a:tc>
                <a:tc hMerge="1">
                  <a:txBody>
                    <a:bodyPr/>
                    <a:lstStyle/>
                    <a:p>
                      <a:endParaRPr lang="en-US"/>
                    </a:p>
                  </a:txBody>
                  <a:tcPr/>
                </a:tc>
                <a:tc hMerge="1">
                  <a:txBody>
                    <a:bodyPr/>
                    <a:lstStyle/>
                    <a:p>
                      <a:endParaRPr lang="en-US"/>
                    </a:p>
                  </a:txBody>
                  <a:tcPr/>
                </a:tc>
              </a:tr>
            </a:tbl>
          </a:graphicData>
        </a:graphic>
      </p:graphicFrame>
      <p:pic>
        <p:nvPicPr>
          <p:cNvPr id="8" name="Picture 7"/>
          <p:cNvPicPr>
            <a:picLocks noChangeAspect="1" noChangeArrowheads="1"/>
          </p:cNvPicPr>
          <p:nvPr/>
        </p:nvPicPr>
        <p:blipFill>
          <a:blip r:embed="rId3" cstate="print"/>
          <a:srcRect/>
          <a:stretch>
            <a:fillRect/>
          </a:stretch>
        </p:blipFill>
        <p:spPr bwMode="auto">
          <a:xfrm>
            <a:off x="8107157" y="104711"/>
            <a:ext cx="822960" cy="82296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Text Box 3"/>
          <p:cNvSpPr txBox="1">
            <a:spLocks noChangeArrowheads="1"/>
          </p:cNvSpPr>
          <p:nvPr/>
        </p:nvSpPr>
        <p:spPr bwMode="auto">
          <a:xfrm>
            <a:off x="8067675" y="773113"/>
            <a:ext cx="184150" cy="304800"/>
          </a:xfrm>
          <a:prstGeom prst="rect">
            <a:avLst/>
          </a:prstGeom>
          <a:noFill/>
          <a:ln w="12700">
            <a:noFill/>
            <a:miter lim="800000"/>
            <a:headEnd type="none" w="sm" len="sm"/>
            <a:tailEnd type="none" w="sm" len="sm"/>
          </a:ln>
        </p:spPr>
        <p:txBody>
          <a:bodyPr wrap="none">
            <a:spAutoFit/>
          </a:bodyPr>
          <a:lstStyle/>
          <a:p>
            <a:pPr marL="285750" indent="-285750" algn="ctr" defTabSz="762000" eaLnBrk="0" hangingPunct="0"/>
            <a:endParaRPr lang="en-US">
              <a:solidFill>
                <a:srgbClr val="001B64"/>
              </a:solidFill>
              <a:latin typeface="Univers 55" pitchFamily="2" charset="0"/>
            </a:endParaRPr>
          </a:p>
        </p:txBody>
      </p:sp>
      <p:sp>
        <p:nvSpPr>
          <p:cNvPr id="5" name="Rectangle 2"/>
          <p:cNvSpPr txBox="1">
            <a:spLocks noChangeArrowheads="1"/>
          </p:cNvSpPr>
          <p:nvPr/>
        </p:nvSpPr>
        <p:spPr bwMode="gray">
          <a:xfrm>
            <a:off x="211138" y="76200"/>
            <a:ext cx="8721725" cy="838200"/>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p>
            <a:pPr lvl="0"/>
            <a:r>
              <a:rPr kumimoji="0" lang="en-GB" sz="1600" b="0" i="0" u="none" strike="noStrike" kern="0" cap="none" spc="0" normalizeH="0" baseline="0" noProof="0" dirty="0" smtClean="0">
                <a:ln>
                  <a:noFill/>
                </a:ln>
                <a:solidFill>
                  <a:srgbClr val="8AA5CB"/>
                </a:solidFill>
                <a:effectLst/>
                <a:uLnTx/>
                <a:uFillTx/>
                <a:latin typeface="Arial" pitchFamily="34" charset="0"/>
                <a:ea typeface="+mj-ea"/>
                <a:cs typeface="Arial" pitchFamily="34" charset="0"/>
              </a:rPr>
              <a:t>Working capital: Key concepts guide</a:t>
            </a:r>
            <a:br>
              <a:rPr kumimoji="0" lang="en-GB" sz="1600" b="0" i="0" u="none" strike="noStrike" kern="0" cap="none" spc="0" normalizeH="0" baseline="0" noProof="0" dirty="0" smtClean="0">
                <a:ln>
                  <a:noFill/>
                </a:ln>
                <a:solidFill>
                  <a:srgbClr val="8AA5CB"/>
                </a:solidFill>
                <a:effectLst/>
                <a:uLnTx/>
                <a:uFillTx/>
                <a:latin typeface="Arial" pitchFamily="34" charset="0"/>
                <a:ea typeface="+mj-ea"/>
                <a:cs typeface="Arial" pitchFamily="34" charset="0"/>
              </a:rPr>
            </a:br>
            <a:r>
              <a:rPr lang="en-GB" sz="1800" dirty="0" smtClean="0"/>
              <a:t>What is at stake?</a:t>
            </a:r>
            <a:endParaRPr kumimoji="0" lang="en-US" sz="1800" b="1" i="0" u="none" strike="noStrike" kern="0" cap="none" spc="0" normalizeH="0" baseline="0" noProof="0" dirty="0" smtClean="0">
              <a:ln>
                <a:noFill/>
              </a:ln>
              <a:solidFill>
                <a:schemeClr val="bg1"/>
              </a:solidFill>
              <a:effectLst/>
              <a:uLnTx/>
              <a:uFillTx/>
              <a:latin typeface="Arial" pitchFamily="34" charset="0"/>
              <a:ea typeface="+mj-ea"/>
              <a:cs typeface="Arial" pitchFamily="34" charset="0"/>
            </a:endParaRPr>
          </a:p>
        </p:txBody>
      </p:sp>
      <p:graphicFrame>
        <p:nvGraphicFramePr>
          <p:cNvPr id="7" name="Group 4"/>
          <p:cNvGraphicFramePr>
            <a:graphicFrameLocks/>
          </p:cNvGraphicFramePr>
          <p:nvPr/>
        </p:nvGraphicFramePr>
        <p:xfrm>
          <a:off x="211138" y="1405318"/>
          <a:ext cx="8662987" cy="4385882"/>
        </p:xfrm>
        <a:graphic>
          <a:graphicData uri="http://schemas.openxmlformats.org/drawingml/2006/table">
            <a:tbl>
              <a:tblPr/>
              <a:tblGrid>
                <a:gridCol w="1312862"/>
                <a:gridCol w="3733800"/>
                <a:gridCol w="3616325"/>
              </a:tblGrid>
              <a:tr h="719138">
                <a:tc>
                  <a:txBody>
                    <a:bodyPr/>
                    <a:lstStyle/>
                    <a:p>
                      <a:pPr marL="0" marR="0" lvl="0" indent="0" algn="ctr" defTabSz="914400" rtl="0" eaLnBrk="1" fontAlgn="base" latinLnBrk="0" hangingPunct="1">
                        <a:lnSpc>
                          <a:spcPts val="1600"/>
                        </a:lnSpc>
                        <a:spcBef>
                          <a:spcPct val="40000"/>
                        </a:spcBef>
                        <a:spcAft>
                          <a:spcPct val="0"/>
                        </a:spcAft>
                        <a:buClrTx/>
                        <a:buSzPct val="105000"/>
                        <a:buFontTx/>
                        <a:buNone/>
                        <a:tabLst/>
                      </a:pPr>
                      <a:endParaRPr kumimoji="0" lang="en-US" sz="1400" b="1" i="0" u="none" strike="noStrike" cap="none" normalizeH="0" baseline="0" dirty="0" smtClean="0">
                        <a:ln>
                          <a:noFill/>
                        </a:ln>
                        <a:solidFill>
                          <a:srgbClr val="FFFFFF"/>
                        </a:solidFill>
                        <a:effectLst/>
                        <a:latin typeface="Arial" charset="0"/>
                        <a:cs typeface="Arial" charset="0"/>
                      </a:endParaRPr>
                    </a:p>
                  </a:txBody>
                  <a:tcPr anchor="ctr" horzOverflow="overflow">
                    <a:lnL w="12700" cap="flat" cmpd="sng" algn="ctr">
                      <a:noFill/>
                      <a:prstDash val="solid"/>
                      <a:round/>
                      <a:headEnd type="none" w="med" len="med"/>
                      <a:tailEnd type="none" w="med" len="med"/>
                    </a:lnL>
                    <a:lnR w="12700" cap="flat" cmpd="sng" algn="ctr">
                      <a:solidFill>
                        <a:srgbClr val="AABE75"/>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AABE75"/>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1600"/>
                        </a:lnSpc>
                        <a:spcBef>
                          <a:spcPct val="40000"/>
                        </a:spcBef>
                        <a:spcAft>
                          <a:spcPct val="0"/>
                        </a:spcAft>
                        <a:buClrTx/>
                        <a:buSzPct val="105000"/>
                        <a:buFontTx/>
                        <a:buNone/>
                        <a:tabLst/>
                      </a:pPr>
                      <a:r>
                        <a:rPr kumimoji="0" lang="en-GB" sz="1400" b="1" i="0" u="none" strike="noStrike" cap="none" normalizeH="0" baseline="0" dirty="0" smtClean="0">
                          <a:ln>
                            <a:noFill/>
                          </a:ln>
                          <a:solidFill>
                            <a:srgbClr val="FFFFFF"/>
                          </a:solidFill>
                          <a:effectLst/>
                          <a:latin typeface="Arial" charset="0"/>
                          <a:cs typeface="Arial" charset="0"/>
                        </a:rPr>
                        <a:t>GET IT RIGHT</a:t>
                      </a:r>
                    </a:p>
                    <a:p>
                      <a:pPr marL="0" marR="0" lvl="0" indent="0" algn="ctr" defTabSz="914400" rtl="0" eaLnBrk="1" fontAlgn="base" latinLnBrk="0" hangingPunct="1">
                        <a:lnSpc>
                          <a:spcPts val="1600"/>
                        </a:lnSpc>
                        <a:spcBef>
                          <a:spcPct val="40000"/>
                        </a:spcBef>
                        <a:spcAft>
                          <a:spcPct val="0"/>
                        </a:spcAft>
                        <a:buClrTx/>
                        <a:buSzPct val="105000"/>
                        <a:buFontTx/>
                        <a:buNone/>
                        <a:tabLst/>
                      </a:pPr>
                      <a:r>
                        <a:rPr kumimoji="0" lang="en-GB" sz="1400" b="1" i="0" u="none" strike="noStrike" cap="none" normalizeH="0" baseline="0" dirty="0" smtClean="0">
                          <a:ln>
                            <a:noFill/>
                          </a:ln>
                          <a:solidFill>
                            <a:srgbClr val="FFFFFF"/>
                          </a:solidFill>
                          <a:effectLst/>
                          <a:latin typeface="Arial" charset="0"/>
                          <a:cs typeface="Arial" charset="0"/>
                        </a:rPr>
                        <a:t>“ADD VALUE”</a:t>
                      </a:r>
                    </a:p>
                  </a:txBody>
                  <a:tcPr anchor="ctr" horzOverflow="overflow">
                    <a:lnL w="12700" cap="flat" cmpd="sng" algn="ctr">
                      <a:solidFill>
                        <a:srgbClr val="AABE75"/>
                      </a:solidFill>
                      <a:prstDash val="solid"/>
                      <a:round/>
                      <a:headEnd type="none" w="med" len="med"/>
                      <a:tailEnd type="none" w="med" len="med"/>
                    </a:lnL>
                    <a:lnR w="12700" cap="flat" cmpd="sng" algn="ctr">
                      <a:solidFill>
                        <a:srgbClr val="AABE75"/>
                      </a:solidFill>
                      <a:prstDash val="solid"/>
                      <a:round/>
                      <a:headEnd type="none" w="med" len="med"/>
                      <a:tailEnd type="none" w="med" len="med"/>
                    </a:lnR>
                    <a:lnT w="12700" cap="flat" cmpd="sng" algn="ctr">
                      <a:solidFill>
                        <a:srgbClr val="AABE75"/>
                      </a:solidFill>
                      <a:prstDash val="solid"/>
                      <a:round/>
                      <a:headEnd type="none" w="med" len="med"/>
                      <a:tailEnd type="none" w="med" len="med"/>
                    </a:lnT>
                    <a:lnB w="12700" cap="flat" cmpd="sng" algn="ctr">
                      <a:solidFill>
                        <a:srgbClr val="AABE75"/>
                      </a:solidFill>
                      <a:prstDash val="solid"/>
                      <a:round/>
                      <a:headEnd type="none" w="med" len="med"/>
                      <a:tailEnd type="none" w="med" len="med"/>
                    </a:lnB>
                    <a:lnTlToBr>
                      <a:noFill/>
                    </a:lnTlToBr>
                    <a:lnBlToTr>
                      <a:noFill/>
                    </a:lnBlToTr>
                    <a:solidFill>
                      <a:srgbClr val="8F9F4C"/>
                    </a:solidFill>
                  </a:tcPr>
                </a:tc>
                <a:tc>
                  <a:txBody>
                    <a:bodyPr/>
                    <a:lstStyle/>
                    <a:p>
                      <a:pPr marL="0" marR="0" lvl="0" indent="0" algn="ctr" defTabSz="914400" rtl="0" eaLnBrk="1" fontAlgn="base" latinLnBrk="0" hangingPunct="1">
                        <a:lnSpc>
                          <a:spcPts val="1600"/>
                        </a:lnSpc>
                        <a:spcBef>
                          <a:spcPct val="40000"/>
                        </a:spcBef>
                        <a:spcAft>
                          <a:spcPct val="0"/>
                        </a:spcAft>
                        <a:buClrTx/>
                        <a:buSzPct val="105000"/>
                        <a:buFontTx/>
                        <a:buNone/>
                        <a:tabLst/>
                      </a:pPr>
                      <a:r>
                        <a:rPr kumimoji="0" lang="en-GB" sz="1400" b="1" i="0" u="none" strike="noStrike" cap="none" normalizeH="0" baseline="0" dirty="0" smtClean="0">
                          <a:ln>
                            <a:noFill/>
                          </a:ln>
                          <a:solidFill>
                            <a:srgbClr val="FFFFFF"/>
                          </a:solidFill>
                          <a:effectLst/>
                          <a:latin typeface="Arial" charset="0"/>
                          <a:cs typeface="Arial" charset="0"/>
                        </a:rPr>
                        <a:t>GET IT WRONG</a:t>
                      </a:r>
                    </a:p>
                    <a:p>
                      <a:pPr marL="0" marR="0" lvl="0" indent="0" algn="ctr" defTabSz="914400" rtl="0" eaLnBrk="1" fontAlgn="base" latinLnBrk="0" hangingPunct="1">
                        <a:lnSpc>
                          <a:spcPts val="1600"/>
                        </a:lnSpc>
                        <a:spcBef>
                          <a:spcPct val="40000"/>
                        </a:spcBef>
                        <a:spcAft>
                          <a:spcPct val="0"/>
                        </a:spcAft>
                        <a:buClrTx/>
                        <a:buSzPct val="105000"/>
                        <a:buFontTx/>
                        <a:buNone/>
                        <a:tabLst/>
                      </a:pPr>
                      <a:r>
                        <a:rPr kumimoji="0" lang="en-GB" sz="1400" b="1" i="0" u="none" strike="noStrike" cap="none" normalizeH="0" baseline="0" dirty="0" smtClean="0">
                          <a:ln>
                            <a:noFill/>
                          </a:ln>
                          <a:solidFill>
                            <a:srgbClr val="FFFFFF"/>
                          </a:solidFill>
                          <a:effectLst/>
                          <a:latin typeface="Arial" charset="0"/>
                          <a:cs typeface="Arial" charset="0"/>
                        </a:rPr>
                        <a:t>“DESTROY VALUE”</a:t>
                      </a:r>
                    </a:p>
                  </a:txBody>
                  <a:tcPr anchor="ctr" horzOverflow="overflow">
                    <a:lnL w="12700" cap="flat" cmpd="sng" algn="ctr">
                      <a:solidFill>
                        <a:srgbClr val="AABE75"/>
                      </a:solidFill>
                      <a:prstDash val="solid"/>
                      <a:round/>
                      <a:headEnd type="none" w="med" len="med"/>
                      <a:tailEnd type="none" w="med" len="med"/>
                    </a:lnL>
                    <a:lnR w="12700" cap="flat" cmpd="sng" algn="ctr">
                      <a:solidFill>
                        <a:srgbClr val="AABE75"/>
                      </a:solidFill>
                      <a:prstDash val="solid"/>
                      <a:round/>
                      <a:headEnd type="none" w="med" len="med"/>
                      <a:tailEnd type="none" w="med" len="med"/>
                    </a:lnR>
                    <a:lnT w="12700" cap="flat" cmpd="sng" algn="ctr">
                      <a:solidFill>
                        <a:srgbClr val="AABE75"/>
                      </a:solidFill>
                      <a:prstDash val="solid"/>
                      <a:round/>
                      <a:headEnd type="none" w="med" len="med"/>
                      <a:tailEnd type="none" w="med" len="med"/>
                    </a:lnT>
                    <a:lnB w="12700" cap="flat" cmpd="sng" algn="ctr">
                      <a:solidFill>
                        <a:srgbClr val="AABE75"/>
                      </a:solidFill>
                      <a:prstDash val="solid"/>
                      <a:round/>
                      <a:headEnd type="none" w="med" len="med"/>
                      <a:tailEnd type="none" w="med" len="med"/>
                    </a:lnB>
                    <a:lnTlToBr>
                      <a:noFill/>
                    </a:lnTlToBr>
                    <a:lnBlToTr>
                      <a:noFill/>
                    </a:lnBlToTr>
                    <a:solidFill>
                      <a:srgbClr val="8F9F4C"/>
                    </a:solidFill>
                  </a:tcPr>
                </a:tc>
              </a:tr>
              <a:tr h="473075">
                <a:tc>
                  <a:txBody>
                    <a:bodyPr/>
                    <a:lstStyle/>
                    <a:p>
                      <a:pPr marL="261938" marR="0" lvl="0" indent="-261938" algn="l" defTabSz="914400" rtl="0" eaLnBrk="1" fontAlgn="base" latinLnBrk="0" hangingPunct="1">
                        <a:lnSpc>
                          <a:spcPct val="100000"/>
                        </a:lnSpc>
                        <a:spcBef>
                          <a:spcPct val="30000"/>
                        </a:spcBef>
                        <a:spcAft>
                          <a:spcPct val="0"/>
                        </a:spcAft>
                        <a:buClr>
                          <a:srgbClr val="8AA5CB"/>
                        </a:buClr>
                        <a:buSzPct val="85000"/>
                        <a:buFont typeface="Wingdings" pitchFamily="2" charset="2"/>
                        <a:buNone/>
                        <a:tabLst/>
                      </a:pPr>
                      <a:r>
                        <a:rPr kumimoji="0" lang="en-GB" sz="1400" b="0" i="0" u="none" strike="noStrike" cap="none" normalizeH="0" baseline="0" smtClean="0">
                          <a:ln>
                            <a:noFill/>
                          </a:ln>
                          <a:solidFill>
                            <a:srgbClr val="00338D"/>
                          </a:solidFill>
                          <a:effectLst/>
                          <a:latin typeface="Arial" charset="0"/>
                          <a:cs typeface="Arial" charset="0"/>
                        </a:rPr>
                        <a:t>Price</a:t>
                      </a:r>
                    </a:p>
                  </a:txBody>
                  <a:tcPr anchor="ctr" horzOverflow="overflow">
                    <a:lnL w="12700" cap="flat" cmpd="sng" algn="ctr">
                      <a:solidFill>
                        <a:srgbClr val="AABE75"/>
                      </a:solidFill>
                      <a:prstDash val="solid"/>
                      <a:round/>
                      <a:headEnd type="none" w="med" len="med"/>
                      <a:tailEnd type="none" w="med" len="med"/>
                    </a:lnL>
                    <a:lnR w="12700" cap="flat" cmpd="sng" algn="ctr">
                      <a:solidFill>
                        <a:srgbClr val="AABE75"/>
                      </a:solidFill>
                      <a:prstDash val="solid"/>
                      <a:round/>
                      <a:headEnd type="none" w="med" len="med"/>
                      <a:tailEnd type="none" w="med" len="med"/>
                    </a:lnR>
                    <a:lnT w="12700" cap="flat" cmpd="sng" algn="ctr">
                      <a:solidFill>
                        <a:srgbClr val="AABE75"/>
                      </a:solidFill>
                      <a:prstDash val="solid"/>
                      <a:round/>
                      <a:headEnd type="none" w="med" len="med"/>
                      <a:tailEnd type="none" w="med" len="med"/>
                    </a:lnT>
                    <a:lnB w="12700" cap="flat" cmpd="sng" algn="ctr">
                      <a:solidFill>
                        <a:srgbClr val="AABE75"/>
                      </a:solidFill>
                      <a:prstDash val="solid"/>
                      <a:round/>
                      <a:headEnd type="none" w="med" len="med"/>
                      <a:tailEnd type="none" w="med" len="med"/>
                    </a:lnB>
                    <a:lnTlToBr>
                      <a:noFill/>
                    </a:lnTlToBr>
                    <a:lnBlToTr>
                      <a:noFill/>
                    </a:lnBlToTr>
                    <a:solidFill>
                      <a:srgbClr val="DADFC3"/>
                    </a:solidFill>
                  </a:tcPr>
                </a:tc>
                <a:tc>
                  <a:txBody>
                    <a:bodyPr/>
                    <a:lstStyle/>
                    <a:p>
                      <a:pPr marL="261938" marR="0" lvl="0" indent="-261938" algn="l" defTabSz="914400" rtl="0" eaLnBrk="1" fontAlgn="base" latinLnBrk="0" hangingPunct="1">
                        <a:lnSpc>
                          <a:spcPct val="100000"/>
                        </a:lnSpc>
                        <a:spcBef>
                          <a:spcPct val="30000"/>
                        </a:spcBef>
                        <a:spcAft>
                          <a:spcPct val="0"/>
                        </a:spcAft>
                        <a:buClr>
                          <a:schemeClr val="accent1"/>
                        </a:buClr>
                        <a:buSzPct val="125000"/>
                        <a:buFont typeface="Arial" pitchFamily="34" charset="0"/>
                        <a:buChar char="▪"/>
                        <a:tabLst/>
                      </a:pPr>
                      <a:r>
                        <a:rPr kumimoji="0" lang="en-GB" sz="1400" b="0" i="0" u="none" strike="noStrike" cap="none" normalizeH="0" baseline="0" dirty="0" smtClean="0">
                          <a:ln>
                            <a:noFill/>
                          </a:ln>
                          <a:solidFill>
                            <a:schemeClr val="tx1"/>
                          </a:solidFill>
                          <a:effectLst/>
                          <a:latin typeface="Arial" charset="0"/>
                          <a:cs typeface="Arial" charset="0"/>
                        </a:rPr>
                        <a:t>Earnings and cash flow support price negotiated</a:t>
                      </a:r>
                    </a:p>
                    <a:p>
                      <a:pPr marL="261938" marR="0" lvl="0" indent="-261938" algn="l" defTabSz="914400" rtl="0" eaLnBrk="1" fontAlgn="base" latinLnBrk="0" hangingPunct="1">
                        <a:lnSpc>
                          <a:spcPct val="100000"/>
                        </a:lnSpc>
                        <a:spcBef>
                          <a:spcPct val="30000"/>
                        </a:spcBef>
                        <a:spcAft>
                          <a:spcPct val="0"/>
                        </a:spcAft>
                        <a:buClr>
                          <a:schemeClr val="accent1"/>
                        </a:buClr>
                        <a:buSzPct val="125000"/>
                        <a:buFont typeface="Arial" pitchFamily="34" charset="0"/>
                        <a:buChar char="▪"/>
                        <a:tabLst/>
                      </a:pPr>
                      <a:r>
                        <a:rPr kumimoji="0" lang="en-GB" sz="1400" b="0" i="0" u="none" strike="noStrike" cap="none" normalizeH="0" baseline="0" dirty="0" smtClean="0">
                          <a:ln>
                            <a:noFill/>
                          </a:ln>
                          <a:solidFill>
                            <a:schemeClr val="tx1"/>
                          </a:solidFill>
                          <a:effectLst/>
                          <a:latin typeface="Arial" charset="0"/>
                          <a:cs typeface="Arial" charset="0"/>
                        </a:rPr>
                        <a:t>SPA negotiation leads to favourable drafting of definitions and adjustment mechanics</a:t>
                      </a:r>
                    </a:p>
                  </a:txBody>
                  <a:tcPr horzOverflow="overflow">
                    <a:lnL w="12700" cap="flat" cmpd="sng" algn="ctr">
                      <a:solidFill>
                        <a:srgbClr val="AABE75"/>
                      </a:solidFill>
                      <a:prstDash val="solid"/>
                      <a:round/>
                      <a:headEnd type="none" w="med" len="med"/>
                      <a:tailEnd type="none" w="med" len="med"/>
                    </a:lnL>
                    <a:lnR w="12700" cap="flat" cmpd="sng" algn="ctr">
                      <a:solidFill>
                        <a:srgbClr val="AABE75"/>
                      </a:solidFill>
                      <a:prstDash val="solid"/>
                      <a:round/>
                      <a:headEnd type="none" w="med" len="med"/>
                      <a:tailEnd type="none" w="med" len="med"/>
                    </a:lnR>
                    <a:lnT w="12700" cap="flat" cmpd="sng" algn="ctr">
                      <a:solidFill>
                        <a:srgbClr val="AABE75"/>
                      </a:solidFill>
                      <a:prstDash val="solid"/>
                      <a:round/>
                      <a:headEnd type="none" w="med" len="med"/>
                      <a:tailEnd type="none" w="med" len="med"/>
                    </a:lnT>
                    <a:lnB w="12700" cap="flat" cmpd="sng" algn="ctr">
                      <a:solidFill>
                        <a:srgbClr val="AABE75"/>
                      </a:solidFill>
                      <a:prstDash val="solid"/>
                      <a:round/>
                      <a:headEnd type="none" w="med" len="med"/>
                      <a:tailEnd type="none" w="med" len="med"/>
                    </a:lnB>
                    <a:lnTlToBr>
                      <a:noFill/>
                    </a:lnTlToBr>
                    <a:lnBlToTr>
                      <a:noFill/>
                    </a:lnBlToTr>
                    <a:noFill/>
                  </a:tcPr>
                </a:tc>
                <a:tc>
                  <a:txBody>
                    <a:bodyPr/>
                    <a:lstStyle/>
                    <a:p>
                      <a:pPr marL="261938" marR="0" lvl="0" indent="-261938" algn="l" defTabSz="914400" rtl="0" eaLnBrk="1" fontAlgn="base" latinLnBrk="0" hangingPunct="1">
                        <a:lnSpc>
                          <a:spcPct val="100000"/>
                        </a:lnSpc>
                        <a:spcBef>
                          <a:spcPct val="30000"/>
                        </a:spcBef>
                        <a:spcAft>
                          <a:spcPct val="0"/>
                        </a:spcAft>
                        <a:buClr>
                          <a:schemeClr val="accent1"/>
                        </a:buClr>
                        <a:buSzPct val="125000"/>
                        <a:buFont typeface="Arial" pitchFamily="34" charset="0"/>
                        <a:buChar char="▪"/>
                        <a:tabLst/>
                      </a:pPr>
                      <a:r>
                        <a:rPr kumimoji="0" lang="en-GB" sz="1400" b="0" i="0" u="none" strike="noStrike" cap="none" normalizeH="0" baseline="0" dirty="0" smtClean="0">
                          <a:ln>
                            <a:noFill/>
                          </a:ln>
                          <a:solidFill>
                            <a:schemeClr val="tx1"/>
                          </a:solidFill>
                          <a:effectLst/>
                          <a:latin typeface="Arial" charset="0"/>
                          <a:cs typeface="Arial" charset="0"/>
                        </a:rPr>
                        <a:t>Working capital unexpectedly consumes cash</a:t>
                      </a:r>
                    </a:p>
                    <a:p>
                      <a:pPr marL="261938" marR="0" lvl="0" indent="-261938" algn="l" defTabSz="914400" rtl="0" eaLnBrk="1" fontAlgn="base" latinLnBrk="0" hangingPunct="1">
                        <a:lnSpc>
                          <a:spcPct val="100000"/>
                        </a:lnSpc>
                        <a:spcBef>
                          <a:spcPct val="30000"/>
                        </a:spcBef>
                        <a:spcAft>
                          <a:spcPct val="0"/>
                        </a:spcAft>
                        <a:buClr>
                          <a:schemeClr val="accent1"/>
                        </a:buClr>
                        <a:buSzPct val="125000"/>
                        <a:buFont typeface="Arial" pitchFamily="34" charset="0"/>
                        <a:buChar char="▪"/>
                        <a:tabLst/>
                      </a:pPr>
                      <a:r>
                        <a:rPr kumimoji="0" lang="en-GB" sz="1400" b="0" i="0" u="none" strike="noStrike" cap="none" normalizeH="0" baseline="0" dirty="0" smtClean="0">
                          <a:ln>
                            <a:noFill/>
                          </a:ln>
                          <a:solidFill>
                            <a:schemeClr val="tx1"/>
                          </a:solidFill>
                          <a:effectLst/>
                          <a:latin typeface="Arial" charset="0"/>
                          <a:cs typeface="Arial" charset="0"/>
                        </a:rPr>
                        <a:t>Unsustainable earnings</a:t>
                      </a:r>
                    </a:p>
                    <a:p>
                      <a:pPr marL="261938" marR="0" lvl="0" indent="-261938" algn="l" defTabSz="914400" rtl="0" eaLnBrk="1" fontAlgn="base" latinLnBrk="0" hangingPunct="1">
                        <a:lnSpc>
                          <a:spcPct val="100000"/>
                        </a:lnSpc>
                        <a:spcBef>
                          <a:spcPct val="30000"/>
                        </a:spcBef>
                        <a:spcAft>
                          <a:spcPct val="0"/>
                        </a:spcAft>
                        <a:buClr>
                          <a:schemeClr val="accent1"/>
                        </a:buClr>
                        <a:buSzPct val="125000"/>
                        <a:buFont typeface="Arial" pitchFamily="34" charset="0"/>
                        <a:buChar char="▪"/>
                        <a:tabLst/>
                      </a:pPr>
                      <a:r>
                        <a:rPr kumimoji="0" lang="en-GB" sz="1400" b="0" i="0" u="none" strike="noStrike" cap="none" normalizeH="0" baseline="0" dirty="0" smtClean="0">
                          <a:ln>
                            <a:noFill/>
                          </a:ln>
                          <a:solidFill>
                            <a:schemeClr val="tx1"/>
                          </a:solidFill>
                          <a:effectLst/>
                          <a:latin typeface="Arial" charset="0"/>
                          <a:cs typeface="Arial" charset="0"/>
                        </a:rPr>
                        <a:t>Pay too much</a:t>
                      </a:r>
                    </a:p>
                  </a:txBody>
                  <a:tcPr horzOverflow="overflow">
                    <a:lnL w="12700" cap="flat" cmpd="sng" algn="ctr">
                      <a:solidFill>
                        <a:srgbClr val="AABE75"/>
                      </a:solidFill>
                      <a:prstDash val="solid"/>
                      <a:round/>
                      <a:headEnd type="none" w="med" len="med"/>
                      <a:tailEnd type="none" w="med" len="med"/>
                    </a:lnL>
                    <a:lnR w="12700" cap="flat" cmpd="sng" algn="ctr">
                      <a:solidFill>
                        <a:srgbClr val="AABE75"/>
                      </a:solidFill>
                      <a:prstDash val="solid"/>
                      <a:round/>
                      <a:headEnd type="none" w="med" len="med"/>
                      <a:tailEnd type="none" w="med" len="med"/>
                    </a:lnR>
                    <a:lnT w="12700" cap="flat" cmpd="sng" algn="ctr">
                      <a:solidFill>
                        <a:srgbClr val="AABE75"/>
                      </a:solidFill>
                      <a:prstDash val="solid"/>
                      <a:round/>
                      <a:headEnd type="none" w="med" len="med"/>
                      <a:tailEnd type="none" w="med" len="med"/>
                    </a:lnT>
                    <a:lnB w="12700" cap="flat" cmpd="sng" algn="ctr">
                      <a:solidFill>
                        <a:srgbClr val="AABE75"/>
                      </a:solidFill>
                      <a:prstDash val="solid"/>
                      <a:round/>
                      <a:headEnd type="none" w="med" len="med"/>
                      <a:tailEnd type="none" w="med" len="med"/>
                    </a:lnB>
                    <a:lnTlToBr>
                      <a:noFill/>
                    </a:lnTlToBr>
                    <a:lnBlToTr>
                      <a:noFill/>
                    </a:lnBlToTr>
                    <a:noFill/>
                  </a:tcPr>
                </a:tc>
              </a:tr>
              <a:tr h="495300">
                <a:tc>
                  <a:txBody>
                    <a:bodyPr/>
                    <a:lstStyle/>
                    <a:p>
                      <a:pPr marL="285750" marR="0" lvl="0" indent="-285750" algn="l" defTabSz="914400" rtl="0" eaLnBrk="1" fontAlgn="base" latinLnBrk="0" hangingPunct="1">
                        <a:lnSpc>
                          <a:spcPct val="100000"/>
                        </a:lnSpc>
                        <a:spcBef>
                          <a:spcPct val="40000"/>
                        </a:spcBef>
                        <a:spcAft>
                          <a:spcPct val="0"/>
                        </a:spcAft>
                        <a:buClr>
                          <a:srgbClr val="808EC8"/>
                        </a:buClr>
                        <a:buSzPct val="85000"/>
                        <a:buFont typeface="Wingdings" pitchFamily="2" charset="2"/>
                        <a:buNone/>
                        <a:tabLst/>
                      </a:pPr>
                      <a:r>
                        <a:rPr kumimoji="0" lang="en-GB" sz="1400" b="0" i="0" u="none" strike="noStrike" cap="none" normalizeH="0" baseline="0" smtClean="0">
                          <a:ln>
                            <a:noFill/>
                          </a:ln>
                          <a:solidFill>
                            <a:srgbClr val="00338D"/>
                          </a:solidFill>
                          <a:effectLst/>
                          <a:latin typeface="Arial" charset="0"/>
                          <a:cs typeface="Arial" charset="0"/>
                        </a:rPr>
                        <a:t>Funding </a:t>
                      </a:r>
                    </a:p>
                  </a:txBody>
                  <a:tcPr anchor="ctr" horzOverflow="overflow">
                    <a:lnL w="12700" cap="flat" cmpd="sng" algn="ctr">
                      <a:solidFill>
                        <a:srgbClr val="AABE75"/>
                      </a:solidFill>
                      <a:prstDash val="solid"/>
                      <a:round/>
                      <a:headEnd type="none" w="med" len="med"/>
                      <a:tailEnd type="none" w="med" len="med"/>
                    </a:lnL>
                    <a:lnR w="12700" cap="flat" cmpd="sng" algn="ctr">
                      <a:solidFill>
                        <a:srgbClr val="AABE75"/>
                      </a:solidFill>
                      <a:prstDash val="solid"/>
                      <a:round/>
                      <a:headEnd type="none" w="med" len="med"/>
                      <a:tailEnd type="none" w="med" len="med"/>
                    </a:lnR>
                    <a:lnT w="12700" cap="flat" cmpd="sng" algn="ctr">
                      <a:solidFill>
                        <a:srgbClr val="AABE75"/>
                      </a:solidFill>
                      <a:prstDash val="solid"/>
                      <a:round/>
                      <a:headEnd type="none" w="med" len="med"/>
                      <a:tailEnd type="none" w="med" len="med"/>
                    </a:lnT>
                    <a:lnB w="12700" cap="flat" cmpd="sng" algn="ctr">
                      <a:solidFill>
                        <a:srgbClr val="AABE75"/>
                      </a:solidFill>
                      <a:prstDash val="solid"/>
                      <a:round/>
                      <a:headEnd type="none" w="med" len="med"/>
                      <a:tailEnd type="none" w="med" len="med"/>
                    </a:lnB>
                    <a:lnTlToBr>
                      <a:noFill/>
                    </a:lnTlToBr>
                    <a:lnBlToTr>
                      <a:noFill/>
                    </a:lnBlToTr>
                    <a:solidFill>
                      <a:srgbClr val="DADFC3"/>
                    </a:solidFill>
                  </a:tcPr>
                </a:tc>
                <a:tc>
                  <a:txBody>
                    <a:bodyPr/>
                    <a:lstStyle/>
                    <a:p>
                      <a:pPr marL="285750" marR="0" lvl="0" indent="-285750" algn="l" defTabSz="914400" rtl="0" eaLnBrk="1" fontAlgn="base" latinLnBrk="0" hangingPunct="1">
                        <a:lnSpc>
                          <a:spcPct val="100000"/>
                        </a:lnSpc>
                        <a:spcBef>
                          <a:spcPct val="40000"/>
                        </a:spcBef>
                        <a:spcAft>
                          <a:spcPct val="0"/>
                        </a:spcAft>
                        <a:buClr>
                          <a:schemeClr val="accent1"/>
                        </a:buClr>
                        <a:buSzPct val="125000"/>
                        <a:buFont typeface="Arial" pitchFamily="34" charset="0"/>
                        <a:buChar char="▪"/>
                        <a:tabLst/>
                      </a:pPr>
                      <a:r>
                        <a:rPr kumimoji="0" lang="en-GB" sz="1400" b="0" i="0" u="none" strike="noStrike" cap="none" normalizeH="0" baseline="0" dirty="0" smtClean="0">
                          <a:ln>
                            <a:noFill/>
                          </a:ln>
                          <a:solidFill>
                            <a:schemeClr val="tx1"/>
                          </a:solidFill>
                          <a:effectLst/>
                          <a:latin typeface="Arial" charset="0"/>
                          <a:cs typeface="Arial" charset="0"/>
                        </a:rPr>
                        <a:t>Reduced cost of financing</a:t>
                      </a:r>
                    </a:p>
                    <a:p>
                      <a:pPr marL="285750" marR="0" lvl="0" indent="-285750" algn="l" defTabSz="914400" rtl="0" eaLnBrk="1" fontAlgn="base" latinLnBrk="0" hangingPunct="1">
                        <a:lnSpc>
                          <a:spcPct val="100000"/>
                        </a:lnSpc>
                        <a:spcBef>
                          <a:spcPct val="40000"/>
                        </a:spcBef>
                        <a:spcAft>
                          <a:spcPct val="0"/>
                        </a:spcAft>
                        <a:buClr>
                          <a:schemeClr val="accent1"/>
                        </a:buClr>
                        <a:buSzPct val="125000"/>
                        <a:buFont typeface="Arial" pitchFamily="34" charset="0"/>
                        <a:buChar char="▪"/>
                        <a:tabLst/>
                      </a:pPr>
                      <a:r>
                        <a:rPr kumimoji="0" lang="en-GB" sz="1400" b="0" i="0" u="none" strike="noStrike" cap="none" normalizeH="0" baseline="0" dirty="0" smtClean="0">
                          <a:ln>
                            <a:noFill/>
                          </a:ln>
                          <a:solidFill>
                            <a:schemeClr val="tx1"/>
                          </a:solidFill>
                          <a:effectLst/>
                          <a:latin typeface="Arial" charset="0"/>
                          <a:cs typeface="Arial" charset="0"/>
                        </a:rPr>
                        <a:t>Maximize headroom of facilities and covenants to help reduce default risk</a:t>
                      </a:r>
                    </a:p>
                  </a:txBody>
                  <a:tcPr horzOverflow="overflow">
                    <a:lnL w="12700" cap="flat" cmpd="sng" algn="ctr">
                      <a:solidFill>
                        <a:srgbClr val="AABE75"/>
                      </a:solidFill>
                      <a:prstDash val="solid"/>
                      <a:round/>
                      <a:headEnd type="none" w="med" len="med"/>
                      <a:tailEnd type="none" w="med" len="med"/>
                    </a:lnL>
                    <a:lnR w="12700" cap="flat" cmpd="sng" algn="ctr">
                      <a:solidFill>
                        <a:srgbClr val="AABE75"/>
                      </a:solidFill>
                      <a:prstDash val="solid"/>
                      <a:round/>
                      <a:headEnd type="none" w="med" len="med"/>
                      <a:tailEnd type="none" w="med" len="med"/>
                    </a:lnR>
                    <a:lnT w="12700" cap="flat" cmpd="sng" algn="ctr">
                      <a:solidFill>
                        <a:srgbClr val="AABE75"/>
                      </a:solidFill>
                      <a:prstDash val="solid"/>
                      <a:round/>
                      <a:headEnd type="none" w="med" len="med"/>
                      <a:tailEnd type="none" w="med" len="med"/>
                    </a:lnT>
                    <a:lnB w="12700" cap="flat" cmpd="sng" algn="ctr">
                      <a:solidFill>
                        <a:srgbClr val="AABE75"/>
                      </a:solidFill>
                      <a:prstDash val="solid"/>
                      <a:round/>
                      <a:headEnd type="none" w="med" len="med"/>
                      <a:tailEnd type="none" w="med" len="med"/>
                    </a:lnB>
                    <a:lnTlToBr>
                      <a:noFill/>
                    </a:lnTlToBr>
                    <a:lnBlToTr>
                      <a:noFill/>
                    </a:lnBlToTr>
                    <a:noFill/>
                  </a:tcPr>
                </a:tc>
                <a:tc>
                  <a:txBody>
                    <a:bodyPr/>
                    <a:lstStyle/>
                    <a:p>
                      <a:pPr marL="317500" marR="0" lvl="0" indent="-317500" algn="l" defTabSz="914400" rtl="0" eaLnBrk="1" fontAlgn="base" latinLnBrk="0" hangingPunct="1">
                        <a:lnSpc>
                          <a:spcPct val="100000"/>
                        </a:lnSpc>
                        <a:spcBef>
                          <a:spcPct val="40000"/>
                        </a:spcBef>
                        <a:spcAft>
                          <a:spcPct val="0"/>
                        </a:spcAft>
                        <a:buClr>
                          <a:schemeClr val="accent1"/>
                        </a:buClr>
                        <a:buSzPct val="125000"/>
                        <a:buFont typeface="Arial" pitchFamily="34" charset="0"/>
                        <a:buChar char="▪"/>
                        <a:tabLst/>
                        <a:defRPr/>
                      </a:pPr>
                      <a:r>
                        <a:rPr kumimoji="0" lang="en-GB" sz="1400" b="0" i="0" u="none" strike="noStrike" cap="none" normalizeH="0" baseline="0" dirty="0" smtClean="0">
                          <a:ln>
                            <a:noFill/>
                          </a:ln>
                          <a:solidFill>
                            <a:schemeClr val="tx1"/>
                          </a:solidFill>
                          <a:effectLst/>
                          <a:latin typeface="Arial" charset="0"/>
                          <a:cs typeface="Arial" charset="0"/>
                        </a:rPr>
                        <a:t>Unexpected cash drain</a:t>
                      </a:r>
                    </a:p>
                    <a:p>
                      <a:pPr marL="317500" marR="0" lvl="0" indent="-317500" algn="l" defTabSz="914400" rtl="0" eaLnBrk="1" fontAlgn="base" latinLnBrk="0" hangingPunct="1">
                        <a:lnSpc>
                          <a:spcPct val="100000"/>
                        </a:lnSpc>
                        <a:spcBef>
                          <a:spcPct val="40000"/>
                        </a:spcBef>
                        <a:spcAft>
                          <a:spcPct val="0"/>
                        </a:spcAft>
                        <a:buClr>
                          <a:schemeClr val="accent1"/>
                        </a:buClr>
                        <a:buSzPct val="125000"/>
                        <a:buFont typeface="Arial" pitchFamily="34" charset="0"/>
                        <a:buChar char="▪"/>
                        <a:tabLst/>
                      </a:pPr>
                      <a:r>
                        <a:rPr kumimoji="0" lang="en-GB" sz="1400" b="0" i="0" u="none" strike="noStrike" cap="none" normalizeH="0" baseline="0" dirty="0" smtClean="0">
                          <a:ln>
                            <a:noFill/>
                          </a:ln>
                          <a:solidFill>
                            <a:schemeClr val="tx1"/>
                          </a:solidFill>
                          <a:effectLst/>
                          <a:latin typeface="Arial" charset="0"/>
                          <a:cs typeface="Arial" charset="0"/>
                        </a:rPr>
                        <a:t>Pressure on covenants and facilities</a:t>
                      </a:r>
                    </a:p>
                    <a:p>
                      <a:pPr marL="317500" marR="0" lvl="0" indent="-317500" algn="l" defTabSz="914400" rtl="0" eaLnBrk="1" fontAlgn="base" latinLnBrk="0" hangingPunct="1">
                        <a:lnSpc>
                          <a:spcPct val="100000"/>
                        </a:lnSpc>
                        <a:spcBef>
                          <a:spcPct val="40000"/>
                        </a:spcBef>
                        <a:spcAft>
                          <a:spcPct val="0"/>
                        </a:spcAft>
                        <a:buClr>
                          <a:schemeClr val="accent1"/>
                        </a:buClr>
                        <a:buSzPct val="125000"/>
                        <a:buFont typeface="Arial" pitchFamily="34" charset="0"/>
                        <a:buChar char="▪"/>
                        <a:tabLst/>
                      </a:pPr>
                      <a:r>
                        <a:rPr kumimoji="0" lang="en-GB" sz="1400" b="0" i="0" u="none" strike="noStrike" cap="none" normalizeH="0" baseline="0" dirty="0" smtClean="0">
                          <a:ln>
                            <a:noFill/>
                          </a:ln>
                          <a:solidFill>
                            <a:schemeClr val="tx1"/>
                          </a:solidFill>
                          <a:effectLst/>
                          <a:latin typeface="Arial" charset="0"/>
                          <a:cs typeface="Arial" charset="0"/>
                        </a:rPr>
                        <a:t>Increased / unexpected borrowing costs</a:t>
                      </a:r>
                    </a:p>
                  </a:txBody>
                  <a:tcPr horzOverflow="overflow">
                    <a:lnL w="12700" cap="flat" cmpd="sng" algn="ctr">
                      <a:solidFill>
                        <a:srgbClr val="AABE75"/>
                      </a:solidFill>
                      <a:prstDash val="solid"/>
                      <a:round/>
                      <a:headEnd type="none" w="med" len="med"/>
                      <a:tailEnd type="none" w="med" len="med"/>
                    </a:lnL>
                    <a:lnR w="12700" cap="flat" cmpd="sng" algn="ctr">
                      <a:solidFill>
                        <a:srgbClr val="AABE75"/>
                      </a:solidFill>
                      <a:prstDash val="solid"/>
                      <a:round/>
                      <a:headEnd type="none" w="med" len="med"/>
                      <a:tailEnd type="none" w="med" len="med"/>
                    </a:lnR>
                    <a:lnT w="12700" cap="flat" cmpd="sng" algn="ctr">
                      <a:solidFill>
                        <a:srgbClr val="AABE75"/>
                      </a:solidFill>
                      <a:prstDash val="solid"/>
                      <a:round/>
                      <a:headEnd type="none" w="med" len="med"/>
                      <a:tailEnd type="none" w="med" len="med"/>
                    </a:lnT>
                    <a:lnB w="12700" cap="flat" cmpd="sng" algn="ctr">
                      <a:solidFill>
                        <a:srgbClr val="AABE75"/>
                      </a:solidFill>
                      <a:prstDash val="solid"/>
                      <a:round/>
                      <a:headEnd type="none" w="med" len="med"/>
                      <a:tailEnd type="none" w="med" len="med"/>
                    </a:lnB>
                    <a:lnTlToBr>
                      <a:noFill/>
                    </a:lnTlToBr>
                    <a:lnBlToTr>
                      <a:noFill/>
                    </a:lnBlToTr>
                    <a:noFill/>
                  </a:tcPr>
                </a:tc>
              </a:tr>
              <a:tr h="1286446">
                <a:tc>
                  <a:txBody>
                    <a:bodyPr/>
                    <a:lstStyle/>
                    <a:p>
                      <a:pPr marL="0" marR="0" lvl="0" indent="0" algn="l" defTabSz="914400" rtl="0" eaLnBrk="1" fontAlgn="base" latinLnBrk="0" hangingPunct="1">
                        <a:lnSpc>
                          <a:spcPct val="100000"/>
                        </a:lnSpc>
                        <a:spcBef>
                          <a:spcPct val="40000"/>
                        </a:spcBef>
                        <a:spcAft>
                          <a:spcPct val="0"/>
                        </a:spcAft>
                        <a:buClr>
                          <a:srgbClr val="808EC8"/>
                        </a:buClr>
                        <a:buSzPct val="85000"/>
                        <a:buFont typeface="Wingdings" pitchFamily="2" charset="2"/>
                        <a:buNone/>
                        <a:tabLst/>
                      </a:pPr>
                      <a:r>
                        <a:rPr kumimoji="0" lang="en-GB" sz="1400" b="0" i="0" u="none" strike="noStrike" cap="none" normalizeH="0" baseline="0" smtClean="0">
                          <a:ln>
                            <a:noFill/>
                          </a:ln>
                          <a:solidFill>
                            <a:srgbClr val="00338D"/>
                          </a:solidFill>
                          <a:effectLst/>
                          <a:latin typeface="Arial" charset="0"/>
                          <a:cs typeface="Arial" charset="0"/>
                        </a:rPr>
                        <a:t>Working capital management</a:t>
                      </a:r>
                      <a:endParaRPr kumimoji="0" lang="en-GB" sz="1400" b="0" i="0" u="none" strike="noStrike" cap="none" normalizeH="0" baseline="0" dirty="0" smtClean="0">
                        <a:ln>
                          <a:noFill/>
                        </a:ln>
                        <a:solidFill>
                          <a:srgbClr val="00338D"/>
                        </a:solidFill>
                        <a:effectLst/>
                        <a:latin typeface="Arial" charset="0"/>
                        <a:cs typeface="Arial" charset="0"/>
                      </a:endParaRPr>
                    </a:p>
                  </a:txBody>
                  <a:tcPr anchor="ctr" horzOverflow="overflow">
                    <a:lnL w="12700" cap="flat" cmpd="sng" algn="ctr">
                      <a:solidFill>
                        <a:srgbClr val="AABE75"/>
                      </a:solidFill>
                      <a:prstDash val="solid"/>
                      <a:round/>
                      <a:headEnd type="none" w="med" len="med"/>
                      <a:tailEnd type="none" w="med" len="med"/>
                    </a:lnL>
                    <a:lnR w="12700" cap="flat" cmpd="sng" algn="ctr">
                      <a:solidFill>
                        <a:srgbClr val="AABE75"/>
                      </a:solidFill>
                      <a:prstDash val="solid"/>
                      <a:round/>
                      <a:headEnd type="none" w="med" len="med"/>
                      <a:tailEnd type="none" w="med" len="med"/>
                    </a:lnR>
                    <a:lnT w="12700" cap="flat" cmpd="sng" algn="ctr">
                      <a:solidFill>
                        <a:srgbClr val="AABE75"/>
                      </a:solidFill>
                      <a:prstDash val="solid"/>
                      <a:round/>
                      <a:headEnd type="none" w="med" len="med"/>
                      <a:tailEnd type="none" w="med" len="med"/>
                    </a:lnT>
                    <a:lnB w="12700" cap="flat" cmpd="sng" algn="ctr">
                      <a:solidFill>
                        <a:srgbClr val="AABE75"/>
                      </a:solidFill>
                      <a:prstDash val="solid"/>
                      <a:round/>
                      <a:headEnd type="none" w="med" len="med"/>
                      <a:tailEnd type="none" w="med" len="med"/>
                    </a:lnB>
                    <a:lnTlToBr>
                      <a:noFill/>
                    </a:lnTlToBr>
                    <a:lnBlToTr>
                      <a:noFill/>
                    </a:lnBlToTr>
                    <a:solidFill>
                      <a:srgbClr val="DADFC3"/>
                    </a:solidFill>
                  </a:tcPr>
                </a:tc>
                <a:tc>
                  <a:txBody>
                    <a:bodyPr/>
                    <a:lstStyle/>
                    <a:p>
                      <a:pPr marL="285750" marR="0" lvl="0" indent="-285750" algn="l" defTabSz="914400" rtl="0" eaLnBrk="1" fontAlgn="base" latinLnBrk="0" hangingPunct="1">
                        <a:lnSpc>
                          <a:spcPct val="100000"/>
                        </a:lnSpc>
                        <a:spcBef>
                          <a:spcPct val="40000"/>
                        </a:spcBef>
                        <a:spcAft>
                          <a:spcPct val="0"/>
                        </a:spcAft>
                        <a:buClr>
                          <a:schemeClr val="accent1"/>
                        </a:buClr>
                        <a:buSzPct val="125000"/>
                        <a:buFont typeface="Arial" pitchFamily="34" charset="0"/>
                        <a:buChar char="▪"/>
                        <a:tabLst/>
                      </a:pPr>
                      <a:r>
                        <a:rPr kumimoji="0" lang="en-GB" sz="1400" b="0" i="0" u="none" strike="noStrike" cap="none" normalizeH="0" baseline="0" dirty="0" smtClean="0">
                          <a:ln>
                            <a:noFill/>
                          </a:ln>
                          <a:solidFill>
                            <a:schemeClr val="tx1"/>
                          </a:solidFill>
                          <a:effectLst/>
                          <a:latin typeface="Arial" charset="0"/>
                          <a:cs typeface="Arial" charset="0"/>
                        </a:rPr>
                        <a:t>Post acquisition working capital strategies and facilities support future business growth and minimize working capital requirements</a:t>
                      </a:r>
                    </a:p>
                  </a:txBody>
                  <a:tcPr horzOverflow="overflow">
                    <a:lnL w="12700" cap="flat" cmpd="sng" algn="ctr">
                      <a:solidFill>
                        <a:srgbClr val="AABE75"/>
                      </a:solidFill>
                      <a:prstDash val="solid"/>
                      <a:round/>
                      <a:headEnd type="none" w="med" len="med"/>
                      <a:tailEnd type="none" w="med" len="med"/>
                    </a:lnL>
                    <a:lnR w="12700" cap="flat" cmpd="sng" algn="ctr">
                      <a:solidFill>
                        <a:srgbClr val="AABE75"/>
                      </a:solidFill>
                      <a:prstDash val="solid"/>
                      <a:round/>
                      <a:headEnd type="none" w="med" len="med"/>
                      <a:tailEnd type="none" w="med" len="med"/>
                    </a:lnR>
                    <a:lnT w="12700" cap="flat" cmpd="sng" algn="ctr">
                      <a:solidFill>
                        <a:srgbClr val="AABE75"/>
                      </a:solidFill>
                      <a:prstDash val="solid"/>
                      <a:round/>
                      <a:headEnd type="none" w="med" len="med"/>
                      <a:tailEnd type="none" w="med" len="med"/>
                    </a:lnT>
                    <a:lnB w="12700" cap="flat" cmpd="sng" algn="ctr">
                      <a:solidFill>
                        <a:srgbClr val="AABE75"/>
                      </a:solidFill>
                      <a:prstDash val="solid"/>
                      <a:round/>
                      <a:headEnd type="none" w="med" len="med"/>
                      <a:tailEnd type="none" w="med" len="med"/>
                    </a:lnB>
                    <a:lnTlToBr>
                      <a:noFill/>
                    </a:lnTlToBr>
                    <a:lnBlToTr>
                      <a:noFill/>
                    </a:lnBlToTr>
                    <a:noFill/>
                  </a:tcPr>
                </a:tc>
                <a:tc>
                  <a:txBody>
                    <a:bodyPr/>
                    <a:lstStyle/>
                    <a:p>
                      <a:pPr marL="317500" marR="0" lvl="0" indent="-317500" algn="l" defTabSz="914400" rtl="0" eaLnBrk="1" fontAlgn="base" latinLnBrk="0" hangingPunct="1">
                        <a:lnSpc>
                          <a:spcPct val="100000"/>
                        </a:lnSpc>
                        <a:spcBef>
                          <a:spcPct val="40000"/>
                        </a:spcBef>
                        <a:spcAft>
                          <a:spcPct val="0"/>
                        </a:spcAft>
                        <a:buClr>
                          <a:schemeClr val="accent1"/>
                        </a:buClr>
                        <a:buSzPct val="125000"/>
                        <a:buFont typeface="Arial" pitchFamily="34" charset="0"/>
                        <a:buChar char="▪"/>
                        <a:tabLst/>
                      </a:pPr>
                      <a:r>
                        <a:rPr kumimoji="0" lang="en-GB" sz="1400" b="0" i="0" u="none" strike="noStrike" cap="none" normalizeH="0" baseline="0" dirty="0" smtClean="0">
                          <a:ln>
                            <a:noFill/>
                          </a:ln>
                          <a:solidFill>
                            <a:schemeClr val="tx1"/>
                          </a:solidFill>
                          <a:effectLst/>
                          <a:latin typeface="Arial" charset="0"/>
                          <a:cs typeface="Arial" charset="0"/>
                        </a:rPr>
                        <a:t>Acquire assets we don’t need and liabilities we don’t want</a:t>
                      </a:r>
                    </a:p>
                    <a:p>
                      <a:pPr marL="317500" marR="0" lvl="0" indent="-317500" algn="l" defTabSz="914400" rtl="0" eaLnBrk="1" fontAlgn="base" latinLnBrk="0" hangingPunct="1">
                        <a:lnSpc>
                          <a:spcPct val="100000"/>
                        </a:lnSpc>
                        <a:spcBef>
                          <a:spcPct val="40000"/>
                        </a:spcBef>
                        <a:spcAft>
                          <a:spcPct val="0"/>
                        </a:spcAft>
                        <a:buClr>
                          <a:schemeClr val="accent1"/>
                        </a:buClr>
                        <a:buSzPct val="125000"/>
                        <a:buFont typeface="Arial" pitchFamily="34" charset="0"/>
                        <a:buChar char="▪"/>
                        <a:tabLst/>
                      </a:pPr>
                      <a:r>
                        <a:rPr kumimoji="0" lang="en-GB" sz="1400" b="0" i="0" u="none" strike="noStrike" cap="none" normalizeH="0" baseline="0" dirty="0" smtClean="0">
                          <a:ln>
                            <a:noFill/>
                          </a:ln>
                          <a:solidFill>
                            <a:schemeClr val="tx1"/>
                          </a:solidFill>
                          <a:effectLst/>
                          <a:latin typeface="Arial" charset="0"/>
                          <a:cs typeface="Arial" charset="0"/>
                        </a:rPr>
                        <a:t>Insufficient facilities to grow business</a:t>
                      </a:r>
                    </a:p>
                    <a:p>
                      <a:pPr marL="317500" marR="0" lvl="0" indent="-317500" algn="l" defTabSz="914400" rtl="0" eaLnBrk="1" fontAlgn="base" latinLnBrk="0" hangingPunct="1">
                        <a:lnSpc>
                          <a:spcPct val="100000"/>
                        </a:lnSpc>
                        <a:spcBef>
                          <a:spcPct val="40000"/>
                        </a:spcBef>
                        <a:spcAft>
                          <a:spcPct val="0"/>
                        </a:spcAft>
                        <a:buClr>
                          <a:schemeClr val="accent1"/>
                        </a:buClr>
                        <a:buSzPct val="125000"/>
                        <a:buFont typeface="Arial" pitchFamily="34" charset="0"/>
                        <a:buChar char="▪"/>
                        <a:tabLst/>
                      </a:pPr>
                      <a:r>
                        <a:rPr kumimoji="0" lang="en-GB" sz="1400" b="0" i="0" u="none" strike="noStrike" cap="none" normalizeH="0" baseline="0" dirty="0" smtClean="0">
                          <a:ln>
                            <a:noFill/>
                          </a:ln>
                          <a:solidFill>
                            <a:schemeClr val="tx1"/>
                          </a:solidFill>
                          <a:effectLst/>
                          <a:latin typeface="Arial" charset="0"/>
                          <a:cs typeface="Arial" charset="0"/>
                        </a:rPr>
                        <a:t>“Current” assets difficult to convert to cash</a:t>
                      </a:r>
                    </a:p>
                  </a:txBody>
                  <a:tcPr horzOverflow="overflow">
                    <a:lnL w="12700" cap="flat" cmpd="sng" algn="ctr">
                      <a:solidFill>
                        <a:srgbClr val="AABE75"/>
                      </a:solidFill>
                      <a:prstDash val="solid"/>
                      <a:round/>
                      <a:headEnd type="none" w="med" len="med"/>
                      <a:tailEnd type="none" w="med" len="med"/>
                    </a:lnL>
                    <a:lnR w="12700" cap="flat" cmpd="sng" algn="ctr">
                      <a:solidFill>
                        <a:srgbClr val="AABE75"/>
                      </a:solidFill>
                      <a:prstDash val="solid"/>
                      <a:round/>
                      <a:headEnd type="none" w="med" len="med"/>
                      <a:tailEnd type="none" w="med" len="med"/>
                    </a:lnR>
                    <a:lnT w="12700" cap="flat" cmpd="sng" algn="ctr">
                      <a:solidFill>
                        <a:srgbClr val="AABE75"/>
                      </a:solidFill>
                      <a:prstDash val="solid"/>
                      <a:round/>
                      <a:headEnd type="none" w="med" len="med"/>
                      <a:tailEnd type="none" w="med" len="med"/>
                    </a:lnT>
                    <a:lnB w="12700" cap="flat" cmpd="sng" algn="ctr">
                      <a:solidFill>
                        <a:srgbClr val="AABE75"/>
                      </a:solidFill>
                      <a:prstDash val="solid"/>
                      <a:round/>
                      <a:headEnd type="none" w="med" len="med"/>
                      <a:tailEnd type="none" w="med" len="med"/>
                    </a:lnB>
                    <a:lnTlToBr>
                      <a:noFill/>
                    </a:lnTlToBr>
                    <a:lnBlToTr>
                      <a:noFill/>
                    </a:lnBlToTr>
                    <a:noFill/>
                  </a:tcPr>
                </a:tc>
              </a:tr>
            </a:tbl>
          </a:graphicData>
        </a:graphic>
      </p:graphicFrame>
      <p:pic>
        <p:nvPicPr>
          <p:cNvPr id="8" name="Picture 7"/>
          <p:cNvPicPr>
            <a:picLocks noChangeAspect="1" noChangeArrowheads="1"/>
          </p:cNvPicPr>
          <p:nvPr/>
        </p:nvPicPr>
        <p:blipFill>
          <a:blip r:embed="rId3" cstate="print"/>
          <a:srcRect/>
          <a:stretch>
            <a:fillRect/>
          </a:stretch>
        </p:blipFill>
        <p:spPr bwMode="auto">
          <a:xfrm>
            <a:off x="8107157" y="104711"/>
            <a:ext cx="822960" cy="82296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bwMode="gray">
          <a:xfrm>
            <a:off x="226337" y="2574172"/>
            <a:ext cx="5878654" cy="3294460"/>
          </a:xfrm>
        </p:spPr>
        <p:txBody>
          <a:bodyPr/>
          <a:lstStyle/>
          <a:p>
            <a:r>
              <a:rPr lang="en-GB" sz="3000" b="1" dirty="0" smtClean="0">
                <a:solidFill>
                  <a:srgbClr val="FFFFFF"/>
                </a:solidFill>
                <a:ea typeface="+mj-ea"/>
              </a:rPr>
              <a:t>In focus: Working capital purchase price adjustments</a:t>
            </a:r>
            <a:endParaRPr lang="en-US" dirty="0"/>
          </a:p>
        </p:txBody>
      </p:sp>
    </p:spTree>
    <p:custDataLst>
      <p:tags r:id="rId1"/>
    </p:custData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5907" name="Rectangle 3"/>
          <p:cNvSpPr>
            <a:spLocks noGrp="1" noChangeArrowheads="1"/>
          </p:cNvSpPr>
          <p:nvPr>
            <p:ph type="body" idx="4294967295"/>
          </p:nvPr>
        </p:nvSpPr>
        <p:spPr>
          <a:xfrm>
            <a:off x="0" y="1295400"/>
            <a:ext cx="8721725" cy="5029200"/>
          </a:xfrm>
        </p:spPr>
        <p:txBody>
          <a:bodyPr/>
          <a:lstStyle/>
          <a:p>
            <a:pPr lvl="1">
              <a:lnSpc>
                <a:spcPct val="90000"/>
              </a:lnSpc>
              <a:buFont typeface="Wingdings" pitchFamily="2" charset="2"/>
              <a:buNone/>
            </a:pPr>
            <a:endParaRPr lang="en-GB" dirty="0"/>
          </a:p>
          <a:p>
            <a:pPr lvl="1">
              <a:lnSpc>
                <a:spcPct val="90000"/>
              </a:lnSpc>
              <a:buFont typeface="Wingdings" pitchFamily="2" charset="2"/>
              <a:buNone/>
            </a:pPr>
            <a:endParaRPr lang="en-GB" sz="1400" dirty="0"/>
          </a:p>
        </p:txBody>
      </p:sp>
      <p:sp>
        <p:nvSpPr>
          <p:cNvPr id="635908" name="Text Box 4"/>
          <p:cNvSpPr txBox="1">
            <a:spLocks noChangeArrowheads="1"/>
          </p:cNvSpPr>
          <p:nvPr/>
        </p:nvSpPr>
        <p:spPr bwMode="auto">
          <a:xfrm>
            <a:off x="8067675" y="773113"/>
            <a:ext cx="184150" cy="304800"/>
          </a:xfrm>
          <a:prstGeom prst="rect">
            <a:avLst/>
          </a:prstGeom>
          <a:noFill/>
          <a:ln w="12700">
            <a:noFill/>
            <a:miter lim="800000"/>
            <a:headEnd type="none" w="sm" len="sm"/>
            <a:tailEnd type="none" w="sm" len="sm"/>
          </a:ln>
          <a:effectLst/>
        </p:spPr>
        <p:txBody>
          <a:bodyPr wrap="none">
            <a:spAutoFit/>
          </a:bodyPr>
          <a:lstStyle/>
          <a:p>
            <a:pPr marL="285750" indent="-285750" algn="ctr" defTabSz="762000" eaLnBrk="0" hangingPunct="0"/>
            <a:endParaRPr lang="en-US">
              <a:solidFill>
                <a:srgbClr val="001B64"/>
              </a:solidFill>
              <a:latin typeface="Univers 55" pitchFamily="2" charset="0"/>
            </a:endParaRPr>
          </a:p>
        </p:txBody>
      </p:sp>
      <p:sp>
        <p:nvSpPr>
          <p:cNvPr id="6" name="Rectangle 3"/>
          <p:cNvSpPr txBox="1">
            <a:spLocks noChangeArrowheads="1"/>
          </p:cNvSpPr>
          <p:nvPr/>
        </p:nvSpPr>
        <p:spPr bwMode="gray">
          <a:xfrm>
            <a:off x="152400" y="0"/>
            <a:ext cx="8991600" cy="9874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eaLnBrk="0" hangingPunct="0"/>
            <a:r>
              <a:rPr lang="en-GB" sz="1600" b="0" kern="0" dirty="0" smtClean="0">
                <a:solidFill>
                  <a:srgbClr val="8AA5CB"/>
                </a:solidFill>
                <a:latin typeface="Arial" pitchFamily="34" charset="0"/>
                <a:ea typeface="+mj-ea"/>
                <a:cs typeface="Arial" pitchFamily="34" charset="0"/>
              </a:rPr>
              <a:t>In focus: Working capital purchase price adjustments </a:t>
            </a:r>
            <a:r>
              <a:rPr kumimoji="0" lang="en-GB" sz="1600" b="0" i="0" u="none" strike="noStrike" kern="0" cap="none" spc="0" normalizeH="0" baseline="0" noProof="0" dirty="0" smtClean="0">
                <a:ln>
                  <a:noFill/>
                </a:ln>
                <a:solidFill>
                  <a:srgbClr val="8AA5CB"/>
                </a:solidFill>
                <a:effectLst/>
                <a:uLnTx/>
                <a:uFillTx/>
                <a:latin typeface="Arial" pitchFamily="34" charset="0"/>
                <a:ea typeface="+mj-ea"/>
                <a:cs typeface="Arial" pitchFamily="34" charset="0"/>
              </a:rPr>
              <a:t/>
            </a:r>
            <a:br>
              <a:rPr kumimoji="0" lang="en-GB" sz="1600" b="0" i="0" u="none" strike="noStrike" kern="0" cap="none" spc="0" normalizeH="0" baseline="0" noProof="0" dirty="0" smtClean="0">
                <a:ln>
                  <a:noFill/>
                </a:ln>
                <a:solidFill>
                  <a:srgbClr val="8AA5CB"/>
                </a:solidFill>
                <a:effectLst/>
                <a:uLnTx/>
                <a:uFillTx/>
                <a:latin typeface="Arial" pitchFamily="34" charset="0"/>
                <a:ea typeface="+mj-ea"/>
                <a:cs typeface="Arial" pitchFamily="34" charset="0"/>
              </a:rPr>
            </a:br>
            <a:r>
              <a:rPr lang="en-GB" sz="2000" dirty="0" smtClean="0"/>
              <a:t>What is a purchase price adjustment?</a:t>
            </a:r>
            <a:endParaRPr kumimoji="0" lang="en-US" altLang="en-US" sz="2000" b="1" i="0" u="none" strike="noStrike" kern="0" cap="none" spc="0" normalizeH="0" baseline="0" noProof="0" dirty="0" smtClean="0">
              <a:ln>
                <a:noFill/>
              </a:ln>
              <a:solidFill>
                <a:schemeClr val="bg1"/>
              </a:solidFill>
              <a:effectLst/>
              <a:uLnTx/>
              <a:uFillTx/>
              <a:latin typeface="Arial" charset="0"/>
              <a:ea typeface="+mj-ea"/>
              <a:cs typeface="Arial" charset="0"/>
            </a:endParaRPr>
          </a:p>
        </p:txBody>
      </p:sp>
      <p:sp>
        <p:nvSpPr>
          <p:cNvPr id="14" name="Rectangle 5"/>
          <p:cNvSpPr>
            <a:spLocks noChangeArrowheads="1"/>
          </p:cNvSpPr>
          <p:nvPr/>
        </p:nvSpPr>
        <p:spPr bwMode="auto">
          <a:xfrm>
            <a:off x="395288" y="1295400"/>
            <a:ext cx="8422891" cy="4608513"/>
          </a:xfrm>
          <a:prstGeom prst="rect">
            <a:avLst/>
          </a:prstGeom>
          <a:noFill/>
          <a:ln w="9525">
            <a:noFill/>
            <a:miter lim="800000"/>
            <a:headEnd/>
            <a:tailEnd/>
          </a:ln>
        </p:spPr>
        <p:txBody>
          <a:bodyPr lIns="0" tIns="0" rIns="0" bIns="0"/>
          <a:lstStyle/>
          <a:p>
            <a:pPr marL="287338" lvl="1" indent="-285750">
              <a:lnSpc>
                <a:spcPct val="90000"/>
              </a:lnSpc>
              <a:spcBef>
                <a:spcPct val="40000"/>
              </a:spcBef>
              <a:buClr>
                <a:schemeClr val="accent1"/>
              </a:buClr>
              <a:buSzPct val="125000"/>
              <a:buFont typeface="Arial" pitchFamily="34" charset="0"/>
              <a:buChar char="▪"/>
            </a:pPr>
            <a:r>
              <a:rPr lang="en-GB" sz="1600" b="0" dirty="0" smtClean="0">
                <a:solidFill>
                  <a:schemeClr val="tx1"/>
                </a:solidFill>
              </a:rPr>
              <a:t>Uncertainties arise in the period of time between negotiating a deal and completion, when ownership and control actually transfers to the buyer. Purchase price adjustments, as defined in the SPA, are used as a way to deal with these uncertainties, and help protect value for both the buyer and seller</a:t>
            </a:r>
          </a:p>
          <a:p>
            <a:pPr marL="287338" lvl="1" indent="-285750">
              <a:lnSpc>
                <a:spcPct val="90000"/>
              </a:lnSpc>
              <a:spcBef>
                <a:spcPct val="40000"/>
              </a:spcBef>
              <a:buClr>
                <a:schemeClr val="accent1"/>
              </a:buClr>
              <a:buSzPct val="125000"/>
              <a:buFont typeface="Arial" pitchFamily="34" charset="0"/>
              <a:buChar char="▪"/>
            </a:pPr>
            <a:r>
              <a:rPr lang="en-GB" sz="1600" b="0" dirty="0" smtClean="0">
                <a:solidFill>
                  <a:schemeClr val="tx1"/>
                </a:solidFill>
              </a:rPr>
              <a:t>For asset deals, provided the assets and liabilities being acquired are clearly defined in the SPA, some of this uncertainty is eliminated</a:t>
            </a:r>
          </a:p>
          <a:p>
            <a:pPr marL="287338" lvl="1" indent="-285750">
              <a:lnSpc>
                <a:spcPct val="90000"/>
              </a:lnSpc>
              <a:spcBef>
                <a:spcPct val="40000"/>
              </a:spcBef>
              <a:buClr>
                <a:schemeClr val="accent1"/>
              </a:buClr>
              <a:buSzPct val="125000"/>
              <a:buFont typeface="Arial" pitchFamily="34" charset="0"/>
              <a:buChar char="▪"/>
            </a:pPr>
            <a:r>
              <a:rPr lang="en-GB" sz="1600" b="0" dirty="0" smtClean="0">
                <a:solidFill>
                  <a:schemeClr val="tx1"/>
                </a:solidFill>
              </a:rPr>
              <a:t>For share deals however, the level of actual working capital and net debt in the target company at the time of completion is not likely to be known when the headline price for the equity of the business is negotiated and agreed</a:t>
            </a:r>
          </a:p>
          <a:p>
            <a:pPr marL="287338" lvl="1" indent="-285750">
              <a:lnSpc>
                <a:spcPct val="90000"/>
              </a:lnSpc>
              <a:spcBef>
                <a:spcPct val="40000"/>
              </a:spcBef>
              <a:buClr>
                <a:schemeClr val="accent1"/>
              </a:buClr>
              <a:buSzPct val="125000"/>
              <a:buFont typeface="Arial" pitchFamily="34" charset="0"/>
              <a:buChar char="▪"/>
            </a:pPr>
            <a:r>
              <a:rPr lang="en-GB" sz="1600" b="0" dirty="0" smtClean="0">
                <a:solidFill>
                  <a:schemeClr val="tx1"/>
                </a:solidFill>
              </a:rPr>
              <a:t>A worked example of a typical adjustment mechanism is shown overleaf</a:t>
            </a:r>
          </a:p>
        </p:txBody>
      </p:sp>
      <p:cxnSp>
        <p:nvCxnSpPr>
          <p:cNvPr id="16" name="Straight Arrow Connector 15"/>
          <p:cNvCxnSpPr/>
          <p:nvPr/>
        </p:nvCxnSpPr>
        <p:spPr bwMode="auto">
          <a:xfrm>
            <a:off x="1219200" y="4728608"/>
            <a:ext cx="6629400" cy="0"/>
          </a:xfrm>
          <a:prstGeom prst="straightConnector1">
            <a:avLst/>
          </a:prstGeom>
          <a:noFill/>
          <a:ln w="19050" cap="flat" cmpd="sng" algn="ctr">
            <a:solidFill>
              <a:schemeClr val="tx2"/>
            </a:solidFill>
            <a:prstDash val="solid"/>
            <a:round/>
            <a:headEnd type="none" w="med" len="med"/>
            <a:tailEnd type="arrow"/>
          </a:ln>
          <a:effectLst/>
        </p:spPr>
      </p:cxnSp>
      <p:sp>
        <p:nvSpPr>
          <p:cNvPr id="18" name="Isosceles Triangle 17"/>
          <p:cNvSpPr/>
          <p:nvPr/>
        </p:nvSpPr>
        <p:spPr bwMode="auto">
          <a:xfrm flipV="1">
            <a:off x="6858000" y="4500008"/>
            <a:ext cx="228600" cy="228600"/>
          </a:xfrm>
          <a:prstGeom prst="triangle">
            <a:avLst/>
          </a:prstGeom>
          <a:solidFill>
            <a:srgbClr val="AABE75"/>
          </a:solidFill>
          <a:ln w="9525" cap="flat" cmpd="sng" algn="ctr">
            <a:solidFill>
              <a:schemeClr val="tx2"/>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1000" b="0" i="0" u="none" strike="noStrike" cap="none" normalizeH="0" baseline="0" smtClean="0">
              <a:ln>
                <a:noFill/>
              </a:ln>
              <a:solidFill>
                <a:schemeClr val="tx1"/>
              </a:solidFill>
              <a:effectLst/>
              <a:latin typeface="Univers 45 Light" pitchFamily="2" charset="0"/>
              <a:cs typeface="Arial" charset="0"/>
            </a:endParaRPr>
          </a:p>
        </p:txBody>
      </p:sp>
      <p:sp>
        <p:nvSpPr>
          <p:cNvPr id="27" name="Rectangle 7"/>
          <p:cNvSpPr>
            <a:spLocks noChangeArrowheads="1"/>
          </p:cNvSpPr>
          <p:nvPr/>
        </p:nvSpPr>
        <p:spPr bwMode="auto">
          <a:xfrm>
            <a:off x="3124200" y="3979309"/>
            <a:ext cx="1143000" cy="596899"/>
          </a:xfrm>
          <a:prstGeom prst="rect">
            <a:avLst/>
          </a:prstGeom>
          <a:noFill/>
          <a:ln w="6350" algn="ctr">
            <a:noFill/>
            <a:miter lim="800000"/>
            <a:headEnd type="none" w="sm" len="sm"/>
            <a:tailEnd type="none" w="sm" len="sm"/>
          </a:ln>
          <a:effectLst/>
        </p:spPr>
        <p:txBody>
          <a:bodyPr lIns="54000" tIns="54000" rIns="54000" bIns="54000" anchor="ctr" anchorCtr="1"/>
          <a:lstStyle/>
          <a:p>
            <a:pPr algn="ctr" defTabSz="762000" rtl="0" fontAlgn="base">
              <a:spcBef>
                <a:spcPct val="20000"/>
              </a:spcBef>
              <a:spcAft>
                <a:spcPct val="0"/>
              </a:spcAft>
            </a:pPr>
            <a:r>
              <a:rPr lang="en-GB" sz="1000" b="0" kern="1200" smtClean="0">
                <a:solidFill>
                  <a:srgbClr val="0C2D83"/>
                </a:solidFill>
                <a:latin typeface="Arial" pitchFamily="34" charset="0"/>
                <a:ea typeface="+mn-ea"/>
                <a:cs typeface="Arial" pitchFamily="34" charset="0"/>
              </a:rPr>
              <a:t>Headline price  and SPA agreed</a:t>
            </a:r>
            <a:endParaRPr lang="en-GB" sz="1000" b="0" kern="1200">
              <a:solidFill>
                <a:srgbClr val="0C2D83"/>
              </a:solidFill>
              <a:latin typeface="Arial" pitchFamily="34" charset="0"/>
              <a:ea typeface="+mn-ea"/>
              <a:cs typeface="Arial" pitchFamily="34" charset="0"/>
            </a:endParaRPr>
          </a:p>
        </p:txBody>
      </p:sp>
      <p:sp>
        <p:nvSpPr>
          <p:cNvPr id="29" name="Isosceles Triangle 28"/>
          <p:cNvSpPr/>
          <p:nvPr/>
        </p:nvSpPr>
        <p:spPr bwMode="auto">
          <a:xfrm flipV="1">
            <a:off x="3581401" y="4500008"/>
            <a:ext cx="228600" cy="228600"/>
          </a:xfrm>
          <a:prstGeom prst="triangle">
            <a:avLst/>
          </a:prstGeom>
          <a:solidFill>
            <a:srgbClr val="AABE75"/>
          </a:solidFill>
          <a:ln w="9525" cap="flat" cmpd="sng" algn="ctr">
            <a:solidFill>
              <a:schemeClr val="tx2"/>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1000" b="0" i="0" u="none" strike="noStrike" cap="none" normalizeH="0" baseline="0" smtClean="0">
              <a:ln>
                <a:noFill/>
              </a:ln>
              <a:solidFill>
                <a:schemeClr val="tx1"/>
              </a:solidFill>
              <a:effectLst/>
              <a:latin typeface="Univers 45 Light" pitchFamily="2" charset="0"/>
              <a:cs typeface="Arial" charset="0"/>
            </a:endParaRPr>
          </a:p>
        </p:txBody>
      </p:sp>
      <p:sp>
        <p:nvSpPr>
          <p:cNvPr id="30" name="Rectangle 7"/>
          <p:cNvSpPr>
            <a:spLocks noChangeArrowheads="1"/>
          </p:cNvSpPr>
          <p:nvPr/>
        </p:nvSpPr>
        <p:spPr bwMode="auto">
          <a:xfrm>
            <a:off x="6395540" y="4055509"/>
            <a:ext cx="1143000" cy="596899"/>
          </a:xfrm>
          <a:prstGeom prst="rect">
            <a:avLst/>
          </a:prstGeom>
          <a:noFill/>
          <a:ln w="6350" algn="ctr">
            <a:noFill/>
            <a:miter lim="800000"/>
            <a:headEnd type="none" w="sm" len="sm"/>
            <a:tailEnd type="none" w="sm" len="sm"/>
          </a:ln>
          <a:effectLst/>
        </p:spPr>
        <p:txBody>
          <a:bodyPr lIns="54000" tIns="54000" rIns="54000" bIns="54000" anchor="ctr" anchorCtr="1"/>
          <a:lstStyle/>
          <a:p>
            <a:pPr algn="ctr" defTabSz="762000" rtl="0" fontAlgn="base">
              <a:spcBef>
                <a:spcPct val="20000"/>
              </a:spcBef>
              <a:spcAft>
                <a:spcPct val="0"/>
              </a:spcAft>
            </a:pPr>
            <a:r>
              <a:rPr lang="en-GB" sz="1000" b="0" kern="1200" smtClean="0">
                <a:solidFill>
                  <a:srgbClr val="0C2D83"/>
                </a:solidFill>
                <a:latin typeface="Arial" pitchFamily="34" charset="0"/>
                <a:ea typeface="+mn-ea"/>
                <a:cs typeface="Arial" pitchFamily="34" charset="0"/>
              </a:rPr>
              <a:t>Completion</a:t>
            </a:r>
            <a:endParaRPr lang="en-GB" sz="1000" b="0" kern="1200">
              <a:solidFill>
                <a:srgbClr val="0C2D83"/>
              </a:solidFill>
              <a:latin typeface="Arial" pitchFamily="34" charset="0"/>
              <a:ea typeface="+mn-ea"/>
              <a:cs typeface="Arial" pitchFamily="34" charset="0"/>
            </a:endParaRPr>
          </a:p>
        </p:txBody>
      </p:sp>
      <p:sp>
        <p:nvSpPr>
          <p:cNvPr id="33" name="Rectangle 7"/>
          <p:cNvSpPr>
            <a:spLocks noChangeArrowheads="1"/>
          </p:cNvSpPr>
          <p:nvPr/>
        </p:nvSpPr>
        <p:spPr bwMode="auto">
          <a:xfrm>
            <a:off x="1447800" y="5033408"/>
            <a:ext cx="1905000" cy="381000"/>
          </a:xfrm>
          <a:prstGeom prst="rect">
            <a:avLst/>
          </a:prstGeom>
          <a:noFill/>
          <a:ln w="6350" algn="ctr">
            <a:noFill/>
            <a:miter lim="800000"/>
            <a:headEnd type="none" w="sm" len="sm"/>
            <a:tailEnd type="none" w="sm" len="sm"/>
          </a:ln>
          <a:effectLst/>
        </p:spPr>
        <p:txBody>
          <a:bodyPr lIns="54000" tIns="54000" rIns="54000" bIns="54000" anchor="ctr" anchorCtr="1"/>
          <a:lstStyle/>
          <a:p>
            <a:pPr algn="ctr" defTabSz="762000" rtl="0" fontAlgn="base">
              <a:spcBef>
                <a:spcPct val="20000"/>
              </a:spcBef>
              <a:spcAft>
                <a:spcPct val="0"/>
              </a:spcAft>
            </a:pPr>
            <a:r>
              <a:rPr lang="en-GB" sz="1000" b="0" kern="1200" smtClean="0">
                <a:solidFill>
                  <a:srgbClr val="0C2D83"/>
                </a:solidFill>
                <a:latin typeface="Arial" pitchFamily="34" charset="0"/>
                <a:ea typeface="+mn-ea"/>
                <a:cs typeface="Arial" pitchFamily="34" charset="0"/>
              </a:rPr>
              <a:t>Negotiation of price and SPA</a:t>
            </a:r>
            <a:endParaRPr lang="en-GB" sz="1000" b="0" kern="1200">
              <a:solidFill>
                <a:srgbClr val="0C2D83"/>
              </a:solidFill>
              <a:latin typeface="Arial" pitchFamily="34" charset="0"/>
              <a:ea typeface="+mn-ea"/>
              <a:cs typeface="Arial" pitchFamily="34" charset="0"/>
            </a:endParaRPr>
          </a:p>
        </p:txBody>
      </p:sp>
      <p:sp>
        <p:nvSpPr>
          <p:cNvPr id="34" name="Rectangle 7"/>
          <p:cNvSpPr>
            <a:spLocks noChangeArrowheads="1"/>
          </p:cNvSpPr>
          <p:nvPr/>
        </p:nvSpPr>
        <p:spPr bwMode="auto">
          <a:xfrm>
            <a:off x="3962400" y="5185808"/>
            <a:ext cx="2590799" cy="381000"/>
          </a:xfrm>
          <a:prstGeom prst="rect">
            <a:avLst/>
          </a:prstGeom>
          <a:noFill/>
          <a:ln w="6350" algn="ctr">
            <a:noFill/>
            <a:miter lim="800000"/>
            <a:headEnd type="none" w="sm" len="sm"/>
            <a:tailEnd type="none" w="sm" len="sm"/>
          </a:ln>
          <a:effectLst/>
        </p:spPr>
        <p:txBody>
          <a:bodyPr lIns="54000" tIns="54000" rIns="54000" bIns="54000" anchor="ctr" anchorCtr="1"/>
          <a:lstStyle/>
          <a:p>
            <a:pPr algn="ctr" defTabSz="762000" rtl="0" fontAlgn="base">
              <a:spcBef>
                <a:spcPct val="20000"/>
              </a:spcBef>
              <a:spcAft>
                <a:spcPct val="0"/>
              </a:spcAft>
            </a:pPr>
            <a:r>
              <a:rPr lang="en-GB" sz="1000" b="0" kern="1200" dirty="0" smtClean="0">
                <a:solidFill>
                  <a:srgbClr val="0C2D83"/>
                </a:solidFill>
                <a:latin typeface="Arial" pitchFamily="34" charset="0"/>
                <a:ea typeface="+mn-ea"/>
                <a:cs typeface="Arial" pitchFamily="34" charset="0"/>
              </a:rPr>
              <a:t>Uncertainties arise in relation to trading, level of working capital , net debt, etc</a:t>
            </a:r>
            <a:endParaRPr lang="en-GB" sz="1000" b="0" kern="1200" dirty="0">
              <a:solidFill>
                <a:srgbClr val="0C2D83"/>
              </a:solidFill>
              <a:latin typeface="Arial" pitchFamily="34" charset="0"/>
              <a:ea typeface="+mn-ea"/>
              <a:cs typeface="Arial" pitchFamily="34" charset="0"/>
            </a:endParaRPr>
          </a:p>
        </p:txBody>
      </p:sp>
      <p:sp>
        <p:nvSpPr>
          <p:cNvPr id="36" name="Right Arrow 35"/>
          <p:cNvSpPr/>
          <p:nvPr/>
        </p:nvSpPr>
        <p:spPr bwMode="auto">
          <a:xfrm>
            <a:off x="1371600" y="4811158"/>
            <a:ext cx="2209800" cy="298450"/>
          </a:xfrm>
          <a:prstGeom prst="rightArrow">
            <a:avLst/>
          </a:prstGeom>
          <a:solidFill>
            <a:srgbClr val="F5B36A"/>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1000" b="0" i="0" u="none" strike="noStrike" cap="none" normalizeH="0" baseline="0" smtClean="0">
              <a:ln>
                <a:noFill/>
              </a:ln>
              <a:solidFill>
                <a:schemeClr val="tx1"/>
              </a:solidFill>
              <a:effectLst/>
              <a:latin typeface="Univers 45 Light" pitchFamily="2" charset="0"/>
              <a:cs typeface="Arial" charset="0"/>
            </a:endParaRPr>
          </a:p>
        </p:txBody>
      </p:sp>
      <p:sp>
        <p:nvSpPr>
          <p:cNvPr id="37" name="Left Brace 36"/>
          <p:cNvSpPr/>
          <p:nvPr/>
        </p:nvSpPr>
        <p:spPr bwMode="auto">
          <a:xfrm rot="16200000">
            <a:off x="5143500" y="3471308"/>
            <a:ext cx="304800" cy="3124199"/>
          </a:xfrm>
          <a:prstGeom prst="leftBrace">
            <a:avLst>
              <a:gd name="adj1" fmla="val 60057"/>
              <a:gd name="adj2" fmla="val 50000"/>
            </a:avLst>
          </a:prstGeom>
          <a:noFill/>
          <a:ln w="19050" cap="flat" cmpd="sng" algn="ctr">
            <a:solidFill>
              <a:srgbClr val="F38E3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1000" b="0" i="0" u="none" strike="noStrike" cap="none" normalizeH="0" baseline="0" smtClean="0">
              <a:ln>
                <a:noFill/>
              </a:ln>
              <a:solidFill>
                <a:schemeClr val="tx1"/>
              </a:solidFill>
              <a:effectLst/>
              <a:latin typeface="Univers 45 Light" pitchFamily="2" charset="0"/>
              <a:cs typeface="Arial" charset="0"/>
            </a:endParaRPr>
          </a:p>
        </p:txBody>
      </p:sp>
      <p:sp>
        <p:nvSpPr>
          <p:cNvPr id="39" name="Right Arrow 38"/>
          <p:cNvSpPr/>
          <p:nvPr/>
        </p:nvSpPr>
        <p:spPr bwMode="auto">
          <a:xfrm rot="5400000">
            <a:off x="6680529" y="4918998"/>
            <a:ext cx="603032" cy="298450"/>
          </a:xfrm>
          <a:prstGeom prst="rightArrow">
            <a:avLst/>
          </a:prstGeom>
          <a:solidFill>
            <a:srgbClr val="AABE75"/>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1000" b="0" i="0" u="none" strike="noStrike" cap="none" normalizeH="0" baseline="0" smtClean="0">
              <a:ln>
                <a:noFill/>
              </a:ln>
              <a:solidFill>
                <a:schemeClr val="tx1"/>
              </a:solidFill>
              <a:effectLst/>
              <a:latin typeface="Univers 45 Light" pitchFamily="2" charset="0"/>
              <a:cs typeface="Arial" charset="0"/>
            </a:endParaRPr>
          </a:p>
        </p:txBody>
      </p:sp>
      <p:sp>
        <p:nvSpPr>
          <p:cNvPr id="40" name="Rectangle 7"/>
          <p:cNvSpPr>
            <a:spLocks noChangeArrowheads="1"/>
          </p:cNvSpPr>
          <p:nvPr/>
        </p:nvSpPr>
        <p:spPr bwMode="auto">
          <a:xfrm>
            <a:off x="6421821" y="5374559"/>
            <a:ext cx="1143000" cy="596899"/>
          </a:xfrm>
          <a:prstGeom prst="rect">
            <a:avLst/>
          </a:prstGeom>
          <a:noFill/>
          <a:ln w="6350" algn="ctr">
            <a:noFill/>
            <a:miter lim="800000"/>
            <a:headEnd type="none" w="sm" len="sm"/>
            <a:tailEnd type="none" w="sm" len="sm"/>
          </a:ln>
          <a:effectLst/>
        </p:spPr>
        <p:txBody>
          <a:bodyPr lIns="54000" tIns="54000" rIns="54000" bIns="54000" anchor="ctr" anchorCtr="1"/>
          <a:lstStyle/>
          <a:p>
            <a:pPr algn="ctr" defTabSz="762000" rtl="0" fontAlgn="base">
              <a:spcBef>
                <a:spcPct val="20000"/>
              </a:spcBef>
              <a:spcAft>
                <a:spcPct val="0"/>
              </a:spcAft>
            </a:pPr>
            <a:r>
              <a:rPr lang="en-GB" sz="1000" b="0" kern="1200" smtClean="0">
                <a:solidFill>
                  <a:srgbClr val="0C2D83"/>
                </a:solidFill>
                <a:latin typeface="Arial" pitchFamily="34" charset="0"/>
                <a:ea typeface="+mn-ea"/>
                <a:cs typeface="Arial" pitchFamily="34" charset="0"/>
              </a:rPr>
              <a:t>Actual working capital and net debt acquired</a:t>
            </a:r>
            <a:endParaRPr lang="en-GB" sz="1000" b="0" kern="1200">
              <a:solidFill>
                <a:srgbClr val="0C2D83"/>
              </a:solidFill>
              <a:latin typeface="Arial" pitchFamily="34" charset="0"/>
              <a:ea typeface="+mn-ea"/>
              <a:cs typeface="Arial" pitchFamily="34" charset="0"/>
            </a:endParaRPr>
          </a:p>
        </p:txBody>
      </p:sp>
      <p:pic>
        <p:nvPicPr>
          <p:cNvPr id="19" name="Picture 18"/>
          <p:cNvPicPr>
            <a:picLocks noChangeAspect="1" noChangeArrowheads="1"/>
          </p:cNvPicPr>
          <p:nvPr/>
        </p:nvPicPr>
        <p:blipFill>
          <a:blip r:embed="rId3" cstate="print"/>
          <a:srcRect/>
          <a:stretch>
            <a:fillRect/>
          </a:stretch>
        </p:blipFill>
        <p:spPr bwMode="auto">
          <a:xfrm>
            <a:off x="8107157" y="104711"/>
            <a:ext cx="822960" cy="822960"/>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5908" name="Text Box 4"/>
          <p:cNvSpPr txBox="1">
            <a:spLocks noChangeArrowheads="1"/>
          </p:cNvSpPr>
          <p:nvPr/>
        </p:nvSpPr>
        <p:spPr bwMode="auto">
          <a:xfrm>
            <a:off x="8067675" y="773113"/>
            <a:ext cx="184150" cy="304800"/>
          </a:xfrm>
          <a:prstGeom prst="rect">
            <a:avLst/>
          </a:prstGeom>
          <a:noFill/>
          <a:ln w="12700">
            <a:noFill/>
            <a:miter lim="800000"/>
            <a:headEnd type="none" w="sm" len="sm"/>
            <a:tailEnd type="none" w="sm" len="sm"/>
          </a:ln>
          <a:effectLst/>
        </p:spPr>
        <p:txBody>
          <a:bodyPr wrap="none">
            <a:spAutoFit/>
          </a:bodyPr>
          <a:lstStyle/>
          <a:p>
            <a:pPr marL="285750" indent="-285750" algn="ctr" defTabSz="762000" eaLnBrk="0" hangingPunct="0"/>
            <a:endParaRPr lang="en-US">
              <a:solidFill>
                <a:srgbClr val="001B64"/>
              </a:solidFill>
              <a:latin typeface="Univers 55" pitchFamily="2" charset="0"/>
            </a:endParaRPr>
          </a:p>
        </p:txBody>
      </p:sp>
      <p:sp>
        <p:nvSpPr>
          <p:cNvPr id="6" name="Rectangle 3"/>
          <p:cNvSpPr txBox="1">
            <a:spLocks noChangeArrowheads="1"/>
          </p:cNvSpPr>
          <p:nvPr/>
        </p:nvSpPr>
        <p:spPr bwMode="white">
          <a:xfrm>
            <a:off x="152400" y="0"/>
            <a:ext cx="8991600" cy="9874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eaLnBrk="0" hangingPunct="0"/>
            <a:r>
              <a:rPr lang="en-GB" sz="1600" b="0" kern="0" dirty="0" smtClean="0">
                <a:solidFill>
                  <a:srgbClr val="8AA5CB"/>
                </a:solidFill>
                <a:latin typeface="Arial" pitchFamily="34" charset="0"/>
                <a:ea typeface="+mj-ea"/>
                <a:cs typeface="Arial" pitchFamily="34" charset="0"/>
              </a:rPr>
              <a:t>In focus: Working capital purchase price adjustments </a:t>
            </a:r>
            <a:r>
              <a:rPr kumimoji="0" lang="en-GB" sz="1600" b="0" i="0" u="none" strike="noStrike" kern="0" cap="none" spc="0" normalizeH="0" baseline="0" noProof="0" dirty="0" smtClean="0">
                <a:ln>
                  <a:noFill/>
                </a:ln>
                <a:solidFill>
                  <a:srgbClr val="8AA5CB"/>
                </a:solidFill>
                <a:effectLst/>
                <a:uLnTx/>
                <a:uFillTx/>
                <a:latin typeface="Arial" pitchFamily="34" charset="0"/>
                <a:ea typeface="+mj-ea"/>
                <a:cs typeface="Arial" pitchFamily="34" charset="0"/>
              </a:rPr>
              <a:t/>
            </a:r>
            <a:br>
              <a:rPr kumimoji="0" lang="en-GB" sz="1600" b="0" i="0" u="none" strike="noStrike" kern="0" cap="none" spc="0" normalizeH="0" baseline="0" noProof="0" dirty="0" smtClean="0">
                <a:ln>
                  <a:noFill/>
                </a:ln>
                <a:solidFill>
                  <a:srgbClr val="8AA5CB"/>
                </a:solidFill>
                <a:effectLst/>
                <a:uLnTx/>
                <a:uFillTx/>
                <a:latin typeface="Arial" pitchFamily="34" charset="0"/>
                <a:ea typeface="+mj-ea"/>
                <a:cs typeface="Arial" pitchFamily="34" charset="0"/>
              </a:rPr>
            </a:br>
            <a:r>
              <a:rPr lang="en-GB" sz="1800" dirty="0" smtClean="0"/>
              <a:t>A typical purchase price adjustment mechanism</a:t>
            </a:r>
            <a:endParaRPr kumimoji="0" lang="en-US" altLang="en-US" sz="1800" b="1" i="0" u="none" strike="noStrike" kern="0" cap="none" spc="0" normalizeH="0" baseline="0" noProof="0" dirty="0" smtClean="0">
              <a:ln>
                <a:noFill/>
              </a:ln>
              <a:solidFill>
                <a:schemeClr val="bg1"/>
              </a:solidFill>
              <a:effectLst/>
              <a:uLnTx/>
              <a:uFillTx/>
              <a:latin typeface="Arial" charset="0"/>
              <a:ea typeface="+mj-ea"/>
              <a:cs typeface="Arial" charset="0"/>
            </a:endParaRPr>
          </a:p>
        </p:txBody>
      </p:sp>
      <p:sp>
        <p:nvSpPr>
          <p:cNvPr id="10" name="Rectangle 8"/>
          <p:cNvSpPr>
            <a:spLocks noChangeArrowheads="1"/>
          </p:cNvSpPr>
          <p:nvPr/>
        </p:nvSpPr>
        <p:spPr bwMode="auto">
          <a:xfrm>
            <a:off x="7388773" y="1611137"/>
            <a:ext cx="1362075" cy="1371600"/>
          </a:xfrm>
          <a:prstGeom prst="rect">
            <a:avLst/>
          </a:prstGeom>
          <a:solidFill>
            <a:schemeClr val="bg1"/>
          </a:solidFill>
          <a:ln w="6350">
            <a:solidFill>
              <a:schemeClr val="tx1"/>
            </a:solidFill>
            <a:miter lim="800000"/>
            <a:headEnd/>
            <a:tailEnd/>
          </a:ln>
        </p:spPr>
        <p:txBody>
          <a:bodyPr lIns="0" tIns="0" rIns="0" bIns="0" anchor="ctr"/>
          <a:lstStyle/>
          <a:p>
            <a:pPr algn="ctr"/>
            <a:r>
              <a:rPr lang="en-US" sz="1600">
                <a:solidFill>
                  <a:srgbClr val="F06A00"/>
                </a:solidFill>
              </a:rPr>
              <a:t>Enterprise value and base consideration</a:t>
            </a:r>
          </a:p>
        </p:txBody>
      </p:sp>
      <p:sp>
        <p:nvSpPr>
          <p:cNvPr id="11" name="Line 9"/>
          <p:cNvSpPr>
            <a:spLocks noChangeShapeType="1"/>
          </p:cNvSpPr>
          <p:nvPr/>
        </p:nvSpPr>
        <p:spPr bwMode="auto">
          <a:xfrm flipH="1">
            <a:off x="6474374" y="2220737"/>
            <a:ext cx="838200" cy="0"/>
          </a:xfrm>
          <a:prstGeom prst="line">
            <a:avLst/>
          </a:prstGeom>
          <a:noFill/>
          <a:ln w="63500">
            <a:solidFill>
              <a:srgbClr val="FF6600"/>
            </a:solidFill>
            <a:round/>
            <a:headEnd/>
            <a:tailEnd type="triangle" w="med" len="med"/>
          </a:ln>
        </p:spPr>
        <p:txBody>
          <a:bodyPr wrap="none" lIns="0" tIns="0" rIns="0" bIns="0" anchor="ctr"/>
          <a:lstStyle/>
          <a:p>
            <a:endParaRPr lang="en-US"/>
          </a:p>
        </p:txBody>
      </p:sp>
      <p:sp>
        <p:nvSpPr>
          <p:cNvPr id="12" name="Rectangle 10"/>
          <p:cNvSpPr>
            <a:spLocks noChangeArrowheads="1"/>
          </p:cNvSpPr>
          <p:nvPr/>
        </p:nvSpPr>
        <p:spPr bwMode="auto">
          <a:xfrm>
            <a:off x="7398298" y="3343221"/>
            <a:ext cx="1362075" cy="1371600"/>
          </a:xfrm>
          <a:prstGeom prst="rect">
            <a:avLst/>
          </a:prstGeom>
          <a:solidFill>
            <a:schemeClr val="bg1"/>
          </a:solidFill>
          <a:ln w="6350">
            <a:solidFill>
              <a:schemeClr val="tx1"/>
            </a:solidFill>
            <a:miter lim="800000"/>
            <a:headEnd/>
            <a:tailEnd/>
          </a:ln>
        </p:spPr>
        <p:txBody>
          <a:bodyPr lIns="0" tIns="0" rIns="0" bIns="0" anchor="ctr"/>
          <a:lstStyle/>
          <a:p>
            <a:pPr algn="ctr"/>
            <a:r>
              <a:rPr lang="en-US" sz="1600">
                <a:solidFill>
                  <a:srgbClr val="F06A00"/>
                </a:solidFill>
              </a:rPr>
              <a:t>Price adjustments</a:t>
            </a:r>
          </a:p>
        </p:txBody>
      </p:sp>
      <p:sp>
        <p:nvSpPr>
          <p:cNvPr id="13" name="Line 11"/>
          <p:cNvSpPr>
            <a:spLocks noChangeShapeType="1"/>
          </p:cNvSpPr>
          <p:nvPr/>
        </p:nvSpPr>
        <p:spPr bwMode="auto">
          <a:xfrm flipH="1">
            <a:off x="6474374" y="3990921"/>
            <a:ext cx="838200" cy="0"/>
          </a:xfrm>
          <a:prstGeom prst="line">
            <a:avLst/>
          </a:prstGeom>
          <a:noFill/>
          <a:ln w="63500">
            <a:solidFill>
              <a:srgbClr val="FF6600"/>
            </a:solidFill>
            <a:round/>
            <a:headEnd/>
            <a:tailEnd type="triangle" w="med" len="med"/>
          </a:ln>
        </p:spPr>
        <p:txBody>
          <a:bodyPr wrap="none" lIns="0" tIns="0" rIns="0" bIns="0" anchor="ctr"/>
          <a:lstStyle/>
          <a:p>
            <a:endParaRPr lang="en-US"/>
          </a:p>
        </p:txBody>
      </p:sp>
      <p:sp>
        <p:nvSpPr>
          <p:cNvPr id="14" name="Rectangle 5"/>
          <p:cNvSpPr>
            <a:spLocks noChangeArrowheads="1"/>
          </p:cNvSpPr>
          <p:nvPr/>
        </p:nvSpPr>
        <p:spPr bwMode="auto">
          <a:xfrm>
            <a:off x="395288" y="1295400"/>
            <a:ext cx="5346089" cy="4608513"/>
          </a:xfrm>
          <a:prstGeom prst="rect">
            <a:avLst/>
          </a:prstGeom>
          <a:noFill/>
          <a:ln w="9525">
            <a:noFill/>
            <a:miter lim="800000"/>
            <a:headEnd/>
            <a:tailEnd/>
          </a:ln>
        </p:spPr>
        <p:txBody>
          <a:bodyPr lIns="0" tIns="0" rIns="0" bIns="0"/>
          <a:lstStyle/>
          <a:p>
            <a:pPr marL="382588" lvl="1" indent="-381000">
              <a:spcBef>
                <a:spcPct val="40000"/>
              </a:spcBef>
              <a:buClr>
                <a:schemeClr val="accent1"/>
              </a:buClr>
              <a:buSzPct val="125000"/>
              <a:buFont typeface="Arial" pitchFamily="34" charset="0"/>
              <a:buChar char="▪"/>
            </a:pPr>
            <a:r>
              <a:rPr lang="en-GB" sz="1600" b="0" dirty="0" smtClean="0">
                <a:solidFill>
                  <a:schemeClr val="tx1"/>
                </a:solidFill>
              </a:rPr>
              <a:t>Consideration consists of:</a:t>
            </a:r>
          </a:p>
          <a:p>
            <a:pPr marL="669925" lvl="2" indent="-381000">
              <a:spcBef>
                <a:spcPct val="40000"/>
              </a:spcBef>
              <a:buClr>
                <a:schemeClr val="accent1"/>
              </a:buClr>
              <a:buSzPct val="85000"/>
              <a:buFont typeface="Symbol" pitchFamily="18" charset="2"/>
              <a:buAutoNum type="arabicPeriod"/>
            </a:pPr>
            <a:r>
              <a:rPr lang="en-GB" sz="1600" b="0" dirty="0" smtClean="0">
                <a:solidFill>
                  <a:schemeClr val="tx1"/>
                </a:solidFill>
              </a:rPr>
              <a:t> Initial consideration agreed of:</a:t>
            </a:r>
          </a:p>
          <a:p>
            <a:pPr marL="930275" lvl="3" indent="-342900">
              <a:spcBef>
                <a:spcPct val="40000"/>
              </a:spcBef>
              <a:buClr>
                <a:schemeClr val="accent1"/>
              </a:buClr>
              <a:buSzPct val="85000"/>
              <a:buFont typeface="Arial" pitchFamily="34" charset="0"/>
              <a:buChar char="–"/>
            </a:pPr>
            <a:r>
              <a:rPr lang="en-GB" sz="1600" b="0" dirty="0" smtClean="0">
                <a:solidFill>
                  <a:schemeClr val="tx1"/>
                </a:solidFill>
              </a:rPr>
              <a:t>$200 million for equity (also referred to as enterprise value)</a:t>
            </a:r>
          </a:p>
          <a:p>
            <a:pPr marL="930275" lvl="3" indent="-342900">
              <a:spcBef>
                <a:spcPct val="40000"/>
              </a:spcBef>
              <a:buClr>
                <a:schemeClr val="accent1"/>
              </a:buClr>
              <a:buSzPct val="85000"/>
              <a:buFont typeface="Arial" pitchFamily="34" charset="0"/>
              <a:buChar char="–"/>
            </a:pPr>
            <a:r>
              <a:rPr lang="en-GB" sz="1600" b="0" dirty="0" smtClean="0">
                <a:solidFill>
                  <a:schemeClr val="tx1"/>
                </a:solidFill>
              </a:rPr>
              <a:t>Less the estimated net debt at completion</a:t>
            </a:r>
          </a:p>
          <a:p>
            <a:pPr marL="669925" lvl="2" indent="-381000">
              <a:spcBef>
                <a:spcPct val="40000"/>
              </a:spcBef>
              <a:buClr>
                <a:schemeClr val="accent1"/>
              </a:buClr>
              <a:buSzPct val="85000"/>
              <a:buFont typeface="Symbol" pitchFamily="18" charset="2"/>
              <a:buAutoNum type="arabicPeriod"/>
            </a:pPr>
            <a:r>
              <a:rPr lang="en-GB" sz="1600" b="0" dirty="0" smtClean="0">
                <a:solidFill>
                  <a:schemeClr val="tx1"/>
                </a:solidFill>
              </a:rPr>
              <a:t>Adjusted post-completion by:</a:t>
            </a:r>
          </a:p>
          <a:p>
            <a:pPr marL="930275" lvl="3" indent="-342900">
              <a:spcBef>
                <a:spcPct val="40000"/>
              </a:spcBef>
              <a:buClr>
                <a:schemeClr val="accent1"/>
              </a:buClr>
              <a:buSzPct val="85000"/>
              <a:buFont typeface="Arial" pitchFamily="34" charset="0"/>
              <a:buChar char="–"/>
            </a:pPr>
            <a:r>
              <a:rPr lang="en-GB" sz="1600" b="0" dirty="0" smtClean="0">
                <a:solidFill>
                  <a:schemeClr val="tx1"/>
                </a:solidFill>
              </a:rPr>
              <a:t>Net working capital  (NWC) adjustment (e.g. difference between actual net working capital at completion and ‘target’ or ‘normal’ net working capital)</a:t>
            </a:r>
          </a:p>
          <a:p>
            <a:pPr marL="930275" lvl="3" indent="-342900">
              <a:spcBef>
                <a:spcPct val="40000"/>
              </a:spcBef>
              <a:buClr>
                <a:schemeClr val="accent1"/>
              </a:buClr>
              <a:buSzPct val="85000"/>
              <a:buFont typeface="Arial" pitchFamily="34" charset="0"/>
              <a:buChar char="–"/>
            </a:pPr>
            <a:r>
              <a:rPr lang="en-GB" sz="1600" b="0" dirty="0" smtClean="0">
                <a:solidFill>
                  <a:schemeClr val="tx1"/>
                </a:solidFill>
              </a:rPr>
              <a:t>Net debt adjustment (e.g. difference between actual net debt at completion and estimated net debt)</a:t>
            </a:r>
          </a:p>
        </p:txBody>
      </p:sp>
      <p:sp>
        <p:nvSpPr>
          <p:cNvPr id="24" name="Left Brace 23"/>
          <p:cNvSpPr/>
          <p:nvPr/>
        </p:nvSpPr>
        <p:spPr bwMode="auto">
          <a:xfrm rot="10800000">
            <a:off x="5934808" y="1635369"/>
            <a:ext cx="304800" cy="1205822"/>
          </a:xfrm>
          <a:prstGeom prst="leftBrace">
            <a:avLst>
              <a:gd name="adj1" fmla="val 60057"/>
              <a:gd name="adj2" fmla="val 50000"/>
            </a:avLst>
          </a:prstGeom>
          <a:noFill/>
          <a:ln w="19050" cap="flat" cmpd="sng" algn="ctr">
            <a:solidFill>
              <a:srgbClr val="F38E3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1000" b="0" i="0" u="none" strike="noStrike" cap="none" normalizeH="0" baseline="0" smtClean="0">
              <a:ln>
                <a:noFill/>
              </a:ln>
              <a:solidFill>
                <a:schemeClr val="tx1"/>
              </a:solidFill>
              <a:effectLst/>
              <a:latin typeface="Univers 45 Light" pitchFamily="2" charset="0"/>
              <a:cs typeface="Arial" charset="0"/>
            </a:endParaRPr>
          </a:p>
        </p:txBody>
      </p:sp>
      <p:sp>
        <p:nvSpPr>
          <p:cNvPr id="25" name="Left Brace 24"/>
          <p:cNvSpPr/>
          <p:nvPr/>
        </p:nvSpPr>
        <p:spPr bwMode="auto">
          <a:xfrm rot="10800000">
            <a:off x="5946532" y="3168149"/>
            <a:ext cx="304800" cy="1658827"/>
          </a:xfrm>
          <a:prstGeom prst="leftBrace">
            <a:avLst>
              <a:gd name="adj1" fmla="val 60057"/>
              <a:gd name="adj2" fmla="val 50000"/>
            </a:avLst>
          </a:prstGeom>
          <a:noFill/>
          <a:ln w="19050" cap="flat" cmpd="sng" algn="ctr">
            <a:solidFill>
              <a:srgbClr val="F38E3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1000" b="0" i="0" u="none" strike="noStrike" cap="none" normalizeH="0" baseline="0" smtClean="0">
              <a:ln>
                <a:noFill/>
              </a:ln>
              <a:solidFill>
                <a:schemeClr val="tx1"/>
              </a:solidFill>
              <a:effectLst/>
              <a:latin typeface="Univers 45 Light" pitchFamily="2" charset="0"/>
              <a:cs typeface="Arial" charset="0"/>
            </a:endParaRPr>
          </a:p>
        </p:txBody>
      </p:sp>
      <p:pic>
        <p:nvPicPr>
          <p:cNvPr id="16" name="Picture 15"/>
          <p:cNvPicPr>
            <a:picLocks noChangeAspect="1" noChangeArrowheads="1"/>
          </p:cNvPicPr>
          <p:nvPr/>
        </p:nvPicPr>
        <p:blipFill>
          <a:blip r:embed="rId3" cstate="print"/>
          <a:srcRect/>
          <a:stretch>
            <a:fillRect/>
          </a:stretch>
        </p:blipFill>
        <p:spPr bwMode="auto">
          <a:xfrm>
            <a:off x="8107157" y="104711"/>
            <a:ext cx="822960" cy="822960"/>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5908" name="Text Box 4"/>
          <p:cNvSpPr txBox="1">
            <a:spLocks noChangeArrowheads="1"/>
          </p:cNvSpPr>
          <p:nvPr/>
        </p:nvSpPr>
        <p:spPr bwMode="auto">
          <a:xfrm>
            <a:off x="8067675" y="773113"/>
            <a:ext cx="184150" cy="304800"/>
          </a:xfrm>
          <a:prstGeom prst="rect">
            <a:avLst/>
          </a:prstGeom>
          <a:noFill/>
          <a:ln w="12700">
            <a:noFill/>
            <a:miter lim="800000"/>
            <a:headEnd type="none" w="sm" len="sm"/>
            <a:tailEnd type="none" w="sm" len="sm"/>
          </a:ln>
          <a:effectLst/>
        </p:spPr>
        <p:txBody>
          <a:bodyPr wrap="none">
            <a:spAutoFit/>
          </a:bodyPr>
          <a:lstStyle/>
          <a:p>
            <a:pPr marL="285750" indent="-285750" algn="ctr" defTabSz="762000" eaLnBrk="0" hangingPunct="0"/>
            <a:endParaRPr lang="en-US">
              <a:solidFill>
                <a:srgbClr val="001B64"/>
              </a:solidFill>
              <a:latin typeface="Univers 55" pitchFamily="2" charset="0"/>
            </a:endParaRPr>
          </a:p>
        </p:txBody>
      </p:sp>
      <p:sp>
        <p:nvSpPr>
          <p:cNvPr id="6" name="Rectangle 3"/>
          <p:cNvSpPr txBox="1">
            <a:spLocks noChangeArrowheads="1"/>
          </p:cNvSpPr>
          <p:nvPr/>
        </p:nvSpPr>
        <p:spPr bwMode="white">
          <a:xfrm>
            <a:off x="152400" y="0"/>
            <a:ext cx="8991600" cy="9874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eaLnBrk="0" hangingPunct="0"/>
            <a:r>
              <a:rPr lang="en-GB" sz="1600" b="0" kern="0" dirty="0" smtClean="0">
                <a:solidFill>
                  <a:srgbClr val="8AA5CB"/>
                </a:solidFill>
                <a:latin typeface="Arial" pitchFamily="34" charset="0"/>
                <a:ea typeface="+mj-ea"/>
                <a:cs typeface="Arial" pitchFamily="34" charset="0"/>
              </a:rPr>
              <a:t>In focus: Working capital purchase price adjustments </a:t>
            </a:r>
            <a:r>
              <a:rPr kumimoji="0" lang="en-GB" sz="1600" b="0" i="0" u="none" strike="noStrike" kern="0" cap="none" spc="0" normalizeH="0" baseline="0" noProof="0" dirty="0" smtClean="0">
                <a:ln>
                  <a:noFill/>
                </a:ln>
                <a:solidFill>
                  <a:schemeClr val="accent1"/>
                </a:solidFill>
                <a:effectLst/>
                <a:uLnTx/>
                <a:uFillTx/>
                <a:latin typeface="Arial" pitchFamily="34" charset="0"/>
                <a:ea typeface="+mj-ea"/>
                <a:cs typeface="Arial" pitchFamily="34" charset="0"/>
              </a:rPr>
              <a:t/>
            </a:r>
            <a:br>
              <a:rPr kumimoji="0" lang="en-GB" sz="1600" b="0" i="0" u="none" strike="noStrike" kern="0" cap="none" spc="0" normalizeH="0" baseline="0" noProof="0" dirty="0" smtClean="0">
                <a:ln>
                  <a:noFill/>
                </a:ln>
                <a:solidFill>
                  <a:schemeClr val="accent1"/>
                </a:solidFill>
                <a:effectLst/>
                <a:uLnTx/>
                <a:uFillTx/>
                <a:latin typeface="Arial" pitchFamily="34" charset="0"/>
                <a:ea typeface="+mj-ea"/>
                <a:cs typeface="Arial" pitchFamily="34" charset="0"/>
              </a:rPr>
            </a:br>
            <a:r>
              <a:rPr lang="en-GB" sz="1800" dirty="0" smtClean="0"/>
              <a:t>Example of a working capital purchase price adjustment (1 of 2)</a:t>
            </a:r>
            <a:endParaRPr kumimoji="0" lang="en-US" altLang="en-US" sz="1800" b="1" i="0" u="none" strike="noStrike" kern="0" cap="none" spc="0" normalizeH="0" baseline="0" noProof="0" dirty="0" smtClean="0">
              <a:ln>
                <a:noFill/>
              </a:ln>
              <a:solidFill>
                <a:schemeClr val="bg1"/>
              </a:solidFill>
              <a:effectLst/>
              <a:uLnTx/>
              <a:uFillTx/>
              <a:latin typeface="Arial" charset="0"/>
              <a:ea typeface="+mj-ea"/>
              <a:cs typeface="Arial" charset="0"/>
            </a:endParaRPr>
          </a:p>
        </p:txBody>
      </p:sp>
      <p:sp>
        <p:nvSpPr>
          <p:cNvPr id="14" name="Rectangle 5"/>
          <p:cNvSpPr>
            <a:spLocks noChangeArrowheads="1"/>
          </p:cNvSpPr>
          <p:nvPr/>
        </p:nvSpPr>
        <p:spPr bwMode="auto">
          <a:xfrm>
            <a:off x="446088" y="1219199"/>
            <a:ext cx="8358419" cy="1913467"/>
          </a:xfrm>
          <a:prstGeom prst="rect">
            <a:avLst/>
          </a:prstGeom>
          <a:noFill/>
          <a:ln w="9525">
            <a:noFill/>
            <a:miter lim="800000"/>
            <a:headEnd/>
            <a:tailEnd/>
          </a:ln>
        </p:spPr>
        <p:txBody>
          <a:bodyPr lIns="0" tIns="0" rIns="0" bIns="0"/>
          <a:lstStyle/>
          <a:p>
            <a:pPr marL="382588" lvl="1" indent="-381000">
              <a:spcBef>
                <a:spcPct val="40000"/>
              </a:spcBef>
              <a:buClr>
                <a:schemeClr val="accent1"/>
              </a:buClr>
              <a:buSzPct val="125000"/>
              <a:buFont typeface="Arial" pitchFamily="34" charset="0"/>
              <a:buChar char="▪"/>
            </a:pPr>
            <a:r>
              <a:rPr lang="en-GB" sz="1600" b="0" dirty="0" smtClean="0">
                <a:solidFill>
                  <a:schemeClr val="tx1"/>
                </a:solidFill>
              </a:rPr>
              <a:t>Further details of SPA and purchase price adjustment mechanisms are included in the SPA work area in the FDD Toolkit.  However, an example of a working capital adjustment mechanism is shown below and overleaf</a:t>
            </a:r>
          </a:p>
          <a:p>
            <a:pPr marL="382588" lvl="1" indent="-381000">
              <a:spcBef>
                <a:spcPct val="40000"/>
              </a:spcBef>
              <a:buClr>
                <a:schemeClr val="accent1"/>
              </a:buClr>
              <a:buSzPct val="125000"/>
              <a:buFont typeface="Arial" pitchFamily="34" charset="0"/>
              <a:buChar char="▪"/>
            </a:pPr>
            <a:r>
              <a:rPr lang="en-GB" sz="1600" b="0" dirty="0" smtClean="0">
                <a:solidFill>
                  <a:schemeClr val="tx1"/>
                </a:solidFill>
              </a:rPr>
              <a:t>In this example, N</a:t>
            </a:r>
            <a:r>
              <a:rPr lang="en-US" sz="1600" b="0" dirty="0" smtClean="0">
                <a:solidFill>
                  <a:schemeClr val="tx1"/>
                </a:solidFill>
              </a:rPr>
              <a:t>WC fluctuates on a seasonal basis throughout the year, from a peak of $9m to a trough of $1m, giving a swing of $8m</a:t>
            </a:r>
          </a:p>
          <a:p>
            <a:pPr marL="382588" lvl="1" indent="-381000" eaLnBrk="1" hangingPunct="1">
              <a:spcBef>
                <a:spcPct val="40000"/>
              </a:spcBef>
              <a:buClr>
                <a:schemeClr val="accent1"/>
              </a:buClr>
              <a:buSzPct val="125000"/>
              <a:buFont typeface="Arial" pitchFamily="34" charset="0"/>
              <a:buChar char="▪"/>
            </a:pPr>
            <a:r>
              <a:rPr lang="en-US" sz="1600" b="0" dirty="0" smtClean="0">
                <a:solidFill>
                  <a:schemeClr val="tx1"/>
                </a:solidFill>
              </a:rPr>
              <a:t>The average, or “normal” </a:t>
            </a:r>
            <a:r>
              <a:rPr lang="en-US" sz="1600" b="0" dirty="0" err="1" smtClean="0">
                <a:solidFill>
                  <a:schemeClr val="tx1"/>
                </a:solidFill>
              </a:rPr>
              <a:t>NWC</a:t>
            </a:r>
            <a:r>
              <a:rPr lang="en-US" sz="1600" b="0" dirty="0" smtClean="0">
                <a:solidFill>
                  <a:schemeClr val="tx1"/>
                </a:solidFill>
              </a:rPr>
              <a:t> over the two year period has been calculated at $5m</a:t>
            </a:r>
          </a:p>
        </p:txBody>
      </p:sp>
      <p:sp>
        <p:nvSpPr>
          <p:cNvPr id="15" name="Rectangle 50"/>
          <p:cNvSpPr>
            <a:spLocks noChangeArrowheads="1"/>
          </p:cNvSpPr>
          <p:nvPr/>
        </p:nvSpPr>
        <p:spPr bwMode="auto">
          <a:xfrm>
            <a:off x="3571875" y="3964066"/>
            <a:ext cx="65" cy="153888"/>
          </a:xfrm>
          <a:prstGeom prst="rect">
            <a:avLst/>
          </a:prstGeom>
          <a:noFill/>
          <a:ln w="9525">
            <a:noFill/>
            <a:miter lim="800000"/>
            <a:headEnd/>
            <a:tailEnd/>
          </a:ln>
        </p:spPr>
        <p:txBody>
          <a:bodyPr wrap="none" lIns="0" tIns="0" rIns="0" bIns="0">
            <a:spAutoFit/>
          </a:bodyPr>
          <a:lstStyle/>
          <a:p>
            <a:pPr defTabSz="762000" eaLnBrk="0" hangingPunct="0"/>
            <a:endParaRPr lang="en-US" sz="1000">
              <a:solidFill>
                <a:schemeClr val="tx1"/>
              </a:solidFill>
              <a:latin typeface="Univers 45 Light" pitchFamily="2" charset="0"/>
            </a:endParaRPr>
          </a:p>
        </p:txBody>
      </p:sp>
      <p:sp>
        <p:nvSpPr>
          <p:cNvPr id="16" name="Rectangle 51"/>
          <p:cNvSpPr>
            <a:spLocks noChangeArrowheads="1"/>
          </p:cNvSpPr>
          <p:nvPr/>
        </p:nvSpPr>
        <p:spPr bwMode="auto">
          <a:xfrm>
            <a:off x="914400" y="3354466"/>
            <a:ext cx="5527675" cy="2259013"/>
          </a:xfrm>
          <a:prstGeom prst="rect">
            <a:avLst/>
          </a:prstGeom>
          <a:noFill/>
          <a:ln w="9525">
            <a:noFill/>
            <a:miter lim="800000"/>
            <a:headEnd/>
            <a:tailEnd/>
          </a:ln>
        </p:spPr>
        <p:txBody>
          <a:bodyPr/>
          <a:lstStyle/>
          <a:p>
            <a:endParaRPr lang="en-US">
              <a:solidFill>
                <a:schemeClr val="tx1"/>
              </a:solidFill>
            </a:endParaRPr>
          </a:p>
        </p:txBody>
      </p:sp>
      <p:sp>
        <p:nvSpPr>
          <p:cNvPr id="17" name="Rectangle 52"/>
          <p:cNvSpPr>
            <a:spLocks noChangeArrowheads="1"/>
          </p:cNvSpPr>
          <p:nvPr/>
        </p:nvSpPr>
        <p:spPr bwMode="auto">
          <a:xfrm>
            <a:off x="914400" y="3354466"/>
            <a:ext cx="5527675" cy="2259013"/>
          </a:xfrm>
          <a:prstGeom prst="rect">
            <a:avLst/>
          </a:prstGeom>
          <a:noFill/>
          <a:ln w="0">
            <a:solidFill>
              <a:schemeClr val="tx1"/>
            </a:solidFill>
            <a:miter lim="800000"/>
            <a:headEnd/>
            <a:tailEnd/>
          </a:ln>
        </p:spPr>
        <p:txBody>
          <a:bodyPr/>
          <a:lstStyle/>
          <a:p>
            <a:endParaRPr lang="en-US">
              <a:solidFill>
                <a:schemeClr val="tx1"/>
              </a:solidFill>
            </a:endParaRPr>
          </a:p>
        </p:txBody>
      </p:sp>
      <p:sp>
        <p:nvSpPr>
          <p:cNvPr id="18" name="Line 55"/>
          <p:cNvSpPr>
            <a:spLocks noChangeShapeType="1"/>
          </p:cNvSpPr>
          <p:nvPr/>
        </p:nvSpPr>
        <p:spPr bwMode="auto">
          <a:xfrm>
            <a:off x="890588" y="5610304"/>
            <a:ext cx="20637" cy="1587"/>
          </a:xfrm>
          <a:prstGeom prst="line">
            <a:avLst/>
          </a:prstGeom>
          <a:noFill/>
          <a:ln w="0">
            <a:solidFill>
              <a:schemeClr val="tx1"/>
            </a:solidFill>
            <a:round/>
            <a:headEnd/>
            <a:tailEnd/>
          </a:ln>
        </p:spPr>
        <p:txBody>
          <a:bodyPr/>
          <a:lstStyle/>
          <a:p>
            <a:endParaRPr lang="en-US" sz="1000" b="0">
              <a:solidFill>
                <a:schemeClr val="tx1"/>
              </a:solidFill>
            </a:endParaRPr>
          </a:p>
        </p:txBody>
      </p:sp>
      <p:sp>
        <p:nvSpPr>
          <p:cNvPr id="19" name="Line 64"/>
          <p:cNvSpPr>
            <a:spLocks noChangeShapeType="1"/>
          </p:cNvSpPr>
          <p:nvPr/>
        </p:nvSpPr>
        <p:spPr bwMode="auto">
          <a:xfrm>
            <a:off x="890588" y="3354466"/>
            <a:ext cx="20637" cy="1588"/>
          </a:xfrm>
          <a:prstGeom prst="line">
            <a:avLst/>
          </a:prstGeom>
          <a:noFill/>
          <a:ln w="0">
            <a:solidFill>
              <a:schemeClr val="tx1"/>
            </a:solidFill>
            <a:round/>
            <a:headEnd/>
            <a:tailEnd/>
          </a:ln>
        </p:spPr>
        <p:txBody>
          <a:bodyPr/>
          <a:lstStyle/>
          <a:p>
            <a:endParaRPr lang="en-US" sz="1000" b="0">
              <a:solidFill>
                <a:schemeClr val="tx1"/>
              </a:solidFill>
            </a:endParaRPr>
          </a:p>
        </p:txBody>
      </p:sp>
      <p:sp>
        <p:nvSpPr>
          <p:cNvPr id="20" name="Rectangle 209"/>
          <p:cNvSpPr>
            <a:spLocks noChangeArrowheads="1"/>
          </p:cNvSpPr>
          <p:nvPr/>
        </p:nvSpPr>
        <p:spPr bwMode="auto">
          <a:xfrm>
            <a:off x="752475" y="5545216"/>
            <a:ext cx="70532" cy="153888"/>
          </a:xfrm>
          <a:prstGeom prst="rect">
            <a:avLst/>
          </a:prstGeom>
          <a:noFill/>
          <a:ln w="9525">
            <a:noFill/>
            <a:miter lim="800000"/>
            <a:headEnd/>
            <a:tailEnd/>
          </a:ln>
        </p:spPr>
        <p:txBody>
          <a:bodyPr wrap="none" lIns="0" tIns="0" rIns="0" bIns="0">
            <a:spAutoFit/>
          </a:bodyPr>
          <a:lstStyle/>
          <a:p>
            <a:pPr defTabSz="762000" eaLnBrk="0" hangingPunct="0"/>
            <a:r>
              <a:rPr lang="en-GB" sz="1000" b="0">
                <a:solidFill>
                  <a:schemeClr val="tx1"/>
                </a:solidFill>
                <a:latin typeface="Univers 45 Light" pitchFamily="2" charset="0"/>
              </a:rPr>
              <a:t>0</a:t>
            </a:r>
          </a:p>
        </p:txBody>
      </p:sp>
      <p:sp>
        <p:nvSpPr>
          <p:cNvPr id="21" name="Rectangle 210"/>
          <p:cNvSpPr>
            <a:spLocks noChangeArrowheads="1"/>
          </p:cNvSpPr>
          <p:nvPr/>
        </p:nvSpPr>
        <p:spPr bwMode="auto">
          <a:xfrm>
            <a:off x="752475" y="5335666"/>
            <a:ext cx="70532" cy="153888"/>
          </a:xfrm>
          <a:prstGeom prst="rect">
            <a:avLst/>
          </a:prstGeom>
          <a:noFill/>
          <a:ln w="9525">
            <a:noFill/>
            <a:miter lim="800000"/>
            <a:headEnd/>
            <a:tailEnd/>
          </a:ln>
        </p:spPr>
        <p:txBody>
          <a:bodyPr wrap="none" lIns="0" tIns="0" rIns="0" bIns="0">
            <a:spAutoFit/>
          </a:bodyPr>
          <a:lstStyle/>
          <a:p>
            <a:pPr defTabSz="762000" eaLnBrk="0" hangingPunct="0"/>
            <a:r>
              <a:rPr lang="en-GB" sz="1000" b="0">
                <a:solidFill>
                  <a:schemeClr val="tx1"/>
                </a:solidFill>
                <a:latin typeface="Univers 45 Light" pitchFamily="2" charset="0"/>
              </a:rPr>
              <a:t>1</a:t>
            </a:r>
          </a:p>
        </p:txBody>
      </p:sp>
      <p:sp>
        <p:nvSpPr>
          <p:cNvPr id="22" name="Rectangle 211"/>
          <p:cNvSpPr>
            <a:spLocks noChangeArrowheads="1"/>
          </p:cNvSpPr>
          <p:nvPr/>
        </p:nvSpPr>
        <p:spPr bwMode="auto">
          <a:xfrm>
            <a:off x="752475" y="5107066"/>
            <a:ext cx="70532" cy="153888"/>
          </a:xfrm>
          <a:prstGeom prst="rect">
            <a:avLst/>
          </a:prstGeom>
          <a:noFill/>
          <a:ln w="9525">
            <a:noFill/>
            <a:miter lim="800000"/>
            <a:headEnd/>
            <a:tailEnd/>
          </a:ln>
        </p:spPr>
        <p:txBody>
          <a:bodyPr wrap="none" lIns="0" tIns="0" rIns="0" bIns="0">
            <a:spAutoFit/>
          </a:bodyPr>
          <a:lstStyle/>
          <a:p>
            <a:pPr defTabSz="762000" eaLnBrk="0" hangingPunct="0"/>
            <a:r>
              <a:rPr lang="en-GB" sz="1000" b="0">
                <a:solidFill>
                  <a:schemeClr val="tx1"/>
                </a:solidFill>
                <a:latin typeface="Univers 45 Light" pitchFamily="2" charset="0"/>
              </a:rPr>
              <a:t>2</a:t>
            </a:r>
          </a:p>
        </p:txBody>
      </p:sp>
      <p:sp>
        <p:nvSpPr>
          <p:cNvPr id="23" name="Rectangle 212"/>
          <p:cNvSpPr>
            <a:spLocks noChangeArrowheads="1"/>
          </p:cNvSpPr>
          <p:nvPr/>
        </p:nvSpPr>
        <p:spPr bwMode="auto">
          <a:xfrm>
            <a:off x="762000" y="4849891"/>
            <a:ext cx="70532" cy="153888"/>
          </a:xfrm>
          <a:prstGeom prst="rect">
            <a:avLst/>
          </a:prstGeom>
          <a:noFill/>
          <a:ln w="9525">
            <a:noFill/>
            <a:miter lim="800000"/>
            <a:headEnd/>
            <a:tailEnd/>
          </a:ln>
        </p:spPr>
        <p:txBody>
          <a:bodyPr wrap="none" lIns="0" tIns="0" rIns="0" bIns="0">
            <a:spAutoFit/>
          </a:bodyPr>
          <a:lstStyle/>
          <a:p>
            <a:pPr defTabSz="762000" eaLnBrk="0" hangingPunct="0"/>
            <a:r>
              <a:rPr lang="en-GB" sz="1000" b="0">
                <a:solidFill>
                  <a:schemeClr val="tx1"/>
                </a:solidFill>
                <a:latin typeface="Univers 45 Light" pitchFamily="2" charset="0"/>
              </a:rPr>
              <a:t>3</a:t>
            </a:r>
          </a:p>
        </p:txBody>
      </p:sp>
      <p:sp>
        <p:nvSpPr>
          <p:cNvPr id="26" name="Rectangle 213"/>
          <p:cNvSpPr>
            <a:spLocks noChangeArrowheads="1"/>
          </p:cNvSpPr>
          <p:nvPr/>
        </p:nvSpPr>
        <p:spPr bwMode="auto">
          <a:xfrm>
            <a:off x="762000" y="4611766"/>
            <a:ext cx="70532" cy="153888"/>
          </a:xfrm>
          <a:prstGeom prst="rect">
            <a:avLst/>
          </a:prstGeom>
          <a:noFill/>
          <a:ln w="9525">
            <a:noFill/>
            <a:miter lim="800000"/>
            <a:headEnd/>
            <a:tailEnd/>
          </a:ln>
        </p:spPr>
        <p:txBody>
          <a:bodyPr wrap="none" lIns="0" tIns="0" rIns="0" bIns="0">
            <a:spAutoFit/>
          </a:bodyPr>
          <a:lstStyle/>
          <a:p>
            <a:pPr defTabSz="762000" eaLnBrk="0" hangingPunct="0"/>
            <a:r>
              <a:rPr lang="en-GB" sz="1000" b="0">
                <a:solidFill>
                  <a:schemeClr val="tx1"/>
                </a:solidFill>
                <a:latin typeface="Univers 45 Light" pitchFamily="2" charset="0"/>
              </a:rPr>
              <a:t>4</a:t>
            </a:r>
          </a:p>
        </p:txBody>
      </p:sp>
      <p:sp>
        <p:nvSpPr>
          <p:cNvPr id="27" name="Rectangle 214"/>
          <p:cNvSpPr>
            <a:spLocks noChangeArrowheads="1"/>
          </p:cNvSpPr>
          <p:nvPr/>
        </p:nvSpPr>
        <p:spPr bwMode="auto">
          <a:xfrm>
            <a:off x="762000" y="4402216"/>
            <a:ext cx="70532" cy="153888"/>
          </a:xfrm>
          <a:prstGeom prst="rect">
            <a:avLst/>
          </a:prstGeom>
          <a:noFill/>
          <a:ln w="9525">
            <a:noFill/>
            <a:miter lim="800000"/>
            <a:headEnd/>
            <a:tailEnd/>
          </a:ln>
        </p:spPr>
        <p:txBody>
          <a:bodyPr wrap="none" lIns="0" tIns="0" rIns="0" bIns="0">
            <a:spAutoFit/>
          </a:bodyPr>
          <a:lstStyle/>
          <a:p>
            <a:pPr defTabSz="762000" eaLnBrk="0" hangingPunct="0"/>
            <a:r>
              <a:rPr lang="en-GB" sz="1000" b="0">
                <a:solidFill>
                  <a:schemeClr val="tx1"/>
                </a:solidFill>
                <a:latin typeface="Univers 45 Light" pitchFamily="2" charset="0"/>
              </a:rPr>
              <a:t>5</a:t>
            </a:r>
          </a:p>
        </p:txBody>
      </p:sp>
      <p:sp>
        <p:nvSpPr>
          <p:cNvPr id="28" name="Rectangle 215"/>
          <p:cNvSpPr>
            <a:spLocks noChangeArrowheads="1"/>
          </p:cNvSpPr>
          <p:nvPr/>
        </p:nvSpPr>
        <p:spPr bwMode="auto">
          <a:xfrm>
            <a:off x="762000" y="4173616"/>
            <a:ext cx="70532" cy="153888"/>
          </a:xfrm>
          <a:prstGeom prst="rect">
            <a:avLst/>
          </a:prstGeom>
          <a:noFill/>
          <a:ln w="9525">
            <a:noFill/>
            <a:miter lim="800000"/>
            <a:headEnd/>
            <a:tailEnd/>
          </a:ln>
        </p:spPr>
        <p:txBody>
          <a:bodyPr wrap="none" lIns="0" tIns="0" rIns="0" bIns="0">
            <a:spAutoFit/>
          </a:bodyPr>
          <a:lstStyle/>
          <a:p>
            <a:pPr defTabSz="762000" eaLnBrk="0" hangingPunct="0"/>
            <a:r>
              <a:rPr lang="en-GB" sz="1000" b="0">
                <a:solidFill>
                  <a:schemeClr val="tx1"/>
                </a:solidFill>
                <a:latin typeface="Univers 45 Light" pitchFamily="2" charset="0"/>
              </a:rPr>
              <a:t>6</a:t>
            </a:r>
          </a:p>
        </p:txBody>
      </p:sp>
      <p:sp>
        <p:nvSpPr>
          <p:cNvPr id="29" name="Rectangle 216"/>
          <p:cNvSpPr>
            <a:spLocks noChangeArrowheads="1"/>
          </p:cNvSpPr>
          <p:nvPr/>
        </p:nvSpPr>
        <p:spPr bwMode="auto">
          <a:xfrm>
            <a:off x="762000" y="3964066"/>
            <a:ext cx="149225" cy="153888"/>
          </a:xfrm>
          <a:prstGeom prst="rect">
            <a:avLst/>
          </a:prstGeom>
          <a:noFill/>
          <a:ln w="9525">
            <a:noFill/>
            <a:miter lim="800000"/>
            <a:headEnd/>
            <a:tailEnd/>
          </a:ln>
        </p:spPr>
        <p:txBody>
          <a:bodyPr lIns="0" tIns="0" rIns="0" bIns="0">
            <a:spAutoFit/>
          </a:bodyPr>
          <a:lstStyle/>
          <a:p>
            <a:pPr defTabSz="762000" eaLnBrk="0" hangingPunct="0"/>
            <a:r>
              <a:rPr lang="en-GB" sz="1000" b="0">
                <a:solidFill>
                  <a:schemeClr val="tx1"/>
                </a:solidFill>
                <a:latin typeface="Univers 45 Light" pitchFamily="2" charset="0"/>
              </a:rPr>
              <a:t>7</a:t>
            </a:r>
          </a:p>
        </p:txBody>
      </p:sp>
      <p:sp>
        <p:nvSpPr>
          <p:cNvPr id="30" name="Rectangle 217"/>
          <p:cNvSpPr>
            <a:spLocks noChangeArrowheads="1"/>
          </p:cNvSpPr>
          <p:nvPr/>
        </p:nvSpPr>
        <p:spPr bwMode="auto">
          <a:xfrm>
            <a:off x="762000" y="3735466"/>
            <a:ext cx="70532" cy="153888"/>
          </a:xfrm>
          <a:prstGeom prst="rect">
            <a:avLst/>
          </a:prstGeom>
          <a:noFill/>
          <a:ln w="9525">
            <a:noFill/>
            <a:miter lim="800000"/>
            <a:headEnd/>
            <a:tailEnd/>
          </a:ln>
        </p:spPr>
        <p:txBody>
          <a:bodyPr wrap="none" lIns="0" tIns="0" rIns="0" bIns="0">
            <a:spAutoFit/>
          </a:bodyPr>
          <a:lstStyle/>
          <a:p>
            <a:pPr defTabSz="762000" eaLnBrk="0" hangingPunct="0"/>
            <a:r>
              <a:rPr lang="en-GB" sz="1000" b="0">
                <a:solidFill>
                  <a:schemeClr val="tx1"/>
                </a:solidFill>
                <a:latin typeface="Univers 45 Light" pitchFamily="2" charset="0"/>
              </a:rPr>
              <a:t>8</a:t>
            </a:r>
          </a:p>
        </p:txBody>
      </p:sp>
      <p:sp>
        <p:nvSpPr>
          <p:cNvPr id="31" name="Rectangle 218"/>
          <p:cNvSpPr>
            <a:spLocks noChangeArrowheads="1"/>
          </p:cNvSpPr>
          <p:nvPr/>
        </p:nvSpPr>
        <p:spPr bwMode="auto">
          <a:xfrm>
            <a:off x="762000" y="3506866"/>
            <a:ext cx="70532" cy="153888"/>
          </a:xfrm>
          <a:prstGeom prst="rect">
            <a:avLst/>
          </a:prstGeom>
          <a:noFill/>
          <a:ln w="9525">
            <a:noFill/>
            <a:miter lim="800000"/>
            <a:headEnd/>
            <a:tailEnd/>
          </a:ln>
        </p:spPr>
        <p:txBody>
          <a:bodyPr wrap="none" lIns="0" tIns="0" rIns="0" bIns="0">
            <a:spAutoFit/>
          </a:bodyPr>
          <a:lstStyle/>
          <a:p>
            <a:pPr defTabSz="762000" eaLnBrk="0" hangingPunct="0"/>
            <a:r>
              <a:rPr lang="en-GB" sz="1000" b="0">
                <a:solidFill>
                  <a:schemeClr val="tx1"/>
                </a:solidFill>
                <a:latin typeface="Univers 45 Light" pitchFamily="2" charset="0"/>
              </a:rPr>
              <a:t>9</a:t>
            </a:r>
          </a:p>
        </p:txBody>
      </p:sp>
      <p:sp>
        <p:nvSpPr>
          <p:cNvPr id="32" name="Rectangle 219"/>
          <p:cNvSpPr>
            <a:spLocks noChangeArrowheads="1"/>
          </p:cNvSpPr>
          <p:nvPr/>
        </p:nvSpPr>
        <p:spPr bwMode="auto">
          <a:xfrm>
            <a:off x="723900" y="3287791"/>
            <a:ext cx="141064" cy="153888"/>
          </a:xfrm>
          <a:prstGeom prst="rect">
            <a:avLst/>
          </a:prstGeom>
          <a:noFill/>
          <a:ln w="9525">
            <a:noFill/>
            <a:miter lim="800000"/>
            <a:headEnd/>
            <a:tailEnd/>
          </a:ln>
        </p:spPr>
        <p:txBody>
          <a:bodyPr wrap="none" lIns="0" tIns="0" rIns="0" bIns="0">
            <a:spAutoFit/>
          </a:bodyPr>
          <a:lstStyle/>
          <a:p>
            <a:pPr defTabSz="762000" eaLnBrk="0" hangingPunct="0"/>
            <a:r>
              <a:rPr lang="en-GB" sz="1000" b="0">
                <a:solidFill>
                  <a:schemeClr val="tx1"/>
                </a:solidFill>
                <a:latin typeface="Univers 45 Light" pitchFamily="2" charset="0"/>
              </a:rPr>
              <a:t>10</a:t>
            </a:r>
          </a:p>
        </p:txBody>
      </p:sp>
      <p:sp>
        <p:nvSpPr>
          <p:cNvPr id="33" name="Rectangle 220"/>
          <p:cNvSpPr>
            <a:spLocks noChangeArrowheads="1"/>
          </p:cNvSpPr>
          <p:nvPr/>
        </p:nvSpPr>
        <p:spPr bwMode="auto">
          <a:xfrm rot="-5400000">
            <a:off x="-564857" y="4378940"/>
            <a:ext cx="2074286" cy="184666"/>
          </a:xfrm>
          <a:prstGeom prst="rect">
            <a:avLst/>
          </a:prstGeom>
          <a:noFill/>
          <a:ln w="9525">
            <a:noFill/>
            <a:miter lim="800000"/>
            <a:headEnd/>
            <a:tailEnd/>
          </a:ln>
        </p:spPr>
        <p:txBody>
          <a:bodyPr wrap="none" lIns="0" tIns="0" rIns="0" bIns="0">
            <a:spAutoFit/>
          </a:bodyPr>
          <a:lstStyle/>
          <a:p>
            <a:pPr defTabSz="762000" eaLnBrk="0" hangingPunct="0"/>
            <a:r>
              <a:rPr lang="en-GB" sz="1200" b="0" smtClean="0">
                <a:solidFill>
                  <a:schemeClr val="tx1"/>
                </a:solidFill>
                <a:latin typeface="Univers 45 Light" pitchFamily="2" charset="0"/>
              </a:rPr>
              <a:t>Net working capital (NWC) </a:t>
            </a:r>
            <a:r>
              <a:rPr lang="en-GB" sz="1200" b="0">
                <a:solidFill>
                  <a:schemeClr val="tx1"/>
                </a:solidFill>
                <a:latin typeface="Univers 45 Light" pitchFamily="2" charset="0"/>
              </a:rPr>
              <a:t>$m</a:t>
            </a:r>
          </a:p>
        </p:txBody>
      </p:sp>
      <p:sp>
        <p:nvSpPr>
          <p:cNvPr id="34" name="Line 223"/>
          <p:cNvSpPr>
            <a:spLocks noChangeShapeType="1"/>
          </p:cNvSpPr>
          <p:nvPr/>
        </p:nvSpPr>
        <p:spPr bwMode="auto">
          <a:xfrm>
            <a:off x="912813" y="4459366"/>
            <a:ext cx="5538787" cy="4763"/>
          </a:xfrm>
          <a:prstGeom prst="line">
            <a:avLst/>
          </a:prstGeom>
          <a:noFill/>
          <a:ln w="25400">
            <a:solidFill>
              <a:srgbClr val="FF0000"/>
            </a:solidFill>
            <a:prstDash val="dash"/>
            <a:round/>
            <a:headEnd/>
            <a:tailEnd/>
          </a:ln>
        </p:spPr>
        <p:txBody>
          <a:bodyPr/>
          <a:lstStyle/>
          <a:p>
            <a:endParaRPr lang="en-US">
              <a:solidFill>
                <a:schemeClr val="tx1"/>
              </a:solidFill>
            </a:endParaRPr>
          </a:p>
        </p:txBody>
      </p:sp>
      <p:sp>
        <p:nvSpPr>
          <p:cNvPr id="35" name="Rectangle 224"/>
          <p:cNvSpPr>
            <a:spLocks noChangeArrowheads="1"/>
          </p:cNvSpPr>
          <p:nvPr/>
        </p:nvSpPr>
        <p:spPr bwMode="auto">
          <a:xfrm>
            <a:off x="3087688" y="4778454"/>
            <a:ext cx="674687" cy="509587"/>
          </a:xfrm>
          <a:prstGeom prst="rect">
            <a:avLst/>
          </a:prstGeom>
          <a:noFill/>
          <a:ln w="9525">
            <a:noFill/>
            <a:miter lim="800000"/>
            <a:headEnd/>
            <a:tailEnd/>
          </a:ln>
        </p:spPr>
        <p:txBody>
          <a:bodyPr/>
          <a:lstStyle/>
          <a:p>
            <a:endParaRPr lang="en-US">
              <a:solidFill>
                <a:schemeClr val="tx1"/>
              </a:solidFill>
            </a:endParaRPr>
          </a:p>
        </p:txBody>
      </p:sp>
      <p:sp>
        <p:nvSpPr>
          <p:cNvPr id="36" name="Rectangle 227"/>
          <p:cNvSpPr>
            <a:spLocks noChangeArrowheads="1"/>
          </p:cNvSpPr>
          <p:nvPr/>
        </p:nvSpPr>
        <p:spPr bwMode="auto">
          <a:xfrm>
            <a:off x="4808538" y="5672216"/>
            <a:ext cx="144462" cy="130175"/>
          </a:xfrm>
          <a:prstGeom prst="rect">
            <a:avLst/>
          </a:prstGeom>
          <a:noFill/>
          <a:ln w="9525">
            <a:noFill/>
            <a:miter lim="800000"/>
            <a:headEnd/>
            <a:tailEnd/>
          </a:ln>
        </p:spPr>
        <p:txBody>
          <a:bodyPr/>
          <a:lstStyle/>
          <a:p>
            <a:endParaRPr lang="en-US" sz="1200" b="0">
              <a:solidFill>
                <a:schemeClr val="tx1"/>
              </a:solidFill>
              <a:latin typeface="Arial" pitchFamily="34" charset="0"/>
              <a:cs typeface="Arial" pitchFamily="34" charset="0"/>
            </a:endParaRPr>
          </a:p>
        </p:txBody>
      </p:sp>
      <p:sp>
        <p:nvSpPr>
          <p:cNvPr id="37" name="Rectangle 228"/>
          <p:cNvSpPr>
            <a:spLocks noChangeArrowheads="1"/>
          </p:cNvSpPr>
          <p:nvPr/>
        </p:nvSpPr>
        <p:spPr bwMode="auto">
          <a:xfrm>
            <a:off x="3486150" y="5716666"/>
            <a:ext cx="437940" cy="184666"/>
          </a:xfrm>
          <a:prstGeom prst="rect">
            <a:avLst/>
          </a:prstGeom>
          <a:noFill/>
          <a:ln w="9525">
            <a:noFill/>
            <a:miter lim="800000"/>
            <a:headEnd/>
            <a:tailEnd/>
          </a:ln>
        </p:spPr>
        <p:txBody>
          <a:bodyPr wrap="none" lIns="0" tIns="0" rIns="0" bIns="0">
            <a:spAutoFit/>
          </a:bodyPr>
          <a:lstStyle/>
          <a:p>
            <a:pPr defTabSz="762000" eaLnBrk="0" hangingPunct="0"/>
            <a:r>
              <a:rPr lang="en-GB" sz="1200" b="0">
                <a:solidFill>
                  <a:schemeClr val="tx1"/>
                </a:solidFill>
                <a:latin typeface="Arial" pitchFamily="34" charset="0"/>
                <a:cs typeface="Arial" pitchFamily="34" charset="0"/>
              </a:rPr>
              <a:t>Year 1</a:t>
            </a:r>
          </a:p>
        </p:txBody>
      </p:sp>
      <p:sp>
        <p:nvSpPr>
          <p:cNvPr id="38" name="Rectangle 229"/>
          <p:cNvSpPr>
            <a:spLocks noChangeArrowheads="1"/>
          </p:cNvSpPr>
          <p:nvPr/>
        </p:nvSpPr>
        <p:spPr bwMode="auto">
          <a:xfrm>
            <a:off x="6270625" y="5575379"/>
            <a:ext cx="246063" cy="204787"/>
          </a:xfrm>
          <a:prstGeom prst="rect">
            <a:avLst/>
          </a:prstGeom>
          <a:noFill/>
          <a:ln w="9525">
            <a:noFill/>
            <a:miter lim="800000"/>
            <a:headEnd/>
            <a:tailEnd/>
          </a:ln>
        </p:spPr>
        <p:txBody>
          <a:bodyPr/>
          <a:lstStyle/>
          <a:p>
            <a:endParaRPr lang="en-US" sz="1200" b="0">
              <a:solidFill>
                <a:schemeClr val="tx1"/>
              </a:solidFill>
              <a:latin typeface="Arial" pitchFamily="34" charset="0"/>
              <a:cs typeface="Arial" pitchFamily="34" charset="0"/>
            </a:endParaRPr>
          </a:p>
        </p:txBody>
      </p:sp>
      <p:sp>
        <p:nvSpPr>
          <p:cNvPr id="39" name="Rectangle 230"/>
          <p:cNvSpPr>
            <a:spLocks noChangeArrowheads="1"/>
          </p:cNvSpPr>
          <p:nvPr/>
        </p:nvSpPr>
        <p:spPr bwMode="auto">
          <a:xfrm>
            <a:off x="6210300" y="5716666"/>
            <a:ext cx="481222" cy="184666"/>
          </a:xfrm>
          <a:prstGeom prst="rect">
            <a:avLst/>
          </a:prstGeom>
          <a:noFill/>
          <a:ln w="9525">
            <a:noFill/>
            <a:miter lim="800000"/>
            <a:headEnd/>
            <a:tailEnd/>
          </a:ln>
        </p:spPr>
        <p:txBody>
          <a:bodyPr wrap="none" lIns="0" tIns="0" rIns="0" bIns="0">
            <a:spAutoFit/>
          </a:bodyPr>
          <a:lstStyle/>
          <a:p>
            <a:pPr defTabSz="762000" eaLnBrk="0" hangingPunct="0"/>
            <a:r>
              <a:rPr lang="en-GB" sz="1200" b="0">
                <a:solidFill>
                  <a:schemeClr val="tx1"/>
                </a:solidFill>
                <a:latin typeface="Arial" pitchFamily="34" charset="0"/>
                <a:cs typeface="Arial" pitchFamily="34" charset="0"/>
              </a:rPr>
              <a:t>Year 2 </a:t>
            </a:r>
          </a:p>
        </p:txBody>
      </p:sp>
      <p:sp>
        <p:nvSpPr>
          <p:cNvPr id="40" name="Line 232"/>
          <p:cNvSpPr>
            <a:spLocks noChangeShapeType="1"/>
          </p:cNvSpPr>
          <p:nvPr/>
        </p:nvSpPr>
        <p:spPr bwMode="auto">
          <a:xfrm>
            <a:off x="7476061" y="3583066"/>
            <a:ext cx="0" cy="1828800"/>
          </a:xfrm>
          <a:prstGeom prst="line">
            <a:avLst/>
          </a:prstGeom>
          <a:noFill/>
          <a:ln w="25400">
            <a:solidFill>
              <a:srgbClr val="F06A00"/>
            </a:solidFill>
            <a:round/>
            <a:headEnd type="triangle" w="med" len="med"/>
            <a:tailEnd type="triangle" w="med" len="med"/>
          </a:ln>
        </p:spPr>
        <p:txBody>
          <a:bodyPr lIns="126000" tIns="46800" rIns="90000" bIns="46800">
            <a:spAutoFit/>
          </a:bodyPr>
          <a:lstStyle/>
          <a:p>
            <a:endParaRPr lang="en-US">
              <a:solidFill>
                <a:schemeClr val="tx1"/>
              </a:solidFill>
            </a:endParaRPr>
          </a:p>
        </p:txBody>
      </p:sp>
      <p:sp>
        <p:nvSpPr>
          <p:cNvPr id="41" name="Rectangle 234"/>
          <p:cNvSpPr>
            <a:spLocks noChangeArrowheads="1"/>
          </p:cNvSpPr>
          <p:nvPr/>
        </p:nvSpPr>
        <p:spPr bwMode="auto">
          <a:xfrm>
            <a:off x="6444986" y="4312573"/>
            <a:ext cx="687387" cy="332399"/>
          </a:xfrm>
          <a:prstGeom prst="rect">
            <a:avLst/>
          </a:prstGeom>
          <a:noFill/>
          <a:ln w="9525">
            <a:noFill/>
            <a:miter lim="800000"/>
            <a:headEnd/>
            <a:tailEnd/>
          </a:ln>
        </p:spPr>
        <p:txBody>
          <a:bodyPr lIns="0" tIns="0" rIns="0" bIns="0">
            <a:spAutoFit/>
          </a:bodyPr>
          <a:lstStyle/>
          <a:p>
            <a:pPr algn="ctr" defTabSz="762000" eaLnBrk="0" hangingPunct="0">
              <a:lnSpc>
                <a:spcPct val="90000"/>
              </a:lnSpc>
            </a:pPr>
            <a:r>
              <a:rPr lang="en-GB" sz="1200">
                <a:solidFill>
                  <a:srgbClr val="C44026"/>
                </a:solidFill>
                <a:latin typeface="Univers 45 Light" pitchFamily="2" charset="0"/>
              </a:rPr>
              <a:t>‘Normal’ </a:t>
            </a:r>
            <a:br>
              <a:rPr lang="en-GB" sz="1200">
                <a:solidFill>
                  <a:srgbClr val="C44026"/>
                </a:solidFill>
                <a:latin typeface="Univers 45 Light" pitchFamily="2" charset="0"/>
              </a:rPr>
            </a:br>
            <a:r>
              <a:rPr lang="en-GB" sz="1200">
                <a:solidFill>
                  <a:srgbClr val="C44026"/>
                </a:solidFill>
                <a:latin typeface="Univers 45 Light" pitchFamily="2" charset="0"/>
              </a:rPr>
              <a:t>level</a:t>
            </a:r>
          </a:p>
        </p:txBody>
      </p:sp>
      <p:sp>
        <p:nvSpPr>
          <p:cNvPr id="42" name="Rectangle 236"/>
          <p:cNvSpPr>
            <a:spLocks noChangeArrowheads="1"/>
          </p:cNvSpPr>
          <p:nvPr>
            <p:custDataLst>
              <p:tags r:id="rId1"/>
            </p:custDataLst>
          </p:nvPr>
        </p:nvSpPr>
        <p:spPr bwMode="auto">
          <a:xfrm>
            <a:off x="4419600" y="3506865"/>
            <a:ext cx="1320800" cy="531763"/>
          </a:xfrm>
          <a:prstGeom prst="rect">
            <a:avLst/>
          </a:prstGeom>
          <a:solidFill>
            <a:schemeClr val="accent2"/>
          </a:solidFill>
          <a:ln w="6350">
            <a:solidFill>
              <a:schemeClr val="hlink"/>
            </a:solidFill>
            <a:miter lim="800000"/>
            <a:headEnd/>
            <a:tailEnd/>
          </a:ln>
        </p:spPr>
        <p:txBody>
          <a:bodyPr lIns="54000" tIns="54000" rIns="54000" bIns="54000" anchor="ctr" anchorCtr="1"/>
          <a:lstStyle/>
          <a:p>
            <a:pPr algn="ctr" defTabSz="762000" eaLnBrk="0" hangingPunct="0">
              <a:lnSpc>
                <a:spcPct val="90000"/>
              </a:lnSpc>
            </a:pPr>
            <a:r>
              <a:rPr lang="en-GB" sz="1200" b="0">
                <a:solidFill>
                  <a:schemeClr val="tx1"/>
                </a:solidFill>
                <a:latin typeface="Arial" pitchFamily="34" charset="0"/>
                <a:cs typeface="Arial" pitchFamily="34" charset="0"/>
              </a:rPr>
              <a:t>Completion date £7m </a:t>
            </a:r>
            <a:r>
              <a:rPr lang="en-GB" sz="1200" b="0" smtClean="0">
                <a:solidFill>
                  <a:schemeClr val="tx1"/>
                </a:solidFill>
                <a:latin typeface="Arial" pitchFamily="34" charset="0"/>
                <a:cs typeface="Arial" pitchFamily="34" charset="0"/>
              </a:rPr>
              <a:t>NWC delivered </a:t>
            </a:r>
            <a:endParaRPr lang="en-GB" sz="1200" b="0">
              <a:solidFill>
                <a:schemeClr val="tx1"/>
              </a:solidFill>
              <a:latin typeface="Arial" pitchFamily="34" charset="0"/>
              <a:cs typeface="Arial" pitchFamily="34" charset="0"/>
            </a:endParaRPr>
          </a:p>
        </p:txBody>
      </p:sp>
      <p:sp>
        <p:nvSpPr>
          <p:cNvPr id="46" name="Line 243"/>
          <p:cNvSpPr>
            <a:spLocks noChangeShapeType="1"/>
          </p:cNvSpPr>
          <p:nvPr/>
        </p:nvSpPr>
        <p:spPr bwMode="auto">
          <a:xfrm rot="5400000" flipV="1">
            <a:off x="2857500" y="3621166"/>
            <a:ext cx="381000" cy="762000"/>
          </a:xfrm>
          <a:prstGeom prst="line">
            <a:avLst/>
          </a:prstGeom>
          <a:noFill/>
          <a:ln w="12700">
            <a:solidFill>
              <a:schemeClr val="hlink"/>
            </a:solidFill>
            <a:round/>
            <a:headEnd type="none" w="sm" len="sm"/>
            <a:tailEnd type="triangle" w="med" len="med"/>
          </a:ln>
        </p:spPr>
        <p:txBody>
          <a:bodyPr lIns="126000" tIns="46800" rIns="90000" bIns="46800">
            <a:spAutoFit/>
          </a:bodyPr>
          <a:lstStyle/>
          <a:p>
            <a:endParaRPr lang="en-US">
              <a:solidFill>
                <a:schemeClr val="tx1"/>
              </a:solidFill>
            </a:endParaRPr>
          </a:p>
        </p:txBody>
      </p:sp>
      <p:sp>
        <p:nvSpPr>
          <p:cNvPr id="47" name="Line 244"/>
          <p:cNvSpPr>
            <a:spLocks noChangeShapeType="1"/>
          </p:cNvSpPr>
          <p:nvPr/>
        </p:nvSpPr>
        <p:spPr bwMode="auto">
          <a:xfrm rot="10800000" flipV="1">
            <a:off x="3733800" y="3659266"/>
            <a:ext cx="685800" cy="365125"/>
          </a:xfrm>
          <a:prstGeom prst="line">
            <a:avLst/>
          </a:prstGeom>
          <a:noFill/>
          <a:ln w="12700">
            <a:solidFill>
              <a:schemeClr val="hlink"/>
            </a:solidFill>
            <a:round/>
            <a:headEnd type="none" w="sm" len="sm"/>
            <a:tailEnd type="triangle" w="med" len="med"/>
          </a:ln>
        </p:spPr>
        <p:txBody>
          <a:bodyPr lIns="126000" tIns="46800" rIns="90000" bIns="46800">
            <a:spAutoFit/>
          </a:bodyPr>
          <a:lstStyle/>
          <a:p>
            <a:endParaRPr lang="en-US">
              <a:solidFill>
                <a:schemeClr val="tx1"/>
              </a:solidFill>
            </a:endParaRPr>
          </a:p>
        </p:txBody>
      </p:sp>
      <p:sp>
        <p:nvSpPr>
          <p:cNvPr id="48" name="Line 248"/>
          <p:cNvSpPr>
            <a:spLocks noChangeShapeType="1"/>
          </p:cNvSpPr>
          <p:nvPr/>
        </p:nvSpPr>
        <p:spPr bwMode="auto">
          <a:xfrm>
            <a:off x="914400" y="5151516"/>
            <a:ext cx="5546725" cy="3175"/>
          </a:xfrm>
          <a:prstGeom prst="line">
            <a:avLst/>
          </a:prstGeom>
          <a:noFill/>
          <a:ln w="9525">
            <a:solidFill>
              <a:srgbClr val="000000"/>
            </a:solidFill>
            <a:round/>
            <a:headEnd/>
            <a:tailEnd/>
          </a:ln>
        </p:spPr>
        <p:txBody>
          <a:bodyPr/>
          <a:lstStyle/>
          <a:p>
            <a:endParaRPr lang="en-US">
              <a:solidFill>
                <a:schemeClr val="tx1"/>
              </a:solidFill>
            </a:endParaRPr>
          </a:p>
        </p:txBody>
      </p:sp>
      <p:sp>
        <p:nvSpPr>
          <p:cNvPr id="49" name="Line 250"/>
          <p:cNvSpPr>
            <a:spLocks noChangeShapeType="1"/>
          </p:cNvSpPr>
          <p:nvPr/>
        </p:nvSpPr>
        <p:spPr bwMode="auto">
          <a:xfrm>
            <a:off x="895350" y="5392816"/>
            <a:ext cx="20638" cy="1588"/>
          </a:xfrm>
          <a:prstGeom prst="line">
            <a:avLst/>
          </a:prstGeom>
          <a:noFill/>
          <a:ln w="0">
            <a:solidFill>
              <a:schemeClr val="tx1"/>
            </a:solidFill>
            <a:round/>
            <a:headEnd/>
            <a:tailEnd/>
          </a:ln>
        </p:spPr>
        <p:txBody>
          <a:bodyPr/>
          <a:lstStyle/>
          <a:p>
            <a:endParaRPr lang="en-US" sz="1000" b="0">
              <a:solidFill>
                <a:schemeClr val="tx1"/>
              </a:solidFill>
            </a:endParaRPr>
          </a:p>
        </p:txBody>
      </p:sp>
      <p:sp>
        <p:nvSpPr>
          <p:cNvPr id="50" name="Line 251"/>
          <p:cNvSpPr>
            <a:spLocks noChangeShapeType="1"/>
          </p:cNvSpPr>
          <p:nvPr/>
        </p:nvSpPr>
        <p:spPr bwMode="auto">
          <a:xfrm>
            <a:off x="890588" y="5168979"/>
            <a:ext cx="20637" cy="1587"/>
          </a:xfrm>
          <a:prstGeom prst="line">
            <a:avLst/>
          </a:prstGeom>
          <a:noFill/>
          <a:ln w="0">
            <a:solidFill>
              <a:schemeClr val="tx1"/>
            </a:solidFill>
            <a:round/>
            <a:headEnd/>
            <a:tailEnd/>
          </a:ln>
        </p:spPr>
        <p:txBody>
          <a:bodyPr/>
          <a:lstStyle/>
          <a:p>
            <a:endParaRPr lang="en-US" sz="1000" b="0">
              <a:solidFill>
                <a:schemeClr val="tx1"/>
              </a:solidFill>
            </a:endParaRPr>
          </a:p>
        </p:txBody>
      </p:sp>
      <p:sp>
        <p:nvSpPr>
          <p:cNvPr id="51" name="Line 252"/>
          <p:cNvSpPr>
            <a:spLocks noChangeShapeType="1"/>
          </p:cNvSpPr>
          <p:nvPr/>
        </p:nvSpPr>
        <p:spPr bwMode="auto">
          <a:xfrm>
            <a:off x="890588" y="4911804"/>
            <a:ext cx="20637" cy="1587"/>
          </a:xfrm>
          <a:prstGeom prst="line">
            <a:avLst/>
          </a:prstGeom>
          <a:noFill/>
          <a:ln w="0">
            <a:solidFill>
              <a:schemeClr val="tx1"/>
            </a:solidFill>
            <a:round/>
            <a:headEnd/>
            <a:tailEnd/>
          </a:ln>
        </p:spPr>
        <p:txBody>
          <a:bodyPr/>
          <a:lstStyle/>
          <a:p>
            <a:endParaRPr lang="en-US" sz="1000" b="0">
              <a:solidFill>
                <a:schemeClr val="tx1"/>
              </a:solidFill>
            </a:endParaRPr>
          </a:p>
        </p:txBody>
      </p:sp>
      <p:sp>
        <p:nvSpPr>
          <p:cNvPr id="52" name="Line 253"/>
          <p:cNvSpPr>
            <a:spLocks noChangeShapeType="1"/>
          </p:cNvSpPr>
          <p:nvPr/>
        </p:nvSpPr>
        <p:spPr bwMode="auto">
          <a:xfrm>
            <a:off x="893763" y="4687966"/>
            <a:ext cx="20637" cy="1588"/>
          </a:xfrm>
          <a:prstGeom prst="line">
            <a:avLst/>
          </a:prstGeom>
          <a:noFill/>
          <a:ln w="0">
            <a:solidFill>
              <a:schemeClr val="tx1"/>
            </a:solidFill>
            <a:round/>
            <a:headEnd/>
            <a:tailEnd/>
          </a:ln>
        </p:spPr>
        <p:txBody>
          <a:bodyPr/>
          <a:lstStyle/>
          <a:p>
            <a:endParaRPr lang="en-US" sz="1000" b="0">
              <a:solidFill>
                <a:schemeClr val="tx1"/>
              </a:solidFill>
            </a:endParaRPr>
          </a:p>
        </p:txBody>
      </p:sp>
      <p:sp>
        <p:nvSpPr>
          <p:cNvPr id="53" name="Line 254"/>
          <p:cNvSpPr>
            <a:spLocks noChangeShapeType="1"/>
          </p:cNvSpPr>
          <p:nvPr/>
        </p:nvSpPr>
        <p:spPr bwMode="auto">
          <a:xfrm>
            <a:off x="890588" y="4457779"/>
            <a:ext cx="20637" cy="1587"/>
          </a:xfrm>
          <a:prstGeom prst="line">
            <a:avLst/>
          </a:prstGeom>
          <a:noFill/>
          <a:ln w="0">
            <a:solidFill>
              <a:schemeClr val="tx1"/>
            </a:solidFill>
            <a:round/>
            <a:headEnd/>
            <a:tailEnd/>
          </a:ln>
        </p:spPr>
        <p:txBody>
          <a:bodyPr/>
          <a:lstStyle/>
          <a:p>
            <a:endParaRPr lang="en-US" sz="1000" b="0">
              <a:solidFill>
                <a:schemeClr val="tx1"/>
              </a:solidFill>
            </a:endParaRPr>
          </a:p>
        </p:txBody>
      </p:sp>
      <p:sp>
        <p:nvSpPr>
          <p:cNvPr id="54" name="Line 255"/>
          <p:cNvSpPr>
            <a:spLocks noChangeShapeType="1"/>
          </p:cNvSpPr>
          <p:nvPr/>
        </p:nvSpPr>
        <p:spPr bwMode="auto">
          <a:xfrm>
            <a:off x="890588" y="4240291"/>
            <a:ext cx="20637" cy="1588"/>
          </a:xfrm>
          <a:prstGeom prst="line">
            <a:avLst/>
          </a:prstGeom>
          <a:noFill/>
          <a:ln w="0">
            <a:solidFill>
              <a:schemeClr val="tx1"/>
            </a:solidFill>
            <a:round/>
            <a:headEnd/>
            <a:tailEnd/>
          </a:ln>
        </p:spPr>
        <p:txBody>
          <a:bodyPr/>
          <a:lstStyle/>
          <a:p>
            <a:endParaRPr lang="en-US" sz="1000" b="0">
              <a:solidFill>
                <a:schemeClr val="tx1"/>
              </a:solidFill>
            </a:endParaRPr>
          </a:p>
        </p:txBody>
      </p:sp>
      <p:sp>
        <p:nvSpPr>
          <p:cNvPr id="55" name="Line 258"/>
          <p:cNvSpPr>
            <a:spLocks noChangeShapeType="1"/>
          </p:cNvSpPr>
          <p:nvPr/>
        </p:nvSpPr>
        <p:spPr bwMode="auto">
          <a:xfrm>
            <a:off x="885825" y="4025979"/>
            <a:ext cx="20638" cy="1587"/>
          </a:xfrm>
          <a:prstGeom prst="line">
            <a:avLst/>
          </a:prstGeom>
          <a:noFill/>
          <a:ln w="0">
            <a:solidFill>
              <a:schemeClr val="tx1"/>
            </a:solidFill>
            <a:round/>
            <a:headEnd/>
            <a:tailEnd/>
          </a:ln>
        </p:spPr>
        <p:txBody>
          <a:bodyPr/>
          <a:lstStyle/>
          <a:p>
            <a:endParaRPr lang="en-US" sz="1000" b="0">
              <a:solidFill>
                <a:schemeClr val="tx1"/>
              </a:solidFill>
            </a:endParaRPr>
          </a:p>
        </p:txBody>
      </p:sp>
      <p:sp>
        <p:nvSpPr>
          <p:cNvPr id="56" name="Line 259"/>
          <p:cNvSpPr>
            <a:spLocks noChangeShapeType="1"/>
          </p:cNvSpPr>
          <p:nvPr/>
        </p:nvSpPr>
        <p:spPr bwMode="auto">
          <a:xfrm>
            <a:off x="890588" y="3802141"/>
            <a:ext cx="20637" cy="1588"/>
          </a:xfrm>
          <a:prstGeom prst="line">
            <a:avLst/>
          </a:prstGeom>
          <a:noFill/>
          <a:ln w="0">
            <a:solidFill>
              <a:schemeClr val="tx1"/>
            </a:solidFill>
            <a:round/>
            <a:headEnd/>
            <a:tailEnd/>
          </a:ln>
        </p:spPr>
        <p:txBody>
          <a:bodyPr/>
          <a:lstStyle/>
          <a:p>
            <a:endParaRPr lang="en-US" sz="1000" b="0">
              <a:solidFill>
                <a:schemeClr val="tx1"/>
              </a:solidFill>
            </a:endParaRPr>
          </a:p>
        </p:txBody>
      </p:sp>
      <p:sp>
        <p:nvSpPr>
          <p:cNvPr id="57" name="Line 260"/>
          <p:cNvSpPr>
            <a:spLocks noChangeShapeType="1"/>
          </p:cNvSpPr>
          <p:nvPr/>
        </p:nvSpPr>
        <p:spPr bwMode="auto">
          <a:xfrm>
            <a:off x="890588" y="3573541"/>
            <a:ext cx="20637" cy="1588"/>
          </a:xfrm>
          <a:prstGeom prst="line">
            <a:avLst/>
          </a:prstGeom>
          <a:noFill/>
          <a:ln w="0">
            <a:solidFill>
              <a:schemeClr val="tx1"/>
            </a:solidFill>
            <a:round/>
            <a:headEnd/>
            <a:tailEnd/>
          </a:ln>
        </p:spPr>
        <p:txBody>
          <a:bodyPr/>
          <a:lstStyle/>
          <a:p>
            <a:endParaRPr lang="en-US" sz="1000" b="0">
              <a:solidFill>
                <a:schemeClr val="tx1"/>
              </a:solidFill>
            </a:endParaRPr>
          </a:p>
        </p:txBody>
      </p:sp>
      <p:cxnSp>
        <p:nvCxnSpPr>
          <p:cNvPr id="58" name="AutoShape 261"/>
          <p:cNvCxnSpPr>
            <a:cxnSpLocks noChangeShapeType="1"/>
            <a:stCxn id="57" idx="1"/>
            <a:endCxn id="17" idx="1"/>
          </p:cNvCxnSpPr>
          <p:nvPr/>
        </p:nvCxnSpPr>
        <p:spPr bwMode="auto">
          <a:xfrm rot="16200000" flipH="1">
            <a:off x="457994" y="4028360"/>
            <a:ext cx="909637" cy="3175"/>
          </a:xfrm>
          <a:prstGeom prst="curvedConnector2">
            <a:avLst/>
          </a:prstGeom>
          <a:noFill/>
          <a:ln w="6350">
            <a:solidFill>
              <a:schemeClr val="tx1"/>
            </a:solidFill>
            <a:round/>
            <a:headEnd/>
            <a:tailEnd/>
          </a:ln>
        </p:spPr>
      </p:cxnSp>
      <p:sp>
        <p:nvSpPr>
          <p:cNvPr id="59" name="Line 268"/>
          <p:cNvSpPr>
            <a:spLocks noChangeShapeType="1"/>
          </p:cNvSpPr>
          <p:nvPr/>
        </p:nvSpPr>
        <p:spPr bwMode="auto">
          <a:xfrm>
            <a:off x="3657600" y="3354466"/>
            <a:ext cx="0" cy="2286000"/>
          </a:xfrm>
          <a:prstGeom prst="line">
            <a:avLst/>
          </a:prstGeom>
          <a:noFill/>
          <a:ln w="6350">
            <a:solidFill>
              <a:schemeClr val="tx1"/>
            </a:solidFill>
            <a:round/>
            <a:headEnd/>
            <a:tailEnd/>
          </a:ln>
        </p:spPr>
        <p:txBody>
          <a:bodyPr wrap="none" lIns="0" tIns="0" rIns="0" bIns="0" anchor="ctr"/>
          <a:lstStyle/>
          <a:p>
            <a:endParaRPr lang="en-US">
              <a:solidFill>
                <a:schemeClr val="tx1"/>
              </a:solidFill>
            </a:endParaRPr>
          </a:p>
        </p:txBody>
      </p:sp>
      <p:sp>
        <p:nvSpPr>
          <p:cNvPr id="60" name="Line 270"/>
          <p:cNvSpPr>
            <a:spLocks noChangeShapeType="1"/>
          </p:cNvSpPr>
          <p:nvPr/>
        </p:nvSpPr>
        <p:spPr bwMode="auto">
          <a:xfrm>
            <a:off x="1752600" y="3354466"/>
            <a:ext cx="0" cy="2286000"/>
          </a:xfrm>
          <a:prstGeom prst="line">
            <a:avLst/>
          </a:prstGeom>
          <a:noFill/>
          <a:ln w="6350">
            <a:solidFill>
              <a:schemeClr val="tx1"/>
            </a:solidFill>
            <a:round/>
            <a:headEnd/>
            <a:tailEnd/>
          </a:ln>
        </p:spPr>
        <p:txBody>
          <a:bodyPr wrap="none" lIns="0" tIns="0" rIns="0" bIns="0" anchor="ctr"/>
          <a:lstStyle/>
          <a:p>
            <a:endParaRPr lang="en-US">
              <a:solidFill>
                <a:schemeClr val="tx1"/>
              </a:solidFill>
            </a:endParaRPr>
          </a:p>
        </p:txBody>
      </p:sp>
      <p:sp>
        <p:nvSpPr>
          <p:cNvPr id="61" name="Freeform 271"/>
          <p:cNvSpPr>
            <a:spLocks/>
          </p:cNvSpPr>
          <p:nvPr/>
        </p:nvSpPr>
        <p:spPr bwMode="auto">
          <a:xfrm>
            <a:off x="914400" y="3583066"/>
            <a:ext cx="5486400" cy="1828800"/>
          </a:xfrm>
          <a:custGeom>
            <a:avLst/>
            <a:gdLst>
              <a:gd name="T0" fmla="*/ 0 w 3456"/>
              <a:gd name="T1" fmla="*/ 0 h 1152"/>
              <a:gd name="T2" fmla="*/ 816 w 3456"/>
              <a:gd name="T3" fmla="*/ 1152 h 1152"/>
              <a:gd name="T4" fmla="*/ 1728 w 3456"/>
              <a:gd name="T5" fmla="*/ 0 h 1152"/>
              <a:gd name="T6" fmla="*/ 2592 w 3456"/>
              <a:gd name="T7" fmla="*/ 1152 h 1152"/>
              <a:gd name="T8" fmla="*/ 3456 w 3456"/>
              <a:gd name="T9" fmla="*/ 0 h 1152"/>
              <a:gd name="T10" fmla="*/ 0 60000 65536"/>
              <a:gd name="T11" fmla="*/ 0 60000 65536"/>
              <a:gd name="T12" fmla="*/ 0 60000 65536"/>
              <a:gd name="T13" fmla="*/ 0 60000 65536"/>
              <a:gd name="T14" fmla="*/ 0 60000 65536"/>
              <a:gd name="T15" fmla="*/ 0 w 3456"/>
              <a:gd name="T16" fmla="*/ 0 h 1152"/>
              <a:gd name="T17" fmla="*/ 3456 w 3456"/>
              <a:gd name="T18" fmla="*/ 1152 h 1152"/>
            </a:gdLst>
            <a:ahLst/>
            <a:cxnLst>
              <a:cxn ang="T10">
                <a:pos x="T0" y="T1"/>
              </a:cxn>
              <a:cxn ang="T11">
                <a:pos x="T2" y="T3"/>
              </a:cxn>
              <a:cxn ang="T12">
                <a:pos x="T4" y="T5"/>
              </a:cxn>
              <a:cxn ang="T13">
                <a:pos x="T6" y="T7"/>
              </a:cxn>
              <a:cxn ang="T14">
                <a:pos x="T8" y="T9"/>
              </a:cxn>
            </a:cxnLst>
            <a:rect l="T15" t="T16" r="T17" b="T18"/>
            <a:pathLst>
              <a:path w="3456" h="1152">
                <a:moveTo>
                  <a:pt x="0" y="0"/>
                </a:moveTo>
                <a:cubicBezTo>
                  <a:pt x="264" y="576"/>
                  <a:pt x="528" y="1152"/>
                  <a:pt x="816" y="1152"/>
                </a:cubicBezTo>
                <a:cubicBezTo>
                  <a:pt x="1104" y="1152"/>
                  <a:pt x="1432" y="0"/>
                  <a:pt x="1728" y="0"/>
                </a:cubicBezTo>
                <a:cubicBezTo>
                  <a:pt x="2024" y="0"/>
                  <a:pt x="2304" y="1152"/>
                  <a:pt x="2592" y="1152"/>
                </a:cubicBezTo>
                <a:cubicBezTo>
                  <a:pt x="2880" y="1152"/>
                  <a:pt x="3312" y="192"/>
                  <a:pt x="3456" y="0"/>
                </a:cubicBezTo>
              </a:path>
            </a:pathLst>
          </a:custGeom>
          <a:noFill/>
          <a:ln w="12700" cap="flat" cmpd="sng">
            <a:solidFill>
              <a:srgbClr val="00829C"/>
            </a:solidFill>
            <a:prstDash val="solid"/>
            <a:round/>
            <a:headEnd type="none" w="med" len="med"/>
            <a:tailEnd type="none" w="med" len="med"/>
          </a:ln>
        </p:spPr>
        <p:txBody>
          <a:bodyPr wrap="none" lIns="0" tIns="0" rIns="0" bIns="0" anchor="ctr"/>
          <a:lstStyle/>
          <a:p>
            <a:endParaRPr lang="en-US">
              <a:solidFill>
                <a:schemeClr val="tx1"/>
              </a:solidFill>
            </a:endParaRPr>
          </a:p>
        </p:txBody>
      </p:sp>
      <p:sp>
        <p:nvSpPr>
          <p:cNvPr id="62" name="Rectangle 272"/>
          <p:cNvSpPr>
            <a:spLocks noChangeArrowheads="1"/>
          </p:cNvSpPr>
          <p:nvPr/>
        </p:nvSpPr>
        <p:spPr bwMode="auto">
          <a:xfrm>
            <a:off x="7526855" y="4235004"/>
            <a:ext cx="1143012" cy="738664"/>
          </a:xfrm>
          <a:prstGeom prst="rect">
            <a:avLst/>
          </a:prstGeom>
          <a:noFill/>
          <a:ln w="9525">
            <a:noFill/>
            <a:miter lim="800000"/>
            <a:headEnd/>
            <a:tailEnd/>
          </a:ln>
        </p:spPr>
        <p:txBody>
          <a:bodyPr wrap="square" lIns="0" tIns="0" rIns="0" bIns="0">
            <a:spAutoFit/>
          </a:bodyPr>
          <a:lstStyle/>
          <a:p>
            <a:pPr algn="ctr" defTabSz="762000" eaLnBrk="0" hangingPunct="0"/>
            <a:r>
              <a:rPr lang="en-GB" sz="1200" b="0">
                <a:solidFill>
                  <a:schemeClr val="tx1"/>
                </a:solidFill>
                <a:latin typeface="Arial" pitchFamily="34" charset="0"/>
                <a:cs typeface="Arial" pitchFamily="34" charset="0"/>
              </a:rPr>
              <a:t>Peak-to-Trough </a:t>
            </a:r>
            <a:br>
              <a:rPr lang="en-GB" sz="1200" b="0">
                <a:solidFill>
                  <a:schemeClr val="tx1"/>
                </a:solidFill>
                <a:latin typeface="Arial" pitchFamily="34" charset="0"/>
                <a:cs typeface="Arial" pitchFamily="34" charset="0"/>
              </a:rPr>
            </a:br>
            <a:r>
              <a:rPr lang="en-GB" sz="1200" b="0">
                <a:solidFill>
                  <a:schemeClr val="tx1"/>
                </a:solidFill>
                <a:latin typeface="Arial" pitchFamily="34" charset="0"/>
                <a:cs typeface="Arial" pitchFamily="34" charset="0"/>
              </a:rPr>
              <a:t>working capital</a:t>
            </a:r>
            <a:br>
              <a:rPr lang="en-GB" sz="1200" b="0">
                <a:solidFill>
                  <a:schemeClr val="tx1"/>
                </a:solidFill>
                <a:latin typeface="Arial" pitchFamily="34" charset="0"/>
                <a:cs typeface="Arial" pitchFamily="34" charset="0"/>
              </a:rPr>
            </a:br>
            <a:r>
              <a:rPr lang="en-GB" sz="1200" b="0">
                <a:solidFill>
                  <a:schemeClr val="tx1"/>
                </a:solidFill>
                <a:latin typeface="Arial" pitchFamily="34" charset="0"/>
                <a:cs typeface="Arial" pitchFamily="34" charset="0"/>
              </a:rPr>
              <a:t>£8 million</a:t>
            </a:r>
          </a:p>
          <a:p>
            <a:pPr algn="ctr" defTabSz="762000" eaLnBrk="0" hangingPunct="0"/>
            <a:endParaRPr lang="en-GB" sz="1200" b="0">
              <a:solidFill>
                <a:schemeClr val="tx1"/>
              </a:solidFill>
              <a:latin typeface="Arial" pitchFamily="34" charset="0"/>
              <a:cs typeface="Arial" pitchFamily="34" charset="0"/>
            </a:endParaRPr>
          </a:p>
        </p:txBody>
      </p:sp>
      <p:sp>
        <p:nvSpPr>
          <p:cNvPr id="63" name="Oval 274"/>
          <p:cNvSpPr>
            <a:spLocks noChangeArrowheads="1"/>
          </p:cNvSpPr>
          <p:nvPr/>
        </p:nvSpPr>
        <p:spPr bwMode="auto">
          <a:xfrm>
            <a:off x="1699682" y="5088496"/>
            <a:ext cx="95251" cy="97945"/>
          </a:xfrm>
          <a:prstGeom prst="ellipse">
            <a:avLst/>
          </a:prstGeom>
          <a:solidFill>
            <a:srgbClr val="68820B"/>
          </a:solidFill>
          <a:ln w="6350">
            <a:solidFill>
              <a:srgbClr val="8CA042"/>
            </a:solidFill>
            <a:round/>
            <a:headEnd/>
            <a:tailEnd/>
          </a:ln>
        </p:spPr>
        <p:txBody>
          <a:bodyPr wrap="none" lIns="0" tIns="0" rIns="0" bIns="0" anchor="ctr"/>
          <a:lstStyle/>
          <a:p>
            <a:pPr algn="ctr"/>
            <a:endParaRPr lang="en-US">
              <a:solidFill>
                <a:schemeClr val="tx1"/>
              </a:solidFill>
            </a:endParaRPr>
          </a:p>
        </p:txBody>
      </p:sp>
      <p:sp>
        <p:nvSpPr>
          <p:cNvPr id="64" name="Line 275"/>
          <p:cNvSpPr>
            <a:spLocks noChangeShapeType="1"/>
          </p:cNvSpPr>
          <p:nvPr/>
        </p:nvSpPr>
        <p:spPr bwMode="auto">
          <a:xfrm>
            <a:off x="1608667" y="4480532"/>
            <a:ext cx="0" cy="685800"/>
          </a:xfrm>
          <a:prstGeom prst="line">
            <a:avLst/>
          </a:prstGeom>
          <a:noFill/>
          <a:ln w="25400">
            <a:solidFill>
              <a:srgbClr val="F06A00"/>
            </a:solidFill>
            <a:round/>
            <a:headEnd type="triangle" w="med" len="med"/>
            <a:tailEnd type="triangle" w="med" len="med"/>
          </a:ln>
        </p:spPr>
        <p:txBody>
          <a:bodyPr lIns="126000" tIns="46800" rIns="90000" bIns="46800">
            <a:spAutoFit/>
          </a:bodyPr>
          <a:lstStyle/>
          <a:p>
            <a:endParaRPr lang="en-US">
              <a:solidFill>
                <a:schemeClr val="tx1"/>
              </a:solidFill>
            </a:endParaRPr>
          </a:p>
        </p:txBody>
      </p:sp>
      <p:sp>
        <p:nvSpPr>
          <p:cNvPr id="65" name="Line 276"/>
          <p:cNvSpPr>
            <a:spLocks noChangeShapeType="1"/>
          </p:cNvSpPr>
          <p:nvPr/>
        </p:nvSpPr>
        <p:spPr bwMode="auto">
          <a:xfrm flipV="1">
            <a:off x="1253067" y="4954666"/>
            <a:ext cx="270932" cy="895830"/>
          </a:xfrm>
          <a:prstGeom prst="line">
            <a:avLst/>
          </a:prstGeom>
          <a:noFill/>
          <a:ln w="6350">
            <a:solidFill>
              <a:schemeClr val="hlink"/>
            </a:solidFill>
            <a:round/>
            <a:headEnd/>
            <a:tailEnd type="triangle" w="med" len="med"/>
          </a:ln>
        </p:spPr>
        <p:txBody>
          <a:bodyPr wrap="none" lIns="0" tIns="0" rIns="0" bIns="0" anchor="ctr"/>
          <a:lstStyle/>
          <a:p>
            <a:endParaRPr lang="en-US">
              <a:solidFill>
                <a:schemeClr val="tx1"/>
              </a:solidFill>
            </a:endParaRPr>
          </a:p>
        </p:txBody>
      </p:sp>
      <p:sp>
        <p:nvSpPr>
          <p:cNvPr id="66" name="Line 279"/>
          <p:cNvSpPr>
            <a:spLocks noChangeShapeType="1"/>
          </p:cNvSpPr>
          <p:nvPr/>
        </p:nvSpPr>
        <p:spPr bwMode="auto">
          <a:xfrm flipH="1" flipV="1">
            <a:off x="1828800" y="5259466"/>
            <a:ext cx="313267" cy="582563"/>
          </a:xfrm>
          <a:prstGeom prst="line">
            <a:avLst/>
          </a:prstGeom>
          <a:noFill/>
          <a:ln w="6350">
            <a:solidFill>
              <a:schemeClr val="hlink"/>
            </a:solidFill>
            <a:round/>
            <a:headEnd/>
            <a:tailEnd type="triangle" w="med" len="med"/>
          </a:ln>
        </p:spPr>
        <p:txBody>
          <a:bodyPr wrap="none" lIns="0" tIns="0" rIns="0" bIns="0" anchor="ctr"/>
          <a:lstStyle/>
          <a:p>
            <a:endParaRPr lang="en-US">
              <a:solidFill>
                <a:schemeClr val="tx1"/>
              </a:solidFill>
            </a:endParaRPr>
          </a:p>
        </p:txBody>
      </p:sp>
      <p:sp>
        <p:nvSpPr>
          <p:cNvPr id="67" name="Oval 280"/>
          <p:cNvSpPr>
            <a:spLocks noChangeArrowheads="1"/>
          </p:cNvSpPr>
          <p:nvPr/>
        </p:nvSpPr>
        <p:spPr bwMode="auto">
          <a:xfrm>
            <a:off x="3629025" y="3992641"/>
            <a:ext cx="69850" cy="69850"/>
          </a:xfrm>
          <a:prstGeom prst="ellipse">
            <a:avLst/>
          </a:prstGeom>
          <a:solidFill>
            <a:srgbClr val="FF0000"/>
          </a:solidFill>
          <a:ln w="6350">
            <a:solidFill>
              <a:srgbClr val="FF0000"/>
            </a:solidFill>
            <a:round/>
            <a:headEnd/>
            <a:tailEnd/>
          </a:ln>
        </p:spPr>
        <p:txBody>
          <a:bodyPr wrap="none" lIns="0" tIns="0" rIns="0" bIns="0" anchor="ctr"/>
          <a:lstStyle/>
          <a:p>
            <a:pPr algn="ctr"/>
            <a:endParaRPr lang="en-US">
              <a:solidFill>
                <a:schemeClr val="tx1"/>
              </a:solidFill>
            </a:endParaRPr>
          </a:p>
        </p:txBody>
      </p:sp>
      <p:sp>
        <p:nvSpPr>
          <p:cNvPr id="68" name="Line 281"/>
          <p:cNvSpPr>
            <a:spLocks noChangeShapeType="1"/>
          </p:cNvSpPr>
          <p:nvPr/>
        </p:nvSpPr>
        <p:spPr bwMode="auto">
          <a:xfrm>
            <a:off x="3581400" y="4040266"/>
            <a:ext cx="0" cy="381000"/>
          </a:xfrm>
          <a:prstGeom prst="line">
            <a:avLst/>
          </a:prstGeom>
          <a:noFill/>
          <a:ln w="25400">
            <a:solidFill>
              <a:srgbClr val="F06A00"/>
            </a:solidFill>
            <a:round/>
            <a:headEnd type="triangle" w="med" len="med"/>
            <a:tailEnd type="triangle" w="med" len="med"/>
          </a:ln>
        </p:spPr>
        <p:txBody>
          <a:bodyPr lIns="126000" tIns="46800" rIns="90000" bIns="46800">
            <a:spAutoFit/>
          </a:bodyPr>
          <a:lstStyle/>
          <a:p>
            <a:endParaRPr lang="en-US">
              <a:solidFill>
                <a:schemeClr val="tx1"/>
              </a:solidFill>
            </a:endParaRPr>
          </a:p>
        </p:txBody>
      </p:sp>
      <p:sp>
        <p:nvSpPr>
          <p:cNvPr id="69" name="Oval 274"/>
          <p:cNvSpPr>
            <a:spLocks noChangeArrowheads="1"/>
          </p:cNvSpPr>
          <p:nvPr/>
        </p:nvSpPr>
        <p:spPr bwMode="auto">
          <a:xfrm>
            <a:off x="3613149" y="3979363"/>
            <a:ext cx="95251" cy="97945"/>
          </a:xfrm>
          <a:prstGeom prst="ellipse">
            <a:avLst/>
          </a:prstGeom>
          <a:solidFill>
            <a:srgbClr val="68820B"/>
          </a:solidFill>
          <a:ln w="6350">
            <a:solidFill>
              <a:srgbClr val="8CA042"/>
            </a:solidFill>
            <a:round/>
            <a:headEnd/>
            <a:tailEnd/>
          </a:ln>
        </p:spPr>
        <p:txBody>
          <a:bodyPr wrap="none" lIns="0" tIns="0" rIns="0" bIns="0" anchor="ctr"/>
          <a:lstStyle/>
          <a:p>
            <a:pPr algn="ctr"/>
            <a:endParaRPr lang="en-US">
              <a:solidFill>
                <a:schemeClr val="tx1"/>
              </a:solidFill>
            </a:endParaRPr>
          </a:p>
        </p:txBody>
      </p:sp>
      <p:sp>
        <p:nvSpPr>
          <p:cNvPr id="44" name="Rectangle 239"/>
          <p:cNvSpPr>
            <a:spLocks noChangeArrowheads="1"/>
          </p:cNvSpPr>
          <p:nvPr>
            <p:custDataLst>
              <p:tags r:id="rId2"/>
            </p:custDataLst>
          </p:nvPr>
        </p:nvSpPr>
        <p:spPr bwMode="auto">
          <a:xfrm>
            <a:off x="668865" y="5809776"/>
            <a:ext cx="965201" cy="447100"/>
          </a:xfrm>
          <a:prstGeom prst="rect">
            <a:avLst/>
          </a:prstGeom>
          <a:solidFill>
            <a:schemeClr val="accent2"/>
          </a:solidFill>
          <a:ln w="6350">
            <a:solidFill>
              <a:schemeClr val="hlink"/>
            </a:solidFill>
            <a:miter lim="800000"/>
            <a:headEnd/>
            <a:tailEnd/>
          </a:ln>
        </p:spPr>
        <p:txBody>
          <a:bodyPr lIns="54000" tIns="54000" rIns="54000" bIns="54000" anchor="ctr" anchorCtr="1"/>
          <a:lstStyle/>
          <a:p>
            <a:pPr algn="ctr" defTabSz="762000" eaLnBrk="0" hangingPunct="0">
              <a:lnSpc>
                <a:spcPct val="90000"/>
              </a:lnSpc>
            </a:pPr>
            <a:r>
              <a:rPr lang="en-GB" sz="1200" b="0">
                <a:solidFill>
                  <a:schemeClr val="tx1"/>
                </a:solidFill>
                <a:latin typeface="Arial" pitchFamily="34" charset="0"/>
                <a:cs typeface="Arial" pitchFamily="34" charset="0"/>
              </a:rPr>
              <a:t>£3m shortfall</a:t>
            </a:r>
          </a:p>
        </p:txBody>
      </p:sp>
      <p:sp>
        <p:nvSpPr>
          <p:cNvPr id="43" name="Rectangle 237"/>
          <p:cNvSpPr>
            <a:spLocks noChangeArrowheads="1"/>
          </p:cNvSpPr>
          <p:nvPr>
            <p:custDataLst>
              <p:tags r:id="rId3"/>
            </p:custDataLst>
          </p:nvPr>
        </p:nvSpPr>
        <p:spPr bwMode="auto">
          <a:xfrm>
            <a:off x="2201342" y="3471363"/>
            <a:ext cx="753533" cy="397932"/>
          </a:xfrm>
          <a:prstGeom prst="rect">
            <a:avLst/>
          </a:prstGeom>
          <a:solidFill>
            <a:schemeClr val="accent2"/>
          </a:solidFill>
          <a:ln w="6350">
            <a:solidFill>
              <a:schemeClr val="hlink"/>
            </a:solidFill>
            <a:miter lim="800000"/>
            <a:headEnd/>
            <a:tailEnd/>
          </a:ln>
        </p:spPr>
        <p:txBody>
          <a:bodyPr lIns="54000" tIns="54000" rIns="54000" bIns="54000" anchor="ctr" anchorCtr="1"/>
          <a:lstStyle/>
          <a:p>
            <a:pPr algn="ctr" defTabSz="762000" eaLnBrk="0" hangingPunct="0">
              <a:lnSpc>
                <a:spcPct val="90000"/>
              </a:lnSpc>
            </a:pPr>
            <a:r>
              <a:rPr lang="en-GB" sz="1200" b="0">
                <a:solidFill>
                  <a:schemeClr val="tx1"/>
                </a:solidFill>
                <a:latin typeface="Arial" pitchFamily="34" charset="0"/>
                <a:cs typeface="Arial" pitchFamily="34" charset="0"/>
              </a:rPr>
              <a:t>£2m surplus </a:t>
            </a:r>
          </a:p>
        </p:txBody>
      </p:sp>
      <p:sp>
        <p:nvSpPr>
          <p:cNvPr id="45" name="Rectangle 241"/>
          <p:cNvSpPr>
            <a:spLocks noChangeArrowheads="1"/>
          </p:cNvSpPr>
          <p:nvPr>
            <p:custDataLst>
              <p:tags r:id="rId4"/>
            </p:custDataLst>
          </p:nvPr>
        </p:nvSpPr>
        <p:spPr bwMode="auto">
          <a:xfrm>
            <a:off x="1803392" y="5801312"/>
            <a:ext cx="1651001" cy="457200"/>
          </a:xfrm>
          <a:prstGeom prst="rect">
            <a:avLst/>
          </a:prstGeom>
          <a:solidFill>
            <a:schemeClr val="accent2"/>
          </a:solidFill>
          <a:ln w="6350">
            <a:solidFill>
              <a:schemeClr val="hlink"/>
            </a:solidFill>
            <a:miter lim="800000"/>
            <a:headEnd/>
            <a:tailEnd/>
          </a:ln>
        </p:spPr>
        <p:txBody>
          <a:bodyPr lIns="54000" tIns="54000" rIns="54000" bIns="54000" anchor="ctr" anchorCtr="1"/>
          <a:lstStyle/>
          <a:p>
            <a:pPr algn="ctr" defTabSz="762000" eaLnBrk="0" hangingPunct="0">
              <a:lnSpc>
                <a:spcPct val="90000"/>
              </a:lnSpc>
            </a:pPr>
            <a:r>
              <a:rPr lang="en-GB" sz="1200" b="0">
                <a:solidFill>
                  <a:schemeClr val="tx1"/>
                </a:solidFill>
                <a:latin typeface="Arial" pitchFamily="34" charset="0"/>
                <a:cs typeface="Arial" pitchFamily="34" charset="0"/>
              </a:rPr>
              <a:t>Completion date £2m </a:t>
            </a:r>
            <a:r>
              <a:rPr lang="en-GB" sz="1200" b="0" smtClean="0">
                <a:solidFill>
                  <a:schemeClr val="tx1"/>
                </a:solidFill>
                <a:latin typeface="Arial" pitchFamily="34" charset="0"/>
                <a:cs typeface="Arial" pitchFamily="34" charset="0"/>
              </a:rPr>
              <a:t>NWC </a:t>
            </a:r>
            <a:r>
              <a:rPr lang="en-GB" sz="1200" b="0">
                <a:solidFill>
                  <a:schemeClr val="tx1"/>
                </a:solidFill>
                <a:latin typeface="Arial" pitchFamily="34" charset="0"/>
                <a:cs typeface="Arial" pitchFamily="34" charset="0"/>
              </a:rPr>
              <a:t>delivered </a:t>
            </a:r>
          </a:p>
        </p:txBody>
      </p:sp>
      <p:sp>
        <p:nvSpPr>
          <p:cNvPr id="70" name="Rectangle 272"/>
          <p:cNvSpPr>
            <a:spLocks noChangeArrowheads="1"/>
          </p:cNvSpPr>
          <p:nvPr/>
        </p:nvSpPr>
        <p:spPr bwMode="auto">
          <a:xfrm>
            <a:off x="1650984" y="4937737"/>
            <a:ext cx="397945" cy="184666"/>
          </a:xfrm>
          <a:prstGeom prst="rect">
            <a:avLst/>
          </a:prstGeom>
          <a:noFill/>
          <a:ln w="9525">
            <a:noFill/>
            <a:miter lim="800000"/>
            <a:headEnd/>
            <a:tailEnd/>
          </a:ln>
        </p:spPr>
        <p:txBody>
          <a:bodyPr wrap="square" lIns="0" tIns="0" rIns="0" bIns="0">
            <a:spAutoFit/>
          </a:bodyPr>
          <a:lstStyle/>
          <a:p>
            <a:pPr algn="ctr" defTabSz="762000" eaLnBrk="0" hangingPunct="0"/>
            <a:r>
              <a:rPr lang="en-GB" sz="1200" b="0" smtClean="0">
                <a:solidFill>
                  <a:srgbClr val="68820B"/>
                </a:solidFill>
                <a:latin typeface="Arial" pitchFamily="34" charset="0"/>
                <a:cs typeface="Arial" pitchFamily="34" charset="0"/>
              </a:rPr>
              <a:t>A</a:t>
            </a:r>
            <a:endParaRPr lang="en-GB" sz="1200" b="0">
              <a:solidFill>
                <a:srgbClr val="68820B"/>
              </a:solidFill>
              <a:latin typeface="Arial" pitchFamily="34" charset="0"/>
              <a:cs typeface="Arial" pitchFamily="34" charset="0"/>
            </a:endParaRPr>
          </a:p>
        </p:txBody>
      </p:sp>
      <p:sp>
        <p:nvSpPr>
          <p:cNvPr id="71" name="Rectangle 272"/>
          <p:cNvSpPr>
            <a:spLocks noChangeArrowheads="1"/>
          </p:cNvSpPr>
          <p:nvPr/>
        </p:nvSpPr>
        <p:spPr bwMode="auto">
          <a:xfrm>
            <a:off x="3361251" y="3837071"/>
            <a:ext cx="397945" cy="184666"/>
          </a:xfrm>
          <a:prstGeom prst="rect">
            <a:avLst/>
          </a:prstGeom>
          <a:noFill/>
          <a:ln w="9525">
            <a:noFill/>
            <a:miter lim="800000"/>
            <a:headEnd/>
            <a:tailEnd/>
          </a:ln>
        </p:spPr>
        <p:txBody>
          <a:bodyPr wrap="square" lIns="0" tIns="0" rIns="0" bIns="0">
            <a:spAutoFit/>
          </a:bodyPr>
          <a:lstStyle/>
          <a:p>
            <a:pPr algn="ctr" defTabSz="762000" eaLnBrk="0" hangingPunct="0"/>
            <a:r>
              <a:rPr lang="en-GB" sz="1200" b="0" smtClean="0">
                <a:solidFill>
                  <a:srgbClr val="68820B"/>
                </a:solidFill>
                <a:latin typeface="Arial" pitchFamily="34" charset="0"/>
                <a:cs typeface="Arial" pitchFamily="34" charset="0"/>
              </a:rPr>
              <a:t>B</a:t>
            </a:r>
            <a:endParaRPr lang="en-GB" sz="1200" b="0">
              <a:solidFill>
                <a:srgbClr val="68820B"/>
              </a:solidFill>
              <a:latin typeface="Arial" pitchFamily="34" charset="0"/>
              <a:cs typeface="Arial" pitchFamily="34" charset="0"/>
            </a:endParaRPr>
          </a:p>
        </p:txBody>
      </p:sp>
      <p:pic>
        <p:nvPicPr>
          <p:cNvPr id="73" name="Picture 72"/>
          <p:cNvPicPr>
            <a:picLocks noChangeAspect="1" noChangeArrowheads="1"/>
          </p:cNvPicPr>
          <p:nvPr/>
        </p:nvPicPr>
        <p:blipFill>
          <a:blip r:embed="rId7" cstate="print"/>
          <a:srcRect/>
          <a:stretch>
            <a:fillRect/>
          </a:stretch>
        </p:blipFill>
        <p:spPr bwMode="auto">
          <a:xfrm>
            <a:off x="8107157" y="104711"/>
            <a:ext cx="822960" cy="822960"/>
          </a:xfrm>
          <a:prstGeom prst="rect">
            <a:avLst/>
          </a:prstGeom>
          <a:noFill/>
          <a:ln w="9525">
            <a:noFill/>
            <a:miter lim="800000"/>
            <a:headEnd/>
            <a:tailEnd/>
          </a:ln>
          <a:effectLst/>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1"/>
                                        </p:tgtEl>
                                        <p:attrNameLst>
                                          <p:attrName>style.visibility</p:attrName>
                                        </p:attrNameLst>
                                      </p:cBhvr>
                                      <p:to>
                                        <p:strVal val="visible"/>
                                      </p:to>
                                    </p:set>
                                    <p:anim calcmode="lin" valueType="num">
                                      <p:cBhvr additive="base">
                                        <p:cTn id="7" dur="500" fill="hold"/>
                                        <p:tgtEl>
                                          <p:spTgt spid="61"/>
                                        </p:tgtEl>
                                        <p:attrNameLst>
                                          <p:attrName>ppt_x</p:attrName>
                                        </p:attrNameLst>
                                      </p:cBhvr>
                                      <p:tavLst>
                                        <p:tav tm="0">
                                          <p:val>
                                            <p:strVal val="#ppt_x"/>
                                          </p:val>
                                        </p:tav>
                                        <p:tav tm="100000">
                                          <p:val>
                                            <p:strVal val="#ppt_x"/>
                                          </p:val>
                                        </p:tav>
                                      </p:tavLst>
                                    </p:anim>
                                    <p:anim calcmode="lin" valueType="num">
                                      <p:cBhvr additive="base">
                                        <p:cTn id="8" dur="500" fill="hold"/>
                                        <p:tgtEl>
                                          <p:spTgt spid="6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 presetClass="entr" presetSubtype="16" fill="hold" grpId="0" nodeType="clickEffect">
                                  <p:stCondLst>
                                    <p:cond delay="0"/>
                                  </p:stCondLst>
                                  <p:childTnLst>
                                    <p:set>
                                      <p:cBhvr>
                                        <p:cTn id="12" dur="1" fill="hold">
                                          <p:stCondLst>
                                            <p:cond delay="0"/>
                                          </p:stCondLst>
                                        </p:cTn>
                                        <p:tgtEl>
                                          <p:spTgt spid="40"/>
                                        </p:tgtEl>
                                        <p:attrNameLst>
                                          <p:attrName>style.visibility</p:attrName>
                                        </p:attrNameLst>
                                      </p:cBhvr>
                                      <p:to>
                                        <p:strVal val="visible"/>
                                      </p:to>
                                    </p:set>
                                    <p:animEffect transition="in" filter="box(in)">
                                      <p:cBhvr>
                                        <p:cTn id="13" dur="500"/>
                                        <p:tgtEl>
                                          <p:spTgt spid="40"/>
                                        </p:tgtEl>
                                      </p:cBhvr>
                                    </p:animEffect>
                                  </p:childTnLst>
                                </p:cTn>
                              </p:par>
                              <p:par>
                                <p:cTn id="14" presetID="4" presetClass="entr" presetSubtype="16" fill="hold" grpId="0" nodeType="withEffect">
                                  <p:stCondLst>
                                    <p:cond delay="0"/>
                                  </p:stCondLst>
                                  <p:childTnLst>
                                    <p:set>
                                      <p:cBhvr>
                                        <p:cTn id="15" dur="1" fill="hold">
                                          <p:stCondLst>
                                            <p:cond delay="0"/>
                                          </p:stCondLst>
                                        </p:cTn>
                                        <p:tgtEl>
                                          <p:spTgt spid="62"/>
                                        </p:tgtEl>
                                        <p:attrNameLst>
                                          <p:attrName>style.visibility</p:attrName>
                                        </p:attrNameLst>
                                      </p:cBhvr>
                                      <p:to>
                                        <p:strVal val="visible"/>
                                      </p:to>
                                    </p:set>
                                    <p:animEffect transition="in" filter="box(in)">
                                      <p:cBhvr>
                                        <p:cTn id="16" dur="500"/>
                                        <p:tgtEl>
                                          <p:spTgt spid="62"/>
                                        </p:tgtEl>
                                      </p:cBhvr>
                                    </p:animEffec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34"/>
                                        </p:tgtEl>
                                        <p:attrNameLst>
                                          <p:attrName>style.visibility</p:attrName>
                                        </p:attrNameLst>
                                      </p:cBhvr>
                                      <p:to>
                                        <p:strVal val="visible"/>
                                      </p:to>
                                    </p:set>
                                    <p:anim calcmode="lin" valueType="num">
                                      <p:cBhvr additive="base">
                                        <p:cTn id="21" dur="500" fill="hold"/>
                                        <p:tgtEl>
                                          <p:spTgt spid="34"/>
                                        </p:tgtEl>
                                        <p:attrNameLst>
                                          <p:attrName>ppt_x</p:attrName>
                                        </p:attrNameLst>
                                      </p:cBhvr>
                                      <p:tavLst>
                                        <p:tav tm="0">
                                          <p:val>
                                            <p:strVal val="#ppt_x"/>
                                          </p:val>
                                        </p:tav>
                                        <p:tav tm="100000">
                                          <p:val>
                                            <p:strVal val="#ppt_x"/>
                                          </p:val>
                                        </p:tav>
                                      </p:tavLst>
                                    </p:anim>
                                    <p:anim calcmode="lin" valueType="num">
                                      <p:cBhvr additive="base">
                                        <p:cTn id="22" dur="500" fill="hold"/>
                                        <p:tgtEl>
                                          <p:spTgt spid="34"/>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41"/>
                                        </p:tgtEl>
                                        <p:attrNameLst>
                                          <p:attrName>style.visibility</p:attrName>
                                        </p:attrNameLst>
                                      </p:cBhvr>
                                      <p:to>
                                        <p:strVal val="visible"/>
                                      </p:to>
                                    </p:set>
                                    <p:anim calcmode="lin" valueType="num">
                                      <p:cBhvr additive="base">
                                        <p:cTn id="25" dur="500" fill="hold"/>
                                        <p:tgtEl>
                                          <p:spTgt spid="41"/>
                                        </p:tgtEl>
                                        <p:attrNameLst>
                                          <p:attrName>ppt_x</p:attrName>
                                        </p:attrNameLst>
                                      </p:cBhvr>
                                      <p:tavLst>
                                        <p:tav tm="0">
                                          <p:val>
                                            <p:strVal val="#ppt_x"/>
                                          </p:val>
                                        </p:tav>
                                        <p:tav tm="100000">
                                          <p:val>
                                            <p:strVal val="#ppt_x"/>
                                          </p:val>
                                        </p:tav>
                                      </p:tavLst>
                                    </p:anim>
                                    <p:anim calcmode="lin" valueType="num">
                                      <p:cBhvr additive="base">
                                        <p:cTn id="26" dur="500" fill="hold"/>
                                        <p:tgtEl>
                                          <p:spTgt spid="41"/>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 presetClass="entr" presetSubtype="16" fill="hold" grpId="0" nodeType="clickEffect">
                                  <p:stCondLst>
                                    <p:cond delay="0"/>
                                  </p:stCondLst>
                                  <p:childTnLst>
                                    <p:set>
                                      <p:cBhvr>
                                        <p:cTn id="30" dur="1" fill="hold">
                                          <p:stCondLst>
                                            <p:cond delay="0"/>
                                          </p:stCondLst>
                                        </p:cTn>
                                        <p:tgtEl>
                                          <p:spTgt spid="64"/>
                                        </p:tgtEl>
                                        <p:attrNameLst>
                                          <p:attrName>style.visibility</p:attrName>
                                        </p:attrNameLst>
                                      </p:cBhvr>
                                      <p:to>
                                        <p:strVal val="visible"/>
                                      </p:to>
                                    </p:set>
                                    <p:animEffect transition="in" filter="box(in)">
                                      <p:cBhvr>
                                        <p:cTn id="31" dur="500"/>
                                        <p:tgtEl>
                                          <p:spTgt spid="64"/>
                                        </p:tgtEl>
                                      </p:cBhvr>
                                    </p:animEffect>
                                  </p:childTnLst>
                                </p:cTn>
                              </p:par>
                              <p:par>
                                <p:cTn id="32" presetID="4" presetClass="entr" presetSubtype="16" fill="hold" grpId="0" nodeType="withEffect">
                                  <p:stCondLst>
                                    <p:cond delay="0"/>
                                  </p:stCondLst>
                                  <p:childTnLst>
                                    <p:set>
                                      <p:cBhvr>
                                        <p:cTn id="33" dur="1" fill="hold">
                                          <p:stCondLst>
                                            <p:cond delay="0"/>
                                          </p:stCondLst>
                                        </p:cTn>
                                        <p:tgtEl>
                                          <p:spTgt spid="63"/>
                                        </p:tgtEl>
                                        <p:attrNameLst>
                                          <p:attrName>style.visibility</p:attrName>
                                        </p:attrNameLst>
                                      </p:cBhvr>
                                      <p:to>
                                        <p:strVal val="visible"/>
                                      </p:to>
                                    </p:set>
                                    <p:animEffect transition="in" filter="box(in)">
                                      <p:cBhvr>
                                        <p:cTn id="34" dur="500"/>
                                        <p:tgtEl>
                                          <p:spTgt spid="63"/>
                                        </p:tgtEl>
                                      </p:cBhvr>
                                    </p:animEffect>
                                  </p:childTnLst>
                                </p:cTn>
                              </p:par>
                              <p:par>
                                <p:cTn id="35" presetID="4" presetClass="entr" presetSubtype="16" fill="hold" grpId="0" nodeType="withEffect">
                                  <p:stCondLst>
                                    <p:cond delay="0"/>
                                  </p:stCondLst>
                                  <p:childTnLst>
                                    <p:set>
                                      <p:cBhvr>
                                        <p:cTn id="36" dur="1" fill="hold">
                                          <p:stCondLst>
                                            <p:cond delay="0"/>
                                          </p:stCondLst>
                                        </p:cTn>
                                        <p:tgtEl>
                                          <p:spTgt spid="45"/>
                                        </p:tgtEl>
                                        <p:attrNameLst>
                                          <p:attrName>style.visibility</p:attrName>
                                        </p:attrNameLst>
                                      </p:cBhvr>
                                      <p:to>
                                        <p:strVal val="visible"/>
                                      </p:to>
                                    </p:set>
                                    <p:animEffect transition="in" filter="box(in)">
                                      <p:cBhvr>
                                        <p:cTn id="37" dur="500"/>
                                        <p:tgtEl>
                                          <p:spTgt spid="45"/>
                                        </p:tgtEl>
                                      </p:cBhvr>
                                    </p:animEffect>
                                  </p:childTnLst>
                                </p:cTn>
                              </p:par>
                              <p:par>
                                <p:cTn id="38" presetID="4" presetClass="entr" presetSubtype="16" fill="hold" grpId="0" nodeType="withEffect">
                                  <p:stCondLst>
                                    <p:cond delay="0"/>
                                  </p:stCondLst>
                                  <p:childTnLst>
                                    <p:set>
                                      <p:cBhvr>
                                        <p:cTn id="39" dur="1" fill="hold">
                                          <p:stCondLst>
                                            <p:cond delay="0"/>
                                          </p:stCondLst>
                                        </p:cTn>
                                        <p:tgtEl>
                                          <p:spTgt spid="66"/>
                                        </p:tgtEl>
                                        <p:attrNameLst>
                                          <p:attrName>style.visibility</p:attrName>
                                        </p:attrNameLst>
                                      </p:cBhvr>
                                      <p:to>
                                        <p:strVal val="visible"/>
                                      </p:to>
                                    </p:set>
                                    <p:animEffect transition="in" filter="box(in)">
                                      <p:cBhvr>
                                        <p:cTn id="40" dur="500"/>
                                        <p:tgtEl>
                                          <p:spTgt spid="66"/>
                                        </p:tgtEl>
                                      </p:cBhvr>
                                    </p:animEffect>
                                  </p:childTnLst>
                                </p:cTn>
                              </p:par>
                            </p:childTnLst>
                          </p:cTn>
                        </p:par>
                      </p:childTnLst>
                    </p:cTn>
                  </p:par>
                  <p:par>
                    <p:cTn id="41" fill="hold">
                      <p:stCondLst>
                        <p:cond delay="indefinite"/>
                      </p:stCondLst>
                      <p:childTnLst>
                        <p:par>
                          <p:cTn id="42" fill="hold">
                            <p:stCondLst>
                              <p:cond delay="0"/>
                            </p:stCondLst>
                            <p:childTnLst>
                              <p:par>
                                <p:cTn id="43" presetID="4" presetClass="entr" presetSubtype="16" fill="hold" grpId="0" nodeType="clickEffect">
                                  <p:stCondLst>
                                    <p:cond delay="0"/>
                                  </p:stCondLst>
                                  <p:childTnLst>
                                    <p:set>
                                      <p:cBhvr>
                                        <p:cTn id="44" dur="1" fill="hold">
                                          <p:stCondLst>
                                            <p:cond delay="0"/>
                                          </p:stCondLst>
                                        </p:cTn>
                                        <p:tgtEl>
                                          <p:spTgt spid="65"/>
                                        </p:tgtEl>
                                        <p:attrNameLst>
                                          <p:attrName>style.visibility</p:attrName>
                                        </p:attrNameLst>
                                      </p:cBhvr>
                                      <p:to>
                                        <p:strVal val="visible"/>
                                      </p:to>
                                    </p:set>
                                    <p:animEffect transition="in" filter="box(in)">
                                      <p:cBhvr>
                                        <p:cTn id="45" dur="500"/>
                                        <p:tgtEl>
                                          <p:spTgt spid="65"/>
                                        </p:tgtEl>
                                      </p:cBhvr>
                                    </p:animEffect>
                                  </p:childTnLst>
                                </p:cTn>
                              </p:par>
                              <p:par>
                                <p:cTn id="46" presetID="4" presetClass="entr" presetSubtype="16" fill="hold" grpId="0" nodeType="withEffect">
                                  <p:stCondLst>
                                    <p:cond delay="0"/>
                                  </p:stCondLst>
                                  <p:childTnLst>
                                    <p:set>
                                      <p:cBhvr>
                                        <p:cTn id="47" dur="1" fill="hold">
                                          <p:stCondLst>
                                            <p:cond delay="0"/>
                                          </p:stCondLst>
                                        </p:cTn>
                                        <p:tgtEl>
                                          <p:spTgt spid="44"/>
                                        </p:tgtEl>
                                        <p:attrNameLst>
                                          <p:attrName>style.visibility</p:attrName>
                                        </p:attrNameLst>
                                      </p:cBhvr>
                                      <p:to>
                                        <p:strVal val="visible"/>
                                      </p:to>
                                    </p:set>
                                    <p:animEffect transition="in" filter="box(in)">
                                      <p:cBhvr>
                                        <p:cTn id="48" dur="500"/>
                                        <p:tgtEl>
                                          <p:spTgt spid="44"/>
                                        </p:tgtEl>
                                      </p:cBhvr>
                                    </p:animEffect>
                                  </p:childTnLst>
                                </p:cTn>
                              </p:par>
                            </p:childTnLst>
                          </p:cTn>
                        </p:par>
                      </p:childTnLst>
                    </p:cTn>
                  </p:par>
                  <p:par>
                    <p:cTn id="49" fill="hold">
                      <p:stCondLst>
                        <p:cond delay="indefinite"/>
                      </p:stCondLst>
                      <p:childTnLst>
                        <p:par>
                          <p:cTn id="50" fill="hold">
                            <p:stCondLst>
                              <p:cond delay="0"/>
                            </p:stCondLst>
                            <p:childTnLst>
                              <p:par>
                                <p:cTn id="51" presetID="4" presetClass="exit" presetSubtype="16" fill="hold" grpId="1" nodeType="clickEffect">
                                  <p:stCondLst>
                                    <p:cond delay="0"/>
                                  </p:stCondLst>
                                  <p:childTnLst>
                                    <p:animEffect transition="out" filter="box(in)">
                                      <p:cBhvr>
                                        <p:cTn id="52" dur="500"/>
                                        <p:tgtEl>
                                          <p:spTgt spid="45"/>
                                        </p:tgtEl>
                                      </p:cBhvr>
                                    </p:animEffect>
                                    <p:set>
                                      <p:cBhvr>
                                        <p:cTn id="53" dur="1" fill="hold">
                                          <p:stCondLst>
                                            <p:cond delay="499"/>
                                          </p:stCondLst>
                                        </p:cTn>
                                        <p:tgtEl>
                                          <p:spTgt spid="45"/>
                                        </p:tgtEl>
                                        <p:attrNameLst>
                                          <p:attrName>style.visibility</p:attrName>
                                        </p:attrNameLst>
                                      </p:cBhvr>
                                      <p:to>
                                        <p:strVal val="hidden"/>
                                      </p:to>
                                    </p:set>
                                  </p:childTnLst>
                                </p:cTn>
                              </p:par>
                              <p:par>
                                <p:cTn id="54" presetID="4" presetClass="exit" presetSubtype="16" fill="hold" grpId="1" nodeType="withEffect">
                                  <p:stCondLst>
                                    <p:cond delay="0"/>
                                  </p:stCondLst>
                                  <p:childTnLst>
                                    <p:animEffect transition="out" filter="box(in)">
                                      <p:cBhvr>
                                        <p:cTn id="55" dur="500"/>
                                        <p:tgtEl>
                                          <p:spTgt spid="66"/>
                                        </p:tgtEl>
                                      </p:cBhvr>
                                    </p:animEffect>
                                    <p:set>
                                      <p:cBhvr>
                                        <p:cTn id="56" dur="1" fill="hold">
                                          <p:stCondLst>
                                            <p:cond delay="499"/>
                                          </p:stCondLst>
                                        </p:cTn>
                                        <p:tgtEl>
                                          <p:spTgt spid="66"/>
                                        </p:tgtEl>
                                        <p:attrNameLst>
                                          <p:attrName>style.visibility</p:attrName>
                                        </p:attrNameLst>
                                      </p:cBhvr>
                                      <p:to>
                                        <p:strVal val="hidden"/>
                                      </p:to>
                                    </p:set>
                                  </p:childTnLst>
                                </p:cTn>
                              </p:par>
                              <p:par>
                                <p:cTn id="57" presetID="4" presetClass="exit" presetSubtype="16" fill="hold" grpId="1" nodeType="withEffect">
                                  <p:stCondLst>
                                    <p:cond delay="0"/>
                                  </p:stCondLst>
                                  <p:childTnLst>
                                    <p:animEffect transition="out" filter="box(in)">
                                      <p:cBhvr>
                                        <p:cTn id="58" dur="500"/>
                                        <p:tgtEl>
                                          <p:spTgt spid="63"/>
                                        </p:tgtEl>
                                      </p:cBhvr>
                                    </p:animEffect>
                                    <p:set>
                                      <p:cBhvr>
                                        <p:cTn id="59" dur="1" fill="hold">
                                          <p:stCondLst>
                                            <p:cond delay="499"/>
                                          </p:stCondLst>
                                        </p:cTn>
                                        <p:tgtEl>
                                          <p:spTgt spid="63"/>
                                        </p:tgtEl>
                                        <p:attrNameLst>
                                          <p:attrName>style.visibility</p:attrName>
                                        </p:attrNameLst>
                                      </p:cBhvr>
                                      <p:to>
                                        <p:strVal val="hidden"/>
                                      </p:to>
                                    </p:set>
                                  </p:childTnLst>
                                </p:cTn>
                              </p:par>
                              <p:par>
                                <p:cTn id="60" presetID="4" presetClass="exit" presetSubtype="16" fill="hold" grpId="1" nodeType="withEffect">
                                  <p:stCondLst>
                                    <p:cond delay="0"/>
                                  </p:stCondLst>
                                  <p:childTnLst>
                                    <p:animEffect transition="out" filter="box(in)">
                                      <p:cBhvr>
                                        <p:cTn id="61" dur="500"/>
                                        <p:tgtEl>
                                          <p:spTgt spid="64"/>
                                        </p:tgtEl>
                                      </p:cBhvr>
                                    </p:animEffect>
                                    <p:set>
                                      <p:cBhvr>
                                        <p:cTn id="62" dur="1" fill="hold">
                                          <p:stCondLst>
                                            <p:cond delay="499"/>
                                          </p:stCondLst>
                                        </p:cTn>
                                        <p:tgtEl>
                                          <p:spTgt spid="64"/>
                                        </p:tgtEl>
                                        <p:attrNameLst>
                                          <p:attrName>style.visibility</p:attrName>
                                        </p:attrNameLst>
                                      </p:cBhvr>
                                      <p:to>
                                        <p:strVal val="hidden"/>
                                      </p:to>
                                    </p:set>
                                  </p:childTnLst>
                                </p:cTn>
                              </p:par>
                              <p:par>
                                <p:cTn id="63" presetID="4" presetClass="exit" presetSubtype="16" fill="hold" grpId="1" nodeType="withEffect">
                                  <p:stCondLst>
                                    <p:cond delay="0"/>
                                  </p:stCondLst>
                                  <p:childTnLst>
                                    <p:animEffect transition="out" filter="box(in)">
                                      <p:cBhvr>
                                        <p:cTn id="64" dur="500"/>
                                        <p:tgtEl>
                                          <p:spTgt spid="65"/>
                                        </p:tgtEl>
                                      </p:cBhvr>
                                    </p:animEffect>
                                    <p:set>
                                      <p:cBhvr>
                                        <p:cTn id="65" dur="1" fill="hold">
                                          <p:stCondLst>
                                            <p:cond delay="499"/>
                                          </p:stCondLst>
                                        </p:cTn>
                                        <p:tgtEl>
                                          <p:spTgt spid="65"/>
                                        </p:tgtEl>
                                        <p:attrNameLst>
                                          <p:attrName>style.visibility</p:attrName>
                                        </p:attrNameLst>
                                      </p:cBhvr>
                                      <p:to>
                                        <p:strVal val="hidden"/>
                                      </p:to>
                                    </p:set>
                                  </p:childTnLst>
                                </p:cTn>
                              </p:par>
                              <p:par>
                                <p:cTn id="66" presetID="4" presetClass="exit" presetSubtype="16" fill="hold" grpId="1" nodeType="withEffect">
                                  <p:stCondLst>
                                    <p:cond delay="0"/>
                                  </p:stCondLst>
                                  <p:childTnLst>
                                    <p:animEffect transition="out" filter="box(in)">
                                      <p:cBhvr>
                                        <p:cTn id="67" dur="500"/>
                                        <p:tgtEl>
                                          <p:spTgt spid="44"/>
                                        </p:tgtEl>
                                      </p:cBhvr>
                                    </p:animEffect>
                                    <p:set>
                                      <p:cBhvr>
                                        <p:cTn id="68" dur="1" fill="hold">
                                          <p:stCondLst>
                                            <p:cond delay="499"/>
                                          </p:stCondLst>
                                        </p:cTn>
                                        <p:tgtEl>
                                          <p:spTgt spid="44"/>
                                        </p:tgtEl>
                                        <p:attrNameLst>
                                          <p:attrName>style.visibility</p:attrName>
                                        </p:attrNameLst>
                                      </p:cBhvr>
                                      <p:to>
                                        <p:strVal val="hidden"/>
                                      </p:to>
                                    </p:set>
                                  </p:childTnLst>
                                </p:cTn>
                              </p:par>
                            </p:childTnLst>
                          </p:cTn>
                        </p:par>
                      </p:childTnLst>
                    </p:cTn>
                  </p:par>
                  <p:par>
                    <p:cTn id="69" fill="hold">
                      <p:stCondLst>
                        <p:cond delay="indefinite"/>
                      </p:stCondLst>
                      <p:childTnLst>
                        <p:par>
                          <p:cTn id="70" fill="hold">
                            <p:stCondLst>
                              <p:cond delay="0"/>
                            </p:stCondLst>
                            <p:childTnLst>
                              <p:par>
                                <p:cTn id="71" presetID="4" presetClass="entr" presetSubtype="16" fill="hold" grpId="0" nodeType="clickEffect">
                                  <p:stCondLst>
                                    <p:cond delay="0"/>
                                  </p:stCondLst>
                                  <p:childTnLst>
                                    <p:set>
                                      <p:cBhvr>
                                        <p:cTn id="72" dur="1" fill="hold">
                                          <p:stCondLst>
                                            <p:cond delay="0"/>
                                          </p:stCondLst>
                                        </p:cTn>
                                        <p:tgtEl>
                                          <p:spTgt spid="67"/>
                                        </p:tgtEl>
                                        <p:attrNameLst>
                                          <p:attrName>style.visibility</p:attrName>
                                        </p:attrNameLst>
                                      </p:cBhvr>
                                      <p:to>
                                        <p:strVal val="visible"/>
                                      </p:to>
                                    </p:set>
                                    <p:animEffect transition="in" filter="box(in)">
                                      <p:cBhvr>
                                        <p:cTn id="73" dur="500"/>
                                        <p:tgtEl>
                                          <p:spTgt spid="67"/>
                                        </p:tgtEl>
                                      </p:cBhvr>
                                    </p:animEffect>
                                  </p:childTnLst>
                                </p:cTn>
                              </p:par>
                              <p:par>
                                <p:cTn id="74" presetID="4" presetClass="entr" presetSubtype="16" fill="hold" grpId="0" nodeType="withEffect">
                                  <p:stCondLst>
                                    <p:cond delay="0"/>
                                  </p:stCondLst>
                                  <p:childTnLst>
                                    <p:set>
                                      <p:cBhvr>
                                        <p:cTn id="75" dur="1" fill="hold">
                                          <p:stCondLst>
                                            <p:cond delay="0"/>
                                          </p:stCondLst>
                                        </p:cTn>
                                        <p:tgtEl>
                                          <p:spTgt spid="68"/>
                                        </p:tgtEl>
                                        <p:attrNameLst>
                                          <p:attrName>style.visibility</p:attrName>
                                        </p:attrNameLst>
                                      </p:cBhvr>
                                      <p:to>
                                        <p:strVal val="visible"/>
                                      </p:to>
                                    </p:set>
                                    <p:animEffect transition="in" filter="box(in)">
                                      <p:cBhvr>
                                        <p:cTn id="76" dur="500"/>
                                        <p:tgtEl>
                                          <p:spTgt spid="68"/>
                                        </p:tgtEl>
                                      </p:cBhvr>
                                    </p:animEffect>
                                  </p:childTnLst>
                                </p:cTn>
                              </p:par>
                              <p:par>
                                <p:cTn id="77" presetID="4" presetClass="entr" presetSubtype="16" fill="hold" grpId="0" nodeType="withEffect">
                                  <p:stCondLst>
                                    <p:cond delay="0"/>
                                  </p:stCondLst>
                                  <p:childTnLst>
                                    <p:set>
                                      <p:cBhvr>
                                        <p:cTn id="78" dur="1" fill="hold">
                                          <p:stCondLst>
                                            <p:cond delay="0"/>
                                          </p:stCondLst>
                                        </p:cTn>
                                        <p:tgtEl>
                                          <p:spTgt spid="47"/>
                                        </p:tgtEl>
                                        <p:attrNameLst>
                                          <p:attrName>style.visibility</p:attrName>
                                        </p:attrNameLst>
                                      </p:cBhvr>
                                      <p:to>
                                        <p:strVal val="visible"/>
                                      </p:to>
                                    </p:set>
                                    <p:animEffect transition="in" filter="box(in)">
                                      <p:cBhvr>
                                        <p:cTn id="79" dur="500"/>
                                        <p:tgtEl>
                                          <p:spTgt spid="47"/>
                                        </p:tgtEl>
                                      </p:cBhvr>
                                    </p:animEffect>
                                  </p:childTnLst>
                                </p:cTn>
                              </p:par>
                              <p:par>
                                <p:cTn id="80" presetID="4" presetClass="entr" presetSubtype="16" fill="hold" grpId="0" nodeType="withEffect">
                                  <p:stCondLst>
                                    <p:cond delay="0"/>
                                  </p:stCondLst>
                                  <p:childTnLst>
                                    <p:set>
                                      <p:cBhvr>
                                        <p:cTn id="81" dur="1" fill="hold">
                                          <p:stCondLst>
                                            <p:cond delay="0"/>
                                          </p:stCondLst>
                                        </p:cTn>
                                        <p:tgtEl>
                                          <p:spTgt spid="42"/>
                                        </p:tgtEl>
                                        <p:attrNameLst>
                                          <p:attrName>style.visibility</p:attrName>
                                        </p:attrNameLst>
                                      </p:cBhvr>
                                      <p:to>
                                        <p:strVal val="visible"/>
                                      </p:to>
                                    </p:set>
                                    <p:animEffect transition="in" filter="box(in)">
                                      <p:cBhvr>
                                        <p:cTn id="82" dur="500"/>
                                        <p:tgtEl>
                                          <p:spTgt spid="42"/>
                                        </p:tgtEl>
                                      </p:cBhvr>
                                    </p:animEffect>
                                  </p:childTnLst>
                                </p:cTn>
                              </p:par>
                            </p:childTnLst>
                          </p:cTn>
                        </p:par>
                      </p:childTnLst>
                    </p:cTn>
                  </p:par>
                  <p:par>
                    <p:cTn id="83" fill="hold">
                      <p:stCondLst>
                        <p:cond delay="indefinite"/>
                      </p:stCondLst>
                      <p:childTnLst>
                        <p:par>
                          <p:cTn id="84" fill="hold">
                            <p:stCondLst>
                              <p:cond delay="0"/>
                            </p:stCondLst>
                            <p:childTnLst>
                              <p:par>
                                <p:cTn id="85" presetID="4" presetClass="entr" presetSubtype="16" fill="hold" grpId="0" nodeType="clickEffect">
                                  <p:stCondLst>
                                    <p:cond delay="0"/>
                                  </p:stCondLst>
                                  <p:childTnLst>
                                    <p:set>
                                      <p:cBhvr>
                                        <p:cTn id="86" dur="1" fill="hold">
                                          <p:stCondLst>
                                            <p:cond delay="0"/>
                                          </p:stCondLst>
                                        </p:cTn>
                                        <p:tgtEl>
                                          <p:spTgt spid="43"/>
                                        </p:tgtEl>
                                        <p:attrNameLst>
                                          <p:attrName>style.visibility</p:attrName>
                                        </p:attrNameLst>
                                      </p:cBhvr>
                                      <p:to>
                                        <p:strVal val="visible"/>
                                      </p:to>
                                    </p:set>
                                    <p:animEffect transition="in" filter="box(in)">
                                      <p:cBhvr>
                                        <p:cTn id="87" dur="500"/>
                                        <p:tgtEl>
                                          <p:spTgt spid="43"/>
                                        </p:tgtEl>
                                      </p:cBhvr>
                                    </p:animEffect>
                                  </p:childTnLst>
                                </p:cTn>
                              </p:par>
                              <p:par>
                                <p:cTn id="88" presetID="4" presetClass="entr" presetSubtype="16" fill="hold" grpId="0" nodeType="withEffect">
                                  <p:stCondLst>
                                    <p:cond delay="0"/>
                                  </p:stCondLst>
                                  <p:childTnLst>
                                    <p:set>
                                      <p:cBhvr>
                                        <p:cTn id="89" dur="1" fill="hold">
                                          <p:stCondLst>
                                            <p:cond delay="0"/>
                                          </p:stCondLst>
                                        </p:cTn>
                                        <p:tgtEl>
                                          <p:spTgt spid="46"/>
                                        </p:tgtEl>
                                        <p:attrNameLst>
                                          <p:attrName>style.visibility</p:attrName>
                                        </p:attrNameLst>
                                      </p:cBhvr>
                                      <p:to>
                                        <p:strVal val="visible"/>
                                      </p:to>
                                    </p:set>
                                    <p:animEffect transition="in" filter="box(in)">
                                      <p:cBhvr>
                                        <p:cTn id="90" dur="500"/>
                                        <p:tgtEl>
                                          <p:spTgt spid="46"/>
                                        </p:tgtEl>
                                      </p:cBhvr>
                                    </p:animEffect>
                                  </p:childTnLst>
                                </p:cTn>
                              </p:par>
                              <p:par>
                                <p:cTn id="91" presetID="4" presetClass="entr" presetSubtype="16" fill="hold" grpId="0" nodeType="withEffect">
                                  <p:stCondLst>
                                    <p:cond delay="0"/>
                                  </p:stCondLst>
                                  <p:childTnLst>
                                    <p:set>
                                      <p:cBhvr>
                                        <p:cTn id="92" dur="1" fill="hold">
                                          <p:stCondLst>
                                            <p:cond delay="0"/>
                                          </p:stCondLst>
                                        </p:cTn>
                                        <p:tgtEl>
                                          <p:spTgt spid="69"/>
                                        </p:tgtEl>
                                        <p:attrNameLst>
                                          <p:attrName>style.visibility</p:attrName>
                                        </p:attrNameLst>
                                      </p:cBhvr>
                                      <p:to>
                                        <p:strVal val="visible"/>
                                      </p:to>
                                    </p:set>
                                    <p:animEffect transition="in" filter="box(in)">
                                      <p:cBhvr>
                                        <p:cTn id="93" dur="500"/>
                                        <p:tgtEl>
                                          <p:spTgt spid="69"/>
                                        </p:tgtEl>
                                      </p:cBhvr>
                                    </p:animEffect>
                                  </p:childTnLst>
                                </p:cTn>
                              </p:par>
                              <p:par>
                                <p:cTn id="94" presetID="4" presetClass="exit" presetSubtype="16" fill="hold" grpId="1" nodeType="withEffect">
                                  <p:stCondLst>
                                    <p:cond delay="0"/>
                                  </p:stCondLst>
                                  <p:childTnLst>
                                    <p:animEffect transition="out" filter="box(in)">
                                      <p:cBhvr>
                                        <p:cTn id="95" dur="500"/>
                                        <p:tgtEl>
                                          <p:spTgt spid="69"/>
                                        </p:tgtEl>
                                      </p:cBhvr>
                                    </p:animEffect>
                                    <p:set>
                                      <p:cBhvr>
                                        <p:cTn id="96" dur="1" fill="hold">
                                          <p:stCondLst>
                                            <p:cond delay="499"/>
                                          </p:stCondLst>
                                        </p:cTn>
                                        <p:tgtEl>
                                          <p:spTgt spid="69"/>
                                        </p:tgtEl>
                                        <p:attrNameLst>
                                          <p:attrName>style.visibility</p:attrName>
                                        </p:attrNameLst>
                                      </p:cBhvr>
                                      <p:to>
                                        <p:strVal val="hidden"/>
                                      </p:to>
                                    </p:set>
                                  </p:childTnLst>
                                </p:cTn>
                              </p:par>
                              <p:par>
                                <p:cTn id="97" presetID="4" presetClass="entr" presetSubtype="16" fill="hold" grpId="0" nodeType="withEffect">
                                  <p:stCondLst>
                                    <p:cond delay="0"/>
                                  </p:stCondLst>
                                  <p:childTnLst>
                                    <p:set>
                                      <p:cBhvr>
                                        <p:cTn id="98" dur="1" fill="hold">
                                          <p:stCondLst>
                                            <p:cond delay="0"/>
                                          </p:stCondLst>
                                        </p:cTn>
                                        <p:tgtEl>
                                          <p:spTgt spid="70"/>
                                        </p:tgtEl>
                                        <p:attrNameLst>
                                          <p:attrName>style.visibility</p:attrName>
                                        </p:attrNameLst>
                                      </p:cBhvr>
                                      <p:to>
                                        <p:strVal val="visible"/>
                                      </p:to>
                                    </p:set>
                                    <p:animEffect transition="in" filter="box(in)">
                                      <p:cBhvr>
                                        <p:cTn id="99" dur="500"/>
                                        <p:tgtEl>
                                          <p:spTgt spid="70"/>
                                        </p:tgtEl>
                                      </p:cBhvr>
                                    </p:animEffect>
                                  </p:childTnLst>
                                </p:cTn>
                              </p:par>
                              <p:par>
                                <p:cTn id="100" presetID="4" presetClass="entr" presetSubtype="16" fill="hold" grpId="0" nodeType="withEffect">
                                  <p:stCondLst>
                                    <p:cond delay="0"/>
                                  </p:stCondLst>
                                  <p:childTnLst>
                                    <p:set>
                                      <p:cBhvr>
                                        <p:cTn id="101" dur="1" fill="hold">
                                          <p:stCondLst>
                                            <p:cond delay="0"/>
                                          </p:stCondLst>
                                        </p:cTn>
                                        <p:tgtEl>
                                          <p:spTgt spid="71"/>
                                        </p:tgtEl>
                                        <p:attrNameLst>
                                          <p:attrName>style.visibility</p:attrName>
                                        </p:attrNameLst>
                                      </p:cBhvr>
                                      <p:to>
                                        <p:strVal val="visible"/>
                                      </p:to>
                                    </p:set>
                                    <p:animEffect transition="in" filter="box(in)">
                                      <p:cBhvr>
                                        <p:cTn id="102" dur="500"/>
                                        <p:tgtEl>
                                          <p:spTgt spid="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40" grpId="0" animBg="1"/>
      <p:bldP spid="41" grpId="0"/>
      <p:bldP spid="42" grpId="0" animBg="1"/>
      <p:bldP spid="46" grpId="0" animBg="1"/>
      <p:bldP spid="47" grpId="0" animBg="1"/>
      <p:bldP spid="61" grpId="0" animBg="1"/>
      <p:bldP spid="62" grpId="0"/>
      <p:bldP spid="63" grpId="0" animBg="1"/>
      <p:bldP spid="63" grpId="1" animBg="1"/>
      <p:bldP spid="64" grpId="0" animBg="1"/>
      <p:bldP spid="64" grpId="1" animBg="1"/>
      <p:bldP spid="65" grpId="0" animBg="1"/>
      <p:bldP spid="65" grpId="1" animBg="1"/>
      <p:bldP spid="66" grpId="0" animBg="1"/>
      <p:bldP spid="66" grpId="1" animBg="1"/>
      <p:bldP spid="67" grpId="0" animBg="1"/>
      <p:bldP spid="68" grpId="0" animBg="1"/>
      <p:bldP spid="69" grpId="0" animBg="1"/>
      <p:bldP spid="69" grpId="1" animBg="1"/>
      <p:bldP spid="44" grpId="0" animBg="1"/>
      <p:bldP spid="44" grpId="1" animBg="1"/>
      <p:bldP spid="43" grpId="0" animBg="1"/>
      <p:bldP spid="45" grpId="0" animBg="1"/>
      <p:bldP spid="45" grpId="1" animBg="1"/>
      <p:bldP spid="70" grpId="0"/>
      <p:bldP spid="71"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Subtitle 19"/>
          <p:cNvSpPr>
            <a:spLocks noGrp="1"/>
          </p:cNvSpPr>
          <p:nvPr>
            <p:ph type="subTitle" idx="1"/>
          </p:nvPr>
        </p:nvSpPr>
        <p:spPr bwMode="gray"/>
        <p:txBody>
          <a:bodyPr/>
          <a:lstStyle/>
          <a:p>
            <a:r>
              <a:rPr lang="en-US" b="1" dirty="0" smtClean="0"/>
              <a:t>This key concept guide on FDD on working capital is focused on our client’s perspective.  It explains what working capital is, why our clients are interested in working capital, and how  the outputs from our work are used by our clients on transactions</a:t>
            </a:r>
          </a:p>
          <a:p>
            <a:r>
              <a:rPr lang="en-US" dirty="0" smtClean="0"/>
              <a:t>Note:  Guidance on how we carry out our due diligence work and how we analyze working capital is the subject of the separate “Working Capital: Due diligence considerations” also available in the FDD Toolkit</a:t>
            </a:r>
          </a:p>
        </p:txBody>
      </p:sp>
      <p:grpSp>
        <p:nvGrpSpPr>
          <p:cNvPr id="4" name="Group 3"/>
          <p:cNvGrpSpPr/>
          <p:nvPr/>
        </p:nvGrpSpPr>
        <p:grpSpPr bwMode="gray">
          <a:xfrm>
            <a:off x="6326948" y="4140037"/>
            <a:ext cx="2395538" cy="2393157"/>
            <a:chOff x="557213" y="1061987"/>
            <a:chExt cx="2395538" cy="2393157"/>
          </a:xfrm>
        </p:grpSpPr>
        <p:sp>
          <p:nvSpPr>
            <p:cNvPr id="5" name="Freeform 18"/>
            <p:cNvSpPr>
              <a:spLocks/>
            </p:cNvSpPr>
            <p:nvPr/>
          </p:nvSpPr>
          <p:spPr bwMode="gray">
            <a:xfrm rot="16200000" flipH="1">
              <a:off x="1809751" y="1415815"/>
              <a:ext cx="785019" cy="783431"/>
            </a:xfrm>
            <a:custGeom>
              <a:avLst/>
              <a:gdLst/>
              <a:ahLst/>
              <a:cxnLst>
                <a:cxn ang="0">
                  <a:pos x="0" y="0"/>
                </a:cxn>
                <a:cxn ang="0">
                  <a:pos x="0" y="0"/>
                </a:cxn>
                <a:cxn ang="0">
                  <a:pos x="4" y="49"/>
                </a:cxn>
                <a:cxn ang="0">
                  <a:pos x="11" y="98"/>
                </a:cxn>
                <a:cxn ang="0">
                  <a:pos x="20" y="145"/>
                </a:cxn>
                <a:cxn ang="0">
                  <a:pos x="31" y="193"/>
                </a:cxn>
                <a:cxn ang="0">
                  <a:pos x="44" y="239"/>
                </a:cxn>
                <a:cxn ang="0">
                  <a:pos x="59" y="285"/>
                </a:cxn>
                <a:cxn ang="0">
                  <a:pos x="76" y="329"/>
                </a:cxn>
                <a:cxn ang="0">
                  <a:pos x="95" y="373"/>
                </a:cxn>
                <a:cxn ang="0">
                  <a:pos x="115" y="416"/>
                </a:cxn>
                <a:cxn ang="0">
                  <a:pos x="138" y="457"/>
                </a:cxn>
                <a:cxn ang="0">
                  <a:pos x="162" y="498"/>
                </a:cxn>
                <a:cxn ang="0">
                  <a:pos x="188" y="537"/>
                </a:cxn>
                <a:cxn ang="0">
                  <a:pos x="216" y="574"/>
                </a:cxn>
                <a:cxn ang="0">
                  <a:pos x="244" y="610"/>
                </a:cxn>
                <a:cxn ang="0">
                  <a:pos x="276" y="646"/>
                </a:cxn>
                <a:cxn ang="0">
                  <a:pos x="308" y="679"/>
                </a:cxn>
                <a:cxn ang="0">
                  <a:pos x="342" y="712"/>
                </a:cxn>
                <a:cxn ang="0">
                  <a:pos x="377" y="743"/>
                </a:cxn>
                <a:cxn ang="0">
                  <a:pos x="414" y="773"/>
                </a:cxn>
                <a:cxn ang="0">
                  <a:pos x="452" y="800"/>
                </a:cxn>
                <a:cxn ang="0">
                  <a:pos x="491" y="826"/>
                </a:cxn>
                <a:cxn ang="0">
                  <a:pos x="531" y="851"/>
                </a:cxn>
                <a:cxn ang="0">
                  <a:pos x="573" y="874"/>
                </a:cxn>
                <a:cxn ang="0">
                  <a:pos x="615" y="894"/>
                </a:cxn>
                <a:cxn ang="0">
                  <a:pos x="659" y="912"/>
                </a:cxn>
                <a:cxn ang="0">
                  <a:pos x="704" y="930"/>
                </a:cxn>
                <a:cxn ang="0">
                  <a:pos x="748" y="944"/>
                </a:cxn>
                <a:cxn ang="0">
                  <a:pos x="796" y="957"/>
                </a:cxn>
                <a:cxn ang="0">
                  <a:pos x="842" y="969"/>
                </a:cxn>
                <a:cxn ang="0">
                  <a:pos x="891" y="977"/>
                </a:cxn>
                <a:cxn ang="0">
                  <a:pos x="938" y="983"/>
                </a:cxn>
                <a:cxn ang="0">
                  <a:pos x="989" y="987"/>
                </a:cxn>
                <a:cxn ang="0">
                  <a:pos x="989" y="0"/>
                </a:cxn>
                <a:cxn ang="0">
                  <a:pos x="0" y="0"/>
                </a:cxn>
              </a:cxnLst>
              <a:rect l="0" t="0" r="r" b="b"/>
              <a:pathLst>
                <a:path w="989" h="987">
                  <a:moveTo>
                    <a:pt x="0" y="0"/>
                  </a:moveTo>
                  <a:lnTo>
                    <a:pt x="0" y="0"/>
                  </a:lnTo>
                  <a:lnTo>
                    <a:pt x="4" y="49"/>
                  </a:lnTo>
                  <a:lnTo>
                    <a:pt x="11" y="98"/>
                  </a:lnTo>
                  <a:lnTo>
                    <a:pt x="20" y="145"/>
                  </a:lnTo>
                  <a:lnTo>
                    <a:pt x="31" y="193"/>
                  </a:lnTo>
                  <a:lnTo>
                    <a:pt x="44" y="239"/>
                  </a:lnTo>
                  <a:lnTo>
                    <a:pt x="59" y="285"/>
                  </a:lnTo>
                  <a:lnTo>
                    <a:pt x="76" y="329"/>
                  </a:lnTo>
                  <a:lnTo>
                    <a:pt x="95" y="373"/>
                  </a:lnTo>
                  <a:lnTo>
                    <a:pt x="115" y="416"/>
                  </a:lnTo>
                  <a:lnTo>
                    <a:pt x="138" y="457"/>
                  </a:lnTo>
                  <a:lnTo>
                    <a:pt x="162" y="498"/>
                  </a:lnTo>
                  <a:lnTo>
                    <a:pt x="188" y="537"/>
                  </a:lnTo>
                  <a:lnTo>
                    <a:pt x="216" y="574"/>
                  </a:lnTo>
                  <a:lnTo>
                    <a:pt x="244" y="610"/>
                  </a:lnTo>
                  <a:lnTo>
                    <a:pt x="276" y="646"/>
                  </a:lnTo>
                  <a:lnTo>
                    <a:pt x="308" y="679"/>
                  </a:lnTo>
                  <a:lnTo>
                    <a:pt x="342" y="712"/>
                  </a:lnTo>
                  <a:lnTo>
                    <a:pt x="377" y="743"/>
                  </a:lnTo>
                  <a:lnTo>
                    <a:pt x="414" y="773"/>
                  </a:lnTo>
                  <a:lnTo>
                    <a:pt x="452" y="800"/>
                  </a:lnTo>
                  <a:lnTo>
                    <a:pt x="491" y="826"/>
                  </a:lnTo>
                  <a:lnTo>
                    <a:pt x="531" y="851"/>
                  </a:lnTo>
                  <a:lnTo>
                    <a:pt x="573" y="874"/>
                  </a:lnTo>
                  <a:lnTo>
                    <a:pt x="615" y="894"/>
                  </a:lnTo>
                  <a:lnTo>
                    <a:pt x="659" y="912"/>
                  </a:lnTo>
                  <a:lnTo>
                    <a:pt x="704" y="930"/>
                  </a:lnTo>
                  <a:lnTo>
                    <a:pt x="748" y="944"/>
                  </a:lnTo>
                  <a:lnTo>
                    <a:pt x="796" y="957"/>
                  </a:lnTo>
                  <a:lnTo>
                    <a:pt x="842" y="969"/>
                  </a:lnTo>
                  <a:lnTo>
                    <a:pt x="891" y="977"/>
                  </a:lnTo>
                  <a:lnTo>
                    <a:pt x="938" y="983"/>
                  </a:lnTo>
                  <a:lnTo>
                    <a:pt x="989" y="987"/>
                  </a:lnTo>
                  <a:lnTo>
                    <a:pt x="989" y="0"/>
                  </a:lnTo>
                  <a:lnTo>
                    <a:pt x="0" y="0"/>
                  </a:lnTo>
                  <a:close/>
                </a:path>
              </a:pathLst>
            </a:custGeom>
            <a:gradFill>
              <a:gsLst>
                <a:gs pos="0">
                  <a:srgbClr val="CAB5E8"/>
                </a:gs>
                <a:gs pos="35000">
                  <a:srgbClr val="DACBEE"/>
                </a:gs>
                <a:gs pos="80000">
                  <a:srgbClr val="F1EAF9"/>
                </a:gs>
              </a:gsLst>
              <a:lin ang="18000000" scaled="0"/>
            </a:gradFill>
            <a:ln>
              <a:solidFill>
                <a:srgbClr val="7E60A0"/>
              </a:solidFill>
              <a:headEnd/>
              <a:tailEnd/>
            </a:ln>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anchor="t" anchorCtr="0" compatLnSpc="1">
              <a:prstTxWarp prst="textNoShape">
                <a:avLst/>
              </a:prstTxWarp>
            </a:bodyPr>
            <a:lstStyle/>
            <a:p>
              <a:endParaRPr lang="en-US" sz="800" dirty="0">
                <a:latin typeface="+mj-lt"/>
              </a:endParaRPr>
            </a:p>
          </p:txBody>
        </p:sp>
        <p:sp>
          <p:nvSpPr>
            <p:cNvPr id="6" name="Freeform 18"/>
            <p:cNvSpPr>
              <a:spLocks/>
            </p:cNvSpPr>
            <p:nvPr/>
          </p:nvSpPr>
          <p:spPr bwMode="gray">
            <a:xfrm rot="10800000" flipH="1">
              <a:off x="923350" y="1415021"/>
              <a:ext cx="785019" cy="783431"/>
            </a:xfrm>
            <a:custGeom>
              <a:avLst/>
              <a:gdLst/>
              <a:ahLst/>
              <a:cxnLst>
                <a:cxn ang="0">
                  <a:pos x="0" y="0"/>
                </a:cxn>
                <a:cxn ang="0">
                  <a:pos x="0" y="0"/>
                </a:cxn>
                <a:cxn ang="0">
                  <a:pos x="4" y="49"/>
                </a:cxn>
                <a:cxn ang="0">
                  <a:pos x="11" y="98"/>
                </a:cxn>
                <a:cxn ang="0">
                  <a:pos x="20" y="145"/>
                </a:cxn>
                <a:cxn ang="0">
                  <a:pos x="31" y="193"/>
                </a:cxn>
                <a:cxn ang="0">
                  <a:pos x="44" y="239"/>
                </a:cxn>
                <a:cxn ang="0">
                  <a:pos x="59" y="285"/>
                </a:cxn>
                <a:cxn ang="0">
                  <a:pos x="76" y="329"/>
                </a:cxn>
                <a:cxn ang="0">
                  <a:pos x="95" y="373"/>
                </a:cxn>
                <a:cxn ang="0">
                  <a:pos x="115" y="416"/>
                </a:cxn>
                <a:cxn ang="0">
                  <a:pos x="138" y="457"/>
                </a:cxn>
                <a:cxn ang="0">
                  <a:pos x="162" y="498"/>
                </a:cxn>
                <a:cxn ang="0">
                  <a:pos x="188" y="537"/>
                </a:cxn>
                <a:cxn ang="0">
                  <a:pos x="216" y="574"/>
                </a:cxn>
                <a:cxn ang="0">
                  <a:pos x="244" y="610"/>
                </a:cxn>
                <a:cxn ang="0">
                  <a:pos x="276" y="646"/>
                </a:cxn>
                <a:cxn ang="0">
                  <a:pos x="308" y="679"/>
                </a:cxn>
                <a:cxn ang="0">
                  <a:pos x="342" y="712"/>
                </a:cxn>
                <a:cxn ang="0">
                  <a:pos x="377" y="743"/>
                </a:cxn>
                <a:cxn ang="0">
                  <a:pos x="414" y="773"/>
                </a:cxn>
                <a:cxn ang="0">
                  <a:pos x="452" y="800"/>
                </a:cxn>
                <a:cxn ang="0">
                  <a:pos x="491" y="826"/>
                </a:cxn>
                <a:cxn ang="0">
                  <a:pos x="531" y="851"/>
                </a:cxn>
                <a:cxn ang="0">
                  <a:pos x="573" y="874"/>
                </a:cxn>
                <a:cxn ang="0">
                  <a:pos x="615" y="894"/>
                </a:cxn>
                <a:cxn ang="0">
                  <a:pos x="659" y="912"/>
                </a:cxn>
                <a:cxn ang="0">
                  <a:pos x="704" y="930"/>
                </a:cxn>
                <a:cxn ang="0">
                  <a:pos x="748" y="944"/>
                </a:cxn>
                <a:cxn ang="0">
                  <a:pos x="796" y="957"/>
                </a:cxn>
                <a:cxn ang="0">
                  <a:pos x="842" y="969"/>
                </a:cxn>
                <a:cxn ang="0">
                  <a:pos x="891" y="977"/>
                </a:cxn>
                <a:cxn ang="0">
                  <a:pos x="938" y="983"/>
                </a:cxn>
                <a:cxn ang="0">
                  <a:pos x="989" y="987"/>
                </a:cxn>
                <a:cxn ang="0">
                  <a:pos x="989" y="0"/>
                </a:cxn>
                <a:cxn ang="0">
                  <a:pos x="0" y="0"/>
                </a:cxn>
              </a:cxnLst>
              <a:rect l="0" t="0" r="r" b="b"/>
              <a:pathLst>
                <a:path w="989" h="987">
                  <a:moveTo>
                    <a:pt x="0" y="0"/>
                  </a:moveTo>
                  <a:lnTo>
                    <a:pt x="0" y="0"/>
                  </a:lnTo>
                  <a:lnTo>
                    <a:pt x="4" y="49"/>
                  </a:lnTo>
                  <a:lnTo>
                    <a:pt x="11" y="98"/>
                  </a:lnTo>
                  <a:lnTo>
                    <a:pt x="20" y="145"/>
                  </a:lnTo>
                  <a:lnTo>
                    <a:pt x="31" y="193"/>
                  </a:lnTo>
                  <a:lnTo>
                    <a:pt x="44" y="239"/>
                  </a:lnTo>
                  <a:lnTo>
                    <a:pt x="59" y="285"/>
                  </a:lnTo>
                  <a:lnTo>
                    <a:pt x="76" y="329"/>
                  </a:lnTo>
                  <a:lnTo>
                    <a:pt x="95" y="373"/>
                  </a:lnTo>
                  <a:lnTo>
                    <a:pt x="115" y="416"/>
                  </a:lnTo>
                  <a:lnTo>
                    <a:pt x="138" y="457"/>
                  </a:lnTo>
                  <a:lnTo>
                    <a:pt x="162" y="498"/>
                  </a:lnTo>
                  <a:lnTo>
                    <a:pt x="188" y="537"/>
                  </a:lnTo>
                  <a:lnTo>
                    <a:pt x="216" y="574"/>
                  </a:lnTo>
                  <a:lnTo>
                    <a:pt x="244" y="610"/>
                  </a:lnTo>
                  <a:lnTo>
                    <a:pt x="276" y="646"/>
                  </a:lnTo>
                  <a:lnTo>
                    <a:pt x="308" y="679"/>
                  </a:lnTo>
                  <a:lnTo>
                    <a:pt x="342" y="712"/>
                  </a:lnTo>
                  <a:lnTo>
                    <a:pt x="377" y="743"/>
                  </a:lnTo>
                  <a:lnTo>
                    <a:pt x="414" y="773"/>
                  </a:lnTo>
                  <a:lnTo>
                    <a:pt x="452" y="800"/>
                  </a:lnTo>
                  <a:lnTo>
                    <a:pt x="491" y="826"/>
                  </a:lnTo>
                  <a:lnTo>
                    <a:pt x="531" y="851"/>
                  </a:lnTo>
                  <a:lnTo>
                    <a:pt x="573" y="874"/>
                  </a:lnTo>
                  <a:lnTo>
                    <a:pt x="615" y="894"/>
                  </a:lnTo>
                  <a:lnTo>
                    <a:pt x="659" y="912"/>
                  </a:lnTo>
                  <a:lnTo>
                    <a:pt x="704" y="930"/>
                  </a:lnTo>
                  <a:lnTo>
                    <a:pt x="748" y="944"/>
                  </a:lnTo>
                  <a:lnTo>
                    <a:pt x="796" y="957"/>
                  </a:lnTo>
                  <a:lnTo>
                    <a:pt x="842" y="969"/>
                  </a:lnTo>
                  <a:lnTo>
                    <a:pt x="891" y="977"/>
                  </a:lnTo>
                  <a:lnTo>
                    <a:pt x="938" y="983"/>
                  </a:lnTo>
                  <a:lnTo>
                    <a:pt x="989" y="987"/>
                  </a:lnTo>
                  <a:lnTo>
                    <a:pt x="989" y="0"/>
                  </a:lnTo>
                  <a:lnTo>
                    <a:pt x="0" y="0"/>
                  </a:lnTo>
                  <a:close/>
                </a:path>
              </a:pathLst>
            </a:custGeom>
            <a:gradFill>
              <a:gsLst>
                <a:gs pos="0">
                  <a:srgbClr val="DBFDA7"/>
                </a:gs>
                <a:gs pos="35000">
                  <a:srgbClr val="E5FDC2"/>
                </a:gs>
                <a:gs pos="80000">
                  <a:srgbClr val="F6FFE6"/>
                </a:gs>
              </a:gsLst>
              <a:lin ang="18600000" scaled="0"/>
            </a:gradFill>
            <a:ln>
              <a:solidFill>
                <a:schemeClr val="accent5">
                  <a:lumMod val="75000"/>
                </a:schemeClr>
              </a:solidFill>
              <a:headEnd/>
              <a:tailEnd/>
            </a:ln>
          </p:spPr>
          <p:style>
            <a:lnRef idx="1">
              <a:schemeClr val="accent3"/>
            </a:lnRef>
            <a:fillRef idx="2">
              <a:schemeClr val="accent3"/>
            </a:fillRef>
            <a:effectRef idx="1">
              <a:schemeClr val="accent3"/>
            </a:effectRef>
            <a:fontRef idx="minor">
              <a:schemeClr val="dk1"/>
            </a:fontRef>
          </p:style>
          <p:txBody>
            <a:bodyPr vert="horz" wrap="square" lIns="91440" tIns="45720" rIns="91440" bIns="45720" numCol="1" anchor="t" anchorCtr="0" compatLnSpc="1">
              <a:prstTxWarp prst="textNoShape">
                <a:avLst/>
              </a:prstTxWarp>
            </a:bodyPr>
            <a:lstStyle/>
            <a:p>
              <a:endParaRPr lang="en-US" sz="800" dirty="0">
                <a:latin typeface="+mj-lt"/>
              </a:endParaRPr>
            </a:p>
          </p:txBody>
        </p:sp>
        <p:sp>
          <p:nvSpPr>
            <p:cNvPr id="7" name="Freeform 18"/>
            <p:cNvSpPr>
              <a:spLocks/>
            </p:cNvSpPr>
            <p:nvPr/>
          </p:nvSpPr>
          <p:spPr bwMode="gray">
            <a:xfrm>
              <a:off x="923350" y="2318641"/>
              <a:ext cx="785019" cy="783431"/>
            </a:xfrm>
            <a:custGeom>
              <a:avLst/>
              <a:gdLst/>
              <a:ahLst/>
              <a:cxnLst>
                <a:cxn ang="0">
                  <a:pos x="0" y="0"/>
                </a:cxn>
                <a:cxn ang="0">
                  <a:pos x="0" y="0"/>
                </a:cxn>
                <a:cxn ang="0">
                  <a:pos x="4" y="49"/>
                </a:cxn>
                <a:cxn ang="0">
                  <a:pos x="11" y="98"/>
                </a:cxn>
                <a:cxn ang="0">
                  <a:pos x="20" y="145"/>
                </a:cxn>
                <a:cxn ang="0">
                  <a:pos x="31" y="193"/>
                </a:cxn>
                <a:cxn ang="0">
                  <a:pos x="44" y="239"/>
                </a:cxn>
                <a:cxn ang="0">
                  <a:pos x="59" y="285"/>
                </a:cxn>
                <a:cxn ang="0">
                  <a:pos x="76" y="329"/>
                </a:cxn>
                <a:cxn ang="0">
                  <a:pos x="95" y="373"/>
                </a:cxn>
                <a:cxn ang="0">
                  <a:pos x="115" y="416"/>
                </a:cxn>
                <a:cxn ang="0">
                  <a:pos x="138" y="457"/>
                </a:cxn>
                <a:cxn ang="0">
                  <a:pos x="162" y="498"/>
                </a:cxn>
                <a:cxn ang="0">
                  <a:pos x="188" y="537"/>
                </a:cxn>
                <a:cxn ang="0">
                  <a:pos x="216" y="574"/>
                </a:cxn>
                <a:cxn ang="0">
                  <a:pos x="244" y="610"/>
                </a:cxn>
                <a:cxn ang="0">
                  <a:pos x="276" y="646"/>
                </a:cxn>
                <a:cxn ang="0">
                  <a:pos x="308" y="679"/>
                </a:cxn>
                <a:cxn ang="0">
                  <a:pos x="342" y="712"/>
                </a:cxn>
                <a:cxn ang="0">
                  <a:pos x="377" y="743"/>
                </a:cxn>
                <a:cxn ang="0">
                  <a:pos x="414" y="773"/>
                </a:cxn>
                <a:cxn ang="0">
                  <a:pos x="452" y="800"/>
                </a:cxn>
                <a:cxn ang="0">
                  <a:pos x="491" y="826"/>
                </a:cxn>
                <a:cxn ang="0">
                  <a:pos x="531" y="851"/>
                </a:cxn>
                <a:cxn ang="0">
                  <a:pos x="573" y="874"/>
                </a:cxn>
                <a:cxn ang="0">
                  <a:pos x="615" y="894"/>
                </a:cxn>
                <a:cxn ang="0">
                  <a:pos x="659" y="912"/>
                </a:cxn>
                <a:cxn ang="0">
                  <a:pos x="704" y="930"/>
                </a:cxn>
                <a:cxn ang="0">
                  <a:pos x="748" y="944"/>
                </a:cxn>
                <a:cxn ang="0">
                  <a:pos x="796" y="957"/>
                </a:cxn>
                <a:cxn ang="0">
                  <a:pos x="842" y="969"/>
                </a:cxn>
                <a:cxn ang="0">
                  <a:pos x="891" y="977"/>
                </a:cxn>
                <a:cxn ang="0">
                  <a:pos x="938" y="983"/>
                </a:cxn>
                <a:cxn ang="0">
                  <a:pos x="989" y="987"/>
                </a:cxn>
                <a:cxn ang="0">
                  <a:pos x="989" y="0"/>
                </a:cxn>
                <a:cxn ang="0">
                  <a:pos x="0" y="0"/>
                </a:cxn>
              </a:cxnLst>
              <a:rect l="0" t="0" r="r" b="b"/>
              <a:pathLst>
                <a:path w="989" h="987">
                  <a:moveTo>
                    <a:pt x="0" y="0"/>
                  </a:moveTo>
                  <a:lnTo>
                    <a:pt x="0" y="0"/>
                  </a:lnTo>
                  <a:lnTo>
                    <a:pt x="4" y="49"/>
                  </a:lnTo>
                  <a:lnTo>
                    <a:pt x="11" y="98"/>
                  </a:lnTo>
                  <a:lnTo>
                    <a:pt x="20" y="145"/>
                  </a:lnTo>
                  <a:lnTo>
                    <a:pt x="31" y="193"/>
                  </a:lnTo>
                  <a:lnTo>
                    <a:pt x="44" y="239"/>
                  </a:lnTo>
                  <a:lnTo>
                    <a:pt x="59" y="285"/>
                  </a:lnTo>
                  <a:lnTo>
                    <a:pt x="76" y="329"/>
                  </a:lnTo>
                  <a:lnTo>
                    <a:pt x="95" y="373"/>
                  </a:lnTo>
                  <a:lnTo>
                    <a:pt x="115" y="416"/>
                  </a:lnTo>
                  <a:lnTo>
                    <a:pt x="138" y="457"/>
                  </a:lnTo>
                  <a:lnTo>
                    <a:pt x="162" y="498"/>
                  </a:lnTo>
                  <a:lnTo>
                    <a:pt x="188" y="537"/>
                  </a:lnTo>
                  <a:lnTo>
                    <a:pt x="216" y="574"/>
                  </a:lnTo>
                  <a:lnTo>
                    <a:pt x="244" y="610"/>
                  </a:lnTo>
                  <a:lnTo>
                    <a:pt x="276" y="646"/>
                  </a:lnTo>
                  <a:lnTo>
                    <a:pt x="308" y="679"/>
                  </a:lnTo>
                  <a:lnTo>
                    <a:pt x="342" y="712"/>
                  </a:lnTo>
                  <a:lnTo>
                    <a:pt x="377" y="743"/>
                  </a:lnTo>
                  <a:lnTo>
                    <a:pt x="414" y="773"/>
                  </a:lnTo>
                  <a:lnTo>
                    <a:pt x="452" y="800"/>
                  </a:lnTo>
                  <a:lnTo>
                    <a:pt x="491" y="826"/>
                  </a:lnTo>
                  <a:lnTo>
                    <a:pt x="531" y="851"/>
                  </a:lnTo>
                  <a:lnTo>
                    <a:pt x="573" y="874"/>
                  </a:lnTo>
                  <a:lnTo>
                    <a:pt x="615" y="894"/>
                  </a:lnTo>
                  <a:lnTo>
                    <a:pt x="659" y="912"/>
                  </a:lnTo>
                  <a:lnTo>
                    <a:pt x="704" y="930"/>
                  </a:lnTo>
                  <a:lnTo>
                    <a:pt x="748" y="944"/>
                  </a:lnTo>
                  <a:lnTo>
                    <a:pt x="796" y="957"/>
                  </a:lnTo>
                  <a:lnTo>
                    <a:pt x="842" y="969"/>
                  </a:lnTo>
                  <a:lnTo>
                    <a:pt x="891" y="977"/>
                  </a:lnTo>
                  <a:lnTo>
                    <a:pt x="938" y="983"/>
                  </a:lnTo>
                  <a:lnTo>
                    <a:pt x="989" y="987"/>
                  </a:lnTo>
                  <a:lnTo>
                    <a:pt x="989" y="0"/>
                  </a:lnTo>
                  <a:lnTo>
                    <a:pt x="0" y="0"/>
                  </a:lnTo>
                  <a:close/>
                </a:path>
              </a:pathLst>
            </a:custGeom>
            <a:gradFill>
              <a:gsLst>
                <a:gs pos="0">
                  <a:srgbClr val="FEBE86"/>
                </a:gs>
                <a:gs pos="35000">
                  <a:srgbClr val="FED0AA"/>
                </a:gs>
                <a:gs pos="80000">
                  <a:srgbClr val="FEEBDB"/>
                </a:gs>
              </a:gsLst>
              <a:lin ang="18000000" scaled="0"/>
            </a:gradFill>
            <a:ln>
              <a:solidFill>
                <a:srgbClr val="C84E00"/>
              </a:solidFill>
              <a:headEnd/>
              <a:tailEnd/>
            </a:ln>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anchor="t" anchorCtr="0" compatLnSpc="1">
              <a:prstTxWarp prst="textNoShape">
                <a:avLst/>
              </a:prstTxWarp>
            </a:bodyPr>
            <a:lstStyle/>
            <a:p>
              <a:endParaRPr lang="en-US" sz="800" dirty="0">
                <a:latin typeface="+mj-lt"/>
              </a:endParaRPr>
            </a:p>
          </p:txBody>
        </p:sp>
        <p:sp>
          <p:nvSpPr>
            <p:cNvPr id="8" name="Freeform 19"/>
            <p:cNvSpPr>
              <a:spLocks/>
            </p:cNvSpPr>
            <p:nvPr/>
          </p:nvSpPr>
          <p:spPr bwMode="gray">
            <a:xfrm>
              <a:off x="1809751" y="2318641"/>
              <a:ext cx="784225" cy="783431"/>
            </a:xfrm>
            <a:custGeom>
              <a:avLst/>
              <a:gdLst/>
              <a:ahLst/>
              <a:cxnLst>
                <a:cxn ang="0">
                  <a:pos x="0" y="987"/>
                </a:cxn>
                <a:cxn ang="0">
                  <a:pos x="0" y="987"/>
                </a:cxn>
                <a:cxn ang="0">
                  <a:pos x="49" y="983"/>
                </a:cxn>
                <a:cxn ang="0">
                  <a:pos x="98" y="977"/>
                </a:cxn>
                <a:cxn ang="0">
                  <a:pos x="146" y="969"/>
                </a:cxn>
                <a:cxn ang="0">
                  <a:pos x="193" y="957"/>
                </a:cxn>
                <a:cxn ang="0">
                  <a:pos x="239" y="944"/>
                </a:cxn>
                <a:cxn ang="0">
                  <a:pos x="285" y="930"/>
                </a:cxn>
                <a:cxn ang="0">
                  <a:pos x="330" y="912"/>
                </a:cxn>
                <a:cxn ang="0">
                  <a:pos x="373" y="894"/>
                </a:cxn>
                <a:cxn ang="0">
                  <a:pos x="416" y="874"/>
                </a:cxn>
                <a:cxn ang="0">
                  <a:pos x="457" y="851"/>
                </a:cxn>
                <a:cxn ang="0">
                  <a:pos x="497" y="826"/>
                </a:cxn>
                <a:cxn ang="0">
                  <a:pos x="536" y="800"/>
                </a:cxn>
                <a:cxn ang="0">
                  <a:pos x="575" y="773"/>
                </a:cxn>
                <a:cxn ang="0">
                  <a:pos x="611" y="743"/>
                </a:cxn>
                <a:cxn ang="0">
                  <a:pos x="647" y="712"/>
                </a:cxn>
                <a:cxn ang="0">
                  <a:pos x="680" y="679"/>
                </a:cxn>
                <a:cxn ang="0">
                  <a:pos x="713" y="646"/>
                </a:cxn>
                <a:cxn ang="0">
                  <a:pos x="743" y="610"/>
                </a:cxn>
                <a:cxn ang="0">
                  <a:pos x="772" y="574"/>
                </a:cxn>
                <a:cxn ang="0">
                  <a:pos x="801" y="537"/>
                </a:cxn>
                <a:cxn ang="0">
                  <a:pos x="827" y="498"/>
                </a:cxn>
                <a:cxn ang="0">
                  <a:pos x="851" y="457"/>
                </a:cxn>
                <a:cxn ang="0">
                  <a:pos x="873" y="416"/>
                </a:cxn>
                <a:cxn ang="0">
                  <a:pos x="894" y="373"/>
                </a:cxn>
                <a:cxn ang="0">
                  <a:pos x="913" y="329"/>
                </a:cxn>
                <a:cxn ang="0">
                  <a:pos x="930" y="285"/>
                </a:cxn>
                <a:cxn ang="0">
                  <a:pos x="945" y="239"/>
                </a:cxn>
                <a:cxn ang="0">
                  <a:pos x="958" y="193"/>
                </a:cxn>
                <a:cxn ang="0">
                  <a:pos x="969" y="145"/>
                </a:cxn>
                <a:cxn ang="0">
                  <a:pos x="978" y="98"/>
                </a:cxn>
                <a:cxn ang="0">
                  <a:pos x="984" y="49"/>
                </a:cxn>
                <a:cxn ang="0">
                  <a:pos x="988" y="0"/>
                </a:cxn>
                <a:cxn ang="0">
                  <a:pos x="0" y="0"/>
                </a:cxn>
                <a:cxn ang="0">
                  <a:pos x="0" y="987"/>
                </a:cxn>
              </a:cxnLst>
              <a:rect l="0" t="0" r="r" b="b"/>
              <a:pathLst>
                <a:path w="988" h="987">
                  <a:moveTo>
                    <a:pt x="0" y="987"/>
                  </a:moveTo>
                  <a:lnTo>
                    <a:pt x="0" y="987"/>
                  </a:lnTo>
                  <a:lnTo>
                    <a:pt x="49" y="983"/>
                  </a:lnTo>
                  <a:lnTo>
                    <a:pt x="98" y="977"/>
                  </a:lnTo>
                  <a:lnTo>
                    <a:pt x="146" y="969"/>
                  </a:lnTo>
                  <a:lnTo>
                    <a:pt x="193" y="957"/>
                  </a:lnTo>
                  <a:lnTo>
                    <a:pt x="239" y="944"/>
                  </a:lnTo>
                  <a:lnTo>
                    <a:pt x="285" y="930"/>
                  </a:lnTo>
                  <a:lnTo>
                    <a:pt x="330" y="912"/>
                  </a:lnTo>
                  <a:lnTo>
                    <a:pt x="373" y="894"/>
                  </a:lnTo>
                  <a:lnTo>
                    <a:pt x="416" y="874"/>
                  </a:lnTo>
                  <a:lnTo>
                    <a:pt x="457" y="851"/>
                  </a:lnTo>
                  <a:lnTo>
                    <a:pt x="497" y="826"/>
                  </a:lnTo>
                  <a:lnTo>
                    <a:pt x="536" y="800"/>
                  </a:lnTo>
                  <a:lnTo>
                    <a:pt x="575" y="773"/>
                  </a:lnTo>
                  <a:lnTo>
                    <a:pt x="611" y="743"/>
                  </a:lnTo>
                  <a:lnTo>
                    <a:pt x="647" y="712"/>
                  </a:lnTo>
                  <a:lnTo>
                    <a:pt x="680" y="679"/>
                  </a:lnTo>
                  <a:lnTo>
                    <a:pt x="713" y="646"/>
                  </a:lnTo>
                  <a:lnTo>
                    <a:pt x="743" y="610"/>
                  </a:lnTo>
                  <a:lnTo>
                    <a:pt x="772" y="574"/>
                  </a:lnTo>
                  <a:lnTo>
                    <a:pt x="801" y="537"/>
                  </a:lnTo>
                  <a:lnTo>
                    <a:pt x="827" y="498"/>
                  </a:lnTo>
                  <a:lnTo>
                    <a:pt x="851" y="457"/>
                  </a:lnTo>
                  <a:lnTo>
                    <a:pt x="873" y="416"/>
                  </a:lnTo>
                  <a:lnTo>
                    <a:pt x="894" y="373"/>
                  </a:lnTo>
                  <a:lnTo>
                    <a:pt x="913" y="329"/>
                  </a:lnTo>
                  <a:lnTo>
                    <a:pt x="930" y="285"/>
                  </a:lnTo>
                  <a:lnTo>
                    <a:pt x="945" y="239"/>
                  </a:lnTo>
                  <a:lnTo>
                    <a:pt x="958" y="193"/>
                  </a:lnTo>
                  <a:lnTo>
                    <a:pt x="969" y="145"/>
                  </a:lnTo>
                  <a:lnTo>
                    <a:pt x="978" y="98"/>
                  </a:lnTo>
                  <a:lnTo>
                    <a:pt x="984" y="49"/>
                  </a:lnTo>
                  <a:lnTo>
                    <a:pt x="988" y="0"/>
                  </a:lnTo>
                  <a:lnTo>
                    <a:pt x="0" y="0"/>
                  </a:lnTo>
                  <a:lnTo>
                    <a:pt x="0" y="987"/>
                  </a:lnTo>
                  <a:close/>
                </a:path>
              </a:pathLst>
            </a:custGeom>
            <a:gradFill>
              <a:gsLst>
                <a:gs pos="0">
                  <a:srgbClr val="A2C4FF"/>
                </a:gs>
                <a:gs pos="35000">
                  <a:srgbClr val="BED5FF"/>
                </a:gs>
                <a:gs pos="100000">
                  <a:srgbClr val="E4EEFF"/>
                </a:gs>
              </a:gsLst>
              <a:lin ang="13800000" scaled="0"/>
            </a:gradFill>
            <a:ln>
              <a:solidFill>
                <a:srgbClr val="4274B0"/>
              </a:solidFill>
              <a:headEnd/>
              <a:tailEn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anchor="t" anchorCtr="0" compatLnSpc="1">
              <a:prstTxWarp prst="textNoShape">
                <a:avLst/>
              </a:prstTxWarp>
            </a:bodyPr>
            <a:lstStyle/>
            <a:p>
              <a:endParaRPr lang="en-US" sz="800" dirty="0">
                <a:latin typeface="+mj-lt"/>
              </a:endParaRPr>
            </a:p>
          </p:txBody>
        </p:sp>
        <p:sp>
          <p:nvSpPr>
            <p:cNvPr id="9" name="Freeform 21"/>
            <p:cNvSpPr>
              <a:spLocks/>
            </p:cNvSpPr>
            <p:nvPr/>
          </p:nvSpPr>
          <p:spPr bwMode="gray">
            <a:xfrm>
              <a:off x="557213" y="1061987"/>
              <a:ext cx="2395538" cy="1141413"/>
            </a:xfrm>
            <a:custGeom>
              <a:avLst/>
              <a:gdLst/>
              <a:ahLst/>
              <a:cxnLst>
                <a:cxn ang="0">
                  <a:pos x="1572" y="222"/>
                </a:cxn>
                <a:cxn ang="0">
                  <a:pos x="1761" y="243"/>
                </a:cxn>
                <a:cxn ang="0">
                  <a:pos x="1940" y="292"/>
                </a:cxn>
                <a:cxn ang="0">
                  <a:pos x="2105" y="366"/>
                </a:cxn>
                <a:cxn ang="0">
                  <a:pos x="2259" y="459"/>
                </a:cxn>
                <a:cxn ang="0">
                  <a:pos x="2397" y="574"/>
                </a:cxn>
                <a:cxn ang="0">
                  <a:pos x="2520" y="707"/>
                </a:cxn>
                <a:cxn ang="0">
                  <a:pos x="2622" y="855"/>
                </a:cxn>
                <a:cxn ang="0">
                  <a:pos x="2703" y="1017"/>
                </a:cxn>
                <a:cxn ang="0">
                  <a:pos x="2760" y="1191"/>
                </a:cxn>
                <a:cxn ang="0">
                  <a:pos x="2792" y="1375"/>
                </a:cxn>
                <a:cxn ang="0">
                  <a:pos x="3018" y="1438"/>
                </a:cxn>
                <a:cxn ang="0">
                  <a:pos x="3008" y="1328"/>
                </a:cxn>
                <a:cxn ang="0">
                  <a:pos x="2991" y="1218"/>
                </a:cxn>
                <a:cxn ang="0">
                  <a:pos x="2966" y="1112"/>
                </a:cxn>
                <a:cxn ang="0">
                  <a:pos x="2934" y="1008"/>
                </a:cxn>
                <a:cxn ang="0">
                  <a:pos x="2850" y="812"/>
                </a:cxn>
                <a:cxn ang="0">
                  <a:pos x="2739" y="632"/>
                </a:cxn>
                <a:cxn ang="0">
                  <a:pos x="2603" y="469"/>
                </a:cxn>
                <a:cxn ang="0">
                  <a:pos x="2448" y="327"/>
                </a:cxn>
                <a:cxn ang="0">
                  <a:pos x="2272" y="207"/>
                </a:cxn>
                <a:cxn ang="0">
                  <a:pos x="2082" y="112"/>
                </a:cxn>
                <a:cxn ang="0">
                  <a:pos x="1947" y="63"/>
                </a:cxn>
                <a:cxn ang="0">
                  <a:pos x="1840" y="36"/>
                </a:cxn>
                <a:cxn ang="0">
                  <a:pos x="1732" y="16"/>
                </a:cxn>
                <a:cxn ang="0">
                  <a:pos x="1621" y="4"/>
                </a:cxn>
                <a:cxn ang="0">
                  <a:pos x="1509" y="0"/>
                </a:cxn>
                <a:cxn ang="0">
                  <a:pos x="1433" y="1"/>
                </a:cxn>
                <a:cxn ang="0">
                  <a:pos x="1322" y="12"/>
                </a:cxn>
                <a:cxn ang="0">
                  <a:pos x="1212" y="29"/>
                </a:cxn>
                <a:cxn ang="0">
                  <a:pos x="1106" y="53"/>
                </a:cxn>
                <a:cxn ang="0">
                  <a:pos x="1002" y="86"/>
                </a:cxn>
                <a:cxn ang="0">
                  <a:pos x="806" y="173"/>
                </a:cxn>
                <a:cxn ang="0">
                  <a:pos x="626" y="284"/>
                </a:cxn>
                <a:cxn ang="0">
                  <a:pos x="464" y="419"/>
                </a:cxn>
                <a:cxn ang="0">
                  <a:pos x="321" y="574"/>
                </a:cxn>
                <a:cxn ang="0">
                  <a:pos x="203" y="750"/>
                </a:cxn>
                <a:cxn ang="0">
                  <a:pos x="108" y="942"/>
                </a:cxn>
                <a:cxn ang="0">
                  <a:pos x="60" y="1077"/>
                </a:cxn>
                <a:cxn ang="0">
                  <a:pos x="33" y="1182"/>
                </a:cxn>
                <a:cxn ang="0">
                  <a:pos x="14" y="1290"/>
                </a:cxn>
                <a:cxn ang="0">
                  <a:pos x="1" y="1401"/>
                </a:cxn>
                <a:cxn ang="0">
                  <a:pos x="220" y="1438"/>
                </a:cxn>
                <a:cxn ang="0">
                  <a:pos x="243" y="1251"/>
                </a:cxn>
                <a:cxn ang="0">
                  <a:pos x="294" y="1074"/>
                </a:cxn>
                <a:cxn ang="0">
                  <a:pos x="367" y="907"/>
                </a:cxn>
                <a:cxn ang="0">
                  <a:pos x="462" y="754"/>
                </a:cxn>
                <a:cxn ang="0">
                  <a:pos x="577" y="616"/>
                </a:cxn>
                <a:cxn ang="0">
                  <a:pos x="710" y="495"/>
                </a:cxn>
                <a:cxn ang="0">
                  <a:pos x="858" y="395"/>
                </a:cxn>
                <a:cxn ang="0">
                  <a:pos x="1022" y="314"/>
                </a:cxn>
                <a:cxn ang="0">
                  <a:pos x="1197" y="258"/>
                </a:cxn>
                <a:cxn ang="0">
                  <a:pos x="1381" y="226"/>
                </a:cxn>
                <a:cxn ang="0">
                  <a:pos x="1509" y="219"/>
                </a:cxn>
              </a:cxnLst>
              <a:rect l="0" t="0" r="r" b="b"/>
              <a:pathLst>
                <a:path w="3018" h="1438">
                  <a:moveTo>
                    <a:pt x="1509" y="219"/>
                  </a:moveTo>
                  <a:lnTo>
                    <a:pt x="1509" y="219"/>
                  </a:lnTo>
                  <a:lnTo>
                    <a:pt x="1572" y="222"/>
                  </a:lnTo>
                  <a:lnTo>
                    <a:pt x="1636" y="226"/>
                  </a:lnTo>
                  <a:lnTo>
                    <a:pt x="1699" y="233"/>
                  </a:lnTo>
                  <a:lnTo>
                    <a:pt x="1761" y="243"/>
                  </a:lnTo>
                  <a:lnTo>
                    <a:pt x="1821" y="258"/>
                  </a:lnTo>
                  <a:lnTo>
                    <a:pt x="1880" y="274"/>
                  </a:lnTo>
                  <a:lnTo>
                    <a:pt x="1940" y="292"/>
                  </a:lnTo>
                  <a:lnTo>
                    <a:pt x="1996" y="314"/>
                  </a:lnTo>
                  <a:lnTo>
                    <a:pt x="2052" y="338"/>
                  </a:lnTo>
                  <a:lnTo>
                    <a:pt x="2105" y="366"/>
                  </a:lnTo>
                  <a:lnTo>
                    <a:pt x="2158" y="395"/>
                  </a:lnTo>
                  <a:lnTo>
                    <a:pt x="2210" y="426"/>
                  </a:lnTo>
                  <a:lnTo>
                    <a:pt x="2259" y="459"/>
                  </a:lnTo>
                  <a:lnTo>
                    <a:pt x="2308" y="495"/>
                  </a:lnTo>
                  <a:lnTo>
                    <a:pt x="2354" y="534"/>
                  </a:lnTo>
                  <a:lnTo>
                    <a:pt x="2397" y="574"/>
                  </a:lnTo>
                  <a:lnTo>
                    <a:pt x="2441" y="616"/>
                  </a:lnTo>
                  <a:lnTo>
                    <a:pt x="2481" y="661"/>
                  </a:lnTo>
                  <a:lnTo>
                    <a:pt x="2520" y="707"/>
                  </a:lnTo>
                  <a:lnTo>
                    <a:pt x="2556" y="754"/>
                  </a:lnTo>
                  <a:lnTo>
                    <a:pt x="2590" y="803"/>
                  </a:lnTo>
                  <a:lnTo>
                    <a:pt x="2622" y="855"/>
                  </a:lnTo>
                  <a:lnTo>
                    <a:pt x="2651" y="907"/>
                  </a:lnTo>
                  <a:lnTo>
                    <a:pt x="2678" y="962"/>
                  </a:lnTo>
                  <a:lnTo>
                    <a:pt x="2703" y="1017"/>
                  </a:lnTo>
                  <a:lnTo>
                    <a:pt x="2724" y="1074"/>
                  </a:lnTo>
                  <a:lnTo>
                    <a:pt x="2743" y="1132"/>
                  </a:lnTo>
                  <a:lnTo>
                    <a:pt x="2760" y="1191"/>
                  </a:lnTo>
                  <a:lnTo>
                    <a:pt x="2773" y="1251"/>
                  </a:lnTo>
                  <a:lnTo>
                    <a:pt x="2785" y="1313"/>
                  </a:lnTo>
                  <a:lnTo>
                    <a:pt x="2792" y="1375"/>
                  </a:lnTo>
                  <a:lnTo>
                    <a:pt x="2798" y="1438"/>
                  </a:lnTo>
                  <a:lnTo>
                    <a:pt x="3018" y="1438"/>
                  </a:lnTo>
                  <a:lnTo>
                    <a:pt x="3018" y="1438"/>
                  </a:lnTo>
                  <a:lnTo>
                    <a:pt x="3015" y="1401"/>
                  </a:lnTo>
                  <a:lnTo>
                    <a:pt x="3012" y="1364"/>
                  </a:lnTo>
                  <a:lnTo>
                    <a:pt x="3008" y="1328"/>
                  </a:lnTo>
                  <a:lnTo>
                    <a:pt x="3004" y="1290"/>
                  </a:lnTo>
                  <a:lnTo>
                    <a:pt x="2998" y="1254"/>
                  </a:lnTo>
                  <a:lnTo>
                    <a:pt x="2991" y="1218"/>
                  </a:lnTo>
                  <a:lnTo>
                    <a:pt x="2983" y="1182"/>
                  </a:lnTo>
                  <a:lnTo>
                    <a:pt x="2976" y="1146"/>
                  </a:lnTo>
                  <a:lnTo>
                    <a:pt x="2966" y="1112"/>
                  </a:lnTo>
                  <a:lnTo>
                    <a:pt x="2956" y="1077"/>
                  </a:lnTo>
                  <a:lnTo>
                    <a:pt x="2946" y="1042"/>
                  </a:lnTo>
                  <a:lnTo>
                    <a:pt x="2934" y="1008"/>
                  </a:lnTo>
                  <a:lnTo>
                    <a:pt x="2909" y="942"/>
                  </a:lnTo>
                  <a:lnTo>
                    <a:pt x="2881" y="875"/>
                  </a:lnTo>
                  <a:lnTo>
                    <a:pt x="2850" y="812"/>
                  </a:lnTo>
                  <a:lnTo>
                    <a:pt x="2815" y="750"/>
                  </a:lnTo>
                  <a:lnTo>
                    <a:pt x="2778" y="690"/>
                  </a:lnTo>
                  <a:lnTo>
                    <a:pt x="2739" y="632"/>
                  </a:lnTo>
                  <a:lnTo>
                    <a:pt x="2695" y="574"/>
                  </a:lnTo>
                  <a:lnTo>
                    <a:pt x="2651" y="521"/>
                  </a:lnTo>
                  <a:lnTo>
                    <a:pt x="2603" y="469"/>
                  </a:lnTo>
                  <a:lnTo>
                    <a:pt x="2554" y="419"/>
                  </a:lnTo>
                  <a:lnTo>
                    <a:pt x="2501" y="371"/>
                  </a:lnTo>
                  <a:lnTo>
                    <a:pt x="2448" y="327"/>
                  </a:lnTo>
                  <a:lnTo>
                    <a:pt x="2392" y="284"/>
                  </a:lnTo>
                  <a:lnTo>
                    <a:pt x="2333" y="243"/>
                  </a:lnTo>
                  <a:lnTo>
                    <a:pt x="2272" y="207"/>
                  </a:lnTo>
                  <a:lnTo>
                    <a:pt x="2210" y="173"/>
                  </a:lnTo>
                  <a:lnTo>
                    <a:pt x="2147" y="141"/>
                  </a:lnTo>
                  <a:lnTo>
                    <a:pt x="2082" y="112"/>
                  </a:lnTo>
                  <a:lnTo>
                    <a:pt x="2014" y="86"/>
                  </a:lnTo>
                  <a:lnTo>
                    <a:pt x="1980" y="75"/>
                  </a:lnTo>
                  <a:lnTo>
                    <a:pt x="1947" y="63"/>
                  </a:lnTo>
                  <a:lnTo>
                    <a:pt x="1911" y="53"/>
                  </a:lnTo>
                  <a:lnTo>
                    <a:pt x="1876" y="45"/>
                  </a:lnTo>
                  <a:lnTo>
                    <a:pt x="1840" y="36"/>
                  </a:lnTo>
                  <a:lnTo>
                    <a:pt x="1806" y="29"/>
                  </a:lnTo>
                  <a:lnTo>
                    <a:pt x="1768" y="22"/>
                  </a:lnTo>
                  <a:lnTo>
                    <a:pt x="1732" y="16"/>
                  </a:lnTo>
                  <a:lnTo>
                    <a:pt x="1696" y="12"/>
                  </a:lnTo>
                  <a:lnTo>
                    <a:pt x="1659" y="7"/>
                  </a:lnTo>
                  <a:lnTo>
                    <a:pt x="1621" y="4"/>
                  </a:lnTo>
                  <a:lnTo>
                    <a:pt x="1584" y="1"/>
                  </a:lnTo>
                  <a:lnTo>
                    <a:pt x="1546" y="0"/>
                  </a:lnTo>
                  <a:lnTo>
                    <a:pt x="1509" y="0"/>
                  </a:lnTo>
                  <a:lnTo>
                    <a:pt x="1509" y="0"/>
                  </a:lnTo>
                  <a:lnTo>
                    <a:pt x="1470" y="0"/>
                  </a:lnTo>
                  <a:lnTo>
                    <a:pt x="1433" y="1"/>
                  </a:lnTo>
                  <a:lnTo>
                    <a:pt x="1395" y="4"/>
                  </a:lnTo>
                  <a:lnTo>
                    <a:pt x="1358" y="7"/>
                  </a:lnTo>
                  <a:lnTo>
                    <a:pt x="1322" y="12"/>
                  </a:lnTo>
                  <a:lnTo>
                    <a:pt x="1284" y="16"/>
                  </a:lnTo>
                  <a:lnTo>
                    <a:pt x="1248" y="22"/>
                  </a:lnTo>
                  <a:lnTo>
                    <a:pt x="1212" y="29"/>
                  </a:lnTo>
                  <a:lnTo>
                    <a:pt x="1176" y="36"/>
                  </a:lnTo>
                  <a:lnTo>
                    <a:pt x="1142" y="45"/>
                  </a:lnTo>
                  <a:lnTo>
                    <a:pt x="1106" y="53"/>
                  </a:lnTo>
                  <a:lnTo>
                    <a:pt x="1071" y="63"/>
                  </a:lnTo>
                  <a:lnTo>
                    <a:pt x="1037" y="75"/>
                  </a:lnTo>
                  <a:lnTo>
                    <a:pt x="1002" y="86"/>
                  </a:lnTo>
                  <a:lnTo>
                    <a:pt x="936" y="112"/>
                  </a:lnTo>
                  <a:lnTo>
                    <a:pt x="871" y="141"/>
                  </a:lnTo>
                  <a:lnTo>
                    <a:pt x="806" y="173"/>
                  </a:lnTo>
                  <a:lnTo>
                    <a:pt x="744" y="207"/>
                  </a:lnTo>
                  <a:lnTo>
                    <a:pt x="684" y="243"/>
                  </a:lnTo>
                  <a:lnTo>
                    <a:pt x="626" y="284"/>
                  </a:lnTo>
                  <a:lnTo>
                    <a:pt x="570" y="327"/>
                  </a:lnTo>
                  <a:lnTo>
                    <a:pt x="515" y="371"/>
                  </a:lnTo>
                  <a:lnTo>
                    <a:pt x="464" y="419"/>
                  </a:lnTo>
                  <a:lnTo>
                    <a:pt x="415" y="469"/>
                  </a:lnTo>
                  <a:lnTo>
                    <a:pt x="367" y="521"/>
                  </a:lnTo>
                  <a:lnTo>
                    <a:pt x="321" y="574"/>
                  </a:lnTo>
                  <a:lnTo>
                    <a:pt x="279" y="632"/>
                  </a:lnTo>
                  <a:lnTo>
                    <a:pt x="239" y="690"/>
                  </a:lnTo>
                  <a:lnTo>
                    <a:pt x="203" y="750"/>
                  </a:lnTo>
                  <a:lnTo>
                    <a:pt x="168" y="812"/>
                  </a:lnTo>
                  <a:lnTo>
                    <a:pt x="137" y="875"/>
                  </a:lnTo>
                  <a:lnTo>
                    <a:pt x="108" y="942"/>
                  </a:lnTo>
                  <a:lnTo>
                    <a:pt x="84" y="1008"/>
                  </a:lnTo>
                  <a:lnTo>
                    <a:pt x="72" y="1042"/>
                  </a:lnTo>
                  <a:lnTo>
                    <a:pt x="60" y="1077"/>
                  </a:lnTo>
                  <a:lnTo>
                    <a:pt x="50" y="1112"/>
                  </a:lnTo>
                  <a:lnTo>
                    <a:pt x="42" y="1146"/>
                  </a:lnTo>
                  <a:lnTo>
                    <a:pt x="33" y="1182"/>
                  </a:lnTo>
                  <a:lnTo>
                    <a:pt x="26" y="1218"/>
                  </a:lnTo>
                  <a:lnTo>
                    <a:pt x="20" y="1254"/>
                  </a:lnTo>
                  <a:lnTo>
                    <a:pt x="14" y="1290"/>
                  </a:lnTo>
                  <a:lnTo>
                    <a:pt x="9" y="1328"/>
                  </a:lnTo>
                  <a:lnTo>
                    <a:pt x="4" y="1364"/>
                  </a:lnTo>
                  <a:lnTo>
                    <a:pt x="1" y="1401"/>
                  </a:lnTo>
                  <a:lnTo>
                    <a:pt x="0" y="1438"/>
                  </a:lnTo>
                  <a:lnTo>
                    <a:pt x="220" y="1438"/>
                  </a:lnTo>
                  <a:lnTo>
                    <a:pt x="220" y="1438"/>
                  </a:lnTo>
                  <a:lnTo>
                    <a:pt x="225" y="1375"/>
                  </a:lnTo>
                  <a:lnTo>
                    <a:pt x="233" y="1313"/>
                  </a:lnTo>
                  <a:lnTo>
                    <a:pt x="243" y="1251"/>
                  </a:lnTo>
                  <a:lnTo>
                    <a:pt x="258" y="1191"/>
                  </a:lnTo>
                  <a:lnTo>
                    <a:pt x="274" y="1132"/>
                  </a:lnTo>
                  <a:lnTo>
                    <a:pt x="294" y="1074"/>
                  </a:lnTo>
                  <a:lnTo>
                    <a:pt x="315" y="1017"/>
                  </a:lnTo>
                  <a:lnTo>
                    <a:pt x="340" y="962"/>
                  </a:lnTo>
                  <a:lnTo>
                    <a:pt x="367" y="907"/>
                  </a:lnTo>
                  <a:lnTo>
                    <a:pt x="396" y="855"/>
                  </a:lnTo>
                  <a:lnTo>
                    <a:pt x="428" y="803"/>
                  </a:lnTo>
                  <a:lnTo>
                    <a:pt x="462" y="754"/>
                  </a:lnTo>
                  <a:lnTo>
                    <a:pt x="498" y="707"/>
                  </a:lnTo>
                  <a:lnTo>
                    <a:pt x="537" y="661"/>
                  </a:lnTo>
                  <a:lnTo>
                    <a:pt x="577" y="616"/>
                  </a:lnTo>
                  <a:lnTo>
                    <a:pt x="619" y="574"/>
                  </a:lnTo>
                  <a:lnTo>
                    <a:pt x="664" y="534"/>
                  </a:lnTo>
                  <a:lnTo>
                    <a:pt x="710" y="495"/>
                  </a:lnTo>
                  <a:lnTo>
                    <a:pt x="757" y="459"/>
                  </a:lnTo>
                  <a:lnTo>
                    <a:pt x="808" y="426"/>
                  </a:lnTo>
                  <a:lnTo>
                    <a:pt x="858" y="395"/>
                  </a:lnTo>
                  <a:lnTo>
                    <a:pt x="911" y="366"/>
                  </a:lnTo>
                  <a:lnTo>
                    <a:pt x="966" y="338"/>
                  </a:lnTo>
                  <a:lnTo>
                    <a:pt x="1022" y="314"/>
                  </a:lnTo>
                  <a:lnTo>
                    <a:pt x="1078" y="292"/>
                  </a:lnTo>
                  <a:lnTo>
                    <a:pt x="1138" y="274"/>
                  </a:lnTo>
                  <a:lnTo>
                    <a:pt x="1197" y="258"/>
                  </a:lnTo>
                  <a:lnTo>
                    <a:pt x="1257" y="243"/>
                  </a:lnTo>
                  <a:lnTo>
                    <a:pt x="1319" y="233"/>
                  </a:lnTo>
                  <a:lnTo>
                    <a:pt x="1381" y="226"/>
                  </a:lnTo>
                  <a:lnTo>
                    <a:pt x="1444" y="222"/>
                  </a:lnTo>
                  <a:lnTo>
                    <a:pt x="1509" y="219"/>
                  </a:lnTo>
                  <a:lnTo>
                    <a:pt x="1509" y="219"/>
                  </a:lnTo>
                  <a:close/>
                </a:path>
              </a:pathLst>
            </a:custGeom>
            <a:ln>
              <a:headEnd/>
              <a:tailEnd/>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sz="800" dirty="0">
                <a:latin typeface="+mj-lt"/>
              </a:endParaRPr>
            </a:p>
          </p:txBody>
        </p:sp>
        <p:sp>
          <p:nvSpPr>
            <p:cNvPr id="10" name="Freeform 22"/>
            <p:cNvSpPr>
              <a:spLocks/>
            </p:cNvSpPr>
            <p:nvPr/>
          </p:nvSpPr>
          <p:spPr bwMode="gray">
            <a:xfrm>
              <a:off x="557213" y="2313731"/>
              <a:ext cx="2395538" cy="1141413"/>
            </a:xfrm>
            <a:custGeom>
              <a:avLst/>
              <a:gdLst/>
              <a:ahLst/>
              <a:cxnLst>
                <a:cxn ang="0">
                  <a:pos x="1444" y="1218"/>
                </a:cxn>
                <a:cxn ang="0">
                  <a:pos x="1257" y="1195"/>
                </a:cxn>
                <a:cxn ang="0">
                  <a:pos x="1078" y="1146"/>
                </a:cxn>
                <a:cxn ang="0">
                  <a:pos x="911" y="1072"/>
                </a:cxn>
                <a:cxn ang="0">
                  <a:pos x="757" y="979"/>
                </a:cxn>
                <a:cxn ang="0">
                  <a:pos x="619" y="864"/>
                </a:cxn>
                <a:cxn ang="0">
                  <a:pos x="498" y="731"/>
                </a:cxn>
                <a:cxn ang="0">
                  <a:pos x="396" y="583"/>
                </a:cxn>
                <a:cxn ang="0">
                  <a:pos x="315" y="421"/>
                </a:cxn>
                <a:cxn ang="0">
                  <a:pos x="258" y="247"/>
                </a:cxn>
                <a:cxn ang="0">
                  <a:pos x="225" y="63"/>
                </a:cxn>
                <a:cxn ang="0">
                  <a:pos x="0" y="0"/>
                </a:cxn>
                <a:cxn ang="0">
                  <a:pos x="9" y="110"/>
                </a:cxn>
                <a:cxn ang="0">
                  <a:pos x="26" y="220"/>
                </a:cxn>
                <a:cxn ang="0">
                  <a:pos x="50" y="326"/>
                </a:cxn>
                <a:cxn ang="0">
                  <a:pos x="84" y="430"/>
                </a:cxn>
                <a:cxn ang="0">
                  <a:pos x="168" y="626"/>
                </a:cxn>
                <a:cxn ang="0">
                  <a:pos x="279" y="807"/>
                </a:cxn>
                <a:cxn ang="0">
                  <a:pos x="413" y="970"/>
                </a:cxn>
                <a:cxn ang="0">
                  <a:pos x="570" y="1111"/>
                </a:cxn>
                <a:cxn ang="0">
                  <a:pos x="744" y="1232"/>
                </a:cxn>
                <a:cxn ang="0">
                  <a:pos x="936" y="1326"/>
                </a:cxn>
                <a:cxn ang="0">
                  <a:pos x="1071" y="1375"/>
                </a:cxn>
                <a:cxn ang="0">
                  <a:pos x="1176" y="1402"/>
                </a:cxn>
                <a:cxn ang="0">
                  <a:pos x="1284" y="1422"/>
                </a:cxn>
                <a:cxn ang="0">
                  <a:pos x="1395" y="1434"/>
                </a:cxn>
                <a:cxn ang="0">
                  <a:pos x="1509" y="1438"/>
                </a:cxn>
                <a:cxn ang="0">
                  <a:pos x="1584" y="1437"/>
                </a:cxn>
                <a:cxn ang="0">
                  <a:pos x="1696" y="1426"/>
                </a:cxn>
                <a:cxn ang="0">
                  <a:pos x="1806" y="1409"/>
                </a:cxn>
                <a:cxn ang="0">
                  <a:pos x="1911" y="1385"/>
                </a:cxn>
                <a:cxn ang="0">
                  <a:pos x="2014" y="1352"/>
                </a:cxn>
                <a:cxn ang="0">
                  <a:pos x="2210" y="1265"/>
                </a:cxn>
                <a:cxn ang="0">
                  <a:pos x="2392" y="1154"/>
                </a:cxn>
                <a:cxn ang="0">
                  <a:pos x="2554" y="1019"/>
                </a:cxn>
                <a:cxn ang="0">
                  <a:pos x="2695" y="864"/>
                </a:cxn>
                <a:cxn ang="0">
                  <a:pos x="2815" y="688"/>
                </a:cxn>
                <a:cxn ang="0">
                  <a:pos x="2909" y="496"/>
                </a:cxn>
                <a:cxn ang="0">
                  <a:pos x="2956" y="361"/>
                </a:cxn>
                <a:cxn ang="0">
                  <a:pos x="2983" y="256"/>
                </a:cxn>
                <a:cxn ang="0">
                  <a:pos x="3004" y="148"/>
                </a:cxn>
                <a:cxn ang="0">
                  <a:pos x="3015" y="37"/>
                </a:cxn>
                <a:cxn ang="0">
                  <a:pos x="2798" y="0"/>
                </a:cxn>
                <a:cxn ang="0">
                  <a:pos x="2773" y="187"/>
                </a:cxn>
                <a:cxn ang="0">
                  <a:pos x="2724" y="364"/>
                </a:cxn>
                <a:cxn ang="0">
                  <a:pos x="2651" y="531"/>
                </a:cxn>
                <a:cxn ang="0">
                  <a:pos x="2556" y="684"/>
                </a:cxn>
                <a:cxn ang="0">
                  <a:pos x="2441" y="822"/>
                </a:cxn>
                <a:cxn ang="0">
                  <a:pos x="2308" y="943"/>
                </a:cxn>
                <a:cxn ang="0">
                  <a:pos x="2158" y="1043"/>
                </a:cxn>
                <a:cxn ang="0">
                  <a:pos x="1996" y="1124"/>
                </a:cxn>
                <a:cxn ang="0">
                  <a:pos x="1821" y="1180"/>
                </a:cxn>
                <a:cxn ang="0">
                  <a:pos x="1636" y="1212"/>
                </a:cxn>
                <a:cxn ang="0">
                  <a:pos x="1509" y="1219"/>
                </a:cxn>
              </a:cxnLst>
              <a:rect l="0" t="0" r="r" b="b"/>
              <a:pathLst>
                <a:path w="3018" h="1438">
                  <a:moveTo>
                    <a:pt x="1509" y="1219"/>
                  </a:moveTo>
                  <a:lnTo>
                    <a:pt x="1509" y="1219"/>
                  </a:lnTo>
                  <a:lnTo>
                    <a:pt x="1444" y="1218"/>
                  </a:lnTo>
                  <a:lnTo>
                    <a:pt x="1381" y="1212"/>
                  </a:lnTo>
                  <a:lnTo>
                    <a:pt x="1319" y="1205"/>
                  </a:lnTo>
                  <a:lnTo>
                    <a:pt x="1257" y="1195"/>
                  </a:lnTo>
                  <a:lnTo>
                    <a:pt x="1197" y="1180"/>
                  </a:lnTo>
                  <a:lnTo>
                    <a:pt x="1138" y="1164"/>
                  </a:lnTo>
                  <a:lnTo>
                    <a:pt x="1078" y="1146"/>
                  </a:lnTo>
                  <a:lnTo>
                    <a:pt x="1022" y="1124"/>
                  </a:lnTo>
                  <a:lnTo>
                    <a:pt x="966" y="1100"/>
                  </a:lnTo>
                  <a:lnTo>
                    <a:pt x="911" y="1072"/>
                  </a:lnTo>
                  <a:lnTo>
                    <a:pt x="858" y="1043"/>
                  </a:lnTo>
                  <a:lnTo>
                    <a:pt x="808" y="1012"/>
                  </a:lnTo>
                  <a:lnTo>
                    <a:pt x="757" y="979"/>
                  </a:lnTo>
                  <a:lnTo>
                    <a:pt x="710" y="943"/>
                  </a:lnTo>
                  <a:lnTo>
                    <a:pt x="664" y="904"/>
                  </a:lnTo>
                  <a:lnTo>
                    <a:pt x="619" y="864"/>
                  </a:lnTo>
                  <a:lnTo>
                    <a:pt x="577" y="822"/>
                  </a:lnTo>
                  <a:lnTo>
                    <a:pt x="537" y="777"/>
                  </a:lnTo>
                  <a:lnTo>
                    <a:pt x="498" y="731"/>
                  </a:lnTo>
                  <a:lnTo>
                    <a:pt x="462" y="684"/>
                  </a:lnTo>
                  <a:lnTo>
                    <a:pt x="428" y="635"/>
                  </a:lnTo>
                  <a:lnTo>
                    <a:pt x="396" y="583"/>
                  </a:lnTo>
                  <a:lnTo>
                    <a:pt x="367" y="531"/>
                  </a:lnTo>
                  <a:lnTo>
                    <a:pt x="340" y="476"/>
                  </a:lnTo>
                  <a:lnTo>
                    <a:pt x="315" y="421"/>
                  </a:lnTo>
                  <a:lnTo>
                    <a:pt x="294" y="364"/>
                  </a:lnTo>
                  <a:lnTo>
                    <a:pt x="274" y="306"/>
                  </a:lnTo>
                  <a:lnTo>
                    <a:pt x="258" y="247"/>
                  </a:lnTo>
                  <a:lnTo>
                    <a:pt x="243" y="187"/>
                  </a:lnTo>
                  <a:lnTo>
                    <a:pt x="233" y="125"/>
                  </a:lnTo>
                  <a:lnTo>
                    <a:pt x="225" y="63"/>
                  </a:lnTo>
                  <a:lnTo>
                    <a:pt x="220" y="0"/>
                  </a:lnTo>
                  <a:lnTo>
                    <a:pt x="0" y="0"/>
                  </a:lnTo>
                  <a:lnTo>
                    <a:pt x="0" y="0"/>
                  </a:lnTo>
                  <a:lnTo>
                    <a:pt x="1" y="37"/>
                  </a:lnTo>
                  <a:lnTo>
                    <a:pt x="4" y="74"/>
                  </a:lnTo>
                  <a:lnTo>
                    <a:pt x="9" y="110"/>
                  </a:lnTo>
                  <a:lnTo>
                    <a:pt x="14" y="148"/>
                  </a:lnTo>
                  <a:lnTo>
                    <a:pt x="20" y="184"/>
                  </a:lnTo>
                  <a:lnTo>
                    <a:pt x="26" y="220"/>
                  </a:lnTo>
                  <a:lnTo>
                    <a:pt x="33" y="256"/>
                  </a:lnTo>
                  <a:lnTo>
                    <a:pt x="42" y="292"/>
                  </a:lnTo>
                  <a:lnTo>
                    <a:pt x="50" y="326"/>
                  </a:lnTo>
                  <a:lnTo>
                    <a:pt x="60" y="361"/>
                  </a:lnTo>
                  <a:lnTo>
                    <a:pt x="72" y="396"/>
                  </a:lnTo>
                  <a:lnTo>
                    <a:pt x="84" y="430"/>
                  </a:lnTo>
                  <a:lnTo>
                    <a:pt x="108" y="496"/>
                  </a:lnTo>
                  <a:lnTo>
                    <a:pt x="137" y="563"/>
                  </a:lnTo>
                  <a:lnTo>
                    <a:pt x="168" y="626"/>
                  </a:lnTo>
                  <a:lnTo>
                    <a:pt x="203" y="688"/>
                  </a:lnTo>
                  <a:lnTo>
                    <a:pt x="239" y="748"/>
                  </a:lnTo>
                  <a:lnTo>
                    <a:pt x="279" y="807"/>
                  </a:lnTo>
                  <a:lnTo>
                    <a:pt x="321" y="864"/>
                  </a:lnTo>
                  <a:lnTo>
                    <a:pt x="367" y="917"/>
                  </a:lnTo>
                  <a:lnTo>
                    <a:pt x="413" y="970"/>
                  </a:lnTo>
                  <a:lnTo>
                    <a:pt x="464" y="1019"/>
                  </a:lnTo>
                  <a:lnTo>
                    <a:pt x="515" y="1067"/>
                  </a:lnTo>
                  <a:lnTo>
                    <a:pt x="570" y="1111"/>
                  </a:lnTo>
                  <a:lnTo>
                    <a:pt x="626" y="1154"/>
                  </a:lnTo>
                  <a:lnTo>
                    <a:pt x="684" y="1195"/>
                  </a:lnTo>
                  <a:lnTo>
                    <a:pt x="744" y="1232"/>
                  </a:lnTo>
                  <a:lnTo>
                    <a:pt x="806" y="1265"/>
                  </a:lnTo>
                  <a:lnTo>
                    <a:pt x="871" y="1297"/>
                  </a:lnTo>
                  <a:lnTo>
                    <a:pt x="936" y="1326"/>
                  </a:lnTo>
                  <a:lnTo>
                    <a:pt x="1002" y="1352"/>
                  </a:lnTo>
                  <a:lnTo>
                    <a:pt x="1037" y="1363"/>
                  </a:lnTo>
                  <a:lnTo>
                    <a:pt x="1071" y="1375"/>
                  </a:lnTo>
                  <a:lnTo>
                    <a:pt x="1106" y="1385"/>
                  </a:lnTo>
                  <a:lnTo>
                    <a:pt x="1142" y="1393"/>
                  </a:lnTo>
                  <a:lnTo>
                    <a:pt x="1176" y="1402"/>
                  </a:lnTo>
                  <a:lnTo>
                    <a:pt x="1212" y="1409"/>
                  </a:lnTo>
                  <a:lnTo>
                    <a:pt x="1248" y="1416"/>
                  </a:lnTo>
                  <a:lnTo>
                    <a:pt x="1284" y="1422"/>
                  </a:lnTo>
                  <a:lnTo>
                    <a:pt x="1322" y="1426"/>
                  </a:lnTo>
                  <a:lnTo>
                    <a:pt x="1358" y="1431"/>
                  </a:lnTo>
                  <a:lnTo>
                    <a:pt x="1395" y="1434"/>
                  </a:lnTo>
                  <a:lnTo>
                    <a:pt x="1433" y="1437"/>
                  </a:lnTo>
                  <a:lnTo>
                    <a:pt x="1470" y="1438"/>
                  </a:lnTo>
                  <a:lnTo>
                    <a:pt x="1509" y="1438"/>
                  </a:lnTo>
                  <a:lnTo>
                    <a:pt x="1509" y="1438"/>
                  </a:lnTo>
                  <a:lnTo>
                    <a:pt x="1546" y="1438"/>
                  </a:lnTo>
                  <a:lnTo>
                    <a:pt x="1584" y="1437"/>
                  </a:lnTo>
                  <a:lnTo>
                    <a:pt x="1621" y="1434"/>
                  </a:lnTo>
                  <a:lnTo>
                    <a:pt x="1659" y="1431"/>
                  </a:lnTo>
                  <a:lnTo>
                    <a:pt x="1696" y="1426"/>
                  </a:lnTo>
                  <a:lnTo>
                    <a:pt x="1732" y="1422"/>
                  </a:lnTo>
                  <a:lnTo>
                    <a:pt x="1768" y="1416"/>
                  </a:lnTo>
                  <a:lnTo>
                    <a:pt x="1806" y="1409"/>
                  </a:lnTo>
                  <a:lnTo>
                    <a:pt x="1840" y="1402"/>
                  </a:lnTo>
                  <a:lnTo>
                    <a:pt x="1876" y="1393"/>
                  </a:lnTo>
                  <a:lnTo>
                    <a:pt x="1911" y="1385"/>
                  </a:lnTo>
                  <a:lnTo>
                    <a:pt x="1947" y="1375"/>
                  </a:lnTo>
                  <a:lnTo>
                    <a:pt x="1980" y="1363"/>
                  </a:lnTo>
                  <a:lnTo>
                    <a:pt x="2014" y="1352"/>
                  </a:lnTo>
                  <a:lnTo>
                    <a:pt x="2082" y="1326"/>
                  </a:lnTo>
                  <a:lnTo>
                    <a:pt x="2147" y="1297"/>
                  </a:lnTo>
                  <a:lnTo>
                    <a:pt x="2210" y="1265"/>
                  </a:lnTo>
                  <a:lnTo>
                    <a:pt x="2272" y="1232"/>
                  </a:lnTo>
                  <a:lnTo>
                    <a:pt x="2333" y="1195"/>
                  </a:lnTo>
                  <a:lnTo>
                    <a:pt x="2392" y="1154"/>
                  </a:lnTo>
                  <a:lnTo>
                    <a:pt x="2448" y="1111"/>
                  </a:lnTo>
                  <a:lnTo>
                    <a:pt x="2501" y="1067"/>
                  </a:lnTo>
                  <a:lnTo>
                    <a:pt x="2554" y="1019"/>
                  </a:lnTo>
                  <a:lnTo>
                    <a:pt x="2603" y="970"/>
                  </a:lnTo>
                  <a:lnTo>
                    <a:pt x="2651" y="917"/>
                  </a:lnTo>
                  <a:lnTo>
                    <a:pt x="2695" y="864"/>
                  </a:lnTo>
                  <a:lnTo>
                    <a:pt x="2739" y="807"/>
                  </a:lnTo>
                  <a:lnTo>
                    <a:pt x="2778" y="748"/>
                  </a:lnTo>
                  <a:lnTo>
                    <a:pt x="2815" y="688"/>
                  </a:lnTo>
                  <a:lnTo>
                    <a:pt x="2850" y="626"/>
                  </a:lnTo>
                  <a:lnTo>
                    <a:pt x="2881" y="563"/>
                  </a:lnTo>
                  <a:lnTo>
                    <a:pt x="2909" y="496"/>
                  </a:lnTo>
                  <a:lnTo>
                    <a:pt x="2934" y="430"/>
                  </a:lnTo>
                  <a:lnTo>
                    <a:pt x="2946" y="396"/>
                  </a:lnTo>
                  <a:lnTo>
                    <a:pt x="2956" y="361"/>
                  </a:lnTo>
                  <a:lnTo>
                    <a:pt x="2966" y="326"/>
                  </a:lnTo>
                  <a:lnTo>
                    <a:pt x="2976" y="292"/>
                  </a:lnTo>
                  <a:lnTo>
                    <a:pt x="2983" y="256"/>
                  </a:lnTo>
                  <a:lnTo>
                    <a:pt x="2991" y="220"/>
                  </a:lnTo>
                  <a:lnTo>
                    <a:pt x="2998" y="184"/>
                  </a:lnTo>
                  <a:lnTo>
                    <a:pt x="3004" y="148"/>
                  </a:lnTo>
                  <a:lnTo>
                    <a:pt x="3008" y="110"/>
                  </a:lnTo>
                  <a:lnTo>
                    <a:pt x="3012" y="74"/>
                  </a:lnTo>
                  <a:lnTo>
                    <a:pt x="3015" y="37"/>
                  </a:lnTo>
                  <a:lnTo>
                    <a:pt x="3018" y="0"/>
                  </a:lnTo>
                  <a:lnTo>
                    <a:pt x="2798" y="0"/>
                  </a:lnTo>
                  <a:lnTo>
                    <a:pt x="2798" y="0"/>
                  </a:lnTo>
                  <a:lnTo>
                    <a:pt x="2792" y="63"/>
                  </a:lnTo>
                  <a:lnTo>
                    <a:pt x="2785" y="125"/>
                  </a:lnTo>
                  <a:lnTo>
                    <a:pt x="2773" y="187"/>
                  </a:lnTo>
                  <a:lnTo>
                    <a:pt x="2760" y="247"/>
                  </a:lnTo>
                  <a:lnTo>
                    <a:pt x="2743" y="306"/>
                  </a:lnTo>
                  <a:lnTo>
                    <a:pt x="2724" y="364"/>
                  </a:lnTo>
                  <a:lnTo>
                    <a:pt x="2703" y="421"/>
                  </a:lnTo>
                  <a:lnTo>
                    <a:pt x="2678" y="476"/>
                  </a:lnTo>
                  <a:lnTo>
                    <a:pt x="2651" y="531"/>
                  </a:lnTo>
                  <a:lnTo>
                    <a:pt x="2622" y="583"/>
                  </a:lnTo>
                  <a:lnTo>
                    <a:pt x="2590" y="635"/>
                  </a:lnTo>
                  <a:lnTo>
                    <a:pt x="2556" y="684"/>
                  </a:lnTo>
                  <a:lnTo>
                    <a:pt x="2520" y="731"/>
                  </a:lnTo>
                  <a:lnTo>
                    <a:pt x="2481" y="777"/>
                  </a:lnTo>
                  <a:lnTo>
                    <a:pt x="2441" y="822"/>
                  </a:lnTo>
                  <a:lnTo>
                    <a:pt x="2397" y="864"/>
                  </a:lnTo>
                  <a:lnTo>
                    <a:pt x="2354" y="904"/>
                  </a:lnTo>
                  <a:lnTo>
                    <a:pt x="2308" y="943"/>
                  </a:lnTo>
                  <a:lnTo>
                    <a:pt x="2259" y="979"/>
                  </a:lnTo>
                  <a:lnTo>
                    <a:pt x="2210" y="1012"/>
                  </a:lnTo>
                  <a:lnTo>
                    <a:pt x="2158" y="1043"/>
                  </a:lnTo>
                  <a:lnTo>
                    <a:pt x="2107" y="1072"/>
                  </a:lnTo>
                  <a:lnTo>
                    <a:pt x="2052" y="1100"/>
                  </a:lnTo>
                  <a:lnTo>
                    <a:pt x="1996" y="1124"/>
                  </a:lnTo>
                  <a:lnTo>
                    <a:pt x="1940" y="1146"/>
                  </a:lnTo>
                  <a:lnTo>
                    <a:pt x="1880" y="1164"/>
                  </a:lnTo>
                  <a:lnTo>
                    <a:pt x="1821" y="1180"/>
                  </a:lnTo>
                  <a:lnTo>
                    <a:pt x="1761" y="1195"/>
                  </a:lnTo>
                  <a:lnTo>
                    <a:pt x="1699" y="1205"/>
                  </a:lnTo>
                  <a:lnTo>
                    <a:pt x="1636" y="1212"/>
                  </a:lnTo>
                  <a:lnTo>
                    <a:pt x="1572" y="1218"/>
                  </a:lnTo>
                  <a:lnTo>
                    <a:pt x="1509" y="1219"/>
                  </a:lnTo>
                  <a:lnTo>
                    <a:pt x="1509" y="1219"/>
                  </a:lnTo>
                  <a:close/>
                </a:path>
              </a:pathLst>
            </a:custGeom>
            <a:ln>
              <a:headEnd/>
              <a:tailEnd/>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sz="800" dirty="0">
                <a:latin typeface="+mj-lt"/>
              </a:endParaRPr>
            </a:p>
          </p:txBody>
        </p:sp>
        <p:sp>
          <p:nvSpPr>
            <p:cNvPr id="11" name="WordArt 112"/>
            <p:cNvSpPr>
              <a:spLocks noChangeArrowheads="1" noChangeShapeType="1" noTextEdit="1"/>
            </p:cNvSpPr>
            <p:nvPr/>
          </p:nvSpPr>
          <p:spPr bwMode="gray">
            <a:xfrm rot="16200000">
              <a:off x="902389" y="1038543"/>
              <a:ext cx="1707525" cy="1988114"/>
            </a:xfrm>
            <a:prstGeom prst="rect">
              <a:avLst/>
            </a:prstGeom>
          </p:spPr>
          <p:txBody>
            <a:bodyPr spcFirstLastPara="1" wrap="none" fromWordArt="1">
              <a:prstTxWarp prst="textCircle">
                <a:avLst>
                  <a:gd name="adj" fmla="val 18052649"/>
                </a:avLst>
              </a:prstTxWarp>
            </a:bodyPr>
            <a:lstStyle/>
            <a:p>
              <a:pPr algn="ctr"/>
              <a:r>
                <a:rPr lang="en-US" sz="1000" b="1" kern="10" spc="360" dirty="0" smtClean="0">
                  <a:ln w="9525">
                    <a:noFill/>
                    <a:round/>
                    <a:headEnd/>
                    <a:tailEnd/>
                  </a:ln>
                  <a:solidFill>
                    <a:srgbClr val="F8F8F8"/>
                  </a:solidFill>
                  <a:latin typeface="+mj-lt"/>
                  <a:cs typeface="Arial"/>
                </a:rPr>
                <a:t>GO TO MARKET MATERIALS</a:t>
              </a:r>
              <a:endParaRPr lang="en-US" sz="1000" b="1" kern="10" spc="360" dirty="0">
                <a:ln w="9525">
                  <a:noFill/>
                  <a:round/>
                  <a:headEnd/>
                  <a:tailEnd/>
                </a:ln>
                <a:solidFill>
                  <a:srgbClr val="F8F8F8"/>
                </a:solidFill>
                <a:latin typeface="+mj-lt"/>
                <a:cs typeface="Arial"/>
              </a:endParaRPr>
            </a:p>
          </p:txBody>
        </p:sp>
        <p:sp>
          <p:nvSpPr>
            <p:cNvPr id="12" name="WordArt 112"/>
            <p:cNvSpPr>
              <a:spLocks noChangeArrowheads="1" noChangeShapeType="1" noTextEdit="1"/>
            </p:cNvSpPr>
            <p:nvPr/>
          </p:nvSpPr>
          <p:spPr bwMode="gray">
            <a:xfrm>
              <a:off x="675501" y="1389869"/>
              <a:ext cx="2177173" cy="1988114"/>
            </a:xfrm>
            <a:prstGeom prst="rect">
              <a:avLst/>
            </a:prstGeom>
          </p:spPr>
          <p:txBody>
            <a:bodyPr spcFirstLastPara="1" wrap="none" fromWordArt="1">
              <a:prstTxWarp prst="textArchDown">
                <a:avLst>
                  <a:gd name="adj" fmla="val 2060966"/>
                </a:avLst>
              </a:prstTxWarp>
            </a:bodyPr>
            <a:lstStyle/>
            <a:p>
              <a:pPr algn="ctr"/>
              <a:r>
                <a:rPr lang="en-US" sz="1000" b="1" kern="10" spc="360" dirty="0" smtClean="0">
                  <a:ln w="9525">
                    <a:noFill/>
                    <a:round/>
                    <a:headEnd/>
                    <a:tailEnd/>
                  </a:ln>
                  <a:solidFill>
                    <a:srgbClr val="F8F8F8"/>
                  </a:solidFill>
                  <a:latin typeface="+mj-lt"/>
                  <a:cs typeface="Arial"/>
                </a:rPr>
                <a:t>RISK MANAGEMENT GUIDANCE</a:t>
              </a:r>
              <a:endParaRPr lang="en-US" sz="1000" b="1" kern="10" spc="360" dirty="0">
                <a:ln w="9525">
                  <a:noFill/>
                  <a:round/>
                  <a:headEnd/>
                  <a:tailEnd/>
                </a:ln>
                <a:solidFill>
                  <a:srgbClr val="F8F8F8"/>
                </a:solidFill>
                <a:latin typeface="+mj-lt"/>
                <a:cs typeface="Arial"/>
              </a:endParaRPr>
            </a:p>
          </p:txBody>
        </p:sp>
        <p:sp>
          <p:nvSpPr>
            <p:cNvPr id="13" name="Oval 12"/>
            <p:cNvSpPr/>
            <p:nvPr/>
          </p:nvSpPr>
          <p:spPr bwMode="gray">
            <a:xfrm>
              <a:off x="2574132" y="1518112"/>
              <a:ext cx="115747" cy="115747"/>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accent1"/>
                  </a:solidFill>
                  <a:latin typeface="+mj-lt"/>
                  <a:sym typeface="Symbol"/>
                </a:rPr>
                <a:t></a:t>
              </a:r>
              <a:endParaRPr lang="en-US" sz="800" dirty="0">
                <a:solidFill>
                  <a:schemeClr val="accent1"/>
                </a:solidFill>
                <a:latin typeface="+mj-lt"/>
              </a:endParaRPr>
            </a:p>
          </p:txBody>
        </p:sp>
        <p:sp>
          <p:nvSpPr>
            <p:cNvPr id="14" name="Oval 13"/>
            <p:cNvSpPr/>
            <p:nvPr/>
          </p:nvSpPr>
          <p:spPr bwMode="gray">
            <a:xfrm>
              <a:off x="2583657" y="2892243"/>
              <a:ext cx="115747" cy="115747"/>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accent1"/>
                  </a:solidFill>
                  <a:latin typeface="+mj-lt"/>
                  <a:sym typeface="Symbol"/>
                </a:rPr>
                <a:t></a:t>
              </a:r>
              <a:endParaRPr lang="en-US" sz="800" dirty="0">
                <a:solidFill>
                  <a:schemeClr val="accent1"/>
                </a:solidFill>
                <a:latin typeface="+mj-lt"/>
              </a:endParaRPr>
            </a:p>
          </p:txBody>
        </p:sp>
        <p:sp>
          <p:nvSpPr>
            <p:cNvPr id="15" name="TextBox 14"/>
            <p:cNvSpPr txBox="1"/>
            <p:nvPr/>
          </p:nvSpPr>
          <p:spPr bwMode="gray">
            <a:xfrm rot="18954064">
              <a:off x="1203178" y="1888690"/>
              <a:ext cx="792866" cy="401973"/>
            </a:xfrm>
            <a:prstGeom prst="rect">
              <a:avLst/>
            </a:prstGeom>
            <a:noFill/>
          </p:spPr>
          <p:txBody>
            <a:bodyPr wrap="square" lIns="0" tIns="0" rIns="0" bIns="0" rtlCol="0">
              <a:prstTxWarp prst="textArchUp">
                <a:avLst/>
              </a:prstTxWarp>
              <a:spAutoFit/>
            </a:bodyPr>
            <a:lstStyle/>
            <a:p>
              <a:pPr algn="ctr"/>
              <a:r>
                <a:rPr lang="en-US" sz="800" dirty="0" smtClean="0">
                  <a:solidFill>
                    <a:schemeClr val="accent1"/>
                  </a:solidFill>
                  <a:latin typeface="+mj-lt"/>
                </a:rPr>
                <a:t>ENGAGEMENT</a:t>
              </a:r>
            </a:p>
            <a:p>
              <a:pPr algn="ctr"/>
              <a:r>
                <a:rPr lang="en-US" sz="800" dirty="0" smtClean="0">
                  <a:solidFill>
                    <a:schemeClr val="accent1"/>
                  </a:solidFill>
                  <a:latin typeface="+mj-lt"/>
                </a:rPr>
                <a:t>PROCESS</a:t>
              </a:r>
            </a:p>
            <a:p>
              <a:pPr algn="ctr"/>
              <a:r>
                <a:rPr lang="en-US" sz="800" dirty="0" smtClean="0">
                  <a:solidFill>
                    <a:schemeClr val="accent1"/>
                  </a:solidFill>
                  <a:latin typeface="+mj-lt"/>
                </a:rPr>
                <a:t>GUIDANCE</a:t>
              </a:r>
              <a:endParaRPr lang="en-US" sz="800" dirty="0">
                <a:solidFill>
                  <a:schemeClr val="accent1"/>
                </a:solidFill>
                <a:latin typeface="+mj-lt"/>
              </a:endParaRPr>
            </a:p>
          </p:txBody>
        </p:sp>
        <p:sp>
          <p:nvSpPr>
            <p:cNvPr id="16" name="TextBox 15"/>
            <p:cNvSpPr txBox="1"/>
            <p:nvPr/>
          </p:nvSpPr>
          <p:spPr bwMode="gray">
            <a:xfrm rot="2516322">
              <a:off x="1675157" y="1836693"/>
              <a:ext cx="705092" cy="307698"/>
            </a:xfrm>
            <a:prstGeom prst="rect">
              <a:avLst/>
            </a:prstGeom>
            <a:noFill/>
          </p:spPr>
          <p:txBody>
            <a:bodyPr wrap="square" lIns="0" tIns="0" rIns="0" bIns="0" rtlCol="0">
              <a:prstTxWarp prst="textArchUp">
                <a:avLst/>
              </a:prstTxWarp>
              <a:spAutoFit/>
            </a:bodyPr>
            <a:lstStyle/>
            <a:p>
              <a:pPr algn="ctr"/>
              <a:r>
                <a:rPr lang="en-US" sz="800" dirty="0" smtClean="0">
                  <a:solidFill>
                    <a:schemeClr val="accent1"/>
                  </a:solidFill>
                  <a:latin typeface="+mn-lt"/>
                </a:rPr>
                <a:t>FDD WORK</a:t>
              </a:r>
            </a:p>
            <a:p>
              <a:pPr algn="ctr"/>
              <a:r>
                <a:rPr lang="en-US" sz="800" dirty="0" smtClean="0">
                  <a:solidFill>
                    <a:schemeClr val="accent1"/>
                  </a:solidFill>
                  <a:latin typeface="+mn-lt"/>
                </a:rPr>
                <a:t>AREAS</a:t>
              </a:r>
              <a:endParaRPr lang="en-US" sz="800" dirty="0">
                <a:solidFill>
                  <a:schemeClr val="accent1"/>
                </a:solidFill>
                <a:latin typeface="+mn-lt"/>
              </a:endParaRPr>
            </a:p>
          </p:txBody>
        </p:sp>
        <p:sp>
          <p:nvSpPr>
            <p:cNvPr id="17" name="TextBox 16"/>
            <p:cNvSpPr txBox="1"/>
            <p:nvPr/>
          </p:nvSpPr>
          <p:spPr bwMode="gray">
            <a:xfrm rot="2691548">
              <a:off x="1071717" y="2290718"/>
              <a:ext cx="879676" cy="459129"/>
            </a:xfrm>
            <a:prstGeom prst="rect">
              <a:avLst/>
            </a:prstGeom>
            <a:noFill/>
          </p:spPr>
          <p:txBody>
            <a:bodyPr wrap="square" lIns="0" tIns="0" rIns="0" bIns="0" rtlCol="0">
              <a:prstTxWarp prst="textArchDown">
                <a:avLst/>
              </a:prstTxWarp>
              <a:spAutoFit/>
            </a:bodyPr>
            <a:lstStyle/>
            <a:p>
              <a:pPr algn="ctr"/>
              <a:r>
                <a:rPr lang="en-US" sz="800" dirty="0" smtClean="0">
                  <a:solidFill>
                    <a:schemeClr val="accent1"/>
                  </a:solidFill>
                  <a:latin typeface="+mj-lt"/>
                </a:rPr>
                <a:t>ENGAGEMENT</a:t>
              </a:r>
            </a:p>
            <a:p>
              <a:pPr algn="ctr"/>
              <a:r>
                <a:rPr lang="en-US" sz="800" dirty="0" smtClean="0">
                  <a:solidFill>
                    <a:schemeClr val="accent1"/>
                  </a:solidFill>
                  <a:latin typeface="+mj-lt"/>
                </a:rPr>
                <a:t>ENABLERS</a:t>
              </a:r>
              <a:endParaRPr lang="en-US" sz="800" dirty="0">
                <a:solidFill>
                  <a:schemeClr val="accent1"/>
                </a:solidFill>
                <a:latin typeface="+mj-lt"/>
              </a:endParaRPr>
            </a:p>
          </p:txBody>
        </p:sp>
        <p:sp>
          <p:nvSpPr>
            <p:cNvPr id="18" name="TextBox 17"/>
            <p:cNvSpPr txBox="1"/>
            <p:nvPr/>
          </p:nvSpPr>
          <p:spPr bwMode="gray">
            <a:xfrm rot="18997325">
              <a:off x="1497519" y="2204468"/>
              <a:ext cx="879676" cy="459129"/>
            </a:xfrm>
            <a:prstGeom prst="rect">
              <a:avLst/>
            </a:prstGeom>
            <a:noFill/>
          </p:spPr>
          <p:txBody>
            <a:bodyPr wrap="square" lIns="0" tIns="0" rIns="0" bIns="0" rtlCol="0">
              <a:prstTxWarp prst="textArchDown">
                <a:avLst/>
              </a:prstTxWarp>
              <a:spAutoFit/>
            </a:bodyPr>
            <a:lstStyle/>
            <a:p>
              <a:pPr algn="ctr"/>
              <a:r>
                <a:rPr lang="en-US" sz="800" dirty="0" smtClean="0">
                  <a:solidFill>
                    <a:schemeClr val="accent1"/>
                  </a:solidFill>
                  <a:latin typeface="+mj-lt"/>
                </a:rPr>
                <a:t>OFFSHORE</a:t>
              </a:r>
            </a:p>
            <a:p>
              <a:pPr algn="ctr"/>
              <a:r>
                <a:rPr lang="en-US" sz="800" dirty="0" smtClean="0">
                  <a:solidFill>
                    <a:schemeClr val="accent1"/>
                  </a:solidFill>
                  <a:latin typeface="+mj-lt"/>
                </a:rPr>
                <a:t>SUPPORT</a:t>
              </a:r>
            </a:p>
            <a:p>
              <a:pPr algn="ctr"/>
              <a:r>
                <a:rPr lang="en-US" sz="800" dirty="0" smtClean="0">
                  <a:solidFill>
                    <a:schemeClr val="accent1"/>
                  </a:solidFill>
                  <a:latin typeface="+mj-lt"/>
                </a:rPr>
                <a:t>OPPORTUNITIES</a:t>
              </a:r>
            </a:p>
          </p:txBody>
        </p:sp>
        <p:sp>
          <p:nvSpPr>
            <p:cNvPr id="19" name="Oval 18"/>
            <p:cNvSpPr/>
            <p:nvPr/>
          </p:nvSpPr>
          <p:spPr bwMode="gray">
            <a:xfrm>
              <a:off x="1476827" y="1981099"/>
              <a:ext cx="572947" cy="572947"/>
            </a:xfrm>
            <a:prstGeom prst="ellipse">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800" dirty="0">
                <a:latin typeface="+mj-lt"/>
              </a:endParaRPr>
            </a:p>
          </p:txBody>
        </p:sp>
        <p:sp>
          <p:nvSpPr>
            <p:cNvPr id="21" name="TextBox 20"/>
            <p:cNvSpPr txBox="1"/>
            <p:nvPr/>
          </p:nvSpPr>
          <p:spPr bwMode="gray">
            <a:xfrm>
              <a:off x="1496240" y="2084843"/>
              <a:ext cx="532436" cy="338554"/>
            </a:xfrm>
            <a:prstGeom prst="rect">
              <a:avLst/>
            </a:prstGeom>
            <a:noFill/>
          </p:spPr>
          <p:txBody>
            <a:bodyPr wrap="square" rtlCol="0">
              <a:spAutoFit/>
            </a:bodyPr>
            <a:lstStyle/>
            <a:p>
              <a:pPr algn="ctr"/>
              <a:r>
                <a:rPr lang="en-US" sz="800" b="1" dirty="0" smtClean="0">
                  <a:solidFill>
                    <a:schemeClr val="bg1"/>
                  </a:solidFill>
                  <a:effectLst>
                    <a:outerShdw blurRad="38100" dist="38100" dir="2700000" algn="tl">
                      <a:srgbClr val="000000">
                        <a:alpha val="43137"/>
                      </a:srgbClr>
                    </a:outerShdw>
                  </a:effectLst>
                  <a:latin typeface="+mj-lt"/>
                </a:rPr>
                <a:t>FDD </a:t>
              </a:r>
            </a:p>
            <a:p>
              <a:pPr algn="ctr"/>
              <a:r>
                <a:rPr lang="en-US" sz="800" b="1" dirty="0" smtClean="0">
                  <a:solidFill>
                    <a:schemeClr val="bg1"/>
                  </a:solidFill>
                  <a:effectLst>
                    <a:outerShdw blurRad="38100" dist="38100" dir="2700000" algn="tl">
                      <a:srgbClr val="000000">
                        <a:alpha val="43137"/>
                      </a:srgbClr>
                    </a:outerShdw>
                  </a:effectLst>
                  <a:latin typeface="+mj-lt"/>
                </a:rPr>
                <a:t>Toolkit</a:t>
              </a:r>
              <a:endParaRPr lang="en-US" sz="800" b="1" dirty="0">
                <a:solidFill>
                  <a:schemeClr val="bg1"/>
                </a:solidFill>
                <a:effectLst>
                  <a:outerShdw blurRad="38100" dist="38100" dir="2700000" algn="tl">
                    <a:srgbClr val="000000">
                      <a:alpha val="43137"/>
                    </a:srgbClr>
                  </a:outerShdw>
                </a:effectLst>
                <a:latin typeface="+mj-lt"/>
              </a:endParaRPr>
            </a:p>
          </p:txBody>
        </p:sp>
      </p:gr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5908" name="Text Box 4"/>
          <p:cNvSpPr txBox="1">
            <a:spLocks noChangeArrowheads="1"/>
          </p:cNvSpPr>
          <p:nvPr/>
        </p:nvSpPr>
        <p:spPr bwMode="auto">
          <a:xfrm>
            <a:off x="8067675" y="773113"/>
            <a:ext cx="184150" cy="304800"/>
          </a:xfrm>
          <a:prstGeom prst="rect">
            <a:avLst/>
          </a:prstGeom>
          <a:noFill/>
          <a:ln w="12700">
            <a:noFill/>
            <a:miter lim="800000"/>
            <a:headEnd type="none" w="sm" len="sm"/>
            <a:tailEnd type="none" w="sm" len="sm"/>
          </a:ln>
          <a:effectLst/>
        </p:spPr>
        <p:txBody>
          <a:bodyPr wrap="none">
            <a:spAutoFit/>
          </a:bodyPr>
          <a:lstStyle/>
          <a:p>
            <a:pPr marL="285750" indent="-285750" algn="ctr" defTabSz="762000" eaLnBrk="0" hangingPunct="0"/>
            <a:endParaRPr lang="en-US">
              <a:solidFill>
                <a:srgbClr val="001B64"/>
              </a:solidFill>
              <a:latin typeface="Univers 55" pitchFamily="2" charset="0"/>
            </a:endParaRPr>
          </a:p>
        </p:txBody>
      </p:sp>
      <p:sp>
        <p:nvSpPr>
          <p:cNvPr id="6" name="Rectangle 3"/>
          <p:cNvSpPr txBox="1">
            <a:spLocks noChangeArrowheads="1"/>
          </p:cNvSpPr>
          <p:nvPr/>
        </p:nvSpPr>
        <p:spPr bwMode="white">
          <a:xfrm>
            <a:off x="152400" y="0"/>
            <a:ext cx="8991600" cy="9874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eaLnBrk="0" hangingPunct="0"/>
            <a:r>
              <a:rPr lang="en-GB" sz="1600" b="0" kern="0" dirty="0" smtClean="0">
                <a:solidFill>
                  <a:srgbClr val="8AA5CB"/>
                </a:solidFill>
                <a:latin typeface="Arial" pitchFamily="34" charset="0"/>
                <a:ea typeface="+mj-ea"/>
                <a:cs typeface="Arial" pitchFamily="34" charset="0"/>
              </a:rPr>
              <a:t>In focus: Working capital purchase price adjustments </a:t>
            </a:r>
            <a:r>
              <a:rPr kumimoji="0" lang="en-GB" sz="1600" b="0" i="0" u="none" strike="noStrike" kern="0" cap="none" spc="0" normalizeH="0" baseline="0" noProof="0" dirty="0" smtClean="0">
                <a:ln>
                  <a:noFill/>
                </a:ln>
                <a:solidFill>
                  <a:schemeClr val="accent1"/>
                </a:solidFill>
                <a:effectLst/>
                <a:uLnTx/>
                <a:uFillTx/>
                <a:latin typeface="Arial" pitchFamily="34" charset="0"/>
                <a:ea typeface="+mj-ea"/>
                <a:cs typeface="Arial" pitchFamily="34" charset="0"/>
              </a:rPr>
              <a:t/>
            </a:r>
            <a:br>
              <a:rPr kumimoji="0" lang="en-GB" sz="1600" b="0" i="0" u="none" strike="noStrike" kern="0" cap="none" spc="0" normalizeH="0" baseline="0" noProof="0" dirty="0" smtClean="0">
                <a:ln>
                  <a:noFill/>
                </a:ln>
                <a:solidFill>
                  <a:schemeClr val="accent1"/>
                </a:solidFill>
                <a:effectLst/>
                <a:uLnTx/>
                <a:uFillTx/>
                <a:latin typeface="Arial" pitchFamily="34" charset="0"/>
                <a:ea typeface="+mj-ea"/>
                <a:cs typeface="Arial" pitchFamily="34" charset="0"/>
              </a:rPr>
            </a:br>
            <a:r>
              <a:rPr lang="en-GB" sz="1800" dirty="0" smtClean="0"/>
              <a:t>Example of a working capital purchase price adjustment (2 of 2)</a:t>
            </a:r>
            <a:endParaRPr kumimoji="0" lang="en-US" altLang="en-US" sz="1800" b="1" i="0" u="none" strike="noStrike" kern="0" cap="none" spc="0" normalizeH="0" baseline="0" noProof="0" dirty="0" smtClean="0">
              <a:ln>
                <a:noFill/>
              </a:ln>
              <a:solidFill>
                <a:schemeClr val="bg1"/>
              </a:solidFill>
              <a:effectLst/>
              <a:uLnTx/>
              <a:uFillTx/>
              <a:latin typeface="Arial" charset="0"/>
              <a:ea typeface="+mj-ea"/>
              <a:cs typeface="Arial" charset="0"/>
            </a:endParaRPr>
          </a:p>
        </p:txBody>
      </p:sp>
      <p:sp>
        <p:nvSpPr>
          <p:cNvPr id="14" name="Rectangle 5"/>
          <p:cNvSpPr>
            <a:spLocks noChangeArrowheads="1"/>
          </p:cNvSpPr>
          <p:nvPr/>
        </p:nvSpPr>
        <p:spPr bwMode="auto">
          <a:xfrm>
            <a:off x="437621" y="1244600"/>
            <a:ext cx="8358419" cy="4608513"/>
          </a:xfrm>
          <a:prstGeom prst="rect">
            <a:avLst/>
          </a:prstGeom>
          <a:noFill/>
          <a:ln w="9525">
            <a:noFill/>
            <a:miter lim="800000"/>
            <a:headEnd/>
            <a:tailEnd/>
          </a:ln>
        </p:spPr>
        <p:txBody>
          <a:bodyPr lIns="0" tIns="0" rIns="0" bIns="0"/>
          <a:lstStyle/>
          <a:p>
            <a:pPr marL="382588" lvl="1" indent="-381000">
              <a:spcBef>
                <a:spcPct val="40000"/>
              </a:spcBef>
              <a:buClr>
                <a:srgbClr val="8AA5CB"/>
              </a:buClr>
              <a:buSzPct val="85000"/>
            </a:pPr>
            <a:r>
              <a:rPr lang="en-US" sz="1600" dirty="0" smtClean="0">
                <a:solidFill>
                  <a:srgbClr val="68820B"/>
                </a:solidFill>
              </a:rPr>
              <a:t>Scenario A: NWC of $2m is delivered by the seller at completion</a:t>
            </a:r>
          </a:p>
          <a:p>
            <a:pPr marL="382588" lvl="1" indent="-381000" eaLnBrk="1" hangingPunct="1">
              <a:spcBef>
                <a:spcPct val="40000"/>
              </a:spcBef>
              <a:buClr>
                <a:schemeClr val="accent1"/>
              </a:buClr>
              <a:buSzPct val="125000"/>
              <a:buFont typeface="Arial" pitchFamily="34" charset="0"/>
              <a:buChar char="▪"/>
            </a:pPr>
            <a:r>
              <a:rPr lang="en-US" sz="1600" b="0" dirty="0" smtClean="0">
                <a:solidFill>
                  <a:schemeClr val="tx1"/>
                </a:solidFill>
              </a:rPr>
              <a:t>The result is a NWC shortfall compared to the normal level of working capital (in this case the average level).  A target NWC mechanism, based on the average level of $5m, would protect the buyer against this.  The seller must compensate the buyer for the difference</a:t>
            </a:r>
          </a:p>
          <a:p>
            <a:pPr marL="382588" lvl="1" indent="-381000" eaLnBrk="1" hangingPunct="1">
              <a:spcBef>
                <a:spcPct val="40000"/>
              </a:spcBef>
              <a:buClr>
                <a:schemeClr val="accent1"/>
              </a:buClr>
              <a:buSzPct val="125000"/>
              <a:buFont typeface="Arial" pitchFamily="34" charset="0"/>
              <a:buChar char="▪"/>
            </a:pPr>
            <a:r>
              <a:rPr lang="en-US" sz="1600" b="0" dirty="0" smtClean="0">
                <a:solidFill>
                  <a:schemeClr val="tx1"/>
                </a:solidFill>
              </a:rPr>
              <a:t>The result would therefore be a price adjustment of $3m</a:t>
            </a:r>
          </a:p>
          <a:p>
            <a:pPr marL="382588" lvl="1" indent="-381000" eaLnBrk="1" hangingPunct="1">
              <a:spcBef>
                <a:spcPct val="40000"/>
              </a:spcBef>
              <a:buClr>
                <a:schemeClr val="accent1"/>
              </a:buClr>
              <a:buSzPct val="125000"/>
              <a:buFont typeface="Arial" pitchFamily="34" charset="0"/>
              <a:buChar char="▪"/>
            </a:pPr>
            <a:r>
              <a:rPr lang="en-US" sz="1600" b="0" dirty="0" smtClean="0">
                <a:solidFill>
                  <a:schemeClr val="tx1"/>
                </a:solidFill>
              </a:rPr>
              <a:t>Without the price adjustment, the buyer would have had a permanent $3m deficit from the average, which would need to be funded </a:t>
            </a:r>
          </a:p>
          <a:p>
            <a:pPr marL="382588" lvl="1" indent="-381000" eaLnBrk="1" hangingPunct="1">
              <a:spcBef>
                <a:spcPct val="40000"/>
              </a:spcBef>
              <a:buClr>
                <a:srgbClr val="8AA5CB"/>
              </a:buClr>
              <a:buSzPct val="85000"/>
            </a:pPr>
            <a:r>
              <a:rPr lang="en-US" sz="1600" dirty="0" smtClean="0">
                <a:solidFill>
                  <a:srgbClr val="68820B"/>
                </a:solidFill>
              </a:rPr>
              <a:t>Scenario B: WC of $7m is delivered by the seller at closing</a:t>
            </a:r>
          </a:p>
          <a:p>
            <a:pPr marL="382588" lvl="1" indent="-381000" eaLnBrk="1" hangingPunct="1">
              <a:spcBef>
                <a:spcPct val="40000"/>
              </a:spcBef>
              <a:buClr>
                <a:schemeClr val="accent1"/>
              </a:buClr>
              <a:buSzPct val="125000"/>
              <a:buFont typeface="Arial" pitchFamily="34" charset="0"/>
              <a:buChar char="▪"/>
            </a:pPr>
            <a:r>
              <a:rPr lang="en-US" sz="1600" b="0" dirty="0" smtClean="0">
                <a:solidFill>
                  <a:schemeClr val="tx1"/>
                </a:solidFill>
              </a:rPr>
              <a:t>The result if a NWC surplus. In this example the buyer must pay the seller for the additional NWC delivered</a:t>
            </a:r>
          </a:p>
          <a:p>
            <a:pPr marL="382588" lvl="1" indent="-381000" eaLnBrk="1" hangingPunct="1">
              <a:spcBef>
                <a:spcPct val="40000"/>
              </a:spcBef>
              <a:buClr>
                <a:schemeClr val="accent1"/>
              </a:buClr>
              <a:buSzPct val="125000"/>
              <a:buFont typeface="Arial" pitchFamily="34" charset="0"/>
              <a:buChar char="▪"/>
            </a:pPr>
            <a:r>
              <a:rPr lang="en-US" sz="1600" b="0" dirty="0" smtClean="0">
                <a:solidFill>
                  <a:schemeClr val="tx1"/>
                </a:solidFill>
              </a:rPr>
              <a:t>The result is therefore additional consideration paid by the buyer of $2m</a:t>
            </a:r>
          </a:p>
          <a:p>
            <a:pPr marL="382588" lvl="1" indent="-381000">
              <a:spcBef>
                <a:spcPct val="40000"/>
              </a:spcBef>
              <a:buClr>
                <a:schemeClr val="accent1"/>
              </a:buClr>
              <a:buSzPct val="125000"/>
              <a:buFont typeface="Arial" pitchFamily="34" charset="0"/>
              <a:buChar char="▪"/>
            </a:pPr>
            <a:endParaRPr lang="en-GB" sz="1600" b="0" dirty="0" smtClean="0">
              <a:solidFill>
                <a:schemeClr val="tx1"/>
              </a:solidFill>
            </a:endParaRPr>
          </a:p>
        </p:txBody>
      </p:sp>
      <p:pic>
        <p:nvPicPr>
          <p:cNvPr id="8" name="Picture 7"/>
          <p:cNvPicPr>
            <a:picLocks noChangeAspect="1" noChangeArrowheads="1"/>
          </p:cNvPicPr>
          <p:nvPr/>
        </p:nvPicPr>
        <p:blipFill>
          <a:blip r:embed="rId3" cstate="print"/>
          <a:srcRect/>
          <a:stretch>
            <a:fillRect/>
          </a:stretch>
        </p:blipFill>
        <p:spPr bwMode="auto">
          <a:xfrm>
            <a:off x="8107157" y="104711"/>
            <a:ext cx="822960" cy="822960"/>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7" name="Rectangle 3"/>
          <p:cNvSpPr>
            <a:spLocks noGrp="1" noChangeArrowheads="1"/>
          </p:cNvSpPr>
          <p:nvPr>
            <p:ph type="body" idx="4294967295"/>
          </p:nvPr>
        </p:nvSpPr>
        <p:spPr>
          <a:xfrm>
            <a:off x="0" y="1257300"/>
            <a:ext cx="8721725" cy="5029200"/>
          </a:xfrm>
        </p:spPr>
        <p:txBody>
          <a:bodyPr/>
          <a:lstStyle/>
          <a:p>
            <a:pPr lvl="1" eaLnBrk="1" hangingPunct="1">
              <a:lnSpc>
                <a:spcPct val="90000"/>
              </a:lnSpc>
              <a:buFont typeface="Wingdings" pitchFamily="2" charset="2"/>
              <a:buNone/>
            </a:pPr>
            <a:endParaRPr lang="en-GB" dirty="0" smtClean="0"/>
          </a:p>
          <a:p>
            <a:pPr lvl="1" eaLnBrk="1" hangingPunct="1">
              <a:lnSpc>
                <a:spcPct val="90000"/>
              </a:lnSpc>
              <a:buFont typeface="Wingdings" pitchFamily="2" charset="2"/>
              <a:buNone/>
            </a:pPr>
            <a:endParaRPr lang="en-GB" sz="1400" dirty="0" smtClean="0"/>
          </a:p>
        </p:txBody>
      </p:sp>
      <p:sp>
        <p:nvSpPr>
          <p:cNvPr id="67588" name="Text Box 4"/>
          <p:cNvSpPr txBox="1">
            <a:spLocks noChangeArrowheads="1"/>
          </p:cNvSpPr>
          <p:nvPr/>
        </p:nvSpPr>
        <p:spPr bwMode="auto">
          <a:xfrm>
            <a:off x="8067675" y="773113"/>
            <a:ext cx="184150" cy="304800"/>
          </a:xfrm>
          <a:prstGeom prst="rect">
            <a:avLst/>
          </a:prstGeom>
          <a:noFill/>
          <a:ln w="12700">
            <a:noFill/>
            <a:miter lim="800000"/>
            <a:headEnd type="none" w="sm" len="sm"/>
            <a:tailEnd type="none" w="sm" len="sm"/>
          </a:ln>
        </p:spPr>
        <p:txBody>
          <a:bodyPr wrap="none">
            <a:spAutoFit/>
          </a:bodyPr>
          <a:lstStyle/>
          <a:p>
            <a:pPr marL="285750" indent="-285750" algn="ctr" defTabSz="762000" eaLnBrk="0" hangingPunct="0"/>
            <a:endParaRPr lang="en-US">
              <a:solidFill>
                <a:srgbClr val="001B64"/>
              </a:solidFill>
              <a:latin typeface="Univers 55" pitchFamily="2" charset="0"/>
            </a:endParaRPr>
          </a:p>
        </p:txBody>
      </p:sp>
      <p:sp>
        <p:nvSpPr>
          <p:cNvPr id="67589" name="Rectangle 5"/>
          <p:cNvSpPr>
            <a:spLocks noChangeArrowheads="1"/>
          </p:cNvSpPr>
          <p:nvPr/>
        </p:nvSpPr>
        <p:spPr bwMode="auto">
          <a:xfrm>
            <a:off x="323850" y="1519238"/>
            <a:ext cx="8496300" cy="792162"/>
          </a:xfrm>
          <a:prstGeom prst="rect">
            <a:avLst/>
          </a:prstGeom>
          <a:noFill/>
          <a:ln w="9525">
            <a:noFill/>
            <a:miter lim="800000"/>
            <a:headEnd/>
            <a:tailEnd/>
          </a:ln>
        </p:spPr>
        <p:txBody>
          <a:bodyPr lIns="0" tIns="0" rIns="0" bIns="0"/>
          <a:lstStyle/>
          <a:p>
            <a:pPr marL="287338" lvl="1" indent="-285750">
              <a:spcBef>
                <a:spcPct val="40000"/>
              </a:spcBef>
              <a:buClr>
                <a:srgbClr val="8AA5CB"/>
              </a:buClr>
              <a:buSzPct val="85000"/>
              <a:buFont typeface="Wingdings" pitchFamily="2" charset="2"/>
              <a:buNone/>
            </a:pPr>
            <a:endParaRPr lang="en-GB" sz="2000">
              <a:solidFill>
                <a:schemeClr val="tx1"/>
              </a:solidFill>
            </a:endParaRPr>
          </a:p>
          <a:p>
            <a:pPr marL="287338" lvl="1" indent="-285750">
              <a:spcBef>
                <a:spcPct val="40000"/>
              </a:spcBef>
              <a:buClr>
                <a:srgbClr val="8AA5CB"/>
              </a:buClr>
              <a:buSzPct val="85000"/>
              <a:buFont typeface="Wingdings" pitchFamily="2" charset="2"/>
              <a:buChar char="l"/>
            </a:pPr>
            <a:endParaRPr lang="en-GB" sz="2000">
              <a:solidFill>
                <a:schemeClr val="tx1"/>
              </a:solidFill>
            </a:endParaRPr>
          </a:p>
          <a:p>
            <a:pPr marL="287338" lvl="1" indent="-285750">
              <a:spcBef>
                <a:spcPct val="40000"/>
              </a:spcBef>
              <a:buClr>
                <a:srgbClr val="8AA5CB"/>
              </a:buClr>
              <a:buSzPct val="85000"/>
              <a:buFont typeface="Wingdings" pitchFamily="2" charset="2"/>
              <a:buChar char="l"/>
            </a:pPr>
            <a:endParaRPr lang="en-GB" sz="2000">
              <a:solidFill>
                <a:schemeClr val="tx1"/>
              </a:solidFill>
            </a:endParaRPr>
          </a:p>
        </p:txBody>
      </p:sp>
      <p:sp>
        <p:nvSpPr>
          <p:cNvPr id="67590" name="Rectangle 6"/>
          <p:cNvSpPr>
            <a:spLocks noChangeArrowheads="1"/>
          </p:cNvSpPr>
          <p:nvPr/>
        </p:nvSpPr>
        <p:spPr bwMode="auto">
          <a:xfrm>
            <a:off x="323850" y="1519238"/>
            <a:ext cx="8496300" cy="4032250"/>
          </a:xfrm>
          <a:prstGeom prst="rect">
            <a:avLst/>
          </a:prstGeom>
          <a:noFill/>
          <a:ln w="9525">
            <a:noFill/>
            <a:miter lim="800000"/>
            <a:headEnd/>
            <a:tailEnd/>
          </a:ln>
        </p:spPr>
        <p:txBody>
          <a:bodyPr lIns="0" tIns="0" rIns="0" bIns="0"/>
          <a:lstStyle/>
          <a:p>
            <a:pPr marL="287338" lvl="1" indent="-285750">
              <a:spcBef>
                <a:spcPct val="40000"/>
              </a:spcBef>
              <a:buClr>
                <a:srgbClr val="8AA5CB"/>
              </a:buClr>
              <a:buSzPct val="85000"/>
              <a:buFont typeface="Wingdings" pitchFamily="2" charset="2"/>
              <a:buChar char="l"/>
            </a:pPr>
            <a:endParaRPr lang="en-GB" sz="1600" b="0" smtClean="0">
              <a:solidFill>
                <a:schemeClr val="tx1"/>
              </a:solidFill>
            </a:endParaRPr>
          </a:p>
          <a:p>
            <a:pPr marL="287338" lvl="1" indent="-285750">
              <a:spcBef>
                <a:spcPct val="40000"/>
              </a:spcBef>
              <a:buClr>
                <a:srgbClr val="8AA5CB"/>
              </a:buClr>
              <a:buSzPct val="85000"/>
              <a:buFont typeface="Wingdings" pitchFamily="2" charset="2"/>
              <a:buChar char="l"/>
            </a:pPr>
            <a:endParaRPr lang="en-GB" sz="1600" b="0" dirty="0">
              <a:solidFill>
                <a:schemeClr val="tx1"/>
              </a:solidFill>
            </a:endParaRPr>
          </a:p>
          <a:p>
            <a:pPr marL="287338" lvl="1" indent="-285750">
              <a:spcBef>
                <a:spcPct val="40000"/>
              </a:spcBef>
              <a:buClr>
                <a:srgbClr val="8AA5CB"/>
              </a:buClr>
              <a:buSzPct val="85000"/>
              <a:buFont typeface="Wingdings" pitchFamily="2" charset="2"/>
              <a:buChar char="l"/>
            </a:pPr>
            <a:endParaRPr lang="en-GB" sz="1600" b="0" dirty="0">
              <a:solidFill>
                <a:schemeClr val="tx1"/>
              </a:solidFill>
            </a:endParaRPr>
          </a:p>
          <a:p>
            <a:pPr marL="287338" lvl="1" indent="-285750">
              <a:spcBef>
                <a:spcPct val="40000"/>
              </a:spcBef>
              <a:buClr>
                <a:srgbClr val="8AA5CB"/>
              </a:buClr>
              <a:buSzPct val="85000"/>
              <a:buFont typeface="Wingdings" pitchFamily="2" charset="2"/>
              <a:buChar char="l"/>
            </a:pPr>
            <a:endParaRPr lang="en-GB" sz="1600" b="0" dirty="0">
              <a:solidFill>
                <a:schemeClr val="tx1"/>
              </a:solidFill>
            </a:endParaRPr>
          </a:p>
          <a:p>
            <a:pPr marL="287338" lvl="1" indent="-285750">
              <a:spcBef>
                <a:spcPct val="40000"/>
              </a:spcBef>
              <a:buClr>
                <a:srgbClr val="8AA5CB"/>
              </a:buClr>
              <a:buSzPct val="85000"/>
              <a:buFont typeface="Wingdings" pitchFamily="2" charset="2"/>
              <a:buChar char="l"/>
            </a:pPr>
            <a:endParaRPr lang="en-GB" sz="1600" b="0" dirty="0">
              <a:solidFill>
                <a:schemeClr val="tx1"/>
              </a:solidFill>
            </a:endParaRPr>
          </a:p>
        </p:txBody>
      </p:sp>
      <p:sp>
        <p:nvSpPr>
          <p:cNvPr id="10" name="Rectangle 3"/>
          <p:cNvSpPr txBox="1">
            <a:spLocks noChangeArrowheads="1"/>
          </p:cNvSpPr>
          <p:nvPr/>
        </p:nvSpPr>
        <p:spPr bwMode="white">
          <a:xfrm>
            <a:off x="152400" y="0"/>
            <a:ext cx="8991600" cy="9874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eaLnBrk="0" hangingPunct="0"/>
            <a:r>
              <a:rPr lang="en-GB" sz="1600" b="0" kern="0" dirty="0" smtClean="0">
                <a:solidFill>
                  <a:srgbClr val="8AA5CB"/>
                </a:solidFill>
                <a:latin typeface="Arial" pitchFamily="34" charset="0"/>
                <a:ea typeface="+mj-ea"/>
                <a:cs typeface="Arial" pitchFamily="34" charset="0"/>
              </a:rPr>
              <a:t>In focus: Working capital purchase price adjustments </a:t>
            </a:r>
            <a:r>
              <a:rPr kumimoji="0" lang="en-GB" sz="1600" b="0" i="0" u="none" strike="noStrike" kern="0" cap="none" spc="0" normalizeH="0" baseline="0" noProof="0" dirty="0" smtClean="0">
                <a:ln>
                  <a:noFill/>
                </a:ln>
                <a:solidFill>
                  <a:schemeClr val="accent1"/>
                </a:solidFill>
                <a:effectLst/>
                <a:uLnTx/>
                <a:uFillTx/>
                <a:latin typeface="Arial" pitchFamily="34" charset="0"/>
                <a:ea typeface="+mj-ea"/>
                <a:cs typeface="Arial" pitchFamily="34" charset="0"/>
              </a:rPr>
              <a:t/>
            </a:r>
            <a:br>
              <a:rPr kumimoji="0" lang="en-GB" sz="1600" b="0" i="0" u="none" strike="noStrike" kern="0" cap="none" spc="0" normalizeH="0" baseline="0" noProof="0" dirty="0" smtClean="0">
                <a:ln>
                  <a:noFill/>
                </a:ln>
                <a:solidFill>
                  <a:schemeClr val="accent1"/>
                </a:solidFill>
                <a:effectLst/>
                <a:uLnTx/>
                <a:uFillTx/>
                <a:latin typeface="Arial" pitchFamily="34" charset="0"/>
                <a:ea typeface="+mj-ea"/>
                <a:cs typeface="Arial" pitchFamily="34" charset="0"/>
              </a:rPr>
            </a:br>
            <a:r>
              <a:rPr lang="en-GB" sz="1800" dirty="0" smtClean="0"/>
              <a:t>Key considerations (1 of 3)</a:t>
            </a:r>
            <a:endParaRPr kumimoji="0" lang="en-US" altLang="en-US" sz="1800" b="1" i="0" u="none" strike="noStrike" kern="0" cap="none" spc="0" normalizeH="0" baseline="0" noProof="0" dirty="0" smtClean="0">
              <a:ln>
                <a:noFill/>
              </a:ln>
              <a:solidFill>
                <a:schemeClr val="bg1"/>
              </a:solidFill>
              <a:effectLst/>
              <a:uLnTx/>
              <a:uFillTx/>
              <a:latin typeface="Arial" charset="0"/>
              <a:ea typeface="+mj-ea"/>
              <a:cs typeface="Arial" charset="0"/>
            </a:endParaRPr>
          </a:p>
        </p:txBody>
      </p:sp>
      <p:graphicFrame>
        <p:nvGraphicFramePr>
          <p:cNvPr id="11" name="Group 3"/>
          <p:cNvGraphicFramePr>
            <a:graphicFrameLocks noGrp="1"/>
          </p:cNvGraphicFramePr>
          <p:nvPr>
            <p:custDataLst>
              <p:tags r:id="rId1"/>
            </p:custDataLst>
          </p:nvPr>
        </p:nvGraphicFramePr>
        <p:xfrm>
          <a:off x="314718" y="1099325"/>
          <a:ext cx="8552445" cy="5217360"/>
        </p:xfrm>
        <a:graphic>
          <a:graphicData uri="http://schemas.openxmlformats.org/drawingml/2006/table">
            <a:tbl>
              <a:tblPr/>
              <a:tblGrid>
                <a:gridCol w="1354691"/>
                <a:gridCol w="7197754"/>
              </a:tblGrid>
              <a:tr h="290880">
                <a:tc gridSpan="2">
                  <a:txBody>
                    <a:bodyPr/>
                    <a:lstStyle/>
                    <a:p>
                      <a:pPr marL="0" marR="0" lvl="0" indent="0" algn="l" defTabSz="762000" rtl="0" eaLnBrk="1" fontAlgn="base" latinLnBrk="0" hangingPunct="1">
                        <a:lnSpc>
                          <a:spcPct val="100000"/>
                        </a:lnSpc>
                        <a:spcBef>
                          <a:spcPts val="600"/>
                        </a:spcBef>
                        <a:spcAft>
                          <a:spcPct val="0"/>
                        </a:spcAft>
                        <a:buClrTx/>
                        <a:buSzTx/>
                        <a:buFontTx/>
                        <a:buNone/>
                        <a:tabLst/>
                      </a:pPr>
                      <a:r>
                        <a:rPr kumimoji="0" lang="en-GB" sz="1200" b="1" i="0" u="none" strike="noStrike" cap="none" normalizeH="0" baseline="0" dirty="0" smtClean="0">
                          <a:ln>
                            <a:noFill/>
                          </a:ln>
                          <a:solidFill>
                            <a:schemeClr val="bg1"/>
                          </a:solidFill>
                          <a:effectLst/>
                          <a:latin typeface="Arial"/>
                          <a:cs typeface="Arial" pitchFamily="34" charset="0"/>
                        </a:rPr>
                        <a:t>Working capital purchase price adjustments</a:t>
                      </a:r>
                    </a:p>
                  </a:txBody>
                  <a:tcPr marL="54000" marR="54000" marT="54000" marB="54000" anchor="b" horzOverflow="overflow">
                    <a:lnL w="6350" cap="flat" cmpd="sng" algn="ctr">
                      <a:solidFill>
                        <a:srgbClr val="409DAD"/>
                      </a:solidFill>
                      <a:prstDash val="solid"/>
                      <a:round/>
                      <a:headEnd type="none" w="med" len="med"/>
                      <a:tailEnd type="none" w="med" len="med"/>
                    </a:lnL>
                    <a:lnR w="6350" cap="flat" cmpd="sng" algn="ctr">
                      <a:solidFill>
                        <a:srgbClr val="409DAD"/>
                      </a:solidFill>
                      <a:prstDash val="solid"/>
                      <a:round/>
                      <a:headEnd type="none" w="med" len="med"/>
                      <a:tailEnd type="none" w="med" len="med"/>
                    </a:lnR>
                    <a:lnT w="6350" cap="flat" cmpd="sng" algn="ctr">
                      <a:solidFill>
                        <a:srgbClr val="409DAD"/>
                      </a:solidFill>
                      <a:prstDash val="solid"/>
                      <a:round/>
                      <a:headEnd type="none" w="med" len="med"/>
                      <a:tailEnd type="none" w="med" len="med"/>
                    </a:lnT>
                    <a:lnB w="6350" cap="flat" cmpd="sng" algn="ctr">
                      <a:solidFill>
                        <a:srgbClr val="409DAD"/>
                      </a:solidFill>
                      <a:prstDash val="solid"/>
                      <a:round/>
                      <a:headEnd type="none" w="med" len="med"/>
                      <a:tailEnd type="none" w="med" len="med"/>
                    </a:lnB>
                    <a:lnTlToBr>
                      <a:noFill/>
                    </a:lnTlToBr>
                    <a:lnBlToTr>
                      <a:noFill/>
                    </a:lnBlToTr>
                    <a:solidFill>
                      <a:srgbClr val="409DAD"/>
                    </a:solidFill>
                  </a:tcPr>
                </a:tc>
                <a:tc hMerge="1">
                  <a:txBody>
                    <a:bodyPr/>
                    <a:lstStyle/>
                    <a:p>
                      <a:pPr marL="0" marR="0" lvl="4" indent="0" algn="l" defTabSz="914400" rtl="0" eaLnBrk="1" fontAlgn="auto" latinLnBrk="0" hangingPunct="1">
                        <a:lnSpc>
                          <a:spcPct val="100000"/>
                        </a:lnSpc>
                        <a:spcBef>
                          <a:spcPts val="600"/>
                        </a:spcBef>
                        <a:spcAft>
                          <a:spcPts val="0"/>
                        </a:spcAft>
                        <a:buClr>
                          <a:srgbClr val="97989A"/>
                        </a:buClr>
                        <a:buSzTx/>
                        <a:buFont typeface="Arial" pitchFamily="34" charset="0"/>
                        <a:buNone/>
                        <a:tabLst/>
                        <a:defRPr/>
                      </a:pPr>
                      <a:endParaRPr kumimoji="0" lang="en-GB" sz="1200" b="1" i="0" u="none" strike="noStrike" kern="1200" cap="none" spc="0" normalizeH="0" baseline="0" noProof="0" dirty="0" smtClean="0">
                        <a:ln>
                          <a:noFill/>
                        </a:ln>
                        <a:solidFill>
                          <a:schemeClr val="bg1"/>
                        </a:solidFill>
                        <a:effectLst/>
                        <a:uLnTx/>
                        <a:uFillTx/>
                        <a:latin typeface="Arial"/>
                        <a:ea typeface="+mn-ea"/>
                        <a:cs typeface="Arial" pitchFamily="34" charset="0"/>
                      </a:endParaRPr>
                    </a:p>
                  </a:txBody>
                  <a:tcPr marL="54000" marR="54000" marT="54000" marB="54000" anchor="b" horzOverflow="overflow">
                    <a:lnL w="6350" cap="flat" cmpd="sng" algn="ctr">
                      <a:solidFill>
                        <a:srgbClr val="409DAD"/>
                      </a:solidFill>
                      <a:prstDash val="solid"/>
                      <a:round/>
                      <a:headEnd type="none" w="med" len="med"/>
                      <a:tailEnd type="none" w="med" len="med"/>
                    </a:lnL>
                    <a:lnR w="6350" cap="flat" cmpd="sng" algn="ctr">
                      <a:solidFill>
                        <a:srgbClr val="409DAD"/>
                      </a:solidFill>
                      <a:prstDash val="solid"/>
                      <a:round/>
                      <a:headEnd type="none" w="med" len="med"/>
                      <a:tailEnd type="none" w="med" len="med"/>
                    </a:lnR>
                    <a:lnT w="6350" cap="flat" cmpd="sng" algn="ctr">
                      <a:solidFill>
                        <a:srgbClr val="409DAD"/>
                      </a:solidFill>
                      <a:prstDash val="solid"/>
                      <a:round/>
                      <a:headEnd type="none" w="med" len="med"/>
                      <a:tailEnd type="none" w="med" len="med"/>
                    </a:lnT>
                    <a:lnB w="6350" cap="flat" cmpd="sng" algn="ctr">
                      <a:solidFill>
                        <a:srgbClr val="409DAD"/>
                      </a:solidFill>
                      <a:prstDash val="solid"/>
                      <a:round/>
                      <a:headEnd type="none" w="med" len="med"/>
                      <a:tailEnd type="none" w="med" len="med"/>
                    </a:lnB>
                    <a:lnTlToBr>
                      <a:noFill/>
                    </a:lnTlToBr>
                    <a:lnBlToTr>
                      <a:noFill/>
                    </a:lnBlToTr>
                    <a:solidFill>
                      <a:srgbClr val="409DAD"/>
                    </a:solidFill>
                  </a:tcPr>
                </a:tc>
              </a:tr>
              <a:tr h="1327200">
                <a:tc>
                  <a:txBody>
                    <a:bodyPr/>
                    <a:lstStyle/>
                    <a:p>
                      <a:pPr marL="0" marR="0" lvl="0" indent="0" algn="l" defTabSz="762000" rtl="0" eaLnBrk="1" fontAlgn="base" latinLnBrk="0" hangingPunct="1">
                        <a:lnSpc>
                          <a:spcPct val="100000"/>
                        </a:lnSpc>
                        <a:spcBef>
                          <a:spcPts val="600"/>
                        </a:spcBef>
                        <a:spcAft>
                          <a:spcPct val="0"/>
                        </a:spcAft>
                        <a:buClrTx/>
                        <a:buSzTx/>
                        <a:buFontTx/>
                        <a:buNone/>
                        <a:tabLst/>
                      </a:pPr>
                      <a:r>
                        <a:rPr kumimoji="0" lang="en-GB" sz="1200" b="1" i="0" u="none" strike="noStrike" cap="none" normalizeH="0" baseline="0" dirty="0" smtClean="0">
                          <a:ln>
                            <a:noFill/>
                          </a:ln>
                          <a:solidFill>
                            <a:schemeClr val="bg1"/>
                          </a:solidFill>
                          <a:effectLst/>
                          <a:latin typeface="Arial"/>
                          <a:cs typeface="Arial" pitchFamily="34" charset="0"/>
                        </a:rPr>
                        <a:t>When is an adjustment mechanism required?</a:t>
                      </a:r>
                    </a:p>
                  </a:txBody>
                  <a:tcPr marL="54000" marR="54000" marT="54000" marB="54000" horzOverflow="overflow">
                    <a:lnL w="6350" cap="flat" cmpd="sng" algn="ctr">
                      <a:solidFill>
                        <a:srgbClr val="409DAD"/>
                      </a:solidFill>
                      <a:prstDash val="solid"/>
                      <a:round/>
                      <a:headEnd type="none" w="med" len="med"/>
                      <a:tailEnd type="none" w="med" len="med"/>
                    </a:lnL>
                    <a:lnR w="6350" cap="flat" cmpd="sng" algn="ctr">
                      <a:solidFill>
                        <a:srgbClr val="409DAD"/>
                      </a:solidFill>
                      <a:prstDash val="solid"/>
                      <a:round/>
                      <a:headEnd type="none" w="med" len="med"/>
                      <a:tailEnd type="none" w="med" len="med"/>
                    </a:lnR>
                    <a:lnT w="6350" cap="flat" cmpd="sng" algn="ctr">
                      <a:solidFill>
                        <a:srgbClr val="409DAD"/>
                      </a:solidFill>
                      <a:prstDash val="solid"/>
                      <a:round/>
                      <a:headEnd type="none" w="med" len="med"/>
                      <a:tailEnd type="none" w="med" len="med"/>
                    </a:lnT>
                    <a:lnB w="6350" cap="flat" cmpd="sng" algn="ctr">
                      <a:solidFill>
                        <a:srgbClr val="409DAD"/>
                      </a:solidFill>
                      <a:prstDash val="solid"/>
                      <a:round/>
                      <a:headEnd type="none" w="med" len="med"/>
                      <a:tailEnd type="none" w="med" len="med"/>
                    </a:lnB>
                    <a:lnTlToBr>
                      <a:noFill/>
                    </a:lnTlToBr>
                    <a:lnBlToTr>
                      <a:noFill/>
                    </a:lnBlToTr>
                    <a:solidFill>
                      <a:srgbClr val="80BEC9"/>
                    </a:solidFill>
                  </a:tcPr>
                </a:tc>
                <a:tc>
                  <a:txBody>
                    <a:bodyPr/>
                    <a:lstStyle/>
                    <a:p>
                      <a:pPr marL="177800" marR="0" lvl="2" indent="-177800" algn="l" defTabSz="914400" rtl="0" eaLnBrk="1" fontAlgn="auto" latinLnBrk="0" hangingPunct="1">
                        <a:lnSpc>
                          <a:spcPct val="100000"/>
                        </a:lnSpc>
                        <a:spcBef>
                          <a:spcPts val="600"/>
                        </a:spcBef>
                        <a:spcAft>
                          <a:spcPts val="0"/>
                        </a:spcAft>
                        <a:buClr>
                          <a:schemeClr val="accent1"/>
                        </a:buClr>
                        <a:buSzPct val="125000"/>
                        <a:buFont typeface="Arial" pitchFamily="34" charset="0"/>
                        <a:buChar char="▪"/>
                        <a:tabLst/>
                        <a:defRPr/>
                      </a:pPr>
                      <a:r>
                        <a:rPr kumimoji="0" lang="en-GB" sz="1200" b="0" i="0" u="none" strike="noStrike" kern="1200" cap="none" spc="0" normalizeH="0" baseline="0" noProof="0" dirty="0" smtClean="0">
                          <a:ln>
                            <a:noFill/>
                          </a:ln>
                          <a:solidFill>
                            <a:srgbClr val="000000"/>
                          </a:solidFill>
                          <a:effectLst/>
                          <a:uLnTx/>
                          <a:uFillTx/>
                          <a:latin typeface="Arial"/>
                          <a:ea typeface="+mn-ea"/>
                          <a:cs typeface="Arial" pitchFamily="34" charset="0"/>
                        </a:rPr>
                        <a:t>Where price is negotiated separately for shares or assets, other than working capital</a:t>
                      </a:r>
                    </a:p>
                    <a:p>
                      <a:pPr marL="177800" marR="0" lvl="2" indent="-177800" algn="l" defTabSz="914400" rtl="0" eaLnBrk="1" fontAlgn="auto" latinLnBrk="0" hangingPunct="1">
                        <a:lnSpc>
                          <a:spcPct val="100000"/>
                        </a:lnSpc>
                        <a:spcBef>
                          <a:spcPts val="600"/>
                        </a:spcBef>
                        <a:spcAft>
                          <a:spcPts val="0"/>
                        </a:spcAft>
                        <a:buClr>
                          <a:schemeClr val="accent1"/>
                        </a:buClr>
                        <a:buSzPct val="125000"/>
                        <a:buFont typeface="Arial" pitchFamily="34" charset="0"/>
                        <a:buChar char="▪"/>
                        <a:tabLst/>
                        <a:defRPr/>
                      </a:pPr>
                      <a:r>
                        <a:rPr kumimoji="0" lang="en-GB" sz="1200" b="0" i="0" u="none" strike="noStrike" kern="1200" cap="none" spc="0" normalizeH="0" baseline="0" noProof="0" dirty="0" smtClean="0">
                          <a:ln>
                            <a:noFill/>
                          </a:ln>
                          <a:solidFill>
                            <a:srgbClr val="000000"/>
                          </a:solidFill>
                          <a:effectLst/>
                          <a:uLnTx/>
                          <a:uFillTx/>
                          <a:latin typeface="Arial"/>
                          <a:ea typeface="+mn-ea"/>
                          <a:cs typeface="Arial" pitchFamily="34" charset="0"/>
                        </a:rPr>
                        <a:t>Where the buyer wants to ensure there is sufficient working capital in the business when it is acquired</a:t>
                      </a:r>
                    </a:p>
                    <a:p>
                      <a:pPr marL="177800" marR="0" lvl="2" indent="-177800" algn="l" defTabSz="914400" rtl="0" eaLnBrk="1" fontAlgn="auto" latinLnBrk="0" hangingPunct="1">
                        <a:lnSpc>
                          <a:spcPct val="100000"/>
                        </a:lnSpc>
                        <a:spcBef>
                          <a:spcPts val="600"/>
                        </a:spcBef>
                        <a:spcAft>
                          <a:spcPts val="0"/>
                        </a:spcAft>
                        <a:buClr>
                          <a:schemeClr val="accent1"/>
                        </a:buClr>
                        <a:buSzPct val="125000"/>
                        <a:buFont typeface="Arial" pitchFamily="34" charset="0"/>
                        <a:buChar char="▪"/>
                        <a:tabLst/>
                        <a:defRPr/>
                      </a:pPr>
                      <a:r>
                        <a:rPr kumimoji="0" lang="en-GB" sz="1200" b="0" i="0" u="none" strike="noStrike" kern="1200" cap="none" spc="0" normalizeH="0" baseline="0" noProof="0" dirty="0" smtClean="0">
                          <a:ln>
                            <a:noFill/>
                          </a:ln>
                          <a:solidFill>
                            <a:srgbClr val="000000"/>
                          </a:solidFill>
                          <a:effectLst/>
                          <a:uLnTx/>
                          <a:uFillTx/>
                          <a:latin typeface="Arial"/>
                          <a:ea typeface="+mn-ea"/>
                          <a:cs typeface="Arial" pitchFamily="34" charset="0"/>
                        </a:rPr>
                        <a:t>Where the buyer wants to ensure that creditors do not include any non-working capital items or items under unusual terms that would have to be paid by them as the new owner</a:t>
                      </a:r>
                    </a:p>
                    <a:p>
                      <a:pPr marL="177800" marR="0" lvl="2" indent="-177800" algn="l" defTabSz="914400" rtl="0" eaLnBrk="1" fontAlgn="auto" latinLnBrk="0" hangingPunct="1">
                        <a:lnSpc>
                          <a:spcPct val="100000"/>
                        </a:lnSpc>
                        <a:spcBef>
                          <a:spcPts val="600"/>
                        </a:spcBef>
                        <a:spcAft>
                          <a:spcPts val="0"/>
                        </a:spcAft>
                        <a:buClr>
                          <a:schemeClr val="accent1"/>
                        </a:buClr>
                        <a:buSzPct val="125000"/>
                        <a:buFont typeface="Arial" pitchFamily="34" charset="0"/>
                        <a:buChar char="▪"/>
                        <a:tabLst/>
                        <a:defRPr/>
                      </a:pPr>
                      <a:r>
                        <a:rPr kumimoji="0" lang="en-GB" sz="1200" b="0" i="0" u="none" strike="noStrike" kern="1200" cap="none" spc="0" normalizeH="0" baseline="0" noProof="0" dirty="0" smtClean="0">
                          <a:ln>
                            <a:noFill/>
                          </a:ln>
                          <a:solidFill>
                            <a:srgbClr val="000000"/>
                          </a:solidFill>
                          <a:effectLst/>
                          <a:uLnTx/>
                          <a:uFillTx/>
                          <a:latin typeface="Arial"/>
                          <a:ea typeface="+mn-ea"/>
                          <a:cs typeface="Arial" pitchFamily="34" charset="0"/>
                        </a:rPr>
                        <a:t>Where the seller wants to benefit from the exclusion of contentious items (e.g. surplus provisions)</a:t>
                      </a:r>
                    </a:p>
                    <a:p>
                      <a:pPr marL="177800" marR="0" lvl="2" indent="-177800" algn="l" defTabSz="914400" rtl="0" eaLnBrk="1" fontAlgn="auto" latinLnBrk="0" hangingPunct="1">
                        <a:lnSpc>
                          <a:spcPct val="100000"/>
                        </a:lnSpc>
                        <a:spcBef>
                          <a:spcPts val="600"/>
                        </a:spcBef>
                        <a:spcAft>
                          <a:spcPts val="0"/>
                        </a:spcAft>
                        <a:buClr>
                          <a:schemeClr val="accent1"/>
                        </a:buClr>
                        <a:buSzPct val="125000"/>
                        <a:buFont typeface="Arial" pitchFamily="34" charset="0"/>
                        <a:buChar char="▪"/>
                        <a:tabLst/>
                        <a:defRPr/>
                      </a:pPr>
                      <a:r>
                        <a:rPr kumimoji="0" lang="en-GB" sz="1200" b="0" i="0" u="none" strike="noStrike" kern="1200" cap="none" spc="0" normalizeH="0" baseline="0" noProof="0" dirty="0" smtClean="0">
                          <a:ln>
                            <a:noFill/>
                          </a:ln>
                          <a:solidFill>
                            <a:srgbClr val="000000"/>
                          </a:solidFill>
                          <a:effectLst/>
                          <a:uLnTx/>
                          <a:uFillTx/>
                          <a:latin typeface="Arial"/>
                          <a:ea typeface="+mn-ea"/>
                          <a:cs typeface="Arial" pitchFamily="34" charset="0"/>
                        </a:rPr>
                        <a:t>Where the price has been calculated as a multiple of earnings plus “with normalized WC” and the buyer is concerned whether sufficient working capital is left in the business</a:t>
                      </a:r>
                    </a:p>
                  </a:txBody>
                  <a:tcPr marL="54000" marR="54000" marT="54000" marB="54000" horzOverflow="overflow">
                    <a:lnL w="6350" cap="flat" cmpd="sng" algn="ctr">
                      <a:solidFill>
                        <a:srgbClr val="409DAD"/>
                      </a:solidFill>
                      <a:prstDash val="solid"/>
                      <a:round/>
                      <a:headEnd type="none" w="med" len="med"/>
                      <a:tailEnd type="none" w="med" len="med"/>
                    </a:lnL>
                    <a:lnR w="6350" cap="flat" cmpd="sng" algn="ctr">
                      <a:solidFill>
                        <a:srgbClr val="409DAD"/>
                      </a:solidFill>
                      <a:prstDash val="solid"/>
                      <a:round/>
                      <a:headEnd type="none" w="med" len="med"/>
                      <a:tailEnd type="none" w="med" len="med"/>
                    </a:lnR>
                    <a:lnT w="6350" cap="flat" cmpd="sng" algn="ctr">
                      <a:solidFill>
                        <a:srgbClr val="409DAD"/>
                      </a:solidFill>
                      <a:prstDash val="solid"/>
                      <a:round/>
                      <a:headEnd type="none" w="med" len="med"/>
                      <a:tailEnd type="none" w="med" len="med"/>
                    </a:lnT>
                    <a:lnB w="6350" cap="flat" cmpd="sng" algn="ctr">
                      <a:solidFill>
                        <a:srgbClr val="409DAD"/>
                      </a:solidFill>
                      <a:prstDash val="solid"/>
                      <a:round/>
                      <a:headEnd type="none" w="med" len="med"/>
                      <a:tailEnd type="none" w="med" len="med"/>
                    </a:lnB>
                    <a:lnTlToBr>
                      <a:noFill/>
                    </a:lnTlToBr>
                    <a:lnBlToTr>
                      <a:noFill/>
                    </a:lnBlToTr>
                    <a:solidFill>
                      <a:schemeClr val="bg1"/>
                    </a:solidFill>
                  </a:tcPr>
                </a:tc>
              </a:tr>
              <a:tr h="1327200">
                <a:tc>
                  <a:txBody>
                    <a:bodyPr/>
                    <a:lstStyle/>
                    <a:p>
                      <a:pPr marL="0" marR="0" lvl="0" indent="0" algn="l" defTabSz="762000" rtl="0" eaLnBrk="1" fontAlgn="base" latinLnBrk="0" hangingPunct="1">
                        <a:lnSpc>
                          <a:spcPct val="100000"/>
                        </a:lnSpc>
                        <a:spcBef>
                          <a:spcPts val="600"/>
                        </a:spcBef>
                        <a:spcAft>
                          <a:spcPct val="0"/>
                        </a:spcAft>
                        <a:buClrTx/>
                        <a:buSzTx/>
                        <a:buFontTx/>
                        <a:buNone/>
                        <a:tabLst/>
                      </a:pPr>
                      <a:r>
                        <a:rPr kumimoji="0" lang="en-GB" sz="1200" b="1" i="0" u="none" strike="noStrike" cap="none" normalizeH="0" baseline="0" dirty="0" smtClean="0">
                          <a:ln>
                            <a:noFill/>
                          </a:ln>
                          <a:solidFill>
                            <a:schemeClr val="bg1"/>
                          </a:solidFill>
                          <a:effectLst/>
                          <a:latin typeface="Arial"/>
                          <a:cs typeface="Arial" pitchFamily="34" charset="0"/>
                        </a:rPr>
                        <a:t>How do working capital purchase price adjustments generally work?</a:t>
                      </a:r>
                    </a:p>
                  </a:txBody>
                  <a:tcPr marL="54000" marR="54000" marT="54000" marB="54000" horzOverflow="overflow">
                    <a:lnL w="6350" cap="flat" cmpd="sng" algn="ctr">
                      <a:solidFill>
                        <a:srgbClr val="409DAD"/>
                      </a:solidFill>
                      <a:prstDash val="solid"/>
                      <a:round/>
                      <a:headEnd type="none" w="med" len="med"/>
                      <a:tailEnd type="none" w="med" len="med"/>
                    </a:lnL>
                    <a:lnR w="6350" cap="flat" cmpd="sng" algn="ctr">
                      <a:solidFill>
                        <a:srgbClr val="409DAD"/>
                      </a:solidFill>
                      <a:prstDash val="solid"/>
                      <a:round/>
                      <a:headEnd type="none" w="med" len="med"/>
                      <a:tailEnd type="none" w="med" len="med"/>
                    </a:lnR>
                    <a:lnT w="6350" cap="flat" cmpd="sng" algn="ctr">
                      <a:solidFill>
                        <a:srgbClr val="409DAD"/>
                      </a:solidFill>
                      <a:prstDash val="solid"/>
                      <a:round/>
                      <a:headEnd type="none" w="med" len="med"/>
                      <a:tailEnd type="none" w="med" len="med"/>
                    </a:lnT>
                    <a:lnB w="6350" cap="flat" cmpd="sng" algn="ctr">
                      <a:solidFill>
                        <a:srgbClr val="409DAD"/>
                      </a:solidFill>
                      <a:prstDash val="solid"/>
                      <a:round/>
                      <a:headEnd type="none" w="med" len="med"/>
                      <a:tailEnd type="none" w="med" len="med"/>
                    </a:lnB>
                    <a:lnTlToBr>
                      <a:noFill/>
                    </a:lnTlToBr>
                    <a:lnBlToTr>
                      <a:noFill/>
                    </a:lnBlToTr>
                    <a:solidFill>
                      <a:srgbClr val="80BEC9"/>
                    </a:solidFill>
                  </a:tcPr>
                </a:tc>
                <a:tc>
                  <a:txBody>
                    <a:bodyPr/>
                    <a:lstStyle/>
                    <a:p>
                      <a:pPr marL="177800" marR="0" lvl="2" indent="-177800" algn="l" defTabSz="914400" rtl="0" eaLnBrk="1" fontAlgn="auto" latinLnBrk="0" hangingPunct="1">
                        <a:lnSpc>
                          <a:spcPct val="100000"/>
                        </a:lnSpc>
                        <a:spcBef>
                          <a:spcPts val="600"/>
                        </a:spcBef>
                        <a:spcAft>
                          <a:spcPts val="0"/>
                        </a:spcAft>
                        <a:buClr>
                          <a:schemeClr val="accent1"/>
                        </a:buClr>
                        <a:buSzPct val="125000"/>
                        <a:buFont typeface="Arial" pitchFamily="34" charset="0"/>
                        <a:buChar char="▪"/>
                        <a:tabLst/>
                        <a:defRPr/>
                      </a:pPr>
                      <a:r>
                        <a:rPr kumimoji="0" lang="en-GB" sz="1200" b="0" i="0" u="none" strike="noStrike" kern="1200" cap="none" spc="0" normalizeH="0" baseline="0" noProof="0" dirty="0" smtClean="0">
                          <a:ln>
                            <a:noFill/>
                          </a:ln>
                          <a:solidFill>
                            <a:srgbClr val="000000"/>
                          </a:solidFill>
                          <a:effectLst/>
                          <a:uLnTx/>
                          <a:uFillTx/>
                          <a:latin typeface="Arial"/>
                          <a:ea typeface="+mn-ea"/>
                          <a:cs typeface="Arial" pitchFamily="34" charset="0"/>
                        </a:rPr>
                        <a:t>Offers are often made on the basis that the business will be delivered with a “normal” level of working capital </a:t>
                      </a:r>
                    </a:p>
                    <a:p>
                      <a:pPr marL="177800" marR="0" lvl="2" indent="-177800" algn="l" defTabSz="914400" rtl="0" eaLnBrk="1" fontAlgn="auto" latinLnBrk="0" hangingPunct="1">
                        <a:lnSpc>
                          <a:spcPct val="100000"/>
                        </a:lnSpc>
                        <a:spcBef>
                          <a:spcPts val="600"/>
                        </a:spcBef>
                        <a:spcAft>
                          <a:spcPts val="0"/>
                        </a:spcAft>
                        <a:buClr>
                          <a:schemeClr val="accent1"/>
                        </a:buClr>
                        <a:buSzPct val="125000"/>
                        <a:buFont typeface="Arial" pitchFamily="34" charset="0"/>
                        <a:buChar char="▪"/>
                        <a:tabLst/>
                        <a:defRPr/>
                      </a:pPr>
                      <a:r>
                        <a:rPr kumimoji="0" lang="en-GB" sz="1200" b="0" i="0" u="none" strike="noStrike" kern="1200" cap="none" spc="0" normalizeH="0" baseline="0" noProof="0" dirty="0" smtClean="0">
                          <a:ln>
                            <a:noFill/>
                          </a:ln>
                          <a:solidFill>
                            <a:srgbClr val="000000"/>
                          </a:solidFill>
                          <a:effectLst/>
                          <a:uLnTx/>
                          <a:uFillTx/>
                          <a:latin typeface="Arial"/>
                          <a:ea typeface="+mn-ea"/>
                          <a:cs typeface="Arial" pitchFamily="34" charset="0"/>
                        </a:rPr>
                        <a:t>A working capital adjustment is a way of helping ensure that any deviation from the “normal” level is treated as a purchase price adjustment:</a:t>
                      </a:r>
                    </a:p>
                    <a:p>
                      <a:pPr marL="360363" marR="0" lvl="3" indent="-184150" algn="l" defTabSz="914400" rtl="0" eaLnBrk="1" fontAlgn="auto" latinLnBrk="0" hangingPunct="1">
                        <a:lnSpc>
                          <a:spcPct val="100000"/>
                        </a:lnSpc>
                        <a:spcBef>
                          <a:spcPts val="600"/>
                        </a:spcBef>
                        <a:spcAft>
                          <a:spcPts val="0"/>
                        </a:spcAft>
                        <a:buClr>
                          <a:schemeClr val="accent1"/>
                        </a:buClr>
                        <a:buSzTx/>
                        <a:buFont typeface="Arial" pitchFamily="34" charset="0"/>
                        <a:buChar char="–"/>
                        <a:tabLst/>
                        <a:defRPr/>
                      </a:pPr>
                      <a:r>
                        <a:rPr kumimoji="0" lang="en-GB" sz="1200" b="0" i="0" u="none" strike="noStrike" kern="1200" cap="none" spc="0" normalizeH="0" baseline="0" noProof="0" dirty="0" smtClean="0">
                          <a:ln>
                            <a:noFill/>
                          </a:ln>
                          <a:solidFill>
                            <a:srgbClr val="000000"/>
                          </a:solidFill>
                          <a:effectLst/>
                          <a:uLnTx/>
                          <a:uFillTx/>
                          <a:latin typeface="Arial"/>
                          <a:ea typeface="+mn-ea"/>
                          <a:cs typeface="Arial" pitchFamily="34" charset="0"/>
                        </a:rPr>
                        <a:t>A deficit from normal level leads to a purchase price reduction</a:t>
                      </a:r>
                    </a:p>
                    <a:p>
                      <a:pPr marL="360363" marR="0" lvl="3" indent="-184150" algn="l" defTabSz="914400" rtl="0" eaLnBrk="1" fontAlgn="auto" latinLnBrk="0" hangingPunct="1">
                        <a:lnSpc>
                          <a:spcPct val="100000"/>
                        </a:lnSpc>
                        <a:spcBef>
                          <a:spcPts val="600"/>
                        </a:spcBef>
                        <a:spcAft>
                          <a:spcPts val="0"/>
                        </a:spcAft>
                        <a:buClr>
                          <a:schemeClr val="accent1"/>
                        </a:buClr>
                        <a:buSzTx/>
                        <a:buFont typeface="Arial" pitchFamily="34" charset="0"/>
                        <a:buChar char="–"/>
                        <a:tabLst/>
                        <a:defRPr/>
                      </a:pPr>
                      <a:r>
                        <a:rPr kumimoji="0" lang="en-GB" sz="1200" b="0" i="0" u="none" strike="noStrike" kern="1200" cap="none" spc="0" normalizeH="0" baseline="0" noProof="0" dirty="0" smtClean="0">
                          <a:ln>
                            <a:noFill/>
                          </a:ln>
                          <a:solidFill>
                            <a:srgbClr val="000000"/>
                          </a:solidFill>
                          <a:effectLst/>
                          <a:uLnTx/>
                          <a:uFillTx/>
                          <a:latin typeface="Arial"/>
                          <a:ea typeface="+mn-ea"/>
                          <a:cs typeface="Arial" pitchFamily="34" charset="0"/>
                        </a:rPr>
                        <a:t>A surplus to the normal level leads to a purchase price increase</a:t>
                      </a:r>
                    </a:p>
                    <a:p>
                      <a:pPr marL="177800" marR="0" lvl="2" indent="-177800" algn="l" defTabSz="914400" rtl="0" eaLnBrk="1" fontAlgn="auto" latinLnBrk="0" hangingPunct="1">
                        <a:lnSpc>
                          <a:spcPct val="100000"/>
                        </a:lnSpc>
                        <a:spcBef>
                          <a:spcPts val="600"/>
                        </a:spcBef>
                        <a:spcAft>
                          <a:spcPts val="0"/>
                        </a:spcAft>
                        <a:buClr>
                          <a:schemeClr val="accent1"/>
                        </a:buClr>
                        <a:buSzPct val="125000"/>
                        <a:buFont typeface="Arial" pitchFamily="34" charset="0"/>
                        <a:buChar char="▪"/>
                        <a:tabLst/>
                        <a:defRPr/>
                      </a:pPr>
                      <a:r>
                        <a:rPr kumimoji="0" lang="en-GB" sz="1200" b="0" i="0" u="none" strike="noStrike" kern="1200" cap="none" spc="0" normalizeH="0" baseline="0" noProof="0" dirty="0" smtClean="0">
                          <a:ln>
                            <a:noFill/>
                          </a:ln>
                          <a:solidFill>
                            <a:srgbClr val="000000"/>
                          </a:solidFill>
                          <a:effectLst/>
                          <a:uLnTx/>
                          <a:uFillTx/>
                          <a:latin typeface="Arial"/>
                          <a:ea typeface="+mn-ea"/>
                          <a:cs typeface="Arial" pitchFamily="34" charset="0"/>
                        </a:rPr>
                        <a:t>It is usual for the “normal” level (or target/benchmark) to be hard coded into the SPA </a:t>
                      </a:r>
                    </a:p>
                  </a:txBody>
                  <a:tcPr marL="54000" marR="54000" marT="54000" marB="54000" horzOverflow="overflow">
                    <a:lnL w="6350" cap="flat" cmpd="sng" algn="ctr">
                      <a:solidFill>
                        <a:srgbClr val="409DAD"/>
                      </a:solidFill>
                      <a:prstDash val="solid"/>
                      <a:round/>
                      <a:headEnd type="none" w="med" len="med"/>
                      <a:tailEnd type="none" w="med" len="med"/>
                    </a:lnL>
                    <a:lnR w="6350" cap="flat" cmpd="sng" algn="ctr">
                      <a:solidFill>
                        <a:srgbClr val="409DAD"/>
                      </a:solidFill>
                      <a:prstDash val="solid"/>
                      <a:round/>
                      <a:headEnd type="none" w="med" len="med"/>
                      <a:tailEnd type="none" w="med" len="med"/>
                    </a:lnR>
                    <a:lnT w="6350" cap="flat" cmpd="sng" algn="ctr">
                      <a:solidFill>
                        <a:srgbClr val="409DAD"/>
                      </a:solidFill>
                      <a:prstDash val="solid"/>
                      <a:round/>
                      <a:headEnd type="none" w="med" len="med"/>
                      <a:tailEnd type="none" w="med" len="med"/>
                    </a:lnT>
                    <a:lnB w="6350" cap="flat" cmpd="sng" algn="ctr">
                      <a:solidFill>
                        <a:srgbClr val="409DAD"/>
                      </a:solidFill>
                      <a:prstDash val="solid"/>
                      <a:round/>
                      <a:headEnd type="none" w="med" len="med"/>
                      <a:tailEnd type="none" w="med" len="med"/>
                    </a:lnB>
                    <a:lnTlToBr>
                      <a:noFill/>
                    </a:lnTlToBr>
                    <a:lnBlToTr>
                      <a:noFill/>
                    </a:lnBlToTr>
                    <a:solidFill>
                      <a:schemeClr val="bg1"/>
                    </a:solidFill>
                  </a:tcPr>
                </a:tc>
              </a:tr>
              <a:tr h="1327200">
                <a:tc>
                  <a:txBody>
                    <a:bodyPr/>
                    <a:lstStyle/>
                    <a:p>
                      <a:pPr marL="0" marR="0" lvl="0" indent="0" algn="l" defTabSz="762000" rtl="0" eaLnBrk="1" fontAlgn="base" latinLnBrk="0" hangingPunct="1">
                        <a:lnSpc>
                          <a:spcPct val="100000"/>
                        </a:lnSpc>
                        <a:spcBef>
                          <a:spcPts val="600"/>
                        </a:spcBef>
                        <a:spcAft>
                          <a:spcPct val="0"/>
                        </a:spcAft>
                        <a:buClrTx/>
                        <a:buSzTx/>
                        <a:buFontTx/>
                        <a:buNone/>
                        <a:tabLst/>
                      </a:pPr>
                      <a:r>
                        <a:rPr kumimoji="0" lang="en-GB" sz="1200" b="1" i="0" u="none" strike="noStrike" cap="none" normalizeH="0" baseline="0" smtClean="0">
                          <a:ln>
                            <a:noFill/>
                          </a:ln>
                          <a:solidFill>
                            <a:schemeClr val="bg1"/>
                          </a:solidFill>
                          <a:effectLst/>
                          <a:latin typeface="Arial"/>
                          <a:cs typeface="Arial" pitchFamily="34" charset="0"/>
                        </a:rPr>
                        <a:t>What are typical tactics of buyers and sellers?</a:t>
                      </a:r>
                      <a:endParaRPr kumimoji="0" lang="en-GB" sz="1200" b="1" i="0" u="none" strike="noStrike" cap="none" normalizeH="0" baseline="0" dirty="0" smtClean="0">
                        <a:ln>
                          <a:noFill/>
                        </a:ln>
                        <a:solidFill>
                          <a:schemeClr val="bg1"/>
                        </a:solidFill>
                        <a:effectLst/>
                        <a:latin typeface="Arial"/>
                        <a:cs typeface="Arial" pitchFamily="34" charset="0"/>
                      </a:endParaRPr>
                    </a:p>
                  </a:txBody>
                  <a:tcPr marL="54000" marR="54000" marT="54000" marB="54000" horzOverflow="overflow">
                    <a:lnL w="6350" cap="flat" cmpd="sng" algn="ctr">
                      <a:solidFill>
                        <a:srgbClr val="409DAD"/>
                      </a:solidFill>
                      <a:prstDash val="solid"/>
                      <a:round/>
                      <a:headEnd type="none" w="med" len="med"/>
                      <a:tailEnd type="none" w="med" len="med"/>
                    </a:lnL>
                    <a:lnR w="6350" cap="flat" cmpd="sng" algn="ctr">
                      <a:solidFill>
                        <a:srgbClr val="409DAD"/>
                      </a:solidFill>
                      <a:prstDash val="solid"/>
                      <a:round/>
                      <a:headEnd type="none" w="med" len="med"/>
                      <a:tailEnd type="none" w="med" len="med"/>
                    </a:lnR>
                    <a:lnT w="6350" cap="flat" cmpd="sng" algn="ctr">
                      <a:solidFill>
                        <a:srgbClr val="409DAD"/>
                      </a:solidFill>
                      <a:prstDash val="solid"/>
                      <a:round/>
                      <a:headEnd type="none" w="med" len="med"/>
                      <a:tailEnd type="none" w="med" len="med"/>
                    </a:lnT>
                    <a:lnB w="6350" cap="flat" cmpd="sng" algn="ctr">
                      <a:solidFill>
                        <a:srgbClr val="409DAD"/>
                      </a:solidFill>
                      <a:prstDash val="solid"/>
                      <a:round/>
                      <a:headEnd type="none" w="med" len="med"/>
                      <a:tailEnd type="none" w="med" len="med"/>
                    </a:lnB>
                    <a:lnTlToBr>
                      <a:noFill/>
                    </a:lnTlToBr>
                    <a:lnBlToTr>
                      <a:noFill/>
                    </a:lnBlToTr>
                    <a:solidFill>
                      <a:srgbClr val="80BEC9"/>
                    </a:solidFill>
                  </a:tcPr>
                </a:tc>
                <a:tc>
                  <a:txBody>
                    <a:bodyPr/>
                    <a:lstStyle/>
                    <a:p>
                      <a:pPr marL="177800" marR="0" lvl="2" indent="-177800" algn="l" defTabSz="914400" rtl="0" eaLnBrk="1" fontAlgn="auto" latinLnBrk="0" hangingPunct="1">
                        <a:lnSpc>
                          <a:spcPct val="100000"/>
                        </a:lnSpc>
                        <a:spcBef>
                          <a:spcPts val="600"/>
                        </a:spcBef>
                        <a:spcAft>
                          <a:spcPts val="0"/>
                        </a:spcAft>
                        <a:buClr>
                          <a:schemeClr val="accent1"/>
                        </a:buClr>
                        <a:buSzPct val="125000"/>
                        <a:buFont typeface="Arial" pitchFamily="34" charset="0"/>
                        <a:buChar char="▪"/>
                        <a:tabLst/>
                        <a:defRPr/>
                      </a:pPr>
                      <a:r>
                        <a:rPr kumimoji="0" lang="en-GB" sz="1200" b="0" i="0" u="none" strike="noStrike" kern="1200" cap="none" spc="0" normalizeH="0" baseline="0" noProof="0" dirty="0" smtClean="0">
                          <a:ln>
                            <a:noFill/>
                          </a:ln>
                          <a:solidFill>
                            <a:srgbClr val="000000"/>
                          </a:solidFill>
                          <a:effectLst/>
                          <a:uLnTx/>
                          <a:uFillTx/>
                          <a:latin typeface="Arial"/>
                          <a:ea typeface="+mn-ea"/>
                          <a:cs typeface="Arial" pitchFamily="34" charset="0"/>
                        </a:rPr>
                        <a:t>Assuming the normal or target/benchmark figure is set accurately it doesn’t matter how much is actually delivered as shortfalls/surplus will be compensated – but only provided target and actual working capital are calculated on the same basis</a:t>
                      </a:r>
                    </a:p>
                    <a:p>
                      <a:pPr marL="177800" marR="0" lvl="2" indent="-177800" algn="l" defTabSz="914400" rtl="0" eaLnBrk="1" fontAlgn="auto" latinLnBrk="0" hangingPunct="1">
                        <a:lnSpc>
                          <a:spcPct val="100000"/>
                        </a:lnSpc>
                        <a:spcBef>
                          <a:spcPts val="600"/>
                        </a:spcBef>
                        <a:spcAft>
                          <a:spcPts val="0"/>
                        </a:spcAft>
                        <a:buClr>
                          <a:schemeClr val="accent1"/>
                        </a:buClr>
                        <a:buSzPct val="125000"/>
                        <a:buFont typeface="Arial" pitchFamily="34" charset="0"/>
                        <a:buChar char="▪"/>
                        <a:tabLst/>
                        <a:defRPr/>
                      </a:pPr>
                      <a:r>
                        <a:rPr kumimoji="0" lang="en-GB" sz="1200" b="0" i="0" u="none" strike="noStrike" kern="1200" cap="none" spc="0" normalizeH="0" baseline="0" noProof="0" dirty="0" smtClean="0">
                          <a:ln>
                            <a:noFill/>
                          </a:ln>
                          <a:solidFill>
                            <a:srgbClr val="000000"/>
                          </a:solidFill>
                          <a:effectLst/>
                          <a:uLnTx/>
                          <a:uFillTx/>
                          <a:latin typeface="Arial"/>
                          <a:ea typeface="+mn-ea"/>
                          <a:cs typeface="Arial" pitchFamily="34" charset="0"/>
                        </a:rPr>
                        <a:t>The buyer wants the average or target working capital to be as high as possible – this provide a greater chance that </a:t>
                      </a:r>
                      <a:r>
                        <a:rPr kumimoji="0" lang="en-GB" sz="1200" b="0" i="0" u="none" strike="noStrike" kern="1200" cap="none" spc="0" normalizeH="0" baseline="0" noProof="0" dirty="0" err="1" smtClean="0">
                          <a:ln>
                            <a:noFill/>
                          </a:ln>
                          <a:solidFill>
                            <a:srgbClr val="000000"/>
                          </a:solidFill>
                          <a:effectLst/>
                          <a:uLnTx/>
                          <a:uFillTx/>
                          <a:latin typeface="Arial"/>
                          <a:ea typeface="+mn-ea"/>
                          <a:cs typeface="Arial" pitchFamily="34" charset="0"/>
                        </a:rPr>
                        <a:t>NWC</a:t>
                      </a:r>
                      <a:r>
                        <a:rPr kumimoji="0" lang="en-GB" sz="1200" b="0" i="0" u="none" strike="noStrike" kern="1200" cap="none" spc="0" normalizeH="0" baseline="0" noProof="0" dirty="0" smtClean="0">
                          <a:ln>
                            <a:noFill/>
                          </a:ln>
                          <a:solidFill>
                            <a:srgbClr val="000000"/>
                          </a:solidFill>
                          <a:effectLst/>
                          <a:uLnTx/>
                          <a:uFillTx/>
                          <a:latin typeface="Arial"/>
                          <a:ea typeface="+mn-ea"/>
                          <a:cs typeface="Arial" pitchFamily="34" charset="0"/>
                        </a:rPr>
                        <a:t> delivered on completion will be lower than the target, resulting in a reduction in purchase price</a:t>
                      </a:r>
                    </a:p>
                    <a:p>
                      <a:pPr marL="177800" marR="0" lvl="2" indent="-177800" algn="l" defTabSz="914400" rtl="0" eaLnBrk="1" fontAlgn="auto" latinLnBrk="0" hangingPunct="1">
                        <a:lnSpc>
                          <a:spcPct val="100000"/>
                        </a:lnSpc>
                        <a:spcBef>
                          <a:spcPts val="600"/>
                        </a:spcBef>
                        <a:spcAft>
                          <a:spcPts val="0"/>
                        </a:spcAft>
                        <a:buClr>
                          <a:schemeClr val="accent1"/>
                        </a:buClr>
                        <a:buSzPct val="125000"/>
                        <a:buFont typeface="Arial" pitchFamily="34" charset="0"/>
                        <a:buChar char="▪"/>
                        <a:tabLst/>
                        <a:defRPr/>
                      </a:pPr>
                      <a:r>
                        <a:rPr kumimoji="0" lang="en-GB" sz="1200" b="0" i="0" u="none" strike="noStrike" kern="1200" cap="none" spc="0" normalizeH="0" baseline="0" noProof="0" dirty="0" smtClean="0">
                          <a:ln>
                            <a:noFill/>
                          </a:ln>
                          <a:solidFill>
                            <a:srgbClr val="000000"/>
                          </a:solidFill>
                          <a:effectLst/>
                          <a:uLnTx/>
                          <a:uFillTx/>
                          <a:latin typeface="Arial"/>
                          <a:ea typeface="+mn-ea"/>
                          <a:cs typeface="Arial" pitchFamily="34" charset="0"/>
                        </a:rPr>
                        <a:t>Sellers will be looking for the opposite (i.e. for target working capital to be as low as possible)</a:t>
                      </a:r>
                    </a:p>
                  </a:txBody>
                  <a:tcPr marL="54000" marR="54000" marT="54000" marB="54000" horzOverflow="overflow">
                    <a:lnL w="6350" cap="flat" cmpd="sng" algn="ctr">
                      <a:solidFill>
                        <a:srgbClr val="409DAD"/>
                      </a:solidFill>
                      <a:prstDash val="solid"/>
                      <a:round/>
                      <a:headEnd type="none" w="med" len="med"/>
                      <a:tailEnd type="none" w="med" len="med"/>
                    </a:lnL>
                    <a:lnR w="6350" cap="flat" cmpd="sng" algn="ctr">
                      <a:solidFill>
                        <a:srgbClr val="409DAD"/>
                      </a:solidFill>
                      <a:prstDash val="solid"/>
                      <a:round/>
                      <a:headEnd type="none" w="med" len="med"/>
                      <a:tailEnd type="none" w="med" len="med"/>
                    </a:lnR>
                    <a:lnT w="6350" cap="flat" cmpd="sng" algn="ctr">
                      <a:solidFill>
                        <a:srgbClr val="409DAD"/>
                      </a:solidFill>
                      <a:prstDash val="solid"/>
                      <a:round/>
                      <a:headEnd type="none" w="med" len="med"/>
                      <a:tailEnd type="none" w="med" len="med"/>
                    </a:lnT>
                    <a:lnB w="6350" cap="flat" cmpd="sng" algn="ctr">
                      <a:solidFill>
                        <a:srgbClr val="409DAD"/>
                      </a:solidFill>
                      <a:prstDash val="solid"/>
                      <a:round/>
                      <a:headEnd type="none" w="med" len="med"/>
                      <a:tailEnd type="none" w="med" len="med"/>
                    </a:lnB>
                    <a:lnTlToBr>
                      <a:noFill/>
                    </a:lnTlToBr>
                    <a:lnBlToTr>
                      <a:noFill/>
                    </a:lnBlToTr>
                    <a:solidFill>
                      <a:schemeClr val="bg1"/>
                    </a:solidFill>
                  </a:tcPr>
                </a:tc>
              </a:tr>
            </a:tbl>
          </a:graphicData>
        </a:graphic>
      </p:graphicFrame>
      <p:pic>
        <p:nvPicPr>
          <p:cNvPr id="9" name="Picture 8"/>
          <p:cNvPicPr>
            <a:picLocks noChangeAspect="1" noChangeArrowheads="1"/>
          </p:cNvPicPr>
          <p:nvPr/>
        </p:nvPicPr>
        <p:blipFill>
          <a:blip r:embed="rId4" cstate="print"/>
          <a:srcRect/>
          <a:stretch>
            <a:fillRect/>
          </a:stretch>
        </p:blipFill>
        <p:spPr bwMode="auto">
          <a:xfrm>
            <a:off x="8107157" y="104711"/>
            <a:ext cx="822960" cy="82296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7" name="Rectangle 3"/>
          <p:cNvSpPr>
            <a:spLocks noGrp="1" noChangeArrowheads="1"/>
          </p:cNvSpPr>
          <p:nvPr>
            <p:ph type="body" idx="4294967295"/>
          </p:nvPr>
        </p:nvSpPr>
        <p:spPr>
          <a:xfrm>
            <a:off x="0" y="1295400"/>
            <a:ext cx="8721725" cy="5029200"/>
          </a:xfrm>
        </p:spPr>
        <p:txBody>
          <a:bodyPr/>
          <a:lstStyle/>
          <a:p>
            <a:pPr lvl="1" eaLnBrk="1" hangingPunct="1">
              <a:lnSpc>
                <a:spcPct val="90000"/>
              </a:lnSpc>
              <a:buFont typeface="Wingdings" pitchFamily="2" charset="2"/>
              <a:buNone/>
            </a:pPr>
            <a:endParaRPr lang="en-GB" dirty="0" smtClean="0"/>
          </a:p>
          <a:p>
            <a:pPr lvl="1" eaLnBrk="1" hangingPunct="1">
              <a:lnSpc>
                <a:spcPct val="90000"/>
              </a:lnSpc>
              <a:buFont typeface="Wingdings" pitchFamily="2" charset="2"/>
              <a:buNone/>
            </a:pPr>
            <a:endParaRPr lang="en-GB" sz="1400" dirty="0" smtClean="0"/>
          </a:p>
        </p:txBody>
      </p:sp>
      <p:sp>
        <p:nvSpPr>
          <p:cNvPr id="67588" name="Text Box 4"/>
          <p:cNvSpPr txBox="1">
            <a:spLocks noChangeArrowheads="1"/>
          </p:cNvSpPr>
          <p:nvPr/>
        </p:nvSpPr>
        <p:spPr bwMode="auto">
          <a:xfrm>
            <a:off x="8067675" y="773113"/>
            <a:ext cx="184150" cy="304800"/>
          </a:xfrm>
          <a:prstGeom prst="rect">
            <a:avLst/>
          </a:prstGeom>
          <a:noFill/>
          <a:ln w="12700">
            <a:noFill/>
            <a:miter lim="800000"/>
            <a:headEnd type="none" w="sm" len="sm"/>
            <a:tailEnd type="none" w="sm" len="sm"/>
          </a:ln>
        </p:spPr>
        <p:txBody>
          <a:bodyPr wrap="none">
            <a:spAutoFit/>
          </a:bodyPr>
          <a:lstStyle/>
          <a:p>
            <a:pPr marL="285750" indent="-285750" algn="ctr" defTabSz="762000" eaLnBrk="0" hangingPunct="0"/>
            <a:endParaRPr lang="en-US">
              <a:solidFill>
                <a:srgbClr val="001B64"/>
              </a:solidFill>
              <a:latin typeface="Univers 55" pitchFamily="2" charset="0"/>
            </a:endParaRPr>
          </a:p>
        </p:txBody>
      </p:sp>
      <p:sp>
        <p:nvSpPr>
          <p:cNvPr id="67589" name="Rectangle 5"/>
          <p:cNvSpPr>
            <a:spLocks noChangeArrowheads="1"/>
          </p:cNvSpPr>
          <p:nvPr/>
        </p:nvSpPr>
        <p:spPr bwMode="auto">
          <a:xfrm>
            <a:off x="323850" y="1557338"/>
            <a:ext cx="8496300" cy="792162"/>
          </a:xfrm>
          <a:prstGeom prst="rect">
            <a:avLst/>
          </a:prstGeom>
          <a:noFill/>
          <a:ln w="9525">
            <a:noFill/>
            <a:miter lim="800000"/>
            <a:headEnd/>
            <a:tailEnd/>
          </a:ln>
        </p:spPr>
        <p:txBody>
          <a:bodyPr lIns="0" tIns="0" rIns="0" bIns="0"/>
          <a:lstStyle/>
          <a:p>
            <a:pPr marL="287338" lvl="1" indent="-285750">
              <a:spcBef>
                <a:spcPct val="40000"/>
              </a:spcBef>
              <a:buClr>
                <a:srgbClr val="8AA5CB"/>
              </a:buClr>
              <a:buSzPct val="85000"/>
              <a:buFont typeface="Wingdings" pitchFamily="2" charset="2"/>
              <a:buNone/>
            </a:pPr>
            <a:endParaRPr lang="en-GB" sz="2000">
              <a:solidFill>
                <a:schemeClr val="tx1"/>
              </a:solidFill>
            </a:endParaRPr>
          </a:p>
          <a:p>
            <a:pPr marL="287338" lvl="1" indent="-285750">
              <a:spcBef>
                <a:spcPct val="40000"/>
              </a:spcBef>
              <a:buClr>
                <a:srgbClr val="8AA5CB"/>
              </a:buClr>
              <a:buSzPct val="85000"/>
              <a:buFont typeface="Wingdings" pitchFamily="2" charset="2"/>
              <a:buChar char="l"/>
            </a:pPr>
            <a:endParaRPr lang="en-GB" sz="2000">
              <a:solidFill>
                <a:schemeClr val="tx1"/>
              </a:solidFill>
            </a:endParaRPr>
          </a:p>
          <a:p>
            <a:pPr marL="287338" lvl="1" indent="-285750">
              <a:spcBef>
                <a:spcPct val="40000"/>
              </a:spcBef>
              <a:buClr>
                <a:srgbClr val="8AA5CB"/>
              </a:buClr>
              <a:buSzPct val="85000"/>
              <a:buFont typeface="Wingdings" pitchFamily="2" charset="2"/>
              <a:buChar char="l"/>
            </a:pPr>
            <a:endParaRPr lang="en-GB" sz="2000">
              <a:solidFill>
                <a:schemeClr val="tx1"/>
              </a:solidFill>
            </a:endParaRPr>
          </a:p>
        </p:txBody>
      </p:sp>
      <p:sp>
        <p:nvSpPr>
          <p:cNvPr id="67590" name="Rectangle 6"/>
          <p:cNvSpPr>
            <a:spLocks noChangeArrowheads="1"/>
          </p:cNvSpPr>
          <p:nvPr/>
        </p:nvSpPr>
        <p:spPr bwMode="auto">
          <a:xfrm>
            <a:off x="323850" y="1557338"/>
            <a:ext cx="8496300" cy="4032250"/>
          </a:xfrm>
          <a:prstGeom prst="rect">
            <a:avLst/>
          </a:prstGeom>
          <a:noFill/>
          <a:ln w="9525">
            <a:noFill/>
            <a:miter lim="800000"/>
            <a:headEnd/>
            <a:tailEnd/>
          </a:ln>
        </p:spPr>
        <p:txBody>
          <a:bodyPr lIns="0" tIns="0" rIns="0" bIns="0"/>
          <a:lstStyle/>
          <a:p>
            <a:pPr marL="287338" lvl="1" indent="-285750">
              <a:spcBef>
                <a:spcPct val="40000"/>
              </a:spcBef>
              <a:buClr>
                <a:srgbClr val="8AA5CB"/>
              </a:buClr>
              <a:buSzPct val="85000"/>
              <a:buFont typeface="Wingdings" pitchFamily="2" charset="2"/>
              <a:buChar char="l"/>
            </a:pPr>
            <a:endParaRPr lang="en-GB" sz="1600" b="0" smtClean="0">
              <a:solidFill>
                <a:schemeClr val="tx1"/>
              </a:solidFill>
            </a:endParaRPr>
          </a:p>
          <a:p>
            <a:pPr marL="287338" lvl="1" indent="-285750">
              <a:spcBef>
                <a:spcPct val="40000"/>
              </a:spcBef>
              <a:buClr>
                <a:srgbClr val="8AA5CB"/>
              </a:buClr>
              <a:buSzPct val="85000"/>
              <a:buFont typeface="Wingdings" pitchFamily="2" charset="2"/>
              <a:buChar char="l"/>
            </a:pPr>
            <a:endParaRPr lang="en-GB" sz="1600" b="0" dirty="0">
              <a:solidFill>
                <a:schemeClr val="tx1"/>
              </a:solidFill>
            </a:endParaRPr>
          </a:p>
          <a:p>
            <a:pPr marL="287338" lvl="1" indent="-285750">
              <a:spcBef>
                <a:spcPct val="40000"/>
              </a:spcBef>
              <a:buClr>
                <a:srgbClr val="8AA5CB"/>
              </a:buClr>
              <a:buSzPct val="85000"/>
              <a:buFont typeface="Wingdings" pitchFamily="2" charset="2"/>
              <a:buChar char="l"/>
            </a:pPr>
            <a:endParaRPr lang="en-GB" sz="1600" b="0" dirty="0">
              <a:solidFill>
                <a:schemeClr val="tx1"/>
              </a:solidFill>
            </a:endParaRPr>
          </a:p>
          <a:p>
            <a:pPr marL="287338" lvl="1" indent="-285750">
              <a:spcBef>
                <a:spcPct val="40000"/>
              </a:spcBef>
              <a:buClr>
                <a:srgbClr val="8AA5CB"/>
              </a:buClr>
              <a:buSzPct val="85000"/>
              <a:buFont typeface="Wingdings" pitchFamily="2" charset="2"/>
              <a:buChar char="l"/>
            </a:pPr>
            <a:endParaRPr lang="en-GB" sz="1600" b="0" dirty="0">
              <a:solidFill>
                <a:schemeClr val="tx1"/>
              </a:solidFill>
            </a:endParaRPr>
          </a:p>
          <a:p>
            <a:pPr marL="287338" lvl="1" indent="-285750">
              <a:spcBef>
                <a:spcPct val="40000"/>
              </a:spcBef>
              <a:buClr>
                <a:srgbClr val="8AA5CB"/>
              </a:buClr>
              <a:buSzPct val="85000"/>
              <a:buFont typeface="Wingdings" pitchFamily="2" charset="2"/>
              <a:buChar char="l"/>
            </a:pPr>
            <a:endParaRPr lang="en-GB" sz="1600" b="0" dirty="0">
              <a:solidFill>
                <a:schemeClr val="tx1"/>
              </a:solidFill>
            </a:endParaRPr>
          </a:p>
        </p:txBody>
      </p:sp>
      <p:sp>
        <p:nvSpPr>
          <p:cNvPr id="10" name="Rectangle 3"/>
          <p:cNvSpPr txBox="1">
            <a:spLocks noChangeArrowheads="1"/>
          </p:cNvSpPr>
          <p:nvPr/>
        </p:nvSpPr>
        <p:spPr bwMode="white">
          <a:xfrm>
            <a:off x="152400" y="0"/>
            <a:ext cx="8991600" cy="9874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eaLnBrk="0" hangingPunct="0"/>
            <a:r>
              <a:rPr lang="en-GB" sz="1600" b="0" kern="0" dirty="0" smtClean="0">
                <a:solidFill>
                  <a:srgbClr val="8AA5CB"/>
                </a:solidFill>
                <a:latin typeface="Arial" pitchFamily="34" charset="0"/>
                <a:ea typeface="+mj-ea"/>
                <a:cs typeface="Arial" pitchFamily="34" charset="0"/>
              </a:rPr>
              <a:t>In focus: Working capital purchase price adjustments</a:t>
            </a:r>
            <a:r>
              <a:rPr kumimoji="0" lang="en-GB" sz="1600" b="0" i="0" u="none" strike="noStrike" kern="0" cap="none" spc="0" normalizeH="0" baseline="0" noProof="0" dirty="0" smtClean="0">
                <a:ln>
                  <a:noFill/>
                </a:ln>
                <a:solidFill>
                  <a:srgbClr val="8AA5CB"/>
                </a:solidFill>
                <a:effectLst/>
                <a:uLnTx/>
                <a:uFillTx/>
                <a:latin typeface="Arial" pitchFamily="34" charset="0"/>
                <a:ea typeface="+mj-ea"/>
                <a:cs typeface="Arial" pitchFamily="34" charset="0"/>
              </a:rPr>
              <a:t/>
            </a:r>
            <a:br>
              <a:rPr kumimoji="0" lang="en-GB" sz="1600" b="0" i="0" u="none" strike="noStrike" kern="0" cap="none" spc="0" normalizeH="0" baseline="0" noProof="0" dirty="0" smtClean="0">
                <a:ln>
                  <a:noFill/>
                </a:ln>
                <a:solidFill>
                  <a:srgbClr val="8AA5CB"/>
                </a:solidFill>
                <a:effectLst/>
                <a:uLnTx/>
                <a:uFillTx/>
                <a:latin typeface="Arial" pitchFamily="34" charset="0"/>
                <a:ea typeface="+mj-ea"/>
                <a:cs typeface="Arial" pitchFamily="34" charset="0"/>
              </a:rPr>
            </a:br>
            <a:r>
              <a:rPr lang="en-GB" sz="1800" dirty="0" smtClean="0"/>
              <a:t>Key considerations (2 of 3)</a:t>
            </a:r>
            <a:endParaRPr kumimoji="0" lang="en-US" altLang="en-US" sz="1800" b="1" i="0" u="none" strike="noStrike" kern="0" cap="none" spc="0" normalizeH="0" baseline="0" noProof="0" dirty="0" smtClean="0">
              <a:ln>
                <a:noFill/>
              </a:ln>
              <a:solidFill>
                <a:schemeClr val="bg1"/>
              </a:solidFill>
              <a:effectLst/>
              <a:uLnTx/>
              <a:uFillTx/>
              <a:latin typeface="Arial" charset="0"/>
              <a:ea typeface="+mj-ea"/>
              <a:cs typeface="Arial" charset="0"/>
            </a:endParaRPr>
          </a:p>
        </p:txBody>
      </p:sp>
      <p:graphicFrame>
        <p:nvGraphicFramePr>
          <p:cNvPr id="11" name="Group 3"/>
          <p:cNvGraphicFramePr>
            <a:graphicFrameLocks noGrp="1"/>
          </p:cNvGraphicFramePr>
          <p:nvPr>
            <p:custDataLst>
              <p:tags r:id="rId1"/>
            </p:custDataLst>
          </p:nvPr>
        </p:nvGraphicFramePr>
        <p:xfrm>
          <a:off x="314718" y="1039767"/>
          <a:ext cx="8552445" cy="5246520"/>
        </p:xfrm>
        <a:graphic>
          <a:graphicData uri="http://schemas.openxmlformats.org/drawingml/2006/table">
            <a:tbl>
              <a:tblPr/>
              <a:tblGrid>
                <a:gridCol w="1354691"/>
                <a:gridCol w="7197754"/>
              </a:tblGrid>
              <a:tr h="290880">
                <a:tc gridSpan="2">
                  <a:txBody>
                    <a:bodyPr/>
                    <a:lstStyle/>
                    <a:p>
                      <a:pPr marL="0" marR="0" lvl="0" indent="0" algn="l" defTabSz="762000" rtl="0" eaLnBrk="1" fontAlgn="base" latinLnBrk="0" hangingPunct="1">
                        <a:lnSpc>
                          <a:spcPct val="100000"/>
                        </a:lnSpc>
                        <a:spcBef>
                          <a:spcPts val="600"/>
                        </a:spcBef>
                        <a:spcAft>
                          <a:spcPct val="0"/>
                        </a:spcAft>
                        <a:buClrTx/>
                        <a:buSzTx/>
                        <a:buFontTx/>
                        <a:buNone/>
                        <a:tabLst/>
                      </a:pPr>
                      <a:r>
                        <a:rPr kumimoji="0" lang="en-GB" sz="1200" b="1" i="0" u="none" strike="noStrike" cap="none" normalizeH="0" baseline="0" dirty="0" smtClean="0">
                          <a:ln>
                            <a:noFill/>
                          </a:ln>
                          <a:solidFill>
                            <a:schemeClr val="bg1"/>
                          </a:solidFill>
                          <a:effectLst/>
                          <a:latin typeface="Arial"/>
                          <a:cs typeface="Arial" pitchFamily="34" charset="0"/>
                        </a:rPr>
                        <a:t>Working capital purchase price adjustments</a:t>
                      </a:r>
                    </a:p>
                  </a:txBody>
                  <a:tcPr marL="54000" marR="54000" marT="54000" marB="54000" anchor="b" horzOverflow="overflow">
                    <a:lnL w="6350" cap="flat" cmpd="sng" algn="ctr">
                      <a:solidFill>
                        <a:srgbClr val="409DAD"/>
                      </a:solidFill>
                      <a:prstDash val="solid"/>
                      <a:round/>
                      <a:headEnd type="none" w="med" len="med"/>
                      <a:tailEnd type="none" w="med" len="med"/>
                    </a:lnL>
                    <a:lnR w="6350" cap="flat" cmpd="sng" algn="ctr">
                      <a:solidFill>
                        <a:srgbClr val="409DAD"/>
                      </a:solidFill>
                      <a:prstDash val="solid"/>
                      <a:round/>
                      <a:headEnd type="none" w="med" len="med"/>
                      <a:tailEnd type="none" w="med" len="med"/>
                    </a:lnR>
                    <a:lnT w="6350" cap="flat" cmpd="sng" algn="ctr">
                      <a:solidFill>
                        <a:srgbClr val="409DAD"/>
                      </a:solidFill>
                      <a:prstDash val="solid"/>
                      <a:round/>
                      <a:headEnd type="none" w="med" len="med"/>
                      <a:tailEnd type="none" w="med" len="med"/>
                    </a:lnT>
                    <a:lnB w="6350" cap="flat" cmpd="sng" algn="ctr">
                      <a:solidFill>
                        <a:srgbClr val="409DAD"/>
                      </a:solidFill>
                      <a:prstDash val="solid"/>
                      <a:round/>
                      <a:headEnd type="none" w="med" len="med"/>
                      <a:tailEnd type="none" w="med" len="med"/>
                    </a:lnB>
                    <a:lnTlToBr>
                      <a:noFill/>
                    </a:lnTlToBr>
                    <a:lnBlToTr>
                      <a:noFill/>
                    </a:lnBlToTr>
                    <a:solidFill>
                      <a:srgbClr val="409DAD"/>
                    </a:solidFill>
                  </a:tcPr>
                </a:tc>
                <a:tc hMerge="1">
                  <a:txBody>
                    <a:bodyPr/>
                    <a:lstStyle/>
                    <a:p>
                      <a:pPr marL="0" marR="0" lvl="4" indent="0" algn="l" defTabSz="914400" rtl="0" eaLnBrk="1" fontAlgn="auto" latinLnBrk="0" hangingPunct="1">
                        <a:lnSpc>
                          <a:spcPct val="100000"/>
                        </a:lnSpc>
                        <a:spcBef>
                          <a:spcPts val="600"/>
                        </a:spcBef>
                        <a:spcAft>
                          <a:spcPts val="0"/>
                        </a:spcAft>
                        <a:buClr>
                          <a:srgbClr val="97989A"/>
                        </a:buClr>
                        <a:buSzTx/>
                        <a:buFont typeface="Arial" pitchFamily="34" charset="0"/>
                        <a:buNone/>
                        <a:tabLst/>
                        <a:defRPr/>
                      </a:pPr>
                      <a:endParaRPr kumimoji="0" lang="en-GB" sz="1200" b="1" i="0" u="none" strike="noStrike" kern="1200" cap="none" spc="0" normalizeH="0" baseline="0" noProof="0" dirty="0" smtClean="0">
                        <a:ln>
                          <a:noFill/>
                        </a:ln>
                        <a:solidFill>
                          <a:schemeClr val="bg1"/>
                        </a:solidFill>
                        <a:effectLst/>
                        <a:uLnTx/>
                        <a:uFillTx/>
                        <a:latin typeface="Arial"/>
                        <a:ea typeface="+mn-ea"/>
                        <a:cs typeface="Arial" pitchFamily="34" charset="0"/>
                      </a:endParaRPr>
                    </a:p>
                  </a:txBody>
                  <a:tcPr marL="54000" marR="54000" marT="54000" marB="54000" anchor="b" horzOverflow="overflow">
                    <a:lnL w="6350" cap="flat" cmpd="sng" algn="ctr">
                      <a:solidFill>
                        <a:srgbClr val="409DAD"/>
                      </a:solidFill>
                      <a:prstDash val="solid"/>
                      <a:round/>
                      <a:headEnd type="none" w="med" len="med"/>
                      <a:tailEnd type="none" w="med" len="med"/>
                    </a:lnL>
                    <a:lnR w="6350" cap="flat" cmpd="sng" algn="ctr">
                      <a:solidFill>
                        <a:srgbClr val="409DAD"/>
                      </a:solidFill>
                      <a:prstDash val="solid"/>
                      <a:round/>
                      <a:headEnd type="none" w="med" len="med"/>
                      <a:tailEnd type="none" w="med" len="med"/>
                    </a:lnR>
                    <a:lnT w="6350" cap="flat" cmpd="sng" algn="ctr">
                      <a:solidFill>
                        <a:srgbClr val="409DAD"/>
                      </a:solidFill>
                      <a:prstDash val="solid"/>
                      <a:round/>
                      <a:headEnd type="none" w="med" len="med"/>
                      <a:tailEnd type="none" w="med" len="med"/>
                    </a:lnT>
                    <a:lnB w="6350" cap="flat" cmpd="sng" algn="ctr">
                      <a:solidFill>
                        <a:srgbClr val="409DAD"/>
                      </a:solidFill>
                      <a:prstDash val="solid"/>
                      <a:round/>
                      <a:headEnd type="none" w="med" len="med"/>
                      <a:tailEnd type="none" w="med" len="med"/>
                    </a:lnB>
                    <a:lnTlToBr>
                      <a:noFill/>
                    </a:lnTlToBr>
                    <a:lnBlToTr>
                      <a:noFill/>
                    </a:lnBlToTr>
                    <a:solidFill>
                      <a:srgbClr val="409DAD"/>
                    </a:solidFill>
                  </a:tcPr>
                </a:tc>
              </a:tr>
              <a:tr h="1327200">
                <a:tc>
                  <a:txBody>
                    <a:bodyPr/>
                    <a:lstStyle/>
                    <a:p>
                      <a:pPr marL="0" marR="0" lvl="0" indent="0" algn="l" defTabSz="762000" rtl="0" eaLnBrk="1" fontAlgn="base" latinLnBrk="0" hangingPunct="1">
                        <a:lnSpc>
                          <a:spcPct val="100000"/>
                        </a:lnSpc>
                        <a:spcBef>
                          <a:spcPts val="600"/>
                        </a:spcBef>
                        <a:spcAft>
                          <a:spcPct val="0"/>
                        </a:spcAft>
                        <a:buClrTx/>
                        <a:buSzTx/>
                        <a:buFontTx/>
                        <a:buNone/>
                        <a:tabLst/>
                      </a:pPr>
                      <a:r>
                        <a:rPr kumimoji="0" lang="en-GB" sz="1200" b="1" i="0" u="none" strike="noStrike" cap="none" normalizeH="0" baseline="0" dirty="0" smtClean="0">
                          <a:ln>
                            <a:noFill/>
                          </a:ln>
                          <a:solidFill>
                            <a:schemeClr val="bg1"/>
                          </a:solidFill>
                          <a:effectLst/>
                          <a:latin typeface="Arial"/>
                          <a:cs typeface="Arial" pitchFamily="34" charset="0"/>
                        </a:rPr>
                        <a:t>Definition of ‘normalized’ working capital</a:t>
                      </a:r>
                    </a:p>
                  </a:txBody>
                  <a:tcPr marL="54000" marR="54000" marT="54000" marB="54000" horzOverflow="overflow">
                    <a:lnL w="6350" cap="flat" cmpd="sng" algn="ctr">
                      <a:solidFill>
                        <a:srgbClr val="409DAD"/>
                      </a:solidFill>
                      <a:prstDash val="solid"/>
                      <a:round/>
                      <a:headEnd type="none" w="med" len="med"/>
                      <a:tailEnd type="none" w="med" len="med"/>
                    </a:lnL>
                    <a:lnR w="6350" cap="flat" cmpd="sng" algn="ctr">
                      <a:solidFill>
                        <a:srgbClr val="409DAD"/>
                      </a:solidFill>
                      <a:prstDash val="solid"/>
                      <a:round/>
                      <a:headEnd type="none" w="med" len="med"/>
                      <a:tailEnd type="none" w="med" len="med"/>
                    </a:lnR>
                    <a:lnT w="6350" cap="flat" cmpd="sng" algn="ctr">
                      <a:solidFill>
                        <a:srgbClr val="409DAD"/>
                      </a:solidFill>
                      <a:prstDash val="solid"/>
                      <a:round/>
                      <a:headEnd type="none" w="med" len="med"/>
                      <a:tailEnd type="none" w="med" len="med"/>
                    </a:lnT>
                    <a:lnB w="6350" cap="flat" cmpd="sng" algn="ctr">
                      <a:solidFill>
                        <a:srgbClr val="409DAD"/>
                      </a:solidFill>
                      <a:prstDash val="solid"/>
                      <a:round/>
                      <a:headEnd type="none" w="med" len="med"/>
                      <a:tailEnd type="none" w="med" len="med"/>
                    </a:lnB>
                    <a:lnTlToBr>
                      <a:noFill/>
                    </a:lnTlToBr>
                    <a:lnBlToTr>
                      <a:noFill/>
                    </a:lnBlToTr>
                    <a:solidFill>
                      <a:srgbClr val="80BEC9"/>
                    </a:solidFill>
                  </a:tcPr>
                </a:tc>
                <a:tc>
                  <a:txBody>
                    <a:bodyPr/>
                    <a:lstStyle/>
                    <a:p>
                      <a:pPr marL="177800" marR="0" lvl="2" indent="-177800" algn="l" defTabSz="914400" rtl="0" eaLnBrk="1" fontAlgn="auto" latinLnBrk="0" hangingPunct="1">
                        <a:lnSpc>
                          <a:spcPct val="100000"/>
                        </a:lnSpc>
                        <a:spcBef>
                          <a:spcPts val="600"/>
                        </a:spcBef>
                        <a:spcAft>
                          <a:spcPts val="0"/>
                        </a:spcAft>
                        <a:buClr>
                          <a:schemeClr val="accent1"/>
                        </a:buClr>
                        <a:buSzPct val="125000"/>
                        <a:buFont typeface="Arial" pitchFamily="34" charset="0"/>
                        <a:buChar char="▪"/>
                        <a:tabLst/>
                        <a:defRPr/>
                      </a:pPr>
                      <a:r>
                        <a:rPr kumimoji="0" lang="en-GB" sz="1200" b="0" i="0" u="none" strike="noStrike" kern="1200" cap="none" spc="0" normalizeH="0" baseline="0" noProof="0" dirty="0" smtClean="0">
                          <a:ln>
                            <a:noFill/>
                          </a:ln>
                          <a:solidFill>
                            <a:srgbClr val="000000"/>
                          </a:solidFill>
                          <a:effectLst/>
                          <a:uLnTx/>
                          <a:uFillTx/>
                          <a:latin typeface="Arial"/>
                          <a:ea typeface="+mn-ea"/>
                          <a:cs typeface="Arial" pitchFamily="34" charset="0"/>
                        </a:rPr>
                        <a:t>“Normalized” working capital needs to be clearly defined in the SPA, in addition to the adjustment mechanism, so that any differences between “normalized” and actual working capital at completion can be calculated as part of a completion accounting exercise and paid after completion</a:t>
                      </a:r>
                    </a:p>
                    <a:p>
                      <a:pPr marL="177800" marR="0" lvl="2" indent="-177800" algn="l" defTabSz="914400" rtl="0" eaLnBrk="1" fontAlgn="auto" latinLnBrk="0" hangingPunct="1">
                        <a:lnSpc>
                          <a:spcPct val="100000"/>
                        </a:lnSpc>
                        <a:spcBef>
                          <a:spcPts val="600"/>
                        </a:spcBef>
                        <a:spcAft>
                          <a:spcPts val="0"/>
                        </a:spcAft>
                        <a:buClr>
                          <a:schemeClr val="accent1"/>
                        </a:buClr>
                        <a:buSzPct val="125000"/>
                        <a:buFont typeface="Arial" pitchFamily="34" charset="0"/>
                        <a:buChar char="▪"/>
                        <a:tabLst/>
                        <a:defRPr/>
                      </a:pPr>
                      <a:r>
                        <a:rPr kumimoji="0" lang="en-GB" sz="1200" b="0" i="0" u="none" strike="noStrike" kern="1200" cap="none" spc="0" normalizeH="0" baseline="0" noProof="0" dirty="0" smtClean="0">
                          <a:ln>
                            <a:noFill/>
                          </a:ln>
                          <a:solidFill>
                            <a:srgbClr val="000000"/>
                          </a:solidFill>
                          <a:effectLst/>
                          <a:uLnTx/>
                          <a:uFillTx/>
                          <a:latin typeface="Arial"/>
                          <a:ea typeface="+mn-ea"/>
                          <a:cs typeface="Arial" pitchFamily="34" charset="0"/>
                        </a:rPr>
                        <a:t>The forecast working capital at completion needs to be calculated in line with the normalized working capital definition in the SPA. The forecast working capital assumptions will be based on historical trends, the target’s business plan and any relevant new information (e.g. from financial due diligence). Normalization adjustments are calculated post completion to move from the actual completion position to the “normalized” position, and any difference be settled in cash between the seller and buyer</a:t>
                      </a:r>
                    </a:p>
                  </a:txBody>
                  <a:tcPr marL="54000" marR="54000" marT="54000" marB="54000" horzOverflow="overflow">
                    <a:lnL w="6350" cap="flat" cmpd="sng" algn="ctr">
                      <a:solidFill>
                        <a:srgbClr val="409DAD"/>
                      </a:solidFill>
                      <a:prstDash val="solid"/>
                      <a:round/>
                      <a:headEnd type="none" w="med" len="med"/>
                      <a:tailEnd type="none" w="med" len="med"/>
                    </a:lnL>
                    <a:lnR w="6350" cap="flat" cmpd="sng" algn="ctr">
                      <a:solidFill>
                        <a:srgbClr val="409DAD"/>
                      </a:solidFill>
                      <a:prstDash val="solid"/>
                      <a:round/>
                      <a:headEnd type="none" w="med" len="med"/>
                      <a:tailEnd type="none" w="med" len="med"/>
                    </a:lnR>
                    <a:lnT w="6350" cap="flat" cmpd="sng" algn="ctr">
                      <a:solidFill>
                        <a:srgbClr val="409DAD"/>
                      </a:solidFill>
                      <a:prstDash val="solid"/>
                      <a:round/>
                      <a:headEnd type="none" w="med" len="med"/>
                      <a:tailEnd type="none" w="med" len="med"/>
                    </a:lnT>
                    <a:lnB w="6350" cap="flat" cmpd="sng" algn="ctr">
                      <a:solidFill>
                        <a:srgbClr val="409DAD"/>
                      </a:solidFill>
                      <a:prstDash val="solid"/>
                      <a:round/>
                      <a:headEnd type="none" w="med" len="med"/>
                      <a:tailEnd type="none" w="med" len="med"/>
                    </a:lnB>
                    <a:lnTlToBr>
                      <a:noFill/>
                    </a:lnTlToBr>
                    <a:lnBlToTr>
                      <a:noFill/>
                    </a:lnBlToTr>
                    <a:solidFill>
                      <a:schemeClr val="bg1"/>
                    </a:solidFill>
                  </a:tcPr>
                </a:tc>
              </a:tr>
              <a:tr h="1327200">
                <a:tc>
                  <a:txBody>
                    <a:bodyPr/>
                    <a:lstStyle/>
                    <a:p>
                      <a:pPr marL="0" marR="0" lvl="0" indent="0" algn="l" defTabSz="762000" rtl="0" eaLnBrk="1" fontAlgn="base" latinLnBrk="0" hangingPunct="1">
                        <a:lnSpc>
                          <a:spcPct val="100000"/>
                        </a:lnSpc>
                        <a:spcBef>
                          <a:spcPts val="600"/>
                        </a:spcBef>
                        <a:spcAft>
                          <a:spcPct val="0"/>
                        </a:spcAft>
                        <a:buClrTx/>
                        <a:buSzTx/>
                        <a:buFontTx/>
                        <a:buNone/>
                        <a:tabLst/>
                      </a:pPr>
                      <a:r>
                        <a:rPr kumimoji="0" lang="en-GB" sz="1200" b="1" i="0" u="none" strike="noStrike" cap="none" normalizeH="0" baseline="0" dirty="0" smtClean="0">
                          <a:ln>
                            <a:noFill/>
                          </a:ln>
                          <a:solidFill>
                            <a:schemeClr val="bg1"/>
                          </a:solidFill>
                          <a:effectLst/>
                          <a:latin typeface="Arial"/>
                          <a:cs typeface="Arial" pitchFamily="34" charset="0"/>
                        </a:rPr>
                        <a:t>Considerations when determining normalised working capital</a:t>
                      </a:r>
                    </a:p>
                  </a:txBody>
                  <a:tcPr marL="54000" marR="54000" marT="54000" marB="54000" horzOverflow="overflow">
                    <a:lnL w="6350" cap="flat" cmpd="sng" algn="ctr">
                      <a:solidFill>
                        <a:srgbClr val="409DAD"/>
                      </a:solidFill>
                      <a:prstDash val="solid"/>
                      <a:round/>
                      <a:headEnd type="none" w="med" len="med"/>
                      <a:tailEnd type="none" w="med" len="med"/>
                    </a:lnL>
                    <a:lnR w="6350" cap="flat" cmpd="sng" algn="ctr">
                      <a:solidFill>
                        <a:srgbClr val="409DAD"/>
                      </a:solidFill>
                      <a:prstDash val="solid"/>
                      <a:round/>
                      <a:headEnd type="none" w="med" len="med"/>
                      <a:tailEnd type="none" w="med" len="med"/>
                    </a:lnR>
                    <a:lnT w="6350" cap="flat" cmpd="sng" algn="ctr">
                      <a:solidFill>
                        <a:srgbClr val="409DAD"/>
                      </a:solidFill>
                      <a:prstDash val="solid"/>
                      <a:round/>
                      <a:headEnd type="none" w="med" len="med"/>
                      <a:tailEnd type="none" w="med" len="med"/>
                    </a:lnT>
                    <a:lnB w="6350" cap="flat" cmpd="sng" algn="ctr">
                      <a:solidFill>
                        <a:srgbClr val="409DAD"/>
                      </a:solidFill>
                      <a:prstDash val="solid"/>
                      <a:round/>
                      <a:headEnd type="none" w="med" len="med"/>
                      <a:tailEnd type="none" w="med" len="med"/>
                    </a:lnB>
                    <a:lnTlToBr>
                      <a:noFill/>
                    </a:lnTlToBr>
                    <a:lnBlToTr>
                      <a:noFill/>
                    </a:lnBlToTr>
                    <a:solidFill>
                      <a:srgbClr val="80BEC9"/>
                    </a:solidFill>
                  </a:tcPr>
                </a:tc>
                <a:tc>
                  <a:txBody>
                    <a:bodyPr/>
                    <a:lstStyle/>
                    <a:p>
                      <a:pPr marL="177800" marR="0" lvl="2" indent="-177800" algn="l" defTabSz="914400" rtl="0" eaLnBrk="1" fontAlgn="auto" latinLnBrk="0" hangingPunct="1">
                        <a:lnSpc>
                          <a:spcPct val="100000"/>
                        </a:lnSpc>
                        <a:spcBef>
                          <a:spcPts val="600"/>
                        </a:spcBef>
                        <a:spcAft>
                          <a:spcPts val="0"/>
                        </a:spcAft>
                        <a:buClr>
                          <a:schemeClr val="accent1"/>
                        </a:buClr>
                        <a:buSzPct val="125000"/>
                        <a:buFont typeface="Arial" pitchFamily="34" charset="0"/>
                        <a:buChar char="▪"/>
                        <a:tabLst/>
                        <a:defRPr/>
                      </a:pPr>
                      <a:r>
                        <a:rPr kumimoji="0" lang="en-GB" sz="1200" b="0" i="0" u="none" strike="noStrike" kern="1200" cap="none" spc="0" normalizeH="0" baseline="0" noProof="0" dirty="0" smtClean="0">
                          <a:ln>
                            <a:noFill/>
                          </a:ln>
                          <a:solidFill>
                            <a:srgbClr val="000000"/>
                          </a:solidFill>
                          <a:effectLst/>
                          <a:uLnTx/>
                          <a:uFillTx/>
                          <a:latin typeface="Arial"/>
                          <a:ea typeface="+mn-ea"/>
                          <a:cs typeface="Arial" pitchFamily="34" charset="0"/>
                        </a:rPr>
                        <a:t>Target management need to take into account the forecast requirements of the business based on their business plan; a purchaser may have other plans which could modify these assumptions and require additional facilities. It is important that the forecast working capital is revisited if the completion date changes since there may be seasonal or periodic factors which can alter short term working capital requirements</a:t>
                      </a:r>
                    </a:p>
                    <a:p>
                      <a:pPr marL="177800" marR="0" lvl="2" indent="-177800" algn="l" defTabSz="914400" rtl="0" eaLnBrk="1" fontAlgn="auto" latinLnBrk="0" hangingPunct="1">
                        <a:lnSpc>
                          <a:spcPct val="100000"/>
                        </a:lnSpc>
                        <a:spcBef>
                          <a:spcPts val="600"/>
                        </a:spcBef>
                        <a:spcAft>
                          <a:spcPts val="0"/>
                        </a:spcAft>
                        <a:buClr>
                          <a:schemeClr val="accent1"/>
                        </a:buClr>
                        <a:buSzPct val="125000"/>
                        <a:buFont typeface="Arial" pitchFamily="34" charset="0"/>
                        <a:buChar char="▪"/>
                        <a:tabLst/>
                        <a:defRPr/>
                      </a:pPr>
                      <a:r>
                        <a:rPr kumimoji="0" lang="en-GB" sz="1200" b="0" i="0" u="none" strike="noStrike" kern="1200" cap="none" spc="0" normalizeH="0" baseline="0" noProof="0" dirty="0" smtClean="0">
                          <a:ln>
                            <a:noFill/>
                          </a:ln>
                          <a:solidFill>
                            <a:srgbClr val="000000"/>
                          </a:solidFill>
                          <a:effectLst/>
                          <a:uLnTx/>
                          <a:uFillTx/>
                          <a:latin typeface="Arial"/>
                          <a:ea typeface="+mn-ea"/>
                          <a:cs typeface="Arial" pitchFamily="34" charset="0"/>
                        </a:rPr>
                        <a:t>There may not be a normalized level of working capital due to peaks and troughs in the year (seasonality).  The highest and/or average requirements may need to be identified</a:t>
                      </a:r>
                    </a:p>
                    <a:p>
                      <a:pPr marL="177800" marR="0" lvl="2" indent="-177800" algn="l" defTabSz="914400" rtl="0" eaLnBrk="1" fontAlgn="auto" latinLnBrk="0" hangingPunct="1">
                        <a:lnSpc>
                          <a:spcPct val="100000"/>
                        </a:lnSpc>
                        <a:spcBef>
                          <a:spcPts val="600"/>
                        </a:spcBef>
                        <a:spcAft>
                          <a:spcPts val="0"/>
                        </a:spcAft>
                        <a:buClr>
                          <a:schemeClr val="accent1"/>
                        </a:buClr>
                        <a:buSzPct val="125000"/>
                        <a:buFont typeface="Arial" pitchFamily="34" charset="0"/>
                        <a:buChar char="▪"/>
                        <a:tabLst/>
                        <a:defRPr/>
                      </a:pPr>
                      <a:r>
                        <a:rPr kumimoji="0" lang="en-GB" sz="1200" b="0" i="0" u="none" strike="noStrike" kern="1200" cap="none" spc="0" normalizeH="0" baseline="0" noProof="0" dirty="0" smtClean="0">
                          <a:ln>
                            <a:noFill/>
                          </a:ln>
                          <a:solidFill>
                            <a:srgbClr val="000000"/>
                          </a:solidFill>
                          <a:effectLst/>
                          <a:uLnTx/>
                          <a:uFillTx/>
                          <a:latin typeface="Arial"/>
                          <a:ea typeface="+mn-ea"/>
                          <a:cs typeface="Arial" pitchFamily="34" charset="0"/>
                        </a:rPr>
                        <a:t>Ownership of cash in transit at completion will be a point for definition/negotiation </a:t>
                      </a:r>
                    </a:p>
                    <a:p>
                      <a:pPr marL="177800" marR="0" lvl="2" indent="-177800" algn="l" defTabSz="914400" rtl="0" eaLnBrk="1" fontAlgn="auto" latinLnBrk="0" hangingPunct="1">
                        <a:lnSpc>
                          <a:spcPct val="100000"/>
                        </a:lnSpc>
                        <a:spcBef>
                          <a:spcPts val="600"/>
                        </a:spcBef>
                        <a:spcAft>
                          <a:spcPts val="0"/>
                        </a:spcAft>
                        <a:buClr>
                          <a:schemeClr val="accent1"/>
                        </a:buClr>
                        <a:buSzPct val="125000"/>
                        <a:buFont typeface="Arial" pitchFamily="34" charset="0"/>
                        <a:buChar char="▪"/>
                        <a:tabLst/>
                        <a:defRPr/>
                      </a:pPr>
                      <a:r>
                        <a:rPr kumimoji="0" lang="en-GB" sz="1200" b="0" i="0" u="none" strike="noStrike" kern="1200" cap="none" spc="0" normalizeH="0" baseline="0" noProof="0" dirty="0" smtClean="0">
                          <a:ln>
                            <a:noFill/>
                          </a:ln>
                          <a:solidFill>
                            <a:srgbClr val="000000"/>
                          </a:solidFill>
                          <a:effectLst/>
                          <a:uLnTx/>
                          <a:uFillTx/>
                          <a:latin typeface="Arial"/>
                          <a:ea typeface="+mn-ea"/>
                          <a:cs typeface="Arial" pitchFamily="34" charset="0"/>
                        </a:rPr>
                        <a:t>There could be significant intra month swings which require funding</a:t>
                      </a:r>
                    </a:p>
                    <a:p>
                      <a:pPr marL="177800" marR="0" lvl="2" indent="-177800" algn="l" defTabSz="914400" rtl="0" eaLnBrk="1" fontAlgn="auto" latinLnBrk="0" hangingPunct="1">
                        <a:lnSpc>
                          <a:spcPct val="100000"/>
                        </a:lnSpc>
                        <a:spcBef>
                          <a:spcPts val="600"/>
                        </a:spcBef>
                        <a:spcAft>
                          <a:spcPts val="0"/>
                        </a:spcAft>
                        <a:buClr>
                          <a:schemeClr val="accent1"/>
                        </a:buClr>
                        <a:buSzPct val="125000"/>
                        <a:buFont typeface="Arial" pitchFamily="34" charset="0"/>
                        <a:buChar char="▪"/>
                        <a:tabLst/>
                        <a:defRPr/>
                      </a:pPr>
                      <a:r>
                        <a:rPr kumimoji="0" lang="en-GB" sz="1200" b="0" i="0" u="none" strike="noStrike" kern="1200" cap="none" spc="0" normalizeH="0" baseline="0" noProof="0" dirty="0" smtClean="0">
                          <a:ln>
                            <a:noFill/>
                          </a:ln>
                          <a:solidFill>
                            <a:srgbClr val="000000"/>
                          </a:solidFill>
                          <a:effectLst/>
                          <a:uLnTx/>
                          <a:uFillTx/>
                          <a:latin typeface="Arial"/>
                          <a:ea typeface="+mn-ea"/>
                          <a:cs typeface="Arial" pitchFamily="34" charset="0"/>
                        </a:rPr>
                        <a:t>The working capital of the business may include one-off, non recurring items or items which do not have “normal” payment terms. These should be stripped out, excluded from the definition and from part of any cash adjustment post completion</a:t>
                      </a:r>
                    </a:p>
                    <a:p>
                      <a:pPr marL="177800" marR="0" lvl="2" indent="-177800" algn="l" defTabSz="914400" rtl="0" eaLnBrk="1" fontAlgn="auto" latinLnBrk="0" hangingPunct="1">
                        <a:lnSpc>
                          <a:spcPct val="100000"/>
                        </a:lnSpc>
                        <a:spcBef>
                          <a:spcPts val="600"/>
                        </a:spcBef>
                        <a:spcAft>
                          <a:spcPts val="0"/>
                        </a:spcAft>
                        <a:buClr>
                          <a:schemeClr val="accent1"/>
                        </a:buClr>
                        <a:buSzPct val="125000"/>
                        <a:buFont typeface="Arial" pitchFamily="34" charset="0"/>
                        <a:buChar char="▪"/>
                        <a:tabLst/>
                        <a:defRPr/>
                      </a:pPr>
                      <a:r>
                        <a:rPr kumimoji="0" lang="en-GB" sz="1200" b="0" i="0" u="none" strike="noStrike" kern="1200" cap="none" spc="0" normalizeH="0" baseline="0" noProof="0" dirty="0" smtClean="0">
                          <a:ln>
                            <a:noFill/>
                          </a:ln>
                          <a:solidFill>
                            <a:srgbClr val="000000"/>
                          </a:solidFill>
                          <a:effectLst/>
                          <a:uLnTx/>
                          <a:uFillTx/>
                          <a:latin typeface="Arial"/>
                          <a:ea typeface="+mn-ea"/>
                          <a:cs typeface="Arial" pitchFamily="34" charset="0"/>
                        </a:rPr>
                        <a:t>Different accounting periods (i.e. 4,4,5 or 13 periods) could distort the trends in working capital</a:t>
                      </a:r>
                    </a:p>
                    <a:p>
                      <a:pPr marL="177800" marR="0" lvl="2" indent="-177800" algn="l" defTabSz="914400" rtl="0" eaLnBrk="1" fontAlgn="auto" latinLnBrk="0" hangingPunct="1">
                        <a:lnSpc>
                          <a:spcPct val="100000"/>
                        </a:lnSpc>
                        <a:spcBef>
                          <a:spcPts val="600"/>
                        </a:spcBef>
                        <a:spcAft>
                          <a:spcPts val="0"/>
                        </a:spcAft>
                        <a:buClr>
                          <a:schemeClr val="accent1"/>
                        </a:buClr>
                        <a:buSzPct val="125000"/>
                        <a:buFont typeface="Arial" pitchFamily="34" charset="0"/>
                        <a:buChar char="▪"/>
                        <a:tabLst/>
                        <a:defRPr/>
                      </a:pPr>
                      <a:r>
                        <a:rPr kumimoji="0" lang="en-GB" sz="1200" b="0" i="0" u="none" strike="noStrike" kern="1200" cap="none" spc="0" normalizeH="0" baseline="0" noProof="0" dirty="0" smtClean="0">
                          <a:ln>
                            <a:noFill/>
                          </a:ln>
                          <a:solidFill>
                            <a:srgbClr val="000000"/>
                          </a:solidFill>
                          <a:effectLst/>
                          <a:uLnTx/>
                          <a:uFillTx/>
                          <a:latin typeface="Arial"/>
                          <a:ea typeface="+mn-ea"/>
                          <a:cs typeface="Arial" pitchFamily="34" charset="0"/>
                        </a:rPr>
                        <a:t>Completeness of the working capital balances (i.e. to incorporate items required to present the business on a “complete”, “stand alone” basis)</a:t>
                      </a:r>
                    </a:p>
                  </a:txBody>
                  <a:tcPr marL="54000" marR="54000" marT="54000" marB="54000" horzOverflow="overflow">
                    <a:lnL w="6350" cap="flat" cmpd="sng" algn="ctr">
                      <a:solidFill>
                        <a:srgbClr val="409DAD"/>
                      </a:solidFill>
                      <a:prstDash val="solid"/>
                      <a:round/>
                      <a:headEnd type="none" w="med" len="med"/>
                      <a:tailEnd type="none" w="med" len="med"/>
                    </a:lnL>
                    <a:lnR w="6350" cap="flat" cmpd="sng" algn="ctr">
                      <a:solidFill>
                        <a:srgbClr val="409DAD"/>
                      </a:solidFill>
                      <a:prstDash val="solid"/>
                      <a:round/>
                      <a:headEnd type="none" w="med" len="med"/>
                      <a:tailEnd type="none" w="med" len="med"/>
                    </a:lnR>
                    <a:lnT w="6350" cap="flat" cmpd="sng" algn="ctr">
                      <a:solidFill>
                        <a:srgbClr val="409DAD"/>
                      </a:solidFill>
                      <a:prstDash val="solid"/>
                      <a:round/>
                      <a:headEnd type="none" w="med" len="med"/>
                      <a:tailEnd type="none" w="med" len="med"/>
                    </a:lnT>
                    <a:lnB w="6350" cap="flat" cmpd="sng" algn="ctr">
                      <a:solidFill>
                        <a:srgbClr val="409DAD"/>
                      </a:solidFill>
                      <a:prstDash val="solid"/>
                      <a:round/>
                      <a:headEnd type="none" w="med" len="med"/>
                      <a:tailEnd type="none" w="med" len="med"/>
                    </a:lnB>
                    <a:lnTlToBr>
                      <a:noFill/>
                    </a:lnTlToBr>
                    <a:lnBlToTr>
                      <a:noFill/>
                    </a:lnBlToTr>
                    <a:solidFill>
                      <a:schemeClr val="bg1"/>
                    </a:solidFill>
                  </a:tcPr>
                </a:tc>
              </a:tr>
            </a:tbl>
          </a:graphicData>
        </a:graphic>
      </p:graphicFrame>
      <p:pic>
        <p:nvPicPr>
          <p:cNvPr id="9" name="Picture 8"/>
          <p:cNvPicPr>
            <a:picLocks noChangeAspect="1" noChangeArrowheads="1"/>
          </p:cNvPicPr>
          <p:nvPr/>
        </p:nvPicPr>
        <p:blipFill>
          <a:blip r:embed="rId4" cstate="print"/>
          <a:srcRect/>
          <a:stretch>
            <a:fillRect/>
          </a:stretch>
        </p:blipFill>
        <p:spPr bwMode="auto">
          <a:xfrm>
            <a:off x="8107157" y="104711"/>
            <a:ext cx="822960" cy="82296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7" name="Rectangle 3"/>
          <p:cNvSpPr>
            <a:spLocks noGrp="1" noChangeArrowheads="1"/>
          </p:cNvSpPr>
          <p:nvPr>
            <p:ph type="body" idx="4294967295"/>
          </p:nvPr>
        </p:nvSpPr>
        <p:spPr>
          <a:xfrm>
            <a:off x="0" y="1295400"/>
            <a:ext cx="8721725" cy="5029200"/>
          </a:xfrm>
        </p:spPr>
        <p:txBody>
          <a:bodyPr/>
          <a:lstStyle/>
          <a:p>
            <a:pPr lvl="1" eaLnBrk="1" hangingPunct="1">
              <a:lnSpc>
                <a:spcPct val="90000"/>
              </a:lnSpc>
              <a:buFont typeface="Wingdings" pitchFamily="2" charset="2"/>
              <a:buNone/>
            </a:pPr>
            <a:endParaRPr lang="en-GB" dirty="0" smtClean="0"/>
          </a:p>
          <a:p>
            <a:pPr lvl="1" eaLnBrk="1" hangingPunct="1">
              <a:lnSpc>
                <a:spcPct val="90000"/>
              </a:lnSpc>
              <a:buFont typeface="Wingdings" pitchFamily="2" charset="2"/>
              <a:buNone/>
            </a:pPr>
            <a:endParaRPr lang="en-GB" sz="1400" dirty="0" smtClean="0"/>
          </a:p>
        </p:txBody>
      </p:sp>
      <p:sp>
        <p:nvSpPr>
          <p:cNvPr id="67588" name="Text Box 4"/>
          <p:cNvSpPr txBox="1">
            <a:spLocks noChangeArrowheads="1"/>
          </p:cNvSpPr>
          <p:nvPr/>
        </p:nvSpPr>
        <p:spPr bwMode="auto">
          <a:xfrm>
            <a:off x="8067675" y="773113"/>
            <a:ext cx="184150" cy="304800"/>
          </a:xfrm>
          <a:prstGeom prst="rect">
            <a:avLst/>
          </a:prstGeom>
          <a:noFill/>
          <a:ln w="12700">
            <a:noFill/>
            <a:miter lim="800000"/>
            <a:headEnd type="none" w="sm" len="sm"/>
            <a:tailEnd type="none" w="sm" len="sm"/>
          </a:ln>
        </p:spPr>
        <p:txBody>
          <a:bodyPr wrap="none">
            <a:spAutoFit/>
          </a:bodyPr>
          <a:lstStyle/>
          <a:p>
            <a:pPr marL="285750" indent="-285750" algn="ctr" defTabSz="762000" eaLnBrk="0" hangingPunct="0"/>
            <a:endParaRPr lang="en-US">
              <a:solidFill>
                <a:srgbClr val="001B64"/>
              </a:solidFill>
              <a:latin typeface="Univers 55" pitchFamily="2" charset="0"/>
            </a:endParaRPr>
          </a:p>
        </p:txBody>
      </p:sp>
      <p:sp>
        <p:nvSpPr>
          <p:cNvPr id="67589" name="Rectangle 5"/>
          <p:cNvSpPr>
            <a:spLocks noChangeArrowheads="1"/>
          </p:cNvSpPr>
          <p:nvPr/>
        </p:nvSpPr>
        <p:spPr bwMode="auto">
          <a:xfrm>
            <a:off x="323850" y="1557338"/>
            <a:ext cx="8496300" cy="792162"/>
          </a:xfrm>
          <a:prstGeom prst="rect">
            <a:avLst/>
          </a:prstGeom>
          <a:noFill/>
          <a:ln w="9525">
            <a:noFill/>
            <a:miter lim="800000"/>
            <a:headEnd/>
            <a:tailEnd/>
          </a:ln>
        </p:spPr>
        <p:txBody>
          <a:bodyPr lIns="0" tIns="0" rIns="0" bIns="0"/>
          <a:lstStyle/>
          <a:p>
            <a:pPr marL="287338" lvl="1" indent="-285750">
              <a:spcBef>
                <a:spcPct val="40000"/>
              </a:spcBef>
              <a:buClr>
                <a:srgbClr val="8AA5CB"/>
              </a:buClr>
              <a:buSzPct val="85000"/>
              <a:buFont typeface="Wingdings" pitchFamily="2" charset="2"/>
              <a:buNone/>
            </a:pPr>
            <a:endParaRPr lang="en-GB" sz="2000">
              <a:solidFill>
                <a:schemeClr val="tx1"/>
              </a:solidFill>
            </a:endParaRPr>
          </a:p>
          <a:p>
            <a:pPr marL="287338" lvl="1" indent="-285750">
              <a:spcBef>
                <a:spcPct val="40000"/>
              </a:spcBef>
              <a:buClr>
                <a:srgbClr val="8AA5CB"/>
              </a:buClr>
              <a:buSzPct val="85000"/>
              <a:buFont typeface="Wingdings" pitchFamily="2" charset="2"/>
              <a:buChar char="l"/>
            </a:pPr>
            <a:endParaRPr lang="en-GB" sz="2000">
              <a:solidFill>
                <a:schemeClr val="tx1"/>
              </a:solidFill>
            </a:endParaRPr>
          </a:p>
          <a:p>
            <a:pPr marL="287338" lvl="1" indent="-285750">
              <a:spcBef>
                <a:spcPct val="40000"/>
              </a:spcBef>
              <a:buClr>
                <a:srgbClr val="8AA5CB"/>
              </a:buClr>
              <a:buSzPct val="85000"/>
              <a:buFont typeface="Wingdings" pitchFamily="2" charset="2"/>
              <a:buChar char="l"/>
            </a:pPr>
            <a:endParaRPr lang="en-GB" sz="2000">
              <a:solidFill>
                <a:schemeClr val="tx1"/>
              </a:solidFill>
            </a:endParaRPr>
          </a:p>
        </p:txBody>
      </p:sp>
      <p:sp>
        <p:nvSpPr>
          <p:cNvPr id="67590" name="Rectangle 6"/>
          <p:cNvSpPr>
            <a:spLocks noChangeArrowheads="1"/>
          </p:cNvSpPr>
          <p:nvPr/>
        </p:nvSpPr>
        <p:spPr bwMode="auto">
          <a:xfrm>
            <a:off x="323850" y="1557338"/>
            <a:ext cx="8496300" cy="4032250"/>
          </a:xfrm>
          <a:prstGeom prst="rect">
            <a:avLst/>
          </a:prstGeom>
          <a:noFill/>
          <a:ln w="9525">
            <a:noFill/>
            <a:miter lim="800000"/>
            <a:headEnd/>
            <a:tailEnd/>
          </a:ln>
        </p:spPr>
        <p:txBody>
          <a:bodyPr lIns="0" tIns="0" rIns="0" bIns="0"/>
          <a:lstStyle/>
          <a:p>
            <a:pPr marL="287338" lvl="1" indent="-285750">
              <a:spcBef>
                <a:spcPct val="40000"/>
              </a:spcBef>
              <a:buClr>
                <a:srgbClr val="8AA5CB"/>
              </a:buClr>
              <a:buSzPct val="85000"/>
              <a:buFont typeface="Wingdings" pitchFamily="2" charset="2"/>
              <a:buChar char="l"/>
            </a:pPr>
            <a:endParaRPr lang="en-GB" sz="1600" b="0" smtClean="0">
              <a:solidFill>
                <a:schemeClr val="tx1"/>
              </a:solidFill>
            </a:endParaRPr>
          </a:p>
          <a:p>
            <a:pPr marL="287338" lvl="1" indent="-285750">
              <a:spcBef>
                <a:spcPct val="40000"/>
              </a:spcBef>
              <a:buClr>
                <a:srgbClr val="8AA5CB"/>
              </a:buClr>
              <a:buSzPct val="85000"/>
              <a:buFont typeface="Wingdings" pitchFamily="2" charset="2"/>
              <a:buChar char="l"/>
            </a:pPr>
            <a:endParaRPr lang="en-GB" sz="1600" b="0" dirty="0">
              <a:solidFill>
                <a:schemeClr val="tx1"/>
              </a:solidFill>
            </a:endParaRPr>
          </a:p>
          <a:p>
            <a:pPr marL="287338" lvl="1" indent="-285750">
              <a:spcBef>
                <a:spcPct val="40000"/>
              </a:spcBef>
              <a:buClr>
                <a:srgbClr val="8AA5CB"/>
              </a:buClr>
              <a:buSzPct val="85000"/>
              <a:buFont typeface="Wingdings" pitchFamily="2" charset="2"/>
              <a:buChar char="l"/>
            </a:pPr>
            <a:endParaRPr lang="en-GB" sz="1600" b="0" dirty="0">
              <a:solidFill>
                <a:schemeClr val="tx1"/>
              </a:solidFill>
            </a:endParaRPr>
          </a:p>
          <a:p>
            <a:pPr marL="287338" lvl="1" indent="-285750">
              <a:spcBef>
                <a:spcPct val="40000"/>
              </a:spcBef>
              <a:buClr>
                <a:srgbClr val="8AA5CB"/>
              </a:buClr>
              <a:buSzPct val="85000"/>
              <a:buFont typeface="Wingdings" pitchFamily="2" charset="2"/>
              <a:buChar char="l"/>
            </a:pPr>
            <a:endParaRPr lang="en-GB" sz="1600" b="0" dirty="0">
              <a:solidFill>
                <a:schemeClr val="tx1"/>
              </a:solidFill>
            </a:endParaRPr>
          </a:p>
          <a:p>
            <a:pPr marL="287338" lvl="1" indent="-285750">
              <a:spcBef>
                <a:spcPct val="40000"/>
              </a:spcBef>
              <a:buClr>
                <a:srgbClr val="8AA5CB"/>
              </a:buClr>
              <a:buSzPct val="85000"/>
              <a:buFont typeface="Wingdings" pitchFamily="2" charset="2"/>
              <a:buChar char="l"/>
            </a:pPr>
            <a:endParaRPr lang="en-GB" sz="1600" b="0" dirty="0">
              <a:solidFill>
                <a:schemeClr val="tx1"/>
              </a:solidFill>
            </a:endParaRPr>
          </a:p>
        </p:txBody>
      </p:sp>
      <p:sp>
        <p:nvSpPr>
          <p:cNvPr id="10" name="Rectangle 3"/>
          <p:cNvSpPr txBox="1">
            <a:spLocks noChangeArrowheads="1"/>
          </p:cNvSpPr>
          <p:nvPr/>
        </p:nvSpPr>
        <p:spPr bwMode="white">
          <a:xfrm>
            <a:off x="152400" y="0"/>
            <a:ext cx="8991600" cy="9874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eaLnBrk="0" hangingPunct="0"/>
            <a:r>
              <a:rPr lang="en-GB" sz="1600" b="0" kern="0" dirty="0" smtClean="0">
                <a:solidFill>
                  <a:srgbClr val="8AA5CB"/>
                </a:solidFill>
                <a:latin typeface="Arial" pitchFamily="34" charset="0"/>
                <a:ea typeface="+mj-ea"/>
                <a:cs typeface="Arial" pitchFamily="34" charset="0"/>
              </a:rPr>
              <a:t>In focus: Working capital purchase price adjustments </a:t>
            </a:r>
            <a:r>
              <a:rPr kumimoji="0" lang="en-GB" sz="1600" b="0" i="0" u="none" strike="noStrike" kern="0" cap="none" spc="0" normalizeH="0" baseline="0" noProof="0" dirty="0" smtClean="0">
                <a:ln>
                  <a:noFill/>
                </a:ln>
                <a:solidFill>
                  <a:srgbClr val="8AA5CB"/>
                </a:solidFill>
                <a:effectLst/>
                <a:uLnTx/>
                <a:uFillTx/>
                <a:latin typeface="Arial" pitchFamily="34" charset="0"/>
                <a:ea typeface="+mj-ea"/>
                <a:cs typeface="Arial" pitchFamily="34" charset="0"/>
              </a:rPr>
              <a:t/>
            </a:r>
            <a:br>
              <a:rPr kumimoji="0" lang="en-GB" sz="1600" b="0" i="0" u="none" strike="noStrike" kern="0" cap="none" spc="0" normalizeH="0" baseline="0" noProof="0" dirty="0" smtClean="0">
                <a:ln>
                  <a:noFill/>
                </a:ln>
                <a:solidFill>
                  <a:srgbClr val="8AA5CB"/>
                </a:solidFill>
                <a:effectLst/>
                <a:uLnTx/>
                <a:uFillTx/>
                <a:latin typeface="Arial" pitchFamily="34" charset="0"/>
                <a:ea typeface="+mj-ea"/>
                <a:cs typeface="Arial" pitchFamily="34" charset="0"/>
              </a:rPr>
            </a:br>
            <a:r>
              <a:rPr lang="en-GB" sz="1800" dirty="0" smtClean="0"/>
              <a:t>Key considerations (3 of 3)</a:t>
            </a:r>
            <a:endParaRPr kumimoji="0" lang="en-US" altLang="en-US" sz="1800" b="1" i="0" u="none" strike="noStrike" kern="0" cap="none" spc="0" normalizeH="0" baseline="0" noProof="0" dirty="0" smtClean="0">
              <a:ln>
                <a:noFill/>
              </a:ln>
              <a:solidFill>
                <a:schemeClr val="bg1"/>
              </a:solidFill>
              <a:effectLst/>
              <a:uLnTx/>
              <a:uFillTx/>
              <a:latin typeface="Arial" charset="0"/>
              <a:ea typeface="+mj-ea"/>
              <a:cs typeface="Arial" charset="0"/>
            </a:endParaRPr>
          </a:p>
        </p:txBody>
      </p:sp>
      <p:graphicFrame>
        <p:nvGraphicFramePr>
          <p:cNvPr id="11" name="Group 3"/>
          <p:cNvGraphicFramePr>
            <a:graphicFrameLocks noGrp="1"/>
          </p:cNvGraphicFramePr>
          <p:nvPr>
            <p:custDataLst>
              <p:tags r:id="rId1"/>
            </p:custDataLst>
          </p:nvPr>
        </p:nvGraphicFramePr>
        <p:xfrm>
          <a:off x="314718" y="1226205"/>
          <a:ext cx="8468555" cy="3234840"/>
        </p:xfrm>
        <a:graphic>
          <a:graphicData uri="http://schemas.openxmlformats.org/drawingml/2006/table">
            <a:tbl>
              <a:tblPr/>
              <a:tblGrid>
                <a:gridCol w="1354691"/>
                <a:gridCol w="7113864"/>
              </a:tblGrid>
              <a:tr h="290880">
                <a:tc gridSpan="2">
                  <a:txBody>
                    <a:bodyPr/>
                    <a:lstStyle/>
                    <a:p>
                      <a:pPr marL="0" marR="0" lvl="0" indent="0" algn="l" defTabSz="762000" rtl="0" eaLnBrk="1" fontAlgn="base" latinLnBrk="0" hangingPunct="1">
                        <a:lnSpc>
                          <a:spcPct val="100000"/>
                        </a:lnSpc>
                        <a:spcBef>
                          <a:spcPts val="600"/>
                        </a:spcBef>
                        <a:spcAft>
                          <a:spcPct val="0"/>
                        </a:spcAft>
                        <a:buClrTx/>
                        <a:buSzTx/>
                        <a:buFontTx/>
                        <a:buNone/>
                        <a:tabLst/>
                        <a:defRPr/>
                      </a:pPr>
                      <a:r>
                        <a:rPr kumimoji="0" lang="en-GB" sz="1200" b="1" i="0" u="none" strike="noStrike" cap="none" normalizeH="0" baseline="0" dirty="0" smtClean="0">
                          <a:ln>
                            <a:noFill/>
                          </a:ln>
                          <a:solidFill>
                            <a:schemeClr val="bg1"/>
                          </a:solidFill>
                          <a:effectLst/>
                          <a:latin typeface="Arial"/>
                          <a:cs typeface="Arial" pitchFamily="34" charset="0"/>
                        </a:rPr>
                        <a:t>Working capital purchase price adjustments</a:t>
                      </a:r>
                    </a:p>
                  </a:txBody>
                  <a:tcPr marL="54000" marR="54000" marT="54000" marB="54000" anchor="b" horzOverflow="overflow">
                    <a:lnL w="6350" cap="flat" cmpd="sng" algn="ctr">
                      <a:solidFill>
                        <a:srgbClr val="409DAD"/>
                      </a:solidFill>
                      <a:prstDash val="solid"/>
                      <a:round/>
                      <a:headEnd type="none" w="med" len="med"/>
                      <a:tailEnd type="none" w="med" len="med"/>
                    </a:lnL>
                    <a:lnR w="6350" cap="flat" cmpd="sng" algn="ctr">
                      <a:solidFill>
                        <a:srgbClr val="409DAD"/>
                      </a:solidFill>
                      <a:prstDash val="solid"/>
                      <a:round/>
                      <a:headEnd type="none" w="med" len="med"/>
                      <a:tailEnd type="none" w="med" len="med"/>
                    </a:lnR>
                    <a:lnT w="6350" cap="flat" cmpd="sng" algn="ctr">
                      <a:solidFill>
                        <a:srgbClr val="409DAD"/>
                      </a:solidFill>
                      <a:prstDash val="solid"/>
                      <a:round/>
                      <a:headEnd type="none" w="med" len="med"/>
                      <a:tailEnd type="none" w="med" len="med"/>
                    </a:lnT>
                    <a:lnB w="6350" cap="flat" cmpd="sng" algn="ctr">
                      <a:solidFill>
                        <a:srgbClr val="409DAD"/>
                      </a:solidFill>
                      <a:prstDash val="solid"/>
                      <a:round/>
                      <a:headEnd type="none" w="med" len="med"/>
                      <a:tailEnd type="none" w="med" len="med"/>
                    </a:lnB>
                    <a:lnTlToBr>
                      <a:noFill/>
                    </a:lnTlToBr>
                    <a:lnBlToTr>
                      <a:noFill/>
                    </a:lnBlToTr>
                    <a:solidFill>
                      <a:srgbClr val="409DAD"/>
                    </a:solidFill>
                  </a:tcPr>
                </a:tc>
                <a:tc hMerge="1">
                  <a:txBody>
                    <a:bodyPr/>
                    <a:lstStyle/>
                    <a:p>
                      <a:pPr marL="0" marR="0" lvl="4" indent="0" algn="l" defTabSz="914400" rtl="0" eaLnBrk="1" fontAlgn="auto" latinLnBrk="0" hangingPunct="1">
                        <a:lnSpc>
                          <a:spcPct val="100000"/>
                        </a:lnSpc>
                        <a:spcBef>
                          <a:spcPts val="600"/>
                        </a:spcBef>
                        <a:spcAft>
                          <a:spcPts val="0"/>
                        </a:spcAft>
                        <a:buClr>
                          <a:srgbClr val="97989A"/>
                        </a:buClr>
                        <a:buSzTx/>
                        <a:buFont typeface="Arial" pitchFamily="34" charset="0"/>
                        <a:buNone/>
                        <a:tabLst/>
                        <a:defRPr/>
                      </a:pPr>
                      <a:endParaRPr kumimoji="0" lang="en-GB" sz="1200" b="1" i="0" u="none" strike="noStrike" kern="1200" cap="none" spc="0" normalizeH="0" baseline="0" noProof="0" dirty="0" smtClean="0">
                        <a:ln>
                          <a:noFill/>
                        </a:ln>
                        <a:solidFill>
                          <a:schemeClr val="bg1"/>
                        </a:solidFill>
                        <a:effectLst/>
                        <a:uLnTx/>
                        <a:uFillTx/>
                        <a:latin typeface="Arial"/>
                        <a:ea typeface="+mn-ea"/>
                        <a:cs typeface="Arial" pitchFamily="34" charset="0"/>
                      </a:endParaRPr>
                    </a:p>
                  </a:txBody>
                  <a:tcPr marL="54000" marR="54000" marT="54000" marB="54000" anchor="b" horzOverflow="overflow">
                    <a:lnL w="6350" cap="flat" cmpd="sng" algn="ctr">
                      <a:solidFill>
                        <a:srgbClr val="409DAD"/>
                      </a:solidFill>
                      <a:prstDash val="solid"/>
                      <a:round/>
                      <a:headEnd type="none" w="med" len="med"/>
                      <a:tailEnd type="none" w="med" len="med"/>
                    </a:lnL>
                    <a:lnR w="6350" cap="flat" cmpd="sng" algn="ctr">
                      <a:solidFill>
                        <a:srgbClr val="409DAD"/>
                      </a:solidFill>
                      <a:prstDash val="solid"/>
                      <a:round/>
                      <a:headEnd type="none" w="med" len="med"/>
                      <a:tailEnd type="none" w="med" len="med"/>
                    </a:lnR>
                    <a:lnT w="6350" cap="flat" cmpd="sng" algn="ctr">
                      <a:solidFill>
                        <a:srgbClr val="409DAD"/>
                      </a:solidFill>
                      <a:prstDash val="solid"/>
                      <a:round/>
                      <a:headEnd type="none" w="med" len="med"/>
                      <a:tailEnd type="none" w="med" len="med"/>
                    </a:lnT>
                    <a:lnB w="6350" cap="flat" cmpd="sng" algn="ctr">
                      <a:solidFill>
                        <a:srgbClr val="409DAD"/>
                      </a:solidFill>
                      <a:prstDash val="solid"/>
                      <a:round/>
                      <a:headEnd type="none" w="med" len="med"/>
                      <a:tailEnd type="none" w="med" len="med"/>
                    </a:lnB>
                    <a:lnTlToBr>
                      <a:noFill/>
                    </a:lnTlToBr>
                    <a:lnBlToTr>
                      <a:noFill/>
                    </a:lnBlToTr>
                    <a:solidFill>
                      <a:srgbClr val="409DAD"/>
                    </a:solidFill>
                  </a:tcPr>
                </a:tc>
              </a:tr>
              <a:tr h="1327200">
                <a:tc>
                  <a:txBody>
                    <a:bodyPr/>
                    <a:lstStyle/>
                    <a:p>
                      <a:pPr marL="0" marR="0" lvl="0" indent="0" algn="l" defTabSz="762000" rtl="0" eaLnBrk="1" fontAlgn="base" latinLnBrk="0" hangingPunct="1">
                        <a:lnSpc>
                          <a:spcPct val="100000"/>
                        </a:lnSpc>
                        <a:spcBef>
                          <a:spcPts val="600"/>
                        </a:spcBef>
                        <a:spcAft>
                          <a:spcPct val="0"/>
                        </a:spcAft>
                        <a:buClrTx/>
                        <a:buSzTx/>
                        <a:buFontTx/>
                        <a:buNone/>
                        <a:tabLst/>
                      </a:pPr>
                      <a:r>
                        <a:rPr kumimoji="0" lang="en-GB" sz="1200" b="1" i="0" u="none" strike="noStrike" cap="none" normalizeH="0" baseline="0" smtClean="0">
                          <a:ln>
                            <a:noFill/>
                          </a:ln>
                          <a:solidFill>
                            <a:schemeClr val="bg1"/>
                          </a:solidFill>
                          <a:effectLst/>
                          <a:latin typeface="Arial"/>
                          <a:cs typeface="Arial" pitchFamily="34" charset="0"/>
                        </a:rPr>
                        <a:t>Completion accounts</a:t>
                      </a:r>
                      <a:endParaRPr kumimoji="0" lang="en-GB" sz="1200" b="1" i="0" u="none" strike="noStrike" cap="none" normalizeH="0" baseline="0" dirty="0" smtClean="0">
                        <a:ln>
                          <a:noFill/>
                        </a:ln>
                        <a:solidFill>
                          <a:schemeClr val="bg1"/>
                        </a:solidFill>
                        <a:effectLst/>
                        <a:latin typeface="Arial"/>
                        <a:cs typeface="Arial" pitchFamily="34" charset="0"/>
                      </a:endParaRPr>
                    </a:p>
                  </a:txBody>
                  <a:tcPr marL="54000" marR="54000" marT="54000" marB="54000" horzOverflow="overflow">
                    <a:lnL w="6350" cap="flat" cmpd="sng" algn="ctr">
                      <a:solidFill>
                        <a:srgbClr val="409DAD"/>
                      </a:solidFill>
                      <a:prstDash val="solid"/>
                      <a:round/>
                      <a:headEnd type="none" w="med" len="med"/>
                      <a:tailEnd type="none" w="med" len="med"/>
                    </a:lnL>
                    <a:lnR w="6350" cap="flat" cmpd="sng" algn="ctr">
                      <a:solidFill>
                        <a:srgbClr val="409DAD"/>
                      </a:solidFill>
                      <a:prstDash val="solid"/>
                      <a:round/>
                      <a:headEnd type="none" w="med" len="med"/>
                      <a:tailEnd type="none" w="med" len="med"/>
                    </a:lnR>
                    <a:lnT w="6350" cap="flat" cmpd="sng" algn="ctr">
                      <a:solidFill>
                        <a:srgbClr val="409DAD"/>
                      </a:solidFill>
                      <a:prstDash val="solid"/>
                      <a:round/>
                      <a:headEnd type="none" w="med" len="med"/>
                      <a:tailEnd type="none" w="med" len="med"/>
                    </a:lnT>
                    <a:lnB w="6350" cap="flat" cmpd="sng" algn="ctr">
                      <a:solidFill>
                        <a:srgbClr val="409DAD"/>
                      </a:solidFill>
                      <a:prstDash val="solid"/>
                      <a:round/>
                      <a:headEnd type="none" w="med" len="med"/>
                      <a:tailEnd type="none" w="med" len="med"/>
                    </a:lnB>
                    <a:lnTlToBr>
                      <a:noFill/>
                    </a:lnTlToBr>
                    <a:lnBlToTr>
                      <a:noFill/>
                    </a:lnBlToTr>
                    <a:solidFill>
                      <a:srgbClr val="80BEC9"/>
                    </a:solidFill>
                  </a:tcPr>
                </a:tc>
                <a:tc>
                  <a:txBody>
                    <a:bodyPr/>
                    <a:lstStyle/>
                    <a:p>
                      <a:pPr marL="177800" marR="0" lvl="2" indent="-177800" algn="l" defTabSz="914400" rtl="0" eaLnBrk="1" fontAlgn="auto" latinLnBrk="0" hangingPunct="1">
                        <a:lnSpc>
                          <a:spcPct val="100000"/>
                        </a:lnSpc>
                        <a:spcBef>
                          <a:spcPts val="600"/>
                        </a:spcBef>
                        <a:spcAft>
                          <a:spcPts val="0"/>
                        </a:spcAft>
                        <a:buClr>
                          <a:schemeClr val="accent1"/>
                        </a:buClr>
                        <a:buSzPct val="125000"/>
                        <a:buFont typeface="Arial" pitchFamily="34" charset="0"/>
                        <a:buChar char="▪"/>
                        <a:tabLst/>
                        <a:defRPr/>
                      </a:pPr>
                      <a:r>
                        <a:rPr kumimoji="0" lang="en-GB" sz="1200" b="0" i="0" u="none" strike="noStrike" kern="1200" cap="none" spc="0" normalizeH="0" baseline="0" noProof="0" dirty="0" smtClean="0">
                          <a:ln>
                            <a:noFill/>
                          </a:ln>
                          <a:solidFill>
                            <a:srgbClr val="000000"/>
                          </a:solidFill>
                          <a:effectLst/>
                          <a:uLnTx/>
                          <a:uFillTx/>
                          <a:latin typeface="Arial"/>
                          <a:ea typeface="+mn-ea"/>
                          <a:cs typeface="Arial" pitchFamily="34" charset="0"/>
                        </a:rPr>
                        <a:t>The purchase price adjustment is determined from completion accounts</a:t>
                      </a:r>
                    </a:p>
                    <a:p>
                      <a:pPr marL="177800" marR="0" lvl="2" indent="-177800" algn="l" defTabSz="914400" rtl="0" eaLnBrk="1" fontAlgn="auto" latinLnBrk="0" hangingPunct="1">
                        <a:lnSpc>
                          <a:spcPct val="100000"/>
                        </a:lnSpc>
                        <a:spcBef>
                          <a:spcPts val="600"/>
                        </a:spcBef>
                        <a:spcAft>
                          <a:spcPts val="0"/>
                        </a:spcAft>
                        <a:buClr>
                          <a:schemeClr val="accent1"/>
                        </a:buClr>
                        <a:buSzPct val="125000"/>
                        <a:buFont typeface="Arial" pitchFamily="34" charset="0"/>
                        <a:buChar char="▪"/>
                        <a:tabLst/>
                        <a:defRPr/>
                      </a:pPr>
                      <a:r>
                        <a:rPr kumimoji="0" lang="en-GB" sz="1200" b="0" i="0" u="none" strike="noStrike" kern="1200" cap="none" spc="0" normalizeH="0" baseline="0" noProof="0" dirty="0" smtClean="0">
                          <a:ln>
                            <a:noFill/>
                          </a:ln>
                          <a:solidFill>
                            <a:srgbClr val="000000"/>
                          </a:solidFill>
                          <a:effectLst/>
                          <a:uLnTx/>
                          <a:uFillTx/>
                          <a:latin typeface="Arial"/>
                          <a:ea typeface="+mn-ea"/>
                          <a:cs typeface="Arial" pitchFamily="34" charset="0"/>
                        </a:rPr>
                        <a:t>Completion accounts are a set of financial statements drawn up at completion</a:t>
                      </a:r>
                    </a:p>
                    <a:p>
                      <a:pPr marL="177800" marR="0" lvl="2" indent="-177800" algn="l" defTabSz="914400" rtl="0" eaLnBrk="1" fontAlgn="auto" latinLnBrk="0" hangingPunct="1">
                        <a:lnSpc>
                          <a:spcPct val="100000"/>
                        </a:lnSpc>
                        <a:spcBef>
                          <a:spcPts val="600"/>
                        </a:spcBef>
                        <a:spcAft>
                          <a:spcPts val="0"/>
                        </a:spcAft>
                        <a:buClr>
                          <a:schemeClr val="accent1"/>
                        </a:buClr>
                        <a:buSzPct val="125000"/>
                        <a:buFont typeface="Arial" pitchFamily="34" charset="0"/>
                        <a:buChar char="▪"/>
                        <a:tabLst/>
                        <a:defRPr/>
                      </a:pPr>
                      <a:r>
                        <a:rPr kumimoji="0" lang="en-GB" sz="1200" b="0" i="0" u="none" strike="noStrike" kern="1200" cap="none" spc="0" normalizeH="0" baseline="0" noProof="0" dirty="0" smtClean="0">
                          <a:ln>
                            <a:noFill/>
                          </a:ln>
                          <a:solidFill>
                            <a:srgbClr val="000000"/>
                          </a:solidFill>
                          <a:effectLst/>
                          <a:uLnTx/>
                          <a:uFillTx/>
                          <a:latin typeface="Arial"/>
                          <a:ea typeface="+mn-ea"/>
                          <a:cs typeface="Arial" pitchFamily="34" charset="0"/>
                        </a:rPr>
                        <a:t>These financial statements follow the definitions and pro-forma statements set out in the SPA. It allows the seller and purchaser to determine whether too much or too little working capital was delivered on completion</a:t>
                      </a:r>
                    </a:p>
                    <a:p>
                      <a:pPr marL="177800" marR="0" lvl="2" indent="-177800" algn="l" defTabSz="914400" rtl="0" eaLnBrk="1" fontAlgn="auto" latinLnBrk="0" hangingPunct="1">
                        <a:lnSpc>
                          <a:spcPct val="100000"/>
                        </a:lnSpc>
                        <a:spcBef>
                          <a:spcPts val="600"/>
                        </a:spcBef>
                        <a:spcAft>
                          <a:spcPts val="0"/>
                        </a:spcAft>
                        <a:buClr>
                          <a:schemeClr val="accent1"/>
                        </a:buClr>
                        <a:buSzPct val="125000"/>
                        <a:buFont typeface="Arial" pitchFamily="34" charset="0"/>
                        <a:buChar char="▪"/>
                        <a:tabLst/>
                        <a:defRPr/>
                      </a:pPr>
                      <a:r>
                        <a:rPr kumimoji="0" lang="en-GB" sz="1200" b="0" i="0" u="none" strike="noStrike" kern="1200" cap="none" spc="0" normalizeH="0" baseline="0" noProof="0" dirty="0" smtClean="0">
                          <a:ln>
                            <a:noFill/>
                          </a:ln>
                          <a:solidFill>
                            <a:srgbClr val="000000"/>
                          </a:solidFill>
                          <a:effectLst/>
                          <a:uLnTx/>
                          <a:uFillTx/>
                          <a:latin typeface="Arial"/>
                          <a:ea typeface="+mn-ea"/>
                          <a:cs typeface="Arial" pitchFamily="34" charset="0"/>
                        </a:rPr>
                        <a:t>Completion accounts are also used to cover any other price adjustments included in the SPA (e.g. net debt, cash, </a:t>
                      </a:r>
                      <a:r>
                        <a:rPr kumimoji="0" lang="en-GB" sz="1200" b="0" i="0" u="none" strike="noStrike" kern="1200" cap="none" spc="0" normalizeH="0" baseline="0" noProof="0" dirty="0" err="1" smtClean="0">
                          <a:ln>
                            <a:noFill/>
                          </a:ln>
                          <a:solidFill>
                            <a:srgbClr val="000000"/>
                          </a:solidFill>
                          <a:effectLst/>
                          <a:uLnTx/>
                          <a:uFillTx/>
                          <a:latin typeface="Arial"/>
                          <a:ea typeface="+mn-ea"/>
                          <a:cs typeface="Arial" pitchFamily="34" charset="0"/>
                        </a:rPr>
                        <a:t>capex</a:t>
                      </a:r>
                      <a:r>
                        <a:rPr kumimoji="0" lang="en-GB" sz="1200" b="0" i="0" u="none" strike="noStrike" kern="1200" cap="none" spc="0" normalizeH="0" baseline="0" noProof="0" dirty="0" smtClean="0">
                          <a:ln>
                            <a:noFill/>
                          </a:ln>
                          <a:solidFill>
                            <a:srgbClr val="000000"/>
                          </a:solidFill>
                          <a:effectLst/>
                          <a:uLnTx/>
                          <a:uFillTx/>
                          <a:latin typeface="Arial"/>
                          <a:ea typeface="+mn-ea"/>
                          <a:cs typeface="Arial" pitchFamily="34" charset="0"/>
                        </a:rPr>
                        <a:t>)</a:t>
                      </a:r>
                    </a:p>
                  </a:txBody>
                  <a:tcPr marL="54000" marR="54000" marT="54000" marB="54000" horzOverflow="overflow">
                    <a:lnL w="6350" cap="flat" cmpd="sng" algn="ctr">
                      <a:solidFill>
                        <a:srgbClr val="409DAD"/>
                      </a:solidFill>
                      <a:prstDash val="solid"/>
                      <a:round/>
                      <a:headEnd type="none" w="med" len="med"/>
                      <a:tailEnd type="none" w="med" len="med"/>
                    </a:lnL>
                    <a:lnR w="6350" cap="flat" cmpd="sng" algn="ctr">
                      <a:solidFill>
                        <a:srgbClr val="409DAD"/>
                      </a:solidFill>
                      <a:prstDash val="solid"/>
                      <a:round/>
                      <a:headEnd type="none" w="med" len="med"/>
                      <a:tailEnd type="none" w="med" len="med"/>
                    </a:lnR>
                    <a:lnT w="6350" cap="flat" cmpd="sng" algn="ctr">
                      <a:solidFill>
                        <a:srgbClr val="409DAD"/>
                      </a:solidFill>
                      <a:prstDash val="solid"/>
                      <a:round/>
                      <a:headEnd type="none" w="med" len="med"/>
                      <a:tailEnd type="none" w="med" len="med"/>
                    </a:lnT>
                    <a:lnB w="6350" cap="flat" cmpd="sng" algn="ctr">
                      <a:solidFill>
                        <a:srgbClr val="409DAD"/>
                      </a:solidFill>
                      <a:prstDash val="solid"/>
                      <a:round/>
                      <a:headEnd type="none" w="med" len="med"/>
                      <a:tailEnd type="none" w="med" len="med"/>
                    </a:lnB>
                    <a:lnTlToBr>
                      <a:noFill/>
                    </a:lnTlToBr>
                    <a:lnBlToTr>
                      <a:noFill/>
                    </a:lnBlToTr>
                    <a:solidFill>
                      <a:schemeClr val="bg1"/>
                    </a:solidFill>
                  </a:tcPr>
                </a:tc>
              </a:tr>
              <a:tr h="1327200">
                <a:tc>
                  <a:txBody>
                    <a:bodyPr/>
                    <a:lstStyle/>
                    <a:p>
                      <a:pPr marL="0" marR="0" lvl="0" indent="0" algn="l" defTabSz="762000" rtl="0" eaLnBrk="1" fontAlgn="base" latinLnBrk="0" hangingPunct="1">
                        <a:lnSpc>
                          <a:spcPct val="100000"/>
                        </a:lnSpc>
                        <a:spcBef>
                          <a:spcPts val="600"/>
                        </a:spcBef>
                        <a:spcAft>
                          <a:spcPct val="0"/>
                        </a:spcAft>
                        <a:buClrTx/>
                        <a:buSzTx/>
                        <a:buFontTx/>
                        <a:buNone/>
                        <a:tabLst/>
                      </a:pPr>
                      <a:r>
                        <a:rPr kumimoji="0" lang="en-GB" sz="1200" b="1" i="0" u="none" strike="noStrike" cap="none" normalizeH="0" baseline="0" smtClean="0">
                          <a:ln>
                            <a:noFill/>
                          </a:ln>
                          <a:solidFill>
                            <a:schemeClr val="bg1"/>
                          </a:solidFill>
                          <a:effectLst/>
                          <a:latin typeface="Arial"/>
                          <a:cs typeface="Arial" pitchFamily="34" charset="0"/>
                        </a:rPr>
                        <a:t>Proforma statements</a:t>
                      </a:r>
                      <a:endParaRPr kumimoji="0" lang="en-GB" sz="1200" b="1" i="0" u="none" strike="noStrike" cap="none" normalizeH="0" baseline="0" dirty="0" smtClean="0">
                        <a:ln>
                          <a:noFill/>
                        </a:ln>
                        <a:solidFill>
                          <a:schemeClr val="bg1"/>
                        </a:solidFill>
                        <a:effectLst/>
                        <a:latin typeface="Arial"/>
                        <a:cs typeface="Arial" pitchFamily="34" charset="0"/>
                      </a:endParaRPr>
                    </a:p>
                  </a:txBody>
                  <a:tcPr marL="54000" marR="54000" marT="54000" marB="54000" horzOverflow="overflow">
                    <a:lnL w="6350" cap="flat" cmpd="sng" algn="ctr">
                      <a:solidFill>
                        <a:srgbClr val="409DAD"/>
                      </a:solidFill>
                      <a:prstDash val="solid"/>
                      <a:round/>
                      <a:headEnd type="none" w="med" len="med"/>
                      <a:tailEnd type="none" w="med" len="med"/>
                    </a:lnL>
                    <a:lnR w="6350" cap="flat" cmpd="sng" algn="ctr">
                      <a:solidFill>
                        <a:srgbClr val="409DAD"/>
                      </a:solidFill>
                      <a:prstDash val="solid"/>
                      <a:round/>
                      <a:headEnd type="none" w="med" len="med"/>
                      <a:tailEnd type="none" w="med" len="med"/>
                    </a:lnR>
                    <a:lnT w="6350" cap="flat" cmpd="sng" algn="ctr">
                      <a:solidFill>
                        <a:srgbClr val="409DAD"/>
                      </a:solidFill>
                      <a:prstDash val="solid"/>
                      <a:round/>
                      <a:headEnd type="none" w="med" len="med"/>
                      <a:tailEnd type="none" w="med" len="med"/>
                    </a:lnT>
                    <a:lnB w="6350" cap="flat" cmpd="sng" algn="ctr">
                      <a:solidFill>
                        <a:srgbClr val="409DAD"/>
                      </a:solidFill>
                      <a:prstDash val="solid"/>
                      <a:round/>
                      <a:headEnd type="none" w="med" len="med"/>
                      <a:tailEnd type="none" w="med" len="med"/>
                    </a:lnB>
                    <a:lnTlToBr>
                      <a:noFill/>
                    </a:lnTlToBr>
                    <a:lnBlToTr>
                      <a:noFill/>
                    </a:lnBlToTr>
                    <a:solidFill>
                      <a:srgbClr val="80BEC9"/>
                    </a:solidFill>
                  </a:tcPr>
                </a:tc>
                <a:tc>
                  <a:txBody>
                    <a:bodyPr/>
                    <a:lstStyle/>
                    <a:p>
                      <a:pPr marL="177800" marR="0" lvl="2" indent="-177800" algn="l" defTabSz="914400" rtl="0" eaLnBrk="1" fontAlgn="auto" latinLnBrk="0" hangingPunct="1">
                        <a:lnSpc>
                          <a:spcPct val="100000"/>
                        </a:lnSpc>
                        <a:spcBef>
                          <a:spcPts val="600"/>
                        </a:spcBef>
                        <a:spcAft>
                          <a:spcPts val="0"/>
                        </a:spcAft>
                        <a:buClr>
                          <a:schemeClr val="accent1"/>
                        </a:buClr>
                        <a:buSzPct val="125000"/>
                        <a:buFont typeface="Arial" pitchFamily="34" charset="0"/>
                        <a:buChar char="▪"/>
                        <a:tabLst/>
                        <a:defRPr/>
                      </a:pPr>
                      <a:r>
                        <a:rPr kumimoji="0" lang="en-GB" sz="1200" b="0" i="0" u="none" strike="noStrike" kern="1200" cap="none" spc="0" normalizeH="0" baseline="0" noProof="0" dirty="0" smtClean="0">
                          <a:ln>
                            <a:noFill/>
                          </a:ln>
                          <a:solidFill>
                            <a:srgbClr val="000000"/>
                          </a:solidFill>
                          <a:effectLst/>
                          <a:uLnTx/>
                          <a:uFillTx/>
                          <a:latin typeface="Arial"/>
                          <a:ea typeface="+mn-ea"/>
                          <a:cs typeface="Arial" pitchFamily="34" charset="0"/>
                        </a:rPr>
                        <a:t>It is useful to have a pro forma working capital statement (which could form part of the SPA) , with the components under each heading defined as clearly as possible. The actual calculation should be based on the same items as were used in the calculation of the benchmark figure. Care needs to be taken in respect of items whose classification has either changed or is different in the statutory and management accounts</a:t>
                      </a:r>
                    </a:p>
                  </a:txBody>
                  <a:tcPr marL="54000" marR="54000" marT="54000" marB="54000" horzOverflow="overflow">
                    <a:lnL w="6350" cap="flat" cmpd="sng" algn="ctr">
                      <a:solidFill>
                        <a:srgbClr val="409DAD"/>
                      </a:solidFill>
                      <a:prstDash val="solid"/>
                      <a:round/>
                      <a:headEnd type="none" w="med" len="med"/>
                      <a:tailEnd type="none" w="med" len="med"/>
                    </a:lnL>
                    <a:lnR w="6350" cap="flat" cmpd="sng" algn="ctr">
                      <a:solidFill>
                        <a:srgbClr val="409DAD"/>
                      </a:solidFill>
                      <a:prstDash val="solid"/>
                      <a:round/>
                      <a:headEnd type="none" w="med" len="med"/>
                      <a:tailEnd type="none" w="med" len="med"/>
                    </a:lnR>
                    <a:lnT w="6350" cap="flat" cmpd="sng" algn="ctr">
                      <a:solidFill>
                        <a:srgbClr val="409DAD"/>
                      </a:solidFill>
                      <a:prstDash val="solid"/>
                      <a:round/>
                      <a:headEnd type="none" w="med" len="med"/>
                      <a:tailEnd type="none" w="med" len="med"/>
                    </a:lnT>
                    <a:lnB w="6350" cap="flat" cmpd="sng" algn="ctr">
                      <a:solidFill>
                        <a:srgbClr val="409DAD"/>
                      </a:solidFill>
                      <a:prstDash val="solid"/>
                      <a:round/>
                      <a:headEnd type="none" w="med" len="med"/>
                      <a:tailEnd type="none" w="med" len="med"/>
                    </a:lnB>
                    <a:lnTlToBr>
                      <a:noFill/>
                    </a:lnTlToBr>
                    <a:lnBlToTr>
                      <a:noFill/>
                    </a:lnBlToTr>
                    <a:solidFill>
                      <a:schemeClr val="bg1"/>
                    </a:solidFill>
                  </a:tcPr>
                </a:tc>
              </a:tr>
            </a:tbl>
          </a:graphicData>
        </a:graphic>
      </p:graphicFrame>
      <p:pic>
        <p:nvPicPr>
          <p:cNvPr id="9" name="Picture 8"/>
          <p:cNvPicPr>
            <a:picLocks noChangeAspect="1" noChangeArrowheads="1"/>
          </p:cNvPicPr>
          <p:nvPr/>
        </p:nvPicPr>
        <p:blipFill>
          <a:blip r:embed="rId4" cstate="print"/>
          <a:srcRect/>
          <a:stretch>
            <a:fillRect/>
          </a:stretch>
        </p:blipFill>
        <p:spPr bwMode="auto">
          <a:xfrm>
            <a:off x="8107157" y="104711"/>
            <a:ext cx="822960" cy="82296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1" name="Rectangle 3"/>
          <p:cNvSpPr>
            <a:spLocks noGrp="1" noChangeArrowheads="1"/>
          </p:cNvSpPr>
          <p:nvPr>
            <p:ph type="body" idx="4294967295"/>
          </p:nvPr>
        </p:nvSpPr>
        <p:spPr>
          <a:xfrm>
            <a:off x="0" y="1295400"/>
            <a:ext cx="8721725" cy="5029200"/>
          </a:xfrm>
        </p:spPr>
        <p:txBody>
          <a:bodyPr/>
          <a:lstStyle/>
          <a:p>
            <a:pPr lvl="1" eaLnBrk="1" hangingPunct="1">
              <a:lnSpc>
                <a:spcPct val="90000"/>
              </a:lnSpc>
              <a:buFont typeface="Wingdings" pitchFamily="2" charset="2"/>
              <a:buNone/>
            </a:pPr>
            <a:endParaRPr lang="en-GB" dirty="0" smtClean="0"/>
          </a:p>
          <a:p>
            <a:pPr lvl="1" eaLnBrk="1" hangingPunct="1">
              <a:lnSpc>
                <a:spcPct val="90000"/>
              </a:lnSpc>
              <a:buFont typeface="Wingdings" pitchFamily="2" charset="2"/>
              <a:buNone/>
            </a:pPr>
            <a:endParaRPr lang="en-GB" sz="1400" dirty="0" smtClean="0"/>
          </a:p>
        </p:txBody>
      </p:sp>
      <p:sp>
        <p:nvSpPr>
          <p:cNvPr id="68612" name="Text Box 4"/>
          <p:cNvSpPr txBox="1">
            <a:spLocks noChangeArrowheads="1"/>
          </p:cNvSpPr>
          <p:nvPr/>
        </p:nvSpPr>
        <p:spPr bwMode="auto">
          <a:xfrm>
            <a:off x="8067385" y="773113"/>
            <a:ext cx="184731" cy="461665"/>
          </a:xfrm>
          <a:prstGeom prst="rect">
            <a:avLst/>
          </a:prstGeom>
          <a:noFill/>
          <a:ln w="12700">
            <a:noFill/>
            <a:miter lim="800000"/>
            <a:headEnd type="none" w="sm" len="sm"/>
            <a:tailEnd type="none" w="sm" len="sm"/>
          </a:ln>
        </p:spPr>
        <p:txBody>
          <a:bodyPr wrap="none">
            <a:spAutoFit/>
          </a:bodyPr>
          <a:lstStyle/>
          <a:p>
            <a:pPr marL="285750" indent="-285750" algn="ctr" defTabSz="762000" eaLnBrk="0" hangingPunct="0"/>
            <a:endParaRPr lang="en-US">
              <a:solidFill>
                <a:schemeClr val="tx1"/>
              </a:solidFill>
              <a:latin typeface="Univers 55" pitchFamily="2" charset="0"/>
            </a:endParaRPr>
          </a:p>
        </p:txBody>
      </p:sp>
      <p:sp>
        <p:nvSpPr>
          <p:cNvPr id="68613" name="Rectangle 5"/>
          <p:cNvSpPr>
            <a:spLocks noChangeArrowheads="1"/>
          </p:cNvSpPr>
          <p:nvPr/>
        </p:nvSpPr>
        <p:spPr bwMode="auto">
          <a:xfrm>
            <a:off x="323850" y="1557338"/>
            <a:ext cx="8496300" cy="792162"/>
          </a:xfrm>
          <a:prstGeom prst="rect">
            <a:avLst/>
          </a:prstGeom>
          <a:noFill/>
          <a:ln w="9525">
            <a:noFill/>
            <a:miter lim="800000"/>
            <a:headEnd/>
            <a:tailEnd/>
          </a:ln>
        </p:spPr>
        <p:txBody>
          <a:bodyPr lIns="0" tIns="0" rIns="0" bIns="0"/>
          <a:lstStyle/>
          <a:p>
            <a:pPr marL="287338" lvl="1" indent="-285750">
              <a:spcBef>
                <a:spcPct val="40000"/>
              </a:spcBef>
              <a:buClr>
                <a:srgbClr val="8AA5CB"/>
              </a:buClr>
              <a:buSzPct val="85000"/>
              <a:buFont typeface="Wingdings" pitchFamily="2" charset="2"/>
              <a:buNone/>
            </a:pPr>
            <a:endParaRPr lang="en-GB" sz="2000">
              <a:solidFill>
                <a:schemeClr val="tx1"/>
              </a:solidFill>
            </a:endParaRPr>
          </a:p>
          <a:p>
            <a:pPr marL="287338" lvl="1" indent="-285750">
              <a:spcBef>
                <a:spcPct val="40000"/>
              </a:spcBef>
              <a:buClr>
                <a:srgbClr val="8AA5CB"/>
              </a:buClr>
              <a:buSzPct val="85000"/>
              <a:buFont typeface="Wingdings" pitchFamily="2" charset="2"/>
              <a:buChar char="l"/>
            </a:pPr>
            <a:endParaRPr lang="en-GB" sz="2000">
              <a:solidFill>
                <a:schemeClr val="tx1"/>
              </a:solidFill>
            </a:endParaRPr>
          </a:p>
          <a:p>
            <a:pPr marL="287338" lvl="1" indent="-285750">
              <a:spcBef>
                <a:spcPct val="40000"/>
              </a:spcBef>
              <a:buClr>
                <a:srgbClr val="8AA5CB"/>
              </a:buClr>
              <a:buSzPct val="85000"/>
              <a:buFont typeface="Wingdings" pitchFamily="2" charset="2"/>
              <a:buChar char="l"/>
            </a:pPr>
            <a:endParaRPr lang="en-GB" sz="2000">
              <a:solidFill>
                <a:schemeClr val="tx1"/>
              </a:solidFill>
            </a:endParaRPr>
          </a:p>
        </p:txBody>
      </p:sp>
      <p:sp>
        <p:nvSpPr>
          <p:cNvPr id="7" name="Rectangle 3"/>
          <p:cNvSpPr txBox="1">
            <a:spLocks noChangeArrowheads="1"/>
          </p:cNvSpPr>
          <p:nvPr/>
        </p:nvSpPr>
        <p:spPr bwMode="auto">
          <a:xfrm>
            <a:off x="377505" y="1392572"/>
            <a:ext cx="8555358" cy="47796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190500" marR="0" lvl="1" indent="-188913" algn="l" defTabSz="914400" rtl="0" eaLnBrk="0" fontAlgn="base" latinLnBrk="0" hangingPunct="0">
              <a:lnSpc>
                <a:spcPct val="100000"/>
              </a:lnSpc>
              <a:spcBef>
                <a:spcPct val="40000"/>
              </a:spcBef>
              <a:spcAft>
                <a:spcPct val="0"/>
              </a:spcAft>
              <a:buClr>
                <a:schemeClr val="accent1"/>
              </a:buClr>
              <a:buSzPct val="85000"/>
              <a:buFont typeface="Wingdings" pitchFamily="2" charset="2"/>
              <a:buNone/>
              <a:tabLst/>
              <a:defRPr/>
            </a:pPr>
            <a:r>
              <a:rPr kumimoji="0" lang="en-GB" sz="1600" b="1" i="0" u="none" strike="noStrike" kern="0" cap="none" spc="0" normalizeH="0" baseline="0" noProof="0" dirty="0" smtClean="0">
                <a:ln>
                  <a:noFill/>
                </a:ln>
                <a:solidFill>
                  <a:schemeClr val="tx2"/>
                </a:solidFill>
                <a:effectLst/>
                <a:uLnTx/>
                <a:uFillTx/>
                <a:latin typeface="Arial" pitchFamily="34" charset="0"/>
                <a:cs typeface="Arial" pitchFamily="34" charset="0"/>
              </a:rPr>
              <a:t>1. Reference or target NWC set too low – below underlying operating level</a:t>
            </a:r>
          </a:p>
          <a:p>
            <a:pPr marL="381000" marR="0" lvl="2" indent="-188913" algn="l" defTabSz="914400" rtl="0" eaLnBrk="0" fontAlgn="base" latinLnBrk="0" hangingPunct="0">
              <a:lnSpc>
                <a:spcPct val="100000"/>
              </a:lnSpc>
              <a:spcBef>
                <a:spcPct val="40000"/>
              </a:spcBef>
              <a:spcAft>
                <a:spcPct val="0"/>
              </a:spcAft>
              <a:buClr>
                <a:schemeClr val="accent1"/>
              </a:buClr>
              <a:buSzPct val="125000"/>
              <a:buFont typeface="Arial" pitchFamily="34" charset="0"/>
              <a:buChar char="▪"/>
              <a:tabLst/>
              <a:defRPr/>
            </a:pPr>
            <a:r>
              <a:rPr kumimoji="0" lang="en-GB" sz="1600" b="0" i="0" u="none" strike="noStrike" kern="0" cap="none" spc="0" normalizeH="0" baseline="0" noProof="0" dirty="0" smtClean="0">
                <a:ln>
                  <a:noFill/>
                </a:ln>
                <a:solidFill>
                  <a:schemeClr val="tx1"/>
                </a:solidFill>
                <a:effectLst/>
                <a:uLnTx/>
                <a:uFillTx/>
                <a:latin typeface="Arial" pitchFamily="34" charset="0"/>
                <a:cs typeface="Arial" pitchFamily="34" charset="0"/>
              </a:rPr>
              <a:t>Reasons</a:t>
            </a:r>
          </a:p>
          <a:p>
            <a:pPr marL="762000" marR="0" lvl="4" indent="-188913" algn="l" defTabSz="914400" rtl="0" eaLnBrk="0" fontAlgn="base" latinLnBrk="0" hangingPunct="0">
              <a:lnSpc>
                <a:spcPct val="100000"/>
              </a:lnSpc>
              <a:spcBef>
                <a:spcPct val="40000"/>
              </a:spcBef>
              <a:spcAft>
                <a:spcPct val="0"/>
              </a:spcAft>
              <a:buClr>
                <a:schemeClr val="accent1"/>
              </a:buClr>
              <a:buSzPct val="85000"/>
              <a:buFont typeface="Arial" pitchFamily="34" charset="0"/>
              <a:buChar char="–"/>
              <a:tabLst/>
              <a:defRPr/>
            </a:pPr>
            <a:r>
              <a:rPr kumimoji="0" lang="en-GB" sz="1600" b="0" i="0" u="none" strike="noStrike" kern="0" cap="none" spc="0" normalizeH="0" baseline="0" noProof="0" dirty="0" smtClean="0">
                <a:ln>
                  <a:noFill/>
                </a:ln>
                <a:solidFill>
                  <a:schemeClr val="tx1"/>
                </a:solidFill>
                <a:effectLst/>
                <a:uLnTx/>
                <a:uFillTx/>
                <a:latin typeface="Arial" pitchFamily="34" charset="0"/>
                <a:cs typeface="Arial" pitchFamily="34" charset="0"/>
              </a:rPr>
              <a:t>Don’t reflect one-offs and ‘window-dressing’; don’t adjust for seasonality; Intra month swings</a:t>
            </a:r>
          </a:p>
          <a:p>
            <a:pPr marL="762000" marR="0" lvl="4" indent="-188913" algn="l" defTabSz="914400" rtl="0" eaLnBrk="0" fontAlgn="base" latinLnBrk="0" hangingPunct="0">
              <a:lnSpc>
                <a:spcPct val="100000"/>
              </a:lnSpc>
              <a:spcBef>
                <a:spcPct val="40000"/>
              </a:spcBef>
              <a:spcAft>
                <a:spcPct val="0"/>
              </a:spcAft>
              <a:buClr>
                <a:schemeClr val="accent1"/>
              </a:buClr>
              <a:buSzPct val="85000"/>
              <a:buFont typeface="Arial" pitchFamily="34" charset="0"/>
              <a:buChar char="–"/>
              <a:tabLst/>
              <a:defRPr/>
            </a:pPr>
            <a:r>
              <a:rPr kumimoji="0" lang="en-GB" sz="1600" b="0" i="0" u="none" strike="noStrike" kern="0" cap="none" spc="0" normalizeH="0" baseline="0" noProof="0" dirty="0" smtClean="0">
                <a:ln>
                  <a:noFill/>
                </a:ln>
                <a:solidFill>
                  <a:schemeClr val="tx1"/>
                </a:solidFill>
                <a:effectLst/>
                <a:uLnTx/>
                <a:uFillTx/>
                <a:latin typeface="Arial" pitchFamily="34" charset="0"/>
                <a:cs typeface="Arial" pitchFamily="34" charset="0"/>
              </a:rPr>
              <a:t>Don’t consider future working capital requirements</a:t>
            </a:r>
          </a:p>
          <a:p>
            <a:pPr marL="381000" marR="0" lvl="2" indent="-188913" algn="l" defTabSz="914400" rtl="0" eaLnBrk="0" fontAlgn="base" latinLnBrk="0" hangingPunct="0">
              <a:lnSpc>
                <a:spcPct val="100000"/>
              </a:lnSpc>
              <a:spcBef>
                <a:spcPct val="40000"/>
              </a:spcBef>
              <a:spcAft>
                <a:spcPct val="0"/>
              </a:spcAft>
              <a:buClr>
                <a:schemeClr val="accent1"/>
              </a:buClr>
              <a:buSzPct val="125000"/>
              <a:buFont typeface="Arial" pitchFamily="34" charset="0"/>
              <a:buChar char="▪"/>
              <a:tabLst/>
              <a:defRPr/>
            </a:pPr>
            <a:r>
              <a:rPr kumimoji="0" lang="en-GB" sz="1600" b="0" i="0" u="none" strike="noStrike" kern="0" cap="none" spc="0" normalizeH="0" baseline="0" noProof="0" dirty="0" smtClean="0">
                <a:ln>
                  <a:noFill/>
                </a:ln>
                <a:solidFill>
                  <a:schemeClr val="tx1"/>
                </a:solidFill>
                <a:effectLst/>
                <a:uLnTx/>
                <a:uFillTx/>
                <a:latin typeface="Arial" pitchFamily="34" charset="0"/>
                <a:cs typeface="Arial" pitchFamily="34" charset="0"/>
              </a:rPr>
              <a:t>Result</a:t>
            </a:r>
          </a:p>
          <a:p>
            <a:pPr marL="762000" marR="0" lvl="4" indent="-188913" algn="l" defTabSz="914400" rtl="0" eaLnBrk="0" fontAlgn="base" latinLnBrk="0" hangingPunct="0">
              <a:lnSpc>
                <a:spcPct val="100000"/>
              </a:lnSpc>
              <a:spcBef>
                <a:spcPct val="40000"/>
              </a:spcBef>
              <a:spcAft>
                <a:spcPct val="0"/>
              </a:spcAft>
              <a:buClr>
                <a:schemeClr val="accent1"/>
              </a:buClr>
              <a:buSzPct val="100000"/>
              <a:buFont typeface="Arial" pitchFamily="34" charset="0"/>
              <a:buChar char="–"/>
              <a:tabLst/>
              <a:defRPr/>
            </a:pPr>
            <a:r>
              <a:rPr kumimoji="0" lang="en-GB" sz="1600" b="0" i="0" u="none" strike="noStrike" kern="0" cap="none" spc="0" normalizeH="0" baseline="0" noProof="0" dirty="0" smtClean="0">
                <a:ln>
                  <a:noFill/>
                </a:ln>
                <a:solidFill>
                  <a:schemeClr val="tx1"/>
                </a:solidFill>
                <a:effectLst/>
                <a:uLnTx/>
                <a:uFillTx/>
                <a:latin typeface="Arial" pitchFamily="34" charset="0"/>
                <a:cs typeface="Arial" pitchFamily="34" charset="0"/>
              </a:rPr>
              <a:t>Additional purchase price payment</a:t>
            </a:r>
          </a:p>
          <a:p>
            <a:pPr marL="762000" marR="0" lvl="4" indent="-188913" algn="l" defTabSz="914400" rtl="0" eaLnBrk="0" fontAlgn="base" latinLnBrk="0" hangingPunct="0">
              <a:lnSpc>
                <a:spcPct val="100000"/>
              </a:lnSpc>
              <a:spcBef>
                <a:spcPct val="40000"/>
              </a:spcBef>
              <a:spcAft>
                <a:spcPct val="0"/>
              </a:spcAft>
              <a:buClr>
                <a:schemeClr val="accent1"/>
              </a:buClr>
              <a:buSzPct val="100000"/>
              <a:buFont typeface="Arial" pitchFamily="34" charset="0"/>
              <a:buChar char="–"/>
              <a:tabLst/>
              <a:defRPr/>
            </a:pPr>
            <a:r>
              <a:rPr kumimoji="0" lang="en-GB" sz="1600" b="0" i="0" u="none" strike="noStrike" kern="0" cap="none" spc="0" normalizeH="0" baseline="0" noProof="0" dirty="0" smtClean="0">
                <a:ln>
                  <a:noFill/>
                </a:ln>
                <a:solidFill>
                  <a:schemeClr val="tx1"/>
                </a:solidFill>
                <a:effectLst/>
                <a:uLnTx/>
                <a:uFillTx/>
                <a:latin typeface="Arial" pitchFamily="34" charset="0"/>
                <a:cs typeface="Arial" pitchFamily="34" charset="0"/>
              </a:rPr>
              <a:t>Insufficient funding</a:t>
            </a:r>
          </a:p>
          <a:p>
            <a:pPr marL="762000" marR="0" lvl="4" indent="-188913" algn="l" defTabSz="914400" rtl="0" eaLnBrk="0" fontAlgn="base" latinLnBrk="0" hangingPunct="0">
              <a:lnSpc>
                <a:spcPct val="100000"/>
              </a:lnSpc>
              <a:spcBef>
                <a:spcPct val="40000"/>
              </a:spcBef>
              <a:spcAft>
                <a:spcPct val="0"/>
              </a:spcAft>
              <a:buClr>
                <a:schemeClr val="accent1"/>
              </a:buClr>
              <a:buSzPct val="100000"/>
              <a:buFont typeface="Arial" pitchFamily="34" charset="0"/>
              <a:buChar char="–"/>
              <a:tabLst/>
              <a:defRPr/>
            </a:pPr>
            <a:r>
              <a:rPr kumimoji="0" lang="en-GB" sz="1600" b="0" i="0" u="none" strike="noStrike" kern="0" cap="none" spc="0" normalizeH="0" baseline="0" noProof="0" dirty="0" smtClean="0">
                <a:ln>
                  <a:noFill/>
                </a:ln>
                <a:solidFill>
                  <a:schemeClr val="tx1"/>
                </a:solidFill>
                <a:effectLst/>
                <a:uLnTx/>
                <a:uFillTx/>
                <a:latin typeface="Arial" pitchFamily="34" charset="0"/>
                <a:cs typeface="Arial" pitchFamily="34" charset="0"/>
              </a:rPr>
              <a:t>Possible breach of covenants</a:t>
            </a:r>
          </a:p>
          <a:p>
            <a:pPr marL="190500" marR="0" lvl="1" indent="-188913" algn="l" defTabSz="914400" rtl="0" eaLnBrk="0" fontAlgn="base" latinLnBrk="0" hangingPunct="0">
              <a:lnSpc>
                <a:spcPct val="100000"/>
              </a:lnSpc>
              <a:spcBef>
                <a:spcPct val="40000"/>
              </a:spcBef>
              <a:spcAft>
                <a:spcPct val="0"/>
              </a:spcAft>
              <a:buClr>
                <a:schemeClr val="accent1"/>
              </a:buClr>
              <a:buSzPct val="85000"/>
              <a:buFont typeface="Wingdings" pitchFamily="2" charset="2"/>
              <a:buNone/>
              <a:tabLst/>
              <a:defRPr/>
            </a:pPr>
            <a:r>
              <a:rPr kumimoji="0" lang="en-GB" sz="1600" b="1" i="0" u="none" strike="noStrike" kern="0" cap="none" spc="0" normalizeH="0" baseline="0" noProof="0" dirty="0" smtClean="0">
                <a:ln>
                  <a:noFill/>
                </a:ln>
                <a:solidFill>
                  <a:schemeClr val="tx2"/>
                </a:solidFill>
                <a:effectLst/>
                <a:uLnTx/>
                <a:uFillTx/>
                <a:latin typeface="Arial" pitchFamily="34" charset="0"/>
                <a:cs typeface="Arial" pitchFamily="34" charset="0"/>
              </a:rPr>
              <a:t>2. Poorly defined working capital</a:t>
            </a:r>
          </a:p>
          <a:p>
            <a:pPr marL="381000" marR="0" lvl="2" indent="-188913" algn="l" defTabSz="914400" rtl="0" eaLnBrk="0" fontAlgn="base" latinLnBrk="0" hangingPunct="0">
              <a:lnSpc>
                <a:spcPct val="100000"/>
              </a:lnSpc>
              <a:spcBef>
                <a:spcPct val="40000"/>
              </a:spcBef>
              <a:spcAft>
                <a:spcPct val="0"/>
              </a:spcAft>
              <a:buClr>
                <a:schemeClr val="accent1"/>
              </a:buClr>
              <a:buSzPct val="125000"/>
              <a:buFont typeface="Arial" pitchFamily="34" charset="0"/>
              <a:buChar char="▪"/>
              <a:tabLst/>
              <a:defRPr/>
            </a:pPr>
            <a:r>
              <a:rPr kumimoji="0" lang="en-GB" sz="1600" b="0" i="0" u="none" strike="noStrike" kern="0" cap="none" spc="0" normalizeH="0" baseline="0" noProof="0" dirty="0" smtClean="0">
                <a:ln>
                  <a:noFill/>
                </a:ln>
                <a:solidFill>
                  <a:schemeClr val="tx1"/>
                </a:solidFill>
                <a:effectLst/>
                <a:uLnTx/>
                <a:uFillTx/>
                <a:latin typeface="Arial" pitchFamily="34" charset="0"/>
                <a:cs typeface="Arial" pitchFamily="34" charset="0"/>
              </a:rPr>
              <a:t>Seek to ensure working capital is appropriately defined in SPA through negotiation – No right or wrong answer!</a:t>
            </a:r>
          </a:p>
          <a:p>
            <a:pPr marL="190500" marR="0" lvl="1" indent="-188913" algn="l" defTabSz="914400" rtl="0" eaLnBrk="0" fontAlgn="base" latinLnBrk="0" hangingPunct="0">
              <a:lnSpc>
                <a:spcPct val="100000"/>
              </a:lnSpc>
              <a:spcBef>
                <a:spcPct val="40000"/>
              </a:spcBef>
              <a:spcAft>
                <a:spcPct val="0"/>
              </a:spcAft>
              <a:buClr>
                <a:schemeClr val="accent1"/>
              </a:buClr>
              <a:buSzPct val="85000"/>
              <a:buFont typeface="Wingdings" pitchFamily="2" charset="2"/>
              <a:buNone/>
              <a:tabLst/>
              <a:defRPr/>
            </a:pPr>
            <a:r>
              <a:rPr kumimoji="0" lang="en-GB" sz="1600" b="1" i="0" u="none" strike="noStrike" kern="0" cap="none" spc="0" normalizeH="0" baseline="0" noProof="0" dirty="0" smtClean="0">
                <a:ln>
                  <a:noFill/>
                </a:ln>
                <a:solidFill>
                  <a:schemeClr val="tx2"/>
                </a:solidFill>
                <a:effectLst/>
                <a:uLnTx/>
                <a:uFillTx/>
                <a:latin typeface="Arial" pitchFamily="34" charset="0"/>
                <a:cs typeface="Arial" pitchFamily="34" charset="0"/>
              </a:rPr>
              <a:t>3. Include ‘non-working capital’ balances e.g. Tax liabilities</a:t>
            </a:r>
          </a:p>
          <a:p>
            <a:pPr marL="381000" marR="0" lvl="2" indent="-188913" algn="l" defTabSz="914400" rtl="0" eaLnBrk="0" fontAlgn="base" latinLnBrk="0" hangingPunct="0">
              <a:lnSpc>
                <a:spcPct val="100000"/>
              </a:lnSpc>
              <a:spcBef>
                <a:spcPct val="40000"/>
              </a:spcBef>
              <a:spcAft>
                <a:spcPct val="0"/>
              </a:spcAft>
              <a:buClr>
                <a:schemeClr val="accent1"/>
              </a:buClr>
              <a:buSzPct val="125000"/>
              <a:buFont typeface="Arial" pitchFamily="34" charset="0"/>
              <a:buChar char="▪"/>
              <a:tabLst/>
              <a:defRPr/>
            </a:pPr>
            <a:r>
              <a:rPr kumimoji="0" lang="en-GB" sz="1600" b="0" i="0" u="none" strike="noStrike" kern="0" cap="none" spc="0" normalizeH="0" baseline="0" noProof="0" dirty="0" smtClean="0">
                <a:ln>
                  <a:noFill/>
                </a:ln>
                <a:solidFill>
                  <a:schemeClr val="tx1"/>
                </a:solidFill>
                <a:effectLst/>
                <a:uLnTx/>
                <a:uFillTx/>
                <a:latin typeface="Arial" pitchFamily="34" charset="0"/>
                <a:cs typeface="Arial" pitchFamily="34" charset="0"/>
              </a:rPr>
              <a:t>Result - Acquire assets not needed and liabilities not wanted</a:t>
            </a:r>
            <a:endParaRPr kumimoji="0" lang="en-GB" sz="1600" b="0" i="0" u="none" strike="noStrike" kern="0" cap="none" spc="0" normalizeH="0" baseline="0" noProof="0" dirty="0">
              <a:ln>
                <a:noFill/>
              </a:ln>
              <a:solidFill>
                <a:schemeClr val="tx1"/>
              </a:solidFill>
              <a:effectLst/>
              <a:uLnTx/>
              <a:uFillTx/>
              <a:latin typeface="Arial" pitchFamily="34" charset="0"/>
              <a:cs typeface="Arial" pitchFamily="34" charset="0"/>
            </a:endParaRPr>
          </a:p>
        </p:txBody>
      </p:sp>
      <p:sp>
        <p:nvSpPr>
          <p:cNvPr id="9" name="Rectangle 3"/>
          <p:cNvSpPr txBox="1">
            <a:spLocks noChangeArrowheads="1"/>
          </p:cNvSpPr>
          <p:nvPr/>
        </p:nvSpPr>
        <p:spPr bwMode="white">
          <a:xfrm>
            <a:off x="152400" y="0"/>
            <a:ext cx="8991600" cy="9874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eaLnBrk="0" hangingPunct="0"/>
            <a:r>
              <a:rPr lang="en-GB" sz="1600" b="0" kern="0" dirty="0" smtClean="0">
                <a:solidFill>
                  <a:srgbClr val="8AA5CB"/>
                </a:solidFill>
                <a:latin typeface="Arial" pitchFamily="34" charset="0"/>
                <a:ea typeface="+mj-ea"/>
                <a:cs typeface="Arial" pitchFamily="34" charset="0"/>
              </a:rPr>
              <a:t>In focus: Working capital purchase price adjustments </a:t>
            </a:r>
            <a:r>
              <a:rPr kumimoji="0" lang="en-GB" sz="1600" b="0" i="0" u="none" strike="noStrike" kern="0" cap="none" spc="0" normalizeH="0" baseline="0" noProof="0" dirty="0" smtClean="0">
                <a:ln>
                  <a:noFill/>
                </a:ln>
                <a:solidFill>
                  <a:srgbClr val="8AA5CB"/>
                </a:solidFill>
                <a:effectLst/>
                <a:uLnTx/>
                <a:uFillTx/>
                <a:latin typeface="Arial" pitchFamily="34" charset="0"/>
                <a:ea typeface="+mj-ea"/>
                <a:cs typeface="Arial" pitchFamily="34" charset="0"/>
              </a:rPr>
              <a:t/>
            </a:r>
            <a:br>
              <a:rPr kumimoji="0" lang="en-GB" sz="1600" b="0" i="0" u="none" strike="noStrike" kern="0" cap="none" spc="0" normalizeH="0" baseline="0" noProof="0" dirty="0" smtClean="0">
                <a:ln>
                  <a:noFill/>
                </a:ln>
                <a:solidFill>
                  <a:srgbClr val="8AA5CB"/>
                </a:solidFill>
                <a:effectLst/>
                <a:uLnTx/>
                <a:uFillTx/>
                <a:latin typeface="Arial" pitchFamily="34" charset="0"/>
                <a:ea typeface="+mj-ea"/>
                <a:cs typeface="Arial" pitchFamily="34" charset="0"/>
              </a:rPr>
            </a:br>
            <a:r>
              <a:rPr lang="en-GB" sz="1800" dirty="0" smtClean="0"/>
              <a:t>Common pitfalls</a:t>
            </a:r>
            <a:endParaRPr kumimoji="0" lang="en-US" altLang="en-US" sz="1800" b="1" i="0" u="none" strike="noStrike" kern="0" cap="none" spc="0" normalizeH="0" baseline="0" noProof="0" dirty="0" smtClean="0">
              <a:ln>
                <a:noFill/>
              </a:ln>
              <a:solidFill>
                <a:schemeClr val="bg1"/>
              </a:solidFill>
              <a:effectLst/>
              <a:uLnTx/>
              <a:uFillTx/>
              <a:latin typeface="Arial" charset="0"/>
              <a:ea typeface="+mj-ea"/>
              <a:cs typeface="Arial" charset="0"/>
            </a:endParaRPr>
          </a:p>
        </p:txBody>
      </p:sp>
      <p:pic>
        <p:nvPicPr>
          <p:cNvPr id="10" name="Picture 9"/>
          <p:cNvPicPr>
            <a:picLocks noChangeAspect="1" noChangeArrowheads="1"/>
          </p:cNvPicPr>
          <p:nvPr/>
        </p:nvPicPr>
        <p:blipFill>
          <a:blip r:embed="rId3" cstate="print"/>
          <a:srcRect/>
          <a:stretch>
            <a:fillRect/>
          </a:stretch>
        </p:blipFill>
        <p:spPr bwMode="auto">
          <a:xfrm>
            <a:off x="8107157" y="104711"/>
            <a:ext cx="822960" cy="82296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1"/>
          <p:cNvSpPr txBox="1">
            <a:spLocks/>
          </p:cNvSpPr>
          <p:nvPr/>
        </p:nvSpPr>
        <p:spPr bwMode="gray">
          <a:xfrm>
            <a:off x="320400" y="3789363"/>
            <a:ext cx="3531520" cy="2623794"/>
          </a:xfrm>
          <a:prstGeom prst="rect">
            <a:avLst/>
          </a:prstGeom>
          <a:noFill/>
          <a:ln w="9525">
            <a:noFill/>
            <a:miter lim="800000"/>
            <a:headEnd/>
            <a:tailEnd/>
          </a:ln>
        </p:spPr>
        <p:txBody>
          <a:bodyPr vert="horz" lIns="0" tIns="0" rIns="0" bIns="0" rtlCol="0" anchor="b">
            <a:noAutofit/>
          </a:bodyPr>
          <a:lstStyle/>
          <a:p>
            <a:pPr marL="0" marR="0" lvl="0" indent="0" algn="l" defTabSz="914400" rtl="0" eaLnBrk="0" fontAlgn="auto" latinLnBrk="0" hangingPunct="0">
              <a:lnSpc>
                <a:spcPct val="100000"/>
              </a:lnSpc>
              <a:spcBef>
                <a:spcPts val="0"/>
              </a:spcBef>
              <a:spcAft>
                <a:spcPts val="600"/>
              </a:spcAft>
              <a:buClrTx/>
              <a:buSzTx/>
              <a:buFont typeface="Arial" pitchFamily="34" charset="0"/>
              <a:buNone/>
              <a:tabLst/>
              <a:defRPr/>
            </a:pPr>
            <a:r>
              <a:rPr kumimoji="0" lang="en-US" sz="1000" b="0" i="0" u="none" strike="noStrike" kern="1200" cap="none" spc="0" normalizeH="0" baseline="0" noProof="0" dirty="0">
                <a:ln>
                  <a:noFill/>
                </a:ln>
                <a:solidFill>
                  <a:srgbClr val="000000"/>
                </a:solidFill>
                <a:effectLst/>
                <a:uLnTx/>
                <a:uFillTx/>
                <a:latin typeface="Arial"/>
                <a:ea typeface="+mn-ea"/>
                <a:cs typeface="+mn-cs"/>
              </a:rPr>
              <a:t>© </a:t>
            </a:r>
            <a:r>
              <a:rPr kumimoji="0" lang="en-US" sz="1000" b="0" i="0" u="none" strike="noStrike" kern="1200" cap="none" spc="0" normalizeH="0" baseline="0" noProof="0" dirty="0" smtClean="0">
                <a:ln>
                  <a:noFill/>
                </a:ln>
                <a:solidFill>
                  <a:srgbClr val="000000"/>
                </a:solidFill>
                <a:effectLst/>
                <a:uLnTx/>
                <a:uFillTx/>
                <a:latin typeface="Arial"/>
                <a:ea typeface="+mn-ea"/>
                <a:cs typeface="+mn-cs"/>
              </a:rPr>
              <a:t>2012 </a:t>
            </a:r>
            <a:r>
              <a:rPr kumimoji="0" lang="en-US" sz="1000" b="0" i="0" u="none" strike="noStrike" kern="1200" cap="none" spc="0" normalizeH="0" baseline="0" noProof="0" dirty="0">
                <a:ln>
                  <a:noFill/>
                </a:ln>
                <a:solidFill>
                  <a:srgbClr val="000000"/>
                </a:solidFill>
                <a:effectLst/>
                <a:uLnTx/>
                <a:uFillTx/>
                <a:latin typeface="Arial"/>
                <a:ea typeface="+mn-ea"/>
                <a:cs typeface="+mn-cs"/>
              </a:rPr>
              <a:t>KPMG International Cooperative (“KPMG International”), a Swiss entity. Member firms of the KPMG network of independent firms are affiliated with KPMG International. KPMG International provides no client services. No member firm has any authority to obligate or bind KPMG International or any other member firm vis-à-vis third parties, nor does KPMG International have any such authority to obligate or bind any member firm. All rights reserved. FOR INTERNAL USE ONLY</a:t>
            </a:r>
          </a:p>
          <a:p>
            <a:pPr marL="0" marR="0" lvl="0" indent="0" algn="l" defTabSz="914400" rtl="0" eaLnBrk="0" fontAlgn="auto" latinLnBrk="0" hangingPunct="0">
              <a:lnSpc>
                <a:spcPct val="100000"/>
              </a:lnSpc>
              <a:spcBef>
                <a:spcPts val="0"/>
              </a:spcBef>
              <a:spcAft>
                <a:spcPts val="600"/>
              </a:spcAft>
              <a:buClrTx/>
              <a:buSzTx/>
              <a:buFont typeface="Arial" pitchFamily="34" charset="0"/>
              <a:buNone/>
              <a:tabLst/>
              <a:defRPr/>
            </a:pPr>
            <a:endParaRPr kumimoji="0" lang="en-GB" sz="1000" b="0" i="0" u="none" strike="noStrike" kern="1200" cap="none" spc="0" normalizeH="0" baseline="0" noProof="0" dirty="0">
              <a:ln>
                <a:noFill/>
              </a:ln>
              <a:solidFill>
                <a:srgbClr val="000000"/>
              </a:solidFill>
              <a:effectLst/>
              <a:uLnTx/>
              <a:uFillTx/>
              <a:latin typeface="Arial"/>
              <a:ea typeface="+mn-ea"/>
              <a:cs typeface="+mn-cs"/>
            </a:endParaRPr>
          </a:p>
          <a:p>
            <a:pPr marL="0" marR="0" lvl="0" indent="0" algn="l" defTabSz="914400" rtl="0" eaLnBrk="1" fontAlgn="auto" latinLnBrk="0" hangingPunct="1">
              <a:lnSpc>
                <a:spcPct val="100000"/>
              </a:lnSpc>
              <a:spcBef>
                <a:spcPts val="0"/>
              </a:spcBef>
              <a:spcAft>
                <a:spcPts val="600"/>
              </a:spcAft>
              <a:buClrTx/>
              <a:buSzTx/>
              <a:buFont typeface="Arial" pitchFamily="34" charset="0"/>
              <a:buNone/>
              <a:tabLst/>
              <a:defRPr/>
            </a:pPr>
            <a:r>
              <a:rPr kumimoji="0" lang="en-GB" sz="1000" b="0" i="0" u="none" strike="noStrike" kern="1200" cap="none" spc="0" normalizeH="0" baseline="0" noProof="0" dirty="0">
                <a:ln>
                  <a:noFill/>
                </a:ln>
                <a:solidFill>
                  <a:srgbClr val="000000"/>
                </a:solidFill>
                <a:effectLst/>
                <a:uLnTx/>
                <a:uFillTx/>
                <a:latin typeface="Arial"/>
                <a:ea typeface="+mn-ea"/>
                <a:cs typeface="+mn-cs"/>
              </a:rPr>
              <a:t>The KPMG name, logo and "cutting through complexity" are registered trademarks or trademarks of KPMG International Cooperative ("KPMG International").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3"/>
          <p:cNvSpPr>
            <a:spLocks noGrp="1" noChangeArrowheads="1"/>
          </p:cNvSpPr>
          <p:nvPr>
            <p:ph type="title"/>
          </p:nvPr>
        </p:nvSpPr>
        <p:spPr bwMode="gray"/>
        <p:txBody>
          <a:bodyPr lIns="91440" tIns="45720" rIns="91440" bIns="45720"/>
          <a:lstStyle/>
          <a:p>
            <a:r>
              <a:rPr lang="en-GB" sz="1800" b="0" dirty="0" smtClean="0">
                <a:solidFill>
                  <a:srgbClr val="8AA5CB"/>
                </a:solidFill>
              </a:rPr>
              <a:t>Working capital: Key concepts guide</a:t>
            </a:r>
            <a:br>
              <a:rPr lang="en-GB" sz="1800" b="0" dirty="0" smtClean="0">
                <a:solidFill>
                  <a:srgbClr val="8AA5CB"/>
                </a:solidFill>
              </a:rPr>
            </a:br>
            <a:r>
              <a:rPr lang="en-US" altLang="en-US" sz="1800" dirty="0" smtClean="0">
                <a:latin typeface="Arial" charset="0"/>
                <a:cs typeface="Arial" charset="0"/>
              </a:rPr>
              <a:t>Contents </a:t>
            </a:r>
          </a:p>
        </p:txBody>
      </p:sp>
      <p:pic>
        <p:nvPicPr>
          <p:cNvPr id="15363" name="Picture 4"/>
          <p:cNvPicPr>
            <a:picLocks noChangeAspect="1" noChangeArrowheads="1"/>
          </p:cNvPicPr>
          <p:nvPr/>
        </p:nvPicPr>
        <p:blipFill>
          <a:blip r:embed="rId3"/>
          <a:srcRect/>
          <a:stretch>
            <a:fillRect/>
          </a:stretch>
        </p:blipFill>
        <p:spPr bwMode="auto">
          <a:xfrm>
            <a:off x="685800" y="2043113"/>
            <a:ext cx="2486025" cy="3514725"/>
          </a:xfrm>
          <a:prstGeom prst="rect">
            <a:avLst/>
          </a:prstGeom>
          <a:noFill/>
          <a:ln w="9525">
            <a:noFill/>
            <a:miter lim="800000"/>
            <a:headEnd/>
            <a:tailEnd/>
          </a:ln>
        </p:spPr>
      </p:pic>
      <p:sp>
        <p:nvSpPr>
          <p:cNvPr id="15365" name="Text Box 5"/>
          <p:cNvSpPr txBox="1">
            <a:spLocks noChangeArrowheads="1"/>
          </p:cNvSpPr>
          <p:nvPr/>
        </p:nvSpPr>
        <p:spPr bwMode="auto">
          <a:xfrm>
            <a:off x="3324225" y="2043113"/>
            <a:ext cx="5711825" cy="3416320"/>
          </a:xfrm>
          <a:prstGeom prst="rect">
            <a:avLst/>
          </a:prstGeom>
          <a:noFill/>
          <a:ln w="9525">
            <a:noFill/>
            <a:miter lim="800000"/>
            <a:headEnd/>
            <a:tailEnd/>
          </a:ln>
        </p:spPr>
        <p:txBody>
          <a:bodyPr>
            <a:spAutoFit/>
          </a:bodyPr>
          <a:lstStyle/>
          <a:p>
            <a:pPr marL="269875" indent="-269875">
              <a:lnSpc>
                <a:spcPct val="120000"/>
              </a:lnSpc>
              <a:buClr>
                <a:schemeClr val="accent1"/>
              </a:buClr>
              <a:buSzPct val="125000"/>
              <a:buFont typeface="Arial" pitchFamily="34" charset="0"/>
              <a:buChar char="▪"/>
            </a:pPr>
            <a:r>
              <a:rPr lang="en-US" sz="1800" b="0" dirty="0" smtClean="0">
                <a:solidFill>
                  <a:schemeClr val="tx2"/>
                </a:solidFill>
              </a:rPr>
              <a:t>What is working capital?</a:t>
            </a:r>
          </a:p>
          <a:p>
            <a:pPr marL="269875" indent="-269875">
              <a:lnSpc>
                <a:spcPct val="120000"/>
              </a:lnSpc>
              <a:buClr>
                <a:schemeClr val="accent1"/>
              </a:buClr>
              <a:buSzPct val="125000"/>
              <a:buFont typeface="Arial" pitchFamily="34" charset="0"/>
              <a:buChar char="▪"/>
            </a:pPr>
            <a:r>
              <a:rPr lang="en-US" sz="1800" b="0" dirty="0" smtClean="0">
                <a:solidFill>
                  <a:schemeClr val="tx2"/>
                </a:solidFill>
              </a:rPr>
              <a:t>Why is working capital important?</a:t>
            </a:r>
          </a:p>
          <a:p>
            <a:pPr marL="269875" indent="-269875">
              <a:lnSpc>
                <a:spcPct val="120000"/>
              </a:lnSpc>
              <a:buClr>
                <a:schemeClr val="accent1"/>
              </a:buClr>
              <a:buSzPct val="125000"/>
              <a:buFont typeface="Arial" pitchFamily="34" charset="0"/>
              <a:buChar char="▪"/>
            </a:pPr>
            <a:r>
              <a:rPr lang="en-US" sz="1800" b="0" dirty="0" smtClean="0">
                <a:solidFill>
                  <a:schemeClr val="tx2"/>
                </a:solidFill>
              </a:rPr>
              <a:t>How do we help our clients with working capital?</a:t>
            </a:r>
          </a:p>
          <a:p>
            <a:pPr marL="269875" indent="-269875">
              <a:lnSpc>
                <a:spcPct val="120000"/>
              </a:lnSpc>
              <a:buClr>
                <a:schemeClr val="accent1"/>
              </a:buClr>
              <a:buSzPct val="125000"/>
              <a:buFont typeface="Arial" pitchFamily="34" charset="0"/>
              <a:buChar char="▪"/>
            </a:pPr>
            <a:r>
              <a:rPr lang="en-US" sz="1800" b="0" dirty="0" smtClean="0">
                <a:solidFill>
                  <a:schemeClr val="tx2"/>
                </a:solidFill>
              </a:rPr>
              <a:t>What is the focus for typical users of our due diligence?</a:t>
            </a:r>
          </a:p>
          <a:p>
            <a:pPr marL="269875" indent="-269875">
              <a:lnSpc>
                <a:spcPct val="120000"/>
              </a:lnSpc>
              <a:buClr>
                <a:schemeClr val="accent1"/>
              </a:buClr>
              <a:buSzPct val="125000"/>
              <a:buFont typeface="Arial" pitchFamily="34" charset="0"/>
              <a:buChar char="▪"/>
            </a:pPr>
            <a:r>
              <a:rPr lang="en-US" sz="1800" b="0" dirty="0" smtClean="0">
                <a:solidFill>
                  <a:schemeClr val="tx2"/>
                </a:solidFill>
              </a:rPr>
              <a:t>What is at stake? </a:t>
            </a:r>
          </a:p>
          <a:p>
            <a:pPr marL="269875" indent="-269875">
              <a:lnSpc>
                <a:spcPct val="120000"/>
              </a:lnSpc>
              <a:buClr>
                <a:schemeClr val="accent1"/>
              </a:buClr>
              <a:buSzPct val="125000"/>
              <a:buFont typeface="Arial" pitchFamily="34" charset="0"/>
              <a:buChar char="▪"/>
            </a:pPr>
            <a:r>
              <a:rPr lang="en-US" sz="1800" b="0" dirty="0" smtClean="0">
                <a:solidFill>
                  <a:schemeClr val="tx2"/>
                </a:solidFill>
              </a:rPr>
              <a:t>In focus: Working capital purchase price adjustments</a:t>
            </a:r>
          </a:p>
          <a:p>
            <a:pPr marL="269875" indent="-269875">
              <a:lnSpc>
                <a:spcPct val="120000"/>
              </a:lnSpc>
              <a:buClr>
                <a:schemeClr val="tx2"/>
              </a:buClr>
              <a:buSzPct val="125000"/>
              <a:buFont typeface="Arial" pitchFamily="34" charset="0"/>
              <a:buChar char="▪"/>
            </a:pPr>
            <a:endParaRPr lang="en-US" sz="1800" b="0" dirty="0">
              <a:solidFill>
                <a:schemeClr val="tx2"/>
              </a:solidFill>
            </a:endParaRPr>
          </a:p>
          <a:p>
            <a:pPr>
              <a:lnSpc>
                <a:spcPct val="120000"/>
              </a:lnSpc>
            </a:pPr>
            <a:endParaRPr lang="en-US" sz="1800" dirty="0">
              <a:solidFill>
                <a:schemeClr val="tx2"/>
              </a:solidFill>
            </a:endParaRPr>
          </a:p>
        </p:txBody>
      </p:sp>
      <p:pic>
        <p:nvPicPr>
          <p:cNvPr id="6" name="Picture 5"/>
          <p:cNvPicPr>
            <a:picLocks noChangeAspect="1" noChangeArrowheads="1"/>
          </p:cNvPicPr>
          <p:nvPr/>
        </p:nvPicPr>
        <p:blipFill>
          <a:blip r:embed="rId4" cstate="print"/>
          <a:srcRect/>
          <a:stretch>
            <a:fillRect/>
          </a:stretch>
        </p:blipFill>
        <p:spPr bwMode="auto">
          <a:xfrm>
            <a:off x="8107157" y="104711"/>
            <a:ext cx="822960" cy="822960"/>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bwMode="gray"/>
        <p:txBody>
          <a:bodyPr/>
          <a:lstStyle/>
          <a:p>
            <a:pPr eaLnBrk="1" hangingPunct="1"/>
            <a:r>
              <a:rPr lang="en-GB" sz="1600" b="0" dirty="0" smtClean="0">
                <a:solidFill>
                  <a:srgbClr val="8AA5CB"/>
                </a:solidFill>
              </a:rPr>
              <a:t>Working capital: Key concepts guide</a:t>
            </a:r>
            <a:r>
              <a:rPr lang="en-GB" b="0" dirty="0" smtClean="0">
                <a:solidFill>
                  <a:srgbClr val="8AA5CB"/>
                </a:solidFill>
              </a:rPr>
              <a:t/>
            </a:r>
            <a:br>
              <a:rPr lang="en-GB" b="0" dirty="0" smtClean="0">
                <a:solidFill>
                  <a:srgbClr val="8AA5CB"/>
                </a:solidFill>
              </a:rPr>
            </a:br>
            <a:r>
              <a:rPr lang="en-US" sz="1800" dirty="0" smtClean="0"/>
              <a:t>What is working capital?</a:t>
            </a:r>
          </a:p>
        </p:txBody>
      </p:sp>
      <p:sp>
        <p:nvSpPr>
          <p:cNvPr id="18435" name="Rectangle 3"/>
          <p:cNvSpPr>
            <a:spLocks noGrp="1" noChangeArrowheads="1"/>
          </p:cNvSpPr>
          <p:nvPr>
            <p:ph type="body" idx="4294967295"/>
          </p:nvPr>
        </p:nvSpPr>
        <p:spPr>
          <a:xfrm>
            <a:off x="0" y="1295400"/>
            <a:ext cx="8721725" cy="5029200"/>
          </a:xfrm>
        </p:spPr>
        <p:txBody>
          <a:bodyPr/>
          <a:lstStyle/>
          <a:p>
            <a:pPr lvl="1" eaLnBrk="1" hangingPunct="1">
              <a:lnSpc>
                <a:spcPct val="90000"/>
              </a:lnSpc>
              <a:buFont typeface="Wingdings" pitchFamily="2" charset="2"/>
              <a:buNone/>
            </a:pPr>
            <a:endParaRPr lang="en-GB" smtClean="0"/>
          </a:p>
          <a:p>
            <a:pPr lvl="1" eaLnBrk="1" hangingPunct="1">
              <a:lnSpc>
                <a:spcPct val="90000"/>
              </a:lnSpc>
              <a:buFont typeface="Wingdings" pitchFamily="2" charset="2"/>
              <a:buNone/>
            </a:pPr>
            <a:endParaRPr lang="en-GB" sz="1400" smtClean="0"/>
          </a:p>
        </p:txBody>
      </p:sp>
      <p:sp>
        <p:nvSpPr>
          <p:cNvPr id="18436" name="Text Box 4"/>
          <p:cNvSpPr txBox="1">
            <a:spLocks noChangeArrowheads="1"/>
          </p:cNvSpPr>
          <p:nvPr/>
        </p:nvSpPr>
        <p:spPr bwMode="auto">
          <a:xfrm>
            <a:off x="8067675" y="773113"/>
            <a:ext cx="184150" cy="304800"/>
          </a:xfrm>
          <a:prstGeom prst="rect">
            <a:avLst/>
          </a:prstGeom>
          <a:noFill/>
          <a:ln w="12700">
            <a:noFill/>
            <a:miter lim="800000"/>
            <a:headEnd type="none" w="sm" len="sm"/>
            <a:tailEnd type="none" w="sm" len="sm"/>
          </a:ln>
        </p:spPr>
        <p:txBody>
          <a:bodyPr wrap="none">
            <a:spAutoFit/>
          </a:bodyPr>
          <a:lstStyle/>
          <a:p>
            <a:pPr marL="285750" indent="-285750" algn="ctr" defTabSz="762000" eaLnBrk="0" hangingPunct="0"/>
            <a:endParaRPr lang="en-US">
              <a:solidFill>
                <a:srgbClr val="001B64"/>
              </a:solidFill>
              <a:latin typeface="Univers 55" pitchFamily="2" charset="0"/>
            </a:endParaRPr>
          </a:p>
        </p:txBody>
      </p:sp>
      <p:sp>
        <p:nvSpPr>
          <p:cNvPr id="18437" name="Rectangle 5"/>
          <p:cNvSpPr>
            <a:spLocks noChangeArrowheads="1"/>
          </p:cNvSpPr>
          <p:nvPr/>
        </p:nvSpPr>
        <p:spPr bwMode="auto">
          <a:xfrm>
            <a:off x="395288" y="1295400"/>
            <a:ext cx="8496300" cy="4608513"/>
          </a:xfrm>
          <a:prstGeom prst="rect">
            <a:avLst/>
          </a:prstGeom>
          <a:noFill/>
          <a:ln w="9525">
            <a:noFill/>
            <a:miter lim="800000"/>
            <a:headEnd/>
            <a:tailEnd/>
          </a:ln>
        </p:spPr>
        <p:txBody>
          <a:bodyPr lIns="0" tIns="0" rIns="0" bIns="0"/>
          <a:lstStyle/>
          <a:p>
            <a:pPr marL="287338" lvl="1" indent="-285750">
              <a:lnSpc>
                <a:spcPct val="90000"/>
              </a:lnSpc>
              <a:spcBef>
                <a:spcPct val="40000"/>
              </a:spcBef>
              <a:buClr>
                <a:schemeClr val="accent1"/>
              </a:buClr>
              <a:buSzPct val="125000"/>
              <a:buFont typeface="Arial" pitchFamily="34" charset="0"/>
              <a:buChar char="▪"/>
            </a:pPr>
            <a:r>
              <a:rPr lang="en-GB" sz="1600" b="0" dirty="0" smtClean="0">
                <a:solidFill>
                  <a:schemeClr val="tx1"/>
                </a:solidFill>
              </a:rPr>
              <a:t>There is no universal definition of working capital available, either in law or stipulated by accounting standards</a:t>
            </a:r>
          </a:p>
          <a:p>
            <a:pPr marL="287338" lvl="1" indent="-285750">
              <a:lnSpc>
                <a:spcPct val="90000"/>
              </a:lnSpc>
              <a:spcBef>
                <a:spcPct val="40000"/>
              </a:spcBef>
              <a:buClr>
                <a:schemeClr val="accent1"/>
              </a:buClr>
              <a:buSzPct val="125000"/>
              <a:buFont typeface="Arial" pitchFamily="34" charset="0"/>
              <a:buChar char="▪"/>
            </a:pPr>
            <a:r>
              <a:rPr lang="en-GB" sz="1600" b="0" dirty="0" smtClean="0">
                <a:solidFill>
                  <a:schemeClr val="tx1"/>
                </a:solidFill>
              </a:rPr>
              <a:t>Accounting text books typically refer to working capital as current assets less current liabilities, although what is included or excluded is a matter of interpretation</a:t>
            </a:r>
          </a:p>
          <a:p>
            <a:pPr marL="287338" lvl="1" indent="-285750">
              <a:lnSpc>
                <a:spcPct val="90000"/>
              </a:lnSpc>
              <a:spcBef>
                <a:spcPct val="40000"/>
              </a:spcBef>
              <a:buClr>
                <a:schemeClr val="accent1"/>
              </a:buClr>
              <a:buSzPct val="125000"/>
              <a:buFont typeface="Arial" pitchFamily="34" charset="0"/>
              <a:buChar char="▪"/>
            </a:pPr>
            <a:r>
              <a:rPr lang="en-GB" sz="1600" b="0" dirty="0" smtClean="0">
                <a:solidFill>
                  <a:schemeClr val="tx1"/>
                </a:solidFill>
              </a:rPr>
              <a:t>In M&amp;A work, working capital is important when building the valuation model for a target business.  As such, working capital is generally understood as balance sheet items </a:t>
            </a:r>
            <a:r>
              <a:rPr lang="en-GB" sz="1600" b="0" dirty="0">
                <a:solidFill>
                  <a:schemeClr val="tx1"/>
                </a:solidFill>
              </a:rPr>
              <a:t>relating to normal trading activity that will crystallize into cash inflows or outflows in the short-term</a:t>
            </a:r>
            <a:r>
              <a:rPr lang="en-GB" sz="1600" b="0" dirty="0" smtClean="0">
                <a:solidFill>
                  <a:schemeClr val="tx1"/>
                </a:solidFill>
              </a:rPr>
              <a:t>.  This would typically comprise:</a:t>
            </a:r>
          </a:p>
          <a:p>
            <a:pPr marL="744538" lvl="2" indent="-285750">
              <a:lnSpc>
                <a:spcPct val="90000"/>
              </a:lnSpc>
              <a:spcBef>
                <a:spcPct val="40000"/>
              </a:spcBef>
              <a:buClr>
                <a:schemeClr val="accent1"/>
              </a:buClr>
              <a:buSzPct val="100000"/>
              <a:buFont typeface="Arial" pitchFamily="34" charset="0"/>
              <a:buChar char="–"/>
            </a:pPr>
            <a:r>
              <a:rPr lang="en-GB" sz="1600" b="0" dirty="0" smtClean="0">
                <a:solidFill>
                  <a:schemeClr val="tx1"/>
                </a:solidFill>
              </a:rPr>
              <a:t>Inventory</a:t>
            </a:r>
            <a:r>
              <a:rPr lang="en-GB" sz="1600" b="0" dirty="0">
                <a:solidFill>
                  <a:schemeClr val="tx1"/>
                </a:solidFill>
              </a:rPr>
              <a:t>, trade receivables, and trade payables, </a:t>
            </a:r>
            <a:r>
              <a:rPr lang="en-GB" sz="1600" b="0" dirty="0" smtClean="0">
                <a:solidFill>
                  <a:schemeClr val="tx1"/>
                </a:solidFill>
              </a:rPr>
              <a:t>sometimes </a:t>
            </a:r>
            <a:r>
              <a:rPr lang="en-GB" sz="1600" b="0" dirty="0">
                <a:solidFill>
                  <a:schemeClr val="tx1"/>
                </a:solidFill>
              </a:rPr>
              <a:t>referred to as “trade working capital</a:t>
            </a:r>
            <a:r>
              <a:rPr lang="en-GB" sz="1600" b="0" dirty="0" smtClean="0">
                <a:solidFill>
                  <a:schemeClr val="tx1"/>
                </a:solidFill>
              </a:rPr>
              <a:t>” or “operating working capital”</a:t>
            </a:r>
          </a:p>
          <a:p>
            <a:pPr marL="744538" lvl="2" indent="-285750">
              <a:lnSpc>
                <a:spcPct val="90000"/>
              </a:lnSpc>
              <a:spcBef>
                <a:spcPct val="40000"/>
              </a:spcBef>
              <a:buClr>
                <a:schemeClr val="accent1"/>
              </a:buClr>
              <a:buSzPct val="100000"/>
              <a:buFont typeface="Arial" pitchFamily="34" charset="0"/>
              <a:buChar char="–"/>
            </a:pPr>
            <a:r>
              <a:rPr lang="en-GB" sz="1600" b="0" dirty="0" smtClean="0">
                <a:solidFill>
                  <a:schemeClr val="tx1"/>
                </a:solidFill>
              </a:rPr>
              <a:t>Items </a:t>
            </a:r>
            <a:r>
              <a:rPr lang="en-GB" sz="1600" b="0" dirty="0">
                <a:solidFill>
                  <a:schemeClr val="tx1"/>
                </a:solidFill>
              </a:rPr>
              <a:t>in other assets, prepayments, other payables, accruals, </a:t>
            </a:r>
            <a:r>
              <a:rPr lang="en-GB" sz="1600" b="0" dirty="0" smtClean="0">
                <a:solidFill>
                  <a:schemeClr val="tx1"/>
                </a:solidFill>
              </a:rPr>
              <a:t>etc (i.e. anything else which is likely to crystallize into cash in the short term and relates to normal trading activity) </a:t>
            </a:r>
            <a:endParaRPr lang="en-GB" sz="1600" b="0" dirty="0">
              <a:solidFill>
                <a:schemeClr val="tx1"/>
              </a:solidFill>
            </a:endParaRPr>
          </a:p>
          <a:p>
            <a:pPr marL="287338" lvl="1" indent="-285750">
              <a:lnSpc>
                <a:spcPct val="90000"/>
              </a:lnSpc>
              <a:spcBef>
                <a:spcPct val="40000"/>
              </a:spcBef>
              <a:buClr>
                <a:schemeClr val="accent1"/>
              </a:buClr>
              <a:buSzPct val="125000"/>
              <a:buFont typeface="Arial" pitchFamily="34" charset="0"/>
              <a:buChar char="▪"/>
            </a:pPr>
            <a:r>
              <a:rPr lang="en-GB" sz="1600" b="0" dirty="0" smtClean="0">
                <a:solidFill>
                  <a:schemeClr val="tx1"/>
                </a:solidFill>
              </a:rPr>
              <a:t>The above understanding still leaves much room for interpretation.  There are no right or wrong answers, other than what a buyer and seller may agree in the Sale and Purchase Agreement for a particular deal.  Buyers and sellers will often take different views due to their conflicting interests, and the answer to the question “what is working capital?” will often come down to negotiation! </a:t>
            </a:r>
            <a:endParaRPr lang="en-GB" sz="1600" b="0" dirty="0">
              <a:solidFill>
                <a:schemeClr val="tx1"/>
              </a:solidFill>
            </a:endParaRPr>
          </a:p>
          <a:p>
            <a:pPr marL="287338" lvl="1" indent="-285750">
              <a:lnSpc>
                <a:spcPct val="90000"/>
              </a:lnSpc>
              <a:spcBef>
                <a:spcPct val="40000"/>
              </a:spcBef>
              <a:buClr>
                <a:srgbClr val="8AA5CB"/>
              </a:buClr>
              <a:buSzPct val="85000"/>
              <a:buFont typeface="Wingdings" pitchFamily="2" charset="2"/>
              <a:buChar char="l"/>
            </a:pPr>
            <a:endParaRPr lang="en-GB" sz="1600" b="0" dirty="0">
              <a:solidFill>
                <a:schemeClr val="tx1"/>
              </a:solidFill>
            </a:endParaRPr>
          </a:p>
        </p:txBody>
      </p:sp>
      <p:pic>
        <p:nvPicPr>
          <p:cNvPr id="7" name="Picture 6"/>
          <p:cNvPicPr>
            <a:picLocks noChangeAspect="1" noChangeArrowheads="1"/>
          </p:cNvPicPr>
          <p:nvPr/>
        </p:nvPicPr>
        <p:blipFill>
          <a:blip r:embed="rId3" cstate="print"/>
          <a:srcRect/>
          <a:stretch>
            <a:fillRect/>
          </a:stretch>
        </p:blipFill>
        <p:spPr bwMode="auto">
          <a:xfrm>
            <a:off x="8107157" y="104711"/>
            <a:ext cx="822960" cy="82296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9239" name="Rectangle 23"/>
          <p:cNvSpPr>
            <a:spLocks noChangeArrowheads="1"/>
          </p:cNvSpPr>
          <p:nvPr/>
        </p:nvSpPr>
        <p:spPr bwMode="auto">
          <a:xfrm>
            <a:off x="211015" y="1295400"/>
            <a:ext cx="3598985" cy="5029200"/>
          </a:xfrm>
          <a:prstGeom prst="rect">
            <a:avLst/>
          </a:prstGeom>
          <a:noFill/>
          <a:ln w="9525" algn="ctr">
            <a:noFill/>
            <a:miter lim="800000"/>
            <a:headEnd/>
            <a:tailEnd/>
          </a:ln>
          <a:effectLst/>
        </p:spPr>
        <p:txBody>
          <a:bodyPr lIns="90000" tIns="46800" rIns="90000" bIns="46800"/>
          <a:lstStyle/>
          <a:p>
            <a:pPr marL="287338" lvl="1" indent="-285750">
              <a:lnSpc>
                <a:spcPct val="90000"/>
              </a:lnSpc>
              <a:spcBef>
                <a:spcPts val="300"/>
              </a:spcBef>
              <a:buClr>
                <a:schemeClr val="accent1"/>
              </a:buClr>
              <a:buSzPct val="125000"/>
              <a:buFont typeface="Arial" pitchFamily="34" charset="0"/>
              <a:buChar char="▪"/>
            </a:pPr>
            <a:r>
              <a:rPr lang="en-GB" sz="1400" b="0" dirty="0">
                <a:solidFill>
                  <a:schemeClr val="tx1"/>
                </a:solidFill>
              </a:rPr>
              <a:t>Working </a:t>
            </a:r>
            <a:r>
              <a:rPr lang="en-GB" sz="1400" b="0" dirty="0" smtClean="0">
                <a:solidFill>
                  <a:schemeClr val="tx1"/>
                </a:solidFill>
              </a:rPr>
              <a:t>capital is impacted by many business activities, including the management of:</a:t>
            </a:r>
            <a:endParaRPr lang="en-GB" sz="1400" b="0" dirty="0">
              <a:solidFill>
                <a:schemeClr val="tx1"/>
              </a:solidFill>
            </a:endParaRPr>
          </a:p>
          <a:p>
            <a:pPr marL="541338" lvl="2" indent="-187325">
              <a:lnSpc>
                <a:spcPct val="90000"/>
              </a:lnSpc>
              <a:spcBef>
                <a:spcPts val="300"/>
              </a:spcBef>
              <a:buClr>
                <a:schemeClr val="accent1"/>
              </a:buClr>
              <a:buSzPct val="100000"/>
              <a:buFont typeface="Arial" pitchFamily="34" charset="0"/>
              <a:buChar char="–"/>
            </a:pPr>
            <a:r>
              <a:rPr lang="en-GB" sz="1400" b="0" dirty="0" smtClean="0">
                <a:solidFill>
                  <a:schemeClr val="tx1"/>
                </a:solidFill>
              </a:rPr>
              <a:t>Supplier and customer relationships</a:t>
            </a:r>
          </a:p>
          <a:p>
            <a:pPr marL="541338" lvl="2" indent="-187325">
              <a:lnSpc>
                <a:spcPct val="90000"/>
              </a:lnSpc>
              <a:spcBef>
                <a:spcPts val="300"/>
              </a:spcBef>
              <a:buClr>
                <a:schemeClr val="accent1"/>
              </a:buClr>
              <a:buSzPct val="100000"/>
              <a:buFont typeface="Arial" pitchFamily="34" charset="0"/>
              <a:buChar char="–"/>
            </a:pPr>
            <a:r>
              <a:rPr lang="en-GB" sz="1400" b="0" dirty="0" smtClean="0">
                <a:solidFill>
                  <a:schemeClr val="tx1"/>
                </a:solidFill>
              </a:rPr>
              <a:t>Inventories</a:t>
            </a:r>
          </a:p>
          <a:p>
            <a:pPr marL="541338" lvl="2" indent="-187325">
              <a:lnSpc>
                <a:spcPct val="90000"/>
              </a:lnSpc>
              <a:spcBef>
                <a:spcPts val="300"/>
              </a:spcBef>
              <a:buClr>
                <a:schemeClr val="accent1"/>
              </a:buClr>
              <a:buSzPct val="100000"/>
              <a:buFont typeface="Arial" pitchFamily="34" charset="0"/>
              <a:buChar char="–"/>
            </a:pPr>
            <a:r>
              <a:rPr lang="en-GB" sz="1400" b="0" dirty="0" smtClean="0">
                <a:solidFill>
                  <a:schemeClr val="tx1"/>
                </a:solidFill>
              </a:rPr>
              <a:t>Accounts receivable </a:t>
            </a:r>
          </a:p>
          <a:p>
            <a:pPr marL="541338" lvl="2" indent="-187325">
              <a:lnSpc>
                <a:spcPct val="90000"/>
              </a:lnSpc>
              <a:spcBef>
                <a:spcPts val="300"/>
              </a:spcBef>
              <a:buClr>
                <a:schemeClr val="accent1"/>
              </a:buClr>
              <a:buSzPct val="100000"/>
              <a:buFont typeface="Arial" pitchFamily="34" charset="0"/>
              <a:buChar char="–"/>
            </a:pPr>
            <a:r>
              <a:rPr lang="en-GB" sz="1400" b="0" dirty="0" smtClean="0">
                <a:solidFill>
                  <a:schemeClr val="tx1"/>
                </a:solidFill>
              </a:rPr>
              <a:t>Accounts payable </a:t>
            </a:r>
          </a:p>
          <a:p>
            <a:pPr marL="541338" lvl="2" indent="-187325">
              <a:lnSpc>
                <a:spcPct val="90000"/>
              </a:lnSpc>
              <a:spcBef>
                <a:spcPts val="300"/>
              </a:spcBef>
              <a:buClr>
                <a:schemeClr val="accent1"/>
              </a:buClr>
              <a:buSzPct val="100000"/>
              <a:buFont typeface="Arial" pitchFamily="34" charset="0"/>
              <a:buChar char="–"/>
            </a:pPr>
            <a:r>
              <a:rPr lang="en-GB" sz="1400" b="0" dirty="0" smtClean="0">
                <a:solidFill>
                  <a:schemeClr val="tx1"/>
                </a:solidFill>
              </a:rPr>
              <a:t>Supply chain</a:t>
            </a:r>
          </a:p>
          <a:p>
            <a:pPr marL="541338" lvl="2" indent="-187325">
              <a:lnSpc>
                <a:spcPct val="90000"/>
              </a:lnSpc>
              <a:spcBef>
                <a:spcPts val="300"/>
              </a:spcBef>
              <a:buClr>
                <a:schemeClr val="accent1"/>
              </a:buClr>
              <a:buSzPct val="100000"/>
              <a:buFont typeface="Arial" pitchFamily="34" charset="0"/>
              <a:buChar char="–"/>
            </a:pPr>
            <a:r>
              <a:rPr lang="en-GB" sz="1400" b="0" dirty="0" smtClean="0">
                <a:solidFill>
                  <a:schemeClr val="tx1"/>
                </a:solidFill>
              </a:rPr>
              <a:t>Treasury and financing</a:t>
            </a:r>
          </a:p>
          <a:p>
            <a:pPr marL="541338" lvl="2" indent="-187325">
              <a:lnSpc>
                <a:spcPct val="90000"/>
              </a:lnSpc>
              <a:spcBef>
                <a:spcPts val="300"/>
              </a:spcBef>
              <a:buClr>
                <a:schemeClr val="accent1"/>
              </a:buClr>
              <a:buSzPct val="100000"/>
              <a:buFont typeface="Arial" pitchFamily="34" charset="0"/>
              <a:buChar char="–"/>
            </a:pPr>
            <a:r>
              <a:rPr lang="en-GB" sz="1400" b="0" dirty="0" smtClean="0">
                <a:solidFill>
                  <a:schemeClr val="tx1"/>
                </a:solidFill>
              </a:rPr>
              <a:t>Cash flow</a:t>
            </a:r>
          </a:p>
          <a:p>
            <a:pPr marL="287338" lvl="1" indent="-285750">
              <a:lnSpc>
                <a:spcPct val="90000"/>
              </a:lnSpc>
              <a:spcBef>
                <a:spcPts val="300"/>
              </a:spcBef>
              <a:buClr>
                <a:schemeClr val="accent1"/>
              </a:buClr>
              <a:buSzPct val="125000"/>
              <a:buFont typeface="Arial" pitchFamily="34" charset="0"/>
              <a:buChar char="▪"/>
            </a:pPr>
            <a:r>
              <a:rPr lang="en-GB" sz="1400" b="0" dirty="0" smtClean="0">
                <a:solidFill>
                  <a:schemeClr val="tx1"/>
                </a:solidFill>
              </a:rPr>
              <a:t>Due diligence in relation to working capital therefore requires a comprehensive understanding of the business, including:</a:t>
            </a:r>
          </a:p>
          <a:p>
            <a:pPr marL="541338" lvl="2" indent="-187325">
              <a:lnSpc>
                <a:spcPct val="90000"/>
              </a:lnSpc>
              <a:spcBef>
                <a:spcPts val="300"/>
              </a:spcBef>
              <a:buClr>
                <a:schemeClr val="accent1"/>
              </a:buClr>
              <a:buSzPct val="100000"/>
              <a:buFont typeface="Arial" pitchFamily="34" charset="0"/>
              <a:buChar char="–"/>
            </a:pPr>
            <a:r>
              <a:rPr lang="en-GB" sz="1400" b="0" dirty="0" smtClean="0">
                <a:solidFill>
                  <a:schemeClr val="tx1"/>
                </a:solidFill>
              </a:rPr>
              <a:t>Key operations and activities</a:t>
            </a:r>
          </a:p>
          <a:p>
            <a:pPr marL="541338" lvl="2" indent="-187325">
              <a:lnSpc>
                <a:spcPct val="90000"/>
              </a:lnSpc>
              <a:spcBef>
                <a:spcPts val="300"/>
              </a:spcBef>
              <a:buClr>
                <a:schemeClr val="accent1"/>
              </a:buClr>
              <a:buSzPct val="100000"/>
              <a:buFont typeface="Arial" pitchFamily="34" charset="0"/>
              <a:buChar char="–"/>
            </a:pPr>
            <a:r>
              <a:rPr lang="en-GB" sz="1400" b="0" dirty="0" smtClean="0">
                <a:solidFill>
                  <a:schemeClr val="tx1"/>
                </a:solidFill>
              </a:rPr>
              <a:t>The linkages between these different activities</a:t>
            </a:r>
          </a:p>
          <a:p>
            <a:pPr marL="287338" lvl="1" indent="-285750">
              <a:lnSpc>
                <a:spcPct val="90000"/>
              </a:lnSpc>
              <a:spcBef>
                <a:spcPts val="300"/>
              </a:spcBef>
              <a:buClr>
                <a:schemeClr val="accent1"/>
              </a:buClr>
              <a:buSzPct val="125000"/>
              <a:buFont typeface="Arial" pitchFamily="34" charset="0"/>
              <a:buChar char="▪"/>
            </a:pPr>
            <a:r>
              <a:rPr lang="en-GB" sz="1400" b="0" dirty="0" smtClean="0">
                <a:solidFill>
                  <a:schemeClr val="tx1"/>
                </a:solidFill>
              </a:rPr>
              <a:t>For example, due diligence may question what changes are expected in the supply chain over the next three years, and how could this impact the purchase to pay cycle?</a:t>
            </a:r>
          </a:p>
        </p:txBody>
      </p:sp>
      <p:sp>
        <p:nvSpPr>
          <p:cNvPr id="25" name="Rectangle 2"/>
          <p:cNvSpPr txBox="1">
            <a:spLocks noChangeArrowheads="1"/>
          </p:cNvSpPr>
          <p:nvPr/>
        </p:nvSpPr>
        <p:spPr bwMode="gray">
          <a:xfrm>
            <a:off x="211138" y="76200"/>
            <a:ext cx="8721725" cy="838200"/>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p>
            <a:pPr lvl="0"/>
            <a:r>
              <a:rPr kumimoji="0" lang="en-GB" sz="1600" b="0" i="0" u="none" strike="noStrike" kern="0" cap="none" spc="0" normalizeH="0" baseline="0" noProof="0" dirty="0" smtClean="0">
                <a:ln>
                  <a:noFill/>
                </a:ln>
                <a:solidFill>
                  <a:srgbClr val="8AA5CB"/>
                </a:solidFill>
                <a:effectLst/>
                <a:uLnTx/>
                <a:uFillTx/>
                <a:latin typeface="Arial" pitchFamily="34" charset="0"/>
                <a:ea typeface="+mj-ea"/>
                <a:cs typeface="Arial" pitchFamily="34" charset="0"/>
              </a:rPr>
              <a:t>Working capital: Key concepts guide</a:t>
            </a:r>
            <a:r>
              <a:rPr kumimoji="0" lang="en-GB" sz="2000" b="0" i="0" u="none" strike="noStrike" kern="0" cap="none" spc="0" normalizeH="0" baseline="0" noProof="0" dirty="0" smtClean="0">
                <a:ln>
                  <a:noFill/>
                </a:ln>
                <a:solidFill>
                  <a:srgbClr val="8AA5CB"/>
                </a:solidFill>
                <a:effectLst/>
                <a:uLnTx/>
                <a:uFillTx/>
                <a:latin typeface="Arial" pitchFamily="34" charset="0"/>
                <a:ea typeface="+mj-ea"/>
                <a:cs typeface="Arial" pitchFamily="34" charset="0"/>
              </a:rPr>
              <a:t/>
            </a:r>
            <a:br>
              <a:rPr kumimoji="0" lang="en-GB" sz="2000" b="0" i="0" u="none" strike="noStrike" kern="0" cap="none" spc="0" normalizeH="0" baseline="0" noProof="0" dirty="0" smtClean="0">
                <a:ln>
                  <a:noFill/>
                </a:ln>
                <a:solidFill>
                  <a:srgbClr val="8AA5CB"/>
                </a:solidFill>
                <a:effectLst/>
                <a:uLnTx/>
                <a:uFillTx/>
                <a:latin typeface="Arial" pitchFamily="34" charset="0"/>
                <a:ea typeface="+mj-ea"/>
                <a:cs typeface="Arial" pitchFamily="34" charset="0"/>
              </a:rPr>
            </a:br>
            <a:r>
              <a:rPr lang="en-GB" sz="1800" dirty="0" smtClean="0"/>
              <a:t>How do we understand working capital and interpret it?</a:t>
            </a:r>
            <a:endParaRPr kumimoji="0" lang="en-US" sz="1800" b="1" i="0" u="none" strike="noStrike" kern="0" cap="none" spc="0" normalizeH="0" baseline="0" noProof="0" dirty="0" smtClean="0">
              <a:ln>
                <a:noFill/>
              </a:ln>
              <a:solidFill>
                <a:schemeClr val="bg1"/>
              </a:solidFill>
              <a:effectLst/>
              <a:uLnTx/>
              <a:uFillTx/>
              <a:latin typeface="Arial" pitchFamily="34" charset="0"/>
              <a:ea typeface="+mj-ea"/>
              <a:cs typeface="Arial" pitchFamily="34" charset="0"/>
            </a:endParaRPr>
          </a:p>
        </p:txBody>
      </p:sp>
      <p:grpSp>
        <p:nvGrpSpPr>
          <p:cNvPr id="49" name="Group 48"/>
          <p:cNvGrpSpPr/>
          <p:nvPr/>
        </p:nvGrpSpPr>
        <p:grpSpPr>
          <a:xfrm>
            <a:off x="3957271" y="1522414"/>
            <a:ext cx="4881929" cy="4725987"/>
            <a:chOff x="3804871" y="1522414"/>
            <a:chExt cx="4881929" cy="4725987"/>
          </a:xfrm>
        </p:grpSpPr>
        <p:sp>
          <p:nvSpPr>
            <p:cNvPr id="50" name="Text Box 4"/>
            <p:cNvSpPr txBox="1">
              <a:spLocks noChangeArrowheads="1"/>
            </p:cNvSpPr>
            <p:nvPr/>
          </p:nvSpPr>
          <p:spPr bwMode="gray">
            <a:xfrm>
              <a:off x="4963258" y="5351464"/>
              <a:ext cx="782515" cy="334962"/>
            </a:xfrm>
            <a:prstGeom prst="rect">
              <a:avLst/>
            </a:prstGeom>
            <a:solidFill>
              <a:srgbClr val="AABE75"/>
            </a:solidFill>
            <a:ln w="9525" algn="ctr">
              <a:noFill/>
              <a:miter lim="800000"/>
              <a:headEnd/>
              <a:tailEnd/>
            </a:ln>
            <a:effectLst/>
          </p:spPr>
          <p:txBody>
            <a:bodyPr lIns="0" tIns="0" rIns="0" bIns="0" anchor="ctr" anchorCtr="1"/>
            <a:lstStyle/>
            <a:p>
              <a:pPr marL="0" marR="0" lvl="0" indent="0" defTabSz="762000" eaLnBrk="0" fontAlgn="auto" latinLnBrk="0" hangingPunct="0">
                <a:lnSpc>
                  <a:spcPct val="100000"/>
                </a:lnSpc>
                <a:spcBef>
                  <a:spcPts val="0"/>
                </a:spcBef>
                <a:spcAft>
                  <a:spcPts val="0"/>
                </a:spcAft>
                <a:buClrTx/>
                <a:buSzTx/>
                <a:buFontTx/>
                <a:buNone/>
                <a:tabLst/>
                <a:defRPr/>
              </a:pPr>
              <a:r>
                <a:rPr kumimoji="0" lang="en-GB" sz="1400" b="1" i="0" u="none" strike="noStrike" kern="0" cap="none" spc="0" normalizeH="0" baseline="0" noProof="0">
                  <a:ln>
                    <a:noFill/>
                  </a:ln>
                  <a:solidFill>
                    <a:srgbClr val="0C2D83"/>
                  </a:solidFill>
                  <a:effectLst/>
                  <a:uLnTx/>
                  <a:uFillTx/>
                </a:rPr>
                <a:t>Payroll</a:t>
              </a:r>
            </a:p>
          </p:txBody>
        </p:sp>
        <p:sp>
          <p:nvSpPr>
            <p:cNvPr id="51" name="AutoShape 5"/>
            <p:cNvSpPr>
              <a:spLocks noChangeArrowheads="1"/>
            </p:cNvSpPr>
            <p:nvPr/>
          </p:nvSpPr>
          <p:spPr bwMode="gray">
            <a:xfrm>
              <a:off x="5520104" y="4856164"/>
              <a:ext cx="1255835" cy="401637"/>
            </a:xfrm>
            <a:prstGeom prst="roundRect">
              <a:avLst>
                <a:gd name="adj" fmla="val 16667"/>
              </a:avLst>
            </a:prstGeom>
            <a:gradFill rotWithShape="0">
              <a:gsLst>
                <a:gs pos="0">
                  <a:srgbClr val="0C2D83">
                    <a:gamma/>
                    <a:tint val="83922"/>
                    <a:invGamma/>
                  </a:srgbClr>
                </a:gs>
                <a:gs pos="100000">
                  <a:srgbClr val="0C2D83"/>
                </a:gs>
              </a:gsLst>
              <a:path path="shape">
                <a:fillToRect l="50000" t="50000" r="50000" b="50000"/>
              </a:path>
            </a:gradFill>
            <a:ln w="9525" algn="ctr">
              <a:noFill/>
              <a:round/>
              <a:headEnd/>
              <a:tailEnd/>
            </a:ln>
            <a:effectLst/>
          </p:spPr>
          <p:txBody>
            <a:bodyPr lIns="0" tIns="0" rIns="0" bIns="0" anchor="ctr" anchorCtr="1"/>
            <a:lstStyle/>
            <a:p>
              <a:pPr marL="0" marR="0" lvl="0" indent="0" defTabSz="762000" eaLnBrk="0" fontAlgn="auto" latinLnBrk="0" hangingPunct="0">
                <a:lnSpc>
                  <a:spcPct val="100000"/>
                </a:lnSpc>
                <a:spcBef>
                  <a:spcPts val="0"/>
                </a:spcBef>
                <a:spcAft>
                  <a:spcPts val="0"/>
                </a:spcAft>
                <a:buClrTx/>
                <a:buSzTx/>
                <a:buFontTx/>
                <a:buNone/>
                <a:tabLst/>
                <a:defRPr/>
              </a:pPr>
              <a:r>
                <a:rPr kumimoji="0" lang="en-GB" sz="1400" b="1" i="0" u="none" strike="noStrike" kern="0" cap="none" spc="0" normalizeH="0" baseline="0" noProof="0">
                  <a:ln>
                    <a:noFill/>
                  </a:ln>
                  <a:solidFill>
                    <a:srgbClr val="FFFFFF"/>
                  </a:solidFill>
                  <a:effectLst/>
                  <a:uLnTx/>
                  <a:uFillTx/>
                </a:rPr>
                <a:t>Production</a:t>
              </a:r>
            </a:p>
          </p:txBody>
        </p:sp>
        <p:sp>
          <p:nvSpPr>
            <p:cNvPr id="52" name="Oval 7"/>
            <p:cNvSpPr>
              <a:spLocks noChangeArrowheads="1"/>
            </p:cNvSpPr>
            <p:nvPr/>
          </p:nvSpPr>
          <p:spPr bwMode="gray">
            <a:xfrm>
              <a:off x="5363308" y="2576514"/>
              <a:ext cx="1569427" cy="782637"/>
            </a:xfrm>
            <a:prstGeom prst="ellipse">
              <a:avLst/>
            </a:prstGeom>
            <a:gradFill rotWithShape="0">
              <a:gsLst>
                <a:gs pos="0">
                  <a:srgbClr val="0C2D83">
                    <a:gamma/>
                    <a:tint val="83922"/>
                    <a:invGamma/>
                  </a:srgbClr>
                </a:gs>
                <a:gs pos="100000">
                  <a:srgbClr val="0C2D83"/>
                </a:gs>
              </a:gsLst>
              <a:path path="shape">
                <a:fillToRect l="50000" t="50000" r="50000" b="50000"/>
              </a:path>
            </a:gradFill>
            <a:ln w="9525" algn="ctr">
              <a:noFill/>
              <a:round/>
              <a:headEnd/>
              <a:tailEnd/>
            </a:ln>
            <a:effectLst/>
          </p:spPr>
          <p:txBody>
            <a:bodyPr lIns="0" tIns="0" rIns="0" bIns="0" anchor="ctr" anchorCtr="1"/>
            <a:lstStyle/>
            <a:p>
              <a:pPr marL="0" marR="0" lvl="0" indent="0" defTabSz="762000" eaLnBrk="0" fontAlgn="auto" latinLnBrk="0" hangingPunct="0">
                <a:lnSpc>
                  <a:spcPct val="100000"/>
                </a:lnSpc>
                <a:spcBef>
                  <a:spcPts val="0"/>
                </a:spcBef>
                <a:spcAft>
                  <a:spcPts val="0"/>
                </a:spcAft>
                <a:buClrTx/>
                <a:buSzTx/>
                <a:buFontTx/>
                <a:buNone/>
                <a:tabLst/>
                <a:defRPr/>
              </a:pPr>
              <a:r>
                <a:rPr kumimoji="0" lang="en-GB" sz="1400" b="1" i="0" u="none" strike="noStrike" kern="0" cap="none" spc="0" normalizeH="0" baseline="0" noProof="0">
                  <a:ln>
                    <a:noFill/>
                  </a:ln>
                  <a:solidFill>
                    <a:srgbClr val="FFFFFF"/>
                  </a:solidFill>
                  <a:effectLst/>
                  <a:uLnTx/>
                  <a:uFillTx/>
                </a:rPr>
                <a:t>Working Capital</a:t>
              </a:r>
            </a:p>
          </p:txBody>
        </p:sp>
        <p:sp>
          <p:nvSpPr>
            <p:cNvPr id="53" name="Rectangle 8"/>
            <p:cNvSpPr>
              <a:spLocks noChangeArrowheads="1"/>
            </p:cNvSpPr>
            <p:nvPr/>
          </p:nvSpPr>
          <p:spPr bwMode="gray">
            <a:xfrm>
              <a:off x="5520104" y="5780089"/>
              <a:ext cx="1257300" cy="390525"/>
            </a:xfrm>
            <a:prstGeom prst="rect">
              <a:avLst/>
            </a:prstGeom>
            <a:solidFill>
              <a:srgbClr val="FAD8AF"/>
            </a:solidFill>
            <a:ln w="9525" algn="ctr">
              <a:noFill/>
              <a:miter lim="800000"/>
              <a:headEnd/>
              <a:tailEnd/>
            </a:ln>
            <a:effectLst/>
          </p:spPr>
          <p:txBody>
            <a:bodyPr lIns="0" tIns="0" rIns="0" bIns="0" anchor="ctr" anchorCtr="1"/>
            <a:lstStyle/>
            <a:p>
              <a:pPr marL="0" marR="0" lvl="0" indent="0" defTabSz="762000" eaLnBrk="0" fontAlgn="auto" latinLnBrk="0" hangingPunct="0">
                <a:lnSpc>
                  <a:spcPct val="100000"/>
                </a:lnSpc>
                <a:spcBef>
                  <a:spcPts val="0"/>
                </a:spcBef>
                <a:spcAft>
                  <a:spcPts val="0"/>
                </a:spcAft>
                <a:buClrTx/>
                <a:buSzTx/>
                <a:buFontTx/>
                <a:buNone/>
                <a:tabLst/>
                <a:defRPr/>
              </a:pPr>
              <a:r>
                <a:rPr kumimoji="0" lang="en-GB" sz="1400" b="1" i="0" u="none" strike="noStrike" kern="0" cap="none" spc="0" normalizeH="0" baseline="0" noProof="0">
                  <a:ln>
                    <a:noFill/>
                  </a:ln>
                  <a:solidFill>
                    <a:srgbClr val="0C2D83"/>
                  </a:solidFill>
                  <a:effectLst/>
                  <a:uLnTx/>
                  <a:uFillTx/>
                </a:rPr>
                <a:t>Employees</a:t>
              </a:r>
            </a:p>
          </p:txBody>
        </p:sp>
        <p:sp>
          <p:nvSpPr>
            <p:cNvPr id="54" name="Rectangle 9"/>
            <p:cNvSpPr>
              <a:spLocks noChangeArrowheads="1"/>
            </p:cNvSpPr>
            <p:nvPr/>
          </p:nvSpPr>
          <p:spPr bwMode="gray">
            <a:xfrm rot="5400000">
              <a:off x="7538672" y="3885896"/>
              <a:ext cx="1466850" cy="526073"/>
            </a:xfrm>
            <a:prstGeom prst="rect">
              <a:avLst/>
            </a:prstGeom>
            <a:solidFill>
              <a:srgbClr val="AABE75"/>
            </a:solidFill>
            <a:ln w="9525" algn="ctr">
              <a:noFill/>
              <a:miter lim="800000"/>
              <a:headEnd/>
              <a:tailEnd/>
            </a:ln>
            <a:effectLst/>
          </p:spPr>
          <p:txBody>
            <a:bodyPr lIns="0" tIns="0" rIns="0" bIns="0" anchor="ctr" anchorCtr="1"/>
            <a:lstStyle/>
            <a:p>
              <a:pPr marL="0" marR="0" lvl="0" indent="0" defTabSz="762000" eaLnBrk="0" fontAlgn="auto" latinLnBrk="0" hangingPunct="0">
                <a:lnSpc>
                  <a:spcPct val="100000"/>
                </a:lnSpc>
                <a:spcBef>
                  <a:spcPts val="0"/>
                </a:spcBef>
                <a:spcAft>
                  <a:spcPts val="0"/>
                </a:spcAft>
                <a:buClrTx/>
                <a:buSzTx/>
                <a:buFontTx/>
                <a:buNone/>
                <a:tabLst/>
                <a:defRPr/>
              </a:pPr>
              <a:r>
                <a:rPr kumimoji="0" lang="en-GB" sz="1400" b="1" i="0" u="none" strike="noStrike" kern="0" cap="none" spc="0" normalizeH="0" baseline="0" noProof="0">
                  <a:ln>
                    <a:noFill/>
                  </a:ln>
                  <a:solidFill>
                    <a:srgbClr val="0C2D83"/>
                  </a:solidFill>
                  <a:effectLst/>
                  <a:uLnTx/>
                  <a:uFillTx/>
                </a:rPr>
                <a:t>Customers</a:t>
              </a:r>
            </a:p>
          </p:txBody>
        </p:sp>
        <p:sp>
          <p:nvSpPr>
            <p:cNvPr id="55" name="AutoShape 10"/>
            <p:cNvSpPr>
              <a:spLocks noChangeArrowheads="1"/>
            </p:cNvSpPr>
            <p:nvPr/>
          </p:nvSpPr>
          <p:spPr bwMode="gray">
            <a:xfrm rot="10800000" flipH="1">
              <a:off x="6985489" y="2979739"/>
              <a:ext cx="877765" cy="2152650"/>
            </a:xfrm>
            <a:prstGeom prst="curvedLeftArrow">
              <a:avLst>
                <a:gd name="adj1" fmla="val 16004"/>
                <a:gd name="adj2" fmla="val 53000"/>
                <a:gd name="adj3" fmla="val 23296"/>
              </a:avLst>
            </a:prstGeom>
            <a:solidFill>
              <a:srgbClr val="8AA5CB"/>
            </a:solidFill>
            <a:ln w="3175">
              <a:noFill/>
              <a:miter lim="800000"/>
              <a:headEnd/>
              <a:tailEnd/>
            </a:ln>
            <a:effectLst/>
          </p:spPr>
          <p:txBody>
            <a:bodyPr rot="10800000" wrap="none" lIns="0" tIns="34283" rIns="0" bIns="0" anchor="ctr"/>
            <a:lstStyle/>
            <a:p>
              <a:pPr marL="0" marR="0" lvl="0" indent="0" defTabSz="844550" eaLnBrk="0" fontAlgn="auto" latinLnBrk="0" hangingPunct="0">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srgbClr val="000000"/>
                </a:solidFill>
                <a:effectLst/>
                <a:uLnTx/>
                <a:uFillTx/>
                <a:latin typeface="Arial" pitchFamily="34" charset="0"/>
              </a:endParaRPr>
            </a:p>
          </p:txBody>
        </p:sp>
        <p:sp>
          <p:nvSpPr>
            <p:cNvPr id="56" name="AutoShape 11"/>
            <p:cNvSpPr>
              <a:spLocks noChangeArrowheads="1"/>
            </p:cNvSpPr>
            <p:nvPr/>
          </p:nvSpPr>
          <p:spPr bwMode="gray">
            <a:xfrm rot="10800000" flipV="1">
              <a:off x="4495800" y="2971801"/>
              <a:ext cx="813288" cy="3276600"/>
            </a:xfrm>
            <a:prstGeom prst="curvedLeftArrow">
              <a:avLst>
                <a:gd name="adj1" fmla="val 18405"/>
                <a:gd name="adj2" fmla="val 57626"/>
                <a:gd name="adj3" fmla="val 23296"/>
              </a:avLst>
            </a:prstGeom>
            <a:solidFill>
              <a:srgbClr val="8AA5CB"/>
            </a:solidFill>
            <a:ln w="3175">
              <a:noFill/>
              <a:miter lim="800000"/>
              <a:headEnd/>
              <a:tailEnd/>
            </a:ln>
            <a:effectLst/>
          </p:spPr>
          <p:txBody>
            <a:bodyPr wrap="none" lIns="0" tIns="34283" rIns="0" bIns="0" anchor="ctr"/>
            <a:lstStyle/>
            <a:p>
              <a:pPr marL="0" marR="0" lvl="0" indent="0" defTabSz="844550" eaLnBrk="0" fontAlgn="auto" latinLnBrk="0" hangingPunct="0">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srgbClr val="000000"/>
                </a:solidFill>
                <a:effectLst/>
                <a:uLnTx/>
                <a:uFillTx/>
                <a:latin typeface="Arial" pitchFamily="34" charset="0"/>
              </a:endParaRPr>
            </a:p>
          </p:txBody>
        </p:sp>
        <p:sp>
          <p:nvSpPr>
            <p:cNvPr id="57" name="Rectangle 12"/>
            <p:cNvSpPr>
              <a:spLocks noChangeArrowheads="1"/>
            </p:cNvSpPr>
            <p:nvPr/>
          </p:nvSpPr>
          <p:spPr bwMode="gray">
            <a:xfrm rot="16200000">
              <a:off x="3334483" y="3887483"/>
              <a:ext cx="1466850" cy="526073"/>
            </a:xfrm>
            <a:prstGeom prst="rect">
              <a:avLst/>
            </a:prstGeom>
            <a:solidFill>
              <a:srgbClr val="AABE75"/>
            </a:solidFill>
            <a:ln w="9525" algn="ctr">
              <a:noFill/>
              <a:miter lim="800000"/>
              <a:headEnd/>
              <a:tailEnd/>
            </a:ln>
            <a:effectLst/>
          </p:spPr>
          <p:txBody>
            <a:bodyPr lIns="0" tIns="0" rIns="0" bIns="0" anchor="ctr" anchorCtr="1"/>
            <a:lstStyle/>
            <a:p>
              <a:pPr marL="0" marR="0" lvl="0" indent="0" defTabSz="762000" eaLnBrk="0" fontAlgn="auto" latinLnBrk="0" hangingPunct="0">
                <a:lnSpc>
                  <a:spcPct val="100000"/>
                </a:lnSpc>
                <a:spcBef>
                  <a:spcPts val="0"/>
                </a:spcBef>
                <a:spcAft>
                  <a:spcPts val="0"/>
                </a:spcAft>
                <a:buClrTx/>
                <a:buSzTx/>
                <a:buFontTx/>
                <a:buNone/>
                <a:tabLst/>
                <a:defRPr/>
              </a:pPr>
              <a:r>
                <a:rPr kumimoji="0" lang="en-GB" sz="1400" b="1" i="0" u="none" strike="noStrike" kern="0" cap="none" spc="0" normalizeH="0" baseline="0" noProof="0">
                  <a:ln>
                    <a:noFill/>
                  </a:ln>
                  <a:solidFill>
                    <a:srgbClr val="0C2D83"/>
                  </a:solidFill>
                  <a:effectLst/>
                  <a:uLnTx/>
                  <a:uFillTx/>
                </a:rPr>
                <a:t>Suppliers</a:t>
              </a:r>
            </a:p>
          </p:txBody>
        </p:sp>
        <p:sp>
          <p:nvSpPr>
            <p:cNvPr id="58" name="Text Box 13"/>
            <p:cNvSpPr txBox="1">
              <a:spLocks noChangeArrowheads="1"/>
            </p:cNvSpPr>
            <p:nvPr/>
          </p:nvSpPr>
          <p:spPr bwMode="gray">
            <a:xfrm>
              <a:off x="4711212" y="3849689"/>
              <a:ext cx="1266092" cy="508000"/>
            </a:xfrm>
            <a:prstGeom prst="rect">
              <a:avLst/>
            </a:prstGeom>
            <a:solidFill>
              <a:srgbClr val="F5B36A"/>
            </a:solidFill>
            <a:ln w="9525" algn="ctr">
              <a:noFill/>
              <a:miter lim="800000"/>
              <a:headEnd/>
              <a:tailEnd/>
            </a:ln>
            <a:effectLst/>
          </p:spPr>
          <p:txBody>
            <a:bodyPr lIns="0" tIns="0" rIns="0" bIns="0" anchor="ctr" anchorCtr="1"/>
            <a:lstStyle/>
            <a:p>
              <a:pPr marL="0" marR="0" lvl="0" indent="0" defTabSz="762000" eaLnBrk="0" fontAlgn="auto" latinLnBrk="0" hangingPunct="0">
                <a:lnSpc>
                  <a:spcPct val="100000"/>
                </a:lnSpc>
                <a:spcBef>
                  <a:spcPts val="0"/>
                </a:spcBef>
                <a:spcAft>
                  <a:spcPts val="0"/>
                </a:spcAft>
                <a:buClrTx/>
                <a:buSzTx/>
                <a:buFontTx/>
                <a:buNone/>
                <a:tabLst/>
                <a:defRPr/>
              </a:pPr>
              <a:r>
                <a:rPr kumimoji="0" lang="en-GB" sz="1200" b="1" i="0" u="none" strike="noStrike" kern="0" cap="none" spc="0" normalizeH="0" baseline="0" noProof="0">
                  <a:ln>
                    <a:noFill/>
                  </a:ln>
                  <a:solidFill>
                    <a:srgbClr val="0C2D83"/>
                  </a:solidFill>
                  <a:effectLst/>
                  <a:uLnTx/>
                  <a:uFillTx/>
                </a:rPr>
                <a:t>Purchase-to-pay</a:t>
              </a:r>
            </a:p>
            <a:p>
              <a:pPr marL="0" marR="0" lvl="0" indent="0" defTabSz="762000" eaLnBrk="0" fontAlgn="auto" latinLnBrk="0" hangingPunct="0">
                <a:lnSpc>
                  <a:spcPct val="100000"/>
                </a:lnSpc>
                <a:spcBef>
                  <a:spcPts val="0"/>
                </a:spcBef>
                <a:spcAft>
                  <a:spcPts val="0"/>
                </a:spcAft>
                <a:buClrTx/>
                <a:buSzTx/>
                <a:buFontTx/>
                <a:buNone/>
                <a:tabLst/>
                <a:defRPr/>
              </a:pPr>
              <a:r>
                <a:rPr kumimoji="0" lang="en-GB" sz="1200" b="1" i="0" u="none" strike="noStrike" kern="0" cap="none" spc="0" normalizeH="0" baseline="0" noProof="0">
                  <a:ln>
                    <a:noFill/>
                  </a:ln>
                  <a:solidFill>
                    <a:srgbClr val="0C2D83"/>
                  </a:solidFill>
                  <a:effectLst/>
                  <a:uLnTx/>
                  <a:uFillTx/>
                </a:rPr>
                <a:t>cycle</a:t>
              </a:r>
            </a:p>
          </p:txBody>
        </p:sp>
        <p:sp>
          <p:nvSpPr>
            <p:cNvPr id="59" name="AutoShape 14"/>
            <p:cNvSpPr>
              <a:spLocks noChangeArrowheads="1"/>
            </p:cNvSpPr>
            <p:nvPr/>
          </p:nvSpPr>
          <p:spPr bwMode="gray">
            <a:xfrm rot="10800000" flipV="1">
              <a:off x="4495800" y="3109914"/>
              <a:ext cx="816219" cy="2152650"/>
            </a:xfrm>
            <a:prstGeom prst="curvedLeftArrow">
              <a:avLst>
                <a:gd name="adj1" fmla="val 17210"/>
                <a:gd name="adj2" fmla="val 56996"/>
                <a:gd name="adj3" fmla="val 23296"/>
              </a:avLst>
            </a:prstGeom>
            <a:solidFill>
              <a:srgbClr val="8AA5CB"/>
            </a:solidFill>
            <a:ln w="3175">
              <a:noFill/>
              <a:miter lim="800000"/>
              <a:headEnd/>
              <a:tailEnd/>
            </a:ln>
            <a:effectLst/>
          </p:spPr>
          <p:txBody>
            <a:bodyPr wrap="none" lIns="0" tIns="34283" rIns="0" bIns="0" anchor="ctr"/>
            <a:lstStyle/>
            <a:p>
              <a:pPr marL="0" marR="0" lvl="0" indent="0" defTabSz="844550" eaLnBrk="0" fontAlgn="auto" latinLnBrk="0" hangingPunct="0">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srgbClr val="000000"/>
                </a:solidFill>
                <a:effectLst/>
                <a:uLnTx/>
                <a:uFillTx/>
                <a:latin typeface="Arial" pitchFamily="34" charset="0"/>
              </a:endParaRPr>
            </a:p>
          </p:txBody>
        </p:sp>
        <p:sp>
          <p:nvSpPr>
            <p:cNvPr id="60" name="Text Box 15"/>
            <p:cNvSpPr txBox="1">
              <a:spLocks noChangeArrowheads="1"/>
            </p:cNvSpPr>
            <p:nvPr/>
          </p:nvSpPr>
          <p:spPr bwMode="gray">
            <a:xfrm>
              <a:off x="4330945" y="1522414"/>
              <a:ext cx="1422156" cy="496887"/>
            </a:xfrm>
            <a:prstGeom prst="rect">
              <a:avLst/>
            </a:prstGeom>
            <a:solidFill>
              <a:srgbClr val="8AA5CB"/>
            </a:solidFill>
            <a:ln w="9525" algn="ctr">
              <a:noFill/>
              <a:miter lim="800000"/>
              <a:headEnd/>
              <a:tailEnd/>
            </a:ln>
            <a:effectLst/>
          </p:spPr>
          <p:txBody>
            <a:bodyPr lIns="0" tIns="0" rIns="0" bIns="0" anchor="ctr" anchorCtr="1"/>
            <a:lstStyle/>
            <a:p>
              <a:pPr marL="0" marR="0" lvl="0" indent="0" algn="ctr" defTabSz="762000" eaLnBrk="0" fontAlgn="auto" latinLnBrk="0" hangingPunct="0">
                <a:lnSpc>
                  <a:spcPct val="100000"/>
                </a:lnSpc>
                <a:spcBef>
                  <a:spcPts val="0"/>
                </a:spcBef>
                <a:spcAft>
                  <a:spcPts val="0"/>
                </a:spcAft>
                <a:buClrTx/>
                <a:buSzTx/>
                <a:buFontTx/>
                <a:buNone/>
                <a:tabLst/>
                <a:defRPr/>
              </a:pPr>
              <a:r>
                <a:rPr kumimoji="0" lang="en-GB" sz="1400" i="0" u="none" strike="noStrike" kern="0" cap="none" spc="0" normalizeH="0" baseline="0" noProof="0" dirty="0" smtClean="0">
                  <a:ln>
                    <a:noFill/>
                  </a:ln>
                  <a:effectLst/>
                  <a:uLnTx/>
                  <a:uFillTx/>
                </a:rPr>
                <a:t>Exposure/risk </a:t>
              </a:r>
              <a:r>
                <a:rPr kumimoji="0" lang="en-GB" sz="1400" i="0" u="none" strike="noStrike" kern="0" cap="none" spc="0" normalizeH="0" baseline="0" noProof="0" dirty="0">
                  <a:ln>
                    <a:noFill/>
                  </a:ln>
                  <a:effectLst/>
                  <a:uLnTx/>
                  <a:uFillTx/>
                </a:rPr>
                <a:t>m</a:t>
              </a:r>
              <a:r>
                <a:rPr kumimoji="0" lang="en-GB" sz="1400" i="0" u="none" strike="noStrike" kern="0" cap="none" spc="0" normalizeH="0" baseline="0" noProof="0" dirty="0" smtClean="0">
                  <a:ln>
                    <a:noFill/>
                  </a:ln>
                  <a:effectLst/>
                  <a:uLnTx/>
                  <a:uFillTx/>
                </a:rPr>
                <a:t>anagement</a:t>
              </a:r>
              <a:endParaRPr kumimoji="0" lang="en-GB" sz="1400" i="0" u="none" strike="noStrike" kern="0" cap="none" spc="0" normalizeH="0" baseline="0" noProof="0" dirty="0">
                <a:ln>
                  <a:noFill/>
                </a:ln>
                <a:effectLst/>
                <a:uLnTx/>
                <a:uFillTx/>
              </a:endParaRPr>
            </a:p>
          </p:txBody>
        </p:sp>
        <p:sp>
          <p:nvSpPr>
            <p:cNvPr id="61" name="Text Box 16"/>
            <p:cNvSpPr txBox="1">
              <a:spLocks noChangeArrowheads="1"/>
            </p:cNvSpPr>
            <p:nvPr/>
          </p:nvSpPr>
          <p:spPr bwMode="gray">
            <a:xfrm>
              <a:off x="7341577" y="2362200"/>
              <a:ext cx="1345223" cy="519114"/>
            </a:xfrm>
            <a:prstGeom prst="rect">
              <a:avLst/>
            </a:prstGeom>
            <a:solidFill>
              <a:srgbClr val="8AA5CB"/>
            </a:solidFill>
            <a:ln w="9525" algn="ctr">
              <a:noFill/>
              <a:miter lim="800000"/>
              <a:headEnd/>
              <a:tailEnd/>
            </a:ln>
            <a:effectLst/>
          </p:spPr>
          <p:txBody>
            <a:bodyPr lIns="0" tIns="0" rIns="0" bIns="0" anchor="ctr" anchorCtr="1"/>
            <a:lstStyle/>
            <a:p>
              <a:pPr marL="0" marR="0" lvl="0" indent="0" algn="ctr" defTabSz="762000" eaLnBrk="0" fontAlgn="auto" latinLnBrk="0" hangingPunct="0">
                <a:lnSpc>
                  <a:spcPct val="100000"/>
                </a:lnSpc>
                <a:spcBef>
                  <a:spcPts val="0"/>
                </a:spcBef>
                <a:spcAft>
                  <a:spcPts val="0"/>
                </a:spcAft>
                <a:buClrTx/>
                <a:buSzTx/>
                <a:buFontTx/>
                <a:buNone/>
                <a:tabLst/>
                <a:defRPr/>
              </a:pPr>
              <a:r>
                <a:rPr kumimoji="0" lang="en-GB" sz="1400" i="0" u="none" strike="noStrike" kern="0" cap="none" spc="0" normalizeH="0" baseline="0" noProof="0" dirty="0" smtClean="0">
                  <a:ln>
                    <a:noFill/>
                  </a:ln>
                  <a:effectLst/>
                  <a:uLnTx/>
                  <a:uFillTx/>
                </a:rPr>
                <a:t>Cash</a:t>
              </a:r>
            </a:p>
            <a:p>
              <a:pPr marL="0" marR="0" lvl="0" indent="0" algn="ctr" defTabSz="762000" eaLnBrk="0" fontAlgn="auto" latinLnBrk="0" hangingPunct="0">
                <a:lnSpc>
                  <a:spcPct val="100000"/>
                </a:lnSpc>
                <a:spcBef>
                  <a:spcPts val="0"/>
                </a:spcBef>
                <a:spcAft>
                  <a:spcPts val="0"/>
                </a:spcAft>
                <a:buClrTx/>
                <a:buSzTx/>
                <a:buFontTx/>
                <a:buNone/>
                <a:tabLst/>
                <a:defRPr/>
              </a:pPr>
              <a:r>
                <a:rPr kumimoji="0" lang="en-GB" sz="1400" i="0" u="none" strike="noStrike" kern="0" cap="none" spc="0" normalizeH="0" baseline="0" noProof="0" dirty="0" smtClean="0">
                  <a:ln>
                    <a:noFill/>
                  </a:ln>
                  <a:effectLst/>
                  <a:uLnTx/>
                  <a:uFillTx/>
                </a:rPr>
                <a:t>management</a:t>
              </a:r>
              <a:endParaRPr kumimoji="0" lang="en-GB" sz="1400" i="0" u="none" strike="noStrike" kern="0" cap="none" spc="0" normalizeH="0" baseline="0" noProof="0" dirty="0">
                <a:ln>
                  <a:noFill/>
                </a:ln>
                <a:effectLst/>
                <a:uLnTx/>
                <a:uFillTx/>
              </a:endParaRPr>
            </a:p>
          </p:txBody>
        </p:sp>
        <p:sp>
          <p:nvSpPr>
            <p:cNvPr id="62" name="Line 17"/>
            <p:cNvSpPr>
              <a:spLocks noChangeShapeType="1"/>
            </p:cNvSpPr>
            <p:nvPr/>
          </p:nvSpPr>
          <p:spPr bwMode="gray">
            <a:xfrm rot="8677319">
              <a:off x="5870331" y="2117726"/>
              <a:ext cx="93785" cy="482600"/>
            </a:xfrm>
            <a:prstGeom prst="line">
              <a:avLst/>
            </a:prstGeom>
            <a:noFill/>
            <a:ln w="3175">
              <a:solidFill>
                <a:srgbClr val="000000"/>
              </a:solidFill>
              <a:round/>
              <a:headEnd type="triangle" w="med" len="med"/>
              <a:tailEnd type="triangle" w="med" len="med"/>
            </a:ln>
            <a:effectLst/>
          </p:spPr>
          <p:txBody>
            <a:bodyPr lIns="0" tIns="3600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63" name="Line 18"/>
            <p:cNvSpPr>
              <a:spLocks noChangeShapeType="1"/>
            </p:cNvSpPr>
            <p:nvPr/>
          </p:nvSpPr>
          <p:spPr bwMode="gray">
            <a:xfrm rot="5400000">
              <a:off x="7151077" y="2551175"/>
              <a:ext cx="0" cy="344365"/>
            </a:xfrm>
            <a:prstGeom prst="line">
              <a:avLst/>
            </a:prstGeom>
            <a:noFill/>
            <a:ln w="3175">
              <a:solidFill>
                <a:srgbClr val="000000"/>
              </a:solidFill>
              <a:round/>
              <a:headEnd type="triangle" w="med" len="med"/>
              <a:tailEnd type="triangle" w="med" len="med"/>
            </a:ln>
            <a:effectLst/>
          </p:spPr>
          <p:txBody>
            <a:bodyPr lIns="0" tIns="3600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64" name="Text Box 19"/>
            <p:cNvSpPr txBox="1">
              <a:spLocks noChangeArrowheads="1"/>
            </p:cNvSpPr>
            <p:nvPr/>
          </p:nvSpPr>
          <p:spPr bwMode="gray">
            <a:xfrm>
              <a:off x="3804871" y="2362200"/>
              <a:ext cx="1208210" cy="536576"/>
            </a:xfrm>
            <a:prstGeom prst="rect">
              <a:avLst/>
            </a:prstGeom>
            <a:solidFill>
              <a:srgbClr val="8AA5CB"/>
            </a:solidFill>
            <a:ln w="9525" algn="ctr">
              <a:noFill/>
              <a:miter lim="800000"/>
              <a:headEnd/>
              <a:tailEnd/>
            </a:ln>
            <a:effectLst/>
          </p:spPr>
          <p:txBody>
            <a:bodyPr lIns="0" tIns="0" rIns="0" bIns="0" anchor="ctr" anchorCtr="1"/>
            <a:lstStyle/>
            <a:p>
              <a:pPr marL="0" marR="0" lvl="0" indent="0" algn="ctr" defTabSz="762000" eaLnBrk="0" fontAlgn="auto" latinLnBrk="0" hangingPunct="0">
                <a:lnSpc>
                  <a:spcPct val="100000"/>
                </a:lnSpc>
                <a:spcBef>
                  <a:spcPts val="0"/>
                </a:spcBef>
                <a:spcAft>
                  <a:spcPts val="0"/>
                </a:spcAft>
                <a:buClrTx/>
                <a:buSzTx/>
                <a:buFontTx/>
                <a:buNone/>
                <a:tabLst/>
                <a:defRPr/>
              </a:pPr>
              <a:r>
                <a:rPr kumimoji="0" lang="en-GB" sz="1400" b="1" i="0" u="none" strike="noStrike" kern="0" cap="none" spc="0" normalizeH="0" baseline="0" noProof="0" smtClean="0">
                  <a:ln>
                    <a:noFill/>
                  </a:ln>
                  <a:solidFill>
                    <a:srgbClr val="FFFFFF"/>
                  </a:solidFill>
                  <a:effectLst/>
                  <a:uLnTx/>
                  <a:uFillTx/>
                </a:rPr>
                <a:t>Trade</a:t>
              </a:r>
            </a:p>
            <a:p>
              <a:pPr marL="0" marR="0" lvl="0" indent="0" algn="ctr" defTabSz="762000" eaLnBrk="0" fontAlgn="auto" latinLnBrk="0" hangingPunct="0">
                <a:lnSpc>
                  <a:spcPct val="100000"/>
                </a:lnSpc>
                <a:spcBef>
                  <a:spcPts val="0"/>
                </a:spcBef>
                <a:spcAft>
                  <a:spcPts val="0"/>
                </a:spcAft>
                <a:buClrTx/>
                <a:buSzTx/>
                <a:buFontTx/>
                <a:buNone/>
                <a:tabLst/>
                <a:defRPr/>
              </a:pPr>
              <a:r>
                <a:rPr kumimoji="0" lang="en-GB" sz="1400" b="1" i="0" u="none" strike="noStrike" kern="0" cap="none" spc="0" normalizeH="0" baseline="0" noProof="0" smtClean="0">
                  <a:ln>
                    <a:noFill/>
                  </a:ln>
                  <a:solidFill>
                    <a:srgbClr val="FFFFFF"/>
                  </a:solidFill>
                  <a:effectLst/>
                  <a:uLnTx/>
                  <a:uFillTx/>
                </a:rPr>
                <a:t>Finance</a:t>
              </a:r>
              <a:endParaRPr kumimoji="0" lang="en-GB" sz="1400" b="1" i="0" u="none" strike="noStrike" kern="0" cap="none" spc="0" normalizeH="0" baseline="0" noProof="0">
                <a:ln>
                  <a:noFill/>
                </a:ln>
                <a:solidFill>
                  <a:srgbClr val="FFFFFF"/>
                </a:solidFill>
                <a:effectLst/>
                <a:uLnTx/>
                <a:uFillTx/>
              </a:endParaRPr>
            </a:p>
          </p:txBody>
        </p:sp>
        <p:sp>
          <p:nvSpPr>
            <p:cNvPr id="65" name="Line 20"/>
            <p:cNvSpPr>
              <a:spLocks noChangeShapeType="1"/>
            </p:cNvSpPr>
            <p:nvPr/>
          </p:nvSpPr>
          <p:spPr bwMode="gray">
            <a:xfrm rot="13959171">
              <a:off x="6480725" y="2101302"/>
              <a:ext cx="93662" cy="482112"/>
            </a:xfrm>
            <a:prstGeom prst="line">
              <a:avLst/>
            </a:prstGeom>
            <a:noFill/>
            <a:ln w="3175">
              <a:solidFill>
                <a:srgbClr val="000000"/>
              </a:solidFill>
              <a:round/>
              <a:headEnd type="triangle" w="med" len="med"/>
              <a:tailEnd type="triangle" w="med" len="med"/>
            </a:ln>
            <a:effectLst/>
          </p:spPr>
          <p:txBody>
            <a:bodyPr lIns="0" tIns="3600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66" name="Text Box 21"/>
            <p:cNvSpPr txBox="1">
              <a:spLocks noChangeArrowheads="1"/>
            </p:cNvSpPr>
            <p:nvPr/>
          </p:nvSpPr>
          <p:spPr bwMode="gray">
            <a:xfrm>
              <a:off x="6331927" y="1522414"/>
              <a:ext cx="1531327" cy="496887"/>
            </a:xfrm>
            <a:prstGeom prst="rect">
              <a:avLst/>
            </a:prstGeom>
            <a:solidFill>
              <a:srgbClr val="8AA5CB"/>
            </a:solidFill>
            <a:ln w="9525" algn="ctr">
              <a:noFill/>
              <a:miter lim="800000"/>
              <a:headEnd/>
              <a:tailEnd/>
            </a:ln>
            <a:effectLst/>
          </p:spPr>
          <p:txBody>
            <a:bodyPr lIns="0" tIns="0" rIns="0" bIns="0" anchor="ctr" anchorCtr="1"/>
            <a:lstStyle/>
            <a:p>
              <a:pPr marL="0" marR="0" lvl="0" indent="0" algn="ctr" defTabSz="762000" eaLnBrk="0" fontAlgn="auto" latinLnBrk="0" hangingPunct="0">
                <a:lnSpc>
                  <a:spcPct val="100000"/>
                </a:lnSpc>
                <a:spcBef>
                  <a:spcPts val="0"/>
                </a:spcBef>
                <a:spcAft>
                  <a:spcPts val="0"/>
                </a:spcAft>
                <a:buClrTx/>
                <a:buSzTx/>
                <a:buFontTx/>
                <a:buNone/>
                <a:tabLst/>
                <a:defRPr/>
              </a:pPr>
              <a:r>
                <a:rPr kumimoji="0" lang="en-GB" sz="1400" b="1" i="0" u="none" strike="noStrike" kern="0" cap="none" spc="0" normalizeH="0" baseline="0" noProof="0">
                  <a:ln>
                    <a:noFill/>
                  </a:ln>
                  <a:solidFill>
                    <a:srgbClr val="FFFFFF"/>
                  </a:solidFill>
                  <a:effectLst/>
                  <a:uLnTx/>
                  <a:uFillTx/>
                </a:rPr>
                <a:t>Investment </a:t>
              </a:r>
              <a:r>
                <a:rPr kumimoji="0" lang="en-GB" sz="1400" b="1" i="0" u="none" strike="noStrike" kern="0" cap="none" spc="0" normalizeH="0" baseline="0" noProof="0" smtClean="0">
                  <a:ln>
                    <a:noFill/>
                  </a:ln>
                  <a:solidFill>
                    <a:srgbClr val="FFFFFF"/>
                  </a:solidFill>
                  <a:effectLst/>
                  <a:uLnTx/>
                  <a:uFillTx/>
                </a:rPr>
                <a:t>management</a:t>
              </a:r>
              <a:endParaRPr kumimoji="0" lang="en-GB" sz="1400" b="1" i="0" u="none" strike="noStrike" kern="0" cap="none" spc="0" normalizeH="0" baseline="0" noProof="0">
                <a:ln>
                  <a:noFill/>
                </a:ln>
                <a:solidFill>
                  <a:srgbClr val="FFFFFF"/>
                </a:solidFill>
                <a:effectLst/>
                <a:uLnTx/>
                <a:uFillTx/>
              </a:endParaRPr>
            </a:p>
          </p:txBody>
        </p:sp>
        <p:sp>
          <p:nvSpPr>
            <p:cNvPr id="67" name="Line 22"/>
            <p:cNvSpPr>
              <a:spLocks noChangeShapeType="1"/>
            </p:cNvSpPr>
            <p:nvPr/>
          </p:nvSpPr>
          <p:spPr bwMode="gray">
            <a:xfrm rot="5400000">
              <a:off x="5194789" y="2551175"/>
              <a:ext cx="0" cy="344365"/>
            </a:xfrm>
            <a:prstGeom prst="line">
              <a:avLst/>
            </a:prstGeom>
            <a:noFill/>
            <a:ln w="3175">
              <a:solidFill>
                <a:srgbClr val="000000"/>
              </a:solidFill>
              <a:round/>
              <a:headEnd type="triangle" w="med" len="med"/>
              <a:tailEnd type="triangle" w="med" len="med"/>
            </a:ln>
            <a:effectLst/>
          </p:spPr>
          <p:txBody>
            <a:bodyPr lIns="0" tIns="3600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68" name="Text Box 28"/>
            <p:cNvSpPr txBox="1">
              <a:spLocks noChangeArrowheads="1"/>
            </p:cNvSpPr>
            <p:nvPr/>
          </p:nvSpPr>
          <p:spPr bwMode="gray">
            <a:xfrm>
              <a:off x="6330462" y="3849688"/>
              <a:ext cx="1266092" cy="508000"/>
            </a:xfrm>
            <a:prstGeom prst="rect">
              <a:avLst/>
            </a:prstGeom>
            <a:solidFill>
              <a:srgbClr val="F5B36A"/>
            </a:solidFill>
            <a:ln w="9525" algn="ctr">
              <a:noFill/>
              <a:miter lim="800000"/>
              <a:headEnd/>
              <a:tailEnd/>
            </a:ln>
            <a:effectLst/>
          </p:spPr>
          <p:txBody>
            <a:bodyPr lIns="0" tIns="0" rIns="0" bIns="0" anchor="ctr" anchorCtr="1"/>
            <a:lstStyle/>
            <a:p>
              <a:pPr marL="0" marR="0" lvl="0" indent="0" defTabSz="762000" eaLnBrk="0" fontAlgn="auto" latinLnBrk="0" hangingPunct="0">
                <a:lnSpc>
                  <a:spcPct val="100000"/>
                </a:lnSpc>
                <a:spcBef>
                  <a:spcPts val="0"/>
                </a:spcBef>
                <a:spcAft>
                  <a:spcPts val="0"/>
                </a:spcAft>
                <a:buClrTx/>
                <a:buSzTx/>
                <a:buFontTx/>
                <a:buNone/>
                <a:tabLst/>
                <a:defRPr/>
              </a:pPr>
              <a:r>
                <a:rPr kumimoji="0" lang="en-GB" sz="1200" b="1" i="0" u="none" strike="noStrike" kern="0" cap="none" spc="0" normalizeH="0" baseline="0" noProof="0">
                  <a:ln>
                    <a:noFill/>
                  </a:ln>
                  <a:solidFill>
                    <a:srgbClr val="0C2D83"/>
                  </a:solidFill>
                  <a:effectLst/>
                  <a:uLnTx/>
                  <a:uFillTx/>
                </a:rPr>
                <a:t>Order-to-cash</a:t>
              </a:r>
            </a:p>
            <a:p>
              <a:pPr marL="0" marR="0" lvl="0" indent="0" defTabSz="762000" eaLnBrk="0" fontAlgn="auto" latinLnBrk="0" hangingPunct="0">
                <a:lnSpc>
                  <a:spcPct val="100000"/>
                </a:lnSpc>
                <a:spcBef>
                  <a:spcPts val="0"/>
                </a:spcBef>
                <a:spcAft>
                  <a:spcPts val="0"/>
                </a:spcAft>
                <a:buClrTx/>
                <a:buSzTx/>
                <a:buFontTx/>
                <a:buNone/>
                <a:tabLst/>
                <a:defRPr/>
              </a:pPr>
              <a:r>
                <a:rPr kumimoji="0" lang="en-GB" sz="1200" b="1" i="0" u="none" strike="noStrike" kern="0" cap="none" spc="0" normalizeH="0" baseline="0" noProof="0">
                  <a:ln>
                    <a:noFill/>
                  </a:ln>
                  <a:solidFill>
                    <a:srgbClr val="0C2D83"/>
                  </a:solidFill>
                  <a:effectLst/>
                  <a:uLnTx/>
                  <a:uFillTx/>
                </a:rPr>
                <a:t>cycle</a:t>
              </a:r>
            </a:p>
          </p:txBody>
        </p:sp>
      </p:grpSp>
      <p:pic>
        <p:nvPicPr>
          <p:cNvPr id="27" name="Picture 26"/>
          <p:cNvPicPr>
            <a:picLocks noChangeAspect="1" noChangeArrowheads="1"/>
          </p:cNvPicPr>
          <p:nvPr/>
        </p:nvPicPr>
        <p:blipFill>
          <a:blip r:embed="rId3" cstate="print"/>
          <a:srcRect/>
          <a:stretch>
            <a:fillRect/>
          </a:stretch>
        </p:blipFill>
        <p:spPr bwMode="auto">
          <a:xfrm>
            <a:off x="8107157" y="104711"/>
            <a:ext cx="822960" cy="82296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5907" name="Rectangle 3"/>
          <p:cNvSpPr>
            <a:spLocks noGrp="1" noChangeArrowheads="1"/>
          </p:cNvSpPr>
          <p:nvPr>
            <p:ph type="body" idx="4294967295"/>
          </p:nvPr>
        </p:nvSpPr>
        <p:spPr>
          <a:xfrm>
            <a:off x="0" y="1295400"/>
            <a:ext cx="8721725" cy="5029200"/>
          </a:xfrm>
        </p:spPr>
        <p:txBody>
          <a:bodyPr/>
          <a:lstStyle/>
          <a:p>
            <a:pPr lvl="1">
              <a:lnSpc>
                <a:spcPct val="90000"/>
              </a:lnSpc>
              <a:buFont typeface="Wingdings" pitchFamily="2" charset="2"/>
              <a:buNone/>
            </a:pPr>
            <a:endParaRPr lang="en-GB"/>
          </a:p>
          <a:p>
            <a:pPr lvl="1">
              <a:lnSpc>
                <a:spcPct val="90000"/>
              </a:lnSpc>
              <a:buFont typeface="Wingdings" pitchFamily="2" charset="2"/>
              <a:buNone/>
            </a:pPr>
            <a:endParaRPr lang="en-GB" sz="1400"/>
          </a:p>
        </p:txBody>
      </p:sp>
      <p:sp>
        <p:nvSpPr>
          <p:cNvPr id="635908" name="Text Box 4"/>
          <p:cNvSpPr txBox="1">
            <a:spLocks noChangeArrowheads="1"/>
          </p:cNvSpPr>
          <p:nvPr/>
        </p:nvSpPr>
        <p:spPr bwMode="auto">
          <a:xfrm>
            <a:off x="8067675" y="773113"/>
            <a:ext cx="184150" cy="304800"/>
          </a:xfrm>
          <a:prstGeom prst="rect">
            <a:avLst/>
          </a:prstGeom>
          <a:noFill/>
          <a:ln w="12700">
            <a:noFill/>
            <a:miter lim="800000"/>
            <a:headEnd type="none" w="sm" len="sm"/>
            <a:tailEnd type="none" w="sm" len="sm"/>
          </a:ln>
          <a:effectLst/>
        </p:spPr>
        <p:txBody>
          <a:bodyPr wrap="none">
            <a:spAutoFit/>
          </a:bodyPr>
          <a:lstStyle/>
          <a:p>
            <a:pPr marL="285750" indent="-285750" algn="ctr" defTabSz="762000" eaLnBrk="0" hangingPunct="0"/>
            <a:endParaRPr lang="en-US">
              <a:solidFill>
                <a:srgbClr val="001B64"/>
              </a:solidFill>
              <a:latin typeface="Univers 55" pitchFamily="2" charset="0"/>
            </a:endParaRPr>
          </a:p>
        </p:txBody>
      </p:sp>
      <p:sp>
        <p:nvSpPr>
          <p:cNvPr id="6" name="Rectangle 3"/>
          <p:cNvSpPr txBox="1">
            <a:spLocks noChangeArrowheads="1"/>
          </p:cNvSpPr>
          <p:nvPr/>
        </p:nvSpPr>
        <p:spPr bwMode="gray">
          <a:xfrm>
            <a:off x="152400" y="0"/>
            <a:ext cx="8991600" cy="9874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eaLnBrk="0" hangingPunct="0"/>
            <a:r>
              <a:rPr kumimoji="0" lang="en-GB" sz="1600" b="0" i="0" u="none" strike="noStrike" kern="0" cap="none" spc="0" normalizeH="0" baseline="0" noProof="0" dirty="0" smtClean="0">
                <a:ln>
                  <a:noFill/>
                </a:ln>
                <a:solidFill>
                  <a:srgbClr val="8AA5CB"/>
                </a:solidFill>
                <a:effectLst/>
                <a:uLnTx/>
                <a:uFillTx/>
                <a:latin typeface="Arial" pitchFamily="34" charset="0"/>
                <a:ea typeface="+mj-ea"/>
                <a:cs typeface="Arial" pitchFamily="34" charset="0"/>
              </a:rPr>
              <a:t>Working capital: Key concepts guide</a:t>
            </a:r>
            <a:br>
              <a:rPr kumimoji="0" lang="en-GB" sz="1600" b="0" i="0" u="none" strike="noStrike" kern="0" cap="none" spc="0" normalizeH="0" baseline="0" noProof="0" dirty="0" smtClean="0">
                <a:ln>
                  <a:noFill/>
                </a:ln>
                <a:solidFill>
                  <a:srgbClr val="8AA5CB"/>
                </a:solidFill>
                <a:effectLst/>
                <a:uLnTx/>
                <a:uFillTx/>
                <a:latin typeface="Arial" pitchFamily="34" charset="0"/>
                <a:ea typeface="+mj-ea"/>
                <a:cs typeface="Arial" pitchFamily="34" charset="0"/>
              </a:rPr>
            </a:br>
            <a:r>
              <a:rPr lang="en-US" sz="1800" dirty="0" smtClean="0"/>
              <a:t>Why is working capital important? (1 of 3)</a:t>
            </a:r>
            <a:endParaRPr kumimoji="0" lang="en-US" altLang="en-US" sz="1800" b="1" i="0" u="none" strike="noStrike" kern="0" cap="none" spc="0" normalizeH="0" baseline="0" noProof="0" dirty="0" smtClean="0">
              <a:ln>
                <a:noFill/>
              </a:ln>
              <a:solidFill>
                <a:schemeClr val="bg1"/>
              </a:solidFill>
              <a:effectLst/>
              <a:uLnTx/>
              <a:uFillTx/>
              <a:latin typeface="Arial" charset="0"/>
              <a:ea typeface="+mj-ea"/>
              <a:cs typeface="Arial" charset="0"/>
            </a:endParaRPr>
          </a:p>
        </p:txBody>
      </p:sp>
      <p:sp>
        <p:nvSpPr>
          <p:cNvPr id="29" name="Rectangle 114"/>
          <p:cNvSpPr>
            <a:spLocks noChangeArrowheads="1"/>
          </p:cNvSpPr>
          <p:nvPr>
            <p:custDataLst>
              <p:tags r:id="rId1"/>
            </p:custDataLst>
          </p:nvPr>
        </p:nvSpPr>
        <p:spPr bwMode="auto">
          <a:xfrm>
            <a:off x="1837764" y="1358268"/>
            <a:ext cx="6983506" cy="2299331"/>
          </a:xfrm>
          <a:prstGeom prst="rect">
            <a:avLst/>
          </a:prstGeom>
          <a:solidFill>
            <a:srgbClr val="E3C9E3"/>
          </a:solidFill>
          <a:ln w="6350">
            <a:noFill/>
            <a:miter lim="800000"/>
            <a:headEnd type="none" w="sm" len="sm"/>
            <a:tailEnd type="none" w="sm" len="sm"/>
          </a:ln>
          <a:effectLst/>
        </p:spPr>
        <p:txBody>
          <a:bodyPr lIns="54000" tIns="54000" rIns="54000" bIns="54000" anchor="t" anchorCtr="0"/>
          <a:lstStyle/>
          <a:p>
            <a:pPr marL="447675" lvl="1" indent="-266700">
              <a:spcBef>
                <a:spcPct val="25000"/>
              </a:spcBef>
              <a:buClr>
                <a:schemeClr val="accent1"/>
              </a:buClr>
              <a:buSzPct val="125000"/>
              <a:buFont typeface="Arial" pitchFamily="34" charset="0"/>
              <a:buChar char="▪"/>
            </a:pPr>
            <a:r>
              <a:rPr lang="en-GB" sz="1400" b="0" dirty="0" smtClean="0">
                <a:solidFill>
                  <a:schemeClr val="tx1"/>
                </a:solidFill>
              </a:rPr>
              <a:t>Businesses are generally valued by looking at the future cash flows they expect to generate (e.g. Discounted Cash Flow models, or  multiples of </a:t>
            </a:r>
            <a:r>
              <a:rPr lang="en-US" sz="1400" b="0" dirty="0" smtClean="0">
                <a:solidFill>
                  <a:schemeClr val="tx1"/>
                </a:solidFill>
              </a:rPr>
              <a:t>earnings before interest, tax and amortization (</a:t>
            </a:r>
            <a:r>
              <a:rPr lang="en-GB" sz="1400" b="0" dirty="0" smtClean="0">
                <a:solidFill>
                  <a:schemeClr val="tx1"/>
                </a:solidFill>
              </a:rPr>
              <a:t>EBITDA) where EBITDA is a measure of operating cash flow)</a:t>
            </a:r>
          </a:p>
          <a:p>
            <a:pPr marL="447675" lvl="1" indent="-266700">
              <a:spcBef>
                <a:spcPct val="25000"/>
              </a:spcBef>
              <a:buClr>
                <a:schemeClr val="accent1"/>
              </a:buClr>
              <a:buSzPct val="125000"/>
              <a:buFont typeface="Arial" pitchFamily="34" charset="0"/>
              <a:buChar char="▪"/>
            </a:pPr>
            <a:r>
              <a:rPr lang="en-GB" sz="1400" b="0" dirty="0" smtClean="0">
                <a:solidFill>
                  <a:schemeClr val="tx1"/>
                </a:solidFill>
              </a:rPr>
              <a:t>As movements in working capital effect future cash flows, future working capital movements therefore need to be factored into the valuation model</a:t>
            </a:r>
          </a:p>
          <a:p>
            <a:pPr marL="447675" lvl="1" indent="-266700">
              <a:spcBef>
                <a:spcPct val="25000"/>
              </a:spcBef>
              <a:buClr>
                <a:schemeClr val="accent1"/>
              </a:buClr>
              <a:buSzPct val="125000"/>
              <a:buFont typeface="Arial" pitchFamily="34" charset="0"/>
              <a:buChar char="▪"/>
            </a:pPr>
            <a:r>
              <a:rPr lang="en-GB" sz="1400" b="0" dirty="0" smtClean="0">
                <a:solidFill>
                  <a:schemeClr val="tx1"/>
                </a:solidFill>
              </a:rPr>
              <a:t>If a buyer’s valuation model assumes a future level of working capital which is too low, an unexpected net cash outflow will arise to invest in the additional working capital required.  Where this additional working capital does not unwind, this represents a loss in value for the buyer, which may be significant</a:t>
            </a:r>
          </a:p>
        </p:txBody>
      </p:sp>
      <p:sp>
        <p:nvSpPr>
          <p:cNvPr id="40" name="Rectangle 114"/>
          <p:cNvSpPr>
            <a:spLocks noChangeArrowheads="1"/>
          </p:cNvSpPr>
          <p:nvPr>
            <p:custDataLst>
              <p:tags r:id="rId2"/>
            </p:custDataLst>
          </p:nvPr>
        </p:nvSpPr>
        <p:spPr bwMode="auto">
          <a:xfrm>
            <a:off x="1828800" y="3745467"/>
            <a:ext cx="7010400" cy="2538791"/>
          </a:xfrm>
          <a:prstGeom prst="rect">
            <a:avLst/>
          </a:prstGeom>
          <a:solidFill>
            <a:srgbClr val="E3C9E3"/>
          </a:solidFill>
          <a:ln w="6350">
            <a:noFill/>
            <a:miter lim="800000"/>
            <a:headEnd type="none" w="sm" len="sm"/>
            <a:tailEnd type="none" w="sm" len="sm"/>
          </a:ln>
          <a:effectLst/>
        </p:spPr>
        <p:txBody>
          <a:bodyPr lIns="54000" tIns="54000" rIns="54000" bIns="54000" anchor="t" anchorCtr="0"/>
          <a:lstStyle/>
          <a:p>
            <a:pPr marL="447675" lvl="1" indent="-266700">
              <a:spcBef>
                <a:spcPct val="25000"/>
              </a:spcBef>
              <a:buClr>
                <a:schemeClr val="accent1"/>
              </a:buClr>
              <a:buSzPct val="125000"/>
              <a:buFont typeface="Arial" pitchFamily="34" charset="0"/>
              <a:buChar char="▪"/>
            </a:pPr>
            <a:r>
              <a:rPr lang="en-GB" sz="1400" b="0" dirty="0" smtClean="0">
                <a:solidFill>
                  <a:schemeClr val="tx1"/>
                </a:solidFill>
              </a:rPr>
              <a:t>For a business being sold, much of the detailed historical financial information available (e.g. management accounts) may relate to accounting measures of profit, rather than to cash flows.  This is particularly the case where the business being sold is part of a larger enterprise, where cash flows are managed at a group level</a:t>
            </a:r>
          </a:p>
          <a:p>
            <a:pPr marL="447675" lvl="1" indent="-266700">
              <a:spcBef>
                <a:spcPct val="25000"/>
              </a:spcBef>
              <a:buClr>
                <a:schemeClr val="accent1"/>
              </a:buClr>
              <a:buSzPct val="125000"/>
              <a:buFont typeface="Arial" pitchFamily="34" charset="0"/>
              <a:buChar char="▪"/>
            </a:pPr>
            <a:r>
              <a:rPr lang="en-GB" sz="1400" b="0" dirty="0" smtClean="0">
                <a:solidFill>
                  <a:schemeClr val="tx1"/>
                </a:solidFill>
              </a:rPr>
              <a:t>As a result, much of the financial due diligence in relation to the historical trading performance of the business will be based on measures relating to accounting profit, such as EBITDA</a:t>
            </a:r>
          </a:p>
          <a:p>
            <a:pPr marL="447675" lvl="1" indent="-266700">
              <a:spcBef>
                <a:spcPct val="25000"/>
              </a:spcBef>
              <a:buClr>
                <a:schemeClr val="accent1"/>
              </a:buClr>
              <a:buSzPct val="125000"/>
              <a:buFont typeface="Arial" pitchFamily="34" charset="0"/>
              <a:buChar char="▪"/>
            </a:pPr>
            <a:r>
              <a:rPr lang="en-GB" sz="1400" b="0" dirty="0" smtClean="0">
                <a:solidFill>
                  <a:schemeClr val="tx1"/>
                </a:solidFill>
              </a:rPr>
              <a:t>Understanding  the historical movements in working capital of the business provides the key link between the accounting profits of the business (the likely focus of the FDD) and its cash flows (the focus of the valuation model) </a:t>
            </a:r>
          </a:p>
        </p:txBody>
      </p:sp>
      <p:sp>
        <p:nvSpPr>
          <p:cNvPr id="31" name="Pentagon 30"/>
          <p:cNvSpPr/>
          <p:nvPr/>
        </p:nvSpPr>
        <p:spPr bwMode="auto">
          <a:xfrm>
            <a:off x="211138" y="1358267"/>
            <a:ext cx="1846262" cy="2223133"/>
          </a:xfrm>
          <a:prstGeom prst="homePlate">
            <a:avLst>
              <a:gd name="adj" fmla="val 27976"/>
            </a:avLst>
          </a:prstGeom>
          <a:solidFill>
            <a:srgbClr val="8E258D"/>
          </a:solidFill>
          <a:ln w="6350">
            <a:noFill/>
            <a:miter lim="800000"/>
            <a:headEnd type="none" w="sm" len="sm"/>
            <a:tailEnd type="none" w="sm" len="sm"/>
          </a:ln>
          <a:effectLst/>
        </p:spPr>
        <p:txBody>
          <a:bodyPr lIns="54000" tIns="54000" rIns="54000" bIns="54000" anchor="ctr" anchorCtr="1"/>
          <a:lstStyle/>
          <a:p>
            <a:pPr marL="0" marR="0" indent="0" algn="ctr" defTabSz="762000" eaLnBrk="1" latinLnBrk="0" hangingPunct="1">
              <a:lnSpc>
                <a:spcPct val="100000"/>
              </a:lnSpc>
              <a:spcBef>
                <a:spcPct val="20000"/>
              </a:spcBef>
              <a:buClrTx/>
              <a:buSzTx/>
              <a:buFontTx/>
              <a:buNone/>
              <a:tabLst/>
            </a:pPr>
            <a:r>
              <a:rPr lang="en-GB" sz="1400" smtClean="0">
                <a:latin typeface="Arial"/>
              </a:rPr>
              <a:t>1. Valuation</a:t>
            </a:r>
          </a:p>
        </p:txBody>
      </p:sp>
      <p:sp>
        <p:nvSpPr>
          <p:cNvPr id="39" name="Pentagon 38"/>
          <p:cNvSpPr/>
          <p:nvPr/>
        </p:nvSpPr>
        <p:spPr bwMode="auto">
          <a:xfrm>
            <a:off x="211138" y="3765428"/>
            <a:ext cx="1846262" cy="2406772"/>
          </a:xfrm>
          <a:prstGeom prst="homePlate">
            <a:avLst>
              <a:gd name="adj" fmla="val 27976"/>
            </a:avLst>
          </a:prstGeom>
          <a:solidFill>
            <a:srgbClr val="8E258D"/>
          </a:solidFill>
          <a:ln w="6350">
            <a:noFill/>
            <a:miter lim="800000"/>
            <a:headEnd type="none" w="sm" len="sm"/>
            <a:tailEnd type="none" w="sm" len="sm"/>
          </a:ln>
          <a:effectLst/>
        </p:spPr>
        <p:txBody>
          <a:bodyPr lIns="54000" tIns="54000" rIns="54000" bIns="54000" anchor="ctr" anchorCtr="1"/>
          <a:lstStyle/>
          <a:p>
            <a:pPr marL="0" marR="0" indent="0" algn="ctr" defTabSz="762000" eaLnBrk="1" latinLnBrk="0" hangingPunct="1">
              <a:lnSpc>
                <a:spcPct val="100000"/>
              </a:lnSpc>
              <a:spcBef>
                <a:spcPct val="20000"/>
              </a:spcBef>
              <a:buClrTx/>
              <a:buSzTx/>
              <a:buFontTx/>
              <a:buNone/>
              <a:tabLst/>
            </a:pPr>
            <a:r>
              <a:rPr lang="en-GB" sz="1400" smtClean="0">
                <a:latin typeface="Arial"/>
              </a:rPr>
              <a:t>2. Link between cash flows and profit</a:t>
            </a:r>
          </a:p>
        </p:txBody>
      </p:sp>
      <p:pic>
        <p:nvPicPr>
          <p:cNvPr id="10" name="Picture 9"/>
          <p:cNvPicPr>
            <a:picLocks noChangeAspect="1" noChangeArrowheads="1"/>
          </p:cNvPicPr>
          <p:nvPr/>
        </p:nvPicPr>
        <p:blipFill>
          <a:blip r:embed="rId5" cstate="print"/>
          <a:srcRect/>
          <a:stretch>
            <a:fillRect/>
          </a:stretch>
        </p:blipFill>
        <p:spPr bwMode="auto">
          <a:xfrm>
            <a:off x="8107157" y="104711"/>
            <a:ext cx="822960" cy="822960"/>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5907" name="Rectangle 3"/>
          <p:cNvSpPr>
            <a:spLocks noGrp="1" noChangeArrowheads="1"/>
          </p:cNvSpPr>
          <p:nvPr>
            <p:ph type="body" idx="4294967295"/>
          </p:nvPr>
        </p:nvSpPr>
        <p:spPr>
          <a:xfrm>
            <a:off x="422275" y="1295400"/>
            <a:ext cx="8721725" cy="5029200"/>
          </a:xfrm>
        </p:spPr>
        <p:txBody>
          <a:bodyPr/>
          <a:lstStyle/>
          <a:p>
            <a:pPr lvl="1">
              <a:lnSpc>
                <a:spcPct val="90000"/>
              </a:lnSpc>
              <a:buFont typeface="Wingdings" pitchFamily="2" charset="2"/>
              <a:buNone/>
            </a:pPr>
            <a:endParaRPr lang="en-GB"/>
          </a:p>
          <a:p>
            <a:pPr lvl="1">
              <a:lnSpc>
                <a:spcPct val="90000"/>
              </a:lnSpc>
              <a:buFont typeface="Wingdings" pitchFamily="2" charset="2"/>
              <a:buNone/>
            </a:pPr>
            <a:endParaRPr lang="en-GB" sz="1400"/>
          </a:p>
        </p:txBody>
      </p:sp>
      <p:sp>
        <p:nvSpPr>
          <p:cNvPr id="635908" name="Text Box 4"/>
          <p:cNvSpPr txBox="1">
            <a:spLocks noChangeArrowheads="1"/>
          </p:cNvSpPr>
          <p:nvPr/>
        </p:nvSpPr>
        <p:spPr bwMode="auto">
          <a:xfrm>
            <a:off x="8067675" y="773113"/>
            <a:ext cx="184150" cy="304800"/>
          </a:xfrm>
          <a:prstGeom prst="rect">
            <a:avLst/>
          </a:prstGeom>
          <a:noFill/>
          <a:ln w="12700">
            <a:noFill/>
            <a:miter lim="800000"/>
            <a:headEnd type="none" w="sm" len="sm"/>
            <a:tailEnd type="none" w="sm" len="sm"/>
          </a:ln>
          <a:effectLst/>
        </p:spPr>
        <p:txBody>
          <a:bodyPr wrap="none">
            <a:spAutoFit/>
          </a:bodyPr>
          <a:lstStyle/>
          <a:p>
            <a:pPr marL="285750" indent="-285750" algn="ctr" defTabSz="762000" eaLnBrk="0" hangingPunct="0"/>
            <a:endParaRPr lang="en-US">
              <a:solidFill>
                <a:srgbClr val="001B64"/>
              </a:solidFill>
              <a:latin typeface="Univers 55" pitchFamily="2" charset="0"/>
            </a:endParaRPr>
          </a:p>
        </p:txBody>
      </p:sp>
      <p:sp>
        <p:nvSpPr>
          <p:cNvPr id="6" name="Rectangle 3"/>
          <p:cNvSpPr txBox="1">
            <a:spLocks noChangeArrowheads="1"/>
          </p:cNvSpPr>
          <p:nvPr/>
        </p:nvSpPr>
        <p:spPr bwMode="gray">
          <a:xfrm>
            <a:off x="152400" y="0"/>
            <a:ext cx="8991600" cy="9874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eaLnBrk="0" hangingPunct="0"/>
            <a:r>
              <a:rPr kumimoji="0" lang="en-GB" sz="1600" b="0" i="0" u="none" strike="noStrike" kern="0" cap="none" spc="0" normalizeH="0" baseline="0" noProof="0" dirty="0" smtClean="0">
                <a:ln>
                  <a:noFill/>
                </a:ln>
                <a:solidFill>
                  <a:srgbClr val="8AA5CB"/>
                </a:solidFill>
                <a:effectLst/>
                <a:uLnTx/>
                <a:uFillTx/>
                <a:latin typeface="Arial" pitchFamily="34" charset="0"/>
                <a:ea typeface="+mj-ea"/>
                <a:cs typeface="Arial" pitchFamily="34" charset="0"/>
              </a:rPr>
              <a:t>Working capital: Key concepts guide</a:t>
            </a:r>
            <a:r>
              <a:rPr kumimoji="0" lang="en-GB" sz="1600" b="0" i="0" u="none" strike="noStrike" kern="0" cap="none" spc="0" normalizeH="0" baseline="0" noProof="0" dirty="0" smtClean="0">
                <a:ln>
                  <a:noFill/>
                </a:ln>
                <a:solidFill>
                  <a:schemeClr val="accent1"/>
                </a:solidFill>
                <a:effectLst/>
                <a:uLnTx/>
                <a:uFillTx/>
                <a:latin typeface="Arial" pitchFamily="34" charset="0"/>
                <a:ea typeface="+mj-ea"/>
                <a:cs typeface="Arial" pitchFamily="34" charset="0"/>
              </a:rPr>
              <a:t/>
            </a:r>
            <a:br>
              <a:rPr kumimoji="0" lang="en-GB" sz="1600" b="0" i="0" u="none" strike="noStrike" kern="0" cap="none" spc="0" normalizeH="0" baseline="0" noProof="0" dirty="0" smtClean="0">
                <a:ln>
                  <a:noFill/>
                </a:ln>
                <a:solidFill>
                  <a:schemeClr val="accent1"/>
                </a:solidFill>
                <a:effectLst/>
                <a:uLnTx/>
                <a:uFillTx/>
                <a:latin typeface="Arial" pitchFamily="34" charset="0"/>
                <a:ea typeface="+mj-ea"/>
                <a:cs typeface="Arial" pitchFamily="34" charset="0"/>
              </a:rPr>
            </a:br>
            <a:r>
              <a:rPr lang="en-US" sz="1800" dirty="0" smtClean="0"/>
              <a:t>Why is working capital important? (2 of 3)</a:t>
            </a:r>
            <a:endParaRPr kumimoji="0" lang="en-US" altLang="en-US" sz="1800" b="1" i="0" u="none" strike="noStrike" kern="0" cap="none" spc="0" normalizeH="0" baseline="0" noProof="0" dirty="0" smtClean="0">
              <a:ln>
                <a:noFill/>
              </a:ln>
              <a:solidFill>
                <a:schemeClr val="bg1"/>
              </a:solidFill>
              <a:effectLst/>
              <a:uLnTx/>
              <a:uFillTx/>
              <a:latin typeface="Arial" charset="0"/>
              <a:ea typeface="+mj-ea"/>
              <a:cs typeface="Arial" charset="0"/>
            </a:endParaRPr>
          </a:p>
        </p:txBody>
      </p:sp>
      <p:sp>
        <p:nvSpPr>
          <p:cNvPr id="37" name="Rectangle 114"/>
          <p:cNvSpPr>
            <a:spLocks noChangeArrowheads="1"/>
          </p:cNvSpPr>
          <p:nvPr>
            <p:custDataLst>
              <p:tags r:id="rId1"/>
            </p:custDataLst>
          </p:nvPr>
        </p:nvSpPr>
        <p:spPr bwMode="auto">
          <a:xfrm>
            <a:off x="1773103" y="4454071"/>
            <a:ext cx="7086600" cy="1557292"/>
          </a:xfrm>
          <a:prstGeom prst="rect">
            <a:avLst/>
          </a:prstGeom>
          <a:solidFill>
            <a:srgbClr val="E3C9E3"/>
          </a:solidFill>
          <a:ln w="6350">
            <a:noFill/>
            <a:miter lim="800000"/>
            <a:headEnd type="none" w="sm" len="sm"/>
            <a:tailEnd type="none" w="sm" len="sm"/>
          </a:ln>
          <a:effectLst/>
        </p:spPr>
        <p:txBody>
          <a:bodyPr lIns="54000" tIns="54000" rIns="54000" bIns="54000" anchor="t" anchorCtr="0"/>
          <a:lstStyle/>
          <a:p>
            <a:pPr marL="447675" lvl="1" indent="-266700">
              <a:spcBef>
                <a:spcPct val="25000"/>
              </a:spcBef>
              <a:buClr>
                <a:schemeClr val="accent1"/>
              </a:buClr>
              <a:buSzPct val="125000"/>
              <a:buFont typeface="Arial" pitchFamily="34" charset="0"/>
              <a:buChar char="▪"/>
            </a:pPr>
            <a:r>
              <a:rPr lang="en-GB" sz="1400" b="0" dirty="0" smtClean="0">
                <a:solidFill>
                  <a:schemeClr val="tx1"/>
                </a:solidFill>
              </a:rPr>
              <a:t>A future reduction in working capital will result in cash generation</a:t>
            </a:r>
          </a:p>
          <a:p>
            <a:pPr marL="447675" lvl="1" indent="-266700">
              <a:spcBef>
                <a:spcPct val="25000"/>
              </a:spcBef>
              <a:buClr>
                <a:schemeClr val="accent1"/>
              </a:buClr>
              <a:buSzPct val="125000"/>
              <a:buFont typeface="Arial" pitchFamily="34" charset="0"/>
              <a:buChar char="▪"/>
            </a:pPr>
            <a:r>
              <a:rPr lang="en-GB" sz="1400" b="0" dirty="0" smtClean="0">
                <a:solidFill>
                  <a:schemeClr val="tx1"/>
                </a:solidFill>
              </a:rPr>
              <a:t>Buyers may therefore be able to extract additional value out of a target business by identifying opportunities to help manage working capital more effectively.  Understanding the drivers and movements in working capital will help identify and assess these opportunities </a:t>
            </a:r>
          </a:p>
          <a:p>
            <a:pPr marL="447675" lvl="1" indent="-266700">
              <a:spcBef>
                <a:spcPct val="25000"/>
              </a:spcBef>
              <a:buClr>
                <a:schemeClr val="accent1"/>
              </a:buClr>
              <a:buSzPct val="125000"/>
              <a:buFont typeface="Arial" pitchFamily="34" charset="0"/>
              <a:buChar char="▪"/>
            </a:pPr>
            <a:r>
              <a:rPr lang="en-GB" sz="1400" b="0" dirty="0" smtClean="0">
                <a:solidFill>
                  <a:schemeClr val="tx1"/>
                </a:solidFill>
              </a:rPr>
              <a:t>Strategic improvement plans are likely to be business specific</a:t>
            </a:r>
          </a:p>
          <a:p>
            <a:pPr marL="287338" lvl="1" indent="-285750">
              <a:spcBef>
                <a:spcPct val="25000"/>
              </a:spcBef>
              <a:buClr>
                <a:srgbClr val="8AA5CB"/>
              </a:buClr>
              <a:buSzPct val="85000"/>
              <a:buFont typeface="Wingdings" pitchFamily="2" charset="2"/>
              <a:buChar char="l"/>
            </a:pPr>
            <a:endParaRPr lang="en-GB" sz="1400" b="0" dirty="0">
              <a:solidFill>
                <a:schemeClr val="accent4"/>
              </a:solidFill>
              <a:latin typeface="Arial"/>
              <a:ea typeface="+mn-ea"/>
              <a:cs typeface="+mn-cs"/>
            </a:endParaRPr>
          </a:p>
        </p:txBody>
      </p:sp>
      <p:sp>
        <p:nvSpPr>
          <p:cNvPr id="33" name="Pentagon 32"/>
          <p:cNvSpPr/>
          <p:nvPr/>
        </p:nvSpPr>
        <p:spPr bwMode="auto">
          <a:xfrm>
            <a:off x="249103" y="4445604"/>
            <a:ext cx="1658938" cy="1557292"/>
          </a:xfrm>
          <a:prstGeom prst="homePlate">
            <a:avLst>
              <a:gd name="adj" fmla="val 21637"/>
            </a:avLst>
          </a:prstGeom>
          <a:solidFill>
            <a:srgbClr val="8E258D"/>
          </a:solidFill>
          <a:ln w="6350">
            <a:noFill/>
            <a:miter lim="800000"/>
            <a:headEnd type="none" w="sm" len="sm"/>
            <a:tailEnd type="none" w="sm" len="sm"/>
          </a:ln>
          <a:effectLst/>
        </p:spPr>
        <p:txBody>
          <a:bodyPr lIns="54000" tIns="54000" rIns="54000" bIns="54000" anchor="ctr" anchorCtr="1"/>
          <a:lstStyle/>
          <a:p>
            <a:pPr marL="0" marR="0" indent="0" algn="ctr" defTabSz="762000" eaLnBrk="1" latinLnBrk="0" hangingPunct="1">
              <a:lnSpc>
                <a:spcPct val="100000"/>
              </a:lnSpc>
              <a:spcBef>
                <a:spcPct val="20000"/>
              </a:spcBef>
              <a:buClrTx/>
              <a:buSzTx/>
              <a:buFontTx/>
              <a:buNone/>
              <a:tabLst/>
            </a:pPr>
            <a:r>
              <a:rPr lang="en-GB" sz="1400" smtClean="0">
                <a:latin typeface="Arial"/>
              </a:rPr>
              <a:t>4. Opportunities for cash generation</a:t>
            </a:r>
          </a:p>
        </p:txBody>
      </p:sp>
      <p:sp>
        <p:nvSpPr>
          <p:cNvPr id="36" name="Rectangle 114"/>
          <p:cNvSpPr>
            <a:spLocks noChangeArrowheads="1"/>
          </p:cNvSpPr>
          <p:nvPr>
            <p:custDataLst>
              <p:tags r:id="rId2"/>
            </p:custDataLst>
          </p:nvPr>
        </p:nvSpPr>
        <p:spPr bwMode="auto">
          <a:xfrm>
            <a:off x="1773103" y="1246094"/>
            <a:ext cx="7057132" cy="3092824"/>
          </a:xfrm>
          <a:prstGeom prst="rect">
            <a:avLst/>
          </a:prstGeom>
          <a:solidFill>
            <a:srgbClr val="E3C9E3"/>
          </a:solidFill>
          <a:ln w="6350">
            <a:noFill/>
            <a:miter lim="800000"/>
            <a:headEnd type="none" w="sm" len="sm"/>
            <a:tailEnd type="none" w="sm" len="sm"/>
          </a:ln>
          <a:effectLst/>
        </p:spPr>
        <p:txBody>
          <a:bodyPr lIns="54000" tIns="54000" rIns="54000" bIns="54000" anchor="t" anchorCtr="0"/>
          <a:lstStyle/>
          <a:p>
            <a:pPr marL="447675" lvl="1" indent="-266700">
              <a:spcBef>
                <a:spcPct val="25000"/>
              </a:spcBef>
              <a:buClr>
                <a:schemeClr val="accent1"/>
              </a:buClr>
              <a:buSzPct val="125000"/>
              <a:buFont typeface="Arial" pitchFamily="34" charset="0"/>
              <a:buChar char="▪"/>
            </a:pPr>
            <a:r>
              <a:rPr lang="en-GB" sz="1400" b="0" dirty="0" smtClean="0">
                <a:solidFill>
                  <a:schemeClr val="tx1"/>
                </a:solidFill>
              </a:rPr>
              <a:t>The funding to be made available to the business should be sufficient to help enable the implementation and execution of future strategies </a:t>
            </a:r>
          </a:p>
          <a:p>
            <a:pPr marL="447675" lvl="1" indent="-266700">
              <a:spcBef>
                <a:spcPct val="25000"/>
              </a:spcBef>
              <a:buClr>
                <a:schemeClr val="accent1"/>
              </a:buClr>
              <a:buSzPct val="125000"/>
              <a:buFont typeface="Arial" pitchFamily="34" charset="0"/>
              <a:buChar char="▪"/>
            </a:pPr>
            <a:r>
              <a:rPr lang="en-GB" sz="1400" b="0" dirty="0" smtClean="0">
                <a:solidFill>
                  <a:schemeClr val="tx1"/>
                </a:solidFill>
              </a:rPr>
              <a:t>Buyers of a business need to help ensure they have adequate financing facilities in place to:</a:t>
            </a:r>
          </a:p>
          <a:p>
            <a:pPr marL="628650" lvl="2" indent="-180975">
              <a:spcBef>
                <a:spcPct val="25000"/>
              </a:spcBef>
              <a:buClr>
                <a:schemeClr val="accent1"/>
              </a:buClr>
              <a:buSzPct val="100000"/>
              <a:buFont typeface="Arial" pitchFamily="34" charset="0"/>
              <a:buChar char="–"/>
            </a:pPr>
            <a:r>
              <a:rPr lang="en-GB" sz="1400" b="0" dirty="0" smtClean="0">
                <a:solidFill>
                  <a:schemeClr val="tx1"/>
                </a:solidFill>
              </a:rPr>
              <a:t>Invest in the ongoing working capital requirements of the business as it grows</a:t>
            </a:r>
          </a:p>
          <a:p>
            <a:pPr marL="628650" lvl="2" indent="-180975">
              <a:spcBef>
                <a:spcPct val="25000"/>
              </a:spcBef>
              <a:buClr>
                <a:schemeClr val="accent1"/>
              </a:buClr>
              <a:buSzPct val="100000"/>
              <a:buFont typeface="Arial" pitchFamily="34" charset="0"/>
              <a:buChar char="–"/>
            </a:pPr>
            <a:r>
              <a:rPr lang="en-GB" sz="1400" b="0" dirty="0" smtClean="0">
                <a:solidFill>
                  <a:schemeClr val="tx1"/>
                </a:solidFill>
              </a:rPr>
              <a:t>Accommodate swings and fluctuations in working capital arising on a seasonal (e.g. monthly), daily or even hourly basis depending on the nature of the business</a:t>
            </a:r>
          </a:p>
          <a:p>
            <a:pPr marL="447675" lvl="1" indent="-266700">
              <a:spcBef>
                <a:spcPct val="25000"/>
              </a:spcBef>
              <a:buClr>
                <a:schemeClr val="accent1"/>
              </a:buClr>
              <a:buSzPct val="125000"/>
              <a:buFont typeface="Arial" pitchFamily="34" charset="0"/>
              <a:buChar char="▪"/>
            </a:pPr>
            <a:r>
              <a:rPr lang="en-GB" sz="1400" b="0" dirty="0" smtClean="0">
                <a:solidFill>
                  <a:schemeClr val="tx1"/>
                </a:solidFill>
              </a:rPr>
              <a:t>Understanding the components and drivers of working capital, and the range of expected movements in net working capital, is therefore key to help ensure that covenants are not breached, and borrowing costs are managed effectively</a:t>
            </a:r>
          </a:p>
          <a:p>
            <a:pPr marL="447675" lvl="1" indent="-266700">
              <a:spcBef>
                <a:spcPct val="25000"/>
              </a:spcBef>
              <a:buClr>
                <a:schemeClr val="accent1"/>
              </a:buClr>
              <a:buSzPct val="125000"/>
              <a:buFont typeface="Arial" pitchFamily="34" charset="0"/>
              <a:buChar char="▪"/>
            </a:pPr>
            <a:r>
              <a:rPr lang="en-GB" sz="1400" b="0" dirty="0" smtClean="0">
                <a:solidFill>
                  <a:schemeClr val="tx1"/>
                </a:solidFill>
              </a:rPr>
              <a:t>If the financing structure proves to be insufficient, a refinancing exercise is likely to be time consuming and costly</a:t>
            </a:r>
          </a:p>
          <a:p>
            <a:pPr marL="447675" lvl="1" indent="-266700">
              <a:spcBef>
                <a:spcPct val="25000"/>
              </a:spcBef>
              <a:buClr>
                <a:srgbClr val="8AA5CB"/>
              </a:buClr>
              <a:buSzPct val="85000"/>
              <a:buFont typeface="Wingdings" pitchFamily="2" charset="2"/>
              <a:buChar char="l"/>
            </a:pPr>
            <a:endParaRPr lang="en-GB" sz="1400" b="0" dirty="0" smtClean="0">
              <a:solidFill>
                <a:schemeClr val="tx1"/>
              </a:solidFill>
            </a:endParaRPr>
          </a:p>
        </p:txBody>
      </p:sp>
      <p:sp>
        <p:nvSpPr>
          <p:cNvPr id="32" name="Pentagon 31"/>
          <p:cNvSpPr/>
          <p:nvPr/>
        </p:nvSpPr>
        <p:spPr bwMode="auto">
          <a:xfrm>
            <a:off x="228600" y="1295400"/>
            <a:ext cx="1679441" cy="3022600"/>
          </a:xfrm>
          <a:prstGeom prst="homePlate">
            <a:avLst>
              <a:gd name="adj" fmla="val 20808"/>
            </a:avLst>
          </a:prstGeom>
          <a:solidFill>
            <a:srgbClr val="8E258D"/>
          </a:solidFill>
          <a:ln w="6350">
            <a:noFill/>
            <a:miter lim="800000"/>
            <a:headEnd type="none" w="sm" len="sm"/>
            <a:tailEnd type="none" w="sm" len="sm"/>
          </a:ln>
          <a:effectLst/>
        </p:spPr>
        <p:txBody>
          <a:bodyPr lIns="54000" tIns="54000" rIns="54000" bIns="54000" anchor="ctr" anchorCtr="1"/>
          <a:lstStyle/>
          <a:p>
            <a:pPr marL="0" marR="0" indent="0" algn="ctr" defTabSz="762000" eaLnBrk="1" latinLnBrk="0" hangingPunct="1">
              <a:lnSpc>
                <a:spcPct val="100000"/>
              </a:lnSpc>
              <a:spcBef>
                <a:spcPct val="20000"/>
              </a:spcBef>
              <a:buClrTx/>
              <a:buSzTx/>
              <a:buFontTx/>
              <a:buNone/>
              <a:tabLst/>
            </a:pPr>
            <a:r>
              <a:rPr lang="en-GB" sz="1400" smtClean="0">
                <a:latin typeface="Arial"/>
              </a:rPr>
              <a:t>3. Financing</a:t>
            </a:r>
          </a:p>
        </p:txBody>
      </p:sp>
      <p:pic>
        <p:nvPicPr>
          <p:cNvPr id="10" name="Picture 9"/>
          <p:cNvPicPr>
            <a:picLocks noChangeAspect="1" noChangeArrowheads="1"/>
          </p:cNvPicPr>
          <p:nvPr/>
        </p:nvPicPr>
        <p:blipFill>
          <a:blip r:embed="rId5" cstate="print"/>
          <a:srcRect/>
          <a:stretch>
            <a:fillRect/>
          </a:stretch>
        </p:blipFill>
        <p:spPr bwMode="auto">
          <a:xfrm>
            <a:off x="8107157" y="104711"/>
            <a:ext cx="822960" cy="822960"/>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5907" name="Rectangle 3"/>
          <p:cNvSpPr>
            <a:spLocks noGrp="1" noChangeArrowheads="1"/>
          </p:cNvSpPr>
          <p:nvPr>
            <p:ph type="body" idx="4294967295"/>
          </p:nvPr>
        </p:nvSpPr>
        <p:spPr>
          <a:xfrm>
            <a:off x="422275" y="1295400"/>
            <a:ext cx="8721725" cy="5029200"/>
          </a:xfrm>
        </p:spPr>
        <p:txBody>
          <a:bodyPr/>
          <a:lstStyle/>
          <a:p>
            <a:pPr lvl="1">
              <a:lnSpc>
                <a:spcPct val="90000"/>
              </a:lnSpc>
              <a:buFont typeface="Wingdings" pitchFamily="2" charset="2"/>
              <a:buNone/>
            </a:pPr>
            <a:endParaRPr lang="en-GB"/>
          </a:p>
          <a:p>
            <a:pPr lvl="1">
              <a:lnSpc>
                <a:spcPct val="90000"/>
              </a:lnSpc>
              <a:buFont typeface="Wingdings" pitchFamily="2" charset="2"/>
              <a:buNone/>
            </a:pPr>
            <a:endParaRPr lang="en-GB" sz="1400"/>
          </a:p>
        </p:txBody>
      </p:sp>
      <p:sp>
        <p:nvSpPr>
          <p:cNvPr id="635908" name="Text Box 4"/>
          <p:cNvSpPr txBox="1">
            <a:spLocks noChangeArrowheads="1"/>
          </p:cNvSpPr>
          <p:nvPr/>
        </p:nvSpPr>
        <p:spPr bwMode="auto">
          <a:xfrm>
            <a:off x="8067675" y="773113"/>
            <a:ext cx="184150" cy="304800"/>
          </a:xfrm>
          <a:prstGeom prst="rect">
            <a:avLst/>
          </a:prstGeom>
          <a:noFill/>
          <a:ln w="12700">
            <a:noFill/>
            <a:miter lim="800000"/>
            <a:headEnd type="none" w="sm" len="sm"/>
            <a:tailEnd type="none" w="sm" len="sm"/>
          </a:ln>
          <a:effectLst/>
        </p:spPr>
        <p:txBody>
          <a:bodyPr wrap="none">
            <a:spAutoFit/>
          </a:bodyPr>
          <a:lstStyle/>
          <a:p>
            <a:pPr marL="285750" indent="-285750" algn="ctr" defTabSz="762000" eaLnBrk="0" hangingPunct="0"/>
            <a:endParaRPr lang="en-US">
              <a:solidFill>
                <a:srgbClr val="001B64"/>
              </a:solidFill>
              <a:latin typeface="Univers 55" pitchFamily="2" charset="0"/>
            </a:endParaRPr>
          </a:p>
        </p:txBody>
      </p:sp>
      <p:sp>
        <p:nvSpPr>
          <p:cNvPr id="6" name="Rectangle 3"/>
          <p:cNvSpPr txBox="1">
            <a:spLocks noChangeArrowheads="1"/>
          </p:cNvSpPr>
          <p:nvPr/>
        </p:nvSpPr>
        <p:spPr bwMode="gray">
          <a:xfrm>
            <a:off x="152400" y="0"/>
            <a:ext cx="8991600" cy="9874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eaLnBrk="0" hangingPunct="0"/>
            <a:r>
              <a:rPr kumimoji="0" lang="en-GB" sz="1600" b="0" i="0" u="none" strike="noStrike" kern="0" cap="none" spc="0" normalizeH="0" baseline="0" noProof="0" dirty="0" smtClean="0">
                <a:ln>
                  <a:noFill/>
                </a:ln>
                <a:solidFill>
                  <a:srgbClr val="8AA5CB"/>
                </a:solidFill>
                <a:effectLst/>
                <a:uLnTx/>
                <a:uFillTx/>
                <a:latin typeface="Arial" pitchFamily="34" charset="0"/>
                <a:ea typeface="+mj-ea"/>
                <a:cs typeface="Arial" pitchFamily="34" charset="0"/>
              </a:rPr>
              <a:t>Working capital: Key concepts guide</a:t>
            </a:r>
            <a:br>
              <a:rPr kumimoji="0" lang="en-GB" sz="1600" b="0" i="0" u="none" strike="noStrike" kern="0" cap="none" spc="0" normalizeH="0" baseline="0" noProof="0" dirty="0" smtClean="0">
                <a:ln>
                  <a:noFill/>
                </a:ln>
                <a:solidFill>
                  <a:srgbClr val="8AA5CB"/>
                </a:solidFill>
                <a:effectLst/>
                <a:uLnTx/>
                <a:uFillTx/>
                <a:latin typeface="Arial" pitchFamily="34" charset="0"/>
                <a:ea typeface="+mj-ea"/>
                <a:cs typeface="Arial" pitchFamily="34" charset="0"/>
              </a:rPr>
            </a:br>
            <a:r>
              <a:rPr lang="en-US" sz="1800" dirty="0" smtClean="0"/>
              <a:t>Why is working capital important? (3 of 3)</a:t>
            </a:r>
            <a:endParaRPr kumimoji="0" lang="en-US" altLang="en-US" sz="1800" b="1" i="0" u="none" strike="noStrike" kern="0" cap="none" spc="0" normalizeH="0" baseline="0" noProof="0" dirty="0" smtClean="0">
              <a:ln>
                <a:noFill/>
              </a:ln>
              <a:solidFill>
                <a:schemeClr val="bg1"/>
              </a:solidFill>
              <a:effectLst/>
              <a:uLnTx/>
              <a:uFillTx/>
              <a:latin typeface="Arial" charset="0"/>
              <a:ea typeface="+mj-ea"/>
              <a:cs typeface="Arial" charset="0"/>
            </a:endParaRPr>
          </a:p>
        </p:txBody>
      </p:sp>
      <p:sp>
        <p:nvSpPr>
          <p:cNvPr id="38" name="Rectangle 114"/>
          <p:cNvSpPr>
            <a:spLocks noChangeArrowheads="1"/>
          </p:cNvSpPr>
          <p:nvPr>
            <p:custDataLst>
              <p:tags r:id="rId1"/>
            </p:custDataLst>
          </p:nvPr>
        </p:nvSpPr>
        <p:spPr bwMode="auto">
          <a:xfrm>
            <a:off x="1773103" y="1041824"/>
            <a:ext cx="7128850" cy="5305187"/>
          </a:xfrm>
          <a:prstGeom prst="rect">
            <a:avLst/>
          </a:prstGeom>
          <a:solidFill>
            <a:srgbClr val="E3C9E3"/>
          </a:solidFill>
          <a:ln w="6350">
            <a:noFill/>
            <a:miter lim="800000"/>
            <a:headEnd type="none" w="sm" len="sm"/>
            <a:tailEnd type="none" w="sm" len="sm"/>
          </a:ln>
          <a:effectLst/>
        </p:spPr>
        <p:txBody>
          <a:bodyPr lIns="54000" tIns="54000" rIns="54000" bIns="54000" anchor="t" anchorCtr="0"/>
          <a:lstStyle/>
          <a:p>
            <a:pPr marL="447675" lvl="1" indent="-266700">
              <a:lnSpc>
                <a:spcPts val="1600"/>
              </a:lnSpc>
              <a:spcBef>
                <a:spcPts val="0"/>
              </a:spcBef>
              <a:buClr>
                <a:schemeClr val="accent1"/>
              </a:buClr>
              <a:buSzPct val="125000"/>
              <a:buFont typeface="Arial" pitchFamily="34" charset="0"/>
              <a:buChar char="▪"/>
            </a:pPr>
            <a:r>
              <a:rPr lang="en-GB" sz="1400" b="0" dirty="0" smtClean="0">
                <a:solidFill>
                  <a:schemeClr val="tx1"/>
                </a:solidFill>
              </a:rPr>
              <a:t>Buyers will wish to acquire the business with adequate working capital to:</a:t>
            </a:r>
          </a:p>
          <a:p>
            <a:pPr marL="690563" lvl="2" indent="-241300">
              <a:lnSpc>
                <a:spcPts val="1600"/>
              </a:lnSpc>
              <a:spcBef>
                <a:spcPts val="0"/>
              </a:spcBef>
              <a:buClr>
                <a:schemeClr val="accent1"/>
              </a:buClr>
              <a:buSzPct val="100000"/>
              <a:buFont typeface="Arial" pitchFamily="34" charset="0"/>
              <a:buChar char="–"/>
            </a:pPr>
            <a:r>
              <a:rPr lang="en-GB" sz="1400" b="0" dirty="0" smtClean="0">
                <a:solidFill>
                  <a:schemeClr val="tx1"/>
                </a:solidFill>
              </a:rPr>
              <a:t>Help ensure continuity of trading</a:t>
            </a:r>
          </a:p>
          <a:p>
            <a:pPr marL="690563" lvl="2" indent="-241300">
              <a:lnSpc>
                <a:spcPts val="1600"/>
              </a:lnSpc>
              <a:spcBef>
                <a:spcPts val="0"/>
              </a:spcBef>
              <a:buClr>
                <a:schemeClr val="accent1"/>
              </a:buClr>
              <a:buSzPct val="100000"/>
              <a:buFont typeface="Arial" pitchFamily="34" charset="0"/>
              <a:buChar char="–"/>
            </a:pPr>
            <a:r>
              <a:rPr lang="en-GB" sz="1400" b="0" dirty="0" smtClean="0">
                <a:solidFill>
                  <a:schemeClr val="tx1"/>
                </a:solidFill>
              </a:rPr>
              <a:t>Help ensure consistency between the working capital actually acquired and the level of working capital assumed for purposes of their valuation model</a:t>
            </a:r>
          </a:p>
          <a:p>
            <a:pPr marL="690563" lvl="2" indent="-241300">
              <a:lnSpc>
                <a:spcPts val="1600"/>
              </a:lnSpc>
              <a:spcBef>
                <a:spcPts val="0"/>
              </a:spcBef>
              <a:buClr>
                <a:schemeClr val="accent1"/>
              </a:buClr>
              <a:buSzPct val="100000"/>
              <a:buFont typeface="Arial" pitchFamily="34" charset="0"/>
              <a:buChar char="–"/>
            </a:pPr>
            <a:r>
              <a:rPr lang="en-GB" sz="1400" b="0" dirty="0" smtClean="0">
                <a:solidFill>
                  <a:schemeClr val="tx1"/>
                </a:solidFill>
              </a:rPr>
              <a:t>Prevent a significant cash outflow post acquisition in order to invest in the working capital needed to deliver the business plan</a:t>
            </a:r>
          </a:p>
          <a:p>
            <a:pPr marL="447675" lvl="1" indent="-266700">
              <a:lnSpc>
                <a:spcPts val="1600"/>
              </a:lnSpc>
              <a:spcBef>
                <a:spcPts val="0"/>
              </a:spcBef>
              <a:buClr>
                <a:schemeClr val="accent1"/>
              </a:buClr>
              <a:buSzPct val="125000"/>
              <a:buFont typeface="Arial" pitchFamily="34" charset="0"/>
              <a:buChar char="▪"/>
            </a:pPr>
            <a:r>
              <a:rPr lang="en-GB" sz="1400" b="0" dirty="0" smtClean="0">
                <a:solidFill>
                  <a:schemeClr val="tx1"/>
                </a:solidFill>
              </a:rPr>
              <a:t>Equally, sellers wish to be compensated for the working capital they deliver to buyers with the business. For example, if working capital at completion is higher than normal, additional cash has been invested by the seller to build up this working capital.  The buyer will potentially benefit from additional cash flows generated as the working capital unwinds again, and the seller will want to be paid for this</a:t>
            </a:r>
          </a:p>
          <a:p>
            <a:pPr marL="447675" lvl="1" indent="-266700">
              <a:lnSpc>
                <a:spcPts val="1600"/>
              </a:lnSpc>
              <a:spcBef>
                <a:spcPts val="0"/>
              </a:spcBef>
              <a:buClr>
                <a:schemeClr val="accent1"/>
              </a:buClr>
              <a:buSzPct val="125000"/>
              <a:buFont typeface="Arial" pitchFamily="34" charset="0"/>
              <a:buChar char="▪"/>
            </a:pPr>
            <a:r>
              <a:rPr lang="en-GB" sz="1400" b="0" dirty="0" smtClean="0">
                <a:solidFill>
                  <a:schemeClr val="tx1"/>
                </a:solidFill>
              </a:rPr>
              <a:t>To the extent the above is not achieved, both the buyer and seller will wish to be compensated, to ensure that the final purchase price paid for the business reflects their understanding of the value that they are buying or selling, including any associated working capital that transfers with the business</a:t>
            </a:r>
          </a:p>
          <a:p>
            <a:pPr marL="447675" lvl="1" indent="-266700">
              <a:lnSpc>
                <a:spcPts val="1600"/>
              </a:lnSpc>
              <a:spcBef>
                <a:spcPts val="0"/>
              </a:spcBef>
              <a:buClr>
                <a:schemeClr val="accent1"/>
              </a:buClr>
              <a:buSzPct val="125000"/>
              <a:buFont typeface="Arial" pitchFamily="34" charset="0"/>
              <a:buChar char="▪"/>
            </a:pPr>
            <a:r>
              <a:rPr lang="en-GB" sz="1400" b="0" dirty="0" smtClean="0">
                <a:solidFill>
                  <a:schemeClr val="tx1"/>
                </a:solidFill>
              </a:rPr>
              <a:t>To seek to achieve all of the above, the Sale and Purchase Agreement (SPA) for most transactions includes a mechanism for a purchase price adjustment in relation to the level of working capital that transfers with the business at completion.  This mechanism may work in many different ways, and some of the more common methods are set out in a later section of this guide</a:t>
            </a:r>
          </a:p>
          <a:p>
            <a:pPr marL="447675" lvl="1" indent="-266700">
              <a:lnSpc>
                <a:spcPts val="1600"/>
              </a:lnSpc>
              <a:spcBef>
                <a:spcPts val="0"/>
              </a:spcBef>
              <a:buClr>
                <a:schemeClr val="accent1"/>
              </a:buClr>
              <a:buSzPct val="125000"/>
              <a:buFont typeface="Arial" pitchFamily="34" charset="0"/>
              <a:buChar char="▪"/>
            </a:pPr>
            <a:r>
              <a:rPr lang="en-GB" sz="1400" b="0" dirty="0" smtClean="0">
                <a:solidFill>
                  <a:schemeClr val="tx1"/>
                </a:solidFill>
              </a:rPr>
              <a:t>As working capital for many businesses is significant, the related purchase price adjustments on many deals are also significant.  As these adjustments are settled in cash, they tend to be an area of keen interest for our clients, often featuring heavily in the negotiation process, the funding considerations for the purchase price, and sometimes in post completion disputes</a:t>
            </a:r>
          </a:p>
        </p:txBody>
      </p:sp>
      <p:sp>
        <p:nvSpPr>
          <p:cNvPr id="34" name="Pentagon 33"/>
          <p:cNvSpPr/>
          <p:nvPr/>
        </p:nvSpPr>
        <p:spPr bwMode="auto">
          <a:xfrm>
            <a:off x="249103" y="1077684"/>
            <a:ext cx="1658938" cy="5218613"/>
          </a:xfrm>
          <a:prstGeom prst="homePlate">
            <a:avLst>
              <a:gd name="adj" fmla="val 21067"/>
            </a:avLst>
          </a:prstGeom>
          <a:solidFill>
            <a:srgbClr val="8E258D"/>
          </a:solidFill>
          <a:ln w="6350">
            <a:noFill/>
            <a:miter lim="800000"/>
            <a:headEnd type="none" w="sm" len="sm"/>
            <a:tailEnd type="none" w="sm" len="sm"/>
          </a:ln>
          <a:effectLst/>
        </p:spPr>
        <p:txBody>
          <a:bodyPr lIns="54000" tIns="54000" rIns="54000" bIns="54000" anchor="ctr" anchorCtr="1"/>
          <a:lstStyle/>
          <a:p>
            <a:pPr marL="0" marR="0" indent="0" algn="ctr" defTabSz="762000" eaLnBrk="1" latinLnBrk="0" hangingPunct="1">
              <a:lnSpc>
                <a:spcPct val="100000"/>
              </a:lnSpc>
              <a:spcBef>
                <a:spcPct val="20000"/>
              </a:spcBef>
              <a:buClrTx/>
              <a:buSzTx/>
              <a:buFontTx/>
              <a:buNone/>
              <a:tabLst/>
            </a:pPr>
            <a:r>
              <a:rPr lang="en-GB" sz="1400" dirty="0" smtClean="0">
                <a:latin typeface="Arial"/>
              </a:rPr>
              <a:t>5. Managing working capital at completion and related purchase price adjustments</a:t>
            </a:r>
          </a:p>
        </p:txBody>
      </p:sp>
      <p:pic>
        <p:nvPicPr>
          <p:cNvPr id="8" name="Picture 7"/>
          <p:cNvPicPr>
            <a:picLocks noChangeAspect="1" noChangeArrowheads="1"/>
          </p:cNvPicPr>
          <p:nvPr/>
        </p:nvPicPr>
        <p:blipFill>
          <a:blip r:embed="rId4" cstate="print"/>
          <a:srcRect/>
          <a:stretch>
            <a:fillRect/>
          </a:stretch>
        </p:blipFill>
        <p:spPr bwMode="auto">
          <a:xfrm>
            <a:off x="8107157" y="104711"/>
            <a:ext cx="822960" cy="822960"/>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5907" name="Rectangle 3"/>
          <p:cNvSpPr>
            <a:spLocks noGrp="1" noChangeArrowheads="1"/>
          </p:cNvSpPr>
          <p:nvPr>
            <p:ph type="body" idx="4294967295"/>
          </p:nvPr>
        </p:nvSpPr>
        <p:spPr>
          <a:xfrm>
            <a:off x="0" y="1295400"/>
            <a:ext cx="8721725" cy="5029200"/>
          </a:xfrm>
        </p:spPr>
        <p:txBody>
          <a:bodyPr/>
          <a:lstStyle/>
          <a:p>
            <a:pPr lvl="1">
              <a:lnSpc>
                <a:spcPct val="90000"/>
              </a:lnSpc>
              <a:buFont typeface="Wingdings" pitchFamily="2" charset="2"/>
              <a:buNone/>
            </a:pPr>
            <a:endParaRPr lang="en-GB" dirty="0"/>
          </a:p>
          <a:p>
            <a:pPr lvl="1">
              <a:lnSpc>
                <a:spcPct val="90000"/>
              </a:lnSpc>
              <a:buFont typeface="Wingdings" pitchFamily="2" charset="2"/>
              <a:buNone/>
            </a:pPr>
            <a:endParaRPr lang="en-GB" sz="1400" dirty="0"/>
          </a:p>
        </p:txBody>
      </p:sp>
      <p:sp>
        <p:nvSpPr>
          <p:cNvPr id="635908" name="Text Box 4"/>
          <p:cNvSpPr txBox="1">
            <a:spLocks noChangeArrowheads="1"/>
          </p:cNvSpPr>
          <p:nvPr/>
        </p:nvSpPr>
        <p:spPr bwMode="auto">
          <a:xfrm>
            <a:off x="8067675" y="773113"/>
            <a:ext cx="184150" cy="304800"/>
          </a:xfrm>
          <a:prstGeom prst="rect">
            <a:avLst/>
          </a:prstGeom>
          <a:noFill/>
          <a:ln w="12700">
            <a:noFill/>
            <a:miter lim="800000"/>
            <a:headEnd type="none" w="sm" len="sm"/>
            <a:tailEnd type="none" w="sm" len="sm"/>
          </a:ln>
          <a:effectLst/>
        </p:spPr>
        <p:txBody>
          <a:bodyPr wrap="none">
            <a:spAutoFit/>
          </a:bodyPr>
          <a:lstStyle/>
          <a:p>
            <a:pPr marL="285750" indent="-285750" algn="ctr" defTabSz="762000" eaLnBrk="0" hangingPunct="0"/>
            <a:endParaRPr lang="en-US">
              <a:solidFill>
                <a:srgbClr val="001B64"/>
              </a:solidFill>
              <a:latin typeface="Univers 55" pitchFamily="2" charset="0"/>
            </a:endParaRPr>
          </a:p>
        </p:txBody>
      </p:sp>
      <p:sp>
        <p:nvSpPr>
          <p:cNvPr id="6" name="Rectangle 3"/>
          <p:cNvSpPr txBox="1">
            <a:spLocks noChangeArrowheads="1"/>
          </p:cNvSpPr>
          <p:nvPr/>
        </p:nvSpPr>
        <p:spPr bwMode="gray">
          <a:xfrm>
            <a:off x="152400" y="0"/>
            <a:ext cx="8991600" cy="9874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eaLnBrk="0" hangingPunct="0"/>
            <a:r>
              <a:rPr kumimoji="0" lang="en-GB" sz="1600" b="0" i="0" u="none" strike="noStrike" kern="0" cap="none" spc="0" normalizeH="0" baseline="0" noProof="0" dirty="0" smtClean="0">
                <a:ln>
                  <a:noFill/>
                </a:ln>
                <a:solidFill>
                  <a:srgbClr val="8AA5CB"/>
                </a:solidFill>
                <a:effectLst/>
                <a:uLnTx/>
                <a:uFillTx/>
                <a:latin typeface="Arial" pitchFamily="34" charset="0"/>
                <a:ea typeface="+mj-ea"/>
                <a:cs typeface="Arial" pitchFamily="34" charset="0"/>
              </a:rPr>
              <a:t>Working capital: Key concepts guide</a:t>
            </a:r>
            <a:r>
              <a:rPr kumimoji="0" lang="en-GB" sz="1600" b="0" i="0" u="none" strike="noStrike" kern="0" cap="none" spc="0" normalizeH="0" baseline="0" noProof="0" dirty="0" smtClean="0">
                <a:ln>
                  <a:noFill/>
                </a:ln>
                <a:solidFill>
                  <a:schemeClr val="accent1"/>
                </a:solidFill>
                <a:effectLst/>
                <a:uLnTx/>
                <a:uFillTx/>
                <a:latin typeface="Arial" pitchFamily="34" charset="0"/>
                <a:ea typeface="+mj-ea"/>
                <a:cs typeface="Arial" pitchFamily="34" charset="0"/>
              </a:rPr>
              <a:t/>
            </a:r>
            <a:br>
              <a:rPr kumimoji="0" lang="en-GB" sz="1600" b="0" i="0" u="none" strike="noStrike" kern="0" cap="none" spc="0" normalizeH="0" baseline="0" noProof="0" dirty="0" smtClean="0">
                <a:ln>
                  <a:noFill/>
                </a:ln>
                <a:solidFill>
                  <a:schemeClr val="accent1"/>
                </a:solidFill>
                <a:effectLst/>
                <a:uLnTx/>
                <a:uFillTx/>
                <a:latin typeface="Arial" pitchFamily="34" charset="0"/>
                <a:ea typeface="+mj-ea"/>
                <a:cs typeface="Arial" pitchFamily="34" charset="0"/>
              </a:rPr>
            </a:br>
            <a:r>
              <a:rPr lang="en-US" sz="1800" dirty="0" smtClean="0"/>
              <a:t>How do we help our clients with working capital? (1 of 5)</a:t>
            </a:r>
            <a:endParaRPr kumimoji="0" lang="en-US" altLang="en-US" sz="1800" b="1" i="0" u="none" strike="noStrike" kern="0" cap="none" spc="0" normalizeH="0" baseline="0" noProof="0" dirty="0" smtClean="0">
              <a:ln>
                <a:noFill/>
              </a:ln>
              <a:solidFill>
                <a:schemeClr val="bg1"/>
              </a:solidFill>
              <a:effectLst/>
              <a:uLnTx/>
              <a:uFillTx/>
              <a:latin typeface="Arial" charset="0"/>
              <a:ea typeface="+mj-ea"/>
              <a:cs typeface="Arial" charset="0"/>
            </a:endParaRPr>
          </a:p>
        </p:txBody>
      </p:sp>
      <p:sp>
        <p:nvSpPr>
          <p:cNvPr id="21" name="Rectangle 114"/>
          <p:cNvSpPr>
            <a:spLocks noChangeArrowheads="1"/>
          </p:cNvSpPr>
          <p:nvPr>
            <p:custDataLst>
              <p:tags r:id="rId1"/>
            </p:custDataLst>
          </p:nvPr>
        </p:nvSpPr>
        <p:spPr bwMode="auto">
          <a:xfrm>
            <a:off x="1676400" y="1358269"/>
            <a:ext cx="7162800" cy="637784"/>
          </a:xfrm>
          <a:prstGeom prst="rect">
            <a:avLst/>
          </a:prstGeom>
          <a:solidFill>
            <a:srgbClr val="E3C9E3"/>
          </a:solidFill>
          <a:ln w="6350">
            <a:noFill/>
            <a:miter lim="800000"/>
            <a:headEnd type="none" w="sm" len="sm"/>
            <a:tailEnd type="none" w="sm" len="sm"/>
          </a:ln>
          <a:effectLst/>
        </p:spPr>
        <p:txBody>
          <a:bodyPr lIns="54000" tIns="54000" rIns="54000" bIns="54000" anchor="t" anchorCtr="0"/>
          <a:lstStyle/>
          <a:p>
            <a:pPr marL="447675" lvl="1" indent="-266700">
              <a:spcBef>
                <a:spcPct val="25000"/>
              </a:spcBef>
              <a:buClr>
                <a:schemeClr val="accent1"/>
              </a:buClr>
              <a:buSzPct val="125000"/>
              <a:buFont typeface="Arial" pitchFamily="34" charset="0"/>
              <a:buChar char="▪"/>
            </a:pPr>
            <a:r>
              <a:rPr lang="en-GB" sz="1400" b="0" dirty="0" smtClean="0">
                <a:solidFill>
                  <a:schemeClr val="tx1"/>
                </a:solidFill>
              </a:rPr>
              <a:t>Movements in working capital effect future cash flows, therefore future working capital movements therefore need to be factored into the valuation model</a:t>
            </a:r>
          </a:p>
        </p:txBody>
      </p:sp>
      <p:sp>
        <p:nvSpPr>
          <p:cNvPr id="22" name="Pentagon 21"/>
          <p:cNvSpPr/>
          <p:nvPr/>
        </p:nvSpPr>
        <p:spPr bwMode="auto">
          <a:xfrm>
            <a:off x="304800" y="1358268"/>
            <a:ext cx="1524000" cy="637786"/>
          </a:xfrm>
          <a:prstGeom prst="homePlate">
            <a:avLst>
              <a:gd name="adj" fmla="val 48884"/>
            </a:avLst>
          </a:prstGeom>
          <a:solidFill>
            <a:srgbClr val="8E258D"/>
          </a:solidFill>
          <a:ln w="6350">
            <a:noFill/>
            <a:miter lim="800000"/>
            <a:headEnd type="none" w="sm" len="sm"/>
            <a:tailEnd type="none" w="sm" len="sm"/>
          </a:ln>
          <a:effectLst/>
        </p:spPr>
        <p:txBody>
          <a:bodyPr lIns="54000" tIns="54000" rIns="54000" bIns="54000" anchor="ctr" anchorCtr="1"/>
          <a:lstStyle/>
          <a:p>
            <a:pPr marL="0" marR="0" indent="0" algn="ctr" defTabSz="762000" eaLnBrk="1" latinLnBrk="0" hangingPunct="1">
              <a:lnSpc>
                <a:spcPct val="100000"/>
              </a:lnSpc>
              <a:spcBef>
                <a:spcPct val="20000"/>
              </a:spcBef>
              <a:buClrTx/>
              <a:buSzTx/>
              <a:buFontTx/>
              <a:buNone/>
              <a:tabLst/>
            </a:pPr>
            <a:r>
              <a:rPr lang="en-GB" sz="1400" smtClean="0">
                <a:latin typeface="Arial"/>
              </a:rPr>
              <a:t>1. Valuation</a:t>
            </a:r>
          </a:p>
        </p:txBody>
      </p:sp>
      <p:sp>
        <p:nvSpPr>
          <p:cNvPr id="32" name="Rounded Rectangle 31"/>
          <p:cNvSpPr/>
          <p:nvPr/>
        </p:nvSpPr>
        <p:spPr bwMode="auto">
          <a:xfrm>
            <a:off x="1676400" y="2215671"/>
            <a:ext cx="7162800" cy="3490349"/>
          </a:xfrm>
          <a:prstGeom prst="roundRect">
            <a:avLst>
              <a:gd name="adj" fmla="val 10908"/>
            </a:avLst>
          </a:prstGeom>
          <a:solidFill>
            <a:srgbClr val="C3DEE2"/>
          </a:solidFill>
          <a:ln w="6350">
            <a:noFill/>
            <a:miter lim="800000"/>
            <a:headEnd type="none" w="sm" len="sm"/>
            <a:tailEnd type="none" w="sm" len="sm"/>
          </a:ln>
          <a:effectLst/>
        </p:spPr>
        <p:txBody>
          <a:bodyPr lIns="54000" tIns="54000" rIns="54000" bIns="54000" anchor="t" anchorCtr="0"/>
          <a:lstStyle/>
          <a:p>
            <a:pPr marL="447675" lvl="1" indent="-266700">
              <a:spcBef>
                <a:spcPct val="25000"/>
              </a:spcBef>
              <a:buClr>
                <a:srgbClr val="8AA5CB"/>
              </a:buClr>
              <a:buSzPct val="85000"/>
            </a:pPr>
            <a:r>
              <a:rPr lang="en-GB" sz="1400" dirty="0" smtClean="0">
                <a:solidFill>
                  <a:srgbClr val="00829C"/>
                </a:solidFill>
              </a:rPr>
              <a:t>How we help...</a:t>
            </a:r>
          </a:p>
          <a:p>
            <a:pPr marL="447675" lvl="1" indent="-266700">
              <a:spcBef>
                <a:spcPct val="25000"/>
              </a:spcBef>
              <a:buClr>
                <a:schemeClr val="accent1"/>
              </a:buClr>
              <a:buSzPct val="125000"/>
              <a:buFont typeface="Arial" pitchFamily="34" charset="0"/>
              <a:buChar char="▪"/>
            </a:pPr>
            <a:r>
              <a:rPr lang="en-GB" sz="1400" b="0" dirty="0" smtClean="0">
                <a:solidFill>
                  <a:schemeClr val="tx1"/>
                </a:solidFill>
              </a:rPr>
              <a:t>Through our analysis of historical working capital, we:</a:t>
            </a:r>
          </a:p>
          <a:p>
            <a:pPr marL="628650" lvl="2" indent="-180975">
              <a:spcBef>
                <a:spcPct val="25000"/>
              </a:spcBef>
              <a:buClr>
                <a:schemeClr val="accent1"/>
              </a:buClr>
              <a:buSzPct val="100000"/>
              <a:buFont typeface="Symbol" pitchFamily="18" charset="2"/>
              <a:buChar char=""/>
            </a:pPr>
            <a:r>
              <a:rPr lang="en-GB" sz="1400" b="0" dirty="0" smtClean="0">
                <a:solidFill>
                  <a:schemeClr val="tx1"/>
                </a:solidFill>
              </a:rPr>
              <a:t>Identify non-recurring and one-off items  which have impacted working capital in the past, thereby revealing the ‘underlying’ working capital requirements of the business</a:t>
            </a:r>
          </a:p>
          <a:p>
            <a:pPr marL="628650" lvl="2" indent="-180975">
              <a:spcBef>
                <a:spcPct val="25000"/>
              </a:spcBef>
              <a:buClr>
                <a:schemeClr val="accent1"/>
              </a:buClr>
              <a:buSzPct val="100000"/>
              <a:buFont typeface="Symbol" pitchFamily="18" charset="2"/>
              <a:buChar char=""/>
            </a:pPr>
            <a:r>
              <a:rPr lang="en-GB" sz="1400" b="0" dirty="0" smtClean="0">
                <a:solidFill>
                  <a:schemeClr val="tx1"/>
                </a:solidFill>
              </a:rPr>
              <a:t>Explain the key drivers and trends of the ‘underlying’ working capital for the business, to help to develop and/or assess the key assumptions for future working capital requirements forecast in the valuation model</a:t>
            </a:r>
          </a:p>
          <a:p>
            <a:pPr marL="447675" lvl="1" indent="-266700">
              <a:spcBef>
                <a:spcPct val="25000"/>
              </a:spcBef>
              <a:buClr>
                <a:schemeClr val="accent1"/>
              </a:buClr>
              <a:buSzPct val="125000"/>
              <a:buFont typeface="Arial" pitchFamily="34" charset="0"/>
              <a:buChar char="▪"/>
            </a:pPr>
            <a:r>
              <a:rPr lang="en-GB" sz="1400" b="0" dirty="0" smtClean="0">
                <a:solidFill>
                  <a:schemeClr val="tx1"/>
                </a:solidFill>
              </a:rPr>
              <a:t>Based on our understanding of the business plan and the key drivers of working capital, we help identify and quantify potential future changes in working capital and the extent to which these are factored into the valuation model</a:t>
            </a:r>
          </a:p>
          <a:p>
            <a:pPr marL="447675" lvl="1" indent="-266700">
              <a:spcBef>
                <a:spcPct val="25000"/>
              </a:spcBef>
              <a:buClr>
                <a:schemeClr val="accent1"/>
              </a:buClr>
              <a:buSzPct val="125000"/>
              <a:buFont typeface="Arial" pitchFamily="34" charset="0"/>
              <a:buChar char="▪"/>
            </a:pPr>
            <a:r>
              <a:rPr lang="en-GB" sz="1400" b="0" dirty="0" smtClean="0">
                <a:solidFill>
                  <a:schemeClr val="tx1"/>
                </a:solidFill>
              </a:rPr>
              <a:t>As such, our work on working capital can have a material impact on our client’s valuation and therefore the deal price that they negotiate</a:t>
            </a:r>
          </a:p>
        </p:txBody>
      </p:sp>
      <p:pic>
        <p:nvPicPr>
          <p:cNvPr id="9" name="Picture 8"/>
          <p:cNvPicPr>
            <a:picLocks noChangeAspect="1" noChangeArrowheads="1"/>
          </p:cNvPicPr>
          <p:nvPr/>
        </p:nvPicPr>
        <p:blipFill>
          <a:blip r:embed="rId4" cstate="print"/>
          <a:srcRect/>
          <a:stretch>
            <a:fillRect/>
          </a:stretch>
        </p:blipFill>
        <p:spPr bwMode="auto">
          <a:xfrm>
            <a:off x="8107157" y="104711"/>
            <a:ext cx="822960" cy="822960"/>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CREATEDBY" val="Advisory Toolbar"/>
  <p:tag name="TOOLBARVERSION" val="0.61a"/>
  <p:tag name="TYPE" val="FullPage"/>
  <p:tag name="KEYWORD" val="FULL-PAGE"/>
  <p:tag name="TEMPLATEVERSION" val="19/09/2006 07:05:34"/>
</p:tagLst>
</file>

<file path=ppt/tags/tag10.xml><?xml version="1.0" encoding="utf-8"?>
<p:tagLst xmlns:a="http://schemas.openxmlformats.org/drawingml/2006/main" xmlns:r="http://schemas.openxmlformats.org/officeDocument/2006/relationships" xmlns:p="http://schemas.openxmlformats.org/presentationml/2006/main">
  <p:tag name="FASFONT" val="Univers55"/>
</p:tagLst>
</file>

<file path=ppt/tags/tag11.xml><?xml version="1.0" encoding="utf-8"?>
<p:tagLst xmlns:a="http://schemas.openxmlformats.org/drawingml/2006/main" xmlns:r="http://schemas.openxmlformats.org/officeDocument/2006/relationships" xmlns:p="http://schemas.openxmlformats.org/presentationml/2006/main">
  <p:tag name="FASFONT" val="Univers55"/>
</p:tagLst>
</file>

<file path=ppt/tags/tag12.xml><?xml version="1.0" encoding="utf-8"?>
<p:tagLst xmlns:a="http://schemas.openxmlformats.org/drawingml/2006/main" xmlns:r="http://schemas.openxmlformats.org/officeDocument/2006/relationships" xmlns:p="http://schemas.openxmlformats.org/presentationml/2006/main">
  <p:tag name="ADV_DIVIDER" val="TRUE"/>
</p:tagLst>
</file>

<file path=ppt/tags/tag13.xml><?xml version="1.0" encoding="utf-8"?>
<p:tagLst xmlns:a="http://schemas.openxmlformats.org/drawingml/2006/main" xmlns:r="http://schemas.openxmlformats.org/officeDocument/2006/relationships" xmlns:p="http://schemas.openxmlformats.org/presentationml/2006/main">
  <p:tag name="ADV_TOP" val="473"/>
  <p:tag name="ADV_LEFT" val="78.875"/>
  <p:tag name="ADV_HEIGHT" val="23.75"/>
  <p:tag name="ADV_WIDTH" val="96"/>
</p:tagLst>
</file>

<file path=ppt/tags/tag14.xml><?xml version="1.0" encoding="utf-8"?>
<p:tagLst xmlns:a="http://schemas.openxmlformats.org/drawingml/2006/main" xmlns:r="http://schemas.openxmlformats.org/officeDocument/2006/relationships" xmlns:p="http://schemas.openxmlformats.org/presentationml/2006/main">
  <p:tag name="ADV_TOP" val="473"/>
  <p:tag name="ADV_LEFT" val="78.875"/>
  <p:tag name="ADV_HEIGHT" val="23.75"/>
  <p:tag name="ADV_WIDTH" val="96"/>
</p:tagLst>
</file>

<file path=ppt/tags/tag15.xml><?xml version="1.0" encoding="utf-8"?>
<p:tagLst xmlns:a="http://schemas.openxmlformats.org/drawingml/2006/main" xmlns:r="http://schemas.openxmlformats.org/officeDocument/2006/relationships" xmlns:p="http://schemas.openxmlformats.org/presentationml/2006/main">
  <p:tag name="ADV_TOP" val="473"/>
  <p:tag name="ADV_LEFT" val="78.875"/>
  <p:tag name="ADV_HEIGHT" val="23.75"/>
  <p:tag name="ADV_WIDTH" val="96"/>
</p:tagLst>
</file>

<file path=ppt/tags/tag16.xml><?xml version="1.0" encoding="utf-8"?>
<p:tagLst xmlns:a="http://schemas.openxmlformats.org/drawingml/2006/main" xmlns:r="http://schemas.openxmlformats.org/officeDocument/2006/relationships" xmlns:p="http://schemas.openxmlformats.org/presentationml/2006/main">
  <p:tag name="ADV_TOP" val="473"/>
  <p:tag name="ADV_LEFT" val="78.875"/>
  <p:tag name="ADV_HEIGHT" val="23.75"/>
  <p:tag name="ADV_WIDTH" val="96"/>
</p:tagLst>
</file>

<file path=ppt/tags/tag17.xml><?xml version="1.0" encoding="utf-8"?>
<p:tagLst xmlns:a="http://schemas.openxmlformats.org/drawingml/2006/main" xmlns:r="http://schemas.openxmlformats.org/officeDocument/2006/relationships" xmlns:p="http://schemas.openxmlformats.org/presentationml/2006/main">
  <p:tag name="ADV_TOP" val="88.62504"/>
  <p:tag name="ADV_LEFT" val="365.625"/>
  <p:tag name="ADV_HEIGHT" val="359.3197"/>
  <p:tag name="ADV_WIDTH" val="334.9616"/>
</p:tagLst>
</file>

<file path=ppt/tags/tag18.xml><?xml version="1.0" encoding="utf-8"?>
<p:tagLst xmlns:a="http://schemas.openxmlformats.org/drawingml/2006/main" xmlns:r="http://schemas.openxmlformats.org/officeDocument/2006/relationships" xmlns:p="http://schemas.openxmlformats.org/presentationml/2006/main">
  <p:tag name="ADV_TOP" val="88.62504"/>
  <p:tag name="ADV_LEFT" val="365.625"/>
  <p:tag name="ADV_HEIGHT" val="359.3197"/>
  <p:tag name="ADV_WIDTH" val="334.9616"/>
</p:tagLst>
</file>

<file path=ppt/tags/tag19.xml><?xml version="1.0" encoding="utf-8"?>
<p:tagLst xmlns:a="http://schemas.openxmlformats.org/drawingml/2006/main" xmlns:r="http://schemas.openxmlformats.org/officeDocument/2006/relationships" xmlns:p="http://schemas.openxmlformats.org/presentationml/2006/main">
  <p:tag name="ADV_TOP" val="88.62504"/>
  <p:tag name="ADV_LEFT" val="365.625"/>
  <p:tag name="ADV_HEIGHT" val="359.3197"/>
  <p:tag name="ADV_WIDTH" val="334.9616"/>
</p:tagLst>
</file>

<file path=ppt/tags/tag2.xml><?xml version="1.0" encoding="utf-8"?>
<p:tagLst xmlns:a="http://schemas.openxmlformats.org/drawingml/2006/main" xmlns:r="http://schemas.openxmlformats.org/officeDocument/2006/relationships" xmlns:p="http://schemas.openxmlformats.org/presentationml/2006/main">
  <p:tag name="FASFONT" val="Univers55"/>
</p:tagLst>
</file>

<file path=ppt/tags/tag3.xml><?xml version="1.0" encoding="utf-8"?>
<p:tagLst xmlns:a="http://schemas.openxmlformats.org/drawingml/2006/main" xmlns:r="http://schemas.openxmlformats.org/officeDocument/2006/relationships" xmlns:p="http://schemas.openxmlformats.org/presentationml/2006/main">
  <p:tag name="FASFONT" val="Univers55"/>
</p:tagLst>
</file>

<file path=ppt/tags/tag4.xml><?xml version="1.0" encoding="utf-8"?>
<p:tagLst xmlns:a="http://schemas.openxmlformats.org/drawingml/2006/main" xmlns:r="http://schemas.openxmlformats.org/officeDocument/2006/relationships" xmlns:p="http://schemas.openxmlformats.org/presentationml/2006/main">
  <p:tag name="FASFONT" val="Univers55"/>
</p:tagLst>
</file>

<file path=ppt/tags/tag5.xml><?xml version="1.0" encoding="utf-8"?>
<p:tagLst xmlns:a="http://schemas.openxmlformats.org/drawingml/2006/main" xmlns:r="http://schemas.openxmlformats.org/officeDocument/2006/relationships" xmlns:p="http://schemas.openxmlformats.org/presentationml/2006/main">
  <p:tag name="FASFONT" val="Univers55"/>
</p:tagLst>
</file>

<file path=ppt/tags/tag6.xml><?xml version="1.0" encoding="utf-8"?>
<p:tagLst xmlns:a="http://schemas.openxmlformats.org/drawingml/2006/main" xmlns:r="http://schemas.openxmlformats.org/officeDocument/2006/relationships" xmlns:p="http://schemas.openxmlformats.org/presentationml/2006/main">
  <p:tag name="FASFONT" val="Univers55"/>
</p:tagLst>
</file>

<file path=ppt/tags/tag7.xml><?xml version="1.0" encoding="utf-8"?>
<p:tagLst xmlns:a="http://schemas.openxmlformats.org/drawingml/2006/main" xmlns:r="http://schemas.openxmlformats.org/officeDocument/2006/relationships" xmlns:p="http://schemas.openxmlformats.org/presentationml/2006/main">
  <p:tag name="FASFONT" val="Univers55"/>
</p:tagLst>
</file>

<file path=ppt/tags/tag8.xml><?xml version="1.0" encoding="utf-8"?>
<p:tagLst xmlns:a="http://schemas.openxmlformats.org/drawingml/2006/main" xmlns:r="http://schemas.openxmlformats.org/officeDocument/2006/relationships" xmlns:p="http://schemas.openxmlformats.org/presentationml/2006/main">
  <p:tag name="FASFONT" val="Univers55"/>
</p:tagLst>
</file>

<file path=ppt/tags/tag9.xml><?xml version="1.0" encoding="utf-8"?>
<p:tagLst xmlns:a="http://schemas.openxmlformats.org/drawingml/2006/main" xmlns:r="http://schemas.openxmlformats.org/officeDocument/2006/relationships" xmlns:p="http://schemas.openxmlformats.org/presentationml/2006/main">
  <p:tag name="FASFONT" val="Univers55"/>
</p:tagLst>
</file>

<file path=ppt/theme/theme1.xml><?xml version="1.0" encoding="utf-8"?>
<a:theme xmlns:a="http://schemas.openxmlformats.org/drawingml/2006/main" name="KPMG Template 2007">
  <a:themeElements>
    <a:clrScheme name="Custom 44">
      <a:dk1>
        <a:srgbClr val="000000"/>
      </a:dk1>
      <a:lt1>
        <a:srgbClr val="FFFFFF"/>
      </a:lt1>
      <a:dk2>
        <a:srgbClr val="000000"/>
      </a:dk2>
      <a:lt2>
        <a:srgbClr val="747678"/>
      </a:lt2>
      <a:accent1>
        <a:srgbClr val="00338D"/>
      </a:accent1>
      <a:accent2>
        <a:srgbClr val="6A7F10"/>
      </a:accent2>
      <a:accent3>
        <a:srgbClr val="8E258D"/>
      </a:accent3>
      <a:accent4>
        <a:srgbClr val="007C92"/>
      </a:accent4>
      <a:accent5>
        <a:srgbClr val="B5BF88"/>
      </a:accent5>
      <a:accent6>
        <a:srgbClr val="DADFC3"/>
      </a:accent6>
      <a:hlink>
        <a:srgbClr val="007C92"/>
      </a:hlink>
      <a:folHlink>
        <a:srgbClr val="8E258D"/>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KPMG">
        <a:dk1>
          <a:srgbClr val="000000"/>
        </a:dk1>
        <a:lt1>
          <a:srgbClr val="FFFFFF"/>
        </a:lt1>
        <a:dk2>
          <a:srgbClr val="000000"/>
        </a:dk2>
        <a:lt2>
          <a:srgbClr val="747678"/>
        </a:lt2>
        <a:accent1>
          <a:srgbClr val="00338D"/>
        </a:accent1>
        <a:accent2>
          <a:srgbClr val="6A7F10"/>
        </a:accent2>
        <a:accent3>
          <a:srgbClr val="FFFFFF"/>
        </a:accent3>
        <a:accent4>
          <a:srgbClr val="000000"/>
        </a:accent4>
        <a:accent5>
          <a:srgbClr val="B5BF88"/>
        </a:accent5>
        <a:accent6>
          <a:srgbClr val="5F720D"/>
        </a:accent6>
        <a:hlink>
          <a:srgbClr val="BABBBC"/>
        </a:hlink>
        <a:folHlink>
          <a:srgbClr val="007C9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item1.xml><?xml version="1.0" encoding="utf-8"?>
<LongProperties xmlns="http://schemas.microsoft.com/office/2006/metadata/longProperties"/>
</file>

<file path=customXml/item2.xml><?xml version="1.0" encoding="utf-8"?>
<ct:contentTypeSchema xmlns:ct="http://schemas.microsoft.com/office/2006/metadata/contentType" xmlns:ma="http://schemas.microsoft.com/office/2006/metadata/properties/metaAttributes" ct:_="" ma:_="" ma:contentTypeName="Clean Team Document" ma:contentTypeID="0x01010D00D03250A7DD12EA4F82474666A1769A020017891F5ACEFD40438639142355CBAF12" ma:contentTypeVersion="94" ma:contentTypeDescription="" ma:contentTypeScope="" ma:versionID="b6fa68c10bcbfe16f5dd8e8506e919e7">
  <xsd:schema xmlns:xsd="http://www.w3.org/2001/XMLSchema" xmlns:p="http://schemas.microsoft.com/office/2006/metadata/properties" xmlns:ns1="http://schemas.microsoft.com/sharepoint/v3" xmlns:ns2="36a1efc2-d798-49a0-b287-5ea8e702f8a2" xmlns:ns3="cf981484-ed93-4090-baf6-fe2481f804a7" xmlns:ns4="3b8ef508-e9d1-4b2f-9c4d-11b1305c9fbd" xmlns:ns5="http://schemas.microsoft.com/sharepoint/v3/fields" xmlns:ns6="d5eb7b08-b2c5-40f5-90dd-3641eb55a45e" xmlns:ns7="489cfb28-c304-49d6-bddc-c8ec7c386673" targetNamespace="http://schemas.microsoft.com/office/2006/metadata/properties" ma:root="true" ma:fieldsID="1e8a956a5ef3ba11fe20f9b69c369283" ns1:_="" ns2:_="" ns3:_="" ns4:_="" ns5:_="" ns6:_="" ns7:_="">
    <xsd:import namespace="http://schemas.microsoft.com/sharepoint/v3"/>
    <xsd:import namespace="36a1efc2-d798-49a0-b287-5ea8e702f8a2"/>
    <xsd:import namespace="cf981484-ed93-4090-baf6-fe2481f804a7"/>
    <xsd:import namespace="3b8ef508-e9d1-4b2f-9c4d-11b1305c9fbd"/>
    <xsd:import namespace="http://schemas.microsoft.com/sharepoint/v3/fields"/>
    <xsd:import namespace="d5eb7b08-b2c5-40f5-90dd-3641eb55a45e"/>
    <xsd:import namespace="489cfb28-c304-49d6-bddc-c8ec7c386673"/>
    <xsd:element name="properties">
      <xsd:complexType>
        <xsd:sequence>
          <xsd:element name="documentManagement">
            <xsd:complexType>
              <xsd:all>
                <xsd:element ref="ns2:Sanitization_x0020_Stage" minOccurs="0"/>
                <xsd:element ref="ns3:Abstract" minOccurs="0"/>
                <xsd:element ref="ns2:_x0023__x0020_of_x0020_Pages" minOccurs="0"/>
                <xsd:element ref="ns4:Risk_x0020_Management_x0020_Level" minOccurs="0"/>
                <xsd:element ref="ns1:Priority" minOccurs="0"/>
                <xsd:element ref="ns2:Internal_x0020_Use_x0020_Only" minOccurs="0"/>
                <xsd:element ref="ns4:Category_x002f_DocumentType" minOccurs="0"/>
                <xsd:element ref="ns4:Country_x0020_Name" minOccurs="0"/>
                <xsd:element ref="ns4:Global_x0020_Coverage" minOccurs="0"/>
                <xsd:element ref="ns4:Primary_x0020_Language" minOccurs="0"/>
                <xsd:element ref="ns4:Expiry_x0020_Date" minOccurs="0"/>
                <xsd:element ref="ns4:PublicationDate" minOccurs="0"/>
                <xsd:element ref="ns4:PrimarySGSLSN0" minOccurs="0"/>
                <xsd:element ref="ns4:Services" minOccurs="0"/>
                <xsd:element ref="ns4:Toolkit0" minOccurs="0"/>
                <xsd:element ref="ns4:SecondarySGSLSN" minOccurs="0"/>
                <xsd:element ref="ns4:LOB_x002f_Sector_x002f_Subsector" minOccurs="0"/>
                <xsd:element ref="ns4:IT_x0020_Platform" minOccurs="0"/>
                <xsd:element ref="ns2:Website" minOccurs="0"/>
                <xsd:element ref="ns2:Reviewer_x0020_Comments" minOccurs="0"/>
                <xsd:element ref="ns2:Website_x0020_Subfolder" minOccurs="0"/>
                <xsd:element ref="ns2:Document_x0020_Level" minOccurs="0"/>
                <xsd:element ref="ns5:KPMGMW3FunctionSelection" minOccurs="0"/>
                <xsd:element ref="ns5:KPMGMW3IndustrySectorSubSectorSelection" minOccurs="0"/>
                <xsd:element ref="ns1:KPMGMW3Language" minOccurs="0"/>
                <xsd:element ref="ns1:KPMGMW3Geography" minOccurs="0"/>
                <xsd:element ref="ns5:KPMGMW3SubService" minOccurs="0"/>
                <xsd:element ref="ns5:KPMGMW3SubSector" minOccurs="0"/>
                <xsd:element ref="ns5:KPMGMW3Sector" minOccurs="0"/>
                <xsd:element ref="ns5:KPMGMW3Function" minOccurs="0"/>
                <xsd:element ref="ns5:KPMGMW3DocumentType" minOccurs="0"/>
                <xsd:element ref="ns5:KPMGMW3Service" minOccurs="0"/>
                <xsd:element ref="ns4:Media_x0020_Type" minOccurs="0"/>
                <xsd:element ref="ns6:PostJobsID" minOccurs="0"/>
                <xsd:element ref="ns7:Copied" minOccurs="0"/>
                <xsd:element ref="ns7:Contact_x0020_Person" minOccurs="0"/>
                <xsd:element ref="ns7:Active_x0020_Status" minOccurs="0"/>
                <xsd:element ref="ns7:KPMG_x0020_Function" minOccurs="0"/>
                <xsd:element ref="ns7:Keyword" minOccurs="0"/>
                <xsd:element ref="ns7:Primary_x0020_Owner0" minOccurs="0"/>
              </xsd:all>
            </xsd:complexType>
          </xsd:element>
        </xsd:sequence>
      </xsd:complexType>
    </xsd:element>
  </xsd:schema>
  <xsd:schema xmlns:xsd="http://www.w3.org/2001/XMLSchema" xmlns:dms="http://schemas.microsoft.com/office/2006/documentManagement/types" targetNamespace="http://schemas.microsoft.com/sharepoint/v3" elementFormDefault="qualified">
    <xsd:import namespace="http://schemas.microsoft.com/office/2006/documentManagement/types"/>
    <xsd:element name="Priority" ma:index="6" nillable="true" ma:displayName="Priority" ma:default="(2) Normal" ma:internalName="Priority">
      <xsd:simpleType>
        <xsd:restriction base="dms:Choice">
          <xsd:enumeration value="(1) High"/>
          <xsd:enumeration value="(2) Normal"/>
          <xsd:enumeration value="(3) Low"/>
        </xsd:restriction>
      </xsd:simpleType>
    </xsd:element>
    <xsd:element name="KPMGMW3Language" ma:index="28" nillable="true" ma:displayName="zzzLanguage" ma:description="Identifies the language of the resource" ma:hidden="true" ma:internalName="KPMGMW3Language" ma:readOnly="false">
      <xsd:simpleType>
        <xsd:restriction base="dms:Unknown"/>
      </xsd:simpleType>
    </xsd:element>
    <xsd:element name="KPMGMW3Geography" ma:index="29" nillable="true" ma:displayName="zzzGeographic coverageOLD" ma:description="Country the content item applies to. &#10;It is possible to select multiple countries by holding down the Ctrl key while making the selections." ma:hidden="true" ma:internalName="KPMGMW3Geography" ma:readOnly="false">
      <xsd:simpleType>
        <xsd:restriction base="dms:Unknown"/>
      </xsd:simpleType>
    </xsd:element>
  </xsd:schema>
  <xsd:schema xmlns:xsd="http://www.w3.org/2001/XMLSchema" xmlns:dms="http://schemas.microsoft.com/office/2006/documentManagement/types" targetNamespace="36a1efc2-d798-49a0-b287-5ea8e702f8a2" elementFormDefault="qualified">
    <xsd:import namespace="http://schemas.microsoft.com/office/2006/documentManagement/types"/>
    <xsd:element name="Sanitization_x0020_Stage" ma:index="2" nillable="true" ma:displayName="Clean Team Stage" ma:default="1-Staging" ma:format="RadioButtons" ma:internalName="Sanitization_x0020_Stage">
      <xsd:simpleType>
        <xsd:restriction base="dms:Choice">
          <xsd:enumeration value="1-Staging"/>
          <xsd:enumeration value="2-On Deck"/>
          <xsd:enumeration value="3-Scrub"/>
          <xsd:enumeration value="4-PM Review"/>
          <xsd:enumeration value="5-PM Review Complete"/>
          <xsd:enumeration value="6-GSC Quality Review"/>
          <xsd:enumeration value="7-DPP"/>
          <xsd:enumeration value="8-GBRC"/>
          <xsd:enumeration value="9-Clean Team Final Review"/>
          <xsd:enumeration value="10-Post"/>
          <xsd:enumeration value="11-Posted"/>
        </xsd:restriction>
      </xsd:simpleType>
    </xsd:element>
    <xsd:element name="_x0023__x0020_of_x0020_Pages" ma:index="4" nillable="true" ma:displayName="# of Pages" ma:decimals="0" ma:internalName="_x0023__x0020_of_x0020_Pages">
      <xsd:simpleType>
        <xsd:restriction base="dms:Number"/>
      </xsd:simpleType>
    </xsd:element>
    <xsd:element name="Internal_x0020_Use_x0020_Only" ma:index="7" nillable="true" ma:displayName="Internal Use Only" ma:default="0" ma:internalName="Internal_x0020_Use_x0020_Only">
      <xsd:simpleType>
        <xsd:restriction base="dms:Boolean"/>
      </xsd:simpleType>
    </xsd:element>
    <xsd:element name="Website" ma:index="21" nillable="true" ma:displayName="Website" ma:internalName="Website">
      <xsd:simpleType>
        <xsd:restriction base="dms:Text">
          <xsd:maxLength value="255"/>
        </xsd:restriction>
      </xsd:simpleType>
    </xsd:element>
    <xsd:element name="Reviewer_x0020_Comments" ma:index="22" nillable="true" ma:displayName="Reviewer Comments" ma:internalName="Reviewer_x0020_Comments">
      <xsd:simpleType>
        <xsd:restriction base="dms:Note"/>
      </xsd:simpleType>
    </xsd:element>
    <xsd:element name="Website_x0020_Subfolder" ma:index="23" nillable="true" ma:displayName="Website Subfolder" ma:internalName="Website_x0020_Subfolder">
      <xsd:simpleType>
        <xsd:restriction base="dms:Text">
          <xsd:maxLength value="255"/>
        </xsd:restriction>
      </xsd:simpleType>
    </xsd:element>
    <xsd:element name="Document_x0020_Level" ma:index="25" nillable="true" ma:displayName="zzzDocument LevelOLD" ma:format="RadioButtons" ma:hidden="true" ma:internalName="Document_x0020_Level" ma:readOnly="false">
      <xsd:simpleType>
        <xsd:restriction base="dms:Choice">
          <xsd:enumeration value="1"/>
          <xsd:enumeration value="2"/>
        </xsd:restriction>
      </xsd:simpleType>
    </xsd:element>
  </xsd:schema>
  <xsd:schema xmlns:xsd="http://www.w3.org/2001/XMLSchema" xmlns:dms="http://schemas.microsoft.com/office/2006/documentManagement/types" targetNamespace="cf981484-ed93-4090-baf6-fe2481f804a7" elementFormDefault="qualified">
    <xsd:import namespace="http://schemas.microsoft.com/office/2006/documentManagement/types"/>
    <xsd:element name="Abstract" ma:index="3" nillable="true" ma:displayName="Abstract" ma:internalName="Abstract">
      <xsd:simpleType>
        <xsd:restriction base="dms:Note"/>
      </xsd:simpleType>
    </xsd:element>
  </xsd:schema>
  <xsd:schema xmlns:xsd="http://www.w3.org/2001/XMLSchema" xmlns:dms="http://schemas.microsoft.com/office/2006/documentManagement/types" targetNamespace="3b8ef508-e9d1-4b2f-9c4d-11b1305c9fbd" elementFormDefault="qualified">
    <xsd:import namespace="http://schemas.microsoft.com/office/2006/documentManagement/types"/>
    <xsd:element name="Risk_x0020_Management_x0020_Level" ma:index="5" nillable="true" ma:displayName="Risk Management Level" ma:list="{4496d8a9-1db5-4886-8b5c-cc7b0d72739c}" ma:internalName="Risk_x0020_Management_x0020_Level" ma:showField="Risk_x0020_Management_x0020_Leve">
      <xsd:simpleType>
        <xsd:restriction base="dms:Lookup"/>
      </xsd:simpleType>
    </xsd:element>
    <xsd:element name="Category_x002f_DocumentType" ma:index="8" nillable="true" ma:displayName="Category/DocumentType" ma:list="{457437b8-c49f-4149-8c53-cf2d4f5c631b}" ma:internalName="Category_x002f_DocumentType" ma:showField="Category_x002f_DocumentType">
      <xsd:simpleType>
        <xsd:restriction base="dms:Lookup"/>
      </xsd:simpleType>
    </xsd:element>
    <xsd:element name="Country_x0020_Name" ma:index="9" nillable="true" ma:displayName="Country Name" ma:list="{2d3f2165-d692-4825-a2ff-7af432f098ee}" ma:internalName="Country_x0020_Name" ma:showField="Country">
      <xsd:complexType>
        <xsd:complexContent>
          <xsd:extension base="dms:MultiChoiceLookup">
            <xsd:sequence>
              <xsd:element name="Value" type="dms:Lookup" maxOccurs="unbounded" minOccurs="0" nillable="true"/>
            </xsd:sequence>
          </xsd:extension>
        </xsd:complexContent>
      </xsd:complexType>
    </xsd:element>
    <xsd:element name="Global_x0020_Coverage" ma:index="10" nillable="true" ma:displayName="Global Coverage" ma:default="1" ma:internalName="Global_x0020_Coverage">
      <xsd:simpleType>
        <xsd:restriction base="dms:Boolean"/>
      </xsd:simpleType>
    </xsd:element>
    <xsd:element name="Primary_x0020_Language" ma:index="11" nillable="true" ma:displayName="Primary Language" ma:list="{d19c3b01-2ebb-4a87-96e2-8418c24ef865}" ma:internalName="Primary_x0020_Language" ma:showField="Language">
      <xsd:simpleType>
        <xsd:restriction base="dms:Lookup"/>
      </xsd:simpleType>
    </xsd:element>
    <xsd:element name="Expiry_x0020_Date" ma:index="12" nillable="true" ma:displayName="Expiry Date" ma:format="DateOnly" ma:internalName="Expiry_x0020_Date">
      <xsd:simpleType>
        <xsd:restriction base="dms:DateTime"/>
      </xsd:simpleType>
    </xsd:element>
    <xsd:element name="PublicationDate" ma:index="13" nillable="true" ma:displayName="Publication Date" ma:description="If you are confused about what the Publish Date should be, please consult with the Project Manager." ma:format="DateOnly" ma:internalName="PublicationDate">
      <xsd:simpleType>
        <xsd:restriction base="dms:DateTime"/>
      </xsd:simpleType>
    </xsd:element>
    <xsd:element name="PrimarySGSLSN0" ma:index="15" nillable="true" ma:displayName="Primary Service Group/Service Line/Service Network" ma:list="{a6c94cfa-c306-4177-be17-51ba6cd40cd0}" ma:internalName="PrimarySGSLSN0" ma:showField="ServiceGroup_x002f_ServiceLine_x">
      <xsd:simpleType>
        <xsd:restriction base="dms:Lookup"/>
      </xsd:simpleType>
    </xsd:element>
    <xsd:element name="Services" ma:index="16" nillable="true" ma:displayName="Services" ma:list="{77152ed9-4dc2-4930-a4b5-e50e64c61d75}" ma:internalName="Services" ma:showField="Service">
      <xsd:complexType>
        <xsd:complexContent>
          <xsd:extension base="dms:MultiChoiceLookup">
            <xsd:sequence>
              <xsd:element name="Value" type="dms:Lookup" maxOccurs="unbounded" minOccurs="0" nillable="true"/>
            </xsd:sequence>
          </xsd:extension>
        </xsd:complexContent>
      </xsd:complexType>
    </xsd:element>
    <xsd:element name="Toolkit0" ma:index="17" nillable="true" ma:displayName="Toolkit" ma:list="{484968ca-a474-4a60-a5b4-b2503f4967c7}" ma:internalName="Toolkit0" ma:showField="Toolkit">
      <xsd:complexType>
        <xsd:complexContent>
          <xsd:extension base="dms:MultiChoiceLookup">
            <xsd:sequence>
              <xsd:element name="Value" type="dms:Lookup" maxOccurs="unbounded" minOccurs="0" nillable="true"/>
            </xsd:sequence>
          </xsd:extension>
        </xsd:complexContent>
      </xsd:complexType>
    </xsd:element>
    <xsd:element name="SecondarySGSLSN" ma:index="18" nillable="true" ma:displayName="Secondary Service Group/Service Line/Service Network" ma:list="{a6c94cfa-c306-4177-be17-51ba6cd40cd0}" ma:internalName="SecondarySGSLSN" ma:showField="ServiceGroup_x002f_ServiceLine_x">
      <xsd:complexType>
        <xsd:complexContent>
          <xsd:extension base="dms:MultiChoiceLookup">
            <xsd:sequence>
              <xsd:element name="Value" type="dms:Lookup" maxOccurs="unbounded" minOccurs="0" nillable="true"/>
            </xsd:sequence>
          </xsd:extension>
        </xsd:complexContent>
      </xsd:complexType>
    </xsd:element>
    <xsd:element name="LOB_x002f_Sector_x002f_Subsector" ma:index="19" nillable="true" ma:displayName="LOB/Sector/Subsector" ma:list="{d7502378-bb85-4107-b2c0-bb3dc9a795f8}" ma:internalName="LOB_x002f_Sector_x002f_Subsector" ma:showField="LOB_x002f_Sector_x002f_Subsector">
      <xsd:complexType>
        <xsd:complexContent>
          <xsd:extension base="dms:MultiChoiceLookup">
            <xsd:sequence>
              <xsd:element name="Value" type="dms:Lookup" maxOccurs="unbounded" minOccurs="0" nillable="true"/>
            </xsd:sequence>
          </xsd:extension>
        </xsd:complexContent>
      </xsd:complexType>
    </xsd:element>
    <xsd:element name="IT_x0020_Platform" ma:index="20" nillable="true" ma:displayName="IT Platform" ma:list="{0f03e8d2-d830-4a70-8eca-dc50d1e1997e}" ma:internalName="IT_x0020_Platform" ma:showField="Platform">
      <xsd:simpleType>
        <xsd:restriction base="dms:Lookup"/>
      </xsd:simpleType>
    </xsd:element>
    <xsd:element name="Media_x0020_Type" ma:index="41" nillable="true" ma:displayName="Media Type" ma:list="{bfbeafc4-81d3-4fff-99fb-d4b842061d11}" ma:internalName="Media_x0020_Type" ma:showField="Media_x0020_Type">
      <xsd:simpleType>
        <xsd:restriction base="dms:Lookup"/>
      </xsd:simpleType>
    </xsd:element>
  </xsd:schema>
  <xsd:schema xmlns:xsd="http://www.w3.org/2001/XMLSchema" xmlns:dms="http://schemas.microsoft.com/office/2006/documentManagement/types" targetNamespace="http://schemas.microsoft.com/sharepoint/v3/fields" elementFormDefault="qualified">
    <xsd:import namespace="http://schemas.microsoft.com/office/2006/documentManagement/types"/>
    <xsd:element name="KPMGMW3FunctionSelection" ma:index="26" nillable="true" ma:displayName="zzzFunction/Service/SubService SelectionOLD" ma:description="Function/Service/SubService Selection" ma:hidden="true" ma:internalName="KPMGMW3FunctionSelection" ma:readOnly="false">
      <xsd:simpleType>
        <xsd:restriction base="dms:Unknown"/>
      </xsd:simpleType>
    </xsd:element>
    <xsd:element name="KPMGMW3IndustrySectorSubSectorSelection" ma:index="27" nillable="true" ma:displayName="zzzIndustry Sector/SubSector SelectionOLD" ma:description="Industry Multi Selection Sector/SubSector Selection" ma:hidden="true" ma:internalName="KPMGMW3IndustrySectorSubSectorSelection" ma:readOnly="false">
      <xsd:simpleType>
        <xsd:restriction base="dms:Unknown"/>
      </xsd:simpleType>
    </xsd:element>
    <xsd:element name="KPMGMW3SubService" ma:index="30" nillable="true" ma:displayName="Sub Service" ma:description="Identifies the KPMG sub service which is discussed or targeted in this folder" ma:internalName="KPMGMW3SubService" ma:readOnly="true">
      <xsd:simpleType>
        <xsd:restriction base="dms:Text"/>
      </xsd:simpleType>
    </xsd:element>
    <xsd:element name="KPMGMW3SubSector" ma:index="33" nillable="true" ma:displayName="Sub Sector" ma:description="Sub Sector" ma:internalName="KPMGMW3SubSector" ma:readOnly="true">
      <xsd:simpleType>
        <xsd:restriction base="dms:Text"/>
      </xsd:simpleType>
    </xsd:element>
    <xsd:element name="KPMGMW3Sector" ma:index="35" nillable="true" ma:displayName="Sector" ma:description="Sector" ma:internalName="KPMGMW3Sector" ma:readOnly="true">
      <xsd:simpleType>
        <xsd:restriction base="dms:Text"/>
      </xsd:simpleType>
    </xsd:element>
    <xsd:element name="KPMGMW3Function" ma:index="38" nillable="true" ma:displayName="Function" ma:description="Function" ma:internalName="KPMGMW3Function" ma:readOnly="true">
      <xsd:simpleType>
        <xsd:restriction base="dms:Text"/>
      </xsd:simpleType>
    </xsd:element>
    <xsd:element name="KPMGMW3DocumentType" ma:index="39" nillable="true" ma:displayName="zzzDocument TypeOLD" ma:description="" ma:hidden="true" ma:internalName="KPMGMW3DocumentType" ma:readOnly="false">
      <xsd:simpleType>
        <xsd:restriction base="dms:Unknown"/>
      </xsd:simpleType>
    </xsd:element>
    <xsd:element name="KPMGMW3Service" ma:index="40" nillable="true" ma:displayName="Service" ma:description="Identifies the KPMG service which is discussed or targeted in this folder" ma:internalName="KPMGMW3Service" ma:readOnly="true">
      <xsd:simpleType>
        <xsd:restriction base="dms:Text"/>
      </xsd:simpleType>
    </xsd:element>
  </xsd:schema>
  <xsd:schema xmlns:xsd="http://www.w3.org/2001/XMLSchema" xmlns:dms="http://schemas.microsoft.com/office/2006/documentManagement/types" targetNamespace="d5eb7b08-b2c5-40f5-90dd-3641eb55a45e" elementFormDefault="qualified">
    <xsd:import namespace="http://schemas.microsoft.com/office/2006/documentManagement/types"/>
    <xsd:element name="PostJobsID" ma:index="42" nillable="true" ma:displayName="CT Folder Name" ma:list="{6e3a48a6-73f8-4200-b825-01fc03fe288f}" ma:internalName="PostJobsID" ma:showField="LinkTitleNoMenu">
      <xsd:simpleType>
        <xsd:restriction base="dms:Lookup"/>
      </xsd:simpleType>
    </xsd:element>
  </xsd:schema>
  <xsd:schema xmlns:xsd="http://www.w3.org/2001/XMLSchema" xmlns:dms="http://schemas.microsoft.com/office/2006/documentManagement/types" targetNamespace="489cfb28-c304-49d6-bddc-c8ec7c386673" elementFormDefault="qualified">
    <xsd:import namespace="http://schemas.microsoft.com/office/2006/documentManagement/types"/>
    <xsd:element name="Copied" ma:index="43" nillable="true" ma:displayName="Copied" ma:default="0" ma:internalName="Copied">
      <xsd:simpleType>
        <xsd:restriction base="dms:Boolean"/>
      </xsd:simpleType>
    </xsd:element>
    <xsd:element name="Contact_x0020_Person" ma:index="45" nillable="true" ma:displayName="Contact Person" ma:internalName="Contact_x0020_Person">
      <xsd:simpleType>
        <xsd:restriction base="dms:Text">
          <xsd:maxLength value="255"/>
        </xsd:restriction>
      </xsd:simpleType>
    </xsd:element>
    <xsd:element name="Active_x0020_Status" ma:index="46" nillable="true" ma:displayName="Active Status" ma:default="Active" ma:format="Dropdown" ma:internalName="Active_x0020_Status">
      <xsd:simpleType>
        <xsd:restriction base="dms:Choice">
          <xsd:enumeration value="Active"/>
          <xsd:enumeration value="Inactive"/>
          <xsd:enumeration value="DPP Hold"/>
        </xsd:restriction>
      </xsd:simpleType>
    </xsd:element>
    <xsd:element name="KPMG_x0020_Function" ma:index="47" nillable="true" ma:displayName="KPMG Function" ma:default="Advisory" ma:format="Dropdown" ma:internalName="KPMG_x0020_Function">
      <xsd:simpleType>
        <xsd:restriction base="dms:Choice">
          <xsd:enumeration value="Advisory"/>
          <xsd:enumeration value="Audit"/>
          <xsd:enumeration value="Global Markets"/>
          <xsd:enumeration value="Tax"/>
        </xsd:restriction>
      </xsd:simpleType>
    </xsd:element>
    <xsd:element name="Keyword" ma:index="48" nillable="true" ma:displayName="Keyword" ma:internalName="Keyword">
      <xsd:simpleType>
        <xsd:restriction base="dms:Text">
          <xsd:maxLength value="255"/>
        </xsd:restriction>
      </xsd:simpleType>
    </xsd:element>
    <xsd:element name="Primary_x0020_Owner0" ma:index="49" nillable="true" ma:displayName="Primary Owner" ma:list="{19b62745-b8e6-4f84-ac0c-0d9d00cec4b7}" ma:internalName="Primary_x0020_Owner0" ma:showField="Primary_x0020_Owner">
      <xsd:simpleType>
        <xsd:restriction base="dms:Lookup"/>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ma:index="14" ma:displayName="Author"/>
        <xsd:element ref="dcterms:created" minOccurs="0" maxOccurs="1"/>
        <xsd:element ref="dc:identifier" minOccurs="0" maxOccurs="1"/>
        <xsd:element name="contentType" minOccurs="0" maxOccurs="1" type="xsd:string" ma:index="34"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3.xml><?xml version="1.0" encoding="utf-8"?>
<ct:contentTypeSchema xmlns:ct="http://schemas.microsoft.com/office/2006/metadata/contentType" xmlns:ma="http://schemas.microsoft.com/office/2006/metadata/properties/metaAttributes" ct:_="" ma:_="" ma:contentTypeName="Document" ma:contentTypeID="0x01010047BF17E03D014643865FF6E2D5F2D209" ma:contentTypeVersion="17" ma:contentTypeDescription="Create a new document." ma:contentTypeScope="" ma:versionID="8104d6d0cc61a567227b6f7816da12eb">
  <xsd:schema xmlns:xsd="http://www.w3.org/2001/XMLSchema" xmlns:p="http://schemas.microsoft.com/office/2006/metadata/properties" xmlns:ns2="be912a0f-871e-4bc8-abfc-ad9b3a1cba72" targetNamespace="http://schemas.microsoft.com/office/2006/metadata/properties" ma:root="true" ma:fieldsID="14aa5b4281d343cb9347b96283bd65eb" ns2:_="">
    <xsd:import namespace="be912a0f-871e-4bc8-abfc-ad9b3a1cba72"/>
    <xsd:element name="properties">
      <xsd:complexType>
        <xsd:sequence>
          <xsd:element name="documentManagement">
            <xsd:complexType>
              <xsd:all>
                <xsd:element ref="ns2:Abstract" minOccurs="0"/>
                <xsd:element ref="ns2:Category_x002f_DocumentType" minOccurs="0"/>
                <xsd:element ref="ns2:Primary_x0020_Service_x0020_Group_x002f_Service_x0020_Line_x002f_Service_x0020_Network" minOccurs="0"/>
                <xsd:element ref="ns2:Toolkit" minOccurs="0"/>
                <xsd:element ref="ns2:Services" minOccurs="0"/>
                <xsd:element ref="ns2:Secondary_x0020_Service_x0020_Group_x002f_Service_x0020_Line_x002f_Service_x0020_Network" minOccurs="0"/>
                <xsd:element ref="ns2:Keyword" minOccurs="0"/>
                <xsd:element ref="ns2:Risk_x0020_Management_x0020_Level" minOccurs="0"/>
                <xsd:element ref="ns2:Publication_x0020_Date" minOccurs="0"/>
                <xsd:element ref="ns2:Expiry_x0020_Date" minOccurs="0"/>
                <xsd:element ref="ns2:Country_x0020_Name" minOccurs="0"/>
                <xsd:element ref="ns2:KPMG_x0020_Function" minOccurs="0"/>
                <xsd:element ref="ns2:Media_x0020_Type" minOccurs="0"/>
                <xsd:element ref="ns2:Primary_x0020_Language" minOccurs="0"/>
                <xsd:element ref="ns2:Primary_x0020_Owner" minOccurs="0"/>
                <xsd:element ref="ns2:Contact_x0020_Person" minOccurs="0"/>
              </xsd:all>
            </xsd:complexType>
          </xsd:element>
        </xsd:sequence>
      </xsd:complexType>
    </xsd:element>
  </xsd:schema>
  <xsd:schema xmlns:xsd="http://www.w3.org/2001/XMLSchema" xmlns:dms="http://schemas.microsoft.com/office/2006/documentManagement/types" targetNamespace="be912a0f-871e-4bc8-abfc-ad9b3a1cba72" elementFormDefault="qualified">
    <xsd:import namespace="http://schemas.microsoft.com/office/2006/documentManagement/types"/>
    <xsd:element name="Abstract" ma:index="8" nillable="true" ma:displayName="Abstract" ma:default="x" ma:internalName="Abstract">
      <xsd:simpleType>
        <xsd:restriction base="dms:Text">
          <xsd:maxLength value="255"/>
        </xsd:restriction>
      </xsd:simpleType>
    </xsd:element>
    <xsd:element name="Category_x002f_DocumentType" ma:index="9" nillable="true" ma:displayName="Category/DocumentType" ma:internalName="Category_x002f_DocumentType">
      <xsd:simpleType>
        <xsd:restriction base="dms:Text">
          <xsd:maxLength value="255"/>
        </xsd:restriction>
      </xsd:simpleType>
    </xsd:element>
    <xsd:element name="Primary_x0020_Service_x0020_Group_x002f_Service_x0020_Line_x002f_Service_x0020_Network" ma:index="10" nillable="true" ma:displayName="Primary Service Group/Service Line/Service Network" ma:internalName="Primary_x0020_Service_x0020_Group_x002f_Service_x0020_Line_x002f_Service_x0020_Network">
      <xsd:simpleType>
        <xsd:restriction base="dms:Text">
          <xsd:maxLength value="255"/>
        </xsd:restriction>
      </xsd:simpleType>
    </xsd:element>
    <xsd:element name="Toolkit" ma:index="11" nillable="true" ma:displayName="Toolkit" ma:internalName="Toolkit">
      <xsd:simpleType>
        <xsd:restriction base="dms:Text">
          <xsd:maxLength value="255"/>
        </xsd:restriction>
      </xsd:simpleType>
    </xsd:element>
    <xsd:element name="Services" ma:index="12" nillable="true" ma:displayName="Services" ma:internalName="Services">
      <xsd:simpleType>
        <xsd:restriction base="dms:Text">
          <xsd:maxLength value="255"/>
        </xsd:restriction>
      </xsd:simpleType>
    </xsd:element>
    <xsd:element name="Secondary_x0020_Service_x0020_Group_x002f_Service_x0020_Line_x002f_Service_x0020_Network" ma:index="13" nillable="true" ma:displayName="Secondary Service Group/Service Line/Service Network" ma:internalName="Secondary_x0020_Service_x0020_Group_x002f_Service_x0020_Line_x002f_Service_x0020_Network">
      <xsd:simpleType>
        <xsd:restriction base="dms:Note"/>
      </xsd:simpleType>
    </xsd:element>
    <xsd:element name="Keyword" ma:index="14" nillable="true" ma:displayName="Keyword" ma:internalName="Keyword">
      <xsd:simpleType>
        <xsd:restriction base="dms:Text">
          <xsd:maxLength value="255"/>
        </xsd:restriction>
      </xsd:simpleType>
    </xsd:element>
    <xsd:element name="Risk_x0020_Management_x0020_Level" ma:index="15" nillable="true" ma:displayName="Risk Management Level" ma:internalName="Risk_x0020_Management_x0020_Level">
      <xsd:simpleType>
        <xsd:restriction base="dms:Text">
          <xsd:maxLength value="255"/>
        </xsd:restriction>
      </xsd:simpleType>
    </xsd:element>
    <xsd:element name="Publication_x0020_Date" ma:index="16" nillable="true" ma:displayName="Publication Date" ma:format="DateOnly" ma:internalName="Publication_x0020_Date">
      <xsd:simpleType>
        <xsd:restriction base="dms:DateTime"/>
      </xsd:simpleType>
    </xsd:element>
    <xsd:element name="Expiry_x0020_Date" ma:index="17" nillable="true" ma:displayName="Expiry Date" ma:format="DateOnly" ma:internalName="Expiry_x0020_Date">
      <xsd:simpleType>
        <xsd:restriction base="dms:DateTime"/>
      </xsd:simpleType>
    </xsd:element>
    <xsd:element name="Country_x0020_Name" ma:index="18" nillable="true" ma:displayName="Country Name" ma:internalName="Country_x0020_Name">
      <xsd:simpleType>
        <xsd:restriction base="dms:Text">
          <xsd:maxLength value="255"/>
        </xsd:restriction>
      </xsd:simpleType>
    </xsd:element>
    <xsd:element name="KPMG_x0020_Function" ma:index="19" nillable="true" ma:displayName="KPMG Function" ma:internalName="KPMG_x0020_Function">
      <xsd:simpleType>
        <xsd:restriction base="dms:Text">
          <xsd:maxLength value="255"/>
        </xsd:restriction>
      </xsd:simpleType>
    </xsd:element>
    <xsd:element name="Media_x0020_Type" ma:index="20" nillable="true" ma:displayName="Media Type" ma:format="Dropdown" ma:internalName="Media_x0020_Type">
      <xsd:simpleType>
        <xsd:restriction base="dms:Choice">
          <xsd:enumeration value="AUD"/>
          <xsd:enumeration value="BMP"/>
          <xsd:enumeration value="CSV"/>
          <xsd:enumeration value="DAT"/>
          <xsd:enumeration value="DOC"/>
          <xsd:enumeration value="External Link"/>
          <xsd:enumeration value="External Quick Link"/>
          <xsd:enumeration value="FLV"/>
          <xsd:enumeration value="GIF"/>
          <xsd:enumeration value="HTM"/>
          <xsd:enumeration value="Internal Link"/>
          <xsd:enumeration value="Internal Quick Link"/>
          <xsd:enumeration value="JPG"/>
          <xsd:enumeration value="MHT"/>
          <xsd:enumeration value="MP3"/>
          <xsd:enumeration value="MPP"/>
          <xsd:enumeration value="MSG"/>
          <xsd:enumeration value="MSI"/>
          <xsd:enumeration value="OBD"/>
          <xsd:enumeration value="PDF"/>
          <xsd:enumeration value="PNG"/>
          <xsd:enumeration value="PPT"/>
          <xsd:enumeration value="RTF"/>
          <xsd:enumeration value="SWF"/>
          <xsd:enumeration value="TXT"/>
          <xsd:enumeration value="VID"/>
          <xsd:enumeration value="VSD"/>
          <xsd:enumeration value="WMF"/>
          <xsd:enumeration value="XLA"/>
          <xsd:enumeration value="XLS"/>
          <xsd:enumeration value="ZIP"/>
        </xsd:restriction>
      </xsd:simpleType>
    </xsd:element>
    <xsd:element name="Primary_x0020_Language" ma:index="21" nillable="true" ma:displayName="Primary Language" ma:default="English" ma:internalName="Primary_x0020_Language">
      <xsd:simpleType>
        <xsd:restriction base="dms:Text">
          <xsd:maxLength value="255"/>
        </xsd:restriction>
      </xsd:simpleType>
    </xsd:element>
    <xsd:element name="Primary_x0020_Owner" ma:index="22" nillable="true" ma:displayName="Primary Owner" ma:default="Global Advisory Development" ma:internalName="Primary_x0020_Owner">
      <xsd:simpleType>
        <xsd:restriction base="dms:Text">
          <xsd:maxLength value="255"/>
        </xsd:restriction>
      </xsd:simpleType>
    </xsd:element>
    <xsd:element name="Contact_x0020_Person" ma:index="23" nillable="true" ma:displayName="Contact Person" ma:default="KPMG" ma:internalName="Contact_x0020_Person">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4.xml><?xml version="1.0" encoding="utf-8"?>
<?mso-contentType ?>
<FormTemplates xmlns="http://schemas.microsoft.com/sharepoint/v3/contenttype/forms">
  <Display>DocumentLibraryForm</Display>
  <Edit>DocumentLibraryForm</Edit>
  <New>DocumentLibraryForm</New>
</FormTemplates>
</file>

<file path=customXml/item5.xml><?xml version="1.0" encoding="utf-8"?>
<p:properties xmlns:p="http://schemas.microsoft.com/office/2006/metadata/properties" xmlns:xsi="http://www.w3.org/2001/XMLSchema-instance">
  <documentManagement>
    <Media_x0020_Type xmlns="be912a0f-871e-4bc8-abfc-ad9b3a1cba72">PPT</Media_x0020_Type>
    <KPMG_x0020_Function xmlns="be912a0f-871e-4bc8-abfc-ad9b3a1cba72">Advisory</KPMG_x0020_Function>
    <Primary_x0020_Owner xmlns="be912a0f-871e-4bc8-abfc-ad9b3a1cba72">Global Advisory Development</Primary_x0020_Owner>
    <Abstract xmlns="be912a0f-871e-4bc8-abfc-ad9b3a1cba72">This key concept guide on FDD on working capital is focused on our client’s perspective. It explains what working capital is, why our clients are interested in working capital, and how  the outputs from our work are used by our clients on transactions.</Abstract>
    <Category_x002f_DocumentType xmlns="be912a0f-871e-4bc8-abfc-ad9b3a1cba72">Methodology &amp; Tools | Technique Paper</Category_x002f_DocumentType>
    <Toolkit xmlns="be912a0f-871e-4bc8-abfc-ad9b3a1cba72">Financial Due Diligence</Toolkit>
    <Expiry_x0020_Date xmlns="be912a0f-871e-4bc8-abfc-ad9b3a1cba72">2013-10-24T22:00:00+00:00</Expiry_x0020_Date>
    <Contact_x0020_Person xmlns="be912a0f-871e-4bc8-abfc-ad9b3a1cba72">Global Advisory Development</Contact_x0020_Person>
    <Secondary_x0020_Service_x0020_Group_x002f_Service_x0020_Line_x002f_Service_x0020_Network xmlns="be912a0f-871e-4bc8-abfc-ad9b3a1cba72">DA | TS | Buy Side - Corporate and Private Equity; DA | TS | Sell Side - Corporate and Private Equity</Secondary_x0020_Service_x0020_Group_x002f_Service_x0020_Line_x002f_Service_x0020_Network>
    <Country_x0020_Name xmlns="be912a0f-871e-4bc8-abfc-ad9b3a1cba72">Global | GO</Country_x0020_Name>
    <Keyword xmlns="be912a0f-871e-4bc8-abfc-ad9b3a1cba72">FDD_WA_Capital</Keyword>
    <Risk_x0020_Management_x0020_Level xmlns="be912a0f-871e-4bc8-abfc-ad9b3a1cba72">1. Risk Reviewed</Risk_x0020_Management_x0020_Level>
    <Primary_x0020_Service_x0020_Group_x002f_Service_x0020_Line_x002f_Service_x0020_Network xmlns="be912a0f-871e-4bc8-abfc-ad9b3a1cba72">DA | TS</Primary_x0020_Service_x0020_Group_x002f_Service_x0020_Line_x002f_Service_x0020_Network>
    <Services xmlns="be912a0f-871e-4bc8-abfc-ad9b3a1cba72">Financial Due Diligence</Services>
    <Publication_x0020_Date xmlns="be912a0f-871e-4bc8-abfc-ad9b3a1cba72">2012-01-23T23:00:00+00:00</Publication_x0020_Date>
    <Primary_x0020_Language xmlns="be912a0f-871e-4bc8-abfc-ad9b3a1cba72">English</Primary_x0020_Language>
  </documentManagement>
</p:properties>
</file>

<file path=customXml/itemProps1.xml><?xml version="1.0" encoding="utf-8"?>
<ds:datastoreItem xmlns:ds="http://schemas.openxmlformats.org/officeDocument/2006/customXml" ds:itemID="{021F5824-44A5-460C-A57E-0F16B0A9D683}"/>
</file>

<file path=customXml/itemProps2.xml><?xml version="1.0" encoding="utf-8"?>
<ds:datastoreItem xmlns:ds="http://schemas.openxmlformats.org/officeDocument/2006/customXml" ds:itemID="{0303AA03-E797-4C9A-9C5D-F57D96C2208C}"/>
</file>

<file path=customXml/itemProps3.xml><?xml version="1.0" encoding="utf-8"?>
<ds:datastoreItem xmlns:ds="http://schemas.openxmlformats.org/officeDocument/2006/customXml" ds:itemID="{D5197AAB-5F23-491D-B2CD-069A08BFB33E}"/>
</file>

<file path=customXml/itemProps4.xml><?xml version="1.0" encoding="utf-8"?>
<ds:datastoreItem xmlns:ds="http://schemas.openxmlformats.org/officeDocument/2006/customXml" ds:itemID="{9F240D06-B43F-474C-B4CB-35920A0F0BA8}"/>
</file>

<file path=customXml/itemProps5.xml><?xml version="1.0" encoding="utf-8"?>
<ds:datastoreItem xmlns:ds="http://schemas.openxmlformats.org/officeDocument/2006/customXml" ds:itemID="{308B0311-55E8-4786-9B42-232A7AB39B35}"/>
</file>

<file path=docProps/app.xml><?xml version="1.0" encoding="utf-8"?>
<Properties xmlns="http://schemas.openxmlformats.org/officeDocument/2006/extended-properties" xmlns:vt="http://schemas.openxmlformats.org/officeDocument/2006/docPropsVTypes">
  <Template/>
  <TotalTime>0</TotalTime>
  <Words>4403</Words>
  <Application>Microsoft Office PowerPoint</Application>
  <PresentationFormat>Letter Paper (8.5x11 in)</PresentationFormat>
  <Paragraphs>354</Paragraphs>
  <Slides>25</Slides>
  <Notes>25</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KPMG Template 2007</vt:lpstr>
      <vt:lpstr>Slide 0</vt:lpstr>
      <vt:lpstr>Slide 1</vt:lpstr>
      <vt:lpstr>Working capital: Key concepts guide Contents </vt:lpstr>
      <vt:lpstr>Working capital: Key concepts guide What is working capital?</vt:lpstr>
      <vt:lpstr>Slide 4</vt:lpstr>
      <vt:lpstr>Slide 5</vt:lpstr>
      <vt:lpstr>Slide 6</vt:lpstr>
      <vt:lpstr>Slide 7</vt:lpstr>
      <vt:lpstr>Slide 8</vt:lpstr>
      <vt:lpstr>Slide 9</vt:lpstr>
      <vt:lpstr>Slide 10</vt:lpstr>
      <vt:lpstr>Slide 11</vt:lpstr>
      <vt:lpstr>Slide 12</vt:lpstr>
      <vt:lpstr>Working capital: Key concepts guide What is the focus for typical users of our due diligence?</vt:lpstr>
      <vt:lpstr>Slide 14</vt:lpstr>
      <vt:lpstr>Slide 15</vt:lpstr>
      <vt:lpstr>Slide 16</vt:lpstr>
      <vt:lpstr>Slide 17</vt:lpstr>
      <vt:lpstr>Slide 18</vt:lpstr>
      <vt:lpstr>Slide 19</vt:lpstr>
      <vt:lpstr>Slide 20</vt:lpstr>
      <vt:lpstr>Slide 21</vt:lpstr>
      <vt:lpstr>Slide 22</vt:lpstr>
      <vt:lpstr>Slide 23</vt:lpstr>
      <vt:lpstr>Slide 24</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Working Capital Key Concepts Guide</dc:title>
  <dc:creator>Ramaswarmy, K.</dc:creator>
  <cp:keywords/>
  <dc:description/>
  <cp:lastModifiedBy/>
  <cp:revision>1</cp:revision>
  <dcterms:created xsi:type="dcterms:W3CDTF">2012-10-11T03:44:31Z</dcterms:created>
  <dcterms:modified xsi:type="dcterms:W3CDTF">2012-10-11T03:44:33Z</dcterms:modified>
  <cp:contentType>Document</cp:contentTyp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0x01010047BF17E03D014643865FF6E2D5F2D209</vt:lpwstr>
  </property>
  <property fmtid="{D5CDD505-2E9C-101B-9397-08002B2CF9AE}" pid="3" name="Order">
    <vt:r8>715300</vt:r8>
  </property>
  <property fmtid="{D5CDD505-2E9C-101B-9397-08002B2CF9AE}" pid="4" name="Post Confirm - AKM ONLY">
    <vt:bool>true</vt:bool>
  </property>
  <property fmtid="{D5CDD505-2E9C-101B-9397-08002B2CF9AE}" pid="5" name="WorkflowCreationPath">
    <vt:lpwstr>d20ad7bd-9864-410f-acc4-3f37b71799fb,4;</vt:lpwstr>
  </property>
  <property fmtid="{D5CDD505-2E9C-101B-9397-08002B2CF9AE}" pid="6" name="Abstract">
    <vt:lpwstr>This key concept guide on FDD on working capital is focused on our client’s perspective.  It explains what working capital is, why our clients are interested in working capital, and how  the outputs from our work are used by our clients on transactions.</vt:lpwstr>
  </property>
  <property fmtid="{D5CDD505-2E9C-101B-9397-08002B2CF9AE}" pid="7" name="Keyword">
    <vt:lpwstr>FDD_WA_Capital</vt:lpwstr>
  </property>
  <property fmtid="{D5CDD505-2E9C-101B-9397-08002B2CF9AE}" pid="8" name="Expiry Date">
    <vt:lpwstr>2013-10-25T04:00:00+00:00</vt:lpwstr>
  </property>
  <property fmtid="{D5CDD505-2E9C-101B-9397-08002B2CF9AE}" pid="9" name="Copied">
    <vt:lpwstr>false</vt:lpwstr>
  </property>
  <property fmtid="{D5CDD505-2E9C-101B-9397-08002B2CF9AE}" pid="11" name="Primary Owner0">
    <vt:lpwstr>4</vt:lpwstr>
  </property>
  <property fmtid="{D5CDD505-2E9C-101B-9397-08002B2CF9AE}" pid="13" name="Contact Person">
    <vt:lpwstr>Global Advisory Development</vt:lpwstr>
  </property>
  <property fmtid="{D5CDD505-2E9C-101B-9397-08002B2CF9AE}" pid="15" name="Priority">
    <vt:lpwstr>(2) Normal</vt:lpwstr>
  </property>
  <property fmtid="{D5CDD505-2E9C-101B-9397-08002B2CF9AE}" pid="16" name="Toolkit0">
    <vt:lpwstr>134</vt:lpwstr>
  </property>
  <property fmtid="{D5CDD505-2E9C-101B-9397-08002B2CF9AE}" pid="18" name="Internal Use Only">
    <vt:lpwstr>false</vt:lpwstr>
  </property>
  <property fmtid="{D5CDD505-2E9C-101B-9397-08002B2CF9AE}" pid="20" name="# of Pages">
    <vt:lpwstr>25</vt:lpwstr>
  </property>
  <property fmtid="{D5CDD505-2E9C-101B-9397-08002B2CF9AE}" pid="22" name="Primary Language">
    <vt:lpwstr>19</vt:lpwstr>
  </property>
  <property fmtid="{D5CDD505-2E9C-101B-9397-08002B2CF9AE}" pid="26" name="Category/DocumentType">
    <vt:lpwstr>28</vt:lpwstr>
  </property>
  <property fmtid="{D5CDD505-2E9C-101B-9397-08002B2CF9AE}" pid="27" name="PrimarySGSLSN0">
    <vt:lpwstr>76</vt:lpwstr>
  </property>
  <property fmtid="{D5CDD505-2E9C-101B-9397-08002B2CF9AE}" pid="28" name="Global Coverage">
    <vt:lpwstr>true</vt:lpwstr>
  </property>
  <property fmtid="{D5CDD505-2E9C-101B-9397-08002B2CF9AE}" pid="29" name="Country Name">
    <vt:lpwstr>1</vt:lpwstr>
  </property>
  <property fmtid="{D5CDD505-2E9C-101B-9397-08002B2CF9AE}" pid="30" name="PublicationDate">
    <vt:lpwstr>2012-01-24T05:00:00+00:00</vt:lpwstr>
  </property>
  <property fmtid="{D5CDD505-2E9C-101B-9397-08002B2CF9AE}" pid="31" name="Sanitization Stage">
    <vt:lpwstr>10-Post</vt:lpwstr>
  </property>
  <property fmtid="{D5CDD505-2E9C-101B-9397-08002B2CF9AE}" pid="33" name="Active Status">
    <vt:lpwstr>Active</vt:lpwstr>
  </property>
  <property fmtid="{D5CDD505-2E9C-101B-9397-08002B2CF9AE}" pid="34" name="PostJobsID">
    <vt:lpwstr>120</vt:lpwstr>
  </property>
  <property fmtid="{D5CDD505-2E9C-101B-9397-08002B2CF9AE}" pid="35" name="SecondarySGSLSN">
    <vt:lpwstr>7778</vt:lpwstr>
  </property>
  <property fmtid="{D5CDD505-2E9C-101B-9397-08002B2CF9AE}" pid="36" name="KPMG Function">
    <vt:lpwstr>Advisory</vt:lpwstr>
  </property>
  <property fmtid="{D5CDD505-2E9C-101B-9397-08002B2CF9AE}" pid="37" name="Media Type">
    <vt:lpwstr>22</vt:lpwstr>
  </property>
  <property fmtid="{D5CDD505-2E9C-101B-9397-08002B2CF9AE}" pid="38" name="Risk Management Level">
    <vt:lpwstr>2</vt:lpwstr>
  </property>
  <property fmtid="{D5CDD505-2E9C-101B-9397-08002B2CF9AE}" pid="40" name="Services">
    <vt:lpwstr>87</vt:lpwstr>
  </property>
  <property fmtid="{D5CDD505-2E9C-101B-9397-08002B2CF9AE}" pid="43" name="AdvRiskMgmtLevel">
    <vt:lpwstr>2</vt:lpwstr>
  </property>
  <property fmtid="{D5CDD505-2E9C-101B-9397-08002B2CF9AE}" pid="44" name="AdvMediaType">
    <vt:lpwstr>24</vt:lpwstr>
  </property>
  <property fmtid="{D5CDD505-2E9C-101B-9397-08002B2CF9AE}" pid="45" name="AdvConfidential">
    <vt:lpwstr>false</vt:lpwstr>
  </property>
  <property fmtid="{D5CDD505-2E9C-101B-9397-08002B2CF9AE}" pid="46" name="AdvKPMGFunction">
    <vt:lpwstr>1</vt:lpwstr>
  </property>
  <property fmtid="{D5CDD505-2E9C-101B-9397-08002B2CF9AE}" pid="47" name="AdvToolkit">
    <vt:lpwstr>132</vt:lpwstr>
  </property>
  <property fmtid="{D5CDD505-2E9C-101B-9397-08002B2CF9AE}" pid="51" name="AdvSecContentURL">
    <vt:lpwstr/>
  </property>
  <property fmtid="{D5CDD505-2E9C-101B-9397-08002B2CF9AE}" pid="54" name="AdvPriOwner">
    <vt:lpwstr>4</vt:lpwstr>
  </property>
  <property fmtid="{D5CDD505-2E9C-101B-9397-08002B2CF9AE}" pid="58" name="AdvImageURL">
    <vt:lpwstr/>
  </property>
  <property fmtid="{D5CDD505-2E9C-101B-9397-08002B2CF9AE}" pid="61" name="AdvAbstract">
    <vt:lpwstr>This key concept guide on FDD on working capital is focused on our client’s perspective. It explains what working capital is, why our clients are interested in working capital, and how  the outputs from our work are used by our clients on transactions.</vt:lpwstr>
  </property>
  <property fmtid="{D5CDD505-2E9C-101B-9397-08002B2CF9AE}" pid="63" name="AdvFeatured">
    <vt:lpwstr>false</vt:lpwstr>
  </property>
  <property fmtid="{D5CDD505-2E9C-101B-9397-08002B2CF9AE}" pid="64" name="AdvPriLanguage">
    <vt:lpwstr>19</vt:lpwstr>
  </property>
  <property fmtid="{D5CDD505-2E9C-101B-9397-08002B2CF9AE}" pid="68" name="AdvCountryName">
    <vt:lpwstr>1</vt:lpwstr>
  </property>
  <property fmtid="{D5CDD505-2E9C-101B-9397-08002B2CF9AE}" pid="74" name="AdvPriSGSLSN">
    <vt:lpwstr>76</vt:lpwstr>
  </property>
  <property fmtid="{D5CDD505-2E9C-101B-9397-08002B2CF9AE}" pid="76" name="AdvPublicationDate">
    <vt:lpwstr>2012-01-23T23:00:00+00:00</vt:lpwstr>
  </property>
  <property fmtid="{D5CDD505-2E9C-101B-9397-08002B2CF9AE}" pid="78" name="AdvExpiryDate">
    <vt:lpwstr>2013-10-24T22:00:00+00:00</vt:lpwstr>
  </property>
  <property fmtid="{D5CDD505-2E9C-101B-9397-08002B2CF9AE}" pid="79" name="AdvSecSGSLSN">
    <vt:lpwstr>7778</vt:lpwstr>
  </property>
  <property fmtid="{D5CDD505-2E9C-101B-9397-08002B2CF9AE}" pid="81" name="AdvBuySide">
    <vt:lpwstr>154243440161206170200244245219201202156169215204205195155159158199243</vt:lpwstr>
  </property>
  <property fmtid="{D5CDD505-2E9C-101B-9397-08002B2CF9AE}" pid="84" name="AdvNativeURL">
    <vt:lpwstr/>
  </property>
  <property fmtid="{D5CDD505-2E9C-101B-9397-08002B2CF9AE}" pid="85" name="AdvServices">
    <vt:lpwstr>89</vt:lpwstr>
  </property>
  <property fmtid="{D5CDD505-2E9C-101B-9397-08002B2CF9AE}" pid="89" name="AdvSellSide">
    <vt:lpwstr>163164167205206162204</vt:lpwstr>
  </property>
  <property fmtid="{D5CDD505-2E9C-101B-9397-08002B2CF9AE}" pid="93" name="AdvCatDocType">
    <vt:lpwstr>28</vt:lpwstr>
  </property>
  <property fmtid="{D5CDD505-2E9C-101B-9397-08002B2CF9AE}" pid="95" name="AdvActiveStatus">
    <vt:lpwstr>Active</vt:lpwstr>
  </property>
  <property fmtid="{D5CDD505-2E9C-101B-9397-08002B2CF9AE}" pid="96" name="AdvGlobalCoverage">
    <vt:lpwstr>true</vt:lpwstr>
  </property>
  <property fmtid="{D5CDD505-2E9C-101B-9397-08002B2CF9AE}" pid="100" name="AdvContactPerson">
    <vt:lpwstr>Global Advisory Development</vt:lpwstr>
  </property>
  <property fmtid="{D5CDD505-2E9C-101B-9397-08002B2CF9AE}" pid="101" name="AdvKeyword">
    <vt:lpwstr>FDD_WA_Capital</vt:lpwstr>
  </property>
  <property fmtid="{D5CDD505-2E9C-101B-9397-08002B2CF9AE}" pid="102" name="AdvRiskReviewer">
    <vt:lpwstr/>
  </property>
</Properties>
</file>