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2.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212" r:id="rId4"/>
  </p:sldMasterIdLst>
  <p:notesMasterIdLst>
    <p:notesMasterId r:id="rId41"/>
  </p:notesMasterIdLst>
  <p:handoutMasterIdLst>
    <p:handoutMasterId r:id="rId42"/>
  </p:handoutMasterIdLst>
  <p:sldIdLst>
    <p:sldId id="2831" r:id="rId5"/>
    <p:sldId id="2818" r:id="rId6"/>
    <p:sldId id="325" r:id="rId7"/>
    <p:sldId id="2760" r:id="rId8"/>
    <p:sldId id="2758" r:id="rId9"/>
    <p:sldId id="2747" r:id="rId10"/>
    <p:sldId id="2767" r:id="rId11"/>
    <p:sldId id="2771" r:id="rId12"/>
    <p:sldId id="2823" r:id="rId13"/>
    <p:sldId id="2751" r:id="rId14"/>
    <p:sldId id="2773" r:id="rId15"/>
    <p:sldId id="2789" r:id="rId16"/>
    <p:sldId id="2799" r:id="rId17"/>
    <p:sldId id="2791" r:id="rId18"/>
    <p:sldId id="2786" r:id="rId19"/>
    <p:sldId id="2794" r:id="rId20"/>
    <p:sldId id="2827" r:id="rId21"/>
    <p:sldId id="2781" r:id="rId22"/>
    <p:sldId id="2824" r:id="rId23"/>
    <p:sldId id="2797" r:id="rId24"/>
    <p:sldId id="2796" r:id="rId25"/>
    <p:sldId id="2804" r:id="rId26"/>
    <p:sldId id="2806" r:id="rId27"/>
    <p:sldId id="2810" r:id="rId28"/>
    <p:sldId id="2809" r:id="rId29"/>
    <p:sldId id="2825" r:id="rId30"/>
    <p:sldId id="2822" r:id="rId31"/>
    <p:sldId id="2812" r:id="rId32"/>
    <p:sldId id="2829" r:id="rId33"/>
    <p:sldId id="2759" r:id="rId34"/>
    <p:sldId id="2788" r:id="rId35"/>
    <p:sldId id="2814" r:id="rId36"/>
    <p:sldId id="2811" r:id="rId37"/>
    <p:sldId id="2826" r:id="rId38"/>
    <p:sldId id="2821" r:id="rId39"/>
    <p:sldId id="2725" r:id="rId40"/>
  </p:sldIdLst>
  <p:sldSz cx="9906000" cy="6858000" type="A4"/>
  <p:notesSz cx="6797675" cy="9872663"/>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120" userDrawn="1">
          <p15:clr>
            <a:srgbClr val="A4A3A4"/>
          </p15:clr>
        </p15:guide>
        <p15:guide id="3" pos="512"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Ki-Bum (KR/ERI)" initials="KK(" lastIdx="1" clrIdx="0">
    <p:extLst>
      <p:ext uri="{19B8F6BF-5375-455C-9EA6-DF929625EA0E}">
        <p15:presenceInfo xmlns:p15="http://schemas.microsoft.com/office/powerpoint/2012/main" userId="S::kkim28@kr.kpmg.com::93a05624-2d57-40b1-8485-6140a98df9d7" providerId="AD"/>
      </p:ext>
    </p:extLst>
  </p:cmAuthor>
  <p:cmAuthor id="2" name="Lee, Hyo-Jung Jenny (KR/ERI)" initials="LHJ(" lastIdx="1" clrIdx="1">
    <p:extLst>
      <p:ext uri="{19B8F6BF-5375-455C-9EA6-DF929625EA0E}">
        <p15:presenceInfo xmlns:p15="http://schemas.microsoft.com/office/powerpoint/2012/main" userId="S::hyojunglee@kr.kpmg.com::8fb11eb8-8f0d-4526-8076-aa6a881217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B6F6"/>
    <a:srgbClr val="F6F3FC"/>
    <a:srgbClr val="737373"/>
    <a:srgbClr val="FFFFFF"/>
    <a:srgbClr val="ECFAFF"/>
    <a:srgbClr val="E0EEF3"/>
    <a:srgbClr val="F9F6FF"/>
    <a:srgbClr val="E9F1FF"/>
    <a:srgbClr val="EFFDF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1" autoAdjust="0"/>
    <p:restoredTop sz="96353" autoAdjust="0"/>
  </p:normalViewPr>
  <p:slideViewPr>
    <p:cSldViewPr snapToGrid="0">
      <p:cViewPr varScale="1">
        <p:scale>
          <a:sx n="115" d="100"/>
          <a:sy n="115" d="100"/>
        </p:scale>
        <p:origin x="1308" y="114"/>
      </p:cViewPr>
      <p:guideLst>
        <p:guide orient="horz" pos="2183"/>
        <p:guide pos="3120"/>
        <p:guide pos="512"/>
        <p:guide orient="horz" pos="799"/>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81" d="100"/>
          <a:sy n="81" d="100"/>
        </p:scale>
        <p:origin x="3726"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749191829359533E-2"/>
          <c:y val="9.4888241566692039E-2"/>
          <c:w val="0.89450206219394179"/>
          <c:h val="0.8264342580070364"/>
        </c:manualLayout>
      </c:layout>
      <c:lineChart>
        <c:grouping val="standard"/>
        <c:varyColors val="0"/>
        <c:ser>
          <c:idx val="0"/>
          <c:order val="0"/>
          <c:tx>
            <c:strRef>
              <c:f>Sheet1!$B$1</c:f>
              <c:strCache>
                <c:ptCount val="1"/>
                <c:pt idx="0">
                  <c:v>바이오의약품</c:v>
                </c:pt>
              </c:strCache>
            </c:strRef>
          </c:tx>
          <c:spPr>
            <a:ln w="31750" cap="rnd">
              <a:solidFill>
                <a:srgbClr val="00338D"/>
              </a:solidFill>
              <a:round/>
            </a:ln>
            <a:effectLst/>
          </c:spPr>
          <c:marker>
            <c:symbol val="circle"/>
            <c:size val="5"/>
            <c:spPr>
              <a:solidFill>
                <a:schemeClr val="bg1"/>
              </a:solidFill>
              <a:ln w="6350">
                <a:solidFill>
                  <a:srgbClr val="00338D"/>
                </a:solidFill>
              </a:ln>
              <a:effectLst/>
            </c:spPr>
          </c:marker>
          <c:dLbls>
            <c:dLbl>
              <c:idx val="0"/>
              <c:layout>
                <c:manualLayout>
                  <c:x val="-9.0863437607473493E-2"/>
                  <c:y val="-4.5212034881951857E-2"/>
                </c:manualLayout>
              </c:layout>
              <c:tx>
                <c:rich>
                  <a:bodyPr/>
                  <a:lstStyle/>
                  <a:p>
                    <a:fld id="{BE02144F-E83D-40F7-A7BA-89619A72C656}" type="VALUE">
                      <a:rPr lang="en-US" altLang="ko-KR"/>
                      <a:pPr/>
                      <a:t>[값]</a:t>
                    </a:fld>
                    <a:endParaRPr lang="en-US" dirty="0"/>
                  </a:p>
                  <a:p>
                    <a:endParaRPr lang="ko-KR" alt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549858415159126"/>
                      <c:h val="8.3874472389420321E-2"/>
                    </c:manualLayout>
                  </c15:layout>
                  <c15:dlblFieldTable/>
                  <c15:showDataLabelsRange val="0"/>
                </c:ext>
                <c:ext xmlns:c16="http://schemas.microsoft.com/office/drawing/2014/chart" uri="{C3380CC4-5D6E-409C-BE32-E72D297353CC}">
                  <c16:uniqueId val="{00000000-D363-438A-8ECF-039FB8E55BBA}"/>
                </c:ext>
              </c:extLst>
            </c:dLbl>
            <c:numFmt formatCode="#,##0_);[Red]\(#,##0\)" sourceLinked="0"/>
            <c:spPr>
              <a:noFill/>
              <a:ln>
                <a:noFill/>
              </a:ln>
              <a:effectLst/>
            </c:spPr>
            <c:txPr>
              <a:bodyPr rot="0" spcFirstLastPara="1" vertOverflow="ellipsis" vert="horz" wrap="square" anchor="ctr" anchorCtr="1"/>
              <a:lstStyle/>
              <a:p>
                <a:pPr>
                  <a:lnSpc>
                    <a:spcPts val="50"/>
                  </a:lnSpc>
                  <a:defRPr sz="700" b="1"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Sheet1!$A$4:$A$18</c:f>
              <c:strCache>
                <c:ptCount val="15"/>
                <c:pt idx="0">
                  <c:v>2014</c:v>
                </c:pt>
                <c:pt idx="1">
                  <c:v>2015</c:v>
                </c:pt>
                <c:pt idx="2">
                  <c:v>2016</c:v>
                </c:pt>
                <c:pt idx="3">
                  <c:v>2017</c:v>
                </c:pt>
                <c:pt idx="4">
                  <c:v>2018</c:v>
                </c:pt>
                <c:pt idx="5">
                  <c:v>2019</c:v>
                </c:pt>
                <c:pt idx="6">
                  <c:v>2020</c:v>
                </c:pt>
                <c:pt idx="7">
                  <c:v>2021</c:v>
                </c:pt>
                <c:pt idx="8">
                  <c:v>2022(F)</c:v>
                </c:pt>
                <c:pt idx="9">
                  <c:v>2023(F)</c:v>
                </c:pt>
                <c:pt idx="10">
                  <c:v>2024(F)</c:v>
                </c:pt>
                <c:pt idx="11">
                  <c:v>2025(F)</c:v>
                </c:pt>
                <c:pt idx="12">
                  <c:v>2026(F)</c:v>
                </c:pt>
                <c:pt idx="13">
                  <c:v>2027(F)</c:v>
                </c:pt>
                <c:pt idx="14">
                  <c:v>2028(F)</c:v>
                </c:pt>
              </c:strCache>
            </c:strRef>
          </c:cat>
          <c:val>
            <c:numRef>
              <c:f>Sheet1!$B$4:$B$18</c:f>
              <c:numCache>
                <c:formatCode>General</c:formatCode>
                <c:ptCount val="15"/>
                <c:pt idx="0">
                  <c:v>24</c:v>
                </c:pt>
                <c:pt idx="1">
                  <c:v>25</c:v>
                </c:pt>
                <c:pt idx="2">
                  <c:v>27</c:v>
                </c:pt>
                <c:pt idx="3">
                  <c:v>28</c:v>
                </c:pt>
                <c:pt idx="4">
                  <c:v>30</c:v>
                </c:pt>
                <c:pt idx="5">
                  <c:v>31</c:v>
                </c:pt>
                <c:pt idx="6">
                  <c:v>33</c:v>
                </c:pt>
                <c:pt idx="7">
                  <c:v>38</c:v>
                </c:pt>
                <c:pt idx="8">
                  <c:v>37</c:v>
                </c:pt>
                <c:pt idx="9">
                  <c:v>37</c:v>
                </c:pt>
                <c:pt idx="10">
                  <c:v>37</c:v>
                </c:pt>
                <c:pt idx="11">
                  <c:v>38</c:v>
                </c:pt>
                <c:pt idx="12">
                  <c:v>39</c:v>
                </c:pt>
                <c:pt idx="13">
                  <c:v>40</c:v>
                </c:pt>
                <c:pt idx="14">
                  <c:v>41</c:v>
                </c:pt>
              </c:numCache>
            </c:numRef>
          </c:val>
          <c:smooth val="0"/>
          <c:extLst>
            <c:ext xmlns:c16="http://schemas.microsoft.com/office/drawing/2014/chart" uri="{C3380CC4-5D6E-409C-BE32-E72D297353CC}">
              <c16:uniqueId val="{00000001-72BE-40AD-99C5-EE2FD7406A13}"/>
            </c:ext>
          </c:extLst>
        </c:ser>
        <c:ser>
          <c:idx val="1"/>
          <c:order val="1"/>
          <c:tx>
            <c:strRef>
              <c:f>Sheet1!$C$1</c:f>
              <c:strCache>
                <c:ptCount val="1"/>
                <c:pt idx="0">
                  <c:v>합성의약품</c:v>
                </c:pt>
              </c:strCache>
            </c:strRef>
          </c:tx>
          <c:spPr>
            <a:ln w="31750" cap="rnd">
              <a:solidFill>
                <a:srgbClr val="510DBC"/>
              </a:solidFill>
              <a:round/>
            </a:ln>
            <a:effectLst/>
          </c:spPr>
          <c:marker>
            <c:symbol val="circle"/>
            <c:size val="5"/>
            <c:spPr>
              <a:solidFill>
                <a:schemeClr val="bg1"/>
              </a:solidFill>
              <a:ln w="6350">
                <a:solidFill>
                  <a:srgbClr val="510DBC"/>
                </a:solidFill>
              </a:ln>
              <a:effectLst/>
            </c:spPr>
          </c:marker>
          <c:dLbls>
            <c:numFmt formatCode="#,##0_);[Red]\(#,##0\)" sourceLinked="0"/>
            <c:spPr>
              <a:noFill/>
              <a:ln>
                <a:noFill/>
              </a:ln>
              <a:effectLst/>
            </c:spPr>
            <c:txPr>
              <a:bodyPr rot="0" spcFirstLastPara="1" vertOverflow="ellipsis" vert="horz" wrap="square" anchor="ctr" anchorCtr="1"/>
              <a:lstStyle/>
              <a:p>
                <a:pPr algn="ctr">
                  <a:lnSpc>
                    <a:spcPts val="500"/>
                  </a:lnSpc>
                  <a:defRPr sz="700" b="1"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Sheet1!$A$4:$A$18</c:f>
              <c:strCache>
                <c:ptCount val="15"/>
                <c:pt idx="0">
                  <c:v>2014</c:v>
                </c:pt>
                <c:pt idx="1">
                  <c:v>2015</c:v>
                </c:pt>
                <c:pt idx="2">
                  <c:v>2016</c:v>
                </c:pt>
                <c:pt idx="3">
                  <c:v>2017</c:v>
                </c:pt>
                <c:pt idx="4">
                  <c:v>2018</c:v>
                </c:pt>
                <c:pt idx="5">
                  <c:v>2019</c:v>
                </c:pt>
                <c:pt idx="6">
                  <c:v>2020</c:v>
                </c:pt>
                <c:pt idx="7">
                  <c:v>2021</c:v>
                </c:pt>
                <c:pt idx="8">
                  <c:v>2022(F)</c:v>
                </c:pt>
                <c:pt idx="9">
                  <c:v>2023(F)</c:v>
                </c:pt>
                <c:pt idx="10">
                  <c:v>2024(F)</c:v>
                </c:pt>
                <c:pt idx="11">
                  <c:v>2025(F)</c:v>
                </c:pt>
                <c:pt idx="12">
                  <c:v>2026(F)</c:v>
                </c:pt>
                <c:pt idx="13">
                  <c:v>2027(F)</c:v>
                </c:pt>
                <c:pt idx="14">
                  <c:v>2028(F)</c:v>
                </c:pt>
              </c:strCache>
            </c:strRef>
          </c:cat>
          <c:val>
            <c:numRef>
              <c:f>Sheet1!$C$4:$C$18</c:f>
              <c:numCache>
                <c:formatCode>General</c:formatCode>
                <c:ptCount val="15"/>
                <c:pt idx="0">
                  <c:v>76</c:v>
                </c:pt>
                <c:pt idx="1">
                  <c:v>75</c:v>
                </c:pt>
                <c:pt idx="2">
                  <c:v>73</c:v>
                </c:pt>
                <c:pt idx="3">
                  <c:v>72</c:v>
                </c:pt>
                <c:pt idx="4">
                  <c:v>70</c:v>
                </c:pt>
                <c:pt idx="5">
                  <c:v>69</c:v>
                </c:pt>
                <c:pt idx="6">
                  <c:v>67</c:v>
                </c:pt>
                <c:pt idx="7">
                  <c:v>62</c:v>
                </c:pt>
                <c:pt idx="8">
                  <c:v>63</c:v>
                </c:pt>
                <c:pt idx="9">
                  <c:v>63</c:v>
                </c:pt>
                <c:pt idx="10">
                  <c:v>63</c:v>
                </c:pt>
                <c:pt idx="11">
                  <c:v>62</c:v>
                </c:pt>
                <c:pt idx="12">
                  <c:v>61</c:v>
                </c:pt>
                <c:pt idx="13">
                  <c:v>60</c:v>
                </c:pt>
                <c:pt idx="14">
                  <c:v>59</c:v>
                </c:pt>
              </c:numCache>
            </c:numRef>
          </c:val>
          <c:smooth val="0"/>
          <c:extLst>
            <c:ext xmlns:c16="http://schemas.microsoft.com/office/drawing/2014/chart" uri="{C3380CC4-5D6E-409C-BE32-E72D297353CC}">
              <c16:uniqueId val="{00000002-72BE-40AD-99C5-EE2FD7406A13}"/>
            </c:ext>
          </c:extLst>
        </c:ser>
        <c:dLbls>
          <c:showLegendKey val="0"/>
          <c:showVal val="0"/>
          <c:showCatName val="0"/>
          <c:showSerName val="0"/>
          <c:showPercent val="0"/>
          <c:showBubbleSize val="0"/>
        </c:dLbls>
        <c:marker val="1"/>
        <c:smooth val="0"/>
        <c:axId val="814055424"/>
        <c:axId val="814054176"/>
      </c:lineChart>
      <c:catAx>
        <c:axId val="814055424"/>
        <c:scaling>
          <c:orientation val="minMax"/>
        </c:scaling>
        <c:delete val="0"/>
        <c:axPos val="b"/>
        <c:numFmt formatCode="General" sourceLinked="1"/>
        <c:majorTickMark val="none"/>
        <c:minorTickMark val="none"/>
        <c:tickLblPos val="nextTo"/>
        <c:spPr>
          <a:noFill/>
          <a:ln w="3175" cap="flat" cmpd="sng" algn="ctr">
            <a:solidFill>
              <a:schemeClr val="bg1">
                <a:lumMod val="75000"/>
              </a:schemeClr>
            </a:solidFill>
            <a:round/>
          </a:ln>
          <a:effectLst/>
        </c:spPr>
        <c:txPr>
          <a:bodyPr rot="-60000000" spcFirstLastPara="1" vertOverflow="ellipsis" vert="horz" wrap="square" anchor="ctr" anchorCtr="1"/>
          <a:lstStyle/>
          <a:p>
            <a:pPr>
              <a:defRP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814054176"/>
        <c:crosses val="autoZero"/>
        <c:auto val="1"/>
        <c:lblAlgn val="ctr"/>
        <c:lblOffset val="100"/>
        <c:tickLblSkip val="2"/>
        <c:tickMarkSkip val="1"/>
        <c:noMultiLvlLbl val="0"/>
      </c:catAx>
      <c:valAx>
        <c:axId val="814054176"/>
        <c:scaling>
          <c:orientation val="minMax"/>
          <c:max val="100"/>
        </c:scaling>
        <c:delete val="0"/>
        <c:axPos val="l"/>
        <c:numFmt formatCode="#,##0_);[Red]\(#,##0\)" sourceLinked="0"/>
        <c:majorTickMark val="none"/>
        <c:minorTickMark val="none"/>
        <c:tickLblPos val="nextTo"/>
        <c:spPr>
          <a:noFill/>
          <a:ln w="3175">
            <a:solidFill>
              <a:schemeClr val="bg1">
                <a:lumMod val="75000"/>
              </a:schemeClr>
            </a:solidFill>
          </a:ln>
          <a:effectLst/>
        </c:spPr>
        <c:txPr>
          <a:bodyPr rot="-60000000" spcFirstLastPara="1" vertOverflow="ellipsis" vert="horz" wrap="square" anchor="ctr" anchorCtr="1"/>
          <a:lstStyle/>
          <a:p>
            <a:pPr>
              <a:defRP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814055424"/>
        <c:crosses val="autoZero"/>
        <c:crossBetween val="between"/>
        <c:majorUnit val="20"/>
      </c:valAx>
      <c:spPr>
        <a:noFill/>
        <a:ln>
          <a:noFill/>
        </a:ln>
        <a:effectLst/>
      </c:spPr>
    </c:plotArea>
    <c:legend>
      <c:legendPos val="t"/>
      <c:layout>
        <c:manualLayout>
          <c:xMode val="edge"/>
          <c:yMode val="edge"/>
          <c:x val="0.28879888888888888"/>
          <c:y val="0"/>
          <c:w val="0.44470546123233923"/>
          <c:h val="8.9059277361578038E-2"/>
        </c:manualLayout>
      </c:layout>
      <c:overlay val="0"/>
      <c:spPr>
        <a:noFill/>
        <a:ln>
          <a:noFill/>
        </a:ln>
        <a:effectLst/>
      </c:spPr>
      <c:txPr>
        <a:bodyPr rot="0" spcFirstLastPara="1" vertOverflow="ellipsis" vert="horz" wrap="square" anchor="ctr" anchorCtr="1"/>
        <a:lstStyle/>
        <a:p>
          <a:pPr>
            <a:defRP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n>
            <a:solidFill>
              <a:schemeClr val="bg1">
                <a:lumMod val="75000"/>
                <a:alpha val="0"/>
              </a:schemeClr>
            </a:solidFill>
          </a:ln>
          <a:solidFill>
            <a:schemeClr val="tx1">
              <a:lumMod val="85000"/>
              <a:lumOff val="15000"/>
            </a:schemeClr>
          </a:solidFill>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963267357686738E-2"/>
          <c:y val="0.29379928524057125"/>
          <c:w val="0.93645648204957987"/>
          <c:h val="0.67715711609747176"/>
        </c:manualLayout>
      </c:layout>
      <c:barChart>
        <c:barDir val="col"/>
        <c:grouping val="clustered"/>
        <c:varyColors val="0"/>
        <c:ser>
          <c:idx val="0"/>
          <c:order val="0"/>
          <c:tx>
            <c:strRef>
              <c:f>Sheet1!$B$1</c:f>
              <c:strCache>
                <c:ptCount val="1"/>
                <c:pt idx="0">
                  <c:v>출시 시점</c:v>
                </c:pt>
              </c:strCache>
            </c:strRef>
          </c:tx>
          <c:spPr>
            <a:solidFill>
              <a:srgbClr val="AB0D82"/>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7DD2-4A5E-88FB-C511574636D0}"/>
                </c:ext>
              </c:extLst>
            </c:dLbl>
            <c:spPr>
              <a:noFill/>
              <a:ln>
                <a:noFill/>
              </a:ln>
              <a:effectLst/>
            </c:spPr>
            <c:txPr>
              <a:bodyPr rot="0" spcFirstLastPara="1" vertOverflow="ellipsis" vert="horz" wrap="square" lIns="38100" tIns="19050" rIns="38100" bIns="19050" anchor="ctr" anchorCtr="0">
                <a:spAutoFit/>
              </a:bodyPr>
              <a:lstStyle/>
              <a:p>
                <a:pPr algn="ctr">
                  <a:defRPr lang="en-US" altLang="ko-KR" sz="800" b="1"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허셉틴</c:v>
                </c:pt>
                <c:pt idx="1">
                  <c:v>칸진티</c:v>
                </c:pt>
                <c:pt idx="2">
                  <c:v>오기브리</c:v>
                </c:pt>
                <c:pt idx="3">
                  <c:v>트라지메라</c:v>
                </c:pt>
                <c:pt idx="4">
                  <c:v>허쥬마</c:v>
                </c:pt>
                <c:pt idx="5">
                  <c:v>온트루잔트</c:v>
                </c:pt>
              </c:strCache>
            </c:strRef>
          </c:cat>
          <c:val>
            <c:numRef>
              <c:f>Sheet1!$B$2:$B$7</c:f>
              <c:numCache>
                <c:formatCode>General</c:formatCode>
                <c:ptCount val="6"/>
                <c:pt idx="0">
                  <c:v>0</c:v>
                </c:pt>
                <c:pt idx="1">
                  <c:v>-13</c:v>
                </c:pt>
                <c:pt idx="2">
                  <c:v>-12</c:v>
                </c:pt>
                <c:pt idx="3">
                  <c:v>-19</c:v>
                </c:pt>
                <c:pt idx="4">
                  <c:v>-6</c:v>
                </c:pt>
                <c:pt idx="5">
                  <c:v>-10</c:v>
                </c:pt>
              </c:numCache>
            </c:numRef>
          </c:val>
          <c:extLst>
            <c:ext xmlns:c16="http://schemas.microsoft.com/office/drawing/2014/chart" uri="{C3380CC4-5D6E-409C-BE32-E72D297353CC}">
              <c16:uniqueId val="{00000001-7DD2-4A5E-88FB-C511574636D0}"/>
            </c:ext>
          </c:extLst>
        </c:ser>
        <c:ser>
          <c:idx val="1"/>
          <c:order val="1"/>
          <c:tx>
            <c:strRef>
              <c:f>Sheet1!$C$1</c:f>
              <c:strCache>
                <c:ptCount val="1"/>
                <c:pt idx="0">
                  <c:v>2022년 3분기</c:v>
                </c:pt>
              </c:strCache>
            </c:strRef>
          </c:tx>
          <c:spPr>
            <a:solidFill>
              <a:srgbClr val="FFA3DA"/>
            </a:solidFill>
            <a:ln>
              <a:noFill/>
            </a:ln>
            <a:effectLst/>
          </c:spPr>
          <c:invertIfNegative val="0"/>
          <c:dLbls>
            <c:dLbl>
              <c:idx val="1"/>
              <c:layout>
                <c:manualLayout>
                  <c:x val="1.032476983159928E-2"/>
                  <c:y val="6.6028968754741502E-3"/>
                </c:manualLayout>
              </c:layout>
              <c:spPr>
                <a:noFill/>
                <a:ln>
                  <a:noFill/>
                </a:ln>
                <a:effectLst/>
              </c:spPr>
              <c:txPr>
                <a:bodyPr rot="0" spcFirstLastPara="1" vertOverflow="ellipsis" vert="horz" wrap="square" lIns="38100" tIns="19050" rIns="38100" bIns="19050" anchor="ctr" anchorCtr="0">
                  <a:noAutofit/>
                </a:bodyPr>
                <a:lstStyle/>
                <a:p>
                  <a:pPr algn="ctr">
                    <a:defRPr lang="en-US" altLang="ko-KR" sz="800" b="1"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15:layout>
                    <c:manualLayout>
                      <c:w val="6.5869808697413379E-2"/>
                      <c:h val="4.9110604759657464E-2"/>
                    </c:manualLayout>
                  </c15:layout>
                </c:ext>
                <c:ext xmlns:c16="http://schemas.microsoft.com/office/drawing/2014/chart" uri="{C3380CC4-5D6E-409C-BE32-E72D297353CC}">
                  <c16:uniqueId val="{00000000-2985-4820-82FE-172F5C0B2002}"/>
                </c:ext>
              </c:extLst>
            </c:dLbl>
            <c:spPr>
              <a:noFill/>
              <a:ln>
                <a:noFill/>
              </a:ln>
              <a:effectLst/>
            </c:spPr>
            <c:txPr>
              <a:bodyPr rot="0" spcFirstLastPara="1" vertOverflow="ellipsis" vert="horz" wrap="square" lIns="38100" tIns="19050" rIns="38100" bIns="19050" anchor="ctr" anchorCtr="0">
                <a:spAutoFit/>
              </a:bodyPr>
              <a:lstStyle/>
              <a:p>
                <a:pPr algn="ctr">
                  <a:defRPr lang="en-US" altLang="ko-KR" sz="800" b="1"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허셉틴</c:v>
                </c:pt>
                <c:pt idx="1">
                  <c:v>칸진티</c:v>
                </c:pt>
                <c:pt idx="2">
                  <c:v>오기브리</c:v>
                </c:pt>
                <c:pt idx="3">
                  <c:v>트라지메라</c:v>
                </c:pt>
                <c:pt idx="4">
                  <c:v>허쥬마</c:v>
                </c:pt>
                <c:pt idx="5">
                  <c:v>온트루잔트</c:v>
                </c:pt>
              </c:strCache>
            </c:strRef>
          </c:cat>
          <c:val>
            <c:numRef>
              <c:f>Sheet1!$C$2:$C$7</c:f>
              <c:numCache>
                <c:formatCode>General</c:formatCode>
                <c:ptCount val="6"/>
                <c:pt idx="0">
                  <c:v>-19</c:v>
                </c:pt>
                <c:pt idx="1">
                  <c:v>-67</c:v>
                </c:pt>
                <c:pt idx="2">
                  <c:v>-57</c:v>
                </c:pt>
                <c:pt idx="3">
                  <c:v>-60</c:v>
                </c:pt>
                <c:pt idx="4">
                  <c:v>-62</c:v>
                </c:pt>
                <c:pt idx="5">
                  <c:v>-37</c:v>
                </c:pt>
              </c:numCache>
            </c:numRef>
          </c:val>
          <c:extLst>
            <c:ext xmlns:c16="http://schemas.microsoft.com/office/drawing/2014/chart" uri="{C3380CC4-5D6E-409C-BE32-E72D297353CC}">
              <c16:uniqueId val="{00000002-7DD2-4A5E-88FB-C511574636D0}"/>
            </c:ext>
          </c:extLst>
        </c:ser>
        <c:dLbls>
          <c:dLblPos val="outEnd"/>
          <c:showLegendKey val="0"/>
          <c:showVal val="1"/>
          <c:showCatName val="0"/>
          <c:showSerName val="0"/>
          <c:showPercent val="0"/>
          <c:showBubbleSize val="0"/>
        </c:dLbls>
        <c:gapWidth val="100"/>
        <c:axId val="597314976"/>
        <c:axId val="597311648"/>
      </c:barChart>
      <c:catAx>
        <c:axId val="597314976"/>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min val="-70"/>
        </c:scaling>
        <c:delete val="0"/>
        <c:axPos val="l"/>
        <c:numFmt formatCode="#,##0_ "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valAx>
      <c:spPr>
        <a:noFill/>
        <a:ln>
          <a:noFill/>
        </a:ln>
        <a:effectLst/>
      </c:spPr>
    </c:plotArea>
    <c:legend>
      <c:legendPos val="t"/>
      <c:layout>
        <c:manualLayout>
          <c:xMode val="edge"/>
          <c:yMode val="edge"/>
          <c:x val="0.19190811566882504"/>
          <c:y val="6.6008178777175099E-3"/>
          <c:w val="0.61913313881457532"/>
          <c:h val="9.9709796580103718E-2"/>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856174875070406E-2"/>
          <c:y val="0.16696269982238013"/>
          <c:w val="0.84412384502404303"/>
          <c:h val="0.72685006849934519"/>
        </c:manualLayout>
      </c:layout>
      <c:barChart>
        <c:barDir val="col"/>
        <c:grouping val="stacked"/>
        <c:varyColors val="0"/>
        <c:ser>
          <c:idx val="0"/>
          <c:order val="0"/>
          <c:tx>
            <c:strRef>
              <c:f>Sheet1!$B$1</c:f>
              <c:strCache>
                <c:ptCount val="1"/>
                <c:pt idx="0">
                  <c:v>오리지널</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ko-KR" sz="800" b="1" i="0" u="none" strike="noStrike" kern="1200" baseline="0">
                    <a:ln>
                      <a:solidFill>
                        <a:schemeClr val="bg1">
                          <a:lumMod val="75000"/>
                          <a:alpha val="0"/>
                        </a:schemeClr>
                      </a:solidFill>
                    </a:ln>
                    <a:solidFill>
                      <a:schemeClr val="bg1"/>
                    </a:solidFill>
                    <a:latin typeface="+mn-lt"/>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허셉틴</c:v>
                </c:pt>
                <c:pt idx="1">
                  <c:v>아바스틴</c:v>
                </c:pt>
                <c:pt idx="2">
                  <c:v>리툭산 </c:v>
                </c:pt>
                <c:pt idx="3">
                  <c:v>뉴라스타</c:v>
                </c:pt>
                <c:pt idx="4">
                  <c:v>뉴포젠   </c:v>
                </c:pt>
              </c:strCache>
            </c:strRef>
          </c:cat>
          <c:val>
            <c:numRef>
              <c:f>Sheet1!$B$2:$B$6</c:f>
              <c:numCache>
                <c:formatCode>General</c:formatCode>
                <c:ptCount val="5"/>
                <c:pt idx="0">
                  <c:v>20</c:v>
                </c:pt>
                <c:pt idx="1">
                  <c:v>18</c:v>
                </c:pt>
                <c:pt idx="2">
                  <c:v>36</c:v>
                </c:pt>
                <c:pt idx="3">
                  <c:v>58</c:v>
                </c:pt>
                <c:pt idx="4">
                  <c:v>18</c:v>
                </c:pt>
              </c:numCache>
            </c:numRef>
          </c:val>
          <c:extLst>
            <c:ext xmlns:c16="http://schemas.microsoft.com/office/drawing/2014/chart" uri="{C3380CC4-5D6E-409C-BE32-E72D297353CC}">
              <c16:uniqueId val="{00000000-D379-48F2-ACD4-69A7AE6FE4DC}"/>
            </c:ext>
          </c:extLst>
        </c:ser>
        <c:ser>
          <c:idx val="1"/>
          <c:order val="1"/>
          <c:tx>
            <c:strRef>
              <c:f>Sheet1!$C$1</c:f>
              <c:strCache>
                <c:ptCount val="1"/>
                <c:pt idx="0">
                  <c:v>바이오시밀러</c:v>
                </c:pt>
              </c:strCache>
            </c:strRef>
          </c:tx>
          <c:spPr>
            <a:solidFill>
              <a:srgbClr val="510DBC"/>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ko-KR" sz="800" b="1" i="0" u="none" strike="noStrike" kern="1200" baseline="0">
                    <a:ln>
                      <a:solidFill>
                        <a:schemeClr val="bg1">
                          <a:lumMod val="75000"/>
                          <a:alpha val="0"/>
                        </a:schemeClr>
                      </a:solidFill>
                    </a:ln>
                    <a:solidFill>
                      <a:schemeClr val="bg1"/>
                    </a:solidFill>
                    <a:latin typeface="+mn-lt"/>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허셉틴</c:v>
                </c:pt>
                <c:pt idx="1">
                  <c:v>아바스틴</c:v>
                </c:pt>
                <c:pt idx="2">
                  <c:v>리툭산 </c:v>
                </c:pt>
                <c:pt idx="3">
                  <c:v>뉴라스타</c:v>
                </c:pt>
                <c:pt idx="4">
                  <c:v>뉴포젠   </c:v>
                </c:pt>
              </c:strCache>
            </c:strRef>
          </c:cat>
          <c:val>
            <c:numRef>
              <c:f>Sheet1!$C$2:$C$6</c:f>
              <c:numCache>
                <c:formatCode>General</c:formatCode>
                <c:ptCount val="5"/>
                <c:pt idx="0">
                  <c:v>80</c:v>
                </c:pt>
                <c:pt idx="1">
                  <c:v>82</c:v>
                </c:pt>
                <c:pt idx="2">
                  <c:v>64</c:v>
                </c:pt>
                <c:pt idx="3">
                  <c:v>42</c:v>
                </c:pt>
                <c:pt idx="4">
                  <c:v>82</c:v>
                </c:pt>
              </c:numCache>
            </c:numRef>
          </c:val>
          <c:extLst>
            <c:ext xmlns:c16="http://schemas.microsoft.com/office/drawing/2014/chart" uri="{C3380CC4-5D6E-409C-BE32-E72D297353CC}">
              <c16:uniqueId val="{00000001-D379-48F2-ACD4-69A7AE6FE4DC}"/>
            </c:ext>
          </c:extLst>
        </c:ser>
        <c:dLbls>
          <c:dLblPos val="ctr"/>
          <c:showLegendKey val="0"/>
          <c:showVal val="1"/>
          <c:showCatName val="0"/>
          <c:showSerName val="0"/>
          <c:showPercent val="0"/>
          <c:showBubbleSize val="0"/>
        </c:dLbls>
        <c:gapWidth val="100"/>
        <c:overlap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max val="100"/>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majorUnit val="20"/>
      </c:valAx>
      <c:spPr>
        <a:noFill/>
        <a:ln>
          <a:noFill/>
        </a:ln>
        <a:effectLst/>
      </c:spPr>
    </c:plotArea>
    <c:legend>
      <c:legendPos val="t"/>
      <c:layout>
        <c:manualLayout>
          <c:xMode val="edge"/>
          <c:yMode val="edge"/>
          <c:x val="0.34481784002429156"/>
          <c:y val="0"/>
          <c:w val="0.30443612993752295"/>
          <c:h val="8.9406599001531722E-2"/>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731115281404151E-2"/>
          <c:y val="3.3169903153832829E-2"/>
          <c:w val="0.9468278065983432"/>
          <c:h val="0.8837539978887996"/>
        </c:manualLayout>
      </c:layout>
      <c:areaChart>
        <c:grouping val="standard"/>
        <c:varyColors val="0"/>
        <c:ser>
          <c:idx val="1"/>
          <c:order val="1"/>
          <c:tx>
            <c:strRef>
              <c:f>Sheet1!$C$1</c:f>
              <c:strCache>
                <c:ptCount val="1"/>
                <c:pt idx="0">
                  <c:v>누적 절감액(우)</c:v>
                </c:pt>
              </c:strCache>
            </c:strRef>
          </c:tx>
          <c:spPr>
            <a:gradFill flip="none" rotWithShape="1">
              <a:gsLst>
                <a:gs pos="0">
                  <a:srgbClr val="DFCAFA">
                    <a:shade val="30000"/>
                    <a:satMod val="115000"/>
                  </a:srgbClr>
                </a:gs>
                <a:gs pos="50000">
                  <a:srgbClr val="DFCAFA">
                    <a:shade val="67500"/>
                    <a:satMod val="115000"/>
                  </a:srgbClr>
                </a:gs>
                <a:gs pos="100000">
                  <a:srgbClr val="DFCAFA">
                    <a:shade val="100000"/>
                    <a:satMod val="115000"/>
                  </a:srgbClr>
                </a:gs>
              </a:gsLst>
              <a:lin ang="18900000" scaled="1"/>
              <a:tileRect/>
            </a:gradFill>
            <a:ln>
              <a:noFill/>
            </a:ln>
            <a:effectLst/>
          </c:spPr>
          <c:cat>
            <c:strRef>
              <c:f>Sheet1!$A$3:$A$12</c:f>
              <c:strCache>
                <c:ptCount val="10"/>
                <c:pt idx="0">
                  <c:v>2018</c:v>
                </c:pt>
                <c:pt idx="1">
                  <c:v>2019</c:v>
                </c:pt>
                <c:pt idx="2">
                  <c:v>2020</c:v>
                </c:pt>
                <c:pt idx="3">
                  <c:v>2021</c:v>
                </c:pt>
                <c:pt idx="4">
                  <c:v>2022</c:v>
                </c:pt>
                <c:pt idx="5">
                  <c:v>2023(F)</c:v>
                </c:pt>
                <c:pt idx="6">
                  <c:v>2024(F)</c:v>
                </c:pt>
                <c:pt idx="7">
                  <c:v>2025(F)</c:v>
                </c:pt>
                <c:pt idx="8">
                  <c:v>2026(F)</c:v>
                </c:pt>
                <c:pt idx="9">
                  <c:v>2027(F)</c:v>
                </c:pt>
              </c:strCache>
            </c:strRef>
          </c:cat>
          <c:val>
            <c:numRef>
              <c:f>Sheet1!$C$3:$C$12</c:f>
              <c:numCache>
                <c:formatCode>0.0_);[Red]\(0.0\)</c:formatCode>
                <c:ptCount val="10"/>
                <c:pt idx="0">
                  <c:v>3.3</c:v>
                </c:pt>
                <c:pt idx="1">
                  <c:v>8.5</c:v>
                </c:pt>
                <c:pt idx="2">
                  <c:v>16.399999999999999</c:v>
                </c:pt>
                <c:pt idx="3">
                  <c:v>27.1</c:v>
                </c:pt>
                <c:pt idx="4">
                  <c:v>40.299999999999997</c:v>
                </c:pt>
                <c:pt idx="5">
                  <c:v>65.8</c:v>
                </c:pt>
                <c:pt idx="6">
                  <c:v>98.8</c:v>
                </c:pt>
                <c:pt idx="7">
                  <c:v>137.6</c:v>
                </c:pt>
                <c:pt idx="8">
                  <c:v>178.6</c:v>
                </c:pt>
                <c:pt idx="9">
                  <c:v>221.5</c:v>
                </c:pt>
              </c:numCache>
            </c:numRef>
          </c:val>
          <c:extLst>
            <c:ext xmlns:c16="http://schemas.microsoft.com/office/drawing/2014/chart" uri="{C3380CC4-5D6E-409C-BE32-E72D297353CC}">
              <c16:uniqueId val="{0000000B-BDD2-4C43-8A30-F610491E073F}"/>
            </c:ext>
          </c:extLst>
        </c:ser>
        <c:dLbls>
          <c:showLegendKey val="0"/>
          <c:showVal val="0"/>
          <c:showCatName val="0"/>
          <c:showSerName val="0"/>
          <c:showPercent val="0"/>
          <c:showBubbleSize val="0"/>
        </c:dLbls>
        <c:axId val="1485691184"/>
        <c:axId val="1485695344"/>
      </c:areaChart>
      <c:lineChart>
        <c:grouping val="standard"/>
        <c:varyColors val="0"/>
        <c:ser>
          <c:idx val="0"/>
          <c:order val="0"/>
          <c:tx>
            <c:strRef>
              <c:f>Sheet1!$B$1</c:f>
              <c:strCache>
                <c:ptCount val="1"/>
                <c:pt idx="0">
                  <c:v>의료비용 절감액(좌)</c:v>
                </c:pt>
              </c:strCache>
            </c:strRef>
          </c:tx>
          <c:spPr>
            <a:ln w="28575" cap="rnd">
              <a:solidFill>
                <a:srgbClr val="00B8F5"/>
              </a:solidFill>
              <a:round/>
            </a:ln>
            <a:effectLst/>
          </c:spPr>
          <c:marker>
            <c:symbol val="circle"/>
            <c:size val="5"/>
            <c:spPr>
              <a:solidFill>
                <a:srgbClr val="00B8F5"/>
              </a:solidFill>
              <a:ln w="9525">
                <a:solidFill>
                  <a:srgbClr val="00B8F5"/>
                </a:solidFill>
              </a:ln>
              <a:effectLst/>
            </c:spPr>
          </c:marker>
          <c:dPt>
            <c:idx val="0"/>
            <c:marker>
              <c:symbol val="circle"/>
              <c:size val="5"/>
              <c:spPr>
                <a:solidFill>
                  <a:srgbClr val="00B8F5"/>
                </a:solidFill>
                <a:ln w="9525">
                  <a:solidFill>
                    <a:srgbClr val="00B8F5"/>
                  </a:solidFill>
                </a:ln>
                <a:effectLst/>
              </c:spPr>
            </c:marker>
            <c:bubble3D val="0"/>
            <c:spPr>
              <a:ln w="28575" cap="rnd">
                <a:solidFill>
                  <a:srgbClr val="00B8F5"/>
                </a:solidFill>
                <a:round/>
              </a:ln>
              <a:effectLst/>
            </c:spPr>
            <c:extLst>
              <c:ext xmlns:c16="http://schemas.microsoft.com/office/drawing/2014/chart" uri="{C3380CC4-5D6E-409C-BE32-E72D297353CC}">
                <c16:uniqueId val="{00000001-BDD2-4C43-8A30-F610491E073F}"/>
              </c:ext>
            </c:extLst>
          </c:dPt>
          <c:dPt>
            <c:idx val="1"/>
            <c:marker>
              <c:symbol val="circle"/>
              <c:size val="5"/>
              <c:spPr>
                <a:solidFill>
                  <a:srgbClr val="00B8F5"/>
                </a:solidFill>
                <a:ln w="9525">
                  <a:solidFill>
                    <a:srgbClr val="00B8F5"/>
                  </a:solidFill>
                </a:ln>
                <a:effectLst/>
              </c:spPr>
            </c:marker>
            <c:bubble3D val="0"/>
            <c:spPr>
              <a:ln w="28575" cap="rnd">
                <a:solidFill>
                  <a:srgbClr val="00B8F5"/>
                </a:solidFill>
                <a:round/>
              </a:ln>
              <a:effectLst/>
            </c:spPr>
            <c:extLst>
              <c:ext xmlns:c16="http://schemas.microsoft.com/office/drawing/2014/chart" uri="{C3380CC4-5D6E-409C-BE32-E72D297353CC}">
                <c16:uniqueId val="{00000003-BDD2-4C43-8A30-F610491E073F}"/>
              </c:ext>
            </c:extLst>
          </c:dPt>
          <c:dPt>
            <c:idx val="2"/>
            <c:marker>
              <c:symbol val="circle"/>
              <c:size val="5"/>
              <c:spPr>
                <a:solidFill>
                  <a:srgbClr val="00B8F5"/>
                </a:solidFill>
                <a:ln w="9525">
                  <a:solidFill>
                    <a:srgbClr val="00B8F5"/>
                  </a:solidFill>
                </a:ln>
                <a:effectLst/>
              </c:spPr>
            </c:marker>
            <c:bubble3D val="0"/>
            <c:spPr>
              <a:ln w="28575" cap="rnd">
                <a:solidFill>
                  <a:srgbClr val="00B8F5"/>
                </a:solidFill>
                <a:round/>
              </a:ln>
              <a:effectLst/>
            </c:spPr>
            <c:extLst>
              <c:ext xmlns:c16="http://schemas.microsoft.com/office/drawing/2014/chart" uri="{C3380CC4-5D6E-409C-BE32-E72D297353CC}">
                <c16:uniqueId val="{00000005-BDD2-4C43-8A30-F610491E073F}"/>
              </c:ext>
            </c:extLst>
          </c:dPt>
          <c:dLbls>
            <c:spPr>
              <a:noFill/>
              <a:ln>
                <a:noFill/>
              </a:ln>
              <a:effectLst/>
            </c:spPr>
            <c:txPr>
              <a:bodyPr rot="0" spcFirstLastPara="1" vertOverflow="ellipsis" vert="horz" wrap="square" lIns="38100" tIns="19050" rIns="38100" bIns="19050" anchor="ctr" anchorCtr="0">
                <a:spAutoFit/>
              </a:bodyPr>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Sheet1!$A$3:$A$12</c:f>
              <c:strCache>
                <c:ptCount val="10"/>
                <c:pt idx="0">
                  <c:v>2018</c:v>
                </c:pt>
                <c:pt idx="1">
                  <c:v>2019</c:v>
                </c:pt>
                <c:pt idx="2">
                  <c:v>2020</c:v>
                </c:pt>
                <c:pt idx="3">
                  <c:v>2021</c:v>
                </c:pt>
                <c:pt idx="4">
                  <c:v>2022</c:v>
                </c:pt>
                <c:pt idx="5">
                  <c:v>2023(F)</c:v>
                </c:pt>
                <c:pt idx="6">
                  <c:v>2024(F)</c:v>
                </c:pt>
                <c:pt idx="7">
                  <c:v>2025(F)</c:v>
                </c:pt>
                <c:pt idx="8">
                  <c:v>2026(F)</c:v>
                </c:pt>
                <c:pt idx="9">
                  <c:v>2027(F)</c:v>
                </c:pt>
              </c:strCache>
            </c:strRef>
          </c:cat>
          <c:val>
            <c:numRef>
              <c:f>Sheet1!$B$3:$B$12</c:f>
              <c:numCache>
                <c:formatCode>0.0_);[Red]\(0.0\)</c:formatCode>
                <c:ptCount val="10"/>
                <c:pt idx="0">
                  <c:v>3.3</c:v>
                </c:pt>
                <c:pt idx="1">
                  <c:v>5.2</c:v>
                </c:pt>
                <c:pt idx="2">
                  <c:v>7.9</c:v>
                </c:pt>
                <c:pt idx="3">
                  <c:v>10.7</c:v>
                </c:pt>
                <c:pt idx="4">
                  <c:v>13.2</c:v>
                </c:pt>
                <c:pt idx="5">
                  <c:v>25.5</c:v>
                </c:pt>
                <c:pt idx="6">
                  <c:v>33</c:v>
                </c:pt>
                <c:pt idx="7">
                  <c:v>38.799999999999997</c:v>
                </c:pt>
                <c:pt idx="8">
                  <c:v>41</c:v>
                </c:pt>
                <c:pt idx="9">
                  <c:v>42.9</c:v>
                </c:pt>
              </c:numCache>
            </c:numRef>
          </c:val>
          <c:smooth val="0"/>
          <c:extLst>
            <c:ext xmlns:c16="http://schemas.microsoft.com/office/drawing/2014/chart" uri="{C3380CC4-5D6E-409C-BE32-E72D297353CC}">
              <c16:uniqueId val="{00000008-BDD2-4C43-8A30-F610491E073F}"/>
            </c:ext>
          </c:extLst>
        </c:ser>
        <c:dLbls>
          <c:showLegendKey val="0"/>
          <c:showVal val="0"/>
          <c:showCatName val="0"/>
          <c:showSerName val="0"/>
          <c:showPercent val="0"/>
          <c:showBubbleSize val="0"/>
        </c:dLbls>
        <c:marker val="1"/>
        <c:smooth val="0"/>
        <c:axId val="597314976"/>
        <c:axId val="597311648"/>
      </c:line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valAx>
      <c:valAx>
        <c:axId val="1485695344"/>
        <c:scaling>
          <c:orientation val="minMax"/>
        </c:scaling>
        <c:delete val="0"/>
        <c:axPos val="r"/>
        <c:numFmt formatCode="#,##0_);[Red]\(#,##0\)" sourceLinked="0"/>
        <c:majorTickMark val="out"/>
        <c:minorTickMark val="none"/>
        <c:tickLblPos val="nextTo"/>
        <c:spPr>
          <a:noFill/>
          <a:ln>
            <a:noFill/>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1485691184"/>
        <c:crosses val="max"/>
        <c:crossBetween val="between"/>
      </c:valAx>
      <c:catAx>
        <c:axId val="1485691184"/>
        <c:scaling>
          <c:orientation val="minMax"/>
        </c:scaling>
        <c:delete val="1"/>
        <c:axPos val="b"/>
        <c:numFmt formatCode="General" sourceLinked="1"/>
        <c:majorTickMark val="out"/>
        <c:minorTickMark val="none"/>
        <c:tickLblPos val="nextTo"/>
        <c:crossAx val="1485695344"/>
        <c:crosses val="autoZero"/>
        <c:auto val="1"/>
        <c:lblAlgn val="ctr"/>
        <c:lblOffset val="100"/>
        <c:noMultiLvlLbl val="0"/>
      </c:catAx>
      <c:spPr>
        <a:noFill/>
        <a:ln w="25400">
          <a:noFill/>
        </a:ln>
        <a:effectLst/>
      </c:spPr>
    </c:plotArea>
    <c:legend>
      <c:legendPos val="r"/>
      <c:layout>
        <c:manualLayout>
          <c:xMode val="edge"/>
          <c:yMode val="edge"/>
          <c:x val="0.10366951801401539"/>
          <c:y val="3.7045336977461638E-2"/>
          <c:w val="0.42441912654059594"/>
          <c:h val="0.13852961747631629"/>
        </c:manualLayout>
      </c:layout>
      <c:overlay val="0"/>
      <c:spPr>
        <a:noFill/>
        <a:ln>
          <a:noFill/>
        </a:ln>
        <a:effectLst/>
      </c:spPr>
      <c:txPr>
        <a:bodyPr rot="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407783376058323E-2"/>
          <c:y val="4.9673539454563598E-2"/>
          <c:w val="0.89212788764548456"/>
          <c:h val="0.85323771294754502"/>
        </c:manualLayout>
      </c:layout>
      <c:barChart>
        <c:barDir val="col"/>
        <c:grouping val="stacked"/>
        <c:varyColors val="0"/>
        <c:ser>
          <c:idx val="0"/>
          <c:order val="0"/>
          <c:tx>
            <c:strRef>
              <c:f>Sheet1!$B$1</c:f>
              <c:strCache>
                <c:ptCount val="1"/>
                <c:pt idx="0">
                  <c:v>IT</c:v>
                </c:pt>
              </c:strCache>
            </c:strRef>
          </c:tx>
          <c:spPr>
            <a:solidFill>
              <a:srgbClr val="76D2FF"/>
            </a:solidFill>
            <a:ln>
              <a:noFill/>
            </a:ln>
            <a:effectLst/>
          </c:spPr>
          <c:invertIfNegative val="0"/>
          <c:dPt>
            <c:idx val="0"/>
            <c:invertIfNegative val="0"/>
            <c:bubble3D val="0"/>
            <c:spPr>
              <a:solidFill>
                <a:srgbClr val="BAE8FF"/>
              </a:solidFill>
              <a:ln>
                <a:noFill/>
              </a:ln>
              <a:effectLst/>
            </c:spPr>
            <c:extLst>
              <c:ext xmlns:c16="http://schemas.microsoft.com/office/drawing/2014/chart" uri="{C3380CC4-5D6E-409C-BE32-E72D297353CC}">
                <c16:uniqueId val="{00000009-250F-4546-885D-73713E7F1C1C}"/>
              </c:ext>
            </c:extLst>
          </c:dPt>
          <c:dPt>
            <c:idx val="1"/>
            <c:invertIfNegative val="0"/>
            <c:bubble3D val="0"/>
            <c:spPr>
              <a:solidFill>
                <a:srgbClr val="BAE8FF"/>
              </a:solidFill>
              <a:ln>
                <a:noFill/>
              </a:ln>
              <a:effectLst/>
            </c:spPr>
            <c:extLst>
              <c:ext xmlns:c16="http://schemas.microsoft.com/office/drawing/2014/chart" uri="{C3380CC4-5D6E-409C-BE32-E72D297353CC}">
                <c16:uniqueId val="{00000008-250F-4546-885D-73713E7F1C1C}"/>
              </c:ext>
            </c:extLst>
          </c:dPt>
          <c:dPt>
            <c:idx val="2"/>
            <c:invertIfNegative val="0"/>
            <c:bubble3D val="0"/>
            <c:spPr>
              <a:solidFill>
                <a:srgbClr val="BAE8FF"/>
              </a:solidFill>
              <a:ln>
                <a:noFill/>
              </a:ln>
              <a:effectLst/>
            </c:spPr>
            <c:extLst>
              <c:ext xmlns:c16="http://schemas.microsoft.com/office/drawing/2014/chart" uri="{C3380CC4-5D6E-409C-BE32-E72D297353CC}">
                <c16:uniqueId val="{00000007-250F-4546-885D-73713E7F1C1C}"/>
              </c:ext>
            </c:extLst>
          </c:dPt>
          <c:dPt>
            <c:idx val="3"/>
            <c:invertIfNegative val="0"/>
            <c:bubble3D val="0"/>
            <c:spPr>
              <a:solidFill>
                <a:srgbClr val="76D2FF">
                  <a:alpha val="50000"/>
                </a:srgbClr>
              </a:solidFill>
              <a:ln>
                <a:noFill/>
              </a:ln>
              <a:effectLst/>
            </c:spPr>
            <c:extLst>
              <c:ext xmlns:c16="http://schemas.microsoft.com/office/drawing/2014/chart" uri="{C3380CC4-5D6E-409C-BE32-E72D297353CC}">
                <c16:uniqueId val="{00000006-250F-4546-885D-73713E7F1C1C}"/>
              </c:ext>
            </c:extLst>
          </c:dPt>
          <c:dPt>
            <c:idx val="4"/>
            <c:invertIfNegative val="0"/>
            <c:bubble3D val="0"/>
            <c:spPr>
              <a:solidFill>
                <a:srgbClr val="76D2FF">
                  <a:alpha val="50000"/>
                </a:srgbClr>
              </a:solidFill>
              <a:ln>
                <a:noFill/>
              </a:ln>
              <a:effectLst/>
            </c:spPr>
            <c:extLst>
              <c:ext xmlns:c16="http://schemas.microsoft.com/office/drawing/2014/chart" uri="{C3380CC4-5D6E-409C-BE32-E72D297353CC}">
                <c16:uniqueId val="{00000005-250F-4546-885D-73713E7F1C1C}"/>
              </c:ext>
            </c:extLst>
          </c:dPt>
          <c:dPt>
            <c:idx val="5"/>
            <c:invertIfNegative val="0"/>
            <c:bubble3D val="0"/>
            <c:spPr>
              <a:solidFill>
                <a:srgbClr val="BAE8FF"/>
              </a:solidFill>
              <a:ln>
                <a:noFill/>
              </a:ln>
              <a:effectLst/>
            </c:spPr>
            <c:extLst>
              <c:ext xmlns:c16="http://schemas.microsoft.com/office/drawing/2014/chart" uri="{C3380CC4-5D6E-409C-BE32-E72D297353CC}">
                <c16:uniqueId val="{00000004-250F-4546-885D-73713E7F1C1C}"/>
              </c:ext>
            </c:extLst>
          </c:dPt>
          <c:dLbls>
            <c:dLbl>
              <c:idx val="0"/>
              <c:layout>
                <c:manualLayout>
                  <c:x val="-4.6565765619101937E-3"/>
                  <c:y val="-2.740182635902067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50F-4546-885D-73713E7F1C1C}"/>
                </c:ext>
              </c:extLst>
            </c:dLbl>
            <c:dLbl>
              <c:idx val="1"/>
              <c:layout>
                <c:manualLayout>
                  <c:x val="-4.6565765619101937E-3"/>
                  <c:y val="-3.082162002006395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50F-4546-885D-73713E7F1C1C}"/>
                </c:ext>
              </c:extLst>
            </c:dLbl>
            <c:dLbl>
              <c:idx val="2"/>
              <c:layout>
                <c:manualLayout>
                  <c:x val="2.3282882809551393E-3"/>
                  <c:y val="-4.873296544216995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50F-4546-885D-73713E7F1C1C}"/>
                </c:ext>
              </c:extLst>
            </c:dLbl>
            <c:numFmt formatCode="#,##0.0_);[Red]\(#,##0.0\)" sourceLinked="0"/>
            <c:spPr>
              <a:noFill/>
              <a:ln>
                <a:noFill/>
              </a:ln>
              <a:effectLst/>
            </c:spPr>
            <c:txPr>
              <a:bodyPr rot="0" spcFirstLastPara="1" vertOverflow="ellipsis" vert="horz" wrap="square" lIns="38100" tIns="19050" rIns="38100" bIns="19050" anchor="t" anchorCtr="0">
                <a:spAutoFit/>
              </a:bodyPr>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2016</c:v>
                </c:pt>
                <c:pt idx="1">
                  <c:v>2017</c:v>
                </c:pt>
                <c:pt idx="2">
                  <c:v>2018</c:v>
                </c:pt>
                <c:pt idx="3">
                  <c:v>2019</c:v>
                </c:pt>
                <c:pt idx="4">
                  <c:v>2020</c:v>
                </c:pt>
                <c:pt idx="5">
                  <c:v>2021</c:v>
                </c:pt>
                <c:pt idx="6">
                  <c:v>2025(F)</c:v>
                </c:pt>
                <c:pt idx="7">
                  <c:v>2030(F)</c:v>
                </c:pt>
              </c:strCache>
            </c:strRef>
          </c:cat>
          <c:val>
            <c:numRef>
              <c:f>Sheet1!$B$2:$B$9</c:f>
              <c:numCache>
                <c:formatCode>General</c:formatCode>
                <c:ptCount val="8"/>
                <c:pt idx="0">
                  <c:v>2.2000000000000002</c:v>
                </c:pt>
                <c:pt idx="1">
                  <c:v>3.8</c:v>
                </c:pt>
                <c:pt idx="2">
                  <c:v>6.2</c:v>
                </c:pt>
                <c:pt idx="3">
                  <c:v>10.1</c:v>
                </c:pt>
                <c:pt idx="4">
                  <c:v>14.5</c:v>
                </c:pt>
                <c:pt idx="5">
                  <c:v>18.7</c:v>
                </c:pt>
                <c:pt idx="6">
                  <c:v>32.9</c:v>
                </c:pt>
                <c:pt idx="7">
                  <c:v>74</c:v>
                </c:pt>
              </c:numCache>
            </c:numRef>
          </c:val>
          <c:extLst>
            <c:ext xmlns:c16="http://schemas.microsoft.com/office/drawing/2014/chart" uri="{C3380CC4-5D6E-409C-BE32-E72D297353CC}">
              <c16:uniqueId val="{00000000-250F-4546-885D-73713E7F1C1C}"/>
            </c:ext>
          </c:extLst>
        </c:ser>
        <c:dLbls>
          <c:dLblPos val="ctr"/>
          <c:showLegendKey val="0"/>
          <c:showVal val="1"/>
          <c:showCatName val="0"/>
          <c:showSerName val="0"/>
          <c:showPercent val="0"/>
          <c:showBubbleSize val="0"/>
        </c:dLbls>
        <c:gapWidth val="60"/>
        <c:overlap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187515734940628E-2"/>
          <c:y val="2.9820829539911775E-2"/>
          <c:w val="0.93645648204957987"/>
          <c:h val="0.86558106323958395"/>
        </c:manualLayout>
      </c:layout>
      <c:barChart>
        <c:barDir val="col"/>
        <c:grouping val="clustered"/>
        <c:varyColors val="0"/>
        <c:ser>
          <c:idx val="0"/>
          <c:order val="0"/>
          <c:tx>
            <c:strRef>
              <c:f>Sheet1!$B$1</c:f>
              <c:strCache>
                <c:ptCount val="1"/>
                <c:pt idx="0">
                  <c:v>승인</c:v>
                </c:pt>
              </c:strCache>
            </c:strRef>
          </c:tx>
          <c:spPr>
            <a:solidFill>
              <a:srgbClr val="B4E2F9"/>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Sheet1!$A$5:$A$14</c:f>
              <c:numCache>
                <c:formatCode>General</c:formatCode>
                <c:ptCount val="10"/>
                <c:pt idx="0">
                  <c:v>2023</c:v>
                </c:pt>
                <c:pt idx="1">
                  <c:v>2024</c:v>
                </c:pt>
                <c:pt idx="2">
                  <c:v>2025</c:v>
                </c:pt>
                <c:pt idx="3">
                  <c:v>2026</c:v>
                </c:pt>
                <c:pt idx="4">
                  <c:v>2027</c:v>
                </c:pt>
                <c:pt idx="5">
                  <c:v>2028</c:v>
                </c:pt>
                <c:pt idx="6">
                  <c:v>2029</c:v>
                </c:pt>
                <c:pt idx="7">
                  <c:v>2030</c:v>
                </c:pt>
                <c:pt idx="8">
                  <c:v>2031</c:v>
                </c:pt>
                <c:pt idx="9">
                  <c:v>2032</c:v>
                </c:pt>
              </c:numCache>
            </c:numRef>
          </c:cat>
          <c:val>
            <c:numRef>
              <c:f>Sheet1!$B$5:$B$14</c:f>
              <c:numCache>
                <c:formatCode>General</c:formatCode>
                <c:ptCount val="10"/>
                <c:pt idx="0">
                  <c:v>9</c:v>
                </c:pt>
                <c:pt idx="1">
                  <c:v>2</c:v>
                </c:pt>
                <c:pt idx="2">
                  <c:v>4</c:v>
                </c:pt>
                <c:pt idx="3">
                  <c:v>2</c:v>
                </c:pt>
                <c:pt idx="4">
                  <c:v>5</c:v>
                </c:pt>
                <c:pt idx="5">
                  <c:v>6</c:v>
                </c:pt>
                <c:pt idx="6">
                  <c:v>9</c:v>
                </c:pt>
                <c:pt idx="7">
                  <c:v>2</c:v>
                </c:pt>
                <c:pt idx="8">
                  <c:v>10</c:v>
                </c:pt>
                <c:pt idx="9">
                  <c:v>5</c:v>
                </c:pt>
              </c:numCache>
            </c:numRef>
          </c:val>
          <c:extLst>
            <c:ext xmlns:c16="http://schemas.microsoft.com/office/drawing/2014/chart" uri="{C3380CC4-5D6E-409C-BE32-E72D297353CC}">
              <c16:uniqueId val="{00000000-9976-493E-A03C-0D90CC4550B6}"/>
            </c:ext>
          </c:extLst>
        </c:ser>
        <c:dLbls>
          <c:dLblPos val="outEnd"/>
          <c:showLegendKey val="0"/>
          <c:showVal val="1"/>
          <c:showCatName val="0"/>
          <c:showSerName val="0"/>
          <c:showPercent val="0"/>
          <c:showBubbleSize val="0"/>
        </c:dLbls>
        <c:gapWidth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749191829359533E-2"/>
          <c:y val="0.22201018575795611"/>
          <c:w val="0.89450206219394179"/>
          <c:h val="0.68370849273604117"/>
        </c:manualLayout>
      </c:layout>
      <c:lineChart>
        <c:grouping val="standard"/>
        <c:varyColors val="0"/>
        <c:ser>
          <c:idx val="0"/>
          <c:order val="0"/>
          <c:tx>
            <c:strRef>
              <c:f>Sheet1!$B$1</c:f>
              <c:strCache>
                <c:ptCount val="1"/>
                <c:pt idx="0">
                  <c:v>미국</c:v>
                </c:pt>
              </c:strCache>
            </c:strRef>
          </c:tx>
          <c:spPr>
            <a:ln w="31750" cap="rnd">
              <a:solidFill>
                <a:srgbClr val="6BBBB2"/>
              </a:solidFill>
              <a:round/>
            </a:ln>
            <a:effectLst/>
          </c:spPr>
          <c:marker>
            <c:symbol val="circle"/>
            <c:size val="5"/>
            <c:spPr>
              <a:solidFill>
                <a:schemeClr val="bg1"/>
              </a:solidFill>
              <a:ln w="6350">
                <a:solidFill>
                  <a:srgbClr val="6BBBB2"/>
                </a:solidFill>
              </a:ln>
              <a:effectLst/>
            </c:spPr>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Sheet1!$B$2:$B$6</c:f>
              <c:numCache>
                <c:formatCode>General</c:formatCode>
                <c:ptCount val="5"/>
                <c:pt idx="0">
                  <c:v>0.06</c:v>
                </c:pt>
                <c:pt idx="1">
                  <c:v>0.09</c:v>
                </c:pt>
                <c:pt idx="2">
                  <c:v>0.12</c:v>
                </c:pt>
                <c:pt idx="3">
                  <c:v>0.23</c:v>
                </c:pt>
                <c:pt idx="4">
                  <c:v>0.33</c:v>
                </c:pt>
              </c:numCache>
            </c:numRef>
          </c:val>
          <c:smooth val="0"/>
          <c:extLst>
            <c:ext xmlns:c16="http://schemas.microsoft.com/office/drawing/2014/chart" uri="{C3380CC4-5D6E-409C-BE32-E72D297353CC}">
              <c16:uniqueId val="{00000001-A74E-4C00-A5D2-1E3C187DAC48}"/>
            </c:ext>
          </c:extLst>
        </c:ser>
        <c:ser>
          <c:idx val="1"/>
          <c:order val="1"/>
          <c:tx>
            <c:strRef>
              <c:f>Sheet1!$C$1</c:f>
              <c:strCache>
                <c:ptCount val="1"/>
                <c:pt idx="0">
                  <c:v>유럽</c:v>
                </c:pt>
              </c:strCache>
            </c:strRef>
          </c:tx>
          <c:spPr>
            <a:ln w="28575" cap="rnd">
              <a:solidFill>
                <a:schemeClr val="accent2"/>
              </a:solidFill>
              <a:round/>
            </a:ln>
            <a:effectLst/>
          </c:spPr>
          <c:marker>
            <c:symbol val="circle"/>
            <c:size val="5"/>
            <c:spPr>
              <a:solidFill>
                <a:schemeClr val="bg1"/>
              </a:solidFill>
              <a:ln w="9525">
                <a:solidFill>
                  <a:schemeClr val="accent2"/>
                </a:solidFill>
              </a:ln>
              <a:effectLst/>
            </c:spPr>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Sheet1!$C$2:$C$6</c:f>
              <c:numCache>
                <c:formatCode>General</c:formatCode>
                <c:ptCount val="5"/>
                <c:pt idx="0">
                  <c:v>0.53</c:v>
                </c:pt>
                <c:pt idx="1">
                  <c:v>0.56999999999999995</c:v>
                </c:pt>
                <c:pt idx="2">
                  <c:v>0.56999999999999995</c:v>
                </c:pt>
                <c:pt idx="3">
                  <c:v>0.52</c:v>
                </c:pt>
                <c:pt idx="4">
                  <c:v>0.55000000000000004</c:v>
                </c:pt>
              </c:numCache>
            </c:numRef>
          </c:val>
          <c:smooth val="0"/>
          <c:extLst>
            <c:ext xmlns:c16="http://schemas.microsoft.com/office/drawing/2014/chart" uri="{C3380CC4-5D6E-409C-BE32-E72D297353CC}">
              <c16:uniqueId val="{00000001-196F-4949-A7F3-1562DE56CC3A}"/>
            </c:ext>
          </c:extLst>
        </c:ser>
        <c:dLbls>
          <c:dLblPos val="t"/>
          <c:showLegendKey val="0"/>
          <c:showVal val="1"/>
          <c:showCatName val="0"/>
          <c:showSerName val="0"/>
          <c:showPercent val="0"/>
          <c:showBubbleSize val="0"/>
        </c:dLbls>
        <c:marker val="1"/>
        <c:smooth val="0"/>
        <c:axId val="814055424"/>
        <c:axId val="814054176"/>
      </c:lineChart>
      <c:catAx>
        <c:axId val="814055424"/>
        <c:scaling>
          <c:orientation val="minMax"/>
        </c:scaling>
        <c:delete val="0"/>
        <c:axPos val="b"/>
        <c:numFmt formatCode="General" sourceLinked="1"/>
        <c:majorTickMark val="none"/>
        <c:minorTickMark val="none"/>
        <c:tickLblPos val="nextTo"/>
        <c:spPr>
          <a:noFill/>
          <a:ln w="3175" cap="flat" cmpd="sng" algn="ctr">
            <a:solidFill>
              <a:schemeClr val="bg1">
                <a:lumMod val="75000"/>
              </a:schemeClr>
            </a:solidFill>
            <a:round/>
          </a:ln>
          <a:effectLst/>
        </c:spPr>
        <c:txPr>
          <a:bodyPr rot="-60000000" spcFirstLastPara="1" vertOverflow="ellipsis" vert="horz" wrap="square" anchor="ctr" anchorCtr="1"/>
          <a:lstStyle/>
          <a:p>
            <a:pPr>
              <a:defRP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814054176"/>
        <c:crosses val="autoZero"/>
        <c:auto val="1"/>
        <c:lblAlgn val="ctr"/>
        <c:lblOffset val="100"/>
        <c:tickLblSkip val="1"/>
        <c:tickMarkSkip val="1"/>
        <c:noMultiLvlLbl val="0"/>
      </c:catAx>
      <c:valAx>
        <c:axId val="814054176"/>
        <c:scaling>
          <c:orientation val="minMax"/>
        </c:scaling>
        <c:delete val="1"/>
        <c:axPos val="l"/>
        <c:numFmt formatCode="0%" sourceLinked="0"/>
        <c:majorTickMark val="none"/>
        <c:minorTickMark val="none"/>
        <c:tickLblPos val="nextTo"/>
        <c:crossAx val="814055424"/>
        <c:crosses val="autoZero"/>
        <c:crossBetween val="between"/>
      </c:valAx>
      <c:spPr>
        <a:noFill/>
        <a:ln>
          <a:noFill/>
        </a:ln>
        <a:effectLst/>
      </c:spPr>
    </c:plotArea>
    <c:legend>
      <c:legendPos val="r"/>
      <c:layout>
        <c:manualLayout>
          <c:xMode val="edge"/>
          <c:yMode val="edge"/>
          <c:x val="0.18617259092239555"/>
          <c:y val="0"/>
          <c:w val="0.63190196459203163"/>
          <c:h val="7.2813375837397235E-2"/>
        </c:manualLayout>
      </c:layout>
      <c:overlay val="0"/>
      <c:spPr>
        <a:noFill/>
        <a:ln>
          <a:noFill/>
        </a:ln>
        <a:effectLst/>
      </c:spPr>
      <c:txPr>
        <a:bodyPr rot="0" spcFirstLastPara="1" vertOverflow="ellipsis" vert="horz" wrap="square" anchor="ctr" anchorCtr="1"/>
        <a:lstStyle/>
        <a:p>
          <a:pPr>
            <a:defRP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n>
            <a:solidFill>
              <a:schemeClr val="bg1">
                <a:lumMod val="75000"/>
                <a:alpha val="0"/>
              </a:schemeClr>
            </a:solidFill>
          </a:ln>
          <a:solidFill>
            <a:schemeClr val="tx1">
              <a:lumMod val="85000"/>
              <a:lumOff val="15000"/>
            </a:schemeClr>
          </a:solidFill>
        </a:defRPr>
      </a:pPr>
      <a:endParaRPr lang="ko-K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807457279812662E-2"/>
          <c:y val="3.2418763197080841E-2"/>
          <c:w val="0.9436042299388927"/>
          <c:h val="0.9539541795873312"/>
        </c:manualLayout>
      </c:layout>
      <c:pieChart>
        <c:varyColors val="1"/>
        <c:ser>
          <c:idx val="0"/>
          <c:order val="0"/>
          <c:tx>
            <c:strRef>
              <c:f>Sheet1!$B$1</c:f>
              <c:strCache>
                <c:ptCount val="1"/>
                <c:pt idx="0">
                  <c:v>시장점유율</c:v>
                </c:pt>
              </c:strCache>
            </c:strRef>
          </c:tx>
          <c:spPr>
            <a:ln>
              <a:solidFill>
                <a:srgbClr val="FBFBFB"/>
              </a:solidFill>
            </a:ln>
          </c:spPr>
          <c:dPt>
            <c:idx val="0"/>
            <c:bubble3D val="0"/>
            <c:explosion val="1"/>
            <c:spPr>
              <a:solidFill>
                <a:srgbClr val="1E49E2"/>
              </a:solidFill>
              <a:ln w="19050">
                <a:solidFill>
                  <a:srgbClr val="FBFBFB"/>
                </a:solidFill>
              </a:ln>
              <a:effectLst/>
            </c:spPr>
            <c:extLst>
              <c:ext xmlns:c16="http://schemas.microsoft.com/office/drawing/2014/chart" uri="{C3380CC4-5D6E-409C-BE32-E72D297353CC}">
                <c16:uniqueId val="{00000001-9B63-41A7-A944-68D70FE3A215}"/>
              </c:ext>
            </c:extLst>
          </c:dPt>
          <c:dPt>
            <c:idx val="1"/>
            <c:bubble3D val="0"/>
            <c:spPr>
              <a:solidFill>
                <a:srgbClr val="743DC9"/>
              </a:solidFill>
              <a:ln w="19050">
                <a:solidFill>
                  <a:srgbClr val="FBFBFB"/>
                </a:solidFill>
              </a:ln>
              <a:effectLst/>
            </c:spPr>
            <c:extLst>
              <c:ext xmlns:c16="http://schemas.microsoft.com/office/drawing/2014/chart" uri="{C3380CC4-5D6E-409C-BE32-E72D297353CC}">
                <c16:uniqueId val="{00000003-9B63-41A7-A944-68D70FE3A215}"/>
              </c:ext>
            </c:extLst>
          </c:dPt>
          <c:dPt>
            <c:idx val="2"/>
            <c:bubble3D val="0"/>
            <c:spPr>
              <a:solidFill>
                <a:srgbClr val="C3ACFF"/>
              </a:solidFill>
              <a:ln w="19050">
                <a:solidFill>
                  <a:srgbClr val="FBFBFB"/>
                </a:solidFill>
              </a:ln>
              <a:effectLst/>
            </c:spPr>
            <c:extLst>
              <c:ext xmlns:c16="http://schemas.microsoft.com/office/drawing/2014/chart" uri="{C3380CC4-5D6E-409C-BE32-E72D297353CC}">
                <c16:uniqueId val="{00000005-9B63-41A7-A944-68D70FE3A215}"/>
              </c:ext>
            </c:extLst>
          </c:dPt>
          <c:dPt>
            <c:idx val="3"/>
            <c:bubble3D val="0"/>
            <c:spPr>
              <a:solidFill>
                <a:srgbClr val="BC3D9B"/>
              </a:solidFill>
              <a:ln w="19050">
                <a:solidFill>
                  <a:srgbClr val="FBFBFB"/>
                </a:solidFill>
              </a:ln>
              <a:effectLst/>
            </c:spPr>
            <c:extLst>
              <c:ext xmlns:c16="http://schemas.microsoft.com/office/drawing/2014/chart" uri="{C3380CC4-5D6E-409C-BE32-E72D297353CC}">
                <c16:uniqueId val="{00000007-9B63-41A7-A944-68D70FE3A215}"/>
              </c:ext>
            </c:extLst>
          </c:dPt>
          <c:dLbls>
            <c:dLbl>
              <c:idx val="0"/>
              <c:layout>
                <c:manualLayout>
                  <c:x val="-6.3570039237103573E-3"/>
                  <c:y val="4.8601427282421457E-2"/>
                </c:manualLayout>
              </c:layout>
              <c:tx>
                <c:rich>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bg1">
                              <a:lumMod val="75000"/>
                              <a:alpha val="0"/>
                            </a:schemeClr>
                          </a:solidFill>
                        </a:ln>
                        <a:solidFill>
                          <a:schemeClr val="bg1"/>
                        </a:solidFill>
                        <a:latin typeface="+mn-lt"/>
                        <a:ea typeface="+mn-ea"/>
                        <a:cs typeface="+mn-cs"/>
                      </a:defRPr>
                    </a:pPr>
                    <a:fld id="{76DF8978-5607-426C-9331-822DF2A0590B}" type="CATEGORYNAME">
                      <a:rPr lang="en-US" altLang="ko-KR" sz="800" smtClean="0">
                        <a:solidFill>
                          <a:schemeClr val="bg1"/>
                        </a:solidFill>
                      </a:rPr>
                      <a:pPr algn="ctr">
                        <a:defRPr lang="en-US" altLang="ko-KR" sz="800">
                          <a:ln>
                            <a:solidFill>
                              <a:schemeClr val="bg1">
                                <a:lumMod val="75000"/>
                                <a:alpha val="0"/>
                              </a:schemeClr>
                            </a:solidFill>
                          </a:ln>
                          <a:solidFill>
                            <a:schemeClr val="bg1"/>
                          </a:solidFill>
                        </a:defRPr>
                      </a:pPr>
                      <a:t>[범주 이름]</a:t>
                    </a:fld>
                    <a:r>
                      <a:rPr lang="en-US" altLang="ko-KR" baseline="0" dirty="0">
                        <a:solidFill>
                          <a:schemeClr val="bg1"/>
                        </a:solidFill>
                      </a:rPr>
                      <a:t>,</a:t>
                    </a:r>
                  </a:p>
                  <a:p>
                    <a:pPr algn="ctr">
                      <a:defRPr lang="en-US" altLang="ko-KR" sz="800">
                        <a:ln>
                          <a:solidFill>
                            <a:schemeClr val="bg1">
                              <a:lumMod val="75000"/>
                              <a:alpha val="0"/>
                            </a:schemeClr>
                          </a:solidFill>
                        </a:ln>
                        <a:solidFill>
                          <a:schemeClr val="bg1"/>
                        </a:solidFill>
                      </a:defRPr>
                    </a:pPr>
                    <a:r>
                      <a:rPr lang="en-US" altLang="ko-KR" baseline="0" dirty="0">
                        <a:solidFill>
                          <a:schemeClr val="bg1"/>
                        </a:solidFill>
                      </a:rPr>
                      <a:t> </a:t>
                    </a:r>
                    <a:fld id="{5C6AA77C-A15F-4FC1-B512-9E96A5F71D38}" type="VALUE">
                      <a:rPr lang="en-US" altLang="ko-KR" baseline="0" dirty="0">
                        <a:solidFill>
                          <a:schemeClr val="bg1"/>
                        </a:solidFill>
                      </a:rPr>
                      <a:pPr algn="ctr">
                        <a:defRPr lang="en-US" altLang="ko-KR" sz="800">
                          <a:ln>
                            <a:solidFill>
                              <a:schemeClr val="bg1">
                                <a:lumMod val="75000"/>
                                <a:alpha val="0"/>
                              </a:schemeClr>
                            </a:solidFill>
                          </a:ln>
                          <a:solidFill>
                            <a:schemeClr val="bg1"/>
                          </a:solidFill>
                        </a:defRPr>
                      </a:pPr>
                      <a:t>[값]</a:t>
                    </a:fld>
                    <a:endParaRPr lang="en-US" altLang="ko-KR" baseline="0" dirty="0">
                      <a:solidFill>
                        <a:schemeClr val="bg1"/>
                      </a:solidFill>
                    </a:endParaRPr>
                  </a:p>
                </c:rich>
              </c:tx>
              <c:numFmt formatCode="0.0%" sourceLinked="0"/>
              <c:spPr>
                <a:noFill/>
                <a:ln>
                  <a:noFill/>
                </a:ln>
                <a:effectLst/>
              </c:spPr>
              <c:txPr>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bg1">
                            <a:lumMod val="75000"/>
                            <a:alpha val="0"/>
                          </a:schemeClr>
                        </a:solidFill>
                      </a:ln>
                      <a:solidFill>
                        <a:schemeClr val="bg1"/>
                      </a:solidFill>
                      <a:latin typeface="+mn-lt"/>
                      <a:ea typeface="+mn-ea"/>
                      <a:cs typeface="+mn-cs"/>
                    </a:defRPr>
                  </a:pPr>
                  <a:endParaRPr lang="ko-KR"/>
                </a:p>
              </c:txPr>
              <c:dLblPos val="bestFit"/>
              <c:showLegendKey val="0"/>
              <c:showVal val="1"/>
              <c:showCatName val="1"/>
              <c:showSerName val="0"/>
              <c:showPercent val="0"/>
              <c:showBubbleSize val="0"/>
              <c:extLst>
                <c:ext xmlns:c15="http://schemas.microsoft.com/office/drawing/2012/chart" uri="{CE6537A1-D6FC-4f65-9D91-7224C49458BB}">
                  <c15:layout>
                    <c:manualLayout>
                      <c:w val="0.47200299482285102"/>
                      <c:h val="0.37140796347786237"/>
                    </c:manualLayout>
                  </c15:layout>
                  <c15:dlblFieldTable/>
                  <c15:showDataLabelsRange val="0"/>
                </c:ext>
                <c:ext xmlns:c16="http://schemas.microsoft.com/office/drawing/2014/chart" uri="{C3380CC4-5D6E-409C-BE32-E72D297353CC}">
                  <c16:uniqueId val="{00000001-9B63-41A7-A944-68D70FE3A215}"/>
                </c:ext>
              </c:extLst>
            </c:dLbl>
            <c:dLbl>
              <c:idx val="1"/>
              <c:layout>
                <c:manualLayout>
                  <c:x val="0.12392226666457759"/>
                  <c:y val="-0.18829803784023827"/>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32839352580287118"/>
                      <c:h val="0.23490249018835113"/>
                    </c:manualLayout>
                  </c15:layout>
                </c:ext>
                <c:ext xmlns:c16="http://schemas.microsoft.com/office/drawing/2014/chart" uri="{C3380CC4-5D6E-409C-BE32-E72D297353CC}">
                  <c16:uniqueId val="{00000003-9B63-41A7-A944-68D70FE3A215}"/>
                </c:ext>
              </c:extLst>
            </c:dLbl>
            <c:dLbl>
              <c:idx val="2"/>
              <c:delete val="1"/>
              <c:extLst>
                <c:ext xmlns:c15="http://schemas.microsoft.com/office/drawing/2012/chart" uri="{CE6537A1-D6FC-4f65-9D91-7224C49458BB}"/>
                <c:ext xmlns:c16="http://schemas.microsoft.com/office/drawing/2014/chart" uri="{C3380CC4-5D6E-409C-BE32-E72D297353CC}">
                  <c16:uniqueId val="{00000005-9B63-41A7-A944-68D70FE3A215}"/>
                </c:ext>
              </c:extLst>
            </c:dLbl>
            <c:dLbl>
              <c:idx val="3"/>
              <c:delete val="1"/>
              <c:extLst>
                <c:ext xmlns:c15="http://schemas.microsoft.com/office/drawing/2012/chart" uri="{CE6537A1-D6FC-4f65-9D91-7224C49458BB}"/>
                <c:ext xmlns:c16="http://schemas.microsoft.com/office/drawing/2014/chart" uri="{C3380CC4-5D6E-409C-BE32-E72D297353CC}">
                  <c16:uniqueId val="{00000007-9B63-41A7-A944-68D70FE3A215}"/>
                </c:ext>
              </c:extLst>
            </c:dLbl>
            <c:numFmt formatCode="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bg1">
                          <a:lumMod val="75000"/>
                          <a:alpha val="0"/>
                        </a:schemeClr>
                      </a:solidFill>
                    </a:ln>
                    <a:solidFill>
                      <a:schemeClr val="bg1"/>
                    </a:solidFill>
                    <a:latin typeface="+mn-lt"/>
                    <a:ea typeface="+mn-ea"/>
                    <a:cs typeface="+mn-cs"/>
                  </a:defRPr>
                </a:pPr>
                <a:endParaRPr lang="ko-KR"/>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레미케이드    (오리지널 의약품)</c:v>
                </c:pt>
                <c:pt idx="1">
                  <c:v>인플렉트라</c:v>
                </c:pt>
                <c:pt idx="2">
                  <c:v>Renflexis</c:v>
                </c:pt>
                <c:pt idx="3">
                  <c:v>Avsola</c:v>
                </c:pt>
              </c:strCache>
            </c:strRef>
          </c:cat>
          <c:val>
            <c:numRef>
              <c:f>Sheet1!$B$2:$B$5</c:f>
              <c:numCache>
                <c:formatCode>General</c:formatCode>
                <c:ptCount val="4"/>
                <c:pt idx="0">
                  <c:v>0.48699999999999999</c:v>
                </c:pt>
                <c:pt idx="1">
                  <c:v>0.314</c:v>
                </c:pt>
                <c:pt idx="2">
                  <c:v>0.105</c:v>
                </c:pt>
                <c:pt idx="3">
                  <c:v>9.4E-2</c:v>
                </c:pt>
              </c:numCache>
            </c:numRef>
          </c:val>
          <c:extLst>
            <c:ext xmlns:c16="http://schemas.microsoft.com/office/drawing/2014/chart" uri="{C3380CC4-5D6E-409C-BE32-E72D297353CC}">
              <c16:uniqueId val="{0000000C-9B63-41A7-A944-68D70FE3A215}"/>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407814534965167E-2"/>
          <c:y val="4.9673389463907855E-2"/>
          <c:w val="0.89212788764548456"/>
          <c:h val="0.85323771294754502"/>
        </c:manualLayout>
      </c:layout>
      <c:barChart>
        <c:barDir val="col"/>
        <c:grouping val="stacked"/>
        <c:varyColors val="0"/>
        <c:ser>
          <c:idx val="0"/>
          <c:order val="0"/>
          <c:tx>
            <c:strRef>
              <c:f>Sheet1!$B$1</c:f>
              <c:strCache>
                <c:ptCount val="1"/>
                <c:pt idx="0">
                  <c:v>IT</c:v>
                </c:pt>
              </c:strCache>
            </c:strRef>
          </c:tx>
          <c:spPr>
            <a:solidFill>
              <a:srgbClr val="76D2FF"/>
            </a:solidFill>
            <a:ln>
              <a:noFill/>
            </a:ln>
            <a:effectLst/>
          </c:spPr>
          <c:invertIfNegative val="0"/>
          <c:dPt>
            <c:idx val="0"/>
            <c:invertIfNegative val="0"/>
            <c:bubble3D val="0"/>
            <c:spPr>
              <a:solidFill>
                <a:srgbClr val="BAE8FF"/>
              </a:solidFill>
              <a:ln>
                <a:noFill/>
              </a:ln>
              <a:effectLst/>
            </c:spPr>
            <c:extLst>
              <c:ext xmlns:c16="http://schemas.microsoft.com/office/drawing/2014/chart" uri="{C3380CC4-5D6E-409C-BE32-E72D297353CC}">
                <c16:uniqueId val="{00000009-250F-4546-885D-73713E7F1C1C}"/>
              </c:ext>
            </c:extLst>
          </c:dPt>
          <c:dPt>
            <c:idx val="1"/>
            <c:invertIfNegative val="0"/>
            <c:bubble3D val="0"/>
            <c:spPr>
              <a:solidFill>
                <a:srgbClr val="BAE8FF"/>
              </a:solidFill>
              <a:ln>
                <a:noFill/>
              </a:ln>
              <a:effectLst/>
            </c:spPr>
            <c:extLst>
              <c:ext xmlns:c16="http://schemas.microsoft.com/office/drawing/2014/chart" uri="{C3380CC4-5D6E-409C-BE32-E72D297353CC}">
                <c16:uniqueId val="{00000008-250F-4546-885D-73713E7F1C1C}"/>
              </c:ext>
            </c:extLst>
          </c:dPt>
          <c:dPt>
            <c:idx val="2"/>
            <c:invertIfNegative val="0"/>
            <c:bubble3D val="0"/>
            <c:spPr>
              <a:solidFill>
                <a:srgbClr val="BAE8FF"/>
              </a:solidFill>
              <a:ln>
                <a:noFill/>
              </a:ln>
              <a:effectLst/>
            </c:spPr>
            <c:extLst>
              <c:ext xmlns:c16="http://schemas.microsoft.com/office/drawing/2014/chart" uri="{C3380CC4-5D6E-409C-BE32-E72D297353CC}">
                <c16:uniqueId val="{00000007-250F-4546-885D-73713E7F1C1C}"/>
              </c:ext>
            </c:extLst>
          </c:dPt>
          <c:dPt>
            <c:idx val="3"/>
            <c:invertIfNegative val="0"/>
            <c:bubble3D val="0"/>
            <c:spPr>
              <a:solidFill>
                <a:srgbClr val="76D2FF">
                  <a:alpha val="50000"/>
                </a:srgbClr>
              </a:solidFill>
              <a:ln>
                <a:noFill/>
              </a:ln>
              <a:effectLst/>
            </c:spPr>
            <c:extLst>
              <c:ext xmlns:c16="http://schemas.microsoft.com/office/drawing/2014/chart" uri="{C3380CC4-5D6E-409C-BE32-E72D297353CC}">
                <c16:uniqueId val="{00000006-250F-4546-885D-73713E7F1C1C}"/>
              </c:ext>
            </c:extLst>
          </c:dPt>
          <c:dPt>
            <c:idx val="4"/>
            <c:invertIfNegative val="0"/>
            <c:bubble3D val="0"/>
            <c:spPr>
              <a:solidFill>
                <a:srgbClr val="76D2FF">
                  <a:alpha val="50000"/>
                </a:srgbClr>
              </a:solidFill>
              <a:ln>
                <a:noFill/>
              </a:ln>
              <a:effectLst/>
            </c:spPr>
            <c:extLst>
              <c:ext xmlns:c16="http://schemas.microsoft.com/office/drawing/2014/chart" uri="{C3380CC4-5D6E-409C-BE32-E72D297353CC}">
                <c16:uniqueId val="{00000005-250F-4546-885D-73713E7F1C1C}"/>
              </c:ext>
            </c:extLst>
          </c:dPt>
          <c:dLbls>
            <c:dLbl>
              <c:idx val="0"/>
              <c:layout>
                <c:manualLayout>
                  <c:x val="0"/>
                  <c:y val="-0.1869198622799054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50F-4546-885D-73713E7F1C1C}"/>
                </c:ext>
              </c:extLst>
            </c:dLbl>
            <c:dLbl>
              <c:idx val="1"/>
              <c:layout>
                <c:manualLayout>
                  <c:x val="-2.6078704047107267E-17"/>
                  <c:y val="-0.2275211911941916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50F-4546-885D-73713E7F1C1C}"/>
                </c:ext>
              </c:extLst>
            </c:dLbl>
            <c:dLbl>
              <c:idx val="2"/>
              <c:layout>
                <c:manualLayout>
                  <c:x val="1.4224911987557346E-3"/>
                  <c:y val="-0.2389802056698778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50F-4546-885D-73713E7F1C1C}"/>
                </c:ext>
              </c:extLst>
            </c:dLbl>
            <c:dLbl>
              <c:idx val="3"/>
              <c:layout>
                <c:manualLayout>
                  <c:x val="-3.5555559538033104E-3"/>
                  <c:y val="-0.2634218600604258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50F-4546-885D-73713E7F1C1C}"/>
                </c:ext>
              </c:extLst>
            </c:dLbl>
            <c:dLbl>
              <c:idx val="4"/>
              <c:layout>
                <c:manualLayout>
                  <c:x val="1.4224911987557346E-3"/>
                  <c:y val="-0.2900634375763368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50F-4546-885D-73713E7F1C1C}"/>
                </c:ext>
              </c:extLst>
            </c:dLbl>
            <c:dLbl>
              <c:idx val="5"/>
              <c:layout>
                <c:manualLayout>
                  <c:x val="1.4224911987557346E-3"/>
                  <c:y val="-0.3162697951301588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50F-4546-885D-73713E7F1C1C}"/>
                </c:ext>
              </c:extLst>
            </c:dLbl>
            <c:dLbl>
              <c:idx val="6"/>
              <c:layout>
                <c:manualLayout>
                  <c:x val="1.4224911987557346E-3"/>
                  <c:y val="-0.3455237591341967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50F-4546-885D-73713E7F1C1C}"/>
                </c:ext>
              </c:extLst>
            </c:dLbl>
            <c:dLbl>
              <c:idx val="7"/>
              <c:layout>
                <c:manualLayout>
                  <c:x val="0"/>
                  <c:y val="-0.3786840356411014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50F-4546-885D-73713E7F1C1C}"/>
                </c:ext>
              </c:extLst>
            </c:dLbl>
            <c:dLbl>
              <c:idx val="8"/>
              <c:layout>
                <c:manualLayout>
                  <c:x val="-2.8449823975114693E-3"/>
                  <c:y val="-0.4079379996451392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50F-4546-885D-73713E7F1C1C}"/>
                </c:ext>
              </c:extLst>
            </c:dLbl>
            <c:dLbl>
              <c:idx val="9"/>
              <c:layout>
                <c:manualLayout>
                  <c:x val="-1.0431481618842907E-16"/>
                  <c:y val="-0.4378010582529829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50F-4546-885D-73713E7F1C1C}"/>
                </c:ext>
              </c:extLst>
            </c:dLbl>
            <c:numFmt formatCode="#,##0_);[Red]\(#,##0\)" sourceLinked="0"/>
            <c:spPr>
              <a:noFill/>
              <a:ln>
                <a:noFill/>
              </a:ln>
              <a:effectLst/>
            </c:spPr>
            <c:txPr>
              <a:bodyPr rot="0" spcFirstLastPara="1" vertOverflow="ellipsis" vert="horz" wrap="square" lIns="38100" tIns="19050" rIns="38100" bIns="19050" anchor="t" anchorCtr="0">
                <a:spAutoFit/>
              </a:bodyPr>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2018</c:v>
                </c:pt>
                <c:pt idx="1">
                  <c:v>2019</c:v>
                </c:pt>
                <c:pt idx="2">
                  <c:v>2020</c:v>
                </c:pt>
                <c:pt idx="3">
                  <c:v>2021</c:v>
                </c:pt>
                <c:pt idx="4">
                  <c:v>2022</c:v>
                </c:pt>
                <c:pt idx="5">
                  <c:v>2023(F)</c:v>
                </c:pt>
                <c:pt idx="6">
                  <c:v>2024(F)</c:v>
                </c:pt>
                <c:pt idx="7">
                  <c:v>2025(F)</c:v>
                </c:pt>
                <c:pt idx="8">
                  <c:v>2026(F)</c:v>
                </c:pt>
                <c:pt idx="9">
                  <c:v>2027(F)</c:v>
                </c:pt>
              </c:strCache>
            </c:strRef>
          </c:cat>
          <c:val>
            <c:numRef>
              <c:f>Sheet1!$B$2:$B$11</c:f>
              <c:numCache>
                <c:formatCode>General</c:formatCode>
                <c:ptCount val="10"/>
                <c:pt idx="0">
                  <c:v>2570</c:v>
                </c:pt>
                <c:pt idx="1">
                  <c:v>2990</c:v>
                </c:pt>
                <c:pt idx="2">
                  <c:v>3310</c:v>
                </c:pt>
                <c:pt idx="3">
                  <c:v>3810</c:v>
                </c:pt>
                <c:pt idx="4">
                  <c:v>4310</c:v>
                </c:pt>
                <c:pt idx="5">
                  <c:v>4740</c:v>
                </c:pt>
                <c:pt idx="6">
                  <c:v>5220</c:v>
                </c:pt>
                <c:pt idx="7">
                  <c:v>5690</c:v>
                </c:pt>
                <c:pt idx="8">
                  <c:v>6170</c:v>
                </c:pt>
                <c:pt idx="9">
                  <c:v>6660</c:v>
                </c:pt>
              </c:numCache>
            </c:numRef>
          </c:val>
          <c:extLst>
            <c:ext xmlns:c16="http://schemas.microsoft.com/office/drawing/2014/chart" uri="{C3380CC4-5D6E-409C-BE32-E72D297353CC}">
              <c16:uniqueId val="{00000000-250F-4546-885D-73713E7F1C1C}"/>
            </c:ext>
          </c:extLst>
        </c:ser>
        <c:dLbls>
          <c:dLblPos val="ctr"/>
          <c:showLegendKey val="0"/>
          <c:showVal val="1"/>
          <c:showCatName val="0"/>
          <c:showSerName val="0"/>
          <c:showPercent val="0"/>
          <c:showBubbleSize val="0"/>
        </c:dLbls>
        <c:gapWidth val="60"/>
        <c:overlap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0"/>
        <c:lblAlgn val="ctr"/>
        <c:lblOffset val="100"/>
        <c:noMultiLvlLbl val="0"/>
      </c:catAx>
      <c:valAx>
        <c:axId val="597311648"/>
        <c:scaling>
          <c:orientation val="minMax"/>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majorUnit val="1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13622725142507"/>
          <c:y val="7.4552073849779438E-2"/>
          <c:w val="0.56202516696758487"/>
          <c:h val="0.79102898938980437"/>
        </c:manualLayout>
      </c:layout>
      <c:barChart>
        <c:barDir val="col"/>
        <c:grouping val="stacked"/>
        <c:varyColors val="0"/>
        <c:ser>
          <c:idx val="0"/>
          <c:order val="0"/>
          <c:tx>
            <c:strRef>
              <c:f>Sheet1!$B$1</c:f>
              <c:strCache>
                <c:ptCount val="1"/>
                <c:pt idx="0">
                  <c:v>미국</c:v>
                </c:pt>
              </c:strCache>
            </c:strRef>
          </c:tx>
          <c:spPr>
            <a:solidFill>
              <a:schemeClr val="accent4"/>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Sheet1!$B$2:$B$6</c:f>
              <c:numCache>
                <c:formatCode>General</c:formatCode>
                <c:ptCount val="5"/>
                <c:pt idx="0">
                  <c:v>161426</c:v>
                </c:pt>
                <c:pt idx="1">
                  <c:v>185861</c:v>
                </c:pt>
                <c:pt idx="2">
                  <c:v>211264</c:v>
                </c:pt>
                <c:pt idx="3">
                  <c:v>230932</c:v>
                </c:pt>
                <c:pt idx="4">
                  <c:v>259003</c:v>
                </c:pt>
              </c:numCache>
            </c:numRef>
          </c:val>
          <c:extLst>
            <c:ext xmlns:c16="http://schemas.microsoft.com/office/drawing/2014/chart" uri="{C3380CC4-5D6E-409C-BE32-E72D297353CC}">
              <c16:uniqueId val="{00000009-F185-4158-99AF-1749787E3278}"/>
            </c:ext>
          </c:extLst>
        </c:ser>
        <c:ser>
          <c:idx val="1"/>
          <c:order val="1"/>
          <c:tx>
            <c:strRef>
              <c:f>Sheet1!$C$1</c:f>
              <c:strCache>
                <c:ptCount val="1"/>
                <c:pt idx="0">
                  <c:v>독일</c:v>
                </c:pt>
              </c:strCache>
            </c:strRef>
          </c:tx>
          <c:spPr>
            <a:solidFill>
              <a:srgbClr val="510DBC"/>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Sheet1!$C$2:$C$6</c:f>
              <c:numCache>
                <c:formatCode>General</c:formatCode>
                <c:ptCount val="5"/>
                <c:pt idx="0">
                  <c:v>15422</c:v>
                </c:pt>
                <c:pt idx="1">
                  <c:v>17870</c:v>
                </c:pt>
                <c:pt idx="2">
                  <c:v>18882</c:v>
                </c:pt>
                <c:pt idx="3">
                  <c:v>21807</c:v>
                </c:pt>
                <c:pt idx="4">
                  <c:v>24684</c:v>
                </c:pt>
              </c:numCache>
            </c:numRef>
          </c:val>
          <c:extLst>
            <c:ext xmlns:c16="http://schemas.microsoft.com/office/drawing/2014/chart" uri="{C3380CC4-5D6E-409C-BE32-E72D297353CC}">
              <c16:uniqueId val="{0000000A-F185-4158-99AF-1749787E3278}"/>
            </c:ext>
          </c:extLst>
        </c:ser>
        <c:ser>
          <c:idx val="2"/>
          <c:order val="2"/>
          <c:tx>
            <c:strRef>
              <c:f>Sheet1!$D$1</c:f>
              <c:strCache>
                <c:ptCount val="1"/>
                <c:pt idx="0">
                  <c:v>일본</c:v>
                </c:pt>
              </c:strCache>
            </c:strRef>
          </c:tx>
          <c:spPr>
            <a:solidFill>
              <a:srgbClr val="B497FF"/>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Sheet1!$D$2:$D$6</c:f>
              <c:numCache>
                <c:formatCode>General</c:formatCode>
                <c:ptCount val="5"/>
                <c:pt idx="0">
                  <c:v>14347</c:v>
                </c:pt>
                <c:pt idx="1">
                  <c:v>15663</c:v>
                </c:pt>
                <c:pt idx="2">
                  <c:v>17505</c:v>
                </c:pt>
                <c:pt idx="3">
                  <c:v>18773</c:v>
                </c:pt>
                <c:pt idx="4">
                  <c:v>19532</c:v>
                </c:pt>
              </c:numCache>
            </c:numRef>
          </c:val>
          <c:extLst>
            <c:ext xmlns:c16="http://schemas.microsoft.com/office/drawing/2014/chart" uri="{C3380CC4-5D6E-409C-BE32-E72D297353CC}">
              <c16:uniqueId val="{0000000C-F185-4158-99AF-1749787E3278}"/>
            </c:ext>
          </c:extLst>
        </c:ser>
        <c:ser>
          <c:idx val="3"/>
          <c:order val="3"/>
          <c:tx>
            <c:strRef>
              <c:f>Sheet1!$E$1</c:f>
              <c:strCache>
                <c:ptCount val="1"/>
                <c:pt idx="0">
                  <c:v>중국</c:v>
                </c:pt>
              </c:strCache>
            </c:strRef>
          </c:tx>
          <c:spPr>
            <a:solidFill>
              <a:srgbClr val="AB0D82"/>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Sheet1!$E$2:$E$6</c:f>
              <c:numCache>
                <c:formatCode>General</c:formatCode>
                <c:ptCount val="5"/>
                <c:pt idx="0">
                  <c:v>7816</c:v>
                </c:pt>
                <c:pt idx="1">
                  <c:v>8820</c:v>
                </c:pt>
                <c:pt idx="2">
                  <c:v>11111</c:v>
                </c:pt>
                <c:pt idx="3">
                  <c:v>12947</c:v>
                </c:pt>
                <c:pt idx="4">
                  <c:v>16888</c:v>
                </c:pt>
              </c:numCache>
            </c:numRef>
          </c:val>
          <c:extLst>
            <c:ext xmlns:c16="http://schemas.microsoft.com/office/drawing/2014/chart" uri="{C3380CC4-5D6E-409C-BE32-E72D297353CC}">
              <c16:uniqueId val="{0000000D-F185-4158-99AF-1749787E3278}"/>
            </c:ext>
          </c:extLst>
        </c:ser>
        <c:ser>
          <c:idx val="4"/>
          <c:order val="4"/>
          <c:tx>
            <c:strRef>
              <c:f>Sheet1!$F$1</c:f>
              <c:strCache>
                <c:ptCount val="1"/>
                <c:pt idx="0">
                  <c:v>프랑스</c:v>
                </c:pt>
              </c:strCache>
            </c:strRef>
          </c:tx>
          <c:spPr>
            <a:solidFill>
              <a:srgbClr val="FFA3DA"/>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Sheet1!$F$2:$F$6</c:f>
              <c:numCache>
                <c:formatCode>General</c:formatCode>
                <c:ptCount val="5"/>
                <c:pt idx="0">
                  <c:v>9928</c:v>
                </c:pt>
                <c:pt idx="1">
                  <c:v>11127</c:v>
                </c:pt>
                <c:pt idx="2">
                  <c:v>11793</c:v>
                </c:pt>
                <c:pt idx="3">
                  <c:v>13440</c:v>
                </c:pt>
                <c:pt idx="4">
                  <c:v>15841</c:v>
                </c:pt>
              </c:numCache>
            </c:numRef>
          </c:val>
          <c:extLst>
            <c:ext xmlns:c16="http://schemas.microsoft.com/office/drawing/2014/chart" uri="{C3380CC4-5D6E-409C-BE32-E72D297353CC}">
              <c16:uniqueId val="{0000000E-F185-4158-99AF-1749787E3278}"/>
            </c:ext>
          </c:extLst>
        </c:ser>
        <c:dLbls>
          <c:showLegendKey val="0"/>
          <c:showVal val="0"/>
          <c:showCatName val="0"/>
          <c:showSerName val="0"/>
          <c:showPercent val="0"/>
          <c:showBubbleSize val="0"/>
        </c:dLbls>
        <c:gapWidth val="100"/>
        <c:overlap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max val="350000"/>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7251195288434"/>
          <c:y val="0"/>
          <c:w val="0.5324306912635578"/>
          <c:h val="1"/>
        </c:manualLayout>
      </c:layout>
      <c:pieChart>
        <c:varyColors val="1"/>
        <c:ser>
          <c:idx val="0"/>
          <c:order val="0"/>
          <c:tx>
            <c:strRef>
              <c:f>Sheet1!$B$1</c:f>
              <c:strCache>
                <c:ptCount val="1"/>
                <c:pt idx="0">
                  <c:v>시장점유율</c:v>
                </c:pt>
              </c:strCache>
            </c:strRef>
          </c:tx>
          <c:dPt>
            <c:idx val="0"/>
            <c:bubble3D val="0"/>
            <c:explosion val="1"/>
            <c:spPr>
              <a:solidFill>
                <a:srgbClr val="91DBFF"/>
              </a:solidFill>
              <a:ln w="0">
                <a:solidFill>
                  <a:schemeClr val="lt1"/>
                </a:solidFill>
              </a:ln>
              <a:effectLst/>
            </c:spPr>
            <c:extLst>
              <c:ext xmlns:c16="http://schemas.microsoft.com/office/drawing/2014/chart" uri="{C3380CC4-5D6E-409C-BE32-E72D297353CC}">
                <c16:uniqueId val="{00000001-58ED-418E-828A-C7FFFFEBA4ED}"/>
              </c:ext>
            </c:extLst>
          </c:dPt>
          <c:dPt>
            <c:idx val="1"/>
            <c:bubble3D val="0"/>
            <c:spPr>
              <a:solidFill>
                <a:srgbClr val="743DC9"/>
              </a:solidFill>
              <a:ln w="0">
                <a:solidFill>
                  <a:schemeClr val="lt1"/>
                </a:solidFill>
              </a:ln>
              <a:effectLst/>
            </c:spPr>
            <c:extLst>
              <c:ext xmlns:c16="http://schemas.microsoft.com/office/drawing/2014/chart" uri="{C3380CC4-5D6E-409C-BE32-E72D297353CC}">
                <c16:uniqueId val="{00000003-58ED-418E-828A-C7FFFFEBA4ED}"/>
              </c:ext>
            </c:extLst>
          </c:dPt>
          <c:dPt>
            <c:idx val="2"/>
            <c:bubble3D val="0"/>
            <c:spPr>
              <a:solidFill>
                <a:srgbClr val="C3ACFF"/>
              </a:solidFill>
              <a:ln w="0">
                <a:solidFill>
                  <a:schemeClr val="lt1"/>
                </a:solidFill>
              </a:ln>
              <a:effectLst/>
            </c:spPr>
            <c:extLst>
              <c:ext xmlns:c16="http://schemas.microsoft.com/office/drawing/2014/chart" uri="{C3380CC4-5D6E-409C-BE32-E72D297353CC}">
                <c16:uniqueId val="{00000005-58ED-418E-828A-C7FFFFEBA4ED}"/>
              </c:ext>
            </c:extLst>
          </c:dPt>
          <c:dPt>
            <c:idx val="3"/>
            <c:bubble3D val="0"/>
            <c:spPr>
              <a:solidFill>
                <a:srgbClr val="BC3D9B"/>
              </a:solidFill>
              <a:ln w="0">
                <a:solidFill>
                  <a:schemeClr val="lt1"/>
                </a:solidFill>
              </a:ln>
              <a:effectLst/>
            </c:spPr>
            <c:extLst>
              <c:ext xmlns:c16="http://schemas.microsoft.com/office/drawing/2014/chart" uri="{C3380CC4-5D6E-409C-BE32-E72D297353CC}">
                <c16:uniqueId val="{00000007-58ED-418E-828A-C7FFFFEBA4ED}"/>
              </c:ext>
            </c:extLst>
          </c:dPt>
          <c:dPt>
            <c:idx val="4"/>
            <c:bubble3D val="0"/>
            <c:spPr>
              <a:solidFill>
                <a:srgbClr val="FFB5E1"/>
              </a:solidFill>
              <a:ln w="0">
                <a:solidFill>
                  <a:schemeClr val="lt1"/>
                </a:solidFill>
              </a:ln>
              <a:effectLst/>
            </c:spPr>
            <c:extLst>
              <c:ext xmlns:c16="http://schemas.microsoft.com/office/drawing/2014/chart" uri="{C3380CC4-5D6E-409C-BE32-E72D297353CC}">
                <c16:uniqueId val="{00000009-58ED-418E-828A-C7FFFFEBA4ED}"/>
              </c:ext>
            </c:extLst>
          </c:dPt>
          <c:dPt>
            <c:idx val="5"/>
            <c:bubble3D val="0"/>
            <c:spPr>
              <a:solidFill>
                <a:srgbClr val="3AA598"/>
              </a:solidFill>
              <a:ln w="0">
                <a:solidFill>
                  <a:schemeClr val="lt1"/>
                </a:solidFill>
              </a:ln>
              <a:effectLst/>
            </c:spPr>
            <c:extLst>
              <c:ext xmlns:c16="http://schemas.microsoft.com/office/drawing/2014/chart" uri="{C3380CC4-5D6E-409C-BE32-E72D297353CC}">
                <c16:uniqueId val="{0000000B-58ED-418E-828A-C7FFFFEBA4ED}"/>
              </c:ext>
            </c:extLst>
          </c:dPt>
          <c:dLbls>
            <c:dLbl>
              <c:idx val="0"/>
              <c:layout>
                <c:manualLayout>
                  <c:x val="-9.4721569824215895E-2"/>
                  <c:y val="0.1778837024282382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ED-418E-828A-C7FFFFEBA4ED}"/>
                </c:ext>
              </c:extLst>
            </c:dLbl>
            <c:dLbl>
              <c:idx val="1"/>
              <c:layout>
                <c:manualLayout>
                  <c:x val="-0.10816469451766803"/>
                  <c:y val="-8.980205056926553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ED-418E-828A-C7FFFFEBA4ED}"/>
                </c:ext>
              </c:extLst>
            </c:dLbl>
            <c:dLbl>
              <c:idx val="2"/>
              <c:layout>
                <c:manualLayout>
                  <c:x val="-1.6475714164538892E-2"/>
                  <c:y val="-7.529851729054959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8ED-418E-828A-C7FFFFEBA4ED}"/>
                </c:ext>
              </c:extLst>
            </c:dLbl>
            <c:dLbl>
              <c:idx val="4"/>
              <c:layout>
                <c:manualLayout>
                  <c:x val="6.2053818765742105E-2"/>
                  <c:y val="-8.7346980448714306E-2"/>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5.6177212770337555E-2"/>
                      <c:h val="9.9410733847710167E-2"/>
                    </c:manualLayout>
                  </c15:layout>
                </c:ext>
                <c:ext xmlns:c16="http://schemas.microsoft.com/office/drawing/2014/chart" uri="{C3380CC4-5D6E-409C-BE32-E72D297353CC}">
                  <c16:uniqueId val="{00000009-58ED-418E-828A-C7FFFFEBA4ED}"/>
                </c:ext>
              </c:extLst>
            </c:dLbl>
            <c:dLbl>
              <c:idx val="5"/>
              <c:layout>
                <c:manualLayout>
                  <c:x val="0.10967374543493404"/>
                  <c:y val="0.1178556966258384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8ED-418E-828A-C7FFFFEBA4ED}"/>
                </c:ext>
              </c:extLst>
            </c:dLbl>
            <c:numFmt formatCode="0%" sourceLinked="0"/>
            <c:spPr>
              <a:noFill/>
              <a:ln>
                <a:noFill/>
              </a:ln>
              <a:effectLst/>
            </c:spPr>
            <c:txPr>
              <a:bodyPr rot="0" spcFirstLastPara="1" vertOverflow="ellipsis" vert="horz" wrap="square" lIns="38100" tIns="19050" rIns="38100" bIns="19050" anchor="ctr" anchorCtr="0">
                <a:spAutoFit/>
              </a:bodyPr>
              <a:lstStyle/>
              <a:p>
                <a:pPr algn="ctr">
                  <a:defRPr lang="en-US" altLang="ko-KR" sz="900" b="0" i="0" u="none" strike="noStrike" kern="1200" baseline="0">
                    <a:ln>
                      <a:solidFill>
                        <a:sysClr val="window" lastClr="FFFFFF">
                          <a:lumMod val="65000"/>
                          <a:alpha val="0"/>
                        </a:sysClr>
                      </a:solidFill>
                    </a:ln>
                    <a:solidFill>
                      <a:schemeClr val="tx1">
                        <a:lumMod val="85000"/>
                        <a:lumOff val="15000"/>
                      </a:schemeClr>
                    </a:solidFill>
                    <a:latin typeface="+mn-ea"/>
                    <a:ea typeface="+mn-ea"/>
                    <a:cs typeface="+mn-cs"/>
                  </a:defRPr>
                </a:pPr>
                <a:endParaRPr lang="ko-K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자가면역 치료제</c:v>
                </c:pt>
                <c:pt idx="1">
                  <c:v>면역항암제</c:v>
                </c:pt>
                <c:pt idx="2">
                  <c:v>당뇨병 치료제</c:v>
                </c:pt>
                <c:pt idx="3">
                  <c:v>백신</c:v>
                </c:pt>
                <c:pt idx="4">
                  <c:v>기타 중추신경계</c:v>
                </c:pt>
                <c:pt idx="5">
                  <c:v>기타</c:v>
                </c:pt>
              </c:strCache>
            </c:strRef>
          </c:cat>
          <c:val>
            <c:numRef>
              <c:f>Sheet1!$B$2:$B$7</c:f>
              <c:numCache>
                <c:formatCode>General</c:formatCode>
                <c:ptCount val="6"/>
                <c:pt idx="0">
                  <c:v>0.22</c:v>
                </c:pt>
                <c:pt idx="1">
                  <c:v>0.18</c:v>
                </c:pt>
                <c:pt idx="2">
                  <c:v>0.18</c:v>
                </c:pt>
                <c:pt idx="3">
                  <c:v>0.05</c:v>
                </c:pt>
                <c:pt idx="4">
                  <c:v>0.04</c:v>
                </c:pt>
                <c:pt idx="5">
                  <c:v>0.33</c:v>
                </c:pt>
              </c:numCache>
            </c:numRef>
          </c:val>
          <c:extLst>
            <c:ext xmlns:c16="http://schemas.microsoft.com/office/drawing/2014/chart" uri="{C3380CC4-5D6E-409C-BE32-E72D297353CC}">
              <c16:uniqueId val="{0000000C-58ED-418E-828A-C7FFFFEBA4E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1.9486338509236256E-2"/>
          <c:y val="3.5738225158167679E-2"/>
          <c:w val="0.19308888328596421"/>
          <c:h val="0.5529404859435829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ysClr val="window" lastClr="FFFFFF">
                    <a:lumMod val="65000"/>
                    <a:alpha val="0"/>
                  </a:sysClr>
                </a:solidFill>
              </a:ln>
              <a:solidFill>
                <a:schemeClr val="tx1">
                  <a:lumMod val="85000"/>
                  <a:lumOff val="15000"/>
                </a:schemeClr>
              </a:solidFill>
              <a:latin typeface="+mn-ea"/>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187536835685737E-2"/>
          <c:y val="2.9820690938710787E-2"/>
          <c:w val="0.93645648204957987"/>
          <c:h val="0.86558106323958395"/>
        </c:manualLayout>
      </c:layout>
      <c:areaChart>
        <c:grouping val="standard"/>
        <c:varyColors val="0"/>
        <c:ser>
          <c:idx val="1"/>
          <c:order val="1"/>
          <c:tx>
            <c:strRef>
              <c:f>Sheet1!$C$1</c:f>
              <c:strCache>
                <c:ptCount val="1"/>
                <c:pt idx="0">
                  <c:v>EU 누적</c:v>
                </c:pt>
              </c:strCache>
            </c:strRef>
          </c:tx>
          <c:spPr>
            <a:solidFill>
              <a:srgbClr val="D1B6F6"/>
            </a:solidFill>
            <a:ln>
              <a:noFill/>
            </a:ln>
            <a:effectLst/>
          </c:spPr>
          <c:dLbls>
            <c:delete val="1"/>
          </c:dLbls>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Sheet1!$C$2:$C$18</c:f>
              <c:numCache>
                <c:formatCode>General</c:formatCode>
                <c:ptCount val="17"/>
                <c:pt idx="0">
                  <c:v>1</c:v>
                </c:pt>
                <c:pt idx="1">
                  <c:v>6</c:v>
                </c:pt>
                <c:pt idx="2">
                  <c:v>8</c:v>
                </c:pt>
                <c:pt idx="3">
                  <c:v>10</c:v>
                </c:pt>
                <c:pt idx="4">
                  <c:v>11</c:v>
                </c:pt>
                <c:pt idx="5">
                  <c:v>11</c:v>
                </c:pt>
                <c:pt idx="6">
                  <c:v>11</c:v>
                </c:pt>
                <c:pt idx="7">
                  <c:v>15</c:v>
                </c:pt>
                <c:pt idx="8">
                  <c:v>18</c:v>
                </c:pt>
                <c:pt idx="9">
                  <c:v>18</c:v>
                </c:pt>
                <c:pt idx="10">
                  <c:v>21</c:v>
                </c:pt>
                <c:pt idx="11">
                  <c:v>32</c:v>
                </c:pt>
                <c:pt idx="12">
                  <c:v>46</c:v>
                </c:pt>
                <c:pt idx="13">
                  <c:v>50</c:v>
                </c:pt>
                <c:pt idx="14">
                  <c:v>59</c:v>
                </c:pt>
                <c:pt idx="15">
                  <c:v>68</c:v>
                </c:pt>
                <c:pt idx="16">
                  <c:v>72</c:v>
                </c:pt>
              </c:numCache>
            </c:numRef>
          </c:val>
          <c:extLst>
            <c:ext xmlns:c16="http://schemas.microsoft.com/office/drawing/2014/chart" uri="{C3380CC4-5D6E-409C-BE32-E72D297353CC}">
              <c16:uniqueId val="{00000001-197F-4E98-BDA2-A632ED3EC380}"/>
            </c:ext>
          </c:extLst>
        </c:ser>
        <c:dLbls>
          <c:showLegendKey val="0"/>
          <c:showVal val="1"/>
          <c:showCatName val="0"/>
          <c:showSerName val="0"/>
          <c:showPercent val="0"/>
          <c:showBubbleSize val="0"/>
        </c:dLbls>
        <c:axId val="597314976"/>
        <c:axId val="597311648"/>
      </c:areaChart>
      <c:barChart>
        <c:barDir val="col"/>
        <c:grouping val="clustered"/>
        <c:varyColors val="0"/>
        <c:ser>
          <c:idx val="0"/>
          <c:order val="0"/>
          <c:tx>
            <c:strRef>
              <c:f>Sheet1!$B$1</c:f>
              <c:strCache>
                <c:ptCount val="1"/>
                <c:pt idx="0">
                  <c:v>EU</c:v>
                </c:pt>
              </c:strCache>
            </c:strRef>
          </c:tx>
          <c:spPr>
            <a:solidFill>
              <a:schemeClr val="accent4"/>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8A20-4AA5-93B9-CB901E320D7B}"/>
                </c:ext>
              </c:extLst>
            </c:dLbl>
            <c:dLbl>
              <c:idx val="2"/>
              <c:delete val="1"/>
              <c:extLst>
                <c:ext xmlns:c15="http://schemas.microsoft.com/office/drawing/2012/chart" uri="{CE6537A1-D6FC-4f65-9D91-7224C49458BB}"/>
                <c:ext xmlns:c16="http://schemas.microsoft.com/office/drawing/2014/chart" uri="{C3380CC4-5D6E-409C-BE32-E72D297353CC}">
                  <c16:uniqueId val="{00000001-8A20-4AA5-93B9-CB901E320D7B}"/>
                </c:ext>
              </c:extLst>
            </c:dLbl>
            <c:dLbl>
              <c:idx val="3"/>
              <c:delete val="1"/>
              <c:extLst>
                <c:ext xmlns:c15="http://schemas.microsoft.com/office/drawing/2012/chart" uri="{CE6537A1-D6FC-4f65-9D91-7224C49458BB}"/>
                <c:ext xmlns:c16="http://schemas.microsoft.com/office/drawing/2014/chart" uri="{C3380CC4-5D6E-409C-BE32-E72D297353CC}">
                  <c16:uniqueId val="{00000002-8A20-4AA5-93B9-CB901E320D7B}"/>
                </c:ext>
              </c:extLst>
            </c:dLbl>
            <c:dLbl>
              <c:idx val="4"/>
              <c:delete val="1"/>
              <c:extLst>
                <c:ext xmlns:c15="http://schemas.microsoft.com/office/drawing/2012/chart" uri="{CE6537A1-D6FC-4f65-9D91-7224C49458BB}"/>
                <c:ext xmlns:c16="http://schemas.microsoft.com/office/drawing/2014/chart" uri="{C3380CC4-5D6E-409C-BE32-E72D297353CC}">
                  <c16:uniqueId val="{00000003-8A20-4AA5-93B9-CB901E320D7B}"/>
                </c:ext>
              </c:extLst>
            </c:dLbl>
            <c:dLbl>
              <c:idx val="5"/>
              <c:delete val="1"/>
              <c:extLst>
                <c:ext xmlns:c15="http://schemas.microsoft.com/office/drawing/2012/chart" uri="{CE6537A1-D6FC-4f65-9D91-7224C49458BB}"/>
                <c:ext xmlns:c16="http://schemas.microsoft.com/office/drawing/2014/chart" uri="{C3380CC4-5D6E-409C-BE32-E72D297353CC}">
                  <c16:uniqueId val="{00000004-8A20-4AA5-93B9-CB901E320D7B}"/>
                </c:ext>
              </c:extLst>
            </c:dLbl>
            <c:dLbl>
              <c:idx val="6"/>
              <c:delete val="1"/>
              <c:extLst>
                <c:ext xmlns:c15="http://schemas.microsoft.com/office/drawing/2012/chart" uri="{CE6537A1-D6FC-4f65-9D91-7224C49458BB}"/>
                <c:ext xmlns:c16="http://schemas.microsoft.com/office/drawing/2014/chart" uri="{C3380CC4-5D6E-409C-BE32-E72D297353CC}">
                  <c16:uniqueId val="{00000005-8A20-4AA5-93B9-CB901E320D7B}"/>
                </c:ext>
              </c:extLst>
            </c:dLbl>
            <c:dLbl>
              <c:idx val="7"/>
              <c:delete val="1"/>
              <c:extLst>
                <c:ext xmlns:c15="http://schemas.microsoft.com/office/drawing/2012/chart" uri="{CE6537A1-D6FC-4f65-9D91-7224C49458BB}"/>
                <c:ext xmlns:c16="http://schemas.microsoft.com/office/drawing/2014/chart" uri="{C3380CC4-5D6E-409C-BE32-E72D297353CC}">
                  <c16:uniqueId val="{0000000F-8A20-4AA5-93B9-CB901E320D7B}"/>
                </c:ext>
              </c:extLst>
            </c:dLbl>
            <c:dLbl>
              <c:idx val="8"/>
              <c:delete val="1"/>
              <c:extLst>
                <c:ext xmlns:c15="http://schemas.microsoft.com/office/drawing/2012/chart" uri="{CE6537A1-D6FC-4f65-9D91-7224C49458BB}"/>
                <c:ext xmlns:c16="http://schemas.microsoft.com/office/drawing/2014/chart" uri="{C3380CC4-5D6E-409C-BE32-E72D297353CC}">
                  <c16:uniqueId val="{00000006-8A20-4AA5-93B9-CB901E320D7B}"/>
                </c:ext>
              </c:extLst>
            </c:dLbl>
            <c:dLbl>
              <c:idx val="9"/>
              <c:delete val="1"/>
              <c:extLst>
                <c:ext xmlns:c15="http://schemas.microsoft.com/office/drawing/2012/chart" uri="{CE6537A1-D6FC-4f65-9D91-7224C49458BB}"/>
                <c:ext xmlns:c16="http://schemas.microsoft.com/office/drawing/2014/chart" uri="{C3380CC4-5D6E-409C-BE32-E72D297353CC}">
                  <c16:uniqueId val="{00000007-8A20-4AA5-93B9-CB901E320D7B}"/>
                </c:ext>
              </c:extLst>
            </c:dLbl>
            <c:dLbl>
              <c:idx val="10"/>
              <c:delete val="1"/>
              <c:extLst>
                <c:ext xmlns:c15="http://schemas.microsoft.com/office/drawing/2012/chart" uri="{CE6537A1-D6FC-4f65-9D91-7224C49458BB}"/>
                <c:ext xmlns:c16="http://schemas.microsoft.com/office/drawing/2014/chart" uri="{C3380CC4-5D6E-409C-BE32-E72D297353CC}">
                  <c16:uniqueId val="{00000008-8A20-4AA5-93B9-CB901E320D7B}"/>
                </c:ext>
              </c:extLst>
            </c:dLbl>
            <c:dLbl>
              <c:idx val="11"/>
              <c:delete val="1"/>
              <c:extLst>
                <c:ext xmlns:c15="http://schemas.microsoft.com/office/drawing/2012/chart" uri="{CE6537A1-D6FC-4f65-9D91-7224C49458BB}"/>
                <c:ext xmlns:c16="http://schemas.microsoft.com/office/drawing/2014/chart" uri="{C3380CC4-5D6E-409C-BE32-E72D297353CC}">
                  <c16:uniqueId val="{00000009-8A20-4AA5-93B9-CB901E320D7B}"/>
                </c:ext>
              </c:extLst>
            </c:dLbl>
            <c:dLbl>
              <c:idx val="12"/>
              <c:delete val="1"/>
              <c:extLst>
                <c:ext xmlns:c15="http://schemas.microsoft.com/office/drawing/2012/chart" uri="{CE6537A1-D6FC-4f65-9D91-7224C49458BB}"/>
                <c:ext xmlns:c16="http://schemas.microsoft.com/office/drawing/2014/chart" uri="{C3380CC4-5D6E-409C-BE32-E72D297353CC}">
                  <c16:uniqueId val="{0000000A-8A20-4AA5-93B9-CB901E320D7B}"/>
                </c:ext>
              </c:extLst>
            </c:dLbl>
            <c:dLbl>
              <c:idx val="13"/>
              <c:delete val="1"/>
              <c:extLst>
                <c:ext xmlns:c15="http://schemas.microsoft.com/office/drawing/2012/chart" uri="{CE6537A1-D6FC-4f65-9D91-7224C49458BB}"/>
                <c:ext xmlns:c16="http://schemas.microsoft.com/office/drawing/2014/chart" uri="{C3380CC4-5D6E-409C-BE32-E72D297353CC}">
                  <c16:uniqueId val="{0000000B-8A20-4AA5-93B9-CB901E320D7B}"/>
                </c:ext>
              </c:extLst>
            </c:dLbl>
            <c:dLbl>
              <c:idx val="14"/>
              <c:delete val="1"/>
              <c:extLst>
                <c:ext xmlns:c15="http://schemas.microsoft.com/office/drawing/2012/chart" uri="{CE6537A1-D6FC-4f65-9D91-7224C49458BB}"/>
                <c:ext xmlns:c16="http://schemas.microsoft.com/office/drawing/2014/chart" uri="{C3380CC4-5D6E-409C-BE32-E72D297353CC}">
                  <c16:uniqueId val="{0000000C-8A20-4AA5-93B9-CB901E320D7B}"/>
                </c:ext>
              </c:extLst>
            </c:dLbl>
            <c:dLbl>
              <c:idx val="15"/>
              <c:delete val="1"/>
              <c:extLst>
                <c:ext xmlns:c15="http://schemas.microsoft.com/office/drawing/2012/chart" uri="{CE6537A1-D6FC-4f65-9D91-7224C49458BB}"/>
                <c:ext xmlns:c16="http://schemas.microsoft.com/office/drawing/2014/chart" uri="{C3380CC4-5D6E-409C-BE32-E72D297353CC}">
                  <c16:uniqueId val="{0000000D-8A20-4AA5-93B9-CB901E320D7B}"/>
                </c:ext>
              </c:extLst>
            </c:dLbl>
            <c:dLbl>
              <c:idx val="16"/>
              <c:delete val="1"/>
              <c:extLst>
                <c:ext xmlns:c15="http://schemas.microsoft.com/office/drawing/2012/chart" uri="{CE6537A1-D6FC-4f65-9D91-7224C49458BB}"/>
                <c:ext xmlns:c16="http://schemas.microsoft.com/office/drawing/2014/chart" uri="{C3380CC4-5D6E-409C-BE32-E72D297353CC}">
                  <c16:uniqueId val="{0000000E-8A20-4AA5-93B9-CB901E320D7B}"/>
                </c:ext>
              </c:extLst>
            </c:dLbl>
            <c:spPr>
              <a:noFill/>
              <a:ln>
                <a:noFill/>
              </a:ln>
              <a:effectLst/>
            </c:spPr>
            <c:txPr>
              <a:bodyPr rot="0" spcFirstLastPara="1" vertOverflow="ellipsis" vert="horz" wrap="square" lIns="38100" tIns="19050" rIns="38100" bIns="19050" anchor="ctr" anchorCtr="0">
                <a:spAutoFit/>
              </a:bodyPr>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Sheet1!$B$2:$B$18</c:f>
              <c:numCache>
                <c:formatCode>General</c:formatCode>
                <c:ptCount val="17"/>
                <c:pt idx="0">
                  <c:v>1</c:v>
                </c:pt>
                <c:pt idx="1">
                  <c:v>5</c:v>
                </c:pt>
                <c:pt idx="2">
                  <c:v>2</c:v>
                </c:pt>
                <c:pt idx="3">
                  <c:v>2</c:v>
                </c:pt>
                <c:pt idx="4">
                  <c:v>1</c:v>
                </c:pt>
                <c:pt idx="5">
                  <c:v>0</c:v>
                </c:pt>
                <c:pt idx="6">
                  <c:v>0</c:v>
                </c:pt>
                <c:pt idx="7">
                  <c:v>4</c:v>
                </c:pt>
                <c:pt idx="8">
                  <c:v>3</c:v>
                </c:pt>
                <c:pt idx="9">
                  <c:v>0</c:v>
                </c:pt>
                <c:pt idx="10">
                  <c:v>3</c:v>
                </c:pt>
                <c:pt idx="11">
                  <c:v>11</c:v>
                </c:pt>
                <c:pt idx="12">
                  <c:v>14</c:v>
                </c:pt>
                <c:pt idx="13">
                  <c:v>4</c:v>
                </c:pt>
                <c:pt idx="14">
                  <c:v>9</c:v>
                </c:pt>
                <c:pt idx="15">
                  <c:v>9</c:v>
                </c:pt>
                <c:pt idx="16">
                  <c:v>6</c:v>
                </c:pt>
              </c:numCache>
            </c:numRef>
          </c:val>
          <c:extLst>
            <c:ext xmlns:c16="http://schemas.microsoft.com/office/drawing/2014/chart" uri="{C3380CC4-5D6E-409C-BE32-E72D297353CC}">
              <c16:uniqueId val="{00000000-197F-4E98-BDA2-A632ED3EC380}"/>
            </c:ext>
          </c:extLst>
        </c:ser>
        <c:dLbls>
          <c:showLegendKey val="0"/>
          <c:showVal val="1"/>
          <c:showCatName val="0"/>
          <c:showSerName val="0"/>
          <c:showPercent val="0"/>
          <c:showBubbleSize val="0"/>
        </c:dLbls>
        <c:gapWidth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valAx>
      <c:spPr>
        <a:noFill/>
        <a:ln>
          <a:noFill/>
        </a:ln>
        <a:effectLst/>
      </c:spPr>
    </c:plotArea>
    <c:legend>
      <c:legendPos val="t"/>
      <c:layout>
        <c:manualLayout>
          <c:xMode val="edge"/>
          <c:yMode val="edge"/>
          <c:x val="0.42464374399784716"/>
          <c:y val="4.0380761969080418E-3"/>
          <c:w val="0.15071240006300057"/>
          <c:h val="6.3805419416215009E-2"/>
        </c:manualLayout>
      </c:layout>
      <c:overlay val="0"/>
      <c:spPr>
        <a:noFill/>
        <a:ln>
          <a:noFill/>
        </a:ln>
        <a:effectLst/>
      </c:spPr>
      <c:txPr>
        <a:bodyPr rot="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361501752056502E-2"/>
          <c:y val="8.2060837991854346E-2"/>
          <c:w val="0.93645648204957987"/>
          <c:h val="0.81263875398516039"/>
        </c:manualLayout>
      </c:layout>
      <c:barChart>
        <c:barDir val="col"/>
        <c:grouping val="clustered"/>
        <c:varyColors val="0"/>
        <c:ser>
          <c:idx val="0"/>
          <c:order val="0"/>
          <c:tx>
            <c:strRef>
              <c:f>Sheet1!$B$1</c:f>
              <c:strCache>
                <c:ptCount val="1"/>
                <c:pt idx="0">
                  <c:v>승인</c:v>
                </c:pt>
              </c:strCache>
            </c:strRef>
          </c:tx>
          <c:spPr>
            <a:solidFill>
              <a:srgbClr val="AB0D82"/>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2015</c:v>
                </c:pt>
                <c:pt idx="1">
                  <c:v>2016</c:v>
                </c:pt>
                <c:pt idx="2">
                  <c:v>2017</c:v>
                </c:pt>
                <c:pt idx="3">
                  <c:v>2018</c:v>
                </c:pt>
                <c:pt idx="4">
                  <c:v>2019</c:v>
                </c:pt>
                <c:pt idx="5">
                  <c:v>2020</c:v>
                </c:pt>
                <c:pt idx="6">
                  <c:v>2021</c:v>
                </c:pt>
                <c:pt idx="7">
                  <c:v>2022.12</c:v>
                </c:pt>
              </c:numCache>
            </c:numRef>
          </c:cat>
          <c:val>
            <c:numRef>
              <c:f>Sheet1!$B$2:$B$9</c:f>
              <c:numCache>
                <c:formatCode>General</c:formatCode>
                <c:ptCount val="8"/>
                <c:pt idx="0">
                  <c:v>1</c:v>
                </c:pt>
                <c:pt idx="1">
                  <c:v>3</c:v>
                </c:pt>
                <c:pt idx="2">
                  <c:v>5</c:v>
                </c:pt>
                <c:pt idx="3">
                  <c:v>7</c:v>
                </c:pt>
                <c:pt idx="4">
                  <c:v>10</c:v>
                </c:pt>
                <c:pt idx="5">
                  <c:v>3</c:v>
                </c:pt>
                <c:pt idx="6">
                  <c:v>4</c:v>
                </c:pt>
                <c:pt idx="7">
                  <c:v>7</c:v>
                </c:pt>
              </c:numCache>
            </c:numRef>
          </c:val>
          <c:extLst>
            <c:ext xmlns:c16="http://schemas.microsoft.com/office/drawing/2014/chart" uri="{C3380CC4-5D6E-409C-BE32-E72D297353CC}">
              <c16:uniqueId val="{00000000-074C-4FF3-A637-166EBBC5D9E0}"/>
            </c:ext>
          </c:extLst>
        </c:ser>
        <c:ser>
          <c:idx val="1"/>
          <c:order val="1"/>
          <c:tx>
            <c:strRef>
              <c:f>Sheet1!$C$1</c:f>
              <c:strCache>
                <c:ptCount val="1"/>
                <c:pt idx="0">
                  <c:v>출시</c:v>
                </c:pt>
              </c:strCache>
            </c:strRef>
          </c:tx>
          <c:spPr>
            <a:solidFill>
              <a:srgbClr val="FFA3DA"/>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2015</c:v>
                </c:pt>
                <c:pt idx="1">
                  <c:v>2016</c:v>
                </c:pt>
                <c:pt idx="2">
                  <c:v>2017</c:v>
                </c:pt>
                <c:pt idx="3">
                  <c:v>2018</c:v>
                </c:pt>
                <c:pt idx="4">
                  <c:v>2019</c:v>
                </c:pt>
                <c:pt idx="5">
                  <c:v>2020</c:v>
                </c:pt>
                <c:pt idx="6">
                  <c:v>2021</c:v>
                </c:pt>
                <c:pt idx="7">
                  <c:v>2022.12</c:v>
                </c:pt>
              </c:numCache>
            </c:numRef>
          </c:cat>
          <c:val>
            <c:numRef>
              <c:f>Sheet1!$C$2:$C$9</c:f>
              <c:numCache>
                <c:formatCode>General</c:formatCode>
                <c:ptCount val="8"/>
                <c:pt idx="0">
                  <c:v>1</c:v>
                </c:pt>
                <c:pt idx="1">
                  <c:v>1</c:v>
                </c:pt>
                <c:pt idx="2">
                  <c:v>1</c:v>
                </c:pt>
                <c:pt idx="3">
                  <c:v>3</c:v>
                </c:pt>
                <c:pt idx="4">
                  <c:v>7</c:v>
                </c:pt>
                <c:pt idx="5">
                  <c:v>6</c:v>
                </c:pt>
                <c:pt idx="6">
                  <c:v>2</c:v>
                </c:pt>
                <c:pt idx="7">
                  <c:v>1</c:v>
                </c:pt>
              </c:numCache>
            </c:numRef>
          </c:val>
          <c:extLst>
            <c:ext xmlns:c16="http://schemas.microsoft.com/office/drawing/2014/chart" uri="{C3380CC4-5D6E-409C-BE32-E72D297353CC}">
              <c16:uniqueId val="{00000001-074C-4FF3-A637-166EBBC5D9E0}"/>
            </c:ext>
          </c:extLst>
        </c:ser>
        <c:dLbls>
          <c:dLblPos val="outEnd"/>
          <c:showLegendKey val="0"/>
          <c:showVal val="1"/>
          <c:showCatName val="0"/>
          <c:showSerName val="0"/>
          <c:showPercent val="0"/>
          <c:showBubbleSize val="0"/>
        </c:dLbls>
        <c:gapWidth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valAx>
      <c:spPr>
        <a:noFill/>
        <a:ln>
          <a:noFill/>
        </a:ln>
        <a:effectLst/>
      </c:spPr>
    </c:plotArea>
    <c:legend>
      <c:legendPos val="t"/>
      <c:layout>
        <c:manualLayout>
          <c:xMode val="edge"/>
          <c:yMode val="edge"/>
          <c:x val="0.40158109345482418"/>
          <c:y val="0"/>
          <c:w val="0.19091658010506746"/>
          <c:h val="9.9709796580103718E-2"/>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187515734940628E-2"/>
          <c:y val="2.9820829539911775E-2"/>
          <c:w val="0.93645648204957987"/>
          <c:h val="0.86558106323958395"/>
        </c:manualLayout>
      </c:layout>
      <c:barChart>
        <c:barDir val="col"/>
        <c:grouping val="clustered"/>
        <c:varyColors val="0"/>
        <c:ser>
          <c:idx val="0"/>
          <c:order val="0"/>
          <c:tx>
            <c:strRef>
              <c:f>Sheet1!$B$1</c:f>
              <c:strCache>
                <c:ptCount val="1"/>
                <c:pt idx="0">
                  <c:v>EU</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2015</c:v>
                </c:pt>
                <c:pt idx="1">
                  <c:v>2016</c:v>
                </c:pt>
                <c:pt idx="2">
                  <c:v>2017</c:v>
                </c:pt>
                <c:pt idx="3">
                  <c:v>2018</c:v>
                </c:pt>
                <c:pt idx="4">
                  <c:v>2019</c:v>
                </c:pt>
                <c:pt idx="5">
                  <c:v>2020</c:v>
                </c:pt>
                <c:pt idx="6">
                  <c:v>2021</c:v>
                </c:pt>
                <c:pt idx="7">
                  <c:v>2022.09</c:v>
                </c:pt>
              </c:numCache>
            </c:numRef>
          </c:cat>
          <c:val>
            <c:numRef>
              <c:f>Sheet1!$B$2:$B$9</c:f>
              <c:numCache>
                <c:formatCode>General</c:formatCode>
                <c:ptCount val="8"/>
                <c:pt idx="0">
                  <c:v>1</c:v>
                </c:pt>
                <c:pt idx="1">
                  <c:v>6</c:v>
                </c:pt>
                <c:pt idx="2">
                  <c:v>8</c:v>
                </c:pt>
                <c:pt idx="3">
                  <c:v>10</c:v>
                </c:pt>
                <c:pt idx="4">
                  <c:v>11</c:v>
                </c:pt>
                <c:pt idx="5">
                  <c:v>11</c:v>
                </c:pt>
                <c:pt idx="6">
                  <c:v>11</c:v>
                </c:pt>
                <c:pt idx="7">
                  <c:v>15</c:v>
                </c:pt>
              </c:numCache>
            </c:numRef>
          </c:val>
          <c:extLst>
            <c:ext xmlns:c16="http://schemas.microsoft.com/office/drawing/2014/chart" uri="{C3380CC4-5D6E-409C-BE32-E72D297353CC}">
              <c16:uniqueId val="{00000000-AFA4-4352-BC78-E0DC67499FB2}"/>
            </c:ext>
          </c:extLst>
        </c:ser>
        <c:ser>
          <c:idx val="1"/>
          <c:order val="1"/>
          <c:tx>
            <c:strRef>
              <c:f>Sheet1!$C$1</c:f>
              <c:strCache>
                <c:ptCount val="1"/>
                <c:pt idx="0">
                  <c:v>미국</c:v>
                </c:pt>
              </c:strCache>
            </c:strRef>
          </c:tx>
          <c:spPr>
            <a:solidFill>
              <a:srgbClr val="510DBC"/>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2015</c:v>
                </c:pt>
                <c:pt idx="1">
                  <c:v>2016</c:v>
                </c:pt>
                <c:pt idx="2">
                  <c:v>2017</c:v>
                </c:pt>
                <c:pt idx="3">
                  <c:v>2018</c:v>
                </c:pt>
                <c:pt idx="4">
                  <c:v>2019</c:v>
                </c:pt>
                <c:pt idx="5">
                  <c:v>2020</c:v>
                </c:pt>
                <c:pt idx="6">
                  <c:v>2021</c:v>
                </c:pt>
                <c:pt idx="7">
                  <c:v>2022.09</c:v>
                </c:pt>
              </c:numCache>
            </c:numRef>
          </c:cat>
          <c:val>
            <c:numRef>
              <c:f>Sheet1!$C$2:$C$9</c:f>
              <c:numCache>
                <c:formatCode>General</c:formatCode>
                <c:ptCount val="8"/>
                <c:pt idx="0">
                  <c:v>1</c:v>
                </c:pt>
                <c:pt idx="1">
                  <c:v>4</c:v>
                </c:pt>
                <c:pt idx="2">
                  <c:v>9</c:v>
                </c:pt>
                <c:pt idx="3">
                  <c:v>16</c:v>
                </c:pt>
                <c:pt idx="4">
                  <c:v>26</c:v>
                </c:pt>
                <c:pt idx="5">
                  <c:v>29</c:v>
                </c:pt>
                <c:pt idx="6">
                  <c:v>33</c:v>
                </c:pt>
                <c:pt idx="7">
                  <c:v>39</c:v>
                </c:pt>
              </c:numCache>
            </c:numRef>
          </c:val>
          <c:extLst>
            <c:ext xmlns:c16="http://schemas.microsoft.com/office/drawing/2014/chart" uri="{C3380CC4-5D6E-409C-BE32-E72D297353CC}">
              <c16:uniqueId val="{00000001-AFA4-4352-BC78-E0DC67499FB2}"/>
            </c:ext>
          </c:extLst>
        </c:ser>
        <c:dLbls>
          <c:dLblPos val="outEnd"/>
          <c:showLegendKey val="0"/>
          <c:showVal val="1"/>
          <c:showCatName val="0"/>
          <c:showSerName val="0"/>
          <c:showPercent val="0"/>
          <c:showBubbleSize val="0"/>
        </c:dLbls>
        <c:gapWidth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valAx>
      <c:spPr>
        <a:noFill/>
        <a:ln>
          <a:noFill/>
        </a:ln>
        <a:effectLst/>
      </c:spPr>
    </c:plotArea>
    <c:legend>
      <c:legendPos val="t"/>
      <c:layout>
        <c:manualLayout>
          <c:xMode val="edge"/>
          <c:yMode val="edge"/>
          <c:x val="0.41046738342487699"/>
          <c:y val="0"/>
          <c:w val="0.17906499975960763"/>
          <c:h val="9.2307312277373488E-2"/>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045666602017471"/>
          <c:y val="1.1107546315209863E-2"/>
          <c:w val="0.81954333397982515"/>
          <c:h val="0.95626643013197388"/>
        </c:manualLayout>
      </c:layout>
      <c:barChart>
        <c:barDir val="bar"/>
        <c:grouping val="clustered"/>
        <c:varyColors val="0"/>
        <c:ser>
          <c:idx val="0"/>
          <c:order val="0"/>
          <c:tx>
            <c:strRef>
              <c:f>Sheet1!$B$1</c:f>
              <c:strCache>
                <c:ptCount val="1"/>
                <c:pt idx="0">
                  <c:v>의약품 수</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휴미라</c:v>
                </c:pt>
                <c:pt idx="1">
                  <c:v>뉴라스타</c:v>
                </c:pt>
                <c:pt idx="2">
                  <c:v>허셉틴</c:v>
                </c:pt>
                <c:pt idx="3">
                  <c:v>레미케이드</c:v>
                </c:pt>
                <c:pt idx="4">
                  <c:v>아바스틴</c:v>
                </c:pt>
                <c:pt idx="5">
                  <c:v>리툭산</c:v>
                </c:pt>
                <c:pt idx="6">
                  <c:v>엔브렐</c:v>
                </c:pt>
                <c:pt idx="7">
                  <c:v>란투스</c:v>
                </c:pt>
                <c:pt idx="8">
                  <c:v>루센티스</c:v>
                </c:pt>
                <c:pt idx="9">
                  <c:v>그 외</c:v>
                </c:pt>
              </c:strCache>
            </c:strRef>
          </c:cat>
          <c:val>
            <c:numRef>
              <c:f>Sheet1!$B$2:$B$11</c:f>
              <c:numCache>
                <c:formatCode>General</c:formatCode>
                <c:ptCount val="10"/>
                <c:pt idx="0">
                  <c:v>8</c:v>
                </c:pt>
                <c:pt idx="1">
                  <c:v>6</c:v>
                </c:pt>
                <c:pt idx="2">
                  <c:v>5</c:v>
                </c:pt>
                <c:pt idx="3">
                  <c:v>4</c:v>
                </c:pt>
                <c:pt idx="4">
                  <c:v>4</c:v>
                </c:pt>
                <c:pt idx="5">
                  <c:v>3</c:v>
                </c:pt>
                <c:pt idx="6">
                  <c:v>2</c:v>
                </c:pt>
                <c:pt idx="7">
                  <c:v>2</c:v>
                </c:pt>
                <c:pt idx="8">
                  <c:v>2</c:v>
                </c:pt>
                <c:pt idx="9">
                  <c:v>4</c:v>
                </c:pt>
              </c:numCache>
            </c:numRef>
          </c:val>
          <c:extLst>
            <c:ext xmlns:c16="http://schemas.microsoft.com/office/drawing/2014/chart" uri="{C3380CC4-5D6E-409C-BE32-E72D297353CC}">
              <c16:uniqueId val="{00000000-D11C-4EE3-9648-B56D5DB90A36}"/>
            </c:ext>
          </c:extLst>
        </c:ser>
        <c:dLbls>
          <c:dLblPos val="outEnd"/>
          <c:showLegendKey val="0"/>
          <c:showVal val="1"/>
          <c:showCatName val="0"/>
          <c:showSerName val="0"/>
          <c:showPercent val="0"/>
          <c:showBubbleSize val="0"/>
        </c:dLbls>
        <c:gapWidth val="100"/>
        <c:axId val="597314976"/>
        <c:axId val="597311648"/>
      </c:barChart>
      <c:catAx>
        <c:axId val="59731497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scaling>
        <c:delete val="1"/>
        <c:axPos val="t"/>
        <c:numFmt formatCode="#,##0_);[Red]\(#,##0\)" sourceLinked="0"/>
        <c:majorTickMark val="out"/>
        <c:minorTickMark val="none"/>
        <c:tickLblPos val="high"/>
        <c:crossAx val="597314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43108257385205"/>
          <c:y val="0.17939065784732974"/>
          <c:w val="0.89212788764548456"/>
          <c:h val="0.73753346864197034"/>
        </c:manualLayout>
      </c:layout>
      <c:lineChart>
        <c:grouping val="standard"/>
        <c:varyColors val="0"/>
        <c:ser>
          <c:idx val="0"/>
          <c:order val="0"/>
          <c:tx>
            <c:strRef>
              <c:f>Sheet1!$B$1</c:f>
              <c:strCache>
                <c:ptCount val="1"/>
                <c:pt idx="0">
                  <c:v>뉴라스타(Neulasta)</c:v>
                </c:pt>
              </c:strCache>
            </c:strRef>
          </c:tx>
          <c:spPr>
            <a:ln w="28575" cap="rnd">
              <a:solidFill>
                <a:srgbClr val="3AA598"/>
              </a:solidFill>
              <a:round/>
            </a:ln>
            <a:effectLst/>
          </c:spPr>
          <c:marker>
            <c:symbol val="circle"/>
            <c:size val="5"/>
            <c:spPr>
              <a:solidFill>
                <a:schemeClr val="bg1"/>
              </a:solidFill>
              <a:ln w="9525">
                <a:solidFill>
                  <a:srgbClr val="3AA598"/>
                </a:solidFill>
              </a:ln>
              <a:effectLst/>
            </c:spPr>
          </c:marker>
          <c:dPt>
            <c:idx val="0"/>
            <c:marker>
              <c:symbol val="circle"/>
              <c:size val="5"/>
              <c:spPr>
                <a:solidFill>
                  <a:schemeClr val="bg1"/>
                </a:solidFill>
                <a:ln w="9525">
                  <a:solidFill>
                    <a:srgbClr val="3AA598"/>
                  </a:solidFill>
                </a:ln>
                <a:effectLst/>
              </c:spPr>
            </c:marker>
            <c:bubble3D val="0"/>
            <c:spPr>
              <a:ln w="28575" cap="rnd">
                <a:solidFill>
                  <a:srgbClr val="3AA598"/>
                </a:solidFill>
                <a:round/>
              </a:ln>
              <a:effectLst/>
            </c:spPr>
            <c:extLst>
              <c:ext xmlns:c16="http://schemas.microsoft.com/office/drawing/2014/chart" uri="{C3380CC4-5D6E-409C-BE32-E72D297353CC}">
                <c16:uniqueId val="{00000001-1F0C-4FCE-8AF9-75F6E191EAB5}"/>
              </c:ext>
            </c:extLst>
          </c:dPt>
          <c:dPt>
            <c:idx val="1"/>
            <c:marker>
              <c:symbol val="circle"/>
              <c:size val="5"/>
              <c:spPr>
                <a:solidFill>
                  <a:schemeClr val="bg1"/>
                </a:solidFill>
                <a:ln w="9525">
                  <a:solidFill>
                    <a:srgbClr val="3AA598"/>
                  </a:solidFill>
                </a:ln>
                <a:effectLst/>
              </c:spPr>
            </c:marker>
            <c:bubble3D val="0"/>
            <c:spPr>
              <a:ln w="28575" cap="rnd">
                <a:solidFill>
                  <a:srgbClr val="3AA598"/>
                </a:solidFill>
                <a:round/>
              </a:ln>
              <a:effectLst/>
            </c:spPr>
            <c:extLst>
              <c:ext xmlns:c16="http://schemas.microsoft.com/office/drawing/2014/chart" uri="{C3380CC4-5D6E-409C-BE32-E72D297353CC}">
                <c16:uniqueId val="{00000003-1F0C-4FCE-8AF9-75F6E191EAB5}"/>
              </c:ext>
            </c:extLst>
          </c:dPt>
          <c:dPt>
            <c:idx val="2"/>
            <c:marker>
              <c:symbol val="circle"/>
              <c:size val="5"/>
              <c:spPr>
                <a:solidFill>
                  <a:schemeClr val="bg1"/>
                </a:solidFill>
                <a:ln w="9525">
                  <a:solidFill>
                    <a:srgbClr val="3AA598"/>
                  </a:solidFill>
                </a:ln>
                <a:effectLst/>
              </c:spPr>
            </c:marker>
            <c:bubble3D val="0"/>
            <c:spPr>
              <a:ln w="28575" cap="rnd">
                <a:solidFill>
                  <a:srgbClr val="3AA598"/>
                </a:solidFill>
                <a:round/>
              </a:ln>
              <a:effectLst/>
            </c:spPr>
            <c:extLst>
              <c:ext xmlns:c16="http://schemas.microsoft.com/office/drawing/2014/chart" uri="{C3380CC4-5D6E-409C-BE32-E72D297353CC}">
                <c16:uniqueId val="{00000005-1F0C-4FCE-8AF9-75F6E191EAB5}"/>
              </c:ext>
            </c:extLst>
          </c:dPt>
          <c:dPt>
            <c:idx val="3"/>
            <c:marker>
              <c:symbol val="circle"/>
              <c:size val="5"/>
              <c:spPr>
                <a:solidFill>
                  <a:schemeClr val="bg1"/>
                </a:solidFill>
                <a:ln w="9525">
                  <a:solidFill>
                    <a:srgbClr val="3AA598"/>
                  </a:solidFill>
                </a:ln>
                <a:effectLst/>
              </c:spPr>
            </c:marker>
            <c:bubble3D val="0"/>
            <c:spPr>
              <a:ln w="28575" cap="rnd">
                <a:solidFill>
                  <a:srgbClr val="3AA598"/>
                </a:solidFill>
                <a:round/>
              </a:ln>
              <a:effectLst/>
            </c:spPr>
            <c:extLst>
              <c:ext xmlns:c16="http://schemas.microsoft.com/office/drawing/2014/chart" uri="{C3380CC4-5D6E-409C-BE32-E72D297353CC}">
                <c16:uniqueId val="{00000007-1F0C-4FCE-8AF9-75F6E191EAB5}"/>
              </c:ext>
            </c:extLst>
          </c:dPt>
          <c:cat>
            <c:numRef>
              <c:f>Sheet1!$A$2:$A$7</c:f>
              <c:numCache>
                <c:formatCode>General</c:formatCode>
                <c:ptCount val="6"/>
                <c:pt idx="0">
                  <c:v>2017</c:v>
                </c:pt>
                <c:pt idx="1">
                  <c:v>2018</c:v>
                </c:pt>
                <c:pt idx="2">
                  <c:v>2019</c:v>
                </c:pt>
                <c:pt idx="3">
                  <c:v>2020</c:v>
                </c:pt>
                <c:pt idx="4">
                  <c:v>2021</c:v>
                </c:pt>
                <c:pt idx="5">
                  <c:v>2022</c:v>
                </c:pt>
              </c:numCache>
            </c:numRef>
          </c:cat>
          <c:val>
            <c:numRef>
              <c:f>Sheet1!$B$2:$B$7</c:f>
              <c:numCache>
                <c:formatCode>#,##0</c:formatCode>
                <c:ptCount val="6"/>
                <c:pt idx="0">
                  <c:v>4534</c:v>
                </c:pt>
                <c:pt idx="1">
                  <c:v>4475</c:v>
                </c:pt>
                <c:pt idx="2">
                  <c:v>3221</c:v>
                </c:pt>
                <c:pt idx="3">
                  <c:v>2293</c:v>
                </c:pt>
                <c:pt idx="4">
                  <c:v>1734</c:v>
                </c:pt>
                <c:pt idx="5">
                  <c:v>1126</c:v>
                </c:pt>
              </c:numCache>
            </c:numRef>
          </c:val>
          <c:smooth val="0"/>
          <c:extLst>
            <c:ext xmlns:c16="http://schemas.microsoft.com/office/drawing/2014/chart" uri="{C3380CC4-5D6E-409C-BE32-E72D297353CC}">
              <c16:uniqueId val="{0000000F-1F0C-4FCE-8AF9-75F6E191EAB5}"/>
            </c:ext>
          </c:extLst>
        </c:ser>
        <c:ser>
          <c:idx val="1"/>
          <c:order val="1"/>
          <c:tx>
            <c:strRef>
              <c:f>Sheet1!$C$1</c:f>
              <c:strCache>
                <c:ptCount val="1"/>
                <c:pt idx="0">
                  <c:v>허셉틴(Herceptin)</c:v>
                </c:pt>
              </c:strCache>
            </c:strRef>
          </c:tx>
          <c:spPr>
            <a:ln w="28575" cap="rnd">
              <a:solidFill>
                <a:schemeClr val="accent2"/>
              </a:solidFill>
              <a:round/>
            </a:ln>
            <a:effectLst/>
          </c:spPr>
          <c:marker>
            <c:symbol val="circle"/>
            <c:size val="5"/>
            <c:spPr>
              <a:solidFill>
                <a:schemeClr val="bg1"/>
              </a:solidFill>
              <a:ln w="9525">
                <a:solidFill>
                  <a:srgbClr val="00338D"/>
                </a:solidFill>
              </a:ln>
              <a:effectLst/>
            </c:spPr>
          </c:marker>
          <c:cat>
            <c:numRef>
              <c:f>Sheet1!$A$2:$A$7</c:f>
              <c:numCache>
                <c:formatCode>General</c:formatCode>
                <c:ptCount val="6"/>
                <c:pt idx="0">
                  <c:v>2017</c:v>
                </c:pt>
                <c:pt idx="1">
                  <c:v>2018</c:v>
                </c:pt>
                <c:pt idx="2">
                  <c:v>2019</c:v>
                </c:pt>
                <c:pt idx="3">
                  <c:v>2020</c:v>
                </c:pt>
                <c:pt idx="4">
                  <c:v>2021</c:v>
                </c:pt>
                <c:pt idx="5">
                  <c:v>2022</c:v>
                </c:pt>
              </c:numCache>
            </c:numRef>
          </c:cat>
          <c:val>
            <c:numRef>
              <c:f>Sheet1!$C$2:$C$7</c:f>
              <c:numCache>
                <c:formatCode>#,##0</c:formatCode>
                <c:ptCount val="6"/>
                <c:pt idx="0">
                  <c:v>7125</c:v>
                </c:pt>
                <c:pt idx="1">
                  <c:v>7137</c:v>
                </c:pt>
                <c:pt idx="2">
                  <c:v>6079</c:v>
                </c:pt>
                <c:pt idx="3">
                  <c:v>3946</c:v>
                </c:pt>
                <c:pt idx="4" formatCode="#,##0.00">
                  <c:v>3007.2</c:v>
                </c:pt>
                <c:pt idx="5" formatCode="#,##0.00">
                  <c:v>2391</c:v>
                </c:pt>
              </c:numCache>
            </c:numRef>
          </c:val>
          <c:smooth val="0"/>
          <c:extLst>
            <c:ext xmlns:c16="http://schemas.microsoft.com/office/drawing/2014/chart" uri="{C3380CC4-5D6E-409C-BE32-E72D297353CC}">
              <c16:uniqueId val="{00000011-1F0C-4FCE-8AF9-75F6E191EAB5}"/>
            </c:ext>
          </c:extLst>
        </c:ser>
        <c:ser>
          <c:idx val="2"/>
          <c:order val="2"/>
          <c:tx>
            <c:strRef>
              <c:f>Sheet1!$D$1</c:f>
              <c:strCache>
                <c:ptCount val="1"/>
                <c:pt idx="0">
                  <c:v>아바스틴(Avastin)</c:v>
                </c:pt>
              </c:strCache>
            </c:strRef>
          </c:tx>
          <c:spPr>
            <a:ln w="28575" cap="rnd">
              <a:solidFill>
                <a:srgbClr val="743DC9"/>
              </a:solidFill>
              <a:round/>
            </a:ln>
            <a:effectLst/>
          </c:spPr>
          <c:marker>
            <c:symbol val="circle"/>
            <c:size val="5"/>
            <c:spPr>
              <a:solidFill>
                <a:schemeClr val="bg1"/>
              </a:solidFill>
              <a:ln w="9525">
                <a:solidFill>
                  <a:srgbClr val="743DC9"/>
                </a:solidFill>
              </a:ln>
              <a:effectLst/>
            </c:spPr>
          </c:marker>
          <c:cat>
            <c:numRef>
              <c:f>Sheet1!$A$2:$A$7</c:f>
              <c:numCache>
                <c:formatCode>General</c:formatCode>
                <c:ptCount val="6"/>
                <c:pt idx="0">
                  <c:v>2017</c:v>
                </c:pt>
                <c:pt idx="1">
                  <c:v>2018</c:v>
                </c:pt>
                <c:pt idx="2">
                  <c:v>2019</c:v>
                </c:pt>
                <c:pt idx="3">
                  <c:v>2020</c:v>
                </c:pt>
                <c:pt idx="4">
                  <c:v>2021</c:v>
                </c:pt>
                <c:pt idx="5">
                  <c:v>2022</c:v>
                </c:pt>
              </c:numCache>
            </c:numRef>
          </c:cat>
          <c:val>
            <c:numRef>
              <c:f>Sheet1!$D$2:$D$7</c:f>
              <c:numCache>
                <c:formatCode>#,##0</c:formatCode>
                <c:ptCount val="6"/>
                <c:pt idx="0">
                  <c:v>6794</c:v>
                </c:pt>
                <c:pt idx="1">
                  <c:v>7001</c:v>
                </c:pt>
                <c:pt idx="2">
                  <c:v>7120</c:v>
                </c:pt>
                <c:pt idx="3">
                  <c:v>5319</c:v>
                </c:pt>
                <c:pt idx="4">
                  <c:v>3411.2</c:v>
                </c:pt>
                <c:pt idx="5" formatCode="#,##0.00">
                  <c:v>2368.6999999999998</c:v>
                </c:pt>
              </c:numCache>
            </c:numRef>
          </c:val>
          <c:smooth val="0"/>
          <c:extLst>
            <c:ext xmlns:c16="http://schemas.microsoft.com/office/drawing/2014/chart" uri="{C3380CC4-5D6E-409C-BE32-E72D297353CC}">
              <c16:uniqueId val="{00000012-1F0C-4FCE-8AF9-75F6E191EAB5}"/>
            </c:ext>
          </c:extLst>
        </c:ser>
        <c:dLbls>
          <c:showLegendKey val="0"/>
          <c:showVal val="0"/>
          <c:showCatName val="0"/>
          <c:showSerName val="0"/>
          <c:showPercent val="0"/>
          <c:showBubbleSize val="0"/>
        </c:dLbls>
        <c:marker val="1"/>
        <c:smooth val="0"/>
        <c:axId val="597314976"/>
        <c:axId val="597311648"/>
      </c:line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1648"/>
        <c:crosses val="autoZero"/>
        <c:auto val="1"/>
        <c:lblAlgn val="ctr"/>
        <c:lblOffset val="100"/>
        <c:noMultiLvlLbl val="0"/>
      </c:catAx>
      <c:valAx>
        <c:axId val="597311648"/>
        <c:scaling>
          <c:orientation val="minMax"/>
          <c:max val="10000"/>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crossAx val="597314976"/>
        <c:crosses val="autoZero"/>
        <c:crossBetween val="between"/>
      </c:valAx>
      <c:spPr>
        <a:noFill/>
        <a:ln>
          <a:noFill/>
        </a:ln>
        <a:effectLst/>
      </c:spPr>
    </c:plotArea>
    <c:legend>
      <c:legendPos val="t"/>
      <c:layout>
        <c:manualLayout>
          <c:xMode val="edge"/>
          <c:yMode val="edge"/>
          <c:x val="0.12582047684072606"/>
          <c:y val="5.0356128722626806E-3"/>
          <c:w val="0.71133500364397151"/>
          <c:h val="6.8487970884340874E-2"/>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0.80053</cdr:y>
    </cdr:from>
    <cdr:to>
      <cdr:x>0.31187</cdr:x>
      <cdr:y>1</cdr:y>
    </cdr:to>
    <cdr:sp macro="" textlink="">
      <cdr:nvSpPr>
        <cdr:cNvPr id="2" name="설명선: 굽은 선(테두리 없음) 1">
          <a:extLst xmlns:a="http://schemas.openxmlformats.org/drawingml/2006/main">
            <a:ext uri="{FF2B5EF4-FFF2-40B4-BE49-F238E27FC236}">
              <a16:creationId xmlns:a16="http://schemas.microsoft.com/office/drawing/2014/main" id="{E3FF73CF-9F40-44B1-8E7E-BC95BF64A25F}"/>
            </a:ext>
          </a:extLst>
        </cdr:cNvPr>
        <cdr:cNvSpPr/>
      </cdr:nvSpPr>
      <cdr:spPr>
        <a:xfrm xmlns:a="http://schemas.openxmlformats.org/drawingml/2006/main">
          <a:off x="0" y="1623024"/>
          <a:ext cx="1334649" cy="404413"/>
        </a:xfrm>
        <a:prstGeom xmlns:a="http://schemas.openxmlformats.org/drawingml/2006/main" prst="callout2">
          <a:avLst>
            <a:gd name="adj1" fmla="val 60103"/>
            <a:gd name="adj2" fmla="val 97221"/>
            <a:gd name="adj3" fmla="val 60103"/>
            <a:gd name="adj4" fmla="val 105043"/>
            <a:gd name="adj5" fmla="val 21086"/>
            <a:gd name="adj6" fmla="val 120123"/>
          </a:avLst>
        </a:prstGeom>
        <a:noFill xmlns:a="http://schemas.openxmlformats.org/drawingml/2006/main"/>
        <a:ln xmlns:a="http://schemas.openxmlformats.org/drawingml/2006/main" w="3175">
          <a:solidFill>
            <a:srgbClr val="BC3D9B"/>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pPr marL="171450" marR="0" lvl="0" indent="-171450" algn="l" rtl="0" fontAlgn="ctr">
            <a:lnSpc>
              <a:spcPct val="110000"/>
            </a:lnSpc>
            <a:spcBef>
              <a:spcPts val="0"/>
            </a:spcBef>
            <a:spcAft>
              <a:spcPts val="500"/>
            </a:spcAft>
            <a:buClrTx/>
            <a:buSzTx/>
            <a:buFont typeface="Wingdings" panose="05000000000000000000" pitchFamily="2" charset="2"/>
            <a:buChar char="ü"/>
            <a:tabLst/>
            <a:defRPr/>
          </a:pPr>
          <a:r>
            <a:rPr lang="ko-KR" altLang="en-US" sz="800" kern="1200" dirty="0">
              <a:ln>
                <a:solidFill>
                  <a:sysClr val="window" lastClr="FFFFFF">
                    <a:lumMod val="65000"/>
                    <a:alpha val="0"/>
                  </a:sysClr>
                </a:solidFill>
              </a:ln>
              <a:solidFill>
                <a:schemeClr val="tx1">
                  <a:lumMod val="85000"/>
                  <a:lumOff val="15000"/>
                </a:schemeClr>
              </a:solidFill>
              <a:latin typeface="+mn-ea"/>
            </a:rPr>
            <a:t>코미나티</a:t>
          </a:r>
          <a:r>
            <a:rPr lang="en-US" altLang="ko-KR" sz="800" kern="1200" dirty="0">
              <a:ln>
                <a:solidFill>
                  <a:sysClr val="window" lastClr="FFFFFF">
                    <a:lumMod val="65000"/>
                    <a:alpha val="0"/>
                  </a:sysClr>
                </a:solidFill>
              </a:ln>
              <a:solidFill>
                <a:schemeClr val="tx1">
                  <a:lumMod val="85000"/>
                  <a:lumOff val="15000"/>
                </a:schemeClr>
              </a:solidFill>
              <a:latin typeface="+mn-ea"/>
            </a:rPr>
            <a:t>(Comirnaty), </a:t>
          </a:r>
          <a:r>
            <a:rPr lang="ko-KR" altLang="en-US" sz="800" kern="1200" dirty="0">
              <a:ln>
                <a:solidFill>
                  <a:sysClr val="window" lastClr="FFFFFF">
                    <a:lumMod val="65000"/>
                    <a:alpha val="0"/>
                  </a:sysClr>
                </a:solidFill>
              </a:ln>
              <a:solidFill>
                <a:schemeClr val="tx1">
                  <a:lumMod val="85000"/>
                  <a:lumOff val="15000"/>
                </a:schemeClr>
              </a:solidFill>
              <a:latin typeface="+mn-ea"/>
            </a:rPr>
            <a:t>스파이크박스</a:t>
          </a:r>
          <a:r>
            <a:rPr lang="en-US" altLang="ko-KR" sz="800" kern="1200" dirty="0">
              <a:ln>
                <a:solidFill>
                  <a:sysClr val="window" lastClr="FFFFFF">
                    <a:lumMod val="65000"/>
                    <a:alpha val="0"/>
                  </a:sysClr>
                </a:solidFill>
              </a:ln>
              <a:solidFill>
                <a:schemeClr val="tx1">
                  <a:lumMod val="85000"/>
                  <a:lumOff val="15000"/>
                </a:schemeClr>
              </a:solidFill>
              <a:latin typeface="+mn-ea"/>
            </a:rPr>
            <a:t>(Spikevax)</a:t>
          </a:r>
          <a:endParaRPr lang="ko-KR" altLang="en-US" sz="800" kern="1200" dirty="0">
            <a:ln>
              <a:solidFill>
                <a:sysClr val="window" lastClr="FFFFFF">
                  <a:lumMod val="65000"/>
                  <a:alpha val="0"/>
                </a:sysClr>
              </a:solidFill>
            </a:ln>
            <a:solidFill>
              <a:schemeClr val="tx1">
                <a:lumMod val="85000"/>
                <a:lumOff val="15000"/>
              </a:schemeClr>
            </a:solidFill>
            <a:latin typeface="+mn-ea"/>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0.27525</cdr:x>
      <cdr:y>0.45457</cdr:y>
    </cdr:from>
    <cdr:to>
      <cdr:x>0.38289</cdr:x>
      <cdr:y>0.52917</cdr:y>
    </cdr:to>
    <cdr:sp macro="" textlink="">
      <cdr:nvSpPr>
        <cdr:cNvPr id="2" name="TextBox 1">
          <a:extLst xmlns:a="http://schemas.openxmlformats.org/drawingml/2006/main">
            <a:ext uri="{FF2B5EF4-FFF2-40B4-BE49-F238E27FC236}">
              <a16:creationId xmlns:a16="http://schemas.microsoft.com/office/drawing/2014/main" id="{1BD9B95A-5BCB-1AD5-07A9-A9B09F1CF937}"/>
            </a:ext>
          </a:extLst>
        </cdr:cNvPr>
        <cdr:cNvSpPr txBox="1"/>
      </cdr:nvSpPr>
      <cdr:spPr>
        <a:xfrm xmlns:a="http://schemas.openxmlformats.org/drawingml/2006/main">
          <a:off x="1533780" y="1500309"/>
          <a:ext cx="599750" cy="246221"/>
        </a:xfrm>
        <a:prstGeom xmlns:a="http://schemas.openxmlformats.org/drawingml/2006/main" prst="rect">
          <a:avLst/>
        </a:prstGeom>
        <a:noFill xmlns:a="http://schemas.openxmlformats.org/drawingml/2006/main"/>
      </cdr:spPr>
      <cdr:txBody>
        <a:bodyPr xmlns:a="http://schemas.openxmlformats.org/drawingml/2006/main" vertOverflow="clip" wrap="square" lIns="0" tIns="0" rIns="0" bIns="0" rtlCol="0">
          <a:spAutoFit/>
        </a:bodyPr>
        <a:lstStyle xmlns:a="http://schemas.openxmlformats.org/drawingml/2006/main"/>
        <a:p xmlns:a="http://schemas.openxmlformats.org/drawingml/2006/main">
          <a:pPr algn="ctr"/>
          <a:r>
            <a:rPr lang="en-US" altLang="ko-KR" sz="800" b="1" kern="1200" dirty="0">
              <a:ln>
                <a:solidFill>
                  <a:sysClr val="window" lastClr="FFFFFF">
                    <a:lumMod val="65000"/>
                    <a:alpha val="0"/>
                  </a:sysClr>
                </a:solidFill>
              </a:ln>
              <a:solidFill>
                <a:srgbClr val="098E7E"/>
              </a:solidFill>
              <a:latin typeface="+mn-ea"/>
            </a:rPr>
            <a:t>2018     </a:t>
          </a:r>
          <a:r>
            <a:rPr lang="ko-KR" altLang="en-US" sz="800" b="1" kern="1200" dirty="0">
              <a:ln>
                <a:solidFill>
                  <a:sysClr val="window" lastClr="FFFFFF">
                    <a:lumMod val="65000"/>
                    <a:alpha val="0"/>
                  </a:sysClr>
                </a:solidFill>
              </a:ln>
              <a:solidFill>
                <a:srgbClr val="098E7E"/>
              </a:solidFill>
              <a:latin typeface="+mn-ea"/>
            </a:rPr>
            <a:t>풀필라 출시</a:t>
          </a:r>
        </a:p>
      </cdr:txBody>
    </cdr:sp>
  </cdr:relSizeAnchor>
  <cdr:relSizeAnchor xmlns:cdr="http://schemas.openxmlformats.org/drawingml/2006/chartDrawing">
    <cdr:from>
      <cdr:x>0.26314</cdr:x>
      <cdr:y>0.25094</cdr:y>
    </cdr:from>
    <cdr:to>
      <cdr:x>0.39899</cdr:x>
      <cdr:y>0.32555</cdr:y>
    </cdr:to>
    <cdr:sp macro="" textlink="">
      <cdr:nvSpPr>
        <cdr:cNvPr id="3" name="TextBox 1">
          <a:extLst xmlns:a="http://schemas.openxmlformats.org/drawingml/2006/main">
            <a:ext uri="{FF2B5EF4-FFF2-40B4-BE49-F238E27FC236}">
              <a16:creationId xmlns:a16="http://schemas.microsoft.com/office/drawing/2014/main" id="{9528D380-531D-5260-B191-DBC33078833F}"/>
            </a:ext>
          </a:extLst>
        </cdr:cNvPr>
        <cdr:cNvSpPr txBox="1"/>
      </cdr:nvSpPr>
      <cdr:spPr>
        <a:xfrm xmlns:a="http://schemas.openxmlformats.org/drawingml/2006/main">
          <a:off x="1466268" y="828239"/>
          <a:ext cx="757005" cy="246221"/>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ko-KR" sz="800" b="1" kern="1200" dirty="0">
              <a:ln>
                <a:solidFill>
                  <a:sysClr val="window" lastClr="FFFFFF">
                    <a:lumMod val="65000"/>
                    <a:alpha val="0"/>
                  </a:sysClr>
                </a:solidFill>
              </a:ln>
              <a:solidFill>
                <a:srgbClr val="00338D"/>
              </a:solidFill>
              <a:latin typeface="+mn-ea"/>
            </a:rPr>
            <a:t>2018</a:t>
          </a:r>
        </a:p>
        <a:p xmlns:a="http://schemas.openxmlformats.org/drawingml/2006/main">
          <a:pPr algn="ctr"/>
          <a:r>
            <a:rPr lang="ko-KR" altLang="en-US" sz="800" b="1" kern="1200" dirty="0">
              <a:ln>
                <a:solidFill>
                  <a:sysClr val="window" lastClr="FFFFFF">
                    <a:lumMod val="65000"/>
                    <a:alpha val="0"/>
                  </a:sysClr>
                </a:solidFill>
              </a:ln>
              <a:solidFill>
                <a:srgbClr val="00338D"/>
              </a:solidFill>
              <a:latin typeface="+mn-ea"/>
            </a:rPr>
            <a:t>온트루잔트 출시</a:t>
          </a:r>
        </a:p>
      </cdr:txBody>
    </cdr:sp>
  </cdr:relSizeAnchor>
  <cdr:relSizeAnchor xmlns:cdr="http://schemas.openxmlformats.org/drawingml/2006/chartDrawing">
    <cdr:from>
      <cdr:x>0.42361</cdr:x>
      <cdr:y>0.25909</cdr:y>
    </cdr:from>
    <cdr:to>
      <cdr:x>0.53124</cdr:x>
      <cdr:y>0.33369</cdr:y>
    </cdr:to>
    <cdr:sp macro="" textlink="">
      <cdr:nvSpPr>
        <cdr:cNvPr id="6" name="TextBox 1">
          <a:extLst xmlns:a="http://schemas.openxmlformats.org/drawingml/2006/main">
            <a:ext uri="{FF2B5EF4-FFF2-40B4-BE49-F238E27FC236}">
              <a16:creationId xmlns:a16="http://schemas.microsoft.com/office/drawing/2014/main" id="{291015CB-26CE-1558-AE2A-D97FDED2E482}"/>
            </a:ext>
          </a:extLst>
        </cdr:cNvPr>
        <cdr:cNvSpPr txBox="1"/>
      </cdr:nvSpPr>
      <cdr:spPr>
        <a:xfrm xmlns:a="http://schemas.openxmlformats.org/drawingml/2006/main">
          <a:off x="2264507" y="855113"/>
          <a:ext cx="575368" cy="24621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ko-KR" sz="800" b="1" kern="1200" dirty="0">
              <a:ln>
                <a:solidFill>
                  <a:sysClr val="window" lastClr="FFFFFF">
                    <a:lumMod val="65000"/>
                    <a:alpha val="0"/>
                  </a:sysClr>
                </a:solidFill>
              </a:ln>
              <a:solidFill>
                <a:srgbClr val="743DC9"/>
              </a:solidFill>
              <a:latin typeface="+mn-ea"/>
            </a:rPr>
            <a:t>2019     </a:t>
          </a:r>
          <a:r>
            <a:rPr lang="ko-KR" altLang="en-US" sz="800" b="1" kern="1200" dirty="0">
              <a:ln>
                <a:solidFill>
                  <a:sysClr val="window" lastClr="FFFFFF">
                    <a:lumMod val="65000"/>
                    <a:alpha val="0"/>
                  </a:sysClr>
                </a:solidFill>
              </a:ln>
              <a:solidFill>
                <a:srgbClr val="743DC9"/>
              </a:solidFill>
              <a:latin typeface="+mn-ea"/>
            </a:rPr>
            <a:t>엠바시 출시</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6189" cy="493949"/>
          </a:xfrm>
          <a:prstGeom prst="rect">
            <a:avLst/>
          </a:prstGeom>
        </p:spPr>
        <p:txBody>
          <a:bodyPr vert="horz" lIns="91129" tIns="45564" rIns="91129" bIns="45564" rtlCol="0"/>
          <a:lstStyle>
            <a:lvl1pPr algn="l">
              <a:defRPr sz="1200"/>
            </a:lvl1pPr>
          </a:lstStyle>
          <a:p>
            <a:endParaRPr lang="en-US" dirty="0"/>
          </a:p>
        </p:txBody>
      </p:sp>
      <p:sp>
        <p:nvSpPr>
          <p:cNvPr id="3" name="Date Placeholder 2"/>
          <p:cNvSpPr>
            <a:spLocks noGrp="1"/>
          </p:cNvSpPr>
          <p:nvPr>
            <p:ph type="dt" sz="quarter" idx="1"/>
          </p:nvPr>
        </p:nvSpPr>
        <p:spPr>
          <a:xfrm>
            <a:off x="3849900" y="2"/>
            <a:ext cx="2946189" cy="493949"/>
          </a:xfrm>
          <a:prstGeom prst="rect">
            <a:avLst/>
          </a:prstGeom>
        </p:spPr>
        <p:txBody>
          <a:bodyPr vert="horz" lIns="91129" tIns="45564" rIns="91129" bIns="45564" rtlCol="0"/>
          <a:lstStyle>
            <a:lvl1pPr algn="r">
              <a:defRPr sz="1200"/>
            </a:lvl1pPr>
          </a:lstStyle>
          <a:p>
            <a:fld id="{FD4ADFBC-B392-474D-BFD2-23D3BDA66A93}" type="datetimeFigureOut">
              <a:rPr lang="en-US" smtClean="0"/>
              <a:t>7/8/2023</a:t>
            </a:fld>
            <a:endParaRPr lang="en-US" dirty="0"/>
          </a:p>
        </p:txBody>
      </p:sp>
      <p:sp>
        <p:nvSpPr>
          <p:cNvPr id="4" name="Footer Placeholder 3"/>
          <p:cNvSpPr>
            <a:spLocks noGrp="1"/>
          </p:cNvSpPr>
          <p:nvPr>
            <p:ph type="ftr" sz="quarter" idx="2"/>
          </p:nvPr>
        </p:nvSpPr>
        <p:spPr>
          <a:xfrm>
            <a:off x="2" y="9377137"/>
            <a:ext cx="2946189" cy="493949"/>
          </a:xfrm>
          <a:prstGeom prst="rect">
            <a:avLst/>
          </a:prstGeom>
        </p:spPr>
        <p:txBody>
          <a:bodyPr vert="horz" lIns="91129" tIns="45564" rIns="91129" bIns="4556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900" y="9377137"/>
            <a:ext cx="2946189" cy="493949"/>
          </a:xfrm>
          <a:prstGeom prst="rect">
            <a:avLst/>
          </a:prstGeom>
        </p:spPr>
        <p:txBody>
          <a:bodyPr vert="horz" lIns="91129" tIns="45564" rIns="91129" bIns="45564" rtlCol="0" anchor="b"/>
          <a:lstStyle>
            <a:lvl1pPr algn="r">
              <a:defRPr sz="1200"/>
            </a:lvl1pPr>
          </a:lstStyle>
          <a:p>
            <a:fld id="{C0AC7954-39B3-A445-8EC5-862700B8B91C}" type="slidenum">
              <a:rPr lang="en-US" smtClean="0"/>
              <a:t>‹#›</a:t>
            </a:fld>
            <a:endParaRPr lang="en-US" dirty="0"/>
          </a:p>
        </p:txBody>
      </p:sp>
    </p:spTree>
    <p:extLst>
      <p:ext uri="{BB962C8B-B14F-4D97-AF65-F5344CB8AC3E}">
        <p14:creationId xmlns:p14="http://schemas.microsoft.com/office/powerpoint/2010/main" val="41764457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5659" cy="495349"/>
          </a:xfrm>
          <a:prstGeom prst="rect">
            <a:avLst/>
          </a:prstGeom>
        </p:spPr>
        <p:txBody>
          <a:bodyPr vert="horz" lIns="91129" tIns="45564" rIns="91129" bIns="45564" rtlCol="0"/>
          <a:lstStyle>
            <a:lvl1pPr algn="l">
              <a:defRPr sz="1200"/>
            </a:lvl1pPr>
          </a:lstStyle>
          <a:p>
            <a:endParaRPr lang="en-AU" dirty="0"/>
          </a:p>
        </p:txBody>
      </p:sp>
      <p:sp>
        <p:nvSpPr>
          <p:cNvPr id="3" name="Date Placeholder 2"/>
          <p:cNvSpPr>
            <a:spLocks noGrp="1"/>
          </p:cNvSpPr>
          <p:nvPr>
            <p:ph type="dt" idx="1"/>
          </p:nvPr>
        </p:nvSpPr>
        <p:spPr>
          <a:xfrm>
            <a:off x="3850446" y="1"/>
            <a:ext cx="2945659" cy="495349"/>
          </a:xfrm>
          <a:prstGeom prst="rect">
            <a:avLst/>
          </a:prstGeom>
        </p:spPr>
        <p:txBody>
          <a:bodyPr vert="horz" lIns="91129" tIns="45564" rIns="91129" bIns="45564" rtlCol="0"/>
          <a:lstStyle>
            <a:lvl1pPr algn="r">
              <a:defRPr sz="1200"/>
            </a:lvl1pPr>
          </a:lstStyle>
          <a:p>
            <a:fld id="{635DF4FA-E8DD-496D-9743-7EF5FC8FAEAE}" type="datetimeFigureOut">
              <a:rPr lang="en-AU" smtClean="0"/>
              <a:pPr/>
              <a:t>8/07/2023</a:t>
            </a:fld>
            <a:endParaRPr lang="en-AU" dirty="0"/>
          </a:p>
        </p:txBody>
      </p:sp>
      <p:sp>
        <p:nvSpPr>
          <p:cNvPr id="4" name="Slide Image Placeholder 3"/>
          <p:cNvSpPr>
            <a:spLocks noGrp="1" noRot="1" noChangeAspect="1"/>
          </p:cNvSpPr>
          <p:nvPr>
            <p:ph type="sldImg" idx="2"/>
          </p:nvPr>
        </p:nvSpPr>
        <p:spPr>
          <a:xfrm>
            <a:off x="993775" y="1235075"/>
            <a:ext cx="4810125" cy="3330575"/>
          </a:xfrm>
          <a:prstGeom prst="rect">
            <a:avLst/>
          </a:prstGeom>
          <a:noFill/>
          <a:ln w="12700">
            <a:solidFill>
              <a:prstClr val="black"/>
            </a:solidFill>
          </a:ln>
        </p:spPr>
        <p:txBody>
          <a:bodyPr vert="horz" lIns="91129" tIns="45564" rIns="91129" bIns="45564" rtlCol="0" anchor="ctr"/>
          <a:lstStyle/>
          <a:p>
            <a:endParaRPr lang="en-AU" dirty="0"/>
          </a:p>
        </p:txBody>
      </p:sp>
      <p:sp>
        <p:nvSpPr>
          <p:cNvPr id="5" name="Notes Placeholder 4"/>
          <p:cNvSpPr>
            <a:spLocks noGrp="1"/>
          </p:cNvSpPr>
          <p:nvPr>
            <p:ph type="body" sz="quarter" idx="3"/>
          </p:nvPr>
        </p:nvSpPr>
        <p:spPr>
          <a:xfrm>
            <a:off x="679768" y="4751221"/>
            <a:ext cx="5438140" cy="3887362"/>
          </a:xfrm>
          <a:prstGeom prst="rect">
            <a:avLst/>
          </a:prstGeom>
        </p:spPr>
        <p:txBody>
          <a:bodyPr vert="horz" lIns="91129" tIns="45564" rIns="91129" bIns="4556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2" y="9377318"/>
            <a:ext cx="2945659" cy="495348"/>
          </a:xfrm>
          <a:prstGeom prst="rect">
            <a:avLst/>
          </a:prstGeom>
        </p:spPr>
        <p:txBody>
          <a:bodyPr vert="horz" lIns="91129" tIns="45564" rIns="91129" bIns="45564"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50446" y="9377318"/>
            <a:ext cx="2945659" cy="495348"/>
          </a:xfrm>
          <a:prstGeom prst="rect">
            <a:avLst/>
          </a:prstGeom>
        </p:spPr>
        <p:txBody>
          <a:bodyPr vert="horz" lIns="91129" tIns="45564" rIns="91129" bIns="45564" rtlCol="0" anchor="b"/>
          <a:lstStyle>
            <a:lvl1pPr algn="r">
              <a:defRPr sz="1200"/>
            </a:lvl1pPr>
          </a:lstStyle>
          <a:p>
            <a:fld id="{ABD96654-91BB-436D-BB65-0EA7A9B36C61}" type="slidenum">
              <a:rPr lang="en-AU" smtClean="0"/>
              <a:pPr/>
              <a:t>‹#›</a:t>
            </a:fld>
            <a:endParaRPr lang="en-AU" dirty="0"/>
          </a:p>
        </p:txBody>
      </p:sp>
    </p:spTree>
    <p:extLst>
      <p:ext uri="{BB962C8B-B14F-4D97-AF65-F5344CB8AC3E}">
        <p14:creationId xmlns:p14="http://schemas.microsoft.com/office/powerpoint/2010/main" val="6431078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3797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50132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56215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78461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4069951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92347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81220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870371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273115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905365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6397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80063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110542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51481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8004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1861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8033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45232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95441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22699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43481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ome.kpmg/kr/ko/home.html"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표지_BF2">
    <p:bg>
      <p:bgPr>
        <a:solidFill>
          <a:schemeClr val="tx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246D80B7-7732-4A1A-A021-569FBF49B80E}"/>
              </a:ext>
            </a:extLst>
          </p:cNvPr>
          <p:cNvSpPr>
            <a:spLocks noGrp="1"/>
          </p:cNvSpPr>
          <p:nvPr>
            <p:ph type="pic" sz="quarter" idx="12"/>
          </p:nvPr>
        </p:nvSpPr>
        <p:spPr>
          <a:xfrm>
            <a:off x="6014001" y="1268413"/>
            <a:ext cx="3077611" cy="4428972"/>
          </a:xfrm>
          <a:prstGeom prst="rect">
            <a:avLst/>
          </a:prstGeom>
          <a:solidFill>
            <a:schemeClr val="accent1"/>
          </a:solidFill>
        </p:spPr>
        <p:txBody>
          <a:bodyPr vert="horz" lIns="0" tIns="0" rIns="0" bIns="0" rtlCol="0" anchor="ctr" anchorCtr="0">
            <a:noAutofit/>
          </a:bodyPr>
          <a:lstStyle>
            <a:lvl1pPr>
              <a:defRPr lang="en-US" sz="1100" b="0">
                <a:solidFill>
                  <a:schemeClr val="bg1"/>
                </a:solidFill>
                <a:latin typeface="+mn-ea"/>
                <a:ea typeface="+mn-ea"/>
              </a:defRPr>
            </a:lvl1pPr>
          </a:lstStyle>
          <a:p>
            <a:pPr lvl="0" algn="ctr"/>
            <a:r>
              <a:rPr lang="ko-KR" altLang="en-US" dirty="0"/>
              <a:t>그림을 추가하려면 아이콘을 클릭하십시오</a:t>
            </a:r>
            <a:endParaRPr lang="en-US" dirty="0"/>
          </a:p>
        </p:txBody>
      </p:sp>
      <p:grpSp>
        <p:nvGrpSpPr>
          <p:cNvPr id="7" name="그룹 6">
            <a:extLst>
              <a:ext uri="{FF2B5EF4-FFF2-40B4-BE49-F238E27FC236}">
                <a16:creationId xmlns:a16="http://schemas.microsoft.com/office/drawing/2014/main" id="{BA74749D-2B0B-4DF8-B0EB-D45CE6C7AA89}"/>
              </a:ext>
            </a:extLst>
          </p:cNvPr>
          <p:cNvGrpSpPr/>
          <p:nvPr userDrawn="1"/>
        </p:nvGrpSpPr>
        <p:grpSpPr>
          <a:xfrm>
            <a:off x="-1946348" y="1140054"/>
            <a:ext cx="1946348" cy="4423667"/>
            <a:chOff x="-2429323" y="2432372"/>
            <a:chExt cx="1946348" cy="4423667"/>
          </a:xfrm>
        </p:grpSpPr>
        <p:grpSp>
          <p:nvGrpSpPr>
            <p:cNvPr id="9" name="그룹 8">
              <a:extLst>
                <a:ext uri="{FF2B5EF4-FFF2-40B4-BE49-F238E27FC236}">
                  <a16:creationId xmlns:a16="http://schemas.microsoft.com/office/drawing/2014/main" id="{B4D7F6F8-53EC-4895-8F64-80D1062EE22C}"/>
                </a:ext>
              </a:extLst>
            </p:cNvPr>
            <p:cNvGrpSpPr/>
            <p:nvPr/>
          </p:nvGrpSpPr>
          <p:grpSpPr>
            <a:xfrm>
              <a:off x="-2426585" y="2628263"/>
              <a:ext cx="1763779" cy="1763289"/>
              <a:chOff x="-2426585" y="2628263"/>
              <a:chExt cx="1763779" cy="1763289"/>
            </a:xfrm>
          </p:grpSpPr>
          <p:sp>
            <p:nvSpPr>
              <p:cNvPr id="54" name="Rectangle 3">
                <a:extLst>
                  <a:ext uri="{FF2B5EF4-FFF2-40B4-BE49-F238E27FC236}">
                    <a16:creationId xmlns:a16="http://schemas.microsoft.com/office/drawing/2014/main" id="{2F6B1BB3-8D6A-4185-B43A-33574A9AE9C5}"/>
                  </a:ext>
                </a:extLst>
              </p:cNvPr>
              <p:cNvSpPr/>
              <p:nvPr/>
            </p:nvSpPr>
            <p:spPr>
              <a:xfrm>
                <a:off x="-2426585" y="2880263"/>
                <a:ext cx="763000" cy="252000"/>
              </a:xfrm>
              <a:prstGeom prst="rect">
                <a:avLst/>
              </a:prstGeom>
              <a:solidFill>
                <a:srgbClr val="1E49E2"/>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30 / 73 / 226</a:t>
                </a:r>
              </a:p>
            </p:txBody>
          </p:sp>
          <p:sp>
            <p:nvSpPr>
              <p:cNvPr id="55" name="Rectangle 4">
                <a:extLst>
                  <a:ext uri="{FF2B5EF4-FFF2-40B4-BE49-F238E27FC236}">
                    <a16:creationId xmlns:a16="http://schemas.microsoft.com/office/drawing/2014/main" id="{2865C0E0-8CF8-4DAB-BC43-35D164B63EB5}"/>
                  </a:ext>
                </a:extLst>
              </p:cNvPr>
              <p:cNvSpPr/>
              <p:nvPr/>
            </p:nvSpPr>
            <p:spPr>
              <a:xfrm>
                <a:off x="-2426585" y="2628405"/>
                <a:ext cx="763000" cy="252000"/>
              </a:xfrm>
              <a:prstGeom prst="rect">
                <a:avLst/>
              </a:prstGeom>
              <a:solidFill>
                <a:srgbClr val="00338D"/>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0 / 51 / 141</a:t>
                </a:r>
              </a:p>
            </p:txBody>
          </p:sp>
          <p:sp>
            <p:nvSpPr>
              <p:cNvPr id="56" name="Rectangle 5">
                <a:extLst>
                  <a:ext uri="{FF2B5EF4-FFF2-40B4-BE49-F238E27FC236}">
                    <a16:creationId xmlns:a16="http://schemas.microsoft.com/office/drawing/2014/main" id="{079C6B38-3148-4140-A05F-D4C94E65A789}"/>
                  </a:ext>
                </a:extLst>
              </p:cNvPr>
              <p:cNvSpPr/>
              <p:nvPr/>
            </p:nvSpPr>
            <p:spPr>
              <a:xfrm>
                <a:off x="-2426585" y="3132121"/>
                <a:ext cx="763000" cy="252000"/>
              </a:xfrm>
              <a:prstGeom prst="rect">
                <a:avLst/>
              </a:prstGeom>
              <a:solidFill>
                <a:srgbClr val="0C233C"/>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12 / 35 / 60</a:t>
                </a:r>
              </a:p>
            </p:txBody>
          </p:sp>
          <p:sp>
            <p:nvSpPr>
              <p:cNvPr id="57" name="Rectangle 6">
                <a:extLst>
                  <a:ext uri="{FF2B5EF4-FFF2-40B4-BE49-F238E27FC236}">
                    <a16:creationId xmlns:a16="http://schemas.microsoft.com/office/drawing/2014/main" id="{2A53CE78-85B0-42E2-B8D8-FED11D785FB2}"/>
                  </a:ext>
                </a:extLst>
              </p:cNvPr>
              <p:cNvSpPr/>
              <p:nvPr/>
            </p:nvSpPr>
            <p:spPr>
              <a:xfrm>
                <a:off x="-2426585" y="3383979"/>
                <a:ext cx="763000" cy="252000"/>
              </a:xfrm>
              <a:prstGeom prst="rect">
                <a:avLst/>
              </a:prstGeom>
              <a:solidFill>
                <a:srgbClr val="ACEAFF"/>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ysClr val="windowText" lastClr="000000"/>
                    </a:solidFill>
                    <a:effectLst/>
                    <a:uLnTx/>
                    <a:uFillTx/>
                    <a:latin typeface="Arial"/>
                    <a:ea typeface="+mn-ea"/>
                    <a:cs typeface="+mn-cs"/>
                  </a:rPr>
                  <a:t>172 / 234 / 255</a:t>
                </a:r>
              </a:p>
            </p:txBody>
          </p:sp>
          <p:sp>
            <p:nvSpPr>
              <p:cNvPr id="58" name="Rectangle 19">
                <a:extLst>
                  <a:ext uri="{FF2B5EF4-FFF2-40B4-BE49-F238E27FC236}">
                    <a16:creationId xmlns:a16="http://schemas.microsoft.com/office/drawing/2014/main" id="{78EEA970-ABD7-44FB-B7C7-A0DB8A6B3FE6}"/>
                  </a:ext>
                </a:extLst>
              </p:cNvPr>
              <p:cNvSpPr/>
              <p:nvPr/>
            </p:nvSpPr>
            <p:spPr>
              <a:xfrm>
                <a:off x="-2426585" y="3635837"/>
                <a:ext cx="763000" cy="252000"/>
              </a:xfrm>
              <a:prstGeom prst="rect">
                <a:avLst/>
              </a:prstGeom>
              <a:solidFill>
                <a:srgbClr val="00B8F5"/>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0 / 184 / 245</a:t>
                </a:r>
              </a:p>
            </p:txBody>
          </p:sp>
          <p:sp>
            <p:nvSpPr>
              <p:cNvPr id="59" name="Rectangle 20">
                <a:extLst>
                  <a:ext uri="{FF2B5EF4-FFF2-40B4-BE49-F238E27FC236}">
                    <a16:creationId xmlns:a16="http://schemas.microsoft.com/office/drawing/2014/main" id="{756F8FDE-E429-4859-93A2-3BDB5D08B78B}"/>
                  </a:ext>
                </a:extLst>
              </p:cNvPr>
              <p:cNvSpPr/>
              <p:nvPr/>
            </p:nvSpPr>
            <p:spPr>
              <a:xfrm>
                <a:off x="-2426585" y="3887695"/>
                <a:ext cx="763000" cy="252000"/>
              </a:xfrm>
              <a:prstGeom prst="rect">
                <a:avLst/>
              </a:prstGeom>
              <a:solidFill>
                <a:srgbClr val="7213EA"/>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114 / 19 / 234</a:t>
                </a:r>
              </a:p>
            </p:txBody>
          </p:sp>
          <p:sp>
            <p:nvSpPr>
              <p:cNvPr id="60" name="Rectangle 21">
                <a:extLst>
                  <a:ext uri="{FF2B5EF4-FFF2-40B4-BE49-F238E27FC236}">
                    <a16:creationId xmlns:a16="http://schemas.microsoft.com/office/drawing/2014/main" id="{235992DC-547E-44FB-9B69-A747F5D370F8}"/>
                  </a:ext>
                </a:extLst>
              </p:cNvPr>
              <p:cNvSpPr/>
              <p:nvPr/>
            </p:nvSpPr>
            <p:spPr>
              <a:xfrm>
                <a:off x="-2426585" y="4139552"/>
                <a:ext cx="763000" cy="252000"/>
              </a:xfrm>
              <a:prstGeom prst="rect">
                <a:avLst/>
              </a:prstGeom>
              <a:solidFill>
                <a:srgbClr val="FD349C"/>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253 / 52 / 156</a:t>
                </a:r>
              </a:p>
            </p:txBody>
          </p:sp>
          <p:sp>
            <p:nvSpPr>
              <p:cNvPr id="61" name="Rectangle 3">
                <a:extLst>
                  <a:ext uri="{FF2B5EF4-FFF2-40B4-BE49-F238E27FC236}">
                    <a16:creationId xmlns:a16="http://schemas.microsoft.com/office/drawing/2014/main" id="{812C1B13-B523-44A3-905F-1DFAA65C1FB9}"/>
                  </a:ext>
                </a:extLst>
              </p:cNvPr>
              <p:cNvSpPr/>
              <p:nvPr/>
            </p:nvSpPr>
            <p:spPr>
              <a:xfrm>
                <a:off x="-1667383" y="2880263"/>
                <a:ext cx="252000" cy="252000"/>
              </a:xfrm>
              <a:prstGeom prst="rect">
                <a:avLst/>
              </a:prstGeom>
              <a:solidFill>
                <a:srgbClr val="4B6DE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2" name="Rectangle 4">
                <a:extLst>
                  <a:ext uri="{FF2B5EF4-FFF2-40B4-BE49-F238E27FC236}">
                    <a16:creationId xmlns:a16="http://schemas.microsoft.com/office/drawing/2014/main" id="{96A0AA22-E375-4BB5-9796-4A7FFC8146BD}"/>
                  </a:ext>
                </a:extLst>
              </p:cNvPr>
              <p:cNvSpPr/>
              <p:nvPr/>
            </p:nvSpPr>
            <p:spPr>
              <a:xfrm>
                <a:off x="-1667383" y="2628405"/>
                <a:ext cx="252000" cy="252000"/>
              </a:xfrm>
              <a:prstGeom prst="rect">
                <a:avLst/>
              </a:prstGeom>
              <a:solidFill>
                <a:srgbClr val="335CA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3" name="Rectangle 5">
                <a:extLst>
                  <a:ext uri="{FF2B5EF4-FFF2-40B4-BE49-F238E27FC236}">
                    <a16:creationId xmlns:a16="http://schemas.microsoft.com/office/drawing/2014/main" id="{100376C1-FA4E-40BC-AD86-FBCCEB2F22E7}"/>
                  </a:ext>
                </a:extLst>
              </p:cNvPr>
              <p:cNvSpPr/>
              <p:nvPr/>
            </p:nvSpPr>
            <p:spPr>
              <a:xfrm>
                <a:off x="-1667383" y="3132121"/>
                <a:ext cx="252000" cy="252000"/>
              </a:xfrm>
              <a:prstGeom prst="rect">
                <a:avLst/>
              </a:prstGeom>
              <a:solidFill>
                <a:srgbClr val="3D4F63"/>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4" name="Rectangle 6">
                <a:extLst>
                  <a:ext uri="{FF2B5EF4-FFF2-40B4-BE49-F238E27FC236}">
                    <a16:creationId xmlns:a16="http://schemas.microsoft.com/office/drawing/2014/main" id="{07E73F35-513D-481F-AC42-F8692576D4F5}"/>
                  </a:ext>
                </a:extLst>
              </p:cNvPr>
              <p:cNvSpPr/>
              <p:nvPr/>
            </p:nvSpPr>
            <p:spPr>
              <a:xfrm>
                <a:off x="-1667383" y="3383979"/>
                <a:ext cx="252000" cy="252000"/>
              </a:xfrm>
              <a:prstGeom prst="rect">
                <a:avLst/>
              </a:prstGeom>
              <a:solidFill>
                <a:srgbClr val="BDEE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5" name="Rectangle 19">
                <a:extLst>
                  <a:ext uri="{FF2B5EF4-FFF2-40B4-BE49-F238E27FC236}">
                    <a16:creationId xmlns:a16="http://schemas.microsoft.com/office/drawing/2014/main" id="{423C5AA8-EF73-47C0-96A0-7CC43CCAA60F}"/>
                  </a:ext>
                </a:extLst>
              </p:cNvPr>
              <p:cNvSpPr/>
              <p:nvPr/>
            </p:nvSpPr>
            <p:spPr>
              <a:xfrm>
                <a:off x="-1667383" y="3635837"/>
                <a:ext cx="252000" cy="252000"/>
              </a:xfrm>
              <a:prstGeom prst="rect">
                <a:avLst/>
              </a:prstGeom>
              <a:solidFill>
                <a:srgbClr val="33C6F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6" name="Rectangle 20">
                <a:extLst>
                  <a:ext uri="{FF2B5EF4-FFF2-40B4-BE49-F238E27FC236}">
                    <a16:creationId xmlns:a16="http://schemas.microsoft.com/office/drawing/2014/main" id="{BD8B1466-FC0E-43F8-AF8E-52728AB019FC}"/>
                  </a:ext>
                </a:extLst>
              </p:cNvPr>
              <p:cNvSpPr/>
              <p:nvPr/>
            </p:nvSpPr>
            <p:spPr>
              <a:xfrm>
                <a:off x="-1667383" y="3887695"/>
                <a:ext cx="252000" cy="252000"/>
              </a:xfrm>
              <a:prstGeom prst="rect">
                <a:avLst/>
              </a:prstGeom>
              <a:solidFill>
                <a:srgbClr val="8E42E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7" name="Rectangle 21">
                <a:extLst>
                  <a:ext uri="{FF2B5EF4-FFF2-40B4-BE49-F238E27FC236}">
                    <a16:creationId xmlns:a16="http://schemas.microsoft.com/office/drawing/2014/main" id="{DA5A4275-BE9D-4AF4-8461-CFCEC0608B11}"/>
                  </a:ext>
                </a:extLst>
              </p:cNvPr>
              <p:cNvSpPr/>
              <p:nvPr/>
            </p:nvSpPr>
            <p:spPr>
              <a:xfrm>
                <a:off x="-1667383" y="4139552"/>
                <a:ext cx="252000" cy="252000"/>
              </a:xfrm>
              <a:prstGeom prst="rect">
                <a:avLst/>
              </a:prstGeom>
              <a:solidFill>
                <a:srgbClr val="FD5DB0"/>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8" name="Rectangle 3">
                <a:extLst>
                  <a:ext uri="{FF2B5EF4-FFF2-40B4-BE49-F238E27FC236}">
                    <a16:creationId xmlns:a16="http://schemas.microsoft.com/office/drawing/2014/main" id="{15E2083B-2464-4046-AA16-984173013F92}"/>
                  </a:ext>
                </a:extLst>
              </p:cNvPr>
              <p:cNvSpPr/>
              <p:nvPr/>
            </p:nvSpPr>
            <p:spPr>
              <a:xfrm>
                <a:off x="-1415383" y="2880263"/>
                <a:ext cx="252000" cy="252000"/>
              </a:xfrm>
              <a:prstGeom prst="rect">
                <a:avLst/>
              </a:prstGeom>
              <a:solidFill>
                <a:srgbClr val="7892E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69" name="Rectangle 4">
                <a:extLst>
                  <a:ext uri="{FF2B5EF4-FFF2-40B4-BE49-F238E27FC236}">
                    <a16:creationId xmlns:a16="http://schemas.microsoft.com/office/drawing/2014/main" id="{A908E1CE-51D5-43D8-B8A2-23A00C96194E}"/>
                  </a:ext>
                </a:extLst>
              </p:cNvPr>
              <p:cNvSpPr/>
              <p:nvPr/>
            </p:nvSpPr>
            <p:spPr>
              <a:xfrm>
                <a:off x="-1415383" y="2628405"/>
                <a:ext cx="252000" cy="252000"/>
              </a:xfrm>
              <a:prstGeom prst="rect">
                <a:avLst/>
              </a:prstGeom>
              <a:solidFill>
                <a:srgbClr val="6685B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0" name="Rectangle 5">
                <a:extLst>
                  <a:ext uri="{FF2B5EF4-FFF2-40B4-BE49-F238E27FC236}">
                    <a16:creationId xmlns:a16="http://schemas.microsoft.com/office/drawing/2014/main" id="{EA303077-FE0F-4CCC-A1CE-3F13A923E690}"/>
                  </a:ext>
                </a:extLst>
              </p:cNvPr>
              <p:cNvSpPr/>
              <p:nvPr/>
            </p:nvSpPr>
            <p:spPr>
              <a:xfrm>
                <a:off x="-1415383" y="3132121"/>
                <a:ext cx="252000" cy="252000"/>
              </a:xfrm>
              <a:prstGeom prst="rect">
                <a:avLst/>
              </a:prstGeom>
              <a:solidFill>
                <a:srgbClr val="6D7B8A"/>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1" name="Rectangle 6">
                <a:extLst>
                  <a:ext uri="{FF2B5EF4-FFF2-40B4-BE49-F238E27FC236}">
                    <a16:creationId xmlns:a16="http://schemas.microsoft.com/office/drawing/2014/main" id="{D2603C10-8A08-4BE4-BF44-532AF198FEF0}"/>
                  </a:ext>
                </a:extLst>
              </p:cNvPr>
              <p:cNvSpPr/>
              <p:nvPr/>
            </p:nvSpPr>
            <p:spPr>
              <a:xfrm>
                <a:off x="-1415383" y="3383979"/>
                <a:ext cx="252000" cy="252000"/>
              </a:xfrm>
              <a:prstGeom prst="rect">
                <a:avLst/>
              </a:prstGeom>
              <a:solidFill>
                <a:srgbClr val="CDF2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2" name="Rectangle 19">
                <a:extLst>
                  <a:ext uri="{FF2B5EF4-FFF2-40B4-BE49-F238E27FC236}">
                    <a16:creationId xmlns:a16="http://schemas.microsoft.com/office/drawing/2014/main" id="{07CE0130-05E3-4D9D-9F1F-EAF39296E803}"/>
                  </a:ext>
                </a:extLst>
              </p:cNvPr>
              <p:cNvSpPr/>
              <p:nvPr/>
            </p:nvSpPr>
            <p:spPr>
              <a:xfrm>
                <a:off x="-1415383" y="3635837"/>
                <a:ext cx="252000" cy="252000"/>
              </a:xfrm>
              <a:prstGeom prst="rect">
                <a:avLst/>
              </a:prstGeom>
              <a:solidFill>
                <a:srgbClr val="66D4F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3" name="Rectangle 20">
                <a:extLst>
                  <a:ext uri="{FF2B5EF4-FFF2-40B4-BE49-F238E27FC236}">
                    <a16:creationId xmlns:a16="http://schemas.microsoft.com/office/drawing/2014/main" id="{C135F8BB-CC85-4358-9274-C184C855D9E8}"/>
                  </a:ext>
                </a:extLst>
              </p:cNvPr>
              <p:cNvSpPr/>
              <p:nvPr/>
            </p:nvSpPr>
            <p:spPr>
              <a:xfrm>
                <a:off x="-1415383" y="3887695"/>
                <a:ext cx="252000" cy="252000"/>
              </a:xfrm>
              <a:prstGeom prst="rect">
                <a:avLst/>
              </a:prstGeom>
              <a:solidFill>
                <a:srgbClr val="AA71F2"/>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4" name="Rectangle 21">
                <a:extLst>
                  <a:ext uri="{FF2B5EF4-FFF2-40B4-BE49-F238E27FC236}">
                    <a16:creationId xmlns:a16="http://schemas.microsoft.com/office/drawing/2014/main" id="{C99840E3-FD89-41DA-88F4-CC633416ED98}"/>
                  </a:ext>
                </a:extLst>
              </p:cNvPr>
              <p:cNvSpPr/>
              <p:nvPr/>
            </p:nvSpPr>
            <p:spPr>
              <a:xfrm>
                <a:off x="-1415383" y="4139552"/>
                <a:ext cx="252000" cy="252000"/>
              </a:xfrm>
              <a:prstGeom prst="rect">
                <a:avLst/>
              </a:prstGeom>
              <a:solidFill>
                <a:srgbClr val="FE85C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5" name="Rectangle 3">
                <a:extLst>
                  <a:ext uri="{FF2B5EF4-FFF2-40B4-BE49-F238E27FC236}">
                    <a16:creationId xmlns:a16="http://schemas.microsoft.com/office/drawing/2014/main" id="{3295AEC3-E1FD-4484-AAEA-039B74588E67}"/>
                  </a:ext>
                </a:extLst>
              </p:cNvPr>
              <p:cNvSpPr/>
              <p:nvPr/>
            </p:nvSpPr>
            <p:spPr>
              <a:xfrm>
                <a:off x="-1166305" y="2880263"/>
                <a:ext cx="252000" cy="252000"/>
              </a:xfrm>
              <a:prstGeom prst="rect">
                <a:avLst/>
              </a:prstGeom>
              <a:solidFill>
                <a:srgbClr val="A5B6F3"/>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6" name="Rectangle 4">
                <a:extLst>
                  <a:ext uri="{FF2B5EF4-FFF2-40B4-BE49-F238E27FC236}">
                    <a16:creationId xmlns:a16="http://schemas.microsoft.com/office/drawing/2014/main" id="{D62537D9-F420-477A-B547-8ACBE72733CE}"/>
                  </a:ext>
                </a:extLst>
              </p:cNvPr>
              <p:cNvSpPr/>
              <p:nvPr/>
            </p:nvSpPr>
            <p:spPr>
              <a:xfrm>
                <a:off x="-1166305" y="2628405"/>
                <a:ext cx="252000" cy="252000"/>
              </a:xfrm>
              <a:prstGeom prst="rect">
                <a:avLst/>
              </a:prstGeom>
              <a:solidFill>
                <a:srgbClr val="99ADD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7" name="Rectangle 5">
                <a:extLst>
                  <a:ext uri="{FF2B5EF4-FFF2-40B4-BE49-F238E27FC236}">
                    <a16:creationId xmlns:a16="http://schemas.microsoft.com/office/drawing/2014/main" id="{6487B47B-6BB5-4652-886C-34638EC64424}"/>
                  </a:ext>
                </a:extLst>
              </p:cNvPr>
              <p:cNvSpPr/>
              <p:nvPr/>
            </p:nvSpPr>
            <p:spPr>
              <a:xfrm>
                <a:off x="-1166305" y="3132121"/>
                <a:ext cx="252000" cy="252000"/>
              </a:xfrm>
              <a:prstGeom prst="rect">
                <a:avLst/>
              </a:prstGeom>
              <a:solidFill>
                <a:srgbClr val="9EA7B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78" name="Rectangle 6">
                <a:extLst>
                  <a:ext uri="{FF2B5EF4-FFF2-40B4-BE49-F238E27FC236}">
                    <a16:creationId xmlns:a16="http://schemas.microsoft.com/office/drawing/2014/main" id="{2940402B-8310-4094-ABC3-592B31B3FD34}"/>
                  </a:ext>
                </a:extLst>
              </p:cNvPr>
              <p:cNvSpPr/>
              <p:nvPr/>
            </p:nvSpPr>
            <p:spPr>
              <a:xfrm>
                <a:off x="-1166305" y="3383979"/>
                <a:ext cx="252000" cy="252000"/>
              </a:xfrm>
              <a:prstGeom prst="rect">
                <a:avLst/>
              </a:prstGeom>
              <a:solidFill>
                <a:srgbClr val="DEF7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9" name="Rectangle 19">
                <a:extLst>
                  <a:ext uri="{FF2B5EF4-FFF2-40B4-BE49-F238E27FC236}">
                    <a16:creationId xmlns:a16="http://schemas.microsoft.com/office/drawing/2014/main" id="{408B24E0-C872-40F1-BDBF-8ECB0093D6DF}"/>
                  </a:ext>
                </a:extLst>
              </p:cNvPr>
              <p:cNvSpPr/>
              <p:nvPr/>
            </p:nvSpPr>
            <p:spPr>
              <a:xfrm>
                <a:off x="-1166305" y="3635837"/>
                <a:ext cx="252000" cy="252000"/>
              </a:xfrm>
              <a:prstGeom prst="rect">
                <a:avLst/>
              </a:prstGeom>
              <a:solidFill>
                <a:srgbClr val="99E3F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0" name="Rectangle 20">
                <a:extLst>
                  <a:ext uri="{FF2B5EF4-FFF2-40B4-BE49-F238E27FC236}">
                    <a16:creationId xmlns:a16="http://schemas.microsoft.com/office/drawing/2014/main" id="{A14A676B-136F-432D-99FF-93D7EEE4CF75}"/>
                  </a:ext>
                </a:extLst>
              </p:cNvPr>
              <p:cNvSpPr/>
              <p:nvPr/>
            </p:nvSpPr>
            <p:spPr>
              <a:xfrm>
                <a:off x="-1166305" y="3887695"/>
                <a:ext cx="252000" cy="252000"/>
              </a:xfrm>
              <a:prstGeom prst="rect">
                <a:avLst/>
              </a:prstGeom>
              <a:solidFill>
                <a:srgbClr val="C7A1F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1" name="Rectangle 21">
                <a:extLst>
                  <a:ext uri="{FF2B5EF4-FFF2-40B4-BE49-F238E27FC236}">
                    <a16:creationId xmlns:a16="http://schemas.microsoft.com/office/drawing/2014/main" id="{74C0FDF5-1241-400A-867C-6068F90DBA38}"/>
                  </a:ext>
                </a:extLst>
              </p:cNvPr>
              <p:cNvSpPr/>
              <p:nvPr/>
            </p:nvSpPr>
            <p:spPr>
              <a:xfrm>
                <a:off x="-1166305" y="4139552"/>
                <a:ext cx="252000" cy="252000"/>
              </a:xfrm>
              <a:prstGeom prst="rect">
                <a:avLst/>
              </a:prstGeom>
              <a:solidFill>
                <a:srgbClr val="FEAED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2" name="Rectangle 3">
                <a:extLst>
                  <a:ext uri="{FF2B5EF4-FFF2-40B4-BE49-F238E27FC236}">
                    <a16:creationId xmlns:a16="http://schemas.microsoft.com/office/drawing/2014/main" id="{6FD95CE7-3FE3-49C7-BDF2-D411750A9976}"/>
                  </a:ext>
                </a:extLst>
              </p:cNvPr>
              <p:cNvSpPr/>
              <p:nvPr/>
            </p:nvSpPr>
            <p:spPr>
              <a:xfrm>
                <a:off x="-914806" y="2880121"/>
                <a:ext cx="252000" cy="252000"/>
              </a:xfrm>
              <a:prstGeom prst="rect">
                <a:avLst/>
              </a:prstGeom>
              <a:solidFill>
                <a:srgbClr val="D2DBF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3" name="Rectangle 4">
                <a:extLst>
                  <a:ext uri="{FF2B5EF4-FFF2-40B4-BE49-F238E27FC236}">
                    <a16:creationId xmlns:a16="http://schemas.microsoft.com/office/drawing/2014/main" id="{99558F3E-BAD9-4956-A4B0-5C69FE91115F}"/>
                  </a:ext>
                </a:extLst>
              </p:cNvPr>
              <p:cNvSpPr/>
              <p:nvPr/>
            </p:nvSpPr>
            <p:spPr>
              <a:xfrm>
                <a:off x="-914806" y="2628263"/>
                <a:ext cx="252000" cy="252000"/>
              </a:xfrm>
              <a:prstGeom prst="rect">
                <a:avLst/>
              </a:prstGeom>
              <a:solidFill>
                <a:srgbClr val="CCD6E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4" name="Rectangle 5">
                <a:extLst>
                  <a:ext uri="{FF2B5EF4-FFF2-40B4-BE49-F238E27FC236}">
                    <a16:creationId xmlns:a16="http://schemas.microsoft.com/office/drawing/2014/main" id="{67D5AE2D-0FD3-408B-A6EF-0DEC751BEFEF}"/>
                  </a:ext>
                </a:extLst>
              </p:cNvPr>
              <p:cNvSpPr/>
              <p:nvPr/>
            </p:nvSpPr>
            <p:spPr>
              <a:xfrm>
                <a:off x="-914806" y="3131979"/>
                <a:ext cx="252000" cy="252000"/>
              </a:xfrm>
              <a:prstGeom prst="rect">
                <a:avLst/>
              </a:prstGeom>
              <a:solidFill>
                <a:srgbClr val="CED3D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5" name="Rectangle 6">
                <a:extLst>
                  <a:ext uri="{FF2B5EF4-FFF2-40B4-BE49-F238E27FC236}">
                    <a16:creationId xmlns:a16="http://schemas.microsoft.com/office/drawing/2014/main" id="{7146E5EF-6FB4-44F5-915A-6E3C6BA9B89A}"/>
                  </a:ext>
                </a:extLst>
              </p:cNvPr>
              <p:cNvSpPr/>
              <p:nvPr/>
            </p:nvSpPr>
            <p:spPr>
              <a:xfrm>
                <a:off x="-914806" y="3383837"/>
                <a:ext cx="252000" cy="252000"/>
              </a:xfrm>
              <a:prstGeom prst="rect">
                <a:avLst/>
              </a:prstGeom>
              <a:solidFill>
                <a:srgbClr val="EEFB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6" name="Rectangle 19">
                <a:extLst>
                  <a:ext uri="{FF2B5EF4-FFF2-40B4-BE49-F238E27FC236}">
                    <a16:creationId xmlns:a16="http://schemas.microsoft.com/office/drawing/2014/main" id="{669470BB-4BF8-46B6-B131-E969929CE03F}"/>
                  </a:ext>
                </a:extLst>
              </p:cNvPr>
              <p:cNvSpPr/>
              <p:nvPr/>
            </p:nvSpPr>
            <p:spPr>
              <a:xfrm>
                <a:off x="-914806" y="3635695"/>
                <a:ext cx="252000" cy="252000"/>
              </a:xfrm>
              <a:prstGeom prst="rect">
                <a:avLst/>
              </a:prstGeom>
              <a:solidFill>
                <a:srgbClr val="CCF1FD"/>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7" name="Rectangle 20">
                <a:extLst>
                  <a:ext uri="{FF2B5EF4-FFF2-40B4-BE49-F238E27FC236}">
                    <a16:creationId xmlns:a16="http://schemas.microsoft.com/office/drawing/2014/main" id="{9A2ABB4C-C15B-4FEB-93C3-945BCA2E1D91}"/>
                  </a:ext>
                </a:extLst>
              </p:cNvPr>
              <p:cNvSpPr/>
              <p:nvPr/>
            </p:nvSpPr>
            <p:spPr>
              <a:xfrm>
                <a:off x="-914806" y="3887553"/>
                <a:ext cx="252000" cy="252000"/>
              </a:xfrm>
              <a:prstGeom prst="rect">
                <a:avLst/>
              </a:prstGeom>
              <a:solidFill>
                <a:srgbClr val="E3D0F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88" name="Rectangle 21">
                <a:extLst>
                  <a:ext uri="{FF2B5EF4-FFF2-40B4-BE49-F238E27FC236}">
                    <a16:creationId xmlns:a16="http://schemas.microsoft.com/office/drawing/2014/main" id="{278E501A-410C-4099-969A-42F620F5C173}"/>
                  </a:ext>
                </a:extLst>
              </p:cNvPr>
              <p:cNvSpPr/>
              <p:nvPr/>
            </p:nvSpPr>
            <p:spPr>
              <a:xfrm>
                <a:off x="-914806" y="4139410"/>
                <a:ext cx="252000" cy="252000"/>
              </a:xfrm>
              <a:prstGeom prst="rect">
                <a:avLst/>
              </a:prstGeom>
              <a:solidFill>
                <a:srgbClr val="FFD6E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11" name="그룹 10">
              <a:extLst>
                <a:ext uri="{FF2B5EF4-FFF2-40B4-BE49-F238E27FC236}">
                  <a16:creationId xmlns:a16="http://schemas.microsoft.com/office/drawing/2014/main" id="{FA36EF6E-D4CC-4202-814E-43D1DFB7AA71}"/>
                </a:ext>
              </a:extLst>
            </p:cNvPr>
            <p:cNvGrpSpPr/>
            <p:nvPr/>
          </p:nvGrpSpPr>
          <p:grpSpPr>
            <a:xfrm>
              <a:off x="-2426585" y="4858426"/>
              <a:ext cx="1763779" cy="1997613"/>
              <a:chOff x="-2426585" y="4858426"/>
              <a:chExt cx="1763779" cy="1997613"/>
            </a:xfrm>
          </p:grpSpPr>
          <p:sp>
            <p:nvSpPr>
              <p:cNvPr id="14" name="Rectangle 7">
                <a:extLst>
                  <a:ext uri="{FF2B5EF4-FFF2-40B4-BE49-F238E27FC236}">
                    <a16:creationId xmlns:a16="http://schemas.microsoft.com/office/drawing/2014/main" id="{F581B7F8-130C-4A1A-B7F4-9CC1C4D40FD6}"/>
                  </a:ext>
                </a:extLst>
              </p:cNvPr>
              <p:cNvSpPr/>
              <p:nvPr/>
            </p:nvSpPr>
            <p:spPr>
              <a:xfrm>
                <a:off x="-2426585" y="4858426"/>
                <a:ext cx="763000" cy="252000"/>
              </a:xfrm>
              <a:prstGeom prst="rect">
                <a:avLst/>
              </a:prstGeom>
              <a:solidFill>
                <a:srgbClr val="76D2FF"/>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ysClr val="windowText" lastClr="000000"/>
                    </a:solidFill>
                    <a:effectLst/>
                    <a:uLnTx/>
                    <a:uFillTx/>
                    <a:latin typeface="Arial"/>
                    <a:ea typeface="+mn-ea"/>
                    <a:cs typeface="+mn-cs"/>
                  </a:rPr>
                  <a:t>118 / 210 / 255</a:t>
                </a:r>
              </a:p>
            </p:txBody>
          </p:sp>
          <p:sp>
            <p:nvSpPr>
              <p:cNvPr id="15" name="Rectangle 8">
                <a:extLst>
                  <a:ext uri="{FF2B5EF4-FFF2-40B4-BE49-F238E27FC236}">
                    <a16:creationId xmlns:a16="http://schemas.microsoft.com/office/drawing/2014/main" id="{2EAB5337-61D3-47E2-8532-138A5AD73885}"/>
                  </a:ext>
                </a:extLst>
              </p:cNvPr>
              <p:cNvSpPr/>
              <p:nvPr/>
            </p:nvSpPr>
            <p:spPr>
              <a:xfrm>
                <a:off x="-2426585" y="5110633"/>
                <a:ext cx="763000" cy="252000"/>
              </a:xfrm>
              <a:prstGeom prst="rect">
                <a:avLst/>
              </a:prstGeom>
              <a:solidFill>
                <a:srgbClr val="510DBC"/>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81 / 13 / 188</a:t>
                </a:r>
              </a:p>
            </p:txBody>
          </p:sp>
          <p:sp>
            <p:nvSpPr>
              <p:cNvPr id="16" name="Rectangle 9">
                <a:extLst>
                  <a:ext uri="{FF2B5EF4-FFF2-40B4-BE49-F238E27FC236}">
                    <a16:creationId xmlns:a16="http://schemas.microsoft.com/office/drawing/2014/main" id="{EC71173A-612A-440F-9122-ABBB4302D2C8}"/>
                  </a:ext>
                </a:extLst>
              </p:cNvPr>
              <p:cNvSpPr/>
              <p:nvPr/>
            </p:nvSpPr>
            <p:spPr>
              <a:xfrm>
                <a:off x="-2426585" y="5356521"/>
                <a:ext cx="763000" cy="252000"/>
              </a:xfrm>
              <a:prstGeom prst="rect">
                <a:avLst/>
              </a:prstGeom>
              <a:solidFill>
                <a:srgbClr val="B497FF"/>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180 / 151 / 255</a:t>
                </a:r>
              </a:p>
            </p:txBody>
          </p:sp>
          <p:sp>
            <p:nvSpPr>
              <p:cNvPr id="17" name="Rectangle 58">
                <a:extLst>
                  <a:ext uri="{FF2B5EF4-FFF2-40B4-BE49-F238E27FC236}">
                    <a16:creationId xmlns:a16="http://schemas.microsoft.com/office/drawing/2014/main" id="{597EF6C6-B826-4578-B0D9-4D555C6106BE}"/>
                  </a:ext>
                </a:extLst>
              </p:cNvPr>
              <p:cNvSpPr/>
              <p:nvPr/>
            </p:nvSpPr>
            <p:spPr>
              <a:xfrm>
                <a:off x="-2426585" y="5605147"/>
                <a:ext cx="763000" cy="252000"/>
              </a:xfrm>
              <a:prstGeom prst="rect">
                <a:avLst/>
              </a:prstGeom>
              <a:solidFill>
                <a:srgbClr val="AB0D82"/>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171 / 13 / 130</a:t>
                </a:r>
              </a:p>
            </p:txBody>
          </p:sp>
          <p:sp>
            <p:nvSpPr>
              <p:cNvPr id="18" name="Rectangle 59">
                <a:extLst>
                  <a:ext uri="{FF2B5EF4-FFF2-40B4-BE49-F238E27FC236}">
                    <a16:creationId xmlns:a16="http://schemas.microsoft.com/office/drawing/2014/main" id="{7AA10DDE-201C-40B6-8B72-CBCFAE2CCD8A}"/>
                  </a:ext>
                </a:extLst>
              </p:cNvPr>
              <p:cNvSpPr/>
              <p:nvPr/>
            </p:nvSpPr>
            <p:spPr>
              <a:xfrm>
                <a:off x="-2426585" y="5857335"/>
                <a:ext cx="763000" cy="252000"/>
              </a:xfrm>
              <a:prstGeom prst="rect">
                <a:avLst/>
              </a:prstGeom>
              <a:solidFill>
                <a:srgbClr val="FFA3DA"/>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ysClr val="windowText" lastClr="000000"/>
                    </a:solidFill>
                    <a:effectLst/>
                    <a:uLnTx/>
                    <a:uFillTx/>
                    <a:latin typeface="Arial"/>
                    <a:ea typeface="+mn-ea"/>
                    <a:cs typeface="+mn-cs"/>
                  </a:rPr>
                  <a:t>255 / 163 / 218</a:t>
                </a:r>
              </a:p>
            </p:txBody>
          </p:sp>
          <p:sp>
            <p:nvSpPr>
              <p:cNvPr id="19" name="Rectangle 60">
                <a:extLst>
                  <a:ext uri="{FF2B5EF4-FFF2-40B4-BE49-F238E27FC236}">
                    <a16:creationId xmlns:a16="http://schemas.microsoft.com/office/drawing/2014/main" id="{6B472E2A-D768-40B0-BBFD-FD9456BD7FE4}"/>
                  </a:ext>
                </a:extLst>
              </p:cNvPr>
              <p:cNvSpPr/>
              <p:nvPr/>
            </p:nvSpPr>
            <p:spPr>
              <a:xfrm>
                <a:off x="-2426585" y="6101512"/>
                <a:ext cx="763000" cy="252000"/>
              </a:xfrm>
              <a:prstGeom prst="rect">
                <a:avLst/>
              </a:prstGeom>
              <a:solidFill>
                <a:srgbClr val="098E7E"/>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9 / 142 / 126</a:t>
                </a:r>
              </a:p>
            </p:txBody>
          </p:sp>
          <p:sp>
            <p:nvSpPr>
              <p:cNvPr id="20" name="Rectangle 61">
                <a:extLst>
                  <a:ext uri="{FF2B5EF4-FFF2-40B4-BE49-F238E27FC236}">
                    <a16:creationId xmlns:a16="http://schemas.microsoft.com/office/drawing/2014/main" id="{86E4AA13-8337-45DF-9BB0-A47B775FDA56}"/>
                  </a:ext>
                </a:extLst>
              </p:cNvPr>
              <p:cNvSpPr/>
              <p:nvPr/>
            </p:nvSpPr>
            <p:spPr>
              <a:xfrm>
                <a:off x="-2426585" y="6352039"/>
                <a:ext cx="763000" cy="252000"/>
              </a:xfrm>
              <a:prstGeom prst="rect">
                <a:avLst/>
              </a:prstGeom>
              <a:solidFill>
                <a:srgbClr val="00C0AE"/>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latin typeface="Arial"/>
                    <a:ea typeface="+mn-ea"/>
                    <a:cs typeface="+mn-cs"/>
                  </a:rPr>
                  <a:t>0 / 192 / 174</a:t>
                </a:r>
              </a:p>
            </p:txBody>
          </p:sp>
          <p:sp>
            <p:nvSpPr>
              <p:cNvPr id="21" name="Rectangle 62">
                <a:extLst>
                  <a:ext uri="{FF2B5EF4-FFF2-40B4-BE49-F238E27FC236}">
                    <a16:creationId xmlns:a16="http://schemas.microsoft.com/office/drawing/2014/main" id="{C2EC4D3A-75C6-4DCC-BC07-64DF14B07717}"/>
                  </a:ext>
                </a:extLst>
              </p:cNvPr>
              <p:cNvSpPr/>
              <p:nvPr/>
            </p:nvSpPr>
            <p:spPr>
              <a:xfrm>
                <a:off x="-2426585" y="6604039"/>
                <a:ext cx="763000" cy="252000"/>
              </a:xfrm>
              <a:prstGeom prst="rect">
                <a:avLst/>
              </a:prstGeom>
              <a:solidFill>
                <a:srgbClr val="63EBDA"/>
              </a:solidFill>
              <a:ln w="12700" cap="flat" cmpd="sng" algn="ctr">
                <a:noFill/>
                <a:prstDash val="solid"/>
                <a:miter lim="800000"/>
              </a:ln>
              <a:effectLst/>
            </p:spPr>
            <p:txBody>
              <a:bodyPr wrap="none"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C233C"/>
                    </a:solidFill>
                    <a:effectLst/>
                    <a:uLnTx/>
                    <a:uFillTx/>
                    <a:latin typeface="Arial"/>
                    <a:ea typeface="+mn-ea"/>
                    <a:cs typeface="+mn-cs"/>
                  </a:rPr>
                  <a:t>99 / 235 / 218</a:t>
                </a:r>
              </a:p>
            </p:txBody>
          </p:sp>
          <p:sp>
            <p:nvSpPr>
              <p:cNvPr id="22" name="Rectangle 7">
                <a:extLst>
                  <a:ext uri="{FF2B5EF4-FFF2-40B4-BE49-F238E27FC236}">
                    <a16:creationId xmlns:a16="http://schemas.microsoft.com/office/drawing/2014/main" id="{6DD038FF-6EC2-4D8F-93C7-132E9093572C}"/>
                  </a:ext>
                </a:extLst>
              </p:cNvPr>
              <p:cNvSpPr/>
              <p:nvPr/>
            </p:nvSpPr>
            <p:spPr>
              <a:xfrm>
                <a:off x="-1667383" y="4858426"/>
                <a:ext cx="252000" cy="252000"/>
              </a:xfrm>
              <a:prstGeom prst="rect">
                <a:avLst/>
              </a:prstGeom>
              <a:solidFill>
                <a:srgbClr val="91DB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 name="Rectangle 8">
                <a:extLst>
                  <a:ext uri="{FF2B5EF4-FFF2-40B4-BE49-F238E27FC236}">
                    <a16:creationId xmlns:a16="http://schemas.microsoft.com/office/drawing/2014/main" id="{73B5D123-546B-4931-B356-CD20C7430F4B}"/>
                  </a:ext>
                </a:extLst>
              </p:cNvPr>
              <p:cNvSpPr/>
              <p:nvPr/>
            </p:nvSpPr>
            <p:spPr>
              <a:xfrm>
                <a:off x="-1667383" y="5110633"/>
                <a:ext cx="252000" cy="252000"/>
              </a:xfrm>
              <a:prstGeom prst="rect">
                <a:avLst/>
              </a:prstGeom>
              <a:solidFill>
                <a:srgbClr val="743DC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4" name="Rectangle 9">
                <a:extLst>
                  <a:ext uri="{FF2B5EF4-FFF2-40B4-BE49-F238E27FC236}">
                    <a16:creationId xmlns:a16="http://schemas.microsoft.com/office/drawing/2014/main" id="{21FD10AA-92E9-4A57-AD09-DEB739492137}"/>
                  </a:ext>
                </a:extLst>
              </p:cNvPr>
              <p:cNvSpPr/>
              <p:nvPr/>
            </p:nvSpPr>
            <p:spPr>
              <a:xfrm>
                <a:off x="-1667383" y="5356521"/>
                <a:ext cx="252000" cy="252000"/>
              </a:xfrm>
              <a:prstGeom prst="rect">
                <a:avLst/>
              </a:prstGeom>
              <a:solidFill>
                <a:srgbClr val="C3AC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5" name="Rectangle 58">
                <a:extLst>
                  <a:ext uri="{FF2B5EF4-FFF2-40B4-BE49-F238E27FC236}">
                    <a16:creationId xmlns:a16="http://schemas.microsoft.com/office/drawing/2014/main" id="{B084F71B-C63D-4ECD-920B-BF81013161CC}"/>
                  </a:ext>
                </a:extLst>
              </p:cNvPr>
              <p:cNvSpPr/>
              <p:nvPr/>
            </p:nvSpPr>
            <p:spPr>
              <a:xfrm>
                <a:off x="-1667383" y="5605147"/>
                <a:ext cx="252000" cy="252000"/>
              </a:xfrm>
              <a:prstGeom prst="rect">
                <a:avLst/>
              </a:prstGeom>
              <a:solidFill>
                <a:srgbClr val="BC3D9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6" name="Rectangle 59">
                <a:extLst>
                  <a:ext uri="{FF2B5EF4-FFF2-40B4-BE49-F238E27FC236}">
                    <a16:creationId xmlns:a16="http://schemas.microsoft.com/office/drawing/2014/main" id="{486ED858-C6B0-4966-98F4-575C58717981}"/>
                  </a:ext>
                </a:extLst>
              </p:cNvPr>
              <p:cNvSpPr/>
              <p:nvPr/>
            </p:nvSpPr>
            <p:spPr>
              <a:xfrm>
                <a:off x="-1667383" y="5857335"/>
                <a:ext cx="252000" cy="252000"/>
              </a:xfrm>
              <a:prstGeom prst="rect">
                <a:avLst/>
              </a:prstGeom>
              <a:solidFill>
                <a:srgbClr val="FFB5E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 name="Rectangle 60">
                <a:extLst>
                  <a:ext uri="{FF2B5EF4-FFF2-40B4-BE49-F238E27FC236}">
                    <a16:creationId xmlns:a16="http://schemas.microsoft.com/office/drawing/2014/main" id="{E008FAF8-31D8-44DE-B894-99F8EA373F89}"/>
                  </a:ext>
                </a:extLst>
              </p:cNvPr>
              <p:cNvSpPr/>
              <p:nvPr/>
            </p:nvSpPr>
            <p:spPr>
              <a:xfrm>
                <a:off x="-1667383" y="6101512"/>
                <a:ext cx="252000" cy="252000"/>
              </a:xfrm>
              <a:prstGeom prst="rect">
                <a:avLst/>
              </a:prstGeom>
              <a:solidFill>
                <a:srgbClr val="3AA59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8" name="Rectangle 61">
                <a:extLst>
                  <a:ext uri="{FF2B5EF4-FFF2-40B4-BE49-F238E27FC236}">
                    <a16:creationId xmlns:a16="http://schemas.microsoft.com/office/drawing/2014/main" id="{2FED7102-3C0B-4FF3-8D4F-6BB1D98429C0}"/>
                  </a:ext>
                </a:extLst>
              </p:cNvPr>
              <p:cNvSpPr/>
              <p:nvPr/>
            </p:nvSpPr>
            <p:spPr>
              <a:xfrm>
                <a:off x="-1667383" y="6352039"/>
                <a:ext cx="252000" cy="252000"/>
              </a:xfrm>
              <a:prstGeom prst="rect">
                <a:avLst/>
              </a:prstGeom>
              <a:solidFill>
                <a:srgbClr val="33CDB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29" name="Rectangle 62">
                <a:extLst>
                  <a:ext uri="{FF2B5EF4-FFF2-40B4-BE49-F238E27FC236}">
                    <a16:creationId xmlns:a16="http://schemas.microsoft.com/office/drawing/2014/main" id="{B7FE124B-D089-4CEB-B21C-EC1F23E0002B}"/>
                  </a:ext>
                </a:extLst>
              </p:cNvPr>
              <p:cNvSpPr/>
              <p:nvPr/>
            </p:nvSpPr>
            <p:spPr>
              <a:xfrm>
                <a:off x="-1667383" y="6604039"/>
                <a:ext cx="252000" cy="252000"/>
              </a:xfrm>
              <a:prstGeom prst="rect">
                <a:avLst/>
              </a:prstGeom>
              <a:solidFill>
                <a:srgbClr val="82EFE1"/>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sp>
            <p:nvSpPr>
              <p:cNvPr id="30" name="Rectangle 7">
                <a:extLst>
                  <a:ext uri="{FF2B5EF4-FFF2-40B4-BE49-F238E27FC236}">
                    <a16:creationId xmlns:a16="http://schemas.microsoft.com/office/drawing/2014/main" id="{EEAFE1C2-17F4-4D5E-BC57-9D8C06595B71}"/>
                  </a:ext>
                </a:extLst>
              </p:cNvPr>
              <p:cNvSpPr/>
              <p:nvPr/>
            </p:nvSpPr>
            <p:spPr>
              <a:xfrm>
                <a:off x="-1415383" y="4858426"/>
                <a:ext cx="252000" cy="252000"/>
              </a:xfrm>
              <a:prstGeom prst="rect">
                <a:avLst/>
              </a:prstGeom>
              <a:solidFill>
                <a:srgbClr val="ADE4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1" name="Rectangle 8">
                <a:extLst>
                  <a:ext uri="{FF2B5EF4-FFF2-40B4-BE49-F238E27FC236}">
                    <a16:creationId xmlns:a16="http://schemas.microsoft.com/office/drawing/2014/main" id="{E5B81545-93E4-442D-A05A-1EC66AE68E4A}"/>
                  </a:ext>
                </a:extLst>
              </p:cNvPr>
              <p:cNvSpPr/>
              <p:nvPr/>
            </p:nvSpPr>
            <p:spPr>
              <a:xfrm>
                <a:off x="-1415383" y="5110633"/>
                <a:ext cx="252000" cy="252000"/>
              </a:xfrm>
              <a:prstGeom prst="rect">
                <a:avLst/>
              </a:prstGeom>
              <a:solidFill>
                <a:srgbClr val="976ED7"/>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2" name="Rectangle 9">
                <a:extLst>
                  <a:ext uri="{FF2B5EF4-FFF2-40B4-BE49-F238E27FC236}">
                    <a16:creationId xmlns:a16="http://schemas.microsoft.com/office/drawing/2014/main" id="{1063D608-0265-41EE-8E48-27082BAF3EF8}"/>
                  </a:ext>
                </a:extLst>
              </p:cNvPr>
              <p:cNvSpPr/>
              <p:nvPr/>
            </p:nvSpPr>
            <p:spPr>
              <a:xfrm>
                <a:off x="-1415383" y="5356521"/>
                <a:ext cx="252000" cy="252000"/>
              </a:xfrm>
              <a:prstGeom prst="rect">
                <a:avLst/>
              </a:prstGeom>
              <a:solidFill>
                <a:srgbClr val="D2C1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3" name="Rectangle 58">
                <a:extLst>
                  <a:ext uri="{FF2B5EF4-FFF2-40B4-BE49-F238E27FC236}">
                    <a16:creationId xmlns:a16="http://schemas.microsoft.com/office/drawing/2014/main" id="{7D93DF3F-575B-4629-ADB8-E1CCB2672A05}"/>
                  </a:ext>
                </a:extLst>
              </p:cNvPr>
              <p:cNvSpPr/>
              <p:nvPr/>
            </p:nvSpPr>
            <p:spPr>
              <a:xfrm>
                <a:off x="-1415383" y="5605147"/>
                <a:ext cx="252000" cy="252000"/>
              </a:xfrm>
              <a:prstGeom prst="rect">
                <a:avLst/>
              </a:prstGeom>
              <a:solidFill>
                <a:srgbClr val="CD6EB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4" name="Rectangle 59">
                <a:extLst>
                  <a:ext uri="{FF2B5EF4-FFF2-40B4-BE49-F238E27FC236}">
                    <a16:creationId xmlns:a16="http://schemas.microsoft.com/office/drawing/2014/main" id="{82888BE6-3AAD-4BF6-A04C-D8191E3576AC}"/>
                  </a:ext>
                </a:extLst>
              </p:cNvPr>
              <p:cNvSpPr/>
              <p:nvPr/>
            </p:nvSpPr>
            <p:spPr>
              <a:xfrm>
                <a:off x="-1415383" y="5857335"/>
                <a:ext cx="252000" cy="252000"/>
              </a:xfrm>
              <a:prstGeom prst="rect">
                <a:avLst/>
              </a:prstGeom>
              <a:solidFill>
                <a:srgbClr val="FFC8E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5" name="Rectangle 60">
                <a:extLst>
                  <a:ext uri="{FF2B5EF4-FFF2-40B4-BE49-F238E27FC236}">
                    <a16:creationId xmlns:a16="http://schemas.microsoft.com/office/drawing/2014/main" id="{D715B274-2F34-4BAF-8405-38C7E9A0DF69}"/>
                  </a:ext>
                </a:extLst>
              </p:cNvPr>
              <p:cNvSpPr/>
              <p:nvPr/>
            </p:nvSpPr>
            <p:spPr>
              <a:xfrm>
                <a:off x="-1415383" y="6101512"/>
                <a:ext cx="252000" cy="252000"/>
              </a:xfrm>
              <a:prstGeom prst="rect">
                <a:avLst/>
              </a:prstGeom>
              <a:solidFill>
                <a:srgbClr val="6BBBB2"/>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6" name="Rectangle 61">
                <a:extLst>
                  <a:ext uri="{FF2B5EF4-FFF2-40B4-BE49-F238E27FC236}">
                    <a16:creationId xmlns:a16="http://schemas.microsoft.com/office/drawing/2014/main" id="{5018537B-58C6-4C2D-BBA6-76C13EE4C322}"/>
                  </a:ext>
                </a:extLst>
              </p:cNvPr>
              <p:cNvSpPr/>
              <p:nvPr/>
            </p:nvSpPr>
            <p:spPr>
              <a:xfrm>
                <a:off x="-1415383" y="6352039"/>
                <a:ext cx="252000" cy="252000"/>
              </a:xfrm>
              <a:prstGeom prst="rect">
                <a:avLst/>
              </a:prstGeom>
              <a:solidFill>
                <a:srgbClr val="66D9CE"/>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37" name="Rectangle 62">
                <a:extLst>
                  <a:ext uri="{FF2B5EF4-FFF2-40B4-BE49-F238E27FC236}">
                    <a16:creationId xmlns:a16="http://schemas.microsoft.com/office/drawing/2014/main" id="{5960B0E8-DD84-4FA6-836E-827004834A37}"/>
                  </a:ext>
                </a:extLst>
              </p:cNvPr>
              <p:cNvSpPr/>
              <p:nvPr/>
            </p:nvSpPr>
            <p:spPr>
              <a:xfrm>
                <a:off x="-1415383" y="6604039"/>
                <a:ext cx="252000" cy="252000"/>
              </a:xfrm>
              <a:prstGeom prst="rect">
                <a:avLst/>
              </a:prstGeom>
              <a:solidFill>
                <a:srgbClr val="A1F3E9"/>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sp>
            <p:nvSpPr>
              <p:cNvPr id="38" name="Rectangle 7">
                <a:extLst>
                  <a:ext uri="{FF2B5EF4-FFF2-40B4-BE49-F238E27FC236}">
                    <a16:creationId xmlns:a16="http://schemas.microsoft.com/office/drawing/2014/main" id="{AB7CE180-DB56-4E64-A8E2-899D14EFD28F}"/>
                  </a:ext>
                </a:extLst>
              </p:cNvPr>
              <p:cNvSpPr/>
              <p:nvPr/>
            </p:nvSpPr>
            <p:spPr>
              <a:xfrm>
                <a:off x="-1166305" y="4858426"/>
                <a:ext cx="252000" cy="252000"/>
              </a:xfrm>
              <a:prstGeom prst="rect">
                <a:avLst/>
              </a:prstGeom>
              <a:solidFill>
                <a:srgbClr val="C8ED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9" name="Rectangle 8">
                <a:extLst>
                  <a:ext uri="{FF2B5EF4-FFF2-40B4-BE49-F238E27FC236}">
                    <a16:creationId xmlns:a16="http://schemas.microsoft.com/office/drawing/2014/main" id="{981F4297-6075-4551-AA1B-3A90B6B32477}"/>
                  </a:ext>
                </a:extLst>
              </p:cNvPr>
              <p:cNvSpPr/>
              <p:nvPr/>
            </p:nvSpPr>
            <p:spPr>
              <a:xfrm>
                <a:off x="-1166305" y="5110633"/>
                <a:ext cx="252000" cy="252000"/>
              </a:xfrm>
              <a:prstGeom prst="rect">
                <a:avLst/>
              </a:prstGeom>
              <a:solidFill>
                <a:srgbClr val="B99EE4"/>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0" name="Rectangle 9">
                <a:extLst>
                  <a:ext uri="{FF2B5EF4-FFF2-40B4-BE49-F238E27FC236}">
                    <a16:creationId xmlns:a16="http://schemas.microsoft.com/office/drawing/2014/main" id="{9C853B6A-2098-4779-A1AE-90E514BC0ED8}"/>
                  </a:ext>
                </a:extLst>
              </p:cNvPr>
              <p:cNvSpPr/>
              <p:nvPr/>
            </p:nvSpPr>
            <p:spPr>
              <a:xfrm>
                <a:off x="-1166305" y="5356521"/>
                <a:ext cx="252000" cy="252000"/>
              </a:xfrm>
              <a:prstGeom prst="rect">
                <a:avLst/>
              </a:prstGeom>
              <a:solidFill>
                <a:srgbClr val="E1D5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1" name="Rectangle 58">
                <a:extLst>
                  <a:ext uri="{FF2B5EF4-FFF2-40B4-BE49-F238E27FC236}">
                    <a16:creationId xmlns:a16="http://schemas.microsoft.com/office/drawing/2014/main" id="{1091E4C1-9C37-4F1D-84CF-52FFF9481081}"/>
                  </a:ext>
                </a:extLst>
              </p:cNvPr>
              <p:cNvSpPr/>
              <p:nvPr/>
            </p:nvSpPr>
            <p:spPr>
              <a:xfrm>
                <a:off x="-1166305" y="5605147"/>
                <a:ext cx="252000" cy="252000"/>
              </a:xfrm>
              <a:prstGeom prst="rect">
                <a:avLst/>
              </a:prstGeom>
              <a:solidFill>
                <a:srgbClr val="DD9ECD"/>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2" name="Rectangle 59">
                <a:extLst>
                  <a:ext uri="{FF2B5EF4-FFF2-40B4-BE49-F238E27FC236}">
                    <a16:creationId xmlns:a16="http://schemas.microsoft.com/office/drawing/2014/main" id="{06EBAD5A-BDAB-4BDD-A996-F9D0514C72ED}"/>
                  </a:ext>
                </a:extLst>
              </p:cNvPr>
              <p:cNvSpPr/>
              <p:nvPr/>
            </p:nvSpPr>
            <p:spPr>
              <a:xfrm>
                <a:off x="-1166305" y="5857335"/>
                <a:ext cx="252000" cy="252000"/>
              </a:xfrm>
              <a:prstGeom prst="rect">
                <a:avLst/>
              </a:prstGeom>
              <a:solidFill>
                <a:srgbClr val="FFDAF0"/>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3" name="Rectangle 60">
                <a:extLst>
                  <a:ext uri="{FF2B5EF4-FFF2-40B4-BE49-F238E27FC236}">
                    <a16:creationId xmlns:a16="http://schemas.microsoft.com/office/drawing/2014/main" id="{3707E8FA-AD4D-4C4D-9E42-7FB2680CBD19}"/>
                  </a:ext>
                </a:extLst>
              </p:cNvPr>
              <p:cNvSpPr/>
              <p:nvPr/>
            </p:nvSpPr>
            <p:spPr>
              <a:xfrm>
                <a:off x="-1166305" y="6101512"/>
                <a:ext cx="252000" cy="252000"/>
              </a:xfrm>
              <a:prstGeom prst="rect">
                <a:avLst/>
              </a:prstGeom>
              <a:solidFill>
                <a:srgbClr val="9DD2CB"/>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4" name="Rectangle 61">
                <a:extLst>
                  <a:ext uri="{FF2B5EF4-FFF2-40B4-BE49-F238E27FC236}">
                    <a16:creationId xmlns:a16="http://schemas.microsoft.com/office/drawing/2014/main" id="{01959033-F679-4CB3-B468-A75850800ECC}"/>
                  </a:ext>
                </a:extLst>
              </p:cNvPr>
              <p:cNvSpPr/>
              <p:nvPr/>
            </p:nvSpPr>
            <p:spPr>
              <a:xfrm>
                <a:off x="-1166305" y="6352039"/>
                <a:ext cx="252000" cy="252000"/>
              </a:xfrm>
              <a:prstGeom prst="rect">
                <a:avLst/>
              </a:prstGeom>
              <a:solidFill>
                <a:srgbClr val="99E6D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5" name="Rectangle 62">
                <a:extLst>
                  <a:ext uri="{FF2B5EF4-FFF2-40B4-BE49-F238E27FC236}">
                    <a16:creationId xmlns:a16="http://schemas.microsoft.com/office/drawing/2014/main" id="{DFA3BA1A-956C-4792-A895-68D6129776F3}"/>
                  </a:ext>
                </a:extLst>
              </p:cNvPr>
              <p:cNvSpPr/>
              <p:nvPr/>
            </p:nvSpPr>
            <p:spPr>
              <a:xfrm>
                <a:off x="-1166305" y="6604039"/>
                <a:ext cx="252000" cy="252000"/>
              </a:xfrm>
              <a:prstGeom prst="rect">
                <a:avLst/>
              </a:prstGeom>
              <a:solidFill>
                <a:srgbClr val="C1F7F0"/>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sp>
            <p:nvSpPr>
              <p:cNvPr id="46" name="Rectangle 7">
                <a:extLst>
                  <a:ext uri="{FF2B5EF4-FFF2-40B4-BE49-F238E27FC236}">
                    <a16:creationId xmlns:a16="http://schemas.microsoft.com/office/drawing/2014/main" id="{57B5977D-13BA-4AE7-B3E8-20551A4CF88E}"/>
                  </a:ext>
                </a:extLst>
              </p:cNvPr>
              <p:cNvSpPr/>
              <p:nvPr/>
            </p:nvSpPr>
            <p:spPr>
              <a:xfrm>
                <a:off x="-914806" y="4858426"/>
                <a:ext cx="252000" cy="252000"/>
              </a:xfrm>
              <a:prstGeom prst="rect">
                <a:avLst/>
              </a:prstGeom>
              <a:solidFill>
                <a:srgbClr val="E4F6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7" name="Rectangle 8">
                <a:extLst>
                  <a:ext uri="{FF2B5EF4-FFF2-40B4-BE49-F238E27FC236}">
                    <a16:creationId xmlns:a16="http://schemas.microsoft.com/office/drawing/2014/main" id="{B557E87B-3ACB-426C-8EA1-C9BEFEB50860}"/>
                  </a:ext>
                </a:extLst>
              </p:cNvPr>
              <p:cNvSpPr/>
              <p:nvPr/>
            </p:nvSpPr>
            <p:spPr>
              <a:xfrm>
                <a:off x="-914806" y="5110633"/>
                <a:ext cx="252000" cy="252000"/>
              </a:xfrm>
              <a:prstGeom prst="rect">
                <a:avLst/>
              </a:prstGeom>
              <a:solidFill>
                <a:srgbClr val="DCCFF2"/>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8" name="Rectangle 9">
                <a:extLst>
                  <a:ext uri="{FF2B5EF4-FFF2-40B4-BE49-F238E27FC236}">
                    <a16:creationId xmlns:a16="http://schemas.microsoft.com/office/drawing/2014/main" id="{C794789F-B598-4377-9FD6-246BEF135B79}"/>
                  </a:ext>
                </a:extLst>
              </p:cNvPr>
              <p:cNvSpPr/>
              <p:nvPr/>
            </p:nvSpPr>
            <p:spPr>
              <a:xfrm>
                <a:off x="-914806" y="5356521"/>
                <a:ext cx="252000" cy="252000"/>
              </a:xfrm>
              <a:prstGeom prst="rect">
                <a:avLst/>
              </a:prstGeom>
              <a:solidFill>
                <a:srgbClr val="F0EAF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49" name="Rectangle 58">
                <a:extLst>
                  <a:ext uri="{FF2B5EF4-FFF2-40B4-BE49-F238E27FC236}">
                    <a16:creationId xmlns:a16="http://schemas.microsoft.com/office/drawing/2014/main" id="{8058E637-815C-445F-82A0-45CAF1FD8355}"/>
                  </a:ext>
                </a:extLst>
              </p:cNvPr>
              <p:cNvSpPr/>
              <p:nvPr/>
            </p:nvSpPr>
            <p:spPr>
              <a:xfrm>
                <a:off x="-914806" y="5605147"/>
                <a:ext cx="252000" cy="252000"/>
              </a:xfrm>
              <a:prstGeom prst="rect">
                <a:avLst/>
              </a:prstGeom>
              <a:solidFill>
                <a:srgbClr val="EECFE6"/>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50" name="Rectangle 59">
                <a:extLst>
                  <a:ext uri="{FF2B5EF4-FFF2-40B4-BE49-F238E27FC236}">
                    <a16:creationId xmlns:a16="http://schemas.microsoft.com/office/drawing/2014/main" id="{5FA193F1-770A-490A-82D8-B82477F27E04}"/>
                  </a:ext>
                </a:extLst>
              </p:cNvPr>
              <p:cNvSpPr/>
              <p:nvPr/>
            </p:nvSpPr>
            <p:spPr>
              <a:xfrm>
                <a:off x="-914806" y="5857335"/>
                <a:ext cx="252000" cy="252000"/>
              </a:xfrm>
              <a:prstGeom prst="rect">
                <a:avLst/>
              </a:prstGeom>
              <a:solidFill>
                <a:srgbClr val="FFEDF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1" name="Rectangle 60">
                <a:extLst>
                  <a:ext uri="{FF2B5EF4-FFF2-40B4-BE49-F238E27FC236}">
                    <a16:creationId xmlns:a16="http://schemas.microsoft.com/office/drawing/2014/main" id="{706012E8-18D7-401A-B123-12E8266D3A93}"/>
                  </a:ext>
                </a:extLst>
              </p:cNvPr>
              <p:cNvSpPr/>
              <p:nvPr/>
            </p:nvSpPr>
            <p:spPr>
              <a:xfrm>
                <a:off x="-914806" y="6101512"/>
                <a:ext cx="252000" cy="252000"/>
              </a:xfrm>
              <a:prstGeom prst="rect">
                <a:avLst/>
              </a:prstGeom>
              <a:solidFill>
                <a:srgbClr val="CEE8E5"/>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52" name="Rectangle 61">
                <a:extLst>
                  <a:ext uri="{FF2B5EF4-FFF2-40B4-BE49-F238E27FC236}">
                    <a16:creationId xmlns:a16="http://schemas.microsoft.com/office/drawing/2014/main" id="{3405EE51-8FB6-4C87-A26A-B19C63FAE085}"/>
                  </a:ext>
                </a:extLst>
              </p:cNvPr>
              <p:cNvSpPr/>
              <p:nvPr/>
            </p:nvSpPr>
            <p:spPr>
              <a:xfrm>
                <a:off x="-914806" y="6352039"/>
                <a:ext cx="252000" cy="252000"/>
              </a:xfrm>
              <a:prstGeom prst="rect">
                <a:avLst/>
              </a:prstGeom>
              <a:solidFill>
                <a:srgbClr val="CCF2EF"/>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53" name="Rectangle 62">
                <a:extLst>
                  <a:ext uri="{FF2B5EF4-FFF2-40B4-BE49-F238E27FC236}">
                    <a16:creationId xmlns:a16="http://schemas.microsoft.com/office/drawing/2014/main" id="{2EE3790D-FED2-4707-8241-DE0B64F527DD}"/>
                  </a:ext>
                </a:extLst>
              </p:cNvPr>
              <p:cNvSpPr/>
              <p:nvPr/>
            </p:nvSpPr>
            <p:spPr>
              <a:xfrm>
                <a:off x="-914806" y="6604039"/>
                <a:ext cx="252000" cy="252000"/>
              </a:xfrm>
              <a:prstGeom prst="rect">
                <a:avLst/>
              </a:prstGeom>
              <a:solidFill>
                <a:srgbClr val="E0FBF8"/>
              </a:solidFill>
              <a:ln w="12700" cap="flat" cmpd="sng" algn="ctr">
                <a:noFill/>
                <a:prstDash val="solid"/>
                <a:miter lim="800000"/>
              </a:ln>
              <a:effectLst/>
            </p:spPr>
            <p:txBody>
              <a:bodyPr wrap="none"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srgbClr val="0C233C"/>
                  </a:solidFill>
                  <a:effectLst/>
                  <a:uLnTx/>
                  <a:uFillTx/>
                  <a:latin typeface="Arial"/>
                  <a:ea typeface="+mn-ea"/>
                  <a:cs typeface="+mn-cs"/>
                </a:endParaRPr>
              </a:p>
            </p:txBody>
          </p:sp>
        </p:grpSp>
        <p:sp>
          <p:nvSpPr>
            <p:cNvPr id="12" name="TextBox 11">
              <a:extLst>
                <a:ext uri="{FF2B5EF4-FFF2-40B4-BE49-F238E27FC236}">
                  <a16:creationId xmlns:a16="http://schemas.microsoft.com/office/drawing/2014/main" id="{635DF8B1-0499-44F4-8FAE-56FD19EC32EE}"/>
                </a:ext>
              </a:extLst>
            </p:cNvPr>
            <p:cNvSpPr txBox="1"/>
            <p:nvPr/>
          </p:nvSpPr>
          <p:spPr>
            <a:xfrm>
              <a:off x="-2429323" y="2432372"/>
              <a:ext cx="1364046" cy="153888"/>
            </a:xfrm>
            <a:prstGeom prst="rect">
              <a:avLst/>
            </a:prstGeom>
            <a:noFill/>
          </p:spPr>
          <p:txBody>
            <a:bodyPr wrap="square" lIns="0" tIns="0" rIns="0" bIns="0" rtlCol="0">
              <a:spAutoFit/>
            </a:bodyPr>
            <a:lstStyle/>
            <a:p>
              <a:pPr>
                <a:spcAft>
                  <a:spcPts val="600"/>
                </a:spcAft>
              </a:pPr>
              <a:r>
                <a:rPr lang="en-US" sz="1000" b="1" dirty="0">
                  <a:solidFill>
                    <a:sysClr val="windowText" lastClr="000000"/>
                  </a:solidFill>
                  <a:latin typeface="Arial"/>
                </a:rPr>
                <a:t>Primary Colors</a:t>
              </a:r>
            </a:p>
          </p:txBody>
        </p:sp>
        <p:sp>
          <p:nvSpPr>
            <p:cNvPr id="13" name="TextBox 12">
              <a:extLst>
                <a:ext uri="{FF2B5EF4-FFF2-40B4-BE49-F238E27FC236}">
                  <a16:creationId xmlns:a16="http://schemas.microsoft.com/office/drawing/2014/main" id="{6A90DB2A-F73F-4B7A-A8BE-FF6355316385}"/>
                </a:ext>
              </a:extLst>
            </p:cNvPr>
            <p:cNvSpPr txBox="1"/>
            <p:nvPr/>
          </p:nvSpPr>
          <p:spPr>
            <a:xfrm>
              <a:off x="-2429323" y="4514338"/>
              <a:ext cx="1946348" cy="307777"/>
            </a:xfrm>
            <a:prstGeom prst="rect">
              <a:avLst/>
            </a:prstGeom>
            <a:noFill/>
          </p:spPr>
          <p:txBody>
            <a:bodyPr wrap="square" lIns="0" tIns="0" rIns="0" bIns="0" rtlCol="0">
              <a:spAutoFit/>
            </a:bodyPr>
            <a:lstStyle/>
            <a:p>
              <a:pPr>
                <a:spcAft>
                  <a:spcPts val="600"/>
                </a:spcAft>
              </a:pPr>
              <a:r>
                <a:rPr lang="en-US" sz="1000" b="1" dirty="0">
                  <a:solidFill>
                    <a:sysClr val="windowText" lastClr="000000"/>
                  </a:solidFill>
                  <a:latin typeface="Arial"/>
                </a:rPr>
                <a:t>Accent Colors for Infographics and charts only</a:t>
              </a:r>
            </a:p>
          </p:txBody>
        </p:sp>
      </p:grpSp>
    </p:spTree>
    <p:extLst>
      <p:ext uri="{BB962C8B-B14F-4D97-AF65-F5344CB8AC3E}">
        <p14:creationId xmlns:p14="http://schemas.microsoft.com/office/powerpoint/2010/main" val="10017223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표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39897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usiness Contacts1">
    <p:spTree>
      <p:nvGrpSpPr>
        <p:cNvPr id="1" name=""/>
        <p:cNvGrpSpPr/>
        <p:nvPr/>
      </p:nvGrpSpPr>
      <p:grpSpPr>
        <a:xfrm>
          <a:off x="0" y="0"/>
          <a:ext cx="0" cy="0"/>
          <a:chOff x="0" y="0"/>
          <a:chExt cx="0" cy="0"/>
        </a:xfrm>
      </p:grpSpPr>
      <p:pic>
        <p:nvPicPr>
          <p:cNvPr id="94" name="그림 93">
            <a:extLst>
              <a:ext uri="{FF2B5EF4-FFF2-40B4-BE49-F238E27FC236}">
                <a16:creationId xmlns:a16="http://schemas.microsoft.com/office/drawing/2014/main" id="{F51EF37C-8B29-4D27-8069-0E4F8226DCEA}"/>
              </a:ext>
            </a:extLst>
          </p:cNvPr>
          <p:cNvPicPr>
            <a:picLocks noChangeAspect="1"/>
          </p:cNvPicPr>
          <p:nvPr userDrawn="1"/>
        </p:nvPicPr>
        <p:blipFill>
          <a:blip r:embed="rId2"/>
          <a:stretch>
            <a:fillRect/>
          </a:stretch>
        </p:blipFill>
        <p:spPr>
          <a:xfrm>
            <a:off x="814388" y="5178354"/>
            <a:ext cx="1816669" cy="331604"/>
          </a:xfrm>
          <a:prstGeom prst="rect">
            <a:avLst/>
          </a:prstGeom>
        </p:spPr>
      </p:pic>
      <p:sp>
        <p:nvSpPr>
          <p:cNvPr id="8" name="Rectangle 11">
            <a:hlinkClick r:id="rId3"/>
            <a:extLst>
              <a:ext uri="{FF2B5EF4-FFF2-40B4-BE49-F238E27FC236}">
                <a16:creationId xmlns:a16="http://schemas.microsoft.com/office/drawing/2014/main" id="{625DE757-6836-46D9-8EB6-0611BF6E9EB6}"/>
              </a:ext>
            </a:extLst>
          </p:cNvPr>
          <p:cNvSpPr>
            <a:spLocks noChangeArrowheads="1"/>
          </p:cNvSpPr>
          <p:nvPr/>
        </p:nvSpPr>
        <p:spPr bwMode="auto">
          <a:xfrm>
            <a:off x="814388" y="4738046"/>
            <a:ext cx="1898317" cy="338554"/>
          </a:xfrm>
          <a:prstGeom prst="rect">
            <a:avLst/>
          </a:prstGeom>
          <a:noFill/>
          <a:ln w="9525">
            <a:noFill/>
            <a:miter lim="800000"/>
            <a:headEnd/>
            <a:tailEnd/>
          </a:ln>
          <a:effectLst/>
        </p:spPr>
        <p:txBody>
          <a:bodyPr wrap="square" lIns="0" tIns="0" rIns="0" bIns="0" anchor="ctr">
            <a:spAutoFit/>
          </a:body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home.kpmg/kr</a:t>
            </a:r>
          </a:p>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altLang="ko-KR"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home.kpmg/socialmedia</a:t>
            </a:r>
            <a:endParaRPr kumimoji="0" lang="en-GB" altLang="ko-KR"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B739A2F4-BC56-4077-A7DB-0FE66D190AE0}"/>
              </a:ext>
            </a:extLst>
          </p:cNvPr>
          <p:cNvSpPr txBox="1">
            <a:spLocks/>
          </p:cNvSpPr>
          <p:nvPr/>
        </p:nvSpPr>
        <p:spPr>
          <a:xfrm>
            <a:off x="814388" y="5651383"/>
            <a:ext cx="6439852" cy="774571"/>
          </a:xfrm>
          <a:prstGeom prst="rect">
            <a:avLst/>
          </a:prstGeom>
          <a:ln w="12700">
            <a:miter lim="400000"/>
          </a:ln>
        </p:spPr>
        <p:txBody>
          <a:bodyPr wrap="square" lIns="0" tIns="0" rIns="0" bIns="0">
            <a:spAutoFit/>
          </a:bodyPr>
          <a:lstStyle>
            <a:defPPr>
              <a:defRPr lang="en-US"/>
            </a:defPPr>
            <a:lvl1pPr>
              <a:defRPr sz="800">
                <a:solidFill>
                  <a:srgbClr val="004C97"/>
                </a:solidFill>
                <a:latin typeface="Univers for KPMG"/>
                <a:ea typeface="Univers for KPMG"/>
                <a:cs typeface="Univers for KPMG"/>
              </a:defRPr>
            </a:lvl1pPr>
            <a:lvl2pPr marL="0" lvl="1" indent="0" defTabSz="990570">
              <a:defRPr sz="700" kern="0">
                <a:ln>
                  <a:solidFill>
                    <a:schemeClr val="bg1">
                      <a:lumMod val="75000"/>
                      <a:alpha val="0"/>
                    </a:schemeClr>
                  </a:solidFill>
                </a:ln>
                <a:solidFill>
                  <a:schemeClr val="bg1">
                    <a:lumMod val="65000"/>
                  </a:schemeClr>
                </a:solidFill>
                <a:latin typeface="Arial" panose="020B0604020202020204" pitchFamily="34" charset="0"/>
                <a:ea typeface="KoPub돋움체 Light" panose="02020603020101020101" pitchFamily="18" charset="-127"/>
                <a:cs typeface="Arial" panose="020B0604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a:spcAft>
                <a:spcPts val="500"/>
              </a:spcAft>
            </a:pPr>
            <a:r>
              <a:rPr lang="en-US" altLang="ko-KR" dirty="0">
                <a:solidFill>
                  <a:schemeClr val="tx2"/>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lvl="1">
              <a:spcAft>
                <a:spcPts val="500"/>
              </a:spcAft>
            </a:pPr>
            <a:r>
              <a:rPr lang="en-US" altLang="ko-KR" dirty="0">
                <a:solidFill>
                  <a:schemeClr val="tx2"/>
                </a:solidFill>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a:spcAft>
                <a:spcPts val="500"/>
              </a:spcAft>
            </a:pPr>
            <a:r>
              <a:rPr lang="en-US" altLang="en-US" dirty="0">
                <a:solidFill>
                  <a:schemeClr val="tx2"/>
                </a:solidFill>
              </a:rPr>
              <a:t>The KPMG name and logo are trademarks used under license by the independent member firms of the KPMG global organization.</a:t>
            </a:r>
          </a:p>
        </p:txBody>
      </p:sp>
      <p:pic>
        <p:nvPicPr>
          <p:cNvPr id="12" name="그림 11">
            <a:extLst>
              <a:ext uri="{FF2B5EF4-FFF2-40B4-BE49-F238E27FC236}">
                <a16:creationId xmlns:a16="http://schemas.microsoft.com/office/drawing/2014/main" id="{E352E2A6-2EAD-4189-AF7A-7464BA820B27}"/>
              </a:ext>
            </a:extLst>
          </p:cNvPr>
          <p:cNvPicPr>
            <a:picLocks noChangeAspect="1"/>
          </p:cNvPicPr>
          <p:nvPr userDrawn="1"/>
        </p:nvPicPr>
        <p:blipFill>
          <a:blip r:embed="rId4"/>
          <a:stretch>
            <a:fillRect/>
          </a:stretch>
        </p:blipFill>
        <p:spPr>
          <a:xfrm>
            <a:off x="812846" y="442914"/>
            <a:ext cx="1437787" cy="324000"/>
          </a:xfrm>
          <a:prstGeom prst="rect">
            <a:avLst/>
          </a:prstGeom>
        </p:spPr>
      </p:pic>
    </p:spTree>
    <p:extLst>
      <p:ext uri="{BB962C8B-B14F-4D97-AF65-F5344CB8AC3E}">
        <p14:creationId xmlns:p14="http://schemas.microsoft.com/office/powerpoint/2010/main" val="3215861254"/>
      </p:ext>
    </p:extLst>
  </p:cSld>
  <p:clrMapOvr>
    <a:masterClrMapping/>
  </p:clrMapOvr>
  <p:extLst>
    <p:ext uri="{DCECCB84-F9BA-43D5-87BE-67443E8EF086}">
      <p15:sldGuideLst xmlns:p15="http://schemas.microsoft.com/office/powerpoint/2012/main">
        <p15:guide id="1" pos="512">
          <p15:clr>
            <a:srgbClr val="FBAE40"/>
          </p15:clr>
        </p15:guide>
        <p15:guide id="2" pos="57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usiness Contacts2">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E859CA94-A135-4068-83A8-73B557B47275}"/>
              </a:ext>
            </a:extLst>
          </p:cNvPr>
          <p:cNvGrpSpPr/>
          <p:nvPr userDrawn="1"/>
        </p:nvGrpSpPr>
        <p:grpSpPr>
          <a:xfrm>
            <a:off x="814388" y="5325292"/>
            <a:ext cx="6439852" cy="1100662"/>
            <a:chOff x="814388" y="5325292"/>
            <a:chExt cx="6439852" cy="1100662"/>
          </a:xfrm>
        </p:grpSpPr>
        <p:sp>
          <p:nvSpPr>
            <p:cNvPr id="8" name="Rectangle 11">
              <a:hlinkClick r:id="rId2"/>
              <a:extLst>
                <a:ext uri="{FF2B5EF4-FFF2-40B4-BE49-F238E27FC236}">
                  <a16:creationId xmlns:a16="http://schemas.microsoft.com/office/drawing/2014/main" id="{625DE757-6836-46D9-8EB6-0611BF6E9EB6}"/>
                </a:ext>
              </a:extLst>
            </p:cNvPr>
            <p:cNvSpPr>
              <a:spLocks noChangeArrowheads="1"/>
            </p:cNvSpPr>
            <p:nvPr/>
          </p:nvSpPr>
          <p:spPr bwMode="auto">
            <a:xfrm>
              <a:off x="814388" y="5325292"/>
              <a:ext cx="1898317" cy="184666"/>
            </a:xfrm>
            <a:prstGeom prst="rect">
              <a:avLst/>
            </a:prstGeom>
            <a:noFill/>
            <a:ln w="9525">
              <a:noFill/>
              <a:miter lim="800000"/>
              <a:headEnd/>
              <a:tailEnd/>
            </a:ln>
            <a:effectLst/>
          </p:spPr>
          <p:txBody>
            <a:bodyPr wrap="square" lIns="0" tIns="0" rIns="0" bIns="0" anchor="ctr">
              <a:spAutoFit/>
            </a:body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home.kpmg/kr</a:t>
              </a:r>
              <a:endParaRPr kumimoji="0" lang="en-GB" sz="12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B739A2F4-BC56-4077-A7DB-0FE66D190AE0}"/>
                </a:ext>
              </a:extLst>
            </p:cNvPr>
            <p:cNvSpPr txBox="1">
              <a:spLocks/>
            </p:cNvSpPr>
            <p:nvPr/>
          </p:nvSpPr>
          <p:spPr>
            <a:xfrm>
              <a:off x="814388" y="5651383"/>
              <a:ext cx="6439852" cy="774571"/>
            </a:xfrm>
            <a:prstGeom prst="rect">
              <a:avLst/>
            </a:prstGeom>
            <a:ln w="12700">
              <a:miter lim="400000"/>
            </a:ln>
          </p:spPr>
          <p:txBody>
            <a:bodyPr wrap="square" lIns="0" tIns="0" rIns="0" bIns="0">
              <a:spAutoFit/>
            </a:bodyPr>
            <a:lstStyle>
              <a:defPPr>
                <a:defRPr lang="en-US"/>
              </a:defPPr>
              <a:lvl1pPr>
                <a:defRPr sz="800">
                  <a:solidFill>
                    <a:srgbClr val="004C97"/>
                  </a:solidFill>
                  <a:latin typeface="Univers for KPMG"/>
                  <a:ea typeface="Univers for KPMG"/>
                  <a:cs typeface="Univers for KPMG"/>
                </a:defRPr>
              </a:lvl1pPr>
              <a:lvl2pPr marL="0" lvl="1" indent="0" defTabSz="990570">
                <a:defRPr sz="700" kern="0">
                  <a:ln>
                    <a:solidFill>
                      <a:schemeClr val="bg1">
                        <a:lumMod val="75000"/>
                        <a:alpha val="0"/>
                      </a:schemeClr>
                    </a:solidFill>
                  </a:ln>
                  <a:solidFill>
                    <a:schemeClr val="bg1">
                      <a:lumMod val="65000"/>
                    </a:schemeClr>
                  </a:solidFill>
                  <a:latin typeface="Arial" panose="020B0604020202020204" pitchFamily="34" charset="0"/>
                  <a:ea typeface="KoPub돋움체 Light" panose="02020603020101020101" pitchFamily="18" charset="-127"/>
                  <a:cs typeface="Arial" panose="020B0604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a:spcAft>
                  <a:spcPts val="500"/>
                </a:spcAft>
              </a:pPr>
              <a:r>
                <a:rPr lang="en-US" altLang="ko-KR" dirty="0">
                  <a:solidFill>
                    <a:schemeClr val="tx2"/>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lvl="1">
                <a:spcAft>
                  <a:spcPts val="500"/>
                </a:spcAft>
              </a:pPr>
              <a:r>
                <a:rPr lang="en-US" altLang="ko-KR" dirty="0">
                  <a:solidFill>
                    <a:schemeClr val="tx2"/>
                  </a:solidFill>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a:spcAft>
                  <a:spcPts val="500"/>
                </a:spcAft>
              </a:pPr>
              <a:r>
                <a:rPr lang="en-US" altLang="en-US" dirty="0">
                  <a:solidFill>
                    <a:schemeClr val="tx2"/>
                  </a:solidFill>
                </a:rPr>
                <a:t>The KPMG name and logo are trademarks used under license by the independent member firms of the KPMG global organization.</a:t>
              </a:r>
            </a:p>
          </p:txBody>
        </p:sp>
      </p:grpSp>
      <p:pic>
        <p:nvPicPr>
          <p:cNvPr id="12" name="그림 11">
            <a:extLst>
              <a:ext uri="{FF2B5EF4-FFF2-40B4-BE49-F238E27FC236}">
                <a16:creationId xmlns:a16="http://schemas.microsoft.com/office/drawing/2014/main" id="{E352E2A6-2EAD-4189-AF7A-7464BA820B27}"/>
              </a:ext>
            </a:extLst>
          </p:cNvPr>
          <p:cNvPicPr>
            <a:picLocks noChangeAspect="1"/>
          </p:cNvPicPr>
          <p:nvPr userDrawn="1"/>
        </p:nvPicPr>
        <p:blipFill>
          <a:blip r:embed="rId3"/>
          <a:stretch>
            <a:fillRect/>
          </a:stretch>
        </p:blipFill>
        <p:spPr>
          <a:xfrm>
            <a:off x="812846" y="442914"/>
            <a:ext cx="1437787" cy="324000"/>
          </a:xfrm>
          <a:prstGeom prst="rect">
            <a:avLst/>
          </a:prstGeom>
        </p:spPr>
      </p:pic>
    </p:spTree>
    <p:extLst>
      <p:ext uri="{BB962C8B-B14F-4D97-AF65-F5344CB8AC3E}">
        <p14:creationId xmlns:p14="http://schemas.microsoft.com/office/powerpoint/2010/main" val="3465477578"/>
      </p:ext>
    </p:extLst>
  </p:cSld>
  <p:clrMapOvr>
    <a:masterClrMapping/>
  </p:clrMapOvr>
  <p:extLst>
    <p:ext uri="{DCECCB84-F9BA-43D5-87BE-67443E8EF086}">
      <p15:sldGuideLst xmlns:p15="http://schemas.microsoft.com/office/powerpoint/2012/main">
        <p15:guide id="1" pos="512">
          <p15:clr>
            <a:srgbClr val="FBAE40"/>
          </p15:clr>
        </p15:guide>
        <p15:guide id="2" pos="57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목차">
    <p:bg>
      <p:bgPr>
        <a:solidFill>
          <a:srgbClr val="ACEAFF"/>
        </a:solid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AEA2A29-519C-4F38-A858-2B494D4DA972}"/>
              </a:ext>
            </a:extLst>
          </p:cNvPr>
          <p:cNvSpPr>
            <a:spLocks/>
          </p:cNvSpPr>
          <p:nvPr userDrawn="1"/>
        </p:nvSpPr>
        <p:spPr>
          <a:xfrm>
            <a:off x="814388" y="1268413"/>
            <a:ext cx="6322834" cy="4407944"/>
          </a:xfrm>
          <a:prstGeom prst="rect">
            <a:avLst/>
          </a:prstGeom>
          <a:solidFill>
            <a:schemeClr val="bg1"/>
          </a:soli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3" name="Text Placeholder 3">
            <a:extLst>
              <a:ext uri="{FF2B5EF4-FFF2-40B4-BE49-F238E27FC236}">
                <a16:creationId xmlns:a16="http://schemas.microsoft.com/office/drawing/2014/main" id="{1B5C97E4-59AD-4EED-8A0B-18A72CB26985}"/>
              </a:ext>
            </a:extLst>
          </p:cNvPr>
          <p:cNvSpPr txBox="1">
            <a:spLocks/>
          </p:cNvSpPr>
          <p:nvPr userDrawn="1"/>
        </p:nvSpPr>
        <p:spPr>
          <a:xfrm>
            <a:off x="1050977" y="1439972"/>
            <a:ext cx="2658874" cy="722312"/>
          </a:xfrm>
          <a:prstGeom prst="rect">
            <a:avLst/>
          </a:prstGeom>
        </p:spPr>
        <p:txBody>
          <a:bodyPr vert="horz" lIns="0" tIns="0" rIns="0" bIns="0" rtlCol="0" anchor="t" anchorCtr="0">
            <a:noAutofit/>
          </a:bodyPr>
          <a:lstStyle>
            <a:lvl1pPr marL="0" indent="0" algn="l" defTabSz="914400" rtl="0" eaLnBrk="1" latinLnBrk="1" hangingPunct="1">
              <a:lnSpc>
                <a:spcPct val="80000"/>
              </a:lnSpc>
              <a:spcBef>
                <a:spcPts val="0"/>
              </a:spcBef>
              <a:spcAft>
                <a:spcPts val="600"/>
              </a:spcAft>
              <a:buFontTx/>
              <a:buNone/>
              <a:defRPr sz="6000" b="1" kern="1200">
                <a:solidFill>
                  <a:schemeClr val="tx2"/>
                </a:solidFill>
                <a:latin typeface="+mj-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j-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j-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80000"/>
              </a:lnSpc>
              <a:spcBef>
                <a:spcPts val="0"/>
              </a:spcBef>
              <a:spcAft>
                <a:spcPts val="600"/>
              </a:spcAft>
              <a:buClrTx/>
              <a:buSzTx/>
              <a:buFontTx/>
              <a:buNone/>
              <a:tabLst/>
              <a:defRPr/>
            </a:pPr>
            <a:r>
              <a:rPr kumimoji="0" lang="en-US" sz="5400" b="1" i="0" u="none" strike="noStrike" kern="1200" cap="none" spc="0" normalizeH="0" baseline="0" noProof="0" dirty="0">
                <a:ln>
                  <a:solidFill>
                    <a:schemeClr val="accent1">
                      <a:alpha val="0"/>
                    </a:schemeClr>
                  </a:solidFill>
                </a:ln>
                <a:solidFill>
                  <a:srgbClr val="00338D"/>
                </a:solidFill>
                <a:effectLst/>
                <a:uLnTx/>
                <a:uFillTx/>
                <a:latin typeface="KPMG Bold"/>
                <a:ea typeface="+mn-ea"/>
                <a:cs typeface="+mn-cs"/>
              </a:rPr>
              <a:t>Contents</a:t>
            </a:r>
          </a:p>
        </p:txBody>
      </p:sp>
    </p:spTree>
    <p:extLst>
      <p:ext uri="{BB962C8B-B14F-4D97-AF65-F5344CB8AC3E}">
        <p14:creationId xmlns:p14="http://schemas.microsoft.com/office/powerpoint/2010/main" val="1260466865"/>
      </p:ext>
    </p:extLst>
  </p:cSld>
  <p:clrMapOvr>
    <a:masterClrMapping/>
  </p:clrMapOvr>
  <p:extLst>
    <p:ext uri="{DCECCB84-F9BA-43D5-87BE-67443E8EF086}">
      <p15:sldGuideLst xmlns:p15="http://schemas.microsoft.com/office/powerpoint/2012/main">
        <p15:guide id="3" pos="308" userDrawn="1">
          <p15:clr>
            <a:srgbClr val="FBAE40"/>
          </p15:clr>
        </p15:guide>
        <p15:guide id="4" pos="5932" userDrawn="1">
          <p15:clr>
            <a:srgbClr val="FBAE40"/>
          </p15:clr>
        </p15:guide>
        <p15:guide id="5" orient="horz" pos="1389" userDrawn="1">
          <p15:clr>
            <a:srgbClr val="FBAE40"/>
          </p15:clr>
        </p15:guide>
        <p15:guide id="6" orient="horz" pos="29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빈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43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표지_BF3">
    <p:bg>
      <p:bgPr>
        <a:solidFill>
          <a:schemeClr val="tx2"/>
        </a:solid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8F0376D9-6560-49E3-9347-981424F2A841}"/>
              </a:ext>
            </a:extLst>
          </p:cNvPr>
          <p:cNvSpPr>
            <a:spLocks noGrp="1"/>
          </p:cNvSpPr>
          <p:nvPr>
            <p:ph type="pic" sz="quarter" idx="12"/>
          </p:nvPr>
        </p:nvSpPr>
        <p:spPr>
          <a:xfrm>
            <a:off x="814388" y="1277649"/>
            <a:ext cx="4354574" cy="3022538"/>
          </a:xfrm>
          <a:prstGeom prst="rect">
            <a:avLst/>
          </a:prstGeom>
          <a:solidFill>
            <a:schemeClr val="accent1"/>
          </a:solidFill>
        </p:spPr>
        <p:txBody>
          <a:bodyPr vert="horz" lIns="0" tIns="0" rIns="0" bIns="0" rtlCol="0" anchor="ctr" anchorCtr="0">
            <a:noAutofit/>
          </a:bodyPr>
          <a:lstStyle>
            <a:lvl1pPr>
              <a:defRPr lang="en-US" sz="1100" b="0">
                <a:solidFill>
                  <a:schemeClr val="bg1"/>
                </a:solidFill>
                <a:latin typeface="+mn-ea"/>
                <a:ea typeface="+mn-ea"/>
              </a:defRPr>
            </a:lvl1pPr>
          </a:lstStyle>
          <a:p>
            <a:pPr lvl="0" algn="ctr"/>
            <a:r>
              <a:rPr lang="ko-KR" altLang="en-US" dirty="0"/>
              <a:t>그림을 추가하려면 아이콘을 클릭하십시오</a:t>
            </a:r>
            <a:endParaRPr lang="en-US" dirty="0"/>
          </a:p>
        </p:txBody>
      </p:sp>
    </p:spTree>
    <p:extLst>
      <p:ext uri="{BB962C8B-B14F-4D97-AF65-F5344CB8AC3E}">
        <p14:creationId xmlns:p14="http://schemas.microsoft.com/office/powerpoint/2010/main" val="31113214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본문">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38FC7B1E-F1B7-4C72-8C3D-DA325EFBE212}"/>
              </a:ext>
            </a:extLst>
          </p:cNvPr>
          <p:cNvSpPr>
            <a:spLocks noGrp="1"/>
          </p:cNvSpPr>
          <p:nvPr>
            <p:ph type="body" sz="quarter" idx="10" hasCustomPrompt="1"/>
          </p:nvPr>
        </p:nvSpPr>
        <p:spPr>
          <a:xfrm>
            <a:off x="488949" y="333149"/>
            <a:ext cx="8928101" cy="184666"/>
          </a:xfrm>
          <a:prstGeom prst="rect">
            <a:avLst/>
          </a:prstGeom>
        </p:spPr>
        <p:txBody>
          <a:bodyPr wrap="square" lIns="0" tIns="0" rIns="0" bIns="0" anchor="b" anchorCtr="0">
            <a:spAutoFit/>
          </a:bodyPr>
          <a:lstStyle>
            <a:lvl1pPr>
              <a:defRPr kumimoji="0" lang="ko-KR" altLang="en-US" sz="1200" b="0" u="none" strike="noStrike" kern="0" cap="none" spc="0" normalizeH="0" baseline="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cs typeface="KoPub돋움체 Medium" panose="02020603020101020101" pitchFamily="18" charset="-127"/>
              </a:defRPr>
            </a:lvl1pPr>
          </a:lstStyle>
          <a:p>
            <a:pPr marL="0" marR="0" lvl="0" indent="0" algn="l" defTabSz="914400" rtl="0" fontAlgn="auto" latinLnBrk="0">
              <a:lnSpc>
                <a:spcPct val="100000"/>
              </a:lnSpc>
              <a:spcBef>
                <a:spcPts val="0"/>
              </a:spcBef>
              <a:buClrTx/>
              <a:buSzTx/>
              <a:buFontTx/>
              <a:buNone/>
              <a:tabLst/>
            </a:pPr>
            <a:r>
              <a:rPr lang="ko-KR" altLang="en-US" dirty="0"/>
              <a:t>제목을 입력하세요</a:t>
            </a:r>
          </a:p>
        </p:txBody>
      </p:sp>
      <p:sp>
        <p:nvSpPr>
          <p:cNvPr id="39" name="텍스트 개체 틀 38">
            <a:extLst>
              <a:ext uri="{FF2B5EF4-FFF2-40B4-BE49-F238E27FC236}">
                <a16:creationId xmlns:a16="http://schemas.microsoft.com/office/drawing/2014/main" id="{C67D7BE6-E882-41C8-856A-70093BA37756}"/>
              </a:ext>
            </a:extLst>
          </p:cNvPr>
          <p:cNvSpPr>
            <a:spLocks noGrp="1"/>
          </p:cNvSpPr>
          <p:nvPr>
            <p:ph type="body" sz="quarter" idx="11" hasCustomPrompt="1"/>
          </p:nvPr>
        </p:nvSpPr>
        <p:spPr>
          <a:xfrm>
            <a:off x="488950" y="617249"/>
            <a:ext cx="8928100" cy="322262"/>
          </a:xfrm>
          <a:prstGeom prst="rect">
            <a:avLst/>
          </a:prstGeom>
        </p:spPr>
        <p:txBody>
          <a:bodyPr wrap="none" lIns="0" tIns="0" rIns="0" bIns="0" anchor="b" anchorCtr="0">
            <a:noAutofit/>
          </a:bodyPr>
          <a:lstStyle>
            <a:lvl1pPr>
              <a:defRPr kumimoji="0" lang="ko-KR" altLang="en-US" sz="2400" b="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stStyle>
          <a:p>
            <a:pPr marL="0" marR="0" lvl="0" indent="0" algn="l" defTabSz="914400" rtl="0" fontAlgn="auto" latinLnBrk="0">
              <a:lnSpc>
                <a:spcPct val="70000"/>
              </a:lnSpc>
              <a:spcBef>
                <a:spcPts val="0"/>
              </a:spcBef>
              <a:spcAft>
                <a:spcPts val="0"/>
              </a:spcAft>
              <a:buClrTx/>
              <a:buSzTx/>
              <a:buFontTx/>
              <a:buNone/>
              <a:tabLst/>
            </a:pPr>
            <a:r>
              <a:rPr lang="ko-KR" altLang="en-US" dirty="0"/>
              <a:t>제목을 입력하세요</a:t>
            </a:r>
          </a:p>
        </p:txBody>
      </p:sp>
      <p:sp>
        <p:nvSpPr>
          <p:cNvPr id="43" name="텍스트 개체 틀 42">
            <a:extLst>
              <a:ext uri="{FF2B5EF4-FFF2-40B4-BE49-F238E27FC236}">
                <a16:creationId xmlns:a16="http://schemas.microsoft.com/office/drawing/2014/main" id="{25BF7782-5D79-4DB7-ADAA-95E02B217AE5}"/>
              </a:ext>
            </a:extLst>
          </p:cNvPr>
          <p:cNvSpPr>
            <a:spLocks noGrp="1"/>
          </p:cNvSpPr>
          <p:nvPr>
            <p:ph type="body" sz="quarter" idx="13" hasCustomPrompt="1"/>
          </p:nvPr>
        </p:nvSpPr>
        <p:spPr>
          <a:xfrm>
            <a:off x="488950" y="1162471"/>
            <a:ext cx="8928100" cy="864737"/>
          </a:xfrm>
          <a:prstGeom prst="rect">
            <a:avLst/>
          </a:prstGeom>
        </p:spPr>
        <p:txBody>
          <a:bodyPr lIns="0" tIns="0" rIns="0" bIns="0"/>
          <a:lstStyle>
            <a:lvl1pPr algn="l" latinLnBrk="0">
              <a:lnSpc>
                <a:spcPct val="110000"/>
              </a:lnSpc>
              <a:defRPr sz="1500" b="0">
                <a:ln>
                  <a:solidFill>
                    <a:prstClr val="white">
                      <a:lumMod val="75000"/>
                      <a:alpha val="0"/>
                    </a:prstClr>
                  </a:solidFill>
                </a:ln>
                <a:solidFill>
                  <a:schemeClr val="tx1">
                    <a:lumMod val="65000"/>
                    <a:lumOff val="35000"/>
                  </a:schemeClr>
                </a:solidFill>
                <a:latin typeface="+mn-ea"/>
                <a:ea typeface="+mn-ea"/>
              </a:defRPr>
            </a:lvl1pPr>
          </a:lstStyle>
          <a:p>
            <a:pPr marL="0" marR="0" lvl="0" indent="0" algn="just" defTabSz="914400" rtl="0" fontAlgn="auto" latinLnBrk="0">
              <a:lnSpc>
                <a:spcPct val="110000"/>
              </a:lnSpc>
              <a:spcBef>
                <a:spcPts val="0"/>
              </a:spcBef>
              <a:buClrTx/>
              <a:buSzTx/>
              <a:buFontTx/>
              <a:buNone/>
              <a:tabLst/>
            </a:pPr>
            <a:r>
              <a:rPr lang="ko-KR" altLang="en-US" dirty="0"/>
              <a:t>메시지를 입력하세요</a:t>
            </a:r>
          </a:p>
        </p:txBody>
      </p:sp>
    </p:spTree>
    <p:extLst>
      <p:ext uri="{BB962C8B-B14F-4D97-AF65-F5344CB8AC3E}">
        <p14:creationId xmlns:p14="http://schemas.microsoft.com/office/powerpoint/2010/main" val="201146739"/>
      </p:ext>
    </p:extLst>
  </p:cSld>
  <p:clrMapOvr>
    <a:masterClrMapping/>
  </p:clrMapOvr>
  <p:extLst>
    <p:ext uri="{DCECCB84-F9BA-43D5-87BE-67443E8EF086}">
      <p15:sldGuideLst xmlns:p15="http://schemas.microsoft.com/office/powerpoint/2012/main">
        <p15:guide id="1" orient="horz" pos="3702">
          <p15:clr>
            <a:srgbClr val="FBAE40"/>
          </p15:clr>
        </p15:guide>
        <p15:guide id="2" pos="3007">
          <p15:clr>
            <a:srgbClr val="FBAE40"/>
          </p15:clr>
        </p15:guide>
        <p15:guide id="3" pos="3233">
          <p15:clr>
            <a:srgbClr val="FBAE40"/>
          </p15:clr>
        </p15:guide>
        <p15:guide id="5" orient="horz" pos="1366">
          <p15:clr>
            <a:srgbClr val="FBAE40"/>
          </p15:clr>
        </p15:guide>
        <p15:guide id="6" orient="horz" pos="1616">
          <p15:clr>
            <a:srgbClr val="FBAE40"/>
          </p15:clr>
        </p15:guide>
        <p15:guide id="7" orient="horz" pos="3906">
          <p15:clr>
            <a:srgbClr val="FBAE40"/>
          </p15:clr>
        </p15:guide>
        <p15:guide id="8" orient="horz" pos="754">
          <p15:clr>
            <a:srgbClr val="FBAE40"/>
          </p15:clr>
        </p15:guide>
        <p15:guide id="9" pos="308">
          <p15:clr>
            <a:srgbClr val="FBAE40"/>
          </p15:clr>
        </p15:guide>
        <p15:guide id="10" pos="59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7" name="그림 146">
            <a:extLst>
              <a:ext uri="{FF2B5EF4-FFF2-40B4-BE49-F238E27FC236}">
                <a16:creationId xmlns:a16="http://schemas.microsoft.com/office/drawing/2014/main" id="{E24B28A3-9853-486C-BD38-0A3D17979EF1}"/>
              </a:ext>
            </a:extLst>
          </p:cNvPr>
          <p:cNvPicPr>
            <a:picLocks noChangeAspect="1"/>
          </p:cNvPicPr>
          <p:nvPr userDrawn="1"/>
        </p:nvPicPr>
        <p:blipFill>
          <a:blip r:embed="rId10"/>
          <a:stretch>
            <a:fillRect/>
          </a:stretch>
        </p:blipFill>
        <p:spPr>
          <a:xfrm>
            <a:off x="488950" y="6354909"/>
            <a:ext cx="766820" cy="172800"/>
          </a:xfrm>
          <a:prstGeom prst="rect">
            <a:avLst/>
          </a:prstGeom>
        </p:spPr>
      </p:pic>
      <p:sp>
        <p:nvSpPr>
          <p:cNvPr id="152" name="Shape 8">
            <a:extLst>
              <a:ext uri="{FF2B5EF4-FFF2-40B4-BE49-F238E27FC236}">
                <a16:creationId xmlns:a16="http://schemas.microsoft.com/office/drawing/2014/main" id="{9001C592-1262-4C6C-835F-4CA046B66D70}"/>
              </a:ext>
            </a:extLst>
          </p:cNvPr>
          <p:cNvSpPr txBox="1">
            <a:spLocks/>
          </p:cNvSpPr>
          <p:nvPr userDrawn="1"/>
        </p:nvSpPr>
        <p:spPr>
          <a:xfrm>
            <a:off x="9174564" y="6364988"/>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mtClean="0">
                <a:ln>
                  <a:solidFill>
                    <a:schemeClr val="accent1">
                      <a:alpha val="0"/>
                    </a:schemeClr>
                  </a:solidFill>
                </a:ln>
                <a:solidFill>
                  <a:schemeClr val="tx2"/>
                </a:solidFill>
                <a:cs typeface="Arial" panose="020B0604020202020204" pitchFamily="34" charset="0"/>
              </a:rPr>
              <a:pPr algn="r"/>
              <a:t>‹#›</a:t>
            </a:fld>
            <a:endParaRPr lang="en-GB" dirty="0">
              <a:ln>
                <a:solidFill>
                  <a:schemeClr val="accent1">
                    <a:alpha val="0"/>
                  </a:schemeClr>
                </a:solidFill>
              </a:ln>
              <a:solidFill>
                <a:schemeClr val="tx2"/>
              </a:solidFill>
              <a:cs typeface="Arial" panose="020B0604020202020204" pitchFamily="34" charset="0"/>
            </a:endParaRPr>
          </a:p>
        </p:txBody>
      </p:sp>
      <p:sp>
        <p:nvSpPr>
          <p:cNvPr id="155" name="TextBox 154">
            <a:extLst>
              <a:ext uri="{FF2B5EF4-FFF2-40B4-BE49-F238E27FC236}">
                <a16:creationId xmlns:a16="http://schemas.microsoft.com/office/drawing/2014/main" id="{D59BC9E2-8E65-4878-8CDB-E6CF79FD2A03}"/>
              </a:ext>
              <a:ext uri="{C183D7F6-B498-43B3-948B-1728B52AA6E4}">
                <adec:decorative xmlns:adec="http://schemas.microsoft.com/office/drawing/2017/decorative" val="1"/>
              </a:ext>
            </a:extLst>
          </p:cNvPr>
          <p:cNvSpPr txBox="1"/>
          <p:nvPr userDrawn="1"/>
        </p:nvSpPr>
        <p:spPr>
          <a:xfrm>
            <a:off x="1550341" y="6347361"/>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accent1">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2183363523"/>
      </p:ext>
    </p:extLst>
  </p:cSld>
  <p:clrMap bg1="lt1" tx1="dk1" bg2="lt2" tx2="dk2" accent1="accent1" accent2="accent2" accent3="accent3" accent4="accent4" accent5="accent5" accent6="accent6" hlink="hlink" folHlink="folHlink"/>
  <p:sldLayoutIdLst>
    <p:sldLayoutId id="2147484364" r:id="rId1"/>
    <p:sldLayoutId id="2147484307" r:id="rId2"/>
    <p:sldLayoutId id="2147484363" r:id="rId3"/>
    <p:sldLayoutId id="2147484362" r:id="rId4"/>
    <p:sldLayoutId id="2147484326" r:id="rId5"/>
    <p:sldLayoutId id="2147484361" r:id="rId6"/>
    <p:sldLayoutId id="2147484365" r:id="rId7"/>
    <p:sldLayoutId id="2147484366" r:id="rId8"/>
  </p:sldLayoutIdLst>
  <p:txStyles>
    <p:titleStyle>
      <a:lvl1pPr eaLnBrk="1" latinLnBrk="1" hangingPunct="1">
        <a:lnSpc>
          <a:spcPct val="70000"/>
        </a:lnSpc>
        <a:defRPr sz="5400" b="0" i="0">
          <a:solidFill>
            <a:schemeClr val="tx2"/>
          </a:solidFill>
          <a:latin typeface="KPMG Extralight"/>
          <a:cs typeface="KPMG Extralight"/>
        </a:defRPr>
      </a:lvl1pPr>
    </p:titleStyle>
    <p:bodyStyle>
      <a:lvl1pPr eaLnBrk="1" latin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p:bodyStyle>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www.iqvia.com/-/media/iqvia/pdfs/library/white-papers/the-impact-of-biosimilar-competition-in-europe-2022.pdf"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www.iqvia.com/-/media/iqvia/pdfs/institute-reports/biosimilars-in-the-united-states-2023-2027/iqvia-institute-biosimilars-in-the-united-states-2023-usl-orb3393.pdf" TargetMode="External"/></Relationships>
</file>

<file path=ppt/slides/_rels/slide1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chart" Target="../charts/chart16.xml"/><Relationship Id="rId4" Type="http://schemas.openxmlformats.org/officeDocument/2006/relationships/chart" Target="../charts/char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8.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chart" Target="../charts/chart1.xml"/><Relationship Id="rId4" Type="http://schemas.openxmlformats.org/officeDocument/2006/relationships/tags" Target="../tags/tag8.xml"/><Relationship Id="rId9"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개체 틀 4" descr="의료 장비, 의료, 의료용 장갑, 헬스케어이(가) 표시된 사진&#10;&#10;자동 생성된 설명">
            <a:extLst>
              <a:ext uri="{FF2B5EF4-FFF2-40B4-BE49-F238E27FC236}">
                <a16:creationId xmlns:a16="http://schemas.microsoft.com/office/drawing/2014/main" id="{FB4F6993-6CA2-A195-8885-3B8DB609B232}"/>
              </a:ext>
            </a:extLst>
          </p:cNvPr>
          <p:cNvPicPr>
            <a:picLocks noGrp="1" noChangeAspect="1"/>
          </p:cNvPicPr>
          <p:nvPr>
            <p:ph type="pic" sz="quarter" idx="12"/>
          </p:nvPr>
        </p:nvPicPr>
        <p:blipFill>
          <a:blip r:embed="rId2"/>
          <a:srcRect l="9482" r="9482"/>
          <a:stretch>
            <a:fillRect/>
          </a:stretch>
        </p:blipFill>
        <p:spPr>
          <a:xfrm>
            <a:off x="814388" y="1277938"/>
            <a:ext cx="4354512" cy="3022600"/>
          </a:xfrm>
        </p:spPr>
      </p:pic>
      <p:sp>
        <p:nvSpPr>
          <p:cNvPr id="2" name="TextBox 1">
            <a:extLst>
              <a:ext uri="{FF2B5EF4-FFF2-40B4-BE49-F238E27FC236}">
                <a16:creationId xmlns:a16="http://schemas.microsoft.com/office/drawing/2014/main" id="{00ACA8CE-DA49-4AE7-89A4-4C152508C5B3}"/>
              </a:ext>
            </a:extLst>
          </p:cNvPr>
          <p:cNvSpPr txBox="1"/>
          <p:nvPr/>
        </p:nvSpPr>
        <p:spPr>
          <a:xfrm>
            <a:off x="5767725" y="1882572"/>
            <a:ext cx="3759451" cy="110799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3600" b="0" i="0" u="none" strike="noStrike" kern="1200" cap="none" spc="-200" normalizeH="0" baseline="0" noProof="0" dirty="0">
                <a:ln>
                  <a:solidFill>
                    <a:srgbClr val="1E49E2">
                      <a:alpha val="0"/>
                    </a:srgbClr>
                  </a:solidFill>
                </a:ln>
                <a:solidFill>
                  <a:prstClr val="white"/>
                </a:solidFill>
                <a:effectLst/>
                <a:uLnTx/>
                <a:uFillTx/>
                <a:latin typeface="KoPub돋움체 Medium"/>
                <a:ea typeface="KoPub돋움체 Medium"/>
                <a:cs typeface="+mn-cs"/>
              </a:rPr>
              <a:t>바이오시밀러 시장 동향과 기업 대응 전략</a:t>
            </a:r>
            <a:endParaRPr kumimoji="0" lang="en-US" altLang="ko-KR" sz="3600" b="0" i="0" u="none" strike="noStrike" kern="1200" cap="none" spc="-200" normalizeH="0" baseline="0" noProof="0" dirty="0">
              <a:ln>
                <a:solidFill>
                  <a:srgbClr val="1E49E2">
                    <a:alpha val="0"/>
                  </a:srgbClr>
                </a:solidFill>
              </a:ln>
              <a:solidFill>
                <a:prstClr val="white"/>
              </a:solidFill>
              <a:effectLst/>
              <a:uLnTx/>
              <a:uFillTx/>
              <a:latin typeface="KoPub돋움체 Medium"/>
              <a:ea typeface="KoPub돋움체 Medium"/>
              <a:cs typeface="+mn-cs"/>
            </a:endParaRPr>
          </a:p>
        </p:txBody>
      </p:sp>
      <p:sp>
        <p:nvSpPr>
          <p:cNvPr id="6" name="TextBox 5">
            <a:extLst>
              <a:ext uri="{FF2B5EF4-FFF2-40B4-BE49-F238E27FC236}">
                <a16:creationId xmlns:a16="http://schemas.microsoft.com/office/drawing/2014/main" id="{38750DB4-0947-4BFA-93D0-F89706BF4669}"/>
              </a:ext>
            </a:extLst>
          </p:cNvPr>
          <p:cNvSpPr txBox="1"/>
          <p:nvPr/>
        </p:nvSpPr>
        <p:spPr>
          <a:xfrm>
            <a:off x="5802562" y="1064398"/>
            <a:ext cx="2460610" cy="64633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rPr>
              <a:t>Business Focus</a:t>
            </a:r>
            <a:endParaRPr kumimoji="0" lang="ko-KR" altLang="en-US"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endParaRPr>
          </a:p>
        </p:txBody>
      </p:sp>
      <p:sp>
        <p:nvSpPr>
          <p:cNvPr id="9" name="TextBox 8">
            <a:extLst>
              <a:ext uri="{FF2B5EF4-FFF2-40B4-BE49-F238E27FC236}">
                <a16:creationId xmlns:a16="http://schemas.microsoft.com/office/drawing/2014/main" id="{0930F760-946B-4B6E-A8AC-4D781D5768B2}"/>
              </a:ext>
            </a:extLst>
          </p:cNvPr>
          <p:cNvSpPr txBox="1"/>
          <p:nvPr/>
        </p:nvSpPr>
        <p:spPr>
          <a:xfrm>
            <a:off x="5767726" y="5114698"/>
            <a:ext cx="2893201" cy="65146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July 2023</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100" b="1"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a:t>
            </a:r>
            <a:br>
              <a:rPr kumimoji="0" lang="en-US" altLang="ko-KR" sz="1100" b="1"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br>
            <a:r>
              <a:rPr kumimoji="0" lang="ko-KR" altLang="en-US" sz="1100" b="0" i="0" u="none" strike="noStrike" kern="0" cap="none" spc="0" normalizeH="0" baseline="0" noProof="0" dirty="0" err="1">
                <a:ln>
                  <a:solidFill>
                    <a:srgbClr val="FFFFFF">
                      <a:alpha val="0"/>
                    </a:srgbClr>
                  </a:solidFill>
                </a:ln>
                <a:solidFill>
                  <a:schemeClr val="bg1"/>
                </a:solidFill>
                <a:effectLst/>
                <a:uLnTx/>
                <a:uFillTx/>
                <a:latin typeface="KoPub돋움체 Medium"/>
                <a:ea typeface="KoPub돋움체 Medium"/>
                <a:cs typeface="+mn-cs"/>
              </a:rPr>
              <a:t>삼정</a:t>
            </a:r>
            <a:r>
              <a:rPr kumimoji="0" lang="en-US" altLang="ko-KR"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KPMG </a:t>
            </a:r>
            <a:r>
              <a:rPr kumimoji="0" lang="ko-KR" altLang="en-US"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경제연구원</a:t>
            </a:r>
          </a:p>
        </p:txBody>
      </p:sp>
      <p:pic>
        <p:nvPicPr>
          <p:cNvPr id="10" name="그림 9" descr="텍스트, 클립아트이(가) 표시된 사진&#10;&#10;자동 생성된 설명">
            <a:extLst>
              <a:ext uri="{FF2B5EF4-FFF2-40B4-BE49-F238E27FC236}">
                <a16:creationId xmlns:a16="http://schemas.microsoft.com/office/drawing/2014/main" id="{960B4F58-8A6D-4D00-8A1F-D7E5F9D7365E}"/>
              </a:ext>
            </a:extLst>
          </p:cNvPr>
          <p:cNvPicPr>
            <a:picLocks noChangeAspect="1"/>
          </p:cNvPicPr>
          <p:nvPr/>
        </p:nvPicPr>
        <p:blipFill>
          <a:blip r:embed="rId3"/>
          <a:stretch>
            <a:fillRect/>
          </a:stretch>
        </p:blipFill>
        <p:spPr>
          <a:xfrm>
            <a:off x="822701" y="442914"/>
            <a:ext cx="1437787" cy="324000"/>
          </a:xfrm>
          <a:prstGeom prst="rect">
            <a:avLst/>
          </a:prstGeom>
        </p:spPr>
      </p:pic>
    </p:spTree>
    <p:extLst>
      <p:ext uri="{BB962C8B-B14F-4D97-AF65-F5344CB8AC3E}">
        <p14:creationId xmlns:p14="http://schemas.microsoft.com/office/powerpoint/2010/main" val="331094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직사각형 51">
            <a:extLst>
              <a:ext uri="{FF2B5EF4-FFF2-40B4-BE49-F238E27FC236}">
                <a16:creationId xmlns:a16="http://schemas.microsoft.com/office/drawing/2014/main" id="{DA2AFB94-50F8-4A6A-BC66-A96F0C5DDD54}"/>
              </a:ext>
            </a:extLst>
          </p:cNvPr>
          <p:cNvSpPr/>
          <p:nvPr/>
        </p:nvSpPr>
        <p:spPr>
          <a:xfrm>
            <a:off x="5132339" y="2565400"/>
            <a:ext cx="4284711" cy="33115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algn="ctr" fontAlgn="ctr">
              <a:spcAft>
                <a:spcPts val="500"/>
              </a:spcAft>
              <a:buClr>
                <a:schemeClr val="bg1"/>
              </a:buClr>
            </a:pPr>
            <a:endParaRPr lang="ko-KR" altLang="en-US" sz="1400" b="1" dirty="0">
              <a:ln>
                <a:solidFill>
                  <a:sysClr val="window" lastClr="FFFFFF">
                    <a:lumMod val="65000"/>
                    <a:alpha val="0"/>
                  </a:sysClr>
                </a:solidFill>
              </a:ln>
              <a:solidFill>
                <a:srgbClr val="00338D"/>
              </a:solidFill>
              <a:latin typeface="+mn-ea"/>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Ⅱ. </a:t>
            </a:r>
            <a:r>
              <a:rPr lang="ko-KR" altLang="en-US" dirty="0"/>
              <a:t>바이오시밀러 개요 및 시장 동향</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바이오시밀러란</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바이오시밀러는 특허가 만료된 오리지널 바이오의약품을 본떠서 만든 의약품</a:t>
            </a:r>
            <a:r>
              <a:rPr lang="en-US" altLang="ko-KR" dirty="0"/>
              <a:t>. </a:t>
            </a:r>
            <a:r>
              <a:rPr lang="ko-KR" altLang="en-US" dirty="0" err="1"/>
              <a:t>바이오시밀러는</a:t>
            </a:r>
            <a:r>
              <a:rPr lang="ko-KR" altLang="en-US" dirty="0"/>
              <a:t> 생물공정 특성상 오리지널 의약품과 동일하지는 않지만 광범위한 비교 평가를 통해 생물학적 동등성이 입증된 후 출시</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식품의약품안전처</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 </a:t>
            </a: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3"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165120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바이오시밀러</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(Biosimilar)</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483"/>
            <a:ext cx="4284613" cy="276837"/>
            <a:chOff x="704850" y="2013298"/>
            <a:chExt cx="4140200"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183088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바이오시밀러 주요 개발 공정</a:t>
              </a: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6" name="Group 14">
            <a:extLst>
              <a:ext uri="{FF2B5EF4-FFF2-40B4-BE49-F238E27FC236}">
                <a16:creationId xmlns:a16="http://schemas.microsoft.com/office/drawing/2014/main" id="{4907BE3E-0FEE-4954-8D4B-98CD6425CF30}"/>
              </a:ext>
            </a:extLst>
          </p:cNvPr>
          <p:cNvGrpSpPr/>
          <p:nvPr/>
        </p:nvGrpSpPr>
        <p:grpSpPr>
          <a:xfrm>
            <a:off x="558733" y="3181130"/>
            <a:ext cx="273213" cy="231911"/>
            <a:chOff x="8342947" y="3168013"/>
            <a:chExt cx="628397" cy="533401"/>
          </a:xfrm>
          <a:solidFill>
            <a:schemeClr val="bg1"/>
          </a:solidFill>
        </p:grpSpPr>
        <p:sp>
          <p:nvSpPr>
            <p:cNvPr id="17" name="Graphic 10">
              <a:extLst>
                <a:ext uri="{FF2B5EF4-FFF2-40B4-BE49-F238E27FC236}">
                  <a16:creationId xmlns:a16="http://schemas.microsoft.com/office/drawing/2014/main" id="{9F9C0D51-4DBC-4535-B619-CAC82897D5FB}"/>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sp>
          <p:nvSpPr>
            <p:cNvPr id="18" name="Graphic 10">
              <a:extLst>
                <a:ext uri="{FF2B5EF4-FFF2-40B4-BE49-F238E27FC236}">
                  <a16:creationId xmlns:a16="http://schemas.microsoft.com/office/drawing/2014/main" id="{331B8A09-7704-4D05-B6B0-5F6AF776B216}"/>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grpSp>
      <p:sp>
        <p:nvSpPr>
          <p:cNvPr id="21" name="Graphic 10">
            <a:extLst>
              <a:ext uri="{FF2B5EF4-FFF2-40B4-BE49-F238E27FC236}">
                <a16:creationId xmlns:a16="http://schemas.microsoft.com/office/drawing/2014/main" id="{A719A9A5-D46D-4030-89CE-C3E8C4B6F633}"/>
              </a:ext>
            </a:extLst>
          </p:cNvPr>
          <p:cNvSpPr/>
          <p:nvPr/>
        </p:nvSpPr>
        <p:spPr>
          <a:xfrm rot="10800000">
            <a:off x="4384186" y="4600524"/>
            <a:ext cx="117502" cy="23191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solidFill>
            <a:schemeClr val="bg1"/>
          </a:solidFill>
          <a:ln w="9525" cap="flat">
            <a:noFill/>
            <a:prstDash val="solid"/>
            <a:miter/>
          </a:ln>
        </p:spPr>
        <p:txBody>
          <a:bodyPr rtlCol="0" anchor="ctr"/>
          <a:lstStyle/>
          <a:p>
            <a:endParaRPr lang="en-GB" dirty="0"/>
          </a:p>
        </p:txBody>
      </p:sp>
      <p:sp>
        <p:nvSpPr>
          <p:cNvPr id="3" name="설명선: 아래쪽 화살표 2">
            <a:extLst>
              <a:ext uri="{FF2B5EF4-FFF2-40B4-BE49-F238E27FC236}">
                <a16:creationId xmlns:a16="http://schemas.microsoft.com/office/drawing/2014/main" id="{078C7B3B-F273-49A5-AEB5-2A823B4B5FC4}"/>
              </a:ext>
            </a:extLst>
          </p:cNvPr>
          <p:cNvSpPr/>
          <p:nvPr/>
        </p:nvSpPr>
        <p:spPr>
          <a:xfrm>
            <a:off x="488852" y="2569342"/>
            <a:ext cx="4284517" cy="2275614"/>
          </a:xfrm>
          <a:prstGeom prst="downArrowCallout">
            <a:avLst>
              <a:gd name="adj1" fmla="val 66513"/>
              <a:gd name="adj2" fmla="val 57249"/>
              <a:gd name="adj3" fmla="val 30688"/>
              <a:gd name="adj4" fmla="val 574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endParaRPr lang="en-US" altLang="ko-KR" sz="200" b="1" dirty="0">
              <a:ln>
                <a:solidFill>
                  <a:schemeClr val="accent6">
                    <a:alpha val="0"/>
                  </a:schemeClr>
                </a:solidFill>
              </a:ln>
              <a:solidFill>
                <a:schemeClr val="tx1">
                  <a:lumMod val="85000"/>
                  <a:lumOff val="15000"/>
                </a:schemeClr>
              </a:solidFill>
              <a:latin typeface="+mn-ea"/>
            </a:endParaRPr>
          </a:p>
          <a:p>
            <a:pPr algn="ctr" fontAlgn="ctr"/>
            <a:r>
              <a:rPr lang="ko-KR" altLang="en-US" sz="1100" b="1" dirty="0">
                <a:ln>
                  <a:solidFill>
                    <a:schemeClr val="accent6">
                      <a:alpha val="0"/>
                    </a:schemeClr>
                  </a:solidFill>
                </a:ln>
                <a:solidFill>
                  <a:schemeClr val="tx1">
                    <a:lumMod val="85000"/>
                    <a:lumOff val="15000"/>
                  </a:schemeClr>
                </a:solidFill>
                <a:latin typeface="+mn-ea"/>
              </a:rPr>
              <a:t>오리지널 바이오의약품</a:t>
            </a:r>
            <a:endParaRPr lang="en-US" altLang="ko-KR" sz="1100" b="1" dirty="0">
              <a:ln>
                <a:solidFill>
                  <a:schemeClr val="accent6">
                    <a:alpha val="0"/>
                  </a:schemeClr>
                </a:solidFill>
              </a:ln>
              <a:solidFill>
                <a:schemeClr val="tx1">
                  <a:lumMod val="85000"/>
                  <a:lumOff val="15000"/>
                </a:schemeClr>
              </a:solidFill>
              <a:latin typeface="+mn-ea"/>
            </a:endParaRPr>
          </a:p>
        </p:txBody>
      </p:sp>
      <p:grpSp>
        <p:nvGrpSpPr>
          <p:cNvPr id="2" name="그룹 1">
            <a:extLst>
              <a:ext uri="{FF2B5EF4-FFF2-40B4-BE49-F238E27FC236}">
                <a16:creationId xmlns:a16="http://schemas.microsoft.com/office/drawing/2014/main" id="{9E02A8B9-2925-34D0-3BEF-3A78EF7AE7B0}"/>
              </a:ext>
            </a:extLst>
          </p:cNvPr>
          <p:cNvGrpSpPr/>
          <p:nvPr/>
        </p:nvGrpSpPr>
        <p:grpSpPr>
          <a:xfrm>
            <a:off x="561158" y="2899038"/>
            <a:ext cx="4129196" cy="752367"/>
            <a:chOff x="583134" y="2899038"/>
            <a:chExt cx="4129196" cy="752367"/>
          </a:xfrm>
        </p:grpSpPr>
        <p:sp>
          <p:nvSpPr>
            <p:cNvPr id="59" name="직사각형 58">
              <a:extLst>
                <a:ext uri="{FF2B5EF4-FFF2-40B4-BE49-F238E27FC236}">
                  <a16:creationId xmlns:a16="http://schemas.microsoft.com/office/drawing/2014/main" id="{CA45CAD2-342F-4D41-8366-CD96603664F3}"/>
                </a:ext>
              </a:extLst>
            </p:cNvPr>
            <p:cNvSpPr/>
            <p:nvPr/>
          </p:nvSpPr>
          <p:spPr>
            <a:xfrm>
              <a:off x="1946330" y="2899038"/>
              <a:ext cx="1344732" cy="752367"/>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ko-KR" altLang="en-US"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평균 약 </a:t>
              </a:r>
              <a:r>
                <a:rPr lang="en-US" altLang="ko-KR"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10</a:t>
              </a:r>
              <a:r>
                <a:rPr lang="ko-KR" altLang="en-US"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a:t>
              </a:r>
              <a:r>
                <a:rPr lang="en-US" altLang="ko-KR"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~12</a:t>
              </a:r>
              <a:r>
                <a:rPr lang="ko-KR" altLang="en-US"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개발 기간</a:t>
              </a:r>
              <a:endParaRPr lang="en-US" altLang="ko-KR"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60" name="직사각형 59">
              <a:extLst>
                <a:ext uri="{FF2B5EF4-FFF2-40B4-BE49-F238E27FC236}">
                  <a16:creationId xmlns:a16="http://schemas.microsoft.com/office/drawing/2014/main" id="{F99988F0-1955-4EDB-91B2-0AAAD970B4A3}"/>
                </a:ext>
              </a:extLst>
            </p:cNvPr>
            <p:cNvSpPr/>
            <p:nvPr/>
          </p:nvSpPr>
          <p:spPr>
            <a:xfrm>
              <a:off x="3363265" y="2899038"/>
              <a:ext cx="1349065" cy="752367"/>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ko-KR" altLang="en-US"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일정기간 특허를 통해 독점적인 지위 확보</a:t>
              </a:r>
              <a:r>
                <a:rPr lang="en-US" altLang="ko-KR"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및 특허 독점 기간 동안 높은 가격으로 책정</a:t>
              </a:r>
              <a:endParaRPr lang="en-US" altLang="ko-KR"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61" name="직사각형 60">
              <a:extLst>
                <a:ext uri="{FF2B5EF4-FFF2-40B4-BE49-F238E27FC236}">
                  <a16:creationId xmlns:a16="http://schemas.microsoft.com/office/drawing/2014/main" id="{DE6341C2-6A0F-47BA-9F31-B99C62D88869}"/>
                </a:ext>
              </a:extLst>
            </p:cNvPr>
            <p:cNvSpPr/>
            <p:nvPr/>
          </p:nvSpPr>
          <p:spPr>
            <a:xfrm>
              <a:off x="583134" y="2899038"/>
              <a:ext cx="1282397" cy="752367"/>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ko-KR" altLang="en-US"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평균 약 </a:t>
              </a:r>
              <a:r>
                <a:rPr lang="en-US" altLang="ko-KR"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a:t>
              </a:r>
              <a:r>
                <a:rPr lang="ko-KR" altLang="en-US"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억</a:t>
              </a:r>
              <a:r>
                <a:rPr lang="en-US" altLang="ko-KR"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~30</a:t>
              </a:r>
              <a:r>
                <a:rPr lang="ko-KR" altLang="en-US"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억 달러 이상의        개발 비용</a:t>
              </a:r>
              <a:endParaRPr lang="en-US" altLang="ko-KR" sz="1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grpSp>
      <p:sp>
        <p:nvSpPr>
          <p:cNvPr id="4" name="TextBox 3">
            <a:extLst>
              <a:ext uri="{FF2B5EF4-FFF2-40B4-BE49-F238E27FC236}">
                <a16:creationId xmlns:a16="http://schemas.microsoft.com/office/drawing/2014/main" id="{DD74F680-9D2E-41CF-9AC5-73C1DF3DE139}"/>
              </a:ext>
            </a:extLst>
          </p:cNvPr>
          <p:cNvSpPr txBox="1"/>
          <p:nvPr/>
        </p:nvSpPr>
        <p:spPr>
          <a:xfrm>
            <a:off x="2151780" y="4175217"/>
            <a:ext cx="939350" cy="323165"/>
          </a:xfrm>
          <a:prstGeom prst="rect">
            <a:avLst/>
          </a:prstGeom>
          <a:noFill/>
        </p:spPr>
        <p:txBody>
          <a:bodyPr wrap="square" lIns="0" tIns="0" rIns="0" bIns="0" rtlCol="0">
            <a:spAutoFit/>
          </a:bodyPr>
          <a:lstStyle/>
          <a:p>
            <a:pPr algn="ctr" fontAlgn="ctr"/>
            <a:r>
              <a:rPr lang="ko-KR" altLang="en-US" sz="1050" b="1" u="sng" dirty="0">
                <a:ln>
                  <a:solidFill>
                    <a:schemeClr val="accent6">
                      <a:alpha val="0"/>
                    </a:schemeClr>
                  </a:solidFill>
                </a:ln>
                <a:solidFill>
                  <a:schemeClr val="tx1">
                    <a:lumMod val="85000"/>
                    <a:lumOff val="15000"/>
                  </a:schemeClr>
                </a:solidFill>
                <a:latin typeface="+mn-ea"/>
              </a:rPr>
              <a:t>특허 만료 시 </a:t>
            </a:r>
            <a:endParaRPr lang="en-US" altLang="ko-KR" sz="1050" b="1" u="sng" dirty="0">
              <a:ln>
                <a:solidFill>
                  <a:schemeClr val="accent6">
                    <a:alpha val="0"/>
                  </a:schemeClr>
                </a:solidFill>
              </a:ln>
              <a:solidFill>
                <a:schemeClr val="tx1">
                  <a:lumMod val="85000"/>
                  <a:lumOff val="15000"/>
                </a:schemeClr>
              </a:solidFill>
              <a:latin typeface="+mn-ea"/>
            </a:endParaRPr>
          </a:p>
          <a:p>
            <a:pPr algn="ctr" fontAlgn="ctr"/>
            <a:r>
              <a:rPr lang="ko-KR" altLang="en-US" sz="1050" b="1" u="sng" dirty="0">
                <a:ln>
                  <a:solidFill>
                    <a:schemeClr val="accent6">
                      <a:alpha val="0"/>
                    </a:schemeClr>
                  </a:solidFill>
                </a:ln>
                <a:solidFill>
                  <a:schemeClr val="tx1">
                    <a:lumMod val="85000"/>
                    <a:lumOff val="15000"/>
                  </a:schemeClr>
                </a:solidFill>
                <a:latin typeface="+mn-ea"/>
              </a:rPr>
              <a:t>복제약 출시 가능</a:t>
            </a:r>
          </a:p>
        </p:txBody>
      </p:sp>
      <p:grpSp>
        <p:nvGrpSpPr>
          <p:cNvPr id="71" name="Group 14">
            <a:extLst>
              <a:ext uri="{FF2B5EF4-FFF2-40B4-BE49-F238E27FC236}">
                <a16:creationId xmlns:a16="http://schemas.microsoft.com/office/drawing/2014/main" id="{50472CA8-73E0-406B-B71A-9466CC42F663}"/>
              </a:ext>
            </a:extLst>
          </p:cNvPr>
          <p:cNvGrpSpPr/>
          <p:nvPr/>
        </p:nvGrpSpPr>
        <p:grpSpPr>
          <a:xfrm>
            <a:off x="1206793" y="5147562"/>
            <a:ext cx="273213" cy="231911"/>
            <a:chOff x="8342947" y="3168013"/>
            <a:chExt cx="628397" cy="533401"/>
          </a:xfrm>
          <a:solidFill>
            <a:schemeClr val="bg1"/>
          </a:solidFill>
        </p:grpSpPr>
        <p:sp>
          <p:nvSpPr>
            <p:cNvPr id="72" name="Graphic 10">
              <a:extLst>
                <a:ext uri="{FF2B5EF4-FFF2-40B4-BE49-F238E27FC236}">
                  <a16:creationId xmlns:a16="http://schemas.microsoft.com/office/drawing/2014/main" id="{19210C42-2569-4A36-88EC-2E87A51F2168}"/>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sp>
          <p:nvSpPr>
            <p:cNvPr id="73" name="Graphic 10">
              <a:extLst>
                <a:ext uri="{FF2B5EF4-FFF2-40B4-BE49-F238E27FC236}">
                  <a16:creationId xmlns:a16="http://schemas.microsoft.com/office/drawing/2014/main" id="{FF98122B-447E-4EF6-958F-26AD50313328}"/>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grpSp>
      <p:grpSp>
        <p:nvGrpSpPr>
          <p:cNvPr id="74" name="Group 14">
            <a:extLst>
              <a:ext uri="{FF2B5EF4-FFF2-40B4-BE49-F238E27FC236}">
                <a16:creationId xmlns:a16="http://schemas.microsoft.com/office/drawing/2014/main" id="{B56988AB-05AA-4349-8FFD-26E38E6CB3EE}"/>
              </a:ext>
            </a:extLst>
          </p:cNvPr>
          <p:cNvGrpSpPr/>
          <p:nvPr/>
        </p:nvGrpSpPr>
        <p:grpSpPr>
          <a:xfrm rot="10800000">
            <a:off x="4741722" y="5379473"/>
            <a:ext cx="273213" cy="231911"/>
            <a:chOff x="8342947" y="3168013"/>
            <a:chExt cx="628397" cy="533401"/>
          </a:xfrm>
          <a:solidFill>
            <a:schemeClr val="bg1"/>
          </a:solidFill>
        </p:grpSpPr>
        <p:sp>
          <p:nvSpPr>
            <p:cNvPr id="75" name="Graphic 10">
              <a:extLst>
                <a:ext uri="{FF2B5EF4-FFF2-40B4-BE49-F238E27FC236}">
                  <a16:creationId xmlns:a16="http://schemas.microsoft.com/office/drawing/2014/main" id="{F6AC12B4-26A1-4C9C-88F6-91C26E738ACB}"/>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sp>
          <p:nvSpPr>
            <p:cNvPr id="76" name="Graphic 10">
              <a:extLst>
                <a:ext uri="{FF2B5EF4-FFF2-40B4-BE49-F238E27FC236}">
                  <a16:creationId xmlns:a16="http://schemas.microsoft.com/office/drawing/2014/main" id="{11ED3143-BB22-429E-8C56-3830A822A94F}"/>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grpSp>
      <p:sp>
        <p:nvSpPr>
          <p:cNvPr id="81" name="직사각형 80">
            <a:extLst>
              <a:ext uri="{FF2B5EF4-FFF2-40B4-BE49-F238E27FC236}">
                <a16:creationId xmlns:a16="http://schemas.microsoft.com/office/drawing/2014/main" id="{603E6245-E7E5-45C9-AF96-5371895446BB}"/>
              </a:ext>
            </a:extLst>
          </p:cNvPr>
          <p:cNvSpPr/>
          <p:nvPr/>
        </p:nvSpPr>
        <p:spPr>
          <a:xfrm>
            <a:off x="1516868" y="4986201"/>
            <a:ext cx="2255522" cy="327035"/>
          </a:xfrm>
          <a:prstGeom prst="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t"/>
          <a:lstStyle/>
          <a:p>
            <a:pPr algn="ctr"/>
            <a:r>
              <a:rPr lang="ko-KR" altLang="en-US"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바이오시밀러</a:t>
            </a:r>
            <a:endParaRPr lang="en-US" altLang="ko-KR" sz="12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82" name="직사각형 81">
            <a:extLst>
              <a:ext uri="{FF2B5EF4-FFF2-40B4-BE49-F238E27FC236}">
                <a16:creationId xmlns:a16="http://schemas.microsoft.com/office/drawing/2014/main" id="{E1C358E8-A146-4738-A593-522D46CFEAB3}"/>
              </a:ext>
            </a:extLst>
          </p:cNvPr>
          <p:cNvSpPr/>
          <p:nvPr/>
        </p:nvSpPr>
        <p:spPr>
          <a:xfrm>
            <a:off x="1516868" y="5313236"/>
            <a:ext cx="2255521" cy="563687"/>
          </a:xfrm>
          <a:prstGeom prst="rect">
            <a:avLst/>
          </a:prstGeom>
          <a:solidFill>
            <a:srgbClr val="F2F2F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특허 기간이 끝난 바이오의약품을</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algn="ctr">
              <a:spcAft>
                <a:spcPts val="300"/>
              </a:spcAft>
            </a:pPr>
            <a:r>
              <a:rPr lang="ko-KR" altLang="en-US"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본떠서 만든 동등생물의약품</a:t>
            </a:r>
            <a:endParaRPr lang="en-US" altLang="ko-KR" sz="105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grpSp>
        <p:nvGrpSpPr>
          <p:cNvPr id="140" name="그룹 139">
            <a:extLst>
              <a:ext uri="{FF2B5EF4-FFF2-40B4-BE49-F238E27FC236}">
                <a16:creationId xmlns:a16="http://schemas.microsoft.com/office/drawing/2014/main" id="{705D3A8F-9144-4226-98F1-7E00A5822C31}"/>
              </a:ext>
            </a:extLst>
          </p:cNvPr>
          <p:cNvGrpSpPr/>
          <p:nvPr/>
        </p:nvGrpSpPr>
        <p:grpSpPr>
          <a:xfrm>
            <a:off x="5132339" y="2850451"/>
            <a:ext cx="4284663" cy="2896448"/>
            <a:chOff x="5132437" y="2310992"/>
            <a:chExt cx="4284615" cy="3181333"/>
          </a:xfrm>
        </p:grpSpPr>
        <p:grpSp>
          <p:nvGrpSpPr>
            <p:cNvPr id="122" name="그룹 121">
              <a:extLst>
                <a:ext uri="{FF2B5EF4-FFF2-40B4-BE49-F238E27FC236}">
                  <a16:creationId xmlns:a16="http://schemas.microsoft.com/office/drawing/2014/main" id="{5067BC0C-2EE3-4AA9-9A1F-327CFFFDACD3}"/>
                </a:ext>
              </a:extLst>
            </p:cNvPr>
            <p:cNvGrpSpPr/>
            <p:nvPr/>
          </p:nvGrpSpPr>
          <p:grpSpPr>
            <a:xfrm>
              <a:off x="5132437" y="2915060"/>
              <a:ext cx="4284615" cy="2577265"/>
              <a:chOff x="5132436" y="2574595"/>
              <a:chExt cx="4284615" cy="2577265"/>
            </a:xfrm>
          </p:grpSpPr>
          <p:cxnSp>
            <p:nvCxnSpPr>
              <p:cNvPr id="120" name="직선 화살표 연결선 119">
                <a:extLst>
                  <a:ext uri="{FF2B5EF4-FFF2-40B4-BE49-F238E27FC236}">
                    <a16:creationId xmlns:a16="http://schemas.microsoft.com/office/drawing/2014/main" id="{0B1C98B9-0634-490D-9021-5B83EB39D270}"/>
                  </a:ext>
                </a:extLst>
              </p:cNvPr>
              <p:cNvCxnSpPr>
                <a:cxnSpLocks/>
              </p:cNvCxnSpPr>
              <p:nvPr/>
            </p:nvCxnSpPr>
            <p:spPr>
              <a:xfrm>
                <a:off x="7867802" y="2991737"/>
                <a:ext cx="0" cy="1287564"/>
              </a:xfrm>
              <a:prstGeom prst="straightConnector1">
                <a:avLst/>
              </a:prstGeom>
              <a:ln w="12700" cap="rnd">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D67BBF73-E4A2-4E5E-A098-BD1921908FC8}"/>
                  </a:ext>
                </a:extLst>
              </p:cNvPr>
              <p:cNvCxnSpPr>
                <a:cxnSpLocks/>
              </p:cNvCxnSpPr>
              <p:nvPr/>
            </p:nvCxnSpPr>
            <p:spPr>
              <a:xfrm>
                <a:off x="5247904" y="2999232"/>
                <a:ext cx="0" cy="1280069"/>
              </a:xfrm>
              <a:prstGeom prst="straightConnector1">
                <a:avLst/>
              </a:prstGeom>
              <a:ln w="12700" cap="rnd">
                <a:solidFill>
                  <a:srgbClr val="11C6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8" name="그룹 117">
                <a:extLst>
                  <a:ext uri="{FF2B5EF4-FFF2-40B4-BE49-F238E27FC236}">
                    <a16:creationId xmlns:a16="http://schemas.microsoft.com/office/drawing/2014/main" id="{9F32A743-054D-4691-85B9-09AF59652A55}"/>
                  </a:ext>
                </a:extLst>
              </p:cNvPr>
              <p:cNvGrpSpPr/>
              <p:nvPr/>
            </p:nvGrpSpPr>
            <p:grpSpPr>
              <a:xfrm>
                <a:off x="5132436" y="2574595"/>
                <a:ext cx="4284615" cy="2577265"/>
                <a:chOff x="5132436" y="2574595"/>
                <a:chExt cx="4284615" cy="2577265"/>
              </a:xfrm>
            </p:grpSpPr>
            <p:cxnSp>
              <p:nvCxnSpPr>
                <p:cNvPr id="116" name="직선 화살표 연결선 115">
                  <a:extLst>
                    <a:ext uri="{FF2B5EF4-FFF2-40B4-BE49-F238E27FC236}">
                      <a16:creationId xmlns:a16="http://schemas.microsoft.com/office/drawing/2014/main" id="{1C74A11A-F7E4-4C6C-9A7B-DD78800BA5D6}"/>
                    </a:ext>
                  </a:extLst>
                </p:cNvPr>
                <p:cNvCxnSpPr>
                  <a:cxnSpLocks/>
                </p:cNvCxnSpPr>
                <p:nvPr/>
              </p:nvCxnSpPr>
              <p:spPr>
                <a:xfrm>
                  <a:off x="6717764" y="2999232"/>
                  <a:ext cx="0" cy="2152628"/>
                </a:xfrm>
                <a:prstGeom prst="straightConnector1">
                  <a:avLst/>
                </a:prstGeom>
                <a:ln w="12700" cap="rnd">
                  <a:solidFill>
                    <a:srgbClr val="1E49E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2" name="그룹 91">
                  <a:extLst>
                    <a:ext uri="{FF2B5EF4-FFF2-40B4-BE49-F238E27FC236}">
                      <a16:creationId xmlns:a16="http://schemas.microsoft.com/office/drawing/2014/main" id="{10C036EE-DC09-42C5-A68B-CBD42F5CBEA1}"/>
                    </a:ext>
                  </a:extLst>
                </p:cNvPr>
                <p:cNvGrpSpPr/>
                <p:nvPr/>
              </p:nvGrpSpPr>
              <p:grpSpPr>
                <a:xfrm>
                  <a:off x="5132436" y="2574595"/>
                  <a:ext cx="4284615" cy="1736746"/>
                  <a:chOff x="574673" y="3085997"/>
                  <a:chExt cx="4185149" cy="1875831"/>
                </a:xfrm>
              </p:grpSpPr>
              <p:grpSp>
                <p:nvGrpSpPr>
                  <p:cNvPr id="93" name="그룹 92">
                    <a:extLst>
                      <a:ext uri="{FF2B5EF4-FFF2-40B4-BE49-F238E27FC236}">
                        <a16:creationId xmlns:a16="http://schemas.microsoft.com/office/drawing/2014/main" id="{32DD94D0-676D-4A65-9D6C-28C9A7C4DF6B}"/>
                      </a:ext>
                    </a:extLst>
                  </p:cNvPr>
                  <p:cNvGrpSpPr/>
                  <p:nvPr/>
                </p:nvGrpSpPr>
                <p:grpSpPr>
                  <a:xfrm>
                    <a:off x="574673" y="3085997"/>
                    <a:ext cx="4185149" cy="600133"/>
                    <a:chOff x="488949" y="2790723"/>
                    <a:chExt cx="2942085" cy="600132"/>
                  </a:xfrm>
                </p:grpSpPr>
                <p:sp>
                  <p:nvSpPr>
                    <p:cNvPr id="99" name="화살표: 오각형 98">
                      <a:extLst>
                        <a:ext uri="{FF2B5EF4-FFF2-40B4-BE49-F238E27FC236}">
                          <a16:creationId xmlns:a16="http://schemas.microsoft.com/office/drawing/2014/main" id="{37F59CB3-31F9-47B4-A02D-C4E96F108EDE}"/>
                        </a:ext>
                      </a:extLst>
                    </p:cNvPr>
                    <p:cNvSpPr/>
                    <p:nvPr/>
                  </p:nvSpPr>
                  <p:spPr>
                    <a:xfrm>
                      <a:off x="488949" y="2790723"/>
                      <a:ext cx="1022244" cy="595478"/>
                    </a:xfrm>
                    <a:prstGeom prst="homePlate">
                      <a:avLst/>
                    </a:prstGeom>
                    <a:solidFill>
                      <a:srgbClr val="11C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ko-KR" altLang="en-US" sz="1000" b="1" dirty="0">
                          <a:ln>
                            <a:solidFill>
                              <a:schemeClr val="accent6">
                                <a:alpha val="0"/>
                              </a:schemeClr>
                            </a:solidFill>
                          </a:ln>
                          <a:solidFill>
                            <a:schemeClr val="tx1">
                              <a:lumMod val="85000"/>
                              <a:lumOff val="15000"/>
                            </a:schemeClr>
                          </a:solidFill>
                          <a:latin typeface="+mn-ea"/>
                        </a:rPr>
                        <a:t>오리지널 바이오의약품 </a:t>
                      </a:r>
                      <a:endParaRPr lang="en-US" altLang="ko-KR" sz="1000" b="1" dirty="0">
                        <a:ln>
                          <a:solidFill>
                            <a:schemeClr val="accent6">
                              <a:alpha val="0"/>
                            </a:schemeClr>
                          </a:solidFill>
                        </a:ln>
                        <a:solidFill>
                          <a:schemeClr val="tx1">
                            <a:lumMod val="85000"/>
                            <a:lumOff val="15000"/>
                          </a:schemeClr>
                        </a:solidFill>
                        <a:latin typeface="+mn-ea"/>
                      </a:endParaRPr>
                    </a:p>
                    <a:p>
                      <a:pPr algn="ctr" fontAlgn="ctr"/>
                      <a:r>
                        <a:rPr lang="ko-KR" altLang="en-US" sz="1000" b="1" dirty="0">
                          <a:ln>
                            <a:solidFill>
                              <a:schemeClr val="accent6">
                                <a:alpha val="0"/>
                              </a:schemeClr>
                            </a:solidFill>
                          </a:ln>
                          <a:solidFill>
                            <a:schemeClr val="tx1">
                              <a:lumMod val="85000"/>
                              <a:lumOff val="15000"/>
                            </a:schemeClr>
                          </a:solidFill>
                          <a:latin typeface="+mn-ea"/>
                        </a:rPr>
                        <a:t>특성 분석</a:t>
                      </a:r>
                    </a:p>
                  </p:txBody>
                </p:sp>
                <p:sp>
                  <p:nvSpPr>
                    <p:cNvPr id="100" name="화살표: 갈매기형 수장 99">
                      <a:extLst>
                        <a:ext uri="{FF2B5EF4-FFF2-40B4-BE49-F238E27FC236}">
                          <a16:creationId xmlns:a16="http://schemas.microsoft.com/office/drawing/2014/main" id="{EC60613E-C10B-4E3D-88F8-099274616B05}"/>
                        </a:ext>
                      </a:extLst>
                    </p:cNvPr>
                    <p:cNvSpPr/>
                    <p:nvPr/>
                  </p:nvSpPr>
                  <p:spPr>
                    <a:xfrm>
                      <a:off x="1373892" y="2794595"/>
                      <a:ext cx="1012893" cy="595469"/>
                    </a:xfrm>
                    <a:prstGeom prst="chevron">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ko-KR" altLang="en-US" sz="1000" b="1" dirty="0">
                          <a:ln>
                            <a:solidFill>
                              <a:schemeClr val="accent6">
                                <a:alpha val="0"/>
                              </a:schemeClr>
                            </a:solidFill>
                          </a:ln>
                          <a:solidFill>
                            <a:schemeClr val="bg1"/>
                          </a:solidFill>
                          <a:latin typeface="+mn-ea"/>
                        </a:rPr>
                        <a:t>세포주</a:t>
                      </a:r>
                      <a:r>
                        <a:rPr lang="en-US" altLang="ko-KR" sz="1000" b="1" baseline="30000" dirty="0">
                          <a:ln>
                            <a:solidFill>
                              <a:schemeClr val="accent6">
                                <a:alpha val="0"/>
                              </a:schemeClr>
                            </a:solidFill>
                          </a:ln>
                          <a:solidFill>
                            <a:schemeClr val="bg1"/>
                          </a:solidFill>
                          <a:latin typeface="+mn-ea"/>
                        </a:rPr>
                        <a:t>1)</a:t>
                      </a:r>
                      <a:r>
                        <a:rPr lang="ko-KR" altLang="en-US" sz="1000" b="1" dirty="0">
                          <a:ln>
                            <a:solidFill>
                              <a:schemeClr val="accent6">
                                <a:alpha val="0"/>
                              </a:schemeClr>
                            </a:solidFill>
                          </a:ln>
                          <a:solidFill>
                            <a:schemeClr val="bg1"/>
                          </a:solidFill>
                          <a:latin typeface="+mn-ea"/>
                        </a:rPr>
                        <a:t> 개발</a:t>
                      </a:r>
                    </a:p>
                  </p:txBody>
                </p:sp>
                <p:sp>
                  <p:nvSpPr>
                    <p:cNvPr id="101" name="화살표: 갈매기형 수장 100">
                      <a:extLst>
                        <a:ext uri="{FF2B5EF4-FFF2-40B4-BE49-F238E27FC236}">
                          <a16:creationId xmlns:a16="http://schemas.microsoft.com/office/drawing/2014/main" id="{F2542805-0453-4995-8C7F-C45DC24E395F}"/>
                        </a:ext>
                      </a:extLst>
                    </p:cNvPr>
                    <p:cNvSpPr/>
                    <p:nvPr/>
                  </p:nvSpPr>
                  <p:spPr>
                    <a:xfrm>
                      <a:off x="2249437" y="2795388"/>
                      <a:ext cx="1181597" cy="595467"/>
                    </a:xfrm>
                    <a:prstGeom prst="chevron">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생산 공정 개발 및 생산 규모 확대</a:t>
                      </a:r>
                      <a:endPar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sp>
                <p:nvSpPr>
                  <p:cNvPr id="96" name="TextBox 95">
                    <a:extLst>
                      <a:ext uri="{FF2B5EF4-FFF2-40B4-BE49-F238E27FC236}">
                        <a16:creationId xmlns:a16="http://schemas.microsoft.com/office/drawing/2014/main" id="{807594AE-846A-4A36-8EF7-0B3D35456D38}"/>
                      </a:ext>
                    </a:extLst>
                  </p:cNvPr>
                  <p:cNvSpPr txBox="1"/>
                  <p:nvPr/>
                </p:nvSpPr>
                <p:spPr>
                  <a:xfrm>
                    <a:off x="783491" y="4195076"/>
                    <a:ext cx="1387107" cy="766752"/>
                  </a:xfrm>
                  <a:prstGeom prst="rect">
                    <a:avLst/>
                  </a:prstGeom>
                  <a:noFill/>
                </p:spPr>
                <p:txBody>
                  <a:bodyPr wrap="square" lIns="0" tIns="0" rIns="0" bIns="0" rtlCol="0">
                    <a:spAutoFit/>
                  </a:bodyPr>
                  <a:lstStyle/>
                  <a:p>
                    <a:pPr>
                      <a:spcAft>
                        <a:spcPts val="300"/>
                      </a:spcAft>
                    </a:pP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오리지널 바이오의약품의 물리화학적</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면역학적</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생물학적 특성 및 불순물 등 품질에 영향을 줄 수 있는 인자의 특성 분석으로     </a:t>
                    </a:r>
                    <a:r>
                      <a:rPr lang="ko-KR" altLang="en-US"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바이오시밀러 개발 시작 </a:t>
                    </a:r>
                    <a:endParaRPr lang="ko-KR" altLang="en-US" sz="8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endParaRPr>
                  </a:p>
                </p:txBody>
              </p:sp>
            </p:grpSp>
            <p:sp>
              <p:nvSpPr>
                <p:cNvPr id="102" name="TextBox 101">
                  <a:extLst>
                    <a:ext uri="{FF2B5EF4-FFF2-40B4-BE49-F238E27FC236}">
                      <a16:creationId xmlns:a16="http://schemas.microsoft.com/office/drawing/2014/main" id="{5C19CA42-5A66-45B1-8A47-B4D41A589834}"/>
                    </a:ext>
                  </a:extLst>
                </p:cNvPr>
                <p:cNvSpPr txBox="1"/>
                <p:nvPr/>
              </p:nvSpPr>
              <p:spPr>
                <a:xfrm>
                  <a:off x="6813782" y="4561073"/>
                  <a:ext cx="1371213" cy="574682"/>
                </a:xfrm>
                <a:prstGeom prst="rect">
                  <a:avLst/>
                </a:prstGeom>
                <a:noFill/>
              </p:spPr>
              <p:txBody>
                <a:bodyPr wrap="square" lIns="0" tIns="0" rIns="0" bIns="0" rtlCol="0">
                  <a:spAutoFit/>
                </a:bodyPr>
                <a:lstStyle/>
                <a:p>
                  <a:pPr>
                    <a:spcAft>
                      <a:spcPts val="300"/>
                    </a:spcAft>
                  </a:pP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일반적으로 </a:t>
                  </a:r>
                  <a:r>
                    <a:rPr lang="en-US" altLang="ko-KR"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15,000</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개 이상의 단일클론을 스크리닝하여 </a:t>
                  </a:r>
                  <a:r>
                    <a:rPr lang="ko-KR" altLang="en-US"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바이오시밀러 생산에 적합한 세포주 선별</a:t>
                  </a:r>
                  <a:r>
                    <a:rPr lang="ko-KR" altLang="en-US" sz="9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  </a:t>
                  </a:r>
                  <a:endPar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endParaRPr>
                </a:p>
              </p:txBody>
            </p:sp>
          </p:grpSp>
          <p:sp>
            <p:nvSpPr>
              <p:cNvPr id="121" name="TextBox 120">
                <a:extLst>
                  <a:ext uri="{FF2B5EF4-FFF2-40B4-BE49-F238E27FC236}">
                    <a16:creationId xmlns:a16="http://schemas.microsoft.com/office/drawing/2014/main" id="{70BD4BD0-5D6E-4327-9EAD-84CC3E0F2286}"/>
                  </a:ext>
                </a:extLst>
              </p:cNvPr>
              <p:cNvSpPr txBox="1"/>
              <p:nvPr/>
            </p:nvSpPr>
            <p:spPr>
              <a:xfrm>
                <a:off x="7964584" y="3589985"/>
                <a:ext cx="1385390" cy="709902"/>
              </a:xfrm>
              <a:prstGeom prst="rect">
                <a:avLst/>
              </a:prstGeom>
              <a:noFill/>
            </p:spPr>
            <p:txBody>
              <a:bodyPr wrap="square" lIns="0" tIns="0" rIns="0" bIns="0" rtlCol="0">
                <a:spAutoFit/>
              </a:bodyPr>
              <a:lstStyle/>
              <a:p>
                <a:pPr>
                  <a:spcAft>
                    <a:spcPts val="300"/>
                  </a:spcAft>
                </a:pP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수많은 세포 배양 실험을 수행하여 세포 배양 조건 개선 및 생산성을 향상시키고</a:t>
                </a:r>
                <a:r>
                  <a:rPr lang="en-US" altLang="ko-KR"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a:t>
                </a:r>
                <a:r>
                  <a:rPr lang="ko-KR" altLang="en-US" sz="800"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 일관된 제품의 품질 확보를 위해 최적화된 </a:t>
                </a:r>
                <a:r>
                  <a:rPr lang="ko-KR" altLang="en-US"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생산 공정 개발 후 규모 확대 </a:t>
                </a:r>
                <a:endParaRPr lang="en-US" altLang="ko-KR"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pSp>
        <p:sp>
          <p:nvSpPr>
            <p:cNvPr id="138" name="왼쪽 대괄호 137">
              <a:extLst>
                <a:ext uri="{FF2B5EF4-FFF2-40B4-BE49-F238E27FC236}">
                  <a16:creationId xmlns:a16="http://schemas.microsoft.com/office/drawing/2014/main" id="{7936535F-5947-4FC2-BD75-5C1ED6878C77}"/>
                </a:ext>
              </a:extLst>
            </p:cNvPr>
            <p:cNvSpPr/>
            <p:nvPr/>
          </p:nvSpPr>
          <p:spPr>
            <a:xfrm rot="5400000">
              <a:off x="6937738" y="854432"/>
              <a:ext cx="635455" cy="3548576"/>
            </a:xfrm>
            <a:prstGeom prst="leftBracket">
              <a:avLst>
                <a:gd name="adj" fmla="val 0"/>
              </a:avLst>
            </a:prstGeom>
            <a:gradFill flip="none" rotWithShape="1">
              <a:gsLst>
                <a:gs pos="11000">
                  <a:schemeClr val="bg1">
                    <a:lumMod val="85000"/>
                    <a:alpha val="70000"/>
                  </a:schemeClr>
                </a:gs>
                <a:gs pos="75000">
                  <a:schemeClr val="bg1">
                    <a:lumMod val="95000"/>
                    <a:alpha val="4000"/>
                  </a:schemeClr>
                </a:gs>
              </a:gsLst>
              <a:lin ang="0" scaled="0"/>
              <a:tileRect/>
            </a:gradFill>
            <a:ln w="12700">
              <a:gradFill flip="none" rotWithShape="1">
                <a:gsLst>
                  <a:gs pos="0">
                    <a:schemeClr val="bg1">
                      <a:lumMod val="75000"/>
                      <a:alpha val="90000"/>
                    </a:schemeClr>
                  </a:gs>
                  <a:gs pos="40000">
                    <a:schemeClr val="bg1">
                      <a:lumMod val="85000"/>
                      <a:alpha val="0"/>
                    </a:schemeClr>
                  </a:gs>
                </a:gsLst>
                <a:lin ang="0" scaled="0"/>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400" dirty="0"/>
            </a:p>
          </p:txBody>
        </p:sp>
        <p:sp>
          <p:nvSpPr>
            <p:cNvPr id="139" name="TextBox 138">
              <a:extLst>
                <a:ext uri="{FF2B5EF4-FFF2-40B4-BE49-F238E27FC236}">
                  <a16:creationId xmlns:a16="http://schemas.microsoft.com/office/drawing/2014/main" id="{52FE43A8-3796-415C-B86F-C50E2F858021}"/>
                </a:ext>
              </a:extLst>
            </p:cNvPr>
            <p:cNvSpPr txBox="1"/>
            <p:nvPr/>
          </p:nvSpPr>
          <p:spPr>
            <a:xfrm>
              <a:off x="6108750" y="2373404"/>
              <a:ext cx="2332036" cy="456365"/>
            </a:xfrm>
            <a:prstGeom prst="rect">
              <a:avLst/>
            </a:prstGeom>
            <a:noFill/>
          </p:spPr>
          <p:txBody>
            <a:bodyPr wrap="square" lIns="0" tIns="0" rIns="0" bIns="0" rtlCol="0">
              <a:spAutoFit/>
            </a:bodyPr>
            <a:lstStyle/>
            <a:p>
              <a:pPr algn="ctr"/>
              <a:r>
                <a:rPr lang="ko-KR" altLang="en-US"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바이오시밀러는 오리지널 의약품과의 광범위한 비교 평가를 통해 </a:t>
              </a:r>
              <a:r>
                <a:rPr lang="ko-KR" altLang="en-US"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품목</a:t>
              </a:r>
              <a:r>
                <a:rPr lang="en-US" altLang="ko-KR"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품질 및 비임상</a:t>
              </a:r>
              <a:r>
                <a:rPr lang="en-US" altLang="ko-KR"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임상적으로 생물학적 동등성이 입증된 후 출시</a:t>
              </a:r>
            </a:p>
          </p:txBody>
        </p:sp>
      </p:grpSp>
      <p:sp>
        <p:nvSpPr>
          <p:cNvPr id="53" name="TextBox 52">
            <a:extLst>
              <a:ext uri="{FF2B5EF4-FFF2-40B4-BE49-F238E27FC236}">
                <a16:creationId xmlns:a16="http://schemas.microsoft.com/office/drawing/2014/main" id="{B45C667B-1455-4A09-B9A7-6AFBF4B11B7E}"/>
              </a:ext>
            </a:extLst>
          </p:cNvPr>
          <p:cNvSpPr txBox="1"/>
          <p:nvPr/>
        </p:nvSpPr>
        <p:spPr>
          <a:xfrm>
            <a:off x="5137538" y="5845498"/>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삼성바이오에피스</a:t>
            </a:r>
            <a:r>
              <a:rPr lang="en-US" altLang="ko-KR" dirty="0">
                <a:solidFill>
                  <a:schemeClr val="bg1">
                    <a:lumMod val="50000"/>
                  </a:schemeClr>
                </a:solidFill>
              </a:rPr>
              <a:t>,</a:t>
            </a:r>
            <a:r>
              <a:rPr lang="ko-KR" altLang="en-US" dirty="0">
                <a:solidFill>
                  <a:schemeClr val="bg1">
                    <a:lumMod val="50000"/>
                  </a:schemeClr>
                </a:solidFill>
              </a:rPr>
              <a:t> 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a:solidFill>
                  <a:schemeClr val="bg1">
                    <a:lumMod val="50000"/>
                  </a:schemeClr>
                </a:solidFill>
              </a:rPr>
              <a:t>항체 바이오시밀러의 원료가 되는 항체 단백질을 만들어내도록 유전자 조작된 세포의 집합</a:t>
            </a:r>
          </a:p>
        </p:txBody>
      </p:sp>
      <p:sp>
        <p:nvSpPr>
          <p:cNvPr id="5" name="직사각형 4">
            <a:extLst>
              <a:ext uri="{FF2B5EF4-FFF2-40B4-BE49-F238E27FC236}">
                <a16:creationId xmlns:a16="http://schemas.microsoft.com/office/drawing/2014/main" id="{8EF82F6A-E470-86F5-6767-99D09A2C191A}"/>
              </a:ext>
            </a:extLst>
          </p:cNvPr>
          <p:cNvSpPr/>
          <p:nvPr/>
        </p:nvSpPr>
        <p:spPr>
          <a:xfrm>
            <a:off x="5240741" y="4338512"/>
            <a:ext cx="52244" cy="620788"/>
          </a:xfrm>
          <a:prstGeom prst="rect">
            <a:avLst/>
          </a:prstGeom>
          <a:solidFill>
            <a:srgbClr val="11C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6" name="직사각형 5">
            <a:extLst>
              <a:ext uri="{FF2B5EF4-FFF2-40B4-BE49-F238E27FC236}">
                <a16:creationId xmlns:a16="http://schemas.microsoft.com/office/drawing/2014/main" id="{F039CD81-75ED-A9CF-2EA9-4513C1A85D6C}"/>
              </a:ext>
            </a:extLst>
          </p:cNvPr>
          <p:cNvSpPr/>
          <p:nvPr/>
        </p:nvSpPr>
        <p:spPr>
          <a:xfrm>
            <a:off x="6709923" y="5187994"/>
            <a:ext cx="45719" cy="571911"/>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8" name="직사각형 7">
            <a:extLst>
              <a:ext uri="{FF2B5EF4-FFF2-40B4-BE49-F238E27FC236}">
                <a16:creationId xmlns:a16="http://schemas.microsoft.com/office/drawing/2014/main" id="{AB42974D-96D0-56DC-7EFE-22491AB7B72F}"/>
              </a:ext>
            </a:extLst>
          </p:cNvPr>
          <p:cNvSpPr/>
          <p:nvPr/>
        </p:nvSpPr>
        <p:spPr>
          <a:xfrm>
            <a:off x="7863529" y="4338512"/>
            <a:ext cx="52244" cy="620788"/>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358342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Ⅱ. </a:t>
            </a:r>
            <a:r>
              <a:rPr lang="ko-KR" altLang="en-US" dirty="0"/>
              <a:t>바이오시밀러 개요 및 시장 동향</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바이오시밀러의 부상</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바이오시밀러는 오리지널 의약품과 임상적 효능에 차이가 없으며 의료 비용 절감 효과를 통해 전반적인 의약품 시장 경쟁까지 강화</a:t>
            </a:r>
            <a:r>
              <a:rPr lang="en-US" altLang="ko-KR" dirty="0"/>
              <a:t>. </a:t>
            </a:r>
            <a:r>
              <a:rPr lang="ko-KR" altLang="en-US" dirty="0"/>
              <a:t>바이오시밀러가 부상함에 따라 </a:t>
            </a:r>
            <a:r>
              <a:rPr lang="en-US" altLang="ko-KR" dirty="0"/>
              <a:t>EU(</a:t>
            </a:r>
            <a:r>
              <a:rPr lang="ko-KR" altLang="en-US" dirty="0"/>
              <a:t>유럽 연합</a:t>
            </a:r>
            <a:r>
              <a:rPr lang="en-US" altLang="ko-KR" dirty="0"/>
              <a:t>), </a:t>
            </a:r>
            <a:r>
              <a:rPr lang="ko-KR" altLang="en-US" dirty="0"/>
              <a:t>미국을 중심으로 시장 활성화를 위한 정책 시행</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763053"/>
            <a:ext cx="4307300" cy="478387"/>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국가생명공학정책연구센터</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a:solidFill>
                  <a:schemeClr val="bg1">
                    <a:lumMod val="50000"/>
                  </a:schemeClr>
                </a:solidFill>
              </a:rPr>
              <a:t>도매인수가격</a:t>
            </a:r>
            <a:r>
              <a:rPr lang="en-US" altLang="ko-KR" dirty="0">
                <a:solidFill>
                  <a:schemeClr val="bg1">
                    <a:lumMod val="50000"/>
                  </a:schemeClr>
                </a:solidFill>
              </a:rPr>
              <a:t>(WAC, Wholesales Acquisition Cost), Note 2): </a:t>
            </a:r>
            <a:r>
              <a:rPr lang="ko-KR" altLang="en-US" dirty="0">
                <a:solidFill>
                  <a:schemeClr val="bg1">
                    <a:lumMod val="50000"/>
                  </a:schemeClr>
                </a:solidFill>
              </a:rPr>
              <a:t>평균판매가격</a:t>
            </a:r>
            <a:r>
              <a:rPr lang="en-US" altLang="ko-KR" dirty="0">
                <a:solidFill>
                  <a:schemeClr val="bg1">
                    <a:lumMod val="50000"/>
                  </a:schemeClr>
                </a:solidFill>
              </a:rPr>
              <a:t>(ASP,</a:t>
            </a:r>
            <a:r>
              <a:rPr lang="ko-KR" altLang="en-US" dirty="0">
                <a:solidFill>
                  <a:schemeClr val="bg1">
                    <a:lumMod val="50000"/>
                  </a:schemeClr>
                </a:solidFill>
              </a:rPr>
              <a:t> </a:t>
            </a:r>
            <a:r>
              <a:rPr lang="en-US" altLang="ko-KR" dirty="0">
                <a:solidFill>
                  <a:schemeClr val="bg1">
                    <a:lumMod val="50000"/>
                  </a:schemeClr>
                </a:solidFill>
              </a:rPr>
              <a:t>Average Sales Price)</a:t>
            </a:r>
            <a:endParaRPr lang="ko-KR" altLang="en-US"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3"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1925375"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바이오시밀러가 주목받는 이유</a:t>
              </a: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483"/>
            <a:ext cx="4284615" cy="276837"/>
            <a:chOff x="704850" y="2013298"/>
            <a:chExt cx="4140200"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2910521"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국가별 정책에 따른 바이오시밀러 시장 활성화</a:t>
              </a: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 name="그룹 1">
            <a:extLst>
              <a:ext uri="{FF2B5EF4-FFF2-40B4-BE49-F238E27FC236}">
                <a16:creationId xmlns:a16="http://schemas.microsoft.com/office/drawing/2014/main" id="{A38D0E98-FBF4-4969-AA97-C69A8658C2FD}"/>
              </a:ext>
            </a:extLst>
          </p:cNvPr>
          <p:cNvGrpSpPr/>
          <p:nvPr/>
        </p:nvGrpSpPr>
        <p:grpSpPr>
          <a:xfrm>
            <a:off x="488948" y="2568794"/>
            <a:ext cx="4307352" cy="775471"/>
            <a:chOff x="488948" y="2568794"/>
            <a:chExt cx="4307352" cy="771656"/>
          </a:xfrm>
        </p:grpSpPr>
        <p:sp>
          <p:nvSpPr>
            <p:cNvPr id="17" name="직사각형 16">
              <a:extLst>
                <a:ext uri="{FF2B5EF4-FFF2-40B4-BE49-F238E27FC236}">
                  <a16:creationId xmlns:a16="http://schemas.microsoft.com/office/drawing/2014/main" id="{C8BDC4A0-7C4C-4E5D-847C-694C1E8FDD5F}"/>
                </a:ext>
              </a:extLst>
            </p:cNvPr>
            <p:cNvSpPr/>
            <p:nvPr/>
          </p:nvSpPr>
          <p:spPr>
            <a:xfrm>
              <a:off x="488948" y="2568794"/>
              <a:ext cx="1044881" cy="771433"/>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높은 유사성 및 </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개발 성공 확률</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18" name="직사각형 17">
              <a:extLst>
                <a:ext uri="{FF2B5EF4-FFF2-40B4-BE49-F238E27FC236}">
                  <a16:creationId xmlns:a16="http://schemas.microsoft.com/office/drawing/2014/main" id="{B1BFE085-60CE-4C69-B5DA-842117DB7415}"/>
                </a:ext>
              </a:extLst>
            </p:cNvPr>
            <p:cNvSpPr/>
            <p:nvPr/>
          </p:nvSpPr>
          <p:spPr>
            <a:xfrm>
              <a:off x="1533831" y="2572627"/>
              <a:ext cx="3262469" cy="767823"/>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7313" indent="-87313">
                <a:spcAft>
                  <a:spcPts val="300"/>
                </a:spcAft>
                <a:buFont typeface="Arial" panose="020B0604020202020204" pitchFamily="34" charset="0"/>
                <a:buChar char="•"/>
                <a:defRPr/>
              </a:pP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오리지널 의약품과 동일하지는 않지만 안전성</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순도</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효능 등의 측면에서 높은 유사성 </a:t>
              </a:r>
              <a:endPar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87313" indent="-87313">
                <a:spcAft>
                  <a:spcPts val="300"/>
                </a:spcAft>
                <a:buFont typeface="Arial" panose="020B0604020202020204" pitchFamily="34" charset="0"/>
                <a:buChar char="•"/>
                <a:defRPr/>
              </a:pP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검증된 바이오의약품을 타깃으로 하는 만큼 신약개발보다 위험요소는 낮으면서 높은 성공 확률</a:t>
              </a:r>
              <a:endPar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grpSp>
      <p:grpSp>
        <p:nvGrpSpPr>
          <p:cNvPr id="3" name="그룹 2">
            <a:extLst>
              <a:ext uri="{FF2B5EF4-FFF2-40B4-BE49-F238E27FC236}">
                <a16:creationId xmlns:a16="http://schemas.microsoft.com/office/drawing/2014/main" id="{0DC427A3-F349-5886-1447-3DD81767D174}"/>
              </a:ext>
            </a:extLst>
          </p:cNvPr>
          <p:cNvGrpSpPr/>
          <p:nvPr/>
        </p:nvGrpSpPr>
        <p:grpSpPr>
          <a:xfrm>
            <a:off x="488948" y="3384001"/>
            <a:ext cx="4307352" cy="782125"/>
            <a:chOff x="488948" y="3417502"/>
            <a:chExt cx="4307352" cy="778278"/>
          </a:xfrm>
        </p:grpSpPr>
        <p:sp>
          <p:nvSpPr>
            <p:cNvPr id="23" name="직사각형 22">
              <a:extLst>
                <a:ext uri="{FF2B5EF4-FFF2-40B4-BE49-F238E27FC236}">
                  <a16:creationId xmlns:a16="http://schemas.microsoft.com/office/drawing/2014/main" id="{04316A21-2D0C-42ED-8A49-CDB69F399C6B}"/>
                </a:ext>
              </a:extLst>
            </p:cNvPr>
            <p:cNvSpPr/>
            <p:nvPr/>
          </p:nvSpPr>
          <p:spPr>
            <a:xfrm>
              <a:off x="488948" y="3418469"/>
              <a:ext cx="1044881" cy="777311"/>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개발 비용</a:t>
              </a:r>
              <a:r>
                <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 </a:t>
              </a: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및</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기간 단축</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24" name="직사각형 23">
              <a:extLst>
                <a:ext uri="{FF2B5EF4-FFF2-40B4-BE49-F238E27FC236}">
                  <a16:creationId xmlns:a16="http://schemas.microsoft.com/office/drawing/2014/main" id="{2AB0BAE4-EDF6-40B6-BBED-2CD034F48B27}"/>
                </a:ext>
              </a:extLst>
            </p:cNvPr>
            <p:cNvSpPr/>
            <p:nvPr/>
          </p:nvSpPr>
          <p:spPr>
            <a:xfrm>
              <a:off x="1533831" y="3417502"/>
              <a:ext cx="3262469" cy="767824"/>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7313" indent="-87313">
                <a:spcAft>
                  <a:spcPts val="300"/>
                </a:spcAft>
                <a:buFont typeface="Arial" panose="020B0604020202020204" pitchFamily="34" charset="0"/>
                <a:buChar char="•"/>
                <a:defRPr/>
              </a:pP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오리지널 의약품</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개발 비용</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대비 바이오시밀러 개발 비용은 약 </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1</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억</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 3</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억 달러로 절감</a:t>
              </a:r>
              <a:endPar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87313" indent="-87313">
                <a:spcAft>
                  <a:spcPts val="300"/>
                </a:spcAft>
                <a:buFont typeface="Arial" panose="020B0604020202020204" pitchFamily="34" charset="0"/>
                <a:buChar char="•"/>
                <a:defRPr/>
              </a:pP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오리지널 의약품을 본떠서 만드는 만큼 바이오시밀러 개발 기간은 약 </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5</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년</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~7</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년으로 단축 </a:t>
              </a:r>
              <a:endPar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grpSp>
      <p:grpSp>
        <p:nvGrpSpPr>
          <p:cNvPr id="5" name="그룹 4">
            <a:extLst>
              <a:ext uri="{FF2B5EF4-FFF2-40B4-BE49-F238E27FC236}">
                <a16:creationId xmlns:a16="http://schemas.microsoft.com/office/drawing/2014/main" id="{AC5D0DAA-0ACF-BBED-51D0-1478D0092988}"/>
              </a:ext>
            </a:extLst>
          </p:cNvPr>
          <p:cNvGrpSpPr/>
          <p:nvPr/>
        </p:nvGrpSpPr>
        <p:grpSpPr>
          <a:xfrm>
            <a:off x="488949" y="5023352"/>
            <a:ext cx="4307350" cy="775236"/>
            <a:chOff x="488949" y="5107254"/>
            <a:chExt cx="4307350" cy="771422"/>
          </a:xfrm>
        </p:grpSpPr>
        <p:sp>
          <p:nvSpPr>
            <p:cNvPr id="44" name="직사각형 43">
              <a:extLst>
                <a:ext uri="{FF2B5EF4-FFF2-40B4-BE49-F238E27FC236}">
                  <a16:creationId xmlns:a16="http://schemas.microsoft.com/office/drawing/2014/main" id="{354EC28A-63BD-4B29-9430-41035149AB8B}"/>
                </a:ext>
              </a:extLst>
            </p:cNvPr>
            <p:cNvSpPr/>
            <p:nvPr/>
          </p:nvSpPr>
          <p:spPr>
            <a:xfrm>
              <a:off x="488949" y="5114546"/>
              <a:ext cx="1044882" cy="764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의약품 시장 </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경쟁 강화</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45" name="직사각형 44">
              <a:extLst>
                <a:ext uri="{FF2B5EF4-FFF2-40B4-BE49-F238E27FC236}">
                  <a16:creationId xmlns:a16="http://schemas.microsoft.com/office/drawing/2014/main" id="{2C2EB8C8-E34D-44CB-8994-0FECE0FABB6E}"/>
                </a:ext>
              </a:extLst>
            </p:cNvPr>
            <p:cNvSpPr/>
            <p:nvPr/>
          </p:nvSpPr>
          <p:spPr>
            <a:xfrm>
              <a:off x="1533831" y="5107254"/>
              <a:ext cx="3262468" cy="767825"/>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7313" indent="-87313">
                <a:spcAft>
                  <a:spcPts val="300"/>
                </a:spcAft>
                <a:buFont typeface="Arial" panose="020B0604020202020204" pitchFamily="34" charset="0"/>
                <a:buChar char="•"/>
                <a:defRPr/>
              </a:pP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고령화 시대 및 만성질환자 수 증가로 전반적인 의료 수요가 증가하는 가운데</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오리지널 의약품 대비 합리적인 비용으로 동일한 수준의 치료가 가능한 바이오시밀러 출시에 따라 바이오의약품</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 합성의약품 등 전반적인 의약품 시장 경쟁 강화 </a:t>
              </a:r>
            </a:p>
          </p:txBody>
        </p:sp>
      </p:grpSp>
      <p:grpSp>
        <p:nvGrpSpPr>
          <p:cNvPr id="4" name="그룹 3">
            <a:extLst>
              <a:ext uri="{FF2B5EF4-FFF2-40B4-BE49-F238E27FC236}">
                <a16:creationId xmlns:a16="http://schemas.microsoft.com/office/drawing/2014/main" id="{6E8C8B50-244F-E094-980F-053CA6539908}"/>
              </a:ext>
            </a:extLst>
          </p:cNvPr>
          <p:cNvGrpSpPr/>
          <p:nvPr/>
        </p:nvGrpSpPr>
        <p:grpSpPr>
          <a:xfrm>
            <a:off x="488950" y="4205862"/>
            <a:ext cx="4307350" cy="777754"/>
            <a:chOff x="488950" y="4262378"/>
            <a:chExt cx="4307350" cy="773927"/>
          </a:xfrm>
        </p:grpSpPr>
        <p:sp>
          <p:nvSpPr>
            <p:cNvPr id="46" name="직사각형 45">
              <a:extLst>
                <a:ext uri="{FF2B5EF4-FFF2-40B4-BE49-F238E27FC236}">
                  <a16:creationId xmlns:a16="http://schemas.microsoft.com/office/drawing/2014/main" id="{9935F38F-B8C6-49F6-A90C-8EE31895838C}"/>
                </a:ext>
              </a:extLst>
            </p:cNvPr>
            <p:cNvSpPr/>
            <p:nvPr/>
          </p:nvSpPr>
          <p:spPr>
            <a:xfrm>
              <a:off x="488950" y="4274022"/>
              <a:ext cx="1044881" cy="762283"/>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의료 비용</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절감 효과</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48" name="직사각형 47">
              <a:extLst>
                <a:ext uri="{FF2B5EF4-FFF2-40B4-BE49-F238E27FC236}">
                  <a16:creationId xmlns:a16="http://schemas.microsoft.com/office/drawing/2014/main" id="{4E549B63-8DCB-45E6-AB3B-0F9D24600484}"/>
                </a:ext>
              </a:extLst>
            </p:cNvPr>
            <p:cNvSpPr/>
            <p:nvPr/>
          </p:nvSpPr>
          <p:spPr>
            <a:xfrm>
              <a:off x="1533831" y="4262378"/>
              <a:ext cx="3262469" cy="767824"/>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7313" indent="-87313">
                <a:spcAft>
                  <a:spcPts val="300"/>
                </a:spcAft>
                <a:buFont typeface="Arial" panose="020B0604020202020204" pitchFamily="34" charset="0"/>
                <a:buChar char="•"/>
                <a:defRPr/>
              </a:pP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오리지널 의약품 대비 </a:t>
              </a:r>
              <a:r>
                <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rPr>
                <a:t>50~80% </a:t>
              </a:r>
              <a:r>
                <a:rPr lang="ko-KR" altLang="en-US" sz="850" dirty="0">
                  <a:ln>
                    <a:solidFill>
                      <a:srgbClr val="FFFFFF">
                        <a:lumMod val="75000"/>
                        <a:alpha val="0"/>
                      </a:srgbClr>
                    </a:solidFill>
                  </a:ln>
                  <a:solidFill>
                    <a:srgbClr val="000000"/>
                  </a:solidFill>
                  <a:latin typeface="KoPub돋움체 Medium"/>
                  <a:ea typeface="KoPub돋움체 Medium" panose="02020603020101020101" pitchFamily="18" charset="-127"/>
                </a:rPr>
                <a:t>정도의 가격으로 의약품 제공이 가능하여 환자 접근성을 향상시키고 의료 비용 절감 </a:t>
              </a:r>
              <a:endParaRPr lang="en-US" altLang="ko-KR" sz="85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71463" indent="-171450">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바이오시밀러는 출시 시점 및 가격 경쟁을 통해 도매인수가격</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(WAC)</a:t>
              </a:r>
              <a:r>
                <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rPr>
                <a:t>1)</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뿐만 아니라 평균판매가격</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(ASP)</a:t>
              </a:r>
              <a:r>
                <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rPr>
                <a:t>2)</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이 오리지널 의약품 대비 낮게 책정되고</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지속적으로 낮추면서 추가 절감 기회를 제공</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grpSp>
      <p:sp>
        <p:nvSpPr>
          <p:cNvPr id="77" name="직사각형 76">
            <a:extLst>
              <a:ext uri="{FF2B5EF4-FFF2-40B4-BE49-F238E27FC236}">
                <a16:creationId xmlns:a16="http://schemas.microsoft.com/office/drawing/2014/main" id="{281D9B0A-9370-41AE-8921-6DF9B81B20C8}"/>
              </a:ext>
            </a:extLst>
          </p:cNvPr>
          <p:cNvSpPr/>
          <p:nvPr/>
        </p:nvSpPr>
        <p:spPr>
          <a:xfrm>
            <a:off x="5132388" y="2557721"/>
            <a:ext cx="4284662" cy="10998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marL="90000" indent="-90000" fontAlgn="base">
              <a:lnSpc>
                <a:spcPct val="110000"/>
              </a:lnSpc>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 법률 제정</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(2004) </a:t>
            </a:r>
          </a:p>
          <a:p>
            <a:pPr marL="269875" indent="-171450" fontAlgn="base">
              <a:lnSpc>
                <a:spcPct val="110000"/>
              </a:lnSpc>
              <a:buFontTx/>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인센티브 정책</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처방 조건</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및 가이드라인</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가격 책정</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 국가별 규정 상이</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90000" indent="-90000" fontAlgn="base">
              <a:lnSpc>
                <a:spcPct val="110000"/>
              </a:lnSpc>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 규제 승인 경로 개발 시작</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(2005)</a:t>
            </a:r>
          </a:p>
          <a:p>
            <a:pPr marL="90000" indent="-90000" fontAlgn="base">
              <a:lnSpc>
                <a:spcPct val="110000"/>
              </a:lnSpc>
              <a:spcAft>
                <a:spcPts val="500"/>
              </a:spcAft>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유럽의약품기구</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(EMA)</a:t>
            </a: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와</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EU</a:t>
            </a: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회원국의 의약품규제기관정상회의</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(HMA)</a:t>
            </a: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는 </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EU</a:t>
            </a: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에서 승인된 바이오시밀러가 오리지널의약품 또는 동등한 다른 바이오시밀러로 상호 교체 가능성을 확인하는 공동 성명서 발표</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(2022.09)</a:t>
            </a:r>
          </a:p>
        </p:txBody>
      </p:sp>
      <p:sp>
        <p:nvSpPr>
          <p:cNvPr id="78" name="TextBox 77">
            <a:extLst>
              <a:ext uri="{FF2B5EF4-FFF2-40B4-BE49-F238E27FC236}">
                <a16:creationId xmlns:a16="http://schemas.microsoft.com/office/drawing/2014/main" id="{9664778A-FFD1-4C24-B398-B920B0A179EF}"/>
              </a:ext>
            </a:extLst>
          </p:cNvPr>
          <p:cNvSpPr txBox="1"/>
          <p:nvPr/>
        </p:nvSpPr>
        <p:spPr>
          <a:xfrm>
            <a:off x="5216740" y="3138062"/>
            <a:ext cx="549831" cy="331181"/>
          </a:xfrm>
          <a:prstGeom prst="rect">
            <a:avLst/>
          </a:prstGeom>
          <a:noFill/>
        </p:spPr>
        <p:txBody>
          <a:bodyPr wrap="none" lIns="0" tIns="0" rIns="0" bIns="0" rtlCol="0" anchor="ctr">
            <a:spAutoFit/>
          </a:bodyPr>
          <a:lstStyle/>
          <a:p>
            <a:pPr algn="ctr">
              <a:lnSpc>
                <a:spcPct val="110000"/>
              </a:lnSpc>
            </a:pPr>
            <a:r>
              <a:rPr lang="en-US" altLang="ko-KR" sz="10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EU</a:t>
            </a:r>
          </a:p>
          <a:p>
            <a:pPr algn="ctr">
              <a:lnSpc>
                <a:spcPct val="110000"/>
              </a:lnSpc>
            </a:pPr>
            <a:r>
              <a:rPr lang="en-US" altLang="ko-KR" sz="10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a:t>
            </a:r>
            <a:r>
              <a:rPr lang="ko-KR" altLang="en-US" sz="10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유럽 연합</a:t>
            </a:r>
            <a:r>
              <a:rPr lang="en-US" altLang="ko-KR" sz="10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a:t>
            </a:r>
            <a:endParaRPr lang="ko-KR" altLang="en-US" sz="10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endParaRPr>
          </a:p>
        </p:txBody>
      </p:sp>
      <p:cxnSp>
        <p:nvCxnSpPr>
          <p:cNvPr id="79" name="직선 연결선 78">
            <a:extLst>
              <a:ext uri="{FF2B5EF4-FFF2-40B4-BE49-F238E27FC236}">
                <a16:creationId xmlns:a16="http://schemas.microsoft.com/office/drawing/2014/main" id="{58E68D70-0C74-4F07-8E70-C9AEF0BFA0B9}"/>
              </a:ext>
            </a:extLst>
          </p:cNvPr>
          <p:cNvCxnSpPr>
            <a:cxnSpLocks/>
          </p:cNvCxnSpPr>
          <p:nvPr/>
        </p:nvCxnSpPr>
        <p:spPr>
          <a:xfrm>
            <a:off x="5822046" y="2648426"/>
            <a:ext cx="0" cy="922088"/>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3" name="그림 82">
            <a:extLst>
              <a:ext uri="{FF2B5EF4-FFF2-40B4-BE49-F238E27FC236}">
                <a16:creationId xmlns:a16="http://schemas.microsoft.com/office/drawing/2014/main" id="{AB06537F-994C-4457-A4D0-EDB1AE027FE5}"/>
              </a:ext>
            </a:extLst>
          </p:cNvPr>
          <p:cNvPicPr>
            <a:picLocks noChangeAspect="1"/>
          </p:cNvPicPr>
          <p:nvPr/>
        </p:nvPicPr>
        <p:blipFill>
          <a:blip r:embed="rId2"/>
          <a:stretch>
            <a:fillRect/>
          </a:stretch>
        </p:blipFill>
        <p:spPr>
          <a:xfrm>
            <a:off x="5318628" y="2779934"/>
            <a:ext cx="331622" cy="336048"/>
          </a:xfrm>
          <a:prstGeom prst="ellipse">
            <a:avLst/>
          </a:prstGeom>
        </p:spPr>
      </p:pic>
      <p:sp>
        <p:nvSpPr>
          <p:cNvPr id="52" name="TextBox 51">
            <a:extLst>
              <a:ext uri="{FF2B5EF4-FFF2-40B4-BE49-F238E27FC236}">
                <a16:creationId xmlns:a16="http://schemas.microsoft.com/office/drawing/2014/main" id="{49DEA634-738E-4569-8962-6F6585BEB688}"/>
              </a:ext>
            </a:extLst>
          </p:cNvPr>
          <p:cNvSpPr txBox="1"/>
          <p:nvPr/>
        </p:nvSpPr>
        <p:spPr>
          <a:xfrm>
            <a:off x="5148811" y="5763053"/>
            <a:ext cx="4284613" cy="478387"/>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연구개발특구진흥재단</a:t>
            </a:r>
            <a:r>
              <a:rPr lang="en-US" altLang="ko-KR" dirty="0">
                <a:solidFill>
                  <a:schemeClr val="bg1">
                    <a:lumMod val="50000"/>
                  </a:schemeClr>
                </a:solidFill>
              </a:rPr>
              <a:t>, </a:t>
            </a:r>
            <a:r>
              <a:rPr lang="ko-KR" altLang="en-US" dirty="0">
                <a:solidFill>
                  <a:schemeClr val="bg1">
                    <a:lumMod val="50000"/>
                  </a:schemeClr>
                </a:solidFill>
              </a:rPr>
              <a:t>국가생명공학정책연구센터</a:t>
            </a:r>
            <a:r>
              <a:rPr lang="en-US" altLang="ko-KR" dirty="0">
                <a:solidFill>
                  <a:schemeClr val="bg1">
                    <a:lumMod val="50000"/>
                  </a:schemeClr>
                </a:solidFill>
              </a:rPr>
              <a:t>, FDA,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b="1" dirty="0">
                <a:solidFill>
                  <a:schemeClr val="bg1">
                    <a:lumMod val="50000"/>
                  </a:schemeClr>
                </a:solidFill>
              </a:rPr>
              <a:t>경제연구원</a:t>
            </a:r>
            <a:r>
              <a:rPr lang="en-US" altLang="ko-KR" dirty="0">
                <a:solidFill>
                  <a:schemeClr val="bg1">
                    <a:lumMod val="50000"/>
                  </a:schemeClr>
                </a:solidFill>
              </a:rPr>
              <a:t> </a:t>
            </a:r>
          </a:p>
          <a:p>
            <a:r>
              <a:rPr lang="en-US" altLang="ko-KR" dirty="0">
                <a:solidFill>
                  <a:schemeClr val="bg1">
                    <a:lumMod val="50000"/>
                  </a:schemeClr>
                </a:solidFill>
              </a:rPr>
              <a:t>Note: EMA(European Medicines Agency), HMA(Heads of Medicines Agencies), FDA(Food and Drug Administration)</a:t>
            </a:r>
          </a:p>
        </p:txBody>
      </p:sp>
      <p:sp>
        <p:nvSpPr>
          <p:cNvPr id="56" name="직사각형 55">
            <a:extLst>
              <a:ext uri="{FF2B5EF4-FFF2-40B4-BE49-F238E27FC236}">
                <a16:creationId xmlns:a16="http://schemas.microsoft.com/office/drawing/2014/main" id="{B08902E0-8978-4605-B019-40979AF1D134}"/>
              </a:ext>
            </a:extLst>
          </p:cNvPr>
          <p:cNvSpPr/>
          <p:nvPr/>
        </p:nvSpPr>
        <p:spPr>
          <a:xfrm>
            <a:off x="5132388" y="3710098"/>
            <a:ext cx="4295281" cy="2084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marL="90000" indent="-90000">
              <a:lnSpc>
                <a:spcPct val="110000"/>
              </a:lnSpc>
              <a:buFont typeface="Arial" panose="020B0604020202020204" pitchFamily="34" charset="0"/>
              <a:buChar char="•"/>
            </a:pP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2009</a:t>
            </a: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생물학적 제제 약가 경쟁 및 혁신법안</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(Biologics Price Competition and Innovation Act of 2009, BPCI Act)</a:t>
            </a:r>
          </a:p>
          <a:p>
            <a:pPr marL="269875" indent="-171450">
              <a:lnSpc>
                <a:spcPct val="110000"/>
              </a:lnSpc>
              <a:buFontTx/>
              <a:buChar cha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바이오시밀러에 대한 승인절차를 신속화</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FDA</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 관장</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건강보험개혁법안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(Affordable Care Act)</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에서 바이오시밀러에 대한 승인절차를 수립</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90000" indent="-90000">
              <a:lnSpc>
                <a:spcPct val="110000"/>
              </a:lnSpc>
              <a:buFont typeface="Arial" panose="020B0604020202020204" pitchFamily="34" charset="0"/>
              <a:buChar char="•"/>
            </a:pP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미국식품의약국</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(FDA),</a:t>
            </a: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바이오시밀러 시장 강화를 위한 </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 활성화 계획</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(Biosimilars Action Plan, BAP)’ </a:t>
            </a: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발표</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(2018.07)</a:t>
            </a:r>
          </a:p>
          <a:p>
            <a:pPr marL="269875" indent="-171450">
              <a:lnSpc>
                <a:spcPct val="110000"/>
              </a:lnSpc>
              <a:buFontTx/>
              <a:buChar cha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바이오시밀러와 상호교환</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(interchangeable)</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가능한</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제품 개발 및 승인 프로세스 효율 강화</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269875" indent="-171450">
              <a:lnSpc>
                <a:spcPct val="110000"/>
              </a:lnSpc>
              <a:buFontTx/>
              <a:buChar cha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 제품 개발 커뮤니티에 대한 과학적이고 규제 명확성 극대화</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269875" indent="-171450">
              <a:lnSpc>
                <a:spcPct val="110000"/>
              </a:lnSpc>
              <a:buFontTx/>
              <a:buChar cha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환자와 의료서비스 제공자</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(provider),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보험사</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(payer)</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간 바이오시밀러에 대한 이해를 높이기 위해 효과적인 커뮤니케이션 개발 </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269875" indent="-171450">
              <a:lnSpc>
                <a:spcPct val="110000"/>
              </a:lnSpc>
              <a:buFontTx/>
              <a:buChar char="-"/>
            </a:pP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FDA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요구 사항에 대한 게이밍</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(gaming)</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을 줄이거나</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경쟁을 부당하게 지연시키려는 기타</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시도를 줄여 시장 경쟁을 지원</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90000" indent="-90000">
              <a:lnSpc>
                <a:spcPct val="110000"/>
              </a:lnSpc>
              <a:buFont typeface="Arial" panose="020B0604020202020204" pitchFamily="34" charset="0"/>
              <a:buChar char="•"/>
            </a:pP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FDA,</a:t>
            </a:r>
            <a:r>
              <a:rPr lang="ko-KR" altLang="en-US"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바이오시밀러 상호교환성에 대한 지침 발표</a:t>
            </a:r>
            <a:r>
              <a:rPr lang="en-US" altLang="ko-KR" sz="85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(2019.05)</a:t>
            </a:r>
          </a:p>
        </p:txBody>
      </p:sp>
      <p:cxnSp>
        <p:nvCxnSpPr>
          <p:cNvPr id="60" name="직선 연결선 59">
            <a:extLst>
              <a:ext uri="{FF2B5EF4-FFF2-40B4-BE49-F238E27FC236}">
                <a16:creationId xmlns:a16="http://schemas.microsoft.com/office/drawing/2014/main" id="{346F20D1-3017-438B-96EF-057231055C0B}"/>
              </a:ext>
            </a:extLst>
          </p:cNvPr>
          <p:cNvCxnSpPr>
            <a:cxnSpLocks/>
          </p:cNvCxnSpPr>
          <p:nvPr/>
        </p:nvCxnSpPr>
        <p:spPr>
          <a:xfrm>
            <a:off x="5816291" y="3769810"/>
            <a:ext cx="0" cy="1955884"/>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7" name="그룹 56">
            <a:extLst>
              <a:ext uri="{FF2B5EF4-FFF2-40B4-BE49-F238E27FC236}">
                <a16:creationId xmlns:a16="http://schemas.microsoft.com/office/drawing/2014/main" id="{6B55D8BB-2173-438A-9603-F84226283123}"/>
              </a:ext>
            </a:extLst>
          </p:cNvPr>
          <p:cNvGrpSpPr/>
          <p:nvPr/>
        </p:nvGrpSpPr>
        <p:grpSpPr>
          <a:xfrm>
            <a:off x="5333058" y="4472238"/>
            <a:ext cx="317192" cy="528675"/>
            <a:chOff x="5309556" y="3562563"/>
            <a:chExt cx="336864" cy="537273"/>
          </a:xfrm>
        </p:grpSpPr>
        <p:pic>
          <p:nvPicPr>
            <p:cNvPr id="58" name="그림 57">
              <a:extLst>
                <a:ext uri="{FF2B5EF4-FFF2-40B4-BE49-F238E27FC236}">
                  <a16:creationId xmlns:a16="http://schemas.microsoft.com/office/drawing/2014/main" id="{872A7881-A7CC-47E2-B323-1A1996CB6C2D}"/>
                </a:ext>
              </a:extLst>
            </p:cNvPr>
            <p:cNvPicPr>
              <a:picLocks noChangeAspect="1"/>
            </p:cNvPicPr>
            <p:nvPr/>
          </p:nvPicPr>
          <p:blipFill rotWithShape="1">
            <a:blip r:embed="rId3"/>
            <a:srcRect l="616" t="616" r="616" b="616"/>
            <a:stretch/>
          </p:blipFill>
          <p:spPr>
            <a:xfrm>
              <a:off x="5309556" y="3562563"/>
              <a:ext cx="336864" cy="322033"/>
            </a:xfrm>
            <a:prstGeom prst="ellipse">
              <a:avLst/>
            </a:prstGeom>
          </p:spPr>
        </p:pic>
        <p:sp>
          <p:nvSpPr>
            <p:cNvPr id="59" name="TextBox 58">
              <a:extLst>
                <a:ext uri="{FF2B5EF4-FFF2-40B4-BE49-F238E27FC236}">
                  <a16:creationId xmlns:a16="http://schemas.microsoft.com/office/drawing/2014/main" id="{4A6FA81C-B402-44F5-8CF5-5B05CC2D724D}"/>
                </a:ext>
              </a:extLst>
            </p:cNvPr>
            <p:cNvSpPr txBox="1"/>
            <p:nvPr/>
          </p:nvSpPr>
          <p:spPr>
            <a:xfrm>
              <a:off x="5368984" y="3937932"/>
              <a:ext cx="218008" cy="161904"/>
            </a:xfrm>
            <a:prstGeom prst="rect">
              <a:avLst/>
            </a:prstGeom>
            <a:noFill/>
          </p:spPr>
          <p:txBody>
            <a:bodyPr wrap="none" lIns="0" tIns="0" rIns="0" bIns="0" rtlCol="0" anchor="ctr">
              <a:spAutoFit/>
            </a:bodyPr>
            <a:lstStyle/>
            <a:p>
              <a:pPr algn="ctr">
                <a:lnSpc>
                  <a:spcPct val="110000"/>
                </a:lnSpc>
              </a:pPr>
              <a:r>
                <a:rPr lang="ko-KR" altLang="en-US" sz="10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미국</a:t>
              </a:r>
            </a:p>
          </p:txBody>
        </p:sp>
      </p:grpSp>
    </p:spTree>
    <p:extLst>
      <p:ext uri="{BB962C8B-B14F-4D97-AF65-F5344CB8AC3E}">
        <p14:creationId xmlns:p14="http://schemas.microsoft.com/office/powerpoint/2010/main" val="95281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차트 22">
            <a:extLst>
              <a:ext uri="{FF2B5EF4-FFF2-40B4-BE49-F238E27FC236}">
                <a16:creationId xmlns:a16="http://schemas.microsoft.com/office/drawing/2014/main" id="{FBC9C55D-BCF6-484B-86F4-D30EF3968465}"/>
              </a:ext>
            </a:extLst>
          </p:cNvPr>
          <p:cNvGraphicFramePr/>
          <p:nvPr>
            <p:extLst>
              <p:ext uri="{D42A27DB-BD31-4B8C-83A1-F6EECF244321}">
                <p14:modId xmlns:p14="http://schemas.microsoft.com/office/powerpoint/2010/main" val="3368573070"/>
              </p:ext>
            </p:extLst>
          </p:nvPr>
        </p:nvGraphicFramePr>
        <p:xfrm>
          <a:off x="483796" y="2730157"/>
          <a:ext cx="8933253" cy="3145062"/>
        </p:xfrm>
        <a:graphic>
          <a:graphicData uri="http://schemas.openxmlformats.org/drawingml/2006/chart">
            <c:chart xmlns:c="http://schemas.openxmlformats.org/drawingml/2006/chart" xmlns:r="http://schemas.openxmlformats.org/officeDocument/2006/relationships" r:id="rId3"/>
          </a:graphicData>
        </a:graphic>
      </p:graphicFrame>
      <p:sp>
        <p:nvSpPr>
          <p:cNvPr id="14" name="직사각형 13">
            <a:extLst>
              <a:ext uri="{FF2B5EF4-FFF2-40B4-BE49-F238E27FC236}">
                <a16:creationId xmlns:a16="http://schemas.microsoft.com/office/drawing/2014/main" id="{6E981578-C0D1-5CCD-BC43-4ABFA61EEE03}"/>
              </a:ext>
            </a:extLst>
          </p:cNvPr>
          <p:cNvSpPr/>
          <p:nvPr/>
        </p:nvSpPr>
        <p:spPr>
          <a:xfrm>
            <a:off x="4448174" y="4732867"/>
            <a:ext cx="1057275" cy="1055635"/>
          </a:xfrm>
          <a:prstGeom prst="rect">
            <a:avLst/>
          </a:prstGeom>
          <a:solidFill>
            <a:srgbClr val="510DBC">
              <a:alpha val="5000"/>
            </a:srgbClr>
          </a:solidFill>
          <a:ln w="15875">
            <a:solidFill>
              <a:srgbClr val="510DBC"/>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900" b="1" dirty="0">
              <a:ln>
                <a:solidFill>
                  <a:schemeClr val="bg1">
                    <a:lumMod val="75000"/>
                    <a:alpha val="0"/>
                  </a:schemeClr>
                </a:solidFill>
              </a:ln>
              <a:solidFill>
                <a:srgbClr val="FF0000"/>
              </a:solidFill>
              <a:latin typeface="KoPub돋움체 Medium" panose="02020603020101020101" pitchFamily="18" charset="-127"/>
              <a:ea typeface="KoPub돋움체 Medium" panose="02020603020101020101" pitchFamily="18" charset="-127"/>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Ⅱ. </a:t>
            </a:r>
            <a:r>
              <a:rPr lang="ko-KR" altLang="en-US" dirty="0"/>
              <a:t>바이오시밀러 개요 및 시장 동향</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 승인 현황 </a:t>
            </a:r>
            <a:r>
              <a:rPr lang="en-US" altLang="ko-KR" dirty="0"/>
              <a:t>(1/3)</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en-US" altLang="ko-KR" dirty="0"/>
              <a:t>EU</a:t>
            </a:r>
            <a:r>
              <a:rPr lang="ko-KR" altLang="en-US" dirty="0"/>
              <a:t>에서는 의료 비용 부담을 줄이고 생물학적 치료법에 대한 접근성을 확대하고자 바이오시밀러 관련 선제적 제도를 마련하면서 </a:t>
            </a:r>
            <a:r>
              <a:rPr lang="en-US" altLang="ko-KR" dirty="0"/>
              <a:t>2006</a:t>
            </a:r>
            <a:r>
              <a:rPr lang="ko-KR" altLang="en-US" dirty="0"/>
              <a:t>년 첫 바이오시밀러</a:t>
            </a:r>
            <a:r>
              <a:rPr lang="en-US" altLang="ko-KR" dirty="0"/>
              <a:t>(1</a:t>
            </a:r>
            <a:r>
              <a:rPr lang="ko-KR" altLang="en-US" dirty="0"/>
              <a:t>세대</a:t>
            </a:r>
            <a:r>
              <a:rPr lang="en-US" altLang="ko-KR" dirty="0"/>
              <a:t>)</a:t>
            </a:r>
            <a:r>
              <a:rPr lang="ko-KR" altLang="en-US" dirty="0"/>
              <a:t>를 승인</a:t>
            </a:r>
            <a:r>
              <a:rPr lang="en-US" altLang="ko-KR" dirty="0"/>
              <a:t>. EMA(</a:t>
            </a:r>
            <a:r>
              <a:rPr lang="ko-KR" altLang="en-US" dirty="0"/>
              <a:t>유럽의약품기구</a:t>
            </a:r>
            <a:r>
              <a:rPr lang="en-US" altLang="ko-KR" dirty="0"/>
              <a:t>)</a:t>
            </a:r>
            <a:r>
              <a:rPr lang="ko-KR" altLang="en-US" dirty="0"/>
              <a:t>에서 가장 많은 바이오시밀러를 승인하면서 </a:t>
            </a:r>
            <a:r>
              <a:rPr lang="en-US" altLang="ko-KR" dirty="0"/>
              <a:t>EU</a:t>
            </a:r>
            <a:r>
              <a:rPr lang="ko-KR" altLang="en-US" dirty="0"/>
              <a:t>가 글로벌 바이오시밀러 시장 주도권을 선점</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722388"/>
            <a:ext cx="8928000" cy="478387"/>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en-US" altLang="ko-KR" dirty="0">
                <a:solidFill>
                  <a:schemeClr val="bg1">
                    <a:lumMod val="50000"/>
                  </a:schemeClr>
                </a:solidFill>
                <a:hlinkClick r:id="rId4"/>
              </a:rPr>
              <a:t>The Impact of Biosimilar Competition in Europe(IQVIA)</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a:solidFill>
                  <a:schemeClr val="bg1">
                    <a:lumMod val="50000"/>
                  </a:schemeClr>
                </a:solidFill>
              </a:rPr>
              <a:t>참조가격제</a:t>
            </a:r>
            <a:r>
              <a:rPr lang="en-US" altLang="ko-KR" dirty="0">
                <a:solidFill>
                  <a:schemeClr val="bg1">
                    <a:lumMod val="50000"/>
                  </a:schemeClr>
                </a:solidFill>
              </a:rPr>
              <a:t>(ERP, External Reference Pricing)</a:t>
            </a:r>
            <a:r>
              <a:rPr lang="ko-KR" altLang="en-US" dirty="0">
                <a:solidFill>
                  <a:schemeClr val="bg1">
                    <a:lumMod val="50000"/>
                  </a:schemeClr>
                </a:solidFill>
              </a:rPr>
              <a:t>는 사전에 정해진 몇 개 국가들의 약가를 비교하여 당해 국가의 약가를 정하는데 활용하는 방식으로</a:t>
            </a:r>
            <a:r>
              <a:rPr lang="en-US" altLang="ko-KR" dirty="0">
                <a:solidFill>
                  <a:schemeClr val="bg1">
                    <a:lumMod val="50000"/>
                  </a:schemeClr>
                </a:solidFill>
              </a:rPr>
              <a:t>, </a:t>
            </a:r>
            <a:r>
              <a:rPr lang="ko-KR" altLang="en-US" dirty="0">
                <a:solidFill>
                  <a:schemeClr val="bg1">
                    <a:lumMod val="50000"/>
                  </a:schemeClr>
                </a:solidFill>
              </a:rPr>
              <a:t>대체 가능한 의약품들을 하나의 참조그룹으로 묶어 해당 그룹에 급여할 최대 가격</a:t>
            </a:r>
            <a:r>
              <a:rPr lang="en-US" altLang="ko-KR" dirty="0">
                <a:solidFill>
                  <a:schemeClr val="bg1">
                    <a:lumMod val="50000"/>
                  </a:schemeClr>
                </a:solidFill>
              </a:rPr>
              <a:t>(</a:t>
            </a:r>
            <a:r>
              <a:rPr lang="ko-KR" altLang="en-US" dirty="0">
                <a:solidFill>
                  <a:schemeClr val="bg1">
                    <a:lumMod val="50000"/>
                  </a:schemeClr>
                </a:solidFill>
              </a:rPr>
              <a:t>참조가격</a:t>
            </a:r>
            <a:r>
              <a:rPr lang="en-US" altLang="ko-KR" dirty="0">
                <a:solidFill>
                  <a:schemeClr val="bg1">
                    <a:lumMod val="50000"/>
                  </a:schemeClr>
                </a:solidFill>
              </a:rPr>
              <a:t>)</a:t>
            </a:r>
            <a:r>
              <a:rPr lang="ko-KR" altLang="en-US" dirty="0">
                <a:solidFill>
                  <a:schemeClr val="bg1">
                    <a:lumMod val="50000"/>
                  </a:schemeClr>
                </a:solidFill>
              </a:rPr>
              <a:t>을 정하는 제도</a:t>
            </a:r>
            <a:endParaRPr lang="en-US" altLang="ko-KR"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8928050"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909129"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EMA</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승인 바이오시밀러 현황</a:t>
              </a: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2" name="직사각형 41">
            <a:extLst>
              <a:ext uri="{FF2B5EF4-FFF2-40B4-BE49-F238E27FC236}">
                <a16:creationId xmlns:a16="http://schemas.microsoft.com/office/drawing/2014/main" id="{9908C401-89D0-4BFD-9271-CFDB77189F20}"/>
              </a:ext>
            </a:extLst>
          </p:cNvPr>
          <p:cNvSpPr/>
          <p:nvPr/>
        </p:nvSpPr>
        <p:spPr>
          <a:xfrm>
            <a:off x="1262561" y="3125111"/>
            <a:ext cx="2922375" cy="1783273"/>
          </a:xfrm>
          <a:prstGeom prst="rect">
            <a:avLst/>
          </a:prstGeom>
          <a:solidFill>
            <a:srgbClr val="EEFBFF"/>
          </a:solidFill>
          <a:ln>
            <a:solidFill>
              <a:srgbClr val="D9F6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171450" indent="-171450">
              <a:lnSpc>
                <a:spcPct val="110000"/>
              </a:lnSpc>
              <a:spcAft>
                <a:spcPts val="600"/>
              </a:spcAft>
              <a:buFont typeface="Wingdings" panose="05000000000000000000" pitchFamily="2" charset="2"/>
              <a:buChar char="ü"/>
            </a:pPr>
            <a:r>
              <a:rPr lang="en-US" altLang="ko-KR" sz="900" dirty="0">
                <a:ln>
                  <a:solidFill>
                    <a:prstClr val="white">
                      <a:lumMod val="75000"/>
                      <a:alpha val="0"/>
                    </a:prstClr>
                  </a:solidFill>
                </a:ln>
                <a:solidFill>
                  <a:schemeClr val="tx1"/>
                </a:solidFill>
                <a:latin typeface="+mn-ea"/>
              </a:rPr>
              <a:t>EU</a:t>
            </a:r>
            <a:r>
              <a:rPr lang="ko-KR" altLang="en-US" sz="900" dirty="0">
                <a:ln>
                  <a:solidFill>
                    <a:prstClr val="white">
                      <a:lumMod val="75000"/>
                      <a:alpha val="0"/>
                    </a:prstClr>
                  </a:solidFill>
                </a:ln>
                <a:solidFill>
                  <a:schemeClr val="tx1"/>
                </a:solidFill>
                <a:latin typeface="+mn-ea"/>
              </a:rPr>
              <a:t>는 바이오시밀러 보급률을 높이고자 바이오시밀러 관련 선제적 제도를 마련하면서 </a:t>
            </a:r>
            <a:r>
              <a:rPr lang="en-US" altLang="ko-KR" sz="900" dirty="0">
                <a:ln>
                  <a:solidFill>
                    <a:prstClr val="white">
                      <a:lumMod val="75000"/>
                      <a:alpha val="0"/>
                    </a:prstClr>
                  </a:solidFill>
                </a:ln>
                <a:solidFill>
                  <a:schemeClr val="tx1"/>
                </a:solidFill>
                <a:latin typeface="+mn-ea"/>
              </a:rPr>
              <a:t>EMA</a:t>
            </a:r>
            <a:r>
              <a:rPr lang="ko-KR" altLang="en-US" sz="900" dirty="0">
                <a:ln>
                  <a:solidFill>
                    <a:prstClr val="white">
                      <a:lumMod val="75000"/>
                      <a:alpha val="0"/>
                    </a:prstClr>
                  </a:solidFill>
                </a:ln>
                <a:solidFill>
                  <a:schemeClr val="tx1"/>
                </a:solidFill>
                <a:latin typeface="+mn-ea"/>
              </a:rPr>
              <a:t>에서 </a:t>
            </a:r>
            <a:r>
              <a:rPr lang="en-US" altLang="ko-KR" sz="900" dirty="0">
                <a:ln>
                  <a:solidFill>
                    <a:prstClr val="white">
                      <a:lumMod val="75000"/>
                      <a:alpha val="0"/>
                    </a:prstClr>
                  </a:solidFill>
                </a:ln>
                <a:solidFill>
                  <a:schemeClr val="tx1"/>
                </a:solidFill>
                <a:latin typeface="+mn-ea"/>
              </a:rPr>
              <a:t>2006</a:t>
            </a:r>
            <a:r>
              <a:rPr lang="ko-KR" altLang="en-US" sz="900" dirty="0">
                <a:ln>
                  <a:solidFill>
                    <a:prstClr val="white">
                      <a:lumMod val="75000"/>
                      <a:alpha val="0"/>
                    </a:prstClr>
                  </a:solidFill>
                </a:ln>
                <a:solidFill>
                  <a:schemeClr val="tx1"/>
                </a:solidFill>
                <a:latin typeface="+mn-ea"/>
              </a:rPr>
              <a:t>년 첫 바이오시밀러</a:t>
            </a:r>
            <a:r>
              <a:rPr lang="en-US" altLang="ko-KR" sz="900" dirty="0">
                <a:ln>
                  <a:solidFill>
                    <a:prstClr val="white">
                      <a:lumMod val="75000"/>
                      <a:alpha val="0"/>
                    </a:prstClr>
                  </a:solidFill>
                </a:ln>
                <a:solidFill>
                  <a:schemeClr val="tx1"/>
                </a:solidFill>
                <a:latin typeface="+mn-ea"/>
              </a:rPr>
              <a:t>(1</a:t>
            </a:r>
            <a:r>
              <a:rPr lang="ko-KR" altLang="en-US" sz="900" dirty="0">
                <a:ln>
                  <a:solidFill>
                    <a:prstClr val="white">
                      <a:lumMod val="75000"/>
                      <a:alpha val="0"/>
                    </a:prstClr>
                  </a:solidFill>
                </a:ln>
                <a:solidFill>
                  <a:schemeClr val="tx1"/>
                </a:solidFill>
                <a:latin typeface="+mn-ea"/>
              </a:rPr>
              <a:t>세대</a:t>
            </a:r>
            <a:r>
              <a:rPr lang="en-US" altLang="ko-KR" sz="900" dirty="0">
                <a:ln>
                  <a:solidFill>
                    <a:prstClr val="white">
                      <a:lumMod val="75000"/>
                      <a:alpha val="0"/>
                    </a:prstClr>
                  </a:solidFill>
                </a:ln>
                <a:solidFill>
                  <a:schemeClr val="tx1"/>
                </a:solidFill>
                <a:latin typeface="+mn-ea"/>
              </a:rPr>
              <a:t>)</a:t>
            </a:r>
            <a:r>
              <a:rPr lang="ko-KR" altLang="en-US" sz="900" dirty="0">
                <a:ln>
                  <a:solidFill>
                    <a:prstClr val="white">
                      <a:lumMod val="75000"/>
                      <a:alpha val="0"/>
                    </a:prstClr>
                  </a:solidFill>
                </a:ln>
                <a:solidFill>
                  <a:schemeClr val="tx1"/>
                </a:solidFill>
                <a:latin typeface="+mn-ea"/>
              </a:rPr>
              <a:t> 승인</a:t>
            </a:r>
            <a:endParaRPr lang="en-US" altLang="ko-KR" sz="900" dirty="0">
              <a:ln>
                <a:solidFill>
                  <a:prstClr val="white">
                    <a:lumMod val="75000"/>
                    <a:alpha val="0"/>
                  </a:prstClr>
                </a:solidFill>
              </a:ln>
              <a:solidFill>
                <a:schemeClr val="tx1"/>
              </a:solidFill>
              <a:latin typeface="+mn-ea"/>
            </a:endParaRPr>
          </a:p>
          <a:p>
            <a:pPr marL="349250" indent="-171450">
              <a:lnSpc>
                <a:spcPct val="110000"/>
              </a:lnSpc>
              <a:spcAft>
                <a:spcPts val="600"/>
              </a:spcAft>
              <a:buFontTx/>
              <a:buChar char="-"/>
            </a:pPr>
            <a:r>
              <a:rPr lang="ko-KR" altLang="en-US" sz="800" dirty="0">
                <a:ln>
                  <a:solidFill>
                    <a:prstClr val="white">
                      <a:lumMod val="75000"/>
                      <a:alpha val="0"/>
                    </a:prstClr>
                  </a:solidFill>
                </a:ln>
                <a:solidFill>
                  <a:schemeClr val="tx1"/>
                </a:solidFill>
                <a:latin typeface="+mn-ea"/>
              </a:rPr>
              <a:t>인성장호르몬 </a:t>
            </a:r>
            <a:r>
              <a:rPr lang="en-US" altLang="ko-KR" sz="800" dirty="0">
                <a:ln>
                  <a:solidFill>
                    <a:prstClr val="white">
                      <a:lumMod val="75000"/>
                      <a:alpha val="0"/>
                    </a:prstClr>
                  </a:solidFill>
                </a:ln>
                <a:solidFill>
                  <a:schemeClr val="tx1"/>
                </a:solidFill>
                <a:latin typeface="+mn-ea"/>
              </a:rPr>
              <a:t>‘</a:t>
            </a:r>
            <a:r>
              <a:rPr lang="ko-KR" altLang="en-US" sz="800" dirty="0">
                <a:ln>
                  <a:solidFill>
                    <a:prstClr val="white">
                      <a:lumMod val="75000"/>
                      <a:alpha val="0"/>
                    </a:prstClr>
                  </a:solidFill>
                </a:ln>
                <a:solidFill>
                  <a:schemeClr val="tx1"/>
                </a:solidFill>
                <a:latin typeface="+mn-ea"/>
              </a:rPr>
              <a:t>산도스</a:t>
            </a:r>
            <a:r>
              <a:rPr lang="en-US" altLang="ko-KR" sz="800" dirty="0">
                <a:ln>
                  <a:solidFill>
                    <a:prstClr val="white">
                      <a:lumMod val="75000"/>
                      <a:alpha val="0"/>
                    </a:prstClr>
                  </a:solidFill>
                </a:ln>
                <a:solidFill>
                  <a:schemeClr val="tx1"/>
                </a:solidFill>
                <a:latin typeface="+mn-ea"/>
              </a:rPr>
              <a:t>(Sandoz)</a:t>
            </a:r>
            <a:r>
              <a:rPr lang="ko-KR" altLang="en-US" sz="800" dirty="0">
                <a:ln>
                  <a:solidFill>
                    <a:prstClr val="white">
                      <a:lumMod val="75000"/>
                      <a:alpha val="0"/>
                    </a:prstClr>
                  </a:solidFill>
                </a:ln>
                <a:solidFill>
                  <a:schemeClr val="tx1"/>
                </a:solidFill>
                <a:latin typeface="+mn-ea"/>
              </a:rPr>
              <a:t>의 옴니트로프</a:t>
            </a:r>
            <a:r>
              <a:rPr lang="en-US" altLang="ko-KR" sz="800" dirty="0">
                <a:ln>
                  <a:solidFill>
                    <a:prstClr val="white">
                      <a:lumMod val="75000"/>
                      <a:alpha val="0"/>
                    </a:prstClr>
                  </a:solidFill>
                </a:ln>
                <a:solidFill>
                  <a:schemeClr val="tx1"/>
                </a:solidFill>
                <a:latin typeface="+mn-ea"/>
              </a:rPr>
              <a:t>(Omnitrope)’</a:t>
            </a:r>
          </a:p>
          <a:p>
            <a:pPr marL="171450" indent="-171450">
              <a:lnSpc>
                <a:spcPct val="110000"/>
              </a:lnSpc>
              <a:spcAft>
                <a:spcPts val="600"/>
              </a:spcAft>
              <a:buFont typeface="Wingdings" panose="05000000000000000000" pitchFamily="2" charset="2"/>
              <a:buChar char="ü"/>
            </a:pPr>
            <a:r>
              <a:rPr lang="ko-KR" altLang="en-US" sz="900" dirty="0">
                <a:ln>
                  <a:solidFill>
                    <a:prstClr val="white">
                      <a:lumMod val="75000"/>
                      <a:alpha val="0"/>
                    </a:prstClr>
                  </a:solidFill>
                </a:ln>
                <a:solidFill>
                  <a:schemeClr val="tx1"/>
                </a:solidFill>
                <a:latin typeface="+mn-ea"/>
              </a:rPr>
              <a:t>바이오시밀러 출시 당시 오리지널 의약품 대비 평균 </a:t>
            </a:r>
            <a:r>
              <a:rPr lang="en-US" altLang="ko-KR" sz="900" dirty="0">
                <a:ln>
                  <a:solidFill>
                    <a:prstClr val="white">
                      <a:lumMod val="75000"/>
                      <a:alpha val="0"/>
                    </a:prstClr>
                  </a:solidFill>
                </a:ln>
                <a:solidFill>
                  <a:schemeClr val="tx1"/>
                </a:solidFill>
                <a:latin typeface="+mn-ea"/>
              </a:rPr>
              <a:t>20% </a:t>
            </a:r>
            <a:r>
              <a:rPr lang="ko-KR" altLang="en-US" sz="900" dirty="0">
                <a:ln>
                  <a:solidFill>
                    <a:prstClr val="white">
                      <a:lumMod val="75000"/>
                      <a:alpha val="0"/>
                    </a:prstClr>
                  </a:solidFill>
                </a:ln>
                <a:solidFill>
                  <a:schemeClr val="tx1"/>
                </a:solidFill>
                <a:latin typeface="+mn-ea"/>
              </a:rPr>
              <a:t>낮은 가격으로 책정하였고</a:t>
            </a:r>
            <a:r>
              <a:rPr lang="en-US" altLang="ko-KR" sz="900" dirty="0">
                <a:ln>
                  <a:solidFill>
                    <a:prstClr val="white">
                      <a:lumMod val="75000"/>
                      <a:alpha val="0"/>
                    </a:prstClr>
                  </a:solidFill>
                </a:ln>
                <a:solidFill>
                  <a:schemeClr val="tx1"/>
                </a:solidFill>
                <a:latin typeface="+mn-ea"/>
              </a:rPr>
              <a:t> </a:t>
            </a:r>
            <a:r>
              <a:rPr lang="ko-KR" altLang="en-US" sz="900" dirty="0">
                <a:ln>
                  <a:solidFill>
                    <a:prstClr val="white">
                      <a:lumMod val="75000"/>
                      <a:alpha val="0"/>
                    </a:prstClr>
                  </a:solidFill>
                </a:ln>
                <a:solidFill>
                  <a:schemeClr val="tx1"/>
                </a:solidFill>
                <a:latin typeface="+mn-ea"/>
              </a:rPr>
              <a:t>스페인</a:t>
            </a:r>
            <a:r>
              <a:rPr lang="en-US" altLang="ko-KR" sz="900" dirty="0">
                <a:ln>
                  <a:solidFill>
                    <a:prstClr val="white">
                      <a:lumMod val="75000"/>
                      <a:alpha val="0"/>
                    </a:prstClr>
                  </a:solidFill>
                </a:ln>
                <a:solidFill>
                  <a:schemeClr val="tx1"/>
                </a:solidFill>
                <a:latin typeface="+mn-ea"/>
              </a:rPr>
              <a:t>, </a:t>
            </a:r>
            <a:r>
              <a:rPr lang="ko-KR" altLang="en-US" sz="900" dirty="0">
                <a:ln>
                  <a:solidFill>
                    <a:prstClr val="white">
                      <a:lumMod val="75000"/>
                      <a:alpha val="0"/>
                    </a:prstClr>
                  </a:solidFill>
                </a:ln>
                <a:solidFill>
                  <a:schemeClr val="tx1"/>
                </a:solidFill>
                <a:latin typeface="+mn-ea"/>
              </a:rPr>
              <a:t>덴마크</a:t>
            </a:r>
            <a:r>
              <a:rPr lang="en-US" altLang="ko-KR" sz="900" dirty="0">
                <a:ln>
                  <a:solidFill>
                    <a:prstClr val="white">
                      <a:lumMod val="75000"/>
                      <a:alpha val="0"/>
                    </a:prstClr>
                  </a:solidFill>
                </a:ln>
                <a:solidFill>
                  <a:schemeClr val="tx1"/>
                </a:solidFill>
                <a:latin typeface="+mn-ea"/>
              </a:rPr>
              <a:t>, </a:t>
            </a:r>
            <a:r>
              <a:rPr lang="ko-KR" altLang="en-US" sz="900" dirty="0">
                <a:ln>
                  <a:solidFill>
                    <a:prstClr val="white">
                      <a:lumMod val="75000"/>
                      <a:alpha val="0"/>
                    </a:prstClr>
                  </a:solidFill>
                </a:ln>
                <a:solidFill>
                  <a:schemeClr val="tx1"/>
                </a:solidFill>
                <a:latin typeface="+mn-ea"/>
              </a:rPr>
              <a:t>네덜란드의 경우 약가 인하 정책인 참조가격제</a:t>
            </a:r>
            <a:r>
              <a:rPr lang="en-US" altLang="ko-KR" sz="900" dirty="0">
                <a:ln>
                  <a:solidFill>
                    <a:prstClr val="white">
                      <a:lumMod val="75000"/>
                      <a:alpha val="0"/>
                    </a:prstClr>
                  </a:solidFill>
                </a:ln>
                <a:solidFill>
                  <a:schemeClr val="tx1"/>
                </a:solidFill>
                <a:latin typeface="+mn-ea"/>
              </a:rPr>
              <a:t>(ERP)</a:t>
            </a:r>
            <a:r>
              <a:rPr lang="en-US" altLang="ko-KR" sz="900" baseline="30000" dirty="0">
                <a:ln>
                  <a:solidFill>
                    <a:prstClr val="white">
                      <a:lumMod val="75000"/>
                      <a:alpha val="0"/>
                    </a:prstClr>
                  </a:solidFill>
                </a:ln>
                <a:solidFill>
                  <a:schemeClr val="tx1"/>
                </a:solidFill>
                <a:latin typeface="+mn-ea"/>
              </a:rPr>
              <a:t>1)</a:t>
            </a:r>
            <a:r>
              <a:rPr lang="ko-KR" altLang="en-US" sz="900" dirty="0">
                <a:ln>
                  <a:solidFill>
                    <a:prstClr val="white">
                      <a:lumMod val="75000"/>
                      <a:alpha val="0"/>
                    </a:prstClr>
                  </a:solidFill>
                </a:ln>
                <a:solidFill>
                  <a:schemeClr val="tx1"/>
                </a:solidFill>
                <a:latin typeface="+mn-ea"/>
              </a:rPr>
              <a:t>를 도입하여 바이오시밀러 보급률 향상 </a:t>
            </a:r>
            <a:endParaRPr lang="en-US" altLang="ko-KR" sz="900" dirty="0">
              <a:ln>
                <a:solidFill>
                  <a:prstClr val="white">
                    <a:lumMod val="75000"/>
                    <a:alpha val="0"/>
                  </a:prstClr>
                </a:solidFill>
              </a:ln>
              <a:solidFill>
                <a:schemeClr val="tx1"/>
              </a:solidFill>
              <a:latin typeface="+mn-ea"/>
            </a:endParaRPr>
          </a:p>
        </p:txBody>
      </p:sp>
      <p:cxnSp>
        <p:nvCxnSpPr>
          <p:cNvPr id="4" name="연결선: 꺾임 3">
            <a:extLst>
              <a:ext uri="{FF2B5EF4-FFF2-40B4-BE49-F238E27FC236}">
                <a16:creationId xmlns:a16="http://schemas.microsoft.com/office/drawing/2014/main" id="{32A30327-AE82-4D5C-8CD2-9144B1EB9A6A}"/>
              </a:ext>
            </a:extLst>
          </p:cNvPr>
          <p:cNvCxnSpPr>
            <a:cxnSpLocks/>
            <a:endCxn id="42" idx="1"/>
          </p:cNvCxnSpPr>
          <p:nvPr/>
        </p:nvCxnSpPr>
        <p:spPr>
          <a:xfrm rot="5400000" flipH="1" flipV="1">
            <a:off x="607341" y="4522262"/>
            <a:ext cx="1160734" cy="149706"/>
          </a:xfrm>
          <a:prstGeom prst="bentConnector2">
            <a:avLst/>
          </a:prstGeom>
          <a:ln w="12700">
            <a:solidFill>
              <a:srgbClr val="510DB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직사각형 44">
            <a:extLst>
              <a:ext uri="{FF2B5EF4-FFF2-40B4-BE49-F238E27FC236}">
                <a16:creationId xmlns:a16="http://schemas.microsoft.com/office/drawing/2014/main" id="{459A0675-0929-4157-9E87-0AB1D636D83B}"/>
              </a:ext>
            </a:extLst>
          </p:cNvPr>
          <p:cNvSpPr/>
          <p:nvPr/>
        </p:nvSpPr>
        <p:spPr>
          <a:xfrm>
            <a:off x="6959600" y="2817046"/>
            <a:ext cx="2386014" cy="2972412"/>
          </a:xfrm>
          <a:prstGeom prst="rect">
            <a:avLst/>
          </a:prstGeom>
          <a:solidFill>
            <a:srgbClr val="510DBC">
              <a:alpha val="5000"/>
            </a:srgbClr>
          </a:solidFill>
          <a:ln w="15875">
            <a:solidFill>
              <a:srgbClr val="510DBC"/>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900" b="1" dirty="0">
              <a:ln>
                <a:solidFill>
                  <a:schemeClr val="bg1">
                    <a:lumMod val="75000"/>
                    <a:alpha val="0"/>
                  </a:schemeClr>
                </a:solidFill>
              </a:ln>
              <a:solidFill>
                <a:srgbClr val="FF0000"/>
              </a:solidFill>
              <a:latin typeface="KoPub돋움체 Medium" panose="02020603020101020101" pitchFamily="18" charset="-127"/>
              <a:ea typeface="KoPub돋움체 Medium" panose="02020603020101020101" pitchFamily="18" charset="-127"/>
            </a:endParaRPr>
          </a:p>
        </p:txBody>
      </p:sp>
      <p:sp>
        <p:nvSpPr>
          <p:cNvPr id="46" name="직사각형 45">
            <a:extLst>
              <a:ext uri="{FF2B5EF4-FFF2-40B4-BE49-F238E27FC236}">
                <a16:creationId xmlns:a16="http://schemas.microsoft.com/office/drawing/2014/main" id="{7EC1662E-13DC-41F5-A6CB-928EEF137A19}"/>
              </a:ext>
            </a:extLst>
          </p:cNvPr>
          <p:cNvSpPr/>
          <p:nvPr/>
        </p:nvSpPr>
        <p:spPr>
          <a:xfrm>
            <a:off x="1058603" y="5177482"/>
            <a:ext cx="412750" cy="611976"/>
          </a:xfrm>
          <a:prstGeom prst="rect">
            <a:avLst/>
          </a:prstGeom>
          <a:solidFill>
            <a:srgbClr val="510DBC">
              <a:alpha val="5000"/>
            </a:srgbClr>
          </a:solidFill>
          <a:ln w="15875">
            <a:solidFill>
              <a:srgbClr val="510DBC"/>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900" b="1" dirty="0">
              <a:ln>
                <a:solidFill>
                  <a:schemeClr val="bg1">
                    <a:lumMod val="75000"/>
                    <a:alpha val="0"/>
                  </a:schemeClr>
                </a:solidFill>
              </a:ln>
              <a:solidFill>
                <a:srgbClr val="FF0000"/>
              </a:solidFill>
              <a:latin typeface="KoPub돋움체 Medium" panose="02020603020101020101" pitchFamily="18" charset="-127"/>
              <a:ea typeface="KoPub돋움체 Medium" panose="02020603020101020101" pitchFamily="18" charset="-127"/>
            </a:endParaRPr>
          </a:p>
        </p:txBody>
      </p:sp>
      <p:sp>
        <p:nvSpPr>
          <p:cNvPr id="15" name="직사각형 14">
            <a:extLst>
              <a:ext uri="{FF2B5EF4-FFF2-40B4-BE49-F238E27FC236}">
                <a16:creationId xmlns:a16="http://schemas.microsoft.com/office/drawing/2014/main" id="{85F11DF7-94BD-3875-9B6F-EAAC8DB29EE8}"/>
              </a:ext>
            </a:extLst>
          </p:cNvPr>
          <p:cNvSpPr/>
          <p:nvPr/>
        </p:nvSpPr>
        <p:spPr>
          <a:xfrm>
            <a:off x="4645844" y="3125110"/>
            <a:ext cx="2050519" cy="1094465"/>
          </a:xfrm>
          <a:prstGeom prst="rect">
            <a:avLst/>
          </a:prstGeom>
          <a:solidFill>
            <a:srgbClr val="EEFBFF"/>
          </a:solidFill>
          <a:ln>
            <a:solidFill>
              <a:srgbClr val="D9F6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171450" indent="-171450">
              <a:lnSpc>
                <a:spcPct val="110000"/>
              </a:lnSpc>
              <a:spcAft>
                <a:spcPts val="600"/>
              </a:spcAft>
              <a:buFont typeface="Wingdings" panose="05000000000000000000" pitchFamily="2" charset="2"/>
              <a:buChar char="ü"/>
            </a:pPr>
            <a:r>
              <a:rPr lang="en-US" altLang="ko-KR" sz="900" dirty="0">
                <a:ln>
                  <a:solidFill>
                    <a:prstClr val="white">
                      <a:lumMod val="75000"/>
                      <a:alpha val="0"/>
                    </a:prstClr>
                  </a:solidFill>
                </a:ln>
                <a:solidFill>
                  <a:schemeClr val="tx1"/>
                </a:solidFill>
                <a:latin typeface="+mn-ea"/>
              </a:rPr>
              <a:t>2013</a:t>
            </a:r>
            <a:r>
              <a:rPr lang="ko-KR" altLang="en-US" sz="900" dirty="0">
                <a:ln>
                  <a:solidFill>
                    <a:prstClr val="white">
                      <a:lumMod val="75000"/>
                      <a:alpha val="0"/>
                    </a:prstClr>
                  </a:solidFill>
                </a:ln>
                <a:solidFill>
                  <a:schemeClr val="tx1"/>
                </a:solidFill>
                <a:latin typeface="+mn-ea"/>
              </a:rPr>
              <a:t>년부터 본격적으로 레미케이드</a:t>
            </a:r>
            <a:r>
              <a:rPr lang="en-US" altLang="ko-KR" sz="900" dirty="0">
                <a:ln>
                  <a:solidFill>
                    <a:prstClr val="white">
                      <a:lumMod val="75000"/>
                      <a:alpha val="0"/>
                    </a:prstClr>
                  </a:solidFill>
                </a:ln>
                <a:solidFill>
                  <a:schemeClr val="tx1"/>
                </a:solidFill>
                <a:latin typeface="+mn-ea"/>
              </a:rPr>
              <a:t>(Remicade), </a:t>
            </a:r>
            <a:r>
              <a:rPr lang="ko-KR" altLang="en-US" sz="900" dirty="0">
                <a:ln>
                  <a:solidFill>
                    <a:prstClr val="white">
                      <a:lumMod val="75000"/>
                      <a:alpha val="0"/>
                    </a:prstClr>
                  </a:solidFill>
                </a:ln>
                <a:solidFill>
                  <a:schemeClr val="tx1"/>
                </a:solidFill>
                <a:latin typeface="+mn-ea"/>
              </a:rPr>
              <a:t>리툭산 </a:t>
            </a:r>
            <a:r>
              <a:rPr lang="en-US" altLang="ko-KR" sz="900" dirty="0">
                <a:ln>
                  <a:solidFill>
                    <a:prstClr val="white">
                      <a:lumMod val="75000"/>
                      <a:alpha val="0"/>
                    </a:prstClr>
                  </a:solidFill>
                </a:ln>
                <a:solidFill>
                  <a:schemeClr val="tx1"/>
                </a:solidFill>
                <a:latin typeface="+mn-ea"/>
              </a:rPr>
              <a:t>(Rituxan) </a:t>
            </a:r>
            <a:r>
              <a:rPr lang="ko-KR" altLang="en-US" sz="900" dirty="0">
                <a:ln>
                  <a:solidFill>
                    <a:prstClr val="white">
                      <a:lumMod val="75000"/>
                      <a:alpha val="0"/>
                    </a:prstClr>
                  </a:solidFill>
                </a:ln>
                <a:solidFill>
                  <a:schemeClr val="tx1"/>
                </a:solidFill>
                <a:latin typeface="+mn-ea"/>
              </a:rPr>
              <a:t>등 항체의약품의 유럽특허 만료가 시작되면서 </a:t>
            </a:r>
            <a:r>
              <a:rPr lang="en-US" altLang="ko-KR" sz="900" dirty="0">
                <a:ln>
                  <a:solidFill>
                    <a:prstClr val="white">
                      <a:lumMod val="75000"/>
                      <a:alpha val="0"/>
                    </a:prstClr>
                  </a:solidFill>
                </a:ln>
                <a:solidFill>
                  <a:schemeClr val="tx1"/>
                </a:solidFill>
                <a:latin typeface="+mn-ea"/>
              </a:rPr>
              <a:t>2</a:t>
            </a:r>
            <a:r>
              <a:rPr lang="ko-KR" altLang="en-US" sz="900" dirty="0">
                <a:ln>
                  <a:solidFill>
                    <a:prstClr val="white">
                      <a:lumMod val="75000"/>
                      <a:alpha val="0"/>
                    </a:prstClr>
                  </a:solidFill>
                </a:ln>
                <a:solidFill>
                  <a:schemeClr val="tx1"/>
                </a:solidFill>
                <a:latin typeface="+mn-ea"/>
              </a:rPr>
              <a:t>세대 바이오시밀러 등장 </a:t>
            </a:r>
            <a:endParaRPr lang="en-US" altLang="ko-KR" sz="900" dirty="0">
              <a:ln>
                <a:solidFill>
                  <a:prstClr val="white">
                    <a:lumMod val="75000"/>
                    <a:alpha val="0"/>
                  </a:prstClr>
                </a:solidFill>
              </a:ln>
              <a:solidFill>
                <a:schemeClr val="tx1"/>
              </a:solidFill>
              <a:latin typeface="+mn-ea"/>
            </a:endParaRPr>
          </a:p>
        </p:txBody>
      </p:sp>
      <p:sp>
        <p:nvSpPr>
          <p:cNvPr id="43" name="직사각형 42">
            <a:extLst>
              <a:ext uri="{FF2B5EF4-FFF2-40B4-BE49-F238E27FC236}">
                <a16:creationId xmlns:a16="http://schemas.microsoft.com/office/drawing/2014/main" id="{0FFB97F7-11BD-4FD5-82D6-BC725B21C912}"/>
              </a:ext>
            </a:extLst>
          </p:cNvPr>
          <p:cNvSpPr/>
          <p:nvPr/>
        </p:nvSpPr>
        <p:spPr>
          <a:xfrm>
            <a:off x="6824132" y="3125689"/>
            <a:ext cx="2592867" cy="1446311"/>
          </a:xfrm>
          <a:prstGeom prst="rect">
            <a:avLst/>
          </a:prstGeom>
          <a:solidFill>
            <a:srgbClr val="EEFBFF"/>
          </a:solidFill>
          <a:ln>
            <a:solidFill>
              <a:srgbClr val="D9F6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171450" indent="-171450">
              <a:lnSpc>
                <a:spcPct val="110000"/>
              </a:lnSpc>
              <a:spcAft>
                <a:spcPts val="600"/>
              </a:spcAft>
              <a:buFont typeface="Wingdings" panose="05000000000000000000" pitchFamily="2" charset="2"/>
              <a:buChar char="ü"/>
            </a:pPr>
            <a:r>
              <a:rPr lang="ko-KR" altLang="en-US" sz="900" dirty="0">
                <a:ln>
                  <a:solidFill>
                    <a:prstClr val="white">
                      <a:lumMod val="75000"/>
                      <a:alpha val="0"/>
                    </a:prstClr>
                  </a:solidFill>
                </a:ln>
                <a:solidFill>
                  <a:schemeClr val="tx1"/>
                </a:solidFill>
                <a:latin typeface="+mn-ea"/>
              </a:rPr>
              <a:t>지난 </a:t>
            </a:r>
            <a:r>
              <a:rPr lang="en-US" altLang="ko-KR" sz="900" dirty="0">
                <a:ln>
                  <a:solidFill>
                    <a:prstClr val="white">
                      <a:lumMod val="75000"/>
                      <a:alpha val="0"/>
                    </a:prstClr>
                  </a:solidFill>
                </a:ln>
                <a:solidFill>
                  <a:schemeClr val="tx1"/>
                </a:solidFill>
                <a:latin typeface="+mn-ea"/>
              </a:rPr>
              <a:t>5</a:t>
            </a:r>
            <a:r>
              <a:rPr lang="ko-KR" altLang="en-US" sz="900" dirty="0">
                <a:ln>
                  <a:solidFill>
                    <a:prstClr val="white">
                      <a:lumMod val="75000"/>
                      <a:alpha val="0"/>
                    </a:prstClr>
                  </a:solidFill>
                </a:ln>
                <a:solidFill>
                  <a:schemeClr val="tx1"/>
                </a:solidFill>
                <a:latin typeface="+mn-ea"/>
              </a:rPr>
              <a:t>년간 휴미라</a:t>
            </a:r>
            <a:r>
              <a:rPr lang="en-US" altLang="ko-KR" sz="900" dirty="0">
                <a:ln>
                  <a:solidFill>
                    <a:prstClr val="white">
                      <a:lumMod val="75000"/>
                      <a:alpha val="0"/>
                    </a:prstClr>
                  </a:solidFill>
                </a:ln>
                <a:solidFill>
                  <a:schemeClr val="tx1"/>
                </a:solidFill>
                <a:latin typeface="+mn-ea"/>
              </a:rPr>
              <a:t>(Humira), </a:t>
            </a:r>
            <a:r>
              <a:rPr lang="ko-KR" altLang="en-US" sz="900" dirty="0" err="1">
                <a:ln>
                  <a:solidFill>
                    <a:prstClr val="white">
                      <a:lumMod val="75000"/>
                      <a:alpha val="0"/>
                    </a:prstClr>
                  </a:solidFill>
                </a:ln>
                <a:solidFill>
                  <a:schemeClr val="tx1"/>
                </a:solidFill>
                <a:latin typeface="+mn-ea"/>
              </a:rPr>
              <a:t>아바스틴</a:t>
            </a:r>
            <a:r>
              <a:rPr lang="en-US" altLang="ko-KR" sz="900" dirty="0">
                <a:ln>
                  <a:solidFill>
                    <a:prstClr val="white">
                      <a:lumMod val="75000"/>
                      <a:alpha val="0"/>
                    </a:prstClr>
                  </a:solidFill>
                </a:ln>
                <a:solidFill>
                  <a:schemeClr val="tx1"/>
                </a:solidFill>
                <a:latin typeface="+mn-ea"/>
              </a:rPr>
              <a:t>(Avastin), </a:t>
            </a:r>
            <a:r>
              <a:rPr lang="ko-KR" altLang="en-US" sz="900" dirty="0">
                <a:ln>
                  <a:solidFill>
                    <a:prstClr val="white">
                      <a:lumMod val="75000"/>
                      <a:alpha val="0"/>
                    </a:prstClr>
                  </a:solidFill>
                </a:ln>
                <a:solidFill>
                  <a:schemeClr val="tx1"/>
                </a:solidFill>
                <a:latin typeface="+mn-ea"/>
              </a:rPr>
              <a:t>허셉틴</a:t>
            </a:r>
            <a:r>
              <a:rPr lang="en-US" altLang="ko-KR" sz="900" dirty="0">
                <a:ln>
                  <a:solidFill>
                    <a:prstClr val="white">
                      <a:lumMod val="75000"/>
                      <a:alpha val="0"/>
                    </a:prstClr>
                  </a:solidFill>
                </a:ln>
                <a:solidFill>
                  <a:schemeClr val="tx1"/>
                </a:solidFill>
                <a:latin typeface="+mn-ea"/>
              </a:rPr>
              <a:t>(Herceptin)</a:t>
            </a:r>
            <a:r>
              <a:rPr lang="ko-KR" altLang="en-US" sz="900" dirty="0">
                <a:ln>
                  <a:solidFill>
                    <a:prstClr val="white">
                      <a:lumMod val="75000"/>
                      <a:alpha val="0"/>
                    </a:prstClr>
                  </a:solidFill>
                </a:ln>
                <a:solidFill>
                  <a:schemeClr val="tx1"/>
                </a:solidFill>
                <a:latin typeface="+mn-ea"/>
              </a:rPr>
              <a:t> 등 다수의 블록버스터 의약품 특허가 만료되면서 바이오시밀러 시장의 성숙기</a:t>
            </a:r>
            <a:r>
              <a:rPr lang="ko-KR" altLang="en-US" sz="800" dirty="0">
                <a:ln>
                  <a:solidFill>
                    <a:prstClr val="white">
                      <a:lumMod val="75000"/>
                      <a:alpha val="0"/>
                    </a:prstClr>
                  </a:solidFill>
                </a:ln>
                <a:solidFill>
                  <a:schemeClr val="tx1"/>
                </a:solidFill>
                <a:latin typeface="+mn-ea"/>
              </a:rPr>
              <a:t> </a:t>
            </a:r>
            <a:endParaRPr lang="en-US" altLang="ko-KR" sz="800" dirty="0">
              <a:ln>
                <a:solidFill>
                  <a:prstClr val="white">
                    <a:lumMod val="75000"/>
                    <a:alpha val="0"/>
                  </a:prstClr>
                </a:solidFill>
              </a:ln>
              <a:solidFill>
                <a:schemeClr val="tx1"/>
              </a:solidFill>
              <a:latin typeface="+mn-ea"/>
            </a:endParaRPr>
          </a:p>
          <a:p>
            <a:pPr marL="171450" indent="-171450">
              <a:lnSpc>
                <a:spcPct val="110000"/>
              </a:lnSpc>
              <a:spcAft>
                <a:spcPts val="600"/>
              </a:spcAft>
              <a:buFont typeface="Wingdings" panose="05000000000000000000" pitchFamily="2" charset="2"/>
              <a:buChar char="ü"/>
            </a:pPr>
            <a:r>
              <a:rPr lang="en-US" altLang="ko-KR" sz="900" dirty="0">
                <a:ln>
                  <a:solidFill>
                    <a:prstClr val="white">
                      <a:lumMod val="75000"/>
                      <a:alpha val="0"/>
                    </a:prstClr>
                  </a:solidFill>
                </a:ln>
                <a:solidFill>
                  <a:schemeClr val="tx1"/>
                </a:solidFill>
                <a:latin typeface="+mn-ea"/>
              </a:rPr>
              <a:t>EMA</a:t>
            </a:r>
            <a:r>
              <a:rPr lang="ko-KR" altLang="en-US" sz="900" dirty="0">
                <a:ln>
                  <a:solidFill>
                    <a:prstClr val="white">
                      <a:lumMod val="75000"/>
                      <a:alpha val="0"/>
                    </a:prstClr>
                  </a:solidFill>
                </a:ln>
                <a:solidFill>
                  <a:schemeClr val="tx1"/>
                </a:solidFill>
                <a:latin typeface="+mn-ea"/>
              </a:rPr>
              <a:t>에서 총 </a:t>
            </a:r>
            <a:r>
              <a:rPr lang="en-US" altLang="ko-KR" sz="900" dirty="0">
                <a:ln>
                  <a:solidFill>
                    <a:prstClr val="white">
                      <a:lumMod val="75000"/>
                      <a:alpha val="0"/>
                    </a:prstClr>
                  </a:solidFill>
                </a:ln>
                <a:solidFill>
                  <a:schemeClr val="tx1"/>
                </a:solidFill>
                <a:latin typeface="+mn-ea"/>
              </a:rPr>
              <a:t>72</a:t>
            </a:r>
            <a:r>
              <a:rPr lang="ko-KR" altLang="en-US" sz="900" dirty="0">
                <a:ln>
                  <a:solidFill>
                    <a:prstClr val="white">
                      <a:lumMod val="75000"/>
                      <a:alpha val="0"/>
                    </a:prstClr>
                  </a:solidFill>
                </a:ln>
                <a:solidFill>
                  <a:schemeClr val="tx1"/>
                </a:solidFill>
                <a:latin typeface="+mn-ea"/>
              </a:rPr>
              <a:t>개</a:t>
            </a:r>
            <a:r>
              <a:rPr lang="en-US" altLang="ko-KR" sz="900" dirty="0">
                <a:ln>
                  <a:solidFill>
                    <a:prstClr val="white">
                      <a:lumMod val="75000"/>
                      <a:alpha val="0"/>
                    </a:prstClr>
                  </a:solidFill>
                </a:ln>
                <a:solidFill>
                  <a:schemeClr val="tx1"/>
                </a:solidFill>
                <a:latin typeface="+mn-ea"/>
              </a:rPr>
              <a:t>(2022.09 </a:t>
            </a:r>
            <a:r>
              <a:rPr lang="ko-KR" altLang="en-US" sz="900" dirty="0">
                <a:ln>
                  <a:solidFill>
                    <a:prstClr val="white">
                      <a:lumMod val="75000"/>
                      <a:alpha val="0"/>
                    </a:prstClr>
                  </a:solidFill>
                </a:ln>
                <a:solidFill>
                  <a:schemeClr val="tx1"/>
                </a:solidFill>
                <a:latin typeface="+mn-ea"/>
              </a:rPr>
              <a:t>기준</a:t>
            </a:r>
            <a:r>
              <a:rPr lang="en-US" altLang="ko-KR" sz="900" dirty="0">
                <a:ln>
                  <a:solidFill>
                    <a:prstClr val="white">
                      <a:lumMod val="75000"/>
                      <a:alpha val="0"/>
                    </a:prstClr>
                  </a:solidFill>
                </a:ln>
                <a:solidFill>
                  <a:schemeClr val="tx1"/>
                </a:solidFill>
                <a:latin typeface="+mn-ea"/>
              </a:rPr>
              <a:t>)</a:t>
            </a:r>
            <a:r>
              <a:rPr lang="ko-KR" altLang="en-US" sz="900" dirty="0">
                <a:ln>
                  <a:solidFill>
                    <a:prstClr val="white">
                      <a:lumMod val="75000"/>
                      <a:alpha val="0"/>
                    </a:prstClr>
                  </a:solidFill>
                </a:ln>
                <a:solidFill>
                  <a:schemeClr val="tx1"/>
                </a:solidFill>
                <a:latin typeface="+mn-ea"/>
              </a:rPr>
              <a:t>의 바이오시밀러를 승인하여 </a:t>
            </a:r>
            <a:r>
              <a:rPr lang="en-US" altLang="ko-KR" sz="900" dirty="0">
                <a:ln>
                  <a:solidFill>
                    <a:prstClr val="white">
                      <a:lumMod val="75000"/>
                      <a:alpha val="0"/>
                    </a:prstClr>
                  </a:solidFill>
                </a:ln>
                <a:solidFill>
                  <a:schemeClr val="tx1"/>
                </a:solidFill>
                <a:latin typeface="+mn-ea"/>
              </a:rPr>
              <a:t>EU</a:t>
            </a:r>
            <a:r>
              <a:rPr lang="ko-KR" altLang="en-US" sz="900" dirty="0">
                <a:ln>
                  <a:solidFill>
                    <a:prstClr val="white">
                      <a:lumMod val="75000"/>
                      <a:alpha val="0"/>
                    </a:prstClr>
                  </a:solidFill>
                </a:ln>
                <a:solidFill>
                  <a:schemeClr val="tx1"/>
                </a:solidFill>
                <a:latin typeface="+mn-ea"/>
              </a:rPr>
              <a:t>는 바이오시밀러 시장에서 가장 큰 점유율을 차지</a:t>
            </a:r>
            <a:endParaRPr lang="en-US" altLang="ko-KR" sz="900" dirty="0">
              <a:ln>
                <a:solidFill>
                  <a:prstClr val="white">
                    <a:lumMod val="75000"/>
                    <a:alpha val="0"/>
                  </a:prstClr>
                </a:solidFill>
              </a:ln>
              <a:solidFill>
                <a:schemeClr val="tx1"/>
              </a:solidFill>
              <a:latin typeface="+mn-ea"/>
            </a:endParaRPr>
          </a:p>
        </p:txBody>
      </p:sp>
      <p:cxnSp>
        <p:nvCxnSpPr>
          <p:cNvPr id="16" name="연결선: 꺾임 15">
            <a:extLst>
              <a:ext uri="{FF2B5EF4-FFF2-40B4-BE49-F238E27FC236}">
                <a16:creationId xmlns:a16="http://schemas.microsoft.com/office/drawing/2014/main" id="{3BAA0DC0-6E14-03F6-05F8-DB12381A07A8}"/>
              </a:ext>
            </a:extLst>
          </p:cNvPr>
          <p:cNvCxnSpPr>
            <a:cxnSpLocks/>
            <a:endCxn id="15" idx="1"/>
          </p:cNvCxnSpPr>
          <p:nvPr/>
        </p:nvCxnSpPr>
        <p:spPr>
          <a:xfrm rot="5400000" flipH="1" flipV="1">
            <a:off x="4047467" y="4134490"/>
            <a:ext cx="1060524" cy="136230"/>
          </a:xfrm>
          <a:prstGeom prst="bentConnector2">
            <a:avLst/>
          </a:prstGeom>
          <a:ln w="12700">
            <a:solidFill>
              <a:srgbClr val="510DB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2F7A23-BE0D-B901-1D52-1FCE55A97E8B}"/>
              </a:ext>
            </a:extLst>
          </p:cNvPr>
          <p:cNvSpPr txBox="1"/>
          <p:nvPr/>
        </p:nvSpPr>
        <p:spPr>
          <a:xfrm>
            <a:off x="560387" y="2580881"/>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개</a:t>
            </a:r>
            <a:r>
              <a:rPr lang="en-US" altLang="ko-KR" sz="800" dirty="0"/>
              <a:t>)</a:t>
            </a:r>
            <a:endParaRPr lang="ko-KR" altLang="en-US" sz="800" dirty="0"/>
          </a:p>
        </p:txBody>
      </p:sp>
    </p:spTree>
    <p:extLst>
      <p:ext uri="{BB962C8B-B14F-4D97-AF65-F5344CB8AC3E}">
        <p14:creationId xmlns:p14="http://schemas.microsoft.com/office/powerpoint/2010/main" val="264398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Ⅱ. </a:t>
            </a:r>
            <a:r>
              <a:rPr lang="ko-KR" altLang="en-US" dirty="0"/>
              <a:t>바이오시밀러 개요 및 시장 동향</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 승인 현황 </a:t>
            </a:r>
            <a:r>
              <a:rPr lang="en-US" altLang="ko-KR" dirty="0"/>
              <a:t>(2/3)</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미국 </a:t>
            </a:r>
            <a:r>
              <a:rPr lang="en-US" altLang="ko-KR" dirty="0"/>
              <a:t>FDA</a:t>
            </a:r>
            <a:r>
              <a:rPr lang="ko-KR" altLang="en-US" dirty="0"/>
              <a:t>는 </a:t>
            </a:r>
            <a:r>
              <a:rPr lang="en-US" altLang="ko-KR" dirty="0"/>
              <a:t>2015</a:t>
            </a:r>
            <a:r>
              <a:rPr lang="ko-KR" altLang="en-US" dirty="0"/>
              <a:t>년 첫 바이오시밀러 승인을 시작으로 </a:t>
            </a:r>
            <a:r>
              <a:rPr lang="en-US" altLang="ko-KR" dirty="0"/>
              <a:t>2022</a:t>
            </a:r>
            <a:r>
              <a:rPr lang="ko-KR" altLang="en-US" dirty="0"/>
              <a:t>년까지 총 </a:t>
            </a:r>
            <a:r>
              <a:rPr lang="en-US" altLang="ko-KR" dirty="0"/>
              <a:t>40</a:t>
            </a:r>
            <a:r>
              <a:rPr lang="ko-KR" altLang="en-US" dirty="0"/>
              <a:t>개의 바이오시밀러를 승인하고 </a:t>
            </a:r>
            <a:r>
              <a:rPr lang="en-US" altLang="ko-KR" dirty="0"/>
              <a:t>22</a:t>
            </a:r>
            <a:r>
              <a:rPr lang="ko-KR" altLang="en-US" dirty="0"/>
              <a:t>개의 제품을 출시</a:t>
            </a:r>
            <a:r>
              <a:rPr lang="en-US" altLang="ko-KR" dirty="0"/>
              <a:t>. </a:t>
            </a:r>
            <a:r>
              <a:rPr lang="ko-KR" altLang="en-US" dirty="0"/>
              <a:t>미국은</a:t>
            </a:r>
            <a:r>
              <a:rPr lang="en-US" altLang="ko-KR" dirty="0"/>
              <a:t> </a:t>
            </a:r>
            <a:r>
              <a:rPr lang="ko-KR" altLang="en-US" dirty="0"/>
              <a:t>바이오시밀러 시장 진입 후 </a:t>
            </a:r>
            <a:r>
              <a:rPr lang="en-US" altLang="ko-KR" dirty="0"/>
              <a:t>EU</a:t>
            </a:r>
            <a:r>
              <a:rPr lang="ko-KR" altLang="en-US" dirty="0"/>
              <a:t>보다 빠르게 성장 중 </a:t>
            </a:r>
            <a:r>
              <a:rPr lang="en-US" altLang="ko-KR" dirty="0"/>
              <a:t>  </a:t>
            </a:r>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FDA, </a:t>
            </a:r>
            <a:r>
              <a:rPr lang="ko-KR" altLang="en-US" dirty="0">
                <a:solidFill>
                  <a:schemeClr val="bg1">
                    <a:lumMod val="50000"/>
                  </a:schemeClr>
                </a:solidFill>
              </a:rPr>
              <a:t>언론보도종합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2"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237612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FDA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바이오시밀러 승인 및 출시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현황</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BD616A08-8D59-4C56-A567-78BAAB709F2F}"/>
              </a:ext>
            </a:extLst>
          </p:cNvPr>
          <p:cNvSpPr txBox="1"/>
          <p:nvPr/>
        </p:nvSpPr>
        <p:spPr>
          <a:xfrm>
            <a:off x="5137538" y="5845498"/>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Statista,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a:t>
            </a:r>
            <a:r>
              <a:rPr lang="ko-KR" altLang="en-US" dirty="0">
                <a:solidFill>
                  <a:schemeClr val="bg1">
                    <a:lumMod val="50000"/>
                  </a:schemeClr>
                </a:solidFill>
              </a:rPr>
              <a:t>미국과 </a:t>
            </a:r>
            <a:r>
              <a:rPr lang="en-US" altLang="ko-KR" dirty="0">
                <a:solidFill>
                  <a:schemeClr val="bg1">
                    <a:lumMod val="50000"/>
                  </a:schemeClr>
                </a:solidFill>
              </a:rPr>
              <a:t>EU </a:t>
            </a:r>
            <a:r>
              <a:rPr lang="ko-KR" altLang="en-US" dirty="0">
                <a:solidFill>
                  <a:schemeClr val="bg1">
                    <a:lumMod val="50000"/>
                  </a:schemeClr>
                </a:solidFill>
              </a:rPr>
              <a:t>동일한 기준</a:t>
            </a:r>
            <a:r>
              <a:rPr lang="en-US" altLang="ko-KR" dirty="0">
                <a:solidFill>
                  <a:schemeClr val="bg1">
                    <a:lumMod val="50000"/>
                  </a:schemeClr>
                </a:solidFill>
              </a:rPr>
              <a:t>(2022.09)</a:t>
            </a:r>
            <a:r>
              <a:rPr lang="ko-KR" altLang="en-US" dirty="0">
                <a:solidFill>
                  <a:schemeClr val="bg1">
                    <a:lumMod val="50000"/>
                  </a:schemeClr>
                </a:solidFill>
              </a:rPr>
              <a:t>으로 비교</a:t>
            </a:r>
            <a:r>
              <a:rPr lang="en-US" altLang="ko-KR" dirty="0">
                <a:solidFill>
                  <a:schemeClr val="bg1">
                    <a:lumMod val="50000"/>
                  </a:schemeClr>
                </a:solidFill>
              </a:rPr>
              <a:t>  </a:t>
            </a:r>
          </a:p>
        </p:txBody>
      </p:sp>
      <p:graphicFrame>
        <p:nvGraphicFramePr>
          <p:cNvPr id="27" name="차트 26">
            <a:extLst>
              <a:ext uri="{FF2B5EF4-FFF2-40B4-BE49-F238E27FC236}">
                <a16:creationId xmlns:a16="http://schemas.microsoft.com/office/drawing/2014/main" id="{1C1AD955-A62E-472E-BF78-E815C0C502AA}"/>
              </a:ext>
            </a:extLst>
          </p:cNvPr>
          <p:cNvGraphicFramePr/>
          <p:nvPr>
            <p:extLst>
              <p:ext uri="{D42A27DB-BD31-4B8C-83A1-F6EECF244321}">
                <p14:modId xmlns:p14="http://schemas.microsoft.com/office/powerpoint/2010/main" val="2631012086"/>
              </p:ext>
            </p:extLst>
          </p:nvPr>
        </p:nvGraphicFramePr>
        <p:xfrm>
          <a:off x="483797" y="3961316"/>
          <a:ext cx="4289816" cy="1968774"/>
        </p:xfrm>
        <a:graphic>
          <a:graphicData uri="http://schemas.openxmlformats.org/drawingml/2006/chart">
            <c:chart xmlns:c="http://schemas.openxmlformats.org/drawingml/2006/chart" xmlns:r="http://schemas.openxmlformats.org/officeDocument/2006/relationships" r:id="rId3"/>
          </a:graphicData>
        </a:graphic>
      </p:graphicFrame>
      <p:grpSp>
        <p:nvGrpSpPr>
          <p:cNvPr id="18" name="그룹 17">
            <a:extLst>
              <a:ext uri="{FF2B5EF4-FFF2-40B4-BE49-F238E27FC236}">
                <a16:creationId xmlns:a16="http://schemas.microsoft.com/office/drawing/2014/main" id="{8D2176C5-641E-4923-A4FD-C1EF4589FBDA}"/>
              </a:ext>
            </a:extLst>
          </p:cNvPr>
          <p:cNvGrpSpPr/>
          <p:nvPr/>
        </p:nvGrpSpPr>
        <p:grpSpPr>
          <a:xfrm>
            <a:off x="5132437" y="2187005"/>
            <a:ext cx="4284613" cy="276837"/>
            <a:chOff x="704850" y="2013298"/>
            <a:chExt cx="4140200" cy="276837"/>
          </a:xfrm>
        </p:grpSpPr>
        <p:sp>
          <p:nvSpPr>
            <p:cNvPr id="20" name="TextBox 19">
              <a:extLst>
                <a:ext uri="{FF2B5EF4-FFF2-40B4-BE49-F238E27FC236}">
                  <a16:creationId xmlns:a16="http://schemas.microsoft.com/office/drawing/2014/main" id="{6E687A47-CB6C-490E-B829-DAB70CA498B6}"/>
                </a:ext>
              </a:extLst>
            </p:cNvPr>
            <p:cNvSpPr txBox="1"/>
            <p:nvPr/>
          </p:nvSpPr>
          <p:spPr>
            <a:xfrm>
              <a:off x="704850" y="2046854"/>
              <a:ext cx="2676565"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미국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vs EU</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바이오시밀러 누적 현황 비교</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1" name="직선 연결선 20">
              <a:extLst>
                <a:ext uri="{FF2B5EF4-FFF2-40B4-BE49-F238E27FC236}">
                  <a16:creationId xmlns:a16="http://schemas.microsoft.com/office/drawing/2014/main" id="{5D80F4DE-839E-45BD-BB4B-7B78FA4F31B3}"/>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4B5DAF9A-DE4F-425E-B182-FE265310E617}"/>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1" name="직사각형 30">
            <a:extLst>
              <a:ext uri="{FF2B5EF4-FFF2-40B4-BE49-F238E27FC236}">
                <a16:creationId xmlns:a16="http://schemas.microsoft.com/office/drawing/2014/main" id="{B5346176-248B-4DEF-B8F4-3F021274AB14}"/>
              </a:ext>
            </a:extLst>
          </p:cNvPr>
          <p:cNvSpPr/>
          <p:nvPr/>
        </p:nvSpPr>
        <p:spPr>
          <a:xfrm>
            <a:off x="491550" y="2563662"/>
            <a:ext cx="4274310" cy="1123623"/>
          </a:xfrm>
          <a:prstGeom prst="rect">
            <a:avLst/>
          </a:prstGeom>
          <a:solidFill>
            <a:srgbClr val="F2F2F2"/>
          </a:solidFill>
          <a:ln w="952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미국 </a:t>
            </a:r>
            <a:r>
              <a:rPr lang="en-US" altLang="ko-KR" sz="900" b="1" dirty="0">
                <a:ln>
                  <a:solidFill>
                    <a:sysClr val="window" lastClr="FFFFFF">
                      <a:lumMod val="65000"/>
                      <a:alpha val="0"/>
                    </a:sysClr>
                  </a:solidFill>
                </a:ln>
                <a:solidFill>
                  <a:schemeClr val="tx1">
                    <a:lumMod val="85000"/>
                    <a:lumOff val="15000"/>
                  </a:schemeClr>
                </a:solidFill>
                <a:latin typeface="+mn-ea"/>
              </a:rPr>
              <a:t>FDA</a:t>
            </a:r>
            <a:r>
              <a:rPr lang="ko-KR" altLang="en-US" sz="900" b="1" dirty="0">
                <a:ln>
                  <a:solidFill>
                    <a:sysClr val="window" lastClr="FFFFFF">
                      <a:lumMod val="65000"/>
                      <a:alpha val="0"/>
                    </a:sysClr>
                  </a:solidFill>
                </a:ln>
                <a:solidFill>
                  <a:schemeClr val="tx1">
                    <a:lumMod val="85000"/>
                    <a:lumOff val="15000"/>
                  </a:schemeClr>
                </a:solidFill>
                <a:latin typeface="+mn-ea"/>
              </a:rPr>
              <a:t>는 </a:t>
            </a:r>
            <a:r>
              <a:rPr lang="en-US" altLang="ko-KR" sz="900" b="1" dirty="0">
                <a:ln>
                  <a:solidFill>
                    <a:sysClr val="window" lastClr="FFFFFF">
                      <a:lumMod val="65000"/>
                      <a:alpha val="0"/>
                    </a:sysClr>
                  </a:solidFill>
                </a:ln>
                <a:solidFill>
                  <a:schemeClr val="tx1">
                    <a:lumMod val="85000"/>
                    <a:lumOff val="15000"/>
                  </a:schemeClr>
                </a:solidFill>
                <a:latin typeface="+mn-ea"/>
              </a:rPr>
              <a:t>2015</a:t>
            </a:r>
            <a:r>
              <a:rPr lang="ko-KR" altLang="en-US" sz="900" b="1" dirty="0">
                <a:ln>
                  <a:solidFill>
                    <a:sysClr val="window" lastClr="FFFFFF">
                      <a:lumMod val="65000"/>
                      <a:alpha val="0"/>
                    </a:sysClr>
                  </a:solidFill>
                </a:ln>
                <a:solidFill>
                  <a:schemeClr val="tx1">
                    <a:lumMod val="85000"/>
                    <a:lumOff val="15000"/>
                  </a:schemeClr>
                </a:solidFill>
                <a:latin typeface="+mn-ea"/>
              </a:rPr>
              <a:t>년 </a:t>
            </a:r>
            <a:r>
              <a:rPr lang="en-US" altLang="ko-KR" sz="900" b="1" dirty="0">
                <a:ln>
                  <a:solidFill>
                    <a:sysClr val="window" lastClr="FFFFFF">
                      <a:lumMod val="65000"/>
                      <a:alpha val="0"/>
                    </a:sysClr>
                  </a:solidFill>
                </a:ln>
                <a:solidFill>
                  <a:schemeClr val="tx1">
                    <a:lumMod val="85000"/>
                    <a:lumOff val="15000"/>
                  </a:schemeClr>
                </a:solidFill>
                <a:latin typeface="+mn-ea"/>
              </a:rPr>
              <a:t>1</a:t>
            </a:r>
            <a:r>
              <a:rPr lang="ko-KR" altLang="en-US" sz="900" b="1" dirty="0">
                <a:ln>
                  <a:solidFill>
                    <a:sysClr val="window" lastClr="FFFFFF">
                      <a:lumMod val="65000"/>
                      <a:alpha val="0"/>
                    </a:sysClr>
                  </a:solidFill>
                </a:ln>
                <a:solidFill>
                  <a:schemeClr val="tx1">
                    <a:lumMod val="85000"/>
                    <a:lumOff val="15000"/>
                  </a:schemeClr>
                </a:solidFill>
                <a:latin typeface="+mn-ea"/>
              </a:rPr>
              <a:t>세대 </a:t>
            </a:r>
            <a:r>
              <a:rPr lang="ko-KR" altLang="en-US" sz="900" b="1" dirty="0" err="1">
                <a:ln>
                  <a:solidFill>
                    <a:sysClr val="window" lastClr="FFFFFF">
                      <a:lumMod val="65000"/>
                      <a:alpha val="0"/>
                    </a:sysClr>
                  </a:solidFill>
                </a:ln>
                <a:solidFill>
                  <a:schemeClr val="tx1">
                    <a:lumMod val="85000"/>
                    <a:lumOff val="15000"/>
                  </a:schemeClr>
                </a:solidFill>
                <a:latin typeface="+mn-ea"/>
              </a:rPr>
              <a:t>바이오의약품</a:t>
            </a:r>
            <a:r>
              <a:rPr lang="ko-KR" altLang="en-US" sz="900" b="1" dirty="0">
                <a:ln>
                  <a:solidFill>
                    <a:sysClr val="window" lastClr="FFFFFF">
                      <a:lumMod val="65000"/>
                      <a:alpha val="0"/>
                    </a:sysClr>
                  </a:solidFill>
                </a:ln>
                <a:solidFill>
                  <a:schemeClr val="tx1">
                    <a:lumMod val="85000"/>
                    <a:lumOff val="15000"/>
                  </a:schemeClr>
                </a:solidFill>
                <a:latin typeface="+mn-ea"/>
              </a:rPr>
              <a:t> </a:t>
            </a:r>
            <a:r>
              <a:rPr lang="en-US" altLang="ko-KR" sz="900" b="1" dirty="0">
                <a:ln>
                  <a:solidFill>
                    <a:sysClr val="window" lastClr="FFFFFF">
                      <a:lumMod val="65000"/>
                      <a:alpha val="0"/>
                    </a:sysClr>
                  </a:solidFill>
                </a:ln>
                <a:solidFill>
                  <a:schemeClr val="tx1">
                    <a:lumMod val="85000"/>
                    <a:lumOff val="15000"/>
                  </a:schemeClr>
                </a:solidFill>
                <a:latin typeface="+mn-ea"/>
              </a:rPr>
              <a:t>NEUPOGEN</a:t>
            </a:r>
            <a:r>
              <a:rPr lang="en-US" altLang="ko-KR" sz="900" b="1" baseline="30000" dirty="0">
                <a:ln>
                  <a:solidFill>
                    <a:sysClr val="window" lastClr="FFFFFF">
                      <a:lumMod val="65000"/>
                      <a:alpha val="0"/>
                    </a:sysClr>
                  </a:solidFill>
                </a:ln>
                <a:solidFill>
                  <a:schemeClr val="tx1">
                    <a:lumMod val="85000"/>
                    <a:lumOff val="15000"/>
                  </a:schemeClr>
                </a:solidFill>
                <a:latin typeface="+mn-ea"/>
              </a:rPr>
              <a:t>®</a:t>
            </a:r>
            <a:r>
              <a:rPr lang="en-US" altLang="ko-KR" sz="900" b="1" dirty="0">
                <a:ln>
                  <a:solidFill>
                    <a:sysClr val="window" lastClr="FFFFFF">
                      <a:lumMod val="65000"/>
                      <a:alpha val="0"/>
                    </a:sysClr>
                  </a:solidFill>
                </a:ln>
                <a:solidFill>
                  <a:schemeClr val="tx1">
                    <a:lumMod val="85000"/>
                    <a:lumOff val="15000"/>
                  </a:schemeClr>
                </a:solidFill>
                <a:latin typeface="+mn-ea"/>
              </a:rPr>
              <a:t>/Amgen(</a:t>
            </a:r>
            <a:r>
              <a:rPr lang="ko-KR" altLang="en-US" sz="900" b="1" dirty="0" err="1">
                <a:ln>
                  <a:solidFill>
                    <a:sysClr val="window" lastClr="FFFFFF">
                      <a:lumMod val="65000"/>
                      <a:alpha val="0"/>
                    </a:sysClr>
                  </a:solidFill>
                </a:ln>
                <a:solidFill>
                  <a:schemeClr val="tx1">
                    <a:lumMod val="85000"/>
                    <a:lumOff val="15000"/>
                  </a:schemeClr>
                </a:solidFill>
                <a:latin typeface="+mn-ea"/>
              </a:rPr>
              <a:t>뉴포젠</a:t>
            </a:r>
            <a:r>
              <a:rPr lang="en-US" altLang="ko-KR" sz="900" b="1" baseline="30000" dirty="0">
                <a:ln>
                  <a:solidFill>
                    <a:sysClr val="window" lastClr="FFFFFF">
                      <a:lumMod val="65000"/>
                      <a:alpha val="0"/>
                    </a:sysClr>
                  </a:solidFill>
                </a:ln>
                <a:solidFill>
                  <a:schemeClr val="tx1">
                    <a:lumMod val="85000"/>
                    <a:lumOff val="15000"/>
                  </a:schemeClr>
                </a:solidFill>
                <a:latin typeface="+mn-ea"/>
              </a:rPr>
              <a:t>®</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암젠</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의 첫 바이오시밀러 </a:t>
            </a:r>
            <a:r>
              <a:rPr lang="en-US" altLang="ko-KR" sz="900" b="1" dirty="0">
                <a:ln>
                  <a:solidFill>
                    <a:sysClr val="window" lastClr="FFFFFF">
                      <a:lumMod val="65000"/>
                      <a:alpha val="0"/>
                    </a:sysClr>
                  </a:solidFill>
                </a:ln>
                <a:solidFill>
                  <a:schemeClr val="tx1">
                    <a:lumMod val="85000"/>
                    <a:lumOff val="15000"/>
                  </a:schemeClr>
                </a:solidFill>
                <a:latin typeface="+mn-ea"/>
              </a:rPr>
              <a:t>‘ZARXIO</a:t>
            </a:r>
            <a:r>
              <a:rPr lang="en-US" altLang="ko-KR" sz="900" b="1" baseline="30000" dirty="0">
                <a:ln>
                  <a:solidFill>
                    <a:sysClr val="window" lastClr="FFFFFF">
                      <a:lumMod val="65000"/>
                      <a:alpha val="0"/>
                    </a:sysClr>
                  </a:solidFill>
                </a:ln>
                <a:solidFill>
                  <a:schemeClr val="tx1">
                    <a:lumMod val="85000"/>
                    <a:lumOff val="15000"/>
                  </a:schemeClr>
                </a:solidFill>
                <a:latin typeface="+mn-ea"/>
              </a:rPr>
              <a:t>®</a:t>
            </a:r>
            <a:r>
              <a:rPr lang="en-US" altLang="ko-KR" sz="900" b="1" dirty="0">
                <a:ln>
                  <a:solidFill>
                    <a:sysClr val="window" lastClr="FFFFFF">
                      <a:lumMod val="65000"/>
                      <a:alpha val="0"/>
                    </a:sysClr>
                  </a:solidFill>
                </a:ln>
                <a:solidFill>
                  <a:schemeClr val="tx1">
                    <a:lumMod val="85000"/>
                    <a:lumOff val="15000"/>
                  </a:schemeClr>
                </a:solidFill>
                <a:latin typeface="+mn-ea"/>
              </a:rPr>
              <a:t>/Sandoz(</a:t>
            </a:r>
            <a:r>
              <a:rPr lang="ko-KR" altLang="en-US" sz="900" b="1" dirty="0" err="1">
                <a:ln>
                  <a:solidFill>
                    <a:sysClr val="window" lastClr="FFFFFF">
                      <a:lumMod val="65000"/>
                      <a:alpha val="0"/>
                    </a:sysClr>
                  </a:solidFill>
                </a:ln>
                <a:solidFill>
                  <a:schemeClr val="tx1">
                    <a:lumMod val="85000"/>
                    <a:lumOff val="15000"/>
                  </a:schemeClr>
                </a:solidFill>
                <a:latin typeface="+mn-ea"/>
              </a:rPr>
              <a:t>작시오</a:t>
            </a:r>
            <a:r>
              <a:rPr lang="en-US" altLang="ko-KR" sz="900" b="1" baseline="30000" dirty="0">
                <a:ln>
                  <a:solidFill>
                    <a:sysClr val="window" lastClr="FFFFFF">
                      <a:lumMod val="65000"/>
                      <a:alpha val="0"/>
                    </a:sysClr>
                  </a:solidFill>
                </a:ln>
                <a:solidFill>
                  <a:schemeClr val="tx1">
                    <a:lumMod val="85000"/>
                    <a:lumOff val="15000"/>
                  </a:schemeClr>
                </a:solidFill>
                <a:latin typeface="+mn-ea"/>
              </a:rPr>
              <a:t>®</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산도스</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 승인을 시작으로 </a:t>
            </a:r>
            <a:r>
              <a:rPr lang="en-US" altLang="ko-KR" sz="900" b="1" dirty="0">
                <a:ln>
                  <a:solidFill>
                    <a:sysClr val="window" lastClr="FFFFFF">
                      <a:lumMod val="65000"/>
                      <a:alpha val="0"/>
                    </a:sysClr>
                  </a:solidFill>
                </a:ln>
                <a:solidFill>
                  <a:schemeClr val="tx1">
                    <a:lumMod val="85000"/>
                    <a:lumOff val="15000"/>
                  </a:schemeClr>
                </a:solidFill>
                <a:latin typeface="+mn-ea"/>
              </a:rPr>
              <a:t>2022</a:t>
            </a:r>
            <a:r>
              <a:rPr lang="ko-KR" altLang="en-US" sz="900" b="1" dirty="0">
                <a:ln>
                  <a:solidFill>
                    <a:sysClr val="window" lastClr="FFFFFF">
                      <a:lumMod val="65000"/>
                      <a:alpha val="0"/>
                    </a:sysClr>
                  </a:solidFill>
                </a:ln>
                <a:solidFill>
                  <a:schemeClr val="tx1">
                    <a:lumMod val="85000"/>
                    <a:lumOff val="15000"/>
                  </a:schemeClr>
                </a:solidFill>
                <a:latin typeface="+mn-ea"/>
              </a:rPr>
              <a:t>년까지 총 </a:t>
            </a:r>
            <a:r>
              <a:rPr lang="en-US" altLang="ko-KR" sz="900" b="1" dirty="0">
                <a:ln>
                  <a:solidFill>
                    <a:sysClr val="window" lastClr="FFFFFF">
                      <a:lumMod val="65000"/>
                      <a:alpha val="0"/>
                    </a:sysClr>
                  </a:solidFill>
                </a:ln>
                <a:solidFill>
                  <a:schemeClr val="tx1">
                    <a:lumMod val="85000"/>
                    <a:lumOff val="15000"/>
                  </a:schemeClr>
                </a:solidFill>
                <a:latin typeface="+mn-ea"/>
              </a:rPr>
              <a:t>40</a:t>
            </a:r>
            <a:r>
              <a:rPr lang="ko-KR" altLang="en-US" sz="900" b="1" dirty="0">
                <a:ln>
                  <a:solidFill>
                    <a:sysClr val="window" lastClr="FFFFFF">
                      <a:lumMod val="65000"/>
                      <a:alpha val="0"/>
                    </a:sysClr>
                  </a:solidFill>
                </a:ln>
                <a:solidFill>
                  <a:schemeClr val="tx1">
                    <a:lumMod val="85000"/>
                    <a:lumOff val="15000"/>
                  </a:schemeClr>
                </a:solidFill>
                <a:latin typeface="+mn-ea"/>
              </a:rPr>
              <a:t>개의 바이오시밀러를 승인하였으며</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 총 </a:t>
            </a:r>
            <a:r>
              <a:rPr lang="en-US" altLang="ko-KR" sz="900" b="1" dirty="0">
                <a:ln>
                  <a:solidFill>
                    <a:sysClr val="window" lastClr="FFFFFF">
                      <a:lumMod val="65000"/>
                      <a:alpha val="0"/>
                    </a:sysClr>
                  </a:solidFill>
                </a:ln>
                <a:solidFill>
                  <a:schemeClr val="tx1">
                    <a:lumMod val="85000"/>
                    <a:lumOff val="15000"/>
                  </a:schemeClr>
                </a:solidFill>
                <a:latin typeface="+mn-ea"/>
              </a:rPr>
              <a:t>22</a:t>
            </a:r>
            <a:r>
              <a:rPr lang="ko-KR" altLang="en-US" sz="900" b="1" dirty="0">
                <a:ln>
                  <a:solidFill>
                    <a:sysClr val="window" lastClr="FFFFFF">
                      <a:lumMod val="65000"/>
                      <a:alpha val="0"/>
                    </a:sysClr>
                  </a:solidFill>
                </a:ln>
                <a:solidFill>
                  <a:schemeClr val="tx1">
                    <a:lumMod val="85000"/>
                    <a:lumOff val="15000"/>
                  </a:schemeClr>
                </a:solidFill>
                <a:latin typeface="+mn-ea"/>
              </a:rPr>
              <a:t>개의 제품 출시</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2020</a:t>
            </a:r>
            <a:r>
              <a:rPr lang="ko-KR" altLang="en-US" sz="900" b="1" dirty="0">
                <a:ln>
                  <a:solidFill>
                    <a:sysClr val="window" lastClr="FFFFFF">
                      <a:lumMod val="65000"/>
                      <a:alpha val="0"/>
                    </a:sysClr>
                  </a:solidFill>
                </a:ln>
                <a:solidFill>
                  <a:schemeClr val="tx1">
                    <a:lumMod val="85000"/>
                    <a:lumOff val="15000"/>
                  </a:schemeClr>
                </a:solidFill>
                <a:latin typeface="+mn-ea"/>
              </a:rPr>
              <a:t>년</a:t>
            </a:r>
            <a:r>
              <a:rPr lang="en-US" altLang="ko-KR" sz="900" b="1" dirty="0">
                <a:ln>
                  <a:solidFill>
                    <a:sysClr val="window" lastClr="FFFFFF">
                      <a:lumMod val="65000"/>
                      <a:alpha val="0"/>
                    </a:sysClr>
                  </a:solidFill>
                </a:ln>
                <a:solidFill>
                  <a:schemeClr val="tx1">
                    <a:lumMod val="85000"/>
                    <a:lumOff val="15000"/>
                  </a:schemeClr>
                </a:solidFill>
                <a:latin typeface="+mn-ea"/>
              </a:rPr>
              <a:t>~2021</a:t>
            </a:r>
            <a:r>
              <a:rPr lang="ko-KR" altLang="en-US" sz="900" b="1" dirty="0">
                <a:ln>
                  <a:solidFill>
                    <a:sysClr val="window" lastClr="FFFFFF">
                      <a:lumMod val="65000"/>
                      <a:alpha val="0"/>
                    </a:sysClr>
                  </a:solidFill>
                </a:ln>
                <a:solidFill>
                  <a:schemeClr val="tx1">
                    <a:lumMod val="85000"/>
                    <a:lumOff val="15000"/>
                  </a:schemeClr>
                </a:solidFill>
                <a:latin typeface="+mn-ea"/>
              </a:rPr>
              <a:t>년 </a:t>
            </a:r>
            <a:r>
              <a:rPr lang="en-US" altLang="ko-KR" sz="900" b="1" dirty="0">
                <a:ln>
                  <a:solidFill>
                    <a:sysClr val="window" lastClr="FFFFFF">
                      <a:lumMod val="65000"/>
                      <a:alpha val="0"/>
                    </a:sysClr>
                  </a:solidFill>
                </a:ln>
                <a:solidFill>
                  <a:schemeClr val="tx1">
                    <a:lumMod val="85000"/>
                    <a:lumOff val="15000"/>
                  </a:schemeClr>
                </a:solidFill>
                <a:latin typeface="+mn-ea"/>
              </a:rPr>
              <a:t>COVID-19 </a:t>
            </a:r>
            <a:r>
              <a:rPr lang="ko-KR" altLang="en-US" sz="900" b="1" dirty="0">
                <a:ln>
                  <a:solidFill>
                    <a:sysClr val="window" lastClr="FFFFFF">
                      <a:lumMod val="65000"/>
                      <a:alpha val="0"/>
                    </a:sysClr>
                  </a:solidFill>
                </a:ln>
                <a:solidFill>
                  <a:schemeClr val="tx1">
                    <a:lumMod val="85000"/>
                    <a:lumOff val="15000"/>
                  </a:schemeClr>
                </a:solidFill>
                <a:latin typeface="+mn-ea"/>
              </a:rPr>
              <a:t>영향으로</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바이오시밀러 승인 및 출시 건수는 다소 주춤하였으나</a:t>
            </a:r>
            <a:r>
              <a:rPr lang="en-US" altLang="ko-KR" sz="900" b="1" dirty="0">
                <a:ln>
                  <a:solidFill>
                    <a:sysClr val="window" lastClr="FFFFFF">
                      <a:lumMod val="65000"/>
                      <a:alpha val="0"/>
                    </a:sysClr>
                  </a:solidFill>
                </a:ln>
                <a:solidFill>
                  <a:schemeClr val="tx1">
                    <a:lumMod val="85000"/>
                    <a:lumOff val="15000"/>
                  </a:schemeClr>
                </a:solidFill>
                <a:latin typeface="+mn-ea"/>
              </a:rPr>
              <a:t>, 2022</a:t>
            </a:r>
            <a:r>
              <a:rPr lang="ko-KR" altLang="en-US" sz="900" b="1" dirty="0">
                <a:ln>
                  <a:solidFill>
                    <a:sysClr val="window" lastClr="FFFFFF">
                      <a:lumMod val="65000"/>
                      <a:alpha val="0"/>
                    </a:sysClr>
                  </a:solidFill>
                </a:ln>
                <a:solidFill>
                  <a:schemeClr val="tx1">
                    <a:lumMod val="85000"/>
                    <a:lumOff val="15000"/>
                  </a:schemeClr>
                </a:solidFill>
                <a:latin typeface="+mn-ea"/>
              </a:rPr>
              <a:t>년부터 </a:t>
            </a:r>
            <a:r>
              <a:rPr lang="en-US" altLang="ko-KR" sz="900" b="1" dirty="0">
                <a:ln>
                  <a:solidFill>
                    <a:sysClr val="window" lastClr="FFFFFF">
                      <a:lumMod val="65000"/>
                      <a:alpha val="0"/>
                    </a:sysClr>
                  </a:solidFill>
                </a:ln>
                <a:solidFill>
                  <a:schemeClr val="tx1">
                    <a:lumMod val="85000"/>
                    <a:lumOff val="15000"/>
                  </a:schemeClr>
                </a:solidFill>
                <a:latin typeface="+mn-ea"/>
              </a:rPr>
              <a:t>COVID-19 </a:t>
            </a:r>
            <a:r>
              <a:rPr lang="ko-KR" altLang="en-US" sz="900" b="1" dirty="0">
                <a:ln>
                  <a:solidFill>
                    <a:sysClr val="window" lastClr="FFFFFF">
                      <a:lumMod val="65000"/>
                      <a:alpha val="0"/>
                    </a:sysClr>
                  </a:solidFill>
                </a:ln>
                <a:solidFill>
                  <a:schemeClr val="tx1">
                    <a:lumMod val="85000"/>
                    <a:lumOff val="15000"/>
                  </a:schemeClr>
                </a:solidFill>
                <a:latin typeface="+mn-ea"/>
              </a:rPr>
              <a:t>영향으로 부터 벗어나고 미국 정부의 적극적 지원 정책 등으로 회복하는 추세</a:t>
            </a:r>
            <a:endParaRPr lang="en-US" altLang="ko-KR" sz="900" b="1" dirty="0">
              <a:ln>
                <a:solidFill>
                  <a:sysClr val="window" lastClr="FFFFFF">
                    <a:lumMod val="65000"/>
                    <a:alpha val="0"/>
                  </a:sysClr>
                </a:solidFill>
              </a:ln>
              <a:solidFill>
                <a:schemeClr val="tx1">
                  <a:lumMod val="85000"/>
                  <a:lumOff val="15000"/>
                </a:schemeClr>
              </a:solidFill>
              <a:latin typeface="+mn-ea"/>
            </a:endParaRPr>
          </a:p>
        </p:txBody>
      </p:sp>
      <p:graphicFrame>
        <p:nvGraphicFramePr>
          <p:cNvPr id="32" name="차트 31">
            <a:extLst>
              <a:ext uri="{FF2B5EF4-FFF2-40B4-BE49-F238E27FC236}">
                <a16:creationId xmlns:a16="http://schemas.microsoft.com/office/drawing/2014/main" id="{A129EFB9-7E71-4867-A51B-67C6199B8092}"/>
              </a:ext>
            </a:extLst>
          </p:cNvPr>
          <p:cNvGraphicFramePr/>
          <p:nvPr>
            <p:extLst>
              <p:ext uri="{D42A27DB-BD31-4B8C-83A1-F6EECF244321}">
                <p14:modId xmlns:p14="http://schemas.microsoft.com/office/powerpoint/2010/main" val="3023166441"/>
              </p:ext>
            </p:extLst>
          </p:nvPr>
        </p:nvGraphicFramePr>
        <p:xfrm>
          <a:off x="5132389" y="4002378"/>
          <a:ext cx="4284662" cy="1927712"/>
        </p:xfrm>
        <a:graphic>
          <a:graphicData uri="http://schemas.openxmlformats.org/drawingml/2006/chart">
            <c:chart xmlns:c="http://schemas.openxmlformats.org/drawingml/2006/chart" xmlns:r="http://schemas.openxmlformats.org/officeDocument/2006/relationships" r:id="rId4"/>
          </a:graphicData>
        </a:graphic>
      </p:graphicFrame>
      <p:sp>
        <p:nvSpPr>
          <p:cNvPr id="33" name="직사각형 32">
            <a:extLst>
              <a:ext uri="{FF2B5EF4-FFF2-40B4-BE49-F238E27FC236}">
                <a16:creationId xmlns:a16="http://schemas.microsoft.com/office/drawing/2014/main" id="{68080F02-798E-4D12-9487-8BDE252B04C0}"/>
              </a:ext>
            </a:extLst>
          </p:cNvPr>
          <p:cNvSpPr/>
          <p:nvPr/>
        </p:nvSpPr>
        <p:spPr>
          <a:xfrm>
            <a:off x="5132388" y="2575210"/>
            <a:ext cx="4274310" cy="1123623"/>
          </a:xfrm>
          <a:prstGeom prst="rect">
            <a:avLst/>
          </a:prstGeom>
          <a:solidFill>
            <a:srgbClr val="F2F2F2"/>
          </a:solidFill>
          <a:ln w="952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미국이 첫 바이오시밀러를 승인한 </a:t>
            </a:r>
            <a:r>
              <a:rPr lang="en-US" altLang="ko-KR" sz="900" b="1" dirty="0">
                <a:ln>
                  <a:solidFill>
                    <a:sysClr val="window" lastClr="FFFFFF">
                      <a:lumMod val="65000"/>
                      <a:alpha val="0"/>
                    </a:sysClr>
                  </a:solidFill>
                </a:ln>
                <a:solidFill>
                  <a:schemeClr val="tx1">
                    <a:lumMod val="85000"/>
                    <a:lumOff val="15000"/>
                  </a:schemeClr>
                </a:solidFill>
                <a:latin typeface="+mn-ea"/>
              </a:rPr>
              <a:t>2015</a:t>
            </a:r>
            <a:r>
              <a:rPr lang="ko-KR" altLang="en-US" sz="900" b="1" dirty="0">
                <a:ln>
                  <a:solidFill>
                    <a:sysClr val="window" lastClr="FFFFFF">
                      <a:lumMod val="65000"/>
                      <a:alpha val="0"/>
                    </a:sysClr>
                  </a:solidFill>
                </a:ln>
                <a:solidFill>
                  <a:schemeClr val="tx1">
                    <a:lumMod val="85000"/>
                    <a:lumOff val="15000"/>
                  </a:schemeClr>
                </a:solidFill>
                <a:latin typeface="+mn-ea"/>
              </a:rPr>
              <a:t>년부터 </a:t>
            </a:r>
            <a:r>
              <a:rPr lang="en-US" altLang="ko-KR" sz="900" b="1" dirty="0">
                <a:ln>
                  <a:solidFill>
                    <a:sysClr val="window" lastClr="FFFFFF">
                      <a:lumMod val="65000"/>
                      <a:alpha val="0"/>
                    </a:sysClr>
                  </a:solidFill>
                </a:ln>
                <a:solidFill>
                  <a:schemeClr val="tx1">
                    <a:lumMod val="85000"/>
                    <a:lumOff val="15000"/>
                  </a:schemeClr>
                </a:solidFill>
                <a:latin typeface="+mn-ea"/>
              </a:rPr>
              <a:t>2022</a:t>
            </a:r>
            <a:r>
              <a:rPr lang="ko-KR" altLang="en-US" sz="900" b="1" dirty="0">
                <a:ln>
                  <a:solidFill>
                    <a:sysClr val="window" lastClr="FFFFFF">
                      <a:lumMod val="65000"/>
                      <a:alpha val="0"/>
                    </a:sysClr>
                  </a:solidFill>
                </a:ln>
                <a:solidFill>
                  <a:schemeClr val="tx1">
                    <a:lumMod val="85000"/>
                    <a:lumOff val="15000"/>
                  </a:schemeClr>
                </a:solidFill>
                <a:latin typeface="+mn-ea"/>
              </a:rPr>
              <a:t>년 </a:t>
            </a:r>
            <a:r>
              <a:rPr lang="en-US" altLang="ko-KR" sz="900" b="1" dirty="0">
                <a:ln>
                  <a:solidFill>
                    <a:sysClr val="window" lastClr="FFFFFF">
                      <a:lumMod val="65000"/>
                      <a:alpha val="0"/>
                    </a:sysClr>
                  </a:solidFill>
                </a:ln>
                <a:solidFill>
                  <a:schemeClr val="tx1">
                    <a:lumMod val="85000"/>
                    <a:lumOff val="15000"/>
                  </a:schemeClr>
                </a:solidFill>
                <a:latin typeface="+mn-ea"/>
              </a:rPr>
              <a:t>9</a:t>
            </a:r>
            <a:r>
              <a:rPr lang="ko-KR" altLang="en-US" sz="900" b="1" dirty="0">
                <a:ln>
                  <a:solidFill>
                    <a:sysClr val="window" lastClr="FFFFFF">
                      <a:lumMod val="65000"/>
                      <a:alpha val="0"/>
                    </a:sysClr>
                  </a:solidFill>
                </a:ln>
                <a:solidFill>
                  <a:schemeClr val="tx1">
                    <a:lumMod val="85000"/>
                    <a:lumOff val="15000"/>
                  </a:schemeClr>
                </a:solidFill>
                <a:latin typeface="+mn-ea"/>
              </a:rPr>
              <a:t>월까지 승인된 누적 바이오시밀러 수를 비교하면 미국 </a:t>
            </a:r>
            <a:r>
              <a:rPr lang="en-US" altLang="ko-KR" sz="900" b="1" dirty="0">
                <a:ln>
                  <a:solidFill>
                    <a:sysClr val="window" lastClr="FFFFFF">
                      <a:lumMod val="65000"/>
                      <a:alpha val="0"/>
                    </a:sysClr>
                  </a:solidFill>
                </a:ln>
                <a:solidFill>
                  <a:schemeClr val="tx1">
                    <a:lumMod val="85000"/>
                    <a:lumOff val="15000"/>
                  </a:schemeClr>
                </a:solidFill>
                <a:latin typeface="+mn-ea"/>
              </a:rPr>
              <a:t>39</a:t>
            </a:r>
            <a:r>
              <a:rPr lang="ko-KR" altLang="en-US" sz="900" b="1" dirty="0">
                <a:ln>
                  <a:solidFill>
                    <a:sysClr val="window" lastClr="FFFFFF">
                      <a:lumMod val="65000"/>
                      <a:alpha val="0"/>
                    </a:sysClr>
                  </a:solidFill>
                </a:ln>
                <a:solidFill>
                  <a:schemeClr val="tx1">
                    <a:lumMod val="85000"/>
                    <a:lumOff val="15000"/>
                  </a:schemeClr>
                </a:solidFill>
                <a:latin typeface="+mn-ea"/>
              </a:rPr>
              <a:t>건</a:t>
            </a:r>
            <a:r>
              <a:rPr lang="en-US" altLang="ko-KR" sz="900" b="1" dirty="0">
                <a:ln>
                  <a:solidFill>
                    <a:sysClr val="window" lastClr="FFFFFF">
                      <a:lumMod val="65000"/>
                      <a:alpha val="0"/>
                    </a:sysClr>
                  </a:solidFill>
                </a:ln>
                <a:solidFill>
                  <a:schemeClr val="tx1">
                    <a:lumMod val="85000"/>
                    <a:lumOff val="15000"/>
                  </a:schemeClr>
                </a:solidFill>
                <a:latin typeface="+mn-ea"/>
              </a:rPr>
              <a:t>, EU 15</a:t>
            </a:r>
            <a:r>
              <a:rPr lang="ko-KR" altLang="en-US" sz="900" b="1" dirty="0">
                <a:ln>
                  <a:solidFill>
                    <a:sysClr val="window" lastClr="FFFFFF">
                      <a:lumMod val="65000"/>
                      <a:alpha val="0"/>
                    </a:sysClr>
                  </a:solidFill>
                </a:ln>
                <a:solidFill>
                  <a:schemeClr val="tx1">
                    <a:lumMod val="85000"/>
                    <a:lumOff val="15000"/>
                  </a:schemeClr>
                </a:solidFill>
                <a:latin typeface="+mn-ea"/>
              </a:rPr>
              <a:t>건으로 미국이 </a:t>
            </a:r>
            <a:r>
              <a:rPr lang="en-US" altLang="ko-KR" sz="900" b="1" dirty="0">
                <a:ln>
                  <a:solidFill>
                    <a:sysClr val="window" lastClr="FFFFFF">
                      <a:lumMod val="65000"/>
                      <a:alpha val="0"/>
                    </a:sysClr>
                  </a:solidFill>
                </a:ln>
                <a:solidFill>
                  <a:schemeClr val="tx1">
                    <a:lumMod val="85000"/>
                    <a:lumOff val="15000"/>
                  </a:schemeClr>
                </a:solidFill>
                <a:latin typeface="+mn-ea"/>
              </a:rPr>
              <a:t>EU</a:t>
            </a:r>
            <a:r>
              <a:rPr lang="ko-KR" altLang="en-US" sz="900" b="1" dirty="0">
                <a:ln>
                  <a:solidFill>
                    <a:sysClr val="window" lastClr="FFFFFF">
                      <a:lumMod val="65000"/>
                      <a:alpha val="0"/>
                    </a:sysClr>
                  </a:solidFill>
                </a:ln>
                <a:solidFill>
                  <a:schemeClr val="tx1">
                    <a:lumMod val="85000"/>
                    <a:lumOff val="15000"/>
                  </a:schemeClr>
                </a:solidFill>
                <a:latin typeface="+mn-ea"/>
              </a:rPr>
              <a:t>보다 빠르게 발전하면서 시장점유율 확대 중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66700" indent="-171450" fontAlgn="ctr">
              <a:lnSpc>
                <a:spcPct val="110000"/>
              </a:lnSpc>
              <a:spcAft>
                <a:spcPts val="500"/>
              </a:spcAft>
              <a:buFontTx/>
              <a:buChar char="-"/>
              <a:tabLst>
                <a:tab pos="266700" algn="l"/>
              </a:tabLst>
              <a:defRPr/>
            </a:pPr>
            <a:r>
              <a:rPr lang="ko-KR" altLang="en-US" sz="900" dirty="0">
                <a:ln>
                  <a:solidFill>
                    <a:sysClr val="window" lastClr="FFFFFF">
                      <a:lumMod val="65000"/>
                      <a:alpha val="0"/>
                    </a:sysClr>
                  </a:solidFill>
                </a:ln>
                <a:solidFill>
                  <a:schemeClr val="tx1">
                    <a:lumMod val="85000"/>
                    <a:lumOff val="15000"/>
                  </a:schemeClr>
                </a:solidFill>
                <a:latin typeface="+mn-ea"/>
              </a:rPr>
              <a:t>미국은 </a:t>
            </a:r>
            <a:r>
              <a:rPr lang="en-US" altLang="ko-KR" sz="900" dirty="0">
                <a:ln>
                  <a:solidFill>
                    <a:sysClr val="window" lastClr="FFFFFF">
                      <a:lumMod val="65000"/>
                      <a:alpha val="0"/>
                    </a:sysClr>
                  </a:solidFill>
                </a:ln>
                <a:solidFill>
                  <a:schemeClr val="tx1">
                    <a:lumMod val="85000"/>
                    <a:lumOff val="15000"/>
                  </a:schemeClr>
                </a:solidFill>
                <a:latin typeface="+mn-ea"/>
              </a:rPr>
              <a:t>EU</a:t>
            </a:r>
            <a:r>
              <a:rPr lang="ko-KR" altLang="en-US" sz="900" dirty="0">
                <a:ln>
                  <a:solidFill>
                    <a:sysClr val="window" lastClr="FFFFFF">
                      <a:lumMod val="65000"/>
                      <a:alpha val="0"/>
                    </a:sysClr>
                  </a:solidFill>
                </a:ln>
                <a:solidFill>
                  <a:schemeClr val="tx1">
                    <a:lumMod val="85000"/>
                    <a:lumOff val="15000"/>
                  </a:schemeClr>
                </a:solidFill>
                <a:latin typeface="+mn-ea"/>
              </a:rPr>
              <a:t>보다 바이오시밀러 시장 진입에 늦었지만</a:t>
            </a:r>
            <a:r>
              <a:rPr lang="en-US" altLang="ko-KR" sz="900" dirty="0">
                <a:ln>
                  <a:solidFill>
                    <a:sysClr val="window" lastClr="FFFFFF">
                      <a:lumMod val="65000"/>
                      <a:alpha val="0"/>
                    </a:sysClr>
                  </a:solidFill>
                </a:ln>
                <a:solidFill>
                  <a:schemeClr val="tx1">
                    <a:lumMod val="85000"/>
                    <a:lumOff val="15000"/>
                  </a:schemeClr>
                </a:solidFill>
                <a:latin typeface="+mn-ea"/>
              </a:rPr>
              <a:t>, </a:t>
            </a:r>
            <a:r>
              <a:rPr lang="ko-KR" altLang="en-US" sz="900" dirty="0">
                <a:ln>
                  <a:solidFill>
                    <a:sysClr val="window" lastClr="FFFFFF">
                      <a:lumMod val="65000"/>
                      <a:alpha val="0"/>
                    </a:sysClr>
                  </a:solidFill>
                </a:ln>
                <a:solidFill>
                  <a:schemeClr val="tx1">
                    <a:lumMod val="85000"/>
                    <a:lumOff val="15000"/>
                  </a:schemeClr>
                </a:solidFill>
                <a:latin typeface="+mn-ea"/>
              </a:rPr>
              <a:t>바이오시밀러에 대한 승인절차를 신속화 하면서 의약품 및 생물학적 제품 시장 경쟁을 촉진시켜 본격적으로 바이오시밀러 시장을 활성화</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2" name="TextBox 1">
            <a:extLst>
              <a:ext uri="{FF2B5EF4-FFF2-40B4-BE49-F238E27FC236}">
                <a16:creationId xmlns:a16="http://schemas.microsoft.com/office/drawing/2014/main" id="{7F1A7A6B-0AD0-CEBA-8AA8-EDB233190482}"/>
              </a:ext>
            </a:extLst>
          </p:cNvPr>
          <p:cNvSpPr txBox="1"/>
          <p:nvPr/>
        </p:nvSpPr>
        <p:spPr>
          <a:xfrm>
            <a:off x="488950" y="3826102"/>
            <a:ext cx="264676"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개</a:t>
            </a:r>
            <a:r>
              <a:rPr lang="en-US" altLang="ko-KR" sz="800" dirty="0"/>
              <a:t>)</a:t>
            </a:r>
            <a:endParaRPr lang="ko-KR" altLang="en-US" sz="800" dirty="0"/>
          </a:p>
        </p:txBody>
      </p:sp>
      <p:sp>
        <p:nvSpPr>
          <p:cNvPr id="4" name="TextBox 3">
            <a:extLst>
              <a:ext uri="{FF2B5EF4-FFF2-40B4-BE49-F238E27FC236}">
                <a16:creationId xmlns:a16="http://schemas.microsoft.com/office/drawing/2014/main" id="{9A836EF3-DE8E-26A5-06AE-49D052A2583D}"/>
              </a:ext>
            </a:extLst>
          </p:cNvPr>
          <p:cNvSpPr txBox="1"/>
          <p:nvPr/>
        </p:nvSpPr>
        <p:spPr>
          <a:xfrm>
            <a:off x="5114489" y="3798819"/>
            <a:ext cx="264676"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개</a:t>
            </a:r>
            <a:r>
              <a:rPr lang="en-US" altLang="ko-KR" sz="800" dirty="0"/>
              <a:t>)</a:t>
            </a:r>
            <a:endParaRPr lang="ko-KR" altLang="en-US" sz="800" dirty="0"/>
          </a:p>
        </p:txBody>
      </p:sp>
    </p:spTree>
    <p:extLst>
      <p:ext uri="{BB962C8B-B14F-4D97-AF65-F5344CB8AC3E}">
        <p14:creationId xmlns:p14="http://schemas.microsoft.com/office/powerpoint/2010/main" val="155551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Ⅱ. </a:t>
            </a:r>
            <a:r>
              <a:rPr lang="ko-KR" altLang="en-US" dirty="0"/>
              <a:t>바이오시밀러 개요 및 시장 동향</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 승인 현황 </a:t>
            </a:r>
            <a:r>
              <a:rPr lang="en-US" altLang="ko-KR" dirty="0"/>
              <a:t>(3/3)</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r>
              <a:rPr lang="ko-KR" altLang="en-US" dirty="0"/>
              <a:t>암젠</a:t>
            </a:r>
            <a:r>
              <a:rPr lang="en-US" altLang="ko-KR" dirty="0"/>
              <a:t>, </a:t>
            </a:r>
            <a:r>
              <a:rPr lang="ko-KR" altLang="en-US" dirty="0"/>
              <a:t>마일란</a:t>
            </a:r>
            <a:r>
              <a:rPr lang="en-US" altLang="ko-KR" dirty="0"/>
              <a:t>, </a:t>
            </a:r>
            <a:r>
              <a:rPr lang="ko-KR" altLang="en-US" dirty="0"/>
              <a:t>산도스 등의 글로벌 </a:t>
            </a:r>
            <a:r>
              <a:rPr lang="ko-KR" altLang="en-US" dirty="0" err="1"/>
              <a:t>기업뿐만</a:t>
            </a:r>
            <a:r>
              <a:rPr lang="ko-KR" altLang="en-US" dirty="0"/>
              <a:t> 아니라 국내 기업 삼성바이오에피스</a:t>
            </a:r>
            <a:r>
              <a:rPr lang="en-US" altLang="ko-KR" dirty="0"/>
              <a:t>, </a:t>
            </a:r>
            <a:r>
              <a:rPr lang="ko-KR" altLang="en-US" dirty="0"/>
              <a:t>셀트리온도 퍼스트 무버</a:t>
            </a:r>
            <a:r>
              <a:rPr lang="en-US" altLang="ko-KR" dirty="0"/>
              <a:t>(First Mover) </a:t>
            </a:r>
            <a:r>
              <a:rPr lang="ko-KR" altLang="en-US" dirty="0"/>
              <a:t>로 진출하여 경쟁 주도</a:t>
            </a:r>
            <a:r>
              <a:rPr lang="en-US" altLang="ko-KR" dirty="0"/>
              <a:t>. </a:t>
            </a:r>
            <a:r>
              <a:rPr lang="ko-KR" altLang="en-US" dirty="0"/>
              <a:t>블록버스터 의약품 가운데 </a:t>
            </a:r>
            <a:r>
              <a:rPr lang="ko-KR" altLang="en-US" dirty="0" err="1"/>
              <a:t>휴미라의</a:t>
            </a:r>
            <a:r>
              <a:rPr lang="ko-KR" altLang="en-US" dirty="0"/>
              <a:t> 바이오시밀러가 </a:t>
            </a:r>
            <a:r>
              <a:rPr lang="en-US" altLang="ko-KR" dirty="0"/>
              <a:t>8</a:t>
            </a:r>
            <a:r>
              <a:rPr lang="ko-KR" altLang="en-US" dirty="0"/>
              <a:t>개로 가장 많이 허가 받은 상황</a:t>
            </a:r>
            <a:endParaRPr lang="en-US" altLang="ko-KR" dirty="0"/>
          </a:p>
          <a:p>
            <a:pPr lvl="0"/>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78697" y="5852295"/>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a:solidFill>
                  <a:schemeClr val="bg1">
                    <a:lumMod val="50000"/>
                  </a:schemeClr>
                </a:solidFill>
              </a:rPr>
              <a:t>퍼스트 무버는 오리지널 의약품의 첫 바이오시밀러</a:t>
            </a:r>
            <a:r>
              <a:rPr lang="en-US" altLang="ko-KR" dirty="0">
                <a:solidFill>
                  <a:schemeClr val="bg1">
                    <a:lumMod val="50000"/>
                  </a:schemeClr>
                </a:solidFill>
              </a:rPr>
              <a:t>, Note 2): </a:t>
            </a:r>
            <a:r>
              <a:rPr lang="ko-KR" altLang="en-US" dirty="0">
                <a:solidFill>
                  <a:schemeClr val="bg1">
                    <a:lumMod val="50000"/>
                  </a:schemeClr>
                </a:solidFill>
              </a:rPr>
              <a:t>엔브렐 미국 특허 연장으로 미출시</a:t>
            </a:r>
            <a:endParaRPr lang="en-US" altLang="ko-KR"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3"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336022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미국 </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FDA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퍼스트 무버</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1</a:t>
              </a:r>
              <a:r>
                <a:rPr kumimoji="0" lang="en-US" altLang="ko-KR" sz="1300" b="0" i="0" u="none" strike="noStrike" kern="1200" cap="none" spc="0" normalizeH="0" baseline="3000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st</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a:t>
              </a:r>
              <a:r>
                <a:rPr kumimoji="0" lang="en-US" altLang="ko-KR" sz="1300" b="0" i="0" u="none" strike="noStrike" kern="1200" cap="none" spc="0" normalizeH="0" baseline="3000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1)</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바이오시밀러</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승인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현황</a:t>
              </a: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372"/>
            <a:ext cx="4284613" cy="276837"/>
            <a:chOff x="704850" y="2013298"/>
            <a:chExt cx="4140200"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3503779"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오리지널 바이오의약품별 바이오시밀러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FDA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승인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현황</a:t>
              </a: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873D743D-CE72-4434-92EA-2E259F150A8C}"/>
              </a:ext>
            </a:extLst>
          </p:cNvPr>
          <p:cNvSpPr txBox="1"/>
          <p:nvPr/>
        </p:nvSpPr>
        <p:spPr>
          <a:xfrm>
            <a:off x="8578285" y="3966621"/>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개</a:t>
            </a:r>
            <a:r>
              <a:rPr lang="en-US" altLang="ko-KR" sz="800" dirty="0"/>
              <a:t>)</a:t>
            </a:r>
            <a:endParaRPr lang="ko-KR" altLang="en-US" sz="800" dirty="0"/>
          </a:p>
        </p:txBody>
      </p:sp>
      <p:graphicFrame>
        <p:nvGraphicFramePr>
          <p:cNvPr id="21" name="표 20">
            <a:extLst>
              <a:ext uri="{FF2B5EF4-FFF2-40B4-BE49-F238E27FC236}">
                <a16:creationId xmlns:a16="http://schemas.microsoft.com/office/drawing/2014/main" id="{E80E0CB7-EE35-4319-81CC-777C56241A40}"/>
              </a:ext>
            </a:extLst>
          </p:cNvPr>
          <p:cNvGraphicFramePr>
            <a:graphicFrameLocks noGrp="1"/>
          </p:cNvGraphicFramePr>
          <p:nvPr>
            <p:extLst>
              <p:ext uri="{D42A27DB-BD31-4B8C-83A1-F6EECF244321}">
                <p14:modId xmlns:p14="http://schemas.microsoft.com/office/powerpoint/2010/main" val="1040747267"/>
              </p:ext>
            </p:extLst>
          </p:nvPr>
        </p:nvGraphicFramePr>
        <p:xfrm>
          <a:off x="488988" y="3192629"/>
          <a:ext cx="4284625" cy="2684296"/>
        </p:xfrm>
        <a:graphic>
          <a:graphicData uri="http://schemas.openxmlformats.org/drawingml/2006/table">
            <a:tbl>
              <a:tblPr>
                <a:tableStyleId>{5C22544A-7EE6-4342-B048-85BDC9FD1C3A}</a:tableStyleId>
              </a:tblPr>
              <a:tblGrid>
                <a:gridCol w="516852">
                  <a:extLst>
                    <a:ext uri="{9D8B030D-6E8A-4147-A177-3AD203B41FA5}">
                      <a16:colId xmlns:a16="http://schemas.microsoft.com/office/drawing/2014/main" val="393690651"/>
                    </a:ext>
                  </a:extLst>
                </a:gridCol>
                <a:gridCol w="922713">
                  <a:extLst>
                    <a:ext uri="{9D8B030D-6E8A-4147-A177-3AD203B41FA5}">
                      <a16:colId xmlns:a16="http://schemas.microsoft.com/office/drawing/2014/main" val="2743106637"/>
                    </a:ext>
                  </a:extLst>
                </a:gridCol>
                <a:gridCol w="831272">
                  <a:extLst>
                    <a:ext uri="{9D8B030D-6E8A-4147-A177-3AD203B41FA5}">
                      <a16:colId xmlns:a16="http://schemas.microsoft.com/office/drawing/2014/main" val="3421911638"/>
                    </a:ext>
                  </a:extLst>
                </a:gridCol>
                <a:gridCol w="432262">
                  <a:extLst>
                    <a:ext uri="{9D8B030D-6E8A-4147-A177-3AD203B41FA5}">
                      <a16:colId xmlns:a16="http://schemas.microsoft.com/office/drawing/2014/main" val="570395279"/>
                    </a:ext>
                  </a:extLst>
                </a:gridCol>
                <a:gridCol w="1005840">
                  <a:extLst>
                    <a:ext uri="{9D8B030D-6E8A-4147-A177-3AD203B41FA5}">
                      <a16:colId xmlns:a16="http://schemas.microsoft.com/office/drawing/2014/main" val="4262743255"/>
                    </a:ext>
                  </a:extLst>
                </a:gridCol>
                <a:gridCol w="575686">
                  <a:extLst>
                    <a:ext uri="{9D8B030D-6E8A-4147-A177-3AD203B41FA5}">
                      <a16:colId xmlns:a16="http://schemas.microsoft.com/office/drawing/2014/main" val="2269982651"/>
                    </a:ext>
                  </a:extLst>
                </a:gridCol>
              </a:tblGrid>
              <a:tr h="0">
                <a:tc>
                  <a:txBody>
                    <a:bodyPr/>
                    <a:lstStyle/>
                    <a:p>
                      <a:pPr algn="ctr" fontAlgn="ct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FDA </a:t>
                      </a: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승인일</a:t>
                      </a:r>
                    </a:p>
                  </a:txBody>
                  <a:tcPr marT="36000" marB="36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바이오시밀러 제품명</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기업명</a:t>
                      </a: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국가</a:t>
                      </a: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오리지널 의약품 제품명</a:t>
                      </a: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제품</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출시</a:t>
                      </a:r>
                    </a:p>
                  </a:txBody>
                  <a:tcPr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8798685"/>
                  </a:ext>
                </a:extLst>
              </a:tr>
              <a:tr h="236320">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2015.03</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작시오</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(Zarxio)</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산도스</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스위스</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뉴포젠</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(Neupogen)</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2015</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562790"/>
                  </a:ext>
                </a:extLst>
              </a:tr>
              <a:tr h="236320">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2016.04</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인플렉트라</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(Inflectra)</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셀트리온</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한국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레미케이드</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(Remicade)</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2016</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2048363"/>
                  </a:ext>
                </a:extLst>
              </a:tr>
              <a:tr h="236320">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2016.08</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에렐지</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(Erelzi)</a:t>
                      </a:r>
                      <a:r>
                        <a:rPr lang="en-US" altLang="ko-KR" sz="700" b="0" i="0" u="none" strike="noStrike" cap="none" spc="0" baseline="30000" dirty="0">
                          <a:ln>
                            <a:solidFill>
                              <a:schemeClr val="accent6">
                                <a:alpha val="0"/>
                              </a:schemeClr>
                            </a:solidFill>
                          </a:ln>
                          <a:solidFill>
                            <a:schemeClr val="tx1">
                              <a:lumMod val="85000"/>
                              <a:lumOff val="15000"/>
                            </a:schemeClr>
                          </a:solidFill>
                          <a:effectLst/>
                          <a:latin typeface="+mn-ea"/>
                          <a:ea typeface="+mn-ea"/>
                          <a:cs typeface="+mn-cs"/>
                        </a:rPr>
                        <a:t>2)</a:t>
                      </a:r>
                      <a:endParaRPr lang="ko-KR" altLang="en-US" sz="700" b="0" i="0" u="none" strike="noStrike" cap="none" spc="0" baseline="3000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산도스</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스위스</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엔브렐</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(Enbrel)</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38292952"/>
                  </a:ext>
                </a:extLst>
              </a:tr>
              <a:tr h="236320">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2016.09</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암제비타</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(Amjevita)</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암젠</a:t>
                      </a:r>
                      <a:endPar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휴미라</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(Humira)</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latinLnBrk="1"/>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2023</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23678348"/>
                  </a:ext>
                </a:extLst>
              </a:tr>
              <a:tr h="236320">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2017.09</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엠바시</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(Mvasi)</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암젠</a:t>
                      </a:r>
                      <a:endPar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미국</a:t>
                      </a:r>
                      <a:endPar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아바스틴</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(Avastin)</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latinLnBrk="1"/>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2019</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5688839"/>
                  </a:ext>
                </a:extLst>
              </a:tr>
              <a:tr h="236320">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2017.12</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오기브리</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(Ogivri)</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마일란</a:t>
                      </a:r>
                      <a:endPar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허셉틴</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(Herceptin)</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latinLnBrk="1"/>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2019</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35151247"/>
                  </a:ext>
                </a:extLst>
              </a:tr>
              <a:tr h="238072">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2018.06</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풀필라</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(Fulphila)</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마일란</a:t>
                      </a:r>
                      <a:endPar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뉴라스타</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(Neulasta)</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2018</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6552758"/>
                  </a:ext>
                </a:extLst>
              </a:tr>
              <a:tr h="238072">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2018.11</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트룩시마</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(Truxima)</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셀트리온</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한국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리툭산</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(Rituxan)</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2019</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2287359"/>
                  </a:ext>
                </a:extLst>
              </a:tr>
              <a:tr h="238072">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2021.07</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셈글리</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(Semglee)</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latinLnBrk="1"/>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마일란</a:t>
                      </a:r>
                      <a:endPar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란투스</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(Lantus)</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2021</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53040672"/>
                  </a:ext>
                </a:extLst>
              </a:tr>
              <a:tr h="236320">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2021.09</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바이우비즈</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(Byooviz)</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EEFBFF"/>
                    </a:solid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삼성바이오에피스</a:t>
                      </a:r>
                      <a:endPar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한국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루센티스</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(Lucentis)</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2022</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19076514"/>
                  </a:ext>
                </a:extLst>
              </a:tr>
            </a:tbl>
          </a:graphicData>
        </a:graphic>
      </p:graphicFrame>
      <p:sp>
        <p:nvSpPr>
          <p:cNvPr id="24" name="TextBox 23">
            <a:extLst>
              <a:ext uri="{FF2B5EF4-FFF2-40B4-BE49-F238E27FC236}">
                <a16:creationId xmlns:a16="http://schemas.microsoft.com/office/drawing/2014/main" id="{BD616A08-8D59-4C56-A567-78BAAB709F2F}"/>
              </a:ext>
            </a:extLst>
          </p:cNvPr>
          <p:cNvSpPr txBox="1"/>
          <p:nvPr/>
        </p:nvSpPr>
        <p:spPr>
          <a:xfrm>
            <a:off x="5137538" y="5845498"/>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국가생명공학정책연구센터</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2022</a:t>
            </a:r>
            <a:r>
              <a:rPr lang="ko-KR" altLang="en-US" dirty="0">
                <a:solidFill>
                  <a:schemeClr val="bg1">
                    <a:lumMod val="50000"/>
                  </a:schemeClr>
                </a:solidFill>
              </a:rPr>
              <a:t>년 </a:t>
            </a:r>
            <a:r>
              <a:rPr lang="en-US" altLang="ko-KR" dirty="0">
                <a:solidFill>
                  <a:schemeClr val="bg1">
                    <a:lumMod val="50000"/>
                  </a:schemeClr>
                </a:solidFill>
              </a:rPr>
              <a:t>12</a:t>
            </a:r>
            <a:r>
              <a:rPr lang="ko-KR" altLang="en-US" dirty="0">
                <a:solidFill>
                  <a:schemeClr val="bg1">
                    <a:lumMod val="50000"/>
                  </a:schemeClr>
                </a:solidFill>
              </a:rPr>
              <a:t>월 기준</a:t>
            </a:r>
            <a:r>
              <a:rPr lang="en-US" altLang="ko-KR" dirty="0">
                <a:solidFill>
                  <a:schemeClr val="bg1">
                    <a:lumMod val="50000"/>
                  </a:schemeClr>
                </a:solidFill>
              </a:rPr>
              <a:t> </a:t>
            </a:r>
          </a:p>
        </p:txBody>
      </p:sp>
      <p:graphicFrame>
        <p:nvGraphicFramePr>
          <p:cNvPr id="25" name="차트 24">
            <a:extLst>
              <a:ext uri="{FF2B5EF4-FFF2-40B4-BE49-F238E27FC236}">
                <a16:creationId xmlns:a16="http://schemas.microsoft.com/office/drawing/2014/main" id="{C709D4D4-B130-4E62-8F05-E436D4576833}"/>
              </a:ext>
            </a:extLst>
          </p:cNvPr>
          <p:cNvGraphicFramePr/>
          <p:nvPr>
            <p:extLst>
              <p:ext uri="{D42A27DB-BD31-4B8C-83A1-F6EECF244321}">
                <p14:modId xmlns:p14="http://schemas.microsoft.com/office/powerpoint/2010/main" val="2374454493"/>
              </p:ext>
            </p:extLst>
          </p:nvPr>
        </p:nvGraphicFramePr>
        <p:xfrm>
          <a:off x="5132437" y="4097765"/>
          <a:ext cx="4284663" cy="1863685"/>
        </p:xfrm>
        <a:graphic>
          <a:graphicData uri="http://schemas.openxmlformats.org/drawingml/2006/chart">
            <c:chart xmlns:c="http://schemas.openxmlformats.org/drawingml/2006/chart" xmlns:r="http://schemas.openxmlformats.org/officeDocument/2006/relationships" r:id="rId2"/>
          </a:graphicData>
        </a:graphic>
      </p:graphicFrame>
      <p:sp>
        <p:nvSpPr>
          <p:cNvPr id="26" name="직사각형 25">
            <a:extLst>
              <a:ext uri="{FF2B5EF4-FFF2-40B4-BE49-F238E27FC236}">
                <a16:creationId xmlns:a16="http://schemas.microsoft.com/office/drawing/2014/main" id="{9BBE8900-2024-4A6E-A83B-04E9C40FF3FF}"/>
              </a:ext>
            </a:extLst>
          </p:cNvPr>
          <p:cNvSpPr/>
          <p:nvPr/>
        </p:nvSpPr>
        <p:spPr>
          <a:xfrm>
            <a:off x="5142741" y="2565400"/>
            <a:ext cx="4274310" cy="1340092"/>
          </a:xfrm>
          <a:prstGeom prst="rect">
            <a:avLst/>
          </a:prstGeom>
          <a:solidFill>
            <a:srgbClr val="F7F7F7"/>
          </a:solidFill>
          <a:ln w="952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오리지널 바이오의약품별로 바이오시밀러 </a:t>
            </a:r>
            <a:r>
              <a:rPr lang="en-US" altLang="ko-KR" sz="900" b="1" dirty="0">
                <a:ln>
                  <a:solidFill>
                    <a:sysClr val="window" lastClr="FFFFFF">
                      <a:lumMod val="65000"/>
                      <a:alpha val="0"/>
                    </a:sysClr>
                  </a:solidFill>
                </a:ln>
                <a:solidFill>
                  <a:schemeClr val="tx1">
                    <a:lumMod val="85000"/>
                    <a:lumOff val="15000"/>
                  </a:schemeClr>
                </a:solidFill>
                <a:latin typeface="+mn-ea"/>
              </a:rPr>
              <a:t>FDA </a:t>
            </a:r>
            <a:r>
              <a:rPr lang="ko-KR" altLang="en-US" sz="900" b="1" dirty="0">
                <a:ln>
                  <a:solidFill>
                    <a:sysClr val="window" lastClr="FFFFFF">
                      <a:lumMod val="65000"/>
                      <a:alpha val="0"/>
                    </a:sysClr>
                  </a:solidFill>
                </a:ln>
                <a:solidFill>
                  <a:schemeClr val="tx1">
                    <a:lumMod val="85000"/>
                    <a:lumOff val="15000"/>
                  </a:schemeClr>
                </a:solidFill>
                <a:latin typeface="+mn-ea"/>
              </a:rPr>
              <a:t>승인 현황</a:t>
            </a:r>
            <a:r>
              <a:rPr lang="en-US" altLang="ko-KR" sz="900" b="1" dirty="0">
                <a:ln>
                  <a:solidFill>
                    <a:sysClr val="window" lastClr="FFFFFF">
                      <a:lumMod val="65000"/>
                      <a:alpha val="0"/>
                    </a:sysClr>
                  </a:solidFill>
                </a:ln>
                <a:solidFill>
                  <a:schemeClr val="tx1">
                    <a:lumMod val="85000"/>
                    <a:lumOff val="15000"/>
                  </a:schemeClr>
                </a:solidFill>
                <a:latin typeface="+mn-ea"/>
              </a:rPr>
              <a:t>(2022.12 </a:t>
            </a:r>
            <a:r>
              <a:rPr lang="ko-KR" altLang="en-US" sz="900" b="1" dirty="0">
                <a:ln>
                  <a:solidFill>
                    <a:sysClr val="window" lastClr="FFFFFF">
                      <a:lumMod val="65000"/>
                      <a:alpha val="0"/>
                    </a:sysClr>
                  </a:solidFill>
                </a:ln>
                <a:solidFill>
                  <a:schemeClr val="tx1">
                    <a:lumMod val="85000"/>
                    <a:lumOff val="15000"/>
                  </a:schemeClr>
                </a:solidFill>
                <a:latin typeface="+mn-ea"/>
              </a:rPr>
              <a:t>기준</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을 살펴보면</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휴미라의 바이오시밀러가 </a:t>
            </a:r>
            <a:r>
              <a:rPr lang="en-US" altLang="ko-KR" sz="900" b="1" dirty="0">
                <a:ln>
                  <a:solidFill>
                    <a:sysClr val="window" lastClr="FFFFFF">
                      <a:lumMod val="65000"/>
                      <a:alpha val="0"/>
                    </a:sysClr>
                  </a:solidFill>
                </a:ln>
                <a:solidFill>
                  <a:schemeClr val="tx1">
                    <a:lumMod val="85000"/>
                    <a:lumOff val="15000"/>
                  </a:schemeClr>
                </a:solidFill>
                <a:latin typeface="+mn-ea"/>
              </a:rPr>
              <a:t>8</a:t>
            </a:r>
            <a:r>
              <a:rPr lang="ko-KR" altLang="en-US" sz="900" b="1" dirty="0">
                <a:ln>
                  <a:solidFill>
                    <a:sysClr val="window" lastClr="FFFFFF">
                      <a:lumMod val="65000"/>
                      <a:alpha val="0"/>
                    </a:sysClr>
                  </a:solidFill>
                </a:ln>
                <a:solidFill>
                  <a:schemeClr val="tx1">
                    <a:lumMod val="85000"/>
                    <a:lumOff val="15000"/>
                  </a:schemeClr>
                </a:solidFill>
                <a:latin typeface="+mn-ea"/>
              </a:rPr>
              <a:t>개로 </a:t>
            </a:r>
            <a:r>
              <a:rPr lang="en-US" altLang="ko-KR" sz="900" b="1" dirty="0">
                <a:ln>
                  <a:solidFill>
                    <a:sysClr val="window" lastClr="FFFFFF">
                      <a:lumMod val="65000"/>
                      <a:alpha val="0"/>
                    </a:sysClr>
                  </a:solidFill>
                </a:ln>
                <a:solidFill>
                  <a:schemeClr val="tx1">
                    <a:lumMod val="85000"/>
                    <a:lumOff val="15000"/>
                  </a:schemeClr>
                </a:solidFill>
                <a:latin typeface="+mn-ea"/>
              </a:rPr>
              <a:t>1</a:t>
            </a:r>
            <a:r>
              <a:rPr lang="ko-KR" altLang="en-US" sz="900" b="1" dirty="0">
                <a:ln>
                  <a:solidFill>
                    <a:sysClr val="window" lastClr="FFFFFF">
                      <a:lumMod val="65000"/>
                      <a:alpha val="0"/>
                    </a:sysClr>
                  </a:solidFill>
                </a:ln>
                <a:solidFill>
                  <a:schemeClr val="tx1">
                    <a:lumMod val="85000"/>
                    <a:lumOff val="15000"/>
                  </a:schemeClr>
                </a:solidFill>
                <a:latin typeface="+mn-ea"/>
              </a:rPr>
              <a:t>위이며 그 뒤로 뉴라스타</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 허셉틴</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err="1">
                <a:ln>
                  <a:solidFill>
                    <a:sysClr val="window" lastClr="FFFFFF">
                      <a:lumMod val="65000"/>
                      <a:alpha val="0"/>
                    </a:sysClr>
                  </a:solidFill>
                </a:ln>
                <a:solidFill>
                  <a:schemeClr val="tx1">
                    <a:lumMod val="85000"/>
                    <a:lumOff val="15000"/>
                  </a:schemeClr>
                </a:solidFill>
                <a:latin typeface="+mn-ea"/>
              </a:rPr>
              <a:t>레미케이드</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순으로 확인</a:t>
            </a:r>
          </a:p>
          <a:p>
            <a:pPr marL="271463" indent="-171450" fontAlgn="ctr">
              <a:lnSpc>
                <a:spcPct val="110000"/>
              </a:lnSpc>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휴미라는 </a:t>
            </a:r>
            <a:r>
              <a:rPr lang="en-US" altLang="ko-KR" sz="900" dirty="0">
                <a:ln>
                  <a:solidFill>
                    <a:sysClr val="window" lastClr="FFFFFF">
                      <a:lumMod val="65000"/>
                      <a:alpha val="0"/>
                    </a:sysClr>
                  </a:solidFill>
                </a:ln>
                <a:solidFill>
                  <a:schemeClr val="tx1">
                    <a:lumMod val="85000"/>
                    <a:lumOff val="15000"/>
                  </a:schemeClr>
                </a:solidFill>
                <a:latin typeface="+mn-ea"/>
              </a:rPr>
              <a:t>2002</a:t>
            </a:r>
            <a:r>
              <a:rPr lang="ko-KR" altLang="en-US" sz="900" dirty="0">
                <a:ln>
                  <a:solidFill>
                    <a:sysClr val="window" lastClr="FFFFFF">
                      <a:lumMod val="65000"/>
                      <a:alpha val="0"/>
                    </a:sysClr>
                  </a:solidFill>
                </a:ln>
                <a:solidFill>
                  <a:schemeClr val="tx1">
                    <a:lumMod val="85000"/>
                    <a:lumOff val="15000"/>
                  </a:schemeClr>
                </a:solidFill>
                <a:latin typeface="+mn-ea"/>
              </a:rPr>
              <a:t>년 </a:t>
            </a:r>
            <a:r>
              <a:rPr lang="en-US" altLang="ko-KR" sz="900" dirty="0">
                <a:ln>
                  <a:solidFill>
                    <a:sysClr val="window" lastClr="FFFFFF">
                      <a:lumMod val="65000"/>
                      <a:alpha val="0"/>
                    </a:sysClr>
                  </a:solidFill>
                </a:ln>
                <a:solidFill>
                  <a:schemeClr val="tx1">
                    <a:lumMod val="85000"/>
                    <a:lumOff val="15000"/>
                  </a:schemeClr>
                </a:solidFill>
                <a:latin typeface="+mn-ea"/>
              </a:rPr>
              <a:t>FDA </a:t>
            </a:r>
            <a:r>
              <a:rPr lang="ko-KR" altLang="en-US" sz="900" dirty="0">
                <a:ln>
                  <a:solidFill>
                    <a:sysClr val="window" lastClr="FFFFFF">
                      <a:lumMod val="65000"/>
                      <a:alpha val="0"/>
                    </a:sysClr>
                  </a:solidFill>
                </a:ln>
                <a:solidFill>
                  <a:schemeClr val="tx1">
                    <a:lumMod val="85000"/>
                    <a:lumOff val="15000"/>
                  </a:schemeClr>
                </a:solidFill>
                <a:latin typeface="+mn-ea"/>
              </a:rPr>
              <a:t>허가 받아 출시 후 </a:t>
            </a:r>
            <a:r>
              <a:rPr lang="en-US" altLang="ko-KR" sz="900" dirty="0">
                <a:ln>
                  <a:solidFill>
                    <a:sysClr val="window" lastClr="FFFFFF">
                      <a:lumMod val="65000"/>
                      <a:alpha val="0"/>
                    </a:sysClr>
                  </a:solidFill>
                </a:ln>
                <a:solidFill>
                  <a:schemeClr val="tx1">
                    <a:lumMod val="85000"/>
                    <a:lumOff val="15000"/>
                  </a:schemeClr>
                </a:solidFill>
                <a:latin typeface="+mn-ea"/>
              </a:rPr>
              <a:t>2022</a:t>
            </a:r>
            <a:r>
              <a:rPr lang="ko-KR" altLang="en-US" sz="900" dirty="0">
                <a:ln>
                  <a:solidFill>
                    <a:sysClr val="window" lastClr="FFFFFF">
                      <a:lumMod val="65000"/>
                      <a:alpha val="0"/>
                    </a:sysClr>
                  </a:solidFill>
                </a:ln>
                <a:solidFill>
                  <a:schemeClr val="tx1">
                    <a:lumMod val="85000"/>
                    <a:lumOff val="15000"/>
                  </a:schemeClr>
                </a:solidFill>
                <a:latin typeface="+mn-ea"/>
              </a:rPr>
              <a:t>년까지 독점적인 시장을 차지하였으나</a:t>
            </a:r>
            <a:r>
              <a:rPr lang="en-US" altLang="ko-KR" sz="900" dirty="0">
                <a:ln>
                  <a:solidFill>
                    <a:sysClr val="window" lastClr="FFFFFF">
                      <a:lumMod val="65000"/>
                      <a:alpha val="0"/>
                    </a:sysClr>
                  </a:solidFill>
                </a:ln>
                <a:solidFill>
                  <a:schemeClr val="tx1">
                    <a:lumMod val="85000"/>
                    <a:lumOff val="15000"/>
                  </a:schemeClr>
                </a:solidFill>
                <a:latin typeface="+mn-ea"/>
              </a:rPr>
              <a:t>, 2023</a:t>
            </a:r>
            <a:r>
              <a:rPr lang="ko-KR" altLang="en-US" sz="900" dirty="0">
                <a:ln>
                  <a:solidFill>
                    <a:sysClr val="window" lastClr="FFFFFF">
                      <a:lumMod val="65000"/>
                      <a:alpha val="0"/>
                    </a:sysClr>
                  </a:solidFill>
                </a:ln>
                <a:solidFill>
                  <a:schemeClr val="tx1">
                    <a:lumMod val="85000"/>
                    <a:lumOff val="15000"/>
                  </a:schemeClr>
                </a:solidFill>
                <a:latin typeface="+mn-ea"/>
              </a:rPr>
              <a:t>년 </a:t>
            </a:r>
            <a:r>
              <a:rPr lang="en-US" altLang="ko-KR" sz="900" dirty="0">
                <a:ln>
                  <a:solidFill>
                    <a:sysClr val="window" lastClr="FFFFFF">
                      <a:lumMod val="65000"/>
                      <a:alpha val="0"/>
                    </a:sysClr>
                  </a:solidFill>
                </a:ln>
                <a:solidFill>
                  <a:schemeClr val="tx1">
                    <a:lumMod val="85000"/>
                    <a:lumOff val="15000"/>
                  </a:schemeClr>
                </a:solidFill>
                <a:latin typeface="+mn-ea"/>
              </a:rPr>
              <a:t>1</a:t>
            </a:r>
            <a:r>
              <a:rPr lang="ko-KR" altLang="en-US" sz="900" dirty="0">
                <a:ln>
                  <a:solidFill>
                    <a:sysClr val="window" lastClr="FFFFFF">
                      <a:lumMod val="65000"/>
                      <a:alpha val="0"/>
                    </a:sysClr>
                  </a:solidFill>
                </a:ln>
                <a:solidFill>
                  <a:schemeClr val="tx1">
                    <a:lumMod val="85000"/>
                    <a:lumOff val="15000"/>
                  </a:schemeClr>
                </a:solidFill>
                <a:latin typeface="+mn-ea"/>
              </a:rPr>
              <a:t>월 미국 특허가 만료</a:t>
            </a:r>
            <a:endParaRPr lang="en-US" altLang="ko-KR" sz="900"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암젠의 암제비타를 시작으로 </a:t>
            </a:r>
            <a:r>
              <a:rPr lang="ko-KR" altLang="en-US" sz="900" dirty="0" err="1">
                <a:ln>
                  <a:solidFill>
                    <a:sysClr val="window" lastClr="FFFFFF">
                      <a:lumMod val="65000"/>
                      <a:alpha val="0"/>
                    </a:sysClr>
                  </a:solidFill>
                </a:ln>
                <a:solidFill>
                  <a:schemeClr val="tx1">
                    <a:lumMod val="85000"/>
                    <a:lumOff val="15000"/>
                  </a:schemeClr>
                </a:solidFill>
                <a:latin typeface="+mn-ea"/>
              </a:rPr>
              <a:t>휴미라</a:t>
            </a:r>
            <a:r>
              <a:rPr lang="ko-KR" altLang="en-US" sz="900" dirty="0">
                <a:ln>
                  <a:solidFill>
                    <a:sysClr val="window" lastClr="FFFFFF">
                      <a:lumMod val="65000"/>
                      <a:alpha val="0"/>
                    </a:sysClr>
                  </a:solidFill>
                </a:ln>
                <a:solidFill>
                  <a:schemeClr val="tx1">
                    <a:lumMod val="85000"/>
                    <a:lumOff val="15000"/>
                  </a:schemeClr>
                </a:solidFill>
                <a:latin typeface="+mn-ea"/>
              </a:rPr>
              <a:t> 바이오시밀러 본격 출시 예정</a:t>
            </a:r>
            <a:r>
              <a:rPr lang="en-US" altLang="ko-KR" sz="900" dirty="0">
                <a:ln>
                  <a:solidFill>
                    <a:sysClr val="window" lastClr="FFFFFF">
                      <a:lumMod val="65000"/>
                      <a:alpha val="0"/>
                    </a:sysClr>
                  </a:solidFill>
                </a:ln>
                <a:solidFill>
                  <a:schemeClr val="tx1">
                    <a:lumMod val="85000"/>
                    <a:lumOff val="15000"/>
                  </a:schemeClr>
                </a:solidFill>
                <a:latin typeface="+mn-ea"/>
              </a:rPr>
              <a:t>(2018</a:t>
            </a:r>
            <a:r>
              <a:rPr lang="ko-KR" altLang="en-US" sz="900" dirty="0">
                <a:ln>
                  <a:solidFill>
                    <a:sysClr val="window" lastClr="FFFFFF">
                      <a:lumMod val="65000"/>
                      <a:alpha val="0"/>
                    </a:sysClr>
                  </a:solidFill>
                </a:ln>
                <a:solidFill>
                  <a:schemeClr val="tx1">
                    <a:lumMod val="85000"/>
                    <a:lumOff val="15000"/>
                  </a:schemeClr>
                </a:solidFill>
                <a:latin typeface="+mn-ea"/>
              </a:rPr>
              <a:t>년 유럽에서는 </a:t>
            </a:r>
            <a:r>
              <a:rPr lang="ko-KR" altLang="en-US" sz="900" dirty="0" err="1">
                <a:ln>
                  <a:solidFill>
                    <a:sysClr val="window" lastClr="FFFFFF">
                      <a:lumMod val="65000"/>
                      <a:alpha val="0"/>
                    </a:sysClr>
                  </a:solidFill>
                </a:ln>
                <a:solidFill>
                  <a:schemeClr val="tx1">
                    <a:lumMod val="85000"/>
                    <a:lumOff val="15000"/>
                  </a:schemeClr>
                </a:solidFill>
                <a:latin typeface="+mn-ea"/>
              </a:rPr>
              <a:t>휴미라</a:t>
            </a:r>
            <a:r>
              <a:rPr lang="ko-KR" altLang="en-US" sz="900" dirty="0">
                <a:ln>
                  <a:solidFill>
                    <a:sysClr val="window" lastClr="FFFFFF">
                      <a:lumMod val="65000"/>
                      <a:alpha val="0"/>
                    </a:sysClr>
                  </a:solidFill>
                </a:ln>
                <a:solidFill>
                  <a:schemeClr val="tx1">
                    <a:lumMod val="85000"/>
                    <a:lumOff val="15000"/>
                  </a:schemeClr>
                </a:solidFill>
                <a:latin typeface="+mn-ea"/>
              </a:rPr>
              <a:t> 바이오시밀러 출시</a:t>
            </a:r>
            <a:r>
              <a:rPr lang="en-US" altLang="ko-KR" sz="900" dirty="0">
                <a:ln>
                  <a:solidFill>
                    <a:sysClr val="window" lastClr="FFFFFF">
                      <a:lumMod val="65000"/>
                      <a:alpha val="0"/>
                    </a:sysClr>
                  </a:solidFill>
                </a:ln>
                <a:solidFill>
                  <a:schemeClr val="tx1">
                    <a:lumMod val="85000"/>
                    <a:lumOff val="15000"/>
                  </a:schemeClr>
                </a:solidFill>
                <a:latin typeface="+mn-ea"/>
              </a:rPr>
              <a:t>)</a:t>
            </a:r>
          </a:p>
        </p:txBody>
      </p:sp>
      <p:sp>
        <p:nvSpPr>
          <p:cNvPr id="31" name="직사각형 30">
            <a:extLst>
              <a:ext uri="{FF2B5EF4-FFF2-40B4-BE49-F238E27FC236}">
                <a16:creationId xmlns:a16="http://schemas.microsoft.com/office/drawing/2014/main" id="{09BEF7D7-A1D8-4F2A-8F0B-D55320483AE1}"/>
              </a:ext>
            </a:extLst>
          </p:cNvPr>
          <p:cNvSpPr/>
          <p:nvPr/>
        </p:nvSpPr>
        <p:spPr>
          <a:xfrm>
            <a:off x="488999" y="2565401"/>
            <a:ext cx="4284613" cy="549290"/>
          </a:xfrm>
          <a:prstGeom prst="rect">
            <a:avLst/>
          </a:prstGeom>
          <a:gradFill>
            <a:gsLst>
              <a:gs pos="51000">
                <a:srgbClr val="0B3BAD"/>
              </a:gs>
              <a:gs pos="50000">
                <a:srgbClr val="00338D"/>
              </a:gs>
            </a:gsLst>
            <a:lin ang="135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540000" tIns="144000" rIns="108000" bIns="0" rtlCol="0" anchor="t">
            <a:noAutofit/>
          </a:bodyPr>
          <a:lstStyle/>
          <a:p>
            <a:pPr fontAlgn="base" hangingPunct="0">
              <a:lnSpc>
                <a:spcPct val="110000"/>
              </a:lnSpc>
              <a:spcAft>
                <a:spcPts val="500"/>
              </a:spcAft>
            </a:pPr>
            <a:r>
              <a:rPr lang="ko-KR" altLang="en-US" sz="1000" b="1" dirty="0">
                <a:ln>
                  <a:solidFill>
                    <a:schemeClr val="tx2">
                      <a:alpha val="0"/>
                    </a:schemeClr>
                  </a:solidFill>
                </a:ln>
                <a:solidFill>
                  <a:schemeClr val="bg1"/>
                </a:solidFill>
                <a:latin typeface="+mn-ea"/>
                <a:ea typeface="KoPub돋움체 Medium" panose="00000600000000000000" pitchFamily="2" charset="-127"/>
              </a:rPr>
              <a:t>미국 바이오시밀러 시장에서 암젠</a:t>
            </a:r>
            <a:r>
              <a:rPr lang="en-US" altLang="ko-KR" sz="1000" b="1" dirty="0">
                <a:ln>
                  <a:solidFill>
                    <a:schemeClr val="tx2">
                      <a:alpha val="0"/>
                    </a:schemeClr>
                  </a:solidFill>
                </a:ln>
                <a:solidFill>
                  <a:schemeClr val="bg1"/>
                </a:solidFill>
                <a:latin typeface="+mn-ea"/>
                <a:ea typeface="KoPub돋움체 Medium" panose="00000600000000000000" pitchFamily="2" charset="-127"/>
              </a:rPr>
              <a:t>(Amgen), </a:t>
            </a:r>
            <a:r>
              <a:rPr lang="ko-KR" altLang="en-US" sz="1000" b="1" dirty="0">
                <a:ln>
                  <a:solidFill>
                    <a:schemeClr val="tx2">
                      <a:alpha val="0"/>
                    </a:schemeClr>
                  </a:solidFill>
                </a:ln>
                <a:solidFill>
                  <a:schemeClr val="bg1"/>
                </a:solidFill>
                <a:latin typeface="+mn-ea"/>
                <a:ea typeface="KoPub돋움체 Medium" panose="00000600000000000000" pitchFamily="2" charset="-127"/>
              </a:rPr>
              <a:t>마일란</a:t>
            </a:r>
            <a:r>
              <a:rPr lang="en-US" altLang="ko-KR" sz="1000" b="1" dirty="0">
                <a:ln>
                  <a:solidFill>
                    <a:schemeClr val="tx2">
                      <a:alpha val="0"/>
                    </a:schemeClr>
                  </a:solidFill>
                </a:ln>
                <a:solidFill>
                  <a:schemeClr val="bg1"/>
                </a:solidFill>
                <a:latin typeface="+mn-ea"/>
                <a:ea typeface="KoPub돋움체 Medium" panose="00000600000000000000" pitchFamily="2" charset="-127"/>
              </a:rPr>
              <a:t>(Mylan), </a:t>
            </a:r>
            <a:r>
              <a:rPr lang="ko-KR" altLang="en-US" sz="1000" b="1" dirty="0">
                <a:ln>
                  <a:solidFill>
                    <a:schemeClr val="tx2">
                      <a:alpha val="0"/>
                    </a:schemeClr>
                  </a:solidFill>
                </a:ln>
                <a:solidFill>
                  <a:schemeClr val="bg1"/>
                </a:solidFill>
                <a:latin typeface="+mn-ea"/>
                <a:ea typeface="KoPub돋움체 Medium" panose="00000600000000000000" pitchFamily="2" charset="-127"/>
              </a:rPr>
              <a:t>산도스 </a:t>
            </a:r>
            <a:r>
              <a:rPr lang="en-US" altLang="ko-KR" sz="1000" b="1" dirty="0">
                <a:ln>
                  <a:solidFill>
                    <a:schemeClr val="tx2">
                      <a:alpha val="0"/>
                    </a:schemeClr>
                  </a:solidFill>
                </a:ln>
                <a:solidFill>
                  <a:schemeClr val="bg1"/>
                </a:solidFill>
                <a:latin typeface="+mn-ea"/>
                <a:ea typeface="KoPub돋움체 Medium" panose="00000600000000000000" pitchFamily="2" charset="-127"/>
              </a:rPr>
              <a:t>(Sandoz), </a:t>
            </a:r>
            <a:r>
              <a:rPr lang="ko-KR" altLang="en-US" sz="1000" b="1" dirty="0">
                <a:ln>
                  <a:solidFill>
                    <a:schemeClr val="tx2">
                      <a:alpha val="0"/>
                    </a:schemeClr>
                  </a:solidFill>
                </a:ln>
                <a:solidFill>
                  <a:schemeClr val="bg1"/>
                </a:solidFill>
                <a:latin typeface="+mn-ea"/>
                <a:ea typeface="KoPub돋움체 Medium" panose="00000600000000000000" pitchFamily="2" charset="-127"/>
              </a:rPr>
              <a:t>삼성바이오에피스</a:t>
            </a:r>
            <a:r>
              <a:rPr lang="en-US" altLang="ko-KR" sz="1000" b="1" dirty="0">
                <a:ln>
                  <a:solidFill>
                    <a:schemeClr val="tx2">
                      <a:alpha val="0"/>
                    </a:schemeClr>
                  </a:solidFill>
                </a:ln>
                <a:solidFill>
                  <a:schemeClr val="bg1"/>
                </a:solidFill>
                <a:latin typeface="+mn-ea"/>
                <a:ea typeface="KoPub돋움체 Medium" panose="00000600000000000000" pitchFamily="2" charset="-127"/>
              </a:rPr>
              <a:t>, </a:t>
            </a:r>
            <a:r>
              <a:rPr lang="ko-KR" altLang="en-US" sz="1000" b="1" dirty="0">
                <a:ln>
                  <a:solidFill>
                    <a:schemeClr val="tx2">
                      <a:alpha val="0"/>
                    </a:schemeClr>
                  </a:solidFill>
                </a:ln>
                <a:solidFill>
                  <a:schemeClr val="bg1"/>
                </a:solidFill>
                <a:latin typeface="+mn-ea"/>
                <a:ea typeface="KoPub돋움체 Medium" panose="00000600000000000000" pitchFamily="2" charset="-127"/>
              </a:rPr>
              <a:t>셀트리온</a:t>
            </a:r>
            <a:r>
              <a:rPr lang="en-US" altLang="ko-KR" sz="1000" b="1" dirty="0">
                <a:ln>
                  <a:solidFill>
                    <a:schemeClr val="tx2">
                      <a:alpha val="0"/>
                    </a:schemeClr>
                  </a:solidFill>
                </a:ln>
                <a:solidFill>
                  <a:schemeClr val="bg1"/>
                </a:solidFill>
                <a:latin typeface="+mn-ea"/>
                <a:ea typeface="KoPub돋움체 Medium" panose="00000600000000000000" pitchFamily="2" charset="-127"/>
              </a:rPr>
              <a:t> </a:t>
            </a:r>
            <a:r>
              <a:rPr lang="ko-KR" altLang="en-US" sz="1000" b="1" dirty="0">
                <a:ln>
                  <a:solidFill>
                    <a:schemeClr val="tx2">
                      <a:alpha val="0"/>
                    </a:schemeClr>
                  </a:solidFill>
                </a:ln>
                <a:solidFill>
                  <a:schemeClr val="bg1"/>
                </a:solidFill>
                <a:latin typeface="+mn-ea"/>
                <a:ea typeface="KoPub돋움체 Medium" panose="00000600000000000000" pitchFamily="2" charset="-127"/>
              </a:rPr>
              <a:t>등 퍼스트 무버로 진출</a:t>
            </a:r>
            <a:r>
              <a:rPr lang="en-US" altLang="ko-KR" sz="1000" b="1" dirty="0">
                <a:ln>
                  <a:solidFill>
                    <a:schemeClr val="tx2">
                      <a:alpha val="0"/>
                    </a:schemeClr>
                  </a:solidFill>
                </a:ln>
                <a:solidFill>
                  <a:schemeClr val="bg1"/>
                </a:solidFill>
                <a:latin typeface="+mn-ea"/>
                <a:ea typeface="KoPub돋움체 Medium" panose="00000600000000000000" pitchFamily="2" charset="-127"/>
              </a:rPr>
              <a:t>”</a:t>
            </a:r>
            <a:endParaRPr lang="ko-KR" altLang="en-US" sz="1000" b="1" dirty="0">
              <a:ln>
                <a:solidFill>
                  <a:schemeClr val="tx2">
                    <a:alpha val="0"/>
                  </a:schemeClr>
                </a:solidFill>
              </a:ln>
              <a:solidFill>
                <a:schemeClr val="bg1"/>
              </a:solidFill>
              <a:latin typeface="+mn-ea"/>
              <a:ea typeface="KoPub돋움체 Medium" panose="00000600000000000000" pitchFamily="2" charset="-127"/>
            </a:endParaRPr>
          </a:p>
        </p:txBody>
      </p:sp>
      <p:grpSp>
        <p:nvGrpSpPr>
          <p:cNvPr id="32" name="Group 14">
            <a:extLst>
              <a:ext uri="{FF2B5EF4-FFF2-40B4-BE49-F238E27FC236}">
                <a16:creationId xmlns:a16="http://schemas.microsoft.com/office/drawing/2014/main" id="{2A86A895-0C24-47AB-9E4E-D16993A0CC77}"/>
              </a:ext>
            </a:extLst>
          </p:cNvPr>
          <p:cNvGrpSpPr/>
          <p:nvPr/>
        </p:nvGrpSpPr>
        <p:grpSpPr>
          <a:xfrm>
            <a:off x="718655" y="2635134"/>
            <a:ext cx="204454" cy="173546"/>
            <a:chOff x="8342947" y="3168013"/>
            <a:chExt cx="628397" cy="533401"/>
          </a:xfrm>
          <a:solidFill>
            <a:schemeClr val="bg1"/>
          </a:solidFill>
        </p:grpSpPr>
        <p:sp>
          <p:nvSpPr>
            <p:cNvPr id="33" name="Graphic 10">
              <a:extLst>
                <a:ext uri="{FF2B5EF4-FFF2-40B4-BE49-F238E27FC236}">
                  <a16:creationId xmlns:a16="http://schemas.microsoft.com/office/drawing/2014/main" id="{85D62BC7-6E4A-4196-B5EF-2892254BF399}"/>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solidFill>
                  <a:schemeClr val="bg1"/>
                </a:solidFill>
              </a:endParaRPr>
            </a:p>
          </p:txBody>
        </p:sp>
        <p:sp>
          <p:nvSpPr>
            <p:cNvPr id="35" name="Graphic 10">
              <a:extLst>
                <a:ext uri="{FF2B5EF4-FFF2-40B4-BE49-F238E27FC236}">
                  <a16:creationId xmlns:a16="http://schemas.microsoft.com/office/drawing/2014/main" id="{E964B854-021B-4871-B7B1-251F14CBCC45}"/>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solidFill>
                  <a:schemeClr val="bg1"/>
                </a:solidFill>
              </a:endParaRPr>
            </a:p>
          </p:txBody>
        </p:sp>
      </p:grpSp>
    </p:spTree>
    <p:extLst>
      <p:ext uri="{BB962C8B-B14F-4D97-AF65-F5344CB8AC3E}">
        <p14:creationId xmlns:p14="http://schemas.microsoft.com/office/powerpoint/2010/main" val="72973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직사각형 41">
            <a:extLst>
              <a:ext uri="{FF2B5EF4-FFF2-40B4-BE49-F238E27FC236}">
                <a16:creationId xmlns:a16="http://schemas.microsoft.com/office/drawing/2014/main" id="{553191D4-C87C-455F-9B87-B9CA46534360}"/>
              </a:ext>
            </a:extLst>
          </p:cNvPr>
          <p:cNvSpPr/>
          <p:nvPr/>
        </p:nvSpPr>
        <p:spPr>
          <a:xfrm>
            <a:off x="6096000" y="3782059"/>
            <a:ext cx="3321000" cy="1058729"/>
          </a:xfrm>
          <a:prstGeom prst="rect">
            <a:avLst/>
          </a:prstGeom>
          <a:solidFill>
            <a:srgbClr val="E9F1FF"/>
          </a:solidFill>
          <a:ln w="12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ctr"/>
          <a:lstStyle/>
          <a:p>
            <a:pPr marL="182563" fontAlgn="ctr">
              <a:lnSpc>
                <a:spcPct val="110000"/>
              </a:lnSpc>
              <a:spcAft>
                <a:spcPts val="500"/>
              </a:spcAft>
              <a:defRPr/>
            </a:pPr>
            <a:r>
              <a:rPr lang="en-US" altLang="ko-KR" sz="900" b="1" dirty="0">
                <a:ln>
                  <a:solidFill>
                    <a:sysClr val="window" lastClr="FFFFFF">
                      <a:lumMod val="65000"/>
                      <a:alpha val="0"/>
                    </a:sysClr>
                  </a:solidFill>
                </a:ln>
                <a:solidFill>
                  <a:srgbClr val="00338D"/>
                </a:solidFill>
                <a:latin typeface="+mn-ea"/>
              </a:rPr>
              <a:t>2018</a:t>
            </a:r>
            <a:r>
              <a:rPr lang="ko-KR" altLang="en-US" sz="900" b="1" dirty="0">
                <a:ln>
                  <a:solidFill>
                    <a:sysClr val="window" lastClr="FFFFFF">
                      <a:lumMod val="65000"/>
                      <a:alpha val="0"/>
                    </a:sysClr>
                  </a:solidFill>
                </a:ln>
                <a:solidFill>
                  <a:srgbClr val="00338D"/>
                </a:solidFill>
                <a:latin typeface="+mn-ea"/>
              </a:rPr>
              <a:t>년 </a:t>
            </a:r>
            <a:r>
              <a:rPr lang="en-US" altLang="ko-KR" sz="900" b="1" dirty="0">
                <a:ln>
                  <a:solidFill>
                    <a:sysClr val="window" lastClr="FFFFFF">
                      <a:lumMod val="65000"/>
                      <a:alpha val="0"/>
                    </a:sysClr>
                  </a:solidFill>
                </a:ln>
                <a:solidFill>
                  <a:srgbClr val="00338D"/>
                </a:solidFill>
                <a:latin typeface="+mn-ea"/>
              </a:rPr>
              <a:t>EU</a:t>
            </a:r>
            <a:r>
              <a:rPr lang="ko-KR" altLang="en-US" sz="900" b="1" dirty="0">
                <a:ln>
                  <a:solidFill>
                    <a:sysClr val="window" lastClr="FFFFFF">
                      <a:lumMod val="65000"/>
                      <a:alpha val="0"/>
                    </a:sysClr>
                  </a:solidFill>
                </a:ln>
                <a:solidFill>
                  <a:srgbClr val="00338D"/>
                </a:solidFill>
                <a:latin typeface="+mn-ea"/>
              </a:rPr>
              <a:t>에서 허셉틴의 첫 바이오시밀러</a:t>
            </a:r>
            <a:r>
              <a:rPr lang="en-US" altLang="ko-KR" sz="900" b="1" dirty="0">
                <a:ln>
                  <a:solidFill>
                    <a:sysClr val="window" lastClr="FFFFFF">
                      <a:lumMod val="65000"/>
                      <a:alpha val="0"/>
                    </a:sysClr>
                  </a:solidFill>
                </a:ln>
                <a:solidFill>
                  <a:srgbClr val="00338D"/>
                </a:solidFill>
                <a:latin typeface="+mn-ea"/>
              </a:rPr>
              <a:t> ‘</a:t>
            </a:r>
            <a:r>
              <a:rPr lang="ko-KR" altLang="en-US" sz="900" b="1" dirty="0">
                <a:ln>
                  <a:solidFill>
                    <a:sysClr val="window" lastClr="FFFFFF">
                      <a:lumMod val="65000"/>
                      <a:alpha val="0"/>
                    </a:sysClr>
                  </a:solidFill>
                </a:ln>
                <a:solidFill>
                  <a:srgbClr val="00338D"/>
                </a:solidFill>
                <a:latin typeface="+mn-ea"/>
              </a:rPr>
              <a:t>온트루잔트 </a:t>
            </a:r>
            <a:r>
              <a:rPr lang="en-US" altLang="ko-KR" sz="900" b="1" dirty="0">
                <a:ln>
                  <a:solidFill>
                    <a:sysClr val="window" lastClr="FFFFFF">
                      <a:lumMod val="65000"/>
                      <a:alpha val="0"/>
                    </a:sysClr>
                  </a:solidFill>
                </a:ln>
                <a:solidFill>
                  <a:srgbClr val="00338D"/>
                </a:solidFill>
                <a:latin typeface="+mn-ea"/>
              </a:rPr>
              <a:t>(Ontruzant)’</a:t>
            </a:r>
            <a:r>
              <a:rPr lang="ko-KR" altLang="en-US" sz="900" b="1" dirty="0">
                <a:ln>
                  <a:solidFill>
                    <a:sysClr val="window" lastClr="FFFFFF">
                      <a:lumMod val="65000"/>
                      <a:alpha val="0"/>
                    </a:sysClr>
                  </a:solidFill>
                </a:ln>
                <a:solidFill>
                  <a:srgbClr val="00338D"/>
                </a:solidFill>
                <a:latin typeface="+mn-ea"/>
              </a:rPr>
              <a:t>가 출시되었고</a:t>
            </a:r>
            <a:r>
              <a:rPr lang="en-US" altLang="ko-KR" sz="900" b="1" dirty="0">
                <a:ln>
                  <a:solidFill>
                    <a:sysClr val="window" lastClr="FFFFFF">
                      <a:lumMod val="65000"/>
                      <a:alpha val="0"/>
                    </a:sysClr>
                  </a:solidFill>
                </a:ln>
                <a:solidFill>
                  <a:srgbClr val="00338D"/>
                </a:solidFill>
                <a:latin typeface="+mn-ea"/>
              </a:rPr>
              <a:t>, 2019</a:t>
            </a:r>
            <a:r>
              <a:rPr lang="ko-KR" altLang="en-US" sz="900" b="1" dirty="0">
                <a:ln>
                  <a:solidFill>
                    <a:sysClr val="window" lastClr="FFFFFF">
                      <a:lumMod val="65000"/>
                      <a:alpha val="0"/>
                    </a:sysClr>
                  </a:solidFill>
                </a:ln>
                <a:solidFill>
                  <a:srgbClr val="00338D"/>
                </a:solidFill>
                <a:latin typeface="+mn-ea"/>
              </a:rPr>
              <a:t>년 미국에서 </a:t>
            </a:r>
            <a:r>
              <a:rPr lang="en-US" altLang="ko-KR" sz="900" b="1" dirty="0">
                <a:ln>
                  <a:solidFill>
                    <a:sysClr val="window" lastClr="FFFFFF">
                      <a:lumMod val="65000"/>
                      <a:alpha val="0"/>
                    </a:sysClr>
                  </a:solidFill>
                </a:ln>
                <a:solidFill>
                  <a:srgbClr val="00338D"/>
                </a:solidFill>
                <a:latin typeface="+mn-ea"/>
              </a:rPr>
              <a:t>‘</a:t>
            </a:r>
            <a:r>
              <a:rPr lang="ko-KR" altLang="en-US" sz="900" b="1" dirty="0">
                <a:ln>
                  <a:solidFill>
                    <a:sysClr val="window" lastClr="FFFFFF">
                      <a:lumMod val="65000"/>
                      <a:alpha val="0"/>
                    </a:sysClr>
                  </a:solidFill>
                </a:ln>
                <a:solidFill>
                  <a:srgbClr val="00338D"/>
                </a:solidFill>
                <a:latin typeface="+mn-ea"/>
              </a:rPr>
              <a:t>칸진티 </a:t>
            </a:r>
            <a:r>
              <a:rPr lang="en-US" altLang="ko-KR" sz="900" b="1" dirty="0">
                <a:ln>
                  <a:solidFill>
                    <a:sysClr val="window" lastClr="FFFFFF">
                      <a:lumMod val="65000"/>
                      <a:alpha val="0"/>
                    </a:sysClr>
                  </a:solidFill>
                </a:ln>
                <a:solidFill>
                  <a:srgbClr val="00338D"/>
                </a:solidFill>
                <a:latin typeface="+mn-ea"/>
              </a:rPr>
              <a:t>(Kanjinti)’</a:t>
            </a:r>
            <a:r>
              <a:rPr lang="ko-KR" altLang="en-US" sz="900" b="1" dirty="0">
                <a:ln>
                  <a:solidFill>
                    <a:sysClr val="window" lastClr="FFFFFF">
                      <a:lumMod val="65000"/>
                      <a:alpha val="0"/>
                    </a:sysClr>
                  </a:solidFill>
                </a:ln>
                <a:solidFill>
                  <a:srgbClr val="00338D"/>
                </a:solidFill>
                <a:latin typeface="+mn-ea"/>
              </a:rPr>
              <a:t>를</a:t>
            </a:r>
            <a:r>
              <a:rPr lang="en-US" altLang="ko-KR" sz="900" b="1" dirty="0">
                <a:ln>
                  <a:solidFill>
                    <a:sysClr val="window" lastClr="FFFFFF">
                      <a:lumMod val="65000"/>
                      <a:alpha val="0"/>
                    </a:sysClr>
                  </a:solidFill>
                </a:ln>
                <a:solidFill>
                  <a:srgbClr val="00338D"/>
                </a:solidFill>
                <a:latin typeface="+mn-ea"/>
              </a:rPr>
              <a:t> </a:t>
            </a:r>
            <a:r>
              <a:rPr lang="ko-KR" altLang="en-US" sz="900" b="1" dirty="0">
                <a:ln>
                  <a:solidFill>
                    <a:sysClr val="window" lastClr="FFFFFF">
                      <a:lumMod val="65000"/>
                      <a:alpha val="0"/>
                    </a:sysClr>
                  </a:solidFill>
                </a:ln>
                <a:solidFill>
                  <a:srgbClr val="00338D"/>
                </a:solidFill>
                <a:latin typeface="+mn-ea"/>
              </a:rPr>
              <a:t>포함하여 </a:t>
            </a:r>
            <a:r>
              <a:rPr lang="en-US" altLang="ko-KR" sz="900" b="1" dirty="0">
                <a:ln>
                  <a:solidFill>
                    <a:sysClr val="window" lastClr="FFFFFF">
                      <a:lumMod val="65000"/>
                      <a:alpha val="0"/>
                    </a:sysClr>
                  </a:solidFill>
                </a:ln>
                <a:solidFill>
                  <a:srgbClr val="00338D"/>
                </a:solidFill>
                <a:latin typeface="+mn-ea"/>
              </a:rPr>
              <a:t>‘</a:t>
            </a:r>
            <a:r>
              <a:rPr lang="ko-KR" altLang="en-US" sz="900" b="1" dirty="0">
                <a:ln>
                  <a:solidFill>
                    <a:sysClr val="window" lastClr="FFFFFF">
                      <a:lumMod val="65000"/>
                      <a:alpha val="0"/>
                    </a:sysClr>
                  </a:solidFill>
                </a:ln>
                <a:solidFill>
                  <a:srgbClr val="00338D"/>
                </a:solidFill>
                <a:latin typeface="+mn-ea"/>
              </a:rPr>
              <a:t>오기브리</a:t>
            </a:r>
            <a:r>
              <a:rPr lang="en-US" altLang="ko-KR" sz="900" b="1" dirty="0">
                <a:ln>
                  <a:solidFill>
                    <a:sysClr val="window" lastClr="FFFFFF">
                      <a:lumMod val="65000"/>
                      <a:alpha val="0"/>
                    </a:sysClr>
                  </a:solidFill>
                </a:ln>
                <a:solidFill>
                  <a:srgbClr val="00338D"/>
                </a:solidFill>
                <a:latin typeface="+mn-ea"/>
              </a:rPr>
              <a:t>(</a:t>
            </a:r>
            <a:r>
              <a:rPr lang="en-US" altLang="ko-KR" sz="900" b="1" i="0" u="none" strike="noStrike" cap="none" spc="0" dirty="0">
                <a:ln>
                  <a:solidFill>
                    <a:schemeClr val="accent6">
                      <a:alpha val="0"/>
                    </a:schemeClr>
                  </a:solidFill>
                </a:ln>
                <a:solidFill>
                  <a:srgbClr val="00338D"/>
                </a:solidFill>
                <a:effectLst/>
                <a:latin typeface="+mn-ea"/>
                <a:ea typeface="+mn-ea"/>
                <a:cs typeface="+mn-cs"/>
              </a:rPr>
              <a:t>Ogivri</a:t>
            </a:r>
            <a:r>
              <a:rPr lang="en-US" altLang="ko-KR" sz="900" b="1" dirty="0">
                <a:ln>
                  <a:solidFill>
                    <a:schemeClr val="accent6">
                      <a:alpha val="0"/>
                    </a:schemeClr>
                  </a:solidFill>
                </a:ln>
                <a:solidFill>
                  <a:srgbClr val="00338D"/>
                </a:solidFill>
                <a:latin typeface="+mn-ea"/>
              </a:rPr>
              <a:t>)</a:t>
            </a:r>
            <a:r>
              <a:rPr lang="en-US" altLang="ko-KR" sz="900" b="1" dirty="0">
                <a:ln>
                  <a:solidFill>
                    <a:sysClr val="window" lastClr="FFFFFF">
                      <a:lumMod val="65000"/>
                      <a:alpha val="0"/>
                    </a:sysClr>
                  </a:solidFill>
                </a:ln>
                <a:solidFill>
                  <a:srgbClr val="00338D"/>
                </a:solidFill>
                <a:latin typeface="+mn-ea"/>
              </a:rPr>
              <a:t>’ </a:t>
            </a:r>
            <a:r>
              <a:rPr lang="ko-KR" altLang="en-US" sz="900" b="1" dirty="0">
                <a:ln>
                  <a:solidFill>
                    <a:sysClr val="window" lastClr="FFFFFF">
                      <a:lumMod val="65000"/>
                      <a:alpha val="0"/>
                    </a:sysClr>
                  </a:solidFill>
                </a:ln>
                <a:solidFill>
                  <a:srgbClr val="00338D"/>
                </a:solidFill>
                <a:latin typeface="+mn-ea"/>
              </a:rPr>
              <a:t>등의 제품 출시</a:t>
            </a:r>
            <a:endParaRPr lang="en-US" altLang="ko-KR" sz="900" b="1" dirty="0">
              <a:ln>
                <a:solidFill>
                  <a:sysClr val="window" lastClr="FFFFFF">
                    <a:lumMod val="65000"/>
                    <a:alpha val="0"/>
                  </a:sysClr>
                </a:solidFill>
              </a:ln>
              <a:solidFill>
                <a:srgbClr val="00338D"/>
              </a:solidFill>
              <a:latin typeface="+mn-ea"/>
            </a:endParaRPr>
          </a:p>
          <a:p>
            <a:pPr marL="271463" indent="-8890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2019</a:t>
            </a:r>
            <a:r>
              <a:rPr lang="ko-KR" altLang="en-US" sz="800" dirty="0">
                <a:ln>
                  <a:solidFill>
                    <a:sysClr val="window" lastClr="FFFFFF">
                      <a:lumMod val="65000"/>
                      <a:alpha val="0"/>
                    </a:sysClr>
                  </a:solidFill>
                </a:ln>
                <a:solidFill>
                  <a:schemeClr val="tx1">
                    <a:lumMod val="85000"/>
                    <a:lumOff val="15000"/>
                  </a:schemeClr>
                </a:solidFill>
                <a:latin typeface="+mn-ea"/>
              </a:rPr>
              <a:t>년 매출액은 전년 대비 </a:t>
            </a:r>
            <a:r>
              <a:rPr lang="en-US" altLang="ko-KR" sz="800" dirty="0">
                <a:ln>
                  <a:solidFill>
                    <a:sysClr val="window" lastClr="FFFFFF">
                      <a:lumMod val="65000"/>
                      <a:alpha val="0"/>
                    </a:sysClr>
                  </a:solidFill>
                </a:ln>
                <a:solidFill>
                  <a:schemeClr val="tx1">
                    <a:lumMod val="85000"/>
                    <a:lumOff val="15000"/>
                  </a:schemeClr>
                </a:solidFill>
                <a:latin typeface="+mn-ea"/>
              </a:rPr>
              <a:t>14.8% </a:t>
            </a:r>
            <a:r>
              <a:rPr lang="ko-KR" altLang="en-US" sz="800" dirty="0">
                <a:ln>
                  <a:solidFill>
                    <a:sysClr val="window" lastClr="FFFFFF">
                      <a:lumMod val="65000"/>
                      <a:alpha val="0"/>
                    </a:sysClr>
                  </a:solidFill>
                </a:ln>
                <a:solidFill>
                  <a:schemeClr val="tx1">
                    <a:lumMod val="85000"/>
                    <a:lumOff val="15000"/>
                  </a:schemeClr>
                </a:solidFill>
                <a:latin typeface="+mn-ea"/>
              </a:rPr>
              <a:t>감소하며 매출 하락세 시작</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271463" indent="-8890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2019</a:t>
            </a:r>
            <a:r>
              <a:rPr lang="ko-KR" altLang="en-US" sz="800" dirty="0">
                <a:ln>
                  <a:solidFill>
                    <a:sysClr val="window" lastClr="FFFFFF">
                      <a:lumMod val="65000"/>
                      <a:alpha val="0"/>
                    </a:sysClr>
                  </a:solidFill>
                </a:ln>
                <a:solidFill>
                  <a:schemeClr val="tx1">
                    <a:lumMod val="85000"/>
                    <a:lumOff val="15000"/>
                  </a:schemeClr>
                </a:solidFill>
                <a:latin typeface="+mn-ea"/>
              </a:rPr>
              <a:t>년 대비 </a:t>
            </a:r>
            <a:r>
              <a:rPr lang="en-US" altLang="ko-KR" sz="800" dirty="0">
                <a:ln>
                  <a:solidFill>
                    <a:sysClr val="window" lastClr="FFFFFF">
                      <a:lumMod val="65000"/>
                      <a:alpha val="0"/>
                    </a:sysClr>
                  </a:solidFill>
                </a:ln>
                <a:solidFill>
                  <a:schemeClr val="tx1">
                    <a:lumMod val="85000"/>
                    <a:lumOff val="15000"/>
                  </a:schemeClr>
                </a:solidFill>
                <a:latin typeface="+mn-ea"/>
              </a:rPr>
              <a:t>60.7% </a:t>
            </a:r>
            <a:r>
              <a:rPr lang="ko-KR" altLang="en-US" sz="800" dirty="0">
                <a:ln>
                  <a:solidFill>
                    <a:sysClr val="window" lastClr="FFFFFF">
                      <a:lumMod val="65000"/>
                      <a:alpha val="0"/>
                    </a:sysClr>
                  </a:solidFill>
                </a:ln>
                <a:solidFill>
                  <a:schemeClr val="tx1">
                    <a:lumMod val="85000"/>
                    <a:lumOff val="15000"/>
                  </a:schemeClr>
                </a:solidFill>
                <a:latin typeface="+mn-ea"/>
              </a:rPr>
              <a:t>하락하여 </a:t>
            </a:r>
            <a:r>
              <a:rPr lang="en-US" altLang="ko-KR" sz="800" dirty="0">
                <a:ln>
                  <a:solidFill>
                    <a:sysClr val="window" lastClr="FFFFFF">
                      <a:lumMod val="65000"/>
                      <a:alpha val="0"/>
                    </a:sysClr>
                  </a:solidFill>
                </a:ln>
                <a:solidFill>
                  <a:schemeClr val="tx1">
                    <a:lumMod val="85000"/>
                    <a:lumOff val="15000"/>
                  </a:schemeClr>
                </a:solidFill>
                <a:latin typeface="+mn-ea"/>
              </a:rPr>
              <a:t>2022</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24</a:t>
            </a:r>
            <a:r>
              <a:rPr lang="ko-KR" altLang="en-US" sz="800" dirty="0">
                <a:ln>
                  <a:solidFill>
                    <a:sysClr val="window" lastClr="FFFFFF">
                      <a:lumMod val="65000"/>
                      <a:alpha val="0"/>
                    </a:sysClr>
                  </a:solidFill>
                </a:ln>
                <a:solidFill>
                  <a:schemeClr val="tx1">
                    <a:lumMod val="85000"/>
                    <a:lumOff val="15000"/>
                  </a:schemeClr>
                </a:solidFill>
                <a:latin typeface="+mn-ea"/>
              </a:rPr>
              <a:t>억 달러까지 감소 </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sp>
        <p:nvSpPr>
          <p:cNvPr id="44" name="직사각형 43">
            <a:extLst>
              <a:ext uri="{FF2B5EF4-FFF2-40B4-BE49-F238E27FC236}">
                <a16:creationId xmlns:a16="http://schemas.microsoft.com/office/drawing/2014/main" id="{21481F4D-1A05-4819-BB46-56DA01A073C5}"/>
              </a:ext>
            </a:extLst>
          </p:cNvPr>
          <p:cNvSpPr/>
          <p:nvPr/>
        </p:nvSpPr>
        <p:spPr>
          <a:xfrm>
            <a:off x="6095997" y="4998720"/>
            <a:ext cx="3321053" cy="878206"/>
          </a:xfrm>
          <a:prstGeom prst="rect">
            <a:avLst/>
          </a:prstGeom>
          <a:solidFill>
            <a:srgbClr val="F9F6FF"/>
          </a:solidFill>
          <a:ln w="12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ctr"/>
          <a:lstStyle/>
          <a:p>
            <a:pPr marL="182563" fontAlgn="ctr">
              <a:lnSpc>
                <a:spcPct val="110000"/>
              </a:lnSpc>
              <a:spcAft>
                <a:spcPts val="500"/>
              </a:spcAft>
              <a:defRPr/>
            </a:pPr>
            <a:r>
              <a:rPr lang="ko-KR" altLang="en-US" sz="900" b="1" dirty="0">
                <a:ln>
                  <a:solidFill>
                    <a:sysClr val="window" lastClr="FFFFFF">
                      <a:lumMod val="65000"/>
                      <a:alpha val="0"/>
                    </a:sysClr>
                  </a:solidFill>
                </a:ln>
                <a:solidFill>
                  <a:srgbClr val="00338D"/>
                </a:solidFill>
                <a:latin typeface="+mn-ea"/>
              </a:rPr>
              <a:t>아바스틴의 첫 바이오시밀러 </a:t>
            </a:r>
            <a:r>
              <a:rPr lang="en-US" altLang="ko-KR" sz="900" b="1" dirty="0">
                <a:ln>
                  <a:solidFill>
                    <a:sysClr val="window" lastClr="FFFFFF">
                      <a:lumMod val="65000"/>
                      <a:alpha val="0"/>
                    </a:sysClr>
                  </a:solidFill>
                </a:ln>
                <a:solidFill>
                  <a:srgbClr val="00338D"/>
                </a:solidFill>
                <a:latin typeface="+mn-ea"/>
              </a:rPr>
              <a:t>‘</a:t>
            </a:r>
            <a:r>
              <a:rPr lang="ko-KR" altLang="en-US" sz="900" b="1" dirty="0">
                <a:ln>
                  <a:solidFill>
                    <a:sysClr val="window" lastClr="FFFFFF">
                      <a:lumMod val="65000"/>
                      <a:alpha val="0"/>
                    </a:sysClr>
                  </a:solidFill>
                </a:ln>
                <a:solidFill>
                  <a:srgbClr val="00338D"/>
                </a:solidFill>
                <a:latin typeface="+mn-ea"/>
              </a:rPr>
              <a:t>엠바시</a:t>
            </a:r>
            <a:r>
              <a:rPr lang="en-US" altLang="ko-KR" sz="900" b="1" dirty="0">
                <a:ln>
                  <a:solidFill>
                    <a:sysClr val="window" lastClr="FFFFFF">
                      <a:lumMod val="65000"/>
                      <a:alpha val="0"/>
                    </a:sysClr>
                  </a:solidFill>
                </a:ln>
                <a:solidFill>
                  <a:srgbClr val="00338D"/>
                </a:solidFill>
                <a:latin typeface="+mn-ea"/>
              </a:rPr>
              <a:t>(</a:t>
            </a:r>
            <a:r>
              <a:rPr lang="en-US" altLang="ko-KR" sz="900" b="1" i="0" u="none" strike="noStrike" cap="none" spc="0" dirty="0">
                <a:ln>
                  <a:solidFill>
                    <a:schemeClr val="accent6">
                      <a:alpha val="0"/>
                    </a:schemeClr>
                  </a:solidFill>
                </a:ln>
                <a:solidFill>
                  <a:srgbClr val="00338D"/>
                </a:solidFill>
                <a:effectLst/>
                <a:latin typeface="+mn-ea"/>
                <a:ea typeface="+mn-ea"/>
                <a:cs typeface="+mn-cs"/>
              </a:rPr>
              <a:t>Mvasi</a:t>
            </a:r>
            <a:r>
              <a:rPr lang="en-US" altLang="ko-KR" sz="900" b="1" dirty="0">
                <a:ln>
                  <a:solidFill>
                    <a:schemeClr val="accent6">
                      <a:alpha val="0"/>
                    </a:schemeClr>
                  </a:solidFill>
                </a:ln>
                <a:solidFill>
                  <a:srgbClr val="00338D"/>
                </a:solidFill>
                <a:latin typeface="+mn-ea"/>
              </a:rPr>
              <a:t>)</a:t>
            </a:r>
            <a:r>
              <a:rPr lang="en-US" altLang="ko-KR" sz="900" b="1" dirty="0">
                <a:ln>
                  <a:solidFill>
                    <a:sysClr val="window" lastClr="FFFFFF">
                      <a:lumMod val="65000"/>
                      <a:alpha val="0"/>
                    </a:sysClr>
                  </a:solidFill>
                </a:ln>
                <a:solidFill>
                  <a:srgbClr val="00338D"/>
                </a:solidFill>
                <a:latin typeface="+mn-ea"/>
              </a:rPr>
              <a:t>’</a:t>
            </a:r>
            <a:r>
              <a:rPr lang="ko-KR" altLang="en-US" sz="900" b="1" dirty="0">
                <a:ln>
                  <a:solidFill>
                    <a:sysClr val="window" lastClr="FFFFFF">
                      <a:lumMod val="65000"/>
                      <a:alpha val="0"/>
                    </a:sysClr>
                  </a:solidFill>
                </a:ln>
                <a:solidFill>
                  <a:srgbClr val="00338D"/>
                </a:solidFill>
                <a:latin typeface="+mn-ea"/>
              </a:rPr>
              <a:t>가 </a:t>
            </a:r>
            <a:r>
              <a:rPr lang="en-US" altLang="ko-KR" sz="900" b="1" dirty="0">
                <a:ln>
                  <a:solidFill>
                    <a:sysClr val="window" lastClr="FFFFFF">
                      <a:lumMod val="65000"/>
                      <a:alpha val="0"/>
                    </a:sysClr>
                  </a:solidFill>
                </a:ln>
                <a:solidFill>
                  <a:srgbClr val="00338D"/>
                </a:solidFill>
                <a:latin typeface="+mn-ea"/>
              </a:rPr>
              <a:t>2019</a:t>
            </a:r>
            <a:r>
              <a:rPr lang="ko-KR" altLang="en-US" sz="900" b="1" dirty="0">
                <a:ln>
                  <a:solidFill>
                    <a:sysClr val="window" lastClr="FFFFFF">
                      <a:lumMod val="65000"/>
                      <a:alpha val="0"/>
                    </a:sysClr>
                  </a:solidFill>
                </a:ln>
                <a:solidFill>
                  <a:srgbClr val="00338D"/>
                </a:solidFill>
                <a:latin typeface="+mn-ea"/>
              </a:rPr>
              <a:t>년에 미국과 </a:t>
            </a:r>
            <a:r>
              <a:rPr lang="en-US" altLang="ko-KR" sz="900" b="1" dirty="0">
                <a:ln>
                  <a:solidFill>
                    <a:sysClr val="window" lastClr="FFFFFF">
                      <a:lumMod val="65000"/>
                      <a:alpha val="0"/>
                    </a:sysClr>
                  </a:solidFill>
                </a:ln>
                <a:solidFill>
                  <a:srgbClr val="00338D"/>
                </a:solidFill>
                <a:latin typeface="+mn-ea"/>
              </a:rPr>
              <a:t>EU</a:t>
            </a:r>
            <a:r>
              <a:rPr lang="ko-KR" altLang="en-US" sz="900" b="1" dirty="0">
                <a:ln>
                  <a:solidFill>
                    <a:sysClr val="window" lastClr="FFFFFF">
                      <a:lumMod val="65000"/>
                      <a:alpha val="0"/>
                    </a:sysClr>
                  </a:solidFill>
                </a:ln>
                <a:solidFill>
                  <a:srgbClr val="00338D"/>
                </a:solidFill>
                <a:latin typeface="+mn-ea"/>
              </a:rPr>
              <a:t>에서 출시되었으며</a:t>
            </a:r>
            <a:r>
              <a:rPr lang="en-US" altLang="ko-KR" sz="900" b="1" dirty="0">
                <a:ln>
                  <a:solidFill>
                    <a:sysClr val="window" lastClr="FFFFFF">
                      <a:lumMod val="65000"/>
                      <a:alpha val="0"/>
                    </a:sysClr>
                  </a:solidFill>
                </a:ln>
                <a:solidFill>
                  <a:srgbClr val="00338D"/>
                </a:solidFill>
                <a:latin typeface="+mn-ea"/>
              </a:rPr>
              <a:t>, 2020</a:t>
            </a:r>
            <a:r>
              <a:rPr lang="ko-KR" altLang="en-US" sz="900" b="1" dirty="0">
                <a:ln>
                  <a:solidFill>
                    <a:sysClr val="window" lastClr="FFFFFF">
                      <a:lumMod val="65000"/>
                      <a:alpha val="0"/>
                    </a:sysClr>
                  </a:solidFill>
                </a:ln>
                <a:solidFill>
                  <a:srgbClr val="00338D"/>
                </a:solidFill>
                <a:latin typeface="+mn-ea"/>
              </a:rPr>
              <a:t>년 초 </a:t>
            </a:r>
            <a:r>
              <a:rPr lang="en-US" altLang="ko-KR" sz="900" b="1" dirty="0">
                <a:ln>
                  <a:solidFill>
                    <a:sysClr val="window" lastClr="FFFFFF">
                      <a:lumMod val="65000"/>
                      <a:alpha val="0"/>
                    </a:sysClr>
                  </a:solidFill>
                </a:ln>
                <a:solidFill>
                  <a:srgbClr val="00338D"/>
                </a:solidFill>
                <a:latin typeface="+mn-ea"/>
              </a:rPr>
              <a:t>‘</a:t>
            </a:r>
            <a:r>
              <a:rPr lang="ko-KR" altLang="en-US" sz="900" b="1" dirty="0">
                <a:ln>
                  <a:solidFill>
                    <a:sysClr val="window" lastClr="FFFFFF">
                      <a:lumMod val="65000"/>
                      <a:alpha val="0"/>
                    </a:sysClr>
                  </a:solidFill>
                </a:ln>
                <a:solidFill>
                  <a:srgbClr val="00338D"/>
                </a:solidFill>
                <a:latin typeface="+mn-ea"/>
              </a:rPr>
              <a:t>지라베브</a:t>
            </a:r>
            <a:r>
              <a:rPr lang="en-US" altLang="ko-KR" sz="900" b="1" dirty="0">
                <a:ln>
                  <a:solidFill>
                    <a:sysClr val="window" lastClr="FFFFFF">
                      <a:lumMod val="65000"/>
                      <a:alpha val="0"/>
                    </a:sysClr>
                  </a:solidFill>
                </a:ln>
                <a:solidFill>
                  <a:srgbClr val="00338D"/>
                </a:solidFill>
                <a:latin typeface="+mn-ea"/>
              </a:rPr>
              <a:t>(Zirabev)’</a:t>
            </a:r>
            <a:r>
              <a:rPr lang="ko-KR" altLang="en-US" sz="900" b="1" dirty="0">
                <a:ln>
                  <a:solidFill>
                    <a:sysClr val="window" lastClr="FFFFFF">
                      <a:lumMod val="65000"/>
                      <a:alpha val="0"/>
                    </a:sysClr>
                  </a:solidFill>
                </a:ln>
                <a:solidFill>
                  <a:srgbClr val="00338D"/>
                </a:solidFill>
                <a:latin typeface="+mn-ea"/>
              </a:rPr>
              <a:t>가 출시되면서 본격적으로 매출 하락세에 영향</a:t>
            </a:r>
            <a:endParaRPr lang="en-US" altLang="ko-KR" sz="900" b="1" dirty="0">
              <a:ln>
                <a:solidFill>
                  <a:sysClr val="window" lastClr="FFFFFF">
                    <a:lumMod val="65000"/>
                    <a:alpha val="0"/>
                  </a:sysClr>
                </a:solidFill>
              </a:ln>
              <a:solidFill>
                <a:srgbClr val="00338D"/>
              </a:solidFill>
              <a:latin typeface="+mn-ea"/>
            </a:endParaRPr>
          </a:p>
          <a:p>
            <a:pPr marL="271463" indent="-8890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2020</a:t>
            </a:r>
            <a:r>
              <a:rPr lang="ko-KR" altLang="en-US" sz="800" dirty="0">
                <a:ln>
                  <a:solidFill>
                    <a:sysClr val="window" lastClr="FFFFFF">
                      <a:lumMod val="65000"/>
                      <a:alpha val="0"/>
                    </a:sysClr>
                  </a:solidFill>
                </a:ln>
                <a:solidFill>
                  <a:schemeClr val="tx1">
                    <a:lumMod val="85000"/>
                    <a:lumOff val="15000"/>
                  </a:schemeClr>
                </a:solidFill>
                <a:latin typeface="+mn-ea"/>
              </a:rPr>
              <a:t>년 대비 </a:t>
            </a:r>
            <a:r>
              <a:rPr lang="en-US" altLang="ko-KR" sz="800" dirty="0">
                <a:ln>
                  <a:solidFill>
                    <a:sysClr val="window" lastClr="FFFFFF">
                      <a:lumMod val="65000"/>
                      <a:alpha val="0"/>
                    </a:sysClr>
                  </a:solidFill>
                </a:ln>
                <a:solidFill>
                  <a:schemeClr val="tx1">
                    <a:lumMod val="85000"/>
                    <a:lumOff val="15000"/>
                  </a:schemeClr>
                </a:solidFill>
                <a:latin typeface="+mn-ea"/>
              </a:rPr>
              <a:t>55.5% </a:t>
            </a:r>
            <a:r>
              <a:rPr lang="ko-KR" altLang="en-US" sz="800" dirty="0">
                <a:ln>
                  <a:solidFill>
                    <a:sysClr val="window" lastClr="FFFFFF">
                      <a:lumMod val="65000"/>
                      <a:alpha val="0"/>
                    </a:sysClr>
                  </a:solidFill>
                </a:ln>
                <a:solidFill>
                  <a:schemeClr val="tx1">
                    <a:lumMod val="85000"/>
                    <a:lumOff val="15000"/>
                  </a:schemeClr>
                </a:solidFill>
                <a:latin typeface="+mn-ea"/>
              </a:rPr>
              <a:t>하락하여 </a:t>
            </a:r>
            <a:r>
              <a:rPr lang="en-US" altLang="ko-KR" sz="800" dirty="0">
                <a:ln>
                  <a:solidFill>
                    <a:sysClr val="window" lastClr="FFFFFF">
                      <a:lumMod val="65000"/>
                      <a:alpha val="0"/>
                    </a:sysClr>
                  </a:solidFill>
                </a:ln>
                <a:solidFill>
                  <a:schemeClr val="tx1">
                    <a:lumMod val="85000"/>
                    <a:lumOff val="15000"/>
                  </a:schemeClr>
                </a:solidFill>
                <a:latin typeface="+mn-ea"/>
              </a:rPr>
              <a:t>2022</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24</a:t>
            </a:r>
            <a:r>
              <a:rPr lang="ko-KR" altLang="en-US" sz="800" dirty="0">
                <a:ln>
                  <a:solidFill>
                    <a:sysClr val="window" lastClr="FFFFFF">
                      <a:lumMod val="65000"/>
                      <a:alpha val="0"/>
                    </a:sysClr>
                  </a:solidFill>
                </a:ln>
                <a:solidFill>
                  <a:schemeClr val="tx1">
                    <a:lumMod val="85000"/>
                    <a:lumOff val="15000"/>
                  </a:schemeClr>
                </a:solidFill>
                <a:latin typeface="+mn-ea"/>
              </a:rPr>
              <a:t>억 달러까지 감소 </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sp>
        <p:nvSpPr>
          <p:cNvPr id="16" name="직사각형 15">
            <a:extLst>
              <a:ext uri="{FF2B5EF4-FFF2-40B4-BE49-F238E27FC236}">
                <a16:creationId xmlns:a16="http://schemas.microsoft.com/office/drawing/2014/main" id="{F8C0CA13-A6D2-7154-5815-E5DA5453D814}"/>
              </a:ext>
            </a:extLst>
          </p:cNvPr>
          <p:cNvSpPr/>
          <p:nvPr/>
        </p:nvSpPr>
        <p:spPr>
          <a:xfrm>
            <a:off x="5991497" y="3785583"/>
            <a:ext cx="290725" cy="1055206"/>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7" name="직사각형 16">
            <a:extLst>
              <a:ext uri="{FF2B5EF4-FFF2-40B4-BE49-F238E27FC236}">
                <a16:creationId xmlns:a16="http://schemas.microsoft.com/office/drawing/2014/main" id="{093441C7-17FC-FE3F-4C3C-23EF18A0FE6C}"/>
              </a:ext>
            </a:extLst>
          </p:cNvPr>
          <p:cNvSpPr/>
          <p:nvPr/>
        </p:nvSpPr>
        <p:spPr>
          <a:xfrm>
            <a:off x="5991497" y="4998720"/>
            <a:ext cx="290725" cy="878206"/>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7" name="직사각형 26">
            <a:extLst>
              <a:ext uri="{FF2B5EF4-FFF2-40B4-BE49-F238E27FC236}">
                <a16:creationId xmlns:a16="http://schemas.microsoft.com/office/drawing/2014/main" id="{737B2EB6-9CA9-4F78-9500-E8D8309ABC9E}"/>
              </a:ext>
            </a:extLst>
          </p:cNvPr>
          <p:cNvSpPr/>
          <p:nvPr/>
        </p:nvSpPr>
        <p:spPr>
          <a:xfrm>
            <a:off x="2714786" y="3020873"/>
            <a:ext cx="490664" cy="2856051"/>
          </a:xfrm>
          <a:prstGeom prst="rect">
            <a:avLst/>
          </a:prstGeom>
          <a:solidFill>
            <a:srgbClr val="ECFA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3" name="직사각형 22">
            <a:extLst>
              <a:ext uri="{FF2B5EF4-FFF2-40B4-BE49-F238E27FC236}">
                <a16:creationId xmlns:a16="http://schemas.microsoft.com/office/drawing/2014/main" id="{9CAEFD3D-AC52-4292-8FF4-362BFBE6C24B}"/>
              </a:ext>
            </a:extLst>
          </p:cNvPr>
          <p:cNvSpPr/>
          <p:nvPr/>
        </p:nvSpPr>
        <p:spPr>
          <a:xfrm>
            <a:off x="1920515" y="3020875"/>
            <a:ext cx="490664" cy="2856051"/>
          </a:xfrm>
          <a:prstGeom prst="rect">
            <a:avLst/>
          </a:prstGeom>
          <a:solidFill>
            <a:srgbClr val="ECFA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Ⅱ. </a:t>
            </a:r>
            <a:r>
              <a:rPr lang="ko-KR" altLang="en-US" dirty="0"/>
              <a:t>바이오시밀러 개요 및 시장 동향</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 시장 동향 </a:t>
            </a:r>
            <a:r>
              <a:rPr lang="en-US" altLang="ko-KR" dirty="0"/>
              <a:t>(1/4)</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바이오시밀러의 출시는</a:t>
            </a:r>
            <a:r>
              <a:rPr lang="en-US" altLang="ko-KR" dirty="0"/>
              <a:t> </a:t>
            </a:r>
            <a:r>
              <a:rPr lang="ko-KR" altLang="en-US" dirty="0"/>
              <a:t>오리지널 바이오의약품의 매출에 직접적인 영향을 미치고 있으며</a:t>
            </a:r>
            <a:r>
              <a:rPr lang="en-US" altLang="ko-KR" dirty="0"/>
              <a:t> </a:t>
            </a:r>
            <a:r>
              <a:rPr lang="ko-KR" altLang="en-US" dirty="0"/>
              <a:t>오리지널 의약품 뉴라스타</a:t>
            </a:r>
            <a:r>
              <a:rPr lang="en-US" altLang="ko-KR" dirty="0"/>
              <a:t>, </a:t>
            </a:r>
            <a:r>
              <a:rPr lang="ko-KR" altLang="en-US" dirty="0"/>
              <a:t>허셉틴</a:t>
            </a:r>
            <a:r>
              <a:rPr lang="en-US" altLang="ko-KR" dirty="0"/>
              <a:t>, </a:t>
            </a:r>
            <a:r>
              <a:rPr lang="ko-KR" altLang="en-US" dirty="0"/>
              <a:t>아바스틴의 매출 추이에 따르면 첫 바이오시밀러 등장 후 지속적으로 감소하는 경향</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Statista, </a:t>
            </a:r>
            <a:r>
              <a:rPr lang="en-US" altLang="ko-KR" dirty="0" err="1">
                <a:solidFill>
                  <a:schemeClr val="bg1">
                    <a:lumMod val="50000"/>
                  </a:schemeClr>
                </a:solidFill>
              </a:rPr>
              <a:t>GlobalData</a:t>
            </a:r>
            <a:r>
              <a:rPr lang="en-US" altLang="ko-KR" dirty="0">
                <a:solidFill>
                  <a:schemeClr val="bg1">
                    <a:lumMod val="50000"/>
                  </a:schemeClr>
                </a:solidFill>
              </a:rPr>
              <a:t>, </a:t>
            </a:r>
            <a:r>
              <a:rPr lang="ko-KR" altLang="en-US" dirty="0" err="1">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8928050"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1644311"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바이오시밀러 등장에 따른 오리지널 의약품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매출 추이</a:t>
              </a: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E6D8E82D-F2BB-41C9-82B0-493BC40C09E0}"/>
              </a:ext>
            </a:extLst>
          </p:cNvPr>
          <p:cNvSpPr txBox="1"/>
          <p:nvPr/>
        </p:nvSpPr>
        <p:spPr>
          <a:xfrm>
            <a:off x="418573" y="2897764"/>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백만 달러</a:t>
            </a:r>
            <a:r>
              <a:rPr lang="en-US" altLang="ko-KR" sz="800" dirty="0"/>
              <a:t>)</a:t>
            </a:r>
            <a:endParaRPr lang="ko-KR" altLang="en-US" sz="800" dirty="0"/>
          </a:p>
        </p:txBody>
      </p:sp>
      <p:sp>
        <p:nvSpPr>
          <p:cNvPr id="32" name="직사각형 31">
            <a:extLst>
              <a:ext uri="{FF2B5EF4-FFF2-40B4-BE49-F238E27FC236}">
                <a16:creationId xmlns:a16="http://schemas.microsoft.com/office/drawing/2014/main" id="{2311804C-A39E-4FF8-B9EF-CEBBAF9024A8}"/>
              </a:ext>
            </a:extLst>
          </p:cNvPr>
          <p:cNvSpPr/>
          <p:nvPr/>
        </p:nvSpPr>
        <p:spPr>
          <a:xfrm>
            <a:off x="6096025" y="2611252"/>
            <a:ext cx="3321000" cy="1012875"/>
          </a:xfrm>
          <a:prstGeom prst="rect">
            <a:avLst/>
          </a:prstGeom>
          <a:solidFill>
            <a:srgbClr val="EFFDFB"/>
          </a:solidFill>
          <a:ln w="12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ctr"/>
          <a:lstStyle/>
          <a:p>
            <a:pPr marL="271463" indent="-88900" fontAlgn="ctr">
              <a:lnSpc>
                <a:spcPct val="110000"/>
              </a:lnSpc>
              <a:spcAft>
                <a:spcPts val="500"/>
              </a:spcAft>
              <a:defRPr/>
            </a:pPr>
            <a:r>
              <a:rPr lang="ko-KR" altLang="en-US" sz="900" b="1" dirty="0">
                <a:ln>
                  <a:solidFill>
                    <a:sysClr val="window" lastClr="FFFFFF">
                      <a:lumMod val="65000"/>
                      <a:alpha val="0"/>
                    </a:sysClr>
                  </a:solidFill>
                </a:ln>
                <a:solidFill>
                  <a:srgbClr val="00338D"/>
                </a:solidFill>
                <a:latin typeface="+mn-ea"/>
              </a:rPr>
              <a:t>뉴라스타의 첫 바이오시밀러 </a:t>
            </a:r>
            <a:r>
              <a:rPr lang="en-US" altLang="ko-KR" sz="900" b="1" dirty="0">
                <a:ln>
                  <a:solidFill>
                    <a:sysClr val="window" lastClr="FFFFFF">
                      <a:lumMod val="65000"/>
                      <a:alpha val="0"/>
                    </a:sysClr>
                  </a:solidFill>
                </a:ln>
                <a:solidFill>
                  <a:srgbClr val="00338D"/>
                </a:solidFill>
                <a:latin typeface="+mn-ea"/>
              </a:rPr>
              <a:t>‘</a:t>
            </a:r>
            <a:r>
              <a:rPr lang="ko-KR" altLang="en-US" sz="900" b="1" dirty="0">
                <a:ln>
                  <a:solidFill>
                    <a:sysClr val="window" lastClr="FFFFFF">
                      <a:lumMod val="65000"/>
                      <a:alpha val="0"/>
                    </a:sysClr>
                  </a:solidFill>
                </a:ln>
                <a:solidFill>
                  <a:srgbClr val="00338D"/>
                </a:solidFill>
                <a:latin typeface="+mn-ea"/>
              </a:rPr>
              <a:t>풀필라</a:t>
            </a:r>
            <a:r>
              <a:rPr lang="en-US" altLang="ko-KR" sz="900" b="1" dirty="0">
                <a:ln>
                  <a:solidFill>
                    <a:sysClr val="window" lastClr="FFFFFF">
                      <a:lumMod val="65000"/>
                      <a:alpha val="0"/>
                    </a:sysClr>
                  </a:solidFill>
                </a:ln>
                <a:solidFill>
                  <a:srgbClr val="00338D"/>
                </a:solidFill>
                <a:latin typeface="+mn-ea"/>
              </a:rPr>
              <a:t>(</a:t>
            </a:r>
            <a:r>
              <a:rPr lang="en-US" altLang="ko-KR" sz="900" b="1" i="0" u="none" strike="noStrike" cap="none" spc="0" dirty="0">
                <a:ln>
                  <a:solidFill>
                    <a:schemeClr val="accent6">
                      <a:alpha val="0"/>
                    </a:schemeClr>
                  </a:solidFill>
                </a:ln>
                <a:solidFill>
                  <a:srgbClr val="00338D"/>
                </a:solidFill>
                <a:effectLst/>
                <a:latin typeface="+mn-ea"/>
                <a:ea typeface="+mn-ea"/>
                <a:cs typeface="+mn-cs"/>
              </a:rPr>
              <a:t>Fulphila</a:t>
            </a:r>
            <a:r>
              <a:rPr lang="en-US" altLang="ko-KR" sz="900" b="1" dirty="0">
                <a:ln>
                  <a:solidFill>
                    <a:schemeClr val="accent6">
                      <a:alpha val="0"/>
                    </a:schemeClr>
                  </a:solidFill>
                </a:ln>
                <a:solidFill>
                  <a:srgbClr val="00338D"/>
                </a:solidFill>
                <a:latin typeface="+mn-ea"/>
              </a:rPr>
              <a:t>)</a:t>
            </a:r>
            <a:r>
              <a:rPr lang="en-US" altLang="ko-KR" sz="900" b="1" dirty="0">
                <a:ln>
                  <a:solidFill>
                    <a:sysClr val="window" lastClr="FFFFFF">
                      <a:lumMod val="65000"/>
                      <a:alpha val="0"/>
                    </a:sysClr>
                  </a:solidFill>
                </a:ln>
                <a:solidFill>
                  <a:srgbClr val="00338D"/>
                </a:solidFill>
                <a:latin typeface="+mn-ea"/>
              </a:rPr>
              <a:t>’ </a:t>
            </a:r>
            <a:r>
              <a:rPr lang="ko-KR" altLang="en-US" sz="900" b="1" dirty="0">
                <a:ln>
                  <a:solidFill>
                    <a:sysClr val="window" lastClr="FFFFFF">
                      <a:lumMod val="65000"/>
                      <a:alpha val="0"/>
                    </a:sysClr>
                  </a:solidFill>
                </a:ln>
                <a:solidFill>
                  <a:srgbClr val="00338D"/>
                </a:solidFill>
                <a:latin typeface="+mn-ea"/>
              </a:rPr>
              <a:t>미국 출시</a:t>
            </a:r>
            <a:endParaRPr lang="en-US" altLang="ko-KR" sz="900" b="1" dirty="0">
              <a:ln>
                <a:solidFill>
                  <a:sysClr val="window" lastClr="FFFFFF">
                    <a:lumMod val="65000"/>
                    <a:alpha val="0"/>
                  </a:sysClr>
                </a:solidFill>
              </a:ln>
              <a:solidFill>
                <a:srgbClr val="00338D"/>
              </a:solidFill>
              <a:latin typeface="+mn-ea"/>
            </a:endParaRPr>
          </a:p>
          <a:p>
            <a:pPr marL="271463" indent="-8890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2018</a:t>
            </a:r>
            <a:r>
              <a:rPr lang="ko-KR" altLang="en-US" sz="800" dirty="0">
                <a:ln>
                  <a:solidFill>
                    <a:sysClr val="window" lastClr="FFFFFF">
                      <a:lumMod val="65000"/>
                      <a:alpha val="0"/>
                    </a:sysClr>
                  </a:solidFill>
                </a:ln>
                <a:solidFill>
                  <a:schemeClr val="tx1">
                    <a:lumMod val="85000"/>
                    <a:lumOff val="15000"/>
                  </a:schemeClr>
                </a:solidFill>
                <a:latin typeface="+mn-ea"/>
              </a:rPr>
              <a:t>년은 전년 대비 약 </a:t>
            </a:r>
            <a:r>
              <a:rPr lang="en-US" altLang="ko-KR" sz="800" dirty="0">
                <a:ln>
                  <a:solidFill>
                    <a:sysClr val="window" lastClr="FFFFFF">
                      <a:lumMod val="65000"/>
                      <a:alpha val="0"/>
                    </a:sysClr>
                  </a:solidFill>
                </a:ln>
                <a:solidFill>
                  <a:schemeClr val="tx1">
                    <a:lumMod val="85000"/>
                    <a:lumOff val="15000"/>
                  </a:schemeClr>
                </a:solidFill>
                <a:latin typeface="+mn-ea"/>
              </a:rPr>
              <a:t>2% </a:t>
            </a:r>
            <a:r>
              <a:rPr lang="ko-KR" altLang="en-US" sz="800" dirty="0">
                <a:ln>
                  <a:solidFill>
                    <a:sysClr val="window" lastClr="FFFFFF">
                      <a:lumMod val="65000"/>
                      <a:alpha val="0"/>
                    </a:sysClr>
                  </a:solidFill>
                </a:ln>
                <a:solidFill>
                  <a:schemeClr val="tx1">
                    <a:lumMod val="85000"/>
                    <a:lumOff val="15000"/>
                  </a:schemeClr>
                </a:solidFill>
                <a:latin typeface="+mn-ea"/>
              </a:rPr>
              <a:t>감소에 불과하지만</a:t>
            </a:r>
            <a:r>
              <a:rPr lang="en-US" altLang="ko-KR" sz="800" dirty="0">
                <a:ln>
                  <a:solidFill>
                    <a:sysClr val="window" lastClr="FFFFFF">
                      <a:lumMod val="65000"/>
                      <a:alpha val="0"/>
                    </a:sysClr>
                  </a:solidFill>
                </a:ln>
                <a:solidFill>
                  <a:schemeClr val="tx1">
                    <a:lumMod val="85000"/>
                    <a:lumOff val="15000"/>
                  </a:schemeClr>
                </a:solidFill>
                <a:latin typeface="+mn-ea"/>
              </a:rPr>
              <a:t>, 2019</a:t>
            </a:r>
            <a:r>
              <a:rPr lang="ko-KR" altLang="en-US" sz="800" dirty="0">
                <a:ln>
                  <a:solidFill>
                    <a:sysClr val="window" lastClr="FFFFFF">
                      <a:lumMod val="65000"/>
                      <a:alpha val="0"/>
                    </a:sysClr>
                  </a:solidFill>
                </a:ln>
                <a:solidFill>
                  <a:schemeClr val="tx1">
                    <a:lumMod val="85000"/>
                    <a:lumOff val="15000"/>
                  </a:schemeClr>
                </a:solidFill>
                <a:latin typeface="+mn-ea"/>
              </a:rPr>
              <a:t>년부터 본격적인 매출 감소 추세를 보이며 </a:t>
            </a:r>
            <a:r>
              <a:rPr lang="en-US" altLang="ko-KR" sz="800" dirty="0">
                <a:ln>
                  <a:solidFill>
                    <a:sysClr val="window" lastClr="FFFFFF">
                      <a:lumMod val="65000"/>
                      <a:alpha val="0"/>
                    </a:sysClr>
                  </a:solidFill>
                </a:ln>
                <a:solidFill>
                  <a:schemeClr val="tx1">
                    <a:lumMod val="85000"/>
                    <a:lumOff val="15000"/>
                  </a:schemeClr>
                </a:solidFill>
                <a:latin typeface="+mn-ea"/>
              </a:rPr>
              <a:t>2020</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23</a:t>
            </a:r>
            <a:r>
              <a:rPr lang="ko-KR" altLang="en-US" sz="800" dirty="0">
                <a:ln>
                  <a:solidFill>
                    <a:sysClr val="window" lastClr="FFFFFF">
                      <a:lumMod val="65000"/>
                      <a:alpha val="0"/>
                    </a:sysClr>
                  </a:solidFill>
                </a:ln>
                <a:solidFill>
                  <a:schemeClr val="tx1">
                    <a:lumMod val="85000"/>
                    <a:lumOff val="15000"/>
                  </a:schemeClr>
                </a:solidFill>
                <a:latin typeface="+mn-ea"/>
              </a:rPr>
              <a:t>억 달러까지 하락</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271463" indent="-8890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2021</a:t>
            </a:r>
            <a:r>
              <a:rPr lang="ko-KR" altLang="en-US" sz="800" dirty="0">
                <a:ln>
                  <a:solidFill>
                    <a:sysClr val="window" lastClr="FFFFFF">
                      <a:lumMod val="65000"/>
                      <a:alpha val="0"/>
                    </a:sysClr>
                  </a:solidFill>
                </a:ln>
                <a:solidFill>
                  <a:schemeClr val="tx1">
                    <a:lumMod val="85000"/>
                    <a:lumOff val="15000"/>
                  </a:schemeClr>
                </a:solidFill>
                <a:latin typeface="+mn-ea"/>
              </a:rPr>
              <a:t>년과 </a:t>
            </a:r>
            <a:r>
              <a:rPr lang="en-US" altLang="ko-KR" sz="800" dirty="0">
                <a:ln>
                  <a:solidFill>
                    <a:sysClr val="window" lastClr="FFFFFF">
                      <a:lumMod val="65000"/>
                      <a:alpha val="0"/>
                    </a:sysClr>
                  </a:solidFill>
                </a:ln>
                <a:solidFill>
                  <a:schemeClr val="tx1">
                    <a:lumMod val="85000"/>
                    <a:lumOff val="15000"/>
                  </a:schemeClr>
                </a:solidFill>
                <a:latin typeface="+mn-ea"/>
              </a:rPr>
              <a:t>2022</a:t>
            </a:r>
            <a:r>
              <a:rPr lang="ko-KR" altLang="en-US" sz="800" dirty="0">
                <a:ln>
                  <a:solidFill>
                    <a:sysClr val="window" lastClr="FFFFFF">
                      <a:lumMod val="65000"/>
                      <a:alpha val="0"/>
                    </a:sysClr>
                  </a:solidFill>
                </a:ln>
                <a:solidFill>
                  <a:schemeClr val="tx1">
                    <a:lumMod val="85000"/>
                    <a:lumOff val="15000"/>
                  </a:schemeClr>
                </a:solidFill>
                <a:latin typeface="+mn-ea"/>
              </a:rPr>
              <a:t>년에는 각각 전년 대비 </a:t>
            </a:r>
            <a:r>
              <a:rPr lang="en-US" altLang="ko-KR" sz="800" dirty="0">
                <a:ln>
                  <a:solidFill>
                    <a:sysClr val="window" lastClr="FFFFFF">
                      <a:lumMod val="65000"/>
                      <a:alpha val="0"/>
                    </a:sysClr>
                  </a:solidFill>
                </a:ln>
                <a:solidFill>
                  <a:schemeClr val="tx1">
                    <a:lumMod val="85000"/>
                    <a:lumOff val="15000"/>
                  </a:schemeClr>
                </a:solidFill>
                <a:latin typeface="+mn-ea"/>
              </a:rPr>
              <a:t>24%, 35%</a:t>
            </a:r>
            <a:r>
              <a:rPr lang="ko-KR" altLang="en-US" sz="800" dirty="0">
                <a:ln>
                  <a:solidFill>
                    <a:sysClr val="window" lastClr="FFFFFF">
                      <a:lumMod val="65000"/>
                      <a:alpha val="0"/>
                    </a:sysClr>
                  </a:solidFill>
                </a:ln>
                <a:solidFill>
                  <a:schemeClr val="tx1">
                    <a:lumMod val="85000"/>
                    <a:lumOff val="15000"/>
                  </a:schemeClr>
                </a:solidFill>
                <a:latin typeface="+mn-ea"/>
              </a:rPr>
              <a:t>로 점차</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감소하여 </a:t>
            </a:r>
            <a:r>
              <a:rPr lang="en-US" altLang="ko-KR" sz="800" dirty="0">
                <a:ln>
                  <a:solidFill>
                    <a:sysClr val="window" lastClr="FFFFFF">
                      <a:lumMod val="65000"/>
                      <a:alpha val="0"/>
                    </a:sysClr>
                  </a:solidFill>
                </a:ln>
                <a:solidFill>
                  <a:schemeClr val="tx1">
                    <a:lumMod val="85000"/>
                    <a:lumOff val="15000"/>
                  </a:schemeClr>
                </a:solidFill>
                <a:latin typeface="+mn-ea"/>
              </a:rPr>
              <a:t>2022</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11</a:t>
            </a:r>
            <a:r>
              <a:rPr lang="ko-KR" altLang="en-US" sz="800" dirty="0">
                <a:ln>
                  <a:solidFill>
                    <a:sysClr val="window" lastClr="FFFFFF">
                      <a:lumMod val="65000"/>
                      <a:alpha val="0"/>
                    </a:sysClr>
                  </a:solidFill>
                </a:ln>
                <a:solidFill>
                  <a:schemeClr val="tx1">
                    <a:lumMod val="85000"/>
                    <a:lumOff val="15000"/>
                  </a:schemeClr>
                </a:solidFill>
                <a:latin typeface="+mn-ea"/>
              </a:rPr>
              <a:t>억 달러 기록</a:t>
            </a:r>
            <a:r>
              <a:rPr lang="en-US" altLang="ko-KR" sz="800" dirty="0">
                <a:ln>
                  <a:solidFill>
                    <a:sysClr val="window" lastClr="FFFFFF">
                      <a:lumMod val="65000"/>
                      <a:alpha val="0"/>
                    </a:sysClr>
                  </a:solidFill>
                </a:ln>
                <a:solidFill>
                  <a:schemeClr val="tx1">
                    <a:lumMod val="85000"/>
                    <a:lumOff val="15000"/>
                  </a:schemeClr>
                </a:solidFill>
                <a:latin typeface="+mn-ea"/>
              </a:rPr>
              <a:t>(2018</a:t>
            </a:r>
            <a:r>
              <a:rPr lang="ko-KR" altLang="en-US" sz="800" dirty="0">
                <a:ln>
                  <a:solidFill>
                    <a:sysClr val="window" lastClr="FFFFFF">
                      <a:lumMod val="65000"/>
                      <a:alpha val="0"/>
                    </a:sysClr>
                  </a:solidFill>
                </a:ln>
                <a:solidFill>
                  <a:schemeClr val="tx1">
                    <a:lumMod val="85000"/>
                    <a:lumOff val="15000"/>
                  </a:schemeClr>
                </a:solidFill>
                <a:latin typeface="+mn-ea"/>
              </a:rPr>
              <a:t>년 대비 </a:t>
            </a:r>
            <a:r>
              <a:rPr lang="en-US" altLang="ko-KR" sz="800" dirty="0">
                <a:ln>
                  <a:solidFill>
                    <a:sysClr val="window" lastClr="FFFFFF">
                      <a:lumMod val="65000"/>
                      <a:alpha val="0"/>
                    </a:sysClr>
                  </a:solidFill>
                </a:ln>
                <a:solidFill>
                  <a:schemeClr val="tx1">
                    <a:lumMod val="85000"/>
                    <a:lumOff val="15000"/>
                  </a:schemeClr>
                </a:solidFill>
                <a:latin typeface="+mn-ea"/>
              </a:rPr>
              <a:t>75.2% </a:t>
            </a:r>
            <a:r>
              <a:rPr lang="ko-KR" altLang="en-US" sz="800" dirty="0">
                <a:ln>
                  <a:solidFill>
                    <a:sysClr val="window" lastClr="FFFFFF">
                      <a:lumMod val="65000"/>
                      <a:alpha val="0"/>
                    </a:sysClr>
                  </a:solidFill>
                </a:ln>
                <a:solidFill>
                  <a:schemeClr val="tx1">
                    <a:lumMod val="85000"/>
                    <a:lumOff val="15000"/>
                  </a:schemeClr>
                </a:solidFill>
                <a:latin typeface="+mn-ea"/>
              </a:rPr>
              <a:t>감소</a:t>
            </a:r>
            <a:r>
              <a:rPr lang="en-US" altLang="ko-KR" sz="800" dirty="0">
                <a:ln>
                  <a:solidFill>
                    <a:sysClr val="window" lastClr="FFFFFF">
                      <a:lumMod val="65000"/>
                      <a:alpha val="0"/>
                    </a:sysClr>
                  </a:solidFill>
                </a:ln>
                <a:solidFill>
                  <a:schemeClr val="tx1">
                    <a:lumMod val="85000"/>
                    <a:lumOff val="15000"/>
                  </a:schemeClr>
                </a:solidFill>
                <a:latin typeface="+mn-ea"/>
              </a:rPr>
              <a:t>)</a:t>
            </a:r>
          </a:p>
        </p:txBody>
      </p:sp>
      <p:sp>
        <p:nvSpPr>
          <p:cNvPr id="2" name="직사각형 1">
            <a:extLst>
              <a:ext uri="{FF2B5EF4-FFF2-40B4-BE49-F238E27FC236}">
                <a16:creationId xmlns:a16="http://schemas.microsoft.com/office/drawing/2014/main" id="{ED6A9E2F-4AEB-781F-7B66-894CC89E8D10}"/>
              </a:ext>
            </a:extLst>
          </p:cNvPr>
          <p:cNvSpPr/>
          <p:nvPr/>
        </p:nvSpPr>
        <p:spPr>
          <a:xfrm>
            <a:off x="1916341" y="3017995"/>
            <a:ext cx="208323" cy="269907"/>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1</a:t>
            </a:r>
            <a:endParaRPr lang="ko-KR" altLang="en-US"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10" name="이등변 삼각형 9">
            <a:extLst>
              <a:ext uri="{FF2B5EF4-FFF2-40B4-BE49-F238E27FC236}">
                <a16:creationId xmlns:a16="http://schemas.microsoft.com/office/drawing/2014/main" id="{ECD50EB7-D765-B23B-AFB1-E6F26B425182}"/>
              </a:ext>
            </a:extLst>
          </p:cNvPr>
          <p:cNvSpPr/>
          <p:nvPr/>
        </p:nvSpPr>
        <p:spPr>
          <a:xfrm rot="10800000">
            <a:off x="2092797" y="4355064"/>
            <a:ext cx="141775" cy="83110"/>
          </a:xfrm>
          <a:prstGeom prst="triangle">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1" name="이등변 삼각형 10">
            <a:extLst>
              <a:ext uri="{FF2B5EF4-FFF2-40B4-BE49-F238E27FC236}">
                <a16:creationId xmlns:a16="http://schemas.microsoft.com/office/drawing/2014/main" id="{0DE4ECD4-E70D-43AD-A6C5-1B913BCCDC15}"/>
              </a:ext>
            </a:extLst>
          </p:cNvPr>
          <p:cNvSpPr/>
          <p:nvPr/>
        </p:nvSpPr>
        <p:spPr>
          <a:xfrm rot="10800000">
            <a:off x="2091249" y="3712451"/>
            <a:ext cx="141775" cy="83110"/>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3" name="이등변 삼각형 12">
            <a:extLst>
              <a:ext uri="{FF2B5EF4-FFF2-40B4-BE49-F238E27FC236}">
                <a16:creationId xmlns:a16="http://schemas.microsoft.com/office/drawing/2014/main" id="{8B1E3D9C-FE36-A85A-6A0A-A6CBE661EF7B}"/>
              </a:ext>
            </a:extLst>
          </p:cNvPr>
          <p:cNvSpPr/>
          <p:nvPr/>
        </p:nvSpPr>
        <p:spPr>
          <a:xfrm rot="10800000">
            <a:off x="2882459" y="3723606"/>
            <a:ext cx="141775" cy="83110"/>
          </a:xfrm>
          <a:prstGeom prst="triangle">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5" name="직사각형 14">
            <a:extLst>
              <a:ext uri="{FF2B5EF4-FFF2-40B4-BE49-F238E27FC236}">
                <a16:creationId xmlns:a16="http://schemas.microsoft.com/office/drawing/2014/main" id="{EA494E7A-6CFA-B970-EE63-E8E3FF29581F}"/>
              </a:ext>
            </a:extLst>
          </p:cNvPr>
          <p:cNvSpPr/>
          <p:nvPr/>
        </p:nvSpPr>
        <p:spPr>
          <a:xfrm>
            <a:off x="5991497" y="2614776"/>
            <a:ext cx="290725" cy="1009351"/>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6" name="TextBox 5">
            <a:extLst>
              <a:ext uri="{FF2B5EF4-FFF2-40B4-BE49-F238E27FC236}">
                <a16:creationId xmlns:a16="http://schemas.microsoft.com/office/drawing/2014/main" id="{13EDC0CA-FDAE-B677-02BA-A854C4A3D4A2}"/>
              </a:ext>
            </a:extLst>
          </p:cNvPr>
          <p:cNvSpPr txBox="1"/>
          <p:nvPr/>
        </p:nvSpPr>
        <p:spPr>
          <a:xfrm>
            <a:off x="6095995" y="2605788"/>
            <a:ext cx="80150" cy="369332"/>
          </a:xfrm>
          <a:prstGeom prst="rect">
            <a:avLst/>
          </a:prstGeom>
          <a:noFill/>
        </p:spPr>
        <p:txBody>
          <a:bodyPr wrap="none" lIns="0" tIns="0" rIns="0" bIns="0" rtlCol="0">
            <a:spAutoFit/>
          </a:bodyPr>
          <a:lstStyle/>
          <a:p>
            <a:pPr algn="l"/>
            <a:r>
              <a:rPr lang="en-US" altLang="ko-KR" sz="24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rPr>
              <a:t>1</a:t>
            </a:r>
            <a:endParaRPr lang="ko-KR" altLang="en-US" sz="24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endParaRPr>
          </a:p>
        </p:txBody>
      </p:sp>
      <p:sp>
        <p:nvSpPr>
          <p:cNvPr id="9" name="TextBox 8">
            <a:extLst>
              <a:ext uri="{FF2B5EF4-FFF2-40B4-BE49-F238E27FC236}">
                <a16:creationId xmlns:a16="http://schemas.microsoft.com/office/drawing/2014/main" id="{5DD0AAD4-5F80-426E-802E-C964EC97A038}"/>
              </a:ext>
            </a:extLst>
          </p:cNvPr>
          <p:cNvSpPr txBox="1"/>
          <p:nvPr/>
        </p:nvSpPr>
        <p:spPr>
          <a:xfrm>
            <a:off x="6088621" y="3788229"/>
            <a:ext cx="109004" cy="369332"/>
          </a:xfrm>
          <a:prstGeom prst="rect">
            <a:avLst/>
          </a:prstGeom>
          <a:noFill/>
        </p:spPr>
        <p:txBody>
          <a:bodyPr wrap="none" lIns="0" tIns="0" rIns="0" bIns="0" rtlCol="0">
            <a:spAutoFit/>
          </a:bodyPr>
          <a:lstStyle/>
          <a:p>
            <a:pPr algn="l"/>
            <a:r>
              <a:rPr lang="en-US" altLang="ko-KR" sz="24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rPr>
              <a:t>2</a:t>
            </a:r>
            <a:endParaRPr lang="ko-KR" altLang="en-US" sz="24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endParaRPr>
          </a:p>
        </p:txBody>
      </p:sp>
      <p:sp>
        <p:nvSpPr>
          <p:cNvPr id="12" name="TextBox 11">
            <a:extLst>
              <a:ext uri="{FF2B5EF4-FFF2-40B4-BE49-F238E27FC236}">
                <a16:creationId xmlns:a16="http://schemas.microsoft.com/office/drawing/2014/main" id="{06D8C5CE-E5FA-453B-CFB7-71210192CDD2}"/>
              </a:ext>
            </a:extLst>
          </p:cNvPr>
          <p:cNvSpPr txBox="1"/>
          <p:nvPr/>
        </p:nvSpPr>
        <p:spPr>
          <a:xfrm>
            <a:off x="6088621" y="5016139"/>
            <a:ext cx="113814" cy="369332"/>
          </a:xfrm>
          <a:prstGeom prst="rect">
            <a:avLst/>
          </a:prstGeom>
          <a:noFill/>
        </p:spPr>
        <p:txBody>
          <a:bodyPr wrap="none" lIns="0" tIns="0" rIns="0" bIns="0" rtlCol="0">
            <a:spAutoFit/>
          </a:bodyPr>
          <a:lstStyle/>
          <a:p>
            <a:pPr algn="l"/>
            <a:r>
              <a:rPr lang="en-US" altLang="ko-KR" sz="24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rPr>
              <a:t>3</a:t>
            </a:r>
            <a:endParaRPr lang="ko-KR" altLang="en-US" sz="24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endParaRPr>
          </a:p>
        </p:txBody>
      </p:sp>
      <p:sp>
        <p:nvSpPr>
          <p:cNvPr id="14" name="직사각형 13">
            <a:extLst>
              <a:ext uri="{FF2B5EF4-FFF2-40B4-BE49-F238E27FC236}">
                <a16:creationId xmlns:a16="http://schemas.microsoft.com/office/drawing/2014/main" id="{31607011-F5E5-E8E9-5C5C-0939068E63C2}"/>
              </a:ext>
            </a:extLst>
          </p:cNvPr>
          <p:cNvSpPr/>
          <p:nvPr/>
        </p:nvSpPr>
        <p:spPr>
          <a:xfrm>
            <a:off x="2191199" y="3020373"/>
            <a:ext cx="208323" cy="269907"/>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2</a:t>
            </a:r>
            <a:endParaRPr lang="ko-KR" altLang="en-US"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19" name="직사각형 18">
            <a:extLst>
              <a:ext uri="{FF2B5EF4-FFF2-40B4-BE49-F238E27FC236}">
                <a16:creationId xmlns:a16="http://schemas.microsoft.com/office/drawing/2014/main" id="{2868DC46-69FD-DBD0-A55C-BFD867197DE0}"/>
              </a:ext>
            </a:extLst>
          </p:cNvPr>
          <p:cNvSpPr/>
          <p:nvPr/>
        </p:nvSpPr>
        <p:spPr>
          <a:xfrm>
            <a:off x="2714786" y="3017995"/>
            <a:ext cx="208323" cy="269907"/>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3</a:t>
            </a:r>
            <a:endParaRPr lang="ko-KR" altLang="en-US"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graphicFrame>
        <p:nvGraphicFramePr>
          <p:cNvPr id="20" name="차트 19">
            <a:extLst>
              <a:ext uri="{FF2B5EF4-FFF2-40B4-BE49-F238E27FC236}">
                <a16:creationId xmlns:a16="http://schemas.microsoft.com/office/drawing/2014/main" id="{96AE4B55-4780-4699-9027-4BC98DBE00CF}"/>
              </a:ext>
            </a:extLst>
          </p:cNvPr>
          <p:cNvGraphicFramePr/>
          <p:nvPr>
            <p:extLst>
              <p:ext uri="{D42A27DB-BD31-4B8C-83A1-F6EECF244321}">
                <p14:modId xmlns:p14="http://schemas.microsoft.com/office/powerpoint/2010/main" val="1997462410"/>
              </p:ext>
            </p:extLst>
          </p:nvPr>
        </p:nvGraphicFramePr>
        <p:xfrm>
          <a:off x="401155" y="2576434"/>
          <a:ext cx="5345794" cy="3300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088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A95032B0-B8AE-B5BE-8F6E-C75FE310C0AF}"/>
              </a:ext>
            </a:extLst>
          </p:cNvPr>
          <p:cNvSpPr/>
          <p:nvPr/>
        </p:nvSpPr>
        <p:spPr>
          <a:xfrm>
            <a:off x="5498915" y="4065316"/>
            <a:ext cx="581195" cy="1780182"/>
          </a:xfrm>
          <a:prstGeom prst="rect">
            <a:avLst/>
          </a:prstGeom>
          <a:solidFill>
            <a:srgbClr val="D9F6FF">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aphicFrame>
        <p:nvGraphicFramePr>
          <p:cNvPr id="19" name="차트 18">
            <a:extLst>
              <a:ext uri="{FF2B5EF4-FFF2-40B4-BE49-F238E27FC236}">
                <a16:creationId xmlns:a16="http://schemas.microsoft.com/office/drawing/2014/main" id="{B8A4B1EE-A7B9-80A6-DF55-44AF3F32046F}"/>
              </a:ext>
            </a:extLst>
          </p:cNvPr>
          <p:cNvGraphicFramePr/>
          <p:nvPr>
            <p:extLst>
              <p:ext uri="{D42A27DB-BD31-4B8C-83A1-F6EECF244321}">
                <p14:modId xmlns:p14="http://schemas.microsoft.com/office/powerpoint/2010/main" val="395980707"/>
              </p:ext>
            </p:extLst>
          </p:nvPr>
        </p:nvGraphicFramePr>
        <p:xfrm>
          <a:off x="5106521" y="3926367"/>
          <a:ext cx="4305326" cy="1924004"/>
        </p:xfrm>
        <a:graphic>
          <a:graphicData uri="http://schemas.openxmlformats.org/drawingml/2006/chart">
            <c:chart xmlns:c="http://schemas.openxmlformats.org/drawingml/2006/chart" xmlns:r="http://schemas.openxmlformats.org/officeDocument/2006/relationships" r:id="rId2"/>
          </a:graphicData>
        </a:graphic>
      </p:graphicFrame>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Ⅱ. </a:t>
            </a:r>
            <a:r>
              <a:rPr lang="ko-KR" altLang="en-US" dirty="0"/>
              <a:t>바이오시밀러 개요 및 시장 동향</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 시장 동향 </a:t>
            </a:r>
            <a:r>
              <a:rPr lang="en-US" altLang="ko-KR" dirty="0"/>
              <a:t>(2/4)</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바이오시밀러는 시장점유율이 확대되면서 오리지널 의약품을 추월하는 경향도 보이는데</a:t>
            </a:r>
            <a:r>
              <a:rPr lang="en-US" altLang="ko-KR" dirty="0"/>
              <a:t>, </a:t>
            </a:r>
            <a:r>
              <a:rPr lang="ko-KR" altLang="en-US" dirty="0"/>
              <a:t>이는 오리지널 의약품 대비 평균판매가격이 낮게 책정되어 시장에 진입하는 데 기인</a:t>
            </a:r>
            <a:endParaRPr lang="en-US" altLang="ko-KR" dirty="0"/>
          </a:p>
        </p:txBody>
      </p:sp>
      <p:sp>
        <p:nvSpPr>
          <p:cNvPr id="39" name="TextBox 38">
            <a:extLst>
              <a:ext uri="{FF2B5EF4-FFF2-40B4-BE49-F238E27FC236}">
                <a16:creationId xmlns:a16="http://schemas.microsoft.com/office/drawing/2014/main" id="{ED8C8EF8-9D43-4CE2-A05D-2B62F33EEC26}"/>
              </a:ext>
            </a:extLst>
          </p:cNvPr>
          <p:cNvSpPr txBox="1"/>
          <p:nvPr/>
        </p:nvSpPr>
        <p:spPr>
          <a:xfrm>
            <a:off x="5137538" y="5845498"/>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Statista,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a:t>
            </a:r>
            <a:r>
              <a:rPr lang="ko-KR" altLang="en-US" dirty="0">
                <a:solidFill>
                  <a:schemeClr val="bg1">
                    <a:lumMod val="50000"/>
                  </a:schemeClr>
                </a:solidFill>
              </a:rPr>
              <a:t>미국 기준 </a:t>
            </a:r>
            <a:endParaRPr lang="en-US" altLang="ko-KR" dirty="0">
              <a:solidFill>
                <a:schemeClr val="bg1">
                  <a:lumMod val="50000"/>
                </a:schemeClr>
              </a:solidFill>
            </a:endParaRPr>
          </a:p>
        </p:txBody>
      </p:sp>
      <p:grpSp>
        <p:nvGrpSpPr>
          <p:cNvPr id="9" name="그룹 8">
            <a:extLst>
              <a:ext uri="{FF2B5EF4-FFF2-40B4-BE49-F238E27FC236}">
                <a16:creationId xmlns:a16="http://schemas.microsoft.com/office/drawing/2014/main" id="{BC8BBEF8-EE8D-1A76-FCB7-D8953B3247E3}"/>
              </a:ext>
            </a:extLst>
          </p:cNvPr>
          <p:cNvGrpSpPr/>
          <p:nvPr/>
        </p:nvGrpSpPr>
        <p:grpSpPr>
          <a:xfrm>
            <a:off x="489000" y="2171196"/>
            <a:ext cx="4284613" cy="276837"/>
            <a:chOff x="704850" y="2013298"/>
            <a:chExt cx="4140200" cy="276837"/>
          </a:xfrm>
        </p:grpSpPr>
        <p:sp>
          <p:nvSpPr>
            <p:cNvPr id="10" name="TextBox 9">
              <a:extLst>
                <a:ext uri="{FF2B5EF4-FFF2-40B4-BE49-F238E27FC236}">
                  <a16:creationId xmlns:a16="http://schemas.microsoft.com/office/drawing/2014/main" id="{205FC4FF-6702-5069-E8E7-D06C394173F5}"/>
                </a:ext>
              </a:extLst>
            </p:cNvPr>
            <p:cNvSpPr txBox="1"/>
            <p:nvPr/>
          </p:nvSpPr>
          <p:spPr>
            <a:xfrm>
              <a:off x="704850" y="2046854"/>
              <a:ext cx="299726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바이오시밀러 시장점유율</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(2022</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년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2</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분기 기준</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11" name="직선 연결선 10">
              <a:extLst>
                <a:ext uri="{FF2B5EF4-FFF2-40B4-BE49-F238E27FC236}">
                  <a16:creationId xmlns:a16="http://schemas.microsoft.com/office/drawing/2014/main" id="{01A0411E-B347-9D28-C2F9-ED05E46003A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62A20F10-EF52-6900-2E4B-05D0C267511A}"/>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3" name="직사각형 12">
            <a:extLst>
              <a:ext uri="{FF2B5EF4-FFF2-40B4-BE49-F238E27FC236}">
                <a16:creationId xmlns:a16="http://schemas.microsoft.com/office/drawing/2014/main" id="{0ECB8710-BF19-50B7-325B-C4C16AC82FAC}"/>
              </a:ext>
            </a:extLst>
          </p:cNvPr>
          <p:cNvSpPr/>
          <p:nvPr/>
        </p:nvSpPr>
        <p:spPr>
          <a:xfrm>
            <a:off x="488950" y="2571146"/>
            <a:ext cx="4274310" cy="1207167"/>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허셉틴</a:t>
            </a:r>
            <a:r>
              <a:rPr lang="en-US" altLang="ko-KR" sz="900" b="1" dirty="0">
                <a:ln>
                  <a:solidFill>
                    <a:sysClr val="window" lastClr="FFFFFF">
                      <a:lumMod val="65000"/>
                      <a:alpha val="0"/>
                    </a:sysClr>
                  </a:solidFill>
                </a:ln>
                <a:solidFill>
                  <a:schemeClr val="tx1">
                    <a:lumMod val="85000"/>
                    <a:lumOff val="15000"/>
                  </a:schemeClr>
                </a:solidFill>
                <a:latin typeface="+mn-ea"/>
              </a:rPr>
              <a:t>(Herceptin)</a:t>
            </a:r>
            <a:r>
              <a:rPr lang="ko-KR" altLang="en-US" sz="900" b="1" dirty="0">
                <a:ln>
                  <a:solidFill>
                    <a:sysClr val="window" lastClr="FFFFFF">
                      <a:lumMod val="65000"/>
                      <a:alpha val="0"/>
                    </a:sysClr>
                  </a:solidFill>
                </a:ln>
                <a:solidFill>
                  <a:schemeClr val="tx1">
                    <a:lumMod val="85000"/>
                    <a:lumOff val="15000"/>
                  </a:schemeClr>
                </a:solidFill>
                <a:latin typeface="+mn-ea"/>
              </a:rPr>
              <a:t>과 아바스틴</a:t>
            </a:r>
            <a:r>
              <a:rPr lang="en-US" altLang="ko-KR" sz="900" b="1" dirty="0">
                <a:ln>
                  <a:solidFill>
                    <a:sysClr val="window" lastClr="FFFFFF">
                      <a:lumMod val="65000"/>
                      <a:alpha val="0"/>
                    </a:sysClr>
                  </a:solidFill>
                </a:ln>
                <a:solidFill>
                  <a:schemeClr val="tx1">
                    <a:lumMod val="85000"/>
                    <a:lumOff val="15000"/>
                  </a:schemeClr>
                </a:solidFill>
                <a:latin typeface="+mn-ea"/>
              </a:rPr>
              <a:t>(Avastin)</a:t>
            </a:r>
            <a:r>
              <a:rPr lang="ko-KR" altLang="en-US" sz="900" b="1" dirty="0">
                <a:ln>
                  <a:solidFill>
                    <a:sysClr val="window" lastClr="FFFFFF">
                      <a:lumMod val="65000"/>
                      <a:alpha val="0"/>
                    </a:sysClr>
                  </a:solidFill>
                </a:ln>
                <a:solidFill>
                  <a:schemeClr val="tx1">
                    <a:lumMod val="85000"/>
                    <a:lumOff val="15000"/>
                  </a:schemeClr>
                </a:solidFill>
                <a:latin typeface="+mn-ea"/>
              </a:rPr>
              <a:t>은 바이오시밀러 첫 출시</a:t>
            </a:r>
            <a:r>
              <a:rPr lang="en-US" altLang="ko-KR" sz="900" b="1" dirty="0">
                <a:ln>
                  <a:solidFill>
                    <a:sysClr val="window" lastClr="FFFFFF">
                      <a:lumMod val="65000"/>
                      <a:alpha val="0"/>
                    </a:sysClr>
                  </a:solidFill>
                </a:ln>
                <a:solidFill>
                  <a:schemeClr val="tx1">
                    <a:lumMod val="85000"/>
                    <a:lumOff val="15000"/>
                  </a:schemeClr>
                </a:solidFill>
                <a:latin typeface="+mn-ea"/>
              </a:rPr>
              <a:t>(2019</a:t>
            </a:r>
            <a:r>
              <a:rPr lang="ko-KR" altLang="en-US" sz="900" b="1" dirty="0">
                <a:ln>
                  <a:solidFill>
                    <a:sysClr val="window" lastClr="FFFFFF">
                      <a:lumMod val="65000"/>
                      <a:alpha val="0"/>
                    </a:sysClr>
                  </a:solidFill>
                </a:ln>
                <a:solidFill>
                  <a:schemeClr val="tx1">
                    <a:lumMod val="85000"/>
                    <a:lumOff val="15000"/>
                  </a:schemeClr>
                </a:solidFill>
                <a:latin typeface="+mn-ea"/>
              </a:rPr>
              <a:t>년</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 후 각각 </a:t>
            </a:r>
            <a:r>
              <a:rPr lang="en-US" altLang="ko-KR" sz="900" b="1" dirty="0">
                <a:ln>
                  <a:solidFill>
                    <a:sysClr val="window" lastClr="FFFFFF">
                      <a:lumMod val="65000"/>
                      <a:alpha val="0"/>
                    </a:sysClr>
                  </a:solidFill>
                </a:ln>
                <a:solidFill>
                  <a:schemeClr val="tx1">
                    <a:lumMod val="85000"/>
                    <a:lumOff val="15000"/>
                  </a:schemeClr>
                </a:solidFill>
                <a:latin typeface="+mn-ea"/>
              </a:rPr>
              <a:t>18</a:t>
            </a:r>
            <a:r>
              <a:rPr lang="ko-KR" altLang="en-US" sz="900" b="1" dirty="0">
                <a:ln>
                  <a:solidFill>
                    <a:sysClr val="window" lastClr="FFFFFF">
                      <a:lumMod val="65000"/>
                      <a:alpha val="0"/>
                    </a:sysClr>
                  </a:solidFill>
                </a:ln>
                <a:solidFill>
                  <a:schemeClr val="tx1">
                    <a:lumMod val="85000"/>
                    <a:lumOff val="15000"/>
                  </a:schemeClr>
                </a:solidFill>
                <a:latin typeface="+mn-ea"/>
              </a:rPr>
              <a:t>개월</a:t>
            </a:r>
            <a:r>
              <a:rPr lang="en-US" altLang="ko-KR" sz="900" b="1" dirty="0">
                <a:ln>
                  <a:solidFill>
                    <a:sysClr val="window" lastClr="FFFFFF">
                      <a:lumMod val="65000"/>
                      <a:alpha val="0"/>
                    </a:sysClr>
                  </a:solidFill>
                </a:ln>
                <a:solidFill>
                  <a:schemeClr val="tx1">
                    <a:lumMod val="85000"/>
                    <a:lumOff val="15000"/>
                  </a:schemeClr>
                </a:solidFill>
                <a:latin typeface="+mn-ea"/>
              </a:rPr>
              <a:t>, 16</a:t>
            </a:r>
            <a:r>
              <a:rPr lang="ko-KR" altLang="en-US" sz="900" b="1" dirty="0">
                <a:ln>
                  <a:solidFill>
                    <a:sysClr val="window" lastClr="FFFFFF">
                      <a:lumMod val="65000"/>
                      <a:alpha val="0"/>
                    </a:sysClr>
                  </a:solidFill>
                </a:ln>
                <a:solidFill>
                  <a:schemeClr val="tx1">
                    <a:lumMod val="85000"/>
                    <a:lumOff val="15000"/>
                  </a:schemeClr>
                </a:solidFill>
                <a:latin typeface="+mn-ea"/>
              </a:rPr>
              <a:t>개월 만에 바이오시밀러의 시장점유율이 오리지널 의약품을 추월하면서 </a:t>
            </a:r>
            <a:r>
              <a:rPr lang="en-US" altLang="ko-KR" sz="900" b="1" dirty="0">
                <a:ln>
                  <a:solidFill>
                    <a:sysClr val="window" lastClr="FFFFFF">
                      <a:lumMod val="65000"/>
                      <a:alpha val="0"/>
                    </a:sysClr>
                  </a:solidFill>
                </a:ln>
                <a:solidFill>
                  <a:schemeClr val="tx1">
                    <a:lumMod val="85000"/>
                    <a:lumOff val="15000"/>
                  </a:schemeClr>
                </a:solidFill>
                <a:latin typeface="+mn-ea"/>
              </a:rPr>
              <a:t>2022</a:t>
            </a:r>
            <a:r>
              <a:rPr lang="ko-KR" altLang="en-US" sz="900" b="1" dirty="0">
                <a:ln>
                  <a:solidFill>
                    <a:sysClr val="window" lastClr="FFFFFF">
                      <a:lumMod val="65000"/>
                      <a:alpha val="0"/>
                    </a:sysClr>
                  </a:solidFill>
                </a:ln>
                <a:solidFill>
                  <a:schemeClr val="tx1">
                    <a:lumMod val="85000"/>
                    <a:lumOff val="15000"/>
                  </a:schemeClr>
                </a:solidFill>
                <a:latin typeface="+mn-ea"/>
              </a:rPr>
              <a:t>년 </a:t>
            </a:r>
            <a:r>
              <a:rPr lang="en-US" altLang="ko-KR" sz="900" b="1" dirty="0">
                <a:ln>
                  <a:solidFill>
                    <a:sysClr val="window" lastClr="FFFFFF">
                      <a:lumMod val="65000"/>
                      <a:alpha val="0"/>
                    </a:sysClr>
                  </a:solidFill>
                </a:ln>
                <a:solidFill>
                  <a:schemeClr val="tx1">
                    <a:lumMod val="85000"/>
                    <a:lumOff val="15000"/>
                  </a:schemeClr>
                </a:solidFill>
                <a:latin typeface="+mn-ea"/>
              </a:rPr>
              <a:t>2</a:t>
            </a:r>
            <a:r>
              <a:rPr lang="ko-KR" altLang="en-US" sz="900" b="1" dirty="0">
                <a:ln>
                  <a:solidFill>
                    <a:sysClr val="window" lastClr="FFFFFF">
                      <a:lumMod val="65000"/>
                      <a:alpha val="0"/>
                    </a:sysClr>
                  </a:solidFill>
                </a:ln>
                <a:solidFill>
                  <a:schemeClr val="tx1">
                    <a:lumMod val="85000"/>
                    <a:lumOff val="15000"/>
                  </a:schemeClr>
                </a:solidFill>
                <a:latin typeface="+mn-ea"/>
              </a:rPr>
              <a:t>분기 기준 </a:t>
            </a:r>
            <a:r>
              <a:rPr lang="en-US" altLang="ko-KR" sz="900" b="1" dirty="0">
                <a:ln>
                  <a:solidFill>
                    <a:sysClr val="window" lastClr="FFFFFF">
                      <a:lumMod val="65000"/>
                      <a:alpha val="0"/>
                    </a:sysClr>
                  </a:solidFill>
                </a:ln>
                <a:solidFill>
                  <a:schemeClr val="tx1">
                    <a:lumMod val="85000"/>
                    <a:lumOff val="15000"/>
                  </a:schemeClr>
                </a:solidFill>
                <a:latin typeface="+mn-ea"/>
              </a:rPr>
              <a:t>80% </a:t>
            </a:r>
            <a:r>
              <a:rPr lang="ko-KR" altLang="en-US" sz="900" b="1" dirty="0">
                <a:ln>
                  <a:solidFill>
                    <a:sysClr val="window" lastClr="FFFFFF">
                      <a:lumMod val="65000"/>
                      <a:alpha val="0"/>
                    </a:sysClr>
                  </a:solidFill>
                </a:ln>
                <a:solidFill>
                  <a:schemeClr val="tx1">
                    <a:lumMod val="85000"/>
                    <a:lumOff val="15000"/>
                  </a:schemeClr>
                </a:solidFill>
                <a:latin typeface="+mn-ea"/>
              </a:rPr>
              <a:t>이상의 시장점유율 차지</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뉴포젠</a:t>
            </a:r>
            <a:r>
              <a:rPr lang="en-US" altLang="ko-KR" sz="800" dirty="0">
                <a:ln>
                  <a:solidFill>
                    <a:sysClr val="window" lastClr="FFFFFF">
                      <a:lumMod val="65000"/>
                      <a:alpha val="0"/>
                    </a:sysClr>
                  </a:solidFill>
                </a:ln>
                <a:solidFill>
                  <a:schemeClr val="tx1">
                    <a:lumMod val="85000"/>
                    <a:lumOff val="15000"/>
                  </a:schemeClr>
                </a:solidFill>
                <a:latin typeface="+mn-ea"/>
              </a:rPr>
              <a:t>(Neupogen)</a:t>
            </a:r>
            <a:r>
              <a:rPr lang="ko-KR" altLang="en-US" sz="800" dirty="0">
                <a:ln>
                  <a:solidFill>
                    <a:sysClr val="window" lastClr="FFFFFF">
                      <a:lumMod val="65000"/>
                      <a:alpha val="0"/>
                    </a:sysClr>
                  </a:solidFill>
                </a:ln>
                <a:solidFill>
                  <a:schemeClr val="tx1">
                    <a:lumMod val="85000"/>
                    <a:lumOff val="15000"/>
                  </a:schemeClr>
                </a:solidFill>
                <a:latin typeface="+mn-ea"/>
              </a:rPr>
              <a:t>의 경우</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 첫 바이오시밀러 출시 후 약 </a:t>
            </a:r>
            <a:r>
              <a:rPr lang="en-US" altLang="ko-KR" sz="800" dirty="0">
                <a:ln>
                  <a:solidFill>
                    <a:sysClr val="window" lastClr="FFFFFF">
                      <a:lumMod val="65000"/>
                      <a:alpha val="0"/>
                    </a:sysClr>
                  </a:solidFill>
                </a:ln>
                <a:solidFill>
                  <a:schemeClr val="tx1">
                    <a:lumMod val="85000"/>
                    <a:lumOff val="15000"/>
                  </a:schemeClr>
                </a:solidFill>
                <a:latin typeface="+mn-ea"/>
              </a:rPr>
              <a:t>7</a:t>
            </a:r>
            <a:r>
              <a:rPr lang="ko-KR" altLang="en-US" sz="800" dirty="0">
                <a:ln>
                  <a:solidFill>
                    <a:sysClr val="window" lastClr="FFFFFF">
                      <a:lumMod val="65000"/>
                      <a:alpha val="0"/>
                    </a:sysClr>
                  </a:solidFill>
                </a:ln>
                <a:solidFill>
                  <a:schemeClr val="tx1">
                    <a:lumMod val="85000"/>
                    <a:lumOff val="15000"/>
                  </a:schemeClr>
                </a:solidFill>
                <a:latin typeface="+mn-ea"/>
              </a:rPr>
              <a:t>년 만에 시장점유율 </a:t>
            </a:r>
            <a:r>
              <a:rPr lang="en-US" altLang="ko-KR" sz="800" dirty="0">
                <a:ln>
                  <a:solidFill>
                    <a:sysClr val="window" lastClr="FFFFFF">
                      <a:lumMod val="65000"/>
                      <a:alpha val="0"/>
                    </a:sysClr>
                  </a:solidFill>
                </a:ln>
                <a:solidFill>
                  <a:schemeClr val="tx1">
                    <a:lumMod val="85000"/>
                    <a:lumOff val="15000"/>
                  </a:schemeClr>
                </a:solidFill>
                <a:latin typeface="+mn-ea"/>
              </a:rPr>
              <a:t>18%</a:t>
            </a:r>
            <a:r>
              <a:rPr lang="ko-KR" altLang="en-US" sz="800" dirty="0">
                <a:ln>
                  <a:solidFill>
                    <a:sysClr val="window" lastClr="FFFFFF">
                      <a:lumMod val="65000"/>
                      <a:alpha val="0"/>
                    </a:sysClr>
                  </a:solidFill>
                </a:ln>
                <a:solidFill>
                  <a:schemeClr val="tx1">
                    <a:lumMod val="85000"/>
                    <a:lumOff val="15000"/>
                  </a:schemeClr>
                </a:solidFill>
                <a:latin typeface="+mn-ea"/>
              </a:rPr>
              <a:t>까지 하락 </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리툭산</a:t>
            </a:r>
            <a:r>
              <a:rPr lang="en-US" altLang="ko-KR" sz="900" b="1" dirty="0">
                <a:ln>
                  <a:solidFill>
                    <a:sysClr val="window" lastClr="FFFFFF">
                      <a:lumMod val="65000"/>
                      <a:alpha val="0"/>
                    </a:sysClr>
                  </a:solidFill>
                </a:ln>
                <a:solidFill>
                  <a:schemeClr val="tx1">
                    <a:lumMod val="85000"/>
                    <a:lumOff val="15000"/>
                  </a:schemeClr>
                </a:solidFill>
                <a:latin typeface="+mn-ea"/>
              </a:rPr>
              <a:t>(Rituxan)</a:t>
            </a:r>
            <a:r>
              <a:rPr lang="ko-KR" altLang="en-US" sz="900" b="1" dirty="0">
                <a:ln>
                  <a:solidFill>
                    <a:sysClr val="window" lastClr="FFFFFF">
                      <a:lumMod val="65000"/>
                      <a:alpha val="0"/>
                    </a:sysClr>
                  </a:solidFill>
                </a:ln>
                <a:solidFill>
                  <a:schemeClr val="tx1">
                    <a:lumMod val="85000"/>
                    <a:lumOff val="15000"/>
                  </a:schemeClr>
                </a:solidFill>
                <a:latin typeface="+mn-ea"/>
              </a:rPr>
              <a:t> 바이오시밀러는 종양학 치료제</a:t>
            </a:r>
            <a:r>
              <a:rPr lang="en-US" altLang="ko-KR" sz="900" b="1" dirty="0">
                <a:ln>
                  <a:solidFill>
                    <a:sysClr val="window" lastClr="FFFFFF">
                      <a:lumMod val="65000"/>
                      <a:alpha val="0"/>
                    </a:sysClr>
                  </a:solidFill>
                </a:ln>
                <a:solidFill>
                  <a:schemeClr val="tx1">
                    <a:lumMod val="85000"/>
                    <a:lumOff val="15000"/>
                  </a:schemeClr>
                </a:solidFill>
                <a:latin typeface="+mn-ea"/>
              </a:rPr>
              <a:t>(Oncology Therapeutics)</a:t>
            </a:r>
            <a:r>
              <a:rPr lang="ko-KR" altLang="en-US" sz="900" b="1" dirty="0">
                <a:ln>
                  <a:solidFill>
                    <a:sysClr val="window" lastClr="FFFFFF">
                      <a:lumMod val="65000"/>
                      <a:alpha val="0"/>
                    </a:sysClr>
                  </a:solidFill>
                </a:ln>
                <a:solidFill>
                  <a:schemeClr val="tx1">
                    <a:lumMod val="85000"/>
                    <a:lumOff val="15000"/>
                  </a:schemeClr>
                </a:solidFill>
                <a:latin typeface="+mn-ea"/>
              </a:rPr>
              <a:t>에서 가장 최신 제품이지만</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시장점유율 </a:t>
            </a:r>
            <a:r>
              <a:rPr lang="en-US" altLang="ko-KR" sz="900" b="1" dirty="0">
                <a:ln>
                  <a:solidFill>
                    <a:sysClr val="window" lastClr="FFFFFF">
                      <a:lumMod val="65000"/>
                      <a:alpha val="0"/>
                    </a:sysClr>
                  </a:solidFill>
                </a:ln>
                <a:solidFill>
                  <a:schemeClr val="tx1">
                    <a:lumMod val="85000"/>
                    <a:lumOff val="15000"/>
                  </a:schemeClr>
                </a:solidFill>
                <a:latin typeface="+mn-ea"/>
              </a:rPr>
              <a:t>64%</a:t>
            </a:r>
            <a:r>
              <a:rPr lang="ko-KR" altLang="en-US" sz="900" b="1" dirty="0">
                <a:ln>
                  <a:solidFill>
                    <a:sysClr val="window" lastClr="FFFFFF">
                      <a:lumMod val="65000"/>
                      <a:alpha val="0"/>
                    </a:sysClr>
                  </a:solidFill>
                </a:ln>
                <a:solidFill>
                  <a:schemeClr val="tx1">
                    <a:lumMod val="85000"/>
                    <a:lumOff val="15000"/>
                  </a:schemeClr>
                </a:solidFill>
                <a:latin typeface="+mn-ea"/>
              </a:rPr>
              <a:t>까지</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상승</a:t>
            </a:r>
            <a:endParaRPr lang="en-US" altLang="ko-KR" sz="900" b="1" dirty="0">
              <a:ln>
                <a:solidFill>
                  <a:sysClr val="window" lastClr="FFFFFF">
                    <a:lumMod val="65000"/>
                    <a:alpha val="0"/>
                  </a:sysClr>
                </a:solidFill>
              </a:ln>
              <a:solidFill>
                <a:schemeClr val="tx1">
                  <a:lumMod val="85000"/>
                  <a:lumOff val="15000"/>
                </a:schemeClr>
              </a:solidFill>
              <a:latin typeface="+mn-ea"/>
            </a:endParaRPr>
          </a:p>
        </p:txBody>
      </p:sp>
      <p:graphicFrame>
        <p:nvGraphicFramePr>
          <p:cNvPr id="14" name="차트 13">
            <a:extLst>
              <a:ext uri="{FF2B5EF4-FFF2-40B4-BE49-F238E27FC236}">
                <a16:creationId xmlns:a16="http://schemas.microsoft.com/office/drawing/2014/main" id="{FB26E055-4E97-2D10-3B80-841D6D12C5A4}"/>
              </a:ext>
            </a:extLst>
          </p:cNvPr>
          <p:cNvGraphicFramePr/>
          <p:nvPr>
            <p:extLst>
              <p:ext uri="{D42A27DB-BD31-4B8C-83A1-F6EECF244321}">
                <p14:modId xmlns:p14="http://schemas.microsoft.com/office/powerpoint/2010/main" val="131483138"/>
              </p:ext>
            </p:extLst>
          </p:nvPr>
        </p:nvGraphicFramePr>
        <p:xfrm>
          <a:off x="494153" y="3948925"/>
          <a:ext cx="4284613" cy="1901445"/>
        </p:xfrm>
        <a:graphic>
          <a:graphicData uri="http://schemas.openxmlformats.org/drawingml/2006/chart">
            <c:chart xmlns:c="http://schemas.openxmlformats.org/drawingml/2006/chart" xmlns:r="http://schemas.openxmlformats.org/officeDocument/2006/relationships" r:id="rId3"/>
          </a:graphicData>
        </a:graphic>
      </p:graphicFrame>
      <p:grpSp>
        <p:nvGrpSpPr>
          <p:cNvPr id="15" name="그룹 14">
            <a:extLst>
              <a:ext uri="{FF2B5EF4-FFF2-40B4-BE49-F238E27FC236}">
                <a16:creationId xmlns:a16="http://schemas.microsoft.com/office/drawing/2014/main" id="{5C878093-CFD6-B87B-EEA6-012776F0E716}"/>
              </a:ext>
            </a:extLst>
          </p:cNvPr>
          <p:cNvGrpSpPr/>
          <p:nvPr/>
        </p:nvGrpSpPr>
        <p:grpSpPr>
          <a:xfrm>
            <a:off x="5142742" y="2176317"/>
            <a:ext cx="4284613" cy="276837"/>
            <a:chOff x="704850" y="2013298"/>
            <a:chExt cx="4140200" cy="276837"/>
          </a:xfrm>
        </p:grpSpPr>
        <p:sp>
          <p:nvSpPr>
            <p:cNvPr id="16" name="TextBox 15">
              <a:extLst>
                <a:ext uri="{FF2B5EF4-FFF2-40B4-BE49-F238E27FC236}">
                  <a16:creationId xmlns:a16="http://schemas.microsoft.com/office/drawing/2014/main" id="{3473F1C8-7BBA-DCBC-BA0B-B67E101956EA}"/>
                </a:ext>
              </a:extLst>
            </p:cNvPr>
            <p:cNvSpPr txBox="1"/>
            <p:nvPr/>
          </p:nvSpPr>
          <p:spPr>
            <a:xfrm>
              <a:off x="704850" y="2046854"/>
              <a:ext cx="3426268"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오리지널 의약품 </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vs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바이오시밀러 평균판매가격</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(AS</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P)</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17" name="직선 연결선 16">
              <a:extLst>
                <a:ext uri="{FF2B5EF4-FFF2-40B4-BE49-F238E27FC236}">
                  <a16:creationId xmlns:a16="http://schemas.microsoft.com/office/drawing/2014/main" id="{6D2195E3-F89E-F5E6-DD11-52D8114238B0}"/>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63A2A465-64D6-2CFA-31E1-9BD38537E28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0" name="직사각형 19">
            <a:extLst>
              <a:ext uri="{FF2B5EF4-FFF2-40B4-BE49-F238E27FC236}">
                <a16:creationId xmlns:a16="http://schemas.microsoft.com/office/drawing/2014/main" id="{30726553-3376-9AE2-9ED8-F44E3258B455}"/>
              </a:ext>
            </a:extLst>
          </p:cNvPr>
          <p:cNvSpPr/>
          <p:nvPr/>
        </p:nvSpPr>
        <p:spPr>
          <a:xfrm>
            <a:off x="5147843" y="2568692"/>
            <a:ext cx="4274310" cy="1306237"/>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바이오시밀러는 출시 시점에 오리지널 의약품</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참조 제품</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 대비 평균판매가격</a:t>
            </a:r>
            <a:r>
              <a:rPr lang="en-US" altLang="ko-KR" sz="900" b="1" dirty="0">
                <a:ln>
                  <a:solidFill>
                    <a:sysClr val="window" lastClr="FFFFFF">
                      <a:lumMod val="65000"/>
                      <a:alpha val="0"/>
                    </a:sysClr>
                  </a:solidFill>
                </a:ln>
                <a:solidFill>
                  <a:schemeClr val="tx1">
                    <a:lumMod val="85000"/>
                    <a:lumOff val="15000"/>
                  </a:schemeClr>
                </a:solidFill>
                <a:latin typeface="+mn-ea"/>
              </a:rPr>
              <a:t>(ASP)</a:t>
            </a:r>
            <a:r>
              <a:rPr lang="ko-KR" altLang="en-US" sz="900" b="1" dirty="0">
                <a:ln>
                  <a:solidFill>
                    <a:sysClr val="window" lastClr="FFFFFF">
                      <a:lumMod val="65000"/>
                      <a:alpha val="0"/>
                    </a:sysClr>
                  </a:solidFill>
                </a:ln>
                <a:solidFill>
                  <a:schemeClr val="tx1">
                    <a:lumMod val="85000"/>
                    <a:lumOff val="15000"/>
                  </a:schemeClr>
                </a:solidFill>
                <a:latin typeface="+mn-ea"/>
              </a:rPr>
              <a:t>이 낮게 책정되어 시장 진입</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연평균 약 </a:t>
            </a:r>
            <a:r>
              <a:rPr lang="en-US" altLang="ko-KR" sz="800" dirty="0">
                <a:ln>
                  <a:solidFill>
                    <a:sysClr val="window" lastClr="FFFFFF">
                      <a:lumMod val="65000"/>
                      <a:alpha val="0"/>
                    </a:sysClr>
                  </a:solidFill>
                </a:ln>
                <a:solidFill>
                  <a:schemeClr val="tx1">
                    <a:lumMod val="85000"/>
                    <a:lumOff val="15000"/>
                  </a:schemeClr>
                </a:solidFill>
                <a:latin typeface="+mn-ea"/>
              </a:rPr>
              <a:t>10~15%</a:t>
            </a:r>
            <a:r>
              <a:rPr lang="ko-KR" altLang="en-US" sz="800" dirty="0">
                <a:ln>
                  <a:solidFill>
                    <a:sysClr val="window" lastClr="FFFFFF">
                      <a:lumMod val="65000"/>
                      <a:alpha val="0"/>
                    </a:sysClr>
                  </a:solidFill>
                </a:ln>
                <a:solidFill>
                  <a:schemeClr val="tx1">
                    <a:lumMod val="85000"/>
                    <a:lumOff val="15000"/>
                  </a:schemeClr>
                </a:solidFill>
                <a:latin typeface="+mn-ea"/>
              </a:rPr>
              <a:t> 평균판매가격을 지속적으로 낮추면서 시장점유율을 확대하여 전반적인 의료비용 절감효과 발생</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오리지널</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의약품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허셉틴</a:t>
            </a:r>
            <a:r>
              <a:rPr lang="en-US" altLang="ko-KR" sz="900" b="1" dirty="0">
                <a:ln>
                  <a:solidFill>
                    <a:sysClr val="window" lastClr="FFFFFF">
                      <a:lumMod val="65000"/>
                      <a:alpha val="0"/>
                    </a:sysClr>
                  </a:solidFill>
                </a:ln>
                <a:solidFill>
                  <a:schemeClr val="tx1">
                    <a:lumMod val="85000"/>
                    <a:lumOff val="15000"/>
                  </a:schemeClr>
                </a:solidFill>
                <a:latin typeface="+mn-ea"/>
              </a:rPr>
              <a:t>(Herceptin)’</a:t>
            </a:r>
            <a:r>
              <a:rPr lang="ko-KR" altLang="en-US" sz="900" b="1" dirty="0">
                <a:ln>
                  <a:solidFill>
                    <a:sysClr val="window" lastClr="FFFFFF">
                      <a:lumMod val="65000"/>
                      <a:alpha val="0"/>
                    </a:sysClr>
                  </a:solidFill>
                </a:ln>
                <a:solidFill>
                  <a:schemeClr val="tx1">
                    <a:lumMod val="85000"/>
                    <a:lumOff val="15000"/>
                  </a:schemeClr>
                </a:solidFill>
                <a:latin typeface="+mn-ea"/>
              </a:rPr>
              <a:t>의 바이오시밀러 칸진티</a:t>
            </a:r>
            <a:r>
              <a:rPr lang="en-US" altLang="ko-KR" sz="900" b="1" dirty="0">
                <a:ln>
                  <a:solidFill>
                    <a:sysClr val="window" lastClr="FFFFFF">
                      <a:lumMod val="65000"/>
                      <a:alpha val="0"/>
                    </a:sysClr>
                  </a:solidFill>
                </a:ln>
                <a:solidFill>
                  <a:schemeClr val="tx1">
                    <a:lumMod val="85000"/>
                    <a:lumOff val="15000"/>
                  </a:schemeClr>
                </a:solidFill>
                <a:latin typeface="+mn-ea"/>
              </a:rPr>
              <a:t>(Kanjinti),</a:t>
            </a:r>
            <a:r>
              <a:rPr lang="ko-KR" altLang="en-US" sz="900" b="1" dirty="0">
                <a:ln>
                  <a:solidFill>
                    <a:sysClr val="window" lastClr="FFFFFF">
                      <a:lumMod val="65000"/>
                      <a:alpha val="0"/>
                    </a:sysClr>
                  </a:solidFill>
                </a:ln>
                <a:solidFill>
                  <a:schemeClr val="tx1">
                    <a:lumMod val="85000"/>
                    <a:lumOff val="15000"/>
                  </a:schemeClr>
                </a:solidFill>
                <a:latin typeface="+mn-ea"/>
              </a:rPr>
              <a:t> 오기브리 </a:t>
            </a:r>
            <a:r>
              <a:rPr lang="en-US" altLang="ko-KR" sz="900" b="1" dirty="0">
                <a:ln>
                  <a:solidFill>
                    <a:sysClr val="window" lastClr="FFFFFF">
                      <a:lumMod val="65000"/>
                      <a:alpha val="0"/>
                    </a:sysClr>
                  </a:solidFill>
                </a:ln>
                <a:solidFill>
                  <a:schemeClr val="tx1">
                    <a:lumMod val="85000"/>
                    <a:lumOff val="15000"/>
                  </a:schemeClr>
                </a:solidFill>
                <a:latin typeface="+mn-ea"/>
              </a:rPr>
              <a:t>(Ogivri), </a:t>
            </a:r>
            <a:r>
              <a:rPr lang="ko-KR" altLang="en-US" sz="900" b="1" dirty="0">
                <a:ln>
                  <a:solidFill>
                    <a:sysClr val="window" lastClr="FFFFFF">
                      <a:lumMod val="65000"/>
                      <a:alpha val="0"/>
                    </a:sysClr>
                  </a:solidFill>
                </a:ln>
                <a:solidFill>
                  <a:schemeClr val="tx1">
                    <a:lumMod val="85000"/>
                    <a:lumOff val="15000"/>
                  </a:schemeClr>
                </a:solidFill>
                <a:latin typeface="+mn-ea"/>
              </a:rPr>
              <a:t>트라지메라</a:t>
            </a:r>
            <a:r>
              <a:rPr lang="en-US" altLang="ko-KR" sz="900" b="1" dirty="0">
                <a:ln>
                  <a:solidFill>
                    <a:sysClr val="window" lastClr="FFFFFF">
                      <a:lumMod val="65000"/>
                      <a:alpha val="0"/>
                    </a:sysClr>
                  </a:solidFill>
                </a:ln>
                <a:solidFill>
                  <a:schemeClr val="tx1">
                    <a:lumMod val="85000"/>
                    <a:lumOff val="15000"/>
                  </a:schemeClr>
                </a:solidFill>
                <a:latin typeface="+mn-ea"/>
              </a:rPr>
              <a:t>(Trazimera), </a:t>
            </a:r>
            <a:r>
              <a:rPr lang="ko-KR" altLang="en-US" sz="900" b="1" dirty="0">
                <a:ln>
                  <a:solidFill>
                    <a:sysClr val="window" lastClr="FFFFFF">
                      <a:lumMod val="65000"/>
                      <a:alpha val="0"/>
                    </a:sysClr>
                  </a:solidFill>
                </a:ln>
                <a:solidFill>
                  <a:schemeClr val="tx1">
                    <a:lumMod val="85000"/>
                    <a:lumOff val="15000"/>
                  </a:schemeClr>
                </a:solidFill>
                <a:latin typeface="+mn-ea"/>
              </a:rPr>
              <a:t>허쥬마</a:t>
            </a:r>
            <a:r>
              <a:rPr lang="en-US" altLang="ko-KR" sz="900" b="1" dirty="0">
                <a:ln>
                  <a:solidFill>
                    <a:sysClr val="window" lastClr="FFFFFF">
                      <a:lumMod val="65000"/>
                      <a:alpha val="0"/>
                    </a:sysClr>
                  </a:solidFill>
                </a:ln>
                <a:solidFill>
                  <a:schemeClr val="tx1">
                    <a:lumMod val="85000"/>
                    <a:lumOff val="15000"/>
                  </a:schemeClr>
                </a:solidFill>
                <a:latin typeface="+mn-ea"/>
              </a:rPr>
              <a:t>(Herzuma), </a:t>
            </a:r>
            <a:r>
              <a:rPr lang="ko-KR" altLang="en-US" sz="900" b="1" dirty="0">
                <a:ln>
                  <a:solidFill>
                    <a:sysClr val="window" lastClr="FFFFFF">
                      <a:lumMod val="65000"/>
                      <a:alpha val="0"/>
                    </a:sysClr>
                  </a:solidFill>
                </a:ln>
                <a:solidFill>
                  <a:schemeClr val="tx1">
                    <a:lumMod val="85000"/>
                    <a:lumOff val="15000"/>
                  </a:schemeClr>
                </a:solidFill>
                <a:latin typeface="+mn-ea"/>
              </a:rPr>
              <a:t>온트루잔트</a:t>
            </a:r>
            <a:r>
              <a:rPr lang="en-US" altLang="ko-KR" sz="900" b="1" dirty="0">
                <a:ln>
                  <a:solidFill>
                    <a:sysClr val="window" lastClr="FFFFFF">
                      <a:lumMod val="65000"/>
                      <a:alpha val="0"/>
                    </a:sysClr>
                  </a:solidFill>
                </a:ln>
                <a:solidFill>
                  <a:schemeClr val="tx1">
                    <a:lumMod val="85000"/>
                    <a:lumOff val="15000"/>
                  </a:schemeClr>
                </a:solidFill>
                <a:latin typeface="+mn-ea"/>
              </a:rPr>
              <a:t>(Ontruzant) </a:t>
            </a:r>
            <a:r>
              <a:rPr lang="ko-KR" altLang="en-US" sz="900" b="1" dirty="0">
                <a:ln>
                  <a:solidFill>
                    <a:sysClr val="window" lastClr="FFFFFF">
                      <a:lumMod val="65000"/>
                      <a:alpha val="0"/>
                    </a:sysClr>
                  </a:solidFill>
                </a:ln>
                <a:solidFill>
                  <a:schemeClr val="tx1">
                    <a:lumMod val="85000"/>
                    <a:lumOff val="15000"/>
                  </a:schemeClr>
                </a:solidFill>
                <a:latin typeface="+mn-ea"/>
              </a:rPr>
              <a:t>총 </a:t>
            </a:r>
            <a:r>
              <a:rPr lang="en-US" altLang="ko-KR" sz="900" b="1" dirty="0">
                <a:ln>
                  <a:solidFill>
                    <a:sysClr val="window" lastClr="FFFFFF">
                      <a:lumMod val="65000"/>
                      <a:alpha val="0"/>
                    </a:sysClr>
                  </a:solidFill>
                </a:ln>
                <a:solidFill>
                  <a:schemeClr val="tx1">
                    <a:lumMod val="85000"/>
                    <a:lumOff val="15000"/>
                  </a:schemeClr>
                </a:solidFill>
                <a:latin typeface="+mn-ea"/>
              </a:rPr>
              <a:t>5</a:t>
            </a:r>
            <a:r>
              <a:rPr lang="ko-KR" altLang="en-US" sz="900" b="1" dirty="0">
                <a:ln>
                  <a:solidFill>
                    <a:sysClr val="window" lastClr="FFFFFF">
                      <a:lumMod val="65000"/>
                      <a:alpha val="0"/>
                    </a:sysClr>
                  </a:solidFill>
                </a:ln>
                <a:solidFill>
                  <a:schemeClr val="tx1">
                    <a:lumMod val="85000"/>
                    <a:lumOff val="15000"/>
                  </a:schemeClr>
                </a:solidFill>
                <a:latin typeface="+mn-ea"/>
              </a:rPr>
              <a:t>개 모두 참조 제품 대비 </a:t>
            </a:r>
            <a:r>
              <a:rPr lang="en-US" altLang="ko-KR" sz="900" b="1" dirty="0">
                <a:ln>
                  <a:solidFill>
                    <a:sysClr val="window" lastClr="FFFFFF">
                      <a:lumMod val="65000"/>
                      <a:alpha val="0"/>
                    </a:sysClr>
                  </a:solidFill>
                </a:ln>
                <a:solidFill>
                  <a:schemeClr val="tx1">
                    <a:lumMod val="85000"/>
                    <a:lumOff val="15000"/>
                  </a:schemeClr>
                </a:solidFill>
                <a:latin typeface="+mn-ea"/>
              </a:rPr>
              <a:t>ASP </a:t>
            </a:r>
            <a:r>
              <a:rPr lang="ko-KR" altLang="en-US" sz="900" b="1" dirty="0">
                <a:ln>
                  <a:solidFill>
                    <a:sysClr val="window" lastClr="FFFFFF">
                      <a:lumMod val="65000"/>
                      <a:alpha val="0"/>
                    </a:sysClr>
                  </a:solidFill>
                </a:ln>
                <a:solidFill>
                  <a:schemeClr val="tx1">
                    <a:lumMod val="85000"/>
                    <a:lumOff val="15000"/>
                  </a:schemeClr>
                </a:solidFill>
                <a:latin typeface="+mn-ea"/>
              </a:rPr>
              <a:t>할인되어 출시되면서 가격경쟁력 확보</a:t>
            </a:r>
            <a:endParaRPr lang="en-US" altLang="ko-KR" sz="900" b="1" dirty="0">
              <a:ln>
                <a:solidFill>
                  <a:sysClr val="window" lastClr="FFFFFF">
                    <a:lumMod val="65000"/>
                    <a:alpha val="0"/>
                  </a:sysClr>
                </a:solidFill>
              </a:ln>
              <a:solidFill>
                <a:schemeClr val="tx1">
                  <a:lumMod val="85000"/>
                  <a:lumOff val="15000"/>
                </a:schemeClr>
              </a:solidFill>
              <a:latin typeface="+mn-ea"/>
            </a:endParaRPr>
          </a:p>
        </p:txBody>
      </p:sp>
      <p:sp>
        <p:nvSpPr>
          <p:cNvPr id="2" name="TextBox 1">
            <a:extLst>
              <a:ext uri="{FF2B5EF4-FFF2-40B4-BE49-F238E27FC236}">
                <a16:creationId xmlns:a16="http://schemas.microsoft.com/office/drawing/2014/main" id="{216F82A5-0093-1A73-F6AF-53558A789EEA}"/>
              </a:ext>
            </a:extLst>
          </p:cNvPr>
          <p:cNvSpPr txBox="1"/>
          <p:nvPr/>
        </p:nvSpPr>
        <p:spPr>
          <a:xfrm>
            <a:off x="590137" y="3881250"/>
            <a:ext cx="24806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endParaRPr lang="ko-KR" altLang="en-US" sz="800" dirty="0"/>
          </a:p>
        </p:txBody>
      </p:sp>
      <p:sp>
        <p:nvSpPr>
          <p:cNvPr id="3" name="TextBox 2">
            <a:extLst>
              <a:ext uri="{FF2B5EF4-FFF2-40B4-BE49-F238E27FC236}">
                <a16:creationId xmlns:a16="http://schemas.microsoft.com/office/drawing/2014/main" id="{F2099371-18A1-9C2F-8DA8-1EF999275792}"/>
              </a:ext>
            </a:extLst>
          </p:cNvPr>
          <p:cNvSpPr txBox="1"/>
          <p:nvPr/>
        </p:nvSpPr>
        <p:spPr>
          <a:xfrm>
            <a:off x="489000" y="5845499"/>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Statista, </a:t>
            </a:r>
            <a:r>
              <a:rPr lang="ko-KR" altLang="en-US" dirty="0" err="1">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a:t>
            </a:r>
            <a:r>
              <a:rPr lang="ko-KR" altLang="en-US" dirty="0">
                <a:solidFill>
                  <a:schemeClr val="bg1">
                    <a:lumMod val="50000"/>
                  </a:schemeClr>
                </a:solidFill>
              </a:rPr>
              <a:t>미국 기준 </a:t>
            </a:r>
          </a:p>
        </p:txBody>
      </p:sp>
      <p:sp>
        <p:nvSpPr>
          <p:cNvPr id="7" name="TextBox 6">
            <a:extLst>
              <a:ext uri="{FF2B5EF4-FFF2-40B4-BE49-F238E27FC236}">
                <a16:creationId xmlns:a16="http://schemas.microsoft.com/office/drawing/2014/main" id="{D38D1F6B-938B-92F9-5EA6-E86B0254A153}"/>
              </a:ext>
            </a:extLst>
          </p:cNvPr>
          <p:cNvSpPr txBox="1"/>
          <p:nvPr/>
        </p:nvSpPr>
        <p:spPr>
          <a:xfrm>
            <a:off x="5137699" y="4215679"/>
            <a:ext cx="24806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endParaRPr lang="ko-KR" altLang="en-US" sz="800" dirty="0"/>
          </a:p>
        </p:txBody>
      </p:sp>
      <p:sp>
        <p:nvSpPr>
          <p:cNvPr id="5" name="TextBox 4">
            <a:extLst>
              <a:ext uri="{FF2B5EF4-FFF2-40B4-BE49-F238E27FC236}">
                <a16:creationId xmlns:a16="http://schemas.microsoft.com/office/drawing/2014/main" id="{FE690D76-187B-8C75-F6B0-0BD7B7A735FE}"/>
              </a:ext>
            </a:extLst>
          </p:cNvPr>
          <p:cNvSpPr txBox="1"/>
          <p:nvPr/>
        </p:nvSpPr>
        <p:spPr>
          <a:xfrm>
            <a:off x="5514429" y="4110699"/>
            <a:ext cx="539337" cy="138499"/>
          </a:xfrm>
          <a:prstGeom prst="rect">
            <a:avLst/>
          </a:prstGeom>
          <a:noFill/>
        </p:spPr>
        <p:txBody>
          <a:bodyPr wrap="square" lIns="0" tIns="0" rIns="0" bIns="0" rtlCol="0">
            <a:spAutoFit/>
          </a:bodyPr>
          <a:lstStyle/>
          <a:p>
            <a:pPr algn="ctr"/>
            <a:r>
              <a:rPr lang="en-US" altLang="ko-KR" sz="900" dirty="0">
                <a:ln>
                  <a:solidFill>
                    <a:schemeClr val="tx2">
                      <a:alpha val="0"/>
                    </a:schemeClr>
                  </a:solidFill>
                </a:ln>
                <a:solidFill>
                  <a:srgbClr val="00B8F5"/>
                </a:solidFill>
                <a:latin typeface="KoPub돋움체 Medium" panose="00000600000000000000" pitchFamily="2" charset="-127"/>
                <a:ea typeface="KoPub돋움체 Medium" panose="00000600000000000000" pitchFamily="2" charset="-127"/>
                <a:cs typeface="Univers for KPMG"/>
              </a:rPr>
              <a:t>Original</a:t>
            </a:r>
          </a:p>
        </p:txBody>
      </p:sp>
    </p:spTree>
    <p:extLst>
      <p:ext uri="{BB962C8B-B14F-4D97-AF65-F5344CB8AC3E}">
        <p14:creationId xmlns:p14="http://schemas.microsoft.com/office/powerpoint/2010/main" val="411351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설명선: 아래쪽 화살표 39">
            <a:extLst>
              <a:ext uri="{FF2B5EF4-FFF2-40B4-BE49-F238E27FC236}">
                <a16:creationId xmlns:a16="http://schemas.microsoft.com/office/drawing/2014/main" id="{389FDAB2-88DF-15F6-CFFF-D0DECABED479}"/>
              </a:ext>
            </a:extLst>
          </p:cNvPr>
          <p:cNvSpPr/>
          <p:nvPr/>
        </p:nvSpPr>
        <p:spPr>
          <a:xfrm>
            <a:off x="5433810" y="2565400"/>
            <a:ext cx="3982271" cy="2316315"/>
          </a:xfrm>
          <a:prstGeom prst="downArrowCallout">
            <a:avLst>
              <a:gd name="adj1" fmla="val 46854"/>
              <a:gd name="adj2" fmla="val 57249"/>
              <a:gd name="adj3" fmla="val 12671"/>
              <a:gd name="adj4" fmla="val 458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endParaRPr lang="en-US" altLang="ko-KR" sz="200" b="1" dirty="0">
              <a:ln>
                <a:solidFill>
                  <a:schemeClr val="accent6">
                    <a:alpha val="0"/>
                  </a:schemeClr>
                </a:solidFill>
              </a:ln>
              <a:solidFill>
                <a:schemeClr val="tx1">
                  <a:lumMod val="85000"/>
                  <a:lumOff val="15000"/>
                </a:schemeClr>
              </a:solidFill>
              <a:latin typeface="+mn-ea"/>
            </a:endParaRPr>
          </a:p>
        </p:txBody>
      </p:sp>
      <p:graphicFrame>
        <p:nvGraphicFramePr>
          <p:cNvPr id="4" name="차트 3">
            <a:extLst>
              <a:ext uri="{FF2B5EF4-FFF2-40B4-BE49-F238E27FC236}">
                <a16:creationId xmlns:a16="http://schemas.microsoft.com/office/drawing/2014/main" id="{AE61F4A3-D476-E373-B601-22BA52DEC715}"/>
              </a:ext>
            </a:extLst>
          </p:cNvPr>
          <p:cNvGraphicFramePr/>
          <p:nvPr>
            <p:extLst>
              <p:ext uri="{D42A27DB-BD31-4B8C-83A1-F6EECF244321}">
                <p14:modId xmlns:p14="http://schemas.microsoft.com/office/powerpoint/2010/main" val="3596383941"/>
              </p:ext>
            </p:extLst>
          </p:nvPr>
        </p:nvGraphicFramePr>
        <p:xfrm>
          <a:off x="488950" y="2780072"/>
          <a:ext cx="4636045" cy="3096854"/>
        </p:xfrm>
        <a:graphic>
          <a:graphicData uri="http://schemas.openxmlformats.org/drawingml/2006/chart">
            <c:chart xmlns:c="http://schemas.openxmlformats.org/drawingml/2006/chart" xmlns:r="http://schemas.openxmlformats.org/officeDocument/2006/relationships" r:id="rId3"/>
          </a:graphicData>
        </a:graphic>
      </p:graphicFrame>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Ⅱ. </a:t>
            </a:r>
            <a:r>
              <a:rPr lang="ko-KR" altLang="en-US" dirty="0"/>
              <a:t>바이오시밀러 개요 및 시장 동향</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 시장 동향 </a:t>
            </a:r>
            <a:r>
              <a:rPr lang="en-US" altLang="ko-KR" dirty="0"/>
              <a:t>(3/4)</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바이오시밀러 활용도가 높아짐에 따라 전반적인 의료비용 절감 효과가 발생하고 있으며</a:t>
            </a:r>
            <a:r>
              <a:rPr lang="en-US" altLang="ko-KR" dirty="0"/>
              <a:t>, </a:t>
            </a:r>
            <a:r>
              <a:rPr lang="ko-KR" altLang="en-US" dirty="0"/>
              <a:t>향후 </a:t>
            </a:r>
            <a:r>
              <a:rPr lang="en-US" altLang="ko-KR" dirty="0"/>
              <a:t>5</a:t>
            </a:r>
            <a:r>
              <a:rPr lang="ko-KR" altLang="en-US" dirty="0"/>
              <a:t>년간 약 </a:t>
            </a:r>
            <a:r>
              <a:rPr lang="en-US" altLang="ko-KR" dirty="0"/>
              <a:t>1,810</a:t>
            </a:r>
            <a:r>
              <a:rPr lang="ko-KR" altLang="en-US" dirty="0"/>
              <a:t>억 달러까지 절감될 것으로 예상</a:t>
            </a:r>
            <a:endParaRPr lang="en-US" altLang="ko-KR" dirty="0"/>
          </a:p>
        </p:txBody>
      </p:sp>
      <p:grpSp>
        <p:nvGrpSpPr>
          <p:cNvPr id="9" name="그룹 8">
            <a:extLst>
              <a:ext uri="{FF2B5EF4-FFF2-40B4-BE49-F238E27FC236}">
                <a16:creationId xmlns:a16="http://schemas.microsoft.com/office/drawing/2014/main" id="{BC8BBEF8-EE8D-1A76-FCB7-D8953B3247E3}"/>
              </a:ext>
            </a:extLst>
          </p:cNvPr>
          <p:cNvGrpSpPr/>
          <p:nvPr/>
        </p:nvGrpSpPr>
        <p:grpSpPr>
          <a:xfrm>
            <a:off x="489000" y="2171196"/>
            <a:ext cx="8928050" cy="276837"/>
            <a:chOff x="704850" y="2013298"/>
            <a:chExt cx="4140200" cy="276837"/>
          </a:xfrm>
        </p:grpSpPr>
        <p:sp>
          <p:nvSpPr>
            <p:cNvPr id="10" name="TextBox 9">
              <a:extLst>
                <a:ext uri="{FF2B5EF4-FFF2-40B4-BE49-F238E27FC236}">
                  <a16:creationId xmlns:a16="http://schemas.microsoft.com/office/drawing/2014/main" id="{205FC4FF-6702-5069-E8E7-D06C394173F5}"/>
                </a:ext>
              </a:extLst>
            </p:cNvPr>
            <p:cNvSpPr txBox="1"/>
            <p:nvPr/>
          </p:nvSpPr>
          <p:spPr>
            <a:xfrm>
              <a:off x="704850" y="2046854"/>
              <a:ext cx="1351428"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바이오시밀러로 인한 의료 비용 절감액 추이 </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11" name="직선 연결선 10">
              <a:extLst>
                <a:ext uri="{FF2B5EF4-FFF2-40B4-BE49-F238E27FC236}">
                  <a16:creationId xmlns:a16="http://schemas.microsoft.com/office/drawing/2014/main" id="{01A0411E-B347-9D28-C2F9-ED05E46003A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62A20F10-EF52-6900-2E4B-05D0C267511A}"/>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250BEC66-753C-2E0F-3D97-2FB23F8DCA89}"/>
              </a:ext>
            </a:extLst>
          </p:cNvPr>
          <p:cNvSpPr txBox="1"/>
          <p:nvPr/>
        </p:nvSpPr>
        <p:spPr>
          <a:xfrm>
            <a:off x="458845" y="2597654"/>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십억 달러</a:t>
            </a:r>
            <a:r>
              <a:rPr lang="en-US" altLang="ko-KR" sz="800" dirty="0"/>
              <a:t>)</a:t>
            </a:r>
            <a:endParaRPr lang="ko-KR" altLang="en-US" sz="800" dirty="0"/>
          </a:p>
        </p:txBody>
      </p:sp>
      <p:sp>
        <p:nvSpPr>
          <p:cNvPr id="31" name="TextBox 30">
            <a:extLst>
              <a:ext uri="{FF2B5EF4-FFF2-40B4-BE49-F238E27FC236}">
                <a16:creationId xmlns:a16="http://schemas.microsoft.com/office/drawing/2014/main" id="{7D29FB1C-82F1-C8C2-2077-E4DAA901CDE7}"/>
              </a:ext>
            </a:extLst>
          </p:cNvPr>
          <p:cNvSpPr txBox="1"/>
          <p:nvPr/>
        </p:nvSpPr>
        <p:spPr>
          <a:xfrm>
            <a:off x="4544292" y="2597654"/>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십억 달러</a:t>
            </a:r>
            <a:r>
              <a:rPr lang="en-US" altLang="ko-KR" sz="800" dirty="0"/>
              <a:t>)</a:t>
            </a:r>
            <a:endParaRPr lang="ko-KR" altLang="en-US" sz="800" dirty="0"/>
          </a:p>
        </p:txBody>
      </p:sp>
      <p:sp>
        <p:nvSpPr>
          <p:cNvPr id="33" name="직사각형 32">
            <a:extLst>
              <a:ext uri="{FF2B5EF4-FFF2-40B4-BE49-F238E27FC236}">
                <a16:creationId xmlns:a16="http://schemas.microsoft.com/office/drawing/2014/main" id="{F6F56322-967F-8FBA-1313-5C1F29AA00FF}"/>
              </a:ext>
            </a:extLst>
          </p:cNvPr>
          <p:cNvSpPr/>
          <p:nvPr/>
        </p:nvSpPr>
        <p:spPr>
          <a:xfrm>
            <a:off x="5434781" y="2565400"/>
            <a:ext cx="3981300" cy="917602"/>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2018</a:t>
            </a:r>
            <a:r>
              <a:rPr lang="ko-KR" altLang="en-US" sz="900" b="1" dirty="0">
                <a:ln>
                  <a:solidFill>
                    <a:sysClr val="window" lastClr="FFFFFF">
                      <a:lumMod val="65000"/>
                      <a:alpha val="0"/>
                    </a:sysClr>
                  </a:solidFill>
                </a:ln>
                <a:solidFill>
                  <a:schemeClr val="tx1">
                    <a:lumMod val="85000"/>
                    <a:lumOff val="15000"/>
                  </a:schemeClr>
                </a:solidFill>
                <a:latin typeface="+mn-ea"/>
              </a:rPr>
              <a:t>년부터 </a:t>
            </a:r>
            <a:r>
              <a:rPr lang="en-US" altLang="ko-KR" sz="900" b="1" dirty="0">
                <a:ln>
                  <a:solidFill>
                    <a:sysClr val="window" lastClr="FFFFFF">
                      <a:lumMod val="65000"/>
                      <a:alpha val="0"/>
                    </a:sysClr>
                  </a:solidFill>
                </a:ln>
                <a:solidFill>
                  <a:schemeClr val="tx1">
                    <a:lumMod val="85000"/>
                    <a:lumOff val="15000"/>
                  </a:schemeClr>
                </a:solidFill>
                <a:latin typeface="+mn-ea"/>
              </a:rPr>
              <a:t>2022</a:t>
            </a:r>
            <a:r>
              <a:rPr lang="ko-KR" altLang="en-US" sz="900" b="1" dirty="0">
                <a:ln>
                  <a:solidFill>
                    <a:sysClr val="window" lastClr="FFFFFF">
                      <a:lumMod val="65000"/>
                      <a:alpha val="0"/>
                    </a:sysClr>
                  </a:solidFill>
                </a:ln>
                <a:solidFill>
                  <a:schemeClr val="tx1">
                    <a:lumMod val="85000"/>
                    <a:lumOff val="15000"/>
                  </a:schemeClr>
                </a:solidFill>
                <a:latin typeface="+mn-ea"/>
              </a:rPr>
              <a:t>년까지 약 </a:t>
            </a:r>
            <a:r>
              <a:rPr lang="en-US" altLang="ko-KR" sz="900" b="1" dirty="0">
                <a:ln>
                  <a:solidFill>
                    <a:sysClr val="window" lastClr="FFFFFF">
                      <a:lumMod val="65000"/>
                      <a:alpha val="0"/>
                    </a:sysClr>
                  </a:solidFill>
                </a:ln>
                <a:solidFill>
                  <a:schemeClr val="tx1">
                    <a:lumMod val="85000"/>
                    <a:lumOff val="15000"/>
                  </a:schemeClr>
                </a:solidFill>
                <a:latin typeface="+mn-ea"/>
              </a:rPr>
              <a:t>340</a:t>
            </a:r>
            <a:r>
              <a:rPr lang="ko-KR" altLang="en-US" sz="900" b="1" dirty="0">
                <a:ln>
                  <a:solidFill>
                    <a:sysClr val="window" lastClr="FFFFFF">
                      <a:lumMod val="65000"/>
                      <a:alpha val="0"/>
                    </a:sysClr>
                  </a:solidFill>
                </a:ln>
                <a:solidFill>
                  <a:schemeClr val="tx1">
                    <a:lumMod val="85000"/>
                    <a:lumOff val="15000"/>
                  </a:schemeClr>
                </a:solidFill>
                <a:latin typeface="+mn-ea"/>
              </a:rPr>
              <a:t>억 달러의 바이오시밀러 매출이 발생한 가운데</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이는 바이오의약품에 대한 약 </a:t>
            </a:r>
            <a:r>
              <a:rPr lang="en-US" altLang="ko-KR" sz="900" b="1" dirty="0">
                <a:ln>
                  <a:solidFill>
                    <a:sysClr val="window" lastClr="FFFFFF">
                      <a:lumMod val="65000"/>
                      <a:alpha val="0"/>
                    </a:sysClr>
                  </a:solidFill>
                </a:ln>
                <a:solidFill>
                  <a:schemeClr val="tx1">
                    <a:lumMod val="85000"/>
                    <a:lumOff val="15000"/>
                  </a:schemeClr>
                </a:solidFill>
                <a:latin typeface="+mn-ea"/>
              </a:rPr>
              <a:t>400</a:t>
            </a:r>
            <a:r>
              <a:rPr lang="ko-KR" altLang="en-US" sz="900" b="1" dirty="0">
                <a:ln>
                  <a:solidFill>
                    <a:sysClr val="window" lastClr="FFFFFF">
                      <a:lumMod val="65000"/>
                      <a:alpha val="0"/>
                    </a:sysClr>
                  </a:solidFill>
                </a:ln>
                <a:solidFill>
                  <a:schemeClr val="tx1">
                    <a:lumMod val="85000"/>
                    <a:lumOff val="15000"/>
                  </a:schemeClr>
                </a:solidFill>
                <a:latin typeface="+mn-ea"/>
              </a:rPr>
              <a:t>억 달러의 의료 지출액 절감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지난 </a:t>
            </a:r>
            <a:r>
              <a:rPr lang="en-US" altLang="ko-KR" sz="800" dirty="0">
                <a:ln>
                  <a:solidFill>
                    <a:sysClr val="window" lastClr="FFFFFF">
                      <a:lumMod val="65000"/>
                      <a:alpha val="0"/>
                    </a:sysClr>
                  </a:solidFill>
                </a:ln>
                <a:solidFill>
                  <a:schemeClr val="tx1">
                    <a:lumMod val="85000"/>
                    <a:lumOff val="15000"/>
                  </a:schemeClr>
                </a:solidFill>
                <a:latin typeface="+mn-ea"/>
              </a:rPr>
              <a:t>5</a:t>
            </a:r>
            <a:r>
              <a:rPr lang="ko-KR" altLang="en-US" sz="800" dirty="0">
                <a:ln>
                  <a:solidFill>
                    <a:sysClr val="window" lastClr="FFFFFF">
                      <a:lumMod val="65000"/>
                      <a:alpha val="0"/>
                    </a:sysClr>
                  </a:solidFill>
                </a:ln>
                <a:solidFill>
                  <a:schemeClr val="tx1">
                    <a:lumMod val="85000"/>
                    <a:lumOff val="15000"/>
                  </a:schemeClr>
                </a:solidFill>
                <a:latin typeface="+mn-ea"/>
              </a:rPr>
              <a:t>년간 출시된 바이오시밀러의 활용이 증가하고 있으며</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가격이 하락함에 따라 절감 효과 계속 창출</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sp>
        <p:nvSpPr>
          <p:cNvPr id="34" name="직사각형 33">
            <a:extLst>
              <a:ext uri="{FF2B5EF4-FFF2-40B4-BE49-F238E27FC236}">
                <a16:creationId xmlns:a16="http://schemas.microsoft.com/office/drawing/2014/main" id="{5A39BEC3-7EF1-15E3-03E5-BF2E76DD46DD}"/>
              </a:ext>
            </a:extLst>
          </p:cNvPr>
          <p:cNvSpPr/>
          <p:nvPr/>
        </p:nvSpPr>
        <p:spPr>
          <a:xfrm>
            <a:off x="5434780" y="3549823"/>
            <a:ext cx="3982269" cy="917602"/>
          </a:xfrm>
          <a:prstGeom prst="rect">
            <a:avLst/>
          </a:prstGeom>
          <a:solidFill>
            <a:srgbClr val="EE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기존 바이오시밀러의 지속적인 도입과 가격 </a:t>
            </a:r>
            <a:r>
              <a:rPr lang="ko-KR" altLang="en-US" sz="900" b="1" dirty="0" err="1">
                <a:ln>
                  <a:solidFill>
                    <a:sysClr val="window" lastClr="FFFFFF">
                      <a:lumMod val="65000"/>
                      <a:alpha val="0"/>
                    </a:sysClr>
                  </a:solidFill>
                </a:ln>
                <a:solidFill>
                  <a:schemeClr val="tx1">
                    <a:lumMod val="85000"/>
                    <a:lumOff val="15000"/>
                  </a:schemeClr>
                </a:solidFill>
                <a:latin typeface="+mn-ea"/>
              </a:rPr>
              <a:t>인하뿐만</a:t>
            </a:r>
            <a:r>
              <a:rPr lang="ko-KR" altLang="en-US" sz="900" b="1" dirty="0">
                <a:ln>
                  <a:solidFill>
                    <a:sysClr val="window" lastClr="FFFFFF">
                      <a:lumMod val="65000"/>
                      <a:alpha val="0"/>
                    </a:sysClr>
                  </a:solidFill>
                </a:ln>
                <a:solidFill>
                  <a:schemeClr val="tx1">
                    <a:lumMod val="85000"/>
                    <a:lumOff val="15000"/>
                  </a:schemeClr>
                </a:solidFill>
                <a:latin typeface="+mn-ea"/>
              </a:rPr>
              <a:t> 아니라 향후 새롭게 승인된 바이오시밀러 출시로 향후 </a:t>
            </a:r>
            <a:r>
              <a:rPr lang="en-US" altLang="ko-KR" sz="900" b="1" dirty="0">
                <a:ln>
                  <a:solidFill>
                    <a:sysClr val="window" lastClr="FFFFFF">
                      <a:lumMod val="65000"/>
                      <a:alpha val="0"/>
                    </a:sysClr>
                  </a:solidFill>
                </a:ln>
                <a:solidFill>
                  <a:schemeClr val="tx1">
                    <a:lumMod val="85000"/>
                    <a:lumOff val="15000"/>
                  </a:schemeClr>
                </a:solidFill>
                <a:latin typeface="+mn-ea"/>
              </a:rPr>
              <a:t>5</a:t>
            </a:r>
            <a:r>
              <a:rPr lang="ko-KR" altLang="en-US" sz="900" b="1" dirty="0">
                <a:ln>
                  <a:solidFill>
                    <a:sysClr val="window" lastClr="FFFFFF">
                      <a:lumMod val="65000"/>
                      <a:alpha val="0"/>
                    </a:sysClr>
                  </a:solidFill>
                </a:ln>
                <a:solidFill>
                  <a:schemeClr val="tx1">
                    <a:lumMod val="85000"/>
                    <a:lumOff val="15000"/>
                  </a:schemeClr>
                </a:solidFill>
                <a:latin typeface="+mn-ea"/>
              </a:rPr>
              <a:t>년간 절감액이 </a:t>
            </a:r>
            <a:r>
              <a:rPr lang="en-US" altLang="ko-KR" sz="900" b="1" dirty="0">
                <a:ln>
                  <a:solidFill>
                    <a:sysClr val="window" lastClr="FFFFFF">
                      <a:lumMod val="65000"/>
                      <a:alpha val="0"/>
                    </a:sysClr>
                  </a:solidFill>
                </a:ln>
                <a:solidFill>
                  <a:schemeClr val="tx1">
                    <a:lumMod val="85000"/>
                    <a:lumOff val="15000"/>
                  </a:schemeClr>
                </a:solidFill>
                <a:latin typeface="+mn-ea"/>
              </a:rPr>
              <a:t>1,810</a:t>
            </a:r>
            <a:r>
              <a:rPr lang="ko-KR" altLang="en-US" sz="900" b="1" dirty="0">
                <a:ln>
                  <a:solidFill>
                    <a:sysClr val="window" lastClr="FFFFFF">
                      <a:lumMod val="65000"/>
                      <a:alpha val="0"/>
                    </a:sysClr>
                  </a:solidFill>
                </a:ln>
                <a:solidFill>
                  <a:schemeClr val="tx1">
                    <a:lumMod val="85000"/>
                    <a:lumOff val="15000"/>
                  </a:schemeClr>
                </a:solidFill>
                <a:latin typeface="+mn-ea"/>
              </a:rPr>
              <a:t>억 달러까지 증가할 것으로 예상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2023</a:t>
            </a:r>
            <a:r>
              <a:rPr lang="ko-KR" altLang="en-US" sz="800" dirty="0">
                <a:ln>
                  <a:solidFill>
                    <a:sysClr val="window" lastClr="FFFFFF">
                      <a:lumMod val="65000"/>
                      <a:alpha val="0"/>
                    </a:sysClr>
                  </a:solidFill>
                </a:ln>
                <a:solidFill>
                  <a:schemeClr val="tx1">
                    <a:lumMod val="85000"/>
                    <a:lumOff val="15000"/>
                  </a:schemeClr>
                </a:solidFill>
                <a:latin typeface="+mn-ea"/>
              </a:rPr>
              <a:t>년 세계에서 가장 많이 팔리는 바이오의약품 </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휴미라</a:t>
            </a:r>
            <a:r>
              <a:rPr lang="en-US" altLang="ko-KR" sz="800" dirty="0">
                <a:ln>
                  <a:solidFill>
                    <a:sysClr val="window" lastClr="FFFFFF">
                      <a:lumMod val="65000"/>
                      <a:alpha val="0"/>
                    </a:sysClr>
                  </a:solidFill>
                </a:ln>
                <a:solidFill>
                  <a:schemeClr val="tx1">
                    <a:lumMod val="85000"/>
                    <a:lumOff val="15000"/>
                  </a:schemeClr>
                </a:solidFill>
                <a:latin typeface="+mn-ea"/>
              </a:rPr>
              <a:t>(Humira)’ </a:t>
            </a:r>
            <a:r>
              <a:rPr lang="ko-KR" altLang="en-US" sz="800" dirty="0">
                <a:ln>
                  <a:solidFill>
                    <a:sysClr val="window" lastClr="FFFFFF">
                      <a:lumMod val="65000"/>
                      <a:alpha val="0"/>
                    </a:sysClr>
                  </a:solidFill>
                </a:ln>
                <a:solidFill>
                  <a:schemeClr val="tx1">
                    <a:lumMod val="85000"/>
                    <a:lumOff val="15000"/>
                  </a:schemeClr>
                </a:solidFill>
                <a:latin typeface="+mn-ea"/>
              </a:rPr>
              <a:t>바이오시밀러 출시를 시작으로 본격적인 바이오시밀러 경쟁 시작</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sp>
        <p:nvSpPr>
          <p:cNvPr id="35" name="직사각형 34">
            <a:extLst>
              <a:ext uri="{FF2B5EF4-FFF2-40B4-BE49-F238E27FC236}">
                <a16:creationId xmlns:a16="http://schemas.microsoft.com/office/drawing/2014/main" id="{95770C10-5BCC-B2D1-8ADE-1CEF1DA62EE5}"/>
              </a:ext>
            </a:extLst>
          </p:cNvPr>
          <p:cNvSpPr/>
          <p:nvPr/>
        </p:nvSpPr>
        <p:spPr>
          <a:xfrm>
            <a:off x="5433811" y="4952202"/>
            <a:ext cx="3983240" cy="917602"/>
          </a:xfrm>
          <a:prstGeom prst="rect">
            <a:avLst/>
          </a:prstGeom>
          <a:solidFill>
            <a:srgbClr val="F1E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2023</a:t>
            </a:r>
            <a:r>
              <a:rPr lang="ko-KR" altLang="en-US" sz="900" b="1" dirty="0">
                <a:ln>
                  <a:solidFill>
                    <a:sysClr val="window" lastClr="FFFFFF">
                      <a:lumMod val="65000"/>
                      <a:alpha val="0"/>
                    </a:sysClr>
                  </a:solidFill>
                </a:ln>
                <a:solidFill>
                  <a:schemeClr val="tx1">
                    <a:lumMod val="85000"/>
                    <a:lumOff val="15000"/>
                  </a:schemeClr>
                </a:solidFill>
                <a:latin typeface="+mn-ea"/>
              </a:rPr>
              <a:t>년</a:t>
            </a:r>
            <a:r>
              <a:rPr lang="en-US" altLang="ko-KR" sz="900" b="1" dirty="0">
                <a:ln>
                  <a:solidFill>
                    <a:sysClr val="window" lastClr="FFFFFF">
                      <a:lumMod val="65000"/>
                      <a:alpha val="0"/>
                    </a:sysClr>
                  </a:solidFill>
                </a:ln>
                <a:solidFill>
                  <a:schemeClr val="tx1">
                    <a:lumMod val="85000"/>
                    <a:lumOff val="15000"/>
                  </a:schemeClr>
                </a:solidFill>
                <a:latin typeface="+mn-ea"/>
              </a:rPr>
              <a:t>~2027</a:t>
            </a:r>
            <a:r>
              <a:rPr lang="ko-KR" altLang="en-US" sz="900" b="1" dirty="0">
                <a:ln>
                  <a:solidFill>
                    <a:sysClr val="window" lastClr="FFFFFF">
                      <a:lumMod val="65000"/>
                      <a:alpha val="0"/>
                    </a:sysClr>
                  </a:solidFill>
                </a:ln>
                <a:solidFill>
                  <a:schemeClr val="tx1">
                    <a:lumMod val="85000"/>
                    <a:lumOff val="15000"/>
                  </a:schemeClr>
                </a:solidFill>
                <a:latin typeface="+mn-ea"/>
              </a:rPr>
              <a:t>년 새로운 생물학적 분자에 대한 바이오시밀러 출시가 의료비용 절감에 크게 기여할 뿐만 아니라 </a:t>
            </a:r>
            <a:r>
              <a:rPr lang="en-US" altLang="ko-KR" sz="900" b="1" dirty="0">
                <a:ln>
                  <a:solidFill>
                    <a:sysClr val="window" lastClr="FFFFFF">
                      <a:lumMod val="65000"/>
                      <a:alpha val="0"/>
                    </a:sysClr>
                  </a:solidFill>
                </a:ln>
                <a:solidFill>
                  <a:schemeClr val="tx1">
                    <a:lumMod val="85000"/>
                    <a:lumOff val="15000"/>
                  </a:schemeClr>
                </a:solidFill>
                <a:latin typeface="+mn-ea"/>
              </a:rPr>
              <a:t>2023</a:t>
            </a:r>
            <a:r>
              <a:rPr lang="ko-KR" altLang="en-US" sz="900" b="1" dirty="0">
                <a:ln>
                  <a:solidFill>
                    <a:sysClr val="window" lastClr="FFFFFF">
                      <a:lumMod val="65000"/>
                      <a:alpha val="0"/>
                    </a:sysClr>
                  </a:solidFill>
                </a:ln>
                <a:solidFill>
                  <a:schemeClr val="tx1">
                    <a:lumMod val="85000"/>
                    <a:lumOff val="15000"/>
                  </a:schemeClr>
                </a:solidFill>
                <a:latin typeface="+mn-ea"/>
              </a:rPr>
              <a:t>년 이전 출시된 바이오시밀러 활용 또한 증가하고 가격이 하락하여 전반적인 의료비용 절감 효과를 지속적으로 창출할 것으로 전망</a:t>
            </a:r>
            <a:endParaRPr lang="en-US" altLang="ko-KR" sz="900" b="1" dirty="0">
              <a:ln>
                <a:solidFill>
                  <a:sysClr val="window" lastClr="FFFFFF">
                    <a:lumMod val="65000"/>
                    <a:alpha val="0"/>
                  </a:sysClr>
                </a:solidFill>
              </a:ln>
              <a:solidFill>
                <a:schemeClr val="tx1">
                  <a:lumMod val="85000"/>
                  <a:lumOff val="15000"/>
                </a:schemeClr>
              </a:solidFill>
              <a:latin typeface="+mn-ea"/>
            </a:endParaRPr>
          </a:p>
        </p:txBody>
      </p:sp>
      <p:sp>
        <p:nvSpPr>
          <p:cNvPr id="37" name="TextBox 36">
            <a:extLst>
              <a:ext uri="{FF2B5EF4-FFF2-40B4-BE49-F238E27FC236}">
                <a16:creationId xmlns:a16="http://schemas.microsoft.com/office/drawing/2014/main" id="{23F3B4DB-DB7D-2037-819F-86E13AB983A8}"/>
              </a:ext>
            </a:extLst>
          </p:cNvPr>
          <p:cNvSpPr txBox="1"/>
          <p:nvPr/>
        </p:nvSpPr>
        <p:spPr>
          <a:xfrm>
            <a:off x="488081" y="5865698"/>
            <a:ext cx="8928000"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en-US" altLang="ko-KR" dirty="0">
                <a:solidFill>
                  <a:schemeClr val="bg1">
                    <a:lumMod val="50000"/>
                  </a:schemeClr>
                </a:solidFill>
                <a:hlinkClick r:id="rId4"/>
              </a:rPr>
              <a:t>Biosimilars</a:t>
            </a:r>
            <a:r>
              <a:rPr lang="ko-KR" altLang="en-US" dirty="0">
                <a:solidFill>
                  <a:schemeClr val="bg1">
                    <a:lumMod val="50000"/>
                  </a:schemeClr>
                </a:solidFill>
                <a:hlinkClick r:id="rId4"/>
              </a:rPr>
              <a:t> </a:t>
            </a:r>
            <a:r>
              <a:rPr lang="en-US" altLang="ko-KR" dirty="0">
                <a:solidFill>
                  <a:schemeClr val="bg1">
                    <a:lumMod val="50000"/>
                  </a:schemeClr>
                </a:solidFill>
                <a:hlinkClick r:id="rId4"/>
              </a:rPr>
              <a:t>in</a:t>
            </a:r>
            <a:r>
              <a:rPr lang="ko-KR" altLang="en-US" dirty="0">
                <a:solidFill>
                  <a:schemeClr val="bg1">
                    <a:lumMod val="50000"/>
                  </a:schemeClr>
                </a:solidFill>
                <a:hlinkClick r:id="rId4"/>
              </a:rPr>
              <a:t> </a:t>
            </a:r>
            <a:r>
              <a:rPr lang="en-US" altLang="ko-KR" dirty="0">
                <a:solidFill>
                  <a:schemeClr val="bg1">
                    <a:lumMod val="50000"/>
                  </a:schemeClr>
                </a:solidFill>
                <a:hlinkClick r:id="rId4"/>
              </a:rPr>
              <a:t>the</a:t>
            </a:r>
            <a:r>
              <a:rPr lang="ko-KR" altLang="en-US" dirty="0">
                <a:solidFill>
                  <a:schemeClr val="bg1">
                    <a:lumMod val="50000"/>
                  </a:schemeClr>
                </a:solidFill>
                <a:hlinkClick r:id="rId4"/>
              </a:rPr>
              <a:t> </a:t>
            </a:r>
            <a:r>
              <a:rPr lang="en-US" altLang="ko-KR" dirty="0">
                <a:solidFill>
                  <a:schemeClr val="bg1">
                    <a:lumMod val="50000"/>
                  </a:schemeClr>
                </a:solidFill>
                <a:hlinkClick r:id="rId4"/>
              </a:rPr>
              <a:t>United States 2023-2027(IQVIA)</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a:t>
            </a:r>
            <a:r>
              <a:rPr lang="ko-KR" altLang="en-US" dirty="0">
                <a:solidFill>
                  <a:schemeClr val="bg1">
                    <a:lumMod val="50000"/>
                  </a:schemeClr>
                </a:solidFill>
              </a:rPr>
              <a:t>미국 기준</a:t>
            </a:r>
            <a:endParaRPr lang="en-US" altLang="ko-KR" dirty="0">
              <a:solidFill>
                <a:schemeClr val="bg1">
                  <a:lumMod val="50000"/>
                </a:schemeClr>
              </a:solidFill>
            </a:endParaRPr>
          </a:p>
        </p:txBody>
      </p:sp>
    </p:spTree>
    <p:extLst>
      <p:ext uri="{BB962C8B-B14F-4D97-AF65-F5344CB8AC3E}">
        <p14:creationId xmlns:p14="http://schemas.microsoft.com/office/powerpoint/2010/main" val="249398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C042FDA1-F9D1-460D-B5A5-C304F67F8DCD}"/>
              </a:ext>
            </a:extLst>
          </p:cNvPr>
          <p:cNvSpPr/>
          <p:nvPr/>
        </p:nvSpPr>
        <p:spPr>
          <a:xfrm>
            <a:off x="4582633" y="2917371"/>
            <a:ext cx="1514475" cy="2712025"/>
          </a:xfrm>
          <a:prstGeom prst="rect">
            <a:avLst/>
          </a:prstGeom>
          <a:solidFill>
            <a:srgbClr val="EAE1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110000"/>
              </a:lnSpc>
              <a:spcAft>
                <a:spcPts val="600"/>
              </a:spcAft>
            </a:pPr>
            <a:endParaRPr lang="en-US" altLang="ko-KR" sz="1200" dirty="0">
              <a:ln>
                <a:solidFill>
                  <a:prstClr val="white">
                    <a:lumMod val="75000"/>
                    <a:alpha val="0"/>
                  </a:prstClr>
                </a:solidFill>
              </a:ln>
              <a:solidFill>
                <a:schemeClr val="tx1"/>
              </a:solidFill>
              <a:latin typeface="+mn-ea"/>
            </a:endParaRPr>
          </a:p>
        </p:txBody>
      </p:sp>
      <p:graphicFrame>
        <p:nvGraphicFramePr>
          <p:cNvPr id="39" name="차트 38">
            <a:extLst>
              <a:ext uri="{FF2B5EF4-FFF2-40B4-BE49-F238E27FC236}">
                <a16:creationId xmlns:a16="http://schemas.microsoft.com/office/drawing/2014/main" id="{86904CF9-3C80-4612-B00F-934CF8D0828D}"/>
              </a:ext>
            </a:extLst>
          </p:cNvPr>
          <p:cNvGraphicFramePr/>
          <p:nvPr>
            <p:extLst>
              <p:ext uri="{D42A27DB-BD31-4B8C-83A1-F6EECF244321}">
                <p14:modId xmlns:p14="http://schemas.microsoft.com/office/powerpoint/2010/main" val="2234482201"/>
              </p:ext>
            </p:extLst>
          </p:nvPr>
        </p:nvGraphicFramePr>
        <p:xfrm>
          <a:off x="488081" y="2705584"/>
          <a:ext cx="5454651" cy="2937721"/>
        </p:xfrm>
        <a:graphic>
          <a:graphicData uri="http://schemas.openxmlformats.org/drawingml/2006/chart">
            <c:chart xmlns:c="http://schemas.openxmlformats.org/drawingml/2006/chart" xmlns:r="http://schemas.openxmlformats.org/officeDocument/2006/relationships" r:id="rId3"/>
          </a:graphicData>
        </a:graphic>
      </p:graphicFrame>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Ⅱ. </a:t>
            </a:r>
            <a:r>
              <a:rPr lang="ko-KR" altLang="en-US" dirty="0"/>
              <a:t>바이오시밀러 개요 및 시장 동향</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 시장 동향 </a:t>
            </a:r>
            <a:r>
              <a:rPr lang="en-US" altLang="ko-KR" dirty="0"/>
              <a:t>(4/4)</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57494" y="1162472"/>
            <a:ext cx="8928100" cy="864737"/>
          </a:xfrm>
        </p:spPr>
        <p:txBody>
          <a:bodyPr/>
          <a:lstStyle/>
          <a:p>
            <a:pPr lvl="0"/>
            <a:r>
              <a:rPr lang="ko-KR" altLang="en-US" dirty="0"/>
              <a:t>글로벌 바이오시밀러 시장은 </a:t>
            </a:r>
            <a:r>
              <a:rPr lang="en-US" altLang="ko-KR" dirty="0"/>
              <a:t>2016</a:t>
            </a:r>
            <a:r>
              <a:rPr lang="ko-KR" altLang="en-US" dirty="0"/>
              <a:t>년 </a:t>
            </a:r>
            <a:r>
              <a:rPr lang="en-US" altLang="ko-KR" dirty="0"/>
              <a:t>22</a:t>
            </a:r>
            <a:r>
              <a:rPr lang="ko-KR" altLang="en-US" dirty="0"/>
              <a:t>억 달러에서 </a:t>
            </a:r>
            <a:r>
              <a:rPr lang="en-US" altLang="ko-KR" dirty="0"/>
              <a:t>2021</a:t>
            </a:r>
            <a:r>
              <a:rPr lang="ko-KR" altLang="en-US" dirty="0"/>
              <a:t>년 </a:t>
            </a:r>
            <a:r>
              <a:rPr lang="en-US" altLang="ko-KR" dirty="0"/>
              <a:t>187</a:t>
            </a:r>
            <a:r>
              <a:rPr lang="ko-KR" altLang="en-US" dirty="0"/>
              <a:t>억 달러까지 성장하였고</a:t>
            </a:r>
            <a:r>
              <a:rPr lang="en-US" altLang="ko-KR" dirty="0"/>
              <a:t>, </a:t>
            </a:r>
            <a:r>
              <a:rPr lang="ko-KR" altLang="en-US" dirty="0"/>
              <a:t>향후 각 국가별로 바이오시밀러 관련 우호적인 정책 추진</a:t>
            </a:r>
            <a:r>
              <a:rPr lang="en-US" altLang="ko-KR" dirty="0"/>
              <a:t>, </a:t>
            </a:r>
            <a:r>
              <a:rPr lang="ko-KR" altLang="en-US" dirty="0"/>
              <a:t>블록버스터 의약품 특허 만료</a:t>
            </a:r>
            <a:r>
              <a:rPr lang="en-US" altLang="ko-KR" dirty="0"/>
              <a:t>, </a:t>
            </a:r>
            <a:r>
              <a:rPr lang="ko-KR" altLang="en-US" dirty="0"/>
              <a:t>바이오시밀러 치료영역 확대 등으로 급격한 성장 전망</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8081" y="5865698"/>
            <a:ext cx="8928000"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한국바이오협회</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a:t>
            </a:r>
            <a:r>
              <a:rPr lang="ko-KR" altLang="en-US" dirty="0">
                <a:solidFill>
                  <a:schemeClr val="bg1">
                    <a:lumMod val="50000"/>
                  </a:schemeClr>
                </a:solidFill>
              </a:rPr>
              <a:t> 사람 세포를 추출한 뒤 배양해 다시 이식하는 세포치료제와 유전자 조작 기술을 이용해 유전자 결함을 제거하거나 치료 유전자를 환자의 세포 내 주입해 유전자 결함을 치료하는 유전자치료제 등의 바이오시밀러 </a:t>
            </a:r>
            <a:r>
              <a:rPr lang="en-US" altLang="ko-KR" dirty="0">
                <a:solidFill>
                  <a:schemeClr val="bg1">
                    <a:lumMod val="50000"/>
                  </a:schemeClr>
                </a:solidFill>
              </a:rPr>
              <a:t>  </a:t>
            </a:r>
            <a:endParaRPr lang="ko-KR" altLang="en-US"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8999" y="2176483"/>
            <a:ext cx="8928051"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178304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글로벌 바이오시밀러 시장 규모 추이</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B647484F-3A6D-4438-9305-C309C141746E}"/>
              </a:ext>
            </a:extLst>
          </p:cNvPr>
          <p:cNvSpPr txBox="1"/>
          <p:nvPr/>
        </p:nvSpPr>
        <p:spPr>
          <a:xfrm>
            <a:off x="488950" y="2602506"/>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십억 달러</a:t>
            </a:r>
            <a:r>
              <a:rPr lang="en-US" altLang="ko-KR" sz="800" dirty="0"/>
              <a:t>)</a:t>
            </a:r>
            <a:endParaRPr lang="ko-KR" altLang="en-US" sz="800" dirty="0"/>
          </a:p>
        </p:txBody>
      </p:sp>
      <p:sp>
        <p:nvSpPr>
          <p:cNvPr id="54" name="직사각형 53">
            <a:extLst>
              <a:ext uri="{FF2B5EF4-FFF2-40B4-BE49-F238E27FC236}">
                <a16:creationId xmlns:a16="http://schemas.microsoft.com/office/drawing/2014/main" id="{E2E61078-38CE-4EDC-A478-ACA777866D05}"/>
              </a:ext>
            </a:extLst>
          </p:cNvPr>
          <p:cNvSpPr/>
          <p:nvPr/>
        </p:nvSpPr>
        <p:spPr>
          <a:xfrm>
            <a:off x="6349106" y="2647406"/>
            <a:ext cx="3050241" cy="3259660"/>
          </a:xfrm>
          <a:prstGeom prst="rect">
            <a:avLst/>
          </a:prstGeom>
          <a:solidFill>
            <a:srgbClr val="F1EB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lgn="l">
              <a:buFont typeface="Arial" panose="020B0604020202020204" pitchFamily="34" charset="0"/>
              <a:buChar char="•"/>
            </a:pPr>
            <a:endPar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endParaRPr lang="en-US" altLang="ko-KR" sz="11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 name="대각선 줄무늬 1">
            <a:extLst>
              <a:ext uri="{FF2B5EF4-FFF2-40B4-BE49-F238E27FC236}">
                <a16:creationId xmlns:a16="http://schemas.microsoft.com/office/drawing/2014/main" id="{9BCAA3EF-E287-4E7B-A900-3152D077EEE0}"/>
              </a:ext>
            </a:extLst>
          </p:cNvPr>
          <p:cNvSpPr/>
          <p:nvPr/>
        </p:nvSpPr>
        <p:spPr>
          <a:xfrm rot="18935640">
            <a:off x="5222788" y="3113041"/>
            <a:ext cx="2281224" cy="2328390"/>
          </a:xfrm>
          <a:prstGeom prst="diagStripe">
            <a:avLst>
              <a:gd name="adj" fmla="val 82684"/>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9" name="TextBox 8">
            <a:extLst>
              <a:ext uri="{FF2B5EF4-FFF2-40B4-BE49-F238E27FC236}">
                <a16:creationId xmlns:a16="http://schemas.microsoft.com/office/drawing/2014/main" id="{E056794F-3F6F-8A42-1172-F7123F22DB3B}"/>
              </a:ext>
            </a:extLst>
          </p:cNvPr>
          <p:cNvSpPr txBox="1"/>
          <p:nvPr/>
        </p:nvSpPr>
        <p:spPr>
          <a:xfrm>
            <a:off x="6507517" y="4293775"/>
            <a:ext cx="2783712" cy="369332"/>
          </a:xfrm>
          <a:prstGeom prst="rect">
            <a:avLst/>
          </a:prstGeom>
          <a:solidFill>
            <a:schemeClr val="bg1"/>
          </a:solidFill>
          <a:ln>
            <a:noFill/>
          </a:ln>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85725" indent="-85725" algn="l">
              <a:buFont typeface="Arial" panose="020B0604020202020204" pitchFamily="34" charset="0"/>
              <a:buChar char="•"/>
            </a:pPr>
            <a:r>
              <a:rPr lang="ko-KR" altLang="en-US" sz="900" dirty="0">
                <a:ln>
                  <a:solidFill>
                    <a:schemeClr val="bg1">
                      <a:lumMod val="75000"/>
                      <a:alpha val="0"/>
                    </a:schemeClr>
                  </a:solidFill>
                </a:ln>
                <a:solidFill>
                  <a:schemeClr val="tx1"/>
                </a:solidFill>
              </a:rPr>
              <a:t>휴미라</a:t>
            </a:r>
            <a:r>
              <a:rPr lang="en-US" altLang="ko-KR" sz="900" dirty="0">
                <a:ln>
                  <a:solidFill>
                    <a:schemeClr val="bg1">
                      <a:lumMod val="75000"/>
                      <a:alpha val="0"/>
                    </a:schemeClr>
                  </a:solidFill>
                </a:ln>
                <a:solidFill>
                  <a:schemeClr val="tx1"/>
                </a:solidFill>
              </a:rPr>
              <a:t>(Humira)</a:t>
            </a:r>
            <a:r>
              <a:rPr lang="ko-KR" altLang="en-US" sz="900" dirty="0">
                <a:ln>
                  <a:solidFill>
                    <a:schemeClr val="bg1">
                      <a:lumMod val="75000"/>
                      <a:alpha val="0"/>
                    </a:schemeClr>
                  </a:solidFill>
                </a:ln>
                <a:solidFill>
                  <a:schemeClr val="tx1"/>
                </a:solidFill>
              </a:rPr>
              <a:t>를 포함하여 다수의 블록버스터 의약품 특허 만료로 바이오시밀러 경쟁 본격화 예상</a:t>
            </a:r>
            <a:endParaRPr lang="en-US" altLang="ko-KR"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4" name="TextBox 13">
            <a:extLst>
              <a:ext uri="{FF2B5EF4-FFF2-40B4-BE49-F238E27FC236}">
                <a16:creationId xmlns:a16="http://schemas.microsoft.com/office/drawing/2014/main" id="{5C162455-8487-626D-F556-931499A10F2E}"/>
              </a:ext>
            </a:extLst>
          </p:cNvPr>
          <p:cNvSpPr txBox="1"/>
          <p:nvPr/>
        </p:nvSpPr>
        <p:spPr>
          <a:xfrm>
            <a:off x="6507517" y="3176326"/>
            <a:ext cx="2783712" cy="369332"/>
          </a:xfrm>
          <a:prstGeom prst="rect">
            <a:avLst/>
          </a:prstGeom>
          <a:solidFill>
            <a:schemeClr val="bg1"/>
          </a:solidFill>
          <a:ln>
            <a:noFill/>
          </a:ln>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85725" indent="-85725" algn="l">
              <a:buFont typeface="Arial" panose="020B0604020202020204" pitchFamily="34" charset="0"/>
              <a:buChar char="•"/>
            </a:pPr>
            <a:r>
              <a:rPr lang="en-US" altLang="ko-KR" sz="900" dirty="0">
                <a:ln>
                  <a:solidFill>
                    <a:schemeClr val="bg1">
                      <a:lumMod val="75000"/>
                      <a:alpha val="0"/>
                    </a:schemeClr>
                  </a:solidFill>
                </a:ln>
                <a:solidFill>
                  <a:schemeClr val="tx1"/>
                </a:solidFill>
              </a:rPr>
              <a:t>EU</a:t>
            </a:r>
            <a:r>
              <a:rPr lang="ko-KR" altLang="en-US" sz="900" dirty="0">
                <a:ln>
                  <a:solidFill>
                    <a:schemeClr val="bg1">
                      <a:lumMod val="75000"/>
                      <a:alpha val="0"/>
                    </a:schemeClr>
                  </a:solidFill>
                </a:ln>
                <a:solidFill>
                  <a:schemeClr val="tx1"/>
                </a:solidFill>
              </a:rPr>
              <a:t>에서 승인된 모든 바이오시밀러가 오리지널 의약품 또는 동등한 다른 바이오시밀러로 상호 교체 가능</a:t>
            </a:r>
            <a:endParaRPr lang="en-US" altLang="ko-KR"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5" name="TextBox 14">
            <a:extLst>
              <a:ext uri="{FF2B5EF4-FFF2-40B4-BE49-F238E27FC236}">
                <a16:creationId xmlns:a16="http://schemas.microsoft.com/office/drawing/2014/main" id="{98598469-20C2-DE3F-EA7C-2AE14EBE47D5}"/>
              </a:ext>
            </a:extLst>
          </p:cNvPr>
          <p:cNvSpPr txBox="1"/>
          <p:nvPr/>
        </p:nvSpPr>
        <p:spPr>
          <a:xfrm>
            <a:off x="6507517" y="3665801"/>
            <a:ext cx="2783712" cy="507831"/>
          </a:xfrm>
          <a:prstGeom prst="rect">
            <a:avLst/>
          </a:prstGeom>
          <a:solidFill>
            <a:schemeClr val="bg1"/>
          </a:solidFill>
          <a:ln>
            <a:noFill/>
          </a:ln>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85725" indent="-85725" algn="l">
              <a:buFont typeface="Arial" panose="020B0604020202020204" pitchFamily="34" charset="0"/>
              <a:buChar char="•"/>
            </a:pPr>
            <a:r>
              <a:rPr lang="ko-KR" altLang="en-US"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미국은 상호 교체 처방을 확대하고</a:t>
            </a:r>
            <a:r>
              <a:rPr lang="en-US" altLang="ko-KR"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인플레이션 감축법 </a:t>
            </a:r>
            <a:r>
              <a:rPr lang="en-US" altLang="ko-KR"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(IRA)</a:t>
            </a:r>
            <a:r>
              <a:rPr lang="ko-KR" altLang="en-US"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을</a:t>
            </a:r>
            <a:r>
              <a:rPr lang="en-US" altLang="ko-KR"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통한 바이오시밀러 처방에 대한 인센티브를 확대하는 등 우호적인 정책 추진  </a:t>
            </a:r>
            <a:endParaRPr lang="en-US" altLang="ko-KR"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7" name="TextBox 16">
            <a:extLst>
              <a:ext uri="{FF2B5EF4-FFF2-40B4-BE49-F238E27FC236}">
                <a16:creationId xmlns:a16="http://schemas.microsoft.com/office/drawing/2014/main" id="{4788C72F-2456-98A9-133B-5EEEDC7C543F}"/>
              </a:ext>
            </a:extLst>
          </p:cNvPr>
          <p:cNvSpPr txBox="1"/>
          <p:nvPr/>
        </p:nvSpPr>
        <p:spPr>
          <a:xfrm>
            <a:off x="6507517" y="4783250"/>
            <a:ext cx="2783712" cy="369332"/>
          </a:xfrm>
          <a:prstGeom prst="rect">
            <a:avLst/>
          </a:prstGeom>
          <a:solidFill>
            <a:schemeClr val="bg1"/>
          </a:solidFill>
          <a:ln>
            <a:noFill/>
          </a:ln>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85725" indent="-85725" algn="l">
              <a:buFont typeface="Arial" panose="020B0604020202020204" pitchFamily="34" charset="0"/>
              <a:buChar char="•"/>
            </a:pPr>
            <a:r>
              <a:rPr lang="en-US" altLang="ko-KR" sz="900" dirty="0">
                <a:ln>
                  <a:solidFill>
                    <a:schemeClr val="bg1">
                      <a:lumMod val="75000"/>
                      <a:alpha val="0"/>
                    </a:schemeClr>
                  </a:solidFill>
                </a:ln>
                <a:solidFill>
                  <a:schemeClr val="tx1"/>
                </a:solidFill>
              </a:rPr>
              <a:t>3</a:t>
            </a:r>
            <a:r>
              <a:rPr lang="ko-KR" altLang="en-US" sz="900" dirty="0">
                <a:ln>
                  <a:solidFill>
                    <a:schemeClr val="bg1">
                      <a:lumMod val="75000"/>
                      <a:alpha val="0"/>
                    </a:schemeClr>
                  </a:solidFill>
                </a:ln>
                <a:solidFill>
                  <a:schemeClr val="tx1"/>
                </a:solidFill>
              </a:rPr>
              <a:t>세대 바이오시밀러</a:t>
            </a:r>
            <a:r>
              <a:rPr lang="en-US" altLang="ko-KR" sz="900" baseline="30000" dirty="0">
                <a:ln>
                  <a:solidFill>
                    <a:schemeClr val="bg1">
                      <a:lumMod val="75000"/>
                      <a:alpha val="0"/>
                    </a:schemeClr>
                  </a:solidFill>
                </a:ln>
                <a:solidFill>
                  <a:schemeClr val="tx1"/>
                </a:solidFill>
              </a:rPr>
              <a:t>1)</a:t>
            </a:r>
            <a:r>
              <a:rPr lang="ko-KR" altLang="en-US" sz="900" dirty="0">
                <a:ln>
                  <a:solidFill>
                    <a:schemeClr val="bg1">
                      <a:lumMod val="75000"/>
                      <a:alpha val="0"/>
                    </a:schemeClr>
                  </a:solidFill>
                </a:ln>
                <a:solidFill>
                  <a:schemeClr val="tx1"/>
                </a:solidFill>
              </a:rPr>
              <a:t>의 치료영역 확대 예상</a:t>
            </a:r>
            <a:r>
              <a:rPr lang="en-US" altLang="ko-KR" sz="900" dirty="0">
                <a:ln>
                  <a:solidFill>
                    <a:schemeClr val="bg1">
                      <a:lumMod val="75000"/>
                      <a:alpha val="0"/>
                    </a:schemeClr>
                  </a:solidFill>
                </a:ln>
                <a:solidFill>
                  <a:schemeClr val="tx1"/>
                </a:solidFill>
              </a:rPr>
              <a:t>(</a:t>
            </a:r>
            <a:r>
              <a:rPr lang="ko-KR" altLang="en-US" sz="900" dirty="0">
                <a:ln>
                  <a:solidFill>
                    <a:schemeClr val="bg1">
                      <a:lumMod val="75000"/>
                      <a:alpha val="0"/>
                    </a:schemeClr>
                  </a:solidFill>
                </a:ln>
                <a:solidFill>
                  <a:schemeClr val="tx1"/>
                </a:solidFill>
              </a:rPr>
              <a:t>자가면역</a:t>
            </a:r>
            <a:r>
              <a:rPr lang="en-US" altLang="ko-KR" sz="900" dirty="0">
                <a:ln>
                  <a:solidFill>
                    <a:schemeClr val="bg1">
                      <a:lumMod val="75000"/>
                      <a:alpha val="0"/>
                    </a:schemeClr>
                  </a:solidFill>
                </a:ln>
                <a:solidFill>
                  <a:schemeClr val="tx1"/>
                </a:solidFill>
              </a:rPr>
              <a:t>, </a:t>
            </a:r>
            <a:r>
              <a:rPr lang="ko-KR" altLang="en-US" sz="900" dirty="0">
                <a:ln>
                  <a:solidFill>
                    <a:schemeClr val="bg1">
                      <a:lumMod val="75000"/>
                      <a:alpha val="0"/>
                    </a:schemeClr>
                  </a:solidFill>
                </a:ln>
                <a:solidFill>
                  <a:schemeClr val="tx1"/>
                </a:solidFill>
              </a:rPr>
              <a:t>종양학</a:t>
            </a:r>
            <a:r>
              <a:rPr lang="en-US" altLang="ko-KR" sz="900" dirty="0">
                <a:ln>
                  <a:solidFill>
                    <a:schemeClr val="bg1">
                      <a:lumMod val="75000"/>
                      <a:alpha val="0"/>
                    </a:schemeClr>
                  </a:solidFill>
                </a:ln>
                <a:solidFill>
                  <a:schemeClr val="tx1"/>
                </a:solidFill>
              </a:rPr>
              <a:t>, </a:t>
            </a:r>
            <a:r>
              <a:rPr lang="ko-KR" altLang="en-US" sz="900" dirty="0">
                <a:ln>
                  <a:solidFill>
                    <a:schemeClr val="bg1">
                      <a:lumMod val="75000"/>
                      <a:alpha val="0"/>
                    </a:schemeClr>
                  </a:solidFill>
                </a:ln>
                <a:solidFill>
                  <a:schemeClr val="tx1"/>
                </a:solidFill>
              </a:rPr>
              <a:t>내분비학</a:t>
            </a:r>
            <a:r>
              <a:rPr lang="en-US" altLang="ko-KR" sz="900" dirty="0">
                <a:ln>
                  <a:solidFill>
                    <a:schemeClr val="bg1">
                      <a:lumMod val="75000"/>
                      <a:alpha val="0"/>
                    </a:schemeClr>
                  </a:solidFill>
                </a:ln>
                <a:solidFill>
                  <a:schemeClr val="tx1"/>
                </a:solidFill>
              </a:rPr>
              <a:t>, </a:t>
            </a:r>
            <a:r>
              <a:rPr lang="ko-KR" altLang="en-US" sz="900" dirty="0">
                <a:ln>
                  <a:solidFill>
                    <a:schemeClr val="bg1">
                      <a:lumMod val="75000"/>
                      <a:alpha val="0"/>
                    </a:schemeClr>
                  </a:solidFill>
                </a:ln>
                <a:solidFill>
                  <a:schemeClr val="tx1"/>
                </a:solidFill>
              </a:rPr>
              <a:t>안과</a:t>
            </a:r>
            <a:r>
              <a:rPr lang="en-US" altLang="ko-KR" sz="900" dirty="0">
                <a:ln>
                  <a:solidFill>
                    <a:schemeClr val="bg1">
                      <a:lumMod val="75000"/>
                      <a:alpha val="0"/>
                    </a:schemeClr>
                  </a:solidFill>
                </a:ln>
                <a:solidFill>
                  <a:schemeClr val="tx1"/>
                </a:solidFill>
              </a:rPr>
              <a:t>, </a:t>
            </a:r>
            <a:r>
              <a:rPr lang="ko-KR" altLang="en-US" sz="900" dirty="0">
                <a:ln>
                  <a:solidFill>
                    <a:schemeClr val="bg1">
                      <a:lumMod val="75000"/>
                      <a:alpha val="0"/>
                    </a:schemeClr>
                  </a:solidFill>
                </a:ln>
                <a:solidFill>
                  <a:schemeClr val="tx1"/>
                </a:solidFill>
              </a:rPr>
              <a:t>피부과 등</a:t>
            </a:r>
            <a:r>
              <a:rPr lang="en-US" altLang="ko-KR" sz="900" dirty="0">
                <a:ln>
                  <a:solidFill>
                    <a:schemeClr val="bg1">
                      <a:lumMod val="75000"/>
                      <a:alpha val="0"/>
                    </a:schemeClr>
                  </a:solidFill>
                </a:ln>
                <a:solidFill>
                  <a:schemeClr val="tx1"/>
                </a:solidFill>
              </a:rPr>
              <a:t>)</a:t>
            </a:r>
          </a:p>
        </p:txBody>
      </p:sp>
      <p:sp>
        <p:nvSpPr>
          <p:cNvPr id="19" name="TextBox 18">
            <a:extLst>
              <a:ext uri="{FF2B5EF4-FFF2-40B4-BE49-F238E27FC236}">
                <a16:creationId xmlns:a16="http://schemas.microsoft.com/office/drawing/2014/main" id="{DD30E01C-5296-3A40-51E2-C4389605264F}"/>
              </a:ext>
            </a:extLst>
          </p:cNvPr>
          <p:cNvSpPr txBox="1"/>
          <p:nvPr/>
        </p:nvSpPr>
        <p:spPr>
          <a:xfrm>
            <a:off x="6507517" y="5272725"/>
            <a:ext cx="2783712" cy="507831"/>
          </a:xfrm>
          <a:prstGeom prst="rect">
            <a:avLst/>
          </a:prstGeom>
          <a:solidFill>
            <a:schemeClr val="bg1"/>
          </a:solidFill>
          <a:ln>
            <a:noFill/>
          </a:ln>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85725" indent="-85725" algn="l">
              <a:buFont typeface="Arial" panose="020B0604020202020204" pitchFamily="34" charset="0"/>
              <a:buChar char="•"/>
            </a:pPr>
            <a:r>
              <a:rPr lang="ko-KR" altLang="en-US"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암이나 희귀질환과 같은 치료 분야를 대상으로 하는 바이오의약품</a:t>
            </a:r>
            <a:r>
              <a:rPr lang="ko-KR" altLang="en-US" sz="900" dirty="0">
                <a:ln>
                  <a:solidFill>
                    <a:schemeClr val="bg1">
                      <a:lumMod val="75000"/>
                      <a:alpha val="0"/>
                    </a:schemeClr>
                  </a:solidFill>
                </a:ln>
                <a:solidFill>
                  <a:schemeClr val="tx1"/>
                </a:solidFill>
              </a:rPr>
              <a:t> 수요가 급증하는 가운데 의료 재정 절감의 필요성이 대두되면서 바이오시밀러 주목 </a:t>
            </a:r>
            <a:endParaRPr lang="en-US" altLang="ko-KR" sz="9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 name="TextBox 3">
            <a:extLst>
              <a:ext uri="{FF2B5EF4-FFF2-40B4-BE49-F238E27FC236}">
                <a16:creationId xmlns:a16="http://schemas.microsoft.com/office/drawing/2014/main" id="{7A3C5D28-579F-78F4-8B25-7726A04F222C}"/>
              </a:ext>
            </a:extLst>
          </p:cNvPr>
          <p:cNvSpPr txBox="1"/>
          <p:nvPr/>
        </p:nvSpPr>
        <p:spPr>
          <a:xfrm>
            <a:off x="6546438" y="2819533"/>
            <a:ext cx="2705869" cy="184666"/>
          </a:xfrm>
          <a:prstGeom prst="rect">
            <a:avLst/>
          </a:prstGeom>
          <a:noFill/>
        </p:spPr>
        <p:txBody>
          <a:bodyPr wrap="none" lIns="0" tIns="0" rIns="0" bIns="0" rtlCol="0">
            <a:spAutoFit/>
          </a:bodyPr>
          <a:lstStyle/>
          <a:p>
            <a:pPr algn="ctr"/>
            <a:r>
              <a:rPr lang="en-US" altLang="ko-KR" sz="1200" b="1" dirty="0">
                <a:ln>
                  <a:solidFill>
                    <a:prstClr val="white">
                      <a:lumMod val="75000"/>
                      <a:alpha val="0"/>
                    </a:prstClr>
                  </a:solidFill>
                </a:ln>
                <a:solidFill>
                  <a:schemeClr val="tx1"/>
                </a:solidFill>
                <a:latin typeface="+mn-ea"/>
              </a:rPr>
              <a:t>“2030</a:t>
            </a:r>
            <a:r>
              <a:rPr lang="ko-KR" altLang="en-US" sz="1200" b="1" dirty="0">
                <a:ln>
                  <a:solidFill>
                    <a:prstClr val="white">
                      <a:lumMod val="75000"/>
                      <a:alpha val="0"/>
                    </a:prstClr>
                  </a:solidFill>
                </a:ln>
                <a:solidFill>
                  <a:schemeClr val="tx1"/>
                </a:solidFill>
                <a:latin typeface="+mn-ea"/>
              </a:rPr>
              <a:t>년 </a:t>
            </a:r>
            <a:r>
              <a:rPr lang="en-US" altLang="ko-KR" sz="1200" b="1" dirty="0">
                <a:ln>
                  <a:solidFill>
                    <a:prstClr val="white">
                      <a:lumMod val="75000"/>
                      <a:alpha val="0"/>
                    </a:prstClr>
                  </a:solidFill>
                </a:ln>
                <a:solidFill>
                  <a:schemeClr val="tx1"/>
                </a:solidFill>
                <a:latin typeface="+mn-ea"/>
              </a:rPr>
              <a:t>740</a:t>
            </a:r>
            <a:r>
              <a:rPr lang="ko-KR" altLang="en-US" sz="1200" b="1" dirty="0">
                <a:ln>
                  <a:solidFill>
                    <a:prstClr val="white">
                      <a:lumMod val="75000"/>
                      <a:alpha val="0"/>
                    </a:prstClr>
                  </a:solidFill>
                </a:ln>
                <a:solidFill>
                  <a:schemeClr val="tx1"/>
                </a:solidFill>
                <a:latin typeface="+mn-ea"/>
              </a:rPr>
              <a:t>억 달러까지 급격한 성장 전망</a:t>
            </a:r>
            <a:r>
              <a:rPr lang="en-US" altLang="ko-KR" sz="1200" b="1" dirty="0">
                <a:ln>
                  <a:solidFill>
                    <a:prstClr val="white">
                      <a:lumMod val="75000"/>
                      <a:alpha val="0"/>
                    </a:prstClr>
                  </a:solidFill>
                </a:ln>
                <a:solidFill>
                  <a:schemeClr val="tx1"/>
                </a:solidFill>
                <a:latin typeface="+mn-ea"/>
              </a:rPr>
              <a:t>”</a:t>
            </a:r>
          </a:p>
        </p:txBody>
      </p:sp>
      <p:sp>
        <p:nvSpPr>
          <p:cNvPr id="3" name="화살표: 오른쪽 2">
            <a:extLst>
              <a:ext uri="{FF2B5EF4-FFF2-40B4-BE49-F238E27FC236}">
                <a16:creationId xmlns:a16="http://schemas.microsoft.com/office/drawing/2014/main" id="{79D63DE4-8315-E0ED-08E6-32AC4BED1057}"/>
              </a:ext>
            </a:extLst>
          </p:cNvPr>
          <p:cNvSpPr/>
          <p:nvPr/>
        </p:nvSpPr>
        <p:spPr>
          <a:xfrm rot="20346873">
            <a:off x="1370433" y="3877350"/>
            <a:ext cx="2797290" cy="688997"/>
          </a:xfrm>
          <a:prstGeom prst="rightArrow">
            <a:avLst/>
          </a:prstGeom>
          <a:gradFill flip="none" rotWithShape="1">
            <a:gsLst>
              <a:gs pos="0">
                <a:srgbClr val="510DBC"/>
              </a:gs>
              <a:gs pos="29000">
                <a:srgbClr val="954EEF">
                  <a:alpha val="80000"/>
                </a:srgbClr>
              </a:gs>
              <a:gs pos="98000">
                <a:srgbClr val="954EEF">
                  <a:alpha val="0"/>
                </a:srgbClr>
              </a:gs>
            </a:gsLst>
            <a:lin ang="10800000" scaled="1"/>
            <a:tileRect/>
          </a:gra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0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2016</a:t>
            </a:r>
            <a:r>
              <a:rPr lang="ko-KR" altLang="en-US" sz="10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a:t>
            </a:r>
            <a:r>
              <a:rPr lang="en-US" altLang="ko-KR" sz="10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~2021</a:t>
            </a:r>
            <a:r>
              <a:rPr lang="ko-KR" altLang="en-US" sz="10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a:t>
            </a:r>
            <a:endParaRPr lang="en-US" altLang="ko-KR" sz="10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algn="ctr"/>
            <a:r>
              <a:rPr lang="en-US" altLang="ko-KR" sz="10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CAGR </a:t>
            </a:r>
            <a:r>
              <a:rPr lang="en-US" altLang="ko-KR" sz="1000" dirty="0">
                <a:ln>
                  <a:solidFill>
                    <a:prstClr val="white">
                      <a:lumMod val="75000"/>
                      <a:alpha val="0"/>
                    </a:prstClr>
                  </a:solidFill>
                </a:ln>
                <a:solidFill>
                  <a:schemeClr val="tx1"/>
                </a:solidFill>
                <a:latin typeface="+mn-ea"/>
              </a:rPr>
              <a:t>53.4%</a:t>
            </a:r>
            <a:r>
              <a:rPr lang="ko-KR" altLang="en-US" sz="1000" dirty="0">
                <a:ln>
                  <a:solidFill>
                    <a:prstClr val="white">
                      <a:lumMod val="75000"/>
                      <a:alpha val="0"/>
                    </a:prstClr>
                  </a:solidFill>
                </a:ln>
                <a:solidFill>
                  <a:schemeClr val="tx1"/>
                </a:solidFill>
                <a:latin typeface="+mn-ea"/>
              </a:rPr>
              <a:t>로 성장</a:t>
            </a:r>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455424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4">
            <a:extLst>
              <a:ext uri="{FF2B5EF4-FFF2-40B4-BE49-F238E27FC236}">
                <a16:creationId xmlns:a16="http://schemas.microsoft.com/office/drawing/2014/main" id="{CC7076F7-0D4D-4B9E-BB41-B7E0BA780CC5}"/>
              </a:ext>
            </a:extLst>
          </p:cNvPr>
          <p:cNvGraphicFramePr>
            <a:graphicFrameLocks/>
          </p:cNvGraphicFramePr>
          <p:nvPr>
            <p:extLst>
              <p:ext uri="{D42A27DB-BD31-4B8C-83A1-F6EECF244321}">
                <p14:modId xmlns:p14="http://schemas.microsoft.com/office/powerpoint/2010/main" val="4035510612"/>
              </p:ext>
            </p:extLst>
          </p:nvPr>
        </p:nvGraphicFramePr>
        <p:xfrm>
          <a:off x="1050977" y="2420937"/>
          <a:ext cx="5849657" cy="2333715"/>
        </p:xfrm>
        <a:graphic>
          <a:graphicData uri="http://schemas.openxmlformats.org/drawingml/2006/table">
            <a:tbl>
              <a:tblPr firstRow="1" bandRow="1"/>
              <a:tblGrid>
                <a:gridCol w="558067">
                  <a:extLst>
                    <a:ext uri="{9D8B030D-6E8A-4147-A177-3AD203B41FA5}">
                      <a16:colId xmlns:a16="http://schemas.microsoft.com/office/drawing/2014/main" val="3168549752"/>
                    </a:ext>
                  </a:extLst>
                </a:gridCol>
                <a:gridCol w="4690223">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I.</a:t>
                      </a:r>
                    </a:p>
                  </a:txBody>
                  <a:tcPr marL="10800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바이오의약품 개요</a:t>
                      </a:r>
                      <a:endPar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2</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216587"/>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바이오시밀러 개요 및 시장 동향</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095589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III.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바이오시밀러 산업 주요 이슈 </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18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1030045840"/>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IV.</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바이오시밀러 산업 이슈에 따른 기업</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 대응 전략</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25</a:t>
                      </a:r>
                    </a:p>
                  </a:txBody>
                  <a:tcPr marL="80189" marR="10800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88321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V.</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Appendix: </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제약</a:t>
                      </a: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바이오 관련 용어</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33</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550306"/>
                  </a:ext>
                </a:extLst>
              </a:tr>
            </a:tbl>
          </a:graphicData>
        </a:graphic>
      </p:graphicFrame>
    </p:spTree>
    <p:extLst>
      <p:ext uri="{BB962C8B-B14F-4D97-AF65-F5344CB8AC3E}">
        <p14:creationId xmlns:p14="http://schemas.microsoft.com/office/powerpoint/2010/main" val="145898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FC69F-9AF1-403C-B69A-32A9D97BF641}"/>
              </a:ext>
            </a:extLst>
          </p:cNvPr>
          <p:cNvSpPr txBox="1"/>
          <p:nvPr/>
        </p:nvSpPr>
        <p:spPr>
          <a:xfrm>
            <a:off x="814388" y="1064398"/>
            <a:ext cx="1465145" cy="64633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rPr>
              <a:t>Contacts</a:t>
            </a:r>
            <a:endParaRPr kumimoji="0" lang="ko-KR" altLang="en-US"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endParaRPr>
          </a:p>
        </p:txBody>
      </p:sp>
      <p:sp>
        <p:nvSpPr>
          <p:cNvPr id="3" name="Text Placeholder 2">
            <a:extLst>
              <a:ext uri="{FF2B5EF4-FFF2-40B4-BE49-F238E27FC236}">
                <a16:creationId xmlns:a16="http://schemas.microsoft.com/office/drawing/2014/main" id="{F4501339-080A-40FB-918F-A4E2EC424151}"/>
              </a:ext>
            </a:extLst>
          </p:cNvPr>
          <p:cNvSpPr txBox="1">
            <a:spLocks/>
          </p:cNvSpPr>
          <p:nvPr/>
        </p:nvSpPr>
        <p:spPr>
          <a:xfrm>
            <a:off x="814388" y="1917871"/>
            <a:ext cx="3352801" cy="246221"/>
          </a:xfrm>
          <a:prstGeom prst="rect">
            <a:avLst/>
          </a:prstGeom>
        </p:spPr>
        <p:txBody>
          <a:bodyPr wrap="square" lIns="0" tIns="0" rIns="0" bIns="0">
            <a:spAutoFit/>
          </a:bodyPr>
          <a:lstStyle>
            <a:lvl1pPr marL="0" indent="0" algn="l" defTabSz="457200" rtl="0" eaLnBrk="1" latinLnBrk="0" hangingPunct="1">
              <a:spcBef>
                <a:spcPct val="20000"/>
              </a:spcBef>
              <a:buFont typeface="Arial"/>
              <a:buNone/>
              <a:defRPr sz="1050" b="1" i="0" kern="1200">
                <a:solidFill>
                  <a:srgbClr val="00338D"/>
                </a:solidFill>
                <a:latin typeface="Univers for KPMG"/>
                <a:ea typeface="+mn-ea"/>
                <a:cs typeface="Univers for KPMG"/>
              </a:defRPr>
            </a:lvl1pPr>
            <a:lvl2pPr marL="0" indent="0" algn="l" defTabSz="457200" rtl="0" eaLnBrk="1" latinLnBrk="0" hangingPunct="1">
              <a:spcBef>
                <a:spcPct val="20000"/>
              </a:spcBef>
              <a:buFont typeface="Arial"/>
              <a:buNone/>
              <a:defRPr sz="1050" kern="1200">
                <a:solidFill>
                  <a:srgbClr val="00338D"/>
                </a:solidFill>
                <a:latin typeface="Univers for KPMG"/>
                <a:ea typeface="+mn-ea"/>
                <a:cs typeface="Univers for KPMG"/>
              </a:defRPr>
            </a:lvl2pPr>
            <a:lvl3pPr marL="228600" indent="-228600" algn="l" defTabSz="457200" rtl="0" eaLnBrk="1" latinLnBrk="0" hangingPunct="1">
              <a:spcBef>
                <a:spcPct val="20000"/>
              </a:spcBef>
              <a:buFont typeface="Univers for KPMG"/>
              <a:buChar char="—"/>
              <a:defRPr sz="1050" kern="1200">
                <a:solidFill>
                  <a:srgbClr val="00338D"/>
                </a:solidFill>
                <a:latin typeface="Univers for KPMG"/>
                <a:ea typeface="+mn-ea"/>
                <a:cs typeface="Univers for KPMG"/>
              </a:defRPr>
            </a:lvl3pPr>
            <a:lvl4pPr marL="457200" indent="-228600" algn="l" defTabSz="457200" rtl="0" eaLnBrk="1" latinLnBrk="0" hangingPunct="1">
              <a:spcBef>
                <a:spcPct val="20000"/>
              </a:spcBef>
              <a:buFont typeface="Arial"/>
              <a:buChar char="–"/>
              <a:defRPr sz="1050" kern="1200">
                <a:solidFill>
                  <a:srgbClr val="00338D"/>
                </a:solidFill>
                <a:latin typeface="Univers for KPMG"/>
                <a:ea typeface="+mn-ea"/>
                <a:cs typeface="Univers for KPMG"/>
              </a:defRPr>
            </a:lvl4pPr>
            <a:lvl5pPr marL="0" indent="0" algn="l" defTabSz="457200" rtl="0" eaLnBrk="1" latinLnBrk="0" hangingPunct="1">
              <a:spcBef>
                <a:spcPct val="20000"/>
              </a:spcBef>
              <a:buFont typeface="Arial"/>
              <a:buNone/>
              <a:defRPr sz="1050" kern="1200">
                <a:solidFill>
                  <a:srgbClr val="00A3A1"/>
                </a:solidFill>
                <a:latin typeface="Univers for KPMG"/>
                <a:ea typeface="+mn-ea"/>
                <a:cs typeface="Univers for KPMG"/>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tab pos="392100" algn="l"/>
              </a:tabLst>
              <a:defRPr/>
            </a:pPr>
            <a:r>
              <a:rPr kumimoji="0" lang="ko-KR" altLang="en-US"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rPr>
              <a:t>삼정</a:t>
            </a:r>
            <a:r>
              <a:rPr kumimoji="0" lang="en-US" altLang="ko-KR"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rPr>
              <a:t>KPMG </a:t>
            </a:r>
            <a:r>
              <a:rPr kumimoji="0" lang="ko-KR" altLang="en-US"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rPr>
              <a:t>경제연구원</a:t>
            </a:r>
            <a:endParaRPr kumimoji="0" lang="en-US" altLang="ko-KR"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endParaRPr>
          </a:p>
        </p:txBody>
      </p:sp>
      <p:sp>
        <p:nvSpPr>
          <p:cNvPr id="4" name="직사각형 3">
            <a:extLst>
              <a:ext uri="{FF2B5EF4-FFF2-40B4-BE49-F238E27FC236}">
                <a16:creationId xmlns:a16="http://schemas.microsoft.com/office/drawing/2014/main" id="{2BAEE3C3-ADCF-41E1-8EF4-987621C22422}"/>
              </a:ext>
            </a:extLst>
          </p:cNvPr>
          <p:cNvSpPr/>
          <p:nvPr/>
        </p:nvSpPr>
        <p:spPr>
          <a:xfrm>
            <a:off x="814388" y="5608639"/>
            <a:ext cx="8277224" cy="592136"/>
          </a:xfrm>
          <a:prstGeom prst="rect">
            <a:avLst/>
          </a:prstGeom>
          <a:noFill/>
          <a:ln w="3175" cap="rnd" cmpd="sng" algn="ctr">
            <a:solidFill>
              <a:schemeClr val="bg1"/>
            </a:solidFill>
            <a:prstDash val="solid"/>
          </a:ln>
          <a:effectLst/>
        </p:spPr>
        <p:txBody>
          <a:bodyPr wrap="square" lIns="108000" tIns="54000" rIns="108000" bIns="54000" rtlCol="0" anchor="b">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본 보고서는 삼정</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KPMG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경제연구원과 </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KPMG member firm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전문가들이 수집한 자료를 바탕으로 일반적인 정보를 제공할 목적으로 작성되었으며</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보고서에 포함된 자료의 완전성</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정확성 및 신뢰성을 확인하기 위한 절차를 밟은 것은 아닙니다</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본 보고서는 특정 기업이나 개인의 개별 사안에 대한 조언을 제공할 목적으로 작성된 것이 아니므로</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구체적인 의사결정이 필요한 경우에는 당 법인의 전문가와 상의하여 주시기 바랍니다</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삼정</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KPMG</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의 사전 동의 없이 본 보고서의 전체 또는 일부를 무단 배포</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인용</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발간</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복제할 수 없습니다</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a:t>
            </a:r>
          </a:p>
        </p:txBody>
      </p:sp>
      <p:graphicFrame>
        <p:nvGraphicFramePr>
          <p:cNvPr id="5" name="표 4">
            <a:extLst>
              <a:ext uri="{FF2B5EF4-FFF2-40B4-BE49-F238E27FC236}">
                <a16:creationId xmlns:a16="http://schemas.microsoft.com/office/drawing/2014/main" id="{4575D0C6-A4F1-4BD6-96EF-092196618FA8}"/>
              </a:ext>
            </a:extLst>
          </p:cNvPr>
          <p:cNvGraphicFramePr>
            <a:graphicFrameLocks noGrp="1"/>
          </p:cNvGraphicFramePr>
          <p:nvPr>
            <p:extLst>
              <p:ext uri="{D42A27DB-BD31-4B8C-83A1-F6EECF244321}">
                <p14:modId xmlns:p14="http://schemas.microsoft.com/office/powerpoint/2010/main" val="1232234808"/>
              </p:ext>
            </p:extLst>
          </p:nvPr>
        </p:nvGraphicFramePr>
        <p:xfrm>
          <a:off x="814388" y="2407503"/>
          <a:ext cx="7153956" cy="1832760"/>
        </p:xfrm>
        <a:graphic>
          <a:graphicData uri="http://schemas.openxmlformats.org/drawingml/2006/table">
            <a:tbl>
              <a:tblPr firstRow="1" bandRow="1">
                <a:tableStyleId>{5C22544A-7EE6-4342-B048-85BDC9FD1C3A}</a:tableStyleId>
              </a:tblPr>
              <a:tblGrid>
                <a:gridCol w="2384652">
                  <a:extLst>
                    <a:ext uri="{9D8B030D-6E8A-4147-A177-3AD203B41FA5}">
                      <a16:colId xmlns:a16="http://schemas.microsoft.com/office/drawing/2014/main" val="20000"/>
                    </a:ext>
                  </a:extLst>
                </a:gridCol>
                <a:gridCol w="2384652">
                  <a:extLst>
                    <a:ext uri="{9D8B030D-6E8A-4147-A177-3AD203B41FA5}">
                      <a16:colId xmlns:a16="http://schemas.microsoft.com/office/drawing/2014/main" val="20001"/>
                    </a:ext>
                  </a:extLst>
                </a:gridCol>
                <a:gridCol w="2384652">
                  <a:extLst>
                    <a:ext uri="{9D8B030D-6E8A-4147-A177-3AD203B41FA5}">
                      <a16:colId xmlns:a16="http://schemas.microsoft.com/office/drawing/2014/main" val="2500948558"/>
                    </a:ext>
                  </a:extLst>
                </a:gridCol>
              </a:tblGrid>
              <a:tr h="0">
                <a:tc>
                  <a:txBody>
                    <a:bodyPr/>
                    <a:lstStyle/>
                    <a:p>
                      <a:pPr latinLnBrk="1">
                        <a:lnSpc>
                          <a:spcPct val="100000"/>
                        </a:lnSpc>
                      </a:pPr>
                      <a:r>
                        <a:rPr lang="ko-KR" altLang="en-US" sz="1100" b="1" dirty="0">
                          <a:ln>
                            <a:solidFill>
                              <a:schemeClr val="bg1">
                                <a:lumMod val="75000"/>
                                <a:alpha val="0"/>
                              </a:schemeClr>
                            </a:solidFill>
                          </a:ln>
                          <a:solidFill>
                            <a:schemeClr val="bg1"/>
                          </a:solidFill>
                          <a:latin typeface="+mn-ea"/>
                          <a:ea typeface="+mn-ea"/>
                          <a:cs typeface="+mn-cs"/>
                        </a:rPr>
                        <a:t>정미주</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r>
                        <a:rPr lang="ko-KR" altLang="en-US" sz="1100" b="1" dirty="0">
                          <a:ln>
                            <a:solidFill>
                              <a:schemeClr val="bg1">
                                <a:lumMod val="75000"/>
                                <a:alpha val="0"/>
                              </a:schemeClr>
                            </a:solidFill>
                          </a:ln>
                          <a:solidFill>
                            <a:schemeClr val="bg1"/>
                          </a:solidFill>
                          <a:latin typeface="+mn-ea"/>
                          <a:ea typeface="+mn-ea"/>
                          <a:cs typeface="+mn-cs"/>
                        </a:rPr>
                        <a:t>김나래</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r>
                        <a:rPr lang="ko-KR" altLang="en-US" sz="1100" b="1" dirty="0">
                          <a:ln>
                            <a:solidFill>
                              <a:schemeClr val="bg1">
                                <a:lumMod val="75000"/>
                                <a:alpha val="0"/>
                              </a:schemeClr>
                            </a:solidFill>
                          </a:ln>
                          <a:solidFill>
                            <a:schemeClr val="bg1"/>
                          </a:solidFill>
                          <a:latin typeface="+mn-ea"/>
                          <a:ea typeface="+mn-ea"/>
                          <a:cs typeface="+mn-cs"/>
                        </a:rPr>
                        <a:t>엄이슬</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5929256"/>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ko-KR" altLang="en-US" sz="1100" b="0" dirty="0">
                          <a:ln>
                            <a:solidFill>
                              <a:schemeClr val="bg1">
                                <a:lumMod val="75000"/>
                                <a:alpha val="0"/>
                              </a:schemeClr>
                            </a:solidFill>
                          </a:ln>
                          <a:solidFill>
                            <a:schemeClr val="bg1"/>
                          </a:solidFill>
                          <a:latin typeface="+mn-ea"/>
                          <a:ea typeface="+mn-ea"/>
                          <a:cs typeface="+mn-cs"/>
                        </a:rPr>
                        <a:t>선임연구원</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ko-KR" altLang="en-US" sz="1100" b="0" dirty="0">
                          <a:ln>
                            <a:solidFill>
                              <a:schemeClr val="bg1">
                                <a:lumMod val="75000"/>
                                <a:alpha val="0"/>
                              </a:schemeClr>
                            </a:solidFill>
                          </a:ln>
                          <a:solidFill>
                            <a:schemeClr val="bg1"/>
                          </a:solidFill>
                          <a:latin typeface="+mn-ea"/>
                          <a:ea typeface="+mn-ea"/>
                          <a:cs typeface="+mn-cs"/>
                        </a:rPr>
                        <a:t>수석연구원</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ko-KR" altLang="en-US" sz="1100" b="0" dirty="0">
                          <a:ln>
                            <a:solidFill>
                              <a:schemeClr val="bg1">
                                <a:lumMod val="75000"/>
                                <a:alpha val="0"/>
                              </a:schemeClr>
                            </a:solidFill>
                          </a:ln>
                          <a:solidFill>
                            <a:schemeClr val="bg1"/>
                          </a:solidFill>
                          <a:latin typeface="+mn-ea"/>
                          <a:ea typeface="+mn-ea"/>
                          <a:cs typeface="+mn-cs"/>
                        </a:rPr>
                        <a:t>책임연구원</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8365292"/>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de-DE" altLang="ko-KR" sz="1100" b="0" dirty="0">
                          <a:ln>
                            <a:solidFill>
                              <a:schemeClr val="bg1">
                                <a:lumMod val="75000"/>
                                <a:alpha val="0"/>
                              </a:schemeClr>
                            </a:solidFill>
                          </a:ln>
                          <a:solidFill>
                            <a:schemeClr val="bg1"/>
                          </a:solidFill>
                          <a:latin typeface="+mn-ea"/>
                          <a:ea typeface="+mn-ea"/>
                          <a:cs typeface="+mn-cs"/>
                        </a:rPr>
                        <a:t>T 02-2112-4802</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de-DE" altLang="ko-KR" sz="1100" b="0" dirty="0">
                          <a:ln>
                            <a:solidFill>
                              <a:schemeClr val="bg1">
                                <a:lumMod val="75000"/>
                                <a:alpha val="0"/>
                              </a:schemeClr>
                            </a:solidFill>
                          </a:ln>
                          <a:solidFill>
                            <a:schemeClr val="bg1"/>
                          </a:solidFill>
                          <a:latin typeface="+mn-ea"/>
                          <a:ea typeface="+mn-ea"/>
                          <a:cs typeface="+mn-cs"/>
                        </a:rPr>
                        <a:t>T 02-2112-7095</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de-DE" altLang="ko-KR" sz="1100" b="0" dirty="0">
                          <a:ln>
                            <a:solidFill>
                              <a:schemeClr val="bg1">
                                <a:lumMod val="75000"/>
                                <a:alpha val="0"/>
                              </a:schemeClr>
                            </a:solidFill>
                          </a:ln>
                          <a:solidFill>
                            <a:schemeClr val="bg1"/>
                          </a:solidFill>
                          <a:latin typeface="+mn-ea"/>
                          <a:ea typeface="+mn-ea"/>
                          <a:cs typeface="+mn-cs"/>
                        </a:rPr>
                        <a:t>T 02-2112-</a:t>
                      </a:r>
                      <a:r>
                        <a:rPr lang="en-US" altLang="ko-KR" sz="1100" b="0" dirty="0">
                          <a:ln>
                            <a:solidFill>
                              <a:schemeClr val="bg1">
                                <a:lumMod val="75000"/>
                                <a:alpha val="0"/>
                              </a:schemeClr>
                            </a:solidFill>
                          </a:ln>
                          <a:solidFill>
                            <a:schemeClr val="bg1"/>
                          </a:solidFill>
                          <a:latin typeface="+mn-ea"/>
                          <a:ea typeface="+mn-ea"/>
                          <a:cs typeface="+mn-cs"/>
                        </a:rPr>
                        <a:t>3918</a:t>
                      </a: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3175321"/>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100" b="0" dirty="0">
                          <a:ln>
                            <a:solidFill>
                              <a:schemeClr val="bg1">
                                <a:lumMod val="75000"/>
                                <a:alpha val="0"/>
                              </a:schemeClr>
                            </a:solidFill>
                          </a:ln>
                          <a:solidFill>
                            <a:schemeClr val="bg1"/>
                          </a:solidFill>
                          <a:latin typeface="+mn-ea"/>
                          <a:ea typeface="+mn-ea"/>
                          <a:cs typeface="+mn-cs"/>
                        </a:rPr>
                        <a:t>E mijujung@kr.kpmg.com</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100" b="0" dirty="0">
                          <a:ln>
                            <a:solidFill>
                              <a:schemeClr val="bg1">
                                <a:lumMod val="75000"/>
                                <a:alpha val="0"/>
                              </a:schemeClr>
                            </a:solidFill>
                          </a:ln>
                          <a:solidFill>
                            <a:schemeClr val="bg1"/>
                          </a:solidFill>
                          <a:latin typeface="+mn-ea"/>
                          <a:ea typeface="+mn-ea"/>
                          <a:cs typeface="+mn-cs"/>
                        </a:rPr>
                        <a:t>E nkim15@kr.kpmg.com</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100" b="0" dirty="0">
                          <a:ln>
                            <a:solidFill>
                              <a:schemeClr val="bg1">
                                <a:lumMod val="75000"/>
                                <a:alpha val="0"/>
                              </a:schemeClr>
                            </a:solidFill>
                          </a:ln>
                          <a:solidFill>
                            <a:schemeClr val="bg1"/>
                          </a:solidFill>
                          <a:latin typeface="+mn-ea"/>
                          <a:ea typeface="+mn-ea"/>
                          <a:cs typeface="+mn-cs"/>
                        </a:rPr>
                        <a:t>E yeom@kr.kpmg.com</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2439195"/>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endParaRPr lang="en-US" altLang="ko-KR" sz="1100" b="0" dirty="0">
                        <a:ln>
                          <a:solidFill>
                            <a:schemeClr val="bg1">
                              <a:lumMod val="75000"/>
                              <a:alpha val="0"/>
                            </a:schemeClr>
                          </a:solidFill>
                        </a:ln>
                        <a:solidFill>
                          <a:schemeClr val="bg1"/>
                        </a:solidFill>
                        <a:latin typeface="+mn-ea"/>
                        <a:ea typeface="+mn-ea"/>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05156699"/>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241328"/>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2011357"/>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de-DE"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de-DE"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de-DE"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13767580"/>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1920319"/>
                  </a:ext>
                </a:extLst>
              </a:tr>
            </a:tbl>
          </a:graphicData>
        </a:graphic>
      </p:graphicFrame>
    </p:spTree>
    <p:extLst>
      <p:ext uri="{BB962C8B-B14F-4D97-AF65-F5344CB8AC3E}">
        <p14:creationId xmlns:p14="http://schemas.microsoft.com/office/powerpoint/2010/main" val="2678618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BCFFBE2D-75C9-4C98-870E-B1FFFB45F1FF}"/>
              </a:ext>
            </a:extLst>
          </p:cNvPr>
          <p:cNvSpPr/>
          <p:nvPr/>
        </p:nvSpPr>
        <p:spPr>
          <a:xfrm>
            <a:off x="7937806" y="4955494"/>
            <a:ext cx="1474553" cy="855474"/>
          </a:xfrm>
          <a:prstGeom prst="rect">
            <a:avLst/>
          </a:prstGeom>
          <a:solidFill>
            <a:schemeClr val="bg1"/>
          </a:solidFill>
          <a:ln w="1270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8" name="직사각형 17">
            <a:extLst>
              <a:ext uri="{FF2B5EF4-FFF2-40B4-BE49-F238E27FC236}">
                <a16:creationId xmlns:a16="http://schemas.microsoft.com/office/drawing/2014/main" id="{2F19E992-9996-9B78-E11C-560D303B8764}"/>
              </a:ext>
            </a:extLst>
          </p:cNvPr>
          <p:cNvSpPr/>
          <p:nvPr/>
        </p:nvSpPr>
        <p:spPr>
          <a:xfrm>
            <a:off x="7937806" y="3821554"/>
            <a:ext cx="1474553" cy="856869"/>
          </a:xfrm>
          <a:prstGeom prst="rect">
            <a:avLst/>
          </a:prstGeom>
          <a:solidFill>
            <a:schemeClr val="bg1"/>
          </a:solidFill>
          <a:ln w="1270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7" name="직사각형 16">
            <a:extLst>
              <a:ext uri="{FF2B5EF4-FFF2-40B4-BE49-F238E27FC236}">
                <a16:creationId xmlns:a16="http://schemas.microsoft.com/office/drawing/2014/main" id="{054C6F22-A509-B094-EA9F-F03C825E7EE2}"/>
              </a:ext>
            </a:extLst>
          </p:cNvPr>
          <p:cNvSpPr/>
          <p:nvPr/>
        </p:nvSpPr>
        <p:spPr>
          <a:xfrm>
            <a:off x="7937806" y="2680423"/>
            <a:ext cx="1474553" cy="859991"/>
          </a:xfrm>
          <a:prstGeom prst="rect">
            <a:avLst/>
          </a:prstGeom>
          <a:solidFill>
            <a:schemeClr val="bg1"/>
          </a:solidFill>
          <a:ln w="1270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Ⅲ. </a:t>
            </a:r>
            <a:r>
              <a:rPr lang="ko-KR" altLang="en-US" dirty="0"/>
              <a:t>바이오시밀러 산업 주요 이슈 </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 산업 주요 이슈</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r>
              <a:rPr lang="en-US" altLang="ko-KR" dirty="0"/>
              <a:t>2023</a:t>
            </a:r>
            <a:r>
              <a:rPr lang="ko-KR" altLang="en-US" dirty="0"/>
              <a:t>년부터 다수의 블록버스터 의약품 특허가 만료되면서 바이오시밀러 경쟁 본격화가 시작되고</a:t>
            </a:r>
            <a:r>
              <a:rPr lang="en-US" altLang="ko-KR" dirty="0"/>
              <a:t>, </a:t>
            </a:r>
            <a:r>
              <a:rPr lang="ko-KR" altLang="en-US" dirty="0"/>
              <a:t>미국의 우호적인 규제환경 조성에 따라 바이오시밀러 시장 확대 예상</a:t>
            </a:r>
            <a:r>
              <a:rPr lang="en-US" altLang="ko-KR" dirty="0"/>
              <a:t>. </a:t>
            </a:r>
            <a:r>
              <a:rPr lang="ko-KR" altLang="en-US" dirty="0"/>
              <a:t>반면에 국내 바이오시밀러 기업 경쟁력 대비 내수 시장은 활성화가 어려운 상황</a:t>
            </a:r>
            <a:endParaRPr lang="en-US" altLang="ko-KR" dirty="0"/>
          </a:p>
        </p:txBody>
      </p:sp>
      <p:sp>
        <p:nvSpPr>
          <p:cNvPr id="3" name="화살표: 오른쪽 2">
            <a:extLst>
              <a:ext uri="{FF2B5EF4-FFF2-40B4-BE49-F238E27FC236}">
                <a16:creationId xmlns:a16="http://schemas.microsoft.com/office/drawing/2014/main" id="{C268F340-22AA-C133-8BB5-A4F4C2B84BB1}"/>
              </a:ext>
            </a:extLst>
          </p:cNvPr>
          <p:cNvSpPr/>
          <p:nvPr/>
        </p:nvSpPr>
        <p:spPr>
          <a:xfrm>
            <a:off x="2228304" y="5105366"/>
            <a:ext cx="5637402" cy="493562"/>
          </a:xfrm>
          <a:prstGeom prst="rightArrow">
            <a:avLst>
              <a:gd name="adj1" fmla="val 58297"/>
              <a:gd name="adj2" fmla="val 30294"/>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 name="화살표: 오른쪽 3">
            <a:extLst>
              <a:ext uri="{FF2B5EF4-FFF2-40B4-BE49-F238E27FC236}">
                <a16:creationId xmlns:a16="http://schemas.microsoft.com/office/drawing/2014/main" id="{C2119B47-3159-6998-A281-E93895858E0F}"/>
              </a:ext>
            </a:extLst>
          </p:cNvPr>
          <p:cNvSpPr/>
          <p:nvPr/>
        </p:nvSpPr>
        <p:spPr>
          <a:xfrm>
            <a:off x="2066034" y="3967801"/>
            <a:ext cx="5799672" cy="493562"/>
          </a:xfrm>
          <a:prstGeom prst="rightArrow">
            <a:avLst>
              <a:gd name="adj1" fmla="val 58297"/>
              <a:gd name="adj2" fmla="val 30294"/>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 name="화살표: 오른쪽 4">
            <a:extLst>
              <a:ext uri="{FF2B5EF4-FFF2-40B4-BE49-F238E27FC236}">
                <a16:creationId xmlns:a16="http://schemas.microsoft.com/office/drawing/2014/main" id="{2B9890B7-FBCC-E871-63AA-6A2DAC9F6C42}"/>
              </a:ext>
            </a:extLst>
          </p:cNvPr>
          <p:cNvSpPr/>
          <p:nvPr/>
        </p:nvSpPr>
        <p:spPr>
          <a:xfrm>
            <a:off x="2174965" y="2822399"/>
            <a:ext cx="5690741" cy="493562"/>
          </a:xfrm>
          <a:prstGeom prst="rightArrow">
            <a:avLst>
              <a:gd name="adj1" fmla="val 58297"/>
              <a:gd name="adj2" fmla="val 30294"/>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6" name="직사각형 5">
            <a:extLst>
              <a:ext uri="{FF2B5EF4-FFF2-40B4-BE49-F238E27FC236}">
                <a16:creationId xmlns:a16="http://schemas.microsoft.com/office/drawing/2014/main" id="{D645A413-2A4B-9605-6ACD-F6F3CE9060E8}"/>
              </a:ext>
            </a:extLst>
          </p:cNvPr>
          <p:cNvSpPr/>
          <p:nvPr/>
        </p:nvSpPr>
        <p:spPr>
          <a:xfrm>
            <a:off x="488949" y="2682038"/>
            <a:ext cx="2375228" cy="8599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휴미라</a:t>
            </a:r>
            <a:r>
              <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(Humira)</a:t>
            </a:r>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를 포함하여 다수의 블록버스터 의약품 특허 만료</a:t>
            </a:r>
          </a:p>
        </p:txBody>
      </p:sp>
      <p:sp>
        <p:nvSpPr>
          <p:cNvPr id="7" name="직사각형 6">
            <a:extLst>
              <a:ext uri="{FF2B5EF4-FFF2-40B4-BE49-F238E27FC236}">
                <a16:creationId xmlns:a16="http://schemas.microsoft.com/office/drawing/2014/main" id="{CCD538C6-D162-B120-533C-88E4ED6690DD}"/>
              </a:ext>
            </a:extLst>
          </p:cNvPr>
          <p:cNvSpPr/>
          <p:nvPr/>
        </p:nvSpPr>
        <p:spPr>
          <a:xfrm>
            <a:off x="488951" y="3825049"/>
            <a:ext cx="2375226" cy="8599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미국 인플레이션 감축법</a:t>
            </a:r>
            <a:r>
              <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(IRA) </a:t>
            </a:r>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및 바이오시밀러 대체처방 활성화</a:t>
            </a:r>
          </a:p>
        </p:txBody>
      </p:sp>
      <p:sp>
        <p:nvSpPr>
          <p:cNvPr id="8" name="직사각형 7">
            <a:extLst>
              <a:ext uri="{FF2B5EF4-FFF2-40B4-BE49-F238E27FC236}">
                <a16:creationId xmlns:a16="http://schemas.microsoft.com/office/drawing/2014/main" id="{0163F02E-E319-3FE9-50B7-CFE2EA1F49FD}"/>
              </a:ext>
            </a:extLst>
          </p:cNvPr>
          <p:cNvSpPr/>
          <p:nvPr/>
        </p:nvSpPr>
        <p:spPr>
          <a:xfrm>
            <a:off x="488950" y="4955494"/>
            <a:ext cx="2375226" cy="8586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l"/>
            <a:r>
              <a:rPr lang="ko-KR" altLang="en-US" sz="12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rPr>
              <a:t>국내 바이오시밀러 기업 경쟁력 대비 바이오시밀러 시장 구조</a:t>
            </a:r>
          </a:p>
        </p:txBody>
      </p:sp>
      <p:sp>
        <p:nvSpPr>
          <p:cNvPr id="9" name="직사각형 8">
            <a:extLst>
              <a:ext uri="{FF2B5EF4-FFF2-40B4-BE49-F238E27FC236}">
                <a16:creationId xmlns:a16="http://schemas.microsoft.com/office/drawing/2014/main" id="{9FE6F29D-841F-29DF-3BE3-3768EC731747}"/>
              </a:ext>
            </a:extLst>
          </p:cNvPr>
          <p:cNvSpPr/>
          <p:nvPr/>
        </p:nvSpPr>
        <p:spPr>
          <a:xfrm>
            <a:off x="3020179" y="2682040"/>
            <a:ext cx="4520385" cy="859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a:lnSpc>
                <a:spcPct val="110000"/>
              </a:lnSpc>
              <a:buFont typeface="Arial" panose="020B0604020202020204" pitchFamily="34" charset="0"/>
              <a:buChar char="•"/>
            </a:pP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2032</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년까지 </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54</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개의 블록버스터 의약품 특허가 순차적으로 만료되면서 다수의 바이오시밀러 출시 예상</a:t>
            </a:r>
            <a:endPar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90000" indent="-90000">
              <a:lnSpc>
                <a:spcPct val="110000"/>
              </a:lnSpc>
              <a:buFont typeface="Arial" panose="020B0604020202020204" pitchFamily="34" charset="0"/>
              <a:buChar char="•"/>
            </a:pP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글로벌 누적 매출액 </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위 의약품 </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휴미라</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(Humira)’</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미국 특허가 만료되면서</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1000" b="1" dirty="0" err="1">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암젠</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(Amgen)</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암제비타</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(Amjevita)</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를 시작으로 </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9</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개 또는 </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10</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개의 바이오시밀러 출시 예정  </a:t>
            </a:r>
            <a:endPar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sp>
        <p:nvSpPr>
          <p:cNvPr id="10" name="직사각형 9">
            <a:extLst>
              <a:ext uri="{FF2B5EF4-FFF2-40B4-BE49-F238E27FC236}">
                <a16:creationId xmlns:a16="http://schemas.microsoft.com/office/drawing/2014/main" id="{4C263280-1F87-BCC6-000D-DFBDA3DC5138}"/>
              </a:ext>
            </a:extLst>
          </p:cNvPr>
          <p:cNvSpPr/>
          <p:nvPr/>
        </p:nvSpPr>
        <p:spPr>
          <a:xfrm>
            <a:off x="3014962" y="3818427"/>
            <a:ext cx="4525602" cy="8599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a:lnSpc>
                <a:spcPct val="110000"/>
              </a:lnSpc>
              <a:buFont typeface="Arial" panose="020B0604020202020204" pitchFamily="34" charset="0"/>
              <a:buChar char="•"/>
            </a:pP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인플레이션 감축법</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(IRA)</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 따라 미국 공공의료보험기관</a:t>
            </a:r>
            <a:r>
              <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(CMS)</a:t>
            </a: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 특정 처방의약품의 약가 협상권을 부여하고 바이오시밀러 처방에 대한 인센티브 확대</a:t>
            </a:r>
            <a:endPar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90000" indent="-90000">
              <a:lnSpc>
                <a:spcPct val="110000"/>
              </a:lnSpc>
              <a:buFont typeface="Arial" panose="020B0604020202020204" pitchFamily="34" charset="0"/>
              <a:buChar char="•"/>
            </a:pP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 대체처방을 활성화하고자 바이오시밀러 상호교환성 임상 폐지 법안 발의 </a:t>
            </a:r>
            <a:endPar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sp>
        <p:nvSpPr>
          <p:cNvPr id="11" name="직사각형 10">
            <a:extLst>
              <a:ext uri="{FF2B5EF4-FFF2-40B4-BE49-F238E27FC236}">
                <a16:creationId xmlns:a16="http://schemas.microsoft.com/office/drawing/2014/main" id="{6D099CB2-AC06-4D3E-EC8A-A8D7830DD5F7}"/>
              </a:ext>
            </a:extLst>
          </p:cNvPr>
          <p:cNvSpPr/>
          <p:nvPr/>
        </p:nvSpPr>
        <p:spPr>
          <a:xfrm>
            <a:off x="3014961" y="4952367"/>
            <a:ext cx="4525601" cy="858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a:lnSpc>
                <a:spcPct val="110000"/>
              </a:lnSpc>
              <a:buFont typeface="Arial" panose="020B0604020202020204" pitchFamily="34" charset="0"/>
              <a:buChar char="•"/>
            </a:pP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국내 바이오시밀러 기업은 블록버스터 의약품 특허 만료에 맞춰 퍼스트 무버로 바이오시밀러를 출시할 만큼 기술 경쟁력 확보</a:t>
            </a:r>
            <a:endPar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90000" indent="-90000">
              <a:lnSpc>
                <a:spcPct val="110000"/>
              </a:lnSpc>
              <a:buFont typeface="Arial" panose="020B0604020202020204" pitchFamily="34" charset="0"/>
              <a:buChar char="•"/>
            </a:pPr>
            <a:r>
              <a:rPr lang="ko-KR" altLang="en-US"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바이오시밀러가 출시되면 오리지널 의약품 약가도 자동 인하되는 약가 구조</a:t>
            </a:r>
            <a:endParaRPr lang="en-US" altLang="ko-KR" sz="10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grpSp>
        <p:nvGrpSpPr>
          <p:cNvPr id="12" name="그룹 11">
            <a:extLst>
              <a:ext uri="{FF2B5EF4-FFF2-40B4-BE49-F238E27FC236}">
                <a16:creationId xmlns:a16="http://schemas.microsoft.com/office/drawing/2014/main" id="{25952382-A280-9194-8F30-094B1EF549E9}"/>
              </a:ext>
            </a:extLst>
          </p:cNvPr>
          <p:cNvGrpSpPr/>
          <p:nvPr/>
        </p:nvGrpSpPr>
        <p:grpSpPr>
          <a:xfrm>
            <a:off x="489000" y="2176483"/>
            <a:ext cx="8928000" cy="276837"/>
            <a:chOff x="704850" y="2013298"/>
            <a:chExt cx="4140200" cy="276837"/>
          </a:xfrm>
        </p:grpSpPr>
        <p:sp>
          <p:nvSpPr>
            <p:cNvPr id="13" name="TextBox 12">
              <a:extLst>
                <a:ext uri="{FF2B5EF4-FFF2-40B4-BE49-F238E27FC236}">
                  <a16:creationId xmlns:a16="http://schemas.microsoft.com/office/drawing/2014/main" id="{A4E29BBC-061C-B073-1EA0-43F251BCD6EE}"/>
                </a:ext>
              </a:extLst>
            </p:cNvPr>
            <p:cNvSpPr txBox="1"/>
            <p:nvPr/>
          </p:nvSpPr>
          <p:spPr>
            <a:xfrm>
              <a:off x="704850" y="2046854"/>
              <a:ext cx="3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14" name="직선 연결선 13">
              <a:extLst>
                <a:ext uri="{FF2B5EF4-FFF2-40B4-BE49-F238E27FC236}">
                  <a16:creationId xmlns:a16="http://schemas.microsoft.com/office/drawing/2014/main" id="{F00B4210-A4A3-9EF4-060C-68C406F5B25D}"/>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B143CC89-5F35-4CC2-8DD9-A7849A45117F}"/>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33F05E7D-D2A6-F108-4931-BFD88A397DA9}"/>
              </a:ext>
            </a:extLst>
          </p:cNvPr>
          <p:cNvSpPr txBox="1"/>
          <p:nvPr/>
        </p:nvSpPr>
        <p:spPr>
          <a:xfrm>
            <a:off x="489000" y="2210039"/>
            <a:ext cx="238046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국내외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바이오시밀러 산업 주요 이슈</a:t>
            </a:r>
          </a:p>
        </p:txBody>
      </p:sp>
      <p:sp>
        <p:nvSpPr>
          <p:cNvPr id="32" name="TextBox 31">
            <a:extLst>
              <a:ext uri="{FF2B5EF4-FFF2-40B4-BE49-F238E27FC236}">
                <a16:creationId xmlns:a16="http://schemas.microsoft.com/office/drawing/2014/main" id="{0B63A4A0-5AC1-D747-6879-0D5D2A0F58E0}"/>
              </a:ext>
            </a:extLst>
          </p:cNvPr>
          <p:cNvSpPr txBox="1"/>
          <p:nvPr/>
        </p:nvSpPr>
        <p:spPr>
          <a:xfrm>
            <a:off x="8039448" y="2941141"/>
            <a:ext cx="1271269"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defPPr>
              <a:defRPr lang="en-US"/>
            </a:defPPr>
            <a:lvl1pPr>
              <a:defRPr sz="1200" b="1">
                <a:ln>
                  <a:solidFill>
                    <a:schemeClr val="tx2">
                      <a:alpha val="0"/>
                    </a:schemeClr>
                  </a:solidFill>
                </a:ln>
                <a:solidFill>
                  <a:schemeClr val="bg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spcAft>
                <a:spcPts val="200"/>
              </a:spcAft>
            </a:pPr>
            <a:r>
              <a:rPr lang="ko-KR" altLang="en-US" sz="1100" dirty="0">
                <a:solidFill>
                  <a:schemeClr val="accent1"/>
                </a:solidFill>
              </a:rPr>
              <a:t>글로벌 바이오시밀러 경쟁 본격화</a:t>
            </a:r>
          </a:p>
        </p:txBody>
      </p:sp>
      <p:grpSp>
        <p:nvGrpSpPr>
          <p:cNvPr id="33" name="그룹 32">
            <a:extLst>
              <a:ext uri="{FF2B5EF4-FFF2-40B4-BE49-F238E27FC236}">
                <a16:creationId xmlns:a16="http://schemas.microsoft.com/office/drawing/2014/main" id="{2041C30E-6DEB-3DA3-2CAD-6E513895513B}"/>
              </a:ext>
            </a:extLst>
          </p:cNvPr>
          <p:cNvGrpSpPr/>
          <p:nvPr/>
        </p:nvGrpSpPr>
        <p:grpSpPr>
          <a:xfrm>
            <a:off x="493641" y="2592795"/>
            <a:ext cx="309460" cy="338553"/>
            <a:chOff x="768635" y="1924861"/>
            <a:chExt cx="343948" cy="412377"/>
          </a:xfrm>
        </p:grpSpPr>
        <p:sp>
          <p:nvSpPr>
            <p:cNvPr id="35" name="양쪽 모서리가 둥근 사각형 19">
              <a:extLst>
                <a:ext uri="{FF2B5EF4-FFF2-40B4-BE49-F238E27FC236}">
                  <a16:creationId xmlns:a16="http://schemas.microsoft.com/office/drawing/2014/main" id="{66A5FBE9-3262-6BDC-9063-1C1163933EFC}"/>
                </a:ext>
              </a:extLst>
            </p:cNvPr>
            <p:cNvSpPr/>
            <p:nvPr/>
          </p:nvSpPr>
          <p:spPr>
            <a:xfrm flipV="1">
              <a:off x="768635" y="1924861"/>
              <a:ext cx="343948" cy="412377"/>
            </a:xfrm>
            <a:prstGeom prst="round2SameRect">
              <a:avLst>
                <a:gd name="adj1" fmla="val 0"/>
                <a:gd name="adj2" fmla="val 0"/>
              </a:avLst>
            </a:prstGeom>
            <a:solidFill>
              <a:srgbClr val="00B8F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400" b="0" i="0" u="none" strike="noStrike" kern="0" cap="none" spc="0" normalizeH="0" baseline="0" noProof="0" dirty="0">
                <a:ln>
                  <a:solidFill>
                    <a:srgbClr val="D9D9D9">
                      <a:alpha val="0"/>
                    </a:srgbClr>
                  </a:solidFill>
                </a:ln>
                <a:solidFill>
                  <a:prstClr val="white"/>
                </a:solidFill>
                <a:effectLst/>
                <a:uLnTx/>
                <a:uFillTx/>
                <a:latin typeface="KPMG Bold" panose="020B0803030202040204" pitchFamily="34" charset="0"/>
                <a:ea typeface="맑은 고딕" panose="020B0503020000020004" pitchFamily="50" charset="-127"/>
              </a:endParaRPr>
            </a:p>
          </p:txBody>
        </p:sp>
        <p:sp>
          <p:nvSpPr>
            <p:cNvPr id="47" name="직사각형 46">
              <a:extLst>
                <a:ext uri="{FF2B5EF4-FFF2-40B4-BE49-F238E27FC236}">
                  <a16:creationId xmlns:a16="http://schemas.microsoft.com/office/drawing/2014/main" id="{F92B9689-AD73-A303-7DE4-C9AB59FADA81}"/>
                </a:ext>
              </a:extLst>
            </p:cNvPr>
            <p:cNvSpPr/>
            <p:nvPr/>
          </p:nvSpPr>
          <p:spPr>
            <a:xfrm>
              <a:off x="808460" y="1952645"/>
              <a:ext cx="265822" cy="356145"/>
            </a:xfrm>
            <a:prstGeom prst="rect">
              <a:avLst/>
            </a:prstGeom>
          </p:spPr>
          <p:txBody>
            <a:bodyPr wrap="none" tIns="0">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600" b="1" i="0" u="none" strike="noStrike" kern="0" cap="none" spc="0" normalizeH="0" baseline="0" noProof="0" dirty="0">
                  <a:ln>
                    <a:solidFill>
                      <a:srgbClr val="D9D9D9">
                        <a:alpha val="0"/>
                      </a:srgbClr>
                    </a:solidFill>
                  </a:ln>
                  <a:solidFill>
                    <a:prstClr val="white"/>
                  </a:solidFill>
                  <a:effectLst/>
                  <a:uLnTx/>
                  <a:uFillTx/>
                  <a:latin typeface="KPMG Bold" panose="020B0803030202040204" pitchFamily="34" charset="0"/>
                  <a:ea typeface="KoPub돋움체 Bold" panose="00000800000000000000" pitchFamily="2" charset="-127"/>
                  <a:cs typeface="Arial" panose="020B0604020202020204" pitchFamily="34" charset="0"/>
                </a:rPr>
                <a:t>1</a:t>
              </a:r>
            </a:p>
          </p:txBody>
        </p:sp>
      </p:grpSp>
      <p:sp>
        <p:nvSpPr>
          <p:cNvPr id="49" name="양쪽 모서리가 둥근 사각형 19">
            <a:extLst>
              <a:ext uri="{FF2B5EF4-FFF2-40B4-BE49-F238E27FC236}">
                <a16:creationId xmlns:a16="http://schemas.microsoft.com/office/drawing/2014/main" id="{B7F65EA1-FE9A-2BA5-1FB5-B9262A3B83C9}"/>
              </a:ext>
            </a:extLst>
          </p:cNvPr>
          <p:cNvSpPr/>
          <p:nvPr/>
        </p:nvSpPr>
        <p:spPr>
          <a:xfrm flipV="1">
            <a:off x="488949" y="3743801"/>
            <a:ext cx="309460" cy="338554"/>
          </a:xfrm>
          <a:prstGeom prst="round2SameRect">
            <a:avLst>
              <a:gd name="adj1" fmla="val 0"/>
              <a:gd name="adj2" fmla="val 0"/>
            </a:avLst>
          </a:prstGeom>
          <a:solidFill>
            <a:srgbClr val="00B8F5"/>
          </a:solidFill>
          <a:ln w="25400" cap="flat" cmpd="sng" algn="ctr">
            <a:noFill/>
            <a:prstDash val="solid"/>
          </a:ln>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solidFill>
                  <a:srgbClr val="D9D9D9">
                    <a:alpha val="0"/>
                  </a:srgbClr>
                </a:solidFill>
              </a:ln>
              <a:solidFill>
                <a:prstClr val="white"/>
              </a:solidFill>
              <a:effectLst/>
              <a:uLnTx/>
              <a:uFillTx/>
              <a:latin typeface="Calibri"/>
              <a:ea typeface="맑은 고딕" panose="020B0503020000020004" pitchFamily="50" charset="-127"/>
              <a:cs typeface="+mn-cs"/>
            </a:endParaRPr>
          </a:p>
        </p:txBody>
      </p:sp>
      <p:sp>
        <p:nvSpPr>
          <p:cNvPr id="50" name="직사각형 49">
            <a:extLst>
              <a:ext uri="{FF2B5EF4-FFF2-40B4-BE49-F238E27FC236}">
                <a16:creationId xmlns:a16="http://schemas.microsoft.com/office/drawing/2014/main" id="{50BE43CB-59FE-1CFE-41CD-66E786918664}"/>
              </a:ext>
            </a:extLst>
          </p:cNvPr>
          <p:cNvSpPr/>
          <p:nvPr/>
        </p:nvSpPr>
        <p:spPr>
          <a:xfrm>
            <a:off x="511839" y="3766612"/>
            <a:ext cx="256802" cy="292388"/>
          </a:xfrm>
          <a:prstGeom prst="rect">
            <a:avLst/>
          </a:prstGeom>
          <a:solidFill>
            <a:srgbClr val="00B8F5"/>
          </a:solidFill>
          <a:ln>
            <a:solidFill>
              <a:srgbClr val="00B8F5"/>
            </a:solidFill>
          </a:ln>
        </p:spPr>
        <p:txBody>
          <a:bodyPr wrap="square" tIns="0">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600" b="1" kern="0" dirty="0">
                <a:ln>
                  <a:solidFill>
                    <a:srgbClr val="D9D9D9">
                      <a:alpha val="0"/>
                    </a:srgbClr>
                  </a:solidFill>
                </a:ln>
                <a:solidFill>
                  <a:prstClr val="white"/>
                </a:solidFill>
                <a:latin typeface="KPMG Bold" panose="020B0803030202040204" pitchFamily="34" charset="0"/>
                <a:ea typeface="KoPub돋움체 Bold" panose="00000800000000000000" pitchFamily="2" charset="-127"/>
                <a:cs typeface="Arial" panose="020B0604020202020204" pitchFamily="34" charset="0"/>
              </a:rPr>
              <a:t>2</a:t>
            </a:r>
            <a:endParaRPr kumimoji="0" lang="en-US" altLang="ko-KR" sz="1600" b="1" i="0" u="none" strike="noStrike" kern="0" cap="none" spc="0" normalizeH="0" baseline="0" noProof="0" dirty="0">
              <a:ln>
                <a:solidFill>
                  <a:srgbClr val="D9D9D9">
                    <a:alpha val="0"/>
                  </a:srgbClr>
                </a:solidFill>
              </a:ln>
              <a:solidFill>
                <a:prstClr val="white"/>
              </a:solidFill>
              <a:effectLst/>
              <a:uLnTx/>
              <a:uFillTx/>
              <a:latin typeface="KPMG Bold" panose="020B0803030202040204" pitchFamily="34" charset="0"/>
              <a:ea typeface="KoPub돋움체 Bold" panose="00000800000000000000" pitchFamily="2" charset="-127"/>
              <a:cs typeface="Arial" panose="020B0604020202020204" pitchFamily="34" charset="0"/>
            </a:endParaRPr>
          </a:p>
        </p:txBody>
      </p:sp>
      <p:sp>
        <p:nvSpPr>
          <p:cNvPr id="51" name="직각 삼각형 50">
            <a:extLst>
              <a:ext uri="{FF2B5EF4-FFF2-40B4-BE49-F238E27FC236}">
                <a16:creationId xmlns:a16="http://schemas.microsoft.com/office/drawing/2014/main" id="{AE289EDB-B474-C92A-0C60-77E7BCB9F66D}"/>
              </a:ext>
            </a:extLst>
          </p:cNvPr>
          <p:cNvSpPr/>
          <p:nvPr/>
        </p:nvSpPr>
        <p:spPr>
          <a:xfrm>
            <a:off x="798409" y="3744042"/>
            <a:ext cx="76792" cy="81005"/>
          </a:xfrm>
          <a:prstGeom prst="rtTriangle">
            <a:avLst/>
          </a:prstGeom>
          <a:solidFill>
            <a:srgbClr val="007D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solidFill>
                  <a:srgbClr val="D9D9D9">
                    <a:alpha val="0"/>
                  </a:srgbClr>
                </a:solidFill>
              </a:ln>
              <a:solidFill>
                <a:prstClr val="white"/>
              </a:solidFill>
              <a:effectLst/>
              <a:uLnTx/>
              <a:uFillTx/>
              <a:latin typeface="Calibri"/>
              <a:ea typeface="맑은 고딕" panose="020B0503020000020004" pitchFamily="50" charset="-127"/>
              <a:cs typeface="+mn-cs"/>
            </a:endParaRPr>
          </a:p>
        </p:txBody>
      </p:sp>
      <p:grpSp>
        <p:nvGrpSpPr>
          <p:cNvPr id="52" name="그룹 51">
            <a:extLst>
              <a:ext uri="{FF2B5EF4-FFF2-40B4-BE49-F238E27FC236}">
                <a16:creationId xmlns:a16="http://schemas.microsoft.com/office/drawing/2014/main" id="{0AEC9E8B-0F42-5450-9397-CE1D26A7AC2B}"/>
              </a:ext>
            </a:extLst>
          </p:cNvPr>
          <p:cNvGrpSpPr/>
          <p:nvPr/>
        </p:nvGrpSpPr>
        <p:grpSpPr>
          <a:xfrm>
            <a:off x="488949" y="4870578"/>
            <a:ext cx="309460" cy="346603"/>
            <a:chOff x="768635" y="1924859"/>
            <a:chExt cx="343948" cy="422182"/>
          </a:xfrm>
        </p:grpSpPr>
        <p:sp>
          <p:nvSpPr>
            <p:cNvPr id="53" name="양쪽 모서리가 둥근 사각형 19">
              <a:extLst>
                <a:ext uri="{FF2B5EF4-FFF2-40B4-BE49-F238E27FC236}">
                  <a16:creationId xmlns:a16="http://schemas.microsoft.com/office/drawing/2014/main" id="{AB364672-3224-FAB8-E9D2-507197A9FF5E}"/>
                </a:ext>
              </a:extLst>
            </p:cNvPr>
            <p:cNvSpPr/>
            <p:nvPr/>
          </p:nvSpPr>
          <p:spPr>
            <a:xfrm flipV="1">
              <a:off x="768635" y="1924859"/>
              <a:ext cx="343948" cy="422182"/>
            </a:xfrm>
            <a:prstGeom prst="round2SameRect">
              <a:avLst>
                <a:gd name="adj1" fmla="val 0"/>
                <a:gd name="adj2" fmla="val 0"/>
              </a:avLst>
            </a:prstGeom>
            <a:solidFill>
              <a:srgbClr val="00B8F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400" b="0" i="0" u="none" strike="noStrike" kern="0" cap="none" spc="0" normalizeH="0" baseline="0" noProof="0" dirty="0">
                <a:ln>
                  <a:solidFill>
                    <a:srgbClr val="D9D9D9">
                      <a:alpha val="0"/>
                    </a:srgbClr>
                  </a:solidFill>
                </a:ln>
                <a:solidFill>
                  <a:prstClr val="white"/>
                </a:solidFill>
                <a:effectLst/>
                <a:uLnTx/>
                <a:uFillTx/>
                <a:latin typeface="KPMG Bold" panose="020B0803030202040204" pitchFamily="34" charset="0"/>
                <a:ea typeface="맑은 고딕" panose="020B0503020000020004" pitchFamily="50" charset="-127"/>
              </a:endParaRPr>
            </a:p>
          </p:txBody>
        </p:sp>
        <p:sp>
          <p:nvSpPr>
            <p:cNvPr id="54" name="직사각형 53">
              <a:extLst>
                <a:ext uri="{FF2B5EF4-FFF2-40B4-BE49-F238E27FC236}">
                  <a16:creationId xmlns:a16="http://schemas.microsoft.com/office/drawing/2014/main" id="{4CAB578F-C0B0-05A0-8530-99F642CFF8D6}"/>
                </a:ext>
              </a:extLst>
            </p:cNvPr>
            <p:cNvSpPr/>
            <p:nvPr/>
          </p:nvSpPr>
          <p:spPr>
            <a:xfrm>
              <a:off x="790513" y="1952645"/>
              <a:ext cx="288985" cy="356145"/>
            </a:xfrm>
            <a:prstGeom prst="rect">
              <a:avLst/>
            </a:prstGeom>
          </p:spPr>
          <p:txBody>
            <a:bodyPr wrap="none" tIns="0">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600" b="1" i="0" u="none" strike="noStrike" kern="0" cap="none" spc="0" normalizeH="0" baseline="0" noProof="0" dirty="0">
                  <a:ln>
                    <a:solidFill>
                      <a:srgbClr val="D9D9D9">
                        <a:alpha val="0"/>
                      </a:srgbClr>
                    </a:solidFill>
                  </a:ln>
                  <a:solidFill>
                    <a:prstClr val="white"/>
                  </a:solidFill>
                  <a:effectLst/>
                  <a:uLnTx/>
                  <a:uFillTx/>
                  <a:latin typeface="KPMG Bold" panose="020B0803030202040204" pitchFamily="34" charset="0"/>
                  <a:ea typeface="KoPub돋움체 Bold" panose="00000800000000000000" pitchFamily="2" charset="-127"/>
                  <a:cs typeface="Arial" panose="020B0604020202020204" pitchFamily="34" charset="0"/>
                </a:rPr>
                <a:t>3</a:t>
              </a:r>
            </a:p>
          </p:txBody>
        </p:sp>
      </p:grpSp>
      <p:sp>
        <p:nvSpPr>
          <p:cNvPr id="56" name="TextBox 55">
            <a:extLst>
              <a:ext uri="{FF2B5EF4-FFF2-40B4-BE49-F238E27FC236}">
                <a16:creationId xmlns:a16="http://schemas.microsoft.com/office/drawing/2014/main" id="{47606F19-452E-1E37-1127-723EE77950E6}"/>
              </a:ext>
            </a:extLst>
          </p:cNvPr>
          <p:cNvSpPr txBox="1"/>
          <p:nvPr/>
        </p:nvSpPr>
        <p:spPr>
          <a:xfrm>
            <a:off x="8039448" y="3911434"/>
            <a:ext cx="1271269"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defPPr>
              <a:defRPr lang="en-US"/>
            </a:defPPr>
            <a:lvl1pPr>
              <a:defRPr sz="1200" b="1">
                <a:ln>
                  <a:solidFill>
                    <a:schemeClr val="tx2">
                      <a:alpha val="0"/>
                    </a:schemeClr>
                  </a:solidFill>
                </a:ln>
                <a:solidFill>
                  <a:schemeClr val="bg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spcAft>
                <a:spcPts val="200"/>
              </a:spcAft>
            </a:pPr>
            <a:r>
              <a:rPr lang="ko-KR" altLang="en-US" sz="1100" dirty="0">
                <a:solidFill>
                  <a:schemeClr val="accent1"/>
                </a:solidFill>
              </a:rPr>
              <a:t>미국의 우호적인 규제환경 조성에 따른 바이오시밀러 시장 확대 예상  </a:t>
            </a:r>
          </a:p>
        </p:txBody>
      </p:sp>
      <p:sp>
        <p:nvSpPr>
          <p:cNvPr id="57" name="TextBox 56">
            <a:extLst>
              <a:ext uri="{FF2B5EF4-FFF2-40B4-BE49-F238E27FC236}">
                <a16:creationId xmlns:a16="http://schemas.microsoft.com/office/drawing/2014/main" id="{4875DB44-1A7A-3F6F-2B58-2590D0F50DC2}"/>
              </a:ext>
            </a:extLst>
          </p:cNvPr>
          <p:cNvSpPr txBox="1"/>
          <p:nvPr/>
        </p:nvSpPr>
        <p:spPr>
          <a:xfrm>
            <a:off x="8067500" y="5129316"/>
            <a:ext cx="1271270"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defPPr>
              <a:defRPr lang="en-US"/>
            </a:defPPr>
            <a:lvl1pPr>
              <a:defRPr sz="1200" b="1">
                <a:ln>
                  <a:solidFill>
                    <a:schemeClr val="tx2">
                      <a:alpha val="0"/>
                    </a:schemeClr>
                  </a:solidFill>
                </a:ln>
                <a:solidFill>
                  <a:schemeClr val="bg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spcAft>
                <a:spcPts val="200"/>
              </a:spcAft>
            </a:pPr>
            <a:r>
              <a:rPr lang="ko-KR" altLang="en-US" sz="1100" dirty="0">
                <a:solidFill>
                  <a:schemeClr val="accent1"/>
                </a:solidFill>
              </a:rPr>
              <a:t>국내 바이오시밀러 기업 경쟁력 대비 내수 시장 활성화가 어려운 상황</a:t>
            </a:r>
          </a:p>
        </p:txBody>
      </p:sp>
      <p:sp>
        <p:nvSpPr>
          <p:cNvPr id="58" name="TextBox 57">
            <a:extLst>
              <a:ext uri="{FF2B5EF4-FFF2-40B4-BE49-F238E27FC236}">
                <a16:creationId xmlns:a16="http://schemas.microsoft.com/office/drawing/2014/main" id="{BECDCCA5-A916-A689-F4AA-D149254B862B}"/>
              </a:ext>
            </a:extLst>
          </p:cNvPr>
          <p:cNvSpPr txBox="1"/>
          <p:nvPr/>
        </p:nvSpPr>
        <p:spPr>
          <a:xfrm>
            <a:off x="489000" y="5845499"/>
            <a:ext cx="8928000"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a:t>
            </a:r>
            <a:r>
              <a:rPr lang="ko-KR" altLang="en-US" dirty="0">
                <a:solidFill>
                  <a:schemeClr val="bg1">
                    <a:lumMod val="50000"/>
                  </a:schemeClr>
                </a:solidFill>
              </a:rPr>
              <a:t>미국</a:t>
            </a:r>
            <a:r>
              <a:rPr lang="en-US" altLang="ko-KR" dirty="0">
                <a:solidFill>
                  <a:schemeClr val="bg1">
                    <a:lumMod val="50000"/>
                  </a:schemeClr>
                </a:solidFill>
              </a:rPr>
              <a:t> </a:t>
            </a:r>
            <a:r>
              <a:rPr lang="ko-KR" altLang="en-US" dirty="0">
                <a:solidFill>
                  <a:schemeClr val="bg1">
                    <a:lumMod val="50000"/>
                  </a:schemeClr>
                </a:solidFill>
              </a:rPr>
              <a:t>공공의료보험기관</a:t>
            </a:r>
            <a:r>
              <a:rPr lang="en-US" altLang="ko-KR" dirty="0">
                <a:solidFill>
                  <a:schemeClr val="bg1">
                    <a:lumMod val="50000"/>
                  </a:schemeClr>
                </a:solidFill>
              </a:rPr>
              <a:t>(CMS, Center for Medicine and Medicaid Services)</a:t>
            </a:r>
          </a:p>
        </p:txBody>
      </p:sp>
      <p:sp>
        <p:nvSpPr>
          <p:cNvPr id="2" name="직각 삼각형 1">
            <a:extLst>
              <a:ext uri="{FF2B5EF4-FFF2-40B4-BE49-F238E27FC236}">
                <a16:creationId xmlns:a16="http://schemas.microsoft.com/office/drawing/2014/main" id="{1B1D662E-6A9A-DBD7-5E09-5E4C67451636}"/>
              </a:ext>
            </a:extLst>
          </p:cNvPr>
          <p:cNvSpPr/>
          <p:nvPr/>
        </p:nvSpPr>
        <p:spPr>
          <a:xfrm>
            <a:off x="798409" y="2591517"/>
            <a:ext cx="72100" cy="88907"/>
          </a:xfrm>
          <a:prstGeom prst="rtTriangle">
            <a:avLst/>
          </a:prstGeom>
          <a:solidFill>
            <a:srgbClr val="007D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solidFill>
                  <a:srgbClr val="D9D9D9">
                    <a:alpha val="0"/>
                  </a:srgbClr>
                </a:solidFill>
              </a:ln>
              <a:solidFill>
                <a:prstClr val="white"/>
              </a:solidFill>
              <a:effectLst/>
              <a:uLnTx/>
              <a:uFillTx/>
              <a:latin typeface="Calibri"/>
              <a:ea typeface="맑은 고딕" panose="020B0503020000020004" pitchFamily="50" charset="-127"/>
              <a:cs typeface="+mn-cs"/>
            </a:endParaRPr>
          </a:p>
        </p:txBody>
      </p:sp>
      <p:sp>
        <p:nvSpPr>
          <p:cNvPr id="16" name="직각 삼각형 15">
            <a:extLst>
              <a:ext uri="{FF2B5EF4-FFF2-40B4-BE49-F238E27FC236}">
                <a16:creationId xmlns:a16="http://schemas.microsoft.com/office/drawing/2014/main" id="{366E91BA-4742-9C39-11B6-36D3C3AC8842}"/>
              </a:ext>
            </a:extLst>
          </p:cNvPr>
          <p:cNvSpPr/>
          <p:nvPr/>
        </p:nvSpPr>
        <p:spPr>
          <a:xfrm>
            <a:off x="798409" y="4877517"/>
            <a:ext cx="76792" cy="81005"/>
          </a:xfrm>
          <a:prstGeom prst="rtTriangle">
            <a:avLst/>
          </a:prstGeom>
          <a:solidFill>
            <a:srgbClr val="007D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solidFill>
                  <a:srgbClr val="D9D9D9">
                    <a:alpha val="0"/>
                  </a:srgbClr>
                </a:solidFill>
              </a:ln>
              <a:solidFill>
                <a:prstClr val="white"/>
              </a:solidFill>
              <a:effectLst/>
              <a:uLnTx/>
              <a:uFillTx/>
              <a:latin typeface="Calibri"/>
              <a:ea typeface="맑은 고딕" panose="020B0503020000020004" pitchFamily="50" charset="-127"/>
              <a:cs typeface="+mn-cs"/>
            </a:endParaRPr>
          </a:p>
        </p:txBody>
      </p:sp>
    </p:spTree>
    <p:extLst>
      <p:ext uri="{BB962C8B-B14F-4D97-AF65-F5344CB8AC3E}">
        <p14:creationId xmlns:p14="http://schemas.microsoft.com/office/powerpoint/2010/main" val="391345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Ⅲ. </a:t>
            </a:r>
            <a:r>
              <a:rPr lang="ko-KR" altLang="en-US" dirty="0"/>
              <a:t>바이오시밀러 산업 주요 이슈 </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en-US" altLang="ko-KR" dirty="0"/>
              <a:t>ISSUE 1. </a:t>
            </a:r>
            <a:r>
              <a:rPr lang="ko-KR" altLang="en-US" dirty="0"/>
              <a:t>블록버스터 의약품 특허 만료에 따른 바이오시밀러 경쟁 본격화</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en-US" altLang="ko-KR" dirty="0"/>
              <a:t>2032</a:t>
            </a:r>
            <a:r>
              <a:rPr lang="ko-KR" altLang="en-US" dirty="0"/>
              <a:t>년까지 순차적으로 블록버스터 의약품 특허가 만료되면서 다수의 바이오시밀러 출시가 예상됨에 따라 경쟁이 본격화될 전망</a:t>
            </a:r>
            <a:r>
              <a:rPr lang="en-US" altLang="ko-KR" dirty="0"/>
              <a:t>. </a:t>
            </a:r>
            <a:r>
              <a:rPr lang="ko-KR" altLang="en-US" dirty="0"/>
              <a:t>특히</a:t>
            </a:r>
            <a:r>
              <a:rPr lang="en-US" altLang="ko-KR" dirty="0"/>
              <a:t>, 2023</a:t>
            </a:r>
            <a:r>
              <a:rPr lang="ko-KR" altLang="en-US" dirty="0"/>
              <a:t>년에는 바이오의약품 최대 시장인 미국에서 휴미라 등의 특허 만료로 바이오시밀러 시장의 최대 규모 예상</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99303" y="5986361"/>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한국보건산업진흥원</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3"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3051478"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독점 생산권에서 풀리는 블록버스터 의약품 전망</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483"/>
            <a:ext cx="4284613" cy="276837"/>
            <a:chOff x="704850" y="2013298"/>
            <a:chExt cx="4140200"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2714609" cy="200055"/>
            </a:xfrm>
            <a:prstGeom prst="rect">
              <a:avLst/>
            </a:prstGeom>
            <a:noFill/>
          </p:spPr>
          <p:txBody>
            <a:bodyPr wrap="square" lIns="0" tIns="0" rIns="0" bIns="0" rtlCol="0">
              <a:spAutoFit/>
            </a:bodyPr>
            <a:lstStyle/>
            <a:p>
              <a:pPr>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주요 바이오의약품 특허만료 현황 </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31" name="차트 30">
            <a:extLst>
              <a:ext uri="{FF2B5EF4-FFF2-40B4-BE49-F238E27FC236}">
                <a16:creationId xmlns:a16="http://schemas.microsoft.com/office/drawing/2014/main" id="{12F6B1B5-1C07-4A3F-8DA8-04CBFCBA9DC8}"/>
              </a:ext>
            </a:extLst>
          </p:cNvPr>
          <p:cNvGraphicFramePr/>
          <p:nvPr>
            <p:extLst>
              <p:ext uri="{D42A27DB-BD31-4B8C-83A1-F6EECF244321}">
                <p14:modId xmlns:p14="http://schemas.microsoft.com/office/powerpoint/2010/main" val="147745090"/>
              </p:ext>
            </p:extLst>
          </p:nvPr>
        </p:nvGraphicFramePr>
        <p:xfrm>
          <a:off x="483797" y="4327693"/>
          <a:ext cx="4289816" cy="1549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표 32">
            <a:extLst>
              <a:ext uri="{FF2B5EF4-FFF2-40B4-BE49-F238E27FC236}">
                <a16:creationId xmlns:a16="http://schemas.microsoft.com/office/drawing/2014/main" id="{F6F17906-7805-4568-8D8C-4187D2C9C5AE}"/>
              </a:ext>
            </a:extLst>
          </p:cNvPr>
          <p:cNvGraphicFramePr>
            <a:graphicFrameLocks noGrp="1"/>
          </p:cNvGraphicFramePr>
          <p:nvPr>
            <p:extLst>
              <p:ext uri="{D42A27DB-BD31-4B8C-83A1-F6EECF244321}">
                <p14:modId xmlns:p14="http://schemas.microsoft.com/office/powerpoint/2010/main" val="1253846250"/>
              </p:ext>
            </p:extLst>
          </p:nvPr>
        </p:nvGraphicFramePr>
        <p:xfrm>
          <a:off x="5132390" y="2572303"/>
          <a:ext cx="4284660" cy="3304622"/>
        </p:xfrm>
        <a:graphic>
          <a:graphicData uri="http://schemas.openxmlformats.org/drawingml/2006/table">
            <a:tbl>
              <a:tblPr>
                <a:tableStyleId>{5C22544A-7EE6-4342-B048-85BDC9FD1C3A}</a:tableStyleId>
              </a:tblPr>
              <a:tblGrid>
                <a:gridCol w="564021">
                  <a:extLst>
                    <a:ext uri="{9D8B030D-6E8A-4147-A177-3AD203B41FA5}">
                      <a16:colId xmlns:a16="http://schemas.microsoft.com/office/drawing/2014/main" val="3270300634"/>
                    </a:ext>
                  </a:extLst>
                </a:gridCol>
                <a:gridCol w="530041">
                  <a:extLst>
                    <a:ext uri="{9D8B030D-6E8A-4147-A177-3AD203B41FA5}">
                      <a16:colId xmlns:a16="http://schemas.microsoft.com/office/drawing/2014/main" val="1726097417"/>
                    </a:ext>
                  </a:extLst>
                </a:gridCol>
                <a:gridCol w="549733">
                  <a:extLst>
                    <a:ext uri="{9D8B030D-6E8A-4147-A177-3AD203B41FA5}">
                      <a16:colId xmlns:a16="http://schemas.microsoft.com/office/drawing/2014/main" val="393690651"/>
                    </a:ext>
                  </a:extLst>
                </a:gridCol>
                <a:gridCol w="673769">
                  <a:extLst>
                    <a:ext uri="{9D8B030D-6E8A-4147-A177-3AD203B41FA5}">
                      <a16:colId xmlns:a16="http://schemas.microsoft.com/office/drawing/2014/main" val="4132117322"/>
                    </a:ext>
                  </a:extLst>
                </a:gridCol>
                <a:gridCol w="635267">
                  <a:extLst>
                    <a:ext uri="{9D8B030D-6E8A-4147-A177-3AD203B41FA5}">
                      <a16:colId xmlns:a16="http://schemas.microsoft.com/office/drawing/2014/main" val="859626238"/>
                    </a:ext>
                  </a:extLst>
                </a:gridCol>
                <a:gridCol w="623666">
                  <a:extLst>
                    <a:ext uri="{9D8B030D-6E8A-4147-A177-3AD203B41FA5}">
                      <a16:colId xmlns:a16="http://schemas.microsoft.com/office/drawing/2014/main" val="2110824131"/>
                    </a:ext>
                  </a:extLst>
                </a:gridCol>
                <a:gridCol w="708163">
                  <a:extLst>
                    <a:ext uri="{9D8B030D-6E8A-4147-A177-3AD203B41FA5}">
                      <a16:colId xmlns:a16="http://schemas.microsoft.com/office/drawing/2014/main" val="3331085796"/>
                    </a:ext>
                  </a:extLst>
                </a:gridCol>
              </a:tblGrid>
              <a:tr h="224516">
                <a:tc gridSpan="2">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특허 만료시기</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rowSpan="2">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제품명</a:t>
                      </a: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rowSpan="2">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기업명</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rowSpan="2">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적응증</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rowSpan="2">
                  <a:txBody>
                    <a:bodyPr/>
                    <a:lstStyle/>
                    <a:p>
                      <a:pPr algn="ctr" fontAlgn="ct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2021</a:t>
                      </a: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년 </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매출액</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p>
                      <a:pPr algn="ctr" fontAlgn="ct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십억 달러</a:t>
                      </a: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rowSpan="2">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해당 제품</a:t>
                      </a: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 </a:t>
                      </a: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매출액 비중</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8798685"/>
                  </a:ext>
                </a:extLst>
              </a:tr>
              <a:tr h="347836">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미국</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유럽</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507823574"/>
                  </a:ext>
                </a:extLst>
              </a:tr>
              <a:tr h="54645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2023.01</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2F2F2"/>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2019</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2F2F2"/>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휴미라 </a:t>
                      </a:r>
                      <a:endPar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애브비</a:t>
                      </a:r>
                      <a:endPar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자가면역 치료제</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20.7</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36.8%</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323168968"/>
                  </a:ext>
                </a:extLst>
              </a:tr>
              <a:tr h="54645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2023.09</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2F2F2"/>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2024</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2F2F2"/>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스텔라라</a:t>
                      </a:r>
                      <a:endPar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존슨앤존슨</a:t>
                      </a:r>
                      <a:endPar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자가면역 치료제</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9.1</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9.7%</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9149765"/>
                  </a:ext>
                </a:extLst>
              </a:tr>
              <a:tr h="546454">
                <a:tc>
                  <a:txBody>
                    <a:bodyPr/>
                    <a:lstStyle/>
                    <a:p>
                      <a:pPr algn="ctr" fontAlgn="ct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2028</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2F2F2"/>
                    </a:solidFill>
                  </a:tcPr>
                </a:tc>
                <a:tc>
                  <a:txBody>
                    <a:bodyPr/>
                    <a:lstStyle/>
                    <a:p>
                      <a:pPr algn="ctr" fontAlgn="ct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2026</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2F2F2"/>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옵디보</a:t>
                      </a:r>
                      <a:endPar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BMS</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면역항암제</a:t>
                      </a:r>
                      <a:endPar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8.5</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16.2%</a:t>
                      </a: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88226927"/>
                  </a:ext>
                </a:extLst>
              </a:tr>
              <a:tr h="54645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2029</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2F2F2"/>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2015</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2F2F2"/>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엔브렐</a:t>
                      </a:r>
                      <a:endPar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암젠</a:t>
                      </a:r>
                      <a:endPar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자가면역 치료제</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4.4</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16.9%</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148132688"/>
                  </a:ext>
                </a:extLst>
              </a:tr>
              <a:tr h="54645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2036</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2F2F2"/>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2028</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2F2F2"/>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키트루다</a:t>
                      </a:r>
                      <a:endPar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MSD</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면역항암제</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17.2</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35.3%</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6068121"/>
                  </a:ext>
                </a:extLst>
              </a:tr>
            </a:tbl>
          </a:graphicData>
        </a:graphic>
      </p:graphicFrame>
      <p:sp>
        <p:nvSpPr>
          <p:cNvPr id="48" name="직사각형 47">
            <a:extLst>
              <a:ext uri="{FF2B5EF4-FFF2-40B4-BE49-F238E27FC236}">
                <a16:creationId xmlns:a16="http://schemas.microsoft.com/office/drawing/2014/main" id="{C9F7464E-C108-4C20-8641-628C15238842}"/>
              </a:ext>
            </a:extLst>
          </p:cNvPr>
          <p:cNvSpPr/>
          <p:nvPr/>
        </p:nvSpPr>
        <p:spPr>
          <a:xfrm>
            <a:off x="499303" y="2572302"/>
            <a:ext cx="4274310" cy="1488851"/>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2023</a:t>
            </a:r>
            <a:r>
              <a:rPr lang="ko-KR" altLang="en-US" sz="900" b="1" dirty="0">
                <a:ln>
                  <a:solidFill>
                    <a:sysClr val="window" lastClr="FFFFFF">
                      <a:lumMod val="65000"/>
                      <a:alpha val="0"/>
                    </a:sysClr>
                  </a:solidFill>
                </a:ln>
                <a:solidFill>
                  <a:schemeClr val="tx1">
                    <a:lumMod val="85000"/>
                    <a:lumOff val="15000"/>
                  </a:schemeClr>
                </a:solidFill>
                <a:latin typeface="+mn-ea"/>
              </a:rPr>
              <a:t>년 </a:t>
            </a:r>
            <a:r>
              <a:rPr lang="en-US" altLang="ko-KR" sz="900" b="1" dirty="0">
                <a:ln>
                  <a:solidFill>
                    <a:sysClr val="window" lastClr="FFFFFF">
                      <a:lumMod val="65000"/>
                      <a:alpha val="0"/>
                    </a:sysClr>
                  </a:solidFill>
                </a:ln>
                <a:solidFill>
                  <a:schemeClr val="tx1">
                    <a:lumMod val="85000"/>
                    <a:lumOff val="15000"/>
                  </a:schemeClr>
                </a:solidFill>
                <a:latin typeface="+mn-ea"/>
              </a:rPr>
              <a:t>9</a:t>
            </a:r>
            <a:r>
              <a:rPr lang="ko-KR" altLang="en-US" sz="900" b="1" dirty="0">
                <a:ln>
                  <a:solidFill>
                    <a:sysClr val="window" lastClr="FFFFFF">
                      <a:lumMod val="65000"/>
                      <a:alpha val="0"/>
                    </a:sysClr>
                  </a:solidFill>
                </a:ln>
                <a:solidFill>
                  <a:schemeClr val="tx1">
                    <a:lumMod val="85000"/>
                    <a:lumOff val="15000"/>
                  </a:schemeClr>
                </a:solidFill>
                <a:latin typeface="+mn-ea"/>
              </a:rPr>
              <a:t>개 블록버스터 의약품의 특허 만료를 시작으로 향후</a:t>
            </a:r>
            <a:r>
              <a:rPr lang="en-US" altLang="ko-KR" sz="900" b="1" dirty="0">
                <a:ln>
                  <a:solidFill>
                    <a:sysClr val="window" lastClr="FFFFFF">
                      <a:lumMod val="65000"/>
                      <a:alpha val="0"/>
                    </a:sysClr>
                  </a:solidFill>
                </a:ln>
                <a:solidFill>
                  <a:schemeClr val="tx1">
                    <a:lumMod val="85000"/>
                    <a:lumOff val="15000"/>
                  </a:schemeClr>
                </a:solidFill>
                <a:latin typeface="+mn-ea"/>
              </a:rPr>
              <a:t> 10</a:t>
            </a:r>
            <a:r>
              <a:rPr lang="ko-KR" altLang="en-US" sz="900" b="1" dirty="0">
                <a:ln>
                  <a:solidFill>
                    <a:sysClr val="window" lastClr="FFFFFF">
                      <a:lumMod val="65000"/>
                      <a:alpha val="0"/>
                    </a:sysClr>
                  </a:solidFill>
                </a:ln>
                <a:solidFill>
                  <a:schemeClr val="tx1">
                    <a:lumMod val="85000"/>
                    <a:lumOff val="15000"/>
                  </a:schemeClr>
                </a:solidFill>
                <a:latin typeface="+mn-ea"/>
              </a:rPr>
              <a:t>년간 </a:t>
            </a:r>
            <a:r>
              <a:rPr lang="en-US" altLang="ko-KR" sz="900" b="1" dirty="0">
                <a:ln>
                  <a:solidFill>
                    <a:sysClr val="window" lastClr="FFFFFF">
                      <a:lumMod val="65000"/>
                      <a:alpha val="0"/>
                    </a:sysClr>
                  </a:solidFill>
                </a:ln>
                <a:solidFill>
                  <a:schemeClr val="tx1">
                    <a:lumMod val="85000"/>
                    <a:lumOff val="15000"/>
                  </a:schemeClr>
                </a:solidFill>
                <a:latin typeface="+mn-ea"/>
              </a:rPr>
              <a:t>54</a:t>
            </a:r>
            <a:r>
              <a:rPr lang="ko-KR" altLang="en-US" sz="900" b="1" dirty="0">
                <a:ln>
                  <a:solidFill>
                    <a:sysClr val="window" lastClr="FFFFFF">
                      <a:lumMod val="65000"/>
                      <a:alpha val="0"/>
                    </a:sysClr>
                  </a:solidFill>
                </a:ln>
                <a:solidFill>
                  <a:schemeClr val="tx1">
                    <a:lumMod val="85000"/>
                    <a:lumOff val="15000"/>
                  </a:schemeClr>
                </a:solidFill>
                <a:latin typeface="+mn-ea"/>
              </a:rPr>
              <a:t>개 의약품의 독점 생산권이 풀리면서 바이오시밀러의 치열한 경쟁 예상</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2023</a:t>
            </a:r>
            <a:r>
              <a:rPr lang="ko-KR" altLang="en-US" sz="900" b="1" dirty="0">
                <a:ln>
                  <a:solidFill>
                    <a:sysClr val="window" lastClr="FFFFFF">
                      <a:lumMod val="65000"/>
                      <a:alpha val="0"/>
                    </a:sysClr>
                  </a:solidFill>
                </a:ln>
                <a:solidFill>
                  <a:schemeClr val="tx1">
                    <a:lumMod val="85000"/>
                    <a:lumOff val="15000"/>
                  </a:schemeClr>
                </a:solidFill>
                <a:latin typeface="+mn-ea"/>
              </a:rPr>
              <a:t>년 휴미라</a:t>
            </a:r>
            <a:r>
              <a:rPr lang="en-US" altLang="ko-KR" sz="900" b="1" dirty="0">
                <a:ln>
                  <a:solidFill>
                    <a:sysClr val="window" lastClr="FFFFFF">
                      <a:lumMod val="65000"/>
                      <a:alpha val="0"/>
                    </a:sysClr>
                  </a:solidFill>
                </a:ln>
                <a:solidFill>
                  <a:schemeClr val="tx1">
                    <a:lumMod val="85000"/>
                    <a:lumOff val="15000"/>
                  </a:schemeClr>
                </a:solidFill>
                <a:latin typeface="+mn-ea"/>
              </a:rPr>
              <a:t>(Humira), </a:t>
            </a:r>
            <a:r>
              <a:rPr lang="ko-KR" altLang="en-US" sz="900" b="1" dirty="0">
                <a:ln>
                  <a:solidFill>
                    <a:sysClr val="window" lastClr="FFFFFF">
                      <a:lumMod val="65000"/>
                      <a:alpha val="0"/>
                    </a:sysClr>
                  </a:solidFill>
                </a:ln>
                <a:solidFill>
                  <a:schemeClr val="tx1">
                    <a:lumMod val="85000"/>
                    <a:lumOff val="15000"/>
                  </a:schemeClr>
                </a:solidFill>
                <a:latin typeface="+mn-ea"/>
              </a:rPr>
              <a:t>스텔라라</a:t>
            </a:r>
            <a:r>
              <a:rPr lang="en-US" altLang="ko-KR" sz="900" b="1" dirty="0">
                <a:ln>
                  <a:solidFill>
                    <a:sysClr val="window" lastClr="FFFFFF">
                      <a:lumMod val="65000"/>
                      <a:alpha val="0"/>
                    </a:sysClr>
                  </a:solidFill>
                </a:ln>
                <a:solidFill>
                  <a:schemeClr val="tx1">
                    <a:lumMod val="85000"/>
                    <a:lumOff val="15000"/>
                  </a:schemeClr>
                </a:solidFill>
                <a:latin typeface="+mn-ea"/>
              </a:rPr>
              <a:t>(Stelara)</a:t>
            </a:r>
            <a:r>
              <a:rPr lang="ko-KR" altLang="en-US" sz="900" b="1" dirty="0">
                <a:ln>
                  <a:solidFill>
                    <a:sysClr val="window" lastClr="FFFFFF">
                      <a:lumMod val="65000"/>
                      <a:alpha val="0"/>
                    </a:sysClr>
                  </a:solidFill>
                </a:ln>
                <a:solidFill>
                  <a:schemeClr val="tx1">
                    <a:lumMod val="85000"/>
                    <a:lumOff val="15000"/>
                  </a:schemeClr>
                </a:solidFill>
                <a:latin typeface="+mn-ea"/>
              </a:rPr>
              <a:t>를 비롯한 블록버스터 의약품의 미국 특허만료가 잇따르면서 바이오시밀러 신규 시장 규모는 약 </a:t>
            </a:r>
            <a:r>
              <a:rPr lang="en-US" altLang="ko-KR" sz="900" b="1" dirty="0">
                <a:ln>
                  <a:solidFill>
                    <a:sysClr val="window" lastClr="FFFFFF">
                      <a:lumMod val="65000"/>
                      <a:alpha val="0"/>
                    </a:sysClr>
                  </a:solidFill>
                </a:ln>
                <a:solidFill>
                  <a:schemeClr val="tx1">
                    <a:lumMod val="85000"/>
                    <a:lumOff val="15000"/>
                  </a:schemeClr>
                </a:solidFill>
                <a:latin typeface="+mn-ea"/>
              </a:rPr>
              <a:t>300</a:t>
            </a:r>
            <a:r>
              <a:rPr lang="ko-KR" altLang="en-US" sz="900" b="1" dirty="0">
                <a:ln>
                  <a:solidFill>
                    <a:sysClr val="window" lastClr="FFFFFF">
                      <a:lumMod val="65000"/>
                      <a:alpha val="0"/>
                    </a:sysClr>
                  </a:solidFill>
                </a:ln>
                <a:solidFill>
                  <a:schemeClr val="tx1">
                    <a:lumMod val="85000"/>
                    <a:lumOff val="15000"/>
                  </a:schemeClr>
                </a:solidFill>
                <a:latin typeface="+mn-ea"/>
              </a:rPr>
              <a:t>억 달러 이상으로 추산</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휴미라는 </a:t>
            </a:r>
            <a:r>
              <a:rPr lang="en-US" altLang="ko-KR" sz="800" dirty="0">
                <a:ln>
                  <a:solidFill>
                    <a:sysClr val="window" lastClr="FFFFFF">
                      <a:lumMod val="65000"/>
                      <a:alpha val="0"/>
                    </a:sysClr>
                  </a:solidFill>
                </a:ln>
                <a:solidFill>
                  <a:schemeClr val="tx1">
                    <a:lumMod val="85000"/>
                    <a:lumOff val="15000"/>
                  </a:schemeClr>
                </a:solidFill>
                <a:latin typeface="+mn-ea"/>
              </a:rPr>
              <a:t>2003</a:t>
            </a:r>
            <a:r>
              <a:rPr lang="ko-KR" altLang="en-US" sz="800" dirty="0">
                <a:ln>
                  <a:solidFill>
                    <a:sysClr val="window" lastClr="FFFFFF">
                      <a:lumMod val="65000"/>
                      <a:alpha val="0"/>
                    </a:sysClr>
                  </a:solidFill>
                </a:ln>
                <a:solidFill>
                  <a:schemeClr val="tx1">
                    <a:lumMod val="85000"/>
                    <a:lumOff val="15000"/>
                  </a:schemeClr>
                </a:solidFill>
                <a:latin typeface="+mn-ea"/>
              </a:rPr>
              <a:t>년 출시부터 </a:t>
            </a:r>
            <a:r>
              <a:rPr lang="en-US" altLang="ko-KR" sz="800" dirty="0">
                <a:ln>
                  <a:solidFill>
                    <a:sysClr val="window" lastClr="FFFFFF">
                      <a:lumMod val="65000"/>
                      <a:alpha val="0"/>
                    </a:sysClr>
                  </a:solidFill>
                </a:ln>
                <a:solidFill>
                  <a:schemeClr val="tx1">
                    <a:lumMod val="85000"/>
                    <a:lumOff val="15000"/>
                  </a:schemeClr>
                </a:solidFill>
                <a:latin typeface="+mn-ea"/>
              </a:rPr>
              <a:t>2022</a:t>
            </a:r>
            <a:r>
              <a:rPr lang="ko-KR" altLang="en-US" sz="800" dirty="0">
                <a:ln>
                  <a:solidFill>
                    <a:sysClr val="window" lastClr="FFFFFF">
                      <a:lumMod val="65000"/>
                      <a:alpha val="0"/>
                    </a:sysClr>
                  </a:solidFill>
                </a:ln>
                <a:solidFill>
                  <a:schemeClr val="tx1">
                    <a:lumMod val="85000"/>
                    <a:lumOff val="15000"/>
                  </a:schemeClr>
                </a:solidFill>
                <a:latin typeface="+mn-ea"/>
              </a:rPr>
              <a:t>년까지 누적 매출액 </a:t>
            </a:r>
            <a:r>
              <a:rPr lang="en-US" altLang="ko-KR" sz="800" dirty="0">
                <a:ln>
                  <a:solidFill>
                    <a:sysClr val="window" lastClr="FFFFFF">
                      <a:lumMod val="65000"/>
                      <a:alpha val="0"/>
                    </a:sysClr>
                  </a:solidFill>
                </a:ln>
                <a:solidFill>
                  <a:schemeClr val="tx1">
                    <a:lumMod val="85000"/>
                    <a:lumOff val="15000"/>
                  </a:schemeClr>
                </a:solidFill>
                <a:latin typeface="+mn-ea"/>
              </a:rPr>
              <a:t>2,190</a:t>
            </a:r>
            <a:r>
              <a:rPr lang="ko-KR" altLang="en-US" sz="800" dirty="0">
                <a:ln>
                  <a:solidFill>
                    <a:sysClr val="window" lastClr="FFFFFF">
                      <a:lumMod val="65000"/>
                      <a:alpha val="0"/>
                    </a:sysClr>
                  </a:solidFill>
                </a:ln>
                <a:solidFill>
                  <a:schemeClr val="tx1">
                    <a:lumMod val="85000"/>
                    <a:lumOff val="15000"/>
                  </a:schemeClr>
                </a:solidFill>
                <a:latin typeface="+mn-ea"/>
              </a:rPr>
              <a:t>억 달러를 기록하며 누적 매출 세계 </a:t>
            </a:r>
            <a:r>
              <a:rPr lang="en-US" altLang="ko-KR" sz="800" dirty="0">
                <a:ln>
                  <a:solidFill>
                    <a:sysClr val="window" lastClr="FFFFFF">
                      <a:lumMod val="65000"/>
                      <a:alpha val="0"/>
                    </a:sysClr>
                  </a:solidFill>
                </a:ln>
                <a:solidFill>
                  <a:schemeClr val="tx1">
                    <a:lumMod val="85000"/>
                    <a:lumOff val="15000"/>
                  </a:schemeClr>
                </a:solidFill>
                <a:latin typeface="+mn-ea"/>
              </a:rPr>
              <a:t>1</a:t>
            </a:r>
            <a:r>
              <a:rPr lang="ko-KR" altLang="en-US" sz="800" dirty="0">
                <a:ln>
                  <a:solidFill>
                    <a:sysClr val="window" lastClr="FFFFFF">
                      <a:lumMod val="65000"/>
                      <a:alpha val="0"/>
                    </a:sysClr>
                  </a:solidFill>
                </a:ln>
                <a:solidFill>
                  <a:schemeClr val="tx1">
                    <a:lumMod val="85000"/>
                    <a:lumOff val="15000"/>
                  </a:schemeClr>
                </a:solidFill>
                <a:latin typeface="+mn-ea"/>
              </a:rPr>
              <a:t>위를 유지하였으나</a:t>
            </a:r>
            <a:r>
              <a:rPr lang="en-US" altLang="ko-KR" sz="800" dirty="0">
                <a:ln>
                  <a:solidFill>
                    <a:sysClr val="window" lastClr="FFFFFF">
                      <a:lumMod val="65000"/>
                      <a:alpha val="0"/>
                    </a:sysClr>
                  </a:solidFill>
                </a:ln>
                <a:solidFill>
                  <a:schemeClr val="tx1">
                    <a:lumMod val="85000"/>
                    <a:lumOff val="15000"/>
                  </a:schemeClr>
                </a:solidFill>
                <a:latin typeface="+mn-ea"/>
              </a:rPr>
              <a:t>, 2023</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1</a:t>
            </a:r>
            <a:r>
              <a:rPr lang="ko-KR" altLang="en-US" sz="800" dirty="0">
                <a:ln>
                  <a:solidFill>
                    <a:sysClr val="window" lastClr="FFFFFF">
                      <a:lumMod val="65000"/>
                      <a:alpha val="0"/>
                    </a:sysClr>
                  </a:solidFill>
                </a:ln>
                <a:solidFill>
                  <a:schemeClr val="tx1">
                    <a:lumMod val="85000"/>
                    <a:lumOff val="15000"/>
                  </a:schemeClr>
                </a:solidFill>
                <a:latin typeface="+mn-ea"/>
              </a:rPr>
              <a:t>월부터 바이오시밀러 출시로 독점 종료</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2023</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9</a:t>
            </a:r>
            <a:r>
              <a:rPr lang="ko-KR" altLang="en-US" sz="800" dirty="0">
                <a:ln>
                  <a:solidFill>
                    <a:sysClr val="window" lastClr="FFFFFF">
                      <a:lumMod val="65000"/>
                      <a:alpha val="0"/>
                    </a:sysClr>
                  </a:solidFill>
                </a:ln>
                <a:solidFill>
                  <a:schemeClr val="tx1">
                    <a:lumMod val="85000"/>
                    <a:lumOff val="15000"/>
                  </a:schemeClr>
                </a:solidFill>
                <a:latin typeface="+mn-ea"/>
              </a:rPr>
              <a:t>월 스텔라라 특허 만료 예정인 가운데 </a:t>
            </a:r>
            <a:r>
              <a:rPr lang="en-US" altLang="ko-KR" sz="800" dirty="0">
                <a:ln>
                  <a:solidFill>
                    <a:sysClr val="window" lastClr="FFFFFF">
                      <a:lumMod val="65000"/>
                      <a:alpha val="0"/>
                    </a:sysClr>
                  </a:solidFill>
                </a:ln>
                <a:solidFill>
                  <a:schemeClr val="tx1">
                    <a:lumMod val="85000"/>
                    <a:lumOff val="15000"/>
                  </a:schemeClr>
                </a:solidFill>
                <a:latin typeface="+mn-ea"/>
              </a:rPr>
              <a:t>FDA </a:t>
            </a:r>
            <a:r>
              <a:rPr lang="ko-KR" altLang="en-US" sz="800" dirty="0">
                <a:ln>
                  <a:solidFill>
                    <a:sysClr val="window" lastClr="FFFFFF">
                      <a:lumMod val="65000"/>
                      <a:alpha val="0"/>
                    </a:sysClr>
                  </a:solidFill>
                </a:ln>
                <a:solidFill>
                  <a:schemeClr val="tx1">
                    <a:lumMod val="85000"/>
                    <a:lumOff val="15000"/>
                  </a:schemeClr>
                </a:solidFill>
                <a:latin typeface="+mn-ea"/>
              </a:rPr>
              <a:t>승인 받은 바이오시밀러는 없으나</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암젠</a:t>
            </a:r>
            <a:r>
              <a:rPr lang="en-US" altLang="ko-KR" sz="800" dirty="0">
                <a:ln>
                  <a:solidFill>
                    <a:sysClr val="window" lastClr="FFFFFF">
                      <a:lumMod val="65000"/>
                      <a:alpha val="0"/>
                    </a:sysClr>
                  </a:solidFill>
                </a:ln>
                <a:solidFill>
                  <a:schemeClr val="tx1">
                    <a:lumMod val="85000"/>
                    <a:lumOff val="15000"/>
                  </a:schemeClr>
                </a:solidFill>
                <a:latin typeface="+mn-ea"/>
              </a:rPr>
              <a:t>(Amgen), </a:t>
            </a:r>
            <a:r>
              <a:rPr lang="ko-KR" altLang="en-US" sz="800" dirty="0">
                <a:ln>
                  <a:solidFill>
                    <a:sysClr val="window" lastClr="FFFFFF">
                      <a:lumMod val="65000"/>
                      <a:alpha val="0"/>
                    </a:sysClr>
                  </a:solidFill>
                </a:ln>
                <a:solidFill>
                  <a:schemeClr val="tx1">
                    <a:lumMod val="85000"/>
                    <a:lumOff val="15000"/>
                  </a:schemeClr>
                </a:solidFill>
                <a:latin typeface="+mn-ea"/>
              </a:rPr>
              <a:t>알보텍</a:t>
            </a:r>
            <a:r>
              <a:rPr lang="en-US" altLang="ko-KR" sz="800" dirty="0">
                <a:ln>
                  <a:solidFill>
                    <a:sysClr val="window" lastClr="FFFFFF">
                      <a:lumMod val="65000"/>
                      <a:alpha val="0"/>
                    </a:sysClr>
                  </a:solidFill>
                </a:ln>
                <a:solidFill>
                  <a:schemeClr val="tx1">
                    <a:lumMod val="85000"/>
                    <a:lumOff val="15000"/>
                  </a:schemeClr>
                </a:solidFill>
                <a:latin typeface="+mn-ea"/>
              </a:rPr>
              <a:t>(Alvotech), </a:t>
            </a:r>
            <a:r>
              <a:rPr lang="ko-KR" altLang="en-US" sz="800" dirty="0">
                <a:ln>
                  <a:solidFill>
                    <a:sysClr val="window" lastClr="FFFFFF">
                      <a:lumMod val="65000"/>
                      <a:alpha val="0"/>
                    </a:sysClr>
                  </a:solidFill>
                </a:ln>
                <a:solidFill>
                  <a:schemeClr val="tx1">
                    <a:lumMod val="85000"/>
                    <a:lumOff val="15000"/>
                  </a:schemeClr>
                </a:solidFill>
                <a:latin typeface="+mn-ea"/>
              </a:rPr>
              <a:t>동아</a:t>
            </a:r>
            <a:r>
              <a:rPr lang="en-US" altLang="ko-KR" sz="800" dirty="0">
                <a:ln>
                  <a:solidFill>
                    <a:sysClr val="window" lastClr="FFFFFF">
                      <a:lumMod val="65000"/>
                      <a:alpha val="0"/>
                    </a:sysClr>
                  </a:solidFill>
                </a:ln>
                <a:solidFill>
                  <a:schemeClr val="tx1">
                    <a:lumMod val="85000"/>
                    <a:lumOff val="15000"/>
                  </a:schemeClr>
                </a:solidFill>
                <a:latin typeface="+mn-ea"/>
              </a:rPr>
              <a:t>ST, </a:t>
            </a:r>
            <a:r>
              <a:rPr lang="ko-KR" altLang="en-US" sz="800" dirty="0">
                <a:ln>
                  <a:solidFill>
                    <a:sysClr val="window" lastClr="FFFFFF">
                      <a:lumMod val="65000"/>
                      <a:alpha val="0"/>
                    </a:sysClr>
                  </a:solidFill>
                </a:ln>
                <a:solidFill>
                  <a:schemeClr val="tx1">
                    <a:lumMod val="85000"/>
                    <a:lumOff val="15000"/>
                  </a:schemeClr>
                </a:solidFill>
                <a:latin typeface="+mn-ea"/>
              </a:rPr>
              <a:t>셀트리온</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등에서</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바이오시밀러 개발 중 </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sp>
        <p:nvSpPr>
          <p:cNvPr id="54" name="직사각형 53">
            <a:extLst>
              <a:ext uri="{FF2B5EF4-FFF2-40B4-BE49-F238E27FC236}">
                <a16:creationId xmlns:a16="http://schemas.microsoft.com/office/drawing/2014/main" id="{A7DEB38E-FF68-4B51-89D8-9957C73B4941}"/>
              </a:ext>
            </a:extLst>
          </p:cNvPr>
          <p:cNvSpPr/>
          <p:nvPr/>
        </p:nvSpPr>
        <p:spPr>
          <a:xfrm>
            <a:off x="5152995" y="3161209"/>
            <a:ext cx="4274308" cy="1088417"/>
          </a:xfrm>
          <a:prstGeom prst="rect">
            <a:avLst/>
          </a:prstGeom>
          <a:solidFill>
            <a:srgbClr val="510DBC">
              <a:alpha val="5000"/>
            </a:srgbClr>
          </a:solidFill>
          <a:ln w="19050">
            <a:solidFill>
              <a:srgbClr val="510DBC"/>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900" b="1" dirty="0">
              <a:ln>
                <a:solidFill>
                  <a:schemeClr val="bg1">
                    <a:lumMod val="75000"/>
                    <a:alpha val="0"/>
                  </a:schemeClr>
                </a:solidFill>
              </a:ln>
              <a:solidFill>
                <a:srgbClr val="FF0000"/>
              </a:solidFill>
              <a:latin typeface="KoPub돋움체 Medium" panose="02020603020101020101" pitchFamily="18" charset="-127"/>
              <a:ea typeface="KoPub돋움체 Medium" panose="02020603020101020101" pitchFamily="18" charset="-127"/>
            </a:endParaRPr>
          </a:p>
        </p:txBody>
      </p:sp>
      <p:sp>
        <p:nvSpPr>
          <p:cNvPr id="57" name="TextBox 56">
            <a:extLst>
              <a:ext uri="{FF2B5EF4-FFF2-40B4-BE49-F238E27FC236}">
                <a16:creationId xmlns:a16="http://schemas.microsoft.com/office/drawing/2014/main" id="{8A063AA4-165D-4DB9-9C5D-D18D82D0046A}"/>
              </a:ext>
            </a:extLst>
          </p:cNvPr>
          <p:cNvSpPr txBox="1"/>
          <p:nvPr/>
        </p:nvSpPr>
        <p:spPr>
          <a:xfrm>
            <a:off x="5137538" y="5968609"/>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Statista,</a:t>
            </a:r>
            <a:r>
              <a:rPr lang="ko-KR" altLang="en-US" dirty="0">
                <a:solidFill>
                  <a:schemeClr val="bg1">
                    <a:lumMod val="50000"/>
                  </a:schemeClr>
                </a:solidFill>
              </a:rPr>
              <a:t> 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p:txBody>
      </p:sp>
      <p:sp>
        <p:nvSpPr>
          <p:cNvPr id="4" name="TextBox 3">
            <a:extLst>
              <a:ext uri="{FF2B5EF4-FFF2-40B4-BE49-F238E27FC236}">
                <a16:creationId xmlns:a16="http://schemas.microsoft.com/office/drawing/2014/main" id="{A6BA4DF6-2668-6DC1-D961-0B768D0AABC2}"/>
              </a:ext>
            </a:extLst>
          </p:cNvPr>
          <p:cNvSpPr txBox="1"/>
          <p:nvPr/>
        </p:nvSpPr>
        <p:spPr>
          <a:xfrm>
            <a:off x="497323" y="4157816"/>
            <a:ext cx="174481" cy="126647"/>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개</a:t>
            </a:r>
            <a:r>
              <a:rPr lang="en-US" altLang="ko-KR" sz="800" dirty="0"/>
              <a:t>)</a:t>
            </a:r>
            <a:endParaRPr lang="ko-KR" altLang="en-US" sz="800" dirty="0"/>
          </a:p>
        </p:txBody>
      </p:sp>
      <p:sp>
        <p:nvSpPr>
          <p:cNvPr id="52" name="직사각형 51">
            <a:extLst>
              <a:ext uri="{FF2B5EF4-FFF2-40B4-BE49-F238E27FC236}">
                <a16:creationId xmlns:a16="http://schemas.microsoft.com/office/drawing/2014/main" id="{CFAC53CB-872A-4425-91D4-AF7A21465300}"/>
              </a:ext>
            </a:extLst>
          </p:cNvPr>
          <p:cNvSpPr/>
          <p:nvPr/>
        </p:nvSpPr>
        <p:spPr>
          <a:xfrm>
            <a:off x="752474" y="4324350"/>
            <a:ext cx="400052" cy="1591678"/>
          </a:xfrm>
          <a:prstGeom prst="rect">
            <a:avLst/>
          </a:prstGeom>
          <a:solidFill>
            <a:srgbClr val="510DBC">
              <a:alpha val="5000"/>
            </a:srgbClr>
          </a:solidFill>
          <a:ln w="19050">
            <a:solidFill>
              <a:srgbClr val="510DBC"/>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900" b="1" dirty="0">
              <a:ln>
                <a:solidFill>
                  <a:schemeClr val="bg1">
                    <a:lumMod val="75000"/>
                    <a:alpha val="0"/>
                  </a:schemeClr>
                </a:solidFill>
              </a:ln>
              <a:solidFill>
                <a:srgbClr val="FF0000"/>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294781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20E76846-3A88-0CE9-6F87-44A7024966D4}"/>
              </a:ext>
            </a:extLst>
          </p:cNvPr>
          <p:cNvSpPr/>
          <p:nvPr/>
        </p:nvSpPr>
        <p:spPr>
          <a:xfrm>
            <a:off x="1938212" y="2686463"/>
            <a:ext cx="2835401" cy="9535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00"/>
              </a:spcAft>
              <a:defRPr/>
            </a:pP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퍼스트시밀러</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 </a:t>
            </a: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암제비타</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암젠</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(Amjevita</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/Amgen)</a:t>
            </a:r>
          </a:p>
          <a:p>
            <a:pPr marL="349250" indent="-171450">
              <a:spcAft>
                <a:spcPts val="300"/>
              </a:spcAft>
              <a:buFontTx/>
              <a:buChar char="-"/>
              <a:defRPr/>
            </a:pPr>
            <a:endParaRPr lang="en-US" altLang="ko-KR" sz="1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도매 약가 기준</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(WAC)</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오리지널</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의약품 대비 </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55%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또는 </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5%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인하된 약가로 출시</a:t>
            </a:r>
            <a:r>
              <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rPr>
              <a:t>1)</a:t>
            </a: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구연산을 제거</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(citrate-free)</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한 저농도 제형</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(50mg/ml)</a:t>
            </a:r>
          </a:p>
        </p:txBody>
      </p:sp>
      <p:sp>
        <p:nvSpPr>
          <p:cNvPr id="59" name="직사각형 58">
            <a:extLst>
              <a:ext uri="{FF2B5EF4-FFF2-40B4-BE49-F238E27FC236}">
                <a16:creationId xmlns:a16="http://schemas.microsoft.com/office/drawing/2014/main" id="{8D0F512F-3815-6806-FEE3-586B156DDDB7}"/>
              </a:ext>
            </a:extLst>
          </p:cNvPr>
          <p:cNvSpPr/>
          <p:nvPr/>
        </p:nvSpPr>
        <p:spPr>
          <a:xfrm>
            <a:off x="7377632" y="4119754"/>
            <a:ext cx="2231412" cy="9535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00"/>
              </a:spcAft>
              <a:defRPr/>
            </a:pP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하이리모즈</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산도스</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(Hyrimoz</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/Sandoz)</a:t>
            </a:r>
          </a:p>
          <a:p>
            <a:pPr>
              <a:spcAft>
                <a:spcPts val="300"/>
              </a:spcAft>
              <a:defRPr/>
            </a:pPr>
            <a:endParaRPr lang="en-US" altLang="ko-KR" sz="100" b="1" dirty="0">
              <a:ln>
                <a:solidFill>
                  <a:srgbClr val="FFFFFF">
                    <a:lumMod val="75000"/>
                    <a:alpha val="0"/>
                  </a:srgbClr>
                </a:solidFill>
              </a:ln>
              <a:solidFill>
                <a:srgbClr val="00338D"/>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구연산을 제거</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(citrate-free)</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한         고농도 제형</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(100mg/ml)</a:t>
            </a:r>
          </a:p>
        </p:txBody>
      </p:sp>
      <p:sp>
        <p:nvSpPr>
          <p:cNvPr id="11" name="직사각형 10">
            <a:extLst>
              <a:ext uri="{FF2B5EF4-FFF2-40B4-BE49-F238E27FC236}">
                <a16:creationId xmlns:a16="http://schemas.microsoft.com/office/drawing/2014/main" id="{1A147174-344F-F4A3-7703-5DC0D7C19844}"/>
              </a:ext>
            </a:extLst>
          </p:cNvPr>
          <p:cNvSpPr/>
          <p:nvPr/>
        </p:nvSpPr>
        <p:spPr>
          <a:xfrm>
            <a:off x="1581151" y="3812884"/>
            <a:ext cx="1263912" cy="2575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2023.01.31</a:t>
            </a:r>
            <a:endPar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2" name="직사각형 11">
            <a:extLst>
              <a:ext uri="{FF2B5EF4-FFF2-40B4-BE49-F238E27FC236}">
                <a16:creationId xmlns:a16="http://schemas.microsoft.com/office/drawing/2014/main" id="{36AC9FFF-1E63-7D2A-FD39-1A3CD10BC4A0}"/>
              </a:ext>
            </a:extLst>
          </p:cNvPr>
          <p:cNvSpPr/>
          <p:nvPr/>
        </p:nvSpPr>
        <p:spPr>
          <a:xfrm>
            <a:off x="2867024" y="3812884"/>
            <a:ext cx="6549971" cy="2575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2023.07</a:t>
            </a:r>
            <a:endPar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Ⅲ. </a:t>
            </a:r>
            <a:r>
              <a:rPr lang="ko-KR" altLang="en-US" dirty="0"/>
              <a:t>바이오시밀러 산업 주요 이슈 </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en-US" altLang="ko-KR" dirty="0"/>
              <a:t>ISSUE 1. </a:t>
            </a:r>
            <a:r>
              <a:rPr lang="ko-KR" altLang="en-US" dirty="0"/>
              <a:t>블록버스터 의약품 특허 만료에 따른 바이오시밀러 경쟁 본격화</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r>
              <a:rPr lang="ko-KR" altLang="en-US" dirty="0"/>
              <a:t>휴미라는 류마티스 관절염</a:t>
            </a:r>
            <a:r>
              <a:rPr lang="en-US" altLang="ko-KR" dirty="0"/>
              <a:t>, </a:t>
            </a:r>
            <a:r>
              <a:rPr lang="ko-KR" altLang="en-US" dirty="0"/>
              <a:t>강직성 척추염</a:t>
            </a:r>
            <a:r>
              <a:rPr lang="en-US" altLang="ko-KR" dirty="0"/>
              <a:t>, </a:t>
            </a:r>
            <a:r>
              <a:rPr lang="ko-KR" altLang="en-US" dirty="0"/>
              <a:t>크론병</a:t>
            </a:r>
            <a:r>
              <a:rPr lang="en-US" altLang="ko-KR" dirty="0"/>
              <a:t> </a:t>
            </a:r>
            <a:r>
              <a:rPr lang="ko-KR" altLang="en-US" dirty="0"/>
              <a:t>등 광범위한 적응증 영역을 확보하고 있는 자가면역질환 치료제로 글로벌 누적 매출 </a:t>
            </a:r>
            <a:r>
              <a:rPr lang="en-US" altLang="ko-KR" dirty="0"/>
              <a:t>1</a:t>
            </a:r>
            <a:r>
              <a:rPr lang="ko-KR" altLang="en-US" dirty="0"/>
              <a:t>위 의약품인 만큼 바이오시밀러 출시 경쟁이 치열할 것으로 전망</a:t>
            </a:r>
            <a:endParaRPr lang="en-US" altLang="ko-KR" dirty="0"/>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8928050"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1424248"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휴미라</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(Humira)’</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바이오시밀러 출시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타임라인</a:t>
              </a: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4138B1C5-B357-1822-F082-AA57230BE1CB}"/>
              </a:ext>
            </a:extLst>
          </p:cNvPr>
          <p:cNvSpPr txBox="1"/>
          <p:nvPr/>
        </p:nvSpPr>
        <p:spPr>
          <a:xfrm>
            <a:off x="488999" y="5758289"/>
            <a:ext cx="8928000" cy="478387"/>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a:solidFill>
                  <a:schemeClr val="bg1">
                    <a:lumMod val="50000"/>
                  </a:schemeClr>
                </a:solidFill>
              </a:rPr>
              <a:t>낮은 약가로만 공급 시 약국혜택관리업체</a:t>
            </a:r>
            <a:r>
              <a:rPr lang="en-US" altLang="ko-KR" dirty="0">
                <a:solidFill>
                  <a:schemeClr val="bg1">
                    <a:lumMod val="50000"/>
                  </a:schemeClr>
                </a:solidFill>
              </a:rPr>
              <a:t>(PBM) </a:t>
            </a:r>
            <a:r>
              <a:rPr lang="ko-KR" altLang="en-US" dirty="0">
                <a:solidFill>
                  <a:schemeClr val="bg1">
                    <a:lumMod val="50000"/>
                  </a:schemeClr>
                </a:solidFill>
              </a:rPr>
              <a:t>등에 제공되는 리베이트가 축소돼 납품에 어려움이 발생하는 만큼 참조품목과 비슷한 수준의 리베이트를 제공하기 위해 책정된 약가</a:t>
            </a:r>
            <a:r>
              <a:rPr lang="en-US" altLang="ko-KR" dirty="0">
                <a:solidFill>
                  <a:schemeClr val="bg1">
                    <a:lumMod val="50000"/>
                  </a:schemeClr>
                </a:solidFill>
              </a:rPr>
              <a:t> </a:t>
            </a:r>
          </a:p>
          <a:p>
            <a:r>
              <a:rPr lang="en-US" altLang="ko-KR" dirty="0">
                <a:solidFill>
                  <a:schemeClr val="bg1">
                    <a:lumMod val="50000"/>
                  </a:schemeClr>
                </a:solidFill>
              </a:rPr>
              <a:t>Note 2): </a:t>
            </a:r>
            <a:r>
              <a:rPr lang="ko-KR" altLang="en-US" dirty="0">
                <a:solidFill>
                  <a:schemeClr val="bg1">
                    <a:lumMod val="50000"/>
                  </a:schemeClr>
                </a:solidFill>
              </a:rPr>
              <a:t>사전 충전형 주사기</a:t>
            </a:r>
            <a:r>
              <a:rPr lang="en-US" altLang="ko-KR" dirty="0">
                <a:solidFill>
                  <a:schemeClr val="bg1">
                    <a:lumMod val="50000"/>
                  </a:schemeClr>
                </a:solidFill>
              </a:rPr>
              <a:t>, Note3): </a:t>
            </a:r>
            <a:r>
              <a:rPr lang="ko-KR" altLang="en-US" dirty="0">
                <a:solidFill>
                  <a:schemeClr val="bg1">
                    <a:lumMod val="50000"/>
                  </a:schemeClr>
                </a:solidFill>
              </a:rPr>
              <a:t>자동 주사기</a:t>
            </a:r>
          </a:p>
        </p:txBody>
      </p:sp>
      <p:sp>
        <p:nvSpPr>
          <p:cNvPr id="14" name="TextBox 13">
            <a:extLst>
              <a:ext uri="{FF2B5EF4-FFF2-40B4-BE49-F238E27FC236}">
                <a16:creationId xmlns:a16="http://schemas.microsoft.com/office/drawing/2014/main" id="{79E51BD2-98EC-65A7-E4CB-D2E183D39049}"/>
              </a:ext>
            </a:extLst>
          </p:cNvPr>
          <p:cNvSpPr txBox="1"/>
          <p:nvPr/>
        </p:nvSpPr>
        <p:spPr>
          <a:xfrm>
            <a:off x="578910" y="3464730"/>
            <a:ext cx="893227" cy="276999"/>
          </a:xfrm>
          <a:prstGeom prst="rect">
            <a:avLst/>
          </a:prstGeom>
          <a:noFill/>
        </p:spPr>
        <p:txBody>
          <a:bodyPr wrap="square" lIns="0" tIns="0" rIns="0" bIns="0" rtlCol="0">
            <a:spAutoFit/>
          </a:bodyPr>
          <a:lstStyle/>
          <a:p>
            <a:pPr algn="ctr">
              <a:spcAft>
                <a:spcPts val="300"/>
              </a:spcAft>
              <a:defRPr/>
            </a:pPr>
            <a:r>
              <a:rPr lang="ko-KR" altLang="en-US" sz="900" b="1" dirty="0">
                <a:ln>
                  <a:solidFill>
                    <a:srgbClr val="FFFFFF">
                      <a:lumMod val="75000"/>
                      <a:alpha val="0"/>
                    </a:srgbClr>
                  </a:solidFill>
                </a:ln>
                <a:solidFill>
                  <a:srgbClr val="1E49E2"/>
                </a:solidFill>
                <a:latin typeface="KoPub돋움체 Medium"/>
                <a:ea typeface="KoPub돋움체 Medium" panose="02020603020101020101" pitchFamily="18" charset="-127"/>
              </a:rPr>
              <a:t>휴미라</a:t>
            </a:r>
            <a:r>
              <a:rPr lang="en-US" altLang="ko-KR" sz="900" b="1" dirty="0">
                <a:ln>
                  <a:solidFill>
                    <a:srgbClr val="FFFFFF">
                      <a:lumMod val="75000"/>
                      <a:alpha val="0"/>
                    </a:srgbClr>
                  </a:solidFill>
                </a:ln>
                <a:solidFill>
                  <a:srgbClr val="1E49E2"/>
                </a:solidFill>
                <a:latin typeface="KoPub돋움체 Medium"/>
                <a:ea typeface="KoPub돋움체 Medium" panose="02020603020101020101" pitchFamily="18" charset="-127"/>
              </a:rPr>
              <a:t>(Humira) </a:t>
            </a:r>
            <a:r>
              <a:rPr lang="ko-KR" altLang="en-US" sz="900" b="1" dirty="0">
                <a:ln>
                  <a:solidFill>
                    <a:srgbClr val="FFFFFF">
                      <a:lumMod val="75000"/>
                      <a:alpha val="0"/>
                    </a:srgbClr>
                  </a:solidFill>
                </a:ln>
                <a:solidFill>
                  <a:srgbClr val="1E49E2"/>
                </a:solidFill>
                <a:latin typeface="KoPub돋움체 Medium"/>
                <a:ea typeface="KoPub돋움체 Medium" panose="02020603020101020101" pitchFamily="18" charset="-127"/>
              </a:rPr>
              <a:t>美특허 만료</a:t>
            </a:r>
            <a:endParaRPr lang="en-US" altLang="ko-KR" sz="900" b="1" dirty="0">
              <a:ln>
                <a:solidFill>
                  <a:srgbClr val="FFFFFF">
                    <a:lumMod val="75000"/>
                    <a:alpha val="0"/>
                  </a:srgbClr>
                </a:solidFill>
              </a:ln>
              <a:solidFill>
                <a:srgbClr val="1E49E2"/>
              </a:solidFill>
              <a:latin typeface="KoPub돋움체 Medium"/>
              <a:ea typeface="KoPub돋움체 Medium" panose="02020603020101020101" pitchFamily="18" charset="-127"/>
            </a:endParaRPr>
          </a:p>
        </p:txBody>
      </p:sp>
      <p:sp>
        <p:nvSpPr>
          <p:cNvPr id="10" name="직사각형 9">
            <a:extLst>
              <a:ext uri="{FF2B5EF4-FFF2-40B4-BE49-F238E27FC236}">
                <a16:creationId xmlns:a16="http://schemas.microsoft.com/office/drawing/2014/main" id="{6340A94D-7CB5-A4AE-AAD5-9F01544FCD77}"/>
              </a:ext>
            </a:extLst>
          </p:cNvPr>
          <p:cNvSpPr/>
          <p:nvPr/>
        </p:nvSpPr>
        <p:spPr>
          <a:xfrm>
            <a:off x="488949" y="3812884"/>
            <a:ext cx="1073151" cy="257588"/>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2023.01</a:t>
            </a:r>
            <a:endParaRPr lang="ko-KR" altLang="en-US" sz="10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nvGrpSpPr>
          <p:cNvPr id="37" name="그룹 36">
            <a:extLst>
              <a:ext uri="{FF2B5EF4-FFF2-40B4-BE49-F238E27FC236}">
                <a16:creationId xmlns:a16="http://schemas.microsoft.com/office/drawing/2014/main" id="{A7098376-D1C1-6F2C-B23D-AE5DE21B8A57}"/>
              </a:ext>
            </a:extLst>
          </p:cNvPr>
          <p:cNvGrpSpPr/>
          <p:nvPr/>
        </p:nvGrpSpPr>
        <p:grpSpPr>
          <a:xfrm>
            <a:off x="1900687" y="2839253"/>
            <a:ext cx="110490" cy="973631"/>
            <a:chOff x="2157862" y="3017344"/>
            <a:chExt cx="110490" cy="973631"/>
          </a:xfrm>
        </p:grpSpPr>
        <p:sp>
          <p:nvSpPr>
            <p:cNvPr id="16" name="이등변 삼각형 15">
              <a:extLst>
                <a:ext uri="{FF2B5EF4-FFF2-40B4-BE49-F238E27FC236}">
                  <a16:creationId xmlns:a16="http://schemas.microsoft.com/office/drawing/2014/main" id="{62EC6EB4-5DD0-B5CF-E3FD-B9A5595A258A}"/>
                </a:ext>
              </a:extLst>
            </p:cNvPr>
            <p:cNvSpPr/>
            <p:nvPr/>
          </p:nvSpPr>
          <p:spPr>
            <a:xfrm>
              <a:off x="2157862"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20" name="직선 연결선 19">
              <a:extLst>
                <a:ext uri="{FF2B5EF4-FFF2-40B4-BE49-F238E27FC236}">
                  <a16:creationId xmlns:a16="http://schemas.microsoft.com/office/drawing/2014/main" id="{0E0DAA26-4670-D3AD-DF7C-9766C8ED1527}"/>
                </a:ext>
              </a:extLst>
            </p:cNvPr>
            <p:cNvCxnSpPr>
              <a:cxnSpLocks/>
            </p:cNvCxnSpPr>
            <p:nvPr/>
          </p:nvCxnSpPr>
          <p:spPr>
            <a:xfrm flipV="1">
              <a:off x="2204398" y="3017344"/>
              <a:ext cx="0" cy="878381"/>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그룹 31">
            <a:extLst>
              <a:ext uri="{FF2B5EF4-FFF2-40B4-BE49-F238E27FC236}">
                <a16:creationId xmlns:a16="http://schemas.microsoft.com/office/drawing/2014/main" id="{987789BE-3DB7-2BC8-486C-C869BE74F52C}"/>
              </a:ext>
            </a:extLst>
          </p:cNvPr>
          <p:cNvGrpSpPr/>
          <p:nvPr/>
        </p:nvGrpSpPr>
        <p:grpSpPr>
          <a:xfrm>
            <a:off x="5360167" y="2856670"/>
            <a:ext cx="110490" cy="956214"/>
            <a:chOff x="5558287" y="3034761"/>
            <a:chExt cx="110490" cy="956214"/>
          </a:xfrm>
        </p:grpSpPr>
        <p:sp>
          <p:nvSpPr>
            <p:cNvPr id="22" name="이등변 삼각형 21">
              <a:extLst>
                <a:ext uri="{FF2B5EF4-FFF2-40B4-BE49-F238E27FC236}">
                  <a16:creationId xmlns:a16="http://schemas.microsoft.com/office/drawing/2014/main" id="{3300EF1E-1C2D-7EAC-8A2D-3E8D175491B1}"/>
                </a:ext>
              </a:extLst>
            </p:cNvPr>
            <p:cNvSpPr/>
            <p:nvPr/>
          </p:nvSpPr>
          <p:spPr>
            <a:xfrm>
              <a:off x="5558287"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23" name="직선 연결선 22">
              <a:extLst>
                <a:ext uri="{FF2B5EF4-FFF2-40B4-BE49-F238E27FC236}">
                  <a16:creationId xmlns:a16="http://schemas.microsoft.com/office/drawing/2014/main" id="{49594ACF-2A03-B5A6-9D08-71E521DAEB60}"/>
                </a:ext>
              </a:extLst>
            </p:cNvPr>
            <p:cNvCxnSpPr>
              <a:cxnSpLocks/>
              <a:stCxn id="22" idx="0"/>
            </p:cNvCxnSpPr>
            <p:nvPr/>
          </p:nvCxnSpPr>
          <p:spPr>
            <a:xfrm flipV="1">
              <a:off x="5613532" y="3034761"/>
              <a:ext cx="0" cy="860964"/>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직사각형 23">
            <a:extLst>
              <a:ext uri="{FF2B5EF4-FFF2-40B4-BE49-F238E27FC236}">
                <a16:creationId xmlns:a16="http://schemas.microsoft.com/office/drawing/2014/main" id="{D9757C61-03B0-BD24-211F-70580779DCCA}"/>
              </a:ext>
            </a:extLst>
          </p:cNvPr>
          <p:cNvSpPr/>
          <p:nvPr/>
        </p:nvSpPr>
        <p:spPr>
          <a:xfrm>
            <a:off x="5397692" y="2686463"/>
            <a:ext cx="3089359" cy="9535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00"/>
              </a:spcAft>
              <a:defRPr/>
            </a:pP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유플라이마</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셀트리온</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(Yuflyma</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/Celltrion)</a:t>
            </a:r>
          </a:p>
          <a:p>
            <a:pPr marL="349250" indent="-171450">
              <a:spcAft>
                <a:spcPts val="300"/>
              </a:spcAft>
              <a:buFontTx/>
              <a:buChar char="-"/>
              <a:defRPr/>
            </a:pPr>
            <a:endParaRPr lang="en-US" altLang="ko-KR" sz="1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구연산을 제거</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(citrate-free)</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한 고농도 제형</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(100mg/ml)</a:t>
            </a: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셀트리온헬스케어를 통한 직접 판매 예정 </a:t>
            </a:r>
          </a:p>
        </p:txBody>
      </p:sp>
      <p:grpSp>
        <p:nvGrpSpPr>
          <p:cNvPr id="41" name="그룹 40">
            <a:extLst>
              <a:ext uri="{FF2B5EF4-FFF2-40B4-BE49-F238E27FC236}">
                <a16:creationId xmlns:a16="http://schemas.microsoft.com/office/drawing/2014/main" id="{BE29E602-1442-C69C-755F-196E4D153228}"/>
              </a:ext>
            </a:extLst>
          </p:cNvPr>
          <p:cNvGrpSpPr/>
          <p:nvPr/>
        </p:nvGrpSpPr>
        <p:grpSpPr>
          <a:xfrm rot="10800000">
            <a:off x="2960705" y="4066388"/>
            <a:ext cx="110490" cy="1080636"/>
            <a:chOff x="5558287" y="2910339"/>
            <a:chExt cx="110490" cy="1080636"/>
          </a:xfrm>
        </p:grpSpPr>
        <p:sp>
          <p:nvSpPr>
            <p:cNvPr id="42" name="이등변 삼각형 41">
              <a:extLst>
                <a:ext uri="{FF2B5EF4-FFF2-40B4-BE49-F238E27FC236}">
                  <a16:creationId xmlns:a16="http://schemas.microsoft.com/office/drawing/2014/main" id="{992EB543-8684-7F32-E3CE-F0F0598D0438}"/>
                </a:ext>
              </a:extLst>
            </p:cNvPr>
            <p:cNvSpPr/>
            <p:nvPr/>
          </p:nvSpPr>
          <p:spPr>
            <a:xfrm>
              <a:off x="5558287"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43" name="직선 연결선 42">
              <a:extLst>
                <a:ext uri="{FF2B5EF4-FFF2-40B4-BE49-F238E27FC236}">
                  <a16:creationId xmlns:a16="http://schemas.microsoft.com/office/drawing/2014/main" id="{246D1F5A-8466-89AC-2BA2-76CDFB3B9612}"/>
                </a:ext>
              </a:extLst>
            </p:cNvPr>
            <p:cNvCxnSpPr>
              <a:cxnSpLocks/>
              <a:stCxn id="42" idx="0"/>
            </p:cNvCxnSpPr>
            <p:nvPr/>
          </p:nvCxnSpPr>
          <p:spPr>
            <a:xfrm rot="10800000">
              <a:off x="5613532" y="2910339"/>
              <a:ext cx="0" cy="985386"/>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4" name="직사각형 43">
            <a:extLst>
              <a:ext uri="{FF2B5EF4-FFF2-40B4-BE49-F238E27FC236}">
                <a16:creationId xmlns:a16="http://schemas.microsoft.com/office/drawing/2014/main" id="{822338A5-59B7-E43D-A37D-B844F088137B}"/>
              </a:ext>
            </a:extLst>
          </p:cNvPr>
          <p:cNvSpPr/>
          <p:nvPr/>
        </p:nvSpPr>
        <p:spPr>
          <a:xfrm>
            <a:off x="2996899" y="4280174"/>
            <a:ext cx="3089359" cy="14781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00"/>
              </a:spcAft>
              <a:defRPr/>
            </a:pP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하드리마</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삼성바이오에피스</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(Hadlima</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/Samsungbio)</a:t>
            </a:r>
          </a:p>
          <a:p>
            <a:pPr marL="349250" indent="-171450">
              <a:spcAft>
                <a:spcPts val="300"/>
              </a:spcAft>
              <a:buFontTx/>
              <a:buChar char="-"/>
              <a:defRPr/>
            </a:pPr>
            <a:endParaRPr lang="en-US" altLang="ko-KR" sz="1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구연산을 제거</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(citrate-free)</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한 고농도 제형</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(100mg/ml)</a:t>
            </a: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프리필드실린지</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(PFS, Prefilled Syringe)</a:t>
            </a:r>
            <a:r>
              <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rPr>
              <a:t>2)</a:t>
            </a:r>
            <a:r>
              <a:rPr lang="ko-KR" altLang="en-US"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형태로 개발하여 기존 바이알과 앰플에서 발생할 수 있는 미생물 오염과 고무마개</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유리 파편 등의 혼입을 원천적으로 차단</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간편하게 투여 가능한 오토인젝터</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(Auto-injector)</a:t>
            </a:r>
            <a:r>
              <a:rPr lang="en-US" altLang="ko-KR" sz="800" baseline="30000" dirty="0">
                <a:ln>
                  <a:solidFill>
                    <a:srgbClr val="FFFFFF">
                      <a:lumMod val="75000"/>
                      <a:alpha val="0"/>
                    </a:srgbClr>
                  </a:solidFill>
                </a:ln>
                <a:solidFill>
                  <a:srgbClr val="000000"/>
                </a:solidFill>
                <a:latin typeface="KoPub돋움체 Medium"/>
                <a:ea typeface="KoPub돋움체 Medium" panose="02020603020101020101" pitchFamily="18" charset="-127"/>
              </a:rPr>
              <a:t>3)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형태도 개발</a:t>
            </a: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미국 파트너社 오가논</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(Organon)</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을 통한 마케팅 예정</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상호교환성</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(interchangeable)</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바이오시밀러 임상 완료</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grpSp>
        <p:nvGrpSpPr>
          <p:cNvPr id="46" name="그룹 45">
            <a:extLst>
              <a:ext uri="{FF2B5EF4-FFF2-40B4-BE49-F238E27FC236}">
                <a16:creationId xmlns:a16="http://schemas.microsoft.com/office/drawing/2014/main" id="{C3E24AB6-D6D2-D540-56F5-5AB3D3A24EF4}"/>
              </a:ext>
            </a:extLst>
          </p:cNvPr>
          <p:cNvGrpSpPr/>
          <p:nvPr/>
        </p:nvGrpSpPr>
        <p:grpSpPr>
          <a:xfrm rot="10800000">
            <a:off x="6139158" y="4066388"/>
            <a:ext cx="110490" cy="1594442"/>
            <a:chOff x="5558287" y="2396533"/>
            <a:chExt cx="110490" cy="1594442"/>
          </a:xfrm>
        </p:grpSpPr>
        <p:sp>
          <p:nvSpPr>
            <p:cNvPr id="47" name="이등변 삼각형 46">
              <a:extLst>
                <a:ext uri="{FF2B5EF4-FFF2-40B4-BE49-F238E27FC236}">
                  <a16:creationId xmlns:a16="http://schemas.microsoft.com/office/drawing/2014/main" id="{B38F0533-5EF3-88BC-6FC6-F85E1B0F5A5B}"/>
                </a:ext>
              </a:extLst>
            </p:cNvPr>
            <p:cNvSpPr/>
            <p:nvPr/>
          </p:nvSpPr>
          <p:spPr>
            <a:xfrm>
              <a:off x="5558287"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48" name="직선 연결선 47">
              <a:extLst>
                <a:ext uri="{FF2B5EF4-FFF2-40B4-BE49-F238E27FC236}">
                  <a16:creationId xmlns:a16="http://schemas.microsoft.com/office/drawing/2014/main" id="{110C0FDE-1D84-2CF4-D762-CDEB5B9AE8F6}"/>
                </a:ext>
              </a:extLst>
            </p:cNvPr>
            <p:cNvCxnSpPr>
              <a:cxnSpLocks/>
              <a:stCxn id="47" idx="0"/>
            </p:cNvCxnSpPr>
            <p:nvPr/>
          </p:nvCxnSpPr>
          <p:spPr>
            <a:xfrm rot="10800000">
              <a:off x="5613532" y="2396533"/>
              <a:ext cx="0" cy="1499192"/>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9" name="직사각형 48">
            <a:extLst>
              <a:ext uri="{FF2B5EF4-FFF2-40B4-BE49-F238E27FC236}">
                <a16:creationId xmlns:a16="http://schemas.microsoft.com/office/drawing/2014/main" id="{48386015-838D-96A8-6C78-C207A4210032}"/>
              </a:ext>
            </a:extLst>
          </p:cNvPr>
          <p:cNvSpPr/>
          <p:nvPr/>
        </p:nvSpPr>
        <p:spPr>
          <a:xfrm>
            <a:off x="6175352" y="4929083"/>
            <a:ext cx="3089359" cy="9535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00"/>
              </a:spcAft>
              <a:defRPr/>
            </a:pPr>
            <a:r>
              <a:rPr lang="ko-KR" altLang="en-US" sz="900" b="1" dirty="0" err="1">
                <a:ln>
                  <a:solidFill>
                    <a:srgbClr val="FFFFFF">
                      <a:lumMod val="75000"/>
                      <a:alpha val="0"/>
                    </a:srgbClr>
                  </a:solidFill>
                </a:ln>
                <a:solidFill>
                  <a:srgbClr val="00338D"/>
                </a:solidFill>
                <a:latin typeface="KoPub돋움체 Medium"/>
                <a:ea typeface="KoPub돋움체 Medium" panose="02020603020101020101" pitchFamily="18" charset="-127"/>
              </a:rPr>
              <a:t>실테조</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ko-KR" altLang="en-US" sz="900" b="1" dirty="0">
                <a:ln>
                  <a:solidFill>
                    <a:srgbClr val="FFFFFF">
                      <a:lumMod val="75000"/>
                      <a:alpha val="0"/>
                    </a:srgbClr>
                  </a:solidFill>
                </a:ln>
                <a:solidFill>
                  <a:srgbClr val="00338D"/>
                </a:solidFill>
                <a:latin typeface="KoPub돋움체 Medium"/>
                <a:ea typeface="KoPub돋움체 Medium" panose="02020603020101020101" pitchFamily="18" charset="-127"/>
              </a:rPr>
              <a:t>베링거인겔하임</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(Cyltezo</a:t>
            </a:r>
            <a:r>
              <a:rPr lang="en-US" altLang="ko-KR" sz="900" b="1" baseline="30000" dirty="0">
                <a:ln>
                  <a:solidFill>
                    <a:srgbClr val="FFFFFF">
                      <a:lumMod val="75000"/>
                      <a:alpha val="0"/>
                    </a:srgbClr>
                  </a:solidFill>
                </a:ln>
                <a:solidFill>
                  <a:srgbClr val="00338D"/>
                </a:solidFill>
                <a:latin typeface="KoPub돋움체 Medium"/>
                <a:ea typeface="KoPub돋움체 Medium" panose="02020603020101020101" pitchFamily="18" charset="-127"/>
              </a:rPr>
              <a:t>®</a:t>
            </a:r>
            <a:r>
              <a:rPr lang="en-US" altLang="ko-KR" sz="900" b="1" dirty="0">
                <a:ln>
                  <a:solidFill>
                    <a:srgbClr val="FFFFFF">
                      <a:lumMod val="75000"/>
                      <a:alpha val="0"/>
                    </a:srgbClr>
                  </a:solidFill>
                </a:ln>
                <a:solidFill>
                  <a:srgbClr val="00338D"/>
                </a:solidFill>
                <a:latin typeface="KoPub돋움체 Medium"/>
                <a:ea typeface="KoPub돋움체 Medium" panose="02020603020101020101" pitchFamily="18" charset="-127"/>
              </a:rPr>
              <a:t>/Boehringer Ingelheim)</a:t>
            </a:r>
          </a:p>
          <a:p>
            <a:pPr>
              <a:spcAft>
                <a:spcPts val="300"/>
              </a:spcAft>
              <a:defRPr/>
            </a:pPr>
            <a:endParaRPr lang="en-US" altLang="ko-KR" sz="100" b="1" dirty="0">
              <a:ln>
                <a:solidFill>
                  <a:srgbClr val="FFFFFF">
                    <a:lumMod val="75000"/>
                    <a:alpha val="0"/>
                  </a:srgbClr>
                </a:solidFill>
              </a:ln>
              <a:solidFill>
                <a:srgbClr val="00338D"/>
              </a:solidFill>
              <a:latin typeface="KoPub돋움체 Medium"/>
              <a:ea typeface="KoPub돋움체 Medium" panose="02020603020101020101" pitchFamily="18" charset="-127"/>
            </a:endParaRPr>
          </a:p>
          <a:p>
            <a:pPr marL="266700" indent="-180975">
              <a:spcAft>
                <a:spcPts val="300"/>
              </a:spcAft>
              <a:buFontTx/>
              <a:buChar char="-"/>
              <a:defRPr/>
            </a:pPr>
            <a:r>
              <a:rPr lang="ko-KR" altLang="en-US" sz="800" dirty="0" err="1">
                <a:ln>
                  <a:solidFill>
                    <a:srgbClr val="FFFFFF">
                      <a:lumMod val="75000"/>
                      <a:alpha val="0"/>
                    </a:srgbClr>
                  </a:solidFill>
                </a:ln>
                <a:solidFill>
                  <a:srgbClr val="000000"/>
                </a:solidFill>
                <a:latin typeface="KoPub돋움체 Medium"/>
                <a:ea typeface="KoPub돋움체 Medium" panose="02020603020101020101" pitchFamily="18" charset="-127"/>
              </a:rPr>
              <a:t>저농도</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 제형의 상호교환성 바이오시밀러</a:t>
            </a:r>
          </a:p>
        </p:txBody>
      </p:sp>
      <p:grpSp>
        <p:nvGrpSpPr>
          <p:cNvPr id="54" name="그룹 53">
            <a:extLst>
              <a:ext uri="{FF2B5EF4-FFF2-40B4-BE49-F238E27FC236}">
                <a16:creationId xmlns:a16="http://schemas.microsoft.com/office/drawing/2014/main" id="{8231A9C6-58C3-B6AE-A93F-A41F7996CAEC}"/>
              </a:ext>
            </a:extLst>
          </p:cNvPr>
          <p:cNvGrpSpPr/>
          <p:nvPr/>
        </p:nvGrpSpPr>
        <p:grpSpPr>
          <a:xfrm rot="10800000">
            <a:off x="7344552" y="4061247"/>
            <a:ext cx="110490" cy="791076"/>
            <a:chOff x="5558287" y="3199899"/>
            <a:chExt cx="110490" cy="791076"/>
          </a:xfrm>
        </p:grpSpPr>
        <p:sp>
          <p:nvSpPr>
            <p:cNvPr id="56" name="이등변 삼각형 55">
              <a:extLst>
                <a:ext uri="{FF2B5EF4-FFF2-40B4-BE49-F238E27FC236}">
                  <a16:creationId xmlns:a16="http://schemas.microsoft.com/office/drawing/2014/main" id="{E54D405C-AF7E-686A-EF9B-44EC68BF06F2}"/>
                </a:ext>
              </a:extLst>
            </p:cNvPr>
            <p:cNvSpPr/>
            <p:nvPr/>
          </p:nvSpPr>
          <p:spPr>
            <a:xfrm>
              <a:off x="5558287" y="3895725"/>
              <a:ext cx="110490" cy="95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57" name="직선 연결선 56">
              <a:extLst>
                <a:ext uri="{FF2B5EF4-FFF2-40B4-BE49-F238E27FC236}">
                  <a16:creationId xmlns:a16="http://schemas.microsoft.com/office/drawing/2014/main" id="{2EFD1A76-EDED-4B4D-CB3A-22362BB67394}"/>
                </a:ext>
              </a:extLst>
            </p:cNvPr>
            <p:cNvCxnSpPr>
              <a:cxnSpLocks/>
            </p:cNvCxnSpPr>
            <p:nvPr/>
          </p:nvCxnSpPr>
          <p:spPr>
            <a:xfrm rot="10800000">
              <a:off x="5620768" y="3199899"/>
              <a:ext cx="0" cy="695826"/>
            </a:xfrm>
            <a:prstGeom prst="line">
              <a:avLst/>
            </a:prstGeom>
            <a:ln w="31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534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7F51938D-1555-205B-7258-1FF84BEEC280}"/>
              </a:ext>
            </a:extLst>
          </p:cNvPr>
          <p:cNvSpPr/>
          <p:nvPr/>
        </p:nvSpPr>
        <p:spPr>
          <a:xfrm>
            <a:off x="8572500" y="3980273"/>
            <a:ext cx="836393" cy="1287568"/>
          </a:xfrm>
          <a:prstGeom prst="rect">
            <a:avLst/>
          </a:prstGeom>
          <a:solidFill>
            <a:schemeClr val="bg1"/>
          </a:solidFill>
          <a:ln w="1270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cxnSp>
        <p:nvCxnSpPr>
          <p:cNvPr id="45" name="직선 연결선 44">
            <a:extLst>
              <a:ext uri="{FF2B5EF4-FFF2-40B4-BE49-F238E27FC236}">
                <a16:creationId xmlns:a16="http://schemas.microsoft.com/office/drawing/2014/main" id="{2EEE2C4E-D679-441F-8D18-523B5DE96BDE}"/>
              </a:ext>
            </a:extLst>
          </p:cNvPr>
          <p:cNvCxnSpPr>
            <a:cxnSpLocks/>
          </p:cNvCxnSpPr>
          <p:nvPr/>
        </p:nvCxnSpPr>
        <p:spPr>
          <a:xfrm flipH="1">
            <a:off x="6553831" y="5312088"/>
            <a:ext cx="399419" cy="0"/>
          </a:xfrm>
          <a:prstGeom prst="line">
            <a:avLst/>
          </a:prstGeom>
          <a:ln w="6350">
            <a:solidFill>
              <a:schemeClr val="bg1">
                <a:lumMod val="65000"/>
              </a:schemeClr>
            </a:solidFill>
            <a:headEnd type="triangle"/>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AD7940A6-55C0-43CC-BCE8-2EB9E2084F92}"/>
              </a:ext>
            </a:extLst>
          </p:cNvPr>
          <p:cNvGrpSpPr/>
          <p:nvPr/>
        </p:nvGrpSpPr>
        <p:grpSpPr>
          <a:xfrm>
            <a:off x="6514496" y="2986938"/>
            <a:ext cx="448279" cy="1036716"/>
            <a:chOff x="6685325" y="2731960"/>
            <a:chExt cx="460816" cy="1036716"/>
          </a:xfrm>
        </p:grpSpPr>
        <p:sp>
          <p:nvSpPr>
            <p:cNvPr id="62" name="Freeform 6">
              <a:extLst>
                <a:ext uri="{FF2B5EF4-FFF2-40B4-BE49-F238E27FC236}">
                  <a16:creationId xmlns:a16="http://schemas.microsoft.com/office/drawing/2014/main" id="{D717FFCD-8B4D-4736-BC9B-B59CCFA979FB}"/>
                </a:ext>
              </a:extLst>
            </p:cNvPr>
            <p:cNvSpPr>
              <a:spLocks/>
            </p:cNvSpPr>
            <p:nvPr/>
          </p:nvSpPr>
          <p:spPr bwMode="auto">
            <a:xfrm>
              <a:off x="6915733" y="2731960"/>
              <a:ext cx="230408" cy="1036716"/>
            </a:xfrm>
            <a:custGeom>
              <a:avLst/>
              <a:gdLst>
                <a:gd name="T0" fmla="*/ 263 w 263"/>
                <a:gd name="T1" fmla="*/ 0 h 264"/>
                <a:gd name="T2" fmla="*/ 0 w 263"/>
                <a:gd name="T3" fmla="*/ 0 h 264"/>
                <a:gd name="T4" fmla="*/ 0 w 263"/>
                <a:gd name="T5" fmla="*/ 264 h 264"/>
                <a:gd name="T6" fmla="*/ 263 w 263"/>
                <a:gd name="T7" fmla="*/ 264 h 264"/>
              </a:gdLst>
              <a:ahLst/>
              <a:cxnLst>
                <a:cxn ang="0">
                  <a:pos x="T0" y="T1"/>
                </a:cxn>
                <a:cxn ang="0">
                  <a:pos x="T2" y="T3"/>
                </a:cxn>
                <a:cxn ang="0">
                  <a:pos x="T4" y="T5"/>
                </a:cxn>
                <a:cxn ang="0">
                  <a:pos x="T6" y="T7"/>
                </a:cxn>
              </a:cxnLst>
              <a:rect l="0" t="0" r="r" b="b"/>
              <a:pathLst>
                <a:path w="263" h="264">
                  <a:moveTo>
                    <a:pt x="263" y="0"/>
                  </a:moveTo>
                  <a:lnTo>
                    <a:pt x="0" y="0"/>
                  </a:lnTo>
                  <a:lnTo>
                    <a:pt x="0" y="264"/>
                  </a:lnTo>
                  <a:lnTo>
                    <a:pt x="263" y="264"/>
                  </a:lnTo>
                </a:path>
              </a:pathLst>
            </a:custGeom>
            <a:noFill/>
            <a:ln w="6350" cap="flat">
              <a:solidFill>
                <a:schemeClr val="bg1">
                  <a:lumMod val="65000"/>
                </a:schemeClr>
              </a:solidFill>
              <a:prstDash val="solid"/>
              <a:miter lim="800000"/>
              <a:headEnd type="triangle"/>
              <a:tailEnd type="triangle"/>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cxnSp>
          <p:nvCxnSpPr>
            <p:cNvPr id="63" name="직선 연결선 62">
              <a:extLst>
                <a:ext uri="{FF2B5EF4-FFF2-40B4-BE49-F238E27FC236}">
                  <a16:creationId xmlns:a16="http://schemas.microsoft.com/office/drawing/2014/main" id="{6CD5FAA3-1985-42EB-B004-13AD69BE524F}"/>
                </a:ext>
              </a:extLst>
            </p:cNvPr>
            <p:cNvCxnSpPr>
              <a:cxnSpLocks/>
            </p:cNvCxnSpPr>
            <p:nvPr/>
          </p:nvCxnSpPr>
          <p:spPr>
            <a:xfrm>
              <a:off x="6685325" y="3232721"/>
              <a:ext cx="230408" cy="0"/>
            </a:xfrm>
            <a:prstGeom prst="line">
              <a:avLst/>
            </a:prstGeom>
            <a:noFill/>
            <a:ln w="635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Ⅲ. </a:t>
            </a:r>
            <a:r>
              <a:rPr lang="ko-KR" altLang="en-US" dirty="0"/>
              <a:t>바이오시밀러 산업 주요 이슈 </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en-US" altLang="ko-KR" dirty="0"/>
              <a:t>ISSUE 2. </a:t>
            </a:r>
            <a:r>
              <a:rPr lang="ko-KR" altLang="en-US" dirty="0"/>
              <a:t>美 바이오시밀러 시장 확장 </a:t>
            </a:r>
            <a:r>
              <a:rPr lang="en-US" altLang="ko-KR" dirty="0"/>
              <a:t>- </a:t>
            </a:r>
            <a:r>
              <a:rPr lang="ko-KR" altLang="en-US" dirty="0"/>
              <a:t>인플레이션 감축법</a:t>
            </a:r>
            <a:r>
              <a:rPr lang="en-US" altLang="ko-KR" dirty="0"/>
              <a:t>(IRA)</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미국은 인플레이션 감축법</a:t>
            </a:r>
            <a:r>
              <a:rPr lang="en-US" altLang="ko-KR" dirty="0"/>
              <a:t>(IRA)</a:t>
            </a:r>
            <a:r>
              <a:rPr lang="ko-KR" altLang="en-US" dirty="0"/>
              <a:t>에 따라 미국 공공의료보험기관</a:t>
            </a:r>
            <a:r>
              <a:rPr lang="en-US" altLang="ko-KR" dirty="0"/>
              <a:t>(CMS)</a:t>
            </a:r>
            <a:r>
              <a:rPr lang="ko-KR" altLang="en-US" dirty="0"/>
              <a:t>에 특정 처방의약품의 약가 협상권을 부여하고</a:t>
            </a:r>
            <a:r>
              <a:rPr lang="en-US" altLang="ko-KR" dirty="0"/>
              <a:t>,</a:t>
            </a:r>
            <a:r>
              <a:rPr lang="ko-KR" altLang="en-US" dirty="0"/>
              <a:t> 바이오시밀러 처방에 대한 인센티브를 확대하면서 바이오시밀러 시장 확대에 우호적인 환경 조성</a:t>
            </a:r>
            <a:endParaRPr lang="en-US" altLang="ko-KR" dirty="0">
              <a:highlight>
                <a:srgbClr val="FFFF00"/>
              </a:highlight>
            </a:endParaRPr>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4292772"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CMS,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4"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204619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t>제약</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t>·</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t>바이오 관련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t>IRA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rPr>
                <a:t>주요 내용</a:t>
              </a: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483"/>
            <a:ext cx="4284614" cy="276837"/>
            <a:chOff x="704850" y="2013298"/>
            <a:chExt cx="4140200"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255890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IRA</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가 바이오시밀러 시장에 미치는 영향</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직사각형 18">
            <a:extLst>
              <a:ext uri="{FF2B5EF4-FFF2-40B4-BE49-F238E27FC236}">
                <a16:creationId xmlns:a16="http://schemas.microsoft.com/office/drawing/2014/main" id="{7F574A1C-AA93-436D-ADC6-3F456848D741}"/>
              </a:ext>
            </a:extLst>
          </p:cNvPr>
          <p:cNvSpPr/>
          <p:nvPr/>
        </p:nvSpPr>
        <p:spPr>
          <a:xfrm>
            <a:off x="497108" y="2587855"/>
            <a:ext cx="4292822" cy="312099"/>
          </a:xfrm>
          <a:prstGeom prst="rect">
            <a:avLst/>
          </a:prstGeom>
          <a:solidFill>
            <a:srgbClr val="00338D"/>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en-US" altLang="ko-KR" sz="1050" b="1" dirty="0">
                <a:ln>
                  <a:solidFill>
                    <a:schemeClr val="tx2">
                      <a:alpha val="0"/>
                    </a:schemeClr>
                  </a:solidFill>
                </a:ln>
                <a:solidFill>
                  <a:schemeClr val="bg1"/>
                </a:solidFill>
                <a:latin typeface="+mn-ea"/>
              </a:rPr>
              <a:t>Subtitle B - Prescription Drug Pricing Reform</a:t>
            </a:r>
            <a:endParaRPr lang="ko-KR" altLang="en-US" sz="1050" b="1" dirty="0">
              <a:ln>
                <a:solidFill>
                  <a:schemeClr val="tx2">
                    <a:alpha val="0"/>
                  </a:schemeClr>
                </a:solidFill>
              </a:ln>
              <a:solidFill>
                <a:schemeClr val="bg1"/>
              </a:solidFill>
              <a:latin typeface="+mn-ea"/>
            </a:endParaRPr>
          </a:p>
        </p:txBody>
      </p:sp>
      <p:sp>
        <p:nvSpPr>
          <p:cNvPr id="32" name="직사각형 31">
            <a:extLst>
              <a:ext uri="{FF2B5EF4-FFF2-40B4-BE49-F238E27FC236}">
                <a16:creationId xmlns:a16="http://schemas.microsoft.com/office/drawing/2014/main" id="{159285C3-7634-4169-9CF8-AA180085CD52}"/>
              </a:ext>
            </a:extLst>
          </p:cNvPr>
          <p:cNvSpPr/>
          <p:nvPr/>
        </p:nvSpPr>
        <p:spPr>
          <a:xfrm>
            <a:off x="497108" y="3939738"/>
            <a:ext cx="971041" cy="1342496"/>
          </a:xfrm>
          <a:prstGeom prst="rect">
            <a:avLst/>
          </a:prstGeom>
          <a:solidFill>
            <a:schemeClr val="bg1">
              <a:lumMod val="95000"/>
            </a:schemeClr>
          </a:solidFill>
          <a:ln w="63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ctr"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900" b="1" dirty="0">
                <a:ln>
                  <a:solidFill>
                    <a:sysClr val="window" lastClr="FFFFFF">
                      <a:lumMod val="65000"/>
                      <a:alpha val="0"/>
                    </a:sysClr>
                  </a:solidFill>
                </a:ln>
                <a:solidFill>
                  <a:schemeClr val="tx1">
                    <a:lumMod val="85000"/>
                    <a:lumOff val="15000"/>
                  </a:schemeClr>
                </a:solidFill>
                <a:latin typeface="+mn-ea"/>
                <a:ea typeface="KoPub돋움체 Medium" panose="00000600000000000000" pitchFamily="2" charset="-127"/>
              </a:rPr>
              <a:t>약가 협상 대상</a:t>
            </a:r>
          </a:p>
        </p:txBody>
      </p:sp>
      <p:sp>
        <p:nvSpPr>
          <p:cNvPr id="43" name="직사각형 42">
            <a:extLst>
              <a:ext uri="{FF2B5EF4-FFF2-40B4-BE49-F238E27FC236}">
                <a16:creationId xmlns:a16="http://schemas.microsoft.com/office/drawing/2014/main" id="{0AC7F920-91C3-4788-A49C-E1919063E788}"/>
              </a:ext>
            </a:extLst>
          </p:cNvPr>
          <p:cNvSpPr/>
          <p:nvPr/>
        </p:nvSpPr>
        <p:spPr>
          <a:xfrm>
            <a:off x="488949" y="5326912"/>
            <a:ext cx="979200" cy="541304"/>
          </a:xfrm>
          <a:prstGeom prst="rect">
            <a:avLst/>
          </a:prstGeom>
          <a:solidFill>
            <a:schemeClr val="bg1">
              <a:lumMod val="95000"/>
            </a:schemeClr>
          </a:solidFill>
          <a:ln w="63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ctr"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900" b="1" dirty="0">
                <a:ln>
                  <a:solidFill>
                    <a:sysClr val="window" lastClr="FFFFFF">
                      <a:lumMod val="65000"/>
                      <a:alpha val="0"/>
                    </a:sysClr>
                  </a:solidFill>
                </a:ln>
                <a:solidFill>
                  <a:schemeClr val="tx1">
                    <a:lumMod val="85000"/>
                    <a:lumOff val="15000"/>
                  </a:schemeClr>
                </a:solidFill>
                <a:latin typeface="+mn-ea"/>
                <a:ea typeface="KoPub돋움체 Medium" panose="00000600000000000000" pitchFamily="2" charset="-127"/>
              </a:rPr>
              <a:t>바이오시밀러</a:t>
            </a:r>
            <a:endParaRPr lang="en-US" altLang="ko-KR" sz="900" b="1" dirty="0">
              <a:ln>
                <a:solidFill>
                  <a:sysClr val="window" lastClr="FFFFFF">
                    <a:lumMod val="65000"/>
                    <a:alpha val="0"/>
                  </a:sysClr>
                </a:solidFill>
              </a:ln>
              <a:solidFill>
                <a:schemeClr val="tx1">
                  <a:lumMod val="85000"/>
                  <a:lumOff val="15000"/>
                </a:schemeClr>
              </a:solidFill>
              <a:latin typeface="+mn-ea"/>
              <a:ea typeface="KoPub돋움체 Medium" panose="00000600000000000000" pitchFamily="2" charset="-127"/>
            </a:endParaRPr>
          </a:p>
          <a:p>
            <a:pPr algn="ctr" fontAlgn="ctr"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900" b="1" dirty="0">
                <a:ln>
                  <a:solidFill>
                    <a:sysClr val="window" lastClr="FFFFFF">
                      <a:lumMod val="65000"/>
                      <a:alpha val="0"/>
                    </a:sysClr>
                  </a:solidFill>
                </a:ln>
                <a:solidFill>
                  <a:schemeClr val="tx1">
                    <a:lumMod val="85000"/>
                    <a:lumOff val="15000"/>
                  </a:schemeClr>
                </a:solidFill>
                <a:latin typeface="+mn-ea"/>
                <a:ea typeface="KoPub돋움체 Medium" panose="00000600000000000000" pitchFamily="2" charset="-127"/>
              </a:rPr>
              <a:t>인센티브 강화</a:t>
            </a:r>
            <a:endParaRPr lang="en-US" altLang="ko-KR" sz="900" b="1" dirty="0">
              <a:ln>
                <a:solidFill>
                  <a:sysClr val="window" lastClr="FFFFFF">
                    <a:lumMod val="65000"/>
                    <a:alpha val="0"/>
                  </a:sysClr>
                </a:solidFill>
              </a:ln>
              <a:solidFill>
                <a:schemeClr val="tx1">
                  <a:lumMod val="85000"/>
                  <a:lumOff val="15000"/>
                </a:schemeClr>
              </a:solidFill>
              <a:latin typeface="+mn-ea"/>
              <a:ea typeface="KoPub돋움체 Medium" panose="00000600000000000000" pitchFamily="2" charset="-127"/>
            </a:endParaRPr>
          </a:p>
        </p:txBody>
      </p:sp>
      <p:sp>
        <p:nvSpPr>
          <p:cNvPr id="65" name="직사각형 64">
            <a:extLst>
              <a:ext uri="{FF2B5EF4-FFF2-40B4-BE49-F238E27FC236}">
                <a16:creationId xmlns:a16="http://schemas.microsoft.com/office/drawing/2014/main" id="{32A9765E-3836-453B-A6BF-5577E986F43A}"/>
              </a:ext>
            </a:extLst>
          </p:cNvPr>
          <p:cNvSpPr/>
          <p:nvPr/>
        </p:nvSpPr>
        <p:spPr>
          <a:xfrm>
            <a:off x="6962549" y="2577046"/>
            <a:ext cx="2454501" cy="837784"/>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36000" rIns="108000" bIns="36000" rtlCol="0" anchor="ctr">
            <a:spAutoFit/>
          </a:bodyPr>
          <a:lstStyle/>
          <a:p>
            <a:pPr marL="108000" indent="-108000" fontAlgn="base" hangingPunct="0">
              <a:lnSpc>
                <a:spcPct val="110000"/>
              </a:lnSpc>
              <a:spcAft>
                <a:spcPts val="300"/>
              </a:spcAft>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en-US" altLang="ko-KR" sz="900" dirty="0">
                <a:ln>
                  <a:solidFill>
                    <a:schemeClr val="tx2">
                      <a:alpha val="0"/>
                    </a:schemeClr>
                  </a:solidFill>
                </a:ln>
                <a:solidFill>
                  <a:schemeClr val="tx1">
                    <a:lumMod val="85000"/>
                    <a:lumOff val="15000"/>
                  </a:schemeClr>
                </a:solidFill>
                <a:latin typeface="+mn-ea"/>
                <a:ea typeface="KoPub돋움체 Medium" panose="00000600000000000000" pitchFamily="2" charset="-127"/>
              </a:rPr>
              <a:t>CMS </a:t>
            </a:r>
            <a:r>
              <a:rPr lang="ko-KR" altLang="en-US" sz="900" dirty="0">
                <a:ln>
                  <a:solidFill>
                    <a:schemeClr val="tx2">
                      <a:alpha val="0"/>
                    </a:schemeClr>
                  </a:solidFill>
                </a:ln>
                <a:solidFill>
                  <a:schemeClr val="tx1">
                    <a:lumMod val="85000"/>
                    <a:lumOff val="15000"/>
                  </a:schemeClr>
                </a:solidFill>
                <a:latin typeface="+mn-ea"/>
                <a:ea typeface="KoPub돋움체 Medium" panose="00000600000000000000" pitchFamily="2" charset="-127"/>
              </a:rPr>
              <a:t>약가 협상에 참여하여 가격 인하 </a:t>
            </a:r>
            <a:endParaRPr lang="en-US" altLang="ko-KR" sz="900" dirty="0">
              <a:ln>
                <a:solidFill>
                  <a:schemeClr val="tx2">
                    <a:alpha val="0"/>
                  </a:schemeClr>
                </a:solidFill>
              </a:ln>
              <a:solidFill>
                <a:schemeClr val="tx1">
                  <a:lumMod val="85000"/>
                  <a:lumOff val="15000"/>
                </a:schemeClr>
              </a:solidFill>
              <a:latin typeface="+mn-ea"/>
              <a:ea typeface="KoPub돋움체 Medium" panose="00000600000000000000" pitchFamily="2" charset="-127"/>
            </a:endParaRPr>
          </a:p>
          <a:p>
            <a:pPr marL="271463" indent="-171450" fontAlgn="base" hangingPunct="0">
              <a:lnSpc>
                <a:spcPct val="110000"/>
              </a:lnSpc>
              <a:spcAft>
                <a:spcPts val="300"/>
              </a:spcAft>
              <a:buFontTx/>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약가 협상 대상이면서 개발 비용이 높은 분야 </a:t>
            </a:r>
            <a:r>
              <a:rPr lang="en-US" altLang="ko-KR"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자가면역학 등</a:t>
            </a:r>
            <a:r>
              <a:rPr lang="en-US" altLang="ko-KR"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의 </a:t>
            </a:r>
            <a:r>
              <a:rPr lang="en-US" altLang="ko-KR"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R&amp;D</a:t>
            </a:r>
            <a:r>
              <a:rPr lang="ko-KR" altLang="en-US"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위축 우려</a:t>
            </a:r>
            <a:endParaRPr lang="en-US" altLang="ko-KR"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271463" indent="-171450" fontAlgn="base" hangingPunct="0">
              <a:lnSpc>
                <a:spcPct val="110000"/>
              </a:lnSpc>
              <a:spcAft>
                <a:spcPts val="300"/>
              </a:spcAft>
              <a:buFontTx/>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높은 약가와 이를 통한 수익성에 기반하여 투자가 이루어지고 있기 때문에 투자 위축 가능성 존재 </a:t>
            </a:r>
            <a:endParaRPr lang="en-US" altLang="ko-KR" sz="8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69" name="직사각형 68">
            <a:extLst>
              <a:ext uri="{FF2B5EF4-FFF2-40B4-BE49-F238E27FC236}">
                <a16:creationId xmlns:a16="http://schemas.microsoft.com/office/drawing/2014/main" id="{022D1D62-C000-4DCA-AA07-4730C9BD1EF7}"/>
              </a:ext>
            </a:extLst>
          </p:cNvPr>
          <p:cNvSpPr/>
          <p:nvPr/>
        </p:nvSpPr>
        <p:spPr>
          <a:xfrm>
            <a:off x="6962548" y="3547269"/>
            <a:ext cx="1314677" cy="1284894"/>
          </a:xfrm>
          <a:prstGeom prst="rect">
            <a:avLst/>
          </a:prstGeom>
          <a:solidFill>
            <a:srgbClr val="D9F6FF"/>
          </a:solidFill>
          <a:ln w="9525">
            <a:solidFill>
              <a:srgbClr val="B4E2F9"/>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36000" rIns="108000" bIns="36000" rtlCol="0" anchor="t">
            <a:spAutoFit/>
          </a:bodyPr>
          <a:lstStyle/>
          <a:p>
            <a:pPr marL="108000" indent="-108000" fontAlgn="base" hangingPunct="0">
              <a:lnSpc>
                <a:spcPct val="110000"/>
              </a:lnSpc>
              <a:spcAft>
                <a:spcPts val="300"/>
              </a:spcAft>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en-US" altLang="ko-KR" sz="900" dirty="0">
                <a:ln>
                  <a:solidFill>
                    <a:schemeClr val="tx2">
                      <a:alpha val="0"/>
                    </a:schemeClr>
                  </a:solidFill>
                </a:ln>
                <a:solidFill>
                  <a:schemeClr val="tx1">
                    <a:lumMod val="85000"/>
                    <a:lumOff val="15000"/>
                  </a:schemeClr>
                </a:solidFill>
                <a:latin typeface="+mn-ea"/>
                <a:ea typeface="KoPub돋움체 Medium" panose="00000600000000000000" pitchFamily="2" charset="-127"/>
              </a:rPr>
              <a:t>CMS </a:t>
            </a:r>
            <a:r>
              <a:rPr lang="ko-KR" altLang="en-US" sz="900" dirty="0">
                <a:ln>
                  <a:solidFill>
                    <a:schemeClr val="tx2">
                      <a:alpha val="0"/>
                    </a:schemeClr>
                  </a:solidFill>
                </a:ln>
                <a:solidFill>
                  <a:schemeClr val="tx1">
                    <a:lumMod val="85000"/>
                    <a:lumOff val="15000"/>
                  </a:schemeClr>
                </a:solidFill>
                <a:latin typeface="+mn-ea"/>
                <a:ea typeface="KoPub돋움체 Medium" panose="00000600000000000000" pitchFamily="2" charset="-127"/>
              </a:rPr>
              <a:t>약가 협상을 통한 더 많은 약가 인하보다는 특허 전략 수정 등을 통해 오리지널 의약품 대비 </a:t>
            </a:r>
            <a:r>
              <a:rPr lang="en-US" altLang="ko-KR" sz="900" dirty="0">
                <a:ln>
                  <a:solidFill>
                    <a:schemeClr val="tx2">
                      <a:alpha val="0"/>
                    </a:schemeClr>
                  </a:solidFill>
                </a:ln>
                <a:solidFill>
                  <a:schemeClr val="tx1">
                    <a:lumMod val="85000"/>
                    <a:lumOff val="15000"/>
                  </a:schemeClr>
                </a:solidFill>
                <a:latin typeface="+mn-ea"/>
                <a:ea typeface="KoPub돋움체 Medium" panose="00000600000000000000" pitchFamily="2" charset="-127"/>
              </a:rPr>
              <a:t>20~30% </a:t>
            </a:r>
            <a:r>
              <a:rPr lang="ko-KR" altLang="en-US" sz="900" dirty="0">
                <a:ln>
                  <a:solidFill>
                    <a:schemeClr val="tx2">
                      <a:alpha val="0"/>
                    </a:schemeClr>
                  </a:solidFill>
                </a:ln>
                <a:solidFill>
                  <a:schemeClr val="tx1">
                    <a:lumMod val="85000"/>
                    <a:lumOff val="15000"/>
                  </a:schemeClr>
                </a:solidFill>
                <a:latin typeface="+mn-ea"/>
                <a:ea typeface="KoPub돋움체 Medium" panose="00000600000000000000" pitchFamily="2" charset="-127"/>
              </a:rPr>
              <a:t>저렴한 바이오시밀러 출시 허용  </a:t>
            </a:r>
            <a:endParaRPr lang="ko-KR" altLang="en-US" sz="800" dirty="0">
              <a:ln>
                <a:solidFill>
                  <a:schemeClr val="tx2">
                    <a:alpha val="0"/>
                  </a:schemeClr>
                </a:solidFill>
              </a:ln>
              <a:solidFill>
                <a:schemeClr val="tx1">
                  <a:lumMod val="85000"/>
                  <a:lumOff val="15000"/>
                </a:schemeClr>
              </a:solidFill>
              <a:latin typeface="+mn-ea"/>
              <a:ea typeface="KoPub돋움체 Medium" panose="00000600000000000000" pitchFamily="2" charset="-127"/>
            </a:endParaRPr>
          </a:p>
        </p:txBody>
      </p:sp>
      <p:grpSp>
        <p:nvGrpSpPr>
          <p:cNvPr id="6" name="그룹 5">
            <a:extLst>
              <a:ext uri="{FF2B5EF4-FFF2-40B4-BE49-F238E27FC236}">
                <a16:creationId xmlns:a16="http://schemas.microsoft.com/office/drawing/2014/main" id="{164C0FC7-94AA-40C1-8847-CA5F1C1664DE}"/>
              </a:ext>
            </a:extLst>
          </p:cNvPr>
          <p:cNvGrpSpPr/>
          <p:nvPr/>
        </p:nvGrpSpPr>
        <p:grpSpPr>
          <a:xfrm>
            <a:off x="5142742" y="3134066"/>
            <a:ext cx="1440938" cy="672401"/>
            <a:chOff x="5132339" y="2948286"/>
            <a:chExt cx="1440938" cy="672401"/>
          </a:xfrm>
        </p:grpSpPr>
        <p:sp>
          <p:nvSpPr>
            <p:cNvPr id="60" name="직사각형 59">
              <a:extLst>
                <a:ext uri="{FF2B5EF4-FFF2-40B4-BE49-F238E27FC236}">
                  <a16:creationId xmlns:a16="http://schemas.microsoft.com/office/drawing/2014/main" id="{D0C81EA9-8370-415F-AEBC-C89456C2668A}"/>
                </a:ext>
              </a:extLst>
            </p:cNvPr>
            <p:cNvSpPr/>
            <p:nvPr/>
          </p:nvSpPr>
          <p:spPr>
            <a:xfrm>
              <a:off x="5132339" y="2948286"/>
              <a:ext cx="1440938" cy="672401"/>
            </a:xfrm>
            <a:prstGeom prst="rect">
              <a:avLst/>
            </a:prstGeom>
            <a:solidFill>
              <a:srgbClr val="D9F6FF"/>
            </a:solidFill>
            <a:ln w="9525">
              <a:solidFill>
                <a:srgbClr val="B4E2F9"/>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fontAlgn="base" hangingPunct="0">
                <a:lnSpc>
                  <a:spcPct val="110000"/>
                </a:lnSpc>
                <a:spcAft>
                  <a:spcPts val="3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endParaRPr lang="en-US" altLang="ko-KR" sz="500" b="1" dirty="0">
                <a:ln>
                  <a:solidFill>
                    <a:schemeClr val="tx2">
                      <a:alpha val="0"/>
                    </a:schemeClr>
                  </a:solidFill>
                </a:ln>
                <a:solidFill>
                  <a:schemeClr val="tx1">
                    <a:lumMod val="85000"/>
                    <a:lumOff val="15000"/>
                  </a:schemeClr>
                </a:solidFill>
                <a:latin typeface="+mn-ea"/>
              </a:endParaRPr>
            </a:p>
            <a:p>
              <a:pPr algn="ctr" fontAlgn="base" hangingPunct="0">
                <a:lnSpc>
                  <a:spcPct val="110000"/>
                </a:lnSpc>
                <a:spcAft>
                  <a:spcPts val="3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tx2">
                        <a:alpha val="0"/>
                      </a:schemeClr>
                    </a:solidFill>
                  </a:ln>
                  <a:solidFill>
                    <a:schemeClr val="tx1">
                      <a:lumMod val="85000"/>
                      <a:lumOff val="15000"/>
                    </a:schemeClr>
                  </a:solidFill>
                  <a:latin typeface="+mn-ea"/>
                </a:rPr>
                <a:t>약가 협상 대상의 오리지널 의약품 제조사 </a:t>
              </a:r>
            </a:p>
          </p:txBody>
        </p:sp>
        <p:sp>
          <p:nvSpPr>
            <p:cNvPr id="31" name="직사각형 30">
              <a:extLst>
                <a:ext uri="{FF2B5EF4-FFF2-40B4-BE49-F238E27FC236}">
                  <a16:creationId xmlns:a16="http://schemas.microsoft.com/office/drawing/2014/main" id="{44526DE1-2D57-4CE4-84FE-E096B5A83710}"/>
                </a:ext>
              </a:extLst>
            </p:cNvPr>
            <p:cNvSpPr/>
            <p:nvPr/>
          </p:nvSpPr>
          <p:spPr>
            <a:xfrm>
              <a:off x="5137949" y="2952676"/>
              <a:ext cx="206349" cy="275175"/>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1</a:t>
              </a:r>
              <a:endParaRPr lang="ko-KR" altLang="en-US"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grpSp>
      <p:grpSp>
        <p:nvGrpSpPr>
          <p:cNvPr id="10" name="그룹 9">
            <a:extLst>
              <a:ext uri="{FF2B5EF4-FFF2-40B4-BE49-F238E27FC236}">
                <a16:creationId xmlns:a16="http://schemas.microsoft.com/office/drawing/2014/main" id="{3A1554A6-B4A7-4DED-A9EC-0C043E8871CD}"/>
              </a:ext>
            </a:extLst>
          </p:cNvPr>
          <p:cNvGrpSpPr/>
          <p:nvPr/>
        </p:nvGrpSpPr>
        <p:grpSpPr>
          <a:xfrm>
            <a:off x="5142742" y="4951555"/>
            <a:ext cx="1416880" cy="612178"/>
            <a:chOff x="5156446" y="5033118"/>
            <a:chExt cx="1416880" cy="458064"/>
          </a:xfrm>
        </p:grpSpPr>
        <p:sp>
          <p:nvSpPr>
            <p:cNvPr id="35" name="직사각형 34">
              <a:extLst>
                <a:ext uri="{FF2B5EF4-FFF2-40B4-BE49-F238E27FC236}">
                  <a16:creationId xmlns:a16="http://schemas.microsoft.com/office/drawing/2014/main" id="{2908F65F-3A77-4764-94BA-8BD94479417D}"/>
                </a:ext>
              </a:extLst>
            </p:cNvPr>
            <p:cNvSpPr/>
            <p:nvPr/>
          </p:nvSpPr>
          <p:spPr>
            <a:xfrm>
              <a:off x="5156446" y="5033118"/>
              <a:ext cx="1416880" cy="458064"/>
            </a:xfrm>
            <a:prstGeom prst="rect">
              <a:avLst/>
            </a:prstGeom>
            <a:solidFill>
              <a:srgbClr val="D9F6FF"/>
            </a:solidFill>
            <a:ln w="9525">
              <a:solidFill>
                <a:srgbClr val="B4E2F9"/>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216000" rIns="108000" bIns="108000" rtlCol="0" anchor="ctr">
              <a:spAutoFit/>
            </a:bodyPr>
            <a:lstStyle/>
            <a:p>
              <a:pPr algn="ctr" fontAlgn="base" hangingPunct="0">
                <a:lnSpc>
                  <a:spcPct val="110000"/>
                </a:lnSpc>
                <a:spcAft>
                  <a:spcPts val="3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endParaRPr lang="en-US" altLang="ko-KR" sz="500" b="1" dirty="0">
                <a:ln>
                  <a:solidFill>
                    <a:schemeClr val="tx2">
                      <a:alpha val="0"/>
                    </a:schemeClr>
                  </a:solidFill>
                </a:ln>
                <a:solidFill>
                  <a:schemeClr val="tx1">
                    <a:lumMod val="85000"/>
                    <a:lumOff val="15000"/>
                  </a:schemeClr>
                </a:solidFill>
                <a:latin typeface="+mn-ea"/>
              </a:endParaRPr>
            </a:p>
            <a:p>
              <a:pPr algn="ctr" fontAlgn="base" hangingPunct="0">
                <a:lnSpc>
                  <a:spcPct val="110000"/>
                </a:lnSpc>
                <a:spcAft>
                  <a:spcPts val="3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tx2">
                        <a:alpha val="0"/>
                      </a:schemeClr>
                    </a:solidFill>
                  </a:ln>
                  <a:solidFill>
                    <a:schemeClr val="tx1">
                      <a:lumMod val="85000"/>
                      <a:lumOff val="15000"/>
                    </a:schemeClr>
                  </a:solidFill>
                  <a:latin typeface="+mn-ea"/>
                </a:rPr>
                <a:t>바이오시밀러 제조사</a:t>
              </a:r>
              <a:endParaRPr lang="en-US" altLang="ko-KR" sz="1000" b="1" dirty="0">
                <a:ln>
                  <a:solidFill>
                    <a:schemeClr val="tx2">
                      <a:alpha val="0"/>
                    </a:schemeClr>
                  </a:solidFill>
                </a:ln>
                <a:solidFill>
                  <a:schemeClr val="tx1">
                    <a:lumMod val="85000"/>
                    <a:lumOff val="15000"/>
                  </a:schemeClr>
                </a:solidFill>
                <a:latin typeface="+mn-ea"/>
              </a:endParaRPr>
            </a:p>
          </p:txBody>
        </p:sp>
        <p:sp>
          <p:nvSpPr>
            <p:cNvPr id="41" name="직사각형 40">
              <a:extLst>
                <a:ext uri="{FF2B5EF4-FFF2-40B4-BE49-F238E27FC236}">
                  <a16:creationId xmlns:a16="http://schemas.microsoft.com/office/drawing/2014/main" id="{3427608A-C554-4657-9CB1-CBACB02B800E}"/>
                </a:ext>
              </a:extLst>
            </p:cNvPr>
            <p:cNvSpPr/>
            <p:nvPr/>
          </p:nvSpPr>
          <p:spPr>
            <a:xfrm>
              <a:off x="5160380" y="5038636"/>
              <a:ext cx="220054" cy="207143"/>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2</a:t>
              </a:r>
              <a:endParaRPr lang="ko-KR" altLang="en-US" sz="14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grpSp>
      <p:sp>
        <p:nvSpPr>
          <p:cNvPr id="52" name="직사각형 51">
            <a:extLst>
              <a:ext uri="{FF2B5EF4-FFF2-40B4-BE49-F238E27FC236}">
                <a16:creationId xmlns:a16="http://schemas.microsoft.com/office/drawing/2014/main" id="{02383740-1678-4EB1-A52B-811858B7CA03}"/>
              </a:ext>
            </a:extLst>
          </p:cNvPr>
          <p:cNvSpPr/>
          <p:nvPr/>
        </p:nvSpPr>
        <p:spPr>
          <a:xfrm>
            <a:off x="6962547" y="4944484"/>
            <a:ext cx="1314678" cy="675497"/>
          </a:xfrm>
          <a:prstGeom prst="rect">
            <a:avLst/>
          </a:prstGeom>
          <a:solidFill>
            <a:srgbClr val="D9F6FF"/>
          </a:solidFill>
          <a:ln w="9525">
            <a:solidFill>
              <a:srgbClr val="B4E2F9"/>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36000" rIns="108000" bIns="36000" rtlCol="0" anchor="t">
            <a:spAutoFit/>
          </a:bodyPr>
          <a:lstStyle/>
          <a:p>
            <a:pPr marL="108000" indent="-108000" fontAlgn="base" hangingPunct="0">
              <a:lnSpc>
                <a:spcPct val="110000"/>
              </a:lnSpc>
              <a:spcAft>
                <a:spcPts val="300"/>
              </a:spcAft>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900" dirty="0">
                <a:ln>
                  <a:solidFill>
                    <a:schemeClr val="tx2">
                      <a:alpha val="0"/>
                    </a:schemeClr>
                  </a:solidFill>
                </a:ln>
                <a:solidFill>
                  <a:schemeClr val="tx1">
                    <a:lumMod val="85000"/>
                    <a:lumOff val="15000"/>
                  </a:schemeClr>
                </a:solidFill>
                <a:latin typeface="+mn-ea"/>
                <a:ea typeface="KoPub돋움체 Medium" panose="00000600000000000000" pitchFamily="2" charset="-127"/>
              </a:rPr>
              <a:t>바이오시밀러 인센티브 강화에 따라 처방이 확대되면서 수요 상승 </a:t>
            </a:r>
            <a:endParaRPr lang="ko-KR" altLang="en-US" sz="800" dirty="0">
              <a:ln>
                <a:solidFill>
                  <a:schemeClr val="tx2">
                    <a:alpha val="0"/>
                  </a:schemeClr>
                </a:solidFill>
              </a:ln>
              <a:solidFill>
                <a:schemeClr val="tx1">
                  <a:lumMod val="85000"/>
                  <a:lumOff val="15000"/>
                </a:schemeClr>
              </a:solidFill>
              <a:latin typeface="+mn-ea"/>
              <a:ea typeface="KoPub돋움체 Medium" panose="00000600000000000000" pitchFamily="2" charset="-127"/>
            </a:endParaRPr>
          </a:p>
        </p:txBody>
      </p:sp>
      <p:sp>
        <p:nvSpPr>
          <p:cNvPr id="76" name="Freeform 6">
            <a:extLst>
              <a:ext uri="{FF2B5EF4-FFF2-40B4-BE49-F238E27FC236}">
                <a16:creationId xmlns:a16="http://schemas.microsoft.com/office/drawing/2014/main" id="{8015A698-5ECD-472E-AE6F-4FC4D91F5FFF}"/>
              </a:ext>
            </a:extLst>
          </p:cNvPr>
          <p:cNvSpPr>
            <a:spLocks/>
          </p:cNvSpPr>
          <p:nvPr/>
        </p:nvSpPr>
        <p:spPr bwMode="auto">
          <a:xfrm rot="10800000">
            <a:off x="8289312" y="3980274"/>
            <a:ext cx="92882" cy="1287567"/>
          </a:xfrm>
          <a:custGeom>
            <a:avLst/>
            <a:gdLst>
              <a:gd name="T0" fmla="*/ 263 w 263"/>
              <a:gd name="T1" fmla="*/ 0 h 264"/>
              <a:gd name="T2" fmla="*/ 0 w 263"/>
              <a:gd name="T3" fmla="*/ 0 h 264"/>
              <a:gd name="T4" fmla="*/ 0 w 263"/>
              <a:gd name="T5" fmla="*/ 264 h 264"/>
              <a:gd name="T6" fmla="*/ 263 w 263"/>
              <a:gd name="T7" fmla="*/ 264 h 264"/>
            </a:gdLst>
            <a:ahLst/>
            <a:cxnLst>
              <a:cxn ang="0">
                <a:pos x="T0" y="T1"/>
              </a:cxn>
              <a:cxn ang="0">
                <a:pos x="T2" y="T3"/>
              </a:cxn>
              <a:cxn ang="0">
                <a:pos x="T4" y="T5"/>
              </a:cxn>
              <a:cxn ang="0">
                <a:pos x="T6" y="T7"/>
              </a:cxn>
            </a:cxnLst>
            <a:rect l="0" t="0" r="r" b="b"/>
            <a:pathLst>
              <a:path w="263" h="264">
                <a:moveTo>
                  <a:pt x="263" y="0"/>
                </a:moveTo>
                <a:lnTo>
                  <a:pt x="0" y="0"/>
                </a:lnTo>
                <a:lnTo>
                  <a:pt x="0" y="264"/>
                </a:lnTo>
                <a:lnTo>
                  <a:pt x="263" y="264"/>
                </a:lnTo>
              </a:path>
            </a:pathLst>
          </a:custGeom>
          <a:ln w="63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ko-KR" altLang="en-US" dirty="0"/>
          </a:p>
        </p:txBody>
      </p:sp>
      <p:cxnSp>
        <p:nvCxnSpPr>
          <p:cNvPr id="78" name="직선 화살표 연결선 77">
            <a:extLst>
              <a:ext uri="{FF2B5EF4-FFF2-40B4-BE49-F238E27FC236}">
                <a16:creationId xmlns:a16="http://schemas.microsoft.com/office/drawing/2014/main" id="{3ED1D1E2-74F7-4660-9FA7-4C18DB30FDA1}"/>
              </a:ext>
            </a:extLst>
          </p:cNvPr>
          <p:cNvCxnSpPr>
            <a:cxnSpLocks/>
          </p:cNvCxnSpPr>
          <p:nvPr/>
        </p:nvCxnSpPr>
        <p:spPr>
          <a:xfrm>
            <a:off x="8382194" y="4656242"/>
            <a:ext cx="190306" cy="0"/>
          </a:xfrm>
          <a:prstGeom prst="straightConnector1">
            <a:avLst/>
          </a:prstGeom>
          <a:ln w="63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596FF9-F89C-46FD-BBAD-219303EF704D}"/>
              </a:ext>
            </a:extLst>
          </p:cNvPr>
          <p:cNvSpPr txBox="1"/>
          <p:nvPr/>
        </p:nvSpPr>
        <p:spPr>
          <a:xfrm>
            <a:off x="8591099" y="4397660"/>
            <a:ext cx="805658" cy="510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defPPr>
              <a:defRPr lang="en-US"/>
            </a:defPPr>
            <a:lvl1pPr>
              <a:defRPr sz="1200" b="1">
                <a:ln>
                  <a:solidFill>
                    <a:schemeClr val="tx2">
                      <a:alpha val="0"/>
                    </a:schemeClr>
                  </a:solidFill>
                </a:ln>
                <a:solidFill>
                  <a:schemeClr val="bg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spcAft>
                <a:spcPts val="200"/>
              </a:spcAft>
            </a:pPr>
            <a:r>
              <a:rPr lang="ko-KR" altLang="en-US" sz="1050" dirty="0">
                <a:solidFill>
                  <a:schemeClr val="accent1"/>
                </a:solidFill>
              </a:rPr>
              <a:t>바이오시밀러 </a:t>
            </a:r>
            <a:endParaRPr lang="en-US" altLang="ko-KR" sz="1050" dirty="0">
              <a:solidFill>
                <a:schemeClr val="accent1"/>
              </a:solidFill>
            </a:endParaRPr>
          </a:p>
          <a:p>
            <a:pPr algn="ctr">
              <a:spcAft>
                <a:spcPts val="200"/>
              </a:spcAft>
            </a:pPr>
            <a:r>
              <a:rPr lang="ko-KR" altLang="en-US" sz="1050" dirty="0">
                <a:solidFill>
                  <a:schemeClr val="accent1"/>
                </a:solidFill>
              </a:rPr>
              <a:t>시장 확대에 우호적인 환경 </a:t>
            </a:r>
          </a:p>
        </p:txBody>
      </p:sp>
      <p:sp>
        <p:nvSpPr>
          <p:cNvPr id="8" name="TextBox 7">
            <a:extLst>
              <a:ext uri="{FF2B5EF4-FFF2-40B4-BE49-F238E27FC236}">
                <a16:creationId xmlns:a16="http://schemas.microsoft.com/office/drawing/2014/main" id="{7AEDB5A4-1134-FA7B-7731-AA5A7B577E7C}"/>
              </a:ext>
            </a:extLst>
          </p:cNvPr>
          <p:cNvSpPr txBox="1"/>
          <p:nvPr/>
        </p:nvSpPr>
        <p:spPr>
          <a:xfrm>
            <a:off x="5137538" y="5722387"/>
            <a:ext cx="4284613" cy="478387"/>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a:t>
            </a:r>
            <a:r>
              <a:rPr lang="ko-KR" altLang="en-US" dirty="0">
                <a:solidFill>
                  <a:schemeClr val="bg1">
                    <a:lumMod val="50000"/>
                  </a:schemeClr>
                </a:solidFill>
              </a:rPr>
              <a:t>화이자의 엘리퀴스</a:t>
            </a:r>
            <a:r>
              <a:rPr lang="en-US" altLang="ko-KR" dirty="0">
                <a:solidFill>
                  <a:schemeClr val="bg1">
                    <a:lumMod val="50000"/>
                  </a:schemeClr>
                </a:solidFill>
              </a:rPr>
              <a:t>, BMS</a:t>
            </a:r>
            <a:r>
              <a:rPr lang="ko-KR" altLang="en-US" dirty="0">
                <a:solidFill>
                  <a:schemeClr val="bg1">
                    <a:lumMod val="50000"/>
                  </a:schemeClr>
                </a:solidFill>
              </a:rPr>
              <a:t>의 레블리미드</a:t>
            </a:r>
            <a:r>
              <a:rPr lang="en-US" altLang="ko-KR" dirty="0">
                <a:solidFill>
                  <a:schemeClr val="bg1">
                    <a:lumMod val="50000"/>
                  </a:schemeClr>
                </a:solidFill>
              </a:rPr>
              <a:t>, MSD</a:t>
            </a:r>
            <a:r>
              <a:rPr lang="ko-KR" altLang="en-US" dirty="0">
                <a:solidFill>
                  <a:schemeClr val="bg1">
                    <a:lumMod val="50000"/>
                  </a:schemeClr>
                </a:solidFill>
              </a:rPr>
              <a:t>의</a:t>
            </a:r>
            <a:r>
              <a:rPr lang="en-US" altLang="ko-KR" dirty="0">
                <a:solidFill>
                  <a:schemeClr val="bg1">
                    <a:lumMod val="50000"/>
                  </a:schemeClr>
                </a:solidFill>
              </a:rPr>
              <a:t> </a:t>
            </a:r>
            <a:r>
              <a:rPr lang="ko-KR" altLang="en-US" dirty="0">
                <a:solidFill>
                  <a:schemeClr val="bg1">
                    <a:lumMod val="50000"/>
                  </a:schemeClr>
                </a:solidFill>
              </a:rPr>
              <a:t>자누비아 등 일부 블록버스터 의약품은 약가 협상 불가피</a:t>
            </a:r>
            <a:endParaRPr lang="en-US" altLang="ko-KR" dirty="0">
              <a:solidFill>
                <a:schemeClr val="bg1">
                  <a:lumMod val="50000"/>
                </a:schemeClr>
              </a:solidFill>
            </a:endParaRPr>
          </a:p>
        </p:txBody>
      </p:sp>
      <p:sp>
        <p:nvSpPr>
          <p:cNvPr id="24" name="직사각형 23">
            <a:extLst>
              <a:ext uri="{FF2B5EF4-FFF2-40B4-BE49-F238E27FC236}">
                <a16:creationId xmlns:a16="http://schemas.microsoft.com/office/drawing/2014/main" id="{658C15D0-B90D-413F-92DF-C0FDD327A375}"/>
              </a:ext>
            </a:extLst>
          </p:cNvPr>
          <p:cNvSpPr/>
          <p:nvPr/>
        </p:nvSpPr>
        <p:spPr>
          <a:xfrm>
            <a:off x="497108" y="2962190"/>
            <a:ext cx="971041" cy="927713"/>
          </a:xfrm>
          <a:prstGeom prst="rect">
            <a:avLst/>
          </a:prstGeom>
          <a:solidFill>
            <a:schemeClr val="bg1">
              <a:lumMod val="95000"/>
            </a:schemeClr>
          </a:solidFill>
          <a:ln w="63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ctr"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900" b="1" dirty="0">
                <a:ln>
                  <a:solidFill>
                    <a:sysClr val="window" lastClr="FFFFFF">
                      <a:lumMod val="65000"/>
                      <a:alpha val="0"/>
                    </a:sysClr>
                  </a:solidFill>
                </a:ln>
                <a:solidFill>
                  <a:schemeClr val="tx1">
                    <a:lumMod val="85000"/>
                    <a:lumOff val="15000"/>
                  </a:schemeClr>
                </a:solidFill>
                <a:latin typeface="+mn-ea"/>
              </a:rPr>
              <a:t>약가 협상을 통한 가격 인하</a:t>
            </a:r>
          </a:p>
        </p:txBody>
      </p:sp>
      <p:sp>
        <p:nvSpPr>
          <p:cNvPr id="44" name="직사각형 43">
            <a:extLst>
              <a:ext uri="{FF2B5EF4-FFF2-40B4-BE49-F238E27FC236}">
                <a16:creationId xmlns:a16="http://schemas.microsoft.com/office/drawing/2014/main" id="{6CD157B8-7D93-4995-B013-EB33D765F139}"/>
              </a:ext>
            </a:extLst>
          </p:cNvPr>
          <p:cNvSpPr/>
          <p:nvPr/>
        </p:nvSpPr>
        <p:spPr>
          <a:xfrm>
            <a:off x="497108" y="5326909"/>
            <a:ext cx="4266152" cy="541304"/>
          </a:xfrm>
          <a:prstGeom prst="rect">
            <a:avLst/>
          </a:prstGeom>
          <a:noFill/>
          <a:ln w="6350">
            <a:solidFill>
              <a:srgbClr val="00338D"/>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0" tIns="0" rIns="108000" bIns="0" rtlCol="0" anchor="ctr">
            <a:noAutofit/>
          </a:bodyPr>
          <a:lstStyle/>
          <a:p>
            <a:pPr marL="90000" indent="-90000" fontAlgn="base">
              <a:lnSpc>
                <a:spcPct val="110000"/>
              </a:lnSpc>
              <a:spcAft>
                <a:spcPts val="500"/>
              </a:spcAft>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 처방 이후 환급 받는 인센티브를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5</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년간</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(`22.10~’27.12)</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기존 오리지널 평균 약값</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(ASP)</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6%</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에서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8%</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로 인상</a:t>
            </a:r>
          </a:p>
        </p:txBody>
      </p:sp>
      <p:sp>
        <p:nvSpPr>
          <p:cNvPr id="33" name="직사각형 32">
            <a:extLst>
              <a:ext uri="{FF2B5EF4-FFF2-40B4-BE49-F238E27FC236}">
                <a16:creationId xmlns:a16="http://schemas.microsoft.com/office/drawing/2014/main" id="{0AA83DF4-6DED-4F5B-9ABA-BF1C7F90502F}"/>
              </a:ext>
            </a:extLst>
          </p:cNvPr>
          <p:cNvSpPr/>
          <p:nvPr/>
        </p:nvSpPr>
        <p:spPr>
          <a:xfrm>
            <a:off x="497108" y="3939734"/>
            <a:ext cx="4266152" cy="1342499"/>
          </a:xfrm>
          <a:prstGeom prst="rect">
            <a:avLst/>
          </a:prstGeom>
          <a:noFill/>
          <a:ln w="6350">
            <a:solidFill>
              <a:srgbClr val="00338D"/>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0" tIns="0" rIns="108000" bIns="0" rtlCol="0" anchor="ctr">
            <a:noAutofit/>
          </a:bodyPr>
          <a:lstStyle/>
          <a:p>
            <a:pPr marL="90000" indent="-90000" fontAlgn="base">
              <a:lnSpc>
                <a:spcPct val="110000"/>
              </a:lnSpc>
              <a:spcAft>
                <a:spcPts val="500"/>
              </a:spcAft>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연간 지출액이 높은 상위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50</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개 처방약</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(Medicare Part D/B)</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중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FDA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승인 후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9</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이상 제네릭이 출시되지 않은 저분자 합성의약품과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13</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이상 시밀러가 출시되지 않은 바이오의약품</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90000" indent="-90000" fontAlgn="base">
              <a:lnSpc>
                <a:spcPct val="110000"/>
              </a:lnSpc>
              <a:spcAft>
                <a:spcPts val="500"/>
              </a:spcAft>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제외 대상</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271463" indent="-171450" fontAlgn="base">
              <a:lnSpc>
                <a:spcPct val="110000"/>
              </a:lnSpc>
              <a:spcAft>
                <a:spcPts val="500"/>
              </a:spcAft>
              <a:buFontTx/>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희귀의약품</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단일 적응증</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혈액제제</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연간 메디케어</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(Medicare)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지출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 미만인 의약품</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인플레이션에 따라 조정</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p>
          <a:p>
            <a:pPr marL="271463" indent="-171450" fontAlgn="base">
              <a:lnSpc>
                <a:spcPct val="110000"/>
              </a:lnSpc>
              <a:spcAft>
                <a:spcPts val="500"/>
              </a:spcAft>
              <a:buFontTx/>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제네릭</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바이오시밀러가 있는 의약품 혹은 출시 가능성 있을 시 협상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지연 가능 </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sp>
        <p:nvSpPr>
          <p:cNvPr id="25" name="직사각형 24">
            <a:extLst>
              <a:ext uri="{FF2B5EF4-FFF2-40B4-BE49-F238E27FC236}">
                <a16:creationId xmlns:a16="http://schemas.microsoft.com/office/drawing/2014/main" id="{19FB1B31-8E44-49FA-AC83-4C4219218DD2}"/>
              </a:ext>
            </a:extLst>
          </p:cNvPr>
          <p:cNvSpPr/>
          <p:nvPr/>
        </p:nvSpPr>
        <p:spPr>
          <a:xfrm>
            <a:off x="497108" y="2965036"/>
            <a:ext cx="4266152" cy="927696"/>
          </a:xfrm>
          <a:prstGeom prst="rect">
            <a:avLst/>
          </a:prstGeom>
          <a:noFill/>
          <a:ln w="6350">
            <a:solidFill>
              <a:srgbClr val="00338D"/>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0" tIns="0" rIns="108000" bIns="0" rtlCol="0" anchor="ctr">
            <a:noAutofit/>
          </a:bodyPr>
          <a:lstStyle/>
          <a:p>
            <a:pPr marL="90000" indent="-90000" fontAlgn="base">
              <a:lnSpc>
                <a:spcPct val="110000"/>
              </a:lnSpc>
              <a:spcAft>
                <a:spcPts val="500"/>
              </a:spcAft>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2026</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년부터 미국 공공의료보험기관</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(CMS, Center for Medicine and Medicaid Services)</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 특정 처방의약품의 약가 협상권 부여  </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271463" indent="-171450" fontAlgn="base">
              <a:lnSpc>
                <a:spcPct val="110000"/>
              </a:lnSpc>
              <a:spcAft>
                <a:spcPts val="500"/>
              </a:spcAft>
              <a:buFontTx/>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협상에 응하지 않는 제약사에게 해당 의약품 연간 매출의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65%</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 해당하는 소비세 부과</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분기마다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10%</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씩 상승해 최대 </a:t>
            </a: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95%)</a:t>
            </a:r>
          </a:p>
          <a:p>
            <a:pPr marL="90000" indent="-90000" fontAlgn="base">
              <a:lnSpc>
                <a:spcPct val="110000"/>
              </a:lnSpc>
              <a:spcAft>
                <a:spcPts val="500"/>
              </a:spcAft>
              <a:buFont typeface="Arial" panose="020B0604020202020204" pitchFamily="34" charset="0"/>
              <a:buChar char="•"/>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년부터 인플레이션보다 가격이 높은 의약품에게 리베이트 지불 </a:t>
            </a:r>
            <a:endParaRPr lang="en-US" altLang="ko-KR" sz="8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293545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Ⅲ. </a:t>
            </a:r>
            <a:r>
              <a:rPr lang="ko-KR" altLang="en-US" dirty="0"/>
              <a:t>바이오시밀러 산업 주요 이슈 </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en-US" altLang="ko-KR" dirty="0"/>
              <a:t>ISSUE 2. </a:t>
            </a:r>
            <a:r>
              <a:rPr lang="ko-KR" altLang="en-US" dirty="0"/>
              <a:t>美 바이오시밀러 시장 확장 </a:t>
            </a:r>
            <a:r>
              <a:rPr lang="en-US" altLang="ko-KR" dirty="0"/>
              <a:t>– </a:t>
            </a:r>
            <a:r>
              <a:rPr lang="ko-KR" altLang="en-US" dirty="0"/>
              <a:t>상호교환성 임상 폐지</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미국 </a:t>
            </a:r>
            <a:r>
              <a:rPr lang="en-US" altLang="ko-KR" dirty="0"/>
              <a:t>FDA</a:t>
            </a:r>
            <a:r>
              <a:rPr lang="ko-KR" altLang="en-US" dirty="0"/>
              <a:t>는 상호교환성 바이오시밀러의 승인을 추가하면서 바이오시밀러 대체처방을 확대하는 추세</a:t>
            </a:r>
            <a:r>
              <a:rPr lang="en-US" altLang="ko-KR" dirty="0"/>
              <a:t>. </a:t>
            </a:r>
            <a:r>
              <a:rPr lang="ko-KR" altLang="en-US" dirty="0"/>
              <a:t>반면에 별도의 임상 절차가 필요한 상호교환성 바이오시밀러 제도는 바이오시밀러 접근성이 떨어질 가능성이 제기되면서 상호교환성 임상 폐지 법안 발의</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845499"/>
            <a:ext cx="4293269"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 </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a:solidFill>
                  <a:schemeClr val="bg1">
                    <a:lumMod val="50000"/>
                  </a:schemeClr>
                </a:solidFill>
              </a:rPr>
              <a:t>스위칭 임상은 오리지널의약품과 바이오시밀러 간 </a:t>
            </a:r>
            <a:r>
              <a:rPr lang="en-US" altLang="ko-KR" dirty="0">
                <a:solidFill>
                  <a:schemeClr val="bg1">
                    <a:lumMod val="50000"/>
                  </a:schemeClr>
                </a:solidFill>
              </a:rPr>
              <a:t>2</a:t>
            </a:r>
            <a:r>
              <a:rPr lang="ko-KR" altLang="en-US" dirty="0">
                <a:solidFill>
                  <a:schemeClr val="bg1">
                    <a:lumMod val="50000"/>
                  </a:schemeClr>
                </a:solidFill>
              </a:rPr>
              <a:t>회 이상 교체 처방했을 때 치료 변화를 평가</a:t>
            </a:r>
            <a:endParaRPr lang="en-US" altLang="ko-KR"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3"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3498885"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미국 상호교환성</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(Interchangeable)</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바이오시밀러 제도</a:t>
              </a: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483"/>
            <a:ext cx="4284613" cy="276837"/>
            <a:chOff x="704850" y="2013298"/>
            <a:chExt cx="4140200"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337986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미국 바이오시밀러 대체처방 활성화를 위한 법안 발의</a:t>
              </a: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7" name="직사각형 56">
            <a:extLst>
              <a:ext uri="{FF2B5EF4-FFF2-40B4-BE49-F238E27FC236}">
                <a16:creationId xmlns:a16="http://schemas.microsoft.com/office/drawing/2014/main" id="{721A41C8-D87E-4392-AD10-6564F3156190}"/>
              </a:ext>
            </a:extLst>
          </p:cNvPr>
          <p:cNvSpPr/>
          <p:nvPr/>
        </p:nvSpPr>
        <p:spPr>
          <a:xfrm>
            <a:off x="692285" y="2568320"/>
            <a:ext cx="4089984" cy="511952"/>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미국은 </a:t>
            </a:r>
            <a:r>
              <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FDA</a:t>
            </a: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가 </a:t>
            </a:r>
            <a:r>
              <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a:t>
            </a: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상호교환</a:t>
            </a:r>
            <a:r>
              <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(Interchangeable)’</a:t>
            </a: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을 허용해야 </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바이오시밀러 대체처방 가능 </a:t>
            </a:r>
          </a:p>
        </p:txBody>
      </p:sp>
      <p:sp>
        <p:nvSpPr>
          <p:cNvPr id="58" name="직사각형 57">
            <a:extLst>
              <a:ext uri="{FF2B5EF4-FFF2-40B4-BE49-F238E27FC236}">
                <a16:creationId xmlns:a16="http://schemas.microsoft.com/office/drawing/2014/main" id="{87C9834C-36CC-41BE-AA14-40F9FA3DB81E}"/>
              </a:ext>
            </a:extLst>
          </p:cNvPr>
          <p:cNvSpPr/>
          <p:nvPr/>
        </p:nvSpPr>
        <p:spPr>
          <a:xfrm>
            <a:off x="488949" y="3192673"/>
            <a:ext cx="4284664" cy="1125328"/>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바이오시밀러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상호교환성에</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대한 지침</a:t>
            </a:r>
            <a:r>
              <a:rPr lang="en-US" altLang="ko-KR" sz="900" b="1" dirty="0">
                <a:ln>
                  <a:solidFill>
                    <a:sysClr val="window" lastClr="FFFFFF">
                      <a:lumMod val="65000"/>
                      <a:alpha val="0"/>
                    </a:sysClr>
                  </a:solidFill>
                </a:ln>
                <a:solidFill>
                  <a:schemeClr val="tx1">
                    <a:lumMod val="85000"/>
                    <a:lumOff val="15000"/>
                  </a:schemeClr>
                </a:solidFill>
                <a:latin typeface="+mn-ea"/>
              </a:rPr>
              <a:t>(Considerations in Demonstrating Interchangeability With a Reference Product Guidance for Industry)’</a:t>
            </a:r>
            <a:r>
              <a:rPr lang="ko-KR" altLang="en-US" sz="900" b="1" dirty="0">
                <a:ln>
                  <a:solidFill>
                    <a:sysClr val="window" lastClr="FFFFFF">
                      <a:lumMod val="65000"/>
                      <a:alpha val="0"/>
                    </a:sysClr>
                  </a:solidFill>
                </a:ln>
                <a:solidFill>
                  <a:schemeClr val="tx1">
                    <a:lumMod val="85000"/>
                    <a:lumOff val="15000"/>
                  </a:schemeClr>
                </a:solidFill>
                <a:latin typeface="+mn-ea"/>
              </a:rPr>
              <a:t>발표 </a:t>
            </a:r>
            <a:r>
              <a:rPr lang="en-US" altLang="ko-KR" sz="900" b="1" dirty="0">
                <a:ln>
                  <a:solidFill>
                    <a:sysClr val="window" lastClr="FFFFFF">
                      <a:lumMod val="65000"/>
                      <a:alpha val="0"/>
                    </a:sysClr>
                  </a:solidFill>
                </a:ln>
                <a:solidFill>
                  <a:schemeClr val="tx1">
                    <a:lumMod val="85000"/>
                    <a:lumOff val="15000"/>
                  </a:schemeClr>
                </a:solidFill>
                <a:latin typeface="+mn-ea"/>
              </a:rPr>
              <a:t>(’19.05)</a:t>
            </a:r>
          </a:p>
          <a:p>
            <a:pPr marL="269875" indent="-17145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FDA</a:t>
            </a:r>
            <a:r>
              <a:rPr lang="ko-KR" altLang="en-US" sz="800" dirty="0">
                <a:ln>
                  <a:solidFill>
                    <a:sysClr val="window" lastClr="FFFFFF">
                      <a:lumMod val="65000"/>
                      <a:alpha val="0"/>
                    </a:sysClr>
                  </a:solidFill>
                </a:ln>
                <a:solidFill>
                  <a:schemeClr val="tx1">
                    <a:lumMod val="85000"/>
                    <a:lumOff val="15000"/>
                  </a:schemeClr>
                </a:solidFill>
                <a:latin typeface="+mn-ea"/>
              </a:rPr>
              <a:t>로부터 바이오시밀러 승인 후 추가로 스위칭</a:t>
            </a:r>
            <a:r>
              <a:rPr lang="en-US" altLang="ko-KR" sz="800" dirty="0">
                <a:ln>
                  <a:solidFill>
                    <a:sysClr val="window" lastClr="FFFFFF">
                      <a:lumMod val="65000"/>
                      <a:alpha val="0"/>
                    </a:sysClr>
                  </a:solidFill>
                </a:ln>
                <a:solidFill>
                  <a:schemeClr val="tx1">
                    <a:lumMod val="85000"/>
                    <a:lumOff val="15000"/>
                  </a:schemeClr>
                </a:solidFill>
                <a:latin typeface="+mn-ea"/>
              </a:rPr>
              <a:t>(switching)</a:t>
            </a:r>
            <a:r>
              <a:rPr lang="ko-KR" altLang="en-US" sz="800" dirty="0">
                <a:ln>
                  <a:solidFill>
                    <a:sysClr val="window" lastClr="FFFFFF">
                      <a:lumMod val="65000"/>
                      <a:alpha val="0"/>
                    </a:sysClr>
                  </a:solidFill>
                </a:ln>
                <a:solidFill>
                  <a:schemeClr val="tx1">
                    <a:lumMod val="85000"/>
                    <a:lumOff val="15000"/>
                  </a:schemeClr>
                </a:solidFill>
                <a:latin typeface="+mn-ea"/>
              </a:rPr>
              <a:t> 임상</a:t>
            </a:r>
            <a:r>
              <a:rPr lang="en-US" altLang="ko-KR" sz="800" baseline="30000" dirty="0">
                <a:ln>
                  <a:solidFill>
                    <a:sysClr val="window" lastClr="FFFFFF">
                      <a:lumMod val="65000"/>
                      <a:alpha val="0"/>
                    </a:sysClr>
                  </a:solidFill>
                </a:ln>
                <a:solidFill>
                  <a:schemeClr val="tx1">
                    <a:lumMod val="85000"/>
                    <a:lumOff val="15000"/>
                  </a:schemeClr>
                </a:solidFill>
                <a:latin typeface="+mn-ea"/>
              </a:rPr>
              <a:t>1)</a:t>
            </a:r>
            <a:r>
              <a:rPr lang="ko-KR" altLang="en-US" sz="800" dirty="0">
                <a:ln>
                  <a:solidFill>
                    <a:sysClr val="window" lastClr="FFFFFF">
                      <a:lumMod val="65000"/>
                      <a:alpha val="0"/>
                    </a:sysClr>
                  </a:solidFill>
                </a:ln>
                <a:solidFill>
                  <a:schemeClr val="tx1">
                    <a:lumMod val="85000"/>
                    <a:lumOff val="15000"/>
                  </a:schemeClr>
                </a:solidFill>
                <a:latin typeface="+mn-ea"/>
              </a:rPr>
              <a:t>을 통해 바이오시밀러와 오리지널 의약품 처방이 같은 임상적 결과임을 증명하면 상호교환성 바이오시밀러로 허가</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269875"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상호교환성 바이오시밀러로 허가 받은 경우</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 처방의사의 개입없이 약국에서 대체처방이 가능</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grpSp>
        <p:nvGrpSpPr>
          <p:cNvPr id="5" name="그룹 4">
            <a:extLst>
              <a:ext uri="{FF2B5EF4-FFF2-40B4-BE49-F238E27FC236}">
                <a16:creationId xmlns:a16="http://schemas.microsoft.com/office/drawing/2014/main" id="{142AB6BC-02FA-449A-8BED-92701AD5E813}"/>
              </a:ext>
            </a:extLst>
          </p:cNvPr>
          <p:cNvGrpSpPr/>
          <p:nvPr/>
        </p:nvGrpSpPr>
        <p:grpSpPr>
          <a:xfrm>
            <a:off x="5113981" y="3496934"/>
            <a:ext cx="4313420" cy="2379987"/>
            <a:chOff x="5103630" y="2564454"/>
            <a:chExt cx="4313420" cy="2019420"/>
          </a:xfrm>
        </p:grpSpPr>
        <p:sp>
          <p:nvSpPr>
            <p:cNvPr id="62" name="직사각형 61">
              <a:extLst>
                <a:ext uri="{FF2B5EF4-FFF2-40B4-BE49-F238E27FC236}">
                  <a16:creationId xmlns:a16="http://schemas.microsoft.com/office/drawing/2014/main" id="{0660C317-BC78-4232-B892-B344DC267E5D}"/>
                </a:ext>
              </a:extLst>
            </p:cNvPr>
            <p:cNvSpPr/>
            <p:nvPr/>
          </p:nvSpPr>
          <p:spPr>
            <a:xfrm>
              <a:off x="5132389" y="2672876"/>
              <a:ext cx="4284661" cy="1910998"/>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fontAlgn="ctr">
                <a:lnSpc>
                  <a:spcPct val="110000"/>
                </a:lnSpc>
                <a:spcAft>
                  <a:spcPts val="500"/>
                </a:spcAft>
                <a:defRPr/>
              </a:pPr>
              <a:endParaRPr lang="en-US" altLang="ko-KR" sz="900"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마이크 리</a:t>
              </a:r>
              <a:r>
                <a:rPr lang="en-US" altLang="ko-KR" sz="900" b="1" dirty="0">
                  <a:ln>
                    <a:solidFill>
                      <a:sysClr val="window" lastClr="FFFFFF">
                        <a:lumMod val="65000"/>
                        <a:alpha val="0"/>
                      </a:sysClr>
                    </a:solidFill>
                  </a:ln>
                  <a:solidFill>
                    <a:schemeClr val="tx1">
                      <a:lumMod val="85000"/>
                      <a:lumOff val="15000"/>
                    </a:schemeClr>
                  </a:solidFill>
                  <a:latin typeface="+mn-ea"/>
                </a:rPr>
                <a:t>(MIKE LEE, </a:t>
              </a:r>
              <a:r>
                <a:rPr lang="ko-KR" altLang="en-US" sz="900" b="1" dirty="0">
                  <a:ln>
                    <a:solidFill>
                      <a:sysClr val="window" lastClr="FFFFFF">
                        <a:lumMod val="65000"/>
                        <a:alpha val="0"/>
                      </a:sysClr>
                    </a:solidFill>
                  </a:ln>
                  <a:solidFill>
                    <a:schemeClr val="tx1">
                      <a:lumMod val="85000"/>
                      <a:lumOff val="15000"/>
                    </a:schemeClr>
                  </a:solidFill>
                  <a:latin typeface="+mn-ea"/>
                </a:rPr>
                <a:t>공화당</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 미국 상원의원은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바이오시밀러 레드 테이프 제거법</a:t>
              </a:r>
              <a:r>
                <a:rPr lang="en-US" altLang="ko-KR" sz="900" b="1" baseline="30000" dirty="0">
                  <a:ln>
                    <a:solidFill>
                      <a:sysClr val="window" lastClr="FFFFFF">
                        <a:lumMod val="65000"/>
                        <a:alpha val="0"/>
                      </a:sysClr>
                    </a:solidFill>
                  </a:ln>
                  <a:solidFill>
                    <a:schemeClr val="tx1">
                      <a:lumMod val="85000"/>
                      <a:lumOff val="15000"/>
                    </a:schemeClr>
                  </a:solidFill>
                  <a:latin typeface="+mn-ea"/>
                </a:rPr>
                <a:t>1)</a:t>
              </a:r>
              <a:r>
                <a:rPr lang="ko-KR" altLang="en-US" sz="900" b="1" dirty="0">
                  <a:ln>
                    <a:solidFill>
                      <a:sysClr val="window" lastClr="FFFFFF">
                        <a:lumMod val="65000"/>
                        <a:alpha val="0"/>
                      </a:sysClr>
                    </a:solidFill>
                  </a:ln>
                  <a:solidFill>
                    <a:schemeClr val="tx1">
                      <a:lumMod val="85000"/>
                      <a:lumOff val="15000"/>
                    </a:schemeClr>
                  </a:solidFill>
                  <a:latin typeface="+mn-ea"/>
                </a:rPr>
                <a:t> </a:t>
              </a:r>
              <a:r>
                <a:rPr lang="en-US" altLang="ko-KR" sz="900" b="1" dirty="0">
                  <a:ln>
                    <a:solidFill>
                      <a:sysClr val="window" lastClr="FFFFFF">
                        <a:lumMod val="65000"/>
                        <a:alpha val="0"/>
                      </a:sysClr>
                    </a:solidFill>
                  </a:ln>
                  <a:solidFill>
                    <a:schemeClr val="tx1">
                      <a:lumMod val="85000"/>
                      <a:lumOff val="15000"/>
                    </a:schemeClr>
                  </a:solidFill>
                  <a:latin typeface="+mn-ea"/>
                </a:rPr>
                <a:t>(Biosimilar Red Tape Elimination Act)’ </a:t>
              </a:r>
              <a:r>
                <a:rPr lang="ko-KR" altLang="en-US" sz="900" b="1" dirty="0">
                  <a:ln>
                    <a:solidFill>
                      <a:sysClr val="window" lastClr="FFFFFF">
                        <a:lumMod val="65000"/>
                        <a:alpha val="0"/>
                      </a:sysClr>
                    </a:solidFill>
                  </a:ln>
                  <a:solidFill>
                    <a:schemeClr val="tx1">
                      <a:lumMod val="85000"/>
                      <a:lumOff val="15000"/>
                    </a:schemeClr>
                  </a:solidFill>
                  <a:latin typeface="+mn-ea"/>
                </a:rPr>
                <a:t>발의</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171450" indent="-84138"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생물의약품 시장 내에서 경쟁을 강화하고 소비자 비용을 줄이기 위해 바이오시밀러 상호교환성 임상시험 철폐</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171450" indent="-84138"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의료 비용을 낮추고 빠르게 성장하는 생물학적 의약품 시장에 대한 환자 접근성을 개선하는 데 도움</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국내 바이오시밀러 개발사들의 미국 진출이 활발한 만큼</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이번 법안 통과 여부는 국내 기업이 미치는 영향이 클 것으로 예상</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fontAlgn="ctr">
                <a:lnSpc>
                  <a:spcPct val="110000"/>
                </a:lnSpc>
                <a:spcAft>
                  <a:spcPts val="500"/>
                </a:spcAft>
                <a:defRPr/>
              </a:pPr>
              <a:r>
                <a:rPr lang="en-US" altLang="ko-KR" sz="900" u="sng" dirty="0">
                  <a:ln>
                    <a:solidFill>
                      <a:sysClr val="window" lastClr="FFFFFF">
                        <a:lumMod val="65000"/>
                        <a:alpha val="0"/>
                      </a:sysClr>
                    </a:solidFill>
                  </a:ln>
                  <a:solidFill>
                    <a:schemeClr val="tx1">
                      <a:lumMod val="85000"/>
                      <a:lumOff val="15000"/>
                    </a:schemeClr>
                  </a:solidFill>
                  <a:latin typeface="+mn-ea"/>
                </a:rPr>
                <a:t>* </a:t>
              </a:r>
              <a:r>
                <a:rPr lang="ko-KR" altLang="en-US" sz="900" u="sng" dirty="0">
                  <a:ln>
                    <a:solidFill>
                      <a:sysClr val="window" lastClr="FFFFFF">
                        <a:lumMod val="65000"/>
                        <a:alpha val="0"/>
                      </a:sysClr>
                    </a:solidFill>
                  </a:ln>
                  <a:solidFill>
                    <a:schemeClr val="tx1">
                      <a:lumMod val="85000"/>
                      <a:lumOff val="15000"/>
                    </a:schemeClr>
                  </a:solidFill>
                  <a:latin typeface="+mn-ea"/>
                </a:rPr>
                <a:t>참고 </a:t>
              </a:r>
              <a:r>
                <a:rPr lang="en-US" altLang="ko-KR" sz="900" u="sng" dirty="0">
                  <a:ln>
                    <a:solidFill>
                      <a:sysClr val="window" lastClr="FFFFFF">
                        <a:lumMod val="65000"/>
                        <a:alpha val="0"/>
                      </a:sysClr>
                    </a:solidFill>
                  </a:ln>
                  <a:solidFill>
                    <a:schemeClr val="tx1">
                      <a:lumMod val="85000"/>
                      <a:lumOff val="15000"/>
                    </a:schemeClr>
                  </a:solidFill>
                  <a:latin typeface="+mn-ea"/>
                </a:rPr>
                <a:t>&gt;&gt; EU</a:t>
              </a:r>
              <a:r>
                <a:rPr lang="ko-KR" altLang="en-US" sz="900" u="sng" dirty="0">
                  <a:ln>
                    <a:solidFill>
                      <a:sysClr val="window" lastClr="FFFFFF">
                        <a:lumMod val="65000"/>
                        <a:alpha val="0"/>
                      </a:sysClr>
                    </a:solidFill>
                  </a:ln>
                  <a:solidFill>
                    <a:schemeClr val="tx1">
                      <a:lumMod val="85000"/>
                      <a:lumOff val="15000"/>
                    </a:schemeClr>
                  </a:solidFill>
                  <a:latin typeface="+mn-ea"/>
                </a:rPr>
                <a:t>는 </a:t>
              </a:r>
              <a:r>
                <a:rPr lang="en-US" altLang="ko-KR" sz="900" u="sng" dirty="0">
                  <a:ln>
                    <a:solidFill>
                      <a:sysClr val="window" lastClr="FFFFFF">
                        <a:lumMod val="65000"/>
                        <a:alpha val="0"/>
                      </a:sysClr>
                    </a:solidFill>
                  </a:ln>
                  <a:solidFill>
                    <a:schemeClr val="tx1">
                      <a:lumMod val="85000"/>
                      <a:lumOff val="15000"/>
                    </a:schemeClr>
                  </a:solidFill>
                  <a:latin typeface="+mn-ea"/>
                </a:rPr>
                <a:t>‘</a:t>
              </a:r>
              <a:r>
                <a:rPr lang="ko-KR" altLang="en-US" sz="900" u="sng" dirty="0">
                  <a:ln>
                    <a:solidFill>
                      <a:sysClr val="window" lastClr="FFFFFF">
                        <a:lumMod val="65000"/>
                        <a:alpha val="0"/>
                      </a:sysClr>
                    </a:solidFill>
                  </a:ln>
                  <a:solidFill>
                    <a:schemeClr val="tx1">
                      <a:lumMod val="85000"/>
                      <a:lumOff val="15000"/>
                    </a:schemeClr>
                  </a:solidFill>
                  <a:latin typeface="+mn-ea"/>
                </a:rPr>
                <a:t>허가된 모든 바이오시밀러 상호 교체 가능</a:t>
              </a:r>
              <a:r>
                <a:rPr lang="en-US" altLang="ko-KR" sz="900" u="sng" dirty="0">
                  <a:ln>
                    <a:solidFill>
                      <a:sysClr val="window" lastClr="FFFFFF">
                        <a:lumMod val="65000"/>
                        <a:alpha val="0"/>
                      </a:sysClr>
                    </a:solidFill>
                  </a:ln>
                  <a:solidFill>
                    <a:schemeClr val="tx1">
                      <a:lumMod val="85000"/>
                      <a:lumOff val="15000"/>
                    </a:schemeClr>
                  </a:solidFill>
                  <a:latin typeface="+mn-ea"/>
                </a:rPr>
                <a:t>’</a:t>
              </a:r>
            </a:p>
            <a:p>
              <a:pPr marL="182563" indent="-9525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EU</a:t>
              </a:r>
              <a:r>
                <a:rPr lang="ko-KR" altLang="en-US" sz="800" dirty="0">
                  <a:ln>
                    <a:solidFill>
                      <a:sysClr val="window" lastClr="FFFFFF">
                        <a:lumMod val="65000"/>
                        <a:alpha val="0"/>
                      </a:sysClr>
                    </a:solidFill>
                  </a:ln>
                  <a:solidFill>
                    <a:schemeClr val="tx1">
                      <a:lumMod val="85000"/>
                      <a:lumOff val="15000"/>
                    </a:schemeClr>
                  </a:solidFill>
                  <a:latin typeface="+mn-ea"/>
                </a:rPr>
                <a:t>는 교차처방을 허용해 바이오시밀러 개발 기업의 추가적인 상호교환성 임상 비용을 줄이고 의료 전문가에게 명확성을 제공하여 더 많은 환자가 바이오시밀러에 접근할 수 있도록 지원</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sp>
          <p:nvSpPr>
            <p:cNvPr id="63" name="직사각형 62">
              <a:extLst>
                <a:ext uri="{FF2B5EF4-FFF2-40B4-BE49-F238E27FC236}">
                  <a16:creationId xmlns:a16="http://schemas.microsoft.com/office/drawing/2014/main" id="{B279416C-B194-4972-BD45-99C21960444D}"/>
                </a:ext>
              </a:extLst>
            </p:cNvPr>
            <p:cNvSpPr/>
            <p:nvPr/>
          </p:nvSpPr>
          <p:spPr>
            <a:xfrm>
              <a:off x="5103630" y="2564454"/>
              <a:ext cx="3008482" cy="246336"/>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미국 </a:t>
              </a:r>
              <a: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바이오시밀러 상호교환성 임상 폐지</a:t>
              </a:r>
              <a:r>
                <a:rPr lang="en-US" altLang="ko-KR"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 법안 발의</a:t>
              </a:r>
            </a:p>
          </p:txBody>
        </p:sp>
        <p:sp>
          <p:nvSpPr>
            <p:cNvPr id="65" name="직각 삼각형 64">
              <a:extLst>
                <a:ext uri="{FF2B5EF4-FFF2-40B4-BE49-F238E27FC236}">
                  <a16:creationId xmlns:a16="http://schemas.microsoft.com/office/drawing/2014/main" id="{2C3A06B3-9628-42A6-99D1-78E87D4D4158}"/>
                </a:ext>
              </a:extLst>
            </p:cNvPr>
            <p:cNvSpPr/>
            <p:nvPr/>
          </p:nvSpPr>
          <p:spPr>
            <a:xfrm>
              <a:off x="8112112" y="2564454"/>
              <a:ext cx="89532" cy="110920"/>
            </a:xfrm>
            <a:prstGeom prst="rtTriangle">
              <a:avLst/>
            </a:prstGeom>
            <a:solidFill>
              <a:srgbClr val="007D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solidFill>
                    <a:srgbClr val="D9D9D9">
                      <a:alpha val="0"/>
                    </a:srgbClr>
                  </a:solidFill>
                </a:ln>
                <a:solidFill>
                  <a:prstClr val="white"/>
                </a:solidFill>
                <a:effectLst/>
                <a:uLnTx/>
                <a:uFillTx/>
                <a:latin typeface="Calibri"/>
                <a:ea typeface="맑은 고딕" panose="020B0503020000020004" pitchFamily="50" charset="-127"/>
                <a:cs typeface="+mn-cs"/>
              </a:endParaRPr>
            </a:p>
          </p:txBody>
        </p:sp>
      </p:grpSp>
      <p:pic>
        <p:nvPicPr>
          <p:cNvPr id="15" name="그림 14">
            <a:extLst>
              <a:ext uri="{FF2B5EF4-FFF2-40B4-BE49-F238E27FC236}">
                <a16:creationId xmlns:a16="http://schemas.microsoft.com/office/drawing/2014/main" id="{6255B46B-2F7F-BA21-F9C7-732A68BE258B}"/>
              </a:ext>
            </a:extLst>
          </p:cNvPr>
          <p:cNvPicPr>
            <a:picLocks noChangeAspect="1"/>
          </p:cNvPicPr>
          <p:nvPr/>
        </p:nvPicPr>
        <p:blipFill rotWithShape="1">
          <a:blip r:embed="rId2"/>
          <a:srcRect l="616" t="616" r="616" b="616"/>
          <a:stretch/>
        </p:blipFill>
        <p:spPr>
          <a:xfrm>
            <a:off x="487253" y="2568319"/>
            <a:ext cx="511954" cy="511951"/>
          </a:xfrm>
          <a:prstGeom prst="ellipse">
            <a:avLst/>
          </a:prstGeom>
        </p:spPr>
      </p:pic>
      <p:sp>
        <p:nvSpPr>
          <p:cNvPr id="19" name="직사각형 18">
            <a:extLst>
              <a:ext uri="{FF2B5EF4-FFF2-40B4-BE49-F238E27FC236}">
                <a16:creationId xmlns:a16="http://schemas.microsoft.com/office/drawing/2014/main" id="{8258FF9C-7FE5-CA6E-29DE-CDFA6F01195B}"/>
              </a:ext>
            </a:extLst>
          </p:cNvPr>
          <p:cNvSpPr/>
          <p:nvPr/>
        </p:nvSpPr>
        <p:spPr>
          <a:xfrm>
            <a:off x="5123733" y="2565399"/>
            <a:ext cx="4293317" cy="747269"/>
          </a:xfrm>
          <a:prstGeom prst="rect">
            <a:avLst/>
          </a:prstGeom>
          <a:gradFill>
            <a:gsLst>
              <a:gs pos="51000">
                <a:srgbClr val="0B3BAD"/>
              </a:gs>
              <a:gs pos="50000">
                <a:srgbClr val="00338D"/>
              </a:gs>
            </a:gsLst>
            <a:lin ang="135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540000" tIns="144000" rIns="108000" bIns="0" rtlCol="0" anchor="t">
            <a:noAutofit/>
          </a:bodyPr>
          <a:lstStyle/>
          <a:p>
            <a:pPr fontAlgn="base" hangingPunct="0">
              <a:lnSpc>
                <a:spcPct val="110000"/>
              </a:lnSpc>
              <a:spcAft>
                <a:spcPts val="500"/>
              </a:spcAft>
            </a:pPr>
            <a:r>
              <a:rPr lang="ko-KR" altLang="en-US" sz="1000" b="1" dirty="0">
                <a:ln>
                  <a:solidFill>
                    <a:schemeClr val="tx2">
                      <a:alpha val="0"/>
                    </a:schemeClr>
                  </a:solidFill>
                </a:ln>
                <a:solidFill>
                  <a:schemeClr val="bg1"/>
                </a:solidFill>
                <a:latin typeface="+mn-ea"/>
                <a:ea typeface="KoPub돋움체 Medium" panose="00000600000000000000" pitchFamily="2" charset="-127"/>
              </a:rPr>
              <a:t>바이오시밀러의 대체처방을 활성화하고자 상호교환성 바이오시밀러 영역을 확대하고 있으나</a:t>
            </a:r>
            <a:r>
              <a:rPr lang="en-US" altLang="ko-KR" sz="1000" b="1" dirty="0">
                <a:ln>
                  <a:solidFill>
                    <a:schemeClr val="tx2">
                      <a:alpha val="0"/>
                    </a:schemeClr>
                  </a:solidFill>
                </a:ln>
                <a:solidFill>
                  <a:schemeClr val="bg1"/>
                </a:solidFill>
                <a:latin typeface="+mn-ea"/>
                <a:ea typeface="KoPub돋움체 Medium" panose="00000600000000000000" pitchFamily="2" charset="-127"/>
              </a:rPr>
              <a:t>, </a:t>
            </a:r>
            <a:r>
              <a:rPr lang="ko-KR" altLang="en-US" sz="1000" b="1" dirty="0">
                <a:ln>
                  <a:solidFill>
                    <a:schemeClr val="tx2">
                      <a:alpha val="0"/>
                    </a:schemeClr>
                  </a:solidFill>
                </a:ln>
                <a:solidFill>
                  <a:schemeClr val="bg1"/>
                </a:solidFill>
                <a:latin typeface="+mn-ea"/>
                <a:ea typeface="KoPub돋움체 Medium" panose="00000600000000000000" pitchFamily="2" charset="-127"/>
              </a:rPr>
              <a:t>스위칭 임상시험 절차로 인해 추가 비용과 시간이 소요되면서 바이오시밀러 접근성이 떨어질 가능성 존재</a:t>
            </a:r>
            <a:r>
              <a:rPr lang="en-US" altLang="ko-KR" sz="1000" b="1" dirty="0">
                <a:ln>
                  <a:solidFill>
                    <a:schemeClr val="tx2">
                      <a:alpha val="0"/>
                    </a:schemeClr>
                  </a:solidFill>
                </a:ln>
                <a:solidFill>
                  <a:schemeClr val="bg1"/>
                </a:solidFill>
                <a:latin typeface="+mn-ea"/>
                <a:ea typeface="KoPub돋움체 Medium" panose="00000600000000000000" pitchFamily="2" charset="-127"/>
              </a:rPr>
              <a:t>”</a:t>
            </a:r>
            <a:endParaRPr lang="ko-KR" altLang="en-US" sz="1000" b="1" dirty="0">
              <a:ln>
                <a:solidFill>
                  <a:schemeClr val="tx2">
                    <a:alpha val="0"/>
                  </a:schemeClr>
                </a:solidFill>
              </a:ln>
              <a:solidFill>
                <a:schemeClr val="bg1"/>
              </a:solidFill>
              <a:latin typeface="+mn-ea"/>
              <a:ea typeface="KoPub돋움체 Medium" panose="00000600000000000000" pitchFamily="2" charset="-127"/>
            </a:endParaRPr>
          </a:p>
        </p:txBody>
      </p:sp>
      <p:grpSp>
        <p:nvGrpSpPr>
          <p:cNvPr id="20" name="Group 14">
            <a:extLst>
              <a:ext uri="{FF2B5EF4-FFF2-40B4-BE49-F238E27FC236}">
                <a16:creationId xmlns:a16="http://schemas.microsoft.com/office/drawing/2014/main" id="{4E329081-1E48-8D82-8B94-569AAB6B0A2D}"/>
              </a:ext>
            </a:extLst>
          </p:cNvPr>
          <p:cNvGrpSpPr/>
          <p:nvPr/>
        </p:nvGrpSpPr>
        <p:grpSpPr>
          <a:xfrm>
            <a:off x="5308595" y="2647507"/>
            <a:ext cx="239768" cy="203522"/>
            <a:chOff x="8342947" y="3168013"/>
            <a:chExt cx="628397" cy="533401"/>
          </a:xfrm>
          <a:solidFill>
            <a:schemeClr val="bg1"/>
          </a:solidFill>
        </p:grpSpPr>
        <p:sp>
          <p:nvSpPr>
            <p:cNvPr id="21" name="Graphic 10">
              <a:extLst>
                <a:ext uri="{FF2B5EF4-FFF2-40B4-BE49-F238E27FC236}">
                  <a16:creationId xmlns:a16="http://schemas.microsoft.com/office/drawing/2014/main" id="{F68560BA-5DFE-3827-89DD-CAF4E067875B}"/>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sp>
          <p:nvSpPr>
            <p:cNvPr id="22" name="Graphic 10">
              <a:extLst>
                <a:ext uri="{FF2B5EF4-FFF2-40B4-BE49-F238E27FC236}">
                  <a16:creationId xmlns:a16="http://schemas.microsoft.com/office/drawing/2014/main" id="{C4573A5D-C5A5-3128-1006-D1D3D7BF7CE3}"/>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grpSp>
      <p:sp>
        <p:nvSpPr>
          <p:cNvPr id="2" name="직사각형 1">
            <a:extLst>
              <a:ext uri="{FF2B5EF4-FFF2-40B4-BE49-F238E27FC236}">
                <a16:creationId xmlns:a16="http://schemas.microsoft.com/office/drawing/2014/main" id="{6050AFB6-D96C-BFB8-60F1-562F41D50EE8}"/>
              </a:ext>
            </a:extLst>
          </p:cNvPr>
          <p:cNvSpPr/>
          <p:nvPr/>
        </p:nvSpPr>
        <p:spPr>
          <a:xfrm>
            <a:off x="487253" y="4430402"/>
            <a:ext cx="4295018" cy="1446522"/>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2021</a:t>
            </a:r>
            <a:r>
              <a:rPr lang="ko-KR" altLang="en-US" sz="900" b="1" dirty="0">
                <a:ln>
                  <a:solidFill>
                    <a:sysClr val="window" lastClr="FFFFFF">
                      <a:lumMod val="65000"/>
                      <a:alpha val="0"/>
                    </a:sysClr>
                  </a:solidFill>
                </a:ln>
                <a:solidFill>
                  <a:schemeClr val="tx1">
                    <a:lumMod val="85000"/>
                    <a:lumOff val="15000"/>
                  </a:schemeClr>
                </a:solidFill>
                <a:latin typeface="+mn-ea"/>
              </a:rPr>
              <a:t>년 </a:t>
            </a:r>
            <a:r>
              <a:rPr lang="en-US" altLang="ko-KR" sz="900" b="1" dirty="0">
                <a:ln>
                  <a:solidFill>
                    <a:sysClr val="window" lastClr="FFFFFF">
                      <a:lumMod val="65000"/>
                      <a:alpha val="0"/>
                    </a:sysClr>
                  </a:solidFill>
                </a:ln>
                <a:solidFill>
                  <a:schemeClr val="tx1">
                    <a:lumMod val="85000"/>
                    <a:lumOff val="15000"/>
                  </a:schemeClr>
                </a:solidFill>
                <a:latin typeface="+mn-ea"/>
              </a:rPr>
              <a:t>7</a:t>
            </a:r>
            <a:r>
              <a:rPr lang="ko-KR" altLang="en-US" sz="900" b="1" dirty="0">
                <a:ln>
                  <a:solidFill>
                    <a:sysClr val="window" lastClr="FFFFFF">
                      <a:lumMod val="65000"/>
                      <a:alpha val="0"/>
                    </a:sysClr>
                  </a:solidFill>
                </a:ln>
                <a:solidFill>
                  <a:schemeClr val="tx1">
                    <a:lumMod val="85000"/>
                    <a:lumOff val="15000"/>
                  </a:schemeClr>
                </a:solidFill>
                <a:latin typeface="+mn-ea"/>
              </a:rPr>
              <a:t>월 마일란</a:t>
            </a:r>
            <a:r>
              <a:rPr lang="en-US" altLang="ko-KR" sz="900" b="1" dirty="0">
                <a:ln>
                  <a:solidFill>
                    <a:sysClr val="window" lastClr="FFFFFF">
                      <a:lumMod val="65000"/>
                      <a:alpha val="0"/>
                    </a:sysClr>
                  </a:solidFill>
                </a:ln>
                <a:solidFill>
                  <a:schemeClr val="tx1">
                    <a:lumMod val="85000"/>
                    <a:lumOff val="15000"/>
                  </a:schemeClr>
                </a:solidFill>
                <a:latin typeface="+mn-ea"/>
              </a:rPr>
              <a:t>(Mylan)</a:t>
            </a:r>
            <a:r>
              <a:rPr lang="ko-KR" altLang="en-US" sz="900" b="1" dirty="0">
                <a:ln>
                  <a:solidFill>
                    <a:sysClr val="window" lastClr="FFFFFF">
                      <a:lumMod val="65000"/>
                      <a:alpha val="0"/>
                    </a:sysClr>
                  </a:solidFill>
                </a:ln>
                <a:solidFill>
                  <a:schemeClr val="tx1">
                    <a:lumMod val="85000"/>
                    <a:lumOff val="15000"/>
                  </a:schemeClr>
                </a:solidFill>
                <a:latin typeface="+mn-ea"/>
              </a:rPr>
              <a:t>의 당뇨병 치료제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셈글리</a:t>
            </a:r>
            <a:r>
              <a:rPr lang="en-US" altLang="ko-KR" sz="900" b="1" dirty="0">
                <a:ln>
                  <a:solidFill>
                    <a:sysClr val="window" lastClr="FFFFFF">
                      <a:lumMod val="65000"/>
                      <a:alpha val="0"/>
                    </a:sysClr>
                  </a:solidFill>
                </a:ln>
                <a:solidFill>
                  <a:schemeClr val="tx1">
                    <a:lumMod val="85000"/>
                    <a:lumOff val="15000"/>
                  </a:schemeClr>
                </a:solidFill>
                <a:latin typeface="+mn-ea"/>
              </a:rPr>
              <a:t>(Semglee)’</a:t>
            </a:r>
            <a:r>
              <a:rPr lang="ko-KR" altLang="en-US" sz="900" b="1" dirty="0">
                <a:ln>
                  <a:solidFill>
                    <a:sysClr val="window" lastClr="FFFFFF">
                      <a:lumMod val="65000"/>
                      <a:alpha val="0"/>
                    </a:sysClr>
                  </a:solidFill>
                </a:ln>
                <a:solidFill>
                  <a:schemeClr val="tx1">
                    <a:lumMod val="85000"/>
                    <a:lumOff val="15000"/>
                  </a:schemeClr>
                </a:solidFill>
                <a:latin typeface="+mn-ea"/>
              </a:rPr>
              <a:t>를 첫 번째 상호교환성 바이오시밀러로 시작하여 </a:t>
            </a:r>
            <a:r>
              <a:rPr lang="en-US" altLang="ko-KR" sz="900" b="1" dirty="0">
                <a:ln>
                  <a:solidFill>
                    <a:sysClr val="window" lastClr="FFFFFF">
                      <a:lumMod val="65000"/>
                      <a:alpha val="0"/>
                    </a:sysClr>
                  </a:solidFill>
                </a:ln>
                <a:solidFill>
                  <a:schemeClr val="tx1">
                    <a:lumMod val="85000"/>
                    <a:lumOff val="15000"/>
                  </a:schemeClr>
                </a:solidFill>
                <a:latin typeface="+mn-ea"/>
              </a:rPr>
              <a:t>2022</a:t>
            </a:r>
            <a:r>
              <a:rPr lang="ko-KR" altLang="en-US" sz="900" b="1" dirty="0">
                <a:ln>
                  <a:solidFill>
                    <a:sysClr val="window" lastClr="FFFFFF">
                      <a:lumMod val="65000"/>
                      <a:alpha val="0"/>
                    </a:sysClr>
                  </a:solidFill>
                </a:ln>
                <a:solidFill>
                  <a:schemeClr val="tx1">
                    <a:lumMod val="85000"/>
                    <a:lumOff val="15000"/>
                  </a:schemeClr>
                </a:solidFill>
                <a:latin typeface="+mn-ea"/>
              </a:rPr>
              <a:t>년까지 총 </a:t>
            </a:r>
            <a:r>
              <a:rPr lang="en-US" altLang="ko-KR" sz="900" b="1" dirty="0">
                <a:ln>
                  <a:solidFill>
                    <a:sysClr val="window" lastClr="FFFFFF">
                      <a:lumMod val="65000"/>
                      <a:alpha val="0"/>
                    </a:sysClr>
                  </a:solidFill>
                </a:ln>
                <a:solidFill>
                  <a:schemeClr val="tx1">
                    <a:lumMod val="85000"/>
                    <a:lumOff val="15000"/>
                  </a:schemeClr>
                </a:solidFill>
                <a:latin typeface="+mn-ea"/>
              </a:rPr>
              <a:t>4</a:t>
            </a:r>
            <a:r>
              <a:rPr lang="ko-KR" altLang="en-US" sz="900" b="1" dirty="0">
                <a:ln>
                  <a:solidFill>
                    <a:sysClr val="window" lastClr="FFFFFF">
                      <a:lumMod val="65000"/>
                      <a:alpha val="0"/>
                    </a:sysClr>
                  </a:solidFill>
                </a:ln>
                <a:solidFill>
                  <a:schemeClr val="tx1">
                    <a:lumMod val="85000"/>
                    <a:lumOff val="15000"/>
                  </a:schemeClr>
                </a:solidFill>
                <a:latin typeface="+mn-ea"/>
              </a:rPr>
              <a:t>개의 상호교환성 허가</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69875"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셈글리에 이어 란투스</a:t>
            </a:r>
            <a:r>
              <a:rPr lang="en-US" altLang="ko-KR" sz="800" dirty="0">
                <a:ln>
                  <a:solidFill>
                    <a:sysClr val="window" lastClr="FFFFFF">
                      <a:lumMod val="65000"/>
                      <a:alpha val="0"/>
                    </a:sysClr>
                  </a:solidFill>
                </a:ln>
                <a:solidFill>
                  <a:schemeClr val="tx1">
                    <a:lumMod val="85000"/>
                    <a:lumOff val="15000"/>
                  </a:schemeClr>
                </a:solidFill>
                <a:latin typeface="+mn-ea"/>
              </a:rPr>
              <a:t>(Lantus)</a:t>
            </a:r>
            <a:r>
              <a:rPr lang="ko-KR" altLang="en-US" sz="800" dirty="0">
                <a:ln>
                  <a:solidFill>
                    <a:sysClr val="window" lastClr="FFFFFF">
                      <a:lumMod val="65000"/>
                      <a:alpha val="0"/>
                    </a:sysClr>
                  </a:solidFill>
                </a:ln>
                <a:solidFill>
                  <a:schemeClr val="tx1">
                    <a:lumMod val="85000"/>
                    <a:lumOff val="15000"/>
                  </a:schemeClr>
                </a:solidFill>
                <a:latin typeface="+mn-ea"/>
              </a:rPr>
              <a:t>의 두번째 교차 가능한 인슐린으로 일라이 릴리</a:t>
            </a:r>
            <a:r>
              <a:rPr lang="en-US" altLang="ko-KR" sz="800" dirty="0">
                <a:ln>
                  <a:solidFill>
                    <a:sysClr val="window" lastClr="FFFFFF">
                      <a:lumMod val="65000"/>
                      <a:alpha val="0"/>
                    </a:sysClr>
                  </a:solidFill>
                </a:ln>
                <a:solidFill>
                  <a:schemeClr val="tx1">
                    <a:lumMod val="85000"/>
                    <a:lumOff val="15000"/>
                  </a:schemeClr>
                </a:solidFill>
                <a:latin typeface="+mn-ea"/>
              </a:rPr>
              <a:t>(Eli Lilly)</a:t>
            </a:r>
            <a:r>
              <a:rPr lang="ko-KR" altLang="en-US" sz="800" dirty="0">
                <a:ln>
                  <a:solidFill>
                    <a:sysClr val="window" lastClr="FFFFFF">
                      <a:lumMod val="65000"/>
                      <a:alpha val="0"/>
                    </a:sysClr>
                  </a:solidFill>
                </a:ln>
                <a:solidFill>
                  <a:schemeClr val="tx1">
                    <a:lumMod val="85000"/>
                    <a:lumOff val="15000"/>
                  </a:schemeClr>
                </a:solidFill>
                <a:latin typeface="+mn-ea"/>
              </a:rPr>
              <a:t>의 </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err="1">
                <a:ln>
                  <a:solidFill>
                    <a:sysClr val="window" lastClr="FFFFFF">
                      <a:lumMod val="65000"/>
                      <a:alpha val="0"/>
                    </a:sysClr>
                  </a:solidFill>
                </a:ln>
                <a:solidFill>
                  <a:schemeClr val="tx1">
                    <a:lumMod val="85000"/>
                    <a:lumOff val="15000"/>
                  </a:schemeClr>
                </a:solidFill>
                <a:latin typeface="+mn-ea"/>
              </a:rPr>
              <a:t>레즈보글러</a:t>
            </a:r>
            <a:r>
              <a:rPr lang="en-US" altLang="ko-KR" sz="800" dirty="0">
                <a:ln>
                  <a:solidFill>
                    <a:sysClr val="window" lastClr="FFFFFF">
                      <a:lumMod val="65000"/>
                      <a:alpha val="0"/>
                    </a:sysClr>
                  </a:solidFill>
                </a:ln>
                <a:solidFill>
                  <a:schemeClr val="tx1">
                    <a:lumMod val="85000"/>
                    <a:lumOff val="15000"/>
                  </a:schemeClr>
                </a:solidFill>
                <a:latin typeface="+mn-ea"/>
              </a:rPr>
              <a:t>(</a:t>
            </a:r>
            <a:r>
              <a:rPr lang="en-US" altLang="ko-KR" sz="800" dirty="0" err="1">
                <a:ln>
                  <a:solidFill>
                    <a:sysClr val="window" lastClr="FFFFFF">
                      <a:lumMod val="65000"/>
                      <a:alpha val="0"/>
                    </a:sysClr>
                  </a:solidFill>
                </a:ln>
                <a:solidFill>
                  <a:schemeClr val="tx1">
                    <a:lumMod val="85000"/>
                    <a:lumOff val="15000"/>
                  </a:schemeClr>
                </a:solidFill>
                <a:latin typeface="+mn-ea"/>
              </a:rPr>
              <a:t>Rezvoglar</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 승인</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269875"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당뇨병 </a:t>
            </a:r>
            <a:r>
              <a:rPr lang="ko-KR" altLang="en-US" sz="800" dirty="0" err="1">
                <a:ln>
                  <a:solidFill>
                    <a:sysClr val="window" lastClr="FFFFFF">
                      <a:lumMod val="65000"/>
                      <a:alpha val="0"/>
                    </a:sysClr>
                  </a:solidFill>
                </a:ln>
                <a:solidFill>
                  <a:schemeClr val="tx1">
                    <a:lumMod val="85000"/>
                    <a:lumOff val="15000"/>
                  </a:schemeClr>
                </a:solidFill>
                <a:latin typeface="+mn-ea"/>
              </a:rPr>
              <a:t>치료제뿐만</a:t>
            </a:r>
            <a:r>
              <a:rPr lang="ko-KR" altLang="en-US" sz="800" dirty="0">
                <a:ln>
                  <a:solidFill>
                    <a:sysClr val="window" lastClr="FFFFFF">
                      <a:lumMod val="65000"/>
                      <a:alpha val="0"/>
                    </a:sysClr>
                  </a:solidFill>
                </a:ln>
                <a:solidFill>
                  <a:schemeClr val="tx1">
                    <a:lumMod val="85000"/>
                    <a:lumOff val="15000"/>
                  </a:schemeClr>
                </a:solidFill>
                <a:latin typeface="+mn-ea"/>
              </a:rPr>
              <a:t> 아니라 안과질환 치료제인 </a:t>
            </a:r>
            <a:r>
              <a:rPr lang="ko-KR" altLang="en-US" sz="800" dirty="0" err="1">
                <a:ln>
                  <a:solidFill>
                    <a:sysClr val="window" lastClr="FFFFFF">
                      <a:lumMod val="65000"/>
                      <a:alpha val="0"/>
                    </a:sysClr>
                  </a:solidFill>
                </a:ln>
                <a:solidFill>
                  <a:schemeClr val="tx1">
                    <a:lumMod val="85000"/>
                    <a:lumOff val="15000"/>
                  </a:schemeClr>
                </a:solidFill>
                <a:latin typeface="+mn-ea"/>
              </a:rPr>
              <a:t>코히러스</a:t>
            </a:r>
            <a:r>
              <a:rPr lang="ko-KR" altLang="en-US" sz="800" dirty="0">
                <a:ln>
                  <a:solidFill>
                    <a:sysClr val="window" lastClr="FFFFFF">
                      <a:lumMod val="65000"/>
                      <a:alpha val="0"/>
                    </a:sysClr>
                  </a:solidFill>
                </a:ln>
                <a:solidFill>
                  <a:schemeClr val="tx1">
                    <a:lumMod val="85000"/>
                    <a:lumOff val="15000"/>
                  </a:schemeClr>
                </a:solidFill>
                <a:latin typeface="+mn-ea"/>
              </a:rPr>
              <a:t> 바이오사이언스</a:t>
            </a:r>
            <a:r>
              <a:rPr lang="en-US" altLang="ko-KR" sz="800" dirty="0">
                <a:ln>
                  <a:solidFill>
                    <a:sysClr val="window" lastClr="FFFFFF">
                      <a:lumMod val="65000"/>
                      <a:alpha val="0"/>
                    </a:sysClr>
                  </a:solidFill>
                </a:ln>
                <a:solidFill>
                  <a:schemeClr val="tx1">
                    <a:lumMod val="85000"/>
                    <a:lumOff val="15000"/>
                  </a:schemeClr>
                </a:solidFill>
                <a:latin typeface="+mn-ea"/>
              </a:rPr>
              <a:t>(Coherus Bioscience)</a:t>
            </a:r>
            <a:r>
              <a:rPr lang="ko-KR" altLang="en-US" sz="800" dirty="0">
                <a:ln>
                  <a:solidFill>
                    <a:sysClr val="window" lastClr="FFFFFF">
                      <a:lumMod val="65000"/>
                      <a:alpha val="0"/>
                    </a:sysClr>
                  </a:solidFill>
                </a:ln>
                <a:solidFill>
                  <a:schemeClr val="tx1">
                    <a:lumMod val="85000"/>
                    <a:lumOff val="15000"/>
                  </a:schemeClr>
                </a:solidFill>
                <a:latin typeface="+mn-ea"/>
              </a:rPr>
              <a:t>의 </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err="1">
                <a:ln>
                  <a:solidFill>
                    <a:sysClr val="window" lastClr="FFFFFF">
                      <a:lumMod val="65000"/>
                      <a:alpha val="0"/>
                    </a:sysClr>
                  </a:solidFill>
                </a:ln>
                <a:solidFill>
                  <a:schemeClr val="tx1">
                    <a:lumMod val="85000"/>
                    <a:lumOff val="15000"/>
                  </a:schemeClr>
                </a:solidFill>
                <a:latin typeface="+mn-ea"/>
              </a:rPr>
              <a:t>시멀리</a:t>
            </a:r>
            <a:r>
              <a:rPr lang="en-US" altLang="ko-KR" sz="800" dirty="0">
                <a:ln>
                  <a:solidFill>
                    <a:sysClr val="window" lastClr="FFFFFF">
                      <a:lumMod val="65000"/>
                      <a:alpha val="0"/>
                    </a:sysClr>
                  </a:solidFill>
                </a:ln>
                <a:solidFill>
                  <a:schemeClr val="tx1">
                    <a:lumMod val="85000"/>
                    <a:lumOff val="15000"/>
                  </a:schemeClr>
                </a:solidFill>
                <a:latin typeface="+mn-ea"/>
              </a:rPr>
              <a:t>(</a:t>
            </a:r>
            <a:r>
              <a:rPr lang="en-US" altLang="ko-KR" sz="800" dirty="0" err="1">
                <a:ln>
                  <a:solidFill>
                    <a:sysClr val="window" lastClr="FFFFFF">
                      <a:lumMod val="65000"/>
                      <a:alpha val="0"/>
                    </a:sysClr>
                  </a:solidFill>
                </a:ln>
                <a:solidFill>
                  <a:schemeClr val="tx1">
                    <a:lumMod val="85000"/>
                    <a:lumOff val="15000"/>
                  </a:schemeClr>
                </a:solidFill>
                <a:latin typeface="+mn-ea"/>
              </a:rPr>
              <a:t>Cimerli</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를 상호교환 바이오시밀러로 허가하면서 교차처방 영역 확대</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269875"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휴미라 바이오시밀러로 출시 예정인 베링거인겔하임</a:t>
            </a:r>
            <a:r>
              <a:rPr lang="en-US" altLang="ko-KR" sz="800" dirty="0">
                <a:ln>
                  <a:solidFill>
                    <a:sysClr val="window" lastClr="FFFFFF">
                      <a:lumMod val="65000"/>
                      <a:alpha val="0"/>
                    </a:sysClr>
                  </a:solidFill>
                </a:ln>
                <a:solidFill>
                  <a:schemeClr val="tx1">
                    <a:lumMod val="85000"/>
                    <a:lumOff val="15000"/>
                  </a:schemeClr>
                </a:solidFill>
                <a:latin typeface="+mn-ea"/>
              </a:rPr>
              <a:t>(Boehringer</a:t>
            </a:r>
            <a:r>
              <a:rPr lang="ko-KR" altLang="en-US" sz="800" dirty="0">
                <a:ln>
                  <a:solidFill>
                    <a:sysClr val="window" lastClr="FFFFFF">
                      <a:lumMod val="65000"/>
                      <a:alpha val="0"/>
                    </a:sysClr>
                  </a:solidFill>
                </a:ln>
                <a:solidFill>
                  <a:schemeClr val="tx1">
                    <a:lumMod val="85000"/>
                    <a:lumOff val="15000"/>
                  </a:schemeClr>
                </a:solidFill>
                <a:latin typeface="+mn-ea"/>
              </a:rPr>
              <a:t> </a:t>
            </a:r>
            <a:r>
              <a:rPr lang="en-US" altLang="ko-KR" sz="800" dirty="0">
                <a:ln>
                  <a:solidFill>
                    <a:sysClr val="window" lastClr="FFFFFF">
                      <a:lumMod val="65000"/>
                      <a:alpha val="0"/>
                    </a:sysClr>
                  </a:solidFill>
                </a:ln>
                <a:solidFill>
                  <a:schemeClr val="tx1">
                    <a:lumMod val="85000"/>
                    <a:lumOff val="15000"/>
                  </a:schemeClr>
                </a:solidFill>
                <a:latin typeface="+mn-ea"/>
              </a:rPr>
              <a:t>Ingelheim)</a:t>
            </a:r>
            <a:r>
              <a:rPr lang="ko-KR" altLang="en-US" sz="800" dirty="0">
                <a:ln>
                  <a:solidFill>
                    <a:sysClr val="window" lastClr="FFFFFF">
                      <a:lumMod val="65000"/>
                      <a:alpha val="0"/>
                    </a:sysClr>
                  </a:solidFill>
                </a:ln>
                <a:solidFill>
                  <a:schemeClr val="tx1">
                    <a:lumMod val="85000"/>
                    <a:lumOff val="15000"/>
                  </a:schemeClr>
                </a:solidFill>
                <a:latin typeface="+mn-ea"/>
              </a:rPr>
              <a:t>의 </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err="1">
                <a:ln>
                  <a:solidFill>
                    <a:sysClr val="window" lastClr="FFFFFF">
                      <a:lumMod val="65000"/>
                      <a:alpha val="0"/>
                    </a:sysClr>
                  </a:solidFill>
                </a:ln>
                <a:solidFill>
                  <a:schemeClr val="tx1">
                    <a:lumMod val="85000"/>
                    <a:lumOff val="15000"/>
                  </a:schemeClr>
                </a:solidFill>
                <a:latin typeface="+mn-ea"/>
              </a:rPr>
              <a:t>실테조</a:t>
            </a:r>
            <a:r>
              <a:rPr lang="en-US" altLang="ko-KR" sz="800" dirty="0">
                <a:ln>
                  <a:solidFill>
                    <a:sysClr val="window" lastClr="FFFFFF">
                      <a:lumMod val="65000"/>
                      <a:alpha val="0"/>
                    </a:sysClr>
                  </a:solidFill>
                </a:ln>
                <a:solidFill>
                  <a:schemeClr val="tx1">
                    <a:lumMod val="85000"/>
                    <a:lumOff val="15000"/>
                  </a:schemeClr>
                </a:solidFill>
                <a:latin typeface="+mn-ea"/>
              </a:rPr>
              <a:t>(</a:t>
            </a:r>
            <a:r>
              <a:rPr lang="en-US" altLang="ko-KR" sz="800" dirty="0" err="1">
                <a:ln>
                  <a:solidFill>
                    <a:sysClr val="window" lastClr="FFFFFF">
                      <a:lumMod val="65000"/>
                      <a:alpha val="0"/>
                    </a:sysClr>
                  </a:solidFill>
                </a:ln>
                <a:solidFill>
                  <a:schemeClr val="tx1">
                    <a:lumMod val="85000"/>
                    <a:lumOff val="15000"/>
                  </a:schemeClr>
                </a:solidFill>
                <a:latin typeface="+mn-ea"/>
              </a:rPr>
              <a:t>Cyltezo</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상호교환성 승인</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sp>
        <p:nvSpPr>
          <p:cNvPr id="7" name="TextBox 6">
            <a:extLst>
              <a:ext uri="{FF2B5EF4-FFF2-40B4-BE49-F238E27FC236}">
                <a16:creationId xmlns:a16="http://schemas.microsoft.com/office/drawing/2014/main" id="{E7B8B57F-8FA1-3371-BB79-80D764A9EBB7}"/>
              </a:ext>
            </a:extLst>
          </p:cNvPr>
          <p:cNvSpPr txBox="1"/>
          <p:nvPr/>
        </p:nvSpPr>
        <p:spPr>
          <a:xfrm>
            <a:off x="5137538" y="5845498"/>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a:solidFill>
                  <a:schemeClr val="bg1">
                    <a:lumMod val="50000"/>
                  </a:schemeClr>
                </a:solidFill>
              </a:rPr>
              <a:t>레드 테이프</a:t>
            </a:r>
            <a:r>
              <a:rPr lang="en-US" altLang="ko-KR" dirty="0">
                <a:solidFill>
                  <a:schemeClr val="bg1">
                    <a:lumMod val="50000"/>
                  </a:schemeClr>
                </a:solidFill>
              </a:rPr>
              <a:t>(Red Tape)</a:t>
            </a:r>
            <a:r>
              <a:rPr lang="ko-KR" altLang="en-US" dirty="0">
                <a:solidFill>
                  <a:schemeClr val="bg1">
                    <a:lumMod val="50000"/>
                  </a:schemeClr>
                </a:solidFill>
              </a:rPr>
              <a:t>는 </a:t>
            </a:r>
            <a:r>
              <a:rPr lang="en-US" altLang="ko-KR" dirty="0">
                <a:solidFill>
                  <a:schemeClr val="bg1">
                    <a:lumMod val="50000"/>
                  </a:schemeClr>
                </a:solidFill>
              </a:rPr>
              <a:t>17</a:t>
            </a:r>
            <a:r>
              <a:rPr lang="ko-KR" altLang="en-US" dirty="0">
                <a:solidFill>
                  <a:schemeClr val="bg1">
                    <a:lumMod val="50000"/>
                  </a:schemeClr>
                </a:solidFill>
              </a:rPr>
              <a:t>세기 영국에서 유래한 관료제적 형식주의 또는 문서주의를 지칭</a:t>
            </a:r>
            <a:endParaRPr lang="en-US" altLang="ko-KR" dirty="0">
              <a:solidFill>
                <a:schemeClr val="bg1">
                  <a:lumMod val="50000"/>
                </a:schemeClr>
              </a:solidFill>
            </a:endParaRPr>
          </a:p>
        </p:txBody>
      </p:sp>
    </p:spTree>
    <p:extLst>
      <p:ext uri="{BB962C8B-B14F-4D97-AF65-F5344CB8AC3E}">
        <p14:creationId xmlns:p14="http://schemas.microsoft.com/office/powerpoint/2010/main" val="2062393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화살표: 오른쪽 5">
            <a:extLst>
              <a:ext uri="{FF2B5EF4-FFF2-40B4-BE49-F238E27FC236}">
                <a16:creationId xmlns:a16="http://schemas.microsoft.com/office/drawing/2014/main" id="{C9C7925E-8930-3899-83E7-285F64FD9CFA}"/>
              </a:ext>
            </a:extLst>
          </p:cNvPr>
          <p:cNvSpPr/>
          <p:nvPr/>
        </p:nvSpPr>
        <p:spPr>
          <a:xfrm rot="5400000">
            <a:off x="6386151" y="2853701"/>
            <a:ext cx="1777135" cy="1896533"/>
          </a:xfrm>
          <a:prstGeom prst="rightArrow">
            <a:avLst>
              <a:gd name="adj1" fmla="val 58297"/>
              <a:gd name="adj2" fmla="val 21077"/>
            </a:avLst>
          </a:prstGeom>
          <a:solidFill>
            <a:srgbClr val="99E3F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Ⅲ. </a:t>
            </a:r>
            <a:r>
              <a:rPr lang="ko-KR" altLang="en-US" dirty="0"/>
              <a:t>바이오시밀러 산업 주요 이슈 </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en-US" altLang="ko-KR" dirty="0"/>
              <a:t>ISSUE 3. </a:t>
            </a:r>
            <a:r>
              <a:rPr lang="ko-KR" altLang="en-US" dirty="0"/>
              <a:t>국내 바이오시밀러 기업 경쟁력 대비 내수 시장 활성화의 어려움</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r>
              <a:rPr lang="ko-KR" altLang="en-US" dirty="0"/>
              <a:t>국내 바이오시밀러 기업은 오리지널 바이오의약품 특허 만료에 맞춰 신속하게 바이오시밀러를 출시하여 글로벌 시장을 집중 공략한 결과 경쟁력 확보</a:t>
            </a:r>
            <a:r>
              <a:rPr lang="en-US" altLang="ko-KR" dirty="0"/>
              <a:t>. </a:t>
            </a:r>
            <a:r>
              <a:rPr lang="ko-KR" altLang="en-US" dirty="0"/>
              <a:t>한편</a:t>
            </a:r>
            <a:r>
              <a:rPr lang="en-US" altLang="ko-KR" dirty="0"/>
              <a:t> </a:t>
            </a:r>
            <a:r>
              <a:rPr lang="ko-KR" altLang="en-US" dirty="0"/>
              <a:t>국내 시장에서는 바이오시밀러 약가 구조로 인해 처방이 활성화되기 어려운 상황</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427426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식품의약품안전처</a:t>
            </a:r>
            <a:r>
              <a:rPr lang="en-US" altLang="ko-KR" dirty="0">
                <a:solidFill>
                  <a:schemeClr val="bg1">
                    <a:lumMod val="50000"/>
                  </a:schemeClr>
                </a:solidFill>
              </a:rPr>
              <a:t>,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3"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197184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국내 바이오시밀러 기업 경쟁력</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483"/>
            <a:ext cx="4284613" cy="276837"/>
            <a:chOff x="704850" y="2013298"/>
            <a:chExt cx="4140200"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183088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국내 바이오시밀러</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정책 현황</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3" name="직사각형 32">
            <a:extLst>
              <a:ext uri="{FF2B5EF4-FFF2-40B4-BE49-F238E27FC236}">
                <a16:creationId xmlns:a16="http://schemas.microsoft.com/office/drawing/2014/main" id="{7FC94D4D-1B2B-49E3-B6F4-E5B708DBACC8}"/>
              </a:ext>
            </a:extLst>
          </p:cNvPr>
          <p:cNvSpPr/>
          <p:nvPr/>
        </p:nvSpPr>
        <p:spPr>
          <a:xfrm>
            <a:off x="5132388" y="3140264"/>
            <a:ext cx="2091522" cy="29364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바이오시밀러</a:t>
            </a:r>
          </a:p>
        </p:txBody>
      </p:sp>
      <p:sp>
        <p:nvSpPr>
          <p:cNvPr id="45" name="직사각형 44">
            <a:extLst>
              <a:ext uri="{FF2B5EF4-FFF2-40B4-BE49-F238E27FC236}">
                <a16:creationId xmlns:a16="http://schemas.microsoft.com/office/drawing/2014/main" id="{6EEE564B-B723-49F3-B245-A1EC3BA7F29F}"/>
              </a:ext>
            </a:extLst>
          </p:cNvPr>
          <p:cNvSpPr/>
          <p:nvPr/>
        </p:nvSpPr>
        <p:spPr>
          <a:xfrm>
            <a:off x="5132388" y="3429354"/>
            <a:ext cx="2091523" cy="7614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nSpc>
                <a:spcPct val="110000"/>
              </a:lnSpc>
              <a:spcAft>
                <a:spcPts val="300"/>
              </a:spcAft>
              <a:buFont typeface="Arial" panose="020B0604020202020204" pitchFamily="34" charset="0"/>
              <a:buChar char="•"/>
            </a:pPr>
            <a:r>
              <a:rPr lang="ko-KR" altLang="en-US" sz="900" dirty="0" err="1">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아달로체</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en-US" altLang="ko-KR" sz="900" dirty="0" err="1">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Adalloce</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40mg/0.8ml,        </a:t>
            </a:r>
            <a:r>
              <a:rPr lang="ko-KR" altLang="en-US" sz="900" dirty="0" err="1">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유플라이마</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en-US" altLang="ko-KR" sz="900" dirty="0" err="1">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Yuflyma</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40mg/0.4ml</a:t>
            </a:r>
          </a:p>
          <a:p>
            <a:pPr marL="355600" indent="-171450">
              <a:lnSpc>
                <a:spcPct val="110000"/>
              </a:lnSpc>
              <a:spcAft>
                <a:spcPts val="300"/>
              </a:spcAft>
              <a:buFontTx/>
              <a:buChar char="-"/>
            </a:pP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보험약가 </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24</a:t>
            </a: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만 </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4,877</a:t>
            </a: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원</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기존 휴미라 보험약가의 약 </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59.5%) </a:t>
            </a:r>
          </a:p>
        </p:txBody>
      </p:sp>
      <p:sp>
        <p:nvSpPr>
          <p:cNvPr id="60" name="직사각형 59">
            <a:extLst>
              <a:ext uri="{FF2B5EF4-FFF2-40B4-BE49-F238E27FC236}">
                <a16:creationId xmlns:a16="http://schemas.microsoft.com/office/drawing/2014/main" id="{6664511D-BB4B-4DFA-97A2-621CC4EF0866}"/>
              </a:ext>
            </a:extLst>
          </p:cNvPr>
          <p:cNvSpPr/>
          <p:nvPr/>
        </p:nvSpPr>
        <p:spPr>
          <a:xfrm>
            <a:off x="6633377" y="4247668"/>
            <a:ext cx="1282682" cy="294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약 </a:t>
            </a:r>
            <a:r>
              <a:rPr lang="en-US" altLang="ko-KR" sz="9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4</a:t>
            </a:r>
            <a:r>
              <a:rPr lang="ko-KR" altLang="en-US" sz="9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만 </a:t>
            </a:r>
            <a:r>
              <a:rPr lang="en-US" altLang="ko-KR" sz="9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4,000</a:t>
            </a:r>
            <a:r>
              <a:rPr lang="ko-KR" altLang="en-US" sz="9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원 차이</a:t>
            </a:r>
            <a:endParaRPr lang="en-US" altLang="ko-KR" sz="900" b="1"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 name="직사각형 1">
            <a:extLst>
              <a:ext uri="{FF2B5EF4-FFF2-40B4-BE49-F238E27FC236}">
                <a16:creationId xmlns:a16="http://schemas.microsoft.com/office/drawing/2014/main" id="{A77EF160-F740-25AB-7D0F-BD6070309EAC}"/>
              </a:ext>
            </a:extLst>
          </p:cNvPr>
          <p:cNvSpPr/>
          <p:nvPr/>
        </p:nvSpPr>
        <p:spPr>
          <a:xfrm>
            <a:off x="7338227" y="3140264"/>
            <a:ext cx="2091523" cy="294693"/>
          </a:xfrm>
          <a:prstGeom prst="rect">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오리지널 의약품</a:t>
            </a:r>
          </a:p>
        </p:txBody>
      </p:sp>
      <p:sp>
        <p:nvSpPr>
          <p:cNvPr id="3" name="직사각형 2">
            <a:extLst>
              <a:ext uri="{FF2B5EF4-FFF2-40B4-BE49-F238E27FC236}">
                <a16:creationId xmlns:a16="http://schemas.microsoft.com/office/drawing/2014/main" id="{76FDC69C-EEDD-B492-50A4-5DEA66CFF30B}"/>
              </a:ext>
            </a:extLst>
          </p:cNvPr>
          <p:cNvSpPr/>
          <p:nvPr/>
        </p:nvSpPr>
        <p:spPr>
          <a:xfrm>
            <a:off x="7338227" y="3434121"/>
            <a:ext cx="2091523" cy="756657"/>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nSpc>
                <a:spcPct val="110000"/>
              </a:lnSpc>
              <a:spcAft>
                <a:spcPts val="300"/>
              </a:spcAft>
              <a:buFont typeface="Arial" panose="020B0604020202020204" pitchFamily="34" charset="0"/>
              <a:buChar char="•"/>
            </a:pPr>
            <a:r>
              <a:rPr lang="ko-KR" altLang="en-US" sz="900" dirty="0" err="1">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휴미라</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(Humira)</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40mg/0.4ml</a:t>
            </a:r>
          </a:p>
          <a:p>
            <a:pPr marL="355600" indent="-171450">
              <a:lnSpc>
                <a:spcPct val="110000"/>
              </a:lnSpc>
              <a:spcAft>
                <a:spcPts val="300"/>
              </a:spcAft>
              <a:buFontTx/>
              <a:buChar char="-"/>
            </a:pP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보험약가 </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41</a:t>
            </a: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만 </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1,558</a:t>
            </a: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원에서 </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28</a:t>
            </a: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만 </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8,091</a:t>
            </a: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원으로 인하</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약 </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30% </a:t>
            </a:r>
            <a:r>
              <a:rPr lang="ko-KR" altLang="en-US"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하락</a:t>
            </a:r>
            <a:r>
              <a:rPr lang="en-US" altLang="ko-KR" sz="9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p>
        </p:txBody>
      </p:sp>
      <p:sp>
        <p:nvSpPr>
          <p:cNvPr id="7" name="직사각형 6">
            <a:extLst>
              <a:ext uri="{FF2B5EF4-FFF2-40B4-BE49-F238E27FC236}">
                <a16:creationId xmlns:a16="http://schemas.microsoft.com/office/drawing/2014/main" id="{2555F195-4900-1620-25FA-88ADACA59665}"/>
              </a:ext>
            </a:extLst>
          </p:cNvPr>
          <p:cNvSpPr/>
          <p:nvPr/>
        </p:nvSpPr>
        <p:spPr>
          <a:xfrm>
            <a:off x="5149273" y="4720815"/>
            <a:ext cx="4267778" cy="1157105"/>
          </a:xfrm>
          <a:prstGeom prst="rect">
            <a:avLst/>
          </a:prstGeom>
          <a:solidFill>
            <a:srgbClr val="EBFAFF"/>
          </a:solidFill>
          <a:ln w="12700">
            <a:solidFill>
              <a:srgbClr val="CDF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아달리무맙</a:t>
            </a:r>
            <a:r>
              <a:rPr lang="en-US" altLang="ko-KR" sz="900" b="1" dirty="0">
                <a:ln>
                  <a:solidFill>
                    <a:sysClr val="window" lastClr="FFFFFF">
                      <a:lumMod val="65000"/>
                      <a:alpha val="0"/>
                    </a:sysClr>
                  </a:solidFill>
                </a:ln>
                <a:solidFill>
                  <a:schemeClr val="tx1">
                    <a:lumMod val="85000"/>
                    <a:lumOff val="15000"/>
                  </a:schemeClr>
                </a:solidFill>
                <a:latin typeface="+mn-ea"/>
              </a:rPr>
              <a:t>(adalimumab)</a:t>
            </a:r>
            <a:r>
              <a:rPr lang="en-US" altLang="ko-KR" sz="900" b="1" baseline="30000" dirty="0">
                <a:ln>
                  <a:solidFill>
                    <a:sysClr val="window" lastClr="FFFFFF">
                      <a:lumMod val="65000"/>
                      <a:alpha val="0"/>
                    </a:sysClr>
                  </a:solidFill>
                </a:ln>
                <a:solidFill>
                  <a:schemeClr val="tx1">
                    <a:lumMod val="85000"/>
                    <a:lumOff val="15000"/>
                  </a:schemeClr>
                </a:solidFill>
                <a:latin typeface="+mn-ea"/>
              </a:rPr>
              <a:t>1)</a:t>
            </a:r>
            <a:r>
              <a:rPr lang="ko-KR" altLang="en-US" sz="900" b="1" dirty="0">
                <a:ln>
                  <a:solidFill>
                    <a:sysClr val="window" lastClr="FFFFFF">
                      <a:lumMod val="65000"/>
                      <a:alpha val="0"/>
                    </a:sysClr>
                  </a:solidFill>
                </a:ln>
                <a:solidFill>
                  <a:schemeClr val="tx1">
                    <a:lumMod val="85000"/>
                    <a:lumOff val="15000"/>
                  </a:schemeClr>
                </a:solidFill>
                <a:latin typeface="+mn-ea"/>
              </a:rPr>
              <a:t> 성분 의약품으로 치료가 필요한 자가면역질환은 환자가 약가의 </a:t>
            </a:r>
            <a:r>
              <a:rPr lang="en-US" altLang="ko-KR" sz="900" b="1" dirty="0">
                <a:ln>
                  <a:solidFill>
                    <a:sysClr val="window" lastClr="FFFFFF">
                      <a:lumMod val="65000"/>
                      <a:alpha val="0"/>
                    </a:sysClr>
                  </a:solidFill>
                </a:ln>
                <a:solidFill>
                  <a:schemeClr val="tx1">
                    <a:lumMod val="85000"/>
                    <a:lumOff val="15000"/>
                  </a:schemeClr>
                </a:solidFill>
                <a:latin typeface="+mn-ea"/>
              </a:rPr>
              <a:t>10%</a:t>
            </a:r>
            <a:r>
              <a:rPr lang="ko-KR" altLang="en-US" sz="900" b="1" dirty="0">
                <a:ln>
                  <a:solidFill>
                    <a:sysClr val="window" lastClr="FFFFFF">
                      <a:lumMod val="65000"/>
                      <a:alpha val="0"/>
                    </a:sysClr>
                  </a:solidFill>
                </a:ln>
                <a:solidFill>
                  <a:schemeClr val="tx1">
                    <a:lumMod val="85000"/>
                    <a:lumOff val="15000"/>
                  </a:schemeClr>
                </a:solidFill>
                <a:latin typeface="+mn-ea"/>
              </a:rPr>
              <a:t>만 부담하는 산정특례 적용</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즉 약 </a:t>
            </a:r>
            <a:r>
              <a:rPr lang="en-US" altLang="ko-KR" sz="900" b="1" dirty="0">
                <a:ln>
                  <a:solidFill>
                    <a:sysClr val="window" lastClr="FFFFFF">
                      <a:lumMod val="65000"/>
                      <a:alpha val="0"/>
                    </a:sysClr>
                  </a:solidFill>
                </a:ln>
                <a:solidFill>
                  <a:schemeClr val="tx1">
                    <a:lumMod val="85000"/>
                    <a:lumOff val="15000"/>
                  </a:schemeClr>
                </a:solidFill>
                <a:latin typeface="+mn-ea"/>
              </a:rPr>
              <a:t>4,400</a:t>
            </a:r>
            <a:r>
              <a:rPr lang="ko-KR" altLang="en-US" sz="900" b="1" dirty="0">
                <a:ln>
                  <a:solidFill>
                    <a:sysClr val="window" lastClr="FFFFFF">
                      <a:lumMod val="65000"/>
                      <a:alpha val="0"/>
                    </a:sysClr>
                  </a:solidFill>
                </a:ln>
                <a:solidFill>
                  <a:schemeClr val="tx1">
                    <a:lumMod val="85000"/>
                    <a:lumOff val="15000"/>
                  </a:schemeClr>
                </a:solidFill>
                <a:latin typeface="+mn-ea"/>
              </a:rPr>
              <a:t>원 차이 수준</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휴미라의 표준용법에 따라 </a:t>
            </a:r>
            <a:r>
              <a:rPr lang="en-US" altLang="ko-KR" sz="800" dirty="0">
                <a:ln>
                  <a:solidFill>
                    <a:sysClr val="window" lastClr="FFFFFF">
                      <a:lumMod val="65000"/>
                      <a:alpha val="0"/>
                    </a:sysClr>
                  </a:solidFill>
                </a:ln>
                <a:solidFill>
                  <a:schemeClr val="tx1">
                    <a:lumMod val="85000"/>
                    <a:lumOff val="15000"/>
                  </a:schemeClr>
                </a:solidFill>
                <a:latin typeface="+mn-ea"/>
              </a:rPr>
              <a:t>2</a:t>
            </a:r>
            <a:r>
              <a:rPr lang="ko-KR" altLang="en-US" sz="800" dirty="0">
                <a:ln>
                  <a:solidFill>
                    <a:sysClr val="window" lastClr="FFFFFF">
                      <a:lumMod val="65000"/>
                      <a:alpha val="0"/>
                    </a:sysClr>
                  </a:solidFill>
                </a:ln>
                <a:solidFill>
                  <a:schemeClr val="tx1">
                    <a:lumMod val="85000"/>
                    <a:lumOff val="15000"/>
                  </a:schemeClr>
                </a:solidFill>
                <a:latin typeface="+mn-ea"/>
              </a:rPr>
              <a:t>주 </a:t>
            </a:r>
            <a:r>
              <a:rPr lang="en-US" altLang="ko-KR" sz="800" dirty="0">
                <a:ln>
                  <a:solidFill>
                    <a:sysClr val="window" lastClr="FFFFFF">
                      <a:lumMod val="65000"/>
                      <a:alpha val="0"/>
                    </a:sysClr>
                  </a:solidFill>
                </a:ln>
                <a:solidFill>
                  <a:schemeClr val="tx1">
                    <a:lumMod val="85000"/>
                    <a:lumOff val="15000"/>
                  </a:schemeClr>
                </a:solidFill>
                <a:latin typeface="+mn-ea"/>
              </a:rPr>
              <a:t>1</a:t>
            </a:r>
            <a:r>
              <a:rPr lang="ko-KR" altLang="en-US" sz="800" dirty="0">
                <a:ln>
                  <a:solidFill>
                    <a:sysClr val="window" lastClr="FFFFFF">
                      <a:lumMod val="65000"/>
                      <a:alpha val="0"/>
                    </a:sysClr>
                  </a:solidFill>
                </a:ln>
                <a:solidFill>
                  <a:schemeClr val="tx1">
                    <a:lumMod val="85000"/>
                    <a:lumOff val="15000"/>
                  </a:schemeClr>
                </a:solidFill>
                <a:latin typeface="+mn-ea"/>
              </a:rPr>
              <a:t>회 투여할 경우</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 한 달 약가 차이는 약 </a:t>
            </a:r>
            <a:r>
              <a:rPr lang="en-US" altLang="ko-KR" sz="800" dirty="0">
                <a:ln>
                  <a:solidFill>
                    <a:sysClr val="window" lastClr="FFFFFF">
                      <a:lumMod val="65000"/>
                      <a:alpha val="0"/>
                    </a:sysClr>
                  </a:solidFill>
                </a:ln>
                <a:solidFill>
                  <a:schemeClr val="tx1">
                    <a:lumMod val="85000"/>
                    <a:lumOff val="15000"/>
                  </a:schemeClr>
                </a:solidFill>
                <a:latin typeface="+mn-ea"/>
              </a:rPr>
              <a:t>8,643</a:t>
            </a:r>
            <a:r>
              <a:rPr lang="ko-KR" altLang="en-US" sz="800" dirty="0">
                <a:ln>
                  <a:solidFill>
                    <a:sysClr val="window" lastClr="FFFFFF">
                      <a:lumMod val="65000"/>
                      <a:alpha val="0"/>
                    </a:sysClr>
                  </a:solidFill>
                </a:ln>
                <a:solidFill>
                  <a:schemeClr val="tx1">
                    <a:lumMod val="85000"/>
                    <a:lumOff val="15000"/>
                  </a:schemeClr>
                </a:solidFill>
                <a:latin typeface="+mn-ea"/>
              </a:rPr>
              <a:t>원</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오리지널 의약품 대비 바이오시밀러 약가 경쟁력이 미미하여 처방이 활성화되기 어려운 상황으로 국내 기업은 상대적으로 시장 규모가 크고 약가 경쟁력이 있는 미국</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유럽 등으로 진출 활발</a:t>
            </a:r>
            <a:endParaRPr lang="en-US" altLang="ko-KR" sz="900" b="1" dirty="0">
              <a:ln>
                <a:solidFill>
                  <a:sysClr val="window" lastClr="FFFFFF">
                    <a:lumMod val="65000"/>
                    <a:alpha val="0"/>
                  </a:sysClr>
                </a:solidFill>
              </a:ln>
              <a:solidFill>
                <a:schemeClr val="tx1">
                  <a:lumMod val="85000"/>
                  <a:lumOff val="15000"/>
                </a:schemeClr>
              </a:solidFill>
              <a:latin typeface="+mn-ea"/>
            </a:endParaRPr>
          </a:p>
        </p:txBody>
      </p:sp>
      <p:sp>
        <p:nvSpPr>
          <p:cNvPr id="8" name="직사각형 7">
            <a:extLst>
              <a:ext uri="{FF2B5EF4-FFF2-40B4-BE49-F238E27FC236}">
                <a16:creationId xmlns:a16="http://schemas.microsoft.com/office/drawing/2014/main" id="{746646C1-50CD-C421-E822-437F14A91142}"/>
              </a:ext>
            </a:extLst>
          </p:cNvPr>
          <p:cNvSpPr/>
          <p:nvPr/>
        </p:nvSpPr>
        <p:spPr>
          <a:xfrm>
            <a:off x="5441088" y="2590475"/>
            <a:ext cx="3975962" cy="481188"/>
          </a:xfrm>
          <a:prstGeom prst="rect">
            <a:avLst/>
          </a:prstGeom>
          <a:solidFill>
            <a:srgbClr val="00338D"/>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tx2">
                      <a:alpha val="0"/>
                    </a:schemeClr>
                  </a:solidFill>
                </a:ln>
                <a:solidFill>
                  <a:schemeClr val="bg1"/>
                </a:solidFill>
                <a:latin typeface="+mn-ea"/>
              </a:rPr>
              <a:t>바이오시밀러가 출시되면 오리지널 의약품의 약가도                              자동 인하되는 약가 구조</a:t>
            </a:r>
          </a:p>
        </p:txBody>
      </p:sp>
      <p:grpSp>
        <p:nvGrpSpPr>
          <p:cNvPr id="20" name="그룹 19">
            <a:extLst>
              <a:ext uri="{FF2B5EF4-FFF2-40B4-BE49-F238E27FC236}">
                <a16:creationId xmlns:a16="http://schemas.microsoft.com/office/drawing/2014/main" id="{63944757-0EE3-479E-C7F8-F110E273D0E0}"/>
              </a:ext>
            </a:extLst>
          </p:cNvPr>
          <p:cNvGrpSpPr/>
          <p:nvPr/>
        </p:nvGrpSpPr>
        <p:grpSpPr>
          <a:xfrm>
            <a:off x="5132388" y="2590475"/>
            <a:ext cx="498072" cy="498072"/>
            <a:chOff x="8142600" y="2703042"/>
            <a:chExt cx="424800" cy="424800"/>
          </a:xfrm>
        </p:grpSpPr>
        <p:sp>
          <p:nvSpPr>
            <p:cNvPr id="21" name="타원 20">
              <a:extLst>
                <a:ext uri="{FF2B5EF4-FFF2-40B4-BE49-F238E27FC236}">
                  <a16:creationId xmlns:a16="http://schemas.microsoft.com/office/drawing/2014/main" id="{716F6C7E-926E-AC6D-ED93-C4F9327FC1F0}"/>
                </a:ext>
              </a:extLst>
            </p:cNvPr>
            <p:cNvSpPr/>
            <p:nvPr/>
          </p:nvSpPr>
          <p:spPr>
            <a:xfrm>
              <a:off x="8142600" y="2703042"/>
              <a:ext cx="424800" cy="42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pic>
          <p:nvPicPr>
            <p:cNvPr id="24" name="그림 23">
              <a:extLst>
                <a:ext uri="{FF2B5EF4-FFF2-40B4-BE49-F238E27FC236}">
                  <a16:creationId xmlns:a16="http://schemas.microsoft.com/office/drawing/2014/main" id="{C23F8DB4-E2D8-0EE7-EF92-13C8B387CB68}"/>
                </a:ext>
              </a:extLst>
            </p:cNvPr>
            <p:cNvPicPr>
              <a:picLocks noChangeAspect="1"/>
            </p:cNvPicPr>
            <p:nvPr/>
          </p:nvPicPr>
          <p:blipFill rotWithShape="1">
            <a:blip r:embed="rId3"/>
            <a:srcRect l="1206" t="1206" r="1206" b="1206"/>
            <a:stretch/>
          </p:blipFill>
          <p:spPr>
            <a:xfrm>
              <a:off x="8157000" y="2717442"/>
              <a:ext cx="396000" cy="396000"/>
            </a:xfrm>
            <a:prstGeom prst="ellipse">
              <a:avLst/>
            </a:prstGeom>
          </p:spPr>
        </p:pic>
      </p:grpSp>
      <p:sp>
        <p:nvSpPr>
          <p:cNvPr id="5" name="직사각형 4">
            <a:extLst>
              <a:ext uri="{FF2B5EF4-FFF2-40B4-BE49-F238E27FC236}">
                <a16:creationId xmlns:a16="http://schemas.microsoft.com/office/drawing/2014/main" id="{11DA3CF9-9594-EF09-022F-014323E70552}"/>
              </a:ext>
            </a:extLst>
          </p:cNvPr>
          <p:cNvSpPr/>
          <p:nvPr/>
        </p:nvSpPr>
        <p:spPr>
          <a:xfrm>
            <a:off x="499253" y="2565400"/>
            <a:ext cx="4264007" cy="1353429"/>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국내 바이오시밀러 기업은 블록버스터 바이오의약품의 특허 만료에 맞춰 바이오시밀러를 개발 및 상용화하여 글로벌 시장에서 경쟁력 확보</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미국</a:t>
            </a:r>
            <a:r>
              <a:rPr lang="en-US" altLang="ko-KR" sz="800" dirty="0">
                <a:ln>
                  <a:solidFill>
                    <a:sysClr val="window" lastClr="FFFFFF">
                      <a:lumMod val="65000"/>
                      <a:alpha val="0"/>
                    </a:sysClr>
                  </a:solidFill>
                </a:ln>
                <a:solidFill>
                  <a:schemeClr val="tx1">
                    <a:lumMod val="85000"/>
                    <a:lumOff val="15000"/>
                  </a:schemeClr>
                </a:solidFill>
                <a:latin typeface="+mn-ea"/>
              </a:rPr>
              <a:t> FDA </a:t>
            </a:r>
            <a:r>
              <a:rPr lang="ko-KR" altLang="en-US" sz="800" dirty="0">
                <a:ln>
                  <a:solidFill>
                    <a:sysClr val="window" lastClr="FFFFFF">
                      <a:lumMod val="65000"/>
                      <a:alpha val="0"/>
                    </a:sysClr>
                  </a:solidFill>
                </a:ln>
                <a:solidFill>
                  <a:schemeClr val="tx1">
                    <a:lumMod val="85000"/>
                    <a:lumOff val="15000"/>
                  </a:schemeClr>
                </a:solidFill>
                <a:latin typeface="+mn-ea"/>
              </a:rPr>
              <a:t>바이오시밀러 승인 현황에 따르면</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총 </a:t>
            </a:r>
            <a:r>
              <a:rPr lang="en-US" altLang="ko-KR" sz="800" dirty="0">
                <a:ln>
                  <a:solidFill>
                    <a:sysClr val="window" lastClr="FFFFFF">
                      <a:lumMod val="65000"/>
                      <a:alpha val="0"/>
                    </a:sysClr>
                  </a:solidFill>
                </a:ln>
                <a:solidFill>
                  <a:schemeClr val="tx1">
                    <a:lumMod val="85000"/>
                    <a:lumOff val="15000"/>
                  </a:schemeClr>
                </a:solidFill>
                <a:latin typeface="+mn-ea"/>
              </a:rPr>
              <a:t>41</a:t>
            </a:r>
            <a:r>
              <a:rPr lang="ko-KR" altLang="en-US" sz="800" dirty="0">
                <a:ln>
                  <a:solidFill>
                    <a:sysClr val="window" lastClr="FFFFFF">
                      <a:lumMod val="65000"/>
                      <a:alpha val="0"/>
                    </a:sysClr>
                  </a:solidFill>
                </a:ln>
                <a:solidFill>
                  <a:schemeClr val="tx1">
                    <a:lumMod val="85000"/>
                    <a:lumOff val="15000"/>
                  </a:schemeClr>
                </a:solidFill>
                <a:latin typeface="+mn-ea"/>
              </a:rPr>
              <a:t>개 중 화이자</a:t>
            </a:r>
            <a:r>
              <a:rPr lang="en-US" altLang="ko-KR" sz="800" dirty="0">
                <a:ln>
                  <a:solidFill>
                    <a:sysClr val="window" lastClr="FFFFFF">
                      <a:lumMod val="65000"/>
                      <a:alpha val="0"/>
                    </a:sysClr>
                  </a:solidFill>
                </a:ln>
                <a:solidFill>
                  <a:schemeClr val="tx1">
                    <a:lumMod val="85000"/>
                    <a:lumOff val="15000"/>
                  </a:schemeClr>
                </a:solidFill>
                <a:latin typeface="+mn-ea"/>
              </a:rPr>
              <a:t>(8</a:t>
            </a:r>
            <a:r>
              <a:rPr lang="ko-KR" altLang="en-US" sz="800" dirty="0">
                <a:ln>
                  <a:solidFill>
                    <a:sysClr val="window" lastClr="FFFFFF">
                      <a:lumMod val="65000"/>
                      <a:alpha val="0"/>
                    </a:sysClr>
                  </a:solidFill>
                </a:ln>
                <a:solidFill>
                  <a:schemeClr val="tx1">
                    <a:lumMod val="85000"/>
                    <a:lumOff val="15000"/>
                  </a:schemeClr>
                </a:solidFill>
                <a:latin typeface="+mn-ea"/>
              </a:rPr>
              <a:t>개</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 다음으로 삼성바이오에피스과 셀트리온이 각각 </a:t>
            </a:r>
            <a:r>
              <a:rPr lang="en-US" altLang="ko-KR" sz="800" dirty="0">
                <a:ln>
                  <a:solidFill>
                    <a:sysClr val="window" lastClr="FFFFFF">
                      <a:lumMod val="65000"/>
                      <a:alpha val="0"/>
                    </a:sysClr>
                  </a:solidFill>
                </a:ln>
                <a:solidFill>
                  <a:schemeClr val="tx1">
                    <a:lumMod val="85000"/>
                    <a:lumOff val="15000"/>
                  </a:schemeClr>
                </a:solidFill>
                <a:latin typeface="+mn-ea"/>
              </a:rPr>
              <a:t>5</a:t>
            </a:r>
            <a:r>
              <a:rPr lang="ko-KR" altLang="en-US" sz="800" dirty="0">
                <a:ln>
                  <a:solidFill>
                    <a:sysClr val="window" lastClr="FFFFFF">
                      <a:lumMod val="65000"/>
                      <a:alpha val="0"/>
                    </a:sysClr>
                  </a:solidFill>
                </a:ln>
                <a:solidFill>
                  <a:schemeClr val="tx1">
                    <a:lumMod val="85000"/>
                    <a:lumOff val="15000"/>
                  </a:schemeClr>
                </a:solidFill>
                <a:latin typeface="+mn-ea"/>
              </a:rPr>
              <a:t>개 허가</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암젠 </a:t>
            </a:r>
            <a:r>
              <a:rPr lang="en-US" altLang="ko-KR" sz="800" dirty="0">
                <a:ln>
                  <a:solidFill>
                    <a:sysClr val="window" lastClr="FFFFFF">
                      <a:lumMod val="65000"/>
                      <a:alpha val="0"/>
                    </a:sysClr>
                  </a:solidFill>
                </a:ln>
                <a:solidFill>
                  <a:schemeClr val="tx1">
                    <a:lumMod val="85000"/>
                    <a:lumOff val="15000"/>
                  </a:schemeClr>
                </a:solidFill>
                <a:latin typeface="+mn-ea"/>
              </a:rPr>
              <a:t>5</a:t>
            </a:r>
            <a:r>
              <a:rPr lang="ko-KR" altLang="en-US" sz="800" dirty="0">
                <a:ln>
                  <a:solidFill>
                    <a:sysClr val="window" lastClr="FFFFFF">
                      <a:lumMod val="65000"/>
                      <a:alpha val="0"/>
                    </a:sysClr>
                  </a:solidFill>
                </a:ln>
                <a:solidFill>
                  <a:schemeClr val="tx1">
                    <a:lumMod val="85000"/>
                    <a:lumOff val="15000"/>
                  </a:schemeClr>
                </a:solidFill>
                <a:latin typeface="+mn-ea"/>
              </a:rPr>
              <a:t>개</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산도스 </a:t>
            </a:r>
            <a:r>
              <a:rPr lang="en-US" altLang="ko-KR" sz="800" dirty="0">
                <a:ln>
                  <a:solidFill>
                    <a:sysClr val="window" lastClr="FFFFFF">
                      <a:lumMod val="65000"/>
                      <a:alpha val="0"/>
                    </a:sysClr>
                  </a:solidFill>
                </a:ln>
                <a:solidFill>
                  <a:schemeClr val="tx1">
                    <a:lumMod val="85000"/>
                    <a:lumOff val="15000"/>
                  </a:schemeClr>
                </a:solidFill>
                <a:latin typeface="+mn-ea"/>
              </a:rPr>
              <a:t>4</a:t>
            </a:r>
            <a:r>
              <a:rPr lang="ko-KR" altLang="en-US" sz="800" dirty="0">
                <a:ln>
                  <a:solidFill>
                    <a:sysClr val="window" lastClr="FFFFFF">
                      <a:lumMod val="65000"/>
                      <a:alpha val="0"/>
                    </a:sysClr>
                  </a:solidFill>
                </a:ln>
                <a:solidFill>
                  <a:schemeClr val="tx1">
                    <a:lumMod val="85000"/>
                    <a:lumOff val="15000"/>
                  </a:schemeClr>
                </a:solidFill>
                <a:latin typeface="+mn-ea"/>
              </a:rPr>
              <a:t>개</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마일란 </a:t>
            </a:r>
            <a:r>
              <a:rPr lang="en-US" altLang="ko-KR" sz="800" dirty="0">
                <a:ln>
                  <a:solidFill>
                    <a:sysClr val="window" lastClr="FFFFFF">
                      <a:lumMod val="65000"/>
                      <a:alpha val="0"/>
                    </a:sysClr>
                  </a:solidFill>
                </a:ln>
                <a:solidFill>
                  <a:schemeClr val="tx1">
                    <a:lumMod val="85000"/>
                    <a:lumOff val="15000"/>
                  </a:schemeClr>
                </a:solidFill>
                <a:latin typeface="+mn-ea"/>
              </a:rPr>
              <a:t>4</a:t>
            </a:r>
            <a:r>
              <a:rPr lang="ko-KR" altLang="en-US" sz="800" dirty="0">
                <a:ln>
                  <a:solidFill>
                    <a:sysClr val="window" lastClr="FFFFFF">
                      <a:lumMod val="65000"/>
                      <a:alpha val="0"/>
                    </a:sysClr>
                  </a:solidFill>
                </a:ln>
                <a:solidFill>
                  <a:schemeClr val="tx1">
                    <a:lumMod val="85000"/>
                    <a:lumOff val="15000"/>
                  </a:schemeClr>
                </a:solidFill>
                <a:latin typeface="+mn-ea"/>
              </a:rPr>
              <a:t>개 등</a:t>
            </a:r>
            <a:r>
              <a:rPr lang="en-US" altLang="ko-KR" sz="800" dirty="0">
                <a:ln>
                  <a:solidFill>
                    <a:sysClr val="window" lastClr="FFFFFF">
                      <a:lumMod val="65000"/>
                      <a:alpha val="0"/>
                    </a:sysClr>
                  </a:solidFill>
                </a:ln>
                <a:solidFill>
                  <a:schemeClr val="tx1">
                    <a:lumMod val="85000"/>
                    <a:lumOff val="15000"/>
                  </a:schemeClr>
                </a:solidFill>
                <a:latin typeface="+mn-ea"/>
              </a:rPr>
              <a:t>)</a:t>
            </a: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삼성바이오에피스와 셀트리온은 미국에서 바이오시밀러를 퍼스트 무버로 출시할 만큼 기술 경쟁력도 확보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삼성바이오에피스</a:t>
            </a:r>
            <a:r>
              <a:rPr lang="en-US" altLang="ko-KR" sz="800" dirty="0">
                <a:ln>
                  <a:solidFill>
                    <a:sysClr val="window" lastClr="FFFFFF">
                      <a:lumMod val="65000"/>
                      <a:alpha val="0"/>
                    </a:sysClr>
                  </a:solidFill>
                </a:ln>
                <a:solidFill>
                  <a:schemeClr val="tx1">
                    <a:lumMod val="85000"/>
                    <a:lumOff val="15000"/>
                  </a:schemeClr>
                </a:solidFill>
                <a:latin typeface="+mn-ea"/>
              </a:rPr>
              <a:t>1</a:t>
            </a:r>
            <a:r>
              <a:rPr lang="ko-KR" altLang="en-US" sz="800" dirty="0">
                <a:ln>
                  <a:solidFill>
                    <a:sysClr val="window" lastClr="FFFFFF">
                      <a:lumMod val="65000"/>
                      <a:alpha val="0"/>
                    </a:sysClr>
                  </a:solidFill>
                </a:ln>
                <a:solidFill>
                  <a:schemeClr val="tx1">
                    <a:lumMod val="85000"/>
                    <a:lumOff val="15000"/>
                  </a:schemeClr>
                </a:solidFill>
                <a:latin typeface="+mn-ea"/>
              </a:rPr>
              <a:t>개</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바이우비즈</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셀트리온 </a:t>
            </a:r>
            <a:r>
              <a:rPr lang="en-US" altLang="ko-KR" sz="800" dirty="0">
                <a:ln>
                  <a:solidFill>
                    <a:sysClr val="window" lastClr="FFFFFF">
                      <a:lumMod val="65000"/>
                      <a:alpha val="0"/>
                    </a:sysClr>
                  </a:solidFill>
                </a:ln>
                <a:solidFill>
                  <a:schemeClr val="tx1">
                    <a:lumMod val="85000"/>
                    <a:lumOff val="15000"/>
                  </a:schemeClr>
                </a:solidFill>
                <a:latin typeface="+mn-ea"/>
              </a:rPr>
              <a:t>2</a:t>
            </a:r>
            <a:r>
              <a:rPr lang="ko-KR" altLang="en-US" sz="800" dirty="0">
                <a:ln>
                  <a:solidFill>
                    <a:sysClr val="window" lastClr="FFFFFF">
                      <a:lumMod val="65000"/>
                      <a:alpha val="0"/>
                    </a:sysClr>
                  </a:solidFill>
                </a:ln>
                <a:solidFill>
                  <a:schemeClr val="tx1">
                    <a:lumMod val="85000"/>
                    <a:lumOff val="15000"/>
                  </a:schemeClr>
                </a:solidFill>
                <a:latin typeface="+mn-ea"/>
              </a:rPr>
              <a:t>개</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인플렉트라</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트룩시마</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 출시 </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graphicFrame>
        <p:nvGraphicFramePr>
          <p:cNvPr id="35" name="표 34">
            <a:extLst>
              <a:ext uri="{FF2B5EF4-FFF2-40B4-BE49-F238E27FC236}">
                <a16:creationId xmlns:a16="http://schemas.microsoft.com/office/drawing/2014/main" id="{119C2490-30C9-C228-1E4B-B8455551638D}"/>
              </a:ext>
            </a:extLst>
          </p:cNvPr>
          <p:cNvGraphicFramePr>
            <a:graphicFrameLocks noGrp="1"/>
          </p:cNvGraphicFramePr>
          <p:nvPr>
            <p:extLst>
              <p:ext uri="{D42A27DB-BD31-4B8C-83A1-F6EECF244321}">
                <p14:modId xmlns:p14="http://schemas.microsoft.com/office/powerpoint/2010/main" val="4260048759"/>
              </p:ext>
            </p:extLst>
          </p:nvPr>
        </p:nvGraphicFramePr>
        <p:xfrm>
          <a:off x="499253" y="4033104"/>
          <a:ext cx="4284613" cy="1861450"/>
        </p:xfrm>
        <a:graphic>
          <a:graphicData uri="http://schemas.openxmlformats.org/drawingml/2006/table">
            <a:tbl>
              <a:tblPr>
                <a:tableStyleId>{5C22544A-7EE6-4342-B048-85BDC9FD1C3A}</a:tableStyleId>
              </a:tblPr>
              <a:tblGrid>
                <a:gridCol w="888456">
                  <a:extLst>
                    <a:ext uri="{9D8B030D-6E8A-4147-A177-3AD203B41FA5}">
                      <a16:colId xmlns:a16="http://schemas.microsoft.com/office/drawing/2014/main" val="393690651"/>
                    </a:ext>
                  </a:extLst>
                </a:gridCol>
                <a:gridCol w="1153087">
                  <a:extLst>
                    <a:ext uri="{9D8B030D-6E8A-4147-A177-3AD203B41FA5}">
                      <a16:colId xmlns:a16="http://schemas.microsoft.com/office/drawing/2014/main" val="2743106637"/>
                    </a:ext>
                  </a:extLst>
                </a:gridCol>
                <a:gridCol w="1156211">
                  <a:extLst>
                    <a:ext uri="{9D8B030D-6E8A-4147-A177-3AD203B41FA5}">
                      <a16:colId xmlns:a16="http://schemas.microsoft.com/office/drawing/2014/main" val="3421911638"/>
                    </a:ext>
                  </a:extLst>
                </a:gridCol>
                <a:gridCol w="1086859">
                  <a:extLst>
                    <a:ext uri="{9D8B030D-6E8A-4147-A177-3AD203B41FA5}">
                      <a16:colId xmlns:a16="http://schemas.microsoft.com/office/drawing/2014/main" val="570395279"/>
                    </a:ext>
                  </a:extLst>
                </a:gridCol>
              </a:tblGrid>
              <a:tr h="176287">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기업명</a:t>
                      </a:r>
                    </a:p>
                  </a:txBody>
                  <a:tcPr marT="36000" marB="36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바이오시밀러</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오리지널 의약품</a:t>
                      </a: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FDA </a:t>
                      </a: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승인일</a:t>
                      </a:r>
                    </a:p>
                  </a:txBody>
                  <a:tcPr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8798685"/>
                  </a:ext>
                </a:extLst>
              </a:tr>
              <a:tr h="166753">
                <a:tc rowSpan="5">
                  <a:txBody>
                    <a:bodyPr/>
                    <a:lstStyle/>
                    <a:p>
                      <a:pPr algn="ctr" fontAlgn="ctr"/>
                      <a:r>
                        <a:rPr lang="ko-KR" altLang="en-US" sz="800" b="1" i="0" u="none" strike="noStrike" cap="none" spc="0" dirty="0" err="1">
                          <a:ln>
                            <a:solidFill>
                              <a:schemeClr val="accent6">
                                <a:alpha val="0"/>
                              </a:schemeClr>
                            </a:solidFill>
                          </a:ln>
                          <a:solidFill>
                            <a:schemeClr val="tx1">
                              <a:lumMod val="85000"/>
                              <a:lumOff val="15000"/>
                            </a:schemeClr>
                          </a:solidFill>
                          <a:effectLst/>
                          <a:latin typeface="+mn-ea"/>
                          <a:ea typeface="+mn-ea"/>
                          <a:cs typeface="+mn-cs"/>
                        </a:rPr>
                        <a:t>삼성바이오에피스</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2F2F2"/>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렌플렉시스</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(Renflexis)</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레미케이드</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(Remicade)</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2017.04</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562790"/>
                  </a:ext>
                </a:extLst>
              </a:tr>
              <a:tr h="166753">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온트루잔트</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(Ontruzant)</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허셉틴</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(Herceptin)</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2019.01</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2287359"/>
                  </a:ext>
                </a:extLst>
              </a:tr>
              <a:tr h="166753">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에티코보</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(Eticovo)</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엔브렐</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(Enbrel)</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2019.04</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53040672"/>
                  </a:ext>
                </a:extLst>
              </a:tr>
              <a:tr h="166753">
                <a:tc vMerge="1">
                  <a:txBody>
                    <a:bodyPr/>
                    <a:lstStyle/>
                    <a:p>
                      <a:pPr algn="ctr" fontAlgn="ct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하드리마</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(Hadlima)</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휴미라</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(Humira)</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2019.07</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81994274"/>
                  </a:ext>
                </a:extLst>
              </a:tr>
              <a:tr h="166753">
                <a:tc vMerge="1">
                  <a:txBody>
                    <a:bodyPr/>
                    <a:lstStyle/>
                    <a:p>
                      <a:pPr algn="ctr" fontAlgn="ct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바이우비즈</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(Byooviz)</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루센티스</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(Lucentis)</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2021.09</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209176774"/>
                  </a:ext>
                </a:extLst>
              </a:tr>
              <a:tr h="166753">
                <a:tc rowSpan="5">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셀트리온</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2F2F2"/>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인플렉트라</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(Inflectra)</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레미케이드</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(Remicade)</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2016.04</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44866703"/>
                  </a:ext>
                </a:extLst>
              </a:tr>
              <a:tr h="166753">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트룩시마</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(Truxima)</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리툭산</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(Rituxan)</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2018.11</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12952053"/>
                  </a:ext>
                </a:extLst>
              </a:tr>
              <a:tr h="166753">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허쥬마</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(Herzuma)</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허셉틴</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(Herceptin)</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2018.12</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4608366"/>
                  </a:ext>
                </a:extLst>
              </a:tr>
              <a:tr h="166753">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베그젤마</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(Vegzelma)</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아바스틴</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(Avastin)</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2022.09</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94350057"/>
                  </a:ext>
                </a:extLst>
              </a:tr>
              <a:tr h="166753">
                <a:tc vMerge="1">
                  <a:txBody>
                    <a:bodyPr/>
                    <a:lstStyle/>
                    <a:p>
                      <a:pPr algn="ctr" fontAlgn="ct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2F2F2"/>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유플라이마</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(Yuflyma)</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휴미라</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(Humira)</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2023.05</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55384348"/>
                  </a:ext>
                </a:extLst>
              </a:tr>
            </a:tbl>
          </a:graphicData>
        </a:graphic>
      </p:graphicFrame>
      <p:sp>
        <p:nvSpPr>
          <p:cNvPr id="57" name="TextBox 56">
            <a:extLst>
              <a:ext uri="{FF2B5EF4-FFF2-40B4-BE49-F238E27FC236}">
                <a16:creationId xmlns:a16="http://schemas.microsoft.com/office/drawing/2014/main" id="{DFF76907-9E1D-7C45-D2FC-C6070B9E2602}"/>
              </a:ext>
            </a:extLst>
          </p:cNvPr>
          <p:cNvSpPr txBox="1"/>
          <p:nvPr/>
        </p:nvSpPr>
        <p:spPr>
          <a:xfrm>
            <a:off x="5142790" y="5845499"/>
            <a:ext cx="4274260"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식품의약품안전처</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err="1">
                <a:solidFill>
                  <a:schemeClr val="bg1">
                    <a:lumMod val="50000"/>
                  </a:schemeClr>
                </a:solidFill>
              </a:rPr>
              <a:t>휴미라</a:t>
            </a:r>
            <a:r>
              <a:rPr lang="ko-KR" altLang="en-US" dirty="0">
                <a:solidFill>
                  <a:schemeClr val="bg1">
                    <a:lumMod val="50000"/>
                  </a:schemeClr>
                </a:solidFill>
              </a:rPr>
              <a:t> </a:t>
            </a:r>
            <a:r>
              <a:rPr lang="ko-KR" altLang="en-US" dirty="0" err="1">
                <a:solidFill>
                  <a:schemeClr val="bg1">
                    <a:lumMod val="50000"/>
                  </a:schemeClr>
                </a:solidFill>
              </a:rPr>
              <a:t>성분명</a:t>
            </a:r>
            <a:r>
              <a:rPr lang="ko-KR" altLang="en-US" dirty="0">
                <a:solidFill>
                  <a:schemeClr val="bg1">
                    <a:lumMod val="50000"/>
                  </a:schemeClr>
                </a:solidFill>
              </a:rPr>
              <a:t> </a:t>
            </a:r>
          </a:p>
        </p:txBody>
      </p:sp>
    </p:spTree>
    <p:extLst>
      <p:ext uri="{BB962C8B-B14F-4D97-AF65-F5344CB8AC3E}">
        <p14:creationId xmlns:p14="http://schemas.microsoft.com/office/powerpoint/2010/main" val="2282551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4">
            <a:extLst>
              <a:ext uri="{FF2B5EF4-FFF2-40B4-BE49-F238E27FC236}">
                <a16:creationId xmlns:a16="http://schemas.microsoft.com/office/drawing/2014/main" id="{CC7076F7-0D4D-4B9E-BB41-B7E0BA780CC5}"/>
              </a:ext>
            </a:extLst>
          </p:cNvPr>
          <p:cNvGraphicFramePr>
            <a:graphicFrameLocks/>
          </p:cNvGraphicFramePr>
          <p:nvPr>
            <p:extLst>
              <p:ext uri="{D42A27DB-BD31-4B8C-83A1-F6EECF244321}">
                <p14:modId xmlns:p14="http://schemas.microsoft.com/office/powerpoint/2010/main" val="2647938006"/>
              </p:ext>
            </p:extLst>
          </p:nvPr>
        </p:nvGraphicFramePr>
        <p:xfrm>
          <a:off x="1050977" y="2420937"/>
          <a:ext cx="5849657" cy="2333715"/>
        </p:xfrm>
        <a:graphic>
          <a:graphicData uri="http://schemas.openxmlformats.org/drawingml/2006/table">
            <a:tbl>
              <a:tblPr firstRow="1" bandRow="1"/>
              <a:tblGrid>
                <a:gridCol w="558067">
                  <a:extLst>
                    <a:ext uri="{9D8B030D-6E8A-4147-A177-3AD203B41FA5}">
                      <a16:colId xmlns:a16="http://schemas.microsoft.com/office/drawing/2014/main" val="3168549752"/>
                    </a:ext>
                  </a:extLst>
                </a:gridCol>
                <a:gridCol w="4690223">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I.</a:t>
                      </a:r>
                    </a:p>
                  </a:txBody>
                  <a:tcPr marL="10800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바이오의약품 개요</a:t>
                      </a:r>
                      <a:endPar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2</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216587"/>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바이오시밀러 개요 및 시장 동향</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095589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III.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바이오시밀러 산업 주요 이슈 </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18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0045840"/>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IV.</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바이오시밀러 산업 이슈에 따른 기업 대응 전략</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25</a:t>
                      </a:r>
                    </a:p>
                  </a:txBody>
                  <a:tcPr marL="80189" marR="10800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5488321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V.</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Appendix: </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제약</a:t>
                      </a: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바이오 관련 용어</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33</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550306"/>
                  </a:ext>
                </a:extLst>
              </a:tr>
            </a:tbl>
          </a:graphicData>
        </a:graphic>
      </p:graphicFrame>
    </p:spTree>
    <p:extLst>
      <p:ext uri="{BB962C8B-B14F-4D97-AF65-F5344CB8AC3E}">
        <p14:creationId xmlns:p14="http://schemas.microsoft.com/office/powerpoint/2010/main" val="1846498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Ⅳ. </a:t>
            </a:r>
            <a:r>
              <a:rPr lang="ko-KR" altLang="en-US" dirty="0"/>
              <a:t>바이오시밀러 산업 이슈에 따른 기업 대응 전략</a:t>
            </a:r>
            <a:endParaRPr lang="en-US" altLang="ko-KR"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바이오시밀러 산업 이슈에 따른 기업 대응 전략</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블록버스터 의약품 특허 만료로 글로벌 바이오시밀러 경쟁이 본격화될 뿐만 아니라 미국의 우호적인 규제환경 조성에 따라 바이오시밀러 시장 확장이 예상되면서 글로벌 시장 </a:t>
            </a:r>
            <a:r>
              <a:rPr lang="ko-KR" altLang="en-US" dirty="0" err="1"/>
              <a:t>진출뿐만</a:t>
            </a:r>
            <a:r>
              <a:rPr lang="ko-KR" altLang="en-US" dirty="0"/>
              <a:t> 아니라 시장점유율 확대를 위한 기업별 대응 전략 필요</a:t>
            </a:r>
            <a:r>
              <a:rPr lang="en-US" altLang="ko-KR" dirty="0"/>
              <a:t> </a:t>
            </a:r>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p>
        </p:txBody>
      </p:sp>
      <p:grpSp>
        <p:nvGrpSpPr>
          <p:cNvPr id="24" name="그룹 23">
            <a:extLst>
              <a:ext uri="{FF2B5EF4-FFF2-40B4-BE49-F238E27FC236}">
                <a16:creationId xmlns:a16="http://schemas.microsoft.com/office/drawing/2014/main" id="{D62230B0-1603-4E32-8375-C29BCBDB5CC2}"/>
              </a:ext>
            </a:extLst>
          </p:cNvPr>
          <p:cNvGrpSpPr/>
          <p:nvPr/>
        </p:nvGrpSpPr>
        <p:grpSpPr>
          <a:xfrm>
            <a:off x="489000" y="2176483"/>
            <a:ext cx="8928000" cy="276837"/>
            <a:chOff x="704850" y="2013298"/>
            <a:chExt cx="4140200" cy="276837"/>
          </a:xfrm>
        </p:grpSpPr>
        <p:sp>
          <p:nvSpPr>
            <p:cNvPr id="25" name="TextBox 24">
              <a:extLst>
                <a:ext uri="{FF2B5EF4-FFF2-40B4-BE49-F238E27FC236}">
                  <a16:creationId xmlns:a16="http://schemas.microsoft.com/office/drawing/2014/main" id="{9E1B3BF2-3CD3-48F6-9E31-BD00C88D8FBB}"/>
                </a:ext>
              </a:extLst>
            </p:cNvPr>
            <p:cNvSpPr txBox="1"/>
            <p:nvPr/>
          </p:nvSpPr>
          <p:spPr>
            <a:xfrm>
              <a:off x="704850" y="2046854"/>
              <a:ext cx="110389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바이오시밀러 주요 이슈별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대응 방안</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6" name="직선 연결선 25">
              <a:extLst>
                <a:ext uri="{FF2B5EF4-FFF2-40B4-BE49-F238E27FC236}">
                  <a16:creationId xmlns:a16="http://schemas.microsoft.com/office/drawing/2014/main" id="{9F620BF3-824D-476D-B24B-4C5E61860800}"/>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E21BE417-B2BB-4AAB-BF01-FEF92745189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95FB65DB-2425-418A-8CEA-CEC0C905898C}"/>
              </a:ext>
            </a:extLst>
          </p:cNvPr>
          <p:cNvSpPr txBox="1"/>
          <p:nvPr/>
        </p:nvSpPr>
        <p:spPr>
          <a:xfrm>
            <a:off x="872346" y="2575064"/>
            <a:ext cx="1543053" cy="178126"/>
          </a:xfrm>
          <a:prstGeom prst="rect">
            <a:avLst/>
          </a:prstGeom>
          <a:noFill/>
        </p:spPr>
        <p:txBody>
          <a:bodyPr wrap="square" lIns="0" tIns="0" rIns="0" bIns="0" rtlCol="0">
            <a:spAutoFit/>
          </a:bodyPr>
          <a:lstStyle/>
          <a:p>
            <a:pPr algn="ctr">
              <a:lnSpc>
                <a:spcPct val="110000"/>
              </a:lnSpc>
            </a:pPr>
            <a:r>
              <a:rPr lang="en-US" altLang="ko-KR" sz="1100" b="1" dirty="0">
                <a:ln>
                  <a:solidFill>
                    <a:schemeClr val="accent5">
                      <a:alpha val="0"/>
                    </a:schemeClr>
                  </a:solidFill>
                </a:ln>
                <a:solidFill>
                  <a:schemeClr val="tx1">
                    <a:lumMod val="85000"/>
                    <a:lumOff val="15000"/>
                  </a:schemeClr>
                </a:solidFill>
                <a:latin typeface="+mn-ea"/>
              </a:rPr>
              <a:t>[</a:t>
            </a:r>
            <a:r>
              <a:rPr lang="ko-KR" altLang="en-US" sz="1100" b="1" dirty="0">
                <a:ln>
                  <a:solidFill>
                    <a:schemeClr val="accent5">
                      <a:alpha val="0"/>
                    </a:schemeClr>
                  </a:solidFill>
                </a:ln>
                <a:solidFill>
                  <a:schemeClr val="tx1">
                    <a:lumMod val="85000"/>
                    <a:lumOff val="15000"/>
                  </a:schemeClr>
                </a:solidFill>
                <a:latin typeface="+mn-ea"/>
              </a:rPr>
              <a:t>주요 이슈</a:t>
            </a:r>
            <a:r>
              <a:rPr lang="en-US" altLang="ko-KR" sz="1100" b="1" dirty="0">
                <a:ln>
                  <a:solidFill>
                    <a:schemeClr val="accent5">
                      <a:alpha val="0"/>
                    </a:schemeClr>
                  </a:solidFill>
                </a:ln>
                <a:solidFill>
                  <a:schemeClr val="tx1">
                    <a:lumMod val="85000"/>
                    <a:lumOff val="15000"/>
                  </a:schemeClr>
                </a:solidFill>
                <a:latin typeface="+mn-ea"/>
              </a:rPr>
              <a:t>]</a:t>
            </a:r>
            <a:endParaRPr lang="ko-KR" altLang="en-US" sz="1100" b="1" dirty="0">
              <a:ln>
                <a:solidFill>
                  <a:schemeClr val="accent5">
                    <a:alpha val="0"/>
                  </a:schemeClr>
                </a:solidFill>
              </a:ln>
              <a:solidFill>
                <a:schemeClr val="tx1">
                  <a:lumMod val="85000"/>
                  <a:lumOff val="15000"/>
                </a:schemeClr>
              </a:solidFill>
              <a:latin typeface="+mn-ea"/>
            </a:endParaRPr>
          </a:p>
        </p:txBody>
      </p:sp>
      <p:sp>
        <p:nvSpPr>
          <p:cNvPr id="34" name="TextBox 33">
            <a:extLst>
              <a:ext uri="{FF2B5EF4-FFF2-40B4-BE49-F238E27FC236}">
                <a16:creationId xmlns:a16="http://schemas.microsoft.com/office/drawing/2014/main" id="{708C7CBC-5ECE-4ED1-A092-3DDEB8A7E1AC}"/>
              </a:ext>
            </a:extLst>
          </p:cNvPr>
          <p:cNvSpPr txBox="1"/>
          <p:nvPr/>
        </p:nvSpPr>
        <p:spPr>
          <a:xfrm>
            <a:off x="3280746" y="2575064"/>
            <a:ext cx="1080000" cy="178126"/>
          </a:xfrm>
          <a:prstGeom prst="rect">
            <a:avLst/>
          </a:prstGeom>
          <a:noFill/>
        </p:spPr>
        <p:txBody>
          <a:bodyPr wrap="square" lIns="0" tIns="0" rIns="0" bIns="0" rtlCol="0">
            <a:spAutoFit/>
          </a:bodyPr>
          <a:lstStyle/>
          <a:p>
            <a:pPr algn="ctr">
              <a:lnSpc>
                <a:spcPct val="110000"/>
              </a:lnSpc>
            </a:pPr>
            <a:r>
              <a:rPr lang="en-US" altLang="ko-KR" sz="1100" b="1" dirty="0">
                <a:ln>
                  <a:solidFill>
                    <a:schemeClr val="accent5">
                      <a:alpha val="0"/>
                    </a:schemeClr>
                  </a:solidFill>
                </a:ln>
                <a:solidFill>
                  <a:schemeClr val="tx1">
                    <a:lumMod val="85000"/>
                    <a:lumOff val="15000"/>
                  </a:schemeClr>
                </a:solidFill>
                <a:latin typeface="+mn-ea"/>
                <a:cs typeface="Univers for KPMG"/>
              </a:rPr>
              <a:t>[</a:t>
            </a:r>
            <a:r>
              <a:rPr lang="ko-KR" altLang="en-US" sz="1100" b="1" dirty="0">
                <a:ln>
                  <a:solidFill>
                    <a:schemeClr val="accent5">
                      <a:alpha val="0"/>
                    </a:schemeClr>
                  </a:solidFill>
                </a:ln>
                <a:solidFill>
                  <a:schemeClr val="tx1">
                    <a:lumMod val="85000"/>
                    <a:lumOff val="15000"/>
                  </a:schemeClr>
                </a:solidFill>
                <a:latin typeface="+mn-ea"/>
                <a:cs typeface="Univers for KPMG"/>
              </a:rPr>
              <a:t>대응 방안</a:t>
            </a:r>
            <a:r>
              <a:rPr lang="en-US" altLang="ko-KR" sz="1100" b="1" dirty="0">
                <a:ln>
                  <a:solidFill>
                    <a:schemeClr val="accent5">
                      <a:alpha val="0"/>
                    </a:schemeClr>
                  </a:solidFill>
                </a:ln>
                <a:solidFill>
                  <a:schemeClr val="tx1">
                    <a:lumMod val="85000"/>
                    <a:lumOff val="15000"/>
                  </a:schemeClr>
                </a:solidFill>
                <a:latin typeface="+mn-ea"/>
                <a:cs typeface="Univers for KPMG"/>
              </a:rPr>
              <a:t>]</a:t>
            </a:r>
            <a:endParaRPr lang="ko-KR" altLang="en-US" sz="1100" b="1" dirty="0">
              <a:ln>
                <a:solidFill>
                  <a:schemeClr val="accent5">
                    <a:alpha val="0"/>
                  </a:schemeClr>
                </a:solidFill>
              </a:ln>
              <a:solidFill>
                <a:schemeClr val="tx1">
                  <a:lumMod val="85000"/>
                  <a:lumOff val="15000"/>
                </a:schemeClr>
              </a:solidFill>
              <a:latin typeface="+mn-ea"/>
              <a:cs typeface="Univers for KPMG"/>
            </a:endParaRPr>
          </a:p>
        </p:txBody>
      </p:sp>
      <p:sp>
        <p:nvSpPr>
          <p:cNvPr id="16" name="직사각형 15">
            <a:extLst>
              <a:ext uri="{FF2B5EF4-FFF2-40B4-BE49-F238E27FC236}">
                <a16:creationId xmlns:a16="http://schemas.microsoft.com/office/drawing/2014/main" id="{D9C945C3-CD3F-4810-989A-FD7746520BB5}"/>
              </a:ext>
            </a:extLst>
          </p:cNvPr>
          <p:cNvSpPr/>
          <p:nvPr/>
        </p:nvSpPr>
        <p:spPr>
          <a:xfrm>
            <a:off x="493430" y="2822024"/>
            <a:ext cx="2458776" cy="92787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32000" rIns="180000" rtlCol="0" anchor="ctr"/>
          <a:lstStyle/>
          <a:p>
            <a:pPr algn="l">
              <a:lnSpc>
                <a:spcPct val="120000"/>
              </a:lnSpc>
            </a:pPr>
            <a:r>
              <a:rPr lang="ko-KR" altLang="en-US" sz="1100" b="1" dirty="0">
                <a:ln>
                  <a:solidFill>
                    <a:schemeClr val="accent2">
                      <a:alpha val="0"/>
                    </a:schemeClr>
                  </a:solidFill>
                </a:ln>
                <a:solidFill>
                  <a:schemeClr val="accent4"/>
                </a:solidFill>
                <a:latin typeface="KoPub돋움체 Medium" panose="02020603020101020101" pitchFamily="18" charset="-127"/>
                <a:ea typeface="KoPub돋움체 Medium" panose="02020603020101020101" pitchFamily="18" charset="-127"/>
              </a:rPr>
              <a:t>블록버스터 의약품 특허 만료에 따른 바이오시밀러 경쟁 본격화</a:t>
            </a:r>
          </a:p>
        </p:txBody>
      </p:sp>
      <p:sp>
        <p:nvSpPr>
          <p:cNvPr id="19" name="직사각형 18">
            <a:extLst>
              <a:ext uri="{FF2B5EF4-FFF2-40B4-BE49-F238E27FC236}">
                <a16:creationId xmlns:a16="http://schemas.microsoft.com/office/drawing/2014/main" id="{6EB9B02D-9664-4822-B25D-A026F7D885B8}"/>
              </a:ext>
            </a:extLst>
          </p:cNvPr>
          <p:cNvSpPr/>
          <p:nvPr/>
        </p:nvSpPr>
        <p:spPr>
          <a:xfrm>
            <a:off x="4682975" y="2822024"/>
            <a:ext cx="4730945" cy="92787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pPr marL="108000" indent="-108000" algn="l">
              <a:lnSpc>
                <a:spcPct val="110000"/>
              </a:lnSpc>
              <a:spcAft>
                <a:spcPts val="300"/>
              </a:spcAft>
              <a:buFont typeface="Arial" panose="020B0604020202020204" pitchFamily="34" charset="0"/>
              <a:buChar char="•"/>
            </a:pP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바이오시밀러는 오리지널 의약품을 대체하는 복제약인만큼 초기 시장 선점이 중요하여 퍼스트 무버로 시장 진출하는 전략 필요</a:t>
            </a:r>
            <a:endPar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108000" indent="-108000" algn="l">
              <a:lnSpc>
                <a:spcPct val="110000"/>
              </a:lnSpc>
              <a:spcAft>
                <a:spcPts val="300"/>
              </a:spcAft>
              <a:buFont typeface="Arial" panose="020B0604020202020204" pitchFamily="34" charset="0"/>
              <a:buChar char="•"/>
            </a:pP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자가면역 치료제 </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스텔라라</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(Stelara)’</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 </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9</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월 미국 특허부터 만료 예정이나 현재까지 허가 받은 바이오시밀러가 없으며</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블록버스터 의약품 가운데 종양학 분야의 강세가 예상됨에 따라 면역항암제 </a:t>
            </a:r>
            <a:r>
              <a:rPr lang="ko-KR" altLang="en-US" sz="900" dirty="0" err="1">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바이오시밀러도</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퍼스트 </a:t>
            </a:r>
            <a:r>
              <a:rPr lang="ko-KR" altLang="en-US" sz="900" dirty="0" err="1">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무버</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공략 가능 </a:t>
            </a:r>
            <a:endPar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sp>
        <p:nvSpPr>
          <p:cNvPr id="38" name="화살표: 오각형 37">
            <a:extLst>
              <a:ext uri="{FF2B5EF4-FFF2-40B4-BE49-F238E27FC236}">
                <a16:creationId xmlns:a16="http://schemas.microsoft.com/office/drawing/2014/main" id="{B3D6E040-67E2-41DF-A6D9-E40B45B83BCD}"/>
              </a:ext>
            </a:extLst>
          </p:cNvPr>
          <p:cNvSpPr/>
          <p:nvPr/>
        </p:nvSpPr>
        <p:spPr>
          <a:xfrm>
            <a:off x="2953786" y="2824897"/>
            <a:ext cx="1929382" cy="927870"/>
          </a:xfrm>
          <a:prstGeom prst="homePlate">
            <a:avLst>
              <a:gd name="adj" fmla="val 214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lstStyle/>
          <a:p>
            <a:pPr algn="l">
              <a:lnSpc>
                <a:spcPct val="110000"/>
              </a:lnSpc>
            </a:pPr>
            <a:r>
              <a:rPr lang="ko-KR" altLang="en-US" sz="1000" b="1"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퍼스트 무버 전략으로 바이오시밀러 시장 선점</a:t>
            </a:r>
          </a:p>
        </p:txBody>
      </p:sp>
      <p:sp>
        <p:nvSpPr>
          <p:cNvPr id="3" name="TextBox 2">
            <a:extLst>
              <a:ext uri="{FF2B5EF4-FFF2-40B4-BE49-F238E27FC236}">
                <a16:creationId xmlns:a16="http://schemas.microsoft.com/office/drawing/2014/main" id="{0A6D5BDA-F410-A331-0D3E-72E472953D5C}"/>
              </a:ext>
            </a:extLst>
          </p:cNvPr>
          <p:cNvSpPr txBox="1"/>
          <p:nvPr/>
        </p:nvSpPr>
        <p:spPr>
          <a:xfrm>
            <a:off x="493429" y="2827325"/>
            <a:ext cx="365531" cy="413900"/>
          </a:xfrm>
          <a:prstGeom prst="rect">
            <a:avLst/>
          </a:prstGeom>
          <a:solidFill>
            <a:srgbClr val="00B8F5"/>
          </a:solidFill>
        </p:spPr>
        <p:txBody>
          <a:bodyPr wrap="square" lIns="0" tIns="0" rIns="0" bIns="0" rtlCol="0" anchor="ctr">
            <a:spAutoFit/>
          </a:bodyPr>
          <a:lstStyle/>
          <a:p>
            <a:pPr algn="ctr">
              <a:lnSpc>
                <a:spcPct val="110000"/>
              </a:lnSpc>
            </a:pPr>
            <a:r>
              <a:rPr lang="en-US" altLang="ko-KR" sz="30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rPr>
              <a:t>01</a:t>
            </a:r>
            <a:endParaRPr lang="ko-KR" altLang="en-US" sz="30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endParaRPr>
          </a:p>
        </p:txBody>
      </p:sp>
      <p:sp>
        <p:nvSpPr>
          <p:cNvPr id="17" name="직사각형 16">
            <a:extLst>
              <a:ext uri="{FF2B5EF4-FFF2-40B4-BE49-F238E27FC236}">
                <a16:creationId xmlns:a16="http://schemas.microsoft.com/office/drawing/2014/main" id="{F98C228F-9A64-453E-B47F-4D15F3D6547E}"/>
              </a:ext>
            </a:extLst>
          </p:cNvPr>
          <p:cNvSpPr/>
          <p:nvPr/>
        </p:nvSpPr>
        <p:spPr>
          <a:xfrm>
            <a:off x="493430" y="3884102"/>
            <a:ext cx="2458776" cy="918762"/>
          </a:xfrm>
          <a:prstGeom prst="rect">
            <a:avLst/>
          </a:prstGeom>
          <a:noFill/>
          <a:ln w="9525">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32000" rIns="180000" rtlCol="0" anchor="ctr"/>
          <a:lstStyle/>
          <a:p>
            <a:pPr algn="l">
              <a:lnSpc>
                <a:spcPct val="120000"/>
              </a:lnSpc>
            </a:pPr>
            <a:r>
              <a:rPr lang="ko-KR" altLang="en-US" sz="1100" b="1" dirty="0">
                <a:ln>
                  <a:solidFill>
                    <a:schemeClr val="accent2">
                      <a:alpha val="0"/>
                    </a:schemeClr>
                  </a:solidFill>
                </a:ln>
                <a:solidFill>
                  <a:srgbClr val="510DBC"/>
                </a:solidFill>
                <a:latin typeface="KoPub돋움체 Medium" panose="02020603020101020101" pitchFamily="18" charset="-127"/>
                <a:ea typeface="KoPub돋움체 Medium" panose="02020603020101020101" pitchFamily="18" charset="-127"/>
              </a:rPr>
              <a:t>美 바이오시밀러의 시장 확장</a:t>
            </a:r>
            <a:endParaRPr lang="en-US" altLang="ko-KR" sz="1100" b="1" dirty="0">
              <a:ln>
                <a:solidFill>
                  <a:schemeClr val="accent2">
                    <a:alpha val="0"/>
                  </a:schemeClr>
                </a:solidFill>
              </a:ln>
              <a:solidFill>
                <a:srgbClr val="510DBC"/>
              </a:solidFill>
              <a:latin typeface="KoPub돋움체 Medium" panose="02020603020101020101" pitchFamily="18" charset="-127"/>
              <a:ea typeface="KoPub돋움체 Medium" panose="02020603020101020101" pitchFamily="18" charset="-127"/>
            </a:endParaRPr>
          </a:p>
          <a:p>
            <a:pPr algn="l">
              <a:lnSpc>
                <a:spcPct val="120000"/>
              </a:lnSpc>
            </a:pPr>
            <a:r>
              <a:rPr lang="en-US" altLang="ko-KR" sz="1100" b="1" dirty="0">
                <a:ln>
                  <a:solidFill>
                    <a:schemeClr val="accent2">
                      <a:alpha val="0"/>
                    </a:schemeClr>
                  </a:solidFill>
                </a:ln>
                <a:solidFill>
                  <a:srgbClr val="510DBC"/>
                </a:solidFill>
                <a:latin typeface="KoPub돋움체 Medium" panose="02020603020101020101" pitchFamily="18" charset="-127"/>
                <a:ea typeface="KoPub돋움체 Medium" panose="02020603020101020101" pitchFamily="18" charset="-127"/>
              </a:rPr>
              <a:t>- </a:t>
            </a:r>
            <a:r>
              <a:rPr lang="ko-KR" altLang="en-US" sz="1100" b="1" dirty="0">
                <a:ln>
                  <a:solidFill>
                    <a:schemeClr val="accent2">
                      <a:alpha val="0"/>
                    </a:schemeClr>
                  </a:solidFill>
                </a:ln>
                <a:solidFill>
                  <a:srgbClr val="510DBC"/>
                </a:solidFill>
                <a:latin typeface="KoPub돋움체 Medium" panose="02020603020101020101" pitchFamily="18" charset="-127"/>
                <a:ea typeface="KoPub돋움체 Medium" panose="02020603020101020101" pitchFamily="18" charset="-127"/>
              </a:rPr>
              <a:t>인플레이션 감축법</a:t>
            </a:r>
            <a:r>
              <a:rPr lang="en-US" altLang="ko-KR" sz="1100" b="1" dirty="0">
                <a:ln>
                  <a:solidFill>
                    <a:schemeClr val="accent2">
                      <a:alpha val="0"/>
                    </a:schemeClr>
                  </a:solidFill>
                </a:ln>
                <a:solidFill>
                  <a:srgbClr val="510DBC"/>
                </a:solidFill>
                <a:latin typeface="KoPub돋움체 Medium" panose="02020603020101020101" pitchFamily="18" charset="-127"/>
                <a:ea typeface="KoPub돋움체 Medium" panose="02020603020101020101" pitchFamily="18" charset="-127"/>
              </a:rPr>
              <a:t>(IRA),      </a:t>
            </a:r>
          </a:p>
          <a:p>
            <a:pPr algn="l">
              <a:lnSpc>
                <a:spcPct val="120000"/>
              </a:lnSpc>
            </a:pPr>
            <a:r>
              <a:rPr lang="en-US" altLang="ko-KR" sz="1100" b="1" dirty="0">
                <a:ln>
                  <a:solidFill>
                    <a:schemeClr val="accent2">
                      <a:alpha val="0"/>
                    </a:schemeClr>
                  </a:solidFill>
                </a:ln>
                <a:solidFill>
                  <a:srgbClr val="510DBC"/>
                </a:solidFill>
                <a:latin typeface="KoPub돋움체 Medium" panose="02020603020101020101" pitchFamily="18" charset="-127"/>
                <a:ea typeface="KoPub돋움체 Medium" panose="02020603020101020101" pitchFamily="18" charset="-127"/>
              </a:rPr>
              <a:t>   </a:t>
            </a:r>
            <a:r>
              <a:rPr lang="ko-KR" altLang="en-US" sz="1100" b="1" dirty="0">
                <a:ln>
                  <a:solidFill>
                    <a:schemeClr val="accent2">
                      <a:alpha val="0"/>
                    </a:schemeClr>
                  </a:solidFill>
                </a:ln>
                <a:solidFill>
                  <a:srgbClr val="510DBC"/>
                </a:solidFill>
                <a:latin typeface="KoPub돋움체 Medium" panose="02020603020101020101" pitchFamily="18" charset="-127"/>
                <a:ea typeface="KoPub돋움체 Medium" panose="02020603020101020101" pitchFamily="18" charset="-127"/>
              </a:rPr>
              <a:t>상호교환성 임상 폐지 법안 발의</a:t>
            </a:r>
            <a:endParaRPr lang="en-US" altLang="ko-KR" sz="1100" b="1" dirty="0">
              <a:ln>
                <a:solidFill>
                  <a:schemeClr val="accent2">
                    <a:alpha val="0"/>
                  </a:schemeClr>
                </a:solidFill>
              </a:ln>
              <a:solidFill>
                <a:srgbClr val="510DBC"/>
              </a:solidFill>
              <a:latin typeface="KoPub돋움체 Medium" panose="02020603020101020101" pitchFamily="18" charset="-127"/>
              <a:ea typeface="KoPub돋움체 Medium" panose="02020603020101020101" pitchFamily="18" charset="-127"/>
            </a:endParaRPr>
          </a:p>
        </p:txBody>
      </p:sp>
      <p:sp>
        <p:nvSpPr>
          <p:cNvPr id="20" name="직사각형 19">
            <a:extLst>
              <a:ext uri="{FF2B5EF4-FFF2-40B4-BE49-F238E27FC236}">
                <a16:creationId xmlns:a16="http://schemas.microsoft.com/office/drawing/2014/main" id="{22802466-E7BF-4286-A457-1E7ED87F62B3}"/>
              </a:ext>
            </a:extLst>
          </p:cNvPr>
          <p:cNvSpPr/>
          <p:nvPr/>
        </p:nvSpPr>
        <p:spPr>
          <a:xfrm>
            <a:off x="4636867" y="3886975"/>
            <a:ext cx="4775703" cy="92787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pPr marL="108000" indent="-108000">
              <a:lnSpc>
                <a:spcPct val="110000"/>
              </a:lnSpc>
              <a:spcAft>
                <a:spcPts val="300"/>
              </a:spcAft>
              <a:buFont typeface="Arial" panose="020B0604020202020204" pitchFamily="34" charset="0"/>
              <a:buChar char="•"/>
            </a:pP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M&amp;A </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혹은 파트너십을 활용하여 미국 시장에 진출하고</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국가별 바이오 시장 특성 및 의료 시스템을 고려한 맞춤형 판매 전략 수립</a:t>
            </a:r>
            <a:endPar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108000" indent="-108000">
              <a:lnSpc>
                <a:spcPct val="110000"/>
              </a:lnSpc>
              <a:spcAft>
                <a:spcPts val="300"/>
              </a:spcAft>
              <a:buFont typeface="Arial" panose="020B0604020202020204" pitchFamily="34" charset="0"/>
              <a:buChar char="•"/>
            </a:pP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IRA</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와 더불어 바이오시밀러 상호교환성 임상 폐지까지 논의되면서 상호교환성 임상 유무에 따른 차별화된 전략 필요</a:t>
            </a:r>
            <a:endPar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sp>
        <p:nvSpPr>
          <p:cNvPr id="39" name="화살표: 오각형 38">
            <a:extLst>
              <a:ext uri="{FF2B5EF4-FFF2-40B4-BE49-F238E27FC236}">
                <a16:creationId xmlns:a16="http://schemas.microsoft.com/office/drawing/2014/main" id="{2B0B9029-564B-4984-ADE8-568597E08D94}"/>
              </a:ext>
            </a:extLst>
          </p:cNvPr>
          <p:cNvSpPr/>
          <p:nvPr/>
        </p:nvSpPr>
        <p:spPr>
          <a:xfrm>
            <a:off x="2952206" y="3884101"/>
            <a:ext cx="1905731" cy="918763"/>
          </a:xfrm>
          <a:prstGeom prst="homePlate">
            <a:avLst>
              <a:gd name="adj" fmla="val 214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lstStyle/>
          <a:p>
            <a:pPr algn="l">
              <a:lnSpc>
                <a:spcPct val="110000"/>
              </a:lnSpc>
            </a:pPr>
            <a:r>
              <a:rPr lang="en-US" altLang="ko-KR" sz="1000" b="1"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M&amp;A </a:t>
            </a:r>
            <a:r>
              <a:rPr lang="ko-KR" altLang="en-US" sz="1000" b="1"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등을 활용한 미국 시장 진출 및 제형 차별화를 통한 제품 경쟁력 확보 </a:t>
            </a:r>
          </a:p>
        </p:txBody>
      </p:sp>
      <p:sp>
        <p:nvSpPr>
          <p:cNvPr id="4" name="TextBox 3">
            <a:extLst>
              <a:ext uri="{FF2B5EF4-FFF2-40B4-BE49-F238E27FC236}">
                <a16:creationId xmlns:a16="http://schemas.microsoft.com/office/drawing/2014/main" id="{F00C2461-A01D-C4A0-C189-382B3DADAD26}"/>
              </a:ext>
            </a:extLst>
          </p:cNvPr>
          <p:cNvSpPr txBox="1"/>
          <p:nvPr/>
        </p:nvSpPr>
        <p:spPr>
          <a:xfrm>
            <a:off x="493428" y="3886753"/>
            <a:ext cx="365531" cy="413900"/>
          </a:xfrm>
          <a:prstGeom prst="rect">
            <a:avLst/>
          </a:prstGeom>
          <a:solidFill>
            <a:srgbClr val="510DBC"/>
          </a:solidFill>
        </p:spPr>
        <p:txBody>
          <a:bodyPr wrap="square" lIns="0" tIns="0" rIns="0" bIns="0" rtlCol="0" anchor="ctr">
            <a:spAutoFit/>
          </a:bodyPr>
          <a:lstStyle/>
          <a:p>
            <a:pPr algn="ctr">
              <a:lnSpc>
                <a:spcPct val="110000"/>
              </a:lnSpc>
            </a:pPr>
            <a:r>
              <a:rPr lang="en-US" altLang="ko-KR" sz="30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rPr>
              <a:t>02</a:t>
            </a:r>
            <a:endParaRPr lang="ko-KR" altLang="en-US" sz="30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endParaRPr>
          </a:p>
        </p:txBody>
      </p:sp>
      <p:sp>
        <p:nvSpPr>
          <p:cNvPr id="18" name="직사각형 17">
            <a:extLst>
              <a:ext uri="{FF2B5EF4-FFF2-40B4-BE49-F238E27FC236}">
                <a16:creationId xmlns:a16="http://schemas.microsoft.com/office/drawing/2014/main" id="{1B2196DE-6D5B-43C7-B1B9-03013FE2F144}"/>
              </a:ext>
            </a:extLst>
          </p:cNvPr>
          <p:cNvSpPr/>
          <p:nvPr/>
        </p:nvSpPr>
        <p:spPr>
          <a:xfrm>
            <a:off x="493430" y="4946182"/>
            <a:ext cx="2458776" cy="927870"/>
          </a:xfrm>
          <a:prstGeom prst="rect">
            <a:avLst/>
          </a:prstGeom>
          <a:noFill/>
          <a:ln w="952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32000" rIns="180000" rtlCol="0" anchor="ctr"/>
          <a:lstStyle/>
          <a:p>
            <a:pPr algn="l">
              <a:lnSpc>
                <a:spcPct val="120000"/>
              </a:lnSpc>
            </a:pPr>
            <a:r>
              <a:rPr lang="ko-KR" altLang="en-US" sz="1100" b="1" dirty="0">
                <a:ln>
                  <a:solidFill>
                    <a:schemeClr val="accent2">
                      <a:alpha val="0"/>
                    </a:schemeClr>
                  </a:solidFill>
                </a:ln>
                <a:solidFill>
                  <a:schemeClr val="accent1"/>
                </a:solidFill>
                <a:latin typeface="KoPub돋움체 Medium" panose="02020603020101020101" pitchFamily="18" charset="-127"/>
                <a:ea typeface="KoPub돋움체 Medium" panose="02020603020101020101" pitchFamily="18" charset="-127"/>
              </a:rPr>
              <a:t>국내 바이오시밀러 기업 경쟁력 대비 바이오시밀러 시장 구조</a:t>
            </a:r>
          </a:p>
        </p:txBody>
      </p:sp>
      <p:sp>
        <p:nvSpPr>
          <p:cNvPr id="21" name="직사각형 20">
            <a:extLst>
              <a:ext uri="{FF2B5EF4-FFF2-40B4-BE49-F238E27FC236}">
                <a16:creationId xmlns:a16="http://schemas.microsoft.com/office/drawing/2014/main" id="{36B0A9F0-335C-4245-B810-AF1AC3039A40}"/>
              </a:ext>
            </a:extLst>
          </p:cNvPr>
          <p:cNvSpPr/>
          <p:nvPr/>
        </p:nvSpPr>
        <p:spPr>
          <a:xfrm>
            <a:off x="4636866" y="4949054"/>
            <a:ext cx="4775703" cy="92787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pPr marL="108000" indent="-108000">
              <a:lnSpc>
                <a:spcPct val="110000"/>
              </a:lnSpc>
              <a:spcAft>
                <a:spcPts val="300"/>
              </a:spcAft>
              <a:buFont typeface="Arial" panose="020B0604020202020204" pitchFamily="34" charset="0"/>
              <a:buChar char="•"/>
            </a:pP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바이오시밀러는 의약품 경쟁을 촉진하고 의료비용 절감효과가 있으므로 내수 시장 활성화를 위해 제약</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 기업</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정부</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환자</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의사 모두 공생할 수 있는 약가 구조 벤치마킹 필요 </a:t>
            </a:r>
            <a:endPar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108000" indent="-108000">
              <a:lnSpc>
                <a:spcPct val="110000"/>
              </a:lnSpc>
              <a:spcAft>
                <a:spcPts val="300"/>
              </a:spcAft>
              <a:buFont typeface="Arial" panose="020B0604020202020204" pitchFamily="34" charset="0"/>
              <a:buChar char="•"/>
            </a:pP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국내 바이오시밀러 기업은 내수 시장 환경 특성을 고려하여 글로벌 시장 진출과는 별도로 </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바이오베터</a:t>
            </a:r>
            <a:r>
              <a:rPr lang="en-US" altLang="ko-KR"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(Biobetter)’ </a:t>
            </a:r>
            <a:r>
              <a:rPr lang="ko-KR" altLang="en-US" sz="90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등의 전략 필요 </a:t>
            </a:r>
            <a:endParaRPr lang="en-US" altLang="ko-KR" sz="950"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sp>
        <p:nvSpPr>
          <p:cNvPr id="40" name="화살표: 오각형 39">
            <a:extLst>
              <a:ext uri="{FF2B5EF4-FFF2-40B4-BE49-F238E27FC236}">
                <a16:creationId xmlns:a16="http://schemas.microsoft.com/office/drawing/2014/main" id="{D9FE0BBF-A950-44C8-9BC4-AE04D406E33F}"/>
              </a:ext>
            </a:extLst>
          </p:cNvPr>
          <p:cNvSpPr/>
          <p:nvPr/>
        </p:nvSpPr>
        <p:spPr>
          <a:xfrm>
            <a:off x="2952206" y="4946182"/>
            <a:ext cx="1905731" cy="930742"/>
          </a:xfrm>
          <a:prstGeom prst="homePlate">
            <a:avLst>
              <a:gd name="adj" fmla="val 214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lstStyle/>
          <a:p>
            <a:pPr algn="l">
              <a:lnSpc>
                <a:spcPct val="110000"/>
              </a:lnSpc>
            </a:pPr>
            <a:r>
              <a:rPr lang="ko-KR" altLang="en-US" sz="1000" b="1" dirty="0">
                <a:ln>
                  <a:solidFill>
                    <a:schemeClr val="accent2">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바이오시밀러 내수 시장 활성화를 위한 선순환 구조 형성 필요</a:t>
            </a:r>
          </a:p>
        </p:txBody>
      </p:sp>
      <p:sp>
        <p:nvSpPr>
          <p:cNvPr id="5" name="TextBox 4">
            <a:extLst>
              <a:ext uri="{FF2B5EF4-FFF2-40B4-BE49-F238E27FC236}">
                <a16:creationId xmlns:a16="http://schemas.microsoft.com/office/drawing/2014/main" id="{B6A060CE-5080-002B-0090-D751447098F9}"/>
              </a:ext>
            </a:extLst>
          </p:cNvPr>
          <p:cNvSpPr txBox="1"/>
          <p:nvPr/>
        </p:nvSpPr>
        <p:spPr>
          <a:xfrm>
            <a:off x="493428" y="4946182"/>
            <a:ext cx="365531" cy="413900"/>
          </a:xfrm>
          <a:prstGeom prst="rect">
            <a:avLst/>
          </a:prstGeom>
          <a:solidFill>
            <a:srgbClr val="1E49E2"/>
          </a:solidFill>
        </p:spPr>
        <p:txBody>
          <a:bodyPr wrap="square" lIns="0" tIns="0" rIns="0" bIns="0" rtlCol="0" anchor="ctr">
            <a:spAutoFit/>
          </a:bodyPr>
          <a:lstStyle/>
          <a:p>
            <a:pPr algn="ctr">
              <a:lnSpc>
                <a:spcPct val="110000"/>
              </a:lnSpc>
            </a:pPr>
            <a:r>
              <a:rPr lang="en-US" altLang="ko-KR" sz="30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rPr>
              <a:t>03</a:t>
            </a:r>
            <a:endParaRPr lang="ko-KR" altLang="en-US" sz="3000" dirty="0">
              <a:ln>
                <a:solidFill>
                  <a:schemeClr val="tx2">
                    <a:alpha val="0"/>
                  </a:schemeClr>
                </a:solidFill>
              </a:ln>
              <a:solidFill>
                <a:schemeClr val="bg1"/>
              </a:solidFill>
              <a:latin typeface="KPMG Bold" panose="020B0803030202040204" pitchFamily="34" charset="0"/>
              <a:ea typeface="KoPub돋움체 Medium" panose="00000600000000000000" pitchFamily="2" charset="-127"/>
              <a:cs typeface="Univers for KPMG"/>
            </a:endParaRPr>
          </a:p>
        </p:txBody>
      </p:sp>
    </p:spTree>
    <p:extLst>
      <p:ext uri="{BB962C8B-B14F-4D97-AF65-F5344CB8AC3E}">
        <p14:creationId xmlns:p14="http://schemas.microsoft.com/office/powerpoint/2010/main" val="283204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화살표: 오른쪽 64">
            <a:extLst>
              <a:ext uri="{FF2B5EF4-FFF2-40B4-BE49-F238E27FC236}">
                <a16:creationId xmlns:a16="http://schemas.microsoft.com/office/drawing/2014/main" id="{FC98B80D-ED3E-2982-8904-7FA9B43AD16E}"/>
              </a:ext>
            </a:extLst>
          </p:cNvPr>
          <p:cNvSpPr/>
          <p:nvPr/>
        </p:nvSpPr>
        <p:spPr>
          <a:xfrm rot="5400000">
            <a:off x="5915749" y="3244260"/>
            <a:ext cx="2518076" cy="1896533"/>
          </a:xfrm>
          <a:prstGeom prst="rightArrow">
            <a:avLst>
              <a:gd name="adj1" fmla="val 58297"/>
              <a:gd name="adj2" fmla="val 10057"/>
            </a:avLst>
          </a:prstGeom>
          <a:solidFill>
            <a:srgbClr val="99E3F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Ⅳ. </a:t>
            </a:r>
            <a:r>
              <a:rPr lang="ko-KR" altLang="en-US" dirty="0"/>
              <a:t>바이오시밀러 산업 이슈에 따른 기업 대응 전략</a:t>
            </a:r>
            <a:endParaRPr lang="en-US" altLang="ko-KR"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noProof="0" dirty="0"/>
              <a:t>① 퍼스트 무버 전략으로 바이오시밀러 시장 선점 </a:t>
            </a:r>
            <a:r>
              <a:rPr lang="en-US" altLang="ko-KR" noProof="0" dirty="0"/>
              <a:t>(1/3)</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바이오시밀러는 오리지널 의약품을 대체하는 만큼 초기 시장 선점이 중요하여 바이오시밀러 시장에 가장 먼저 진입하는 </a:t>
            </a:r>
            <a:r>
              <a:rPr lang="en-US" altLang="ko-KR" dirty="0"/>
              <a:t>‘</a:t>
            </a:r>
            <a:r>
              <a:rPr lang="ko-KR" altLang="en-US" dirty="0"/>
              <a:t>퍼스트 무버</a:t>
            </a:r>
            <a:r>
              <a:rPr lang="en-US" altLang="ko-KR" dirty="0"/>
              <a:t>’ </a:t>
            </a:r>
            <a:r>
              <a:rPr lang="ko-KR" altLang="en-US" dirty="0"/>
              <a:t>전략 필요</a:t>
            </a:r>
            <a:r>
              <a:rPr lang="en-US" altLang="ko-KR" dirty="0"/>
              <a:t>.</a:t>
            </a:r>
            <a:r>
              <a:rPr lang="ko-KR" altLang="en-US" dirty="0"/>
              <a:t> 삼성바이오에피스는 안과질환 치료제 분야의 퍼스트 </a:t>
            </a:r>
            <a:r>
              <a:rPr lang="ko-KR" altLang="en-US" dirty="0" err="1"/>
              <a:t>무버</a:t>
            </a:r>
            <a:r>
              <a:rPr lang="ko-KR" altLang="en-US" dirty="0"/>
              <a:t> </a:t>
            </a:r>
            <a:r>
              <a:rPr lang="ko-KR" altLang="en-US" dirty="0" err="1"/>
              <a:t>진출뿐만</a:t>
            </a:r>
            <a:r>
              <a:rPr lang="ko-KR" altLang="en-US" dirty="0"/>
              <a:t> 아니라 난치성 희귀질환 치료제 등의 다양한 파이프라인을 구축하여 시장 선점에 유리한 상황</a:t>
            </a:r>
            <a:endParaRPr lang="en-US" altLang="ko-KR" dirty="0"/>
          </a:p>
        </p:txBody>
      </p:sp>
      <p:grpSp>
        <p:nvGrpSpPr>
          <p:cNvPr id="24" name="그룹 23">
            <a:extLst>
              <a:ext uri="{FF2B5EF4-FFF2-40B4-BE49-F238E27FC236}">
                <a16:creationId xmlns:a16="http://schemas.microsoft.com/office/drawing/2014/main" id="{D62230B0-1603-4E32-8375-C29BCBDB5CC2}"/>
              </a:ext>
            </a:extLst>
          </p:cNvPr>
          <p:cNvGrpSpPr/>
          <p:nvPr/>
        </p:nvGrpSpPr>
        <p:grpSpPr>
          <a:xfrm>
            <a:off x="489050" y="2174817"/>
            <a:ext cx="4202594" cy="276837"/>
            <a:chOff x="704850" y="2013298"/>
            <a:chExt cx="4140200" cy="276837"/>
          </a:xfrm>
        </p:grpSpPr>
        <p:sp>
          <p:nvSpPr>
            <p:cNvPr id="25" name="TextBox 24">
              <a:extLst>
                <a:ext uri="{FF2B5EF4-FFF2-40B4-BE49-F238E27FC236}">
                  <a16:creationId xmlns:a16="http://schemas.microsoft.com/office/drawing/2014/main" id="{9E1B3BF2-3CD3-48F6-9E31-BD00C88D8FBB}"/>
                </a:ext>
              </a:extLst>
            </p:cNvPr>
            <p:cNvSpPr txBox="1"/>
            <p:nvPr/>
          </p:nvSpPr>
          <p:spPr>
            <a:xfrm>
              <a:off x="704850" y="2046854"/>
              <a:ext cx="4072767"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삼성바이오에피스</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안과질환 치료제 바이오시밀러 퍼스트 무버</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6" name="직선 연결선 25">
              <a:extLst>
                <a:ext uri="{FF2B5EF4-FFF2-40B4-BE49-F238E27FC236}">
                  <a16:creationId xmlns:a16="http://schemas.microsoft.com/office/drawing/2014/main" id="{9F620BF3-824D-476D-B24B-4C5E61860800}"/>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E21BE417-B2BB-4AAB-BF01-FEF92745189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4" name="그룹 33">
            <a:extLst>
              <a:ext uri="{FF2B5EF4-FFF2-40B4-BE49-F238E27FC236}">
                <a16:creationId xmlns:a16="http://schemas.microsoft.com/office/drawing/2014/main" id="{2E5A4DC6-A4CA-FEB8-4A35-5588555BC91A}"/>
              </a:ext>
            </a:extLst>
          </p:cNvPr>
          <p:cNvGrpSpPr/>
          <p:nvPr/>
        </p:nvGrpSpPr>
        <p:grpSpPr>
          <a:xfrm>
            <a:off x="5132437" y="2176483"/>
            <a:ext cx="4284617" cy="276837"/>
            <a:chOff x="704850" y="2013298"/>
            <a:chExt cx="4140200" cy="276837"/>
          </a:xfrm>
        </p:grpSpPr>
        <p:sp>
          <p:nvSpPr>
            <p:cNvPr id="36" name="TextBox 35">
              <a:extLst>
                <a:ext uri="{FF2B5EF4-FFF2-40B4-BE49-F238E27FC236}">
                  <a16:creationId xmlns:a16="http://schemas.microsoft.com/office/drawing/2014/main" id="{B0FFE459-4B4E-37E0-0E69-188B957E647C}"/>
                </a:ext>
              </a:extLst>
            </p:cNvPr>
            <p:cNvSpPr txBox="1"/>
            <p:nvPr/>
          </p:nvSpPr>
          <p:spPr>
            <a:xfrm>
              <a:off x="704850" y="2046854"/>
              <a:ext cx="3994800" cy="200055"/>
            </a:xfrm>
            <a:prstGeom prst="rect">
              <a:avLst/>
            </a:prstGeom>
            <a:noFill/>
          </p:spPr>
          <p:txBody>
            <a:bodyPr wrap="none" lIns="0" tIns="0" rIns="0" bIns="0" rtlCol="0">
              <a:spAutoFit/>
            </a:bodyPr>
            <a:lstStyle/>
            <a:p>
              <a:pPr>
                <a:defRPr/>
              </a:pPr>
              <a:r>
                <a:rPr kumimoji="0" lang="ko-KR" altLang="en-US" sz="1300" b="0" i="0" u="none" strike="noStrike" kern="1200" cap="none" spc="0" normalizeH="0" baseline="0" noProof="0" dirty="0" err="1">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삼성바이오에피스</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kumimoji="0" lang="ko-KR" altLang="en-US" sz="1300" b="0" i="0" u="none" strike="noStrike" kern="1200" cap="none" spc="0" normalizeH="0" baseline="0" noProof="0" dirty="0" err="1">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미충족</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수요 분야의 다양한 파이프라인 구축</a:t>
              </a:r>
            </a:p>
          </p:txBody>
        </p:sp>
        <p:cxnSp>
          <p:nvCxnSpPr>
            <p:cNvPr id="38" name="직선 연결선 37">
              <a:extLst>
                <a:ext uri="{FF2B5EF4-FFF2-40B4-BE49-F238E27FC236}">
                  <a16:creationId xmlns:a16="http://schemas.microsoft.com/office/drawing/2014/main" id="{E02C8B4C-679E-7FBA-097E-C725EF851859}"/>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68545DB3-48E1-6F9F-078D-A50FD0941679}"/>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C63C76CF-28A6-4167-D8A4-33F1E2F160C3}"/>
              </a:ext>
            </a:extLst>
          </p:cNvPr>
          <p:cNvSpPr txBox="1"/>
          <p:nvPr/>
        </p:nvSpPr>
        <p:spPr>
          <a:xfrm>
            <a:off x="489000" y="5968610"/>
            <a:ext cx="427426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p:txBody>
      </p:sp>
      <p:sp>
        <p:nvSpPr>
          <p:cNvPr id="4" name="TextBox 3">
            <a:extLst>
              <a:ext uri="{FF2B5EF4-FFF2-40B4-BE49-F238E27FC236}">
                <a16:creationId xmlns:a16="http://schemas.microsoft.com/office/drawing/2014/main" id="{E23EF303-A668-7CD4-968F-04891F05B759}"/>
              </a:ext>
            </a:extLst>
          </p:cNvPr>
          <p:cNvSpPr txBox="1"/>
          <p:nvPr/>
        </p:nvSpPr>
        <p:spPr>
          <a:xfrm>
            <a:off x="5142790" y="5845499"/>
            <a:ext cx="4274260"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a:t>
            </a:r>
            <a:r>
              <a:rPr lang="ko-KR" altLang="en-US" dirty="0">
                <a:solidFill>
                  <a:schemeClr val="bg1">
                    <a:lumMod val="50000"/>
                  </a:schemeClr>
                </a:solidFill>
              </a:rPr>
              <a:t>아스트라제네카</a:t>
            </a:r>
            <a:r>
              <a:rPr lang="en-US" altLang="ko-KR" dirty="0">
                <a:solidFill>
                  <a:schemeClr val="bg1">
                    <a:lumMod val="50000"/>
                  </a:schemeClr>
                </a:solidFill>
              </a:rPr>
              <a:t>(AstraZeneca)</a:t>
            </a:r>
            <a:r>
              <a:rPr lang="ko-KR" altLang="en-US" dirty="0">
                <a:solidFill>
                  <a:schemeClr val="bg1">
                    <a:lumMod val="50000"/>
                  </a:schemeClr>
                </a:solidFill>
              </a:rPr>
              <a:t>가 희귀질환 의약품 제약사인 알렉시온</a:t>
            </a:r>
            <a:r>
              <a:rPr lang="en-US" altLang="ko-KR" dirty="0">
                <a:solidFill>
                  <a:schemeClr val="bg1">
                    <a:lumMod val="50000"/>
                  </a:schemeClr>
                </a:solidFill>
              </a:rPr>
              <a:t>(Alexion)</a:t>
            </a:r>
            <a:r>
              <a:rPr lang="ko-KR" altLang="en-US" dirty="0">
                <a:solidFill>
                  <a:schemeClr val="bg1">
                    <a:lumMod val="50000"/>
                  </a:schemeClr>
                </a:solidFill>
              </a:rPr>
              <a:t> 인수</a:t>
            </a:r>
            <a:endParaRPr lang="en-US" altLang="ko-KR" dirty="0">
              <a:solidFill>
                <a:schemeClr val="bg1">
                  <a:lumMod val="50000"/>
                </a:schemeClr>
              </a:solidFill>
            </a:endParaRPr>
          </a:p>
        </p:txBody>
      </p:sp>
      <p:pic>
        <p:nvPicPr>
          <p:cNvPr id="13" name="그림 12">
            <a:extLst>
              <a:ext uri="{FF2B5EF4-FFF2-40B4-BE49-F238E27FC236}">
                <a16:creationId xmlns:a16="http://schemas.microsoft.com/office/drawing/2014/main" id="{26E0A1DB-2123-1541-F355-0830FF3D1C5E}"/>
              </a:ext>
            </a:extLst>
          </p:cNvPr>
          <p:cNvPicPr>
            <a:picLocks noChangeAspect="1"/>
          </p:cNvPicPr>
          <p:nvPr/>
        </p:nvPicPr>
        <p:blipFill>
          <a:blip r:embed="rId3"/>
          <a:stretch>
            <a:fillRect/>
          </a:stretch>
        </p:blipFill>
        <p:spPr>
          <a:xfrm>
            <a:off x="2078950" y="2581988"/>
            <a:ext cx="1101000" cy="478696"/>
          </a:xfrm>
          <a:prstGeom prst="rect">
            <a:avLst/>
          </a:prstGeom>
        </p:spPr>
      </p:pic>
      <p:grpSp>
        <p:nvGrpSpPr>
          <p:cNvPr id="50" name="그룹 49">
            <a:extLst>
              <a:ext uri="{FF2B5EF4-FFF2-40B4-BE49-F238E27FC236}">
                <a16:creationId xmlns:a16="http://schemas.microsoft.com/office/drawing/2014/main" id="{D782D60B-8EF7-26F4-78B2-4863539147AC}"/>
              </a:ext>
            </a:extLst>
          </p:cNvPr>
          <p:cNvGrpSpPr/>
          <p:nvPr/>
        </p:nvGrpSpPr>
        <p:grpSpPr>
          <a:xfrm>
            <a:off x="1508662" y="2978721"/>
            <a:ext cx="2234936" cy="300524"/>
            <a:chOff x="1513813" y="2983329"/>
            <a:chExt cx="2234936" cy="407170"/>
          </a:xfrm>
        </p:grpSpPr>
        <p:cxnSp>
          <p:nvCxnSpPr>
            <p:cNvPr id="31" name="연결선: 꺾임 30">
              <a:extLst>
                <a:ext uri="{FF2B5EF4-FFF2-40B4-BE49-F238E27FC236}">
                  <a16:creationId xmlns:a16="http://schemas.microsoft.com/office/drawing/2014/main" id="{9853516F-B898-7CCB-C656-18D4C163B516}"/>
                </a:ext>
              </a:extLst>
            </p:cNvPr>
            <p:cNvCxnSpPr>
              <a:cxnSpLocks/>
            </p:cNvCxnSpPr>
            <p:nvPr/>
          </p:nvCxnSpPr>
          <p:spPr>
            <a:xfrm rot="16200000" flipH="1">
              <a:off x="2985514" y="2627263"/>
              <a:ext cx="407170" cy="1119301"/>
            </a:xfrm>
            <a:prstGeom prst="bentConnector3">
              <a:avLst>
                <a:gd name="adj1" fmla="val 50000"/>
              </a:avLst>
            </a:prstGeom>
            <a:ln w="3175">
              <a:solidFill>
                <a:schemeClr val="tx1">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연결선: 꺾임 31">
              <a:extLst>
                <a:ext uri="{FF2B5EF4-FFF2-40B4-BE49-F238E27FC236}">
                  <a16:creationId xmlns:a16="http://schemas.microsoft.com/office/drawing/2014/main" id="{F98166DC-B5D1-6A1C-B1CE-07C69368EB15}"/>
                </a:ext>
              </a:extLst>
            </p:cNvPr>
            <p:cNvCxnSpPr>
              <a:cxnSpLocks/>
            </p:cNvCxnSpPr>
            <p:nvPr/>
          </p:nvCxnSpPr>
          <p:spPr>
            <a:xfrm rot="5400000">
              <a:off x="1868046" y="2629096"/>
              <a:ext cx="407170" cy="1115636"/>
            </a:xfrm>
            <a:prstGeom prst="bentConnector3">
              <a:avLst>
                <a:gd name="adj1" fmla="val 50000"/>
              </a:avLst>
            </a:prstGeom>
            <a:ln w="3175">
              <a:solidFill>
                <a:schemeClr val="tx1">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33" name="직사각형 32">
            <a:extLst>
              <a:ext uri="{FF2B5EF4-FFF2-40B4-BE49-F238E27FC236}">
                <a16:creationId xmlns:a16="http://schemas.microsoft.com/office/drawing/2014/main" id="{5498DF0E-3E07-631D-1A5B-C3CEF004991D}"/>
              </a:ext>
            </a:extLst>
          </p:cNvPr>
          <p:cNvSpPr/>
          <p:nvPr/>
        </p:nvSpPr>
        <p:spPr>
          <a:xfrm>
            <a:off x="488950" y="3759756"/>
            <a:ext cx="2049726" cy="2119965"/>
          </a:xfrm>
          <a:prstGeom prst="rect">
            <a:avLst/>
          </a:prstGeom>
          <a:solidFill>
            <a:srgbClr val="EBFAFF"/>
          </a:solidFill>
          <a:ln w="12700">
            <a:solidFill>
              <a:srgbClr val="CDF3FF"/>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lstStyle/>
          <a:p>
            <a:pPr marL="87313" indent="-87313">
              <a:spcAft>
                <a:spcPts val="300"/>
              </a:spcAft>
              <a:buFont typeface="Arial" panose="020B0604020202020204" pitchFamily="34" charset="0"/>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블록버스터 의약품 </a:t>
            </a:r>
            <a:r>
              <a:rPr lang="ko-KR" altLang="en-US" sz="900" dirty="0" err="1">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루센티스</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(Lucentis)</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는 안과질환 중 황반변성 치료제로 미국</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(2020.06),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유럽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(2022.07)</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에서 각각 특허 만료</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271463" indent="-171450">
              <a:spcAft>
                <a:spcPts val="300"/>
              </a:spcAft>
              <a:buFontTx/>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퍼스트 무버로 바이우비즈</a:t>
            </a:r>
            <a:r>
              <a:rPr lang="en-US" altLang="ko-KR" sz="90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(Byooviz</a:t>
            </a:r>
            <a:r>
              <a:rPr lang="en-US" altLang="ko-KR" sz="90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를 미국 출시</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(2022.06)</a:t>
            </a:r>
          </a:p>
          <a:p>
            <a:pPr marL="87313" indent="-87313">
              <a:spcAft>
                <a:spcPts val="300"/>
              </a:spcAft>
              <a:buFont typeface="Arial" panose="020B0604020202020204" pitchFamily="34" charset="0"/>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바이우비즈는 오리지널 의약품 대비 도매가격</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(WAC)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기준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40%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저렴한 가격으로 출시되었고</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출시 후 약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3</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개월 만에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10%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이상의 루센티스 시장을 점유하면서 독일</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캐나다 등으로 글로벌 시장 확대 중 </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35" name="직사각형 34">
            <a:extLst>
              <a:ext uri="{FF2B5EF4-FFF2-40B4-BE49-F238E27FC236}">
                <a16:creationId xmlns:a16="http://schemas.microsoft.com/office/drawing/2014/main" id="{DC9C5118-2B98-75BA-C6B7-AB061BE71B65}"/>
              </a:ext>
            </a:extLst>
          </p:cNvPr>
          <p:cNvSpPr/>
          <p:nvPr/>
        </p:nvSpPr>
        <p:spPr>
          <a:xfrm>
            <a:off x="488950" y="3307573"/>
            <a:ext cx="2049726" cy="4238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루센티스 바이오시밀러 </a:t>
            </a:r>
            <a:r>
              <a:rPr lang="en-US" altLang="ko-KR"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a:t>
            </a:r>
            <a:r>
              <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바이우비즈</a:t>
            </a:r>
            <a:r>
              <a:rPr lang="en-US" altLang="ko-KR"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a:t>
            </a:r>
            <a:endPar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40" name="직사각형 39">
            <a:extLst>
              <a:ext uri="{FF2B5EF4-FFF2-40B4-BE49-F238E27FC236}">
                <a16:creationId xmlns:a16="http://schemas.microsoft.com/office/drawing/2014/main" id="{33C296D2-7E98-9478-921D-20E05A5FD199}"/>
              </a:ext>
            </a:extLst>
          </p:cNvPr>
          <p:cNvSpPr/>
          <p:nvPr/>
        </p:nvSpPr>
        <p:spPr>
          <a:xfrm>
            <a:off x="2723887" y="3307573"/>
            <a:ext cx="2049726" cy="4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아일리아 바이오시밀러 </a:t>
            </a:r>
            <a:endParaRPr lang="en-US" altLang="ko-KR"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a:p>
            <a:pPr algn="ctr"/>
            <a:r>
              <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후보물질 </a:t>
            </a:r>
            <a:r>
              <a:rPr lang="en-US" altLang="ko-KR"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‘SB15’</a:t>
            </a:r>
          </a:p>
        </p:txBody>
      </p:sp>
      <p:sp>
        <p:nvSpPr>
          <p:cNvPr id="42" name="직사각형 41">
            <a:extLst>
              <a:ext uri="{FF2B5EF4-FFF2-40B4-BE49-F238E27FC236}">
                <a16:creationId xmlns:a16="http://schemas.microsoft.com/office/drawing/2014/main" id="{7A53D770-6A33-C364-9E77-5E7132BF2245}"/>
              </a:ext>
            </a:extLst>
          </p:cNvPr>
          <p:cNvSpPr/>
          <p:nvPr/>
        </p:nvSpPr>
        <p:spPr>
          <a:xfrm>
            <a:off x="2723887" y="3759755"/>
            <a:ext cx="2049726" cy="2119966"/>
          </a:xfrm>
          <a:prstGeom prst="rect">
            <a:avLst/>
          </a:prstGeom>
          <a:solidFill>
            <a:srgbClr val="EBFAFF"/>
          </a:solidFill>
          <a:ln w="12700">
            <a:solidFill>
              <a:srgbClr val="CDF3FF"/>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lstStyle/>
          <a:p>
            <a:pPr marL="87313" indent="-87313">
              <a:spcAft>
                <a:spcPts val="300"/>
              </a:spcAft>
              <a:buFont typeface="Arial" panose="020B0604020202020204" pitchFamily="34" charset="0"/>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블록버스터 의약품 아일리아</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(Eylea)</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는 황반변성 치료로 미국</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(2023.06),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유럽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(2024.05)</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에서 각각 특허 만료 예정이며</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아직까지 허가 받은 바이오시밀러가 없는 상황</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271463" indent="-171450">
              <a:spcAft>
                <a:spcPts val="300"/>
              </a:spcAft>
              <a:buFontTx/>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아일리아 신약 독점권이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2024</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5</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월까지 연장되면서 이후 바이오시밀러 출시 가능</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87313" indent="-87313">
              <a:spcAft>
                <a:spcPts val="300"/>
              </a:spcAft>
              <a:buFont typeface="Arial" panose="020B0604020202020204" pitchFamily="34" charset="0"/>
              <a:buChar char="•"/>
            </a:pPr>
            <a:r>
              <a:rPr lang="ko-KR" altLang="en-US" sz="900" dirty="0" err="1">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아일리아</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바이오시밀러 후보물질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‘SB15’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임상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3</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상을 완료</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(2022.03)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하며 퍼스트 무버 진출 기회 확보</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271463" indent="-171450">
              <a:spcAft>
                <a:spcPts val="300"/>
              </a:spcAft>
              <a:buFontTx/>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안과질환 치료제의 바이오시밀러 퍼스트 무버 출시 경험을 바탕으로 경쟁 우위 확보 가능성 보유  </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1" name="직사각형 50">
            <a:extLst>
              <a:ext uri="{FF2B5EF4-FFF2-40B4-BE49-F238E27FC236}">
                <a16:creationId xmlns:a16="http://schemas.microsoft.com/office/drawing/2014/main" id="{D3E6DF58-2E27-02FE-6C7E-A89216402F5D}"/>
              </a:ext>
            </a:extLst>
          </p:cNvPr>
          <p:cNvSpPr/>
          <p:nvPr/>
        </p:nvSpPr>
        <p:spPr>
          <a:xfrm>
            <a:off x="5242745" y="5451565"/>
            <a:ext cx="4063999" cy="42815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난치성 희귀질환</a:t>
            </a:r>
            <a:r>
              <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 </a:t>
            </a: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내분비학 등 미충족 수요에도 대응하는 다양한 파이프라인을 구축하여 시장 선점에 유리</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61" name="직사각형 60">
            <a:extLst>
              <a:ext uri="{FF2B5EF4-FFF2-40B4-BE49-F238E27FC236}">
                <a16:creationId xmlns:a16="http://schemas.microsoft.com/office/drawing/2014/main" id="{31E8990E-FF54-E51D-DD01-D931AD2F77CF}"/>
              </a:ext>
            </a:extLst>
          </p:cNvPr>
          <p:cNvSpPr/>
          <p:nvPr/>
        </p:nvSpPr>
        <p:spPr>
          <a:xfrm>
            <a:off x="5132388" y="2568339"/>
            <a:ext cx="1198524" cy="1429231"/>
          </a:xfrm>
          <a:prstGeom prst="rect">
            <a:avLst/>
          </a:prstGeom>
          <a:solidFill>
            <a:srgbClr val="EBFAFF"/>
          </a:solidFill>
          <a:ln w="6350">
            <a:solidFill>
              <a:srgbClr val="CDF3FF"/>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3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tx2">
                      <a:alpha val="0"/>
                    </a:schemeClr>
                  </a:solidFill>
                </a:ln>
                <a:solidFill>
                  <a:schemeClr val="tx1">
                    <a:lumMod val="85000"/>
                    <a:lumOff val="15000"/>
                  </a:schemeClr>
                </a:solidFill>
                <a:latin typeface="+mn-ea"/>
                <a:ea typeface="KoPub돋움체 Medium" panose="00000600000000000000" pitchFamily="2" charset="-127"/>
              </a:rPr>
              <a:t>난치성 희귀질환 치료제</a:t>
            </a:r>
            <a:endParaRPr lang="en-US" altLang="ko-KR" sz="1000" b="1" dirty="0">
              <a:ln>
                <a:solidFill>
                  <a:schemeClr val="tx2">
                    <a:alpha val="0"/>
                  </a:schemeClr>
                </a:solidFill>
              </a:ln>
              <a:solidFill>
                <a:schemeClr val="tx1">
                  <a:lumMod val="85000"/>
                  <a:lumOff val="15000"/>
                </a:schemeClr>
              </a:solidFill>
              <a:latin typeface="+mn-ea"/>
              <a:ea typeface="KoPub돋움체 Medium" panose="00000600000000000000" pitchFamily="2" charset="-127"/>
            </a:endParaRPr>
          </a:p>
        </p:txBody>
      </p:sp>
      <p:sp>
        <p:nvSpPr>
          <p:cNvPr id="62" name="직사각형 61">
            <a:extLst>
              <a:ext uri="{FF2B5EF4-FFF2-40B4-BE49-F238E27FC236}">
                <a16:creationId xmlns:a16="http://schemas.microsoft.com/office/drawing/2014/main" id="{A570C895-EFA9-9E5B-EE0D-590588F63653}"/>
              </a:ext>
            </a:extLst>
          </p:cNvPr>
          <p:cNvSpPr/>
          <p:nvPr/>
        </p:nvSpPr>
        <p:spPr>
          <a:xfrm>
            <a:off x="6374755" y="2566575"/>
            <a:ext cx="3024197" cy="1430658"/>
          </a:xfrm>
          <a:prstGeom prst="rect">
            <a:avLst/>
          </a:prstGeom>
          <a:solidFill>
            <a:schemeClr val="bg1"/>
          </a:solidFill>
          <a:ln w="6350">
            <a:solidFill>
              <a:srgbClr val="CDF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희귀 혈액질환 분야의 바이오시밀러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에피스클리 </a:t>
            </a:r>
            <a:r>
              <a:rPr lang="en-US" altLang="ko-KR" sz="900" b="1" dirty="0">
                <a:ln>
                  <a:solidFill>
                    <a:sysClr val="window" lastClr="FFFFFF">
                      <a:lumMod val="65000"/>
                      <a:alpha val="0"/>
                    </a:sysClr>
                  </a:solidFill>
                </a:ln>
                <a:solidFill>
                  <a:schemeClr val="tx1">
                    <a:lumMod val="85000"/>
                    <a:lumOff val="15000"/>
                  </a:schemeClr>
                </a:solidFill>
                <a:latin typeface="+mn-ea"/>
              </a:rPr>
              <a:t>(EPYSQLI™</a:t>
            </a:r>
            <a:r>
              <a:rPr lang="ko-KR" altLang="en-US" sz="900" b="1" dirty="0">
                <a:ln>
                  <a:solidFill>
                    <a:sysClr val="window" lastClr="FFFFFF">
                      <a:lumMod val="65000"/>
                      <a:alpha val="0"/>
                    </a:sysClr>
                  </a:solidFill>
                </a:ln>
                <a:solidFill>
                  <a:schemeClr val="tx1">
                    <a:lumMod val="85000"/>
                    <a:lumOff val="15000"/>
                  </a:schemeClr>
                </a:solidFill>
                <a:latin typeface="+mn-ea"/>
              </a:rPr>
              <a:t>ㆍ프로젝트명 </a:t>
            </a:r>
            <a:r>
              <a:rPr lang="en-US" altLang="ko-KR" sz="900" b="1" dirty="0">
                <a:ln>
                  <a:solidFill>
                    <a:sysClr val="window" lastClr="FFFFFF">
                      <a:lumMod val="65000"/>
                      <a:alpha val="0"/>
                    </a:sysClr>
                  </a:solidFill>
                </a:ln>
                <a:solidFill>
                  <a:schemeClr val="tx1">
                    <a:lumMod val="85000"/>
                    <a:lumOff val="15000"/>
                  </a:schemeClr>
                </a:solidFill>
                <a:latin typeface="+mn-ea"/>
              </a:rPr>
              <a:t>SB12)’</a:t>
            </a:r>
          </a:p>
          <a:p>
            <a:pPr marL="271463" indent="-171450" fontAlgn="ctr">
              <a:lnSpc>
                <a:spcPct val="110000"/>
              </a:lnSpc>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알렉시온</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rPr>
              <a:t>현 아스트라제네카</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rPr>
              <a:t>이 개발한 블록버스터 의약품 </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rPr>
              <a:t>솔리리스</a:t>
            </a:r>
            <a:r>
              <a:rPr lang="en-US" altLang="ko-KR" sz="900" dirty="0">
                <a:ln>
                  <a:solidFill>
                    <a:sysClr val="window" lastClr="FFFFFF">
                      <a:lumMod val="65000"/>
                      <a:alpha val="0"/>
                    </a:sysClr>
                  </a:solidFill>
                </a:ln>
                <a:solidFill>
                  <a:schemeClr val="tx1">
                    <a:lumMod val="85000"/>
                    <a:lumOff val="15000"/>
                  </a:schemeClr>
                </a:solidFill>
                <a:latin typeface="+mn-ea"/>
              </a:rPr>
              <a:t>(Soliris, </a:t>
            </a:r>
            <a:r>
              <a:rPr lang="ko-KR" altLang="en-US" sz="900" dirty="0">
                <a:ln>
                  <a:solidFill>
                    <a:sysClr val="window" lastClr="FFFFFF">
                      <a:lumMod val="65000"/>
                      <a:alpha val="0"/>
                    </a:sysClr>
                  </a:solidFill>
                </a:ln>
                <a:solidFill>
                  <a:schemeClr val="tx1">
                    <a:lumMod val="85000"/>
                    <a:lumOff val="15000"/>
                  </a:schemeClr>
                </a:solidFill>
                <a:latin typeface="+mn-ea"/>
              </a:rPr>
              <a:t>성분명</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rPr>
              <a:t>에쿨리주맙</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rPr>
              <a:t> </a:t>
            </a:r>
            <a:r>
              <a:rPr lang="en-US" altLang="ko-KR" sz="900" dirty="0">
                <a:ln>
                  <a:solidFill>
                    <a:sysClr val="window" lastClr="FFFFFF">
                      <a:lumMod val="65000"/>
                      <a:alpha val="0"/>
                    </a:sysClr>
                  </a:solidFill>
                </a:ln>
                <a:solidFill>
                  <a:schemeClr val="tx1">
                    <a:lumMod val="85000"/>
                    <a:lumOff val="15000"/>
                  </a:schemeClr>
                </a:solidFill>
                <a:latin typeface="+mn-ea"/>
              </a:rPr>
              <a:t>Eculizumab)’</a:t>
            </a:r>
            <a:r>
              <a:rPr lang="ko-KR" altLang="en-US" sz="900" dirty="0">
                <a:ln>
                  <a:solidFill>
                    <a:sysClr val="window" lastClr="FFFFFF">
                      <a:lumMod val="65000"/>
                      <a:alpha val="0"/>
                    </a:sysClr>
                  </a:solidFill>
                </a:ln>
                <a:solidFill>
                  <a:schemeClr val="tx1">
                    <a:lumMod val="85000"/>
                    <a:lumOff val="15000"/>
                  </a:schemeClr>
                </a:solidFill>
                <a:latin typeface="+mn-ea"/>
              </a:rPr>
              <a:t>의 바이오시밀러</a:t>
            </a:r>
            <a:endParaRPr lang="en-US" altLang="ko-KR" sz="900"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유럽연합 집행위원회</a:t>
            </a:r>
            <a:r>
              <a:rPr lang="en-US" altLang="ko-KR" sz="900" dirty="0">
                <a:ln>
                  <a:solidFill>
                    <a:sysClr val="window" lastClr="FFFFFF">
                      <a:lumMod val="65000"/>
                      <a:alpha val="0"/>
                    </a:sysClr>
                  </a:solidFill>
                </a:ln>
                <a:solidFill>
                  <a:schemeClr val="tx1">
                    <a:lumMod val="85000"/>
                    <a:lumOff val="15000"/>
                  </a:schemeClr>
                </a:solidFill>
                <a:latin typeface="+mn-ea"/>
              </a:rPr>
              <a:t>(EC, European Commission) </a:t>
            </a:r>
            <a:r>
              <a:rPr lang="ko-KR" altLang="en-US" sz="900" dirty="0">
                <a:ln>
                  <a:solidFill>
                    <a:sysClr val="window" lastClr="FFFFFF">
                      <a:lumMod val="65000"/>
                      <a:alpha val="0"/>
                    </a:sysClr>
                  </a:solidFill>
                </a:ln>
                <a:solidFill>
                  <a:schemeClr val="tx1">
                    <a:lumMod val="85000"/>
                    <a:lumOff val="15000"/>
                  </a:schemeClr>
                </a:solidFill>
                <a:latin typeface="+mn-ea"/>
              </a:rPr>
              <a:t>로부터 발작성 야간 혈색소뇨증</a:t>
            </a:r>
            <a:r>
              <a:rPr lang="en-US" altLang="ko-KR" sz="900" dirty="0">
                <a:ln>
                  <a:solidFill>
                    <a:sysClr val="window" lastClr="FFFFFF">
                      <a:lumMod val="65000"/>
                      <a:alpha val="0"/>
                    </a:sysClr>
                  </a:solidFill>
                </a:ln>
                <a:solidFill>
                  <a:schemeClr val="tx1">
                    <a:lumMod val="85000"/>
                    <a:lumOff val="15000"/>
                  </a:schemeClr>
                </a:solidFill>
                <a:latin typeface="+mn-ea"/>
              </a:rPr>
              <a:t>(PNH·Paroxysmal Nocturnal Hemoglobinuria)</a:t>
            </a:r>
            <a:r>
              <a:rPr lang="ko-KR" altLang="en-US" sz="900" dirty="0">
                <a:ln>
                  <a:solidFill>
                    <a:sysClr val="window" lastClr="FFFFFF">
                      <a:lumMod val="65000"/>
                      <a:alpha val="0"/>
                    </a:sysClr>
                  </a:solidFill>
                </a:ln>
                <a:solidFill>
                  <a:schemeClr val="tx1">
                    <a:lumMod val="85000"/>
                    <a:lumOff val="15000"/>
                  </a:schemeClr>
                </a:solidFill>
                <a:latin typeface="+mn-ea"/>
              </a:rPr>
              <a:t> 치료제로 허가</a:t>
            </a:r>
            <a:r>
              <a:rPr lang="en-US" altLang="ko-KR" sz="900" dirty="0">
                <a:ln>
                  <a:solidFill>
                    <a:sysClr val="window" lastClr="FFFFFF">
                      <a:lumMod val="65000"/>
                      <a:alpha val="0"/>
                    </a:sysClr>
                  </a:solidFill>
                </a:ln>
                <a:solidFill>
                  <a:schemeClr val="tx1">
                    <a:lumMod val="85000"/>
                    <a:lumOff val="15000"/>
                  </a:schemeClr>
                </a:solidFill>
                <a:latin typeface="+mn-ea"/>
              </a:rPr>
              <a:t>(2023.05)</a:t>
            </a:r>
          </a:p>
        </p:txBody>
      </p:sp>
      <p:sp>
        <p:nvSpPr>
          <p:cNvPr id="63" name="직사각형 62">
            <a:extLst>
              <a:ext uri="{FF2B5EF4-FFF2-40B4-BE49-F238E27FC236}">
                <a16:creationId xmlns:a16="http://schemas.microsoft.com/office/drawing/2014/main" id="{C0D55B79-43CA-670C-2810-B93105846B0E}"/>
              </a:ext>
            </a:extLst>
          </p:cNvPr>
          <p:cNvSpPr/>
          <p:nvPr/>
        </p:nvSpPr>
        <p:spPr>
          <a:xfrm>
            <a:off x="5132388" y="4043806"/>
            <a:ext cx="1198524" cy="1005481"/>
          </a:xfrm>
          <a:prstGeom prst="rect">
            <a:avLst/>
          </a:prstGeom>
          <a:solidFill>
            <a:srgbClr val="EBFAFF"/>
          </a:solidFill>
          <a:ln w="6350">
            <a:solidFill>
              <a:srgbClr val="CDF3FF"/>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3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tx2">
                      <a:alpha val="0"/>
                    </a:schemeClr>
                  </a:solidFill>
                </a:ln>
                <a:solidFill>
                  <a:schemeClr val="tx1">
                    <a:lumMod val="85000"/>
                    <a:lumOff val="15000"/>
                  </a:schemeClr>
                </a:solidFill>
                <a:latin typeface="+mn-ea"/>
                <a:ea typeface="KoPub돋움체 Medium" panose="00000600000000000000" pitchFamily="2" charset="-127"/>
              </a:rPr>
              <a:t>내분비학</a:t>
            </a:r>
            <a:r>
              <a:rPr lang="en-US" altLang="ko-KR" sz="1000" b="1" dirty="0">
                <a:ln>
                  <a:solidFill>
                    <a:schemeClr val="tx2">
                      <a:alpha val="0"/>
                    </a:schemeClr>
                  </a:solidFill>
                </a:ln>
                <a:solidFill>
                  <a:schemeClr val="tx1">
                    <a:lumMod val="85000"/>
                    <a:lumOff val="15000"/>
                  </a:schemeClr>
                </a:solidFill>
                <a:latin typeface="+mn-ea"/>
                <a:ea typeface="KoPub돋움체 Medium" panose="00000600000000000000" pitchFamily="2" charset="-127"/>
              </a:rPr>
              <a:t>         </a:t>
            </a:r>
            <a:r>
              <a:rPr lang="ko-KR" altLang="en-US" sz="1000" b="1" dirty="0">
                <a:ln>
                  <a:solidFill>
                    <a:schemeClr val="tx2">
                      <a:alpha val="0"/>
                    </a:schemeClr>
                  </a:solidFill>
                </a:ln>
                <a:solidFill>
                  <a:schemeClr val="tx1">
                    <a:lumMod val="85000"/>
                    <a:lumOff val="15000"/>
                  </a:schemeClr>
                </a:solidFill>
                <a:latin typeface="+mn-ea"/>
                <a:ea typeface="KoPub돋움체 Medium" panose="00000600000000000000" pitchFamily="2" charset="-127"/>
              </a:rPr>
              <a:t>치료제</a:t>
            </a:r>
            <a:endParaRPr lang="en-US" altLang="ko-KR" sz="1000" b="1" dirty="0">
              <a:ln>
                <a:solidFill>
                  <a:schemeClr val="tx2">
                    <a:alpha val="0"/>
                  </a:schemeClr>
                </a:solidFill>
              </a:ln>
              <a:solidFill>
                <a:schemeClr val="tx1">
                  <a:lumMod val="85000"/>
                  <a:lumOff val="15000"/>
                </a:schemeClr>
              </a:solidFill>
              <a:latin typeface="+mn-ea"/>
              <a:ea typeface="KoPub돋움체 Medium" panose="00000600000000000000" pitchFamily="2" charset="-127"/>
            </a:endParaRPr>
          </a:p>
        </p:txBody>
      </p:sp>
      <p:sp>
        <p:nvSpPr>
          <p:cNvPr id="64" name="직사각형 63">
            <a:extLst>
              <a:ext uri="{FF2B5EF4-FFF2-40B4-BE49-F238E27FC236}">
                <a16:creationId xmlns:a16="http://schemas.microsoft.com/office/drawing/2014/main" id="{A72B5D13-9AE9-706B-FC4A-B9F2CCB587BE}"/>
              </a:ext>
            </a:extLst>
          </p:cNvPr>
          <p:cNvSpPr/>
          <p:nvPr/>
        </p:nvSpPr>
        <p:spPr>
          <a:xfrm>
            <a:off x="6374755" y="4042042"/>
            <a:ext cx="3024197" cy="1006485"/>
          </a:xfrm>
          <a:prstGeom prst="rect">
            <a:avLst/>
          </a:prstGeom>
          <a:solidFill>
            <a:schemeClr val="bg1"/>
          </a:solidFill>
          <a:ln w="6350">
            <a:solidFill>
              <a:srgbClr val="CDF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내분비학 치료 분야의 바이오시밀러 후보물질 </a:t>
            </a:r>
            <a:r>
              <a:rPr lang="en-US" altLang="ko-KR" sz="900" b="1" dirty="0">
                <a:ln>
                  <a:solidFill>
                    <a:sysClr val="window" lastClr="FFFFFF">
                      <a:lumMod val="65000"/>
                      <a:alpha val="0"/>
                    </a:sysClr>
                  </a:solidFill>
                </a:ln>
                <a:solidFill>
                  <a:schemeClr val="tx1">
                    <a:lumMod val="85000"/>
                    <a:lumOff val="15000"/>
                  </a:schemeClr>
                </a:solidFill>
                <a:latin typeface="+mn-ea"/>
              </a:rPr>
              <a:t>‘SB16’ </a:t>
            </a:r>
            <a:r>
              <a:rPr lang="ko-KR" altLang="en-US" sz="900" b="1" dirty="0">
                <a:ln>
                  <a:solidFill>
                    <a:sysClr val="window" lastClr="FFFFFF">
                      <a:lumMod val="65000"/>
                      <a:alpha val="0"/>
                    </a:sysClr>
                  </a:solidFill>
                </a:ln>
                <a:solidFill>
                  <a:schemeClr val="tx1">
                    <a:lumMod val="85000"/>
                    <a:lumOff val="15000"/>
                  </a:schemeClr>
                </a:solidFill>
                <a:latin typeface="+mn-ea"/>
              </a:rPr>
              <a:t>임상 </a:t>
            </a:r>
            <a:r>
              <a:rPr lang="en-US" altLang="ko-KR" sz="900" b="1" dirty="0">
                <a:ln>
                  <a:solidFill>
                    <a:sysClr val="window" lastClr="FFFFFF">
                      <a:lumMod val="65000"/>
                      <a:alpha val="0"/>
                    </a:sysClr>
                  </a:solidFill>
                </a:ln>
                <a:solidFill>
                  <a:schemeClr val="tx1">
                    <a:lumMod val="85000"/>
                    <a:lumOff val="15000"/>
                  </a:schemeClr>
                </a:solidFill>
                <a:latin typeface="+mn-ea"/>
              </a:rPr>
              <a:t>3</a:t>
            </a:r>
            <a:r>
              <a:rPr lang="ko-KR" altLang="en-US" sz="900" b="1" dirty="0">
                <a:ln>
                  <a:solidFill>
                    <a:sysClr val="window" lastClr="FFFFFF">
                      <a:lumMod val="65000"/>
                      <a:alpha val="0"/>
                    </a:sysClr>
                  </a:solidFill>
                </a:ln>
                <a:solidFill>
                  <a:schemeClr val="tx1">
                    <a:lumMod val="85000"/>
                    <a:lumOff val="15000"/>
                  </a:schemeClr>
                </a:solidFill>
                <a:latin typeface="+mn-ea"/>
              </a:rPr>
              <a:t>상 완료</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암젠의 프롤리아</a:t>
            </a:r>
            <a:r>
              <a:rPr lang="en-US" altLang="ko-KR" sz="900" dirty="0">
                <a:ln>
                  <a:solidFill>
                    <a:sysClr val="window" lastClr="FFFFFF">
                      <a:lumMod val="65000"/>
                      <a:alpha val="0"/>
                    </a:sysClr>
                  </a:solidFill>
                </a:ln>
                <a:solidFill>
                  <a:schemeClr val="tx1">
                    <a:lumMod val="85000"/>
                    <a:lumOff val="15000"/>
                  </a:schemeClr>
                </a:solidFill>
                <a:latin typeface="+mn-ea"/>
              </a:rPr>
              <a:t>(Prolia, </a:t>
            </a:r>
            <a:r>
              <a:rPr lang="ko-KR" altLang="en-US" sz="900" dirty="0">
                <a:ln>
                  <a:solidFill>
                    <a:sysClr val="window" lastClr="FFFFFF">
                      <a:lumMod val="65000"/>
                      <a:alpha val="0"/>
                    </a:sysClr>
                  </a:solidFill>
                </a:ln>
                <a:solidFill>
                  <a:schemeClr val="tx1">
                    <a:lumMod val="85000"/>
                    <a:lumOff val="15000"/>
                  </a:schemeClr>
                </a:solidFill>
                <a:latin typeface="+mn-ea"/>
              </a:rPr>
              <a:t>성분명</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rPr>
              <a:t>데노수맙</a:t>
            </a:r>
            <a:r>
              <a:rPr lang="en-US" altLang="ko-KR" sz="900" dirty="0">
                <a:ln>
                  <a:solidFill>
                    <a:sysClr val="window" lastClr="FFFFFF">
                      <a:lumMod val="65000"/>
                      <a:alpha val="0"/>
                    </a:sysClr>
                  </a:solidFill>
                </a:ln>
                <a:solidFill>
                  <a:schemeClr val="tx1">
                    <a:lumMod val="85000"/>
                    <a:lumOff val="15000"/>
                  </a:schemeClr>
                </a:solidFill>
                <a:latin typeface="+mn-ea"/>
              </a:rPr>
              <a:t>/ Denosumab)</a:t>
            </a:r>
            <a:r>
              <a:rPr lang="ko-KR" altLang="en-US" sz="900" dirty="0">
                <a:ln>
                  <a:solidFill>
                    <a:sysClr val="window" lastClr="FFFFFF">
                      <a:lumMod val="65000"/>
                      <a:alpha val="0"/>
                    </a:sysClr>
                  </a:solidFill>
                </a:ln>
                <a:solidFill>
                  <a:schemeClr val="tx1">
                    <a:lumMod val="85000"/>
                    <a:lumOff val="15000"/>
                  </a:schemeClr>
                </a:solidFill>
                <a:latin typeface="+mn-ea"/>
              </a:rPr>
              <a:t>는 뼈 조직 분해에 관여하는 파골세포 활성제인 </a:t>
            </a:r>
            <a:r>
              <a:rPr lang="en-US" altLang="ko-KR" sz="900" dirty="0">
                <a:ln>
                  <a:solidFill>
                    <a:sysClr val="window" lastClr="FFFFFF">
                      <a:lumMod val="65000"/>
                      <a:alpha val="0"/>
                    </a:sysClr>
                  </a:solidFill>
                </a:ln>
                <a:solidFill>
                  <a:schemeClr val="tx1">
                    <a:lumMod val="85000"/>
                    <a:lumOff val="15000"/>
                  </a:schemeClr>
                </a:solidFill>
                <a:latin typeface="+mn-ea"/>
              </a:rPr>
              <a:t>‘RANKL’ </a:t>
            </a:r>
            <a:r>
              <a:rPr lang="ko-KR" altLang="en-US" sz="900" dirty="0">
                <a:ln>
                  <a:solidFill>
                    <a:sysClr val="window" lastClr="FFFFFF">
                      <a:lumMod val="65000"/>
                      <a:alpha val="0"/>
                    </a:sysClr>
                  </a:solidFill>
                </a:ln>
                <a:solidFill>
                  <a:schemeClr val="tx1">
                    <a:lumMod val="85000"/>
                    <a:lumOff val="15000"/>
                  </a:schemeClr>
                </a:solidFill>
                <a:latin typeface="+mn-ea"/>
              </a:rPr>
              <a:t>단백질에 결합하도록 설계된 항체 치료</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Tree>
    <p:extLst>
      <p:ext uri="{BB962C8B-B14F-4D97-AF65-F5344CB8AC3E}">
        <p14:creationId xmlns:p14="http://schemas.microsoft.com/office/powerpoint/2010/main" val="314107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1A77F44E-835D-C0FF-BAE3-365E32FA0735}"/>
              </a:ext>
            </a:extLst>
          </p:cNvPr>
          <p:cNvSpPr/>
          <p:nvPr/>
        </p:nvSpPr>
        <p:spPr>
          <a:xfrm>
            <a:off x="5132339" y="2565400"/>
            <a:ext cx="4284711" cy="3311524"/>
          </a:xfrm>
          <a:prstGeom prst="rect">
            <a:avLst/>
          </a:prstGeom>
          <a:solidFill>
            <a:srgbClr val="F7F7F7"/>
          </a:solidFill>
          <a:ln w="12700">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algn="ctr" fontAlgn="ctr">
              <a:spcAft>
                <a:spcPts val="500"/>
              </a:spcAft>
              <a:buClr>
                <a:schemeClr val="bg1"/>
              </a:buClr>
            </a:pPr>
            <a:endParaRPr lang="ko-KR" altLang="en-US" sz="1400" b="1" dirty="0">
              <a:ln>
                <a:solidFill>
                  <a:sysClr val="window" lastClr="FFFFFF">
                    <a:lumMod val="65000"/>
                    <a:alpha val="0"/>
                  </a:sysClr>
                </a:solidFill>
              </a:ln>
              <a:solidFill>
                <a:srgbClr val="00338D"/>
              </a:solidFill>
              <a:latin typeface="+mn-ea"/>
            </a:endParaRPr>
          </a:p>
        </p:txBody>
      </p:sp>
      <p:sp>
        <p:nvSpPr>
          <p:cNvPr id="7" name="직사각형 14">
            <a:extLst>
              <a:ext uri="{FF2B5EF4-FFF2-40B4-BE49-F238E27FC236}">
                <a16:creationId xmlns:a16="http://schemas.microsoft.com/office/drawing/2014/main" id="{93C13375-60A8-0024-F734-636C1E069513}"/>
              </a:ext>
            </a:extLst>
          </p:cNvPr>
          <p:cNvSpPr/>
          <p:nvPr/>
        </p:nvSpPr>
        <p:spPr>
          <a:xfrm>
            <a:off x="4549114" y="2569029"/>
            <a:ext cx="583275" cy="3307895"/>
          </a:xfrm>
          <a:custGeom>
            <a:avLst/>
            <a:gdLst>
              <a:gd name="connsiteX0" fmla="*/ 0 w 1132553"/>
              <a:gd name="connsiteY0" fmla="*/ 0 h 205373"/>
              <a:gd name="connsiteX1" fmla="*/ 1132553 w 1132553"/>
              <a:gd name="connsiteY1" fmla="*/ 0 h 205373"/>
              <a:gd name="connsiteX2" fmla="*/ 1132553 w 1132553"/>
              <a:gd name="connsiteY2" fmla="*/ 205373 h 205373"/>
              <a:gd name="connsiteX3" fmla="*/ 0 w 1132553"/>
              <a:gd name="connsiteY3" fmla="*/ 205373 h 205373"/>
              <a:gd name="connsiteX4" fmla="*/ 0 w 1132553"/>
              <a:gd name="connsiteY4" fmla="*/ 0 h 205373"/>
              <a:gd name="connsiteX0" fmla="*/ 0 w 1138163"/>
              <a:gd name="connsiteY0" fmla="*/ 813423 h 1018796"/>
              <a:gd name="connsiteX1" fmla="*/ 1138163 w 1138163"/>
              <a:gd name="connsiteY1" fmla="*/ 0 h 1018796"/>
              <a:gd name="connsiteX2" fmla="*/ 1132553 w 1138163"/>
              <a:gd name="connsiteY2" fmla="*/ 1018796 h 1018796"/>
              <a:gd name="connsiteX3" fmla="*/ 0 w 1138163"/>
              <a:gd name="connsiteY3" fmla="*/ 1018796 h 1018796"/>
              <a:gd name="connsiteX4" fmla="*/ 0 w 1138163"/>
              <a:gd name="connsiteY4" fmla="*/ 813423 h 1018796"/>
              <a:gd name="connsiteX0" fmla="*/ 28824 w 1138163"/>
              <a:gd name="connsiteY0" fmla="*/ 754416 h 1018796"/>
              <a:gd name="connsiteX1" fmla="*/ 1138163 w 1138163"/>
              <a:gd name="connsiteY1" fmla="*/ 0 h 1018796"/>
              <a:gd name="connsiteX2" fmla="*/ 1132553 w 1138163"/>
              <a:gd name="connsiteY2" fmla="*/ 1018796 h 1018796"/>
              <a:gd name="connsiteX3" fmla="*/ 0 w 1138163"/>
              <a:gd name="connsiteY3" fmla="*/ 1018796 h 1018796"/>
              <a:gd name="connsiteX4" fmla="*/ 28824 w 1138163"/>
              <a:gd name="connsiteY4" fmla="*/ 754416 h 1018796"/>
              <a:gd name="connsiteX0" fmla="*/ 0 w 1109339"/>
              <a:gd name="connsiteY0" fmla="*/ 754416 h 1018796"/>
              <a:gd name="connsiteX1" fmla="*/ 1109339 w 1109339"/>
              <a:gd name="connsiteY1" fmla="*/ 0 h 1018796"/>
              <a:gd name="connsiteX2" fmla="*/ 1103729 w 1109339"/>
              <a:gd name="connsiteY2" fmla="*/ 1018796 h 1018796"/>
              <a:gd name="connsiteX3" fmla="*/ 533215 w 1109339"/>
              <a:gd name="connsiteY3" fmla="*/ 986610 h 1018796"/>
              <a:gd name="connsiteX4" fmla="*/ 0 w 1109339"/>
              <a:gd name="connsiteY4" fmla="*/ 754416 h 1018796"/>
              <a:gd name="connsiteX0" fmla="*/ 0 w 1109339"/>
              <a:gd name="connsiteY0" fmla="*/ 754416 h 1018796"/>
              <a:gd name="connsiteX1" fmla="*/ 1109339 w 1109339"/>
              <a:gd name="connsiteY1" fmla="*/ 0 h 1018796"/>
              <a:gd name="connsiteX2" fmla="*/ 1103729 w 1109339"/>
              <a:gd name="connsiteY2" fmla="*/ 1018796 h 1018796"/>
              <a:gd name="connsiteX3" fmla="*/ 417926 w 1109339"/>
              <a:gd name="connsiteY3" fmla="*/ 975881 h 1018796"/>
              <a:gd name="connsiteX4" fmla="*/ 0 w 1109339"/>
              <a:gd name="connsiteY4" fmla="*/ 754416 h 1018796"/>
              <a:gd name="connsiteX0" fmla="*/ 0 w 1109339"/>
              <a:gd name="connsiteY0" fmla="*/ 754416 h 1018796"/>
              <a:gd name="connsiteX1" fmla="*/ 1109339 w 1109339"/>
              <a:gd name="connsiteY1" fmla="*/ 0 h 1018796"/>
              <a:gd name="connsiteX2" fmla="*/ 1103729 w 1109339"/>
              <a:gd name="connsiteY2" fmla="*/ 1018796 h 1018796"/>
              <a:gd name="connsiteX3" fmla="*/ 461160 w 1109339"/>
              <a:gd name="connsiteY3" fmla="*/ 973199 h 1018796"/>
              <a:gd name="connsiteX4" fmla="*/ 0 w 1109339"/>
              <a:gd name="connsiteY4" fmla="*/ 754416 h 1018796"/>
              <a:gd name="connsiteX0" fmla="*/ 0 w 965226"/>
              <a:gd name="connsiteY0" fmla="*/ 647130 h 1018796"/>
              <a:gd name="connsiteX1" fmla="*/ 965226 w 965226"/>
              <a:gd name="connsiteY1" fmla="*/ 0 h 1018796"/>
              <a:gd name="connsiteX2" fmla="*/ 959616 w 965226"/>
              <a:gd name="connsiteY2" fmla="*/ 1018796 h 1018796"/>
              <a:gd name="connsiteX3" fmla="*/ 317047 w 965226"/>
              <a:gd name="connsiteY3" fmla="*/ 973199 h 1018796"/>
              <a:gd name="connsiteX4" fmla="*/ 0 w 965226"/>
              <a:gd name="connsiteY4" fmla="*/ 647130 h 1018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226" h="1018796">
                <a:moveTo>
                  <a:pt x="0" y="647130"/>
                </a:moveTo>
                <a:lnTo>
                  <a:pt x="965226" y="0"/>
                </a:lnTo>
                <a:lnTo>
                  <a:pt x="959616" y="1018796"/>
                </a:lnTo>
                <a:lnTo>
                  <a:pt x="317047" y="973199"/>
                </a:lnTo>
                <a:lnTo>
                  <a:pt x="0" y="647130"/>
                </a:lnTo>
                <a:close/>
              </a:path>
            </a:pathLst>
          </a:cu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Ⅳ. </a:t>
            </a:r>
            <a:r>
              <a:rPr lang="ko-KR" altLang="en-US" dirty="0"/>
              <a:t>바이오시밀러 산업 이슈에 따른 기업 대응 전략</a:t>
            </a:r>
            <a:endParaRPr lang="en-US" altLang="ko-KR"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noProof="0" dirty="0"/>
              <a:t>① 퍼스트 무버 전략으로 바이오시밀러 시장 선점 </a:t>
            </a:r>
            <a:r>
              <a:rPr lang="en-US" altLang="ko-KR" noProof="0" dirty="0"/>
              <a:t>(2/3)</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셀트리온은 세계 최초로 항체 바이오시밀러 </a:t>
            </a:r>
            <a:r>
              <a:rPr lang="en-US" altLang="ko-KR" dirty="0"/>
              <a:t>‘</a:t>
            </a:r>
            <a:r>
              <a:rPr lang="ko-KR" altLang="en-US" dirty="0"/>
              <a:t>트룩시마</a:t>
            </a:r>
            <a:r>
              <a:rPr lang="en-US" altLang="ko-KR" dirty="0"/>
              <a:t>’</a:t>
            </a:r>
            <a:r>
              <a:rPr lang="ko-KR" altLang="en-US" dirty="0"/>
              <a:t>와 </a:t>
            </a:r>
            <a:r>
              <a:rPr lang="en-US" altLang="ko-KR" dirty="0"/>
              <a:t>‘</a:t>
            </a:r>
            <a:r>
              <a:rPr lang="ko-KR" altLang="en-US" dirty="0"/>
              <a:t>램시마</a:t>
            </a:r>
            <a:r>
              <a:rPr lang="en-US" altLang="ko-KR" dirty="0"/>
              <a:t>’</a:t>
            </a:r>
            <a:r>
              <a:rPr lang="ko-KR" altLang="en-US" dirty="0"/>
              <a:t>를 출시하였으며</a:t>
            </a:r>
            <a:r>
              <a:rPr lang="en-US" altLang="ko-KR" dirty="0"/>
              <a:t>, </a:t>
            </a:r>
            <a:r>
              <a:rPr lang="ko-KR" altLang="en-US" dirty="0"/>
              <a:t>퍼스트 무버 전략으로 유럽과 미국의 초기 시장을 선점</a:t>
            </a:r>
            <a:endParaRPr lang="en-US" altLang="ko-KR" dirty="0"/>
          </a:p>
        </p:txBody>
      </p:sp>
      <p:grpSp>
        <p:nvGrpSpPr>
          <p:cNvPr id="24" name="그룹 23">
            <a:extLst>
              <a:ext uri="{FF2B5EF4-FFF2-40B4-BE49-F238E27FC236}">
                <a16:creationId xmlns:a16="http://schemas.microsoft.com/office/drawing/2014/main" id="{D62230B0-1603-4E32-8375-C29BCBDB5CC2}"/>
              </a:ext>
            </a:extLst>
          </p:cNvPr>
          <p:cNvGrpSpPr/>
          <p:nvPr/>
        </p:nvGrpSpPr>
        <p:grpSpPr>
          <a:xfrm>
            <a:off x="489050" y="2174817"/>
            <a:ext cx="4202593" cy="276837"/>
            <a:chOff x="704850" y="2013298"/>
            <a:chExt cx="4140200" cy="276837"/>
          </a:xfrm>
        </p:grpSpPr>
        <p:sp>
          <p:nvSpPr>
            <p:cNvPr id="25" name="TextBox 24">
              <a:extLst>
                <a:ext uri="{FF2B5EF4-FFF2-40B4-BE49-F238E27FC236}">
                  <a16:creationId xmlns:a16="http://schemas.microsoft.com/office/drawing/2014/main" id="{9E1B3BF2-3CD3-48F6-9E31-BD00C88D8FBB}"/>
                </a:ext>
              </a:extLst>
            </p:cNvPr>
            <p:cNvSpPr txBox="1"/>
            <p:nvPr/>
          </p:nvSpPr>
          <p:spPr>
            <a:xfrm>
              <a:off x="704850" y="2046854"/>
              <a:ext cx="2684647"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셀트리온</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항체 바이오시밀러 퍼스트 무버</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6" name="직선 연결선 25">
              <a:extLst>
                <a:ext uri="{FF2B5EF4-FFF2-40B4-BE49-F238E27FC236}">
                  <a16:creationId xmlns:a16="http://schemas.microsoft.com/office/drawing/2014/main" id="{9F620BF3-824D-476D-B24B-4C5E61860800}"/>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E21BE417-B2BB-4AAB-BF01-FEF92745189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그림 4" descr="텍스트이(가) 표시된 사진&#10;&#10;자동 생성된 설명">
            <a:extLst>
              <a:ext uri="{FF2B5EF4-FFF2-40B4-BE49-F238E27FC236}">
                <a16:creationId xmlns:a16="http://schemas.microsoft.com/office/drawing/2014/main" id="{EABAFA46-6FD3-0062-3A0F-53D5AC48F526}"/>
              </a:ext>
            </a:extLst>
          </p:cNvPr>
          <p:cNvPicPr>
            <a:picLocks noChangeAspect="1"/>
          </p:cNvPicPr>
          <p:nvPr/>
        </p:nvPicPr>
        <p:blipFill>
          <a:blip r:embed="rId3"/>
          <a:stretch>
            <a:fillRect/>
          </a:stretch>
        </p:blipFill>
        <p:spPr>
          <a:xfrm>
            <a:off x="1914086" y="2572403"/>
            <a:ext cx="1430726" cy="410926"/>
          </a:xfrm>
          <a:prstGeom prst="rect">
            <a:avLst/>
          </a:prstGeom>
        </p:spPr>
      </p:pic>
      <p:sp>
        <p:nvSpPr>
          <p:cNvPr id="6" name="직사각형 5">
            <a:extLst>
              <a:ext uri="{FF2B5EF4-FFF2-40B4-BE49-F238E27FC236}">
                <a16:creationId xmlns:a16="http://schemas.microsoft.com/office/drawing/2014/main" id="{797F8FD8-5DC8-BB99-A94A-768CB60C3696}"/>
              </a:ext>
            </a:extLst>
          </p:cNvPr>
          <p:cNvSpPr/>
          <p:nvPr/>
        </p:nvSpPr>
        <p:spPr>
          <a:xfrm>
            <a:off x="2723887" y="3390499"/>
            <a:ext cx="2049726" cy="4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자가면역질환 치료용               바이오시밀러 </a:t>
            </a:r>
            <a:r>
              <a:rPr lang="en-US" altLang="ko-KR"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a:t>
            </a:r>
            <a:r>
              <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램시마</a:t>
            </a:r>
            <a:r>
              <a:rPr lang="en-US" altLang="ko-KR"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a:t>
            </a:r>
            <a:endPar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15" name="직사각형 14">
            <a:extLst>
              <a:ext uri="{FF2B5EF4-FFF2-40B4-BE49-F238E27FC236}">
                <a16:creationId xmlns:a16="http://schemas.microsoft.com/office/drawing/2014/main" id="{121B31BF-A455-9EA2-3DB2-AB783A672331}"/>
              </a:ext>
            </a:extLst>
          </p:cNvPr>
          <p:cNvSpPr/>
          <p:nvPr/>
        </p:nvSpPr>
        <p:spPr>
          <a:xfrm>
            <a:off x="2723887" y="3848643"/>
            <a:ext cx="2049726" cy="1887595"/>
          </a:xfrm>
          <a:prstGeom prst="rect">
            <a:avLst/>
          </a:prstGeom>
          <a:solidFill>
            <a:srgbClr val="EBFAFF"/>
          </a:solidFill>
          <a:ln w="12700">
            <a:solidFill>
              <a:srgbClr val="CDF3FF"/>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lstStyle/>
          <a:p>
            <a:pPr marL="87313" indent="-87313">
              <a:spcAft>
                <a:spcPts val="300"/>
              </a:spcAft>
              <a:buFont typeface="Arial" panose="020B0604020202020204" pitchFamily="34" charset="0"/>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세계</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최초 단일클론 항체 바이오시밀러로 미국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FDA</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와 유럽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EMA</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를 포함한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110</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여 개국에서 판매 허가 완료</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271463" indent="-171450">
              <a:spcAft>
                <a:spcPts val="300"/>
              </a:spcAft>
              <a:buFontTx/>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유럽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램시마</a:t>
            </a:r>
            <a:r>
              <a:rPr lang="en-US" altLang="ko-KR" sz="90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(Remsima</a:t>
            </a:r>
            <a:r>
              <a:rPr lang="en-US" altLang="ko-KR" sz="90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p>
          <a:p>
            <a:pPr marL="271463" indent="-171450">
              <a:spcAft>
                <a:spcPts val="300"/>
              </a:spcAft>
              <a:buFontTx/>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미국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인플렉트라</a:t>
            </a:r>
            <a:r>
              <a:rPr lang="en-US" altLang="ko-KR" sz="90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(Inflectra</a:t>
            </a:r>
            <a:r>
              <a:rPr lang="en-US" altLang="ko-KR" sz="900" baseline="300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p>
          <a:p>
            <a:pPr marL="87313" indent="-87313">
              <a:spcAft>
                <a:spcPts val="300"/>
              </a:spcAft>
              <a:buFont typeface="Arial" panose="020B0604020202020204" pitchFamily="34" charset="0"/>
              <a:buChar char="•"/>
            </a:pP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2013</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유럽에서 첫 출시 후 글로벌 누적 처방액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12</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조 원</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누적 매출액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5</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조 원 달성</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271463" indent="-171450">
              <a:spcAft>
                <a:spcPts val="300"/>
              </a:spcAft>
              <a:buFontTx/>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국내 바이오시밀러 가운데 단일 품목으로 누적 매출액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5</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조 원을 기록한 첫 제품 </a:t>
            </a:r>
          </a:p>
        </p:txBody>
      </p:sp>
      <p:sp>
        <p:nvSpPr>
          <p:cNvPr id="16" name="직사각형 15">
            <a:extLst>
              <a:ext uri="{FF2B5EF4-FFF2-40B4-BE49-F238E27FC236}">
                <a16:creationId xmlns:a16="http://schemas.microsoft.com/office/drawing/2014/main" id="{F85BF3A2-7943-D6CF-901C-E704077126B9}"/>
              </a:ext>
            </a:extLst>
          </p:cNvPr>
          <p:cNvSpPr/>
          <p:nvPr/>
        </p:nvSpPr>
        <p:spPr>
          <a:xfrm>
            <a:off x="488950" y="3848644"/>
            <a:ext cx="2049726" cy="1887595"/>
          </a:xfrm>
          <a:prstGeom prst="rect">
            <a:avLst/>
          </a:prstGeom>
          <a:solidFill>
            <a:srgbClr val="EBFAFF"/>
          </a:solidFill>
          <a:ln w="12700">
            <a:solidFill>
              <a:srgbClr val="CDF3FF"/>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lstStyle/>
          <a:p>
            <a:pPr marL="87313" indent="-87313">
              <a:spcAft>
                <a:spcPts val="300"/>
              </a:spcAft>
              <a:buFont typeface="Arial" panose="020B0604020202020204" pitchFamily="34" charset="0"/>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세계 최초 항체 바이오시밀러 항암제</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271463" indent="-171450">
              <a:spcAft>
                <a:spcPts val="300"/>
              </a:spcAft>
              <a:buFontTx/>
              <a:buChar char="-"/>
            </a:pP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2017</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유럽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EMA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허가</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271463" indent="-171450">
              <a:spcAft>
                <a:spcPts val="300"/>
              </a:spcAft>
              <a:buFontTx/>
              <a:buChar char="-"/>
            </a:pP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2018</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미국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FDA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허가</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87313" indent="-87313">
              <a:spcAft>
                <a:spcPts val="300"/>
              </a:spcAft>
              <a:buFont typeface="Arial" panose="020B0604020202020204" pitchFamily="34" charset="0"/>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리툭시맙</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오리지널 의약품</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바이오시밀러의 퍼스트 무버로 유럽 시장에 진출한 효과로 출시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1</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만에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30%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이상의 시장점유율 기록하였고</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 </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현재까지 안정적인 성장 유지 </a:t>
            </a:r>
            <a:endParaRPr lang="en-US" altLang="ko-KR" sz="2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a:p>
            <a:pPr marL="87313" indent="-87313">
              <a:spcAft>
                <a:spcPts val="300"/>
              </a:spcAft>
              <a:buFont typeface="Arial" panose="020B0604020202020204" pitchFamily="34" charset="0"/>
              <a:buChar char="•"/>
            </a:pP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미국 시장은 경쟁 심화에 따른 가격 하락에도 불구하고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2022</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년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4</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분기 기준 처방량 및 처방액 </a:t>
            </a:r>
            <a:r>
              <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29%</a:t>
            </a:r>
            <a:r>
              <a:rPr lang="ko-KR" altLang="en-US"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rPr>
              <a:t>까지 상승</a:t>
            </a:r>
            <a:endParaRPr lang="en-US" altLang="ko-KR" sz="900" dirty="0">
              <a:ln>
                <a:solidFill>
                  <a:prstClr val="white">
                    <a:lumMod val="75000"/>
                    <a:alpha val="0"/>
                  </a:prst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0" name="직사각형 19">
            <a:extLst>
              <a:ext uri="{FF2B5EF4-FFF2-40B4-BE49-F238E27FC236}">
                <a16:creationId xmlns:a16="http://schemas.microsoft.com/office/drawing/2014/main" id="{93434879-3B03-4D8C-409C-3557C6BD1A43}"/>
              </a:ext>
            </a:extLst>
          </p:cNvPr>
          <p:cNvSpPr/>
          <p:nvPr/>
        </p:nvSpPr>
        <p:spPr>
          <a:xfrm>
            <a:off x="488950" y="3390499"/>
            <a:ext cx="2049726" cy="4238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혈액암 치료용</a:t>
            </a:r>
            <a:endParaRPr lang="en-US" altLang="ko-KR"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a:p>
            <a:pPr algn="ctr"/>
            <a:r>
              <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바이오시밀러 </a:t>
            </a:r>
            <a:r>
              <a:rPr lang="en-US" altLang="ko-KR"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a:t>
            </a:r>
            <a:r>
              <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트룩시마</a:t>
            </a:r>
            <a:r>
              <a:rPr lang="en-US" altLang="ko-KR"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a:t>
            </a:r>
            <a:endParaRPr lang="ko-KR" altLang="en-US" sz="105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cxnSp>
        <p:nvCxnSpPr>
          <p:cNvPr id="21" name="연결선: 꺾임 20">
            <a:extLst>
              <a:ext uri="{FF2B5EF4-FFF2-40B4-BE49-F238E27FC236}">
                <a16:creationId xmlns:a16="http://schemas.microsoft.com/office/drawing/2014/main" id="{767F1BBD-FA0C-007E-2742-1DB8026D7F56}"/>
              </a:ext>
            </a:extLst>
          </p:cNvPr>
          <p:cNvCxnSpPr>
            <a:cxnSpLocks/>
            <a:stCxn id="5" idx="2"/>
            <a:endCxn id="6" idx="0"/>
          </p:cNvCxnSpPr>
          <p:nvPr/>
        </p:nvCxnSpPr>
        <p:spPr>
          <a:xfrm rot="16200000" flipH="1">
            <a:off x="2985514" y="2627263"/>
            <a:ext cx="407170" cy="1119301"/>
          </a:xfrm>
          <a:prstGeom prst="bentConnector3">
            <a:avLst>
              <a:gd name="adj1" fmla="val 50000"/>
            </a:avLst>
          </a:prstGeom>
          <a:ln w="3175">
            <a:solidFill>
              <a:schemeClr val="tx1">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연결선: 꺾임 21">
            <a:extLst>
              <a:ext uri="{FF2B5EF4-FFF2-40B4-BE49-F238E27FC236}">
                <a16:creationId xmlns:a16="http://schemas.microsoft.com/office/drawing/2014/main" id="{38CE236B-1462-01D9-FCBC-40D597CB429C}"/>
              </a:ext>
            </a:extLst>
          </p:cNvPr>
          <p:cNvCxnSpPr>
            <a:cxnSpLocks/>
            <a:stCxn id="5" idx="2"/>
            <a:endCxn id="20" idx="0"/>
          </p:cNvCxnSpPr>
          <p:nvPr/>
        </p:nvCxnSpPr>
        <p:spPr>
          <a:xfrm rot="5400000">
            <a:off x="1868046" y="2629096"/>
            <a:ext cx="407170" cy="1115636"/>
          </a:xfrm>
          <a:prstGeom prst="bentConnector3">
            <a:avLst>
              <a:gd name="adj1" fmla="val 50000"/>
            </a:avLst>
          </a:prstGeom>
          <a:ln w="3175">
            <a:solidFill>
              <a:schemeClr val="tx1">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그룹 33">
            <a:extLst>
              <a:ext uri="{FF2B5EF4-FFF2-40B4-BE49-F238E27FC236}">
                <a16:creationId xmlns:a16="http://schemas.microsoft.com/office/drawing/2014/main" id="{2E5A4DC6-A4CA-FEB8-4A35-5588555BC91A}"/>
              </a:ext>
            </a:extLst>
          </p:cNvPr>
          <p:cNvGrpSpPr/>
          <p:nvPr/>
        </p:nvGrpSpPr>
        <p:grpSpPr>
          <a:xfrm>
            <a:off x="5132437" y="2176483"/>
            <a:ext cx="4284614" cy="276837"/>
            <a:chOff x="704850" y="2013298"/>
            <a:chExt cx="4140200" cy="276837"/>
          </a:xfrm>
        </p:grpSpPr>
        <p:sp>
          <p:nvSpPr>
            <p:cNvPr id="36" name="TextBox 35">
              <a:extLst>
                <a:ext uri="{FF2B5EF4-FFF2-40B4-BE49-F238E27FC236}">
                  <a16:creationId xmlns:a16="http://schemas.microsoft.com/office/drawing/2014/main" id="{B0FFE459-4B4E-37E0-0E69-188B957E647C}"/>
                </a:ext>
              </a:extLst>
            </p:cNvPr>
            <p:cNvSpPr txBox="1"/>
            <p:nvPr/>
          </p:nvSpPr>
          <p:spPr>
            <a:xfrm>
              <a:off x="704850" y="2046854"/>
              <a:ext cx="2413301" cy="200055"/>
            </a:xfrm>
            <a:prstGeom prst="rect">
              <a:avLst/>
            </a:prstGeom>
            <a:noFill/>
          </p:spPr>
          <p:txBody>
            <a:bodyPr wrap="none" lIns="0" tIns="0" rIns="0" bIns="0" rtlCol="0">
              <a:spAutoFit/>
            </a:bodyPr>
            <a:lstStyle/>
            <a:p>
              <a:pPr>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램시마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&amp;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인플렉트라 시장점유율 현황</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E02C8B4C-679E-7FBA-097E-C725EF851859}"/>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68545DB3-48E1-6F9F-078D-A50FD0941679}"/>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1" name="직사각형 40">
            <a:extLst>
              <a:ext uri="{FF2B5EF4-FFF2-40B4-BE49-F238E27FC236}">
                <a16:creationId xmlns:a16="http://schemas.microsoft.com/office/drawing/2014/main" id="{1E10A4E9-0713-9A44-7CB2-CA15BDCA83AC}"/>
              </a:ext>
            </a:extLst>
          </p:cNvPr>
          <p:cNvSpPr/>
          <p:nvPr/>
        </p:nvSpPr>
        <p:spPr>
          <a:xfrm>
            <a:off x="5142740" y="2565400"/>
            <a:ext cx="4274310" cy="119273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셀트리온은 퍼스트 무버 전략으로 바이오시밀러 경쟁 제품 출시 전 점유율을 빠르게 확대시켜 유럽과 미국의 초기 시장을 선점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램시마는 </a:t>
            </a:r>
            <a:r>
              <a:rPr lang="en-US" altLang="ko-KR" sz="800" dirty="0">
                <a:ln>
                  <a:solidFill>
                    <a:sysClr val="window" lastClr="FFFFFF">
                      <a:lumMod val="65000"/>
                      <a:alpha val="0"/>
                    </a:sysClr>
                  </a:solidFill>
                </a:ln>
                <a:solidFill>
                  <a:schemeClr val="tx1">
                    <a:lumMod val="85000"/>
                    <a:lumOff val="15000"/>
                  </a:schemeClr>
                </a:solidFill>
                <a:latin typeface="+mn-ea"/>
              </a:rPr>
              <a:t>2017</a:t>
            </a:r>
            <a:r>
              <a:rPr lang="ko-KR" altLang="en-US" sz="800" dirty="0">
                <a:ln>
                  <a:solidFill>
                    <a:sysClr val="window" lastClr="FFFFFF">
                      <a:lumMod val="65000"/>
                      <a:alpha val="0"/>
                    </a:sysClr>
                  </a:solidFill>
                </a:ln>
                <a:solidFill>
                  <a:schemeClr val="tx1">
                    <a:lumMod val="85000"/>
                    <a:lumOff val="15000"/>
                  </a:schemeClr>
                </a:solidFill>
                <a:latin typeface="+mn-ea"/>
              </a:rPr>
              <a:t>년 유럽에서 오리지널 의약품의 시장점유율을 넘어선 이후 최근 </a:t>
            </a:r>
            <a:r>
              <a:rPr lang="en-US" altLang="ko-KR" sz="800" dirty="0">
                <a:ln>
                  <a:solidFill>
                    <a:sysClr val="window" lastClr="FFFFFF">
                      <a:lumMod val="65000"/>
                      <a:alpha val="0"/>
                    </a:sysClr>
                  </a:solidFill>
                </a:ln>
                <a:solidFill>
                  <a:schemeClr val="tx1">
                    <a:lumMod val="85000"/>
                    <a:lumOff val="15000"/>
                  </a:schemeClr>
                </a:solidFill>
                <a:latin typeface="+mn-ea"/>
              </a:rPr>
              <a:t>5</a:t>
            </a:r>
            <a:r>
              <a:rPr lang="ko-KR" altLang="en-US" sz="800" dirty="0">
                <a:ln>
                  <a:solidFill>
                    <a:sysClr val="window" lastClr="FFFFFF">
                      <a:lumMod val="65000"/>
                      <a:alpha val="0"/>
                    </a:sysClr>
                  </a:solidFill>
                </a:ln>
                <a:solidFill>
                  <a:schemeClr val="tx1">
                    <a:lumMod val="85000"/>
                    <a:lumOff val="15000"/>
                  </a:schemeClr>
                </a:solidFill>
                <a:latin typeface="+mn-ea"/>
              </a:rPr>
              <a:t>년 동안 인플릭시맵</a:t>
            </a:r>
            <a:r>
              <a:rPr lang="en-US" altLang="ko-KR" sz="800" dirty="0">
                <a:ln>
                  <a:solidFill>
                    <a:sysClr val="window" lastClr="FFFFFF">
                      <a:lumMod val="65000"/>
                      <a:alpha val="0"/>
                    </a:sysClr>
                  </a:solidFill>
                </a:ln>
                <a:solidFill>
                  <a:schemeClr val="tx1">
                    <a:lumMod val="85000"/>
                    <a:lumOff val="15000"/>
                  </a:schemeClr>
                </a:solidFill>
                <a:latin typeface="+mn-ea"/>
              </a:rPr>
              <a:t>(Infliximab, </a:t>
            </a:r>
            <a:r>
              <a:rPr lang="ko-KR" altLang="en-US" sz="800" dirty="0">
                <a:ln>
                  <a:solidFill>
                    <a:sysClr val="window" lastClr="FFFFFF">
                      <a:lumMod val="65000"/>
                      <a:alpha val="0"/>
                    </a:sysClr>
                  </a:solidFill>
                </a:ln>
                <a:solidFill>
                  <a:schemeClr val="tx1">
                    <a:lumMod val="85000"/>
                    <a:lumOff val="15000"/>
                  </a:schemeClr>
                </a:solidFill>
                <a:latin typeface="+mn-ea"/>
              </a:rPr>
              <a:t>램시마 성분명</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 처방 </a:t>
            </a:r>
            <a:r>
              <a:rPr lang="en-US" altLang="ko-KR" sz="800" dirty="0">
                <a:ln>
                  <a:solidFill>
                    <a:sysClr val="window" lastClr="FFFFFF">
                      <a:lumMod val="65000"/>
                      <a:alpha val="0"/>
                    </a:sysClr>
                  </a:solidFill>
                </a:ln>
                <a:solidFill>
                  <a:schemeClr val="tx1">
                    <a:lumMod val="85000"/>
                    <a:lumOff val="15000"/>
                  </a:schemeClr>
                </a:solidFill>
                <a:latin typeface="+mn-ea"/>
              </a:rPr>
              <a:t>1</a:t>
            </a:r>
            <a:r>
              <a:rPr lang="ko-KR" altLang="en-US" sz="800" dirty="0">
                <a:ln>
                  <a:solidFill>
                    <a:sysClr val="window" lastClr="FFFFFF">
                      <a:lumMod val="65000"/>
                      <a:alpha val="0"/>
                    </a:sysClr>
                  </a:solidFill>
                </a:ln>
                <a:solidFill>
                  <a:schemeClr val="tx1">
                    <a:lumMod val="85000"/>
                    <a:lumOff val="15000"/>
                  </a:schemeClr>
                </a:solidFill>
                <a:latin typeface="+mn-ea"/>
              </a:rPr>
              <a:t>위를 유지하며 </a:t>
            </a:r>
            <a:r>
              <a:rPr lang="en-US" altLang="ko-KR" sz="800" dirty="0">
                <a:ln>
                  <a:solidFill>
                    <a:sysClr val="window" lastClr="FFFFFF">
                      <a:lumMod val="65000"/>
                      <a:alpha val="0"/>
                    </a:sysClr>
                  </a:solidFill>
                </a:ln>
                <a:solidFill>
                  <a:schemeClr val="tx1">
                    <a:lumMod val="85000"/>
                    <a:lumOff val="15000"/>
                  </a:schemeClr>
                </a:solidFill>
                <a:latin typeface="+mn-ea"/>
              </a:rPr>
              <a:t>50% </a:t>
            </a:r>
            <a:r>
              <a:rPr lang="ko-KR" altLang="en-US" sz="800" dirty="0">
                <a:ln>
                  <a:solidFill>
                    <a:sysClr val="window" lastClr="FFFFFF">
                      <a:lumMod val="65000"/>
                      <a:alpha val="0"/>
                    </a:sysClr>
                  </a:solidFill>
                </a:ln>
                <a:solidFill>
                  <a:schemeClr val="tx1">
                    <a:lumMod val="85000"/>
                    <a:lumOff val="15000"/>
                  </a:schemeClr>
                </a:solidFill>
                <a:latin typeface="+mn-ea"/>
              </a:rPr>
              <a:t>이상의 시장점유율 차지</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인플렉트라도 미국에서 출시 후 시장점유율 상승세가 지속되어 </a:t>
            </a:r>
            <a:r>
              <a:rPr lang="en-US" altLang="ko-KR" sz="800" dirty="0">
                <a:ln>
                  <a:solidFill>
                    <a:sysClr val="window" lastClr="FFFFFF">
                      <a:lumMod val="65000"/>
                      <a:alpha val="0"/>
                    </a:sysClr>
                  </a:solidFill>
                </a:ln>
                <a:solidFill>
                  <a:schemeClr val="tx1">
                    <a:lumMod val="85000"/>
                    <a:lumOff val="15000"/>
                  </a:schemeClr>
                </a:solidFill>
                <a:latin typeface="+mn-ea"/>
              </a:rPr>
              <a:t>2022</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33%</a:t>
            </a:r>
            <a:r>
              <a:rPr lang="ko-KR" altLang="en-US" sz="800" dirty="0">
                <a:ln>
                  <a:solidFill>
                    <a:sysClr val="window" lastClr="FFFFFF">
                      <a:lumMod val="65000"/>
                      <a:alpha val="0"/>
                    </a:sysClr>
                  </a:solidFill>
                </a:ln>
                <a:solidFill>
                  <a:schemeClr val="tx1">
                    <a:lumMod val="85000"/>
                    <a:lumOff val="15000"/>
                  </a:schemeClr>
                </a:solidFill>
                <a:latin typeface="+mn-ea"/>
              </a:rPr>
              <a:t>를 기록하였고</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바이오시밀러 경쟁 제품 가운데 가장 높은 시장점유율 차지 </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graphicFrame>
        <p:nvGraphicFramePr>
          <p:cNvPr id="49" name="차트 48">
            <a:extLst>
              <a:ext uri="{FF2B5EF4-FFF2-40B4-BE49-F238E27FC236}">
                <a16:creationId xmlns:a16="http://schemas.microsoft.com/office/drawing/2014/main" id="{6B5E598A-76AA-9481-1E24-3C78B909F599}"/>
              </a:ext>
            </a:extLst>
          </p:cNvPr>
          <p:cNvGraphicFramePr/>
          <p:nvPr/>
        </p:nvGraphicFramePr>
        <p:xfrm>
          <a:off x="5142741" y="3831630"/>
          <a:ext cx="2060077" cy="19006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차트 1">
            <a:extLst>
              <a:ext uri="{FF2B5EF4-FFF2-40B4-BE49-F238E27FC236}">
                <a16:creationId xmlns:a16="http://schemas.microsoft.com/office/drawing/2014/main" id="{0BC19611-0D0C-92F1-496A-79C789D239E1}"/>
              </a:ext>
            </a:extLst>
          </p:cNvPr>
          <p:cNvGraphicFramePr/>
          <p:nvPr>
            <p:extLst>
              <p:ext uri="{D42A27DB-BD31-4B8C-83A1-F6EECF244321}">
                <p14:modId xmlns:p14="http://schemas.microsoft.com/office/powerpoint/2010/main" val="677910190"/>
              </p:ext>
            </p:extLst>
          </p:nvPr>
        </p:nvGraphicFramePr>
        <p:xfrm>
          <a:off x="7446391" y="4039968"/>
          <a:ext cx="1787084" cy="1767695"/>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7F7B9C8F-06D1-50C1-9051-9190888E80D6}"/>
              </a:ext>
            </a:extLst>
          </p:cNvPr>
          <p:cNvSpPr txBox="1"/>
          <p:nvPr/>
        </p:nvSpPr>
        <p:spPr>
          <a:xfrm>
            <a:off x="7150566" y="3832222"/>
            <a:ext cx="2224584" cy="135422"/>
          </a:xfrm>
          <a:prstGeom prst="rect">
            <a:avLst/>
          </a:prstGeom>
          <a:noFill/>
        </p:spPr>
        <p:txBody>
          <a:bodyPr wrap="square" lIns="0" tIns="0" rIns="0" bIns="0" rtlCol="0">
            <a:spAutoFit/>
          </a:bodyPr>
          <a:lstStyle/>
          <a:p>
            <a:pPr marL="100013" algn="ctr" fontAlgn="ctr">
              <a:lnSpc>
                <a:spcPct val="110000"/>
              </a:lnSpc>
              <a:spcAft>
                <a:spcPts val="500"/>
              </a:spcAft>
              <a:defRPr/>
            </a:pPr>
            <a:r>
              <a:rPr lang="en-US" altLang="ko-KR" sz="800" b="1" dirty="0">
                <a:ln>
                  <a:solidFill>
                    <a:schemeClr val="accent6">
                      <a:alpha val="0"/>
                    </a:schemeClr>
                  </a:solidFill>
                </a:ln>
                <a:solidFill>
                  <a:schemeClr val="tx1">
                    <a:lumMod val="85000"/>
                    <a:lumOff val="15000"/>
                  </a:schemeClr>
                </a:solidFill>
                <a:latin typeface="+mn-ea"/>
              </a:rPr>
              <a:t>[</a:t>
            </a:r>
            <a:r>
              <a:rPr lang="ko-KR" altLang="en-US" sz="800" b="1" dirty="0">
                <a:ln>
                  <a:solidFill>
                    <a:schemeClr val="accent6">
                      <a:alpha val="0"/>
                    </a:schemeClr>
                  </a:solidFill>
                </a:ln>
                <a:solidFill>
                  <a:schemeClr val="tx1">
                    <a:lumMod val="85000"/>
                    <a:lumOff val="15000"/>
                  </a:schemeClr>
                </a:solidFill>
                <a:latin typeface="+mn-ea"/>
              </a:rPr>
              <a:t>오리지널</a:t>
            </a:r>
            <a:r>
              <a:rPr lang="en-US" altLang="ko-KR" sz="800" b="1" dirty="0">
                <a:ln>
                  <a:solidFill>
                    <a:schemeClr val="accent6">
                      <a:alpha val="0"/>
                    </a:schemeClr>
                  </a:solidFill>
                </a:ln>
                <a:solidFill>
                  <a:schemeClr val="tx1">
                    <a:lumMod val="85000"/>
                    <a:lumOff val="15000"/>
                  </a:schemeClr>
                </a:solidFill>
                <a:latin typeface="+mn-ea"/>
              </a:rPr>
              <a:t> </a:t>
            </a:r>
            <a:r>
              <a:rPr lang="ko-KR" altLang="en-US" sz="800" b="1" dirty="0">
                <a:ln>
                  <a:solidFill>
                    <a:schemeClr val="accent6">
                      <a:alpha val="0"/>
                    </a:schemeClr>
                  </a:solidFill>
                </a:ln>
                <a:solidFill>
                  <a:schemeClr val="tx1">
                    <a:lumMod val="85000"/>
                    <a:lumOff val="15000"/>
                  </a:schemeClr>
                </a:solidFill>
                <a:latin typeface="+mn-ea"/>
              </a:rPr>
              <a:t>의약품 </a:t>
            </a:r>
            <a:r>
              <a:rPr lang="en-US" altLang="ko-KR" sz="800" b="1" dirty="0">
                <a:ln>
                  <a:solidFill>
                    <a:schemeClr val="accent6">
                      <a:alpha val="0"/>
                    </a:schemeClr>
                  </a:solidFill>
                </a:ln>
                <a:solidFill>
                  <a:schemeClr val="tx1">
                    <a:lumMod val="85000"/>
                    <a:lumOff val="15000"/>
                  </a:schemeClr>
                </a:solidFill>
                <a:latin typeface="+mn-ea"/>
              </a:rPr>
              <a:t>vs </a:t>
            </a:r>
            <a:r>
              <a:rPr lang="ko-KR" altLang="en-US" sz="800" b="1" dirty="0">
                <a:ln>
                  <a:solidFill>
                    <a:schemeClr val="accent6">
                      <a:alpha val="0"/>
                    </a:schemeClr>
                  </a:solidFill>
                </a:ln>
                <a:solidFill>
                  <a:schemeClr val="tx1">
                    <a:lumMod val="85000"/>
                    <a:lumOff val="15000"/>
                  </a:schemeClr>
                </a:solidFill>
                <a:latin typeface="+mn-ea"/>
              </a:rPr>
              <a:t>바이오시밀러 미국 시장점유율</a:t>
            </a:r>
            <a:r>
              <a:rPr lang="en-US" altLang="ko-KR" sz="800" b="1" dirty="0">
                <a:ln>
                  <a:solidFill>
                    <a:schemeClr val="accent6">
                      <a:alpha val="0"/>
                    </a:schemeClr>
                  </a:solidFill>
                </a:ln>
                <a:solidFill>
                  <a:schemeClr val="tx1">
                    <a:lumMod val="85000"/>
                    <a:lumOff val="15000"/>
                  </a:schemeClr>
                </a:solidFill>
                <a:latin typeface="+mn-ea"/>
              </a:rPr>
              <a:t>]</a:t>
            </a:r>
            <a:r>
              <a:rPr lang="en-US" altLang="ko-KR" sz="800" b="1" baseline="30000" dirty="0">
                <a:ln>
                  <a:solidFill>
                    <a:schemeClr val="accent6">
                      <a:alpha val="0"/>
                    </a:schemeClr>
                  </a:solidFill>
                </a:ln>
                <a:solidFill>
                  <a:schemeClr val="tx1">
                    <a:lumMod val="85000"/>
                    <a:lumOff val="15000"/>
                  </a:schemeClr>
                </a:solidFill>
                <a:latin typeface="+mn-ea"/>
              </a:rPr>
              <a:t>1)</a:t>
            </a:r>
            <a:endParaRPr lang="ko-KR" altLang="en-US" sz="800" b="1" baseline="30000" dirty="0">
              <a:ln>
                <a:solidFill>
                  <a:schemeClr val="accent6">
                    <a:alpha val="0"/>
                  </a:schemeClr>
                </a:solidFill>
              </a:ln>
              <a:solidFill>
                <a:schemeClr val="tx1">
                  <a:lumMod val="85000"/>
                  <a:lumOff val="15000"/>
                </a:schemeClr>
              </a:solidFill>
              <a:latin typeface="+mn-ea"/>
            </a:endParaRPr>
          </a:p>
        </p:txBody>
      </p:sp>
      <p:sp>
        <p:nvSpPr>
          <p:cNvPr id="3" name="TextBox 2">
            <a:extLst>
              <a:ext uri="{FF2B5EF4-FFF2-40B4-BE49-F238E27FC236}">
                <a16:creationId xmlns:a16="http://schemas.microsoft.com/office/drawing/2014/main" id="{C63C76CF-28A6-4167-D8A4-33F1E2F160C3}"/>
              </a:ext>
            </a:extLst>
          </p:cNvPr>
          <p:cNvSpPr txBox="1"/>
          <p:nvPr/>
        </p:nvSpPr>
        <p:spPr>
          <a:xfrm>
            <a:off x="489000" y="5968610"/>
            <a:ext cx="427426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p:txBody>
      </p:sp>
      <p:sp>
        <p:nvSpPr>
          <p:cNvPr id="4" name="TextBox 3">
            <a:extLst>
              <a:ext uri="{FF2B5EF4-FFF2-40B4-BE49-F238E27FC236}">
                <a16:creationId xmlns:a16="http://schemas.microsoft.com/office/drawing/2014/main" id="{E23EF303-A668-7CD4-968F-04891F05B759}"/>
              </a:ext>
            </a:extLst>
          </p:cNvPr>
          <p:cNvSpPr txBox="1"/>
          <p:nvPr/>
        </p:nvSpPr>
        <p:spPr>
          <a:xfrm>
            <a:off x="5142790" y="5845499"/>
            <a:ext cx="4274260"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2023</a:t>
            </a:r>
            <a:r>
              <a:rPr lang="ko-KR" altLang="en-US" dirty="0">
                <a:solidFill>
                  <a:schemeClr val="bg1">
                    <a:lumMod val="50000"/>
                  </a:schemeClr>
                </a:solidFill>
              </a:rPr>
              <a:t>년 </a:t>
            </a:r>
            <a:r>
              <a:rPr lang="en-US" altLang="ko-KR" dirty="0">
                <a:solidFill>
                  <a:schemeClr val="bg1">
                    <a:lumMod val="50000"/>
                  </a:schemeClr>
                </a:solidFill>
              </a:rPr>
              <a:t>1</a:t>
            </a:r>
            <a:r>
              <a:rPr lang="ko-KR" altLang="en-US" dirty="0">
                <a:solidFill>
                  <a:schemeClr val="bg1">
                    <a:lumMod val="50000"/>
                  </a:schemeClr>
                </a:solidFill>
              </a:rPr>
              <a:t>분기 기준</a:t>
            </a:r>
            <a:endParaRPr lang="en-US" altLang="ko-KR" dirty="0">
              <a:solidFill>
                <a:schemeClr val="bg1">
                  <a:lumMod val="50000"/>
                </a:schemeClr>
              </a:solidFill>
            </a:endParaRPr>
          </a:p>
        </p:txBody>
      </p:sp>
    </p:spTree>
    <p:extLst>
      <p:ext uri="{BB962C8B-B14F-4D97-AF65-F5344CB8AC3E}">
        <p14:creationId xmlns:p14="http://schemas.microsoft.com/office/powerpoint/2010/main" val="367917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4">
            <a:extLst>
              <a:ext uri="{FF2B5EF4-FFF2-40B4-BE49-F238E27FC236}">
                <a16:creationId xmlns:a16="http://schemas.microsoft.com/office/drawing/2014/main" id="{CC7076F7-0D4D-4B9E-BB41-B7E0BA780CC5}"/>
              </a:ext>
            </a:extLst>
          </p:cNvPr>
          <p:cNvGraphicFramePr>
            <a:graphicFrameLocks/>
          </p:cNvGraphicFramePr>
          <p:nvPr>
            <p:extLst>
              <p:ext uri="{D42A27DB-BD31-4B8C-83A1-F6EECF244321}">
                <p14:modId xmlns:p14="http://schemas.microsoft.com/office/powerpoint/2010/main" val="2294642959"/>
              </p:ext>
            </p:extLst>
          </p:nvPr>
        </p:nvGraphicFramePr>
        <p:xfrm>
          <a:off x="1050977" y="2420937"/>
          <a:ext cx="5849657" cy="2333715"/>
        </p:xfrm>
        <a:graphic>
          <a:graphicData uri="http://schemas.openxmlformats.org/drawingml/2006/table">
            <a:tbl>
              <a:tblPr firstRow="1" bandRow="1"/>
              <a:tblGrid>
                <a:gridCol w="558067">
                  <a:extLst>
                    <a:ext uri="{9D8B030D-6E8A-4147-A177-3AD203B41FA5}">
                      <a16:colId xmlns:a16="http://schemas.microsoft.com/office/drawing/2014/main" val="3168549752"/>
                    </a:ext>
                  </a:extLst>
                </a:gridCol>
                <a:gridCol w="4690223">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I.</a:t>
                      </a:r>
                    </a:p>
                  </a:txBody>
                  <a:tcPr marL="10800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dirty="0" err="1">
                          <a:ln>
                            <a:solidFill>
                              <a:schemeClr val="accent1">
                                <a:alpha val="0"/>
                              </a:schemeClr>
                            </a:solidFill>
                          </a:ln>
                          <a:solidFill>
                            <a:schemeClr val="bg1"/>
                          </a:solidFill>
                          <a:effectLst/>
                          <a:uLnTx/>
                          <a:uFillTx/>
                          <a:latin typeface="+mj-ea"/>
                          <a:ea typeface="+mj-ea"/>
                          <a:cs typeface="+mn-cs"/>
                        </a:rPr>
                        <a:t>바이오의약품</a:t>
                      </a:r>
                      <a:r>
                        <a:rPr kumimoji="0" lang="ko-KR" altLang="en-US"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 개요</a:t>
                      </a:r>
                      <a:endPar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2</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2449216587"/>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바이오시밀러 개요 및 시장 동향</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095589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바이오시밀러 산업 주요 이슈 </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400" b="0" dirty="0">
                          <a:ln>
                            <a:solidFill>
                              <a:schemeClr val="accent1">
                                <a:alpha val="0"/>
                              </a:schemeClr>
                            </a:solidFill>
                          </a:ln>
                          <a:solidFill>
                            <a:srgbClr val="00338D"/>
                          </a:solidFill>
                          <a:latin typeface="+mn-lt"/>
                          <a:ea typeface="+mn-ea"/>
                          <a:cs typeface="+mn-cs"/>
                        </a:rPr>
                        <a:t>18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30045840"/>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IV.</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바이오시밀러 산업 이슈에 따른 기업</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 대응 전략</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25</a:t>
                      </a:r>
                    </a:p>
                  </a:txBody>
                  <a:tcPr marL="80189" marR="10800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88321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V.</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Appendix: </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제약</a:t>
                      </a: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바이오 관련 용어</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33</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550306"/>
                  </a:ext>
                </a:extLst>
              </a:tr>
            </a:tbl>
          </a:graphicData>
        </a:graphic>
      </p:graphicFrame>
    </p:spTree>
    <p:extLst>
      <p:ext uri="{BB962C8B-B14F-4D97-AF65-F5344CB8AC3E}">
        <p14:creationId xmlns:p14="http://schemas.microsoft.com/office/powerpoint/2010/main" val="3989855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Ⅳ. </a:t>
            </a:r>
            <a:r>
              <a:rPr lang="ko-KR" altLang="en-US" dirty="0"/>
              <a:t>바이오시밀러 산업 이슈에 따른 기업 대응 전략</a:t>
            </a:r>
            <a:endParaRPr lang="en-US" altLang="ko-KR"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24623"/>
            <a:ext cx="8928100" cy="322262"/>
          </a:xfrm>
        </p:spPr>
        <p:txBody>
          <a:bodyPr/>
          <a:lstStyle/>
          <a:p>
            <a:r>
              <a:rPr lang="ko-KR" altLang="en-US" noProof="0" dirty="0"/>
              <a:t>① 퍼스트 무버 전략으로 바이오시밀러 시장 선점 </a:t>
            </a:r>
            <a:r>
              <a:rPr lang="en-US" altLang="ko-KR" noProof="0" dirty="0"/>
              <a:t>(3/3)</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en-US" altLang="ko-KR" dirty="0"/>
              <a:t>‘</a:t>
            </a:r>
            <a:r>
              <a:rPr lang="ko-KR" altLang="en-US" dirty="0"/>
              <a:t>스텔라라</a:t>
            </a:r>
            <a:r>
              <a:rPr lang="en-US" altLang="ko-KR" dirty="0"/>
              <a:t>’</a:t>
            </a:r>
            <a:r>
              <a:rPr lang="ko-KR" altLang="en-US" dirty="0"/>
              <a:t>는</a:t>
            </a:r>
            <a:r>
              <a:rPr lang="en-US" altLang="ko-KR" dirty="0"/>
              <a:t> 2023</a:t>
            </a:r>
            <a:r>
              <a:rPr lang="ko-KR" altLang="en-US" dirty="0"/>
              <a:t>년 </a:t>
            </a:r>
            <a:r>
              <a:rPr lang="en-US" altLang="ko-KR" dirty="0"/>
              <a:t>9</a:t>
            </a:r>
            <a:r>
              <a:rPr lang="ko-KR" altLang="en-US" dirty="0"/>
              <a:t>월 미국 특허부터 만료 예정으로 오리지널 의약품의 특허연장 전에 바이오시밀러 출시 중요</a:t>
            </a:r>
            <a:r>
              <a:rPr lang="en-US" altLang="ko-KR" dirty="0"/>
              <a:t>. </a:t>
            </a:r>
            <a:r>
              <a:rPr lang="ko-KR" altLang="en-US" dirty="0"/>
              <a:t>이 외에도 종양학 분야의 강세가 예상됨에 따라 </a:t>
            </a:r>
            <a:r>
              <a:rPr lang="en-US" altLang="ko-KR" dirty="0"/>
              <a:t>‘</a:t>
            </a:r>
            <a:r>
              <a:rPr lang="ko-KR" altLang="en-US" dirty="0"/>
              <a:t>키트루다</a:t>
            </a:r>
            <a:r>
              <a:rPr lang="en-US" altLang="ko-KR" dirty="0"/>
              <a:t>’ </a:t>
            </a:r>
            <a:r>
              <a:rPr lang="ko-KR" altLang="en-US" dirty="0"/>
              <a:t>등의 면역항암제 바이오시밀러 퍼스트 무버 공략 필요</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845499"/>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a:t>
            </a:r>
            <a:r>
              <a:rPr lang="ko-KR" altLang="en-US" dirty="0">
                <a:solidFill>
                  <a:schemeClr val="bg1">
                    <a:lumMod val="50000"/>
                  </a:schemeClr>
                </a:solidFill>
              </a:rPr>
              <a:t>국내</a:t>
            </a:r>
            <a:r>
              <a:rPr lang="en-US" altLang="ko-KR" dirty="0">
                <a:solidFill>
                  <a:schemeClr val="bg1">
                    <a:lumMod val="50000"/>
                  </a:schemeClr>
                </a:solidFill>
              </a:rPr>
              <a:t> </a:t>
            </a:r>
            <a:r>
              <a:rPr lang="ko-KR" altLang="en-US" dirty="0">
                <a:solidFill>
                  <a:schemeClr val="bg1">
                    <a:lumMod val="50000"/>
                  </a:schemeClr>
                </a:solidFill>
              </a:rPr>
              <a:t>현황은 </a:t>
            </a:r>
            <a:r>
              <a:rPr lang="en-US" altLang="ko-KR" dirty="0">
                <a:solidFill>
                  <a:schemeClr val="bg1">
                    <a:lumMod val="50000"/>
                  </a:schemeClr>
                </a:solidFill>
              </a:rPr>
              <a:t>2023.06 </a:t>
            </a:r>
            <a:r>
              <a:rPr lang="ko-KR" altLang="en-US" dirty="0">
                <a:solidFill>
                  <a:schemeClr val="bg1">
                    <a:lumMod val="50000"/>
                  </a:schemeClr>
                </a:solidFill>
              </a:rPr>
              <a:t>기준</a:t>
            </a:r>
            <a:r>
              <a:rPr lang="en-US" altLang="ko-KR" dirty="0">
                <a:solidFill>
                  <a:schemeClr val="bg1">
                    <a:lumMod val="50000"/>
                  </a:schemeClr>
                </a:solidFill>
              </a:rPr>
              <a:t>, </a:t>
            </a:r>
            <a:r>
              <a:rPr lang="ko-KR" altLang="en-US" dirty="0">
                <a:solidFill>
                  <a:schemeClr val="bg1">
                    <a:lumMod val="50000"/>
                  </a:schemeClr>
                </a:solidFill>
              </a:rPr>
              <a:t>해외 현황은 </a:t>
            </a:r>
            <a:r>
              <a:rPr lang="en-US" altLang="ko-KR" dirty="0">
                <a:solidFill>
                  <a:schemeClr val="bg1">
                    <a:lumMod val="50000"/>
                  </a:schemeClr>
                </a:solidFill>
              </a:rPr>
              <a:t>2023.02 </a:t>
            </a:r>
            <a:r>
              <a:rPr lang="ko-KR" altLang="en-US" dirty="0">
                <a:solidFill>
                  <a:schemeClr val="bg1">
                    <a:lumMod val="50000"/>
                  </a:schemeClr>
                </a:solidFill>
              </a:rPr>
              <a:t>기준 </a:t>
            </a:r>
          </a:p>
        </p:txBody>
      </p:sp>
      <p:grpSp>
        <p:nvGrpSpPr>
          <p:cNvPr id="24" name="그룹 23">
            <a:extLst>
              <a:ext uri="{FF2B5EF4-FFF2-40B4-BE49-F238E27FC236}">
                <a16:creationId xmlns:a16="http://schemas.microsoft.com/office/drawing/2014/main" id="{D62230B0-1603-4E32-8375-C29BCBDB5CC2}"/>
              </a:ext>
            </a:extLst>
          </p:cNvPr>
          <p:cNvGrpSpPr/>
          <p:nvPr/>
        </p:nvGrpSpPr>
        <p:grpSpPr>
          <a:xfrm>
            <a:off x="489000" y="2176483"/>
            <a:ext cx="4284613" cy="276837"/>
            <a:chOff x="704850" y="2013298"/>
            <a:chExt cx="4140200" cy="276837"/>
          </a:xfrm>
        </p:grpSpPr>
        <p:sp>
          <p:nvSpPr>
            <p:cNvPr id="25" name="TextBox 24">
              <a:extLst>
                <a:ext uri="{FF2B5EF4-FFF2-40B4-BE49-F238E27FC236}">
                  <a16:creationId xmlns:a16="http://schemas.microsoft.com/office/drawing/2014/main" id="{9E1B3BF2-3CD3-48F6-9E31-BD00C88D8FBB}"/>
                </a:ext>
              </a:extLst>
            </p:cNvPr>
            <p:cNvSpPr txBox="1"/>
            <p:nvPr/>
          </p:nvSpPr>
          <p:spPr>
            <a:xfrm>
              <a:off x="704850" y="2046854"/>
              <a:ext cx="287898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스텔라라</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(Stelara)’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바이오시밀러 개발 현황</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26" name="직선 연결선 25">
              <a:extLst>
                <a:ext uri="{FF2B5EF4-FFF2-40B4-BE49-F238E27FC236}">
                  <a16:creationId xmlns:a16="http://schemas.microsoft.com/office/drawing/2014/main" id="{9F620BF3-824D-476D-B24B-4C5E61860800}"/>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E21BE417-B2BB-4AAB-BF01-FEF92745189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1" name="그룹 30">
            <a:extLst>
              <a:ext uri="{FF2B5EF4-FFF2-40B4-BE49-F238E27FC236}">
                <a16:creationId xmlns:a16="http://schemas.microsoft.com/office/drawing/2014/main" id="{D3C32C64-8985-4E8D-8754-E4A648C7EBFC}"/>
              </a:ext>
            </a:extLst>
          </p:cNvPr>
          <p:cNvGrpSpPr/>
          <p:nvPr/>
        </p:nvGrpSpPr>
        <p:grpSpPr>
          <a:xfrm>
            <a:off x="5132437" y="2176483"/>
            <a:ext cx="4284615" cy="276837"/>
            <a:chOff x="704850" y="2013298"/>
            <a:chExt cx="4140200" cy="276837"/>
          </a:xfrm>
        </p:grpSpPr>
        <p:sp>
          <p:nvSpPr>
            <p:cNvPr id="32" name="TextBox 31">
              <a:extLst>
                <a:ext uri="{FF2B5EF4-FFF2-40B4-BE49-F238E27FC236}">
                  <a16:creationId xmlns:a16="http://schemas.microsoft.com/office/drawing/2014/main" id="{3599CFB4-50AA-42EE-8FFF-346F8607A7D9}"/>
                </a:ext>
              </a:extLst>
            </p:cNvPr>
            <p:cNvSpPr txBox="1"/>
            <p:nvPr/>
          </p:nvSpPr>
          <p:spPr>
            <a:xfrm>
              <a:off x="704850" y="2046854"/>
              <a:ext cx="2723094" cy="200055"/>
            </a:xfrm>
            <a:prstGeom prst="rect">
              <a:avLst/>
            </a:prstGeom>
            <a:noFill/>
          </p:spPr>
          <p:txBody>
            <a:bodyPr wrap="none" lIns="0" tIns="0" rIns="0" bIns="0" rtlCol="0">
              <a:spAutoFit/>
            </a:bodyPr>
            <a:lstStyle/>
            <a:p>
              <a:pPr>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면역항암제 바이오시밀러 퍼스트 무버 공략</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3" name="직선 연결선 32">
              <a:extLst>
                <a:ext uri="{FF2B5EF4-FFF2-40B4-BE49-F238E27FC236}">
                  <a16:creationId xmlns:a16="http://schemas.microsoft.com/office/drawing/2014/main" id="{9D98E1EE-364B-4ADC-B456-1E195832E16C}"/>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0B3DD853-BCDA-468C-932C-98C635DE2277}"/>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직사각형 8">
            <a:extLst>
              <a:ext uri="{FF2B5EF4-FFF2-40B4-BE49-F238E27FC236}">
                <a16:creationId xmlns:a16="http://schemas.microsoft.com/office/drawing/2014/main" id="{640A0BCB-B8F9-6F9E-D6E9-CE68D615A4EE}"/>
              </a:ext>
            </a:extLst>
          </p:cNvPr>
          <p:cNvSpPr/>
          <p:nvPr/>
        </p:nvSpPr>
        <p:spPr>
          <a:xfrm>
            <a:off x="488949" y="2565400"/>
            <a:ext cx="4274310" cy="590272"/>
          </a:xfrm>
          <a:prstGeom prst="rect">
            <a:avLst/>
          </a:prstGeom>
          <a:gradFill>
            <a:gsLst>
              <a:gs pos="51000">
                <a:srgbClr val="0B3BAD"/>
              </a:gs>
              <a:gs pos="50000">
                <a:srgbClr val="00338D"/>
              </a:gs>
            </a:gsLst>
            <a:lin ang="135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540000" tIns="144000" rIns="108000" bIns="0" rtlCol="0" anchor="t">
            <a:noAutofit/>
          </a:bodyPr>
          <a:lstStyle/>
          <a:p>
            <a:pPr fontAlgn="base" hangingPunct="0">
              <a:lnSpc>
                <a:spcPct val="110000"/>
              </a:lnSpc>
              <a:spcAft>
                <a:spcPts val="500"/>
              </a:spcAft>
            </a:pPr>
            <a:r>
              <a:rPr lang="ko-KR" altLang="en-US" sz="1000" b="1" dirty="0">
                <a:ln>
                  <a:solidFill>
                    <a:schemeClr val="tx2">
                      <a:alpha val="0"/>
                    </a:schemeClr>
                  </a:solidFill>
                </a:ln>
                <a:solidFill>
                  <a:schemeClr val="bg1"/>
                </a:solidFill>
                <a:latin typeface="+mn-ea"/>
                <a:ea typeface="KoPub돋움체 Medium" panose="00000600000000000000" pitchFamily="2" charset="-127"/>
              </a:rPr>
              <a:t>자가면역 치료제 중 휴미라 다음으로 매출이 높은</a:t>
            </a:r>
            <a:r>
              <a:rPr lang="en-US" altLang="ko-KR" sz="1000" b="1" dirty="0">
                <a:ln>
                  <a:solidFill>
                    <a:schemeClr val="tx2">
                      <a:alpha val="0"/>
                    </a:schemeClr>
                  </a:solidFill>
                </a:ln>
                <a:solidFill>
                  <a:schemeClr val="bg1"/>
                </a:solidFill>
                <a:latin typeface="+mn-ea"/>
                <a:ea typeface="KoPub돋움체 Medium" panose="00000600000000000000" pitchFamily="2" charset="-127"/>
              </a:rPr>
              <a:t>‘</a:t>
            </a:r>
            <a:r>
              <a:rPr lang="ko-KR" altLang="en-US" sz="1000" b="1" dirty="0">
                <a:ln>
                  <a:solidFill>
                    <a:schemeClr val="tx2">
                      <a:alpha val="0"/>
                    </a:schemeClr>
                  </a:solidFill>
                </a:ln>
                <a:solidFill>
                  <a:schemeClr val="bg1"/>
                </a:solidFill>
                <a:latin typeface="+mn-ea"/>
                <a:ea typeface="KoPub돋움체 Medium" panose="00000600000000000000" pitchFamily="2" charset="-127"/>
              </a:rPr>
              <a:t>스텔라라</a:t>
            </a:r>
            <a:r>
              <a:rPr lang="en-US" altLang="ko-KR" sz="1000" b="1" dirty="0">
                <a:ln>
                  <a:solidFill>
                    <a:schemeClr val="tx2">
                      <a:alpha val="0"/>
                    </a:schemeClr>
                  </a:solidFill>
                </a:ln>
                <a:solidFill>
                  <a:schemeClr val="bg1"/>
                </a:solidFill>
                <a:latin typeface="+mn-ea"/>
                <a:ea typeface="KoPub돋움체 Medium" panose="00000600000000000000" pitchFamily="2" charset="-127"/>
              </a:rPr>
              <a:t>’</a:t>
            </a:r>
            <a:r>
              <a:rPr lang="ko-KR" altLang="en-US" sz="1000" b="1" dirty="0">
                <a:ln>
                  <a:solidFill>
                    <a:schemeClr val="tx2">
                      <a:alpha val="0"/>
                    </a:schemeClr>
                  </a:solidFill>
                </a:ln>
                <a:solidFill>
                  <a:schemeClr val="bg1"/>
                </a:solidFill>
                <a:latin typeface="+mn-ea"/>
                <a:ea typeface="KoPub돋움체 Medium" panose="00000600000000000000" pitchFamily="2" charset="-127"/>
              </a:rPr>
              <a:t>가 </a:t>
            </a:r>
            <a:r>
              <a:rPr lang="en-US" altLang="ko-KR" sz="1000" b="1" dirty="0">
                <a:ln>
                  <a:solidFill>
                    <a:schemeClr val="tx2">
                      <a:alpha val="0"/>
                    </a:schemeClr>
                  </a:solidFill>
                </a:ln>
                <a:solidFill>
                  <a:schemeClr val="bg1"/>
                </a:solidFill>
                <a:latin typeface="+mn-ea"/>
                <a:ea typeface="KoPub돋움체 Medium" panose="00000600000000000000" pitchFamily="2" charset="-127"/>
              </a:rPr>
              <a:t>2023</a:t>
            </a:r>
            <a:r>
              <a:rPr lang="ko-KR" altLang="en-US" sz="1000" b="1" dirty="0">
                <a:ln>
                  <a:solidFill>
                    <a:schemeClr val="tx2">
                      <a:alpha val="0"/>
                    </a:schemeClr>
                  </a:solidFill>
                </a:ln>
                <a:solidFill>
                  <a:schemeClr val="bg1"/>
                </a:solidFill>
                <a:latin typeface="+mn-ea"/>
                <a:ea typeface="KoPub돋움체 Medium" panose="00000600000000000000" pitchFamily="2" charset="-127"/>
              </a:rPr>
              <a:t>년 </a:t>
            </a:r>
            <a:r>
              <a:rPr lang="en-US" altLang="ko-KR" sz="1000" b="1" dirty="0">
                <a:ln>
                  <a:solidFill>
                    <a:schemeClr val="tx2">
                      <a:alpha val="0"/>
                    </a:schemeClr>
                  </a:solidFill>
                </a:ln>
                <a:solidFill>
                  <a:schemeClr val="bg1"/>
                </a:solidFill>
                <a:latin typeface="+mn-ea"/>
                <a:ea typeface="KoPub돋움체 Medium" panose="00000600000000000000" pitchFamily="2" charset="-127"/>
              </a:rPr>
              <a:t>9</a:t>
            </a:r>
            <a:r>
              <a:rPr lang="ko-KR" altLang="en-US" sz="1000" b="1" dirty="0">
                <a:ln>
                  <a:solidFill>
                    <a:schemeClr val="tx2">
                      <a:alpha val="0"/>
                    </a:schemeClr>
                  </a:solidFill>
                </a:ln>
                <a:solidFill>
                  <a:schemeClr val="bg1"/>
                </a:solidFill>
                <a:latin typeface="+mn-ea"/>
                <a:ea typeface="KoPub돋움체 Medium" panose="00000600000000000000" pitchFamily="2" charset="-127"/>
              </a:rPr>
              <a:t>월 미국 특허부터 만료 예정이나</a:t>
            </a:r>
            <a:r>
              <a:rPr lang="en-US" altLang="ko-KR" sz="1000" b="1" dirty="0">
                <a:ln>
                  <a:solidFill>
                    <a:schemeClr val="tx2">
                      <a:alpha val="0"/>
                    </a:schemeClr>
                  </a:solidFill>
                </a:ln>
                <a:solidFill>
                  <a:schemeClr val="bg1"/>
                </a:solidFill>
                <a:latin typeface="+mn-ea"/>
                <a:ea typeface="KoPub돋움체 Medium" panose="00000600000000000000" pitchFamily="2" charset="-127"/>
              </a:rPr>
              <a:t>, </a:t>
            </a:r>
            <a:r>
              <a:rPr lang="ko-KR" altLang="en-US" sz="1000" b="1" dirty="0">
                <a:ln>
                  <a:solidFill>
                    <a:schemeClr val="tx2">
                      <a:alpha val="0"/>
                    </a:schemeClr>
                  </a:solidFill>
                </a:ln>
                <a:solidFill>
                  <a:schemeClr val="bg1"/>
                </a:solidFill>
                <a:latin typeface="+mn-ea"/>
                <a:ea typeface="KoPub돋움체 Medium" panose="00000600000000000000" pitchFamily="2" charset="-127"/>
              </a:rPr>
              <a:t>아직까지 허가 받은 바이오시밀러 無”</a:t>
            </a:r>
          </a:p>
        </p:txBody>
      </p:sp>
      <p:grpSp>
        <p:nvGrpSpPr>
          <p:cNvPr id="10" name="Group 14">
            <a:extLst>
              <a:ext uri="{FF2B5EF4-FFF2-40B4-BE49-F238E27FC236}">
                <a16:creationId xmlns:a16="http://schemas.microsoft.com/office/drawing/2014/main" id="{31024847-A111-5107-A4A0-FC3873389CF9}"/>
              </a:ext>
            </a:extLst>
          </p:cNvPr>
          <p:cNvGrpSpPr/>
          <p:nvPr/>
        </p:nvGrpSpPr>
        <p:grpSpPr>
          <a:xfrm>
            <a:off x="666352" y="2624896"/>
            <a:ext cx="254347" cy="215897"/>
            <a:chOff x="8342947" y="3168013"/>
            <a:chExt cx="628397" cy="533401"/>
          </a:xfrm>
          <a:solidFill>
            <a:schemeClr val="bg1"/>
          </a:solidFill>
        </p:grpSpPr>
        <p:sp>
          <p:nvSpPr>
            <p:cNvPr id="11" name="Graphic 10">
              <a:extLst>
                <a:ext uri="{FF2B5EF4-FFF2-40B4-BE49-F238E27FC236}">
                  <a16:creationId xmlns:a16="http://schemas.microsoft.com/office/drawing/2014/main" id="{A60A6924-1C58-FE8D-8423-0A518D643813}"/>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sp>
          <p:nvSpPr>
            <p:cNvPr id="12" name="Graphic 10">
              <a:extLst>
                <a:ext uri="{FF2B5EF4-FFF2-40B4-BE49-F238E27FC236}">
                  <a16:creationId xmlns:a16="http://schemas.microsoft.com/office/drawing/2014/main" id="{CFC5151E-A156-D574-8F9A-28B4DD6926C5}"/>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grpSp>
      <p:graphicFrame>
        <p:nvGraphicFramePr>
          <p:cNvPr id="13" name="표 12">
            <a:extLst>
              <a:ext uri="{FF2B5EF4-FFF2-40B4-BE49-F238E27FC236}">
                <a16:creationId xmlns:a16="http://schemas.microsoft.com/office/drawing/2014/main" id="{29188E37-21A0-F2B5-45FB-DA936F0F208A}"/>
              </a:ext>
            </a:extLst>
          </p:cNvPr>
          <p:cNvGraphicFramePr>
            <a:graphicFrameLocks noGrp="1"/>
          </p:cNvGraphicFramePr>
          <p:nvPr>
            <p:extLst>
              <p:ext uri="{D42A27DB-BD31-4B8C-83A1-F6EECF244321}">
                <p14:modId xmlns:p14="http://schemas.microsoft.com/office/powerpoint/2010/main" val="205488396"/>
              </p:ext>
            </p:extLst>
          </p:nvPr>
        </p:nvGraphicFramePr>
        <p:xfrm>
          <a:off x="489565" y="3290506"/>
          <a:ext cx="4273694" cy="2586424"/>
        </p:xfrm>
        <a:graphic>
          <a:graphicData uri="http://schemas.openxmlformats.org/drawingml/2006/table">
            <a:tbl>
              <a:tblPr>
                <a:tableStyleId>{5C22544A-7EE6-4342-B048-85BDC9FD1C3A}</a:tableStyleId>
              </a:tblPr>
              <a:tblGrid>
                <a:gridCol w="509159">
                  <a:extLst>
                    <a:ext uri="{9D8B030D-6E8A-4147-A177-3AD203B41FA5}">
                      <a16:colId xmlns:a16="http://schemas.microsoft.com/office/drawing/2014/main" val="393690651"/>
                    </a:ext>
                  </a:extLst>
                </a:gridCol>
                <a:gridCol w="1311808">
                  <a:extLst>
                    <a:ext uri="{9D8B030D-6E8A-4147-A177-3AD203B41FA5}">
                      <a16:colId xmlns:a16="http://schemas.microsoft.com/office/drawing/2014/main" val="2743106637"/>
                    </a:ext>
                  </a:extLst>
                </a:gridCol>
                <a:gridCol w="798023">
                  <a:extLst>
                    <a:ext uri="{9D8B030D-6E8A-4147-A177-3AD203B41FA5}">
                      <a16:colId xmlns:a16="http://schemas.microsoft.com/office/drawing/2014/main" val="3421911638"/>
                    </a:ext>
                  </a:extLst>
                </a:gridCol>
                <a:gridCol w="1654704">
                  <a:extLst>
                    <a:ext uri="{9D8B030D-6E8A-4147-A177-3AD203B41FA5}">
                      <a16:colId xmlns:a16="http://schemas.microsoft.com/office/drawing/2014/main" val="570395279"/>
                    </a:ext>
                  </a:extLst>
                </a:gridCol>
              </a:tblGrid>
              <a:tr h="240212">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구분</a:t>
                      </a:r>
                    </a:p>
                  </a:txBody>
                  <a:tcPr marT="36000" marB="3600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기업명</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파이프라인</a:t>
                      </a: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진행 단계</a:t>
                      </a: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8798685"/>
                  </a:ext>
                </a:extLst>
              </a:tr>
              <a:tr h="292734">
                <a:tc rowSpan="3">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국내</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동아에스티</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DMB-3115</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임상</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3</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상 완료</a:t>
                      </a: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extLst>
                  <a:ext uri="{0D108BD9-81ED-4DB2-BD59-A6C34878D82A}">
                    <a16:rowId xmlns:a16="http://schemas.microsoft.com/office/drawing/2014/main" val="1523562790"/>
                  </a:ext>
                </a:extLst>
              </a:tr>
              <a:tr h="294904">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셀트리온</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CT-P43</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임상</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3</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상 완료</a:t>
                      </a: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extLst>
                  <a:ext uri="{0D108BD9-81ED-4DB2-BD59-A6C34878D82A}">
                    <a16:rowId xmlns:a16="http://schemas.microsoft.com/office/drawing/2014/main" val="1502287359"/>
                  </a:ext>
                </a:extLst>
              </a:tr>
              <a:tr h="294904">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삼성바이오에피스</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SB17</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임상</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3</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상 완료</a:t>
                      </a: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extLst>
                  <a:ext uri="{0D108BD9-81ED-4DB2-BD59-A6C34878D82A}">
                    <a16:rowId xmlns:a16="http://schemas.microsoft.com/office/drawing/2014/main" val="853040672"/>
                  </a:ext>
                </a:extLst>
              </a:tr>
              <a:tr h="292734">
                <a:tc rowSpan="5">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해외</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아이슬란드</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 </a:t>
                      </a:r>
                      <a:r>
                        <a:rPr lang="ko-KR" altLang="en-US" sz="800" b="0" i="0" u="none" strike="noStrike" cap="none" spc="0" dirty="0" err="1">
                          <a:ln>
                            <a:solidFill>
                              <a:schemeClr val="accent6">
                                <a:alpha val="0"/>
                              </a:schemeClr>
                            </a:solidFill>
                          </a:ln>
                          <a:solidFill>
                            <a:schemeClr val="tx1">
                              <a:lumMod val="85000"/>
                              <a:lumOff val="15000"/>
                            </a:schemeClr>
                          </a:solidFill>
                          <a:effectLst/>
                          <a:latin typeface="+mn-ea"/>
                          <a:ea typeface="+mn-ea"/>
                          <a:cs typeface="+mn-cs"/>
                        </a:rPr>
                        <a:t>알보텍</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AVT04</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임상</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3</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상 완료</a:t>
                      </a: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extLst>
                  <a:ext uri="{0D108BD9-81ED-4DB2-BD59-A6C34878D82A}">
                    <a16:rowId xmlns:a16="http://schemas.microsoft.com/office/drawing/2014/main" val="2344866703"/>
                  </a:ext>
                </a:extLst>
              </a:tr>
              <a:tr h="292734">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미국</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 </a:t>
                      </a:r>
                      <a:r>
                        <a:rPr lang="ko-KR" altLang="en-US" sz="800" b="0" i="0" u="none" strike="noStrike" cap="none" spc="0" dirty="0" err="1">
                          <a:ln>
                            <a:solidFill>
                              <a:schemeClr val="accent6">
                                <a:alpha val="0"/>
                              </a:schemeClr>
                            </a:solidFill>
                          </a:ln>
                          <a:solidFill>
                            <a:schemeClr val="tx1">
                              <a:lumMod val="85000"/>
                              <a:lumOff val="15000"/>
                            </a:schemeClr>
                          </a:solidFill>
                          <a:effectLst/>
                          <a:latin typeface="+mn-ea"/>
                          <a:ea typeface="+mn-ea"/>
                          <a:cs typeface="+mn-cs"/>
                        </a:rPr>
                        <a:t>암젠</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ABP-654</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임상</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3</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상 완료</a:t>
                      </a: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extLst>
                  <a:ext uri="{0D108BD9-81ED-4DB2-BD59-A6C34878D82A}">
                    <a16:rowId xmlns:a16="http://schemas.microsoft.com/office/drawing/2014/main" val="1412952053"/>
                  </a:ext>
                </a:extLst>
              </a:tr>
              <a:tr h="292734">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독일</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 포미콘</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FYB-202</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임상</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3</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상 완료</a:t>
                      </a: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6F3FC"/>
                    </a:solidFill>
                  </a:tcPr>
                </a:tc>
                <a:extLst>
                  <a:ext uri="{0D108BD9-81ED-4DB2-BD59-A6C34878D82A}">
                    <a16:rowId xmlns:a16="http://schemas.microsoft.com/office/drawing/2014/main" val="1764608366"/>
                  </a:ext>
                </a:extLst>
              </a:tr>
              <a:tr h="292734">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중국</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 바이오테라솔루션</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BAT-2206</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rowSpan="2">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임상</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3</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상 진행 중</a:t>
                      </a: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429220558"/>
                  </a:ext>
                </a:extLst>
              </a:tr>
              <a:tr h="292734">
                <a:tc vMerge="1">
                  <a:txBody>
                    <a:bodyPr/>
                    <a:lstStyle/>
                    <a:p>
                      <a:pPr algn="ctr" fontAlgn="ct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CD6E8"/>
                    </a:solidFill>
                  </a:tcPr>
                </a:tc>
                <a:tc>
                  <a:txBody>
                    <a:bodyPr/>
                    <a:lstStyle/>
                    <a:p>
                      <a:pPr algn="l"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인도</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 바이오콘</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BFA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Bmab1200</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vMerge="1">
                  <a:txBody>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394350057"/>
                  </a:ext>
                </a:extLst>
              </a:tr>
            </a:tbl>
          </a:graphicData>
        </a:graphic>
      </p:graphicFrame>
      <p:sp>
        <p:nvSpPr>
          <p:cNvPr id="14" name="직사각형 13">
            <a:extLst>
              <a:ext uri="{FF2B5EF4-FFF2-40B4-BE49-F238E27FC236}">
                <a16:creationId xmlns:a16="http://schemas.microsoft.com/office/drawing/2014/main" id="{FEC6335A-3FBC-5F1E-6AD1-F4ACF3CF5082}"/>
              </a:ext>
            </a:extLst>
          </p:cNvPr>
          <p:cNvSpPr/>
          <p:nvPr/>
        </p:nvSpPr>
        <p:spPr>
          <a:xfrm>
            <a:off x="5137205" y="3261076"/>
            <a:ext cx="4274310" cy="2447951"/>
          </a:xfrm>
          <a:prstGeom prst="rect">
            <a:avLst/>
          </a:prstGeom>
          <a:solidFill>
            <a:srgbClr val="F2F2F2"/>
          </a:solidFill>
          <a:ln w="952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2028</a:t>
            </a:r>
            <a:r>
              <a:rPr lang="ko-KR" altLang="en-US" sz="900" b="1" dirty="0">
                <a:ln>
                  <a:solidFill>
                    <a:sysClr val="window" lastClr="FFFFFF">
                      <a:lumMod val="65000"/>
                      <a:alpha val="0"/>
                    </a:sysClr>
                  </a:solidFill>
                </a:ln>
                <a:solidFill>
                  <a:schemeClr val="tx1">
                    <a:lumMod val="85000"/>
                    <a:lumOff val="15000"/>
                  </a:schemeClr>
                </a:solidFill>
                <a:latin typeface="+mn-ea"/>
              </a:rPr>
              <a:t>년까지 시장점유율 및 매출 성장세가 가장 높은 치료 분야는 종양학으로 </a:t>
            </a:r>
            <a:r>
              <a:rPr lang="en-US" altLang="ko-KR" sz="900" b="1" dirty="0">
                <a:ln>
                  <a:solidFill>
                    <a:sysClr val="window" lastClr="FFFFFF">
                      <a:lumMod val="65000"/>
                      <a:alpha val="0"/>
                    </a:sysClr>
                  </a:solidFill>
                </a:ln>
                <a:solidFill>
                  <a:schemeClr val="tx1">
                    <a:lumMod val="85000"/>
                    <a:lumOff val="15000"/>
                  </a:schemeClr>
                </a:solidFill>
                <a:latin typeface="+mn-ea"/>
              </a:rPr>
              <a:t>CAGR</a:t>
            </a:r>
            <a:r>
              <a:rPr lang="ko-KR" altLang="en-US" sz="900" b="1" dirty="0">
                <a:ln>
                  <a:solidFill>
                    <a:sysClr val="window" lastClr="FFFFFF">
                      <a:lumMod val="65000"/>
                      <a:alpha val="0"/>
                    </a:sysClr>
                  </a:solidFill>
                </a:ln>
                <a:solidFill>
                  <a:schemeClr val="tx1">
                    <a:lumMod val="85000"/>
                    <a:lumOff val="15000"/>
                  </a:schemeClr>
                </a:solidFill>
                <a:latin typeface="+mn-ea"/>
              </a:rPr>
              <a:t> </a:t>
            </a:r>
            <a:r>
              <a:rPr lang="en-US" altLang="ko-KR" sz="900" b="1" dirty="0">
                <a:ln>
                  <a:solidFill>
                    <a:sysClr val="window" lastClr="FFFFFF">
                      <a:lumMod val="65000"/>
                      <a:alpha val="0"/>
                    </a:sysClr>
                  </a:solidFill>
                </a:ln>
                <a:solidFill>
                  <a:schemeClr val="tx1">
                    <a:lumMod val="85000"/>
                    <a:lumOff val="15000"/>
                  </a:schemeClr>
                </a:solidFill>
                <a:latin typeface="+mn-ea"/>
              </a:rPr>
              <a:t>10%</a:t>
            </a:r>
            <a:r>
              <a:rPr lang="ko-KR" altLang="en-US" sz="900" b="1" dirty="0">
                <a:ln>
                  <a:solidFill>
                    <a:sysClr val="window" lastClr="FFFFFF">
                      <a:lumMod val="65000"/>
                      <a:alpha val="0"/>
                    </a:sysClr>
                  </a:solidFill>
                </a:ln>
                <a:solidFill>
                  <a:schemeClr val="tx1">
                    <a:lumMod val="85000"/>
                    <a:lumOff val="15000"/>
                  </a:schemeClr>
                </a:solidFill>
                <a:latin typeface="+mn-ea"/>
              </a:rPr>
              <a:t> 이상</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 매출액 </a:t>
            </a:r>
            <a:r>
              <a:rPr lang="en-US" altLang="ko-KR" sz="900" b="1" dirty="0">
                <a:ln>
                  <a:solidFill>
                    <a:sysClr val="window" lastClr="FFFFFF">
                      <a:lumMod val="65000"/>
                      <a:alpha val="0"/>
                    </a:sysClr>
                  </a:solidFill>
                </a:ln>
                <a:solidFill>
                  <a:schemeClr val="tx1">
                    <a:lumMod val="85000"/>
                    <a:lumOff val="15000"/>
                  </a:schemeClr>
                </a:solidFill>
                <a:latin typeface="+mn-ea"/>
              </a:rPr>
              <a:t>3,500</a:t>
            </a:r>
            <a:r>
              <a:rPr lang="ko-KR" altLang="en-US" sz="900" b="1" dirty="0">
                <a:ln>
                  <a:solidFill>
                    <a:sysClr val="window" lastClr="FFFFFF">
                      <a:lumMod val="65000"/>
                      <a:alpha val="0"/>
                    </a:sysClr>
                  </a:solidFill>
                </a:ln>
                <a:solidFill>
                  <a:schemeClr val="tx1">
                    <a:lumMod val="85000"/>
                    <a:lumOff val="15000"/>
                  </a:schemeClr>
                </a:solidFill>
                <a:latin typeface="+mn-ea"/>
              </a:rPr>
              <a:t>억 이상 전망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en-US" altLang="ko-KR" sz="800" dirty="0">
                <a:ln>
                  <a:solidFill>
                    <a:sysClr val="window" lastClr="FFFFFF">
                      <a:lumMod val="65000"/>
                      <a:alpha val="0"/>
                    </a:sysClr>
                  </a:solidFill>
                </a:ln>
                <a:solidFill>
                  <a:schemeClr val="tx1">
                    <a:lumMod val="85000"/>
                    <a:lumOff val="15000"/>
                  </a:schemeClr>
                </a:solidFill>
                <a:latin typeface="+mn-ea"/>
              </a:rPr>
              <a:t>2028</a:t>
            </a:r>
            <a:r>
              <a:rPr lang="ko-KR" altLang="en-US" sz="800" dirty="0">
                <a:ln>
                  <a:solidFill>
                    <a:sysClr val="window" lastClr="FFFFFF">
                      <a:lumMod val="65000"/>
                      <a:alpha val="0"/>
                    </a:sysClr>
                  </a:solidFill>
                </a:ln>
                <a:solidFill>
                  <a:schemeClr val="tx1">
                    <a:lumMod val="85000"/>
                    <a:lumOff val="15000"/>
                  </a:schemeClr>
                </a:solidFill>
                <a:latin typeface="+mn-ea"/>
              </a:rPr>
              <a:t>년 글로벌 의약품 매출액은 면역항암제인 키트루다</a:t>
            </a:r>
            <a:r>
              <a:rPr lang="en-US" altLang="ko-KR" sz="800" dirty="0">
                <a:ln>
                  <a:solidFill>
                    <a:sysClr val="window" lastClr="FFFFFF">
                      <a:lumMod val="65000"/>
                      <a:alpha val="0"/>
                    </a:sysClr>
                  </a:solidFill>
                </a:ln>
                <a:solidFill>
                  <a:schemeClr val="tx1">
                    <a:lumMod val="85000"/>
                    <a:lumOff val="15000"/>
                  </a:schemeClr>
                </a:solidFill>
                <a:latin typeface="+mn-ea"/>
              </a:rPr>
              <a:t>(Keytruda) 1</a:t>
            </a:r>
            <a:r>
              <a:rPr lang="ko-KR" altLang="en-US" sz="800" dirty="0">
                <a:ln>
                  <a:solidFill>
                    <a:sysClr val="window" lastClr="FFFFFF">
                      <a:lumMod val="65000"/>
                      <a:alpha val="0"/>
                    </a:sysClr>
                  </a:solidFill>
                </a:ln>
                <a:solidFill>
                  <a:schemeClr val="tx1">
                    <a:lumMod val="85000"/>
                    <a:lumOff val="15000"/>
                  </a:schemeClr>
                </a:solidFill>
                <a:latin typeface="+mn-ea"/>
              </a:rPr>
              <a:t>위</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옵디보</a:t>
            </a:r>
            <a:r>
              <a:rPr lang="en-US" altLang="ko-KR" sz="800" dirty="0">
                <a:ln>
                  <a:solidFill>
                    <a:sysClr val="window" lastClr="FFFFFF">
                      <a:lumMod val="65000"/>
                      <a:alpha val="0"/>
                    </a:sysClr>
                  </a:solidFill>
                </a:ln>
                <a:solidFill>
                  <a:schemeClr val="tx1">
                    <a:lumMod val="85000"/>
                    <a:lumOff val="15000"/>
                  </a:schemeClr>
                </a:solidFill>
                <a:latin typeface="+mn-ea"/>
              </a:rPr>
              <a:t>(Opdivo) 2</a:t>
            </a:r>
            <a:r>
              <a:rPr lang="ko-KR" altLang="en-US" sz="800" dirty="0">
                <a:ln>
                  <a:solidFill>
                    <a:sysClr val="window" lastClr="FFFFFF">
                      <a:lumMod val="65000"/>
                      <a:alpha val="0"/>
                    </a:sysClr>
                  </a:solidFill>
                </a:ln>
                <a:solidFill>
                  <a:schemeClr val="tx1">
                    <a:lumMod val="85000"/>
                    <a:lumOff val="15000"/>
                  </a:schemeClr>
                </a:solidFill>
                <a:latin typeface="+mn-ea"/>
              </a:rPr>
              <a:t>위 예상 </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키트루다</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는 휴미라를 넘어 글로벌 매출 </a:t>
            </a:r>
            <a:r>
              <a:rPr lang="en-US" altLang="ko-KR" sz="900" b="1" dirty="0">
                <a:ln>
                  <a:solidFill>
                    <a:sysClr val="window" lastClr="FFFFFF">
                      <a:lumMod val="65000"/>
                      <a:alpha val="0"/>
                    </a:sysClr>
                  </a:solidFill>
                </a:ln>
                <a:solidFill>
                  <a:schemeClr val="tx1">
                    <a:lumMod val="85000"/>
                    <a:lumOff val="15000"/>
                  </a:schemeClr>
                </a:solidFill>
                <a:latin typeface="+mn-ea"/>
              </a:rPr>
              <a:t>1</a:t>
            </a:r>
            <a:r>
              <a:rPr lang="ko-KR" altLang="en-US" sz="900" b="1" dirty="0">
                <a:ln>
                  <a:solidFill>
                    <a:sysClr val="window" lastClr="FFFFFF">
                      <a:lumMod val="65000"/>
                      <a:alpha val="0"/>
                    </a:sysClr>
                  </a:solidFill>
                </a:ln>
                <a:solidFill>
                  <a:schemeClr val="tx1">
                    <a:lumMod val="85000"/>
                    <a:lumOff val="15000"/>
                  </a:schemeClr>
                </a:solidFill>
                <a:latin typeface="+mn-ea"/>
              </a:rPr>
              <a:t>위가 예상됨에 따라 유럽특허 만료</a:t>
            </a:r>
            <a:r>
              <a:rPr lang="en-US" altLang="ko-KR" sz="900" b="1" dirty="0">
                <a:ln>
                  <a:solidFill>
                    <a:sysClr val="window" lastClr="FFFFFF">
                      <a:lumMod val="65000"/>
                      <a:alpha val="0"/>
                    </a:sysClr>
                  </a:solidFill>
                </a:ln>
                <a:solidFill>
                  <a:schemeClr val="tx1">
                    <a:lumMod val="85000"/>
                    <a:lumOff val="15000"/>
                  </a:schemeClr>
                </a:solidFill>
                <a:latin typeface="+mn-ea"/>
              </a:rPr>
              <a:t>(2028</a:t>
            </a:r>
            <a:r>
              <a:rPr lang="ko-KR" altLang="en-US" sz="900" b="1" dirty="0">
                <a:ln>
                  <a:solidFill>
                    <a:sysClr val="window" lastClr="FFFFFF">
                      <a:lumMod val="65000"/>
                      <a:alpha val="0"/>
                    </a:sysClr>
                  </a:solidFill>
                </a:ln>
                <a:solidFill>
                  <a:schemeClr val="tx1">
                    <a:lumMod val="85000"/>
                    <a:lumOff val="15000"/>
                  </a:schemeClr>
                </a:solidFill>
                <a:latin typeface="+mn-ea"/>
              </a:rPr>
              <a:t>년</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시점에 맞춰 바이오시밀러 퍼스트 무버 공략 가능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삼성바이오에피스</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셀트리온 등 바이오시밀러 개발 착수</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키트루다는 </a:t>
            </a:r>
            <a:r>
              <a:rPr lang="en-US" altLang="ko-KR" sz="800" dirty="0">
                <a:ln>
                  <a:solidFill>
                    <a:sysClr val="window" lastClr="FFFFFF">
                      <a:lumMod val="65000"/>
                      <a:alpha val="0"/>
                    </a:sysClr>
                  </a:solidFill>
                </a:ln>
                <a:solidFill>
                  <a:schemeClr val="tx1">
                    <a:lumMod val="85000"/>
                    <a:lumOff val="15000"/>
                  </a:schemeClr>
                </a:solidFill>
                <a:latin typeface="+mn-ea"/>
              </a:rPr>
              <a:t>30</a:t>
            </a:r>
            <a:r>
              <a:rPr lang="ko-KR" altLang="en-US" sz="800" dirty="0">
                <a:ln>
                  <a:solidFill>
                    <a:sysClr val="window" lastClr="FFFFFF">
                      <a:lumMod val="65000"/>
                      <a:alpha val="0"/>
                    </a:sysClr>
                  </a:solidFill>
                </a:ln>
                <a:solidFill>
                  <a:schemeClr val="tx1">
                    <a:lumMod val="85000"/>
                    <a:lumOff val="15000"/>
                  </a:schemeClr>
                </a:solidFill>
                <a:latin typeface="+mn-ea"/>
              </a:rPr>
              <a:t>여 개 적응증을 보유하고 있으며</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바이오시밀러 기업은 임상 성공률을 높이기 위해 다수의 적응증을 염두에 두고 개발 필요</a:t>
            </a:r>
            <a:endParaRPr lang="en-US" altLang="ko-KR" sz="800" dirty="0">
              <a:ln>
                <a:solidFill>
                  <a:sysClr val="window" lastClr="FFFFFF">
                    <a:lumMod val="65000"/>
                    <a:alpha val="0"/>
                  </a:sysClr>
                </a:solidFill>
              </a:ln>
              <a:solidFill>
                <a:schemeClr val="tx1">
                  <a:lumMod val="85000"/>
                  <a:lumOff val="15000"/>
                </a:schemeClr>
              </a:solidFill>
              <a:latin typeface="+mn-ea"/>
            </a:endParaRPr>
          </a:p>
          <a:p>
            <a:pPr fontAlgn="ctr">
              <a:lnSpc>
                <a:spcPct val="110000"/>
              </a:lnSpc>
              <a:spcAft>
                <a:spcPts val="500"/>
              </a:spcAft>
              <a:defRPr/>
            </a:pPr>
            <a:r>
              <a:rPr lang="en-US" altLang="ko-KR" sz="900" b="1" u="sng" dirty="0">
                <a:ln>
                  <a:solidFill>
                    <a:sysClr val="window" lastClr="FFFFFF">
                      <a:lumMod val="65000"/>
                      <a:alpha val="0"/>
                    </a:sysClr>
                  </a:solidFill>
                </a:ln>
                <a:solidFill>
                  <a:schemeClr val="tx1">
                    <a:lumMod val="85000"/>
                    <a:lumOff val="15000"/>
                  </a:schemeClr>
                </a:solidFill>
                <a:latin typeface="+mn-ea"/>
              </a:rPr>
              <a:t>* </a:t>
            </a:r>
            <a:r>
              <a:rPr lang="ko-KR" altLang="en-US" sz="900" b="1" u="sng" dirty="0">
                <a:ln>
                  <a:solidFill>
                    <a:sysClr val="window" lastClr="FFFFFF">
                      <a:lumMod val="65000"/>
                      <a:alpha val="0"/>
                    </a:sysClr>
                  </a:solidFill>
                </a:ln>
                <a:solidFill>
                  <a:schemeClr val="tx1">
                    <a:lumMod val="85000"/>
                    <a:lumOff val="15000"/>
                  </a:schemeClr>
                </a:solidFill>
                <a:latin typeface="+mn-ea"/>
              </a:rPr>
              <a:t>오리지널 의약품의 특허연장 가능성이 존재하므로 바이오시밀러 출시 속도가 매우 중요</a:t>
            </a:r>
            <a:endParaRPr lang="en-US" altLang="ko-KR" sz="900" b="1" u="sng"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제약사들이 약의 형태나 구조를 조금씩 바꿔 관련 후속 특허를 지속적으로 추가함으로써 특허권을 방어하는 전략인 에버그리닝</a:t>
            </a:r>
            <a:r>
              <a:rPr lang="en-US" altLang="ko-KR" sz="800" dirty="0">
                <a:ln>
                  <a:solidFill>
                    <a:sysClr val="window" lastClr="FFFFFF">
                      <a:lumMod val="65000"/>
                      <a:alpha val="0"/>
                    </a:sysClr>
                  </a:solidFill>
                </a:ln>
                <a:solidFill>
                  <a:schemeClr val="tx1">
                    <a:lumMod val="85000"/>
                    <a:lumOff val="15000"/>
                  </a:schemeClr>
                </a:solidFill>
                <a:latin typeface="+mn-ea"/>
              </a:rPr>
              <a:t>(Evergreening), </a:t>
            </a:r>
            <a:r>
              <a:rPr lang="ko-KR" altLang="en-US" sz="800" dirty="0">
                <a:ln>
                  <a:solidFill>
                    <a:sysClr val="window" lastClr="FFFFFF">
                      <a:lumMod val="65000"/>
                      <a:alpha val="0"/>
                    </a:sysClr>
                  </a:solidFill>
                </a:ln>
                <a:solidFill>
                  <a:schemeClr val="tx1">
                    <a:lumMod val="85000"/>
                    <a:lumOff val="15000"/>
                  </a:schemeClr>
                </a:solidFill>
                <a:latin typeface="+mn-ea"/>
              </a:rPr>
              <a:t>특히 덤불</a:t>
            </a:r>
            <a:r>
              <a:rPr lang="en-US" altLang="ko-KR" sz="800" dirty="0">
                <a:ln>
                  <a:solidFill>
                    <a:sysClr val="window" lastClr="FFFFFF">
                      <a:lumMod val="65000"/>
                      <a:alpha val="0"/>
                    </a:sysClr>
                  </a:solidFill>
                </a:ln>
                <a:solidFill>
                  <a:schemeClr val="tx1">
                    <a:lumMod val="85000"/>
                    <a:lumOff val="15000"/>
                  </a:schemeClr>
                </a:solidFill>
                <a:latin typeface="+mn-ea"/>
              </a:rPr>
              <a:t>(Patent</a:t>
            </a:r>
            <a:r>
              <a:rPr lang="ko-KR" altLang="en-US" sz="800" dirty="0">
                <a:ln>
                  <a:solidFill>
                    <a:sysClr val="window" lastClr="FFFFFF">
                      <a:lumMod val="65000"/>
                      <a:alpha val="0"/>
                    </a:sysClr>
                  </a:solidFill>
                </a:ln>
                <a:solidFill>
                  <a:schemeClr val="tx1">
                    <a:lumMod val="85000"/>
                    <a:lumOff val="15000"/>
                  </a:schemeClr>
                </a:solidFill>
                <a:latin typeface="+mn-ea"/>
              </a:rPr>
              <a:t> </a:t>
            </a:r>
            <a:r>
              <a:rPr lang="en-US" altLang="ko-KR" sz="800" dirty="0">
                <a:ln>
                  <a:solidFill>
                    <a:sysClr val="window" lastClr="FFFFFF">
                      <a:lumMod val="65000"/>
                      <a:alpha val="0"/>
                    </a:sysClr>
                  </a:solidFill>
                </a:ln>
                <a:solidFill>
                  <a:schemeClr val="tx1">
                    <a:lumMod val="85000"/>
                    <a:lumOff val="15000"/>
                  </a:schemeClr>
                </a:solidFill>
                <a:latin typeface="+mn-ea"/>
              </a:rPr>
              <a:t>thickets) </a:t>
            </a:r>
            <a:r>
              <a:rPr lang="ko-KR" altLang="en-US" sz="800" dirty="0">
                <a:ln>
                  <a:solidFill>
                    <a:sysClr val="window" lastClr="FFFFFF">
                      <a:lumMod val="65000"/>
                      <a:alpha val="0"/>
                    </a:sysClr>
                  </a:solidFill>
                </a:ln>
                <a:solidFill>
                  <a:schemeClr val="tx1">
                    <a:lumMod val="85000"/>
                    <a:lumOff val="15000"/>
                  </a:schemeClr>
                </a:solidFill>
                <a:latin typeface="+mn-ea"/>
              </a:rPr>
              <a:t>등과 같은 시스템을 활용하여 특허 기간 연장하면 바이오시밀러 출시 지연 가능성 존재</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sp>
        <p:nvSpPr>
          <p:cNvPr id="19" name="TextBox 18">
            <a:extLst>
              <a:ext uri="{FF2B5EF4-FFF2-40B4-BE49-F238E27FC236}">
                <a16:creationId xmlns:a16="http://schemas.microsoft.com/office/drawing/2014/main" id="{10537046-BAD8-2107-CB66-07C12D4DCF4C}"/>
              </a:ext>
            </a:extLst>
          </p:cNvPr>
          <p:cNvSpPr txBox="1"/>
          <p:nvPr/>
        </p:nvSpPr>
        <p:spPr>
          <a:xfrm>
            <a:off x="5137538" y="5968609"/>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국가생명공학정책연구센터</a:t>
            </a:r>
            <a:r>
              <a:rPr lang="en-US" altLang="ko-KR" dirty="0">
                <a:solidFill>
                  <a:schemeClr val="bg1">
                    <a:lumMod val="50000"/>
                  </a:schemeClr>
                </a:solidFill>
              </a:rPr>
              <a:t>,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p:txBody>
      </p:sp>
      <p:sp>
        <p:nvSpPr>
          <p:cNvPr id="20" name="직사각형 19">
            <a:extLst>
              <a:ext uri="{FF2B5EF4-FFF2-40B4-BE49-F238E27FC236}">
                <a16:creationId xmlns:a16="http://schemas.microsoft.com/office/drawing/2014/main" id="{DD1AACDA-D422-9331-D9B7-0E2BBD694B37}"/>
              </a:ext>
            </a:extLst>
          </p:cNvPr>
          <p:cNvSpPr/>
          <p:nvPr/>
        </p:nvSpPr>
        <p:spPr>
          <a:xfrm>
            <a:off x="5142740" y="2573235"/>
            <a:ext cx="4274310" cy="590272"/>
          </a:xfrm>
          <a:prstGeom prst="rect">
            <a:avLst/>
          </a:prstGeom>
          <a:gradFill>
            <a:gsLst>
              <a:gs pos="51000">
                <a:srgbClr val="0B3BAD"/>
              </a:gs>
              <a:gs pos="50000">
                <a:srgbClr val="00338D"/>
              </a:gs>
            </a:gsLst>
            <a:lin ang="135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540000" tIns="144000" rIns="108000" bIns="0" rtlCol="0" anchor="t">
            <a:noAutofit/>
          </a:bodyPr>
          <a:lstStyle/>
          <a:p>
            <a:pPr fontAlgn="base"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tx2">
                      <a:alpha val="0"/>
                    </a:schemeClr>
                  </a:solidFill>
                </a:ln>
                <a:solidFill>
                  <a:schemeClr val="bg1"/>
                </a:solidFill>
                <a:latin typeface="+mn-ea"/>
              </a:rPr>
              <a:t>블록버스터 의약품 가운데 </a:t>
            </a:r>
            <a:r>
              <a:rPr lang="ko-KR" altLang="en-US" sz="1000" b="1" dirty="0" err="1">
                <a:ln>
                  <a:solidFill>
                    <a:schemeClr val="tx2">
                      <a:alpha val="0"/>
                    </a:schemeClr>
                  </a:solidFill>
                </a:ln>
                <a:solidFill>
                  <a:schemeClr val="bg1"/>
                </a:solidFill>
                <a:latin typeface="+mn-ea"/>
              </a:rPr>
              <a:t>종양학</a:t>
            </a:r>
            <a:r>
              <a:rPr lang="en-US" altLang="ko-KR" sz="1000" b="1" dirty="0">
                <a:ln>
                  <a:solidFill>
                    <a:schemeClr val="tx2">
                      <a:alpha val="0"/>
                    </a:schemeClr>
                  </a:solidFill>
                </a:ln>
                <a:solidFill>
                  <a:schemeClr val="bg1"/>
                </a:solidFill>
                <a:latin typeface="+mn-ea"/>
              </a:rPr>
              <a:t> </a:t>
            </a:r>
            <a:r>
              <a:rPr lang="ko-KR" altLang="en-US" sz="1000" b="1" dirty="0">
                <a:ln>
                  <a:solidFill>
                    <a:schemeClr val="tx2">
                      <a:alpha val="0"/>
                    </a:schemeClr>
                  </a:solidFill>
                </a:ln>
                <a:solidFill>
                  <a:schemeClr val="bg1"/>
                </a:solidFill>
                <a:latin typeface="+mn-ea"/>
              </a:rPr>
              <a:t>분야의 강세가 예상됨에 따라 면역함암제 바이오시밀러 개발 공략 필요”</a:t>
            </a:r>
          </a:p>
        </p:txBody>
      </p:sp>
      <p:grpSp>
        <p:nvGrpSpPr>
          <p:cNvPr id="21" name="Group 14">
            <a:extLst>
              <a:ext uri="{FF2B5EF4-FFF2-40B4-BE49-F238E27FC236}">
                <a16:creationId xmlns:a16="http://schemas.microsoft.com/office/drawing/2014/main" id="{800573F4-CA85-B036-6FD8-29743420C853}"/>
              </a:ext>
            </a:extLst>
          </p:cNvPr>
          <p:cNvGrpSpPr/>
          <p:nvPr/>
        </p:nvGrpSpPr>
        <p:grpSpPr>
          <a:xfrm>
            <a:off x="5320143" y="2632731"/>
            <a:ext cx="254347" cy="215897"/>
            <a:chOff x="8342947" y="3168013"/>
            <a:chExt cx="628397" cy="533401"/>
          </a:xfrm>
          <a:solidFill>
            <a:schemeClr val="bg1"/>
          </a:solidFill>
        </p:grpSpPr>
        <p:sp>
          <p:nvSpPr>
            <p:cNvPr id="22" name="Graphic 10">
              <a:extLst>
                <a:ext uri="{FF2B5EF4-FFF2-40B4-BE49-F238E27FC236}">
                  <a16:creationId xmlns:a16="http://schemas.microsoft.com/office/drawing/2014/main" id="{A7E8E5C1-E9A1-F966-4B54-4F725F11D1E3}"/>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sp>
          <p:nvSpPr>
            <p:cNvPr id="23" name="Graphic 10">
              <a:extLst>
                <a:ext uri="{FF2B5EF4-FFF2-40B4-BE49-F238E27FC236}">
                  <a16:creationId xmlns:a16="http://schemas.microsoft.com/office/drawing/2014/main" id="{1B1A3D64-152F-2338-B240-4F8285FB7466}"/>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3856812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설명선: 아래쪽 화살표 24">
            <a:extLst>
              <a:ext uri="{FF2B5EF4-FFF2-40B4-BE49-F238E27FC236}">
                <a16:creationId xmlns:a16="http://schemas.microsoft.com/office/drawing/2014/main" id="{86A79C49-91C0-51AA-170F-DB204D4F5985}"/>
              </a:ext>
            </a:extLst>
          </p:cNvPr>
          <p:cNvSpPr/>
          <p:nvPr/>
        </p:nvSpPr>
        <p:spPr>
          <a:xfrm>
            <a:off x="507808" y="2564885"/>
            <a:ext cx="4284517" cy="2673469"/>
          </a:xfrm>
          <a:prstGeom prst="downArrowCallout">
            <a:avLst>
              <a:gd name="adj1" fmla="val 53232"/>
              <a:gd name="adj2" fmla="val 46305"/>
              <a:gd name="adj3" fmla="val 9580"/>
              <a:gd name="adj4" fmla="val 85628"/>
            </a:avLst>
          </a:prstGeom>
          <a:solidFill>
            <a:schemeClr val="bg1">
              <a:lumMod val="95000"/>
            </a:schemeClr>
          </a:solidFill>
          <a:ln w="12700">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fontAlgn="ctr"/>
            <a:endParaRPr lang="en-US" altLang="ko-KR" sz="900" b="1" dirty="0">
              <a:ln>
                <a:solidFill>
                  <a:sysClr val="window" lastClr="FFFFFF">
                    <a:lumMod val="65000"/>
                    <a:alpha val="0"/>
                  </a:sysClr>
                </a:solidFill>
              </a:ln>
              <a:solidFill>
                <a:schemeClr val="tx1">
                  <a:lumMod val="85000"/>
                  <a:lumOff val="15000"/>
                </a:schemeClr>
              </a:solidFill>
              <a:latin typeface="+mn-ea"/>
            </a:endParaRPr>
          </a:p>
          <a:p>
            <a:pPr algn="ctr" fontAlgn="ctr"/>
            <a:r>
              <a:rPr lang="ko-KR" altLang="en-US" sz="1050" b="1" dirty="0">
                <a:ln>
                  <a:solidFill>
                    <a:sysClr val="window" lastClr="FFFFFF">
                      <a:lumMod val="65000"/>
                      <a:alpha val="0"/>
                    </a:sysClr>
                  </a:solidFill>
                </a:ln>
                <a:solidFill>
                  <a:schemeClr val="tx1">
                    <a:lumMod val="85000"/>
                    <a:lumOff val="15000"/>
                  </a:schemeClr>
                </a:solidFill>
                <a:latin typeface="+mn-ea"/>
              </a:rPr>
              <a:t>                     미국 비아트리스</a:t>
            </a:r>
            <a:r>
              <a:rPr lang="en-US" altLang="ko-KR" sz="1050" b="1" dirty="0">
                <a:ln>
                  <a:solidFill>
                    <a:sysClr val="window" lastClr="FFFFFF">
                      <a:lumMod val="65000"/>
                      <a:alpha val="0"/>
                    </a:sysClr>
                  </a:solidFill>
                </a:ln>
                <a:solidFill>
                  <a:schemeClr val="tx1">
                    <a:lumMod val="85000"/>
                    <a:lumOff val="15000"/>
                  </a:schemeClr>
                </a:solidFill>
                <a:latin typeface="+mn-ea"/>
              </a:rPr>
              <a:t>(Viatris)</a:t>
            </a:r>
            <a:r>
              <a:rPr lang="ko-KR" altLang="en-US" sz="1050" b="1" dirty="0">
                <a:ln>
                  <a:solidFill>
                    <a:sysClr val="window" lastClr="FFFFFF">
                      <a:lumMod val="65000"/>
                      <a:alpha val="0"/>
                    </a:sysClr>
                  </a:solidFill>
                </a:ln>
                <a:solidFill>
                  <a:schemeClr val="tx1">
                    <a:lumMod val="85000"/>
                    <a:lumOff val="15000"/>
                  </a:schemeClr>
                </a:solidFill>
                <a:latin typeface="+mn-ea"/>
              </a:rPr>
              <a:t>의 바이오시밀러 사업부 인수 </a:t>
            </a:r>
            <a:endParaRPr lang="en-US" altLang="ko-KR" sz="1050" b="1" dirty="0">
              <a:ln>
                <a:solidFill>
                  <a:sysClr val="window" lastClr="FFFFFF">
                    <a:lumMod val="65000"/>
                    <a:alpha val="0"/>
                  </a:sysClr>
                </a:solidFill>
              </a:ln>
              <a:solidFill>
                <a:schemeClr val="tx1">
                  <a:lumMod val="85000"/>
                  <a:lumOff val="15000"/>
                </a:schemeClr>
              </a:solidFill>
              <a:latin typeface="+mn-ea"/>
            </a:endParaRPr>
          </a:p>
        </p:txBody>
      </p:sp>
      <p:sp>
        <p:nvSpPr>
          <p:cNvPr id="5" name="사각형: 둥근 모서리 4">
            <a:extLst>
              <a:ext uri="{FF2B5EF4-FFF2-40B4-BE49-F238E27FC236}">
                <a16:creationId xmlns:a16="http://schemas.microsoft.com/office/drawing/2014/main" id="{9459D7B3-B3BC-F6E4-8286-BAF895629778}"/>
              </a:ext>
            </a:extLst>
          </p:cNvPr>
          <p:cNvSpPr/>
          <p:nvPr/>
        </p:nvSpPr>
        <p:spPr>
          <a:xfrm>
            <a:off x="618067" y="2662379"/>
            <a:ext cx="853682" cy="322936"/>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Ⅳ. </a:t>
            </a:r>
            <a:r>
              <a:rPr lang="ko-KR" altLang="en-US" dirty="0"/>
              <a:t>바이오시밀러 산업 이슈에 따른 기업 대응 전략</a:t>
            </a:r>
            <a:endParaRPr lang="en-US" altLang="ko-KR"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② 美 바이오시밀러 시장 진출 및 시장점유율 확대 </a:t>
            </a:r>
            <a:r>
              <a:rPr lang="en-US" altLang="ko-KR" dirty="0"/>
              <a:t>(1/2)</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r>
              <a:rPr lang="ko-KR" altLang="en-US" dirty="0"/>
              <a:t>미국 바이오시밀러 시장이 확대됨에 따라 다수의 기업들이 </a:t>
            </a:r>
            <a:r>
              <a:rPr lang="en-US" altLang="ko-KR" dirty="0"/>
              <a:t>M&amp;A</a:t>
            </a:r>
            <a:r>
              <a:rPr lang="ko-KR" altLang="en-US" dirty="0"/>
              <a:t>를 적극적으로 활용할 것으로 예상되는 가운데</a:t>
            </a:r>
            <a:r>
              <a:rPr lang="en-US" altLang="ko-KR" dirty="0"/>
              <a:t>, </a:t>
            </a:r>
            <a:r>
              <a:rPr lang="ko-KR" altLang="en-US" dirty="0"/>
              <a:t>인도 바이오콘은 미국 바이오시밀러 사업부 인수</a:t>
            </a:r>
            <a:r>
              <a:rPr lang="en-US" altLang="ko-KR" dirty="0"/>
              <a:t>. </a:t>
            </a:r>
            <a:r>
              <a:rPr lang="ko-KR" altLang="en-US" dirty="0"/>
              <a:t>시장 진출 기회를 확대하기 위해 의약품 시장 특성 및 의료 시스템을 고려한 맞춤형 판매 전략 필요</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58884" y="5968610"/>
            <a:ext cx="4333441"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3"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280209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글로벌 제약사</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M&amp;A</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을 통한 미국 시장 확대</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483"/>
            <a:ext cx="4342535" cy="276837"/>
            <a:chOff x="704850" y="2013298"/>
            <a:chExt cx="4196167"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4196167"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글로벌 파트너십 활용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&amp;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유통구조 효율화를 통한 수익성 개선 전략</a:t>
              </a:r>
              <a:endPar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endParaRP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직사각형 18">
            <a:extLst>
              <a:ext uri="{FF2B5EF4-FFF2-40B4-BE49-F238E27FC236}">
                <a16:creationId xmlns:a16="http://schemas.microsoft.com/office/drawing/2014/main" id="{43941392-74E0-196F-BCB6-73DE942B4F1B}"/>
              </a:ext>
            </a:extLst>
          </p:cNvPr>
          <p:cNvSpPr/>
          <p:nvPr/>
        </p:nvSpPr>
        <p:spPr>
          <a:xfrm>
            <a:off x="618067" y="5281581"/>
            <a:ext cx="4063999" cy="511952"/>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미국은 </a:t>
            </a:r>
            <a:r>
              <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IRA </a:t>
            </a: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법안 시행 등 바이오시밀러의 우호적인 환경에서                   인도 바이오콘은 미국 시장 확대에 유리한 상황 조성</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23" name="직사각형 22">
            <a:extLst>
              <a:ext uri="{FF2B5EF4-FFF2-40B4-BE49-F238E27FC236}">
                <a16:creationId xmlns:a16="http://schemas.microsoft.com/office/drawing/2014/main" id="{280D8C55-F396-2378-D836-286555C7D53F}"/>
              </a:ext>
            </a:extLst>
          </p:cNvPr>
          <p:cNvSpPr/>
          <p:nvPr/>
        </p:nvSpPr>
        <p:spPr>
          <a:xfrm>
            <a:off x="618067" y="3078352"/>
            <a:ext cx="4064000" cy="173083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인도 최대 바이오시밀러 기업인 바이오콘 바이오로직스</a:t>
            </a:r>
            <a:r>
              <a:rPr lang="en-US" altLang="ko-KR" sz="900" b="1" dirty="0">
                <a:ln>
                  <a:solidFill>
                    <a:sysClr val="window" lastClr="FFFFFF">
                      <a:lumMod val="65000"/>
                      <a:alpha val="0"/>
                    </a:sysClr>
                  </a:solidFill>
                </a:ln>
                <a:solidFill>
                  <a:schemeClr val="tx1">
                    <a:lumMod val="85000"/>
                    <a:lumOff val="15000"/>
                  </a:schemeClr>
                </a:solidFill>
                <a:latin typeface="+mn-ea"/>
              </a:rPr>
              <a:t>(Biocon Biologics)</a:t>
            </a:r>
            <a:r>
              <a:rPr lang="ko-KR" altLang="en-US" sz="900" b="1" dirty="0">
                <a:ln>
                  <a:solidFill>
                    <a:sysClr val="window" lastClr="FFFFFF">
                      <a:lumMod val="65000"/>
                      <a:alpha val="0"/>
                    </a:sysClr>
                  </a:solidFill>
                </a:ln>
                <a:solidFill>
                  <a:schemeClr val="tx1">
                    <a:lumMod val="85000"/>
                    <a:lumOff val="15000"/>
                  </a:schemeClr>
                </a:solidFill>
                <a:latin typeface="+mn-ea"/>
              </a:rPr>
              <a:t>는 미국 비아트리스 기업의 바이오시밀러 사업을 총 계약규모 </a:t>
            </a:r>
            <a:r>
              <a:rPr lang="en-US" altLang="ko-KR" sz="900" b="1" dirty="0">
                <a:ln>
                  <a:solidFill>
                    <a:sysClr val="window" lastClr="FFFFFF">
                      <a:lumMod val="65000"/>
                      <a:alpha val="0"/>
                    </a:sysClr>
                  </a:solidFill>
                </a:ln>
                <a:solidFill>
                  <a:schemeClr val="tx1">
                    <a:lumMod val="85000"/>
                    <a:lumOff val="15000"/>
                  </a:schemeClr>
                </a:solidFill>
                <a:latin typeface="+mn-ea"/>
              </a:rPr>
              <a:t>33</a:t>
            </a:r>
            <a:r>
              <a:rPr lang="ko-KR" altLang="en-US" sz="900" b="1" dirty="0">
                <a:ln>
                  <a:solidFill>
                    <a:sysClr val="window" lastClr="FFFFFF">
                      <a:lumMod val="65000"/>
                      <a:alpha val="0"/>
                    </a:sysClr>
                  </a:solidFill>
                </a:ln>
                <a:solidFill>
                  <a:schemeClr val="tx1">
                    <a:lumMod val="85000"/>
                    <a:lumOff val="15000"/>
                  </a:schemeClr>
                </a:solidFill>
                <a:latin typeface="+mn-ea"/>
              </a:rPr>
              <a:t>억 달러에 인수 완료 </a:t>
            </a:r>
            <a:r>
              <a:rPr lang="en-US" altLang="ko-KR" sz="900" b="1" dirty="0">
                <a:ln>
                  <a:solidFill>
                    <a:sysClr val="window" lastClr="FFFFFF">
                      <a:lumMod val="65000"/>
                      <a:alpha val="0"/>
                    </a:sysClr>
                  </a:solidFill>
                </a:ln>
                <a:solidFill>
                  <a:schemeClr val="tx1">
                    <a:lumMod val="85000"/>
                    <a:lumOff val="15000"/>
                  </a:schemeClr>
                </a:solidFill>
                <a:latin typeface="+mn-ea"/>
              </a:rPr>
              <a:t>(2022.11.29)</a:t>
            </a:r>
            <a:r>
              <a:rPr lang="ko-KR" altLang="en-US" sz="900" b="1" dirty="0">
                <a:ln>
                  <a:solidFill>
                    <a:sysClr val="window" lastClr="FFFFFF">
                      <a:lumMod val="65000"/>
                      <a:alpha val="0"/>
                    </a:sysClr>
                  </a:solidFill>
                </a:ln>
                <a:solidFill>
                  <a:schemeClr val="tx1">
                    <a:lumMod val="85000"/>
                    <a:lumOff val="15000"/>
                  </a:schemeClr>
                </a:solidFill>
                <a:latin typeface="+mn-ea"/>
              </a:rPr>
              <a:t>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비아트리스는 화이자의 사업부문이었던 업존</a:t>
            </a:r>
            <a:r>
              <a:rPr lang="en-US" altLang="ko-KR" sz="800" dirty="0">
                <a:ln>
                  <a:solidFill>
                    <a:sysClr val="window" lastClr="FFFFFF">
                      <a:lumMod val="65000"/>
                      <a:alpha val="0"/>
                    </a:sysClr>
                  </a:solidFill>
                </a:ln>
                <a:solidFill>
                  <a:schemeClr val="tx1">
                    <a:lumMod val="85000"/>
                    <a:lumOff val="15000"/>
                  </a:schemeClr>
                </a:solidFill>
                <a:latin typeface="+mn-ea"/>
              </a:rPr>
              <a:t>(Upjohn)</a:t>
            </a:r>
            <a:r>
              <a:rPr lang="ko-KR" altLang="en-US" sz="800" dirty="0">
                <a:ln>
                  <a:solidFill>
                    <a:sysClr val="window" lastClr="FFFFFF">
                      <a:lumMod val="65000"/>
                      <a:alpha val="0"/>
                    </a:sysClr>
                  </a:solidFill>
                </a:ln>
                <a:solidFill>
                  <a:schemeClr val="tx1">
                    <a:lumMod val="85000"/>
                    <a:lumOff val="15000"/>
                  </a:schemeClr>
                </a:solidFill>
                <a:latin typeface="+mn-ea"/>
              </a:rPr>
              <a:t>과 마일란</a:t>
            </a:r>
            <a:r>
              <a:rPr lang="en-US" altLang="ko-KR" sz="800" dirty="0">
                <a:ln>
                  <a:solidFill>
                    <a:sysClr val="window" lastClr="FFFFFF">
                      <a:lumMod val="65000"/>
                      <a:alpha val="0"/>
                    </a:sysClr>
                  </a:solidFill>
                </a:ln>
                <a:solidFill>
                  <a:schemeClr val="tx1">
                    <a:lumMod val="85000"/>
                    <a:lumOff val="15000"/>
                  </a:schemeClr>
                </a:solidFill>
                <a:latin typeface="+mn-ea"/>
              </a:rPr>
              <a:t>(Mylan)</a:t>
            </a:r>
            <a:r>
              <a:rPr lang="ko-KR" altLang="en-US" sz="800" dirty="0">
                <a:ln>
                  <a:solidFill>
                    <a:sysClr val="window" lastClr="FFFFFF">
                      <a:lumMod val="65000"/>
                      <a:alpha val="0"/>
                    </a:sysClr>
                  </a:solidFill>
                </a:ln>
                <a:solidFill>
                  <a:schemeClr val="tx1">
                    <a:lumMod val="85000"/>
                    <a:lumOff val="15000"/>
                  </a:schemeClr>
                </a:solidFill>
                <a:latin typeface="+mn-ea"/>
              </a:rPr>
              <a:t>이 </a:t>
            </a:r>
            <a:r>
              <a:rPr lang="en-US" altLang="ko-KR" sz="800" dirty="0">
                <a:ln>
                  <a:solidFill>
                    <a:sysClr val="window" lastClr="FFFFFF">
                      <a:lumMod val="65000"/>
                      <a:alpha val="0"/>
                    </a:sysClr>
                  </a:solidFill>
                </a:ln>
                <a:solidFill>
                  <a:schemeClr val="tx1">
                    <a:lumMod val="85000"/>
                    <a:lumOff val="15000"/>
                  </a:schemeClr>
                </a:solidFill>
                <a:latin typeface="+mn-ea"/>
              </a:rPr>
              <a:t>2020</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11</a:t>
            </a:r>
            <a:r>
              <a:rPr lang="ko-KR" altLang="en-US" sz="800" dirty="0">
                <a:ln>
                  <a:solidFill>
                    <a:sysClr val="window" lastClr="FFFFFF">
                      <a:lumMod val="65000"/>
                      <a:alpha val="0"/>
                    </a:sysClr>
                  </a:solidFill>
                </a:ln>
                <a:solidFill>
                  <a:schemeClr val="tx1">
                    <a:lumMod val="85000"/>
                    <a:lumOff val="15000"/>
                  </a:schemeClr>
                </a:solidFill>
                <a:latin typeface="+mn-ea"/>
              </a:rPr>
              <a:t>월 합병되면서 설립된 글로벌 기업 </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바이오콘은 인수를 통해 </a:t>
            </a:r>
            <a:r>
              <a:rPr lang="en-US" altLang="ko-KR" sz="900" b="1" dirty="0">
                <a:ln>
                  <a:solidFill>
                    <a:sysClr val="window" lastClr="FFFFFF">
                      <a:lumMod val="65000"/>
                      <a:alpha val="0"/>
                    </a:sysClr>
                  </a:solidFill>
                </a:ln>
                <a:solidFill>
                  <a:schemeClr val="tx1">
                    <a:lumMod val="85000"/>
                    <a:lumOff val="15000"/>
                  </a:schemeClr>
                </a:solidFill>
                <a:latin typeface="+mn-ea"/>
              </a:rPr>
              <a:t>FDA</a:t>
            </a:r>
            <a:r>
              <a:rPr lang="ko-KR" altLang="en-US" sz="900" b="1" dirty="0">
                <a:ln>
                  <a:solidFill>
                    <a:sysClr val="window" lastClr="FFFFFF">
                      <a:lumMod val="65000"/>
                      <a:alpha val="0"/>
                    </a:sysClr>
                  </a:solidFill>
                </a:ln>
                <a:solidFill>
                  <a:schemeClr val="tx1">
                    <a:lumMod val="85000"/>
                    <a:lumOff val="15000"/>
                  </a:schemeClr>
                </a:solidFill>
                <a:latin typeface="+mn-ea"/>
              </a:rPr>
              <a:t>로부터 허가 받은 바이오시밀러 </a:t>
            </a:r>
            <a:r>
              <a:rPr lang="en-US" altLang="ko-KR" sz="900" b="1" dirty="0">
                <a:ln>
                  <a:solidFill>
                    <a:sysClr val="window" lastClr="FFFFFF">
                      <a:lumMod val="65000"/>
                      <a:alpha val="0"/>
                    </a:sysClr>
                  </a:solidFill>
                </a:ln>
                <a:solidFill>
                  <a:schemeClr val="tx1">
                    <a:lumMod val="85000"/>
                    <a:lumOff val="15000"/>
                  </a:schemeClr>
                </a:solidFill>
                <a:latin typeface="+mn-ea"/>
              </a:rPr>
              <a:t>4</a:t>
            </a:r>
            <a:r>
              <a:rPr lang="ko-KR" altLang="en-US" sz="900" b="1" dirty="0">
                <a:ln>
                  <a:solidFill>
                    <a:sysClr val="window" lastClr="FFFFFF">
                      <a:lumMod val="65000"/>
                      <a:alpha val="0"/>
                    </a:sysClr>
                  </a:solidFill>
                </a:ln>
                <a:solidFill>
                  <a:schemeClr val="tx1">
                    <a:lumMod val="85000"/>
                    <a:lumOff val="15000"/>
                  </a:schemeClr>
                </a:solidFill>
                <a:latin typeface="+mn-ea"/>
              </a:rPr>
              <a:t>개를 확보하면서 미국 시장 내 주요 경쟁사로 부상하였으며</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당뇨</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항암</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면역학 등의 다양한 분야에 걸친 파이프라인까지 확보</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바이오시밀러 주요 기업은 화이자</a:t>
            </a:r>
            <a:r>
              <a:rPr lang="en-US" altLang="ko-KR" sz="800" dirty="0">
                <a:ln>
                  <a:solidFill>
                    <a:sysClr val="window" lastClr="FFFFFF">
                      <a:lumMod val="65000"/>
                      <a:alpha val="0"/>
                    </a:sysClr>
                  </a:solidFill>
                </a:ln>
                <a:solidFill>
                  <a:schemeClr val="tx1">
                    <a:lumMod val="85000"/>
                    <a:lumOff val="15000"/>
                  </a:schemeClr>
                </a:solidFill>
                <a:latin typeface="+mn-ea"/>
              </a:rPr>
              <a:t>(7</a:t>
            </a:r>
            <a:r>
              <a:rPr lang="ko-KR" altLang="en-US" sz="800" dirty="0">
                <a:ln>
                  <a:solidFill>
                    <a:sysClr val="window" lastClr="FFFFFF">
                      <a:lumMod val="65000"/>
                      <a:alpha val="0"/>
                    </a:sysClr>
                  </a:solidFill>
                </a:ln>
                <a:solidFill>
                  <a:schemeClr val="tx1">
                    <a:lumMod val="85000"/>
                    <a:lumOff val="15000"/>
                  </a:schemeClr>
                </a:solidFill>
                <a:latin typeface="+mn-ea"/>
              </a:rPr>
              <a:t>개</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삼성바이오에피스</a:t>
            </a:r>
            <a:r>
              <a:rPr lang="en-US" altLang="ko-KR" sz="800" dirty="0">
                <a:ln>
                  <a:solidFill>
                    <a:sysClr val="window" lastClr="FFFFFF">
                      <a:lumMod val="65000"/>
                      <a:alpha val="0"/>
                    </a:sysClr>
                  </a:solidFill>
                </a:ln>
                <a:solidFill>
                  <a:schemeClr val="tx1">
                    <a:lumMod val="85000"/>
                    <a:lumOff val="15000"/>
                  </a:schemeClr>
                </a:solidFill>
                <a:latin typeface="+mn-ea"/>
              </a:rPr>
              <a:t>(5</a:t>
            </a:r>
            <a:r>
              <a:rPr lang="ko-KR" altLang="en-US" sz="800" dirty="0">
                <a:ln>
                  <a:solidFill>
                    <a:sysClr val="window" lastClr="FFFFFF">
                      <a:lumMod val="65000"/>
                      <a:alpha val="0"/>
                    </a:sysClr>
                  </a:solidFill>
                </a:ln>
                <a:solidFill>
                  <a:schemeClr val="tx1">
                    <a:lumMod val="85000"/>
                    <a:lumOff val="15000"/>
                  </a:schemeClr>
                </a:solidFill>
                <a:latin typeface="+mn-ea"/>
              </a:rPr>
              <a:t>개</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암젠</a:t>
            </a:r>
            <a:r>
              <a:rPr lang="en-US" altLang="ko-KR" sz="800" dirty="0">
                <a:ln>
                  <a:solidFill>
                    <a:sysClr val="window" lastClr="FFFFFF">
                      <a:lumMod val="65000"/>
                      <a:alpha val="0"/>
                    </a:sysClr>
                  </a:solidFill>
                </a:ln>
                <a:solidFill>
                  <a:schemeClr val="tx1">
                    <a:lumMod val="85000"/>
                    <a:lumOff val="15000"/>
                  </a:schemeClr>
                </a:solidFill>
                <a:latin typeface="+mn-ea"/>
              </a:rPr>
              <a:t>(5</a:t>
            </a:r>
            <a:r>
              <a:rPr lang="ko-KR" altLang="en-US" sz="800" dirty="0">
                <a:ln>
                  <a:solidFill>
                    <a:sysClr val="window" lastClr="FFFFFF">
                      <a:lumMod val="65000"/>
                      <a:alpha val="0"/>
                    </a:sysClr>
                  </a:solidFill>
                </a:ln>
                <a:solidFill>
                  <a:schemeClr val="tx1">
                    <a:lumMod val="85000"/>
                    <a:lumOff val="15000"/>
                  </a:schemeClr>
                </a:solidFill>
                <a:latin typeface="+mn-ea"/>
              </a:rPr>
              <a:t>개</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셀트리온</a:t>
            </a:r>
            <a:r>
              <a:rPr lang="en-US" altLang="ko-KR" sz="800" dirty="0">
                <a:ln>
                  <a:solidFill>
                    <a:sysClr val="window" lastClr="FFFFFF">
                      <a:lumMod val="65000"/>
                      <a:alpha val="0"/>
                    </a:sysClr>
                  </a:solidFill>
                </a:ln>
                <a:solidFill>
                  <a:schemeClr val="tx1">
                    <a:lumMod val="85000"/>
                    <a:lumOff val="15000"/>
                  </a:schemeClr>
                </a:solidFill>
                <a:latin typeface="+mn-ea"/>
              </a:rPr>
              <a:t>(4</a:t>
            </a:r>
            <a:r>
              <a:rPr lang="ko-KR" altLang="en-US" sz="800" dirty="0">
                <a:ln>
                  <a:solidFill>
                    <a:sysClr val="window" lastClr="FFFFFF">
                      <a:lumMod val="65000"/>
                      <a:alpha val="0"/>
                    </a:sysClr>
                  </a:solidFill>
                </a:ln>
                <a:solidFill>
                  <a:schemeClr val="tx1">
                    <a:lumMod val="85000"/>
                    <a:lumOff val="15000"/>
                  </a:schemeClr>
                </a:solidFill>
                <a:latin typeface="+mn-ea"/>
              </a:rPr>
              <a:t>개</a:t>
            </a:r>
            <a:r>
              <a:rPr lang="en-US" altLang="ko-KR" sz="800" dirty="0">
                <a:ln>
                  <a:solidFill>
                    <a:sysClr val="window" lastClr="FFFFFF">
                      <a:lumMod val="65000"/>
                      <a:alpha val="0"/>
                    </a:sysClr>
                  </a:solidFill>
                </a:ln>
                <a:solidFill>
                  <a:schemeClr val="tx1">
                    <a:lumMod val="85000"/>
                    <a:lumOff val="15000"/>
                  </a:schemeClr>
                </a:solidFill>
                <a:latin typeface="+mn-ea"/>
              </a:rPr>
              <a:t>) </a:t>
            </a:r>
          </a:p>
        </p:txBody>
      </p:sp>
      <p:pic>
        <p:nvPicPr>
          <p:cNvPr id="26" name="그림 25">
            <a:extLst>
              <a:ext uri="{FF2B5EF4-FFF2-40B4-BE49-F238E27FC236}">
                <a16:creationId xmlns:a16="http://schemas.microsoft.com/office/drawing/2014/main" id="{1A7DB848-7384-0A5E-0BA3-D392E5383347}"/>
              </a:ext>
            </a:extLst>
          </p:cNvPr>
          <p:cNvPicPr>
            <a:picLocks noChangeAspect="1"/>
          </p:cNvPicPr>
          <p:nvPr/>
        </p:nvPicPr>
        <p:blipFill>
          <a:blip r:embed="rId3"/>
          <a:stretch>
            <a:fillRect/>
          </a:stretch>
        </p:blipFill>
        <p:spPr>
          <a:xfrm>
            <a:off x="742604" y="2697671"/>
            <a:ext cx="605257" cy="270684"/>
          </a:xfrm>
          <a:prstGeom prst="rect">
            <a:avLst/>
          </a:prstGeom>
        </p:spPr>
      </p:pic>
      <p:sp>
        <p:nvSpPr>
          <p:cNvPr id="42" name="TextBox 41">
            <a:extLst>
              <a:ext uri="{FF2B5EF4-FFF2-40B4-BE49-F238E27FC236}">
                <a16:creationId xmlns:a16="http://schemas.microsoft.com/office/drawing/2014/main" id="{1D70925D-B34C-01A6-CF01-1DEB981BE77C}"/>
              </a:ext>
            </a:extLst>
          </p:cNvPr>
          <p:cNvSpPr txBox="1"/>
          <p:nvPr/>
        </p:nvSpPr>
        <p:spPr>
          <a:xfrm>
            <a:off x="5132437" y="5845499"/>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a:solidFill>
                  <a:schemeClr val="bg1">
                    <a:lumMod val="50000"/>
                  </a:schemeClr>
                </a:solidFill>
              </a:rPr>
              <a:t>셀트리온</a:t>
            </a:r>
            <a:r>
              <a:rPr lang="en-US" altLang="ko-KR" dirty="0">
                <a:solidFill>
                  <a:schemeClr val="bg1">
                    <a:lumMod val="50000"/>
                  </a:schemeClr>
                </a:solidFill>
              </a:rPr>
              <a:t>USA</a:t>
            </a:r>
            <a:r>
              <a:rPr lang="ko-KR" altLang="en-US" dirty="0">
                <a:solidFill>
                  <a:schemeClr val="bg1">
                    <a:lumMod val="50000"/>
                  </a:schemeClr>
                </a:solidFill>
              </a:rPr>
              <a:t>는 </a:t>
            </a:r>
            <a:r>
              <a:rPr lang="en-US" altLang="ko-KR" dirty="0">
                <a:solidFill>
                  <a:schemeClr val="bg1">
                    <a:lumMod val="50000"/>
                  </a:schemeClr>
                </a:solidFill>
              </a:rPr>
              <a:t>2018</a:t>
            </a:r>
            <a:r>
              <a:rPr lang="ko-KR" altLang="en-US" dirty="0">
                <a:solidFill>
                  <a:schemeClr val="bg1">
                    <a:lumMod val="50000"/>
                  </a:schemeClr>
                </a:solidFill>
              </a:rPr>
              <a:t>년 </a:t>
            </a:r>
            <a:r>
              <a:rPr lang="en-US" altLang="ko-KR" dirty="0">
                <a:solidFill>
                  <a:schemeClr val="bg1">
                    <a:lumMod val="50000"/>
                  </a:schemeClr>
                </a:solidFill>
              </a:rPr>
              <a:t>7</a:t>
            </a:r>
            <a:r>
              <a:rPr lang="ko-KR" altLang="en-US" dirty="0">
                <a:solidFill>
                  <a:schemeClr val="bg1">
                    <a:lumMod val="50000"/>
                  </a:schemeClr>
                </a:solidFill>
              </a:rPr>
              <a:t>월 셀트리온의 </a:t>
            </a:r>
            <a:r>
              <a:rPr lang="en-US" altLang="ko-KR" dirty="0">
                <a:solidFill>
                  <a:schemeClr val="bg1">
                    <a:lumMod val="50000"/>
                  </a:schemeClr>
                </a:solidFill>
              </a:rPr>
              <a:t>100% </a:t>
            </a:r>
            <a:r>
              <a:rPr lang="ko-KR" altLang="en-US" dirty="0">
                <a:solidFill>
                  <a:schemeClr val="bg1">
                    <a:lumMod val="50000"/>
                  </a:schemeClr>
                </a:solidFill>
              </a:rPr>
              <a:t>자회사로 설립</a:t>
            </a:r>
            <a:endParaRPr lang="en-US" altLang="ko-KR" dirty="0">
              <a:solidFill>
                <a:schemeClr val="bg1">
                  <a:lumMod val="50000"/>
                </a:schemeClr>
              </a:solidFill>
            </a:endParaRPr>
          </a:p>
        </p:txBody>
      </p:sp>
      <p:grpSp>
        <p:nvGrpSpPr>
          <p:cNvPr id="2" name="그룹 1">
            <a:extLst>
              <a:ext uri="{FF2B5EF4-FFF2-40B4-BE49-F238E27FC236}">
                <a16:creationId xmlns:a16="http://schemas.microsoft.com/office/drawing/2014/main" id="{D4C23877-62D2-F563-ACBE-4FAE17BDF970}"/>
              </a:ext>
            </a:extLst>
          </p:cNvPr>
          <p:cNvGrpSpPr/>
          <p:nvPr/>
        </p:nvGrpSpPr>
        <p:grpSpPr>
          <a:xfrm>
            <a:off x="6155267" y="2562089"/>
            <a:ext cx="2328333" cy="1385803"/>
            <a:chOff x="1514950" y="3768803"/>
            <a:chExt cx="2222355" cy="1036879"/>
          </a:xfrm>
        </p:grpSpPr>
        <p:sp>
          <p:nvSpPr>
            <p:cNvPr id="3" name="Freeform 6">
              <a:extLst>
                <a:ext uri="{FF2B5EF4-FFF2-40B4-BE49-F238E27FC236}">
                  <a16:creationId xmlns:a16="http://schemas.microsoft.com/office/drawing/2014/main" id="{81C569A4-83AA-D786-5105-0EC99B3921CE}"/>
                </a:ext>
              </a:extLst>
            </p:cNvPr>
            <p:cNvSpPr>
              <a:spLocks/>
            </p:cNvSpPr>
            <p:nvPr/>
          </p:nvSpPr>
          <p:spPr bwMode="auto">
            <a:xfrm rot="5400000">
              <a:off x="2560650" y="3629027"/>
              <a:ext cx="130955" cy="2222355"/>
            </a:xfrm>
            <a:custGeom>
              <a:avLst/>
              <a:gdLst>
                <a:gd name="T0" fmla="*/ 263 w 263"/>
                <a:gd name="T1" fmla="*/ 0 h 264"/>
                <a:gd name="T2" fmla="*/ 0 w 263"/>
                <a:gd name="T3" fmla="*/ 0 h 264"/>
                <a:gd name="T4" fmla="*/ 0 w 263"/>
                <a:gd name="T5" fmla="*/ 264 h 264"/>
                <a:gd name="T6" fmla="*/ 263 w 263"/>
                <a:gd name="T7" fmla="*/ 264 h 264"/>
              </a:gdLst>
              <a:ahLst/>
              <a:cxnLst>
                <a:cxn ang="0">
                  <a:pos x="T0" y="T1"/>
                </a:cxn>
                <a:cxn ang="0">
                  <a:pos x="T2" y="T3"/>
                </a:cxn>
                <a:cxn ang="0">
                  <a:pos x="T4" y="T5"/>
                </a:cxn>
                <a:cxn ang="0">
                  <a:pos x="T6" y="T7"/>
                </a:cxn>
              </a:cxnLst>
              <a:rect l="0" t="0" r="r" b="b"/>
              <a:pathLst>
                <a:path w="263" h="264">
                  <a:moveTo>
                    <a:pt x="263" y="0"/>
                  </a:moveTo>
                  <a:lnTo>
                    <a:pt x="0" y="0"/>
                  </a:lnTo>
                  <a:lnTo>
                    <a:pt x="0" y="264"/>
                  </a:lnTo>
                  <a:lnTo>
                    <a:pt x="263" y="264"/>
                  </a:lnTo>
                </a:path>
              </a:pathLst>
            </a:custGeom>
            <a:noFill/>
            <a:ln w="6350" cap="flat">
              <a:solidFill>
                <a:schemeClr val="bg1">
                  <a:lumMod val="65000"/>
                </a:schemeClr>
              </a:solidFill>
              <a:prstDash val="solid"/>
              <a:miter lim="800000"/>
              <a:headEnd type="triangle"/>
              <a:tailEnd type="triangle"/>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cxnSp>
          <p:nvCxnSpPr>
            <p:cNvPr id="4" name="직선 연결선 3">
              <a:extLst>
                <a:ext uri="{FF2B5EF4-FFF2-40B4-BE49-F238E27FC236}">
                  <a16:creationId xmlns:a16="http://schemas.microsoft.com/office/drawing/2014/main" id="{124BE395-C09B-3BD3-B889-7CB1AFF72FD1}"/>
                </a:ext>
              </a:extLst>
            </p:cNvPr>
            <p:cNvCxnSpPr>
              <a:cxnSpLocks/>
            </p:cNvCxnSpPr>
            <p:nvPr/>
          </p:nvCxnSpPr>
          <p:spPr>
            <a:xfrm>
              <a:off x="2580562" y="3768803"/>
              <a:ext cx="0" cy="905924"/>
            </a:xfrm>
            <a:prstGeom prst="line">
              <a:avLst/>
            </a:prstGeom>
            <a:noFill/>
            <a:ln w="635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9" name="직사각형 8">
            <a:extLst>
              <a:ext uri="{FF2B5EF4-FFF2-40B4-BE49-F238E27FC236}">
                <a16:creationId xmlns:a16="http://schemas.microsoft.com/office/drawing/2014/main" id="{07C870F2-8FFB-C40F-4137-E35CF649AAB3}"/>
              </a:ext>
            </a:extLst>
          </p:cNvPr>
          <p:cNvSpPr/>
          <p:nvPr/>
        </p:nvSpPr>
        <p:spPr>
          <a:xfrm>
            <a:off x="5123882" y="2567167"/>
            <a:ext cx="4274310" cy="1043976"/>
          </a:xfrm>
          <a:prstGeom prst="rect">
            <a:avLst/>
          </a:prstGeom>
          <a:solidFill>
            <a:schemeClr val="bg1">
              <a:lumMod val="95000"/>
            </a:schemeClr>
          </a:solidFill>
          <a:ln w="952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미국 바이오시밀러 시장 내 진출 기회를 확대하기 위해 바이오의약품의 개발</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제조</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판매 분야에서 다양한 경험을 보유한 미국 내 바이오 기업과 파트너십을 통해 안정적인 공급망을 확보하여 영업력 강화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미국 바이오시밀러 시장에 진출 후 시장점유율 </a:t>
            </a:r>
            <a:r>
              <a:rPr lang="ko-KR" altLang="en-US" sz="900" b="1" dirty="0" err="1">
                <a:ln>
                  <a:solidFill>
                    <a:sysClr val="window" lastClr="FFFFFF">
                      <a:lumMod val="65000"/>
                      <a:alpha val="0"/>
                    </a:sysClr>
                  </a:solidFill>
                </a:ln>
                <a:solidFill>
                  <a:schemeClr val="tx1">
                    <a:lumMod val="85000"/>
                    <a:lumOff val="15000"/>
                  </a:schemeClr>
                </a:solidFill>
                <a:latin typeface="+mn-ea"/>
              </a:rPr>
              <a:t>확대뿐만</a:t>
            </a:r>
            <a:r>
              <a:rPr lang="ko-KR" altLang="en-US" sz="900" b="1" dirty="0">
                <a:ln>
                  <a:solidFill>
                    <a:sysClr val="window" lastClr="FFFFFF">
                      <a:lumMod val="65000"/>
                      <a:alpha val="0"/>
                    </a:sysClr>
                  </a:solidFill>
                </a:ln>
                <a:solidFill>
                  <a:schemeClr val="tx1">
                    <a:lumMod val="85000"/>
                    <a:lumOff val="15000"/>
                  </a:schemeClr>
                </a:solidFill>
                <a:latin typeface="+mn-ea"/>
              </a:rPr>
              <a:t> 아니라 유통구조 효율화를 통한 수익성 개선</a:t>
            </a:r>
            <a:endParaRPr lang="en-US" altLang="ko-KR" sz="900" b="1" dirty="0">
              <a:ln>
                <a:solidFill>
                  <a:sysClr val="window" lastClr="FFFFFF">
                    <a:lumMod val="65000"/>
                    <a:alpha val="0"/>
                  </a:sysClr>
                </a:solidFill>
              </a:ln>
              <a:solidFill>
                <a:schemeClr val="tx1">
                  <a:lumMod val="85000"/>
                  <a:lumOff val="15000"/>
                </a:schemeClr>
              </a:solidFill>
              <a:latin typeface="+mn-ea"/>
            </a:endParaRPr>
          </a:p>
        </p:txBody>
      </p:sp>
      <p:sp>
        <p:nvSpPr>
          <p:cNvPr id="17" name="직사각형 16">
            <a:extLst>
              <a:ext uri="{FF2B5EF4-FFF2-40B4-BE49-F238E27FC236}">
                <a16:creationId xmlns:a16="http://schemas.microsoft.com/office/drawing/2014/main" id="{F9F334DB-3915-E44A-0071-04530C42A0A1}"/>
              </a:ext>
            </a:extLst>
          </p:cNvPr>
          <p:cNvSpPr/>
          <p:nvPr/>
        </p:nvSpPr>
        <p:spPr>
          <a:xfrm>
            <a:off x="7367324" y="4423601"/>
            <a:ext cx="2049726" cy="1445895"/>
          </a:xfrm>
          <a:prstGeom prst="rect">
            <a:avLst/>
          </a:prstGeom>
          <a:solidFill>
            <a:srgbClr val="EBFAFF"/>
          </a:solidFill>
          <a:ln w="12700">
            <a:solidFill>
              <a:srgbClr val="D9F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lnSpc>
                <a:spcPct val="110000"/>
              </a:lnSpc>
              <a:spcAft>
                <a:spcPts val="300"/>
              </a:spcAft>
              <a:buFont typeface="KoPub돋움체 Bold" panose="00000800000000000000" pitchFamily="2" charset="-127"/>
              <a:buChar char="-"/>
            </a:pP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8</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월 계열사인 셀트리온</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USA</a:t>
            </a:r>
            <a:r>
              <a:rPr lang="en-US" altLang="ko-KR" sz="850" baseline="300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지분 </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100% </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인수하며 </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년부터 미국에서 직접 판매로 전환</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유방암 바이오시밀러 </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베그젤마</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부터 첫 직접 판매 시작</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p>
          <a:p>
            <a:pPr marL="108000" indent="-108000">
              <a:lnSpc>
                <a:spcPct val="110000"/>
              </a:lnSpc>
              <a:spcAft>
                <a:spcPts val="300"/>
              </a:spcAft>
              <a:buFont typeface="KoPub돋움체 Bold" panose="00000800000000000000" pitchFamily="2" charset="-127"/>
              <a:buChar char="-"/>
            </a:pP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직접판매를 통한 가격경쟁력 이점으로 영업 가능  </a:t>
            </a:r>
            <a:endPar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108000" indent="-108000">
              <a:lnSpc>
                <a:spcPct val="110000"/>
              </a:lnSpc>
              <a:spcAft>
                <a:spcPts val="300"/>
              </a:spcAft>
              <a:buFont typeface="KoPub돋움체 Bold" panose="00000800000000000000" pitchFamily="2" charset="-127"/>
              <a:buChar char="-"/>
            </a:pP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하반기 유럽시장에서는 전 제품에 대한 직접판매 전환 완료</a:t>
            </a:r>
            <a:endPar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sp>
        <p:nvSpPr>
          <p:cNvPr id="18" name="직사각형 17">
            <a:extLst>
              <a:ext uri="{FF2B5EF4-FFF2-40B4-BE49-F238E27FC236}">
                <a16:creationId xmlns:a16="http://schemas.microsoft.com/office/drawing/2014/main" id="{D0DADE25-81F0-EFC1-EC65-2839DCF53B71}"/>
              </a:ext>
            </a:extLst>
          </p:cNvPr>
          <p:cNvSpPr/>
          <p:nvPr/>
        </p:nvSpPr>
        <p:spPr>
          <a:xfrm>
            <a:off x="5132388" y="4423600"/>
            <a:ext cx="2049726" cy="1445896"/>
          </a:xfrm>
          <a:prstGeom prst="rect">
            <a:avLst/>
          </a:prstGeom>
          <a:solidFill>
            <a:srgbClr val="EBFAFF"/>
          </a:solidFill>
          <a:ln w="12700">
            <a:solidFill>
              <a:srgbClr val="D9F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fontAlgn="ctr">
              <a:lnSpc>
                <a:spcPct val="110000"/>
              </a:lnSpc>
              <a:spcAft>
                <a:spcPts val="300"/>
              </a:spcAft>
              <a:buFont typeface="KoPub돋움체 Bold" panose="00000800000000000000" pitchFamily="2" charset="-127"/>
              <a:buChar char="-"/>
              <a:defRPr/>
            </a:pP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글로벌 빅파마 바이오젠</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(Biogen)</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과 오가논</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(Organon)</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등과 파트너십을 통해 광범위한 글로벌 마케팅 네트워크를 구축하여 미국 시장 안착</a:t>
            </a:r>
            <a:endPar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108000" indent="-108000" fontAlgn="ctr">
              <a:lnSpc>
                <a:spcPct val="110000"/>
              </a:lnSpc>
              <a:spcAft>
                <a:spcPts val="300"/>
              </a:spcAft>
              <a:buFont typeface="KoPub돋움체 Bold" panose="00000800000000000000" pitchFamily="2" charset="-127"/>
              <a:buChar char="-"/>
              <a:defRPr/>
            </a:pP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각 국의 특성에 맞는 영업을 위해 현지 전문 기업과의 전략적 파트너십 추진에 강점을 보유하여 미국 외에도 중국</a:t>
            </a:r>
            <a:r>
              <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브라질 등 글로벌 시장 진출 확대</a:t>
            </a:r>
            <a:endParaRPr lang="en-US" altLang="ko-KR" sz="85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p:txBody>
      </p:sp>
      <p:pic>
        <p:nvPicPr>
          <p:cNvPr id="21" name="그림 20">
            <a:extLst>
              <a:ext uri="{FF2B5EF4-FFF2-40B4-BE49-F238E27FC236}">
                <a16:creationId xmlns:a16="http://schemas.microsoft.com/office/drawing/2014/main" id="{AC5F80BD-9FC9-DC44-5B3F-CED2511E6614}"/>
              </a:ext>
            </a:extLst>
          </p:cNvPr>
          <p:cNvPicPr>
            <a:picLocks noChangeAspect="1"/>
          </p:cNvPicPr>
          <p:nvPr/>
        </p:nvPicPr>
        <p:blipFill>
          <a:blip r:embed="rId4"/>
          <a:stretch>
            <a:fillRect/>
          </a:stretch>
        </p:blipFill>
        <p:spPr>
          <a:xfrm>
            <a:off x="7721600" y="3946601"/>
            <a:ext cx="1440000" cy="477000"/>
          </a:xfrm>
          <a:prstGeom prst="rect">
            <a:avLst/>
          </a:prstGeom>
        </p:spPr>
      </p:pic>
      <p:pic>
        <p:nvPicPr>
          <p:cNvPr id="24" name="그림 23">
            <a:extLst>
              <a:ext uri="{FF2B5EF4-FFF2-40B4-BE49-F238E27FC236}">
                <a16:creationId xmlns:a16="http://schemas.microsoft.com/office/drawing/2014/main" id="{877628ED-5FB5-8A27-A2D4-E0B006C85882}"/>
              </a:ext>
            </a:extLst>
          </p:cNvPr>
          <p:cNvPicPr>
            <a:picLocks noChangeAspect="1"/>
          </p:cNvPicPr>
          <p:nvPr/>
        </p:nvPicPr>
        <p:blipFill>
          <a:blip r:embed="rId5"/>
          <a:stretch>
            <a:fillRect/>
          </a:stretch>
        </p:blipFill>
        <p:spPr>
          <a:xfrm>
            <a:off x="5604767" y="3944905"/>
            <a:ext cx="1101000" cy="478696"/>
          </a:xfrm>
          <a:prstGeom prst="rect">
            <a:avLst/>
          </a:prstGeom>
        </p:spPr>
      </p:pic>
    </p:spTree>
    <p:extLst>
      <p:ext uri="{BB962C8B-B14F-4D97-AF65-F5344CB8AC3E}">
        <p14:creationId xmlns:p14="http://schemas.microsoft.com/office/powerpoint/2010/main" val="2616898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직사각형 24">
            <a:extLst>
              <a:ext uri="{FF2B5EF4-FFF2-40B4-BE49-F238E27FC236}">
                <a16:creationId xmlns:a16="http://schemas.microsoft.com/office/drawing/2014/main" id="{DD1402D5-C5F3-B624-2991-D66BEC2AC191}"/>
              </a:ext>
            </a:extLst>
          </p:cNvPr>
          <p:cNvSpPr/>
          <p:nvPr/>
        </p:nvSpPr>
        <p:spPr>
          <a:xfrm>
            <a:off x="5132437" y="2555202"/>
            <a:ext cx="4284664" cy="1359642"/>
          </a:xfrm>
          <a:prstGeom prst="rect">
            <a:avLst/>
          </a:prstGeom>
          <a:solidFill>
            <a:schemeClr val="bg1"/>
          </a:solidFill>
          <a:ln w="6350">
            <a:solidFill>
              <a:srgbClr val="00338D"/>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0" tIns="0" rIns="108000" bIns="0" rtlCol="0" anchor="ctr">
            <a:no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휴미라 바이오시밀러의 경우 암젠의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암제비타</a:t>
            </a:r>
            <a:r>
              <a:rPr lang="en-US" altLang="ko-KR" sz="900" b="1" dirty="0">
                <a:ln>
                  <a:solidFill>
                    <a:sysClr val="window" lastClr="FFFFFF">
                      <a:lumMod val="65000"/>
                      <a:alpha val="0"/>
                    </a:sysClr>
                  </a:solidFill>
                </a:ln>
                <a:solidFill>
                  <a:schemeClr val="tx1">
                    <a:lumMod val="85000"/>
                    <a:lumOff val="15000"/>
                  </a:schemeClr>
                </a:solidFill>
                <a:latin typeface="+mn-ea"/>
              </a:rPr>
              <a:t>(40mg/0.8ml)’</a:t>
            </a:r>
            <a:r>
              <a:rPr lang="ko-KR" altLang="en-US" sz="900" b="1" dirty="0">
                <a:ln>
                  <a:solidFill>
                    <a:sysClr val="window" lastClr="FFFFFF">
                      <a:lumMod val="65000"/>
                      <a:alpha val="0"/>
                    </a:sysClr>
                  </a:solidFill>
                </a:ln>
                <a:solidFill>
                  <a:schemeClr val="tx1">
                    <a:lumMod val="85000"/>
                    <a:lumOff val="15000"/>
                  </a:schemeClr>
                </a:solidFill>
                <a:latin typeface="+mn-ea"/>
              </a:rPr>
              <a:t>가 퍼스트 무버로 진출하여 시장을 선점하였으나</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후발주자는 투여</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시간을 단축하여 환자 편의성을 증대 시킬 수 있는 고농도</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제형으로 시장점유율 추월 가능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미국에서 휴미라 처방 시장의 </a:t>
            </a:r>
            <a:r>
              <a:rPr lang="en-US" altLang="ko-KR" sz="800" dirty="0">
                <a:ln>
                  <a:solidFill>
                    <a:sysClr val="window" lastClr="FFFFFF">
                      <a:lumMod val="65000"/>
                      <a:alpha val="0"/>
                    </a:sysClr>
                  </a:solidFill>
                </a:ln>
                <a:solidFill>
                  <a:schemeClr val="tx1">
                    <a:lumMod val="85000"/>
                    <a:lumOff val="15000"/>
                  </a:schemeClr>
                </a:solidFill>
                <a:latin typeface="+mn-ea"/>
              </a:rPr>
              <a:t>85% </a:t>
            </a:r>
            <a:r>
              <a:rPr lang="ko-KR" altLang="en-US" sz="800" dirty="0">
                <a:ln>
                  <a:solidFill>
                    <a:sysClr val="window" lastClr="FFFFFF">
                      <a:lumMod val="65000"/>
                      <a:alpha val="0"/>
                    </a:sysClr>
                  </a:solidFill>
                </a:ln>
                <a:solidFill>
                  <a:schemeClr val="tx1">
                    <a:lumMod val="85000"/>
                    <a:lumOff val="15000"/>
                  </a:schemeClr>
                </a:solidFill>
                <a:latin typeface="+mn-ea"/>
              </a:rPr>
              <a:t>이상을 고농도 제품이 차지하여</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고농도 휴미라 바이오시밀러 제품 주목 </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271463" indent="-171450" fontAlgn="ctr">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산도스와 삼성바이오에피스는 저농도 및 고농도 모두 </a:t>
            </a:r>
            <a:r>
              <a:rPr lang="en-US" altLang="ko-KR" sz="800" dirty="0">
                <a:ln>
                  <a:solidFill>
                    <a:sysClr val="window" lastClr="FFFFFF">
                      <a:lumMod val="65000"/>
                      <a:alpha val="0"/>
                    </a:sysClr>
                  </a:solidFill>
                </a:ln>
                <a:solidFill>
                  <a:schemeClr val="tx1">
                    <a:lumMod val="85000"/>
                    <a:lumOff val="15000"/>
                  </a:schemeClr>
                </a:solidFill>
                <a:latin typeface="+mn-ea"/>
              </a:rPr>
              <a:t>FDA </a:t>
            </a:r>
            <a:r>
              <a:rPr lang="ko-KR" altLang="en-US" sz="800" dirty="0">
                <a:ln>
                  <a:solidFill>
                    <a:sysClr val="window" lastClr="FFFFFF">
                      <a:lumMod val="65000"/>
                      <a:alpha val="0"/>
                    </a:sysClr>
                  </a:solidFill>
                </a:ln>
                <a:solidFill>
                  <a:schemeClr val="tx1">
                    <a:lumMod val="85000"/>
                    <a:lumOff val="15000"/>
                  </a:schemeClr>
                </a:solidFill>
                <a:latin typeface="+mn-ea"/>
              </a:rPr>
              <a:t>허가 받아 </a:t>
            </a:r>
            <a:r>
              <a:rPr lang="en-US" altLang="ko-KR" sz="800" dirty="0">
                <a:ln>
                  <a:solidFill>
                    <a:sysClr val="window" lastClr="FFFFFF">
                      <a:lumMod val="65000"/>
                      <a:alpha val="0"/>
                    </a:sysClr>
                  </a:solidFill>
                </a:ln>
                <a:solidFill>
                  <a:schemeClr val="tx1">
                    <a:lumMod val="85000"/>
                    <a:lumOff val="15000"/>
                  </a:schemeClr>
                </a:solidFill>
                <a:latin typeface="+mn-ea"/>
              </a:rPr>
              <a:t>2023</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7</a:t>
            </a:r>
            <a:r>
              <a:rPr lang="ko-KR" altLang="en-US" sz="800" dirty="0">
                <a:ln>
                  <a:solidFill>
                    <a:sysClr val="window" lastClr="FFFFFF">
                      <a:lumMod val="65000"/>
                      <a:alpha val="0"/>
                    </a:sysClr>
                  </a:solidFill>
                </a:ln>
                <a:solidFill>
                  <a:schemeClr val="tx1">
                    <a:lumMod val="85000"/>
                    <a:lumOff val="15000"/>
                  </a:schemeClr>
                </a:solidFill>
                <a:latin typeface="+mn-ea"/>
              </a:rPr>
              <a:t>월 출시 예정</a:t>
            </a:r>
            <a:r>
              <a:rPr lang="en-US" altLang="ko-KR" sz="800" dirty="0">
                <a:ln>
                  <a:solidFill>
                    <a:sysClr val="window" lastClr="FFFFFF">
                      <a:lumMod val="65000"/>
                      <a:alpha val="0"/>
                    </a:sysClr>
                  </a:solidFill>
                </a:ln>
                <a:solidFill>
                  <a:schemeClr val="tx1">
                    <a:lumMod val="85000"/>
                    <a:lumOff val="15000"/>
                  </a:schemeClr>
                </a:solidFill>
                <a:latin typeface="+mn-ea"/>
              </a:rPr>
              <a:t>(p.21 </a:t>
            </a:r>
            <a:r>
              <a:rPr lang="ko-KR" altLang="en-US" sz="800" dirty="0">
                <a:ln>
                  <a:solidFill>
                    <a:sysClr val="window" lastClr="FFFFFF">
                      <a:lumMod val="65000"/>
                      <a:alpha val="0"/>
                    </a:sysClr>
                  </a:solidFill>
                </a:ln>
                <a:solidFill>
                  <a:schemeClr val="tx1">
                    <a:lumMod val="85000"/>
                    <a:lumOff val="15000"/>
                  </a:schemeClr>
                </a:solidFill>
                <a:latin typeface="+mn-ea"/>
              </a:rPr>
              <a:t>참고</a:t>
            </a:r>
            <a:r>
              <a:rPr lang="en-US" altLang="ko-KR" sz="800" dirty="0">
                <a:ln>
                  <a:solidFill>
                    <a:sysClr val="window" lastClr="FFFFFF">
                      <a:lumMod val="65000"/>
                      <a:alpha val="0"/>
                    </a:sysClr>
                  </a:solidFill>
                </a:ln>
                <a:solidFill>
                  <a:schemeClr val="tx1">
                    <a:lumMod val="85000"/>
                    <a:lumOff val="15000"/>
                  </a:schemeClr>
                </a:solidFill>
                <a:latin typeface="+mn-ea"/>
              </a:rPr>
              <a:t>)</a:t>
            </a:r>
          </a:p>
        </p:txBody>
      </p:sp>
      <p:sp>
        <p:nvSpPr>
          <p:cNvPr id="2" name="직사각형 14">
            <a:extLst>
              <a:ext uri="{FF2B5EF4-FFF2-40B4-BE49-F238E27FC236}">
                <a16:creationId xmlns:a16="http://schemas.microsoft.com/office/drawing/2014/main" id="{81604DF7-989E-E930-4000-8F90587258FD}"/>
              </a:ext>
            </a:extLst>
          </p:cNvPr>
          <p:cNvSpPr/>
          <p:nvPr/>
        </p:nvSpPr>
        <p:spPr>
          <a:xfrm>
            <a:off x="4771866" y="2608627"/>
            <a:ext cx="358726" cy="3278491"/>
          </a:xfrm>
          <a:custGeom>
            <a:avLst/>
            <a:gdLst>
              <a:gd name="connsiteX0" fmla="*/ 0 w 1132553"/>
              <a:gd name="connsiteY0" fmla="*/ 0 h 205373"/>
              <a:gd name="connsiteX1" fmla="*/ 1132553 w 1132553"/>
              <a:gd name="connsiteY1" fmla="*/ 0 h 205373"/>
              <a:gd name="connsiteX2" fmla="*/ 1132553 w 1132553"/>
              <a:gd name="connsiteY2" fmla="*/ 205373 h 205373"/>
              <a:gd name="connsiteX3" fmla="*/ 0 w 1132553"/>
              <a:gd name="connsiteY3" fmla="*/ 205373 h 205373"/>
              <a:gd name="connsiteX4" fmla="*/ 0 w 1132553"/>
              <a:gd name="connsiteY4" fmla="*/ 0 h 205373"/>
              <a:gd name="connsiteX0" fmla="*/ 0 w 1138163"/>
              <a:gd name="connsiteY0" fmla="*/ 813423 h 1018796"/>
              <a:gd name="connsiteX1" fmla="*/ 1138163 w 1138163"/>
              <a:gd name="connsiteY1" fmla="*/ 0 h 1018796"/>
              <a:gd name="connsiteX2" fmla="*/ 1132553 w 1138163"/>
              <a:gd name="connsiteY2" fmla="*/ 1018796 h 1018796"/>
              <a:gd name="connsiteX3" fmla="*/ 0 w 1138163"/>
              <a:gd name="connsiteY3" fmla="*/ 1018796 h 1018796"/>
              <a:gd name="connsiteX4" fmla="*/ 0 w 1138163"/>
              <a:gd name="connsiteY4" fmla="*/ 813423 h 1018796"/>
              <a:gd name="connsiteX0" fmla="*/ 0 w 1138163"/>
              <a:gd name="connsiteY0" fmla="*/ 754225 h 1018796"/>
              <a:gd name="connsiteX1" fmla="*/ 1138163 w 1138163"/>
              <a:gd name="connsiteY1" fmla="*/ 0 h 1018796"/>
              <a:gd name="connsiteX2" fmla="*/ 1132553 w 1138163"/>
              <a:gd name="connsiteY2" fmla="*/ 1018796 h 1018796"/>
              <a:gd name="connsiteX3" fmla="*/ 0 w 1138163"/>
              <a:gd name="connsiteY3" fmla="*/ 1018796 h 1018796"/>
              <a:gd name="connsiteX4" fmla="*/ 0 w 1138163"/>
              <a:gd name="connsiteY4" fmla="*/ 754225 h 1018796"/>
              <a:gd name="connsiteX0" fmla="*/ 0 w 1138163"/>
              <a:gd name="connsiteY0" fmla="*/ 762118 h 1018796"/>
              <a:gd name="connsiteX1" fmla="*/ 1138163 w 1138163"/>
              <a:gd name="connsiteY1" fmla="*/ 0 h 1018796"/>
              <a:gd name="connsiteX2" fmla="*/ 1132553 w 1138163"/>
              <a:gd name="connsiteY2" fmla="*/ 1018796 h 1018796"/>
              <a:gd name="connsiteX3" fmla="*/ 0 w 1138163"/>
              <a:gd name="connsiteY3" fmla="*/ 1018796 h 1018796"/>
              <a:gd name="connsiteX4" fmla="*/ 0 w 1138163"/>
              <a:gd name="connsiteY4" fmla="*/ 762118 h 1018796"/>
              <a:gd name="connsiteX0" fmla="*/ 33733 w 1171896"/>
              <a:gd name="connsiteY0" fmla="*/ 762118 h 1018796"/>
              <a:gd name="connsiteX1" fmla="*/ 1171896 w 1171896"/>
              <a:gd name="connsiteY1" fmla="*/ 0 h 1018796"/>
              <a:gd name="connsiteX2" fmla="*/ 1166286 w 1171896"/>
              <a:gd name="connsiteY2" fmla="*/ 1018796 h 1018796"/>
              <a:gd name="connsiteX3" fmla="*/ 0 w 1171896"/>
              <a:gd name="connsiteY3" fmla="*/ 989059 h 1018796"/>
              <a:gd name="connsiteX4" fmla="*/ 33733 w 1171896"/>
              <a:gd name="connsiteY4" fmla="*/ 762118 h 1018796"/>
              <a:gd name="connsiteX0" fmla="*/ 0 w 1138163"/>
              <a:gd name="connsiteY0" fmla="*/ 762118 h 1018796"/>
              <a:gd name="connsiteX1" fmla="*/ 1138163 w 1138163"/>
              <a:gd name="connsiteY1" fmla="*/ 0 h 1018796"/>
              <a:gd name="connsiteX2" fmla="*/ 1132553 w 1138163"/>
              <a:gd name="connsiteY2" fmla="*/ 1018796 h 1018796"/>
              <a:gd name="connsiteX3" fmla="*/ 13059 w 1138163"/>
              <a:gd name="connsiteY3" fmla="*/ 986767 h 1018796"/>
              <a:gd name="connsiteX4" fmla="*/ 0 w 1138163"/>
              <a:gd name="connsiteY4" fmla="*/ 762118 h 1018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163" h="1018796">
                <a:moveTo>
                  <a:pt x="0" y="762118"/>
                </a:moveTo>
                <a:lnTo>
                  <a:pt x="1138163" y="0"/>
                </a:lnTo>
                <a:lnTo>
                  <a:pt x="1132553" y="1018796"/>
                </a:lnTo>
                <a:lnTo>
                  <a:pt x="13059" y="986767"/>
                </a:lnTo>
                <a:lnTo>
                  <a:pt x="0" y="762118"/>
                </a:lnTo>
                <a:close/>
              </a:path>
            </a:pathLst>
          </a:cu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70" name="직사각형 69">
            <a:extLst>
              <a:ext uri="{FF2B5EF4-FFF2-40B4-BE49-F238E27FC236}">
                <a16:creationId xmlns:a16="http://schemas.microsoft.com/office/drawing/2014/main" id="{941219DD-DDE3-DA69-A649-2EA50FA36E94}"/>
              </a:ext>
            </a:extLst>
          </p:cNvPr>
          <p:cNvSpPr/>
          <p:nvPr/>
        </p:nvSpPr>
        <p:spPr>
          <a:xfrm>
            <a:off x="505300" y="5059992"/>
            <a:ext cx="1198524" cy="743509"/>
          </a:xfrm>
          <a:prstGeom prst="rect">
            <a:avLst/>
          </a:prstGeom>
          <a:solidFill>
            <a:srgbClr val="EBFAFF"/>
          </a:solidFill>
          <a:ln w="6350">
            <a:solidFill>
              <a:srgbClr val="CDF3FF"/>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3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tx2">
                      <a:alpha val="0"/>
                    </a:schemeClr>
                  </a:solidFill>
                </a:ln>
                <a:solidFill>
                  <a:schemeClr val="tx1">
                    <a:lumMod val="85000"/>
                    <a:lumOff val="15000"/>
                  </a:schemeClr>
                </a:solidFill>
                <a:latin typeface="+mn-ea"/>
                <a:ea typeface="KoPub돋움체 Medium" panose="00000600000000000000" pitchFamily="2" charset="-127"/>
              </a:rPr>
              <a:t>바이오시밀러 상호교환성 임상 폐지</a:t>
            </a:r>
          </a:p>
        </p:txBody>
      </p:sp>
      <p:sp>
        <p:nvSpPr>
          <p:cNvPr id="68" name="직사각형 67">
            <a:extLst>
              <a:ext uri="{FF2B5EF4-FFF2-40B4-BE49-F238E27FC236}">
                <a16:creationId xmlns:a16="http://schemas.microsoft.com/office/drawing/2014/main" id="{50A73E61-490C-3928-9FF9-BD706488BBC0}"/>
              </a:ext>
            </a:extLst>
          </p:cNvPr>
          <p:cNvSpPr/>
          <p:nvPr/>
        </p:nvSpPr>
        <p:spPr>
          <a:xfrm>
            <a:off x="505301" y="3222523"/>
            <a:ext cx="1198524" cy="1766898"/>
          </a:xfrm>
          <a:prstGeom prst="rect">
            <a:avLst/>
          </a:prstGeom>
          <a:solidFill>
            <a:srgbClr val="EBFAFF"/>
          </a:solidFill>
          <a:ln w="6350">
            <a:solidFill>
              <a:srgbClr val="CDF3FF"/>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3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tx2">
                      <a:alpha val="0"/>
                    </a:schemeClr>
                  </a:solidFill>
                </a:ln>
                <a:solidFill>
                  <a:schemeClr val="tx1">
                    <a:lumMod val="85000"/>
                    <a:lumOff val="15000"/>
                  </a:schemeClr>
                </a:solidFill>
                <a:latin typeface="+mn-ea"/>
                <a:ea typeface="KoPub돋움체 Medium" panose="00000600000000000000" pitchFamily="2" charset="-127"/>
              </a:rPr>
              <a:t>바이오시밀러 상호교환성에 대한 지침 유지 </a:t>
            </a:r>
            <a:endParaRPr lang="en-US" altLang="ko-KR" sz="1000" b="1" dirty="0">
              <a:ln>
                <a:solidFill>
                  <a:schemeClr val="tx2">
                    <a:alpha val="0"/>
                  </a:schemeClr>
                </a:solidFill>
              </a:ln>
              <a:solidFill>
                <a:schemeClr val="tx1">
                  <a:lumMod val="85000"/>
                  <a:lumOff val="15000"/>
                </a:schemeClr>
              </a:solidFill>
              <a:latin typeface="+mn-ea"/>
              <a:ea typeface="KoPub돋움체 Medium" panose="00000600000000000000" pitchFamily="2" charset="-127"/>
            </a:endParaRPr>
          </a:p>
        </p:txBody>
      </p:sp>
      <p:sp>
        <p:nvSpPr>
          <p:cNvPr id="26" name="직사각형 25">
            <a:extLst>
              <a:ext uri="{FF2B5EF4-FFF2-40B4-BE49-F238E27FC236}">
                <a16:creationId xmlns:a16="http://schemas.microsoft.com/office/drawing/2014/main" id="{F85FE651-31DD-0838-7AAE-BCE0C89EF9C2}"/>
              </a:ext>
            </a:extLst>
          </p:cNvPr>
          <p:cNvSpPr/>
          <p:nvPr/>
        </p:nvSpPr>
        <p:spPr>
          <a:xfrm>
            <a:off x="5132437" y="3953691"/>
            <a:ext cx="4284664" cy="1913038"/>
          </a:xfrm>
          <a:prstGeom prst="rect">
            <a:avLst/>
          </a:prstGeom>
          <a:solidFill>
            <a:schemeClr val="bg1"/>
          </a:solidFill>
          <a:ln w="6350">
            <a:solidFill>
              <a:srgbClr val="00338D"/>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0" tIns="0" rIns="108000" bIns="0" rtlCol="0" anchor="ctr">
            <a:no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셀트리온은 자가면역질환 치료제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램시마</a:t>
            </a:r>
            <a:r>
              <a:rPr lang="en-US" altLang="ko-KR" sz="900" b="1" dirty="0">
                <a:ln>
                  <a:solidFill>
                    <a:sysClr val="window" lastClr="FFFFFF">
                      <a:lumMod val="65000"/>
                      <a:alpha val="0"/>
                    </a:sysClr>
                  </a:solidFill>
                </a:ln>
                <a:solidFill>
                  <a:schemeClr val="tx1">
                    <a:lumMod val="85000"/>
                    <a:lumOff val="15000"/>
                  </a:schemeClr>
                </a:solidFill>
                <a:latin typeface="+mn-ea"/>
              </a:rPr>
              <a:t>IV(</a:t>
            </a:r>
            <a:r>
              <a:rPr lang="ko-KR" altLang="en-US" sz="900" b="1" dirty="0">
                <a:ln>
                  <a:solidFill>
                    <a:sysClr val="window" lastClr="FFFFFF">
                      <a:lumMod val="65000"/>
                      <a:alpha val="0"/>
                    </a:sysClr>
                  </a:solidFill>
                </a:ln>
                <a:solidFill>
                  <a:schemeClr val="tx1">
                    <a:lumMod val="85000"/>
                    <a:lumOff val="15000"/>
                  </a:schemeClr>
                </a:solidFill>
                <a:latin typeface="+mn-ea"/>
              </a:rPr>
              <a:t>정맥주사제형</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의 투약 편의성을 개선한 최초의 인플릭시맙 피하주사제형인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램시마</a:t>
            </a:r>
            <a:r>
              <a:rPr lang="en-US" altLang="ko-KR" sz="900" b="1" dirty="0">
                <a:ln>
                  <a:solidFill>
                    <a:sysClr val="window" lastClr="FFFFFF">
                      <a:lumMod val="65000"/>
                      <a:alpha val="0"/>
                    </a:sysClr>
                  </a:solidFill>
                </a:ln>
                <a:solidFill>
                  <a:schemeClr val="tx1">
                    <a:lumMod val="85000"/>
                    <a:lumOff val="15000"/>
                  </a:schemeClr>
                </a:solidFill>
                <a:latin typeface="+mn-ea"/>
              </a:rPr>
              <a:t>SC’ </a:t>
            </a:r>
            <a:r>
              <a:rPr lang="ko-KR" altLang="en-US" sz="900" b="1" dirty="0">
                <a:ln>
                  <a:solidFill>
                    <a:sysClr val="window" lastClr="FFFFFF">
                      <a:lumMod val="65000"/>
                      <a:alpha val="0"/>
                    </a:sysClr>
                  </a:solidFill>
                </a:ln>
                <a:solidFill>
                  <a:schemeClr val="tx1">
                    <a:lumMod val="85000"/>
                    <a:lumOff val="15000"/>
                  </a:schemeClr>
                </a:solidFill>
                <a:latin typeface="+mn-ea"/>
              </a:rPr>
              <a:t>개발</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171450" indent="-171450" fontAlgn="ctr">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현재 유럽 </a:t>
            </a:r>
            <a:r>
              <a:rPr lang="en-US" altLang="ko-KR" sz="800" dirty="0">
                <a:ln>
                  <a:solidFill>
                    <a:sysClr val="window" lastClr="FFFFFF">
                      <a:lumMod val="65000"/>
                      <a:alpha val="0"/>
                    </a:sysClr>
                  </a:solidFill>
                </a:ln>
                <a:solidFill>
                  <a:schemeClr val="tx1">
                    <a:lumMod val="85000"/>
                    <a:lumOff val="15000"/>
                  </a:schemeClr>
                </a:solidFill>
                <a:latin typeface="+mn-ea"/>
              </a:rPr>
              <a:t>EMA </a:t>
            </a:r>
            <a:r>
              <a:rPr lang="ko-KR" altLang="en-US" sz="800" dirty="0">
                <a:ln>
                  <a:solidFill>
                    <a:sysClr val="window" lastClr="FFFFFF">
                      <a:lumMod val="65000"/>
                      <a:alpha val="0"/>
                    </a:sysClr>
                  </a:solidFill>
                </a:ln>
                <a:solidFill>
                  <a:schemeClr val="tx1">
                    <a:lumMod val="85000"/>
                    <a:lumOff val="15000"/>
                  </a:schemeClr>
                </a:solidFill>
                <a:latin typeface="+mn-ea"/>
              </a:rPr>
              <a:t>허가 받아 판매 중이며</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 램시마와 듀얼 포뮬레이션</a:t>
            </a:r>
            <a:r>
              <a:rPr lang="en-US" altLang="ko-KR" sz="800" dirty="0">
                <a:ln>
                  <a:solidFill>
                    <a:sysClr val="window" lastClr="FFFFFF">
                      <a:lumMod val="65000"/>
                      <a:alpha val="0"/>
                    </a:sysClr>
                  </a:solidFill>
                </a:ln>
                <a:solidFill>
                  <a:schemeClr val="tx1">
                    <a:lumMod val="85000"/>
                    <a:lumOff val="15000"/>
                  </a:schemeClr>
                </a:solidFill>
                <a:latin typeface="+mn-ea"/>
              </a:rPr>
              <a:t>(Dual formulation) </a:t>
            </a:r>
            <a:r>
              <a:rPr lang="ko-KR" altLang="en-US" sz="800" dirty="0">
                <a:ln>
                  <a:solidFill>
                    <a:sysClr val="window" lastClr="FFFFFF">
                      <a:lumMod val="65000"/>
                      <a:alpha val="0"/>
                    </a:sysClr>
                  </a:solidFill>
                </a:ln>
                <a:solidFill>
                  <a:schemeClr val="tx1">
                    <a:lumMod val="85000"/>
                    <a:lumOff val="15000"/>
                  </a:schemeClr>
                </a:solidFill>
                <a:latin typeface="+mn-ea"/>
              </a:rPr>
              <a:t>치료 요법</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전략으로 매출 성장에 기여 </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171450" indent="-171450" fontAlgn="ctr">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미국 </a:t>
            </a:r>
            <a:r>
              <a:rPr lang="en-US" altLang="ko-KR" sz="800" dirty="0">
                <a:ln>
                  <a:solidFill>
                    <a:sysClr val="window" lastClr="FFFFFF">
                      <a:lumMod val="65000"/>
                      <a:alpha val="0"/>
                    </a:sysClr>
                  </a:solidFill>
                </a:ln>
                <a:solidFill>
                  <a:schemeClr val="tx1">
                    <a:lumMod val="85000"/>
                    <a:lumOff val="15000"/>
                  </a:schemeClr>
                </a:solidFill>
                <a:latin typeface="+mn-ea"/>
              </a:rPr>
              <a:t>FDA</a:t>
            </a:r>
            <a:r>
              <a:rPr lang="ko-KR" altLang="en-US" sz="800" dirty="0">
                <a:ln>
                  <a:solidFill>
                    <a:sysClr val="window" lastClr="FFFFFF">
                      <a:lumMod val="65000"/>
                      <a:alpha val="0"/>
                    </a:sysClr>
                  </a:solidFill>
                </a:ln>
                <a:solidFill>
                  <a:schemeClr val="tx1">
                    <a:lumMod val="85000"/>
                    <a:lumOff val="15000"/>
                  </a:schemeClr>
                </a:solidFill>
                <a:latin typeface="+mn-ea"/>
              </a:rPr>
              <a:t>로부터 제품 차별성을 인정받아 신약으로 허가 신청 완료  </a:t>
            </a:r>
            <a:r>
              <a:rPr lang="en-US" altLang="ko-KR" sz="800" dirty="0">
                <a:ln>
                  <a:solidFill>
                    <a:sysClr val="window" lastClr="FFFFFF">
                      <a:lumMod val="65000"/>
                      <a:alpha val="0"/>
                    </a:sysClr>
                  </a:solidFill>
                </a:ln>
                <a:solidFill>
                  <a:schemeClr val="tx1">
                    <a:lumMod val="85000"/>
                    <a:lumOff val="15000"/>
                  </a:schemeClr>
                </a:solidFill>
                <a:latin typeface="+mn-ea"/>
              </a:rPr>
              <a:t>(2022.12)</a:t>
            </a: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자가면역 치료제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스텔라라</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주사제</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바이오시밀러를 자체 개발함과 동시에</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협업을 통한 경구형 치료제 개발 중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171450" indent="-171450" fontAlgn="ctr">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美 바이오텍 </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라니 테라퓨틱스</a:t>
            </a:r>
            <a:r>
              <a:rPr lang="en-US" altLang="ko-KR" sz="800" dirty="0">
                <a:ln>
                  <a:solidFill>
                    <a:sysClr val="window" lastClr="FFFFFF">
                      <a:lumMod val="65000"/>
                      <a:alpha val="0"/>
                    </a:sysClr>
                  </a:solidFill>
                </a:ln>
                <a:solidFill>
                  <a:schemeClr val="tx1">
                    <a:lumMod val="85000"/>
                    <a:lumOff val="15000"/>
                  </a:schemeClr>
                </a:solidFill>
                <a:latin typeface="+mn-ea"/>
              </a:rPr>
              <a:t>(Rani Therapeutics)’</a:t>
            </a:r>
            <a:r>
              <a:rPr lang="ko-KR" altLang="en-US" sz="800" dirty="0">
                <a:ln>
                  <a:solidFill>
                    <a:sysClr val="window" lastClr="FFFFFF">
                      <a:lumMod val="65000"/>
                      <a:alpha val="0"/>
                    </a:sysClr>
                  </a:solidFill>
                </a:ln>
                <a:solidFill>
                  <a:schemeClr val="tx1">
                    <a:lumMod val="85000"/>
                    <a:lumOff val="15000"/>
                  </a:schemeClr>
                </a:solidFill>
                <a:latin typeface="+mn-ea"/>
              </a:rPr>
              <a:t>와 경구형 </a:t>
            </a:r>
            <a:r>
              <a:rPr lang="ko-KR" altLang="en-US" sz="800" dirty="0" err="1">
                <a:ln>
                  <a:solidFill>
                    <a:sysClr val="window" lastClr="FFFFFF">
                      <a:lumMod val="65000"/>
                      <a:alpha val="0"/>
                    </a:sysClr>
                  </a:solidFill>
                </a:ln>
                <a:solidFill>
                  <a:schemeClr val="tx1">
                    <a:lumMod val="85000"/>
                    <a:lumOff val="15000"/>
                  </a:schemeClr>
                </a:solidFill>
                <a:latin typeface="+mn-ea"/>
              </a:rPr>
              <a:t>우스테키누맙</a:t>
            </a:r>
            <a:r>
              <a:rPr lang="en-US" altLang="ko-KR" sz="800" dirty="0">
                <a:ln>
                  <a:solidFill>
                    <a:sysClr val="window" lastClr="FFFFFF">
                      <a:lumMod val="65000"/>
                      <a:alpha val="0"/>
                    </a:sysClr>
                  </a:solidFill>
                </a:ln>
                <a:solidFill>
                  <a:schemeClr val="tx1">
                    <a:lumMod val="85000"/>
                    <a:lumOff val="15000"/>
                  </a:schemeClr>
                </a:solidFill>
                <a:latin typeface="+mn-ea"/>
              </a:rPr>
              <a:t>(Ustekinumab) </a:t>
            </a:r>
            <a:r>
              <a:rPr lang="ko-KR" altLang="en-US" sz="800" dirty="0">
                <a:ln>
                  <a:solidFill>
                    <a:sysClr val="window" lastClr="FFFFFF">
                      <a:lumMod val="65000"/>
                      <a:alpha val="0"/>
                    </a:sysClr>
                  </a:solidFill>
                </a:ln>
                <a:solidFill>
                  <a:schemeClr val="tx1">
                    <a:lumMod val="85000"/>
                    <a:lumOff val="15000"/>
                  </a:schemeClr>
                </a:solidFill>
                <a:latin typeface="+mn-ea"/>
              </a:rPr>
              <a:t>개발을 위한 계약 체결</a:t>
            </a:r>
            <a:r>
              <a:rPr lang="en-US" altLang="ko-KR" sz="800" dirty="0">
                <a:ln>
                  <a:solidFill>
                    <a:sysClr val="window" lastClr="FFFFFF">
                      <a:lumMod val="65000"/>
                      <a:alpha val="0"/>
                    </a:sysClr>
                  </a:solidFill>
                </a:ln>
                <a:solidFill>
                  <a:schemeClr val="tx1">
                    <a:lumMod val="85000"/>
                    <a:lumOff val="15000"/>
                  </a:schemeClr>
                </a:solidFill>
                <a:latin typeface="+mn-ea"/>
              </a:rPr>
              <a:t>(2023.01)</a:t>
            </a: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Ⅳ. </a:t>
            </a:r>
            <a:r>
              <a:rPr lang="ko-KR" altLang="en-US" dirty="0"/>
              <a:t>바이오시밀러 산업 이슈에 따른 기업 대응 전략</a:t>
            </a:r>
            <a:endParaRPr lang="en-US" altLang="ko-KR"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② 美 바이오시밀러 시장 진출 및 시장점유율 확대 </a:t>
            </a:r>
            <a:r>
              <a:rPr lang="en-US" altLang="ko-KR" dirty="0"/>
              <a:t>(2/2)</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r>
              <a:rPr lang="ko-KR" altLang="en-US" dirty="0"/>
              <a:t>미국 바이오시밀러 시장은 </a:t>
            </a:r>
            <a:r>
              <a:rPr lang="en-US" altLang="ko-KR" dirty="0"/>
              <a:t>IRA</a:t>
            </a:r>
            <a:r>
              <a:rPr lang="ko-KR" altLang="en-US" dirty="0"/>
              <a:t>와 더불어 상호교환성 임상 폐지까지 논의되면서 다수의 바이오텍 기업들이 미국 시장 진출이 예상되고</a:t>
            </a:r>
            <a:r>
              <a:rPr lang="en-US" altLang="ko-KR" dirty="0"/>
              <a:t>, </a:t>
            </a:r>
            <a:r>
              <a:rPr lang="ko-KR" altLang="en-US" dirty="0"/>
              <a:t>바이오시밀러 상호교환성 임상 유무에 따른 차별화된 전략 필요</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언론보도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 </a:t>
            </a:r>
          </a:p>
        </p:txBody>
      </p:sp>
      <p:grpSp>
        <p:nvGrpSpPr>
          <p:cNvPr id="8" name="그룹 7">
            <a:extLst>
              <a:ext uri="{FF2B5EF4-FFF2-40B4-BE49-F238E27FC236}">
                <a16:creationId xmlns:a16="http://schemas.microsoft.com/office/drawing/2014/main" id="{3B7C7A73-FB44-D2A3-22EA-B4BAC8816677}"/>
              </a:ext>
            </a:extLst>
          </p:cNvPr>
          <p:cNvGrpSpPr/>
          <p:nvPr/>
        </p:nvGrpSpPr>
        <p:grpSpPr>
          <a:xfrm>
            <a:off x="489000" y="2176483"/>
            <a:ext cx="4284613" cy="276837"/>
            <a:chOff x="704850" y="2013298"/>
            <a:chExt cx="4140200" cy="276837"/>
          </a:xfrm>
        </p:grpSpPr>
        <p:sp>
          <p:nvSpPr>
            <p:cNvPr id="12" name="TextBox 11">
              <a:extLst>
                <a:ext uri="{FF2B5EF4-FFF2-40B4-BE49-F238E27FC236}">
                  <a16:creationId xmlns:a16="http://schemas.microsoft.com/office/drawing/2014/main" id="{F58193CF-DEAC-06B9-C07A-078EADF48BD4}"/>
                </a:ext>
              </a:extLst>
            </p:cNvPr>
            <p:cNvSpPr txBox="1"/>
            <p:nvPr/>
          </p:nvSpPr>
          <p:spPr>
            <a:xfrm>
              <a:off x="704850" y="2046854"/>
              <a:ext cx="3097947" cy="200055"/>
            </a:xfrm>
            <a:prstGeom prst="rect">
              <a:avLst/>
            </a:prstGeom>
            <a:noFill/>
          </p:spPr>
          <p:txBody>
            <a:bodyPr wrap="none" lIns="0" tIns="0" rIns="0" bIns="0" rtlCol="0">
              <a:spAutoFit/>
            </a:bodyPr>
            <a:lstStyle/>
            <a:p>
              <a:pPr>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바이오시밀러 상호교환성 임상 유무에 따른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전략</a:t>
              </a:r>
            </a:p>
          </p:txBody>
        </p:sp>
        <p:cxnSp>
          <p:nvCxnSpPr>
            <p:cNvPr id="13" name="직선 연결선 12">
              <a:extLst>
                <a:ext uri="{FF2B5EF4-FFF2-40B4-BE49-F238E27FC236}">
                  <a16:creationId xmlns:a16="http://schemas.microsoft.com/office/drawing/2014/main" id="{B65FBBB5-BD73-EEF7-91DD-1D651F9819E4}"/>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1877F0A4-6148-68AE-489C-5CA596297090}"/>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7" name="그룹 16">
            <a:extLst>
              <a:ext uri="{FF2B5EF4-FFF2-40B4-BE49-F238E27FC236}">
                <a16:creationId xmlns:a16="http://schemas.microsoft.com/office/drawing/2014/main" id="{0FA99656-F084-9F4B-CA92-957742F6AD53}"/>
              </a:ext>
            </a:extLst>
          </p:cNvPr>
          <p:cNvGrpSpPr/>
          <p:nvPr/>
        </p:nvGrpSpPr>
        <p:grpSpPr>
          <a:xfrm>
            <a:off x="5132437" y="2176483"/>
            <a:ext cx="4284614" cy="276837"/>
            <a:chOff x="704850" y="2013298"/>
            <a:chExt cx="4140200" cy="276837"/>
          </a:xfrm>
        </p:grpSpPr>
        <p:sp>
          <p:nvSpPr>
            <p:cNvPr id="18" name="TextBox 17">
              <a:extLst>
                <a:ext uri="{FF2B5EF4-FFF2-40B4-BE49-F238E27FC236}">
                  <a16:creationId xmlns:a16="http://schemas.microsoft.com/office/drawing/2014/main" id="{80999CEE-5D6E-F454-FF9B-E2A6B033E885}"/>
                </a:ext>
              </a:extLst>
            </p:cNvPr>
            <p:cNvSpPr txBox="1"/>
            <p:nvPr/>
          </p:nvSpPr>
          <p:spPr>
            <a:xfrm>
              <a:off x="704850" y="2046854"/>
              <a:ext cx="3708242" cy="200055"/>
            </a:xfrm>
            <a:prstGeom prst="rect">
              <a:avLst/>
            </a:prstGeom>
            <a:noFill/>
          </p:spPr>
          <p:txBody>
            <a:bodyPr wrap="none" lIns="0" tIns="0" rIns="0" bIns="0" rtlCol="0">
              <a:spAutoFit/>
            </a:bodyPr>
            <a:lstStyle/>
            <a:p>
              <a:pPr>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제형 차별화를 통한 제품 경쟁력 확보하여 시장점유율 확장</a:t>
              </a:r>
            </a:p>
          </p:txBody>
        </p:sp>
        <p:cxnSp>
          <p:nvCxnSpPr>
            <p:cNvPr id="19" name="직선 연결선 18">
              <a:extLst>
                <a:ext uri="{FF2B5EF4-FFF2-40B4-BE49-F238E27FC236}">
                  <a16:creationId xmlns:a16="http://schemas.microsoft.com/office/drawing/2014/main" id="{7C0D57F3-D78D-C335-D5C1-DD48EDFCAA03}"/>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6A109A0C-FAFA-3870-DE87-65EEA02FB8D1}"/>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6" name="직사각형 15">
            <a:extLst>
              <a:ext uri="{FF2B5EF4-FFF2-40B4-BE49-F238E27FC236}">
                <a16:creationId xmlns:a16="http://schemas.microsoft.com/office/drawing/2014/main" id="{7888C88D-BC5E-4906-5D23-B56F4C8D512B}"/>
              </a:ext>
            </a:extLst>
          </p:cNvPr>
          <p:cNvSpPr/>
          <p:nvPr/>
        </p:nvSpPr>
        <p:spPr>
          <a:xfrm>
            <a:off x="5132437" y="2555203"/>
            <a:ext cx="979200" cy="1359641"/>
          </a:xfrm>
          <a:prstGeom prst="rect">
            <a:avLst/>
          </a:prstGeom>
          <a:solidFill>
            <a:srgbClr val="00338D"/>
          </a:solidFill>
          <a:ln w="6350">
            <a:solidFill>
              <a:srgbClr val="00338D"/>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50" b="1" dirty="0">
                <a:ln>
                  <a:solidFill>
                    <a:schemeClr val="tx2">
                      <a:alpha val="0"/>
                    </a:schemeClr>
                  </a:solidFill>
                </a:ln>
                <a:solidFill>
                  <a:schemeClr val="bg1"/>
                </a:solidFill>
                <a:latin typeface="+mn-ea"/>
              </a:rPr>
              <a:t>고농도 제형 개발하여 다양성 확보</a:t>
            </a:r>
            <a:endParaRPr lang="ko-KR" altLang="en-US" sz="1000" b="1" dirty="0">
              <a:ln>
                <a:solidFill>
                  <a:schemeClr val="tx2">
                    <a:alpha val="0"/>
                  </a:schemeClr>
                </a:solidFill>
              </a:ln>
              <a:solidFill>
                <a:schemeClr val="bg1"/>
              </a:solidFill>
              <a:latin typeface="+mn-ea"/>
            </a:endParaRPr>
          </a:p>
        </p:txBody>
      </p:sp>
      <p:sp>
        <p:nvSpPr>
          <p:cNvPr id="24" name="직사각형 23">
            <a:extLst>
              <a:ext uri="{FF2B5EF4-FFF2-40B4-BE49-F238E27FC236}">
                <a16:creationId xmlns:a16="http://schemas.microsoft.com/office/drawing/2014/main" id="{DC5FAC9F-9E66-2372-E1C9-0BFCB61F97E8}"/>
              </a:ext>
            </a:extLst>
          </p:cNvPr>
          <p:cNvSpPr/>
          <p:nvPr/>
        </p:nvSpPr>
        <p:spPr>
          <a:xfrm>
            <a:off x="5132437" y="3953691"/>
            <a:ext cx="979200" cy="1913038"/>
          </a:xfrm>
          <a:prstGeom prst="rect">
            <a:avLst/>
          </a:prstGeom>
          <a:solidFill>
            <a:srgbClr val="00338D"/>
          </a:solidFill>
          <a:ln w="6350">
            <a:solidFill>
              <a:srgbClr val="00338D"/>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1050" b="1" dirty="0">
                <a:ln>
                  <a:solidFill>
                    <a:schemeClr val="tx2">
                      <a:alpha val="0"/>
                    </a:schemeClr>
                  </a:solidFill>
                </a:ln>
                <a:solidFill>
                  <a:schemeClr val="bg1"/>
                </a:solidFill>
                <a:latin typeface="+mn-ea"/>
              </a:rPr>
              <a:t>신제형 개발로</a:t>
            </a:r>
            <a:r>
              <a:rPr lang="en-US" altLang="ko-KR" sz="1050" b="1" dirty="0">
                <a:ln>
                  <a:solidFill>
                    <a:schemeClr val="tx2">
                      <a:alpha val="0"/>
                    </a:schemeClr>
                  </a:solidFill>
                </a:ln>
                <a:solidFill>
                  <a:schemeClr val="bg1"/>
                </a:solidFill>
                <a:latin typeface="+mn-ea"/>
              </a:rPr>
              <a:t> </a:t>
            </a:r>
            <a:r>
              <a:rPr lang="ko-KR" altLang="en-US" sz="1050" b="1" dirty="0">
                <a:ln>
                  <a:solidFill>
                    <a:schemeClr val="tx2">
                      <a:alpha val="0"/>
                    </a:schemeClr>
                  </a:solidFill>
                </a:ln>
                <a:solidFill>
                  <a:schemeClr val="bg1"/>
                </a:solidFill>
                <a:latin typeface="+mn-ea"/>
              </a:rPr>
              <a:t>치료 옵션 확장</a:t>
            </a:r>
          </a:p>
        </p:txBody>
      </p:sp>
      <p:sp>
        <p:nvSpPr>
          <p:cNvPr id="40" name="직사각형 39">
            <a:extLst>
              <a:ext uri="{FF2B5EF4-FFF2-40B4-BE49-F238E27FC236}">
                <a16:creationId xmlns:a16="http://schemas.microsoft.com/office/drawing/2014/main" id="{A0739EDB-759A-66C1-9575-77A2ADE68782}"/>
              </a:ext>
            </a:extLst>
          </p:cNvPr>
          <p:cNvSpPr/>
          <p:nvPr/>
        </p:nvSpPr>
        <p:spPr>
          <a:xfrm>
            <a:off x="1747668" y="3220758"/>
            <a:ext cx="3024197" cy="1768663"/>
          </a:xfrm>
          <a:prstGeom prst="rect">
            <a:avLst/>
          </a:prstGeom>
          <a:noFill/>
          <a:ln w="6350">
            <a:solidFill>
              <a:srgbClr val="CDF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ko-KR" altLang="en-US" sz="800" b="1" dirty="0">
                <a:ln>
                  <a:solidFill>
                    <a:sysClr val="window" lastClr="FFFFFF">
                      <a:lumMod val="65000"/>
                      <a:alpha val="0"/>
                    </a:sysClr>
                  </a:solidFill>
                </a:ln>
                <a:solidFill>
                  <a:schemeClr val="tx1">
                    <a:lumMod val="85000"/>
                    <a:lumOff val="15000"/>
                  </a:schemeClr>
                </a:solidFill>
                <a:latin typeface="+mn-ea"/>
              </a:rPr>
              <a:t>처음 지정되는 상호교환성 바이오시밀러는 </a:t>
            </a:r>
            <a:r>
              <a:rPr lang="en-US" altLang="ko-KR" sz="800" b="1" dirty="0">
                <a:ln>
                  <a:solidFill>
                    <a:sysClr val="window" lastClr="FFFFFF">
                      <a:lumMod val="65000"/>
                      <a:alpha val="0"/>
                    </a:sysClr>
                  </a:solidFill>
                </a:ln>
                <a:solidFill>
                  <a:schemeClr val="tx1">
                    <a:lumMod val="85000"/>
                    <a:lumOff val="15000"/>
                  </a:schemeClr>
                </a:solidFill>
                <a:latin typeface="+mn-ea"/>
              </a:rPr>
              <a:t>1</a:t>
            </a:r>
            <a:r>
              <a:rPr lang="ko-KR" altLang="en-US" sz="800" b="1" dirty="0">
                <a:ln>
                  <a:solidFill>
                    <a:sysClr val="window" lastClr="FFFFFF">
                      <a:lumMod val="65000"/>
                      <a:alpha val="0"/>
                    </a:sysClr>
                  </a:solidFill>
                </a:ln>
                <a:solidFill>
                  <a:schemeClr val="tx1">
                    <a:lumMod val="85000"/>
                    <a:lumOff val="15000"/>
                  </a:schemeClr>
                </a:solidFill>
                <a:latin typeface="+mn-ea"/>
              </a:rPr>
              <a:t>년 동안 해당 승인을 독점하기 때문에 시장 선점에 있어 우위</a:t>
            </a:r>
            <a:endParaRPr lang="en-US" altLang="ko-KR" sz="8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휴미라 바이오시밀러의 경우</a:t>
            </a:r>
            <a:r>
              <a:rPr lang="en-US" altLang="ko-KR" sz="800" dirty="0">
                <a:ln>
                  <a:solidFill>
                    <a:sysClr val="window" lastClr="FFFFFF">
                      <a:lumMod val="65000"/>
                      <a:alpha val="0"/>
                    </a:sysClr>
                  </a:solidFill>
                </a:ln>
                <a:solidFill>
                  <a:schemeClr val="tx1">
                    <a:lumMod val="85000"/>
                    <a:lumOff val="15000"/>
                  </a:schemeClr>
                </a:solidFill>
                <a:latin typeface="+mn-ea"/>
              </a:rPr>
              <a:t>, 2023</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7</a:t>
            </a:r>
            <a:r>
              <a:rPr lang="ko-KR" altLang="en-US" sz="800" dirty="0">
                <a:ln>
                  <a:solidFill>
                    <a:sysClr val="window" lastClr="FFFFFF">
                      <a:lumMod val="65000"/>
                      <a:alpha val="0"/>
                    </a:sysClr>
                  </a:solidFill>
                </a:ln>
                <a:solidFill>
                  <a:schemeClr val="tx1">
                    <a:lumMod val="85000"/>
                    <a:lumOff val="15000"/>
                  </a:schemeClr>
                </a:solidFill>
                <a:latin typeface="+mn-ea"/>
              </a:rPr>
              <a:t>월부터 </a:t>
            </a:r>
            <a:r>
              <a:rPr lang="en-US" altLang="ko-KR" sz="800" dirty="0">
                <a:ln>
                  <a:solidFill>
                    <a:sysClr val="window" lastClr="FFFFFF">
                      <a:lumMod val="65000"/>
                      <a:alpha val="0"/>
                    </a:sysClr>
                  </a:solidFill>
                </a:ln>
                <a:solidFill>
                  <a:schemeClr val="tx1">
                    <a:lumMod val="85000"/>
                    <a:lumOff val="15000"/>
                  </a:schemeClr>
                </a:solidFill>
                <a:latin typeface="+mn-ea"/>
              </a:rPr>
              <a:t>2024</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7</a:t>
            </a:r>
            <a:r>
              <a:rPr lang="ko-KR" altLang="en-US" sz="800" dirty="0">
                <a:ln>
                  <a:solidFill>
                    <a:sysClr val="window" lastClr="FFFFFF">
                      <a:lumMod val="65000"/>
                      <a:alpha val="0"/>
                    </a:sysClr>
                  </a:solidFill>
                </a:ln>
                <a:solidFill>
                  <a:schemeClr val="tx1">
                    <a:lumMod val="85000"/>
                    <a:lumOff val="15000"/>
                  </a:schemeClr>
                </a:solidFill>
                <a:latin typeface="+mn-ea"/>
              </a:rPr>
              <a:t>월까지 실테조에만 상호교환성 적용</a:t>
            </a:r>
            <a:endParaRPr lang="en-US" altLang="ko-KR" sz="800"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ko-KR" altLang="en-US" sz="800" b="1" dirty="0">
                <a:ln>
                  <a:solidFill>
                    <a:sysClr val="window" lastClr="FFFFFF">
                      <a:lumMod val="65000"/>
                      <a:alpha val="0"/>
                    </a:sysClr>
                  </a:solidFill>
                </a:ln>
                <a:solidFill>
                  <a:schemeClr val="tx1">
                    <a:lumMod val="85000"/>
                    <a:lumOff val="15000"/>
                  </a:schemeClr>
                </a:solidFill>
                <a:latin typeface="+mn-ea"/>
              </a:rPr>
              <a:t>상호교환성 바이오시밀러로 허가 시 별도의 처방의사 개입없이 약국에서 대체처방이 가능하여 상대적으로 처방량이 확대될 가능성이 높아 매출 성장에 유리 </a:t>
            </a:r>
            <a:endParaRPr lang="en-US" altLang="ko-KR" sz="8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휴미라의 경우 저농도보다 고농도의 처방율이 높으며</a:t>
            </a:r>
            <a:r>
              <a:rPr lang="en-US" altLang="ko-KR" sz="800" dirty="0">
                <a:ln>
                  <a:solidFill>
                    <a:sysClr val="window" lastClr="FFFFFF">
                      <a:lumMod val="65000"/>
                      <a:alpha val="0"/>
                    </a:sysClr>
                  </a:solidFill>
                </a:ln>
                <a:solidFill>
                  <a:schemeClr val="tx1">
                    <a:lumMod val="85000"/>
                    <a:lumOff val="15000"/>
                  </a:schemeClr>
                </a:solidFill>
                <a:latin typeface="+mn-ea"/>
              </a:rPr>
              <a:t>, </a:t>
            </a:r>
            <a:r>
              <a:rPr lang="ko-KR" altLang="en-US" sz="800" dirty="0">
                <a:ln>
                  <a:solidFill>
                    <a:sysClr val="window" lastClr="FFFFFF">
                      <a:lumMod val="65000"/>
                      <a:alpha val="0"/>
                    </a:sysClr>
                  </a:solidFill>
                </a:ln>
                <a:solidFill>
                  <a:schemeClr val="tx1">
                    <a:lumMod val="85000"/>
                    <a:lumOff val="15000"/>
                  </a:schemeClr>
                </a:solidFill>
                <a:latin typeface="+mn-ea"/>
              </a:rPr>
              <a:t>삼성바이오에피스의 고농도 휴미라 바이오시밀러가 상호교환성으로 지정되면 퍼스트 무버</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저농도</a:t>
            </a:r>
            <a:r>
              <a:rPr lang="en-US" altLang="ko-KR" sz="800" dirty="0">
                <a:ln>
                  <a:solidFill>
                    <a:sysClr val="window" lastClr="FFFFFF">
                      <a:lumMod val="65000"/>
                      <a:alpha val="0"/>
                    </a:sysClr>
                  </a:solidFill>
                </a:ln>
                <a:solidFill>
                  <a:schemeClr val="tx1">
                    <a:lumMod val="85000"/>
                    <a:lumOff val="15000"/>
                  </a:schemeClr>
                </a:solidFill>
                <a:latin typeface="+mn-ea"/>
              </a:rPr>
              <a:t>)</a:t>
            </a:r>
            <a:r>
              <a:rPr lang="ko-KR" altLang="en-US" sz="800" dirty="0">
                <a:ln>
                  <a:solidFill>
                    <a:sysClr val="window" lastClr="FFFFFF">
                      <a:lumMod val="65000"/>
                      <a:alpha val="0"/>
                    </a:sysClr>
                  </a:solidFill>
                </a:ln>
                <a:solidFill>
                  <a:schemeClr val="tx1">
                    <a:lumMod val="85000"/>
                    <a:lumOff val="15000"/>
                  </a:schemeClr>
                </a:solidFill>
                <a:latin typeface="+mn-ea"/>
              </a:rPr>
              <a:t>보다 경쟁력 확보 </a:t>
            </a:r>
            <a:r>
              <a:rPr lang="en-US" altLang="ko-KR" sz="800" dirty="0">
                <a:ln>
                  <a:solidFill>
                    <a:sysClr val="window" lastClr="FFFFFF">
                      <a:lumMod val="65000"/>
                      <a:alpha val="0"/>
                    </a:sysClr>
                  </a:solidFill>
                </a:ln>
                <a:solidFill>
                  <a:schemeClr val="tx1">
                    <a:lumMod val="85000"/>
                    <a:lumOff val="15000"/>
                  </a:schemeClr>
                </a:solidFill>
                <a:latin typeface="+mn-ea"/>
              </a:rPr>
              <a:t>(2023</a:t>
            </a:r>
            <a:r>
              <a:rPr lang="ko-KR" altLang="en-US" sz="800" dirty="0">
                <a:ln>
                  <a:solidFill>
                    <a:sysClr val="window" lastClr="FFFFFF">
                      <a:lumMod val="65000"/>
                      <a:alpha val="0"/>
                    </a:sysClr>
                  </a:solidFill>
                </a:ln>
                <a:solidFill>
                  <a:schemeClr val="tx1">
                    <a:lumMod val="85000"/>
                    <a:lumOff val="15000"/>
                  </a:schemeClr>
                </a:solidFill>
                <a:latin typeface="+mn-ea"/>
              </a:rPr>
              <a:t>년 </a:t>
            </a:r>
            <a:r>
              <a:rPr lang="en-US" altLang="ko-KR" sz="800" dirty="0">
                <a:ln>
                  <a:solidFill>
                    <a:sysClr val="window" lastClr="FFFFFF">
                      <a:lumMod val="65000"/>
                      <a:alpha val="0"/>
                    </a:sysClr>
                  </a:solidFill>
                </a:ln>
                <a:solidFill>
                  <a:schemeClr val="tx1">
                    <a:lumMod val="85000"/>
                    <a:lumOff val="15000"/>
                  </a:schemeClr>
                </a:solidFill>
                <a:latin typeface="+mn-ea"/>
              </a:rPr>
              <a:t>5</a:t>
            </a:r>
            <a:r>
              <a:rPr lang="ko-KR" altLang="en-US" sz="800" dirty="0">
                <a:ln>
                  <a:solidFill>
                    <a:sysClr val="window" lastClr="FFFFFF">
                      <a:lumMod val="65000"/>
                      <a:alpha val="0"/>
                    </a:sysClr>
                  </a:solidFill>
                </a:ln>
                <a:solidFill>
                  <a:schemeClr val="tx1">
                    <a:lumMod val="85000"/>
                    <a:lumOff val="15000"/>
                  </a:schemeClr>
                </a:solidFill>
                <a:latin typeface="+mn-ea"/>
              </a:rPr>
              <a:t>월 임상 완료 발표</a:t>
            </a:r>
            <a:r>
              <a:rPr lang="en-US" altLang="ko-KR" sz="800" dirty="0">
                <a:ln>
                  <a:solidFill>
                    <a:sysClr val="window" lastClr="FFFFFF">
                      <a:lumMod val="65000"/>
                      <a:alpha val="0"/>
                    </a:sysClr>
                  </a:solidFill>
                </a:ln>
                <a:solidFill>
                  <a:schemeClr val="tx1">
                    <a:lumMod val="85000"/>
                    <a:lumOff val="15000"/>
                  </a:schemeClr>
                </a:solidFill>
                <a:latin typeface="+mn-ea"/>
              </a:rPr>
              <a:t>)</a:t>
            </a:r>
          </a:p>
        </p:txBody>
      </p:sp>
      <p:sp>
        <p:nvSpPr>
          <p:cNvPr id="50" name="직사각형 49">
            <a:extLst>
              <a:ext uri="{FF2B5EF4-FFF2-40B4-BE49-F238E27FC236}">
                <a16:creationId xmlns:a16="http://schemas.microsoft.com/office/drawing/2014/main" id="{89E2E67F-7639-5C12-CCE5-F05C01857F64}"/>
              </a:ext>
            </a:extLst>
          </p:cNvPr>
          <p:cNvSpPr/>
          <p:nvPr/>
        </p:nvSpPr>
        <p:spPr>
          <a:xfrm>
            <a:off x="510087" y="3215168"/>
            <a:ext cx="210959" cy="341189"/>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6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1</a:t>
            </a:r>
            <a:endParaRPr lang="ko-KR" altLang="en-US" sz="16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51" name="직사각형 50">
            <a:extLst>
              <a:ext uri="{FF2B5EF4-FFF2-40B4-BE49-F238E27FC236}">
                <a16:creationId xmlns:a16="http://schemas.microsoft.com/office/drawing/2014/main" id="{5A1B6DF0-D5DA-E7E3-FC8D-1B181AEFE4C7}"/>
              </a:ext>
            </a:extLst>
          </p:cNvPr>
          <p:cNvSpPr/>
          <p:nvPr/>
        </p:nvSpPr>
        <p:spPr>
          <a:xfrm>
            <a:off x="510926" y="5059485"/>
            <a:ext cx="201297" cy="341189"/>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6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2</a:t>
            </a:r>
            <a:endParaRPr lang="ko-KR" altLang="en-US" sz="16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63" name="직사각형 62">
            <a:extLst>
              <a:ext uri="{FF2B5EF4-FFF2-40B4-BE49-F238E27FC236}">
                <a16:creationId xmlns:a16="http://schemas.microsoft.com/office/drawing/2014/main" id="{9A8D1116-64F6-3CE4-628C-3AFD87F1936B}"/>
              </a:ext>
            </a:extLst>
          </p:cNvPr>
          <p:cNvSpPr/>
          <p:nvPr/>
        </p:nvSpPr>
        <p:spPr>
          <a:xfrm>
            <a:off x="488949" y="2565400"/>
            <a:ext cx="4274310" cy="590272"/>
          </a:xfrm>
          <a:prstGeom prst="rect">
            <a:avLst/>
          </a:prstGeom>
          <a:gradFill>
            <a:gsLst>
              <a:gs pos="51000">
                <a:srgbClr val="0B3BAD"/>
              </a:gs>
              <a:gs pos="50000">
                <a:srgbClr val="00338D"/>
              </a:gs>
            </a:gsLst>
            <a:lin ang="135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540000" tIns="144000" rIns="108000" bIns="0" rtlCol="0" anchor="t">
            <a:noAutofit/>
          </a:bodyPr>
          <a:lstStyle/>
          <a:p>
            <a:pPr fontAlgn="base" hangingPunct="0">
              <a:lnSpc>
                <a:spcPct val="110000"/>
              </a:lnSpc>
              <a:spcAft>
                <a:spcPts val="500"/>
              </a:spcAft>
            </a:pPr>
            <a:r>
              <a:rPr lang="ko-KR" altLang="en-US" sz="1000" b="1" dirty="0">
                <a:ln>
                  <a:solidFill>
                    <a:schemeClr val="tx2">
                      <a:alpha val="0"/>
                    </a:schemeClr>
                  </a:solidFill>
                </a:ln>
                <a:solidFill>
                  <a:schemeClr val="bg1"/>
                </a:solidFill>
                <a:latin typeface="+mn-ea"/>
                <a:ea typeface="KoPub돋움체 Medium" panose="00000600000000000000" pitchFamily="2" charset="-127"/>
              </a:rPr>
              <a:t>미국 바이오시밀러 시장은 허가된 모든 바이오시밀러 상호 교체가 가능한 유럽과는 차별화된 전략 필요”</a:t>
            </a:r>
          </a:p>
        </p:txBody>
      </p:sp>
      <p:grpSp>
        <p:nvGrpSpPr>
          <p:cNvPr id="64" name="Group 14">
            <a:extLst>
              <a:ext uri="{FF2B5EF4-FFF2-40B4-BE49-F238E27FC236}">
                <a16:creationId xmlns:a16="http://schemas.microsoft.com/office/drawing/2014/main" id="{6E1B9A6E-F34E-EF4A-666F-EDCDC0BE7D00}"/>
              </a:ext>
            </a:extLst>
          </p:cNvPr>
          <p:cNvGrpSpPr/>
          <p:nvPr/>
        </p:nvGrpSpPr>
        <p:grpSpPr>
          <a:xfrm>
            <a:off x="666352" y="2624896"/>
            <a:ext cx="254347" cy="215897"/>
            <a:chOff x="8342947" y="3168013"/>
            <a:chExt cx="628397" cy="533401"/>
          </a:xfrm>
          <a:solidFill>
            <a:schemeClr val="bg1"/>
          </a:solidFill>
        </p:grpSpPr>
        <p:sp>
          <p:nvSpPr>
            <p:cNvPr id="65" name="Graphic 10">
              <a:extLst>
                <a:ext uri="{FF2B5EF4-FFF2-40B4-BE49-F238E27FC236}">
                  <a16:creationId xmlns:a16="http://schemas.microsoft.com/office/drawing/2014/main" id="{483E4A1A-58B6-DA6B-5890-642A0BD181BD}"/>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sp>
          <p:nvSpPr>
            <p:cNvPr id="66" name="Graphic 10">
              <a:extLst>
                <a:ext uri="{FF2B5EF4-FFF2-40B4-BE49-F238E27FC236}">
                  <a16:creationId xmlns:a16="http://schemas.microsoft.com/office/drawing/2014/main" id="{BFD9FEBF-D863-032F-D276-B0C4C59B4CD6}"/>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dirty="0"/>
            </a:p>
          </p:txBody>
        </p:sp>
      </p:grpSp>
      <p:sp>
        <p:nvSpPr>
          <p:cNvPr id="69" name="직사각형 68">
            <a:extLst>
              <a:ext uri="{FF2B5EF4-FFF2-40B4-BE49-F238E27FC236}">
                <a16:creationId xmlns:a16="http://schemas.microsoft.com/office/drawing/2014/main" id="{D826A8D9-27BA-036A-D899-52A55561FD77}"/>
              </a:ext>
            </a:extLst>
          </p:cNvPr>
          <p:cNvSpPr/>
          <p:nvPr/>
        </p:nvSpPr>
        <p:spPr>
          <a:xfrm>
            <a:off x="1747684" y="5059487"/>
            <a:ext cx="3025929" cy="724626"/>
          </a:xfrm>
          <a:prstGeom prst="rect">
            <a:avLst/>
          </a:prstGeom>
          <a:solidFill>
            <a:schemeClr val="bg1"/>
          </a:solidFill>
          <a:ln w="6350">
            <a:solidFill>
              <a:srgbClr val="CDF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ctr">
              <a:lnSpc>
                <a:spcPct val="110000"/>
              </a:lnSpc>
              <a:spcAft>
                <a:spcPts val="500"/>
              </a:spcAft>
              <a:buFont typeface="Arial" panose="020B0604020202020204" pitchFamily="34" charset="0"/>
              <a:buChar char="•"/>
              <a:defRPr/>
            </a:pPr>
            <a:r>
              <a:rPr lang="ko-KR" altLang="en-US" sz="800" b="1" dirty="0">
                <a:ln>
                  <a:solidFill>
                    <a:sysClr val="window" lastClr="FFFFFF">
                      <a:lumMod val="65000"/>
                      <a:alpha val="0"/>
                    </a:sysClr>
                  </a:solidFill>
                </a:ln>
                <a:solidFill>
                  <a:schemeClr val="tx1">
                    <a:lumMod val="85000"/>
                    <a:lumOff val="15000"/>
                  </a:schemeClr>
                </a:solidFill>
                <a:latin typeface="+mn-ea"/>
              </a:rPr>
              <a:t>바이오시밀러에 대한 환자 접근성이 개선되면서 바이오시밀러 경쟁이 심화될 수 밖에 없기 때문에 약가는 지속적으로 인하될 가능성 존재 </a:t>
            </a:r>
            <a:endParaRPr lang="en-US" altLang="ko-KR" sz="8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800" dirty="0">
                <a:ln>
                  <a:solidFill>
                    <a:sysClr val="window" lastClr="FFFFFF">
                      <a:lumMod val="65000"/>
                      <a:alpha val="0"/>
                    </a:sysClr>
                  </a:solidFill>
                </a:ln>
                <a:solidFill>
                  <a:schemeClr val="tx1">
                    <a:lumMod val="85000"/>
                    <a:lumOff val="15000"/>
                  </a:schemeClr>
                </a:solidFill>
                <a:latin typeface="+mn-ea"/>
              </a:rPr>
              <a:t>고농도 제형이나 신제형 개발 등의 제품을 개발하여 가격 이상의 경쟁력 필요 </a:t>
            </a:r>
            <a:endParaRPr lang="en-US" altLang="ko-KR" sz="800" dirty="0">
              <a:ln>
                <a:solidFill>
                  <a:sysClr val="window" lastClr="FFFFFF">
                    <a:lumMod val="65000"/>
                    <a:alpha val="0"/>
                  </a:sysClr>
                </a:solidFill>
              </a:ln>
              <a:solidFill>
                <a:schemeClr val="tx1">
                  <a:lumMod val="85000"/>
                  <a:lumOff val="15000"/>
                </a:schemeClr>
              </a:solidFill>
              <a:latin typeface="+mn-ea"/>
            </a:endParaRPr>
          </a:p>
        </p:txBody>
      </p:sp>
    </p:spTree>
    <p:extLst>
      <p:ext uri="{BB962C8B-B14F-4D97-AF65-F5344CB8AC3E}">
        <p14:creationId xmlns:p14="http://schemas.microsoft.com/office/powerpoint/2010/main" val="1777494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화살표: 오각형 2">
            <a:extLst>
              <a:ext uri="{FF2B5EF4-FFF2-40B4-BE49-F238E27FC236}">
                <a16:creationId xmlns:a16="http://schemas.microsoft.com/office/drawing/2014/main" id="{7FC49943-B5A1-90D9-FB70-06A7820B6586}"/>
              </a:ext>
            </a:extLst>
          </p:cNvPr>
          <p:cNvSpPr/>
          <p:nvPr/>
        </p:nvSpPr>
        <p:spPr>
          <a:xfrm>
            <a:off x="606056" y="2579092"/>
            <a:ext cx="4505320" cy="3297833"/>
          </a:xfrm>
          <a:prstGeom prst="homePlate">
            <a:avLst>
              <a:gd name="adj" fmla="val 16469"/>
            </a:avLst>
          </a:prstGeom>
          <a:solidFill>
            <a:schemeClr val="bg1">
              <a:lumMod val="95000"/>
            </a:schemeClr>
          </a:solidFill>
          <a:ln w="317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7" name="직사각형 56">
            <a:extLst>
              <a:ext uri="{FF2B5EF4-FFF2-40B4-BE49-F238E27FC236}">
                <a16:creationId xmlns:a16="http://schemas.microsoft.com/office/drawing/2014/main" id="{E8A23D91-5E71-3CBF-0F54-4D6766577DC6}"/>
              </a:ext>
            </a:extLst>
          </p:cNvPr>
          <p:cNvSpPr/>
          <p:nvPr/>
        </p:nvSpPr>
        <p:spPr>
          <a:xfrm>
            <a:off x="5287515" y="2565401"/>
            <a:ext cx="4119181" cy="676076"/>
          </a:xfrm>
          <a:prstGeom prst="rect">
            <a:avLst/>
          </a:prstGeom>
          <a:solidFill>
            <a:srgbClr val="EBFAFF"/>
          </a:solidFill>
          <a:ln w="6350">
            <a:solidFill>
              <a:srgbClr val="CDF3FF"/>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900" b="1" dirty="0">
                <a:ln>
                  <a:solidFill>
                    <a:schemeClr val="tx2">
                      <a:alpha val="0"/>
                    </a:schemeClr>
                  </a:solidFill>
                </a:ln>
                <a:solidFill>
                  <a:srgbClr val="00338D"/>
                </a:solidFill>
                <a:latin typeface="+mn-ea"/>
              </a:rPr>
              <a:t>바이오시밀러는 의약품 경쟁을 촉진하고 의료비용 절감효과가 있으므로</a:t>
            </a:r>
            <a:r>
              <a:rPr lang="en-US" altLang="ko-KR" sz="900" b="1" dirty="0">
                <a:ln>
                  <a:solidFill>
                    <a:schemeClr val="tx2">
                      <a:alpha val="0"/>
                    </a:schemeClr>
                  </a:solidFill>
                </a:ln>
                <a:solidFill>
                  <a:srgbClr val="00338D"/>
                </a:solidFill>
                <a:latin typeface="+mn-ea"/>
              </a:rPr>
              <a:t>                    </a:t>
            </a:r>
            <a:r>
              <a:rPr lang="ko-KR" altLang="en-US" sz="900" b="1" dirty="0">
                <a:ln>
                  <a:solidFill>
                    <a:schemeClr val="tx2">
                      <a:alpha val="0"/>
                    </a:schemeClr>
                  </a:solidFill>
                </a:ln>
                <a:solidFill>
                  <a:srgbClr val="00338D"/>
                </a:solidFill>
                <a:latin typeface="+mn-ea"/>
              </a:rPr>
              <a:t>내수 시장 활성화를 위해 제약</a:t>
            </a:r>
            <a:r>
              <a:rPr lang="en-US" altLang="ko-KR" sz="900" b="1" dirty="0">
                <a:ln>
                  <a:solidFill>
                    <a:schemeClr val="tx2">
                      <a:alpha val="0"/>
                    </a:schemeClr>
                  </a:solidFill>
                </a:ln>
                <a:solidFill>
                  <a:srgbClr val="00338D"/>
                </a:solidFill>
                <a:latin typeface="+mn-ea"/>
              </a:rPr>
              <a:t>·</a:t>
            </a:r>
            <a:r>
              <a:rPr lang="ko-KR" altLang="en-US" sz="900" b="1" dirty="0">
                <a:ln>
                  <a:solidFill>
                    <a:schemeClr val="tx2">
                      <a:alpha val="0"/>
                    </a:schemeClr>
                  </a:solidFill>
                </a:ln>
                <a:solidFill>
                  <a:srgbClr val="00338D"/>
                </a:solidFill>
                <a:latin typeface="+mn-ea"/>
              </a:rPr>
              <a:t>바이오 기업</a:t>
            </a:r>
            <a:r>
              <a:rPr lang="en-US" altLang="ko-KR" sz="900" b="1" dirty="0">
                <a:ln>
                  <a:solidFill>
                    <a:schemeClr val="tx2">
                      <a:alpha val="0"/>
                    </a:schemeClr>
                  </a:solidFill>
                </a:ln>
                <a:solidFill>
                  <a:srgbClr val="00338D"/>
                </a:solidFill>
                <a:latin typeface="+mn-ea"/>
              </a:rPr>
              <a:t>, </a:t>
            </a:r>
            <a:r>
              <a:rPr lang="ko-KR" altLang="en-US" sz="900" b="1" dirty="0">
                <a:ln>
                  <a:solidFill>
                    <a:schemeClr val="tx2">
                      <a:alpha val="0"/>
                    </a:schemeClr>
                  </a:solidFill>
                </a:ln>
                <a:solidFill>
                  <a:srgbClr val="00338D"/>
                </a:solidFill>
                <a:latin typeface="+mn-ea"/>
              </a:rPr>
              <a:t>정부</a:t>
            </a:r>
            <a:r>
              <a:rPr lang="en-US" altLang="ko-KR" sz="900" b="1" dirty="0">
                <a:ln>
                  <a:solidFill>
                    <a:schemeClr val="tx2">
                      <a:alpha val="0"/>
                    </a:schemeClr>
                  </a:solidFill>
                </a:ln>
                <a:solidFill>
                  <a:srgbClr val="00338D"/>
                </a:solidFill>
                <a:latin typeface="+mn-ea"/>
              </a:rPr>
              <a:t>, </a:t>
            </a:r>
            <a:r>
              <a:rPr lang="ko-KR" altLang="en-US" sz="900" b="1" dirty="0">
                <a:ln>
                  <a:solidFill>
                    <a:schemeClr val="tx2">
                      <a:alpha val="0"/>
                    </a:schemeClr>
                  </a:solidFill>
                </a:ln>
                <a:solidFill>
                  <a:srgbClr val="00338D"/>
                </a:solidFill>
                <a:latin typeface="+mn-ea"/>
              </a:rPr>
              <a:t>환자</a:t>
            </a:r>
            <a:r>
              <a:rPr lang="en-US" altLang="ko-KR" sz="900" b="1" dirty="0">
                <a:ln>
                  <a:solidFill>
                    <a:schemeClr val="tx2">
                      <a:alpha val="0"/>
                    </a:schemeClr>
                  </a:solidFill>
                </a:ln>
                <a:solidFill>
                  <a:srgbClr val="00338D"/>
                </a:solidFill>
                <a:latin typeface="+mn-ea"/>
              </a:rPr>
              <a:t>, </a:t>
            </a:r>
            <a:r>
              <a:rPr lang="ko-KR" altLang="en-US" sz="900" b="1" dirty="0">
                <a:ln>
                  <a:solidFill>
                    <a:schemeClr val="tx2">
                      <a:alpha val="0"/>
                    </a:schemeClr>
                  </a:solidFill>
                </a:ln>
                <a:solidFill>
                  <a:srgbClr val="00338D"/>
                </a:solidFill>
                <a:latin typeface="+mn-ea"/>
              </a:rPr>
              <a:t>의사 모두 공생할 수 있는       약가 구조</a:t>
            </a:r>
            <a:r>
              <a:rPr lang="en-US" altLang="ko-KR" sz="900" b="1" dirty="0">
                <a:ln>
                  <a:solidFill>
                    <a:schemeClr val="tx2">
                      <a:alpha val="0"/>
                    </a:schemeClr>
                  </a:solidFill>
                </a:ln>
                <a:solidFill>
                  <a:srgbClr val="00338D"/>
                </a:solidFill>
                <a:latin typeface="+mn-ea"/>
              </a:rPr>
              <a:t> </a:t>
            </a:r>
            <a:r>
              <a:rPr lang="ko-KR" altLang="en-US" sz="900" b="1" dirty="0">
                <a:ln>
                  <a:solidFill>
                    <a:schemeClr val="tx2">
                      <a:alpha val="0"/>
                    </a:schemeClr>
                  </a:solidFill>
                </a:ln>
                <a:solidFill>
                  <a:srgbClr val="00338D"/>
                </a:solidFill>
                <a:latin typeface="+mn-ea"/>
              </a:rPr>
              <a:t>벤치마킹 필요</a:t>
            </a: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Ⅳ. </a:t>
            </a:r>
            <a:r>
              <a:rPr lang="ko-KR" altLang="en-US" dirty="0"/>
              <a:t>바이오시밀러 산업 이슈에 따른 기업 대응 전략</a:t>
            </a:r>
            <a:endParaRPr lang="en-US" altLang="ko-KR"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en-US" altLang="ko-KR" dirty="0"/>
              <a:t>③ </a:t>
            </a:r>
            <a:r>
              <a:rPr lang="ko-KR" altLang="en-US" dirty="0"/>
              <a:t>바이오시밀러 내수 시장 활성화를 위한 선순환 구조 형성 필요</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r>
              <a:rPr lang="ko-KR" altLang="en-US" dirty="0"/>
              <a:t>바이오시밀러는 의약품 경쟁을 촉진하여 의료 재정 절감으로 이어질 수 있고</a:t>
            </a:r>
            <a:r>
              <a:rPr lang="en-US" altLang="ko-KR" dirty="0"/>
              <a:t>, </a:t>
            </a:r>
            <a:r>
              <a:rPr lang="ko-KR" altLang="en-US" dirty="0"/>
              <a:t>이러한 절감액은 차세대 치료법 개발에 사용될 수 있어 내수 시장 활성화 필요</a:t>
            </a:r>
            <a:r>
              <a:rPr lang="en-US" altLang="ko-KR" dirty="0"/>
              <a:t>. </a:t>
            </a:r>
            <a:r>
              <a:rPr lang="ko-KR" altLang="en-US" dirty="0"/>
              <a:t>이에 따라 정부</a:t>
            </a:r>
            <a:r>
              <a:rPr lang="en-US" altLang="ko-KR" dirty="0"/>
              <a:t>, </a:t>
            </a:r>
            <a:r>
              <a:rPr lang="ko-KR" altLang="en-US" dirty="0"/>
              <a:t>의사</a:t>
            </a:r>
            <a:r>
              <a:rPr lang="en-US" altLang="ko-KR" dirty="0"/>
              <a:t>, </a:t>
            </a:r>
            <a:r>
              <a:rPr lang="ko-KR" altLang="en-US" dirty="0"/>
              <a:t>환자</a:t>
            </a:r>
            <a:r>
              <a:rPr lang="en-US" altLang="ko-KR" dirty="0"/>
              <a:t>, </a:t>
            </a:r>
            <a:r>
              <a:rPr lang="ko-KR" altLang="en-US" dirty="0"/>
              <a:t>기업 모두가 공생할</a:t>
            </a:r>
            <a:r>
              <a:rPr lang="en-US" altLang="ko-KR" dirty="0"/>
              <a:t> </a:t>
            </a:r>
            <a:r>
              <a:rPr lang="ko-KR" altLang="en-US" dirty="0"/>
              <a:t>수 있는 선순환 구조 형성 필요</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845499"/>
            <a:ext cx="8928000"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언로보도 종합</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PBM</a:t>
            </a:r>
            <a:r>
              <a:rPr lang="ko-KR" altLang="en-US" dirty="0">
                <a:solidFill>
                  <a:schemeClr val="bg1">
                    <a:lumMod val="50000"/>
                  </a:schemeClr>
                </a:solidFill>
              </a:rPr>
              <a:t>은 미국의 보험사를 대신해 제약사와 의약품의 가격</a:t>
            </a:r>
            <a:r>
              <a:rPr lang="en-US" altLang="ko-KR" dirty="0">
                <a:solidFill>
                  <a:schemeClr val="bg1">
                    <a:lumMod val="50000"/>
                  </a:schemeClr>
                </a:solidFill>
              </a:rPr>
              <a:t>, </a:t>
            </a:r>
            <a:r>
              <a:rPr lang="ko-KR" altLang="en-US" dirty="0">
                <a:solidFill>
                  <a:schemeClr val="bg1">
                    <a:lumMod val="50000"/>
                  </a:schemeClr>
                </a:solidFill>
              </a:rPr>
              <a:t>리베이트 등을 협상하는 기관</a:t>
            </a: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8922872"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224253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선순환 구조 형성을 위한 정부 차원의 규제</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제도 개선 및 전략적 지원 필요</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3" name="직사각형 12">
            <a:extLst>
              <a:ext uri="{FF2B5EF4-FFF2-40B4-BE49-F238E27FC236}">
                <a16:creationId xmlns:a16="http://schemas.microsoft.com/office/drawing/2014/main" id="{F71A032F-DA5F-70FA-2677-422432042F80}"/>
              </a:ext>
            </a:extLst>
          </p:cNvPr>
          <p:cNvSpPr/>
          <p:nvPr/>
        </p:nvSpPr>
        <p:spPr>
          <a:xfrm>
            <a:off x="5287515" y="3239672"/>
            <a:ext cx="4119179" cy="1269691"/>
          </a:xfrm>
          <a:prstGeom prst="rect">
            <a:avLst/>
          </a:prstGeom>
          <a:solidFill>
            <a:schemeClr val="bg1">
              <a:lumMod val="95000"/>
            </a:schemeClr>
          </a:solidFill>
          <a:ln w="12700">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marL="90000" indent="-90000" fontAlgn="base">
              <a:lnSpc>
                <a:spcPct val="110000"/>
              </a:lnSpc>
              <a:spcAft>
                <a:spcPts val="300"/>
              </a:spcAft>
              <a:buFont typeface="Arial" panose="020B0604020202020204" pitchFamily="34" charset="0"/>
              <a:buChar char="•"/>
              <a:defRPr/>
            </a:pPr>
            <a:r>
              <a:rPr lang="ko-KR" altLang="en-US"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미국 정부는 의약품 약가에 개입하지 않고 제조사가 약제급여관리기관 </a:t>
            </a:r>
            <a:r>
              <a:rPr lang="en-US" altLang="ko-KR"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(PBM, Pharmacy Benefit Management)</a:t>
            </a:r>
            <a:r>
              <a:rPr lang="en-US" altLang="ko-KR" sz="900" b="1" baseline="300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a:t>
            </a:r>
            <a:r>
              <a:rPr lang="ko-KR" altLang="en-US"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과 협의해 가격을 결정</a:t>
            </a:r>
            <a:endParaRPr lang="en-US" altLang="ko-KR"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271463" indent="-171450" fontAlgn="base">
              <a:lnSpc>
                <a:spcPct val="110000"/>
              </a:lnSpc>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보험사와 </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PBM</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은 정해진 보험료 내에서 지출을 줄일수록 수익을 낼 수 있는 구조를 가지고 있기 때문에 상대적으로 가격이 저렴한 바이오시밀러를 선호</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71463" indent="-171450" fontAlgn="base">
              <a:lnSpc>
                <a:spcPct val="110000"/>
              </a:lnSpc>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미국 시장에서는 제품의 경쟁력을 높이는 것만큼이나 </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PBM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선택을 받는 것이 중요하고</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PBM</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은 여러 의약품에 등급을 부여하는데 이 등급에 따라 환자가 부담해야할 비용이 달라지는 구조</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grpSp>
        <p:nvGrpSpPr>
          <p:cNvPr id="14" name="그룹 13">
            <a:extLst>
              <a:ext uri="{FF2B5EF4-FFF2-40B4-BE49-F238E27FC236}">
                <a16:creationId xmlns:a16="http://schemas.microsoft.com/office/drawing/2014/main" id="{D8052D4E-F73E-8098-8DA0-58954A7AD2FE}"/>
              </a:ext>
            </a:extLst>
          </p:cNvPr>
          <p:cNvGrpSpPr/>
          <p:nvPr/>
        </p:nvGrpSpPr>
        <p:grpSpPr>
          <a:xfrm>
            <a:off x="5469711" y="3525269"/>
            <a:ext cx="336864" cy="529082"/>
            <a:chOff x="5309556" y="3555627"/>
            <a:chExt cx="336864" cy="529082"/>
          </a:xfrm>
        </p:grpSpPr>
        <p:pic>
          <p:nvPicPr>
            <p:cNvPr id="15" name="그림 14">
              <a:extLst>
                <a:ext uri="{FF2B5EF4-FFF2-40B4-BE49-F238E27FC236}">
                  <a16:creationId xmlns:a16="http://schemas.microsoft.com/office/drawing/2014/main" id="{0D37F48D-1453-817A-070A-FFE249EF71A3}"/>
                </a:ext>
              </a:extLst>
            </p:cNvPr>
            <p:cNvPicPr>
              <a:picLocks noChangeAspect="1"/>
            </p:cNvPicPr>
            <p:nvPr/>
          </p:nvPicPr>
          <p:blipFill rotWithShape="1">
            <a:blip r:embed="rId3"/>
            <a:srcRect l="616" t="616" r="616" b="616"/>
            <a:stretch/>
          </p:blipFill>
          <p:spPr>
            <a:xfrm>
              <a:off x="5309556" y="3555627"/>
              <a:ext cx="336864" cy="336862"/>
            </a:xfrm>
            <a:prstGeom prst="ellipse">
              <a:avLst/>
            </a:prstGeom>
          </p:spPr>
        </p:pic>
        <p:sp>
          <p:nvSpPr>
            <p:cNvPr id="16" name="TextBox 15">
              <a:extLst>
                <a:ext uri="{FF2B5EF4-FFF2-40B4-BE49-F238E27FC236}">
                  <a16:creationId xmlns:a16="http://schemas.microsoft.com/office/drawing/2014/main" id="{0C31D675-E78F-8ADF-B4D2-D55802CEF7D4}"/>
                </a:ext>
              </a:extLst>
            </p:cNvPr>
            <p:cNvSpPr txBox="1"/>
            <p:nvPr/>
          </p:nvSpPr>
          <p:spPr>
            <a:xfrm>
              <a:off x="5378602" y="3938963"/>
              <a:ext cx="198772" cy="145746"/>
            </a:xfrm>
            <a:prstGeom prst="rect">
              <a:avLst/>
            </a:prstGeom>
            <a:noFill/>
          </p:spPr>
          <p:txBody>
            <a:bodyPr wrap="none" lIns="0" tIns="0" rIns="0" bIns="0" rtlCol="0" anchor="ctr">
              <a:spAutoFit/>
            </a:bodyPr>
            <a:lstStyle/>
            <a:p>
              <a:pPr algn="ctr">
                <a:lnSpc>
                  <a:spcPct val="110000"/>
                </a:lnSpc>
              </a:pPr>
              <a:r>
                <a:rPr lang="ko-KR" altLang="en-US" sz="900" b="1" dirty="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rPr>
                <a:t>미국</a:t>
              </a:r>
            </a:p>
          </p:txBody>
        </p:sp>
      </p:grpSp>
      <p:cxnSp>
        <p:nvCxnSpPr>
          <p:cNvPr id="17" name="직선 연결선 16">
            <a:extLst>
              <a:ext uri="{FF2B5EF4-FFF2-40B4-BE49-F238E27FC236}">
                <a16:creationId xmlns:a16="http://schemas.microsoft.com/office/drawing/2014/main" id="{5475A26E-AB34-7C1F-02F2-0A4CD9B6EF3A}"/>
              </a:ext>
            </a:extLst>
          </p:cNvPr>
          <p:cNvCxnSpPr>
            <a:cxnSpLocks/>
          </p:cNvCxnSpPr>
          <p:nvPr/>
        </p:nvCxnSpPr>
        <p:spPr>
          <a:xfrm>
            <a:off x="5982714" y="3337040"/>
            <a:ext cx="0" cy="1086104"/>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8B03966A-E4FC-C827-390E-667C697694D2}"/>
              </a:ext>
            </a:extLst>
          </p:cNvPr>
          <p:cNvSpPr/>
          <p:nvPr/>
        </p:nvSpPr>
        <p:spPr>
          <a:xfrm>
            <a:off x="499304" y="2734181"/>
            <a:ext cx="1081343" cy="89061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108000" rtlCol="0" anchor="b"/>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정부</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32" name="직사각형 31">
            <a:extLst>
              <a:ext uri="{FF2B5EF4-FFF2-40B4-BE49-F238E27FC236}">
                <a16:creationId xmlns:a16="http://schemas.microsoft.com/office/drawing/2014/main" id="{0BAE142D-4C4F-E04E-71AB-89DA087E85C3}"/>
              </a:ext>
            </a:extLst>
          </p:cNvPr>
          <p:cNvSpPr/>
          <p:nvPr/>
        </p:nvSpPr>
        <p:spPr>
          <a:xfrm>
            <a:off x="1580650" y="2736265"/>
            <a:ext cx="2898486" cy="886446"/>
          </a:xfrm>
          <a:prstGeom prst="rect">
            <a:avLst/>
          </a:prstGeom>
          <a:solidFill>
            <a:schemeClr val="bg1"/>
          </a:solidFill>
          <a:ln w="12700">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7313" indent="-87313">
              <a:spcAft>
                <a:spcPts val="300"/>
              </a:spcAft>
              <a:buFont typeface="Arial" panose="020B0604020202020204" pitchFamily="34" charset="0"/>
              <a:buChar char="•"/>
              <a:defRPr/>
            </a:pPr>
            <a:r>
              <a:rPr lang="ko-KR" altLang="en-US" sz="900" b="1" dirty="0">
                <a:ln>
                  <a:solidFill>
                    <a:srgbClr val="FFFFFF">
                      <a:lumMod val="75000"/>
                      <a:alpha val="0"/>
                    </a:srgbClr>
                  </a:solidFill>
                </a:ln>
                <a:solidFill>
                  <a:srgbClr val="000000"/>
                </a:solidFill>
                <a:latin typeface="KoPub돋움체 Medium"/>
                <a:ea typeface="KoPub돋움체 Medium" panose="02020603020101020101" pitchFamily="18" charset="-127"/>
              </a:rPr>
              <a:t>보건의료 정책 차원에서 의약품 </a:t>
            </a:r>
            <a:r>
              <a:rPr lang="ko-KR" altLang="en-US" sz="900" b="1" dirty="0" err="1">
                <a:ln>
                  <a:solidFill>
                    <a:srgbClr val="FFFFFF">
                      <a:lumMod val="75000"/>
                      <a:alpha val="0"/>
                    </a:srgbClr>
                  </a:solidFill>
                </a:ln>
                <a:solidFill>
                  <a:srgbClr val="000000"/>
                </a:solidFill>
                <a:latin typeface="KoPub돋움체 Medium"/>
                <a:ea typeface="KoPub돋움체 Medium" panose="02020603020101020101" pitchFamily="18" charset="-127"/>
              </a:rPr>
              <a:t>품질뿐만</a:t>
            </a:r>
            <a:r>
              <a:rPr lang="ko-KR" altLang="en-US" sz="900" b="1" dirty="0">
                <a:ln>
                  <a:solidFill>
                    <a:srgbClr val="FFFFFF">
                      <a:lumMod val="75000"/>
                      <a:alpha val="0"/>
                    </a:srgbClr>
                  </a:solidFill>
                </a:ln>
                <a:solidFill>
                  <a:srgbClr val="000000"/>
                </a:solidFill>
                <a:latin typeface="KoPub돋움체 Medium"/>
                <a:ea typeface="KoPub돋움체 Medium" panose="02020603020101020101" pitchFamily="18" charset="-127"/>
              </a:rPr>
              <a:t> 아니라 바이오시밀러의 주요 목적인 약가를 낮춰 환자의 치료 접근성을 높이는 전략적 지원 필요</a:t>
            </a:r>
            <a:endParaRPr lang="en-US" altLang="ko-KR" sz="900" b="1"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71463" indent="-171450">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바이오시밀러 처방에 대한 인센티브 제도 확대</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등 약가 구조 개선</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sp>
        <p:nvSpPr>
          <p:cNvPr id="33" name="직사각형 32">
            <a:extLst>
              <a:ext uri="{FF2B5EF4-FFF2-40B4-BE49-F238E27FC236}">
                <a16:creationId xmlns:a16="http://schemas.microsoft.com/office/drawing/2014/main" id="{8208F3A8-2D87-C609-BE72-AB65A4E0BCC0}"/>
              </a:ext>
            </a:extLst>
          </p:cNvPr>
          <p:cNvSpPr/>
          <p:nvPr/>
        </p:nvSpPr>
        <p:spPr>
          <a:xfrm>
            <a:off x="496939" y="3739393"/>
            <a:ext cx="1081343" cy="9351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108000" rtlCol="0" anchor="b"/>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의사</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35" name="직사각형 34">
            <a:extLst>
              <a:ext uri="{FF2B5EF4-FFF2-40B4-BE49-F238E27FC236}">
                <a16:creationId xmlns:a16="http://schemas.microsoft.com/office/drawing/2014/main" id="{9E4BCE48-0EB3-E4A9-2AB0-B1B615682977}"/>
              </a:ext>
            </a:extLst>
          </p:cNvPr>
          <p:cNvSpPr/>
          <p:nvPr/>
        </p:nvSpPr>
        <p:spPr>
          <a:xfrm>
            <a:off x="1578284" y="3743226"/>
            <a:ext cx="2908839" cy="935100"/>
          </a:xfrm>
          <a:prstGeom prst="rect">
            <a:avLst/>
          </a:prstGeom>
          <a:solidFill>
            <a:schemeClr val="bg1"/>
          </a:solidFill>
          <a:ln w="12700">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7313" indent="-87313">
              <a:spcAft>
                <a:spcPts val="300"/>
              </a:spcAft>
              <a:buFont typeface="Arial" panose="020B0604020202020204" pitchFamily="34" charset="0"/>
              <a:buChar char="•"/>
              <a:defRPr/>
            </a:pPr>
            <a:r>
              <a:rPr lang="ko-KR" altLang="en-US" sz="900" b="1" dirty="0">
                <a:ln>
                  <a:solidFill>
                    <a:srgbClr val="FFFFFF">
                      <a:lumMod val="75000"/>
                      <a:alpha val="0"/>
                    </a:srgbClr>
                  </a:solidFill>
                </a:ln>
                <a:solidFill>
                  <a:srgbClr val="000000"/>
                </a:solidFill>
                <a:latin typeface="KoPub돋움체 Medium"/>
                <a:ea typeface="KoPub돋움체 Medium" panose="02020603020101020101" pitchFamily="18" charset="-127"/>
              </a:rPr>
              <a:t>의사는 바이오시밀러 처방을 결정하는 주요 결정권자로</a:t>
            </a:r>
            <a:r>
              <a:rPr lang="en-US" altLang="ko-KR" sz="900" b="1"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900" b="1" dirty="0">
                <a:ln>
                  <a:solidFill>
                    <a:srgbClr val="FFFFFF">
                      <a:lumMod val="75000"/>
                      <a:alpha val="0"/>
                    </a:srgbClr>
                  </a:solidFill>
                </a:ln>
                <a:solidFill>
                  <a:srgbClr val="000000"/>
                </a:solidFill>
                <a:latin typeface="KoPub돋움체 Medium"/>
                <a:ea typeface="KoPub돋움체 Medium" panose="02020603020101020101" pitchFamily="18" charset="-127"/>
              </a:rPr>
              <a:t>바이오시밀러 수용에 대하여 의사의 판단과 처방이 높은 영향을 미치기 때문에 의료 전문가의 적극적인 바이오시밀러 도입 중요 </a:t>
            </a:r>
            <a:endParaRPr lang="en-US" altLang="ko-KR" sz="900" b="1"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71463" indent="-171450">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바이오시밀러 생물학적 동등성 증거에 대한 확신과 승인절차 및 처방에 대한 자신감 필요 </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sp>
        <p:nvSpPr>
          <p:cNvPr id="39" name="직사각형 38">
            <a:extLst>
              <a:ext uri="{FF2B5EF4-FFF2-40B4-BE49-F238E27FC236}">
                <a16:creationId xmlns:a16="http://schemas.microsoft.com/office/drawing/2014/main" id="{E8CD17CE-D07B-1A26-7BFC-8BFABA9BF983}"/>
              </a:ext>
            </a:extLst>
          </p:cNvPr>
          <p:cNvSpPr/>
          <p:nvPr/>
        </p:nvSpPr>
        <p:spPr>
          <a:xfrm>
            <a:off x="496939" y="4799848"/>
            <a:ext cx="1081343" cy="88451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108000" rtlCol="0" anchor="b"/>
          <a:lstStyle/>
          <a:p>
            <a:pPr algn="ctr"/>
            <a:r>
              <a:rPr lang="ko-KR" altLang="en-US"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환자</a:t>
            </a:r>
            <a:endParaRPr lang="en-US" altLang="ko-KR" sz="10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endParaRPr>
          </a:p>
        </p:txBody>
      </p:sp>
      <p:sp>
        <p:nvSpPr>
          <p:cNvPr id="41" name="직사각형 40">
            <a:extLst>
              <a:ext uri="{FF2B5EF4-FFF2-40B4-BE49-F238E27FC236}">
                <a16:creationId xmlns:a16="http://schemas.microsoft.com/office/drawing/2014/main" id="{DC5F462B-2E00-D11B-D19B-6C8E08B625A2}"/>
              </a:ext>
            </a:extLst>
          </p:cNvPr>
          <p:cNvSpPr/>
          <p:nvPr/>
        </p:nvSpPr>
        <p:spPr>
          <a:xfrm>
            <a:off x="1578281" y="4799366"/>
            <a:ext cx="2908841" cy="884992"/>
          </a:xfrm>
          <a:prstGeom prst="rect">
            <a:avLst/>
          </a:prstGeom>
          <a:solidFill>
            <a:schemeClr val="bg1"/>
          </a:solidFill>
          <a:ln w="12700">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7313" marR="0" lvl="0" indent="-87313" fontAlgn="auto">
              <a:lnSpc>
                <a:spcPct val="100000"/>
              </a:lnSpc>
              <a:spcBef>
                <a:spcPts val="0"/>
              </a:spcBef>
              <a:spcAft>
                <a:spcPts val="300"/>
              </a:spcAft>
              <a:buClrTx/>
              <a:buSzTx/>
              <a:buFont typeface="Arial" panose="020B0604020202020204" pitchFamily="34" charset="0"/>
              <a:buChar char="•"/>
              <a:tabLst/>
              <a:defRPr/>
            </a:pPr>
            <a:r>
              <a:rPr lang="ko-KR" altLang="en-US" sz="900" b="1" dirty="0">
                <a:ln>
                  <a:solidFill>
                    <a:srgbClr val="FFFFFF">
                      <a:lumMod val="75000"/>
                      <a:alpha val="0"/>
                    </a:srgbClr>
                  </a:solidFill>
                </a:ln>
                <a:solidFill>
                  <a:srgbClr val="000000"/>
                </a:solidFill>
                <a:latin typeface="KoPub돋움체 Medium"/>
                <a:ea typeface="KoPub돋움체 Medium" panose="02020603020101020101" pitchFamily="18" charset="-127"/>
              </a:rPr>
              <a:t>바이오시밀러를 처방하는 비중이 낮고</a:t>
            </a:r>
            <a:r>
              <a:rPr lang="en-US" altLang="ko-KR" sz="900" b="1"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900" b="1" dirty="0">
                <a:ln>
                  <a:solidFill>
                    <a:srgbClr val="FFFFFF">
                      <a:lumMod val="75000"/>
                      <a:alpha val="0"/>
                    </a:srgbClr>
                  </a:solidFill>
                </a:ln>
                <a:solidFill>
                  <a:srgbClr val="000000"/>
                </a:solidFill>
                <a:latin typeface="KoPub돋움체 Medium"/>
                <a:ea typeface="KoPub돋움체 Medium" panose="02020603020101020101" pitchFamily="18" charset="-127"/>
              </a:rPr>
              <a:t>환자도 비슷한 가격이면 오리지널 제품 선호 </a:t>
            </a:r>
            <a:endParaRPr lang="en-US" altLang="ko-KR" sz="900" b="1" dirty="0">
              <a:ln>
                <a:solidFill>
                  <a:srgbClr val="FFFFFF">
                    <a:lumMod val="75000"/>
                    <a:alpha val="0"/>
                  </a:srgbClr>
                </a:solidFill>
              </a:ln>
              <a:solidFill>
                <a:srgbClr val="000000"/>
              </a:solidFill>
              <a:latin typeface="KoPub돋움체 Medium"/>
              <a:ea typeface="KoPub돋움체 Medium" panose="02020603020101020101" pitchFamily="18" charset="-127"/>
            </a:endParaRPr>
          </a:p>
          <a:p>
            <a:pPr marL="271463" marR="0" lvl="0" indent="-171450" fontAlgn="auto">
              <a:lnSpc>
                <a:spcPct val="100000"/>
              </a:lnSpc>
              <a:spcBef>
                <a:spcPts val="0"/>
              </a:spcBef>
              <a:spcAft>
                <a:spcPts val="300"/>
              </a:spcAft>
              <a:buClrTx/>
              <a:buSzTx/>
              <a:buFontTx/>
              <a:buChar char="-"/>
              <a:tabLst/>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바이오시밀러의 안전성과 효능에 대한 이해와 인식 개선 필요</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sp>
        <p:nvSpPr>
          <p:cNvPr id="56" name="직사각형 55">
            <a:extLst>
              <a:ext uri="{FF2B5EF4-FFF2-40B4-BE49-F238E27FC236}">
                <a16:creationId xmlns:a16="http://schemas.microsoft.com/office/drawing/2014/main" id="{E0B02B50-C032-5639-2F1A-73694A167DBD}"/>
              </a:ext>
            </a:extLst>
          </p:cNvPr>
          <p:cNvSpPr/>
          <p:nvPr/>
        </p:nvSpPr>
        <p:spPr>
          <a:xfrm>
            <a:off x="5296223" y="2579091"/>
            <a:ext cx="173487" cy="659859"/>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6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1</a:t>
            </a:r>
            <a:endParaRPr lang="ko-KR" altLang="en-US" sz="16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58" name="직사각형 57">
            <a:extLst>
              <a:ext uri="{FF2B5EF4-FFF2-40B4-BE49-F238E27FC236}">
                <a16:creationId xmlns:a16="http://schemas.microsoft.com/office/drawing/2014/main" id="{2E325112-9BC4-B957-EADD-A9376B9E072F}"/>
              </a:ext>
            </a:extLst>
          </p:cNvPr>
          <p:cNvSpPr/>
          <p:nvPr/>
        </p:nvSpPr>
        <p:spPr>
          <a:xfrm>
            <a:off x="5297819" y="4659292"/>
            <a:ext cx="4119181" cy="438840"/>
          </a:xfrm>
          <a:prstGeom prst="rect">
            <a:avLst/>
          </a:prstGeom>
          <a:solidFill>
            <a:srgbClr val="EBFAFF"/>
          </a:solidFill>
          <a:ln w="6350">
            <a:solidFill>
              <a:srgbClr val="CDF3FF"/>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72000" tIns="0" rIns="72000" bIns="0" rtlCol="0" anchor="ctr">
            <a:noAutofit/>
          </a:bodyPr>
          <a:lstStyle/>
          <a:p>
            <a:pPr algn="ctr" fontAlgn="base" hangingPunct="0">
              <a:lnSpc>
                <a:spcPct val="110000"/>
              </a:lnSpc>
              <a:spcAft>
                <a:spcPts val="500"/>
              </a:spcAf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r>
              <a:rPr lang="ko-KR" altLang="en-US" sz="900" b="1" dirty="0">
                <a:ln>
                  <a:solidFill>
                    <a:schemeClr val="tx2">
                      <a:alpha val="0"/>
                    </a:schemeClr>
                  </a:solidFill>
                </a:ln>
                <a:solidFill>
                  <a:srgbClr val="00338D"/>
                </a:solidFill>
                <a:latin typeface="+mn-ea"/>
                <a:ea typeface="KoPub돋움체 Medium" panose="00000600000000000000" pitchFamily="2" charset="-127"/>
              </a:rPr>
              <a:t>국내 바이오시밀러 기업은 내수 시장 환경 특성을 고려하여                                    글로벌 시장 진출과는 별도의 전략 필요</a:t>
            </a:r>
            <a:endParaRPr lang="en-US" altLang="ko-KR" sz="900" b="1" dirty="0">
              <a:ln>
                <a:solidFill>
                  <a:schemeClr val="tx2">
                    <a:alpha val="0"/>
                  </a:schemeClr>
                </a:solidFill>
              </a:ln>
              <a:solidFill>
                <a:srgbClr val="00338D"/>
              </a:solidFill>
              <a:latin typeface="+mn-ea"/>
              <a:ea typeface="KoPub돋움체 Medium" panose="00000600000000000000" pitchFamily="2" charset="-127"/>
            </a:endParaRPr>
          </a:p>
        </p:txBody>
      </p:sp>
      <p:sp>
        <p:nvSpPr>
          <p:cNvPr id="59" name="직사각형 58">
            <a:extLst>
              <a:ext uri="{FF2B5EF4-FFF2-40B4-BE49-F238E27FC236}">
                <a16:creationId xmlns:a16="http://schemas.microsoft.com/office/drawing/2014/main" id="{831EF4BC-3D1D-981D-A331-AD4667A12A1C}"/>
              </a:ext>
            </a:extLst>
          </p:cNvPr>
          <p:cNvSpPr/>
          <p:nvPr/>
        </p:nvSpPr>
        <p:spPr>
          <a:xfrm>
            <a:off x="5306528" y="4665596"/>
            <a:ext cx="152819" cy="432536"/>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6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2</a:t>
            </a:r>
            <a:endParaRPr lang="ko-KR" altLang="en-US" sz="16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60" name="직사각형 59">
            <a:extLst>
              <a:ext uri="{FF2B5EF4-FFF2-40B4-BE49-F238E27FC236}">
                <a16:creationId xmlns:a16="http://schemas.microsoft.com/office/drawing/2014/main" id="{65A21B4B-65B8-5E90-7B21-52437E62D674}"/>
              </a:ext>
            </a:extLst>
          </p:cNvPr>
          <p:cNvSpPr/>
          <p:nvPr/>
        </p:nvSpPr>
        <p:spPr>
          <a:xfrm>
            <a:off x="5287515" y="5098133"/>
            <a:ext cx="4129535" cy="775428"/>
          </a:xfrm>
          <a:prstGeom prst="rect">
            <a:avLst/>
          </a:prstGeom>
          <a:solidFill>
            <a:srgbClr val="F2F2F2"/>
          </a:solidFill>
          <a:ln w="12700">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 indent="-90000" fontAlgn="base">
              <a:lnSpc>
                <a:spcPct val="110000"/>
              </a:lnSpc>
              <a:spcAft>
                <a:spcPts val="300"/>
              </a:spcAft>
              <a:buFont typeface="Arial" panose="020B0604020202020204" pitchFamily="34" charset="0"/>
              <a:buChar char="•"/>
              <a:defRPr/>
            </a:pPr>
            <a:r>
              <a:rPr lang="ko-KR" altLang="en-US"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국내 의약품 시장 특성 및 의료 시스템을 고려하고 의사와 환자의 신뢰성을 확보하기 위해 바이오시밀러 개발 기업은 연구개발</a:t>
            </a:r>
            <a:r>
              <a:rPr lang="en-US" altLang="ko-KR"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(R&amp;D) </a:t>
            </a:r>
            <a:r>
              <a:rPr lang="ko-KR" altLang="en-US"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역량을 </a:t>
            </a:r>
            <a:r>
              <a:rPr lang="en-US" altLang="ko-KR"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b="1" dirty="0" err="1">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바이오베터</a:t>
            </a:r>
            <a:r>
              <a:rPr lang="en-US" altLang="ko-KR"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(Biobetter)’</a:t>
            </a:r>
            <a:r>
              <a:rPr lang="ko-KR" altLang="en-US"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까지 확대 필요</a:t>
            </a:r>
            <a:endParaRPr lang="en-US" altLang="ko-KR" sz="900" b="1"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271463" indent="-171450" fontAlgn="base">
              <a:lnSpc>
                <a:spcPct val="110000"/>
              </a:lnSpc>
              <a:spcAft>
                <a:spcPts val="300"/>
              </a:spcAft>
              <a:buFontTx/>
              <a:buChar char="-"/>
              <a:defRPr/>
            </a:pP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바이오베터는 오리지널 바이오의약품보다 약물의 안정성</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효능</a:t>
            </a:r>
            <a:r>
              <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rPr>
              <a:t>, </a:t>
            </a:r>
            <a:r>
              <a:rPr lang="ko-KR" altLang="en-US" sz="800" dirty="0">
                <a:ln>
                  <a:solidFill>
                    <a:srgbClr val="FFFFFF">
                      <a:lumMod val="75000"/>
                      <a:alpha val="0"/>
                    </a:srgbClr>
                  </a:solidFill>
                </a:ln>
                <a:solidFill>
                  <a:srgbClr val="000000"/>
                </a:solidFill>
                <a:latin typeface="KoPub돋움체 Medium"/>
                <a:ea typeface="KoPub돋움체 Medium" panose="02020603020101020101" pitchFamily="18" charset="-127"/>
              </a:rPr>
              <a:t>투여횟수 등이 개선된 의약품</a:t>
            </a:r>
            <a:endParaRPr lang="en-US" altLang="ko-KR" sz="800" dirty="0">
              <a:ln>
                <a:solidFill>
                  <a:srgbClr val="FFFFFF">
                    <a:lumMod val="75000"/>
                    <a:alpha val="0"/>
                  </a:srgbClr>
                </a:solidFill>
              </a:ln>
              <a:solidFill>
                <a:srgbClr val="000000"/>
              </a:solidFill>
              <a:latin typeface="KoPub돋움체 Medium"/>
              <a:ea typeface="KoPub돋움체 Medium" panose="02020603020101020101" pitchFamily="18" charset="-127"/>
            </a:endParaRPr>
          </a:p>
        </p:txBody>
      </p:sp>
      <p:pic>
        <p:nvPicPr>
          <p:cNvPr id="12" name="그림 11" descr="상징, 그래픽, 폰트, 디자인이(가) 표시된 사진&#10;&#10;자동 생성된 설명">
            <a:extLst>
              <a:ext uri="{FF2B5EF4-FFF2-40B4-BE49-F238E27FC236}">
                <a16:creationId xmlns:a16="http://schemas.microsoft.com/office/drawing/2014/main" id="{7D9A2501-7F09-67D2-F4F8-0E1DF33445D1}"/>
              </a:ext>
            </a:extLst>
          </p:cNvPr>
          <p:cNvPicPr>
            <a:picLocks noChangeAspect="1"/>
          </p:cNvPicPr>
          <p:nvPr/>
        </p:nvPicPr>
        <p:blipFill>
          <a:blip r:embed="rId4">
            <a:biLevel thresh="25000"/>
          </a:blip>
          <a:stretch>
            <a:fillRect/>
          </a:stretch>
        </p:blipFill>
        <p:spPr>
          <a:xfrm>
            <a:off x="844388" y="4942247"/>
            <a:ext cx="438147" cy="392696"/>
          </a:xfrm>
          <a:prstGeom prst="rect">
            <a:avLst/>
          </a:prstGeom>
        </p:spPr>
      </p:pic>
      <p:pic>
        <p:nvPicPr>
          <p:cNvPr id="19" name="그림 18" descr="스케치, 그림, 예술, 흑백이(가) 표시된 사진&#10;&#10;자동 생성된 설명">
            <a:extLst>
              <a:ext uri="{FF2B5EF4-FFF2-40B4-BE49-F238E27FC236}">
                <a16:creationId xmlns:a16="http://schemas.microsoft.com/office/drawing/2014/main" id="{5603E09E-70DC-1DCB-227A-6897432BE370}"/>
              </a:ext>
            </a:extLst>
          </p:cNvPr>
          <p:cNvPicPr>
            <a:picLocks noChangeAspect="1"/>
          </p:cNvPicPr>
          <p:nvPr/>
        </p:nvPicPr>
        <p:blipFill>
          <a:blip r:embed="rId5">
            <a:biLevel thresh="25000"/>
          </a:blip>
          <a:stretch>
            <a:fillRect/>
          </a:stretch>
        </p:blipFill>
        <p:spPr>
          <a:xfrm>
            <a:off x="841056" y="3905655"/>
            <a:ext cx="385396" cy="415262"/>
          </a:xfrm>
          <a:prstGeom prst="rect">
            <a:avLst/>
          </a:prstGeom>
        </p:spPr>
      </p:pic>
      <p:pic>
        <p:nvPicPr>
          <p:cNvPr id="21" name="그림 20" descr="스케치, 상징, 디자인, 일러스트레이션이(가) 표시된 사진&#10;&#10;자동 생성된 설명">
            <a:extLst>
              <a:ext uri="{FF2B5EF4-FFF2-40B4-BE49-F238E27FC236}">
                <a16:creationId xmlns:a16="http://schemas.microsoft.com/office/drawing/2014/main" id="{097E725C-080D-039D-8871-18D955B29DB6}"/>
              </a:ext>
            </a:extLst>
          </p:cNvPr>
          <p:cNvPicPr>
            <a:picLocks noChangeAspect="1"/>
          </p:cNvPicPr>
          <p:nvPr/>
        </p:nvPicPr>
        <p:blipFill>
          <a:blip r:embed="rId6">
            <a:biLevel thresh="25000"/>
          </a:blip>
          <a:stretch>
            <a:fillRect/>
          </a:stretch>
        </p:blipFill>
        <p:spPr>
          <a:xfrm>
            <a:off x="841059" y="2896135"/>
            <a:ext cx="393102" cy="372868"/>
          </a:xfrm>
          <a:prstGeom prst="rect">
            <a:avLst/>
          </a:prstGeom>
        </p:spPr>
      </p:pic>
    </p:spTree>
    <p:extLst>
      <p:ext uri="{BB962C8B-B14F-4D97-AF65-F5344CB8AC3E}">
        <p14:creationId xmlns:p14="http://schemas.microsoft.com/office/powerpoint/2010/main" val="3454728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4">
            <a:extLst>
              <a:ext uri="{FF2B5EF4-FFF2-40B4-BE49-F238E27FC236}">
                <a16:creationId xmlns:a16="http://schemas.microsoft.com/office/drawing/2014/main" id="{CC7076F7-0D4D-4B9E-BB41-B7E0BA780CC5}"/>
              </a:ext>
            </a:extLst>
          </p:cNvPr>
          <p:cNvGraphicFramePr>
            <a:graphicFrameLocks/>
          </p:cNvGraphicFramePr>
          <p:nvPr>
            <p:extLst>
              <p:ext uri="{D42A27DB-BD31-4B8C-83A1-F6EECF244321}">
                <p14:modId xmlns:p14="http://schemas.microsoft.com/office/powerpoint/2010/main" val="669295230"/>
              </p:ext>
            </p:extLst>
          </p:nvPr>
        </p:nvGraphicFramePr>
        <p:xfrm>
          <a:off x="1050977" y="2420937"/>
          <a:ext cx="5849657" cy="2333715"/>
        </p:xfrm>
        <a:graphic>
          <a:graphicData uri="http://schemas.openxmlformats.org/drawingml/2006/table">
            <a:tbl>
              <a:tblPr firstRow="1" bandRow="1"/>
              <a:tblGrid>
                <a:gridCol w="558067">
                  <a:extLst>
                    <a:ext uri="{9D8B030D-6E8A-4147-A177-3AD203B41FA5}">
                      <a16:colId xmlns:a16="http://schemas.microsoft.com/office/drawing/2014/main" val="3168549752"/>
                    </a:ext>
                  </a:extLst>
                </a:gridCol>
                <a:gridCol w="4690223">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I.</a:t>
                      </a:r>
                    </a:p>
                  </a:txBody>
                  <a:tcPr marL="10800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바이오의약품 개요</a:t>
                      </a:r>
                      <a:endPar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2</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216587"/>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바이오시밀러 개요 및 시장 동향</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095589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III.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바이오시밀러 산업 주요 이슈 </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17</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0045840"/>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IV.</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바이오시밀러 산업 이슈에 따른 기업 대응 전략</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24</a:t>
                      </a:r>
                    </a:p>
                  </a:txBody>
                  <a:tcPr marL="80189" marR="10800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88321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V.</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Appendix: </a:t>
                      </a:r>
                      <a:r>
                        <a:rPr kumimoji="0" lang="ko-KR" altLang="en-US"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제약</a:t>
                      </a:r>
                      <a:r>
                        <a:rPr kumimoji="0" lang="en-US" altLang="ko-KR"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a:t>
                      </a:r>
                      <a:r>
                        <a:rPr kumimoji="0" lang="ko-KR" altLang="en-US"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바이오 관련 용어</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33</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1268550306"/>
                  </a:ext>
                </a:extLst>
              </a:tr>
            </a:tbl>
          </a:graphicData>
        </a:graphic>
      </p:graphicFrame>
    </p:spTree>
    <p:extLst>
      <p:ext uri="{BB962C8B-B14F-4D97-AF65-F5344CB8AC3E}">
        <p14:creationId xmlns:p14="http://schemas.microsoft.com/office/powerpoint/2010/main" val="1625186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dirty="0"/>
              <a:t>Ⅴ. Appendix:</a:t>
            </a:r>
            <a:r>
              <a:rPr lang="ko-KR" altLang="en-US" dirty="0"/>
              <a:t> 제약</a:t>
            </a:r>
            <a:r>
              <a:rPr lang="en-US" altLang="ko-KR" dirty="0"/>
              <a:t>·</a:t>
            </a:r>
            <a:r>
              <a:rPr lang="ko-KR" altLang="en-US" dirty="0"/>
              <a:t>바이오 관련 용어</a:t>
            </a:r>
            <a:endParaRPr lang="en-US" altLang="ko-KR"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제약</a:t>
            </a:r>
            <a:r>
              <a:rPr lang="en-US" altLang="ko-KR" dirty="0"/>
              <a:t>·</a:t>
            </a:r>
            <a:r>
              <a:rPr lang="ko-KR" altLang="en-US" dirty="0"/>
              <a:t>바이오 용어</a:t>
            </a:r>
          </a:p>
        </p:txBody>
      </p:sp>
      <p:graphicFrame>
        <p:nvGraphicFramePr>
          <p:cNvPr id="5" name="표 4">
            <a:extLst>
              <a:ext uri="{FF2B5EF4-FFF2-40B4-BE49-F238E27FC236}">
                <a16:creationId xmlns:a16="http://schemas.microsoft.com/office/drawing/2014/main" id="{E68C86BB-4F83-AD75-57A5-750998F27151}"/>
              </a:ext>
            </a:extLst>
          </p:cNvPr>
          <p:cNvGraphicFramePr>
            <a:graphicFrameLocks noGrp="1"/>
          </p:cNvGraphicFramePr>
          <p:nvPr>
            <p:extLst>
              <p:ext uri="{D42A27DB-BD31-4B8C-83A1-F6EECF244321}">
                <p14:modId xmlns:p14="http://schemas.microsoft.com/office/powerpoint/2010/main" val="257865353"/>
              </p:ext>
            </p:extLst>
          </p:nvPr>
        </p:nvGraphicFramePr>
        <p:xfrm>
          <a:off x="488950" y="1196986"/>
          <a:ext cx="8928100" cy="4691121"/>
        </p:xfrm>
        <a:graphic>
          <a:graphicData uri="http://schemas.openxmlformats.org/drawingml/2006/table">
            <a:tbl>
              <a:tblPr>
                <a:tableStyleId>{5C22544A-7EE6-4342-B048-85BDC9FD1C3A}</a:tableStyleId>
              </a:tblPr>
              <a:tblGrid>
                <a:gridCol w="1010125">
                  <a:extLst>
                    <a:ext uri="{9D8B030D-6E8A-4147-A177-3AD203B41FA5}">
                      <a16:colId xmlns:a16="http://schemas.microsoft.com/office/drawing/2014/main" val="1591297345"/>
                    </a:ext>
                  </a:extLst>
                </a:gridCol>
                <a:gridCol w="7917975">
                  <a:extLst>
                    <a:ext uri="{9D8B030D-6E8A-4147-A177-3AD203B41FA5}">
                      <a16:colId xmlns:a16="http://schemas.microsoft.com/office/drawing/2014/main" val="2595172314"/>
                    </a:ext>
                  </a:extLst>
                </a:gridCol>
              </a:tblGrid>
              <a:tr h="268778">
                <a:tc>
                  <a:txBody>
                    <a:bodyPr/>
                    <a:lstStyle/>
                    <a:p>
                      <a:pPr marL="0" lvl="0" indent="0" algn="ctr" fontAlgn="ctr" latinLnBrk="0">
                        <a:spcAft>
                          <a:spcPts val="0"/>
                        </a:spcAft>
                        <a:buSzPts val="1200"/>
                        <a:buFont typeface="Arial" panose="020B0604020202020204" pitchFamily="34" charset="0"/>
                        <a:buNone/>
                      </a:pP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용어</a:t>
                      </a:r>
                    </a:p>
                  </a:txBody>
                  <a:tcPr marL="36000" marR="36000" marT="36000" marB="36000"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fontAlgn="ctr" latinLnBrk="0">
                        <a:lnSpc>
                          <a:spcPct val="130000"/>
                        </a:lnSpc>
                        <a:spcAft>
                          <a:spcPts val="0"/>
                        </a:spcAft>
                        <a:buSzPts val="1200"/>
                        <a:buFont typeface="Arial" panose="020B0604020202020204" pitchFamily="34" charset="0"/>
                        <a:buNone/>
                      </a:pP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설명</a:t>
                      </a:r>
                      <a:endParaRPr lang="en-US" altLang="ko-KR" sz="1000" b="1"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txBody>
                  <a:tcPr marL="36000" marR="36000" marT="36000" marB="36000"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314658553"/>
                  </a:ext>
                </a:extLst>
              </a:tr>
              <a:tr h="303021">
                <a:tc>
                  <a:txBody>
                    <a:bodyPr/>
                    <a:lstStyle/>
                    <a:p>
                      <a:pPr marL="0" lvl="0" indent="0" algn="l" latinLnBrk="0">
                        <a:spcAft>
                          <a:spcPts val="0"/>
                        </a:spcAft>
                        <a:buSzPts val="1200"/>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단클론항체</a:t>
                      </a:r>
                    </a:p>
                  </a:txBody>
                  <a:tcPr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동일한 면역세포에서 생성되는 하나의 항원에만 특이적으로 결합하는 항체 </a:t>
                      </a: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4633477"/>
                  </a:ext>
                </a:extLst>
              </a:tr>
              <a:tr h="394272">
                <a:tc>
                  <a:txBody>
                    <a:bodyPr/>
                    <a:lstStyle/>
                    <a:p>
                      <a:pPr marL="0" indent="0" algn="l" latinLnBrk="1">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면역항암제</a:t>
                      </a:r>
                    </a:p>
                  </a:txBody>
                  <a:tcPr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암 자체를 공격하는 기존 항암제와는 달리 인공면역 단백질을 체내에 주입하여 면역체계를 자극함으로써 면역세포가 선택적으로 암세포만을 공격하도록 유도하는 치료약제</a:t>
                      </a:r>
                      <a:endPar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488398"/>
                  </a:ext>
                </a:extLst>
              </a:tr>
              <a:tr h="318654">
                <a:tc>
                  <a:txBody>
                    <a:bodyPr/>
                    <a:lstStyle/>
                    <a:p>
                      <a:pPr marL="0" indent="0" algn="l" latinLnBrk="1">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바이오시밀러</a:t>
                      </a:r>
                    </a:p>
                  </a:txBody>
                  <a:tcPr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특허가 만료된 오리지널 바이오의약품을 본떠서 만든 동등생물의약품으로 오리저널 의약품과 광범위한 비교 평가를 통해 생물학적 동등성이 입증된 후 출시</a:t>
                      </a:r>
                      <a:endPar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631851"/>
                  </a:ext>
                </a:extLst>
              </a:tr>
              <a:tr h="303021">
                <a:tc>
                  <a:txBody>
                    <a:bodyPr/>
                    <a:lstStyle/>
                    <a:p>
                      <a:pPr marL="0" lvl="0" indent="0" algn="l" latinLnBrk="0">
                        <a:spcAft>
                          <a:spcPts val="0"/>
                        </a:spcAft>
                        <a:buSzPts val="1200"/>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백신</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L="90000" marR="90000" marT="46800" marB="46800"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lvl="0" indent="0" algn="l" latinLnBrk="0">
                        <a:spcAft>
                          <a:spcPts val="0"/>
                        </a:spcAft>
                        <a:buSzPts val="1200"/>
                        <a:buFont typeface="Arial" panose="020B0604020202020204" pitchFamily="34" charset="0"/>
                        <a:buNone/>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질병 또는 감염의 예방</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경감</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또는 치료를 위한 면역계의 자극을 목적으로 투여되는 면역원</a:t>
                      </a:r>
                      <a:endPar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213705"/>
                  </a:ext>
                </a:extLst>
              </a:tr>
              <a:tr h="394272">
                <a:tc>
                  <a:txBody>
                    <a:bodyPr/>
                    <a:lstStyle/>
                    <a:p>
                      <a:pPr marL="0" lvl="0" indent="0" algn="l" latinLnBrk="0">
                        <a:spcAft>
                          <a:spcPts val="0"/>
                        </a:spcAft>
                        <a:buSzPts val="1200"/>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세포치료제</a:t>
                      </a:r>
                    </a:p>
                  </a:txBody>
                  <a:tcPr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세포와 조직의 기능을 복원하기 위하여 살아있는 자가</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동종</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이종 세포를 체외에서 증식</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선별하거나 여타 방법으로 세포의 생물학적 특성을 변화시키는 행위를 통해 치료</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진단</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예방 목적으로 쓰이는 의약품</a:t>
                      </a: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0224267"/>
                  </a:ext>
                </a:extLst>
              </a:tr>
              <a:tr h="303021">
                <a:tc>
                  <a:txBody>
                    <a:bodyPr/>
                    <a:lstStyle/>
                    <a:p>
                      <a:pPr marL="0" lvl="0" indent="0" algn="l" latinLnBrk="0">
                        <a:spcAft>
                          <a:spcPts val="0"/>
                        </a:spcAft>
                        <a:buSzPts val="1200"/>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유전자치료제</a:t>
                      </a:r>
                    </a:p>
                  </a:txBody>
                  <a:tcPr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질병치료 등을 목적으로 인체에 투입하는 유전물질 또는 유전물질을 포함하고 있는 의약품</a:t>
                      </a: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018548"/>
                  </a:ext>
                </a:extLst>
              </a:tr>
              <a:tr h="303021">
                <a:tc>
                  <a:txBody>
                    <a:bodyPr/>
                    <a:lstStyle/>
                    <a:p>
                      <a:pPr marL="0" lvl="0" indent="0" algn="l" latinLnBrk="0">
                        <a:spcAft>
                          <a:spcPts val="0"/>
                        </a:spcAft>
                        <a:buSzPts val="1200"/>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인슐린</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L="90000" marR="90000" marT="46800" marB="46800"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lvl="0" indent="0" algn="l" latinLnBrk="0">
                        <a:spcAft>
                          <a:spcPts val="0"/>
                        </a:spcAft>
                        <a:buSzPts val="1200"/>
                        <a:buFont typeface="Arial" panose="020B0604020202020204" pitchFamily="34" charset="0"/>
                        <a:buNone/>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이자</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췌장</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의 랑게르한스섬</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이자에 있는 내분비 조직</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의 </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β</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세포에서 분비되는 호르몬으로 혈액 속의 포도당의 양을 일정하게 유지</a:t>
                      </a:r>
                      <a:endPar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763155"/>
                  </a:ext>
                </a:extLst>
              </a:tr>
              <a:tr h="303021">
                <a:tc>
                  <a:txBody>
                    <a:bodyPr/>
                    <a:lstStyle/>
                    <a:p>
                      <a:pPr marL="0" lvl="0" indent="0" algn="l" latinLnBrk="0">
                        <a:spcAft>
                          <a:spcPts val="0"/>
                        </a:spcAft>
                        <a:buSzPts val="1200"/>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인터페론</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L="90000" marR="90000" marT="46800" marB="46800"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바이러스에 감염된 동물의 세포에서 생산되는 항바이러스성 단백질</a:t>
                      </a: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0374683"/>
                  </a:ext>
                </a:extLst>
              </a:tr>
              <a:tr h="394272">
                <a:tc>
                  <a:txBody>
                    <a:bodyPr/>
                    <a:lstStyle/>
                    <a:p>
                      <a:pPr marL="0" indent="0" algn="l" latinLnBrk="1">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자가면역</a:t>
                      </a:r>
                    </a:p>
                  </a:txBody>
                  <a:tcPr marL="90000" marR="90000" marT="46800" marB="46800"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생체에서 자신의 조직성분에 대한 특이적인 체액성</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조직매개성 면역반응을 나타내는 상태로 그 결과 과민반응이 유발될 수 있으며</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중증의 경우 자가면역질환 발생 </a:t>
                      </a:r>
                      <a:endPar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617014"/>
                  </a:ext>
                </a:extLst>
              </a:tr>
              <a:tr h="394272">
                <a:tc>
                  <a:txBody>
                    <a:bodyPr/>
                    <a:lstStyle/>
                    <a:p>
                      <a:pPr marL="0" indent="0" algn="l" latinLnBrk="1">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항독소</a:t>
                      </a:r>
                    </a:p>
                  </a:txBody>
                  <a:tcPr marL="90000" marR="90000" marT="46800" marB="46800"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몸에 들어온 세균성 독이나 독소의 독성을 중화 시킬 수 있는 체내에서 만들어지는 항체이며</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인간의 전염성 질병 치료에 사용하기 위해 동물에게 독소를 주입하여 항독소를 만드는 경우도 해당</a:t>
                      </a:r>
                      <a:endPar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91255951"/>
                  </a:ext>
                </a:extLst>
              </a:tr>
              <a:tr h="394272">
                <a:tc>
                  <a:txBody>
                    <a:bodyPr/>
                    <a:lstStyle/>
                    <a:p>
                      <a:pPr marL="0" lvl="0" indent="0" algn="l" latinLnBrk="0">
                        <a:spcAft>
                          <a:spcPts val="0"/>
                        </a:spcAft>
                        <a:buSzPts val="1200"/>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항체의약품</a:t>
                      </a:r>
                      <a:endParaRPr lang="en-US" altLang="ko-KR"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marL="90000" marR="90000" marT="46800" marB="46800" anchor="ctr">
                    <a:lnL w="317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면역세포 신호전달체계에 관여하는 단백질 항원이나 암세포 표면에서 발현되는 표지인자를 표적으로 하는 단세포군항체</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(Monoclonal antibody)</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를</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제작하고</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인체적용 시 부작용을 최소화할 수 있도록 단백질을 개량해 질병의 개선 및 치료효과를 발휘하는 바이오의약품</a:t>
                      </a:r>
                      <a:endPar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75912"/>
                  </a:ext>
                </a:extLst>
              </a:tr>
              <a:tr h="303021">
                <a:tc>
                  <a:txBody>
                    <a:bodyPr/>
                    <a:lstStyle/>
                    <a:p>
                      <a:pPr marL="0" indent="0" algn="l" latinLnBrk="1">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혈액제제</a:t>
                      </a:r>
                    </a:p>
                  </a:txBody>
                  <a:tcPr marL="90000" marR="90000" marT="46800" marB="46800" anchor="ctr">
                    <a:lnL w="12700" cmpd="sng">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혈액의 주성분 중 적혈구</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백혈구</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혈소판</a:t>
                      </a:r>
                      <a:r>
                        <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 </a:t>
                      </a: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혈장 등을 분리한 것 </a:t>
                      </a:r>
                      <a:endPar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7936620"/>
                  </a:ext>
                </a:extLst>
              </a:tr>
              <a:tr h="303021">
                <a:tc>
                  <a:txBody>
                    <a:bodyPr/>
                    <a:lstStyle/>
                    <a:p>
                      <a:pPr marL="0" indent="0" algn="l" latinLnBrk="1">
                        <a:buFont typeface="Arial" panose="020B0604020202020204" pitchFamily="34" charset="0"/>
                        <a:buNone/>
                      </a:pPr>
                      <a:r>
                        <a:rPr lang="ko-KR" altLang="en-US" sz="1100" b="1"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혈장분획제제</a:t>
                      </a:r>
                    </a:p>
                  </a:txBody>
                  <a:tcPr marL="90000" marR="90000" marT="46800" marB="46800" anchor="ctr">
                    <a:lnL w="12700" cmpd="sng">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BFAFF"/>
                    </a:solidFill>
                  </a:tcPr>
                </a:tc>
                <a:tc>
                  <a:txBody>
                    <a:bodyPr/>
                    <a:lstStyle/>
                    <a:p>
                      <a:pPr marL="0" marR="0" lvl="0" indent="0" algn="l" defTabSz="914400" eaLnBrk="1" fontAlgn="auto" latinLnBrk="0" hangingPunct="1">
                        <a:lnSpc>
                          <a:spcPct val="100000"/>
                        </a:lnSpc>
                        <a:spcBef>
                          <a:spcPts val="0"/>
                        </a:spcBef>
                        <a:spcAft>
                          <a:spcPts val="0"/>
                        </a:spcAft>
                        <a:buClrTx/>
                        <a:buSzPts val="1200"/>
                        <a:buFont typeface="Arial" panose="020B0604020202020204" pitchFamily="34" charset="0"/>
                        <a:buNone/>
                        <a:tabLst/>
                        <a:defRPr/>
                      </a:pPr>
                      <a:r>
                        <a:rPr lang="ko-KR" altLang="en-US"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rPr>
                        <a:t>혈액 내에 함유되어 있는 특정 단백질을 변질시키지 않고 필요한 성분을 분획 추출하여 정제한 의약품</a:t>
                      </a:r>
                      <a:endParaRPr lang="en-US" altLang="ko-KR" sz="1000" b="0" i="0" kern="12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7541396"/>
                  </a:ext>
                </a:extLst>
              </a:tr>
            </a:tbl>
          </a:graphicData>
        </a:graphic>
      </p:graphicFrame>
      <p:sp>
        <p:nvSpPr>
          <p:cNvPr id="4" name="TextBox 3">
            <a:extLst>
              <a:ext uri="{FF2B5EF4-FFF2-40B4-BE49-F238E27FC236}">
                <a16:creationId xmlns:a16="http://schemas.microsoft.com/office/drawing/2014/main" id="{ED970DBA-6156-54B6-F879-C547E913F543}"/>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한국보건산업진흥원</a:t>
            </a:r>
            <a:endParaRPr lang="en-US" altLang="ko-KR" dirty="0">
              <a:solidFill>
                <a:schemeClr val="bg1">
                  <a:lumMod val="50000"/>
                </a:schemeClr>
              </a:solidFill>
            </a:endParaRPr>
          </a:p>
        </p:txBody>
      </p:sp>
    </p:spTree>
    <p:extLst>
      <p:ext uri="{BB962C8B-B14F-4D97-AF65-F5344CB8AC3E}">
        <p14:creationId xmlns:p14="http://schemas.microsoft.com/office/powerpoint/2010/main" val="1463320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표 8">
            <a:extLst>
              <a:ext uri="{FF2B5EF4-FFF2-40B4-BE49-F238E27FC236}">
                <a16:creationId xmlns:a16="http://schemas.microsoft.com/office/drawing/2014/main" id="{8AC9A263-D491-42CC-A1AC-E139BFC1D24D}"/>
              </a:ext>
            </a:extLst>
          </p:cNvPr>
          <p:cNvGraphicFramePr>
            <a:graphicFrameLocks noGrp="1"/>
          </p:cNvGraphicFramePr>
          <p:nvPr>
            <p:extLst>
              <p:ext uri="{D42A27DB-BD31-4B8C-83A1-F6EECF244321}">
                <p14:modId xmlns:p14="http://schemas.microsoft.com/office/powerpoint/2010/main" val="3920615906"/>
              </p:ext>
            </p:extLst>
          </p:nvPr>
        </p:nvGraphicFramePr>
        <p:xfrm>
          <a:off x="814389" y="1382936"/>
          <a:ext cx="7977505" cy="1660920"/>
        </p:xfrm>
        <a:graphic>
          <a:graphicData uri="http://schemas.openxmlformats.org/drawingml/2006/table">
            <a:tbl>
              <a:tblPr firstRow="1" bandRow="1">
                <a:tableStyleId>{5C22544A-7EE6-4342-B048-85BDC9FD1C3A}</a:tableStyleId>
              </a:tblPr>
              <a:tblGrid>
                <a:gridCol w="1355725">
                  <a:extLst>
                    <a:ext uri="{9D8B030D-6E8A-4147-A177-3AD203B41FA5}">
                      <a16:colId xmlns:a16="http://schemas.microsoft.com/office/drawing/2014/main" val="968525178"/>
                    </a:ext>
                  </a:extLst>
                </a:gridCol>
                <a:gridCol w="1655445">
                  <a:extLst>
                    <a:ext uri="{9D8B030D-6E8A-4147-A177-3AD203B41FA5}">
                      <a16:colId xmlns:a16="http://schemas.microsoft.com/office/drawing/2014/main" val="2373283035"/>
                    </a:ext>
                  </a:extLst>
                </a:gridCol>
                <a:gridCol w="1655445">
                  <a:extLst>
                    <a:ext uri="{9D8B030D-6E8A-4147-A177-3AD203B41FA5}">
                      <a16:colId xmlns:a16="http://schemas.microsoft.com/office/drawing/2014/main" val="2192865859"/>
                    </a:ext>
                  </a:extLst>
                </a:gridCol>
                <a:gridCol w="1655445">
                  <a:extLst>
                    <a:ext uri="{9D8B030D-6E8A-4147-A177-3AD203B41FA5}">
                      <a16:colId xmlns:a16="http://schemas.microsoft.com/office/drawing/2014/main" val="3835351547"/>
                    </a:ext>
                  </a:extLst>
                </a:gridCol>
                <a:gridCol w="1655445">
                  <a:extLst>
                    <a:ext uri="{9D8B030D-6E8A-4147-A177-3AD203B41FA5}">
                      <a16:colId xmlns:a16="http://schemas.microsoft.com/office/drawing/2014/main" val="1712257969"/>
                    </a:ext>
                  </a:extLst>
                </a:gridCol>
              </a:tblGrid>
              <a:tr h="0">
                <a:tc gridSpan="5">
                  <a:txBody>
                    <a:bodyPr/>
                    <a:lstStyle/>
                    <a:p>
                      <a:pPr marL="0" marR="0" lvl="0" indent="0" algn="l" defTabSz="495285" rtl="0" eaLnBrk="1" fontAlgn="auto" latinLnBrk="1" hangingPunct="1">
                        <a:lnSpc>
                          <a:spcPct val="100000"/>
                        </a:lnSpc>
                        <a:spcBef>
                          <a:spcPts val="0"/>
                        </a:spcBef>
                        <a:spcAft>
                          <a:spcPts val="0"/>
                        </a:spcAft>
                        <a:buClrTx/>
                        <a:buSzTx/>
                        <a:buFontTx/>
                        <a:buNone/>
                        <a:tabLst/>
                        <a:defRPr/>
                      </a:pPr>
                      <a:r>
                        <a:rPr kumimoji="0" lang="ko-KR" altLang="en-US" sz="1300" b="0" i="0" u="none" strike="noStrike" kern="0" cap="none" spc="0" normalizeH="0" baseline="0" noProof="0" dirty="0">
                          <a:ln>
                            <a:solidFill>
                              <a:srgbClr val="00338D">
                                <a:alpha val="0"/>
                              </a:srgbClr>
                            </a:solidFill>
                          </a:ln>
                          <a:solidFill>
                            <a:schemeClr val="tx2"/>
                          </a:solidFill>
                          <a:effectLst/>
                          <a:uLnTx/>
                          <a:uFillTx/>
                          <a:latin typeface="+mj-ea"/>
                          <a:ea typeface="+mj-ea"/>
                          <a:cs typeface="Arial" panose="020B0604020202020204" pitchFamily="34" charset="0"/>
                        </a:rPr>
                        <a:t>바이오의약 산업 전문팀</a:t>
                      </a:r>
                      <a:endParaRPr kumimoji="0" lang="en-US" altLang="ko-KR" sz="1300" b="0" i="0" u="none" strike="noStrike" kern="0" cap="none" spc="0" normalizeH="0" baseline="0" dirty="0">
                        <a:ln>
                          <a:solidFill>
                            <a:srgbClr val="00338D">
                              <a:alpha val="0"/>
                            </a:srgbClr>
                          </a:solidFill>
                        </a:ln>
                        <a:solidFill>
                          <a:schemeClr val="tx2"/>
                        </a:solidFill>
                        <a:effectLst/>
                        <a:uLnTx/>
                        <a:uFillTx/>
                        <a:latin typeface="+mj-ea"/>
                        <a:ea typeface="+mj-ea"/>
                        <a:cs typeface="Arial" panose="020B0604020202020204" pitchFamily="34" charset="0"/>
                      </a:endParaRPr>
                    </a:p>
                  </a:txBody>
                  <a:tcPr marL="0" marR="0" marT="1800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latinLnBrk="1"/>
                      <a:endParaRPr lang="ko-KR" altLang="en-US" sz="1200">
                        <a:latin typeface="+mn-ea"/>
                        <a:ea typeface="+mn-ea"/>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latinLnBrk="1"/>
                      <a:endParaRPr lang="ko-KR" altLang="en-US" sz="1200">
                        <a:latin typeface="+mn-ea"/>
                        <a:ea typeface="+mn-ea"/>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marR="0" indent="0" algn="l" defTabSz="495285" rtl="0" eaLnBrk="1" fontAlgn="auto" latinLnBrk="1" hangingPunct="1">
                        <a:lnSpc>
                          <a:spcPct val="100000"/>
                        </a:lnSpc>
                        <a:spcBef>
                          <a:spcPts val="0"/>
                        </a:spcBef>
                        <a:spcAft>
                          <a:spcPts val="0"/>
                        </a:spcAft>
                        <a:buClrTx/>
                        <a:buSzTx/>
                        <a:buFontTx/>
                        <a:buNone/>
                        <a:tabLst/>
                        <a:defRPr/>
                      </a:pPr>
                      <a:endParaRPr lang="en-US" altLang="ko-KR" sz="1400" b="1" spc="59">
                        <a:solidFill>
                          <a:srgbClr val="00338D"/>
                        </a:solidFill>
                        <a:latin typeface="+mn-ea"/>
                        <a:ea typeface="+mn-ea"/>
                        <a:cs typeface="Arial" panose="020B0604020202020204"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340873500"/>
                  </a:ext>
                </a:extLst>
              </a:tr>
              <a:tr h="0">
                <a:tc>
                  <a:txBody>
                    <a:bodyPr/>
                    <a:lstStyle/>
                    <a:p>
                      <a:pPr marL="0" defTabSz="914400">
                        <a:lnSpc>
                          <a:spcPct val="100000"/>
                        </a:lnSpc>
                        <a:spcBef>
                          <a:spcPts val="0"/>
                        </a:spcBef>
                        <a:spcAft>
                          <a:spcPts val="0"/>
                        </a:spcAft>
                        <a:defRPr/>
                      </a:pPr>
                      <a:endParaRPr lang="en-US" altLang="ko-KR" sz="1050" b="0" spc="0" baseline="0" dirty="0">
                        <a:ln>
                          <a:solidFill>
                            <a:schemeClr val="accent1">
                              <a:alpha val="0"/>
                            </a:schemeClr>
                          </a:solidFill>
                        </a:ln>
                        <a:solidFill>
                          <a:schemeClr val="tx2"/>
                        </a:solidFill>
                        <a:latin typeface="+mj-ea"/>
                        <a:ea typeface="+mj-ea"/>
                        <a:cs typeface="Arial" pitchFamily="34" charset="0"/>
                      </a:endParaRPr>
                    </a:p>
                  </a:txBody>
                  <a:tcPr marL="0" marR="0" marT="144000" marB="72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lnSpc>
                          <a:spcPct val="100000"/>
                        </a:lnSpc>
                        <a:spcBef>
                          <a:spcPts val="0"/>
                        </a:spcBef>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64032743"/>
                  </a:ext>
                </a:extLst>
              </a:tr>
              <a:tr h="0">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변영훈</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부대표</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02-2112-0506</a:t>
                      </a: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ybyun@kr.kpmg.com</a:t>
                      </a:r>
                    </a:p>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지동현</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전무</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02-2112-7662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dchi@kr.kpmg.com</a:t>
                      </a:r>
                    </a:p>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박상훈</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02-2112-7839</a:t>
                      </a: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sanghoonpark@kr.kpmg.com</a:t>
                      </a:r>
                    </a:p>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나재광</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02-2112-6877</a:t>
                      </a: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jra@kr.kpmg.com</a:t>
                      </a:r>
                    </a:p>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03696042"/>
                  </a:ext>
                </a:extLst>
              </a:tr>
            </a:tbl>
          </a:graphicData>
        </a:graphic>
      </p:graphicFrame>
      <p:sp>
        <p:nvSpPr>
          <p:cNvPr id="5" name="object 8">
            <a:extLst>
              <a:ext uri="{FF2B5EF4-FFF2-40B4-BE49-F238E27FC236}">
                <a16:creationId xmlns:a16="http://schemas.microsoft.com/office/drawing/2014/main" id="{CF77BD3D-D2F8-4136-8E3F-427E9770157C}"/>
              </a:ext>
            </a:extLst>
          </p:cNvPr>
          <p:cNvSpPr txBox="1"/>
          <p:nvPr/>
        </p:nvSpPr>
        <p:spPr>
          <a:xfrm>
            <a:off x="814388" y="934037"/>
            <a:ext cx="4899964" cy="492443"/>
          </a:xfrm>
          <a:prstGeom prst="rect">
            <a:avLst/>
          </a:prstGeom>
          <a:noFill/>
        </p:spPr>
        <p:txBody>
          <a:bodyPr wrap="square" lIns="0" tIns="0" rIns="0" bIns="0" rtlCol="0" anchor="b" anchorCtr="0">
            <a:spAutoFit/>
          </a:bodyPr>
          <a:lstStyle>
            <a:defPPr>
              <a:defRPr lang="en-US"/>
            </a:defPPr>
            <a:lvl1pPr>
              <a:defRPr sz="3900">
                <a:solidFill>
                  <a:prstClr val="white"/>
                </a:solidFill>
                <a:latin typeface="KPMG Extralight"/>
                <a:cs typeface="KPMG Extralight"/>
              </a:defRPr>
            </a:lvl1p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solidFill>
                    <a:srgbClr val="0091DA">
                      <a:alpha val="0"/>
                    </a:srgbClr>
                  </a:solidFill>
                </a:ln>
                <a:solidFill>
                  <a:srgbClr val="00338D"/>
                </a:solidFill>
                <a:effectLst/>
                <a:uLnTx/>
                <a:uFillTx/>
                <a:latin typeface="KPMG Bold" panose="020B0803030202040204" pitchFamily="34" charset="0"/>
                <a:ea typeface="KoPub돋움체 Medium"/>
              </a:rPr>
              <a:t>Business Contacts</a:t>
            </a:r>
          </a:p>
        </p:txBody>
      </p:sp>
    </p:spTree>
    <p:extLst>
      <p:ext uri="{BB962C8B-B14F-4D97-AF65-F5344CB8AC3E}">
        <p14:creationId xmlns:p14="http://schemas.microsoft.com/office/powerpoint/2010/main" val="362631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순서도: 추출 1">
            <a:extLst>
              <a:ext uri="{FF2B5EF4-FFF2-40B4-BE49-F238E27FC236}">
                <a16:creationId xmlns:a16="http://schemas.microsoft.com/office/drawing/2014/main" id="{91150463-F840-4D93-BCB1-DED542D54A44}"/>
              </a:ext>
            </a:extLst>
          </p:cNvPr>
          <p:cNvSpPr/>
          <p:nvPr/>
        </p:nvSpPr>
        <p:spPr>
          <a:xfrm>
            <a:off x="679047" y="3835063"/>
            <a:ext cx="3904468" cy="593038"/>
          </a:xfrm>
          <a:prstGeom prst="flowChartExtract">
            <a:avLst/>
          </a:prstGeom>
          <a:gradFill flip="none" rotWithShape="1">
            <a:gsLst>
              <a:gs pos="50000">
                <a:schemeClr val="bg1">
                  <a:lumMod val="95000"/>
                </a:schemeClr>
              </a:gs>
              <a:gs pos="0">
                <a:srgbClr val="CCD6E8">
                  <a:shade val="30000"/>
                  <a:satMod val="115000"/>
                  <a:alpha val="0"/>
                  <a:lumMod val="0"/>
                  <a:lumOff val="100000"/>
                </a:srgbClr>
              </a:gs>
              <a:gs pos="100000">
                <a:srgbClr val="CCD6E8">
                  <a:shade val="67500"/>
                  <a:satMod val="115000"/>
                </a:srgbClr>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lumMod val="40000"/>
                  <a:lumOff val="60000"/>
                </a:schemeClr>
              </a:solidFill>
            </a:endParaRPr>
          </a:p>
        </p:txBody>
      </p:sp>
      <p:sp>
        <p:nvSpPr>
          <p:cNvPr id="7" name="사각형: 둥근 대각선 방향 모서리 6">
            <a:extLst>
              <a:ext uri="{FF2B5EF4-FFF2-40B4-BE49-F238E27FC236}">
                <a16:creationId xmlns:a16="http://schemas.microsoft.com/office/drawing/2014/main" id="{E64090A5-C8C7-F0C9-627A-6D6D2C6C73B4}"/>
              </a:ext>
            </a:extLst>
          </p:cNvPr>
          <p:cNvSpPr/>
          <p:nvPr/>
        </p:nvSpPr>
        <p:spPr>
          <a:xfrm>
            <a:off x="488949" y="2923571"/>
            <a:ext cx="4284613" cy="1006222"/>
          </a:xfrm>
          <a:prstGeom prst="round2DiagRect">
            <a:avLst/>
          </a:prstGeom>
          <a:gradFill>
            <a:gsLst>
              <a:gs pos="100000">
                <a:srgbClr val="00338D"/>
              </a:gs>
              <a:gs pos="49000">
                <a:srgbClr val="0839A5"/>
              </a:gs>
              <a:gs pos="48000">
                <a:srgbClr val="00338D"/>
              </a:gs>
            </a:gsLst>
            <a:lin ang="135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540000" tIns="108000" rIns="108000" bIns="0" rtlCol="0" anchor="t">
            <a:noAutofit/>
          </a:bodyPr>
          <a:lstStyle/>
          <a:p>
            <a:pPr marL="182563" fontAlgn="base" hangingPunct="0">
              <a:spcAft>
                <a:spcPts val="500"/>
              </a:spcAft>
            </a:pPr>
            <a:r>
              <a:rPr lang="ko-KR" altLang="en-US" sz="1200" b="1" dirty="0">
                <a:ln>
                  <a:solidFill>
                    <a:schemeClr val="tx2">
                      <a:alpha val="0"/>
                    </a:schemeClr>
                  </a:solidFill>
                </a:ln>
                <a:solidFill>
                  <a:schemeClr val="bg1"/>
                </a:solidFill>
                <a:latin typeface="+mn-ea"/>
                <a:ea typeface="KoPub돋움체 Medium" panose="00000600000000000000" pitchFamily="2" charset="-127"/>
              </a:rPr>
              <a:t>바이오의약품이란</a:t>
            </a:r>
            <a:r>
              <a:rPr lang="en-US" altLang="ko-KR" sz="1200" b="1" dirty="0">
                <a:ln>
                  <a:solidFill>
                    <a:schemeClr val="tx2">
                      <a:alpha val="0"/>
                    </a:schemeClr>
                  </a:solidFill>
                </a:ln>
                <a:solidFill>
                  <a:schemeClr val="bg1"/>
                </a:solidFill>
                <a:latin typeface="+mn-ea"/>
                <a:ea typeface="KoPub돋움체 Medium" panose="00000600000000000000" pitchFamily="2" charset="-127"/>
              </a:rPr>
              <a:t>, </a:t>
            </a:r>
          </a:p>
          <a:p>
            <a:pPr marL="182563" fontAlgn="base" hangingPunct="0">
              <a:spcAft>
                <a:spcPts val="500"/>
              </a:spcAft>
            </a:pPr>
            <a:r>
              <a:rPr lang="ko-KR" altLang="en-US" sz="1200" b="1" dirty="0">
                <a:ln>
                  <a:solidFill>
                    <a:schemeClr val="tx2">
                      <a:alpha val="0"/>
                    </a:schemeClr>
                  </a:solidFill>
                </a:ln>
                <a:solidFill>
                  <a:schemeClr val="bg1"/>
                </a:solidFill>
                <a:latin typeface="+mn-ea"/>
                <a:ea typeface="KoPub돋움체 Medium" panose="00000600000000000000" pitchFamily="2" charset="-127"/>
              </a:rPr>
              <a:t>사람이나 다른 생물체에서      </a:t>
            </a:r>
            <a:endParaRPr lang="en-US" altLang="ko-KR" sz="1200" b="1" dirty="0">
              <a:ln>
                <a:solidFill>
                  <a:schemeClr val="tx2">
                    <a:alpha val="0"/>
                  </a:schemeClr>
                </a:solidFill>
              </a:ln>
              <a:solidFill>
                <a:schemeClr val="bg1"/>
              </a:solidFill>
              <a:latin typeface="+mn-ea"/>
              <a:ea typeface="KoPub돋움체 Medium" panose="00000600000000000000" pitchFamily="2" charset="-127"/>
            </a:endParaRPr>
          </a:p>
          <a:p>
            <a:pPr marL="182563" fontAlgn="base" hangingPunct="0">
              <a:spcAft>
                <a:spcPts val="500"/>
              </a:spcAft>
            </a:pPr>
            <a:r>
              <a:rPr lang="ko-KR" altLang="en-US" sz="1200" b="1" dirty="0">
                <a:ln>
                  <a:solidFill>
                    <a:schemeClr val="tx2">
                      <a:alpha val="0"/>
                    </a:schemeClr>
                  </a:solidFill>
                </a:ln>
                <a:solidFill>
                  <a:schemeClr val="bg1"/>
                </a:solidFill>
                <a:latin typeface="+mn-ea"/>
                <a:ea typeface="KoPub돋움체 Medium" panose="00000600000000000000" pitchFamily="2" charset="-127"/>
              </a:rPr>
              <a:t>유래된 것을 원료 또는 재료로 제조한 의약품</a:t>
            </a: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p:txBody>
          <a:bodyPr/>
          <a:lstStyle/>
          <a:p>
            <a:r>
              <a:rPr lang="en-US" altLang="ko-KR" noProof="0" dirty="0"/>
              <a:t>I. </a:t>
            </a:r>
            <a:r>
              <a:rPr lang="ko-KR" altLang="en-US" dirty="0"/>
              <a:t>바이오의약품 개요</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p:txBody>
          <a:bodyPr/>
          <a:lstStyle/>
          <a:p>
            <a:r>
              <a:rPr lang="ko-KR" altLang="en-US" dirty="0"/>
              <a:t>바이오의약품이란</a:t>
            </a:r>
            <a:r>
              <a:rPr lang="en-US" altLang="ko-KR" dirty="0"/>
              <a:t> </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85650"/>
            <a:ext cx="8928100" cy="864737"/>
          </a:xfrm>
        </p:spPr>
        <p:txBody>
          <a:bodyPr/>
          <a:lstStyle/>
          <a:p>
            <a:pPr lvl="0"/>
            <a:r>
              <a:rPr lang="ko-KR" altLang="en-US" dirty="0"/>
              <a:t>바이오의약품은 생물체에서 유래한 원료로 생물공정을 통해 만들어지는 의약품</a:t>
            </a:r>
            <a:r>
              <a:rPr lang="en-US" altLang="ko-KR" dirty="0"/>
              <a:t>. </a:t>
            </a:r>
            <a:r>
              <a:rPr lang="ko-KR" altLang="en-US" dirty="0" err="1"/>
              <a:t>바이오의약품은</a:t>
            </a:r>
            <a:r>
              <a:rPr lang="en-US" altLang="ko-KR" dirty="0"/>
              <a:t> </a:t>
            </a:r>
            <a:r>
              <a:rPr lang="ko-KR" altLang="en-US" dirty="0"/>
              <a:t>출발물질 및 의약품의 유효성분</a:t>
            </a:r>
            <a:r>
              <a:rPr lang="en-US" altLang="ko-KR" dirty="0"/>
              <a:t>, </a:t>
            </a:r>
            <a:r>
              <a:rPr lang="ko-KR" altLang="en-US" dirty="0"/>
              <a:t>제조방법 등에 따라 생물학적제제</a:t>
            </a:r>
            <a:r>
              <a:rPr lang="en-US" altLang="ko-KR" dirty="0"/>
              <a:t>, </a:t>
            </a:r>
            <a:r>
              <a:rPr lang="ko-KR" altLang="en-US" dirty="0"/>
              <a:t>유전자재조합의약품</a:t>
            </a:r>
            <a:r>
              <a:rPr lang="en-US" altLang="ko-KR" dirty="0"/>
              <a:t>, </a:t>
            </a:r>
            <a:r>
              <a:rPr lang="ko-KR" altLang="en-US" dirty="0"/>
              <a:t>세포배양의약품</a:t>
            </a:r>
            <a:r>
              <a:rPr lang="en-US" altLang="ko-KR" dirty="0"/>
              <a:t>, </a:t>
            </a:r>
            <a:r>
              <a:rPr lang="ko-KR" altLang="en-US" dirty="0"/>
              <a:t>첨단바이오 의약품으로 분류</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식품의약품안전처</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4"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2226417" cy="20005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바이오의약품 정의</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1" name="그룹 30">
            <a:extLst>
              <a:ext uri="{FF2B5EF4-FFF2-40B4-BE49-F238E27FC236}">
                <a16:creationId xmlns:a16="http://schemas.microsoft.com/office/drawing/2014/main" id="{C3AC472A-17B2-4E4C-9F2D-E6DD8F00F70A}"/>
              </a:ext>
            </a:extLst>
          </p:cNvPr>
          <p:cNvGrpSpPr/>
          <p:nvPr/>
        </p:nvGrpSpPr>
        <p:grpSpPr>
          <a:xfrm>
            <a:off x="5132437" y="2176483"/>
            <a:ext cx="4284613" cy="276837"/>
            <a:chOff x="704850" y="2013298"/>
            <a:chExt cx="4140200" cy="276837"/>
          </a:xfrm>
        </p:grpSpPr>
        <p:sp>
          <p:nvSpPr>
            <p:cNvPr id="32" name="TextBox 31">
              <a:extLst>
                <a:ext uri="{FF2B5EF4-FFF2-40B4-BE49-F238E27FC236}">
                  <a16:creationId xmlns:a16="http://schemas.microsoft.com/office/drawing/2014/main" id="{12E33D75-D127-4318-9625-33653F32A054}"/>
                </a:ext>
              </a:extLst>
            </p:cNvPr>
            <p:cNvSpPr txBox="1"/>
            <p:nvPr/>
          </p:nvSpPr>
          <p:spPr>
            <a:xfrm>
              <a:off x="704850" y="2046854"/>
              <a:ext cx="1174122"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바이오의약품 분류</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3" name="직선 연결선 32">
              <a:extLst>
                <a:ext uri="{FF2B5EF4-FFF2-40B4-BE49-F238E27FC236}">
                  <a16:creationId xmlns:a16="http://schemas.microsoft.com/office/drawing/2014/main" id="{E4CBC9C0-5977-4ECB-B051-62A05283E253}"/>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F1B286FF-B455-428B-9145-DADC5871115D}"/>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7" name="표 26">
            <a:extLst>
              <a:ext uri="{FF2B5EF4-FFF2-40B4-BE49-F238E27FC236}">
                <a16:creationId xmlns:a16="http://schemas.microsoft.com/office/drawing/2014/main" id="{61E97262-0290-41B9-8C00-874009D33406}"/>
              </a:ext>
            </a:extLst>
          </p:cNvPr>
          <p:cNvGraphicFramePr>
            <a:graphicFrameLocks noGrp="1"/>
          </p:cNvGraphicFramePr>
          <p:nvPr>
            <p:extLst>
              <p:ext uri="{D42A27DB-BD31-4B8C-83A1-F6EECF244321}">
                <p14:modId xmlns:p14="http://schemas.microsoft.com/office/powerpoint/2010/main" val="14584171"/>
              </p:ext>
            </p:extLst>
          </p:nvPr>
        </p:nvGraphicFramePr>
        <p:xfrm>
          <a:off x="5132388" y="2565403"/>
          <a:ext cx="4283224" cy="3311523"/>
        </p:xfrm>
        <a:graphic>
          <a:graphicData uri="http://schemas.openxmlformats.org/drawingml/2006/table">
            <a:tbl>
              <a:tblPr>
                <a:tableStyleId>{5C22544A-7EE6-4342-B048-85BDC9FD1C3A}</a:tableStyleId>
              </a:tblPr>
              <a:tblGrid>
                <a:gridCol w="692679">
                  <a:extLst>
                    <a:ext uri="{9D8B030D-6E8A-4147-A177-3AD203B41FA5}">
                      <a16:colId xmlns:a16="http://schemas.microsoft.com/office/drawing/2014/main" val="393690651"/>
                    </a:ext>
                  </a:extLst>
                </a:gridCol>
                <a:gridCol w="897467">
                  <a:extLst>
                    <a:ext uri="{9D8B030D-6E8A-4147-A177-3AD203B41FA5}">
                      <a16:colId xmlns:a16="http://schemas.microsoft.com/office/drawing/2014/main" val="4106171047"/>
                    </a:ext>
                  </a:extLst>
                </a:gridCol>
                <a:gridCol w="2693078">
                  <a:extLst>
                    <a:ext uri="{9D8B030D-6E8A-4147-A177-3AD203B41FA5}">
                      <a16:colId xmlns:a16="http://schemas.microsoft.com/office/drawing/2014/main" val="11377116"/>
                    </a:ext>
                  </a:extLst>
                </a:gridCol>
              </a:tblGrid>
              <a:tr h="299047">
                <a:tc gridSpan="2">
                  <a:txBody>
                    <a:bodyPr/>
                    <a:lstStyle/>
                    <a:p>
                      <a:pPr algn="ctr" fontAlgn="ct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구분</a:t>
                      </a:r>
                    </a:p>
                  </a:txBody>
                  <a:tcPr marT="72000" marB="72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hMerge="1">
                  <a:txBody>
                    <a:bodyPr/>
                    <a:lstStyle/>
                    <a:p>
                      <a:pPr algn="ctr" fontAlgn="ctr"/>
                      <a:endPar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endParaRPr>
                    </a:p>
                  </a:txBody>
                  <a:tcPr marT="72000" marB="72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9D9D9"/>
                    </a:solidFill>
                  </a:tcPr>
                </a:tc>
                <a:tc>
                  <a:txBody>
                    <a:bodyPr/>
                    <a:lstStyle/>
                    <a:p>
                      <a:pPr algn="ctr" fontAlgn="ct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rPr>
                        <a:t>특징 및 예시</a:t>
                      </a:r>
                    </a:p>
                  </a:txBody>
                  <a:tcPr marT="72000" marB="72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extLst>
                  <a:ext uri="{0D108BD9-81ED-4DB2-BD59-A6C34878D82A}">
                    <a16:rowId xmlns:a16="http://schemas.microsoft.com/office/drawing/2014/main" val="3488798685"/>
                  </a:ext>
                </a:extLst>
              </a:tr>
              <a:tr h="753119">
                <a:tc rowSpan="4">
                  <a:txBody>
                    <a:bodyPr/>
                    <a:lstStyle/>
                    <a:p>
                      <a:pPr algn="ctr" fontAlgn="ctr">
                        <a:lnSpc>
                          <a:spcPct val="110000"/>
                        </a:lnSpc>
                      </a:pPr>
                      <a:r>
                        <a:rPr lang="ko-KR" altLang="en-US" sz="1100" b="1"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바이오 </a:t>
                      </a:r>
                      <a:endParaRPr lang="en-US" altLang="ko-KR" sz="1100" b="1"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p>
                      <a:pPr algn="ctr" fontAlgn="ctr">
                        <a:lnSpc>
                          <a:spcPct val="110000"/>
                        </a:lnSpc>
                      </a:pPr>
                      <a:r>
                        <a:rPr lang="ko-KR" altLang="en-US" sz="1100" b="1"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의약품</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lnSpc>
                          <a:spcPct val="110000"/>
                        </a:lnSpc>
                      </a:pP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rPr>
                        <a:t>생물학적제제</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marL="90000" marR="0" lvl="0" indent="-90000" algn="l" defTabSz="914400" eaLnBrk="1" fontAlgn="ctr" latinLnBrk="0" hangingPunct="1">
                        <a:lnSpc>
                          <a:spcPct val="110000"/>
                        </a:lnSpc>
                        <a:spcBef>
                          <a:spcPts val="0"/>
                        </a:spcBef>
                        <a:spcAft>
                          <a:spcPts val="500"/>
                        </a:spcAft>
                        <a:buClrTx/>
                        <a:buSzTx/>
                        <a:buFont typeface="Arial" panose="020B0604020202020204" pitchFamily="34" charset="0"/>
                        <a:buChar char="•"/>
                        <a:tabLst/>
                        <a:defRPr/>
                      </a:pP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생물체에서 유래된 물질이나 생물체를 이용하여 생성시킨 물질을 함유한 의약품</a:t>
                      </a:r>
                      <a:endPar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p>
                      <a:pPr marL="271463" marR="0" lvl="0" indent="-171450" algn="l" defTabSz="914400" eaLnBrk="1" fontAlgn="ctr" latinLnBrk="0" hangingPunct="1">
                        <a:lnSpc>
                          <a:spcPct val="110000"/>
                        </a:lnSpc>
                        <a:spcBef>
                          <a:spcPts val="0"/>
                        </a:spcBef>
                        <a:spcAft>
                          <a:spcPts val="500"/>
                        </a:spcAft>
                        <a:buClrTx/>
                        <a:buSzTx/>
                        <a:buFontTx/>
                        <a:buChar char="-"/>
                        <a:tabLst/>
                        <a:defRPr/>
                      </a:pP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백신</a:t>
                      </a:r>
                      <a:r>
                        <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 </a:t>
                      </a: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항독소</a:t>
                      </a:r>
                      <a:r>
                        <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 </a:t>
                      </a: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혈액제제</a:t>
                      </a:r>
                      <a:r>
                        <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 </a:t>
                      </a: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혈장분획제제</a:t>
                      </a:r>
                      <a:endPar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txBody>
                  <a:tcPr marT="10800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59990078"/>
                  </a:ext>
                </a:extLst>
              </a:tr>
              <a:tr h="753119">
                <a:tc vMerge="1">
                  <a:txBody>
                    <a:bodyPr/>
                    <a:lstStyle/>
                    <a:p>
                      <a:pPr algn="ctr" fontAlgn="ctr"/>
                      <a:endPar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2F2F2"/>
                    </a:solidFill>
                  </a:tcPr>
                </a:tc>
                <a:tc>
                  <a:txBody>
                    <a:bodyPr/>
                    <a:lstStyle/>
                    <a:p>
                      <a:pPr algn="ctr" fontAlgn="ctr">
                        <a:lnSpc>
                          <a:spcPct val="110000"/>
                        </a:lnSpc>
                      </a:pP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rPr>
                        <a:t>유전자재조합 </a:t>
                      </a:r>
                      <a:endParaRPr lang="en-US" altLang="ko-KR" sz="1000" b="1" i="0" u="none" strike="noStrike" dirty="0">
                        <a:ln>
                          <a:solidFill>
                            <a:sysClr val="window" lastClr="FFFFFF">
                              <a:lumMod val="65000"/>
                              <a:alpha val="0"/>
                            </a:sysClr>
                          </a:solidFill>
                        </a:ln>
                        <a:solidFill>
                          <a:schemeClr val="tx1">
                            <a:lumMod val="85000"/>
                            <a:lumOff val="15000"/>
                          </a:schemeClr>
                        </a:solidFill>
                        <a:effectLst/>
                        <a:latin typeface="+mn-ea"/>
                        <a:ea typeface="+mn-ea"/>
                      </a:endParaRPr>
                    </a:p>
                    <a:p>
                      <a:pPr algn="ctr" fontAlgn="ctr">
                        <a:lnSpc>
                          <a:spcPct val="110000"/>
                        </a:lnSpc>
                      </a:pP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rPr>
                        <a:t>의약품</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marL="90000" marR="0" lvl="0" indent="-90000" algn="l" defTabSz="914400" eaLnBrk="1" fontAlgn="ctr" latinLnBrk="0" hangingPunct="1">
                        <a:lnSpc>
                          <a:spcPct val="110000"/>
                        </a:lnSpc>
                        <a:spcBef>
                          <a:spcPts val="0"/>
                        </a:spcBef>
                        <a:spcAft>
                          <a:spcPts val="500"/>
                        </a:spcAft>
                        <a:buClrTx/>
                        <a:buSzTx/>
                        <a:buFont typeface="Arial" panose="020B0604020202020204" pitchFamily="34" charset="0"/>
                        <a:buChar char="•"/>
                        <a:tabLst/>
                        <a:defRPr/>
                      </a:pP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유전자조작기술을 이용하여 제조되는 펩타이드 또는 단백질 등을 유효성분으로 하는 의약품</a:t>
                      </a:r>
                      <a:endPar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p>
                      <a:pPr marL="265113" marR="0" lvl="0" indent="-171450" algn="l" defTabSz="914400" eaLnBrk="1" fontAlgn="ctr" latinLnBrk="0" hangingPunct="1">
                        <a:lnSpc>
                          <a:spcPct val="110000"/>
                        </a:lnSpc>
                        <a:spcBef>
                          <a:spcPts val="0"/>
                        </a:spcBef>
                        <a:spcAft>
                          <a:spcPts val="500"/>
                        </a:spcAft>
                        <a:buClrTx/>
                        <a:buSzTx/>
                        <a:buFontTx/>
                        <a:buChar char="-"/>
                        <a:tabLst/>
                        <a:defRPr/>
                      </a:pP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인슐린</a:t>
                      </a:r>
                      <a:r>
                        <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 </a:t>
                      </a: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인성장 호르몬 등 </a:t>
                      </a:r>
                      <a:endPar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txBody>
                  <a:tcPr marT="10800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23168968"/>
                  </a:ext>
                </a:extLst>
              </a:tr>
              <a:tr h="753119">
                <a:tc vMerge="1">
                  <a:txBody>
                    <a:bodyPr/>
                    <a:lstStyle/>
                    <a:p>
                      <a:pPr latinLnBrk="1"/>
                      <a:endParaRPr lang="ko-KR" altLang="en-US"/>
                    </a:p>
                  </a:txBody>
                  <a:tcPr/>
                </a:tc>
                <a:tc>
                  <a:txBody>
                    <a:bodyPr/>
                    <a:lstStyle/>
                    <a:p>
                      <a:pPr algn="ctr" fontAlgn="ctr">
                        <a:lnSpc>
                          <a:spcPct val="110000"/>
                        </a:lnSpc>
                      </a:pP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rPr>
                        <a:t>세포배양 </a:t>
                      </a:r>
                      <a:endParaRPr lang="en-US" altLang="ko-KR" sz="1000" b="1" i="0" u="none" strike="noStrike" dirty="0">
                        <a:ln>
                          <a:solidFill>
                            <a:sysClr val="window" lastClr="FFFFFF">
                              <a:lumMod val="65000"/>
                              <a:alpha val="0"/>
                            </a:sysClr>
                          </a:solidFill>
                        </a:ln>
                        <a:solidFill>
                          <a:schemeClr val="tx1">
                            <a:lumMod val="85000"/>
                            <a:lumOff val="15000"/>
                          </a:schemeClr>
                        </a:solidFill>
                        <a:effectLst/>
                        <a:latin typeface="+mn-ea"/>
                        <a:ea typeface="+mn-ea"/>
                      </a:endParaRPr>
                    </a:p>
                    <a:p>
                      <a:pPr algn="ctr" fontAlgn="ctr">
                        <a:lnSpc>
                          <a:spcPct val="110000"/>
                        </a:lnSpc>
                      </a:pP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rPr>
                        <a:t>의약품</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marL="90000" marR="0" lvl="0" indent="-90000" algn="l" defTabSz="914400" eaLnBrk="1" fontAlgn="ctr" latinLnBrk="0" hangingPunct="1">
                        <a:lnSpc>
                          <a:spcPct val="110000"/>
                        </a:lnSpc>
                        <a:spcBef>
                          <a:spcPts val="0"/>
                        </a:spcBef>
                        <a:spcAft>
                          <a:spcPts val="500"/>
                        </a:spcAft>
                        <a:buClrTx/>
                        <a:buSzTx/>
                        <a:buFont typeface="Arial" panose="020B0604020202020204" pitchFamily="34" charset="0"/>
                        <a:buChar char="•"/>
                        <a:tabLst/>
                        <a:defRPr/>
                      </a:pP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세포배양기술을 이용하여 제조되는 펩타이드 또는 단백질 등을 유효성분으로 하는 의약품</a:t>
                      </a:r>
                      <a:endPar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p>
                      <a:pPr marL="266700" marR="0" lvl="0" indent="-177800" algn="l" defTabSz="914400" eaLnBrk="1" fontAlgn="ctr" latinLnBrk="0" hangingPunct="1">
                        <a:lnSpc>
                          <a:spcPct val="110000"/>
                        </a:lnSpc>
                        <a:spcBef>
                          <a:spcPts val="0"/>
                        </a:spcBef>
                        <a:spcAft>
                          <a:spcPts val="500"/>
                        </a:spcAft>
                        <a:buClrTx/>
                        <a:buSzTx/>
                        <a:buFontTx/>
                        <a:buChar char="-"/>
                        <a:tabLst>
                          <a:tab pos="266700" algn="l"/>
                        </a:tabLst>
                        <a:defRPr/>
                      </a:pP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항체치료제 등</a:t>
                      </a:r>
                      <a:endPar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txBody>
                  <a:tcPr marT="10800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37617126"/>
                  </a:ext>
                </a:extLst>
              </a:tr>
              <a:tr h="753119">
                <a:tc vMerge="1">
                  <a:txBody>
                    <a:bodyPr/>
                    <a:lstStyle/>
                    <a:p>
                      <a:pPr latinLnBrk="1"/>
                      <a:endParaRPr lang="ko-KR" altLang="en-US"/>
                    </a:p>
                  </a:txBody>
                  <a:tcPr/>
                </a:tc>
                <a:tc>
                  <a:txBody>
                    <a:bodyPr/>
                    <a:lstStyle/>
                    <a:p>
                      <a:pPr algn="ctr" fontAlgn="ctr">
                        <a:lnSpc>
                          <a:spcPct val="110000"/>
                        </a:lnSpc>
                      </a:pP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rPr>
                        <a:t>첨단바이오 </a:t>
                      </a:r>
                      <a:endParaRPr lang="en-US" altLang="ko-KR" sz="1000" b="1" i="0" u="none" strike="noStrike" dirty="0">
                        <a:ln>
                          <a:solidFill>
                            <a:sysClr val="window" lastClr="FFFFFF">
                              <a:lumMod val="65000"/>
                              <a:alpha val="0"/>
                            </a:sysClr>
                          </a:solidFill>
                        </a:ln>
                        <a:solidFill>
                          <a:schemeClr val="tx1">
                            <a:lumMod val="85000"/>
                            <a:lumOff val="15000"/>
                          </a:schemeClr>
                        </a:solidFill>
                        <a:effectLst/>
                        <a:latin typeface="+mn-ea"/>
                        <a:ea typeface="+mn-ea"/>
                      </a:endParaRPr>
                    </a:p>
                    <a:p>
                      <a:pPr algn="ctr" fontAlgn="ctr">
                        <a:lnSpc>
                          <a:spcPct val="110000"/>
                        </a:lnSpc>
                      </a:pPr>
                      <a:r>
                        <a:rPr lang="ko-KR" altLang="en-US" sz="1000" b="1" i="0" u="none" strike="noStrike" dirty="0">
                          <a:ln>
                            <a:solidFill>
                              <a:sysClr val="window" lastClr="FFFFFF">
                                <a:lumMod val="65000"/>
                                <a:alpha val="0"/>
                              </a:sysClr>
                            </a:solidFill>
                          </a:ln>
                          <a:solidFill>
                            <a:schemeClr val="tx1">
                              <a:lumMod val="85000"/>
                              <a:lumOff val="15000"/>
                            </a:schemeClr>
                          </a:solidFill>
                          <a:effectLst/>
                          <a:latin typeface="+mn-ea"/>
                          <a:ea typeface="+mn-ea"/>
                        </a:rPr>
                        <a:t>의약품</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E4F6FF"/>
                    </a:solidFill>
                  </a:tcPr>
                </a:tc>
                <a:tc>
                  <a:txBody>
                    <a:bodyPr/>
                    <a:lstStyle/>
                    <a:p>
                      <a:pPr marL="90000" marR="0" lvl="0" indent="-90000" algn="l" defTabSz="914400" eaLnBrk="1" fontAlgn="ctr" latinLnBrk="0" hangingPunct="1">
                        <a:lnSpc>
                          <a:spcPct val="110000"/>
                        </a:lnSpc>
                        <a:spcBef>
                          <a:spcPts val="0"/>
                        </a:spcBef>
                        <a:spcAft>
                          <a:spcPts val="500"/>
                        </a:spcAft>
                        <a:buClrTx/>
                        <a:buSzTx/>
                        <a:buFont typeface="Arial" panose="020B0604020202020204" pitchFamily="34" charset="0"/>
                        <a:buChar char="•"/>
                        <a:tabLst/>
                        <a:defRPr/>
                      </a:pP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세포치료제</a:t>
                      </a:r>
                      <a:r>
                        <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 </a:t>
                      </a: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유전자치료제</a:t>
                      </a:r>
                      <a:r>
                        <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 </a:t>
                      </a: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조직공학제제</a:t>
                      </a:r>
                      <a:r>
                        <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 </a:t>
                      </a: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첨단바이오융복합제제</a:t>
                      </a:r>
                      <a:r>
                        <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 </a:t>
                      </a:r>
                      <a:r>
                        <a:rPr lang="ko-KR" altLang="en-US"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rPr>
                        <a:t>그 밖에 세포나 조직 또는 유전물질을 함유하는 의약품</a:t>
                      </a:r>
                      <a:endParaRPr lang="en-US" altLang="ko-KR" sz="900" b="0" i="0" u="none" strike="noStrike" dirty="0">
                        <a:ln>
                          <a:solidFill>
                            <a:sysClr val="window" lastClr="FFFFFF">
                              <a:lumMod val="65000"/>
                              <a:alpha val="0"/>
                            </a:sysClr>
                          </a:solidFill>
                        </a:ln>
                        <a:solidFill>
                          <a:schemeClr val="tx1">
                            <a:lumMod val="85000"/>
                            <a:lumOff val="15000"/>
                          </a:schemeClr>
                        </a:solidFill>
                        <a:effectLst/>
                        <a:latin typeface="+mn-ea"/>
                        <a:ea typeface="+mn-ea"/>
                        <a:cs typeface="+mn-cs"/>
                      </a:endParaRPr>
                    </a:p>
                  </a:txBody>
                  <a:tcPr marT="10800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41490548"/>
                  </a:ext>
                </a:extLst>
              </a:tr>
            </a:tbl>
          </a:graphicData>
        </a:graphic>
      </p:graphicFrame>
      <p:grpSp>
        <p:nvGrpSpPr>
          <p:cNvPr id="68" name="그룹 67">
            <a:extLst>
              <a:ext uri="{FF2B5EF4-FFF2-40B4-BE49-F238E27FC236}">
                <a16:creationId xmlns:a16="http://schemas.microsoft.com/office/drawing/2014/main" id="{75457EC3-C943-4B05-B4AB-BFFF58CCCA6A}"/>
              </a:ext>
            </a:extLst>
          </p:cNvPr>
          <p:cNvGrpSpPr/>
          <p:nvPr/>
        </p:nvGrpSpPr>
        <p:grpSpPr>
          <a:xfrm>
            <a:off x="1933005" y="4520563"/>
            <a:ext cx="1398033" cy="1077130"/>
            <a:chOff x="5153523" y="3028081"/>
            <a:chExt cx="1659112" cy="816414"/>
          </a:xfrm>
        </p:grpSpPr>
        <p:sp useBgFill="1">
          <p:nvSpPr>
            <p:cNvPr id="69" name="TextBox 68">
              <a:extLst>
                <a:ext uri="{FF2B5EF4-FFF2-40B4-BE49-F238E27FC236}">
                  <a16:creationId xmlns:a16="http://schemas.microsoft.com/office/drawing/2014/main" id="{B80A1781-8DF6-4978-858A-61982AB33576}"/>
                </a:ext>
              </a:extLst>
            </p:cNvPr>
            <p:cNvSpPr txBox="1"/>
            <p:nvPr/>
          </p:nvSpPr>
          <p:spPr>
            <a:xfrm>
              <a:off x="5153523" y="3336664"/>
              <a:ext cx="1658152" cy="507831"/>
            </a:xfrm>
            <a:prstGeom prst="rect">
              <a:avLst/>
            </a:prstGeom>
            <a:ln w="6350">
              <a:noFill/>
            </a:ln>
          </p:spPr>
          <p:txBody>
            <a:bodyPr wrap="square" rtlCol="0">
              <a:spAutoFit/>
            </a:bodyPr>
            <a:lstStyle/>
            <a:p>
              <a:pPr marL="171450" indent="-171450">
                <a:buFont typeface="Wingdings" panose="05000000000000000000" pitchFamily="2" charset="2"/>
                <a:buChar char="ü"/>
              </a:pP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항체의약품</a:t>
              </a:r>
              <a:endPar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endParaRPr>
            </a:p>
            <a:p>
              <a:pPr marL="171450" indent="-171450">
                <a:buFont typeface="Wingdings" panose="05000000000000000000" pitchFamily="2" charset="2"/>
                <a:buChar char="ü"/>
              </a:pP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유전자재조합기술</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단클론항체</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표적치료</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a:t>
              </a:r>
              <a:endPar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endParaRPr>
            </a:p>
          </p:txBody>
        </p:sp>
        <p:sp>
          <p:nvSpPr>
            <p:cNvPr id="70" name="Rectangle 9">
              <a:extLst>
                <a:ext uri="{FF2B5EF4-FFF2-40B4-BE49-F238E27FC236}">
                  <a16:creationId xmlns:a16="http://schemas.microsoft.com/office/drawing/2014/main" id="{FF7E734D-16A7-4ED0-8946-3B0F9189034C}"/>
                </a:ext>
              </a:extLst>
            </p:cNvPr>
            <p:cNvSpPr>
              <a:spLocks noChangeArrowheads="1"/>
            </p:cNvSpPr>
            <p:nvPr>
              <p:custDataLst>
                <p:tags r:id="rId4"/>
              </p:custDataLst>
            </p:nvPr>
          </p:nvSpPr>
          <p:spPr bwMode="blackWhite">
            <a:xfrm>
              <a:off x="5154483" y="3028081"/>
              <a:ext cx="1658152" cy="238503"/>
            </a:xfrm>
            <a:prstGeom prst="rect">
              <a:avLst/>
            </a:prstGeom>
            <a:solidFill>
              <a:srgbClr val="C8EDFF"/>
            </a:solidFill>
            <a:ln w="9525">
              <a:noFill/>
              <a:miter lim="800000"/>
              <a:headEnd/>
              <a:tailEnd/>
            </a:ln>
          </p:spPr>
          <p:txBody>
            <a:bodyPr lIns="45720" tIns="0" rIns="45720" bIns="0" anchor="ctr"/>
            <a:lstStyle/>
            <a:p>
              <a:pPr marL="0" lvl="2" algn="ctr" fontAlgn="ctr">
                <a:spcAft>
                  <a:spcPts val="500"/>
                </a:spcAft>
                <a:buClr>
                  <a:schemeClr val="bg1"/>
                </a:buClr>
              </a:pPr>
              <a:r>
                <a:rPr lang="en-US" altLang="ko-KR" sz="1100" b="1" dirty="0">
                  <a:ln>
                    <a:solidFill>
                      <a:sysClr val="window" lastClr="FFFFFF">
                        <a:lumMod val="65000"/>
                        <a:alpha val="0"/>
                      </a:sysClr>
                    </a:solidFill>
                  </a:ln>
                  <a:solidFill>
                    <a:schemeClr val="tx1">
                      <a:lumMod val="85000"/>
                      <a:lumOff val="15000"/>
                    </a:schemeClr>
                  </a:solidFill>
                  <a:latin typeface="+mn-ea"/>
                </a:rPr>
                <a:t>2</a:t>
              </a:r>
              <a:r>
                <a:rPr lang="ko-KR" altLang="en-US" sz="1100" b="1" dirty="0">
                  <a:ln>
                    <a:solidFill>
                      <a:sysClr val="window" lastClr="FFFFFF">
                        <a:lumMod val="65000"/>
                        <a:alpha val="0"/>
                      </a:sysClr>
                    </a:solidFill>
                  </a:ln>
                  <a:solidFill>
                    <a:schemeClr val="tx1">
                      <a:lumMod val="85000"/>
                      <a:lumOff val="15000"/>
                    </a:schemeClr>
                  </a:solidFill>
                  <a:latin typeface="+mn-ea"/>
                </a:rPr>
                <a:t>세대</a:t>
              </a:r>
              <a:endParaRPr lang="en-US" altLang="ko-KR" sz="1100" b="1" dirty="0">
                <a:ln>
                  <a:solidFill>
                    <a:sysClr val="window" lastClr="FFFFFF">
                      <a:lumMod val="65000"/>
                      <a:alpha val="0"/>
                    </a:sysClr>
                  </a:solidFill>
                </a:ln>
                <a:solidFill>
                  <a:schemeClr val="tx1">
                    <a:lumMod val="85000"/>
                    <a:lumOff val="15000"/>
                  </a:schemeClr>
                </a:solidFill>
                <a:latin typeface="+mn-ea"/>
              </a:endParaRPr>
            </a:p>
          </p:txBody>
        </p:sp>
      </p:grpSp>
      <p:grpSp>
        <p:nvGrpSpPr>
          <p:cNvPr id="71" name="그룹 70">
            <a:extLst>
              <a:ext uri="{FF2B5EF4-FFF2-40B4-BE49-F238E27FC236}">
                <a16:creationId xmlns:a16="http://schemas.microsoft.com/office/drawing/2014/main" id="{FCAE4456-EB80-4C4A-8584-98B11D3D3531}"/>
              </a:ext>
            </a:extLst>
          </p:cNvPr>
          <p:cNvGrpSpPr/>
          <p:nvPr/>
        </p:nvGrpSpPr>
        <p:grpSpPr>
          <a:xfrm>
            <a:off x="489541" y="4518118"/>
            <a:ext cx="1398882" cy="926119"/>
            <a:chOff x="5153477" y="2643667"/>
            <a:chExt cx="1659158" cy="675200"/>
          </a:xfrm>
        </p:grpSpPr>
        <p:sp useBgFill="1">
          <p:nvSpPr>
            <p:cNvPr id="72" name="TextBox 71">
              <a:extLst>
                <a:ext uri="{FF2B5EF4-FFF2-40B4-BE49-F238E27FC236}">
                  <a16:creationId xmlns:a16="http://schemas.microsoft.com/office/drawing/2014/main" id="{648F8B44-C4B6-4BCB-AF19-EBD881B75C22}"/>
                </a:ext>
              </a:extLst>
            </p:cNvPr>
            <p:cNvSpPr txBox="1"/>
            <p:nvPr/>
          </p:nvSpPr>
          <p:spPr>
            <a:xfrm>
              <a:off x="5153477" y="2948626"/>
              <a:ext cx="1658153" cy="370241"/>
            </a:xfrm>
            <a:prstGeom prst="rect">
              <a:avLst/>
            </a:prstGeom>
            <a:ln w="6350">
              <a:noFill/>
            </a:ln>
          </p:spPr>
          <p:txBody>
            <a:bodyPr wrap="square" rtlCol="0">
              <a:spAutoFit/>
            </a:bodyPr>
            <a:lstStyle/>
            <a:p>
              <a:pPr marL="171450" indent="-171450">
                <a:buFont typeface="Wingdings" panose="05000000000000000000" pitchFamily="2" charset="2"/>
                <a:buChar char="ü"/>
              </a:pP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백신</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인슐린</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인터페론</a:t>
              </a:r>
              <a:endPar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endParaRPr>
            </a:p>
            <a:p>
              <a:pPr marL="171450" indent="-171450">
                <a:buFont typeface="Wingdings" panose="05000000000000000000" pitchFamily="2" charset="2"/>
                <a:buChar char="ü"/>
              </a:pP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유전자재조합기술</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세포</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동물</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배양 기술</a:t>
              </a:r>
            </a:p>
          </p:txBody>
        </p:sp>
        <p:sp>
          <p:nvSpPr>
            <p:cNvPr id="73" name="Rectangle 9">
              <a:extLst>
                <a:ext uri="{FF2B5EF4-FFF2-40B4-BE49-F238E27FC236}">
                  <a16:creationId xmlns:a16="http://schemas.microsoft.com/office/drawing/2014/main" id="{A92847F3-672C-4CE9-B217-9540A94E4F0B}"/>
                </a:ext>
              </a:extLst>
            </p:cNvPr>
            <p:cNvSpPr>
              <a:spLocks noChangeArrowheads="1"/>
            </p:cNvSpPr>
            <p:nvPr>
              <p:custDataLst>
                <p:tags r:id="rId3"/>
              </p:custDataLst>
            </p:nvPr>
          </p:nvSpPr>
          <p:spPr bwMode="blackWhite">
            <a:xfrm>
              <a:off x="5154483" y="2643667"/>
              <a:ext cx="1658152" cy="229316"/>
            </a:xfrm>
            <a:prstGeom prst="rect">
              <a:avLst/>
            </a:prstGeom>
            <a:solidFill>
              <a:srgbClr val="E4F6FF"/>
            </a:solidFill>
            <a:ln w="9525">
              <a:noFill/>
              <a:miter lim="800000"/>
              <a:headEnd/>
              <a:tailEnd/>
            </a:ln>
          </p:spPr>
          <p:txBody>
            <a:bodyPr lIns="45720" tIns="0" rIns="45720" bIns="0" anchor="ctr"/>
            <a:lstStyle/>
            <a:p>
              <a:pPr marL="0" lvl="2" algn="ctr" fontAlgn="ctr">
                <a:spcAft>
                  <a:spcPts val="500"/>
                </a:spcAft>
                <a:buClr>
                  <a:schemeClr val="bg1"/>
                </a:buClr>
              </a:pPr>
              <a:r>
                <a:rPr lang="en-US" altLang="ko-KR" sz="1100" b="1" dirty="0">
                  <a:ln>
                    <a:solidFill>
                      <a:sysClr val="window" lastClr="FFFFFF">
                        <a:lumMod val="65000"/>
                        <a:alpha val="0"/>
                      </a:sysClr>
                    </a:solidFill>
                  </a:ln>
                  <a:solidFill>
                    <a:schemeClr val="tx1">
                      <a:lumMod val="85000"/>
                      <a:lumOff val="15000"/>
                    </a:schemeClr>
                  </a:solidFill>
                  <a:latin typeface="+mn-ea"/>
                </a:rPr>
                <a:t>1</a:t>
              </a:r>
              <a:r>
                <a:rPr lang="ko-KR" altLang="en-US" sz="1100" b="1" dirty="0">
                  <a:ln>
                    <a:solidFill>
                      <a:sysClr val="window" lastClr="FFFFFF">
                        <a:lumMod val="65000"/>
                        <a:alpha val="0"/>
                      </a:sysClr>
                    </a:solidFill>
                  </a:ln>
                  <a:solidFill>
                    <a:schemeClr val="tx1">
                      <a:lumMod val="85000"/>
                      <a:lumOff val="15000"/>
                    </a:schemeClr>
                  </a:solidFill>
                  <a:latin typeface="+mn-ea"/>
                </a:rPr>
                <a:t>세대</a:t>
              </a:r>
              <a:endParaRPr lang="en-US" altLang="ko-KR" sz="1100" b="1" dirty="0">
                <a:ln>
                  <a:solidFill>
                    <a:sysClr val="window" lastClr="FFFFFF">
                      <a:lumMod val="65000"/>
                      <a:alpha val="0"/>
                    </a:sysClr>
                  </a:solidFill>
                </a:ln>
                <a:solidFill>
                  <a:schemeClr val="tx1">
                    <a:lumMod val="85000"/>
                    <a:lumOff val="15000"/>
                  </a:schemeClr>
                </a:solidFill>
                <a:latin typeface="+mn-ea"/>
              </a:endParaRPr>
            </a:p>
          </p:txBody>
        </p:sp>
      </p:grpSp>
      <p:grpSp>
        <p:nvGrpSpPr>
          <p:cNvPr id="74" name="그룹 73">
            <a:extLst>
              <a:ext uri="{FF2B5EF4-FFF2-40B4-BE49-F238E27FC236}">
                <a16:creationId xmlns:a16="http://schemas.microsoft.com/office/drawing/2014/main" id="{532B5033-3C34-49FB-B23A-185B2D3703B5}"/>
              </a:ext>
            </a:extLst>
          </p:cNvPr>
          <p:cNvGrpSpPr/>
          <p:nvPr/>
        </p:nvGrpSpPr>
        <p:grpSpPr>
          <a:xfrm>
            <a:off x="3377016" y="4516933"/>
            <a:ext cx="1397223" cy="918139"/>
            <a:chOff x="5154483" y="3908410"/>
            <a:chExt cx="1658152" cy="511745"/>
          </a:xfrm>
        </p:grpSpPr>
        <p:sp useBgFill="1">
          <p:nvSpPr>
            <p:cNvPr id="75" name="TextBox 74">
              <a:extLst>
                <a:ext uri="{FF2B5EF4-FFF2-40B4-BE49-F238E27FC236}">
                  <a16:creationId xmlns:a16="http://schemas.microsoft.com/office/drawing/2014/main" id="{486A87B3-32B1-4606-9025-D833CFED48EE}"/>
                </a:ext>
              </a:extLst>
            </p:cNvPr>
            <p:cNvSpPr txBox="1"/>
            <p:nvPr/>
          </p:nvSpPr>
          <p:spPr>
            <a:xfrm>
              <a:off x="5154483" y="4137104"/>
              <a:ext cx="1658151" cy="283051"/>
            </a:xfrm>
            <a:prstGeom prst="rect">
              <a:avLst/>
            </a:prstGeom>
            <a:ln w="6350">
              <a:noFill/>
            </a:ln>
          </p:spPr>
          <p:txBody>
            <a:bodyPr wrap="square" rtlCol="0">
              <a:spAutoFit/>
            </a:bodyPr>
            <a:lstStyle/>
            <a:p>
              <a:pPr marL="171450" indent="-171450">
                <a:buFont typeface="Wingdings" panose="05000000000000000000" pitchFamily="2" charset="2"/>
                <a:buChar char="ü"/>
              </a:pP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세포</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유전자치료제</a:t>
              </a:r>
              <a:endPar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endParaRPr>
            </a:p>
            <a:p>
              <a:pPr marL="171450" indent="-171450">
                <a:buFont typeface="Wingdings" panose="05000000000000000000" pitchFamily="2" charset="2"/>
                <a:buChar char="ü"/>
              </a:pP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세포배양 및 조작</a:t>
              </a:r>
              <a:r>
                <a:rPr lang="en-US" altLang="ko-KR"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a:t>
              </a:r>
              <a:r>
                <a:rPr lang="ko-KR" altLang="en-US" sz="900" dirty="0">
                  <a:ln>
                    <a:solidFill>
                      <a:schemeClr val="accent1">
                        <a:lumMod val="60000"/>
                        <a:lumOff val="40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유전자조작 기술</a:t>
              </a:r>
            </a:p>
          </p:txBody>
        </p:sp>
        <p:sp>
          <p:nvSpPr>
            <p:cNvPr id="76" name="Rectangle 9">
              <a:extLst>
                <a:ext uri="{FF2B5EF4-FFF2-40B4-BE49-F238E27FC236}">
                  <a16:creationId xmlns:a16="http://schemas.microsoft.com/office/drawing/2014/main" id="{215411F5-BAA9-47A9-BD28-5E48D77D9883}"/>
                </a:ext>
              </a:extLst>
            </p:cNvPr>
            <p:cNvSpPr>
              <a:spLocks noChangeArrowheads="1"/>
            </p:cNvSpPr>
            <p:nvPr>
              <p:custDataLst>
                <p:tags r:id="rId2"/>
              </p:custDataLst>
            </p:nvPr>
          </p:nvSpPr>
          <p:spPr bwMode="blackWhite">
            <a:xfrm>
              <a:off x="5154483" y="3908410"/>
              <a:ext cx="1658152" cy="175313"/>
            </a:xfrm>
            <a:prstGeom prst="rect">
              <a:avLst/>
            </a:prstGeom>
            <a:solidFill>
              <a:srgbClr val="ADE4FF"/>
            </a:solidFill>
            <a:ln w="9525">
              <a:noFill/>
              <a:miter lim="800000"/>
              <a:headEnd/>
              <a:tailEnd/>
            </a:ln>
          </p:spPr>
          <p:txBody>
            <a:bodyPr lIns="45720" tIns="0" rIns="45720" bIns="0" anchor="ctr"/>
            <a:lstStyle/>
            <a:p>
              <a:pPr marL="0" lvl="2" algn="ctr" fontAlgn="ctr">
                <a:spcAft>
                  <a:spcPts val="500"/>
                </a:spcAft>
                <a:buClr>
                  <a:schemeClr val="bg1"/>
                </a:buClr>
              </a:pPr>
              <a:r>
                <a:rPr lang="en-US" altLang="ko-KR" sz="1100" b="1" dirty="0">
                  <a:ln>
                    <a:solidFill>
                      <a:sysClr val="window" lastClr="FFFFFF">
                        <a:lumMod val="65000"/>
                        <a:alpha val="0"/>
                      </a:sysClr>
                    </a:solidFill>
                  </a:ln>
                  <a:solidFill>
                    <a:schemeClr val="tx1">
                      <a:lumMod val="85000"/>
                      <a:lumOff val="15000"/>
                    </a:schemeClr>
                  </a:solidFill>
                  <a:latin typeface="+mn-ea"/>
                </a:rPr>
                <a:t>3</a:t>
              </a:r>
              <a:r>
                <a:rPr lang="ko-KR" altLang="en-US" sz="1100" b="1" dirty="0">
                  <a:ln>
                    <a:solidFill>
                      <a:sysClr val="window" lastClr="FFFFFF">
                        <a:lumMod val="65000"/>
                        <a:alpha val="0"/>
                      </a:sysClr>
                    </a:solidFill>
                  </a:ln>
                  <a:solidFill>
                    <a:schemeClr val="tx1">
                      <a:lumMod val="85000"/>
                      <a:lumOff val="15000"/>
                    </a:schemeClr>
                  </a:solidFill>
                  <a:latin typeface="+mn-ea"/>
                </a:rPr>
                <a:t>세대</a:t>
              </a:r>
              <a:endParaRPr lang="en-US" altLang="ko-KR" sz="1100" b="1" dirty="0">
                <a:ln>
                  <a:solidFill>
                    <a:sysClr val="window" lastClr="FFFFFF">
                      <a:lumMod val="65000"/>
                      <a:alpha val="0"/>
                    </a:sysClr>
                  </a:solidFill>
                </a:ln>
                <a:solidFill>
                  <a:schemeClr val="tx1">
                    <a:lumMod val="85000"/>
                    <a:lumOff val="15000"/>
                  </a:schemeClr>
                </a:solidFill>
                <a:latin typeface="+mn-ea"/>
              </a:endParaRPr>
            </a:p>
          </p:txBody>
        </p:sp>
      </p:grpSp>
      <p:sp>
        <p:nvSpPr>
          <p:cNvPr id="91" name="TextBox 90">
            <a:extLst>
              <a:ext uri="{FF2B5EF4-FFF2-40B4-BE49-F238E27FC236}">
                <a16:creationId xmlns:a16="http://schemas.microsoft.com/office/drawing/2014/main" id="{DDFC63A3-B77F-409D-92AF-43F19EE2E37B}"/>
              </a:ext>
            </a:extLst>
          </p:cNvPr>
          <p:cNvSpPr txBox="1"/>
          <p:nvPr/>
        </p:nvSpPr>
        <p:spPr>
          <a:xfrm>
            <a:off x="5132437" y="5968609"/>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식품의약품안전처</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p>
        </p:txBody>
      </p:sp>
      <p:grpSp>
        <p:nvGrpSpPr>
          <p:cNvPr id="121" name="Group 14">
            <a:extLst>
              <a:ext uri="{FF2B5EF4-FFF2-40B4-BE49-F238E27FC236}">
                <a16:creationId xmlns:a16="http://schemas.microsoft.com/office/drawing/2014/main" id="{EE46A586-0A57-4F1D-ABA9-BB51E85998F5}"/>
              </a:ext>
            </a:extLst>
          </p:cNvPr>
          <p:cNvGrpSpPr/>
          <p:nvPr/>
        </p:nvGrpSpPr>
        <p:grpSpPr>
          <a:xfrm>
            <a:off x="821528" y="3028834"/>
            <a:ext cx="215450" cy="182880"/>
            <a:chOff x="8342947" y="3168013"/>
            <a:chExt cx="628397" cy="533401"/>
          </a:xfrm>
          <a:solidFill>
            <a:schemeClr val="bg1"/>
          </a:solidFill>
        </p:grpSpPr>
        <p:sp>
          <p:nvSpPr>
            <p:cNvPr id="122" name="Graphic 10">
              <a:extLst>
                <a:ext uri="{FF2B5EF4-FFF2-40B4-BE49-F238E27FC236}">
                  <a16:creationId xmlns:a16="http://schemas.microsoft.com/office/drawing/2014/main" id="{5076051F-E281-4FB6-98DA-8D6C5F5C487C}"/>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sz="1400" dirty="0"/>
            </a:p>
          </p:txBody>
        </p:sp>
        <p:sp>
          <p:nvSpPr>
            <p:cNvPr id="123" name="Graphic 10">
              <a:extLst>
                <a:ext uri="{FF2B5EF4-FFF2-40B4-BE49-F238E27FC236}">
                  <a16:creationId xmlns:a16="http://schemas.microsoft.com/office/drawing/2014/main" id="{ADF4ED1F-0114-47CC-BF68-855D767FF3BF}"/>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sz="1400" dirty="0"/>
            </a:p>
          </p:txBody>
        </p:sp>
      </p:grpSp>
      <p:grpSp>
        <p:nvGrpSpPr>
          <p:cNvPr id="3" name="Group 14">
            <a:extLst>
              <a:ext uri="{FF2B5EF4-FFF2-40B4-BE49-F238E27FC236}">
                <a16:creationId xmlns:a16="http://schemas.microsoft.com/office/drawing/2014/main" id="{BD9DFE8B-7943-F0CC-A05F-26A835156AFE}"/>
              </a:ext>
            </a:extLst>
          </p:cNvPr>
          <p:cNvGrpSpPr/>
          <p:nvPr/>
        </p:nvGrpSpPr>
        <p:grpSpPr>
          <a:xfrm rot="10800000">
            <a:off x="4126220" y="3585285"/>
            <a:ext cx="215450" cy="182880"/>
            <a:chOff x="8342947" y="3168013"/>
            <a:chExt cx="628397" cy="533401"/>
          </a:xfrm>
          <a:solidFill>
            <a:schemeClr val="bg1"/>
          </a:solidFill>
        </p:grpSpPr>
        <p:sp>
          <p:nvSpPr>
            <p:cNvPr id="4" name="Graphic 10">
              <a:extLst>
                <a:ext uri="{FF2B5EF4-FFF2-40B4-BE49-F238E27FC236}">
                  <a16:creationId xmlns:a16="http://schemas.microsoft.com/office/drawing/2014/main" id="{B1E70312-5402-9A69-228B-129E2EA25D50}"/>
                </a:ext>
              </a:extLst>
            </p:cNvPr>
            <p:cNvSpPr/>
            <p:nvPr/>
          </p:nvSpPr>
          <p:spPr>
            <a:xfrm>
              <a:off x="834294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sz="1400" dirty="0"/>
            </a:p>
          </p:txBody>
        </p:sp>
        <p:sp>
          <p:nvSpPr>
            <p:cNvPr id="5" name="Graphic 10">
              <a:extLst>
                <a:ext uri="{FF2B5EF4-FFF2-40B4-BE49-F238E27FC236}">
                  <a16:creationId xmlns:a16="http://schemas.microsoft.com/office/drawing/2014/main" id="{E4892836-783F-78BA-CD48-88BC293824F3}"/>
                </a:ext>
              </a:extLst>
            </p:cNvPr>
            <p:cNvSpPr/>
            <p:nvPr/>
          </p:nvSpPr>
          <p:spPr>
            <a:xfrm>
              <a:off x="8701087" y="3168013"/>
              <a:ext cx="270257" cy="533401"/>
            </a:xfrm>
            <a:custGeom>
              <a:avLst/>
              <a:gdLst>
                <a:gd name="connsiteX0" fmla="*/ 504081 w 723900"/>
                <a:gd name="connsiteY0" fmla="*/ 542453 h 1428750"/>
                <a:gd name="connsiteX1" fmla="*/ 713631 w 723900"/>
                <a:gd name="connsiteY1" fmla="*/ 228128 h 1428750"/>
                <a:gd name="connsiteX2" fmla="*/ 713631 w 723900"/>
                <a:gd name="connsiteY2" fmla="*/ -472 h 1428750"/>
                <a:gd name="connsiteX3" fmla="*/ -744 w 723900"/>
                <a:gd name="connsiteY3" fmla="*/ 656753 h 1428750"/>
                <a:gd name="connsiteX4" fmla="*/ -744 w 723900"/>
                <a:gd name="connsiteY4" fmla="*/ 1428278 h 1428750"/>
                <a:gd name="connsiteX5" fmla="*/ 723156 w 723900"/>
                <a:gd name="connsiteY5" fmla="*/ 1428278 h 1428750"/>
                <a:gd name="connsiteX6" fmla="*/ 723156 w 723900"/>
                <a:gd name="connsiteY6" fmla="*/ 542453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1428750">
                  <a:moveTo>
                    <a:pt x="504081" y="542453"/>
                  </a:moveTo>
                  <a:cubicBezTo>
                    <a:pt x="526512" y="412827"/>
                    <a:pt x="602608" y="298689"/>
                    <a:pt x="713631" y="228128"/>
                  </a:cubicBezTo>
                  <a:lnTo>
                    <a:pt x="713631" y="-472"/>
                  </a:lnTo>
                  <a:cubicBezTo>
                    <a:pt x="323106" y="-472"/>
                    <a:pt x="-744" y="409103"/>
                    <a:pt x="-744" y="656753"/>
                  </a:cubicBezTo>
                  <a:lnTo>
                    <a:pt x="-744" y="1428278"/>
                  </a:lnTo>
                  <a:lnTo>
                    <a:pt x="723156" y="1428278"/>
                  </a:lnTo>
                  <a:lnTo>
                    <a:pt x="723156" y="542453"/>
                  </a:lnTo>
                  <a:close/>
                </a:path>
              </a:pathLst>
            </a:custGeom>
            <a:grpFill/>
            <a:ln w="9525" cap="flat">
              <a:noFill/>
              <a:prstDash val="solid"/>
              <a:miter/>
            </a:ln>
          </p:spPr>
          <p:txBody>
            <a:bodyPr rtlCol="0" anchor="ctr"/>
            <a:lstStyle/>
            <a:p>
              <a:endParaRPr lang="en-GB" sz="1400" dirty="0"/>
            </a:p>
          </p:txBody>
        </p:sp>
      </p:grpSp>
    </p:spTree>
    <p:extLst>
      <p:ext uri="{BB962C8B-B14F-4D97-AF65-F5344CB8AC3E}">
        <p14:creationId xmlns:p14="http://schemas.microsoft.com/office/powerpoint/2010/main" val="227714004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a:extLst>
              <a:ext uri="{FF2B5EF4-FFF2-40B4-BE49-F238E27FC236}">
                <a16:creationId xmlns:a16="http://schemas.microsoft.com/office/drawing/2014/main" id="{DDE7216A-611B-430B-B59E-B6E31210584F}"/>
              </a:ext>
            </a:extLst>
          </p:cNvPr>
          <p:cNvSpPr/>
          <p:nvPr/>
        </p:nvSpPr>
        <p:spPr>
          <a:xfrm>
            <a:off x="1057711" y="3004057"/>
            <a:ext cx="1829493" cy="530960"/>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98" name="직사각형 97">
            <a:extLst>
              <a:ext uri="{FF2B5EF4-FFF2-40B4-BE49-F238E27FC236}">
                <a16:creationId xmlns:a16="http://schemas.microsoft.com/office/drawing/2014/main" id="{C5F7E2B3-56FA-4803-811C-EA16B61F66BE}"/>
              </a:ext>
            </a:extLst>
          </p:cNvPr>
          <p:cNvSpPr/>
          <p:nvPr/>
        </p:nvSpPr>
        <p:spPr>
          <a:xfrm>
            <a:off x="1057711" y="3577429"/>
            <a:ext cx="1829493" cy="522781"/>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02" name="직사각형 101">
            <a:extLst>
              <a:ext uri="{FF2B5EF4-FFF2-40B4-BE49-F238E27FC236}">
                <a16:creationId xmlns:a16="http://schemas.microsoft.com/office/drawing/2014/main" id="{6E3BC964-6465-455F-B4E5-727E8A34D303}"/>
              </a:ext>
            </a:extLst>
          </p:cNvPr>
          <p:cNvSpPr/>
          <p:nvPr/>
        </p:nvSpPr>
        <p:spPr>
          <a:xfrm>
            <a:off x="1057711" y="4141220"/>
            <a:ext cx="1829493" cy="586889"/>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10" name="직사각형 109">
            <a:extLst>
              <a:ext uri="{FF2B5EF4-FFF2-40B4-BE49-F238E27FC236}">
                <a16:creationId xmlns:a16="http://schemas.microsoft.com/office/drawing/2014/main" id="{9045DAE0-0F27-4646-A6D4-772B62901E6B}"/>
              </a:ext>
            </a:extLst>
          </p:cNvPr>
          <p:cNvSpPr/>
          <p:nvPr/>
        </p:nvSpPr>
        <p:spPr>
          <a:xfrm>
            <a:off x="1057711" y="4770698"/>
            <a:ext cx="1829493" cy="527809"/>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13" name="직사각형 112">
            <a:extLst>
              <a:ext uri="{FF2B5EF4-FFF2-40B4-BE49-F238E27FC236}">
                <a16:creationId xmlns:a16="http://schemas.microsoft.com/office/drawing/2014/main" id="{9438F798-2603-42EA-B270-90A2C2AC7580}"/>
              </a:ext>
            </a:extLst>
          </p:cNvPr>
          <p:cNvSpPr/>
          <p:nvPr/>
        </p:nvSpPr>
        <p:spPr>
          <a:xfrm>
            <a:off x="1057711" y="5346923"/>
            <a:ext cx="1829493" cy="511802"/>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grpSp>
        <p:nvGrpSpPr>
          <p:cNvPr id="10" name="그룹 9">
            <a:extLst>
              <a:ext uri="{FF2B5EF4-FFF2-40B4-BE49-F238E27FC236}">
                <a16:creationId xmlns:a16="http://schemas.microsoft.com/office/drawing/2014/main" id="{50343481-B70F-B307-E960-7594BE116D77}"/>
              </a:ext>
            </a:extLst>
          </p:cNvPr>
          <p:cNvGrpSpPr/>
          <p:nvPr/>
        </p:nvGrpSpPr>
        <p:grpSpPr>
          <a:xfrm>
            <a:off x="5441521" y="4106602"/>
            <a:ext cx="3837116" cy="1585170"/>
            <a:chOff x="5441521" y="4106602"/>
            <a:chExt cx="3837116" cy="1585170"/>
          </a:xfrm>
        </p:grpSpPr>
        <p:sp>
          <p:nvSpPr>
            <p:cNvPr id="2" name="직사각형 1">
              <a:extLst>
                <a:ext uri="{FF2B5EF4-FFF2-40B4-BE49-F238E27FC236}">
                  <a16:creationId xmlns:a16="http://schemas.microsoft.com/office/drawing/2014/main" id="{71D77033-D3E6-C080-027A-0EC89BC3E7C5}"/>
                </a:ext>
              </a:extLst>
            </p:cNvPr>
            <p:cNvSpPr/>
            <p:nvPr/>
          </p:nvSpPr>
          <p:spPr>
            <a:xfrm>
              <a:off x="5441521"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3" name="직사각형 2">
              <a:extLst>
                <a:ext uri="{FF2B5EF4-FFF2-40B4-BE49-F238E27FC236}">
                  <a16:creationId xmlns:a16="http://schemas.microsoft.com/office/drawing/2014/main" id="{5F1C3714-2BF5-456B-6AB5-2B15D3E0E825}"/>
                </a:ext>
              </a:extLst>
            </p:cNvPr>
            <p:cNvSpPr/>
            <p:nvPr/>
          </p:nvSpPr>
          <p:spPr>
            <a:xfrm>
              <a:off x="5946404"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 name="직사각형 3">
              <a:extLst>
                <a:ext uri="{FF2B5EF4-FFF2-40B4-BE49-F238E27FC236}">
                  <a16:creationId xmlns:a16="http://schemas.microsoft.com/office/drawing/2014/main" id="{87F9D7D0-60ED-7FAB-CE4D-97DBFD1C653B}"/>
                </a:ext>
              </a:extLst>
            </p:cNvPr>
            <p:cNvSpPr/>
            <p:nvPr/>
          </p:nvSpPr>
          <p:spPr>
            <a:xfrm>
              <a:off x="6451288"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 name="직사각형 4">
              <a:extLst>
                <a:ext uri="{FF2B5EF4-FFF2-40B4-BE49-F238E27FC236}">
                  <a16:creationId xmlns:a16="http://schemas.microsoft.com/office/drawing/2014/main" id="{E3B99749-F557-3C76-0D1A-7F6368592717}"/>
                </a:ext>
              </a:extLst>
            </p:cNvPr>
            <p:cNvSpPr/>
            <p:nvPr/>
          </p:nvSpPr>
          <p:spPr>
            <a:xfrm>
              <a:off x="6961781"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6" name="직사각형 5">
              <a:extLst>
                <a:ext uri="{FF2B5EF4-FFF2-40B4-BE49-F238E27FC236}">
                  <a16:creationId xmlns:a16="http://schemas.microsoft.com/office/drawing/2014/main" id="{203E6B45-7BA8-0D13-BFF8-CCF3E003653F}"/>
                </a:ext>
              </a:extLst>
            </p:cNvPr>
            <p:cNvSpPr/>
            <p:nvPr/>
          </p:nvSpPr>
          <p:spPr>
            <a:xfrm>
              <a:off x="7472274"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7" name="직사각형 6">
              <a:extLst>
                <a:ext uri="{FF2B5EF4-FFF2-40B4-BE49-F238E27FC236}">
                  <a16:creationId xmlns:a16="http://schemas.microsoft.com/office/drawing/2014/main" id="{C10E26FA-8364-E714-85BD-8EB3C6F48FAA}"/>
                </a:ext>
              </a:extLst>
            </p:cNvPr>
            <p:cNvSpPr/>
            <p:nvPr/>
          </p:nvSpPr>
          <p:spPr>
            <a:xfrm>
              <a:off x="7988377"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8" name="직사각형 7">
              <a:extLst>
                <a:ext uri="{FF2B5EF4-FFF2-40B4-BE49-F238E27FC236}">
                  <a16:creationId xmlns:a16="http://schemas.microsoft.com/office/drawing/2014/main" id="{D1BEBEEE-123E-71D3-D69B-621C54956D19}"/>
                </a:ext>
              </a:extLst>
            </p:cNvPr>
            <p:cNvSpPr/>
            <p:nvPr/>
          </p:nvSpPr>
          <p:spPr>
            <a:xfrm>
              <a:off x="8493261"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9" name="직사각형 8">
              <a:extLst>
                <a:ext uri="{FF2B5EF4-FFF2-40B4-BE49-F238E27FC236}">
                  <a16:creationId xmlns:a16="http://schemas.microsoft.com/office/drawing/2014/main" id="{710374A5-9ED7-68D4-302E-E1556511F8E6}"/>
                </a:ext>
              </a:extLst>
            </p:cNvPr>
            <p:cNvSpPr/>
            <p:nvPr/>
          </p:nvSpPr>
          <p:spPr>
            <a:xfrm>
              <a:off x="9009365"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sp>
        <p:nvSpPr>
          <p:cNvPr id="99" name="TextBox 98">
            <a:extLst>
              <a:ext uri="{FF2B5EF4-FFF2-40B4-BE49-F238E27FC236}">
                <a16:creationId xmlns:a16="http://schemas.microsoft.com/office/drawing/2014/main" id="{01F60CB8-735F-4A98-A5C0-EF4DDD3A37A5}"/>
              </a:ext>
            </a:extLst>
          </p:cNvPr>
          <p:cNvSpPr txBox="1"/>
          <p:nvPr/>
        </p:nvSpPr>
        <p:spPr>
          <a:xfrm>
            <a:off x="1057711" y="3718781"/>
            <a:ext cx="1583932" cy="244682"/>
          </a:xfrm>
          <a:prstGeom prst="rect">
            <a:avLst/>
          </a:prstGeom>
          <a:noFill/>
          <a:ln w="6350">
            <a:noFill/>
          </a:ln>
        </p:spPr>
        <p:txBody>
          <a:bodyPr wrap="square" rtlCol="0" anchor="ctr">
            <a:spAutoFit/>
          </a:body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크기가 크고 복잡한 구조</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dirty="0"/>
              <a:t>바이오의약품 개요</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바이오의약품 특징</a:t>
            </a:r>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바이오의약품은 합성의약품에 비해 크기가 크고 복합한 구조이며 제조공정의 난이도가 높지만</a:t>
            </a:r>
            <a:r>
              <a:rPr lang="en-US" altLang="ko-KR" dirty="0"/>
              <a:t> </a:t>
            </a:r>
            <a:r>
              <a:rPr lang="ko-KR" altLang="en-US" dirty="0"/>
              <a:t>생물체 기반으로 작용기전이 명확하고 특정 질병 표적 치료가 가능</a:t>
            </a:r>
            <a:r>
              <a:rPr lang="en-US" altLang="ko-KR" dirty="0"/>
              <a:t>. </a:t>
            </a:r>
            <a:r>
              <a:rPr lang="ko-KR" altLang="en-US" dirty="0"/>
              <a:t>이에 따라 바이오의약품의 중요성이 부각되면서 전체 의약품 중 바이오의약품 비중이 지속적으로 증가하는 추세</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428039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국가생명공학정책연구센터</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4"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2226417" cy="20005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바이오의약품 </a:t>
              </a:r>
              <a:r>
                <a:rPr lang="en-US" altLang="ko-KR"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vs </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합성의약품</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1" name="그룹 30">
            <a:extLst>
              <a:ext uri="{FF2B5EF4-FFF2-40B4-BE49-F238E27FC236}">
                <a16:creationId xmlns:a16="http://schemas.microsoft.com/office/drawing/2014/main" id="{C3AC472A-17B2-4E4C-9F2D-E6DD8F00F70A}"/>
              </a:ext>
            </a:extLst>
          </p:cNvPr>
          <p:cNvGrpSpPr/>
          <p:nvPr/>
        </p:nvGrpSpPr>
        <p:grpSpPr>
          <a:xfrm>
            <a:off x="5132437" y="2176483"/>
            <a:ext cx="4284613" cy="276837"/>
            <a:chOff x="704850" y="2013298"/>
            <a:chExt cx="4140200" cy="276837"/>
          </a:xfrm>
        </p:grpSpPr>
        <p:sp>
          <p:nvSpPr>
            <p:cNvPr id="32" name="TextBox 31">
              <a:extLst>
                <a:ext uri="{FF2B5EF4-FFF2-40B4-BE49-F238E27FC236}">
                  <a16:creationId xmlns:a16="http://schemas.microsoft.com/office/drawing/2014/main" id="{12E33D75-D127-4318-9625-33653F32A054}"/>
                </a:ext>
              </a:extLst>
            </p:cNvPr>
            <p:cNvSpPr txBox="1"/>
            <p:nvPr/>
          </p:nvSpPr>
          <p:spPr>
            <a:xfrm>
              <a:off x="704850" y="2046854"/>
              <a:ext cx="2018313"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의약품 종류별 시장점유율 추이</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3" name="직선 연결선 32">
              <a:extLst>
                <a:ext uri="{FF2B5EF4-FFF2-40B4-BE49-F238E27FC236}">
                  <a16:creationId xmlns:a16="http://schemas.microsoft.com/office/drawing/2014/main" id="{E4CBC9C0-5977-4ECB-B051-62A05283E253}"/>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F1B286FF-B455-428B-9145-DADC5871115D}"/>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5" name="직사각형 54">
            <a:extLst>
              <a:ext uri="{FF2B5EF4-FFF2-40B4-BE49-F238E27FC236}">
                <a16:creationId xmlns:a16="http://schemas.microsoft.com/office/drawing/2014/main" id="{C151AB28-E509-4546-83BE-5E8FF9661487}"/>
              </a:ext>
            </a:extLst>
          </p:cNvPr>
          <p:cNvSpPr/>
          <p:nvPr/>
        </p:nvSpPr>
        <p:spPr>
          <a:xfrm>
            <a:off x="5132388" y="2565401"/>
            <a:ext cx="4274310"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전체 의약품 매출에서 바이오의약품 비중은 지속적으로 증가하여 </a:t>
            </a:r>
            <a:r>
              <a:rPr lang="en-US" altLang="ko-KR" sz="900" b="1" dirty="0">
                <a:ln>
                  <a:solidFill>
                    <a:sysClr val="window" lastClr="FFFFFF">
                      <a:lumMod val="65000"/>
                      <a:alpha val="0"/>
                    </a:sysClr>
                  </a:solidFill>
                </a:ln>
                <a:solidFill>
                  <a:schemeClr val="tx1">
                    <a:lumMod val="85000"/>
                    <a:lumOff val="15000"/>
                  </a:schemeClr>
                </a:solidFill>
                <a:latin typeface="+mn-ea"/>
              </a:rPr>
              <a:t>2028</a:t>
            </a:r>
            <a:r>
              <a:rPr lang="ko-KR" altLang="en-US" sz="900" b="1" dirty="0">
                <a:ln>
                  <a:solidFill>
                    <a:sysClr val="window" lastClr="FFFFFF">
                      <a:lumMod val="65000"/>
                      <a:alpha val="0"/>
                    </a:sysClr>
                  </a:solidFill>
                </a:ln>
                <a:solidFill>
                  <a:schemeClr val="tx1">
                    <a:lumMod val="85000"/>
                    <a:lumOff val="15000"/>
                  </a:schemeClr>
                </a:solidFill>
                <a:latin typeface="+mn-ea"/>
              </a:rPr>
              <a:t>년 </a:t>
            </a:r>
            <a:r>
              <a:rPr lang="en-US" altLang="ko-KR" sz="900" b="1" dirty="0">
                <a:ln>
                  <a:solidFill>
                    <a:sysClr val="window" lastClr="FFFFFF">
                      <a:lumMod val="65000"/>
                      <a:alpha val="0"/>
                    </a:sysClr>
                  </a:solidFill>
                </a:ln>
                <a:solidFill>
                  <a:schemeClr val="tx1">
                    <a:lumMod val="85000"/>
                    <a:lumOff val="15000"/>
                  </a:schemeClr>
                </a:solidFill>
                <a:latin typeface="+mn-ea"/>
              </a:rPr>
              <a:t>41%</a:t>
            </a:r>
            <a:r>
              <a:rPr lang="ko-KR" altLang="en-US" sz="900" b="1" dirty="0">
                <a:ln>
                  <a:solidFill>
                    <a:sysClr val="window" lastClr="FFFFFF">
                      <a:lumMod val="65000"/>
                      <a:alpha val="0"/>
                    </a:sysClr>
                  </a:solidFill>
                </a:ln>
                <a:solidFill>
                  <a:schemeClr val="tx1">
                    <a:lumMod val="85000"/>
                    <a:lumOff val="15000"/>
                  </a:schemeClr>
                </a:solidFill>
                <a:latin typeface="+mn-ea"/>
              </a:rPr>
              <a:t>까지 확대되면서 전반적인 의약품 성장에 기인할 것으로 예상 </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바이오의약품의 수요 </a:t>
            </a:r>
            <a:r>
              <a:rPr lang="ko-KR" altLang="en-US" sz="900" dirty="0" err="1">
                <a:ln>
                  <a:solidFill>
                    <a:sysClr val="window" lastClr="FFFFFF">
                      <a:lumMod val="65000"/>
                      <a:alpha val="0"/>
                    </a:sysClr>
                  </a:solidFill>
                </a:ln>
                <a:solidFill>
                  <a:schemeClr val="tx1">
                    <a:lumMod val="85000"/>
                    <a:lumOff val="15000"/>
                  </a:schemeClr>
                </a:solidFill>
                <a:latin typeface="+mn-ea"/>
              </a:rPr>
              <a:t>증가뿐만</a:t>
            </a:r>
            <a:r>
              <a:rPr lang="ko-KR" altLang="en-US" sz="900" dirty="0">
                <a:ln>
                  <a:solidFill>
                    <a:sysClr val="window" lastClr="FFFFFF">
                      <a:lumMod val="65000"/>
                      <a:alpha val="0"/>
                    </a:sysClr>
                  </a:solidFill>
                </a:ln>
                <a:solidFill>
                  <a:schemeClr val="tx1">
                    <a:lumMod val="85000"/>
                    <a:lumOff val="15000"/>
                  </a:schemeClr>
                </a:solidFill>
                <a:latin typeface="+mn-ea"/>
              </a:rPr>
              <a:t> 아니라 합성의약품 대비 약가 비용이 높은 점도 전반적인 바이오의약품 매출 비중 증가에 영향</a:t>
            </a:r>
            <a:endParaRPr lang="en-US" altLang="ko-KR" sz="900"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en-US" altLang="ko-KR" sz="900" dirty="0">
                <a:ln>
                  <a:solidFill>
                    <a:sysClr val="window" lastClr="FFFFFF">
                      <a:lumMod val="65000"/>
                      <a:alpha val="0"/>
                    </a:sysClr>
                  </a:solidFill>
                </a:ln>
                <a:solidFill>
                  <a:schemeClr val="tx1">
                    <a:lumMod val="85000"/>
                    <a:lumOff val="15000"/>
                  </a:schemeClr>
                </a:solidFill>
                <a:latin typeface="+mn-ea"/>
              </a:rPr>
              <a:t>2020~2021</a:t>
            </a:r>
            <a:r>
              <a:rPr lang="ko-KR" altLang="en-US" sz="900" dirty="0">
                <a:ln>
                  <a:solidFill>
                    <a:sysClr val="window" lastClr="FFFFFF">
                      <a:lumMod val="65000"/>
                      <a:alpha val="0"/>
                    </a:sysClr>
                  </a:solidFill>
                </a:ln>
                <a:solidFill>
                  <a:schemeClr val="tx1">
                    <a:lumMod val="85000"/>
                    <a:lumOff val="15000"/>
                  </a:schemeClr>
                </a:solidFill>
                <a:latin typeface="+mn-ea"/>
              </a:rPr>
              <a:t>년 </a:t>
            </a:r>
            <a:r>
              <a:rPr lang="en-US" altLang="ko-KR" sz="900" dirty="0">
                <a:ln>
                  <a:solidFill>
                    <a:sysClr val="window" lastClr="FFFFFF">
                      <a:lumMod val="65000"/>
                      <a:alpha val="0"/>
                    </a:sysClr>
                  </a:solidFill>
                </a:ln>
                <a:solidFill>
                  <a:schemeClr val="tx1">
                    <a:lumMod val="85000"/>
                    <a:lumOff val="15000"/>
                  </a:schemeClr>
                </a:solidFill>
                <a:latin typeface="+mn-ea"/>
              </a:rPr>
              <a:t>COVID-19 </a:t>
            </a:r>
            <a:r>
              <a:rPr lang="ko-KR" altLang="en-US" sz="900" dirty="0">
                <a:ln>
                  <a:solidFill>
                    <a:sysClr val="window" lastClr="FFFFFF">
                      <a:lumMod val="65000"/>
                      <a:alpha val="0"/>
                    </a:sysClr>
                  </a:solidFill>
                </a:ln>
                <a:solidFill>
                  <a:schemeClr val="tx1">
                    <a:lumMod val="85000"/>
                    <a:lumOff val="15000"/>
                  </a:schemeClr>
                </a:solidFill>
                <a:latin typeface="+mn-ea"/>
              </a:rPr>
              <a:t>팬데믹의 영향으로 백신의 수요가 급격히 늘어나면서 바이오의약품 비중이 </a:t>
            </a:r>
            <a:r>
              <a:rPr lang="en-US" altLang="ko-KR" sz="900" dirty="0">
                <a:ln>
                  <a:solidFill>
                    <a:sysClr val="window" lastClr="FFFFFF">
                      <a:lumMod val="65000"/>
                      <a:alpha val="0"/>
                    </a:sysClr>
                  </a:solidFill>
                </a:ln>
                <a:solidFill>
                  <a:schemeClr val="tx1">
                    <a:lumMod val="85000"/>
                    <a:lumOff val="15000"/>
                  </a:schemeClr>
                </a:solidFill>
                <a:latin typeface="+mn-ea"/>
              </a:rPr>
              <a:t>33%</a:t>
            </a:r>
            <a:r>
              <a:rPr lang="ko-KR" altLang="en-US" sz="900" dirty="0">
                <a:ln>
                  <a:solidFill>
                    <a:sysClr val="window" lastClr="FFFFFF">
                      <a:lumMod val="65000"/>
                      <a:alpha val="0"/>
                    </a:sysClr>
                  </a:solidFill>
                </a:ln>
                <a:solidFill>
                  <a:schemeClr val="tx1">
                    <a:lumMod val="85000"/>
                    <a:lumOff val="15000"/>
                  </a:schemeClr>
                </a:solidFill>
                <a:latin typeface="+mn-ea"/>
              </a:rPr>
              <a:t>에서 </a:t>
            </a:r>
            <a:r>
              <a:rPr lang="en-US" altLang="ko-KR" sz="900" dirty="0">
                <a:ln>
                  <a:solidFill>
                    <a:sysClr val="window" lastClr="FFFFFF">
                      <a:lumMod val="65000"/>
                      <a:alpha val="0"/>
                    </a:sysClr>
                  </a:solidFill>
                </a:ln>
                <a:solidFill>
                  <a:schemeClr val="tx1">
                    <a:lumMod val="85000"/>
                    <a:lumOff val="15000"/>
                  </a:schemeClr>
                </a:solidFill>
                <a:latin typeface="+mn-ea"/>
              </a:rPr>
              <a:t>38%</a:t>
            </a:r>
            <a:r>
              <a:rPr lang="ko-KR" altLang="en-US" sz="900" dirty="0">
                <a:ln>
                  <a:solidFill>
                    <a:sysClr val="window" lastClr="FFFFFF">
                      <a:lumMod val="65000"/>
                      <a:alpha val="0"/>
                    </a:sysClr>
                  </a:solidFill>
                </a:ln>
                <a:solidFill>
                  <a:schemeClr val="tx1">
                    <a:lumMod val="85000"/>
                    <a:lumOff val="15000"/>
                  </a:schemeClr>
                </a:solidFill>
                <a:latin typeface="+mn-ea"/>
              </a:rPr>
              <a:t>까지 증가 </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graphicFrame>
        <p:nvGraphicFramePr>
          <p:cNvPr id="56" name="차트 55">
            <a:extLst>
              <a:ext uri="{FF2B5EF4-FFF2-40B4-BE49-F238E27FC236}">
                <a16:creationId xmlns:a16="http://schemas.microsoft.com/office/drawing/2014/main" id="{AE52D0EB-BBA3-4F47-968E-81B408ECA191}"/>
              </a:ext>
            </a:extLst>
          </p:cNvPr>
          <p:cNvGraphicFramePr/>
          <p:nvPr>
            <p:extLst>
              <p:ext uri="{D42A27DB-BD31-4B8C-83A1-F6EECF244321}">
                <p14:modId xmlns:p14="http://schemas.microsoft.com/office/powerpoint/2010/main" val="95933877"/>
              </p:ext>
            </p:extLst>
          </p:nvPr>
        </p:nvGraphicFramePr>
        <p:xfrm>
          <a:off x="5132388" y="3937927"/>
          <a:ext cx="4274310" cy="1938997"/>
        </p:xfrm>
        <a:graphic>
          <a:graphicData uri="http://schemas.openxmlformats.org/drawingml/2006/chart">
            <c:chart xmlns:c="http://schemas.openxmlformats.org/drawingml/2006/chart" xmlns:r="http://schemas.openxmlformats.org/officeDocument/2006/relationships" r:id="rId10"/>
          </a:graphicData>
        </a:graphic>
      </p:graphicFrame>
      <p:sp>
        <p:nvSpPr>
          <p:cNvPr id="57" name="TextBox 56">
            <a:extLst>
              <a:ext uri="{FF2B5EF4-FFF2-40B4-BE49-F238E27FC236}">
                <a16:creationId xmlns:a16="http://schemas.microsoft.com/office/drawing/2014/main" id="{2BB9F4EC-A50E-4B3F-9595-81B9B6C13585}"/>
              </a:ext>
            </a:extLst>
          </p:cNvPr>
          <p:cNvSpPr txBox="1"/>
          <p:nvPr/>
        </p:nvSpPr>
        <p:spPr>
          <a:xfrm>
            <a:off x="5202239" y="3895613"/>
            <a:ext cx="182562" cy="144073"/>
          </a:xfrm>
          <a:prstGeom prst="rect">
            <a:avLst/>
          </a:prstGeom>
          <a:noFill/>
          <a:ln w="3175">
            <a:noFill/>
          </a:ln>
        </p:spPr>
        <p:txBody>
          <a:bodyPr wrap="square" lIns="0" tIns="0" rIns="0" bIns="36000" rtlCol="0">
            <a:spAutoFit/>
          </a:bodyPr>
          <a:lstStyle>
            <a:defPPr>
              <a:defRPr lang="en-US"/>
            </a:defPPr>
            <a:lvl1pPr algn="ctr">
              <a:defRPr sz="700" b="0" i="0" u="none" strike="noStrike"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맑은 고딕" panose="020B0503020000020004" pitchFamily="50" charset="-127"/>
              </a:defRPr>
            </a:lvl1pPr>
          </a:lstStyle>
          <a:p>
            <a:pPr algn="l"/>
            <a:r>
              <a:rPr lang="en-US" altLang="ko-KR" dirty="0">
                <a:ln>
                  <a:solidFill>
                    <a:schemeClr val="bg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endParaRPr lang="ko-KR" altLang="en-US" dirty="0">
              <a:ln>
                <a:solidFill>
                  <a:schemeClr val="bg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p:txBody>
      </p:sp>
      <p:sp>
        <p:nvSpPr>
          <p:cNvPr id="65" name="Rectangle 9">
            <a:extLst>
              <a:ext uri="{FF2B5EF4-FFF2-40B4-BE49-F238E27FC236}">
                <a16:creationId xmlns:a16="http://schemas.microsoft.com/office/drawing/2014/main" id="{65A05A13-8387-4E5E-A733-C78BE06ABEF8}"/>
              </a:ext>
            </a:extLst>
          </p:cNvPr>
          <p:cNvSpPr>
            <a:spLocks noChangeArrowheads="1"/>
          </p:cNvSpPr>
          <p:nvPr>
            <p:custDataLst>
              <p:tags r:id="rId1"/>
            </p:custDataLst>
          </p:nvPr>
        </p:nvSpPr>
        <p:spPr bwMode="blackWhite">
          <a:xfrm>
            <a:off x="2939901" y="2568821"/>
            <a:ext cx="1829493" cy="400785"/>
          </a:xfrm>
          <a:prstGeom prst="rect">
            <a:avLst/>
          </a:prstGeom>
          <a:solidFill>
            <a:srgbClr val="510DBC"/>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dirty="0">
                <a:ln>
                  <a:solidFill>
                    <a:schemeClr val="accent6">
                      <a:alpha val="0"/>
                    </a:schemeClr>
                  </a:solidFill>
                </a:ln>
                <a:solidFill>
                  <a:schemeClr val="bg1"/>
                </a:solidFill>
                <a:latin typeface="+mn-ea"/>
              </a:rPr>
              <a:t>합성의약품</a:t>
            </a:r>
            <a:endParaRPr lang="en-US" altLang="ko-KR" sz="1000" b="1" dirty="0">
              <a:ln>
                <a:solidFill>
                  <a:schemeClr val="accent6">
                    <a:alpha val="0"/>
                  </a:schemeClr>
                </a:solidFill>
              </a:ln>
              <a:solidFill>
                <a:schemeClr val="bg1"/>
              </a:solidFill>
              <a:latin typeface="+mn-ea"/>
            </a:endParaRPr>
          </a:p>
        </p:txBody>
      </p:sp>
      <p:sp>
        <p:nvSpPr>
          <p:cNvPr id="68" name="Rectangle 9">
            <a:extLst>
              <a:ext uri="{FF2B5EF4-FFF2-40B4-BE49-F238E27FC236}">
                <a16:creationId xmlns:a16="http://schemas.microsoft.com/office/drawing/2014/main" id="{E251FB45-6126-41C7-86E1-9E5FBCE32DD5}"/>
              </a:ext>
            </a:extLst>
          </p:cNvPr>
          <p:cNvSpPr>
            <a:spLocks noChangeArrowheads="1"/>
          </p:cNvSpPr>
          <p:nvPr>
            <p:custDataLst>
              <p:tags r:id="rId2"/>
            </p:custDataLst>
          </p:nvPr>
        </p:nvSpPr>
        <p:spPr bwMode="blackWhite">
          <a:xfrm>
            <a:off x="1057711" y="2567745"/>
            <a:ext cx="1829494" cy="401861"/>
          </a:xfrm>
          <a:prstGeom prst="rect">
            <a:avLst/>
          </a:prstGeom>
          <a:solidFill>
            <a:srgbClr val="00338D"/>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dirty="0">
                <a:ln>
                  <a:solidFill>
                    <a:schemeClr val="accent6">
                      <a:alpha val="0"/>
                    </a:schemeClr>
                  </a:solidFill>
                </a:ln>
                <a:solidFill>
                  <a:schemeClr val="bg1"/>
                </a:solidFill>
                <a:latin typeface="+mn-ea"/>
              </a:rPr>
              <a:t>바이오의약품</a:t>
            </a:r>
            <a:endParaRPr lang="en-US" altLang="ko-KR" sz="1000" b="1" dirty="0">
              <a:ln>
                <a:solidFill>
                  <a:schemeClr val="accent6">
                    <a:alpha val="0"/>
                  </a:schemeClr>
                </a:solidFill>
              </a:ln>
              <a:solidFill>
                <a:schemeClr val="bg1"/>
              </a:solidFill>
              <a:latin typeface="+mn-ea"/>
            </a:endParaRPr>
          </a:p>
        </p:txBody>
      </p:sp>
      <p:sp>
        <p:nvSpPr>
          <p:cNvPr id="82" name="Rectangle 9">
            <a:extLst>
              <a:ext uri="{FF2B5EF4-FFF2-40B4-BE49-F238E27FC236}">
                <a16:creationId xmlns:a16="http://schemas.microsoft.com/office/drawing/2014/main" id="{9A234A4F-7C3F-4256-BEC6-65AE034448CE}"/>
              </a:ext>
            </a:extLst>
          </p:cNvPr>
          <p:cNvSpPr>
            <a:spLocks noChangeArrowheads="1"/>
          </p:cNvSpPr>
          <p:nvPr>
            <p:custDataLst>
              <p:tags r:id="rId3"/>
            </p:custDataLst>
          </p:nvPr>
        </p:nvSpPr>
        <p:spPr bwMode="blackWhite">
          <a:xfrm>
            <a:off x="487261" y="3575642"/>
            <a:ext cx="522389" cy="53096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dirty="0">
                <a:ln>
                  <a:solidFill>
                    <a:sysClr val="window" lastClr="FFFFFF">
                      <a:lumMod val="65000"/>
                      <a:alpha val="0"/>
                    </a:sysClr>
                  </a:solidFill>
                </a:ln>
                <a:solidFill>
                  <a:schemeClr val="tx1">
                    <a:lumMod val="85000"/>
                    <a:lumOff val="15000"/>
                  </a:schemeClr>
                </a:solidFill>
                <a:latin typeface="+mn-ea"/>
              </a:rPr>
              <a:t>구조</a:t>
            </a:r>
            <a:endParaRPr lang="en-US" altLang="ko-KR" sz="1000" b="1" dirty="0">
              <a:ln>
                <a:solidFill>
                  <a:sysClr val="window" lastClr="FFFFFF">
                    <a:lumMod val="65000"/>
                    <a:alpha val="0"/>
                  </a:sysClr>
                </a:solidFill>
              </a:ln>
              <a:solidFill>
                <a:schemeClr val="tx1">
                  <a:lumMod val="85000"/>
                  <a:lumOff val="15000"/>
                </a:schemeClr>
              </a:solidFill>
              <a:latin typeface="+mn-ea"/>
            </a:endParaRPr>
          </a:p>
        </p:txBody>
      </p:sp>
      <p:sp>
        <p:nvSpPr>
          <p:cNvPr id="83" name="Rectangle 9">
            <a:extLst>
              <a:ext uri="{FF2B5EF4-FFF2-40B4-BE49-F238E27FC236}">
                <a16:creationId xmlns:a16="http://schemas.microsoft.com/office/drawing/2014/main" id="{9311DF69-3B2B-4AEE-B355-DE755512B3D0}"/>
              </a:ext>
            </a:extLst>
          </p:cNvPr>
          <p:cNvSpPr>
            <a:spLocks noChangeArrowheads="1"/>
          </p:cNvSpPr>
          <p:nvPr>
            <p:custDataLst>
              <p:tags r:id="rId4"/>
            </p:custDataLst>
          </p:nvPr>
        </p:nvSpPr>
        <p:spPr bwMode="blackWhite">
          <a:xfrm>
            <a:off x="487261" y="4141220"/>
            <a:ext cx="522389" cy="591709"/>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dirty="0">
                <a:ln>
                  <a:solidFill>
                    <a:sysClr val="window" lastClr="FFFFFF">
                      <a:lumMod val="65000"/>
                      <a:alpha val="0"/>
                    </a:sysClr>
                  </a:solidFill>
                </a:ln>
                <a:solidFill>
                  <a:schemeClr val="tx1">
                    <a:lumMod val="85000"/>
                    <a:lumOff val="15000"/>
                  </a:schemeClr>
                </a:solidFill>
                <a:latin typeface="+mn-ea"/>
              </a:rPr>
              <a:t>제조</a:t>
            </a:r>
            <a:endParaRPr lang="en-US" altLang="ko-KR" sz="1000" b="1" dirty="0">
              <a:ln>
                <a:solidFill>
                  <a:sysClr val="window" lastClr="FFFFFF">
                    <a:lumMod val="65000"/>
                    <a:alpha val="0"/>
                  </a:sysClr>
                </a:solidFill>
              </a:ln>
              <a:solidFill>
                <a:schemeClr val="tx1">
                  <a:lumMod val="85000"/>
                  <a:lumOff val="15000"/>
                </a:schemeClr>
              </a:solidFill>
              <a:latin typeface="+mn-ea"/>
            </a:endParaRPr>
          </a:p>
        </p:txBody>
      </p:sp>
      <p:sp>
        <p:nvSpPr>
          <p:cNvPr id="90" name="Rectangle 9">
            <a:extLst>
              <a:ext uri="{FF2B5EF4-FFF2-40B4-BE49-F238E27FC236}">
                <a16:creationId xmlns:a16="http://schemas.microsoft.com/office/drawing/2014/main" id="{E3287B79-51F6-49D6-B889-7E0904B4F1F3}"/>
              </a:ext>
            </a:extLst>
          </p:cNvPr>
          <p:cNvSpPr>
            <a:spLocks noChangeArrowheads="1"/>
          </p:cNvSpPr>
          <p:nvPr>
            <p:custDataLst>
              <p:tags r:id="rId5"/>
            </p:custDataLst>
          </p:nvPr>
        </p:nvSpPr>
        <p:spPr bwMode="blackWhite">
          <a:xfrm>
            <a:off x="487261" y="3010064"/>
            <a:ext cx="522389" cy="53096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dirty="0">
                <a:ln>
                  <a:solidFill>
                    <a:sysClr val="window" lastClr="FFFFFF">
                      <a:lumMod val="65000"/>
                      <a:alpha val="0"/>
                    </a:sysClr>
                  </a:solidFill>
                </a:ln>
                <a:solidFill>
                  <a:schemeClr val="tx1">
                    <a:lumMod val="85000"/>
                    <a:lumOff val="15000"/>
                  </a:schemeClr>
                </a:solidFill>
                <a:latin typeface="+mn-ea"/>
              </a:rPr>
              <a:t>원료</a:t>
            </a:r>
            <a:endParaRPr lang="en-US" altLang="ko-KR" sz="1000" b="1" dirty="0">
              <a:ln>
                <a:solidFill>
                  <a:sysClr val="window" lastClr="FFFFFF">
                    <a:lumMod val="65000"/>
                    <a:alpha val="0"/>
                  </a:sysClr>
                </a:solidFill>
              </a:ln>
              <a:solidFill>
                <a:schemeClr val="tx1">
                  <a:lumMod val="85000"/>
                  <a:lumOff val="15000"/>
                </a:schemeClr>
              </a:solidFill>
              <a:latin typeface="+mn-ea"/>
            </a:endParaRPr>
          </a:p>
        </p:txBody>
      </p:sp>
      <p:sp>
        <p:nvSpPr>
          <p:cNvPr id="94" name="직사각형 93">
            <a:extLst>
              <a:ext uri="{FF2B5EF4-FFF2-40B4-BE49-F238E27FC236}">
                <a16:creationId xmlns:a16="http://schemas.microsoft.com/office/drawing/2014/main" id="{7FE54046-E958-456E-AD93-A0655ACD3E8D}"/>
              </a:ext>
            </a:extLst>
          </p:cNvPr>
          <p:cNvSpPr/>
          <p:nvPr/>
        </p:nvSpPr>
        <p:spPr>
          <a:xfrm>
            <a:off x="2939901" y="3004055"/>
            <a:ext cx="1829493" cy="530578"/>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96" name="TextBox 95">
            <a:extLst>
              <a:ext uri="{FF2B5EF4-FFF2-40B4-BE49-F238E27FC236}">
                <a16:creationId xmlns:a16="http://schemas.microsoft.com/office/drawing/2014/main" id="{AE60664F-6013-4CCF-898E-7769E923B859}"/>
              </a:ext>
            </a:extLst>
          </p:cNvPr>
          <p:cNvSpPr txBox="1"/>
          <p:nvPr/>
        </p:nvSpPr>
        <p:spPr>
          <a:xfrm>
            <a:off x="1057711" y="3071877"/>
            <a:ext cx="1480448" cy="397032"/>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ea typeface="+mn-ea"/>
              </a:rPr>
              <a:t>생물체 유래물질           </a:t>
            </a:r>
            <a:r>
              <a:rPr lang="en-US" altLang="ko-KR" sz="900" dirty="0">
                <a:ln>
                  <a:solidFill>
                    <a:sysClr val="window" lastClr="FFFFFF">
                      <a:lumMod val="65000"/>
                      <a:alpha val="0"/>
                    </a:sysClr>
                  </a:solidFill>
                </a:ln>
                <a:solidFill>
                  <a:schemeClr val="tx1">
                    <a:lumMod val="85000"/>
                    <a:lumOff val="15000"/>
                  </a:schemeClr>
                </a:solidFill>
                <a:latin typeface="+mn-ea"/>
                <a:ea typeface="+mn-ea"/>
              </a:rPr>
              <a:t>(</a:t>
            </a:r>
            <a:r>
              <a:rPr lang="ko-KR" altLang="en-US" sz="900" dirty="0">
                <a:ln>
                  <a:solidFill>
                    <a:sysClr val="window" lastClr="FFFFFF">
                      <a:lumMod val="65000"/>
                      <a:alpha val="0"/>
                    </a:sysClr>
                  </a:solidFill>
                </a:ln>
                <a:solidFill>
                  <a:schemeClr val="tx1">
                    <a:lumMod val="85000"/>
                    <a:lumOff val="15000"/>
                  </a:schemeClr>
                </a:solidFill>
                <a:latin typeface="+mn-ea"/>
                <a:ea typeface="+mn-ea"/>
              </a:rPr>
              <a:t>세포</a:t>
            </a:r>
            <a:r>
              <a:rPr lang="en-US" altLang="ko-KR" sz="900" dirty="0">
                <a:ln>
                  <a:solidFill>
                    <a:sysClr val="window" lastClr="FFFFFF">
                      <a:lumMod val="65000"/>
                      <a:alpha val="0"/>
                    </a:sysClr>
                  </a:solidFill>
                </a:ln>
                <a:solidFill>
                  <a:schemeClr val="tx1">
                    <a:lumMod val="85000"/>
                    <a:lumOff val="15000"/>
                  </a:schemeClr>
                </a:solidFill>
                <a:latin typeface="+mn-ea"/>
                <a:ea typeface="+mn-ea"/>
              </a:rPr>
              <a:t>, </a:t>
            </a:r>
            <a:r>
              <a:rPr lang="ko-KR" altLang="en-US" sz="900" dirty="0">
                <a:ln>
                  <a:solidFill>
                    <a:sysClr val="window" lastClr="FFFFFF">
                      <a:lumMod val="65000"/>
                      <a:alpha val="0"/>
                    </a:sysClr>
                  </a:solidFill>
                </a:ln>
                <a:solidFill>
                  <a:schemeClr val="tx1">
                    <a:lumMod val="85000"/>
                    <a:lumOff val="15000"/>
                  </a:schemeClr>
                </a:solidFill>
                <a:latin typeface="+mn-ea"/>
                <a:ea typeface="+mn-ea"/>
              </a:rPr>
              <a:t>조직</a:t>
            </a:r>
            <a:r>
              <a:rPr lang="en-US" altLang="ko-KR" sz="900" dirty="0">
                <a:ln>
                  <a:solidFill>
                    <a:sysClr val="window" lastClr="FFFFFF">
                      <a:lumMod val="65000"/>
                      <a:alpha val="0"/>
                    </a:sysClr>
                  </a:solidFill>
                </a:ln>
                <a:solidFill>
                  <a:schemeClr val="tx1">
                    <a:lumMod val="85000"/>
                    <a:lumOff val="15000"/>
                  </a:schemeClr>
                </a:solidFill>
                <a:latin typeface="+mn-ea"/>
                <a:ea typeface="+mn-ea"/>
              </a:rPr>
              <a:t>, </a:t>
            </a:r>
            <a:r>
              <a:rPr lang="ko-KR" altLang="en-US" sz="900" dirty="0">
                <a:ln>
                  <a:solidFill>
                    <a:sysClr val="window" lastClr="FFFFFF">
                      <a:lumMod val="65000"/>
                      <a:alpha val="0"/>
                    </a:sysClr>
                  </a:solidFill>
                </a:ln>
                <a:solidFill>
                  <a:schemeClr val="tx1">
                    <a:lumMod val="85000"/>
                    <a:lumOff val="15000"/>
                  </a:schemeClr>
                </a:solidFill>
                <a:latin typeface="+mn-ea"/>
                <a:ea typeface="+mn-ea"/>
              </a:rPr>
              <a:t>유전물질 등</a:t>
            </a:r>
            <a:r>
              <a:rPr lang="en-US" altLang="ko-KR" sz="900" dirty="0">
                <a:ln>
                  <a:solidFill>
                    <a:sysClr val="window" lastClr="FFFFFF">
                      <a:lumMod val="65000"/>
                      <a:alpha val="0"/>
                    </a:sysClr>
                  </a:solidFill>
                </a:ln>
                <a:solidFill>
                  <a:schemeClr val="tx1">
                    <a:lumMod val="85000"/>
                    <a:lumOff val="15000"/>
                  </a:schemeClr>
                </a:solidFill>
                <a:latin typeface="+mn-ea"/>
                <a:ea typeface="+mn-ea"/>
              </a:rPr>
              <a:t>)</a:t>
            </a:r>
          </a:p>
        </p:txBody>
      </p:sp>
      <p:sp>
        <p:nvSpPr>
          <p:cNvPr id="97" name="TextBox 96">
            <a:extLst>
              <a:ext uri="{FF2B5EF4-FFF2-40B4-BE49-F238E27FC236}">
                <a16:creationId xmlns:a16="http://schemas.microsoft.com/office/drawing/2014/main" id="{CEDF68CF-8C37-4FC2-807D-6A3B6885F018}"/>
              </a:ext>
            </a:extLst>
          </p:cNvPr>
          <p:cNvSpPr txBox="1"/>
          <p:nvPr/>
        </p:nvSpPr>
        <p:spPr>
          <a:xfrm>
            <a:off x="2939901" y="3135952"/>
            <a:ext cx="1480448" cy="244682"/>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ea typeface="+mn-ea"/>
              </a:rPr>
              <a:t>합성화학물질</a:t>
            </a:r>
            <a:endParaRPr lang="en-US" altLang="ko-KR" sz="900" dirty="0">
              <a:ln>
                <a:solidFill>
                  <a:sysClr val="window" lastClr="FFFFFF">
                    <a:lumMod val="65000"/>
                    <a:alpha val="0"/>
                  </a:sysClr>
                </a:solidFill>
              </a:ln>
              <a:solidFill>
                <a:schemeClr val="tx1">
                  <a:lumMod val="85000"/>
                  <a:lumOff val="15000"/>
                </a:schemeClr>
              </a:solidFill>
              <a:latin typeface="+mn-ea"/>
              <a:ea typeface="+mn-ea"/>
            </a:endParaRPr>
          </a:p>
        </p:txBody>
      </p:sp>
      <p:sp>
        <p:nvSpPr>
          <p:cNvPr id="100" name="직사각형 99">
            <a:extLst>
              <a:ext uri="{FF2B5EF4-FFF2-40B4-BE49-F238E27FC236}">
                <a16:creationId xmlns:a16="http://schemas.microsoft.com/office/drawing/2014/main" id="{AC96FF10-8AE0-4A05-8BDD-3B5BA477C182}"/>
              </a:ext>
            </a:extLst>
          </p:cNvPr>
          <p:cNvSpPr/>
          <p:nvPr/>
        </p:nvSpPr>
        <p:spPr>
          <a:xfrm>
            <a:off x="2939901" y="3575642"/>
            <a:ext cx="1829493" cy="524568"/>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01" name="TextBox 100">
            <a:extLst>
              <a:ext uri="{FF2B5EF4-FFF2-40B4-BE49-F238E27FC236}">
                <a16:creationId xmlns:a16="http://schemas.microsoft.com/office/drawing/2014/main" id="{F6A6A7D4-F230-4C7B-9CC2-4E922CDAF505}"/>
              </a:ext>
            </a:extLst>
          </p:cNvPr>
          <p:cNvSpPr txBox="1"/>
          <p:nvPr/>
        </p:nvSpPr>
        <p:spPr>
          <a:xfrm>
            <a:off x="2939901" y="3642606"/>
            <a:ext cx="1678569" cy="397032"/>
          </a:xfrm>
          <a:prstGeom prst="rect">
            <a:avLst/>
          </a:prstGeom>
          <a:noFill/>
          <a:ln w="6350">
            <a:noFill/>
          </a:ln>
        </p:spPr>
        <p:txBody>
          <a:bodyPr wrap="square" rtlCol="0" anchor="ctr">
            <a:spAutoFit/>
          </a:body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물리화학적 특성이 명확한 저분자 구조 </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103" name="TextBox 102">
            <a:extLst>
              <a:ext uri="{FF2B5EF4-FFF2-40B4-BE49-F238E27FC236}">
                <a16:creationId xmlns:a16="http://schemas.microsoft.com/office/drawing/2014/main" id="{2B89B5CA-7F8A-4E5C-AE0B-0FA0734B3B25}"/>
              </a:ext>
            </a:extLst>
          </p:cNvPr>
          <p:cNvSpPr txBox="1"/>
          <p:nvPr/>
        </p:nvSpPr>
        <p:spPr>
          <a:xfrm>
            <a:off x="1057711" y="4164339"/>
            <a:ext cx="1821261" cy="549381"/>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생물체를 이용해 복잡한 제조공정으로 변이성이 높아 맞춤형 소량 생산</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104" name="직사각형 103">
            <a:extLst>
              <a:ext uri="{FF2B5EF4-FFF2-40B4-BE49-F238E27FC236}">
                <a16:creationId xmlns:a16="http://schemas.microsoft.com/office/drawing/2014/main" id="{FB7F32E8-F1B0-4ABA-91B2-13E2DA39C16B}"/>
              </a:ext>
            </a:extLst>
          </p:cNvPr>
          <p:cNvSpPr/>
          <p:nvPr/>
        </p:nvSpPr>
        <p:spPr>
          <a:xfrm>
            <a:off x="2939901" y="4141219"/>
            <a:ext cx="1829493" cy="586889"/>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05" name="TextBox 104">
            <a:extLst>
              <a:ext uri="{FF2B5EF4-FFF2-40B4-BE49-F238E27FC236}">
                <a16:creationId xmlns:a16="http://schemas.microsoft.com/office/drawing/2014/main" id="{1D0EEB1C-48DC-403A-8EB6-D40EB89B73C0}"/>
              </a:ext>
            </a:extLst>
          </p:cNvPr>
          <p:cNvSpPr txBox="1"/>
          <p:nvPr/>
        </p:nvSpPr>
        <p:spPr>
          <a:xfrm>
            <a:off x="2939901" y="4312187"/>
            <a:ext cx="1829290" cy="24468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화학적 합성을 통한 대량 생산</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108" name="TextBox 107">
            <a:extLst>
              <a:ext uri="{FF2B5EF4-FFF2-40B4-BE49-F238E27FC236}">
                <a16:creationId xmlns:a16="http://schemas.microsoft.com/office/drawing/2014/main" id="{90166056-8183-4A67-8A95-0A4792762027}"/>
              </a:ext>
            </a:extLst>
          </p:cNvPr>
          <p:cNvSpPr txBox="1"/>
          <p:nvPr/>
        </p:nvSpPr>
        <p:spPr>
          <a:xfrm>
            <a:off x="1057711" y="4837346"/>
            <a:ext cx="1811845" cy="39703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생물체 기반으로 고유 독성이 낮고 작용기전이 명확</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111" name="직사각형 110">
            <a:extLst>
              <a:ext uri="{FF2B5EF4-FFF2-40B4-BE49-F238E27FC236}">
                <a16:creationId xmlns:a16="http://schemas.microsoft.com/office/drawing/2014/main" id="{10A5ECA4-27E8-4462-A04B-AB83EDBCDD85}"/>
              </a:ext>
            </a:extLst>
          </p:cNvPr>
          <p:cNvSpPr/>
          <p:nvPr/>
        </p:nvSpPr>
        <p:spPr>
          <a:xfrm>
            <a:off x="2939901" y="4776481"/>
            <a:ext cx="1829493" cy="522026"/>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12" name="TextBox 111">
            <a:extLst>
              <a:ext uri="{FF2B5EF4-FFF2-40B4-BE49-F238E27FC236}">
                <a16:creationId xmlns:a16="http://schemas.microsoft.com/office/drawing/2014/main" id="{A0E259C8-041C-4864-A477-7089B132C02B}"/>
              </a:ext>
            </a:extLst>
          </p:cNvPr>
          <p:cNvSpPr txBox="1"/>
          <p:nvPr/>
        </p:nvSpPr>
        <p:spPr>
          <a:xfrm>
            <a:off x="2939901" y="4911539"/>
            <a:ext cx="1829492" cy="24468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대사산물에 의한 독성 예측 어려움</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114" name="TextBox 113">
            <a:extLst>
              <a:ext uri="{FF2B5EF4-FFF2-40B4-BE49-F238E27FC236}">
                <a16:creationId xmlns:a16="http://schemas.microsoft.com/office/drawing/2014/main" id="{7960B8A9-F0B2-4FC0-9714-41D0AC7E54FF}"/>
              </a:ext>
            </a:extLst>
          </p:cNvPr>
          <p:cNvSpPr txBox="1"/>
          <p:nvPr/>
        </p:nvSpPr>
        <p:spPr>
          <a:xfrm>
            <a:off x="1057711" y="5382648"/>
            <a:ext cx="1827197" cy="39703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질병의 근본적인 원인 치료 및 희귀</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rPr>
              <a:t>난치</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rPr>
              <a:t>만성질환</a:t>
            </a:r>
            <a:r>
              <a:rPr lang="en-US" altLang="ko-KR" sz="900" dirty="0">
                <a:ln>
                  <a:solidFill>
                    <a:sysClr val="window" lastClr="FFFFFF">
                      <a:lumMod val="65000"/>
                      <a:alpha val="0"/>
                    </a:sysClr>
                  </a:solidFill>
                </a:ln>
                <a:solidFill>
                  <a:schemeClr val="tx1">
                    <a:lumMod val="85000"/>
                    <a:lumOff val="15000"/>
                  </a:schemeClr>
                </a:solidFill>
                <a:latin typeface="+mn-ea"/>
              </a:rPr>
              <a:t> </a:t>
            </a:r>
            <a:r>
              <a:rPr lang="ko-KR" altLang="en-US" sz="900" dirty="0">
                <a:ln>
                  <a:solidFill>
                    <a:sysClr val="window" lastClr="FFFFFF">
                      <a:lumMod val="65000"/>
                      <a:alpha val="0"/>
                    </a:sysClr>
                  </a:solidFill>
                </a:ln>
                <a:solidFill>
                  <a:schemeClr val="tx1">
                    <a:lumMod val="85000"/>
                    <a:lumOff val="15000"/>
                  </a:schemeClr>
                </a:solidFill>
                <a:latin typeface="+mn-ea"/>
              </a:rPr>
              <a:t>등 치료 가능</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115" name="직사각형 114">
            <a:extLst>
              <a:ext uri="{FF2B5EF4-FFF2-40B4-BE49-F238E27FC236}">
                <a16:creationId xmlns:a16="http://schemas.microsoft.com/office/drawing/2014/main" id="{DE09BF92-FF9B-4292-9866-2CF6908FD4F0}"/>
              </a:ext>
            </a:extLst>
          </p:cNvPr>
          <p:cNvSpPr/>
          <p:nvPr/>
        </p:nvSpPr>
        <p:spPr>
          <a:xfrm>
            <a:off x="2939901" y="5345150"/>
            <a:ext cx="1829493" cy="510915"/>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16" name="TextBox 115">
            <a:extLst>
              <a:ext uri="{FF2B5EF4-FFF2-40B4-BE49-F238E27FC236}">
                <a16:creationId xmlns:a16="http://schemas.microsoft.com/office/drawing/2014/main" id="{19273043-2F25-432B-A087-7CB7BF7F7B8A}"/>
              </a:ext>
            </a:extLst>
          </p:cNvPr>
          <p:cNvSpPr txBox="1"/>
          <p:nvPr/>
        </p:nvSpPr>
        <p:spPr>
          <a:xfrm>
            <a:off x="2939901" y="5393437"/>
            <a:ext cx="1829492" cy="39703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대부분 질병에 대해 증상개선에 그침</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117" name="Rectangle 9">
            <a:extLst>
              <a:ext uri="{FF2B5EF4-FFF2-40B4-BE49-F238E27FC236}">
                <a16:creationId xmlns:a16="http://schemas.microsoft.com/office/drawing/2014/main" id="{00E87BFE-68F9-42F4-B565-FCCEA2E97D1F}"/>
              </a:ext>
            </a:extLst>
          </p:cNvPr>
          <p:cNvSpPr>
            <a:spLocks noChangeArrowheads="1"/>
          </p:cNvSpPr>
          <p:nvPr>
            <p:custDataLst>
              <p:tags r:id="rId6"/>
            </p:custDataLst>
          </p:nvPr>
        </p:nvSpPr>
        <p:spPr bwMode="blackWhite">
          <a:xfrm>
            <a:off x="487261" y="4767546"/>
            <a:ext cx="522389" cy="53096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dirty="0">
                <a:ln>
                  <a:solidFill>
                    <a:sysClr val="window" lastClr="FFFFFF">
                      <a:lumMod val="65000"/>
                      <a:alpha val="0"/>
                    </a:sysClr>
                  </a:solidFill>
                </a:ln>
                <a:solidFill>
                  <a:schemeClr val="tx1">
                    <a:lumMod val="85000"/>
                    <a:lumOff val="15000"/>
                  </a:schemeClr>
                </a:solidFill>
                <a:latin typeface="+mn-ea"/>
              </a:rPr>
              <a:t>독성</a:t>
            </a:r>
            <a:endParaRPr lang="en-US" altLang="ko-KR" sz="1000" b="1" dirty="0">
              <a:ln>
                <a:solidFill>
                  <a:sysClr val="window" lastClr="FFFFFF">
                    <a:lumMod val="65000"/>
                    <a:alpha val="0"/>
                  </a:sysClr>
                </a:solidFill>
              </a:ln>
              <a:solidFill>
                <a:schemeClr val="tx1">
                  <a:lumMod val="85000"/>
                  <a:lumOff val="15000"/>
                </a:schemeClr>
              </a:solidFill>
              <a:latin typeface="+mn-ea"/>
            </a:endParaRPr>
          </a:p>
        </p:txBody>
      </p:sp>
      <p:sp>
        <p:nvSpPr>
          <p:cNvPr id="118" name="Rectangle 9">
            <a:extLst>
              <a:ext uri="{FF2B5EF4-FFF2-40B4-BE49-F238E27FC236}">
                <a16:creationId xmlns:a16="http://schemas.microsoft.com/office/drawing/2014/main" id="{13BA77DD-C6B7-4FA0-B3C1-F1F1C12CB75D}"/>
              </a:ext>
            </a:extLst>
          </p:cNvPr>
          <p:cNvSpPr>
            <a:spLocks noChangeArrowheads="1"/>
          </p:cNvSpPr>
          <p:nvPr>
            <p:custDataLst>
              <p:tags r:id="rId7"/>
            </p:custDataLst>
          </p:nvPr>
        </p:nvSpPr>
        <p:spPr bwMode="blackWhite">
          <a:xfrm>
            <a:off x="487261" y="5342284"/>
            <a:ext cx="522389" cy="52180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dirty="0">
                <a:ln>
                  <a:solidFill>
                    <a:sysClr val="window" lastClr="FFFFFF">
                      <a:lumMod val="65000"/>
                      <a:alpha val="0"/>
                    </a:sysClr>
                  </a:solidFill>
                </a:ln>
                <a:solidFill>
                  <a:schemeClr val="tx1">
                    <a:lumMod val="85000"/>
                    <a:lumOff val="15000"/>
                  </a:schemeClr>
                </a:solidFill>
                <a:latin typeface="+mn-ea"/>
              </a:rPr>
              <a:t>효능</a:t>
            </a:r>
            <a:endParaRPr lang="en-US" altLang="ko-KR" sz="1000" b="1" dirty="0">
              <a:ln>
                <a:solidFill>
                  <a:sysClr val="window" lastClr="FFFFFF">
                    <a:lumMod val="65000"/>
                    <a:alpha val="0"/>
                  </a:sysClr>
                </a:solidFill>
              </a:ln>
              <a:solidFill>
                <a:schemeClr val="tx1">
                  <a:lumMod val="85000"/>
                  <a:lumOff val="15000"/>
                </a:schemeClr>
              </a:solidFill>
              <a:latin typeface="+mn-ea"/>
            </a:endParaRPr>
          </a:p>
        </p:txBody>
      </p:sp>
      <p:sp>
        <p:nvSpPr>
          <p:cNvPr id="124" name="TextBox 123">
            <a:extLst>
              <a:ext uri="{FF2B5EF4-FFF2-40B4-BE49-F238E27FC236}">
                <a16:creationId xmlns:a16="http://schemas.microsoft.com/office/drawing/2014/main" id="{561C7EB7-1B38-4417-9507-02DFA28D1FA6}"/>
              </a:ext>
            </a:extLst>
          </p:cNvPr>
          <p:cNvSpPr txBox="1"/>
          <p:nvPr/>
        </p:nvSpPr>
        <p:spPr>
          <a:xfrm>
            <a:off x="5137538" y="5968609"/>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국가생명공학정책연구센터</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p>
        </p:txBody>
      </p:sp>
    </p:spTree>
    <p:extLst>
      <p:ext uri="{BB962C8B-B14F-4D97-AF65-F5344CB8AC3E}">
        <p14:creationId xmlns:p14="http://schemas.microsoft.com/office/powerpoint/2010/main" val="93750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직사각형 54">
            <a:extLst>
              <a:ext uri="{FF2B5EF4-FFF2-40B4-BE49-F238E27FC236}">
                <a16:creationId xmlns:a16="http://schemas.microsoft.com/office/drawing/2014/main" id="{95AB6C1D-AC4D-49AB-ABA5-A198C616ACDF}"/>
              </a:ext>
            </a:extLst>
          </p:cNvPr>
          <p:cNvSpPr/>
          <p:nvPr/>
        </p:nvSpPr>
        <p:spPr>
          <a:xfrm>
            <a:off x="4123849" y="3064554"/>
            <a:ext cx="3099956" cy="2812371"/>
          </a:xfrm>
          <a:prstGeom prst="rect">
            <a:avLst/>
          </a:prstGeom>
          <a:solidFill>
            <a:srgbClr val="F5EFFD"/>
          </a:solidFill>
          <a:ln w="15875">
            <a:solidFill>
              <a:srgbClr val="743DC9"/>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 name="직사각형 1">
            <a:extLst>
              <a:ext uri="{FF2B5EF4-FFF2-40B4-BE49-F238E27FC236}">
                <a16:creationId xmlns:a16="http://schemas.microsoft.com/office/drawing/2014/main" id="{69CE3CCC-C5C9-1F92-8638-994725B43B06}"/>
              </a:ext>
            </a:extLst>
          </p:cNvPr>
          <p:cNvSpPr/>
          <p:nvPr/>
        </p:nvSpPr>
        <p:spPr>
          <a:xfrm>
            <a:off x="4611522" y="3317358"/>
            <a:ext cx="2140152" cy="2296633"/>
          </a:xfrm>
          <a:custGeom>
            <a:avLst/>
            <a:gdLst>
              <a:gd name="connsiteX0" fmla="*/ 0 w 2155758"/>
              <a:gd name="connsiteY0" fmla="*/ 0 h 1614948"/>
              <a:gd name="connsiteX1" fmla="*/ 2155758 w 2155758"/>
              <a:gd name="connsiteY1" fmla="*/ 0 h 1614948"/>
              <a:gd name="connsiteX2" fmla="*/ 2155758 w 2155758"/>
              <a:gd name="connsiteY2" fmla="*/ 1614948 h 1614948"/>
              <a:gd name="connsiteX3" fmla="*/ 0 w 2155758"/>
              <a:gd name="connsiteY3" fmla="*/ 1614948 h 1614948"/>
              <a:gd name="connsiteX4" fmla="*/ 0 w 2155758"/>
              <a:gd name="connsiteY4" fmla="*/ 0 h 1614948"/>
              <a:gd name="connsiteX0" fmla="*/ 0 w 2155758"/>
              <a:gd name="connsiteY0" fmla="*/ 656304 h 2271252"/>
              <a:gd name="connsiteX1" fmla="*/ 2133635 w 2155758"/>
              <a:gd name="connsiteY1" fmla="*/ 0 h 2271252"/>
              <a:gd name="connsiteX2" fmla="*/ 2155758 w 2155758"/>
              <a:gd name="connsiteY2" fmla="*/ 2271252 h 2271252"/>
              <a:gd name="connsiteX3" fmla="*/ 0 w 2155758"/>
              <a:gd name="connsiteY3" fmla="*/ 2271252 h 2271252"/>
              <a:gd name="connsiteX4" fmla="*/ 0 w 2155758"/>
              <a:gd name="connsiteY4" fmla="*/ 656304 h 2271252"/>
              <a:gd name="connsiteX0" fmla="*/ 0 w 2155758"/>
              <a:gd name="connsiteY0" fmla="*/ 662654 h 2277602"/>
              <a:gd name="connsiteX1" fmla="*/ 2152685 w 2155758"/>
              <a:gd name="connsiteY1" fmla="*/ 0 h 2277602"/>
              <a:gd name="connsiteX2" fmla="*/ 2155758 w 2155758"/>
              <a:gd name="connsiteY2" fmla="*/ 2277602 h 2277602"/>
              <a:gd name="connsiteX3" fmla="*/ 0 w 2155758"/>
              <a:gd name="connsiteY3" fmla="*/ 2277602 h 2277602"/>
              <a:gd name="connsiteX4" fmla="*/ 0 w 2155758"/>
              <a:gd name="connsiteY4" fmla="*/ 662654 h 2277602"/>
              <a:gd name="connsiteX0" fmla="*/ 0 w 2155758"/>
              <a:gd name="connsiteY0" fmla="*/ 662654 h 2277602"/>
              <a:gd name="connsiteX1" fmla="*/ 539018 w 2155758"/>
              <a:gd name="connsiteY1" fmla="*/ 509639 h 2277602"/>
              <a:gd name="connsiteX2" fmla="*/ 2152685 w 2155758"/>
              <a:gd name="connsiteY2" fmla="*/ 0 h 2277602"/>
              <a:gd name="connsiteX3" fmla="*/ 2155758 w 2155758"/>
              <a:gd name="connsiteY3" fmla="*/ 2277602 h 2277602"/>
              <a:gd name="connsiteX4" fmla="*/ 0 w 2155758"/>
              <a:gd name="connsiteY4" fmla="*/ 2277602 h 2277602"/>
              <a:gd name="connsiteX5" fmla="*/ 0 w 2155758"/>
              <a:gd name="connsiteY5" fmla="*/ 662654 h 2277602"/>
              <a:gd name="connsiteX0" fmla="*/ 0 w 2155758"/>
              <a:gd name="connsiteY0" fmla="*/ 662654 h 2277602"/>
              <a:gd name="connsiteX1" fmla="*/ 539018 w 2155758"/>
              <a:gd name="connsiteY1" fmla="*/ 509639 h 2277602"/>
              <a:gd name="connsiteX2" fmla="*/ 1221785 w 2155758"/>
              <a:gd name="connsiteY2" fmla="*/ 300089 h 2277602"/>
              <a:gd name="connsiteX3" fmla="*/ 2152685 w 2155758"/>
              <a:gd name="connsiteY3" fmla="*/ 0 h 2277602"/>
              <a:gd name="connsiteX4" fmla="*/ 2155758 w 2155758"/>
              <a:gd name="connsiteY4" fmla="*/ 2277602 h 2277602"/>
              <a:gd name="connsiteX5" fmla="*/ 0 w 2155758"/>
              <a:gd name="connsiteY5" fmla="*/ 2277602 h 2277602"/>
              <a:gd name="connsiteX6" fmla="*/ 0 w 2155758"/>
              <a:gd name="connsiteY6" fmla="*/ 662654 h 2277602"/>
              <a:gd name="connsiteX0" fmla="*/ 0 w 2155758"/>
              <a:gd name="connsiteY0" fmla="*/ 662654 h 2277602"/>
              <a:gd name="connsiteX1" fmla="*/ 661401 w 2155758"/>
              <a:gd name="connsiteY1" fmla="*/ 585839 h 2277602"/>
              <a:gd name="connsiteX2" fmla="*/ 1221785 w 2155758"/>
              <a:gd name="connsiteY2" fmla="*/ 300089 h 2277602"/>
              <a:gd name="connsiteX3" fmla="*/ 2152685 w 2155758"/>
              <a:gd name="connsiteY3" fmla="*/ 0 h 2277602"/>
              <a:gd name="connsiteX4" fmla="*/ 2155758 w 2155758"/>
              <a:gd name="connsiteY4" fmla="*/ 2277602 h 2277602"/>
              <a:gd name="connsiteX5" fmla="*/ 0 w 2155758"/>
              <a:gd name="connsiteY5" fmla="*/ 2277602 h 2277602"/>
              <a:gd name="connsiteX6" fmla="*/ 0 w 2155758"/>
              <a:gd name="connsiteY6" fmla="*/ 662654 h 2277602"/>
              <a:gd name="connsiteX0" fmla="*/ 0 w 2155758"/>
              <a:gd name="connsiteY0" fmla="*/ 662654 h 2277602"/>
              <a:gd name="connsiteX1" fmla="*/ 661401 w 2155758"/>
              <a:gd name="connsiteY1" fmla="*/ 503289 h 2277602"/>
              <a:gd name="connsiteX2" fmla="*/ 1221785 w 2155758"/>
              <a:gd name="connsiteY2" fmla="*/ 300089 h 2277602"/>
              <a:gd name="connsiteX3" fmla="*/ 2152685 w 2155758"/>
              <a:gd name="connsiteY3" fmla="*/ 0 h 2277602"/>
              <a:gd name="connsiteX4" fmla="*/ 2155758 w 2155758"/>
              <a:gd name="connsiteY4" fmla="*/ 2277602 h 2277602"/>
              <a:gd name="connsiteX5" fmla="*/ 0 w 2155758"/>
              <a:gd name="connsiteY5" fmla="*/ 2277602 h 2277602"/>
              <a:gd name="connsiteX6" fmla="*/ 0 w 2155758"/>
              <a:gd name="connsiteY6" fmla="*/ 662654 h 2277602"/>
              <a:gd name="connsiteX0" fmla="*/ 0 w 2155758"/>
              <a:gd name="connsiteY0" fmla="*/ 662654 h 2277602"/>
              <a:gd name="connsiteX1" fmla="*/ 661401 w 2155758"/>
              <a:gd name="connsiteY1" fmla="*/ 503289 h 2277602"/>
              <a:gd name="connsiteX2" fmla="*/ 1299079 w 2155758"/>
              <a:gd name="connsiteY2" fmla="*/ 357239 h 2277602"/>
              <a:gd name="connsiteX3" fmla="*/ 2152685 w 2155758"/>
              <a:gd name="connsiteY3" fmla="*/ 0 h 2277602"/>
              <a:gd name="connsiteX4" fmla="*/ 2155758 w 2155758"/>
              <a:gd name="connsiteY4" fmla="*/ 2277602 h 2277602"/>
              <a:gd name="connsiteX5" fmla="*/ 0 w 2155758"/>
              <a:gd name="connsiteY5" fmla="*/ 2277602 h 2277602"/>
              <a:gd name="connsiteX6" fmla="*/ 0 w 2155758"/>
              <a:gd name="connsiteY6" fmla="*/ 662654 h 2277602"/>
              <a:gd name="connsiteX0" fmla="*/ 0 w 2155758"/>
              <a:gd name="connsiteY0" fmla="*/ 662654 h 2277602"/>
              <a:gd name="connsiteX1" fmla="*/ 661401 w 2155758"/>
              <a:gd name="connsiteY1" fmla="*/ 503289 h 2277602"/>
              <a:gd name="connsiteX2" fmla="*/ 1311962 w 2155758"/>
              <a:gd name="connsiteY2" fmla="*/ 401689 h 2277602"/>
              <a:gd name="connsiteX3" fmla="*/ 2152685 w 2155758"/>
              <a:gd name="connsiteY3" fmla="*/ 0 h 2277602"/>
              <a:gd name="connsiteX4" fmla="*/ 2155758 w 2155758"/>
              <a:gd name="connsiteY4" fmla="*/ 2277602 h 2277602"/>
              <a:gd name="connsiteX5" fmla="*/ 0 w 2155758"/>
              <a:gd name="connsiteY5" fmla="*/ 2277602 h 2277602"/>
              <a:gd name="connsiteX6" fmla="*/ 0 w 2155758"/>
              <a:gd name="connsiteY6" fmla="*/ 662654 h 2277602"/>
              <a:gd name="connsiteX0" fmla="*/ 0 w 2155758"/>
              <a:gd name="connsiteY0" fmla="*/ 662654 h 2277602"/>
              <a:gd name="connsiteX1" fmla="*/ 661401 w 2155758"/>
              <a:gd name="connsiteY1" fmla="*/ 503289 h 2277602"/>
              <a:gd name="connsiteX2" fmla="*/ 1260432 w 2155758"/>
              <a:gd name="connsiteY2" fmla="*/ 331839 h 2277602"/>
              <a:gd name="connsiteX3" fmla="*/ 2152685 w 2155758"/>
              <a:gd name="connsiteY3" fmla="*/ 0 h 2277602"/>
              <a:gd name="connsiteX4" fmla="*/ 2155758 w 2155758"/>
              <a:gd name="connsiteY4" fmla="*/ 2277602 h 2277602"/>
              <a:gd name="connsiteX5" fmla="*/ 0 w 2155758"/>
              <a:gd name="connsiteY5" fmla="*/ 2277602 h 2277602"/>
              <a:gd name="connsiteX6" fmla="*/ 0 w 2155758"/>
              <a:gd name="connsiteY6" fmla="*/ 662654 h 2277602"/>
              <a:gd name="connsiteX0" fmla="*/ 0 w 2155758"/>
              <a:gd name="connsiteY0" fmla="*/ 662654 h 2277602"/>
              <a:gd name="connsiteX1" fmla="*/ 661401 w 2155758"/>
              <a:gd name="connsiteY1" fmla="*/ 503289 h 2277602"/>
              <a:gd name="connsiteX2" fmla="*/ 1260432 w 2155758"/>
              <a:gd name="connsiteY2" fmla="*/ 331839 h 2277602"/>
              <a:gd name="connsiteX3" fmla="*/ 1453668 w 2155758"/>
              <a:gd name="connsiteY3" fmla="*/ 261989 h 2277602"/>
              <a:gd name="connsiteX4" fmla="*/ 2152685 w 2155758"/>
              <a:gd name="connsiteY4" fmla="*/ 0 h 2277602"/>
              <a:gd name="connsiteX5" fmla="*/ 2155758 w 2155758"/>
              <a:gd name="connsiteY5" fmla="*/ 2277602 h 2277602"/>
              <a:gd name="connsiteX6" fmla="*/ 0 w 2155758"/>
              <a:gd name="connsiteY6" fmla="*/ 2277602 h 2277602"/>
              <a:gd name="connsiteX7" fmla="*/ 0 w 2155758"/>
              <a:gd name="connsiteY7" fmla="*/ 662654 h 2277602"/>
              <a:gd name="connsiteX0" fmla="*/ 0 w 2155758"/>
              <a:gd name="connsiteY0" fmla="*/ 662654 h 2277602"/>
              <a:gd name="connsiteX1" fmla="*/ 661401 w 2155758"/>
              <a:gd name="connsiteY1" fmla="*/ 503289 h 2277602"/>
              <a:gd name="connsiteX2" fmla="*/ 1260432 w 2155758"/>
              <a:gd name="connsiteY2" fmla="*/ 331839 h 2277602"/>
              <a:gd name="connsiteX3" fmla="*/ 1910993 w 2155758"/>
              <a:gd name="connsiteY3" fmla="*/ 166739 h 2277602"/>
              <a:gd name="connsiteX4" fmla="*/ 2152685 w 2155758"/>
              <a:gd name="connsiteY4" fmla="*/ 0 h 2277602"/>
              <a:gd name="connsiteX5" fmla="*/ 2155758 w 2155758"/>
              <a:gd name="connsiteY5" fmla="*/ 2277602 h 2277602"/>
              <a:gd name="connsiteX6" fmla="*/ 0 w 2155758"/>
              <a:gd name="connsiteY6" fmla="*/ 2277602 h 2277602"/>
              <a:gd name="connsiteX7" fmla="*/ 0 w 2155758"/>
              <a:gd name="connsiteY7" fmla="*/ 662654 h 2277602"/>
              <a:gd name="connsiteX0" fmla="*/ 0 w 2155758"/>
              <a:gd name="connsiteY0" fmla="*/ 662654 h 2277602"/>
              <a:gd name="connsiteX1" fmla="*/ 661401 w 2155758"/>
              <a:gd name="connsiteY1" fmla="*/ 503289 h 2277602"/>
              <a:gd name="connsiteX2" fmla="*/ 1260432 w 2155758"/>
              <a:gd name="connsiteY2" fmla="*/ 331839 h 2277602"/>
              <a:gd name="connsiteX3" fmla="*/ 1954133 w 2155758"/>
              <a:gd name="connsiteY3" fmla="*/ 267749 h 2277602"/>
              <a:gd name="connsiteX4" fmla="*/ 2152685 w 2155758"/>
              <a:gd name="connsiteY4" fmla="*/ 0 h 2277602"/>
              <a:gd name="connsiteX5" fmla="*/ 2155758 w 2155758"/>
              <a:gd name="connsiteY5" fmla="*/ 2277602 h 2277602"/>
              <a:gd name="connsiteX6" fmla="*/ 0 w 2155758"/>
              <a:gd name="connsiteY6" fmla="*/ 2277602 h 2277602"/>
              <a:gd name="connsiteX7" fmla="*/ 0 w 2155758"/>
              <a:gd name="connsiteY7" fmla="*/ 662654 h 2277602"/>
              <a:gd name="connsiteX0" fmla="*/ 0 w 2155758"/>
              <a:gd name="connsiteY0" fmla="*/ 662654 h 2277602"/>
              <a:gd name="connsiteX1" fmla="*/ 661401 w 2155758"/>
              <a:gd name="connsiteY1" fmla="*/ 503289 h 2277602"/>
              <a:gd name="connsiteX2" fmla="*/ 1260432 w 2155758"/>
              <a:gd name="connsiteY2" fmla="*/ 331839 h 2277602"/>
              <a:gd name="connsiteX3" fmla="*/ 1916385 w 2155758"/>
              <a:gd name="connsiteY3" fmla="*/ 172056 h 2277602"/>
              <a:gd name="connsiteX4" fmla="*/ 2152685 w 2155758"/>
              <a:gd name="connsiteY4" fmla="*/ 0 h 2277602"/>
              <a:gd name="connsiteX5" fmla="*/ 2155758 w 2155758"/>
              <a:gd name="connsiteY5" fmla="*/ 2277602 h 2277602"/>
              <a:gd name="connsiteX6" fmla="*/ 0 w 2155758"/>
              <a:gd name="connsiteY6" fmla="*/ 2277602 h 2277602"/>
              <a:gd name="connsiteX7" fmla="*/ 0 w 2155758"/>
              <a:gd name="connsiteY7" fmla="*/ 662654 h 2277602"/>
              <a:gd name="connsiteX0" fmla="*/ 0 w 2155758"/>
              <a:gd name="connsiteY0" fmla="*/ 662654 h 2277602"/>
              <a:gd name="connsiteX1" fmla="*/ 666793 w 2155758"/>
              <a:gd name="connsiteY1" fmla="*/ 620247 h 2277602"/>
              <a:gd name="connsiteX2" fmla="*/ 1260432 w 2155758"/>
              <a:gd name="connsiteY2" fmla="*/ 331839 h 2277602"/>
              <a:gd name="connsiteX3" fmla="*/ 1916385 w 2155758"/>
              <a:gd name="connsiteY3" fmla="*/ 172056 h 2277602"/>
              <a:gd name="connsiteX4" fmla="*/ 2152685 w 2155758"/>
              <a:gd name="connsiteY4" fmla="*/ 0 h 2277602"/>
              <a:gd name="connsiteX5" fmla="*/ 2155758 w 2155758"/>
              <a:gd name="connsiteY5" fmla="*/ 2277602 h 2277602"/>
              <a:gd name="connsiteX6" fmla="*/ 0 w 2155758"/>
              <a:gd name="connsiteY6" fmla="*/ 2277602 h 2277602"/>
              <a:gd name="connsiteX7" fmla="*/ 0 w 2155758"/>
              <a:gd name="connsiteY7" fmla="*/ 662654 h 2277602"/>
              <a:gd name="connsiteX0" fmla="*/ 0 w 2155758"/>
              <a:gd name="connsiteY0" fmla="*/ 662654 h 2277602"/>
              <a:gd name="connsiteX1" fmla="*/ 656009 w 2155758"/>
              <a:gd name="connsiteY1" fmla="*/ 556451 h 2277602"/>
              <a:gd name="connsiteX2" fmla="*/ 1260432 w 2155758"/>
              <a:gd name="connsiteY2" fmla="*/ 331839 h 2277602"/>
              <a:gd name="connsiteX3" fmla="*/ 1916385 w 2155758"/>
              <a:gd name="connsiteY3" fmla="*/ 172056 h 2277602"/>
              <a:gd name="connsiteX4" fmla="*/ 2152685 w 2155758"/>
              <a:gd name="connsiteY4" fmla="*/ 0 h 2277602"/>
              <a:gd name="connsiteX5" fmla="*/ 2155758 w 2155758"/>
              <a:gd name="connsiteY5" fmla="*/ 2277602 h 2277602"/>
              <a:gd name="connsiteX6" fmla="*/ 0 w 2155758"/>
              <a:gd name="connsiteY6" fmla="*/ 2277602 h 2277602"/>
              <a:gd name="connsiteX7" fmla="*/ 0 w 2155758"/>
              <a:gd name="connsiteY7" fmla="*/ 662654 h 2277602"/>
              <a:gd name="connsiteX0" fmla="*/ 0 w 2155758"/>
              <a:gd name="connsiteY0" fmla="*/ 662654 h 2277602"/>
              <a:gd name="connsiteX1" fmla="*/ 639878 w 2155758"/>
              <a:gd name="connsiteY1" fmla="*/ 488865 h 2277602"/>
              <a:gd name="connsiteX2" fmla="*/ 1260432 w 2155758"/>
              <a:gd name="connsiteY2" fmla="*/ 331839 h 2277602"/>
              <a:gd name="connsiteX3" fmla="*/ 1916385 w 2155758"/>
              <a:gd name="connsiteY3" fmla="*/ 172056 h 2277602"/>
              <a:gd name="connsiteX4" fmla="*/ 2152685 w 2155758"/>
              <a:gd name="connsiteY4" fmla="*/ 0 h 2277602"/>
              <a:gd name="connsiteX5" fmla="*/ 2155758 w 2155758"/>
              <a:gd name="connsiteY5" fmla="*/ 2277602 h 2277602"/>
              <a:gd name="connsiteX6" fmla="*/ 0 w 2155758"/>
              <a:gd name="connsiteY6" fmla="*/ 2277602 h 2277602"/>
              <a:gd name="connsiteX7" fmla="*/ 0 w 2155758"/>
              <a:gd name="connsiteY7" fmla="*/ 662654 h 227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5758" h="2277602">
                <a:moveTo>
                  <a:pt x="0" y="662654"/>
                </a:moveTo>
                <a:lnTo>
                  <a:pt x="639878" y="488865"/>
                </a:lnTo>
                <a:lnTo>
                  <a:pt x="1260432" y="331839"/>
                </a:lnTo>
                <a:lnTo>
                  <a:pt x="1916385" y="172056"/>
                </a:lnTo>
                <a:lnTo>
                  <a:pt x="2152685" y="0"/>
                </a:lnTo>
                <a:cubicBezTo>
                  <a:pt x="2153709" y="759201"/>
                  <a:pt x="2154734" y="1518401"/>
                  <a:pt x="2155758" y="2277602"/>
                </a:cubicBezTo>
                <a:lnTo>
                  <a:pt x="0" y="2277602"/>
                </a:lnTo>
                <a:lnTo>
                  <a:pt x="0" y="662654"/>
                </a:lnTo>
                <a:close/>
              </a:path>
            </a:pathLst>
          </a:custGeom>
          <a:solidFill>
            <a:srgbClr val="954EE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dirty="0"/>
              <a:t>바이오의약품 개요</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바이오의약품 시장 동향 </a:t>
            </a:r>
            <a:r>
              <a:rPr lang="en-US" altLang="ko-KR" dirty="0"/>
              <a:t>(1/3)</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r>
              <a:rPr lang="ko-KR" altLang="en-US" dirty="0"/>
              <a:t>글로벌 </a:t>
            </a:r>
            <a:r>
              <a:rPr lang="ko-KR" altLang="en-US" dirty="0" err="1"/>
              <a:t>바이오의약품</a:t>
            </a:r>
            <a:r>
              <a:rPr lang="ko-KR" altLang="en-US" dirty="0"/>
              <a:t> 시장 규모는 향후 </a:t>
            </a:r>
            <a:r>
              <a:rPr lang="en-US" altLang="ko-KR" dirty="0"/>
              <a:t>5</a:t>
            </a:r>
            <a:r>
              <a:rPr lang="ko-KR" altLang="en-US" dirty="0"/>
              <a:t>년간 연평균 </a:t>
            </a:r>
            <a:r>
              <a:rPr lang="en-US" altLang="ko-KR" dirty="0"/>
              <a:t>8.9%</a:t>
            </a:r>
            <a:r>
              <a:rPr lang="ko-KR" altLang="en-US" dirty="0"/>
              <a:t>로 성장하여 </a:t>
            </a:r>
            <a:r>
              <a:rPr lang="en-US" altLang="ko-KR" dirty="0"/>
              <a:t>2027</a:t>
            </a:r>
            <a:r>
              <a:rPr lang="ko-KR" altLang="en-US" dirty="0"/>
              <a:t>년 </a:t>
            </a:r>
            <a:r>
              <a:rPr lang="en-US" altLang="ko-KR" dirty="0"/>
              <a:t>6,660</a:t>
            </a:r>
            <a:r>
              <a:rPr lang="ko-KR" altLang="en-US" dirty="0"/>
              <a:t>억 달러 예상</a:t>
            </a:r>
            <a:r>
              <a:rPr lang="en-US" altLang="ko-KR" dirty="0"/>
              <a:t>. COVID-19 </a:t>
            </a:r>
            <a:r>
              <a:rPr lang="ko-KR" altLang="en-US" dirty="0"/>
              <a:t>팬데믹 영향으로 백신의 중요성뿐만 아니라 항암제</a:t>
            </a:r>
            <a:r>
              <a:rPr lang="en-US" altLang="ko-KR" dirty="0"/>
              <a:t>, </a:t>
            </a:r>
            <a:r>
              <a:rPr lang="ko-KR" altLang="en-US" dirty="0"/>
              <a:t>면역치료제</a:t>
            </a:r>
            <a:r>
              <a:rPr lang="en-US" altLang="ko-KR" dirty="0"/>
              <a:t> </a:t>
            </a:r>
            <a:r>
              <a:rPr lang="ko-KR" altLang="en-US" dirty="0"/>
              <a:t>등의 질환별 분야의 신약 개발이 확대되면서 바이오의약품 시장 성장세 주목</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한국바이오협회</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8928000"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110389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글로벌 </a:t>
              </a:r>
              <a:r>
                <a:rPr lang="ko-KR" altLang="en-US" sz="1300" dirty="0" err="1">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바이오의약품</a:t>
              </a: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 시장 규모 추이</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39" name="차트 38">
            <a:extLst>
              <a:ext uri="{FF2B5EF4-FFF2-40B4-BE49-F238E27FC236}">
                <a16:creationId xmlns:a16="http://schemas.microsoft.com/office/drawing/2014/main" id="{86904CF9-3C80-4612-B00F-934CF8D0828D}"/>
              </a:ext>
            </a:extLst>
          </p:cNvPr>
          <p:cNvGraphicFramePr/>
          <p:nvPr>
            <p:extLst>
              <p:ext uri="{D42A27DB-BD31-4B8C-83A1-F6EECF244321}">
                <p14:modId xmlns:p14="http://schemas.microsoft.com/office/powerpoint/2010/main" val="4105997525"/>
              </p:ext>
            </p:extLst>
          </p:nvPr>
        </p:nvGraphicFramePr>
        <p:xfrm>
          <a:off x="361358" y="3064554"/>
          <a:ext cx="7054851" cy="2812371"/>
        </p:xfrm>
        <a:graphic>
          <a:graphicData uri="http://schemas.openxmlformats.org/drawingml/2006/chart">
            <c:chart xmlns:c="http://schemas.openxmlformats.org/drawingml/2006/chart" xmlns:r="http://schemas.openxmlformats.org/officeDocument/2006/relationships" r:id="rId3"/>
          </a:graphicData>
        </a:graphic>
      </p:graphicFrame>
      <p:sp>
        <p:nvSpPr>
          <p:cNvPr id="42" name="TextBox 41">
            <a:extLst>
              <a:ext uri="{FF2B5EF4-FFF2-40B4-BE49-F238E27FC236}">
                <a16:creationId xmlns:a16="http://schemas.microsoft.com/office/drawing/2014/main" id="{B647484F-3A6D-4438-9305-C309C141746E}"/>
              </a:ext>
            </a:extLst>
          </p:cNvPr>
          <p:cNvSpPr txBox="1"/>
          <p:nvPr/>
        </p:nvSpPr>
        <p:spPr>
          <a:xfrm>
            <a:off x="406477" y="2737900"/>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solidFill>
                  <a:schemeClr val="tx1">
                    <a:lumMod val="75000"/>
                    <a:lumOff val="25000"/>
                  </a:schemeClr>
                </a:solidFill>
              </a:rPr>
              <a:t>(</a:t>
            </a:r>
            <a:r>
              <a:rPr lang="ko-KR" altLang="en-US" sz="800" dirty="0">
                <a:solidFill>
                  <a:schemeClr val="tx1">
                    <a:lumMod val="75000"/>
                    <a:lumOff val="25000"/>
                  </a:schemeClr>
                </a:solidFill>
              </a:rPr>
              <a:t>억 달러</a:t>
            </a:r>
            <a:r>
              <a:rPr lang="en-US" altLang="ko-KR" sz="800" dirty="0">
                <a:solidFill>
                  <a:schemeClr val="tx1">
                    <a:lumMod val="75000"/>
                    <a:lumOff val="25000"/>
                  </a:schemeClr>
                </a:solidFill>
              </a:rPr>
              <a:t>)</a:t>
            </a:r>
            <a:endParaRPr lang="ko-KR" altLang="en-US" sz="800" dirty="0">
              <a:solidFill>
                <a:schemeClr val="tx1">
                  <a:lumMod val="75000"/>
                  <a:lumOff val="25000"/>
                </a:schemeClr>
              </a:solidFill>
            </a:endParaRPr>
          </a:p>
        </p:txBody>
      </p:sp>
      <p:sp>
        <p:nvSpPr>
          <p:cNvPr id="59" name="직사각형 58">
            <a:extLst>
              <a:ext uri="{FF2B5EF4-FFF2-40B4-BE49-F238E27FC236}">
                <a16:creationId xmlns:a16="http://schemas.microsoft.com/office/drawing/2014/main" id="{FB2653C1-3A6F-419C-94DE-BD8FC2A5D13E}"/>
              </a:ext>
            </a:extLst>
          </p:cNvPr>
          <p:cNvSpPr/>
          <p:nvPr/>
        </p:nvSpPr>
        <p:spPr>
          <a:xfrm>
            <a:off x="7515910" y="2565400"/>
            <a:ext cx="1901140" cy="33115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algn="ctr" fontAlgn="ctr">
              <a:spcAft>
                <a:spcPts val="500"/>
              </a:spcAft>
              <a:buClr>
                <a:schemeClr val="bg1"/>
              </a:buClr>
            </a:pPr>
            <a:endParaRPr lang="en-US" altLang="ko-KR" sz="900" b="1" dirty="0">
              <a:ln>
                <a:solidFill>
                  <a:sysClr val="window" lastClr="FFFFFF">
                    <a:lumMod val="65000"/>
                    <a:alpha val="0"/>
                  </a:sysClr>
                </a:solidFill>
              </a:ln>
              <a:solidFill>
                <a:srgbClr val="00338D"/>
              </a:solidFill>
              <a:latin typeface="+mn-ea"/>
            </a:endParaRPr>
          </a:p>
          <a:p>
            <a:pPr marL="0" lvl="2" algn="ctr" fontAlgn="ctr">
              <a:spcAft>
                <a:spcPts val="500"/>
              </a:spcAft>
              <a:buClr>
                <a:schemeClr val="bg1"/>
              </a:buClr>
            </a:pPr>
            <a:r>
              <a:rPr lang="ko-KR" altLang="en-US" sz="1200" b="1" dirty="0">
                <a:ln>
                  <a:solidFill>
                    <a:sysClr val="window" lastClr="FFFFFF">
                      <a:lumMod val="65000"/>
                      <a:alpha val="0"/>
                    </a:sysClr>
                  </a:solidFill>
                </a:ln>
                <a:solidFill>
                  <a:srgbClr val="00338D"/>
                </a:solidFill>
                <a:latin typeface="+mn-ea"/>
              </a:rPr>
              <a:t>바이오의약품 시장      성장세 주목</a:t>
            </a:r>
          </a:p>
        </p:txBody>
      </p:sp>
      <p:sp>
        <p:nvSpPr>
          <p:cNvPr id="60" name="TextBox 59">
            <a:extLst>
              <a:ext uri="{FF2B5EF4-FFF2-40B4-BE49-F238E27FC236}">
                <a16:creationId xmlns:a16="http://schemas.microsoft.com/office/drawing/2014/main" id="{8221C4E5-FC30-45ED-9184-009F58D2F0F5}"/>
              </a:ext>
            </a:extLst>
          </p:cNvPr>
          <p:cNvSpPr txBox="1"/>
          <p:nvPr/>
        </p:nvSpPr>
        <p:spPr>
          <a:xfrm>
            <a:off x="7613550" y="3429000"/>
            <a:ext cx="1716332" cy="854080"/>
          </a:xfrm>
          <a:prstGeom prst="rect">
            <a:avLst/>
          </a:prstGeom>
          <a:solidFill>
            <a:schemeClr val="bg1"/>
          </a:solidFill>
          <a:ln>
            <a:noFill/>
          </a:ln>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fontAlgn="ctr">
              <a:lnSpc>
                <a:spcPct val="110000"/>
              </a:lnSpc>
              <a:spcAft>
                <a:spcPts val="500"/>
              </a:spcAft>
              <a:buFont typeface="Wingdings" panose="05000000000000000000" pitchFamily="2" charset="2"/>
              <a:buChar char="ü"/>
              <a:defRPr/>
            </a:pPr>
            <a:r>
              <a:rPr lang="ko-KR" altLang="en-US" sz="900" dirty="0">
                <a:ln>
                  <a:solidFill>
                    <a:sysClr val="window" lastClr="FFFFFF">
                      <a:lumMod val="65000"/>
                      <a:alpha val="0"/>
                    </a:sysClr>
                  </a:solidFill>
                </a:ln>
                <a:solidFill>
                  <a:schemeClr val="tx1">
                    <a:lumMod val="85000"/>
                    <a:lumOff val="15000"/>
                  </a:schemeClr>
                </a:solidFill>
                <a:latin typeface="+mn-ea"/>
                <a:ea typeface="+mn-ea"/>
              </a:rPr>
              <a:t>우수한 약효 대비 적은 부작용으로 바이오의약품 개발 비중이 증가하면서 주요 국가들의 </a:t>
            </a:r>
            <a:r>
              <a:rPr lang="en-US" altLang="ko-KR" sz="900" dirty="0">
                <a:ln>
                  <a:solidFill>
                    <a:sysClr val="window" lastClr="FFFFFF">
                      <a:lumMod val="65000"/>
                      <a:alpha val="0"/>
                    </a:sysClr>
                  </a:solidFill>
                </a:ln>
                <a:solidFill>
                  <a:schemeClr val="tx1">
                    <a:lumMod val="85000"/>
                    <a:lumOff val="15000"/>
                  </a:schemeClr>
                </a:solidFill>
                <a:latin typeface="+mn-ea"/>
                <a:ea typeface="+mn-ea"/>
              </a:rPr>
              <a:t>R&amp;D </a:t>
            </a:r>
            <a:r>
              <a:rPr lang="ko-KR" altLang="en-US" sz="900" dirty="0">
                <a:ln>
                  <a:solidFill>
                    <a:sysClr val="window" lastClr="FFFFFF">
                      <a:lumMod val="65000"/>
                      <a:alpha val="0"/>
                    </a:sysClr>
                  </a:solidFill>
                </a:ln>
                <a:solidFill>
                  <a:schemeClr val="tx1">
                    <a:lumMod val="85000"/>
                    <a:lumOff val="15000"/>
                  </a:schemeClr>
                </a:solidFill>
                <a:latin typeface="+mn-ea"/>
                <a:ea typeface="+mn-ea"/>
              </a:rPr>
              <a:t>투자 및 정책 지원 증가 </a:t>
            </a:r>
            <a:endParaRPr lang="en-US" altLang="ko-KR" sz="900" dirty="0">
              <a:ln>
                <a:solidFill>
                  <a:sysClr val="window" lastClr="FFFFFF">
                    <a:lumMod val="65000"/>
                    <a:alpha val="0"/>
                  </a:sysClr>
                </a:solidFill>
              </a:ln>
              <a:solidFill>
                <a:schemeClr val="tx1">
                  <a:lumMod val="85000"/>
                  <a:lumOff val="15000"/>
                </a:schemeClr>
              </a:solidFill>
              <a:latin typeface="+mn-ea"/>
              <a:ea typeface="+mn-ea"/>
            </a:endParaRPr>
          </a:p>
        </p:txBody>
      </p:sp>
      <p:sp>
        <p:nvSpPr>
          <p:cNvPr id="61" name="TextBox 60">
            <a:extLst>
              <a:ext uri="{FF2B5EF4-FFF2-40B4-BE49-F238E27FC236}">
                <a16:creationId xmlns:a16="http://schemas.microsoft.com/office/drawing/2014/main" id="{1B93B191-0F1F-4F84-BDC7-1BD4022274F2}"/>
              </a:ext>
            </a:extLst>
          </p:cNvPr>
          <p:cNvSpPr txBox="1"/>
          <p:nvPr/>
        </p:nvSpPr>
        <p:spPr>
          <a:xfrm>
            <a:off x="7613550" y="4402316"/>
            <a:ext cx="1716332" cy="397032"/>
          </a:xfrm>
          <a:prstGeom prst="rect">
            <a:avLst/>
          </a:prstGeom>
          <a:solidFill>
            <a:schemeClr val="bg1"/>
          </a:solidFill>
          <a:ln>
            <a:noFill/>
          </a:ln>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fontAlgn="ctr">
              <a:lnSpc>
                <a:spcPct val="110000"/>
              </a:lnSpc>
              <a:spcAft>
                <a:spcPts val="500"/>
              </a:spcAft>
              <a:buFont typeface="Wingdings" panose="05000000000000000000" pitchFamily="2" charset="2"/>
              <a:buChar char="ü"/>
              <a:defRPr/>
            </a:pPr>
            <a:r>
              <a:rPr lang="en-US" altLang="ko-KR" sz="900" dirty="0">
                <a:ln>
                  <a:solidFill>
                    <a:sysClr val="window" lastClr="FFFFFF">
                      <a:lumMod val="65000"/>
                      <a:alpha val="0"/>
                    </a:sysClr>
                  </a:solidFill>
                </a:ln>
                <a:solidFill>
                  <a:schemeClr val="tx1">
                    <a:lumMod val="85000"/>
                    <a:lumOff val="15000"/>
                  </a:schemeClr>
                </a:solidFill>
                <a:latin typeface="+mn-ea"/>
                <a:ea typeface="+mn-ea"/>
              </a:rPr>
              <a:t>COVID-19 </a:t>
            </a:r>
            <a:r>
              <a:rPr lang="ko-KR" altLang="en-US" sz="900" dirty="0">
                <a:ln>
                  <a:solidFill>
                    <a:sysClr val="window" lastClr="FFFFFF">
                      <a:lumMod val="65000"/>
                      <a:alpha val="0"/>
                    </a:sysClr>
                  </a:solidFill>
                </a:ln>
                <a:solidFill>
                  <a:schemeClr val="tx1">
                    <a:lumMod val="85000"/>
                    <a:lumOff val="15000"/>
                  </a:schemeClr>
                </a:solidFill>
                <a:latin typeface="+mn-ea"/>
                <a:ea typeface="+mn-ea"/>
              </a:rPr>
              <a:t>팬데믹 영향으로 백신 중요성 부각 </a:t>
            </a:r>
            <a:endParaRPr lang="en-US" altLang="ko-KR" sz="900" dirty="0">
              <a:ln>
                <a:solidFill>
                  <a:sysClr val="window" lastClr="FFFFFF">
                    <a:lumMod val="65000"/>
                    <a:alpha val="0"/>
                  </a:sysClr>
                </a:solidFill>
              </a:ln>
              <a:solidFill>
                <a:schemeClr val="tx1">
                  <a:lumMod val="85000"/>
                  <a:lumOff val="15000"/>
                </a:schemeClr>
              </a:solidFill>
              <a:latin typeface="+mn-ea"/>
              <a:ea typeface="+mn-ea"/>
            </a:endParaRPr>
          </a:p>
        </p:txBody>
      </p:sp>
      <p:sp>
        <p:nvSpPr>
          <p:cNvPr id="64" name="TextBox 63">
            <a:extLst>
              <a:ext uri="{FF2B5EF4-FFF2-40B4-BE49-F238E27FC236}">
                <a16:creationId xmlns:a16="http://schemas.microsoft.com/office/drawing/2014/main" id="{39677A0A-C18A-4662-A073-137B93A4F0E5}"/>
              </a:ext>
            </a:extLst>
          </p:cNvPr>
          <p:cNvSpPr txBox="1"/>
          <p:nvPr/>
        </p:nvSpPr>
        <p:spPr>
          <a:xfrm>
            <a:off x="7613550" y="4918584"/>
            <a:ext cx="1716332" cy="854080"/>
          </a:xfrm>
          <a:prstGeom prst="rect">
            <a:avLst/>
          </a:prstGeom>
          <a:solidFill>
            <a:schemeClr val="bg1"/>
          </a:solidFill>
          <a:ln>
            <a:noFill/>
          </a:ln>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fontAlgn="ctr">
              <a:lnSpc>
                <a:spcPct val="110000"/>
              </a:lnSpc>
              <a:spcAft>
                <a:spcPts val="500"/>
              </a:spcAft>
              <a:buFont typeface="Wingdings" panose="05000000000000000000" pitchFamily="2" charset="2"/>
              <a:buChar char="ü"/>
              <a:defRPr/>
            </a:pPr>
            <a:r>
              <a:rPr lang="ko-KR" altLang="en-US" sz="900" dirty="0">
                <a:ln>
                  <a:solidFill>
                    <a:sysClr val="window" lastClr="FFFFFF">
                      <a:lumMod val="65000"/>
                      <a:alpha val="0"/>
                    </a:sysClr>
                  </a:solidFill>
                </a:ln>
                <a:solidFill>
                  <a:schemeClr val="tx1">
                    <a:lumMod val="85000"/>
                    <a:lumOff val="15000"/>
                  </a:schemeClr>
                </a:solidFill>
                <a:latin typeface="+mn-ea"/>
                <a:ea typeface="+mn-ea"/>
              </a:rPr>
              <a:t>항암제</a:t>
            </a:r>
            <a:r>
              <a:rPr lang="en-US" altLang="ko-KR" sz="900" dirty="0">
                <a:ln>
                  <a:solidFill>
                    <a:sysClr val="window" lastClr="FFFFFF">
                      <a:lumMod val="65000"/>
                      <a:alpha val="0"/>
                    </a:sysClr>
                  </a:solidFill>
                </a:ln>
                <a:solidFill>
                  <a:schemeClr val="tx1">
                    <a:lumMod val="85000"/>
                    <a:lumOff val="15000"/>
                  </a:schemeClr>
                </a:solidFill>
                <a:latin typeface="+mn-ea"/>
                <a:ea typeface="+mn-ea"/>
              </a:rPr>
              <a:t>(</a:t>
            </a:r>
            <a:r>
              <a:rPr lang="ko-KR" altLang="en-US" sz="900" dirty="0">
                <a:ln>
                  <a:solidFill>
                    <a:sysClr val="window" lastClr="FFFFFF">
                      <a:lumMod val="65000"/>
                      <a:alpha val="0"/>
                    </a:sysClr>
                  </a:solidFill>
                </a:ln>
                <a:solidFill>
                  <a:schemeClr val="tx1">
                    <a:lumMod val="85000"/>
                    <a:lumOff val="15000"/>
                  </a:schemeClr>
                </a:solidFill>
                <a:latin typeface="+mn-ea"/>
                <a:ea typeface="+mn-ea"/>
              </a:rPr>
              <a:t>세포</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ea typeface="+mn-ea"/>
              </a:rPr>
              <a:t>유전자치료제</a:t>
            </a:r>
            <a:r>
              <a:rPr lang="en-US" altLang="ko-KR" sz="900" dirty="0">
                <a:ln>
                  <a:solidFill>
                    <a:sysClr val="window" lastClr="FFFFFF">
                      <a:lumMod val="65000"/>
                      <a:alpha val="0"/>
                    </a:sysClr>
                  </a:solidFill>
                </a:ln>
                <a:solidFill>
                  <a:schemeClr val="tx1">
                    <a:lumMod val="85000"/>
                    <a:lumOff val="15000"/>
                  </a:schemeClr>
                </a:solidFill>
                <a:latin typeface="+mn-ea"/>
                <a:ea typeface="+mn-ea"/>
              </a:rPr>
              <a:t>, </a:t>
            </a:r>
            <a:r>
              <a:rPr lang="ko-KR" altLang="en-US" sz="900" dirty="0">
                <a:ln>
                  <a:solidFill>
                    <a:sysClr val="window" lastClr="FFFFFF">
                      <a:lumMod val="65000"/>
                      <a:alpha val="0"/>
                    </a:sysClr>
                  </a:solidFill>
                </a:ln>
                <a:solidFill>
                  <a:schemeClr val="tx1">
                    <a:lumMod val="85000"/>
                    <a:lumOff val="15000"/>
                  </a:schemeClr>
                </a:solidFill>
                <a:latin typeface="+mn-ea"/>
                <a:ea typeface="+mn-ea"/>
              </a:rPr>
              <a:t>면역항암제 등</a:t>
            </a:r>
            <a:r>
              <a:rPr lang="en-US" altLang="ko-KR" sz="900" dirty="0">
                <a:ln>
                  <a:solidFill>
                    <a:sysClr val="window" lastClr="FFFFFF">
                      <a:lumMod val="65000"/>
                      <a:alpha val="0"/>
                    </a:sysClr>
                  </a:solidFill>
                </a:ln>
                <a:solidFill>
                  <a:schemeClr val="tx1">
                    <a:lumMod val="85000"/>
                    <a:lumOff val="15000"/>
                  </a:schemeClr>
                </a:solidFill>
                <a:latin typeface="+mn-ea"/>
                <a:ea typeface="+mn-ea"/>
              </a:rPr>
              <a:t>), </a:t>
            </a:r>
            <a:r>
              <a:rPr lang="ko-KR" altLang="en-US" sz="900" dirty="0">
                <a:ln>
                  <a:solidFill>
                    <a:sysClr val="window" lastClr="FFFFFF">
                      <a:lumMod val="65000"/>
                      <a:alpha val="0"/>
                    </a:sysClr>
                  </a:solidFill>
                </a:ln>
                <a:solidFill>
                  <a:schemeClr val="tx1">
                    <a:lumMod val="85000"/>
                    <a:lumOff val="15000"/>
                  </a:schemeClr>
                </a:solidFill>
                <a:latin typeface="+mn-ea"/>
                <a:ea typeface="+mn-ea"/>
              </a:rPr>
              <a:t>면역치료제 </a:t>
            </a:r>
            <a:r>
              <a:rPr lang="en-US" altLang="ko-KR" sz="900" dirty="0">
                <a:ln>
                  <a:solidFill>
                    <a:sysClr val="window" lastClr="FFFFFF">
                      <a:lumMod val="65000"/>
                      <a:alpha val="0"/>
                    </a:sysClr>
                  </a:solidFill>
                </a:ln>
                <a:solidFill>
                  <a:schemeClr val="tx1">
                    <a:lumMod val="85000"/>
                    <a:lumOff val="15000"/>
                  </a:schemeClr>
                </a:solidFill>
                <a:latin typeface="+mn-ea"/>
                <a:ea typeface="+mn-ea"/>
              </a:rPr>
              <a:t>(</a:t>
            </a:r>
            <a:r>
              <a:rPr lang="ko-KR" altLang="en-US" sz="900" dirty="0">
                <a:ln>
                  <a:solidFill>
                    <a:sysClr val="window" lastClr="FFFFFF">
                      <a:lumMod val="65000"/>
                      <a:alpha val="0"/>
                    </a:sysClr>
                  </a:solidFill>
                </a:ln>
                <a:solidFill>
                  <a:schemeClr val="tx1">
                    <a:lumMod val="85000"/>
                    <a:lumOff val="15000"/>
                  </a:schemeClr>
                </a:solidFill>
                <a:latin typeface="+mn-ea"/>
                <a:ea typeface="+mn-ea"/>
              </a:rPr>
              <a:t>아토피</a:t>
            </a:r>
            <a:r>
              <a:rPr lang="en-US" altLang="ko-KR" sz="900" dirty="0">
                <a:ln>
                  <a:solidFill>
                    <a:sysClr val="window" lastClr="FFFFFF">
                      <a:lumMod val="65000"/>
                      <a:alpha val="0"/>
                    </a:sysClr>
                  </a:solidFill>
                </a:ln>
                <a:solidFill>
                  <a:schemeClr val="tx1">
                    <a:lumMod val="85000"/>
                    <a:lumOff val="15000"/>
                  </a:schemeClr>
                </a:solidFill>
                <a:latin typeface="+mn-ea"/>
              </a:rPr>
              <a:t>· </a:t>
            </a:r>
            <a:r>
              <a:rPr lang="ko-KR" altLang="en-US" sz="900" dirty="0">
                <a:ln>
                  <a:solidFill>
                    <a:sysClr val="window" lastClr="FFFFFF">
                      <a:lumMod val="65000"/>
                      <a:alpha val="0"/>
                    </a:sysClr>
                  </a:solidFill>
                </a:ln>
                <a:solidFill>
                  <a:schemeClr val="tx1">
                    <a:lumMod val="85000"/>
                    <a:lumOff val="15000"/>
                  </a:schemeClr>
                </a:solidFill>
                <a:latin typeface="+mn-ea"/>
                <a:ea typeface="+mn-ea"/>
              </a:rPr>
              <a:t>천식치료제 등</a:t>
            </a:r>
            <a:r>
              <a:rPr lang="en-US" altLang="ko-KR" sz="900" dirty="0">
                <a:ln>
                  <a:solidFill>
                    <a:sysClr val="window" lastClr="FFFFFF">
                      <a:lumMod val="65000"/>
                      <a:alpha val="0"/>
                    </a:sysClr>
                  </a:solidFill>
                </a:ln>
                <a:solidFill>
                  <a:schemeClr val="tx1">
                    <a:lumMod val="85000"/>
                    <a:lumOff val="15000"/>
                  </a:schemeClr>
                </a:solidFill>
                <a:latin typeface="+mn-ea"/>
                <a:ea typeface="+mn-ea"/>
              </a:rPr>
              <a:t>), </a:t>
            </a:r>
            <a:r>
              <a:rPr lang="ko-KR" altLang="en-US" sz="900" dirty="0">
                <a:ln>
                  <a:solidFill>
                    <a:sysClr val="window" lastClr="FFFFFF">
                      <a:lumMod val="65000"/>
                      <a:alpha val="0"/>
                    </a:sysClr>
                  </a:solidFill>
                </a:ln>
                <a:solidFill>
                  <a:schemeClr val="tx1">
                    <a:lumMod val="85000"/>
                    <a:lumOff val="15000"/>
                  </a:schemeClr>
                </a:solidFill>
                <a:latin typeface="+mn-ea"/>
                <a:ea typeface="+mn-ea"/>
              </a:rPr>
              <a:t>비만치료제 분야의 질환별 신약 개발 확대  </a:t>
            </a:r>
            <a:endParaRPr lang="en-US" altLang="ko-KR" sz="900" dirty="0">
              <a:ln>
                <a:solidFill>
                  <a:sysClr val="window" lastClr="FFFFFF">
                    <a:lumMod val="65000"/>
                    <a:alpha val="0"/>
                  </a:sysClr>
                </a:solidFill>
              </a:ln>
              <a:solidFill>
                <a:schemeClr val="tx1">
                  <a:lumMod val="85000"/>
                  <a:lumOff val="15000"/>
                </a:schemeClr>
              </a:solidFill>
              <a:latin typeface="+mn-ea"/>
              <a:ea typeface="+mn-ea"/>
            </a:endParaRPr>
          </a:p>
        </p:txBody>
      </p:sp>
      <p:grpSp>
        <p:nvGrpSpPr>
          <p:cNvPr id="9" name="그룹 8">
            <a:extLst>
              <a:ext uri="{FF2B5EF4-FFF2-40B4-BE49-F238E27FC236}">
                <a16:creationId xmlns:a16="http://schemas.microsoft.com/office/drawing/2014/main" id="{EB403E8B-00E2-BB5F-FA49-8515A23B3033}"/>
              </a:ext>
            </a:extLst>
          </p:cNvPr>
          <p:cNvGrpSpPr/>
          <p:nvPr/>
        </p:nvGrpSpPr>
        <p:grpSpPr>
          <a:xfrm>
            <a:off x="7858125" y="2725868"/>
            <a:ext cx="1247775" cy="523875"/>
            <a:chOff x="7858125" y="2725868"/>
            <a:chExt cx="1247775" cy="523875"/>
          </a:xfrm>
        </p:grpSpPr>
        <p:cxnSp>
          <p:nvCxnSpPr>
            <p:cNvPr id="4" name="직선 연결선 3">
              <a:extLst>
                <a:ext uri="{FF2B5EF4-FFF2-40B4-BE49-F238E27FC236}">
                  <a16:creationId xmlns:a16="http://schemas.microsoft.com/office/drawing/2014/main" id="{5DA39739-AD96-7917-6CE4-1620E1963E6C}"/>
                </a:ext>
              </a:extLst>
            </p:cNvPr>
            <p:cNvCxnSpPr>
              <a:cxnSpLocks/>
            </p:cNvCxnSpPr>
            <p:nvPr/>
          </p:nvCxnSpPr>
          <p:spPr>
            <a:xfrm>
              <a:off x="7858125" y="2725868"/>
              <a:ext cx="1247775" cy="0"/>
            </a:xfrm>
            <a:prstGeom prst="line">
              <a:avLst/>
            </a:prstGeom>
            <a:ln w="19050">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DE607689-1AD8-364C-02F6-F5935A933D94}"/>
                </a:ext>
              </a:extLst>
            </p:cNvPr>
            <p:cNvCxnSpPr>
              <a:cxnSpLocks/>
            </p:cNvCxnSpPr>
            <p:nvPr/>
          </p:nvCxnSpPr>
          <p:spPr>
            <a:xfrm>
              <a:off x="7858125" y="3249743"/>
              <a:ext cx="1247775" cy="0"/>
            </a:xfrm>
            <a:prstGeom prst="line">
              <a:avLst/>
            </a:prstGeom>
            <a:ln w="19050">
              <a:solidFill>
                <a:srgbClr val="00338D"/>
              </a:solidFill>
            </a:ln>
          </p:spPr>
          <p:style>
            <a:lnRef idx="1">
              <a:schemeClr val="accent1"/>
            </a:lnRef>
            <a:fillRef idx="0">
              <a:schemeClr val="accent1"/>
            </a:fillRef>
            <a:effectRef idx="0">
              <a:schemeClr val="accent1"/>
            </a:effectRef>
            <a:fontRef idx="minor">
              <a:schemeClr val="tx1"/>
            </a:fontRef>
          </p:style>
        </p:cxnSp>
      </p:grpSp>
      <p:sp>
        <p:nvSpPr>
          <p:cNvPr id="41" name="화살표: 오른쪽 40">
            <a:extLst>
              <a:ext uri="{FF2B5EF4-FFF2-40B4-BE49-F238E27FC236}">
                <a16:creationId xmlns:a16="http://schemas.microsoft.com/office/drawing/2014/main" id="{6B98680B-12B0-40CD-A6F9-3C9F74FBF1F9}"/>
              </a:ext>
            </a:extLst>
          </p:cNvPr>
          <p:cNvSpPr/>
          <p:nvPr/>
        </p:nvSpPr>
        <p:spPr>
          <a:xfrm rot="20562641">
            <a:off x="4261869" y="3094246"/>
            <a:ext cx="2394935" cy="429779"/>
          </a:xfrm>
          <a:prstGeom prst="rightArrow">
            <a:avLst/>
          </a:prstGeom>
          <a:gradFill flip="none" rotWithShape="1">
            <a:gsLst>
              <a:gs pos="0">
                <a:srgbClr val="510DBC"/>
              </a:gs>
              <a:gs pos="29000">
                <a:srgbClr val="954EEF">
                  <a:alpha val="80000"/>
                </a:srgbClr>
              </a:gs>
              <a:gs pos="98000">
                <a:srgbClr val="954EEF">
                  <a:alpha val="0"/>
                </a:srgbClr>
              </a:gs>
            </a:gsLst>
            <a:lin ang="10800000" scaled="1"/>
            <a:tileRect/>
          </a:gra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000" b="1" dirty="0">
                <a:solidFill>
                  <a:schemeClr val="tx1"/>
                </a:solidFill>
                <a:latin typeface="KoPub돋움체 Medium" panose="02020603020101020101" pitchFamily="18" charset="-127"/>
                <a:ea typeface="KoPub돋움체 Medium" panose="02020603020101020101" pitchFamily="18" charset="-127"/>
              </a:rPr>
              <a:t>CAGR</a:t>
            </a:r>
            <a:r>
              <a:rPr lang="ko-KR" altLang="en-US" sz="1000" b="1" dirty="0">
                <a:solidFill>
                  <a:schemeClr val="tx1"/>
                </a:solidFill>
                <a:latin typeface="KoPub돋움체 Medium" panose="02020603020101020101" pitchFamily="18" charset="-127"/>
                <a:ea typeface="KoPub돋움체 Medium" panose="02020603020101020101" pitchFamily="18" charset="-127"/>
              </a:rPr>
              <a:t> </a:t>
            </a:r>
            <a:r>
              <a:rPr lang="en-US" altLang="ko-KR" sz="1000" b="1" dirty="0">
                <a:solidFill>
                  <a:schemeClr val="tx1"/>
                </a:solidFill>
                <a:latin typeface="KoPub돋움체 Medium" panose="02020603020101020101" pitchFamily="18" charset="-127"/>
                <a:ea typeface="KoPub돋움체 Medium" panose="02020603020101020101" pitchFamily="18" charset="-127"/>
              </a:rPr>
              <a:t>8.9%</a:t>
            </a:r>
            <a:endParaRPr lang="ko-KR" altLang="en-US" sz="1000" b="1" dirty="0">
              <a:solidFill>
                <a:schemeClr val="tx1"/>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33165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dirty="0"/>
              <a:t>바이오의약품 개요</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바이오의약품 시장 동향 </a:t>
            </a:r>
            <a:r>
              <a:rPr lang="en-US" altLang="ko-KR" dirty="0"/>
              <a:t>(2/3)</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글로벌 바이오의약품 시장은 미국이 </a:t>
            </a:r>
            <a:r>
              <a:rPr lang="en-US" altLang="ko-KR" dirty="0"/>
              <a:t>50% </a:t>
            </a:r>
            <a:r>
              <a:rPr lang="ko-KR" altLang="en-US" dirty="0"/>
              <a:t>이상의 점유율을 차지하고 있으며</a:t>
            </a:r>
            <a:r>
              <a:rPr lang="en-US" altLang="ko-KR" dirty="0"/>
              <a:t>, </a:t>
            </a:r>
            <a:r>
              <a:rPr lang="ko-KR" altLang="en-US" dirty="0"/>
              <a:t>대규모 장기투자가 필요한 산업 특성상 후발 업체의 추격이 어려워 미국</a:t>
            </a:r>
            <a:r>
              <a:rPr lang="en-US" altLang="ko-KR" dirty="0"/>
              <a:t>, </a:t>
            </a:r>
            <a:r>
              <a:rPr lang="ko-KR" altLang="en-US" dirty="0"/>
              <a:t>유럽의 선진기업들로 글로벌 매출액 상위권 구성 </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9000" y="596861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한국바이오의약품협회</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3"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211280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바이오의약품 국가별 시장점유율</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483"/>
            <a:ext cx="4284613" cy="276837"/>
            <a:chOff x="704850" y="2013298"/>
            <a:chExt cx="4140200"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3139770"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글로벌 바이오의약품 매출액 상위 </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10</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위 기업 현황</a:t>
              </a: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8" name="직사각형 17">
            <a:extLst>
              <a:ext uri="{FF2B5EF4-FFF2-40B4-BE49-F238E27FC236}">
                <a16:creationId xmlns:a16="http://schemas.microsoft.com/office/drawing/2014/main" id="{8AAF068D-0DBD-437D-B5B6-5E4B4BE4E187}"/>
              </a:ext>
            </a:extLst>
          </p:cNvPr>
          <p:cNvSpPr/>
          <p:nvPr/>
        </p:nvSpPr>
        <p:spPr>
          <a:xfrm>
            <a:off x="494151" y="2561917"/>
            <a:ext cx="4274310" cy="1044114"/>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2021</a:t>
            </a:r>
            <a:r>
              <a:rPr lang="ko-KR" altLang="en-US" sz="900" b="1" dirty="0">
                <a:ln>
                  <a:solidFill>
                    <a:sysClr val="window" lastClr="FFFFFF">
                      <a:lumMod val="65000"/>
                      <a:alpha val="0"/>
                    </a:sysClr>
                  </a:solidFill>
                </a:ln>
                <a:solidFill>
                  <a:schemeClr val="tx1">
                    <a:lumMod val="85000"/>
                    <a:lumOff val="15000"/>
                  </a:schemeClr>
                </a:solidFill>
                <a:latin typeface="+mn-ea"/>
              </a:rPr>
              <a:t>년 매출액 기준</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미국이 </a:t>
            </a:r>
            <a:r>
              <a:rPr lang="en-US" altLang="ko-KR" sz="900" b="1" dirty="0">
                <a:ln>
                  <a:solidFill>
                    <a:sysClr val="window" lastClr="FFFFFF">
                      <a:lumMod val="65000"/>
                      <a:alpha val="0"/>
                    </a:sysClr>
                  </a:solidFill>
                </a:ln>
                <a:solidFill>
                  <a:schemeClr val="tx1">
                    <a:lumMod val="85000"/>
                    <a:lumOff val="15000"/>
                  </a:schemeClr>
                </a:solidFill>
                <a:latin typeface="+mn-ea"/>
              </a:rPr>
              <a:t>59.7%</a:t>
            </a:r>
            <a:r>
              <a:rPr lang="ko-KR" altLang="en-US" sz="900" b="1" dirty="0">
                <a:ln>
                  <a:solidFill>
                    <a:sysClr val="window" lastClr="FFFFFF">
                      <a:lumMod val="65000"/>
                      <a:alpha val="0"/>
                    </a:sysClr>
                  </a:solidFill>
                </a:ln>
                <a:solidFill>
                  <a:schemeClr val="tx1">
                    <a:lumMod val="85000"/>
                    <a:lumOff val="15000"/>
                  </a:schemeClr>
                </a:solidFill>
                <a:latin typeface="+mn-ea"/>
              </a:rPr>
              <a:t>의 높은 점유율로 글로벌 바이오의약품 시장을 주도</a:t>
            </a:r>
          </a:p>
          <a:p>
            <a:pPr marL="271463" indent="-171450" fontAlgn="ctr">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미국 다음으로 독일</a:t>
            </a:r>
            <a:r>
              <a:rPr lang="en-US" altLang="ko-KR" sz="900" dirty="0">
                <a:ln>
                  <a:solidFill>
                    <a:sysClr val="window" lastClr="FFFFFF">
                      <a:lumMod val="65000"/>
                      <a:alpha val="0"/>
                    </a:sysClr>
                  </a:solidFill>
                </a:ln>
                <a:solidFill>
                  <a:schemeClr val="tx1">
                    <a:lumMod val="85000"/>
                    <a:lumOff val="15000"/>
                  </a:schemeClr>
                </a:solidFill>
                <a:latin typeface="+mn-ea"/>
              </a:rPr>
              <a:t>(5.7%), </a:t>
            </a:r>
            <a:r>
              <a:rPr lang="ko-KR" altLang="en-US" sz="900" dirty="0">
                <a:ln>
                  <a:solidFill>
                    <a:sysClr val="window" lastClr="FFFFFF">
                      <a:lumMod val="65000"/>
                      <a:alpha val="0"/>
                    </a:sysClr>
                  </a:solidFill>
                </a:ln>
                <a:solidFill>
                  <a:schemeClr val="tx1">
                    <a:lumMod val="85000"/>
                    <a:lumOff val="15000"/>
                  </a:schemeClr>
                </a:solidFill>
                <a:latin typeface="+mn-ea"/>
              </a:rPr>
              <a:t>일본</a:t>
            </a:r>
            <a:r>
              <a:rPr lang="en-US" altLang="ko-KR" sz="900" dirty="0">
                <a:ln>
                  <a:solidFill>
                    <a:sysClr val="window" lastClr="FFFFFF">
                      <a:lumMod val="65000"/>
                      <a:alpha val="0"/>
                    </a:sysClr>
                  </a:solidFill>
                </a:ln>
                <a:solidFill>
                  <a:schemeClr val="tx1">
                    <a:lumMod val="85000"/>
                    <a:lumOff val="15000"/>
                  </a:schemeClr>
                </a:solidFill>
                <a:latin typeface="+mn-ea"/>
              </a:rPr>
              <a:t>(4.5%), </a:t>
            </a:r>
            <a:r>
              <a:rPr lang="ko-KR" altLang="en-US" sz="900" dirty="0">
                <a:ln>
                  <a:solidFill>
                    <a:sysClr val="window" lastClr="FFFFFF">
                      <a:lumMod val="65000"/>
                      <a:alpha val="0"/>
                    </a:sysClr>
                  </a:solidFill>
                </a:ln>
                <a:solidFill>
                  <a:schemeClr val="tx1">
                    <a:lumMod val="85000"/>
                    <a:lumOff val="15000"/>
                  </a:schemeClr>
                </a:solidFill>
                <a:latin typeface="+mn-ea"/>
              </a:rPr>
              <a:t>중국</a:t>
            </a:r>
            <a:r>
              <a:rPr lang="en-US" altLang="ko-KR" sz="900" dirty="0">
                <a:ln>
                  <a:solidFill>
                    <a:sysClr val="window" lastClr="FFFFFF">
                      <a:lumMod val="65000"/>
                      <a:alpha val="0"/>
                    </a:sysClr>
                  </a:solidFill>
                </a:ln>
                <a:solidFill>
                  <a:schemeClr val="tx1">
                    <a:lumMod val="85000"/>
                    <a:lumOff val="15000"/>
                  </a:schemeClr>
                </a:solidFill>
                <a:latin typeface="+mn-ea"/>
              </a:rPr>
              <a:t>(3.9%), </a:t>
            </a:r>
            <a:r>
              <a:rPr lang="ko-KR" altLang="en-US" sz="900" dirty="0">
                <a:ln>
                  <a:solidFill>
                    <a:sysClr val="window" lastClr="FFFFFF">
                      <a:lumMod val="65000"/>
                      <a:alpha val="0"/>
                    </a:sysClr>
                  </a:solidFill>
                </a:ln>
                <a:solidFill>
                  <a:schemeClr val="tx1">
                    <a:lumMod val="85000"/>
                    <a:lumOff val="15000"/>
                  </a:schemeClr>
                </a:solidFill>
                <a:latin typeface="+mn-ea"/>
              </a:rPr>
              <a:t>프랑스</a:t>
            </a:r>
            <a:r>
              <a:rPr lang="en-US" altLang="ko-KR" sz="900" dirty="0">
                <a:ln>
                  <a:solidFill>
                    <a:sysClr val="window" lastClr="FFFFFF">
                      <a:lumMod val="65000"/>
                      <a:alpha val="0"/>
                    </a:sysClr>
                  </a:solidFill>
                </a:ln>
                <a:solidFill>
                  <a:schemeClr val="tx1">
                    <a:lumMod val="85000"/>
                    <a:lumOff val="15000"/>
                  </a:schemeClr>
                </a:solidFill>
                <a:latin typeface="+mn-ea"/>
              </a:rPr>
              <a:t>(3.6%) </a:t>
            </a:r>
            <a:r>
              <a:rPr lang="ko-KR" altLang="en-US" sz="900" dirty="0">
                <a:ln>
                  <a:solidFill>
                    <a:sysClr val="window" lastClr="FFFFFF">
                      <a:lumMod val="65000"/>
                      <a:alpha val="0"/>
                    </a:sysClr>
                  </a:solidFill>
                </a:ln>
                <a:solidFill>
                  <a:schemeClr val="tx1">
                    <a:lumMod val="85000"/>
                    <a:lumOff val="15000"/>
                  </a:schemeClr>
                </a:solidFill>
                <a:latin typeface="+mn-ea"/>
              </a:rPr>
              <a:t>순으로 시장 점유</a:t>
            </a:r>
            <a:endParaRPr lang="en-US" altLang="ko-KR" sz="900" dirty="0">
              <a:ln>
                <a:solidFill>
                  <a:sysClr val="window" lastClr="FFFFFF">
                    <a:lumMod val="65000"/>
                    <a:alpha val="0"/>
                  </a:sysClr>
                </a:solidFill>
              </a:ln>
              <a:solidFill>
                <a:schemeClr val="tx1">
                  <a:lumMod val="85000"/>
                  <a:lumOff val="15000"/>
                </a:schemeClr>
              </a:solidFill>
              <a:latin typeface="+mn-ea"/>
            </a:endParaRPr>
          </a:p>
          <a:p>
            <a:pPr marL="271463" indent="-171450" fontAlgn="ctr">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중국은 최근 </a:t>
            </a:r>
            <a:r>
              <a:rPr lang="en-US" altLang="ko-KR" sz="900" dirty="0">
                <a:ln>
                  <a:solidFill>
                    <a:sysClr val="window" lastClr="FFFFFF">
                      <a:lumMod val="65000"/>
                      <a:alpha val="0"/>
                    </a:sysClr>
                  </a:solidFill>
                </a:ln>
                <a:solidFill>
                  <a:schemeClr val="tx1">
                    <a:lumMod val="85000"/>
                    <a:lumOff val="15000"/>
                  </a:schemeClr>
                </a:solidFill>
                <a:latin typeface="+mn-ea"/>
              </a:rPr>
              <a:t>5</a:t>
            </a:r>
            <a:r>
              <a:rPr lang="ko-KR" altLang="en-US" sz="900" dirty="0">
                <a:ln>
                  <a:solidFill>
                    <a:sysClr val="window" lastClr="FFFFFF">
                      <a:lumMod val="65000"/>
                      <a:alpha val="0"/>
                    </a:sysClr>
                  </a:solidFill>
                </a:ln>
                <a:solidFill>
                  <a:schemeClr val="tx1">
                    <a:lumMod val="85000"/>
                    <a:lumOff val="15000"/>
                  </a:schemeClr>
                </a:solidFill>
                <a:latin typeface="+mn-ea"/>
              </a:rPr>
              <a:t>년간 연평균 </a:t>
            </a:r>
            <a:r>
              <a:rPr lang="en-US" altLang="ko-KR" sz="900" dirty="0">
                <a:ln>
                  <a:solidFill>
                    <a:sysClr val="window" lastClr="FFFFFF">
                      <a:lumMod val="65000"/>
                      <a:alpha val="0"/>
                    </a:sysClr>
                  </a:solidFill>
                </a:ln>
                <a:solidFill>
                  <a:schemeClr val="tx1">
                    <a:lumMod val="85000"/>
                    <a:lumOff val="15000"/>
                  </a:schemeClr>
                </a:solidFill>
                <a:latin typeface="+mn-ea"/>
              </a:rPr>
              <a:t>21.2%</a:t>
            </a:r>
            <a:r>
              <a:rPr lang="ko-KR" altLang="en-US" sz="900" dirty="0">
                <a:ln>
                  <a:solidFill>
                    <a:sysClr val="window" lastClr="FFFFFF">
                      <a:lumMod val="65000"/>
                      <a:alpha val="0"/>
                    </a:sysClr>
                  </a:solidFill>
                </a:ln>
                <a:solidFill>
                  <a:schemeClr val="tx1">
                    <a:lumMod val="85000"/>
                    <a:lumOff val="15000"/>
                  </a:schemeClr>
                </a:solidFill>
                <a:latin typeface="+mn-ea"/>
              </a:rPr>
              <a:t>로 빠르게 성장하며 글로벌 시장 확대   </a:t>
            </a:r>
          </a:p>
          <a:p>
            <a:pPr marL="271463" indent="-171450" fontAlgn="ctr">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한국은 전체 시장의 </a:t>
            </a:r>
            <a:r>
              <a:rPr lang="en-US" altLang="ko-KR" sz="900" dirty="0">
                <a:ln>
                  <a:solidFill>
                    <a:sysClr val="window" lastClr="FFFFFF">
                      <a:lumMod val="65000"/>
                      <a:alpha val="0"/>
                    </a:sysClr>
                  </a:solidFill>
                </a:ln>
                <a:solidFill>
                  <a:schemeClr val="tx1">
                    <a:lumMod val="85000"/>
                    <a:lumOff val="15000"/>
                  </a:schemeClr>
                </a:solidFill>
                <a:latin typeface="+mn-ea"/>
              </a:rPr>
              <a:t>0.69% </a:t>
            </a:r>
            <a:r>
              <a:rPr lang="ko-KR" altLang="en-US" sz="900" dirty="0">
                <a:ln>
                  <a:solidFill>
                    <a:sysClr val="window" lastClr="FFFFFF">
                      <a:lumMod val="65000"/>
                      <a:alpha val="0"/>
                    </a:sysClr>
                  </a:solidFill>
                </a:ln>
                <a:solidFill>
                  <a:schemeClr val="tx1">
                    <a:lumMod val="85000"/>
                    <a:lumOff val="15000"/>
                  </a:schemeClr>
                </a:solidFill>
                <a:latin typeface="+mn-ea"/>
              </a:rPr>
              <a:t>점유율 차지</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graphicFrame>
        <p:nvGraphicFramePr>
          <p:cNvPr id="21" name="차트 20">
            <a:extLst>
              <a:ext uri="{FF2B5EF4-FFF2-40B4-BE49-F238E27FC236}">
                <a16:creationId xmlns:a16="http://schemas.microsoft.com/office/drawing/2014/main" id="{E680550A-C843-4105-A85B-C58C513C7C80}"/>
              </a:ext>
            </a:extLst>
          </p:cNvPr>
          <p:cNvGraphicFramePr/>
          <p:nvPr>
            <p:extLst>
              <p:ext uri="{D42A27DB-BD31-4B8C-83A1-F6EECF244321}">
                <p14:modId xmlns:p14="http://schemas.microsoft.com/office/powerpoint/2010/main" val="1145959043"/>
              </p:ext>
            </p:extLst>
          </p:nvPr>
        </p:nvGraphicFramePr>
        <p:xfrm>
          <a:off x="488949" y="4003067"/>
          <a:ext cx="4284664" cy="1873858"/>
        </p:xfrm>
        <a:graphic>
          <a:graphicData uri="http://schemas.openxmlformats.org/drawingml/2006/chart">
            <c:chart xmlns:c="http://schemas.openxmlformats.org/drawingml/2006/chart" xmlns:r="http://schemas.openxmlformats.org/officeDocument/2006/relationships" r:id="rId3"/>
          </a:graphicData>
        </a:graphic>
      </p:graphicFrame>
      <p:sp>
        <p:nvSpPr>
          <p:cNvPr id="39" name="TextBox 38">
            <a:extLst>
              <a:ext uri="{FF2B5EF4-FFF2-40B4-BE49-F238E27FC236}">
                <a16:creationId xmlns:a16="http://schemas.microsoft.com/office/drawing/2014/main" id="{AEB3EDE3-7ED3-4D26-A991-CFCAA7068B86}"/>
              </a:ext>
            </a:extLst>
          </p:cNvPr>
          <p:cNvSpPr txBox="1"/>
          <p:nvPr/>
        </p:nvSpPr>
        <p:spPr>
          <a:xfrm>
            <a:off x="456983" y="3791245"/>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dirty="0"/>
              <a:t>(</a:t>
            </a:r>
            <a:r>
              <a:rPr lang="ko-KR" altLang="en-US" sz="800" dirty="0"/>
              <a:t>백만 달러</a:t>
            </a:r>
            <a:r>
              <a:rPr lang="en-US" altLang="ko-KR" sz="800" dirty="0"/>
              <a:t>)</a:t>
            </a:r>
            <a:endParaRPr lang="ko-KR" altLang="en-US" sz="800" dirty="0"/>
          </a:p>
        </p:txBody>
      </p:sp>
      <p:grpSp>
        <p:nvGrpSpPr>
          <p:cNvPr id="2" name="그룹 1">
            <a:extLst>
              <a:ext uri="{FF2B5EF4-FFF2-40B4-BE49-F238E27FC236}">
                <a16:creationId xmlns:a16="http://schemas.microsoft.com/office/drawing/2014/main" id="{5F1EECBE-73DA-4426-B306-51EB5BB6337D}"/>
              </a:ext>
            </a:extLst>
          </p:cNvPr>
          <p:cNvGrpSpPr/>
          <p:nvPr/>
        </p:nvGrpSpPr>
        <p:grpSpPr>
          <a:xfrm>
            <a:off x="3288527" y="3819167"/>
            <a:ext cx="1232274" cy="1923706"/>
            <a:chOff x="3820879" y="3872747"/>
            <a:chExt cx="1232274" cy="1864967"/>
          </a:xfrm>
        </p:grpSpPr>
        <p:sp>
          <p:nvSpPr>
            <p:cNvPr id="26" name="타원 25">
              <a:extLst>
                <a:ext uri="{FF2B5EF4-FFF2-40B4-BE49-F238E27FC236}">
                  <a16:creationId xmlns:a16="http://schemas.microsoft.com/office/drawing/2014/main" id="{79F5B1AE-FD87-45EC-AD01-9E758290BE31}"/>
                </a:ext>
              </a:extLst>
            </p:cNvPr>
            <p:cNvSpPr/>
            <p:nvPr/>
          </p:nvSpPr>
          <p:spPr>
            <a:xfrm>
              <a:off x="4233004" y="4365991"/>
              <a:ext cx="408025" cy="391262"/>
            </a:xfrm>
            <a:prstGeom prst="ellipse">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dirty="0">
                  <a:ln>
                    <a:solidFill>
                      <a:schemeClr val="bg1">
                        <a:lumMod val="75000"/>
                        <a:alpha val="0"/>
                      </a:schemeClr>
                    </a:solidFill>
                  </a:ln>
                  <a:solidFill>
                    <a:schemeClr val="bg1"/>
                  </a:solidFill>
                </a:rPr>
                <a:t>21.2%</a:t>
              </a:r>
              <a:endParaRPr lang="ko-KR" altLang="en-US" sz="800" b="1" dirty="0">
                <a:ln>
                  <a:solidFill>
                    <a:schemeClr val="bg1">
                      <a:lumMod val="75000"/>
                      <a:alpha val="0"/>
                    </a:schemeClr>
                  </a:solidFill>
                </a:ln>
                <a:solidFill>
                  <a:schemeClr val="bg1"/>
                </a:solidFill>
              </a:endParaRPr>
            </a:p>
          </p:txBody>
        </p:sp>
        <p:sp>
          <p:nvSpPr>
            <p:cNvPr id="27" name="타원 26">
              <a:extLst>
                <a:ext uri="{FF2B5EF4-FFF2-40B4-BE49-F238E27FC236}">
                  <a16:creationId xmlns:a16="http://schemas.microsoft.com/office/drawing/2014/main" id="{5C503464-6447-4CFD-B04B-9D08EAB71814}"/>
                </a:ext>
              </a:extLst>
            </p:cNvPr>
            <p:cNvSpPr/>
            <p:nvPr/>
          </p:nvSpPr>
          <p:spPr>
            <a:xfrm>
              <a:off x="4259026" y="5404483"/>
              <a:ext cx="355981" cy="333231"/>
            </a:xfrm>
            <a:prstGeom prst="ellipse">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dirty="0">
                  <a:ln>
                    <a:solidFill>
                      <a:schemeClr val="bg1">
                        <a:lumMod val="75000"/>
                        <a:alpha val="0"/>
                      </a:schemeClr>
                    </a:solidFill>
                  </a:ln>
                  <a:solidFill>
                    <a:schemeClr val="bg1"/>
                  </a:solidFill>
                </a:rPr>
                <a:t>12.5%</a:t>
              </a:r>
              <a:endParaRPr lang="ko-KR" altLang="en-US" sz="800" b="1" dirty="0">
                <a:ln>
                  <a:solidFill>
                    <a:schemeClr val="bg1">
                      <a:lumMod val="75000"/>
                      <a:alpha val="0"/>
                    </a:schemeClr>
                  </a:solidFill>
                </a:ln>
                <a:solidFill>
                  <a:schemeClr val="bg1"/>
                </a:solidFill>
              </a:endParaRPr>
            </a:p>
          </p:txBody>
        </p:sp>
        <p:sp>
          <p:nvSpPr>
            <p:cNvPr id="31" name="타원 30">
              <a:extLst>
                <a:ext uri="{FF2B5EF4-FFF2-40B4-BE49-F238E27FC236}">
                  <a16:creationId xmlns:a16="http://schemas.microsoft.com/office/drawing/2014/main" id="{3B0D47CE-AFFE-41F0-B0FE-CCCEB596EF89}"/>
                </a:ext>
              </a:extLst>
            </p:cNvPr>
            <p:cNvSpPr/>
            <p:nvPr/>
          </p:nvSpPr>
          <p:spPr>
            <a:xfrm>
              <a:off x="4332502" y="4796696"/>
              <a:ext cx="209028" cy="195670"/>
            </a:xfrm>
            <a:prstGeom prst="ellipse">
              <a:avLst/>
            </a:prstGeom>
            <a:solidFill>
              <a:srgbClr val="B497FF"/>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dirty="0">
                  <a:ln>
                    <a:solidFill>
                      <a:schemeClr val="bg1">
                        <a:lumMod val="75000"/>
                        <a:alpha val="0"/>
                      </a:schemeClr>
                    </a:solidFill>
                  </a:ln>
                  <a:solidFill>
                    <a:schemeClr val="bg1"/>
                  </a:solidFill>
                </a:rPr>
                <a:t>8%</a:t>
              </a:r>
              <a:endParaRPr lang="ko-KR" altLang="en-US" sz="800" b="1" dirty="0">
                <a:ln>
                  <a:solidFill>
                    <a:schemeClr val="bg1">
                      <a:lumMod val="75000"/>
                      <a:alpha val="0"/>
                    </a:schemeClr>
                  </a:solidFill>
                </a:ln>
                <a:solidFill>
                  <a:schemeClr val="bg1"/>
                </a:solidFill>
              </a:endParaRPr>
            </a:p>
          </p:txBody>
        </p:sp>
        <p:sp>
          <p:nvSpPr>
            <p:cNvPr id="32" name="TextBox 31">
              <a:extLst>
                <a:ext uri="{FF2B5EF4-FFF2-40B4-BE49-F238E27FC236}">
                  <a16:creationId xmlns:a16="http://schemas.microsoft.com/office/drawing/2014/main" id="{1046479B-1441-4B66-B486-97D22A0444E0}"/>
                </a:ext>
              </a:extLst>
            </p:cNvPr>
            <p:cNvSpPr txBox="1"/>
            <p:nvPr/>
          </p:nvSpPr>
          <p:spPr>
            <a:xfrm>
              <a:off x="3820879" y="3872747"/>
              <a:ext cx="1232274" cy="119352"/>
            </a:xfrm>
            <a:prstGeom prst="rect">
              <a:avLst/>
            </a:prstGeom>
            <a:noFill/>
          </p:spPr>
          <p:txBody>
            <a:bodyPr wrap="square" lIns="0" tIns="0" rIns="0" bIns="0" rtlCol="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dirty="0">
                  <a:ln>
                    <a:solidFill>
                      <a:schemeClr val="bg1">
                        <a:lumMod val="75000"/>
                        <a:alpha val="0"/>
                      </a:schemeClr>
                    </a:solidFill>
                  </a:ln>
                  <a:solidFill>
                    <a:schemeClr val="tx1">
                      <a:lumMod val="85000"/>
                      <a:lumOff val="15000"/>
                    </a:schemeClr>
                  </a:solidFill>
                </a:rPr>
                <a:t>[ 2017~2021 </a:t>
              </a:r>
              <a:r>
                <a:rPr lang="ko-KR" altLang="en-US" sz="800" dirty="0">
                  <a:ln>
                    <a:solidFill>
                      <a:schemeClr val="bg1">
                        <a:lumMod val="75000"/>
                        <a:alpha val="0"/>
                      </a:schemeClr>
                    </a:solidFill>
                  </a:ln>
                  <a:solidFill>
                    <a:schemeClr val="tx1">
                      <a:lumMod val="85000"/>
                      <a:lumOff val="15000"/>
                    </a:schemeClr>
                  </a:solidFill>
                </a:rPr>
                <a:t>국가별</a:t>
              </a:r>
              <a:r>
                <a:rPr lang="en-US" altLang="ko-KR" sz="800" dirty="0">
                  <a:ln>
                    <a:solidFill>
                      <a:schemeClr val="bg1">
                        <a:lumMod val="75000"/>
                        <a:alpha val="0"/>
                      </a:schemeClr>
                    </a:solidFill>
                  </a:ln>
                  <a:solidFill>
                    <a:schemeClr val="tx1">
                      <a:lumMod val="85000"/>
                      <a:lumOff val="15000"/>
                    </a:schemeClr>
                  </a:solidFill>
                </a:rPr>
                <a:t> CAGR ]</a:t>
              </a:r>
              <a:endParaRPr lang="ko-KR" altLang="en-US" sz="800" dirty="0">
                <a:ln>
                  <a:solidFill>
                    <a:schemeClr val="bg1">
                      <a:lumMod val="75000"/>
                      <a:alpha val="0"/>
                    </a:schemeClr>
                  </a:solidFill>
                </a:ln>
                <a:solidFill>
                  <a:schemeClr val="tx1">
                    <a:lumMod val="85000"/>
                    <a:lumOff val="15000"/>
                  </a:schemeClr>
                </a:solidFill>
              </a:endParaRPr>
            </a:p>
          </p:txBody>
        </p:sp>
        <p:sp>
          <p:nvSpPr>
            <p:cNvPr id="33" name="타원 32">
              <a:extLst>
                <a:ext uri="{FF2B5EF4-FFF2-40B4-BE49-F238E27FC236}">
                  <a16:creationId xmlns:a16="http://schemas.microsoft.com/office/drawing/2014/main" id="{CD1B5ED0-E621-4F6F-A59F-B62E195E658C}"/>
                </a:ext>
              </a:extLst>
            </p:cNvPr>
            <p:cNvSpPr/>
            <p:nvPr/>
          </p:nvSpPr>
          <p:spPr>
            <a:xfrm>
              <a:off x="4280277" y="4033104"/>
              <a:ext cx="313478" cy="293444"/>
            </a:xfrm>
            <a:prstGeom prst="ellipse">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dirty="0">
                  <a:ln>
                    <a:solidFill>
                      <a:schemeClr val="bg1">
                        <a:lumMod val="75000"/>
                        <a:alpha val="0"/>
                      </a:schemeClr>
                    </a:solidFill>
                  </a:ln>
                  <a:solidFill>
                    <a:schemeClr val="bg1"/>
                  </a:solidFill>
                </a:rPr>
                <a:t>12.4%</a:t>
              </a:r>
              <a:endParaRPr lang="ko-KR" altLang="en-US" sz="800" b="1" dirty="0">
                <a:ln>
                  <a:solidFill>
                    <a:schemeClr val="bg1">
                      <a:lumMod val="75000"/>
                      <a:alpha val="0"/>
                    </a:schemeClr>
                  </a:solidFill>
                </a:ln>
                <a:solidFill>
                  <a:schemeClr val="bg1"/>
                </a:solidFill>
              </a:endParaRPr>
            </a:p>
          </p:txBody>
        </p:sp>
        <p:sp>
          <p:nvSpPr>
            <p:cNvPr id="42" name="타원 41">
              <a:extLst>
                <a:ext uri="{FF2B5EF4-FFF2-40B4-BE49-F238E27FC236}">
                  <a16:creationId xmlns:a16="http://schemas.microsoft.com/office/drawing/2014/main" id="{3BF44C58-63D1-4BCE-967C-BA52D4ECC615}"/>
                </a:ext>
              </a:extLst>
            </p:cNvPr>
            <p:cNvSpPr/>
            <p:nvPr/>
          </p:nvSpPr>
          <p:spPr>
            <a:xfrm>
              <a:off x="4259026" y="5031809"/>
              <a:ext cx="355981" cy="333231"/>
            </a:xfrm>
            <a:prstGeom prst="ellipse">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dirty="0">
                  <a:ln>
                    <a:solidFill>
                      <a:schemeClr val="bg1">
                        <a:lumMod val="75000"/>
                        <a:alpha val="0"/>
                      </a:schemeClr>
                    </a:solidFill>
                  </a:ln>
                  <a:solidFill>
                    <a:schemeClr val="bg1"/>
                  </a:solidFill>
                </a:rPr>
                <a:t>12.5%</a:t>
              </a:r>
              <a:endParaRPr lang="ko-KR" altLang="en-US" sz="800" b="1" dirty="0">
                <a:ln>
                  <a:solidFill>
                    <a:schemeClr val="bg1">
                      <a:lumMod val="75000"/>
                      <a:alpha val="0"/>
                    </a:schemeClr>
                  </a:solidFill>
                </a:ln>
                <a:solidFill>
                  <a:schemeClr val="bg1"/>
                </a:solidFill>
              </a:endParaRPr>
            </a:p>
          </p:txBody>
        </p:sp>
      </p:grpSp>
      <p:sp>
        <p:nvSpPr>
          <p:cNvPr id="43" name="직사각형 42">
            <a:extLst>
              <a:ext uri="{FF2B5EF4-FFF2-40B4-BE49-F238E27FC236}">
                <a16:creationId xmlns:a16="http://schemas.microsoft.com/office/drawing/2014/main" id="{A73EEA37-A71F-4F51-9274-7991DAB9CEC0}"/>
              </a:ext>
            </a:extLst>
          </p:cNvPr>
          <p:cNvSpPr/>
          <p:nvPr/>
        </p:nvSpPr>
        <p:spPr>
          <a:xfrm>
            <a:off x="5132437" y="2565400"/>
            <a:ext cx="4274310" cy="818924"/>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2021</a:t>
            </a:r>
            <a:r>
              <a:rPr lang="ko-KR" altLang="en-US" sz="900" b="1" dirty="0">
                <a:ln>
                  <a:solidFill>
                    <a:sysClr val="window" lastClr="FFFFFF">
                      <a:lumMod val="65000"/>
                      <a:alpha val="0"/>
                    </a:sysClr>
                  </a:solidFill>
                </a:ln>
                <a:solidFill>
                  <a:schemeClr val="tx1">
                    <a:lumMod val="85000"/>
                    <a:lumOff val="15000"/>
                  </a:schemeClr>
                </a:solidFill>
                <a:latin typeface="+mn-ea"/>
              </a:rPr>
              <a:t>년 매출액 기준</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글로벌 바이오의약품 상위 </a:t>
            </a:r>
            <a:r>
              <a:rPr lang="en-US" altLang="ko-KR" sz="900" b="1" dirty="0">
                <a:ln>
                  <a:solidFill>
                    <a:sysClr val="window" lastClr="FFFFFF">
                      <a:lumMod val="65000"/>
                      <a:alpha val="0"/>
                    </a:sysClr>
                  </a:solidFill>
                </a:ln>
                <a:solidFill>
                  <a:schemeClr val="tx1">
                    <a:lumMod val="85000"/>
                    <a:lumOff val="15000"/>
                  </a:schemeClr>
                </a:solidFill>
                <a:latin typeface="+mn-ea"/>
              </a:rPr>
              <a:t>10</a:t>
            </a:r>
            <a:r>
              <a:rPr lang="ko-KR" altLang="en-US" sz="900" b="1" dirty="0">
                <a:ln>
                  <a:solidFill>
                    <a:sysClr val="window" lastClr="FFFFFF">
                      <a:lumMod val="65000"/>
                      <a:alpha val="0"/>
                    </a:sysClr>
                  </a:solidFill>
                </a:ln>
                <a:solidFill>
                  <a:schemeClr val="tx1">
                    <a:lumMod val="85000"/>
                    <a:lumOff val="15000"/>
                  </a:schemeClr>
                </a:solidFill>
                <a:latin typeface="+mn-ea"/>
              </a:rPr>
              <a:t>대 기업이 전체 바이오의약품 매출액의 약 </a:t>
            </a:r>
            <a:r>
              <a:rPr lang="en-US" altLang="ko-KR" sz="900" b="1" dirty="0">
                <a:ln>
                  <a:solidFill>
                    <a:sysClr val="window" lastClr="FFFFFF">
                      <a:lumMod val="65000"/>
                      <a:alpha val="0"/>
                    </a:sysClr>
                  </a:solidFill>
                </a:ln>
                <a:solidFill>
                  <a:schemeClr val="tx1">
                    <a:lumMod val="85000"/>
                    <a:lumOff val="15000"/>
                  </a:schemeClr>
                </a:solidFill>
                <a:latin typeface="+mn-ea"/>
              </a:rPr>
              <a:t>70%</a:t>
            </a:r>
            <a:r>
              <a:rPr lang="ko-KR" altLang="en-US" sz="900" b="1" dirty="0">
                <a:ln>
                  <a:solidFill>
                    <a:sysClr val="window" lastClr="FFFFFF">
                      <a:lumMod val="65000"/>
                      <a:alpha val="0"/>
                    </a:sysClr>
                  </a:solidFill>
                </a:ln>
                <a:solidFill>
                  <a:schemeClr val="tx1">
                    <a:lumMod val="85000"/>
                    <a:lumOff val="15000"/>
                  </a:schemeClr>
                </a:solidFill>
                <a:latin typeface="+mn-ea"/>
              </a:rPr>
              <a:t> 차지</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매출액 상위 </a:t>
            </a:r>
            <a:r>
              <a:rPr lang="en-US" altLang="ko-KR" sz="900" dirty="0">
                <a:ln>
                  <a:solidFill>
                    <a:sysClr val="window" lastClr="FFFFFF">
                      <a:lumMod val="65000"/>
                      <a:alpha val="0"/>
                    </a:sysClr>
                  </a:solidFill>
                </a:ln>
                <a:solidFill>
                  <a:schemeClr val="tx1">
                    <a:lumMod val="85000"/>
                    <a:lumOff val="15000"/>
                  </a:schemeClr>
                </a:solidFill>
                <a:latin typeface="+mn-ea"/>
              </a:rPr>
              <a:t>10</a:t>
            </a:r>
            <a:r>
              <a:rPr lang="ko-KR" altLang="en-US" sz="900" dirty="0">
                <a:ln>
                  <a:solidFill>
                    <a:sysClr val="window" lastClr="FFFFFF">
                      <a:lumMod val="65000"/>
                      <a:alpha val="0"/>
                    </a:sysClr>
                  </a:solidFill>
                </a:ln>
                <a:solidFill>
                  <a:schemeClr val="tx1">
                    <a:lumMod val="85000"/>
                    <a:lumOff val="15000"/>
                  </a:schemeClr>
                </a:solidFill>
                <a:latin typeface="+mn-ea"/>
              </a:rPr>
              <a:t>위 기업 중 미국 기업이 총 </a:t>
            </a:r>
            <a:r>
              <a:rPr lang="en-US" altLang="ko-KR" sz="900" dirty="0">
                <a:ln>
                  <a:solidFill>
                    <a:sysClr val="window" lastClr="FFFFFF">
                      <a:lumMod val="65000"/>
                      <a:alpha val="0"/>
                    </a:sysClr>
                  </a:solidFill>
                </a:ln>
                <a:solidFill>
                  <a:schemeClr val="tx1">
                    <a:lumMod val="85000"/>
                    <a:lumOff val="15000"/>
                  </a:schemeClr>
                </a:solidFill>
                <a:latin typeface="+mn-ea"/>
              </a:rPr>
              <a:t>6</a:t>
            </a:r>
            <a:r>
              <a:rPr lang="ko-KR" altLang="en-US" sz="900" dirty="0">
                <a:ln>
                  <a:solidFill>
                    <a:sysClr val="window" lastClr="FFFFFF">
                      <a:lumMod val="65000"/>
                      <a:alpha val="0"/>
                    </a:sysClr>
                  </a:solidFill>
                </a:ln>
                <a:solidFill>
                  <a:schemeClr val="tx1">
                    <a:lumMod val="85000"/>
                    <a:lumOff val="15000"/>
                  </a:schemeClr>
                </a:solidFill>
                <a:latin typeface="+mn-ea"/>
              </a:rPr>
              <a:t>개로 가장 많으며</a:t>
            </a:r>
            <a:r>
              <a:rPr lang="en-US" altLang="ko-KR" sz="900" dirty="0">
                <a:ln>
                  <a:solidFill>
                    <a:sysClr val="window" lastClr="FFFFFF">
                      <a:lumMod val="65000"/>
                      <a:alpha val="0"/>
                    </a:sysClr>
                  </a:solidFill>
                </a:ln>
                <a:solidFill>
                  <a:schemeClr val="tx1">
                    <a:lumMod val="85000"/>
                    <a:lumOff val="15000"/>
                  </a:schemeClr>
                </a:solidFill>
                <a:latin typeface="+mn-ea"/>
              </a:rPr>
              <a:t>, ‘</a:t>
            </a:r>
            <a:r>
              <a:rPr lang="ko-KR" altLang="en-US" sz="900" dirty="0">
                <a:ln>
                  <a:solidFill>
                    <a:sysClr val="window" lastClr="FFFFFF">
                      <a:lumMod val="65000"/>
                      <a:alpha val="0"/>
                    </a:sysClr>
                  </a:solidFill>
                </a:ln>
                <a:solidFill>
                  <a:schemeClr val="tx1">
                    <a:lumMod val="85000"/>
                    <a:lumOff val="15000"/>
                  </a:schemeClr>
                </a:solidFill>
                <a:latin typeface="+mn-ea"/>
              </a:rPr>
              <a:t>애브비</a:t>
            </a:r>
            <a:r>
              <a:rPr lang="en-US" altLang="ko-KR" sz="900" dirty="0">
                <a:ln>
                  <a:solidFill>
                    <a:sysClr val="window" lastClr="FFFFFF">
                      <a:lumMod val="65000"/>
                      <a:alpha val="0"/>
                    </a:sysClr>
                  </a:solidFill>
                </a:ln>
                <a:solidFill>
                  <a:schemeClr val="tx1">
                    <a:lumMod val="85000"/>
                    <a:lumOff val="15000"/>
                  </a:schemeClr>
                </a:solidFill>
                <a:latin typeface="+mn-ea"/>
              </a:rPr>
              <a:t>(Abbvie)’</a:t>
            </a:r>
            <a:r>
              <a:rPr lang="ko-KR" altLang="en-US" sz="900" dirty="0">
                <a:ln>
                  <a:solidFill>
                    <a:sysClr val="window" lastClr="FFFFFF">
                      <a:lumMod val="65000"/>
                      <a:alpha val="0"/>
                    </a:sysClr>
                  </a:solidFill>
                </a:ln>
                <a:solidFill>
                  <a:schemeClr val="tx1">
                    <a:lumMod val="85000"/>
                    <a:lumOff val="15000"/>
                  </a:schemeClr>
                </a:solidFill>
                <a:latin typeface="+mn-ea"/>
              </a:rPr>
              <a:t>가 글로벌 바이오의약품 총 매출의 </a:t>
            </a:r>
            <a:r>
              <a:rPr lang="en-US" altLang="ko-KR" sz="900" dirty="0">
                <a:ln>
                  <a:solidFill>
                    <a:sysClr val="window" lastClr="FFFFFF">
                      <a:lumMod val="65000"/>
                      <a:alpha val="0"/>
                    </a:sysClr>
                  </a:solidFill>
                </a:ln>
                <a:solidFill>
                  <a:schemeClr val="tx1">
                    <a:lumMod val="85000"/>
                    <a:lumOff val="15000"/>
                  </a:schemeClr>
                </a:solidFill>
                <a:latin typeface="+mn-ea"/>
              </a:rPr>
              <a:t>9.5%(413</a:t>
            </a:r>
            <a:r>
              <a:rPr lang="ko-KR" altLang="en-US" sz="900" dirty="0">
                <a:ln>
                  <a:solidFill>
                    <a:sysClr val="window" lastClr="FFFFFF">
                      <a:lumMod val="65000"/>
                      <a:alpha val="0"/>
                    </a:sysClr>
                  </a:solidFill>
                </a:ln>
                <a:solidFill>
                  <a:schemeClr val="tx1">
                    <a:lumMod val="85000"/>
                    <a:lumOff val="15000"/>
                  </a:schemeClr>
                </a:solidFill>
                <a:latin typeface="+mn-ea"/>
              </a:rPr>
              <a:t>억 달러</a:t>
            </a:r>
            <a:r>
              <a:rPr lang="en-US" altLang="ko-KR" sz="900" dirty="0">
                <a:ln>
                  <a:solidFill>
                    <a:sysClr val="window" lastClr="FFFFFF">
                      <a:lumMod val="65000"/>
                      <a:alpha val="0"/>
                    </a:sysClr>
                  </a:solidFill>
                </a:ln>
                <a:solidFill>
                  <a:schemeClr val="tx1">
                    <a:lumMod val="85000"/>
                    <a:lumOff val="15000"/>
                  </a:schemeClr>
                </a:solidFill>
                <a:latin typeface="+mn-ea"/>
              </a:rPr>
              <a:t>)</a:t>
            </a:r>
            <a:r>
              <a:rPr lang="ko-KR" altLang="en-US" sz="900" dirty="0">
                <a:ln>
                  <a:solidFill>
                    <a:sysClr val="window" lastClr="FFFFFF">
                      <a:lumMod val="65000"/>
                      <a:alpha val="0"/>
                    </a:sysClr>
                  </a:solidFill>
                </a:ln>
                <a:solidFill>
                  <a:schemeClr val="tx1">
                    <a:lumMod val="85000"/>
                    <a:lumOff val="15000"/>
                  </a:schemeClr>
                </a:solidFill>
                <a:latin typeface="+mn-ea"/>
              </a:rPr>
              <a:t>를 차지하며 </a:t>
            </a:r>
            <a:r>
              <a:rPr lang="en-US" altLang="ko-KR" sz="900" dirty="0">
                <a:ln>
                  <a:solidFill>
                    <a:sysClr val="window" lastClr="FFFFFF">
                      <a:lumMod val="65000"/>
                      <a:alpha val="0"/>
                    </a:sysClr>
                  </a:solidFill>
                </a:ln>
                <a:solidFill>
                  <a:schemeClr val="tx1">
                    <a:lumMod val="85000"/>
                    <a:lumOff val="15000"/>
                  </a:schemeClr>
                </a:solidFill>
                <a:latin typeface="+mn-ea"/>
              </a:rPr>
              <a:t>1</a:t>
            </a:r>
            <a:r>
              <a:rPr lang="ko-KR" altLang="en-US" sz="900" dirty="0">
                <a:ln>
                  <a:solidFill>
                    <a:sysClr val="window" lastClr="FFFFFF">
                      <a:lumMod val="65000"/>
                      <a:alpha val="0"/>
                    </a:sysClr>
                  </a:solidFill>
                </a:ln>
                <a:solidFill>
                  <a:schemeClr val="tx1">
                    <a:lumMod val="85000"/>
                    <a:lumOff val="15000"/>
                  </a:schemeClr>
                </a:solidFill>
                <a:latin typeface="+mn-ea"/>
              </a:rPr>
              <a:t>위 기록 </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graphicFrame>
        <p:nvGraphicFramePr>
          <p:cNvPr id="44" name="표 43">
            <a:extLst>
              <a:ext uri="{FF2B5EF4-FFF2-40B4-BE49-F238E27FC236}">
                <a16:creationId xmlns:a16="http://schemas.microsoft.com/office/drawing/2014/main" id="{9074CE82-50F3-451A-BBB4-5F830224AEF2}"/>
              </a:ext>
            </a:extLst>
          </p:cNvPr>
          <p:cNvGraphicFramePr>
            <a:graphicFrameLocks noGrp="1"/>
          </p:cNvGraphicFramePr>
          <p:nvPr>
            <p:extLst>
              <p:ext uri="{D42A27DB-BD31-4B8C-83A1-F6EECF244321}">
                <p14:modId xmlns:p14="http://schemas.microsoft.com/office/powerpoint/2010/main" val="2118511582"/>
              </p:ext>
            </p:extLst>
          </p:nvPr>
        </p:nvGraphicFramePr>
        <p:xfrm>
          <a:off x="5142690" y="3569106"/>
          <a:ext cx="4281521" cy="2307816"/>
        </p:xfrm>
        <a:graphic>
          <a:graphicData uri="http://schemas.openxmlformats.org/drawingml/2006/table">
            <a:tbl>
              <a:tblPr>
                <a:tableStyleId>{5C22544A-7EE6-4342-B048-85BDC9FD1C3A}</a:tableStyleId>
              </a:tblPr>
              <a:tblGrid>
                <a:gridCol w="380075">
                  <a:extLst>
                    <a:ext uri="{9D8B030D-6E8A-4147-A177-3AD203B41FA5}">
                      <a16:colId xmlns:a16="http://schemas.microsoft.com/office/drawing/2014/main" val="393690651"/>
                    </a:ext>
                  </a:extLst>
                </a:gridCol>
                <a:gridCol w="2260918">
                  <a:extLst>
                    <a:ext uri="{9D8B030D-6E8A-4147-A177-3AD203B41FA5}">
                      <a16:colId xmlns:a16="http://schemas.microsoft.com/office/drawing/2014/main" val="4132117322"/>
                    </a:ext>
                  </a:extLst>
                </a:gridCol>
                <a:gridCol w="589280">
                  <a:extLst>
                    <a:ext uri="{9D8B030D-6E8A-4147-A177-3AD203B41FA5}">
                      <a16:colId xmlns:a16="http://schemas.microsoft.com/office/drawing/2014/main" val="4262743255"/>
                    </a:ext>
                  </a:extLst>
                </a:gridCol>
                <a:gridCol w="1051248">
                  <a:extLst>
                    <a:ext uri="{9D8B030D-6E8A-4147-A177-3AD203B41FA5}">
                      <a16:colId xmlns:a16="http://schemas.microsoft.com/office/drawing/2014/main" val="2269982651"/>
                    </a:ext>
                  </a:extLst>
                </a:gridCol>
              </a:tblGrid>
              <a:tr h="219528">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순위</a:t>
                      </a:r>
                    </a:p>
                  </a:txBody>
                  <a:tcPr marT="36000" marB="36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기업명</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기업 국적</a:t>
                      </a: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매출 비중</a:t>
                      </a: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8798685"/>
                  </a:ext>
                </a:extLst>
              </a:tr>
              <a:tr h="174024">
                <a:tc>
                  <a:txBody>
                    <a:bodyPr/>
                    <a:lstStyle/>
                    <a:p>
                      <a:pPr algn="ctr" fontAlgn="ct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1</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애브비</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(Abbvie)</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9.5</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extLst>
                  <a:ext uri="{0D108BD9-81ED-4DB2-BD59-A6C34878D82A}">
                    <a16:rowId xmlns:a16="http://schemas.microsoft.com/office/drawing/2014/main" val="1323168968"/>
                  </a:ext>
                </a:extLst>
              </a:tr>
              <a:tr h="174024">
                <a:tc>
                  <a:txBody>
                    <a:bodyPr/>
                    <a:lstStyle/>
                    <a:p>
                      <a:pPr algn="ctr" fontAlgn="ct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노보노디스크</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(Novo Nordisk)</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덴마크</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9.4</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47711934"/>
                  </a:ext>
                </a:extLst>
              </a:tr>
              <a:tr h="174024">
                <a:tc>
                  <a:txBody>
                    <a:bodyPr/>
                    <a:lstStyle/>
                    <a:p>
                      <a:pPr algn="ctr" fontAlgn="ct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3</a:t>
                      </a:r>
                      <a:endPar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로슈</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(Roche)</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스위스</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9.2</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30463210"/>
                  </a:ext>
                </a:extLst>
              </a:tr>
              <a:tr h="17402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4</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일라이 릴리</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(Eli Lilly)</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7.8</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extLst>
                  <a:ext uri="{0D108BD9-81ED-4DB2-BD59-A6C34878D82A}">
                    <a16:rowId xmlns:a16="http://schemas.microsoft.com/office/drawing/2014/main" val="2148132688"/>
                  </a:ext>
                </a:extLst>
              </a:tr>
              <a:tr h="17402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5</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존슨앤존슨</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(Johnson &amp; Johnson)</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7.3</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extLst>
                  <a:ext uri="{0D108BD9-81ED-4DB2-BD59-A6C34878D82A}">
                    <a16:rowId xmlns:a16="http://schemas.microsoft.com/office/drawing/2014/main" val="3014543523"/>
                  </a:ext>
                </a:extLst>
              </a:tr>
              <a:tr h="17402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6</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사노피</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(Sanofi)</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프랑스</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7.2</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3074391"/>
                  </a:ext>
                </a:extLst>
              </a:tr>
              <a:tr h="17402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7</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암젠</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(Amgen)</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6.6</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extLst>
                  <a:ext uri="{0D108BD9-81ED-4DB2-BD59-A6C34878D82A}">
                    <a16:rowId xmlns:a16="http://schemas.microsoft.com/office/drawing/2014/main" val="707016341"/>
                  </a:ext>
                </a:extLst>
              </a:tr>
              <a:tr h="17402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8</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l"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MSD(Merck Sharp &amp; Dohme)</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6.0</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extLst>
                  <a:ext uri="{0D108BD9-81ED-4DB2-BD59-A6C34878D82A}">
                    <a16:rowId xmlns:a16="http://schemas.microsoft.com/office/drawing/2014/main" val="3944819831"/>
                  </a:ext>
                </a:extLst>
              </a:tr>
              <a:tr h="17402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9</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노바티스</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(Novartis)</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스위스</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4.4</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46253304"/>
                  </a:ext>
                </a:extLst>
              </a:tr>
              <a:tr h="17402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10</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브리스톨</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 </a:t>
                      </a: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마이어스 스퀴브</a:t>
                      </a: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(Bristol Myers Squibb)</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미국</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3.4</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4F6FF"/>
                    </a:solidFill>
                  </a:tcPr>
                </a:tc>
                <a:extLst>
                  <a:ext uri="{0D108BD9-81ED-4DB2-BD59-A6C34878D82A}">
                    <a16:rowId xmlns:a16="http://schemas.microsoft.com/office/drawing/2014/main" val="2068465806"/>
                  </a:ext>
                </a:extLst>
              </a:tr>
              <a:tr h="17402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a:t>
                      </a: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rPr>
                        <a:t>그 외</a:t>
                      </a: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29.2</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82862098"/>
                  </a:ext>
                </a:extLst>
              </a:tr>
              <a:tr h="174024">
                <a:tc gridSpan="3">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글로벌 바이오의약품 매출 비중 총 합계</a:t>
                      </a:r>
                      <a:endParaRPr lang="en-US" altLang="ko-KR" sz="8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algn="ctr" fontAlgn="ctr"/>
                      <a:endParaRPr lang="ko-KR" altLang="en-US" sz="85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hMerge="1">
                  <a:txBody>
                    <a:bodyPr/>
                    <a:lstStyle/>
                    <a:p>
                      <a:pPr algn="ctr" fontAlgn="ctr"/>
                      <a:endParaRPr lang="ko-KR" altLang="en-US" sz="85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dirty="0">
                          <a:ln>
                            <a:solidFill>
                              <a:schemeClr val="accent6">
                                <a:alpha val="0"/>
                              </a:schemeClr>
                            </a:solidFill>
                          </a:ln>
                          <a:solidFill>
                            <a:schemeClr val="tx1">
                              <a:lumMod val="85000"/>
                              <a:lumOff val="15000"/>
                            </a:schemeClr>
                          </a:solidFill>
                          <a:effectLst/>
                          <a:latin typeface="+mn-ea"/>
                          <a:ea typeface="+mn-ea"/>
                        </a:rPr>
                        <a:t>100</a:t>
                      </a:r>
                      <a:endParaRPr lang="ko-KR" altLang="en-US" sz="8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715325709"/>
                  </a:ext>
                </a:extLst>
              </a:tr>
            </a:tbl>
          </a:graphicData>
        </a:graphic>
      </p:graphicFrame>
      <p:sp>
        <p:nvSpPr>
          <p:cNvPr id="46" name="TextBox 45">
            <a:extLst>
              <a:ext uri="{FF2B5EF4-FFF2-40B4-BE49-F238E27FC236}">
                <a16:creationId xmlns:a16="http://schemas.microsoft.com/office/drawing/2014/main" id="{04590BE0-F0F9-47D3-83A3-DEDF4142328A}"/>
              </a:ext>
            </a:extLst>
          </p:cNvPr>
          <p:cNvSpPr txBox="1"/>
          <p:nvPr/>
        </p:nvSpPr>
        <p:spPr>
          <a:xfrm>
            <a:off x="5137538" y="5845498"/>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한국바이오의약품협회</a:t>
            </a:r>
            <a:r>
              <a:rPr lang="en-US" altLang="ko-KR" dirty="0">
                <a:solidFill>
                  <a:schemeClr val="bg1">
                    <a:lumMod val="50000"/>
                  </a:schemeClr>
                </a:solidFill>
              </a:rPr>
              <a:t>,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br>
              <a:rPr lang="en-US" altLang="ko-KR" dirty="0">
                <a:solidFill>
                  <a:schemeClr val="bg1">
                    <a:lumMod val="50000"/>
                  </a:schemeClr>
                </a:solidFill>
              </a:rPr>
            </a:br>
            <a:r>
              <a:rPr lang="en-US" altLang="ko-KR" dirty="0">
                <a:solidFill>
                  <a:schemeClr val="bg1">
                    <a:lumMod val="50000"/>
                  </a:schemeClr>
                </a:solidFill>
              </a:rPr>
              <a:t>Note:</a:t>
            </a:r>
            <a:r>
              <a:rPr lang="ko-KR" altLang="en-US" dirty="0">
                <a:solidFill>
                  <a:schemeClr val="bg1">
                    <a:lumMod val="50000"/>
                  </a:schemeClr>
                </a:solidFill>
              </a:rPr>
              <a:t> </a:t>
            </a:r>
            <a:r>
              <a:rPr lang="en-US" altLang="ko-KR" dirty="0">
                <a:solidFill>
                  <a:schemeClr val="bg1">
                    <a:lumMod val="50000"/>
                  </a:schemeClr>
                </a:solidFill>
              </a:rPr>
              <a:t>2021</a:t>
            </a:r>
            <a:r>
              <a:rPr lang="ko-KR" altLang="en-US" dirty="0">
                <a:solidFill>
                  <a:schemeClr val="bg1">
                    <a:lumMod val="50000"/>
                  </a:schemeClr>
                </a:solidFill>
              </a:rPr>
              <a:t>년 매출액 기준</a:t>
            </a:r>
          </a:p>
        </p:txBody>
      </p:sp>
    </p:spTree>
    <p:extLst>
      <p:ext uri="{BB962C8B-B14F-4D97-AF65-F5344CB8AC3E}">
        <p14:creationId xmlns:p14="http://schemas.microsoft.com/office/powerpoint/2010/main" val="109968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화살표: 오른쪽 9">
            <a:extLst>
              <a:ext uri="{FF2B5EF4-FFF2-40B4-BE49-F238E27FC236}">
                <a16:creationId xmlns:a16="http://schemas.microsoft.com/office/drawing/2014/main" id="{819E7EA3-6BD7-B9B7-FFF9-F58C878FA3CD}"/>
              </a:ext>
            </a:extLst>
          </p:cNvPr>
          <p:cNvSpPr/>
          <p:nvPr/>
        </p:nvSpPr>
        <p:spPr>
          <a:xfrm>
            <a:off x="8526243" y="4921149"/>
            <a:ext cx="192133" cy="254293"/>
          </a:xfrm>
          <a:prstGeom prst="rightArrow">
            <a:avLst/>
          </a:prstGeom>
          <a:solidFill>
            <a:srgbClr val="EEFB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1" name="화살표: 오른쪽 10">
            <a:extLst>
              <a:ext uri="{FF2B5EF4-FFF2-40B4-BE49-F238E27FC236}">
                <a16:creationId xmlns:a16="http://schemas.microsoft.com/office/drawing/2014/main" id="{DADCE620-84AD-3F73-B5B6-ED47E9A402AA}"/>
              </a:ext>
            </a:extLst>
          </p:cNvPr>
          <p:cNvSpPr/>
          <p:nvPr/>
        </p:nvSpPr>
        <p:spPr>
          <a:xfrm>
            <a:off x="8526243" y="5367574"/>
            <a:ext cx="192133" cy="254293"/>
          </a:xfrm>
          <a:prstGeom prst="rightArrow">
            <a:avLst/>
          </a:prstGeom>
          <a:solidFill>
            <a:srgbClr val="EEFB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8" name="화살표: 오른쪽 7">
            <a:extLst>
              <a:ext uri="{FF2B5EF4-FFF2-40B4-BE49-F238E27FC236}">
                <a16:creationId xmlns:a16="http://schemas.microsoft.com/office/drawing/2014/main" id="{EC4CD218-5BC7-3348-5317-133DBAAD5EA0}"/>
              </a:ext>
            </a:extLst>
          </p:cNvPr>
          <p:cNvSpPr/>
          <p:nvPr/>
        </p:nvSpPr>
        <p:spPr>
          <a:xfrm>
            <a:off x="8526243" y="4317707"/>
            <a:ext cx="192133" cy="254293"/>
          </a:xfrm>
          <a:prstGeom prst="rightArrow">
            <a:avLst/>
          </a:prstGeom>
          <a:solidFill>
            <a:srgbClr val="EEFB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aphicFrame>
        <p:nvGraphicFramePr>
          <p:cNvPr id="33" name="차트 32">
            <a:extLst>
              <a:ext uri="{FF2B5EF4-FFF2-40B4-BE49-F238E27FC236}">
                <a16:creationId xmlns:a16="http://schemas.microsoft.com/office/drawing/2014/main" id="{D73C6F7A-9906-4C56-8C97-AAC333704DBA}"/>
              </a:ext>
            </a:extLst>
          </p:cNvPr>
          <p:cNvGraphicFramePr/>
          <p:nvPr>
            <p:extLst>
              <p:ext uri="{D42A27DB-BD31-4B8C-83A1-F6EECF244321}">
                <p14:modId xmlns:p14="http://schemas.microsoft.com/office/powerpoint/2010/main" val="3940109605"/>
              </p:ext>
            </p:extLst>
          </p:nvPr>
        </p:nvGraphicFramePr>
        <p:xfrm>
          <a:off x="494151" y="3816206"/>
          <a:ext cx="4279511" cy="2027437"/>
        </p:xfrm>
        <a:graphic>
          <a:graphicData uri="http://schemas.openxmlformats.org/drawingml/2006/chart">
            <c:chart xmlns:c="http://schemas.openxmlformats.org/drawingml/2006/chart" xmlns:r="http://schemas.openxmlformats.org/officeDocument/2006/relationships" r:id="rId3"/>
          </a:graphicData>
        </a:graphic>
      </p:graphicFrame>
      <p:sp>
        <p:nvSpPr>
          <p:cNvPr id="31" name="설명선: 굽은 선(테두리 없음) 30">
            <a:extLst>
              <a:ext uri="{FF2B5EF4-FFF2-40B4-BE49-F238E27FC236}">
                <a16:creationId xmlns:a16="http://schemas.microsoft.com/office/drawing/2014/main" id="{9DE84452-1C96-462E-A41B-AA105A8DCE61}"/>
              </a:ext>
            </a:extLst>
          </p:cNvPr>
          <p:cNvSpPr/>
          <p:nvPr/>
        </p:nvSpPr>
        <p:spPr>
          <a:xfrm>
            <a:off x="3661107" y="4883152"/>
            <a:ext cx="1234918" cy="243453"/>
          </a:xfrm>
          <a:prstGeom prst="callout2">
            <a:avLst>
              <a:gd name="adj1" fmla="val 29183"/>
              <a:gd name="adj2" fmla="val 5736"/>
              <a:gd name="adj3" fmla="val 29183"/>
              <a:gd name="adj4" fmla="val -4849"/>
              <a:gd name="adj5" fmla="val 73376"/>
              <a:gd name="adj6" fmla="val -12340"/>
            </a:avLst>
          </a:prstGeom>
          <a:noFill/>
          <a:ln w="3175">
            <a:solidFill>
              <a:srgbClr val="743D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fontAlgn="ctr">
              <a:lnSpc>
                <a:spcPct val="110000"/>
              </a:lnSpc>
              <a:spcBef>
                <a:spcPts val="0"/>
              </a:spcBef>
              <a:spcAft>
                <a:spcPts val="500"/>
              </a:spcAft>
              <a:buClrTx/>
              <a:buSzTx/>
              <a:buFont typeface="Wingdings" panose="05000000000000000000" pitchFamily="2" charset="2"/>
              <a:buChar char="ü"/>
              <a:tabLst/>
              <a:defRPr/>
            </a:pPr>
            <a:r>
              <a:rPr lang="ko-KR" altLang="en-US" sz="800" dirty="0">
                <a:ln>
                  <a:solidFill>
                    <a:sysClr val="window" lastClr="FFFFFF">
                      <a:lumMod val="65000"/>
                      <a:alpha val="0"/>
                    </a:sysClr>
                  </a:solidFill>
                </a:ln>
                <a:solidFill>
                  <a:schemeClr val="tx1">
                    <a:lumMod val="85000"/>
                    <a:lumOff val="15000"/>
                  </a:schemeClr>
                </a:solidFill>
                <a:latin typeface="+mn-ea"/>
              </a:rPr>
              <a:t>키트루다</a:t>
            </a:r>
            <a:r>
              <a:rPr lang="en-US" altLang="ko-KR" sz="800" dirty="0">
                <a:ln>
                  <a:solidFill>
                    <a:sysClr val="window" lastClr="FFFFFF">
                      <a:lumMod val="65000"/>
                      <a:alpha val="0"/>
                    </a:sysClr>
                  </a:solidFill>
                </a:ln>
                <a:solidFill>
                  <a:schemeClr val="tx1">
                    <a:lumMod val="85000"/>
                    <a:lumOff val="15000"/>
                  </a:schemeClr>
                </a:solidFill>
                <a:latin typeface="+mn-ea"/>
              </a:rPr>
              <a:t>(Keytruda), </a:t>
            </a:r>
            <a:r>
              <a:rPr lang="ko-KR" altLang="en-US" sz="800" dirty="0">
                <a:ln>
                  <a:solidFill>
                    <a:sysClr val="window" lastClr="FFFFFF">
                      <a:lumMod val="65000"/>
                      <a:alpha val="0"/>
                    </a:sysClr>
                  </a:solidFill>
                </a:ln>
                <a:solidFill>
                  <a:schemeClr val="tx1">
                    <a:lumMod val="85000"/>
                    <a:lumOff val="15000"/>
                  </a:schemeClr>
                </a:solidFill>
                <a:latin typeface="+mn-ea"/>
              </a:rPr>
              <a:t>옵디보</a:t>
            </a:r>
            <a:r>
              <a:rPr lang="en-US" altLang="ko-KR" sz="800" dirty="0">
                <a:ln>
                  <a:solidFill>
                    <a:sysClr val="window" lastClr="FFFFFF">
                      <a:lumMod val="65000"/>
                      <a:alpha val="0"/>
                    </a:sysClr>
                  </a:solidFill>
                </a:ln>
                <a:solidFill>
                  <a:schemeClr val="tx1">
                    <a:lumMod val="85000"/>
                    <a:lumOff val="15000"/>
                  </a:schemeClr>
                </a:solidFill>
                <a:latin typeface="+mn-ea"/>
              </a:rPr>
              <a:t>(Opdivo)</a:t>
            </a:r>
            <a:endParaRPr lang="ko-KR" altLang="en-US" sz="800" dirty="0">
              <a:ln>
                <a:solidFill>
                  <a:sysClr val="window" lastClr="FFFFFF">
                    <a:lumMod val="65000"/>
                    <a:alpha val="0"/>
                  </a:sysClr>
                </a:solidFill>
              </a:ln>
              <a:solidFill>
                <a:schemeClr val="tx1">
                  <a:lumMod val="85000"/>
                  <a:lumOff val="15000"/>
                </a:schemeClr>
              </a:solidFill>
              <a:latin typeface="+mn-ea"/>
            </a:endParaRPr>
          </a:p>
        </p:txBody>
      </p:sp>
      <p:sp>
        <p:nvSpPr>
          <p:cNvPr id="28" name="텍스트 개체 틀 27">
            <a:extLst>
              <a:ext uri="{FF2B5EF4-FFF2-40B4-BE49-F238E27FC236}">
                <a16:creationId xmlns:a16="http://schemas.microsoft.com/office/drawing/2014/main" id="{259D3791-25DA-4E03-8E5F-258A6FDEB7E2}"/>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dirty="0"/>
              <a:t>바이오의약품 개요</a:t>
            </a:r>
            <a:endParaRPr lang="en-US" altLang="ko-KR" noProof="0" dirty="0"/>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r>
              <a:rPr lang="ko-KR" altLang="en-US" dirty="0"/>
              <a:t>바이오의약품 시장 동향 </a:t>
            </a:r>
            <a:r>
              <a:rPr lang="en-US" altLang="ko-KR" dirty="0"/>
              <a:t>(3/3)</a:t>
            </a:r>
            <a:endParaRPr lang="ko-KR" altLang="en-US"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471"/>
            <a:ext cx="8928100" cy="864737"/>
          </a:xfrm>
        </p:spPr>
        <p:txBody>
          <a:bodyPr/>
          <a:lstStyle/>
          <a:p>
            <a:pPr lvl="0"/>
            <a:r>
              <a:rPr lang="ko-KR" altLang="en-US" dirty="0"/>
              <a:t>바이오의약품 가운데 휴미라</a:t>
            </a:r>
            <a:r>
              <a:rPr lang="en-US" altLang="ko-KR" dirty="0"/>
              <a:t>, </a:t>
            </a:r>
            <a:r>
              <a:rPr lang="ko-KR" altLang="en-US" dirty="0"/>
              <a:t>스텔라라 등이 포함되는 자가면역 치료제가 </a:t>
            </a:r>
            <a:r>
              <a:rPr lang="en-US" altLang="ko-KR" dirty="0"/>
              <a:t>22%</a:t>
            </a:r>
            <a:r>
              <a:rPr lang="ko-KR" altLang="en-US" dirty="0"/>
              <a:t>로 가장 큰 비중을 차지</a:t>
            </a:r>
            <a:r>
              <a:rPr lang="en-US" altLang="ko-KR" dirty="0"/>
              <a:t>. 2021</a:t>
            </a:r>
            <a:r>
              <a:rPr lang="ko-KR" altLang="en-US" dirty="0"/>
              <a:t>년 </a:t>
            </a:r>
            <a:r>
              <a:rPr lang="en-US" altLang="ko-KR" dirty="0"/>
              <a:t>COVID-19 </a:t>
            </a:r>
            <a:r>
              <a:rPr lang="ko-KR" altLang="en-US" dirty="0"/>
              <a:t>팬데믹의 영향으로 백신 제품이 매출액 상위권에 올랐으나</a:t>
            </a:r>
            <a:r>
              <a:rPr lang="en-US" altLang="ko-KR" dirty="0"/>
              <a:t>, </a:t>
            </a:r>
            <a:r>
              <a:rPr lang="ko-KR" altLang="en-US" dirty="0"/>
              <a:t>향후 </a:t>
            </a:r>
            <a:r>
              <a:rPr lang="en-US" altLang="ko-KR" dirty="0"/>
              <a:t>COVID-19 </a:t>
            </a:r>
            <a:r>
              <a:rPr lang="ko-KR" altLang="en-US" dirty="0"/>
              <a:t>영향은 점차 감소하고 종양학 분야의 바이오의약품이 매출을 주도할 것으로 전망</a:t>
            </a:r>
            <a:endParaRPr lang="en-US" altLang="ko-KR" dirty="0"/>
          </a:p>
        </p:txBody>
      </p:sp>
      <p:sp>
        <p:nvSpPr>
          <p:cNvPr id="37" name="TextBox 36">
            <a:extLst>
              <a:ext uri="{FF2B5EF4-FFF2-40B4-BE49-F238E27FC236}">
                <a16:creationId xmlns:a16="http://schemas.microsoft.com/office/drawing/2014/main" id="{8690654A-16B0-409E-A237-90AC0ADB9FBF}"/>
              </a:ext>
            </a:extLst>
          </p:cNvPr>
          <p:cNvSpPr txBox="1"/>
          <p:nvPr/>
        </p:nvSpPr>
        <p:spPr>
          <a:xfrm>
            <a:off x="488999" y="5828859"/>
            <a:ext cx="4284614"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한국바이오의약품협회</a:t>
            </a:r>
            <a:r>
              <a:rPr lang="en-US" altLang="ko-KR" dirty="0">
                <a:solidFill>
                  <a:schemeClr val="bg1">
                    <a:lumMod val="50000"/>
                  </a:schemeClr>
                </a:solidFill>
              </a:rPr>
              <a:t>,</a:t>
            </a:r>
            <a:r>
              <a:rPr lang="ko-KR" altLang="en-US" dirty="0">
                <a:solidFill>
                  <a:schemeClr val="bg1">
                    <a:lumMod val="50000"/>
                  </a:schemeClr>
                </a:solidFill>
              </a:rPr>
              <a:t> 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a:t>
            </a:r>
            <a:r>
              <a:rPr lang="ko-KR" altLang="en-US" dirty="0">
                <a:solidFill>
                  <a:schemeClr val="bg1">
                    <a:lumMod val="50000"/>
                  </a:schemeClr>
                </a:solidFill>
              </a:rPr>
              <a:t>블록버스터 의약품은 단일</a:t>
            </a:r>
            <a:r>
              <a:rPr lang="en-US" altLang="ko-KR" dirty="0">
                <a:solidFill>
                  <a:schemeClr val="bg1">
                    <a:lumMod val="50000"/>
                  </a:schemeClr>
                </a:solidFill>
              </a:rPr>
              <a:t> </a:t>
            </a:r>
            <a:r>
              <a:rPr lang="ko-KR" altLang="en-US" dirty="0">
                <a:solidFill>
                  <a:schemeClr val="bg1">
                    <a:lumMod val="50000"/>
                  </a:schemeClr>
                </a:solidFill>
              </a:rPr>
              <a:t>제품으로 연 매출 약 </a:t>
            </a:r>
            <a:r>
              <a:rPr lang="en-US" altLang="ko-KR" dirty="0">
                <a:solidFill>
                  <a:schemeClr val="bg1">
                    <a:lumMod val="50000"/>
                  </a:schemeClr>
                </a:solidFill>
              </a:rPr>
              <a:t>10</a:t>
            </a:r>
            <a:r>
              <a:rPr lang="ko-KR" altLang="en-US" dirty="0">
                <a:solidFill>
                  <a:schemeClr val="bg1">
                    <a:lumMod val="50000"/>
                  </a:schemeClr>
                </a:solidFill>
              </a:rPr>
              <a:t>억 달러 이상을 기록한 의약품  </a:t>
            </a:r>
          </a:p>
        </p:txBody>
      </p:sp>
      <p:grpSp>
        <p:nvGrpSpPr>
          <p:cNvPr id="34" name="그룹 33">
            <a:extLst>
              <a:ext uri="{FF2B5EF4-FFF2-40B4-BE49-F238E27FC236}">
                <a16:creationId xmlns:a16="http://schemas.microsoft.com/office/drawing/2014/main" id="{7E657DFD-07A9-433D-A2A3-F594549F2651}"/>
              </a:ext>
            </a:extLst>
          </p:cNvPr>
          <p:cNvGrpSpPr/>
          <p:nvPr/>
        </p:nvGrpSpPr>
        <p:grpSpPr>
          <a:xfrm>
            <a:off x="489000" y="2176483"/>
            <a:ext cx="4284613" cy="276837"/>
            <a:chOff x="704850" y="2013298"/>
            <a:chExt cx="4140200" cy="276837"/>
          </a:xfrm>
        </p:grpSpPr>
        <p:sp>
          <p:nvSpPr>
            <p:cNvPr id="36" name="TextBox 35">
              <a:extLst>
                <a:ext uri="{FF2B5EF4-FFF2-40B4-BE49-F238E27FC236}">
                  <a16:creationId xmlns:a16="http://schemas.microsoft.com/office/drawing/2014/main" id="{DA47BFF0-5870-45E7-8854-A3118E56E80E}"/>
                </a:ext>
              </a:extLst>
            </p:cNvPr>
            <p:cNvSpPr txBox="1"/>
            <p:nvPr/>
          </p:nvSpPr>
          <p:spPr>
            <a:xfrm>
              <a:off x="704850" y="2046854"/>
              <a:ext cx="281758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글로벌 바이오의약품 치료영역별 시장점유율</a:t>
              </a:r>
            </a:p>
          </p:txBody>
        </p:sp>
        <p:cxnSp>
          <p:nvCxnSpPr>
            <p:cNvPr id="38" name="직선 연결선 37">
              <a:extLst>
                <a:ext uri="{FF2B5EF4-FFF2-40B4-BE49-F238E27FC236}">
                  <a16:creationId xmlns:a16="http://schemas.microsoft.com/office/drawing/2014/main" id="{9CED3E98-A4B4-4B25-B939-F2BDD40DE83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E1F719F1-153E-452E-9B5E-C115CA18604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D4780CE7-3CD8-43D8-BDFF-5403EB2E51EC}"/>
              </a:ext>
            </a:extLst>
          </p:cNvPr>
          <p:cNvGrpSpPr/>
          <p:nvPr/>
        </p:nvGrpSpPr>
        <p:grpSpPr>
          <a:xfrm>
            <a:off x="5132437" y="2176483"/>
            <a:ext cx="4284613" cy="276837"/>
            <a:chOff x="704850" y="2013298"/>
            <a:chExt cx="4140200" cy="276837"/>
          </a:xfrm>
        </p:grpSpPr>
        <p:sp>
          <p:nvSpPr>
            <p:cNvPr id="49" name="TextBox 48">
              <a:extLst>
                <a:ext uri="{FF2B5EF4-FFF2-40B4-BE49-F238E27FC236}">
                  <a16:creationId xmlns:a16="http://schemas.microsoft.com/office/drawing/2014/main" id="{9403CE8A-B411-4129-9F4B-22D337A697CA}"/>
                </a:ext>
              </a:extLst>
            </p:cNvPr>
            <p:cNvSpPr txBox="1"/>
            <p:nvPr/>
          </p:nvSpPr>
          <p:spPr>
            <a:xfrm>
              <a:off x="704850" y="2046854"/>
              <a:ext cx="2487652"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300" dirty="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rPr>
                <a:t>글로벌 주요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바이오의약품 매출액 현황 </a:t>
              </a:r>
            </a:p>
          </p:txBody>
        </p:sp>
        <p:cxnSp>
          <p:nvCxnSpPr>
            <p:cNvPr id="50" name="직선 연결선 49">
              <a:extLst>
                <a:ext uri="{FF2B5EF4-FFF2-40B4-BE49-F238E27FC236}">
                  <a16:creationId xmlns:a16="http://schemas.microsoft.com/office/drawing/2014/main" id="{B600F0A6-71F8-4789-ABC5-8E985D140F9F}"/>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F94DD531-5028-47AD-8ABF-2DDD7D06F11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A0108413-1475-42B8-AEE6-CA73FFA06ECC}"/>
              </a:ext>
            </a:extLst>
          </p:cNvPr>
          <p:cNvSpPr/>
          <p:nvPr/>
        </p:nvSpPr>
        <p:spPr>
          <a:xfrm>
            <a:off x="494151" y="2561917"/>
            <a:ext cx="4274310" cy="818924"/>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en-US" altLang="ko-KR" sz="900" b="1" dirty="0">
                <a:ln>
                  <a:solidFill>
                    <a:sysClr val="window" lastClr="FFFFFF">
                      <a:lumMod val="65000"/>
                      <a:alpha val="0"/>
                    </a:sysClr>
                  </a:solidFill>
                </a:ln>
                <a:solidFill>
                  <a:schemeClr val="tx1">
                    <a:lumMod val="85000"/>
                    <a:lumOff val="15000"/>
                  </a:schemeClr>
                </a:solidFill>
                <a:latin typeface="+mn-ea"/>
              </a:rPr>
              <a:t>2021</a:t>
            </a:r>
            <a:r>
              <a:rPr lang="ko-KR" altLang="en-US" sz="900" b="1" dirty="0">
                <a:ln>
                  <a:solidFill>
                    <a:sysClr val="window" lastClr="FFFFFF">
                      <a:lumMod val="65000"/>
                      <a:alpha val="0"/>
                    </a:sysClr>
                  </a:solidFill>
                </a:ln>
                <a:solidFill>
                  <a:schemeClr val="tx1">
                    <a:lumMod val="85000"/>
                    <a:lumOff val="15000"/>
                  </a:schemeClr>
                </a:solidFill>
                <a:latin typeface="+mn-ea"/>
              </a:rPr>
              <a:t>년 매출액 기준</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대표적인 블록버스터 의약품인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휴미라</a:t>
            </a:r>
            <a:r>
              <a:rPr lang="en-US" altLang="ko-KR" sz="900" b="1" dirty="0">
                <a:ln>
                  <a:solidFill>
                    <a:sysClr val="window" lastClr="FFFFFF">
                      <a:lumMod val="65000"/>
                      <a:alpha val="0"/>
                    </a:sysClr>
                  </a:solidFill>
                </a:ln>
                <a:solidFill>
                  <a:schemeClr val="tx1">
                    <a:lumMod val="85000"/>
                    <a:lumOff val="15000"/>
                  </a:schemeClr>
                </a:solidFill>
                <a:latin typeface="+mn-ea"/>
              </a:rPr>
              <a:t>(Humira)’, ‘</a:t>
            </a:r>
            <a:r>
              <a:rPr lang="ko-KR" altLang="en-US" sz="900" b="1" dirty="0">
                <a:ln>
                  <a:solidFill>
                    <a:sysClr val="window" lastClr="FFFFFF">
                      <a:lumMod val="65000"/>
                      <a:alpha val="0"/>
                    </a:sysClr>
                  </a:solidFill>
                </a:ln>
                <a:solidFill>
                  <a:schemeClr val="tx1">
                    <a:lumMod val="85000"/>
                    <a:lumOff val="15000"/>
                  </a:schemeClr>
                </a:solidFill>
                <a:latin typeface="+mn-ea"/>
              </a:rPr>
              <a:t>스텔라라 </a:t>
            </a:r>
            <a:r>
              <a:rPr lang="en-US" altLang="ko-KR" sz="900" b="1" dirty="0">
                <a:ln>
                  <a:solidFill>
                    <a:sysClr val="window" lastClr="FFFFFF">
                      <a:lumMod val="65000"/>
                      <a:alpha val="0"/>
                    </a:sysClr>
                  </a:solidFill>
                </a:ln>
                <a:solidFill>
                  <a:schemeClr val="tx1">
                    <a:lumMod val="85000"/>
                    <a:lumOff val="15000"/>
                  </a:schemeClr>
                </a:solidFill>
                <a:latin typeface="+mn-ea"/>
              </a:rPr>
              <a:t>(Stelara)’ </a:t>
            </a:r>
            <a:r>
              <a:rPr lang="ko-KR" altLang="en-US" sz="900" b="1" dirty="0">
                <a:ln>
                  <a:solidFill>
                    <a:sysClr val="window" lastClr="FFFFFF">
                      <a:lumMod val="65000"/>
                      <a:alpha val="0"/>
                    </a:sysClr>
                  </a:solidFill>
                </a:ln>
                <a:solidFill>
                  <a:schemeClr val="tx1">
                    <a:lumMod val="85000"/>
                    <a:lumOff val="15000"/>
                  </a:schemeClr>
                </a:solidFill>
                <a:latin typeface="+mn-ea"/>
              </a:rPr>
              <a:t>등이 포함된 자가면역 치료제가 </a:t>
            </a:r>
            <a:r>
              <a:rPr lang="en-US" altLang="ko-KR" sz="900" b="1" dirty="0">
                <a:ln>
                  <a:solidFill>
                    <a:sysClr val="window" lastClr="FFFFFF">
                      <a:lumMod val="65000"/>
                      <a:alpha val="0"/>
                    </a:sysClr>
                  </a:solidFill>
                </a:ln>
                <a:solidFill>
                  <a:schemeClr val="tx1">
                    <a:lumMod val="85000"/>
                    <a:lumOff val="15000"/>
                  </a:schemeClr>
                </a:solidFill>
                <a:latin typeface="+mn-ea"/>
              </a:rPr>
              <a:t>22%</a:t>
            </a:r>
            <a:r>
              <a:rPr lang="ko-KR" altLang="en-US" sz="900" b="1" dirty="0">
                <a:ln>
                  <a:solidFill>
                    <a:sysClr val="window" lastClr="FFFFFF">
                      <a:lumMod val="65000"/>
                      <a:alpha val="0"/>
                    </a:sysClr>
                  </a:solidFill>
                </a:ln>
                <a:solidFill>
                  <a:schemeClr val="tx1">
                    <a:lumMod val="85000"/>
                    <a:lumOff val="15000"/>
                  </a:schemeClr>
                </a:solidFill>
                <a:latin typeface="+mn-ea"/>
              </a:rPr>
              <a:t>로 가장 큰 비중을 차지 </a:t>
            </a:r>
          </a:p>
          <a:p>
            <a:pPr marL="271463" indent="-171450" fontAlgn="ctr">
              <a:lnSpc>
                <a:spcPct val="110000"/>
              </a:lnSpc>
              <a:spcAft>
                <a:spcPts val="500"/>
              </a:spcAft>
              <a:buFontTx/>
              <a:buChar char="-"/>
              <a:defRPr/>
            </a:pPr>
            <a:r>
              <a:rPr lang="ko-KR" altLang="en-US" sz="900" dirty="0">
                <a:ln>
                  <a:solidFill>
                    <a:sysClr val="window" lastClr="FFFFFF">
                      <a:lumMod val="65000"/>
                      <a:alpha val="0"/>
                    </a:sysClr>
                  </a:solidFill>
                </a:ln>
                <a:solidFill>
                  <a:schemeClr val="tx1">
                    <a:lumMod val="85000"/>
                    <a:lumOff val="15000"/>
                  </a:schemeClr>
                </a:solidFill>
                <a:latin typeface="+mn-ea"/>
              </a:rPr>
              <a:t>자가면역 치료제 다음으로는 면역항암제</a:t>
            </a:r>
            <a:r>
              <a:rPr lang="en-US" altLang="ko-KR" sz="900" dirty="0">
                <a:ln>
                  <a:solidFill>
                    <a:sysClr val="window" lastClr="FFFFFF">
                      <a:lumMod val="65000"/>
                      <a:alpha val="0"/>
                    </a:sysClr>
                  </a:solidFill>
                </a:ln>
                <a:solidFill>
                  <a:schemeClr val="tx1">
                    <a:lumMod val="85000"/>
                    <a:lumOff val="15000"/>
                  </a:schemeClr>
                </a:solidFill>
                <a:latin typeface="+mn-ea"/>
              </a:rPr>
              <a:t>(18%),</a:t>
            </a:r>
            <a:r>
              <a:rPr lang="ko-KR" altLang="en-US" sz="900" dirty="0">
                <a:ln>
                  <a:solidFill>
                    <a:sysClr val="window" lastClr="FFFFFF">
                      <a:lumMod val="65000"/>
                      <a:alpha val="0"/>
                    </a:sysClr>
                  </a:solidFill>
                </a:ln>
                <a:solidFill>
                  <a:schemeClr val="tx1">
                    <a:lumMod val="85000"/>
                    <a:lumOff val="15000"/>
                  </a:schemeClr>
                </a:solidFill>
                <a:latin typeface="+mn-ea"/>
              </a:rPr>
              <a:t> 당뇨병 치료제</a:t>
            </a:r>
            <a:r>
              <a:rPr lang="en-US" altLang="ko-KR" sz="900" dirty="0">
                <a:ln>
                  <a:solidFill>
                    <a:sysClr val="window" lastClr="FFFFFF">
                      <a:lumMod val="65000"/>
                      <a:alpha val="0"/>
                    </a:sysClr>
                  </a:solidFill>
                </a:ln>
                <a:solidFill>
                  <a:schemeClr val="tx1">
                    <a:lumMod val="85000"/>
                    <a:lumOff val="15000"/>
                  </a:schemeClr>
                </a:solidFill>
                <a:latin typeface="+mn-ea"/>
              </a:rPr>
              <a:t>(18%), </a:t>
            </a:r>
            <a:r>
              <a:rPr lang="ko-KR" altLang="en-US" sz="900" dirty="0">
                <a:ln>
                  <a:solidFill>
                    <a:sysClr val="window" lastClr="FFFFFF">
                      <a:lumMod val="65000"/>
                      <a:alpha val="0"/>
                    </a:sysClr>
                  </a:solidFill>
                </a:ln>
                <a:solidFill>
                  <a:schemeClr val="tx1">
                    <a:lumMod val="85000"/>
                    <a:lumOff val="15000"/>
                  </a:schemeClr>
                </a:solidFill>
                <a:latin typeface="+mn-ea"/>
              </a:rPr>
              <a:t>백신</a:t>
            </a:r>
            <a:r>
              <a:rPr lang="en-US" altLang="ko-KR" sz="900" dirty="0">
                <a:ln>
                  <a:solidFill>
                    <a:sysClr val="window" lastClr="FFFFFF">
                      <a:lumMod val="65000"/>
                      <a:alpha val="0"/>
                    </a:sysClr>
                  </a:solidFill>
                </a:ln>
                <a:solidFill>
                  <a:schemeClr val="tx1">
                    <a:lumMod val="85000"/>
                    <a:lumOff val="15000"/>
                  </a:schemeClr>
                </a:solidFill>
                <a:latin typeface="+mn-ea"/>
              </a:rPr>
              <a:t>(5%), </a:t>
            </a:r>
            <a:r>
              <a:rPr lang="ko-KR" altLang="en-US" sz="900" dirty="0">
                <a:ln>
                  <a:solidFill>
                    <a:sysClr val="window" lastClr="FFFFFF">
                      <a:lumMod val="65000"/>
                      <a:alpha val="0"/>
                    </a:sysClr>
                  </a:solidFill>
                </a:ln>
                <a:solidFill>
                  <a:schemeClr val="tx1">
                    <a:lumMod val="85000"/>
                    <a:lumOff val="15000"/>
                  </a:schemeClr>
                </a:solidFill>
                <a:latin typeface="+mn-ea"/>
              </a:rPr>
              <a:t>기타 중추신경계</a:t>
            </a:r>
            <a:r>
              <a:rPr lang="en-US" altLang="ko-KR" sz="900" dirty="0">
                <a:ln>
                  <a:solidFill>
                    <a:sysClr val="window" lastClr="FFFFFF">
                      <a:lumMod val="65000"/>
                      <a:alpha val="0"/>
                    </a:sysClr>
                  </a:solidFill>
                </a:ln>
                <a:solidFill>
                  <a:schemeClr val="tx1">
                    <a:lumMod val="85000"/>
                    <a:lumOff val="15000"/>
                  </a:schemeClr>
                </a:solidFill>
                <a:latin typeface="+mn-ea"/>
              </a:rPr>
              <a:t>(4%) </a:t>
            </a:r>
            <a:r>
              <a:rPr lang="ko-KR" altLang="en-US" sz="900" dirty="0">
                <a:ln>
                  <a:solidFill>
                    <a:sysClr val="window" lastClr="FFFFFF">
                      <a:lumMod val="65000"/>
                      <a:alpha val="0"/>
                    </a:sysClr>
                  </a:solidFill>
                </a:ln>
                <a:solidFill>
                  <a:schemeClr val="tx1">
                    <a:lumMod val="85000"/>
                    <a:lumOff val="15000"/>
                  </a:schemeClr>
                </a:solidFill>
                <a:latin typeface="+mn-ea"/>
              </a:rPr>
              <a:t>순으로 시장 점유</a:t>
            </a:r>
            <a:endParaRPr lang="en-US" altLang="ko-KR" sz="900" dirty="0">
              <a:ln>
                <a:solidFill>
                  <a:sysClr val="window" lastClr="FFFFFF">
                    <a:lumMod val="65000"/>
                    <a:alpha val="0"/>
                  </a:sysClr>
                </a:solidFill>
              </a:ln>
              <a:solidFill>
                <a:schemeClr val="tx1">
                  <a:lumMod val="85000"/>
                  <a:lumOff val="15000"/>
                </a:schemeClr>
              </a:solidFill>
              <a:latin typeface="+mn-ea"/>
            </a:endParaRPr>
          </a:p>
        </p:txBody>
      </p:sp>
      <p:sp>
        <p:nvSpPr>
          <p:cNvPr id="42" name="TextBox 41">
            <a:extLst>
              <a:ext uri="{FF2B5EF4-FFF2-40B4-BE49-F238E27FC236}">
                <a16:creationId xmlns:a16="http://schemas.microsoft.com/office/drawing/2014/main" id="{20B93460-197A-413D-AF32-64C88E53C100}"/>
              </a:ext>
            </a:extLst>
          </p:cNvPr>
          <p:cNvSpPr txBox="1"/>
          <p:nvPr/>
        </p:nvSpPr>
        <p:spPr>
          <a:xfrm>
            <a:off x="5137538" y="5845498"/>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dirty="0">
                <a:solidFill>
                  <a:schemeClr val="bg1">
                    <a:lumMod val="50000"/>
                  </a:schemeClr>
                </a:solidFill>
              </a:rPr>
              <a:t>Source: </a:t>
            </a:r>
            <a:r>
              <a:rPr lang="ko-KR" altLang="en-US" dirty="0">
                <a:solidFill>
                  <a:schemeClr val="bg1">
                    <a:lumMod val="50000"/>
                  </a:schemeClr>
                </a:solidFill>
              </a:rPr>
              <a:t>한국바이오의약품협회</a:t>
            </a:r>
            <a:r>
              <a:rPr lang="en-US" altLang="ko-KR" dirty="0">
                <a:solidFill>
                  <a:schemeClr val="bg1">
                    <a:lumMod val="50000"/>
                  </a:schemeClr>
                </a:solidFill>
              </a:rPr>
              <a:t>, Statista, </a:t>
            </a:r>
            <a:r>
              <a:rPr lang="ko-KR" altLang="en-US" dirty="0">
                <a:solidFill>
                  <a:schemeClr val="bg1">
                    <a:lumMod val="50000"/>
                  </a:schemeClr>
                </a:solidFill>
              </a:rPr>
              <a:t>삼정</a:t>
            </a:r>
            <a:r>
              <a:rPr lang="en-US" altLang="ko-KR" dirty="0">
                <a:solidFill>
                  <a:schemeClr val="bg1">
                    <a:lumMod val="50000"/>
                  </a:schemeClr>
                </a:solidFill>
              </a:rPr>
              <a:t>KPMG </a:t>
            </a:r>
            <a:r>
              <a:rPr lang="ko-KR" altLang="en-US" dirty="0">
                <a:solidFill>
                  <a:schemeClr val="bg1">
                    <a:lumMod val="50000"/>
                  </a:schemeClr>
                </a:solidFill>
              </a:rPr>
              <a:t>경제연구원</a:t>
            </a:r>
            <a:endParaRPr lang="en-US" altLang="ko-KR" dirty="0">
              <a:solidFill>
                <a:schemeClr val="bg1">
                  <a:lumMod val="50000"/>
                </a:schemeClr>
              </a:solidFill>
            </a:endParaRPr>
          </a:p>
          <a:p>
            <a:r>
              <a:rPr lang="en-US" altLang="ko-KR" dirty="0">
                <a:solidFill>
                  <a:schemeClr val="bg1">
                    <a:lumMod val="50000"/>
                  </a:schemeClr>
                </a:solidFill>
              </a:rPr>
              <a:t>Note 1): </a:t>
            </a:r>
            <a:r>
              <a:rPr lang="ko-KR" altLang="en-US" dirty="0">
                <a:solidFill>
                  <a:schemeClr val="bg1">
                    <a:lumMod val="50000"/>
                  </a:schemeClr>
                </a:solidFill>
              </a:rPr>
              <a:t>종양학은 암의 연구</a:t>
            </a:r>
            <a:r>
              <a:rPr lang="en-US" altLang="ko-KR" dirty="0">
                <a:solidFill>
                  <a:schemeClr val="bg1">
                    <a:lumMod val="50000"/>
                  </a:schemeClr>
                </a:solidFill>
              </a:rPr>
              <a:t>, </a:t>
            </a:r>
            <a:r>
              <a:rPr lang="ko-KR" altLang="en-US" dirty="0">
                <a:solidFill>
                  <a:schemeClr val="bg1">
                    <a:lumMod val="50000"/>
                  </a:schemeClr>
                </a:solidFill>
              </a:rPr>
              <a:t>치료</a:t>
            </a:r>
            <a:r>
              <a:rPr lang="en-US" altLang="ko-KR" dirty="0">
                <a:solidFill>
                  <a:schemeClr val="bg1">
                    <a:lumMod val="50000"/>
                  </a:schemeClr>
                </a:solidFill>
              </a:rPr>
              <a:t>, </a:t>
            </a:r>
            <a:r>
              <a:rPr lang="ko-KR" altLang="en-US" dirty="0">
                <a:solidFill>
                  <a:schemeClr val="bg1">
                    <a:lumMod val="50000"/>
                  </a:schemeClr>
                </a:solidFill>
              </a:rPr>
              <a:t>진단</a:t>
            </a:r>
            <a:r>
              <a:rPr lang="en-US" altLang="ko-KR" dirty="0">
                <a:solidFill>
                  <a:schemeClr val="bg1">
                    <a:lumMod val="50000"/>
                  </a:schemeClr>
                </a:solidFill>
              </a:rPr>
              <a:t>, </a:t>
            </a:r>
            <a:r>
              <a:rPr lang="ko-KR" altLang="en-US" dirty="0">
                <a:solidFill>
                  <a:schemeClr val="bg1">
                    <a:lumMod val="50000"/>
                  </a:schemeClr>
                </a:solidFill>
              </a:rPr>
              <a:t>예방을 다루는 의학의 분과</a:t>
            </a:r>
            <a:endParaRPr lang="en-US" altLang="ko-KR" dirty="0">
              <a:solidFill>
                <a:schemeClr val="bg1">
                  <a:lumMod val="50000"/>
                </a:schemeClr>
              </a:solidFill>
            </a:endParaRPr>
          </a:p>
        </p:txBody>
      </p:sp>
      <p:sp>
        <p:nvSpPr>
          <p:cNvPr id="43" name="직사각형 42">
            <a:extLst>
              <a:ext uri="{FF2B5EF4-FFF2-40B4-BE49-F238E27FC236}">
                <a16:creationId xmlns:a16="http://schemas.microsoft.com/office/drawing/2014/main" id="{AFA5701D-F6B8-4430-9399-3ED843ECD72E}"/>
              </a:ext>
            </a:extLst>
          </p:cNvPr>
          <p:cNvSpPr/>
          <p:nvPr/>
        </p:nvSpPr>
        <p:spPr>
          <a:xfrm>
            <a:off x="5132388" y="2572728"/>
            <a:ext cx="4289763" cy="1340092"/>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글로벌 바이오의약품 중 자가면역 치료제 시장점유율이 가장 큰 가운데</a:t>
            </a:r>
            <a:r>
              <a:rPr lang="en-US" altLang="ko-KR" sz="900" b="1" dirty="0">
                <a:ln>
                  <a:solidFill>
                    <a:sysClr val="window" lastClr="FFFFFF">
                      <a:lumMod val="65000"/>
                      <a:alpha val="0"/>
                    </a:sysClr>
                  </a:solidFill>
                </a:ln>
                <a:solidFill>
                  <a:schemeClr val="tx1">
                    <a:lumMod val="85000"/>
                    <a:lumOff val="15000"/>
                  </a:schemeClr>
                </a:solidFill>
                <a:latin typeface="+mn-ea"/>
              </a:rPr>
              <a:t>, 2021</a:t>
            </a:r>
            <a:r>
              <a:rPr lang="ko-KR" altLang="en-US" sz="900" b="1" dirty="0">
                <a:ln>
                  <a:solidFill>
                    <a:sysClr val="window" lastClr="FFFFFF">
                      <a:lumMod val="65000"/>
                      <a:alpha val="0"/>
                    </a:sysClr>
                  </a:solidFill>
                </a:ln>
                <a:solidFill>
                  <a:schemeClr val="tx1">
                    <a:lumMod val="85000"/>
                    <a:lumOff val="15000"/>
                  </a:schemeClr>
                </a:solidFill>
                <a:latin typeface="+mn-ea"/>
              </a:rPr>
              <a:t>년 </a:t>
            </a:r>
            <a:r>
              <a:rPr lang="en-US" altLang="ko-KR" sz="900" b="1" dirty="0">
                <a:ln>
                  <a:solidFill>
                    <a:sysClr val="window" lastClr="FFFFFF">
                      <a:lumMod val="65000"/>
                      <a:alpha val="0"/>
                    </a:sysClr>
                  </a:solidFill>
                </a:ln>
                <a:solidFill>
                  <a:schemeClr val="tx1">
                    <a:lumMod val="85000"/>
                    <a:lumOff val="15000"/>
                  </a:schemeClr>
                </a:solidFill>
                <a:latin typeface="+mn-ea"/>
              </a:rPr>
              <a:t>COVID-19 </a:t>
            </a:r>
            <a:r>
              <a:rPr lang="ko-KR" altLang="en-US" sz="900" b="1" dirty="0">
                <a:ln>
                  <a:solidFill>
                    <a:sysClr val="window" lastClr="FFFFFF">
                      <a:lumMod val="65000"/>
                      <a:alpha val="0"/>
                    </a:sysClr>
                  </a:solidFill>
                </a:ln>
                <a:solidFill>
                  <a:schemeClr val="tx1">
                    <a:lumMod val="85000"/>
                    <a:lumOff val="15000"/>
                  </a:schemeClr>
                </a:solidFill>
                <a:latin typeface="+mn-ea"/>
              </a:rPr>
              <a:t>팬데믹 영향으로 백신 수요가 급증하면서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코미나티</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제품이 매출액 </a:t>
            </a:r>
            <a:r>
              <a:rPr lang="en-US" altLang="ko-KR" sz="900" b="1" dirty="0">
                <a:ln>
                  <a:solidFill>
                    <a:sysClr val="window" lastClr="FFFFFF">
                      <a:lumMod val="65000"/>
                      <a:alpha val="0"/>
                    </a:sysClr>
                  </a:solidFill>
                </a:ln>
                <a:solidFill>
                  <a:schemeClr val="tx1">
                    <a:lumMod val="85000"/>
                    <a:lumOff val="15000"/>
                  </a:schemeClr>
                </a:solidFill>
                <a:latin typeface="+mn-ea"/>
              </a:rPr>
              <a:t>1</a:t>
            </a:r>
            <a:r>
              <a:rPr lang="ko-KR" altLang="en-US" sz="900" b="1" dirty="0">
                <a:ln>
                  <a:solidFill>
                    <a:sysClr val="window" lastClr="FFFFFF">
                      <a:lumMod val="65000"/>
                      <a:alpha val="0"/>
                    </a:sysClr>
                  </a:solidFill>
                </a:ln>
                <a:solidFill>
                  <a:schemeClr val="tx1">
                    <a:lumMod val="85000"/>
                    <a:lumOff val="15000"/>
                  </a:schemeClr>
                </a:solidFill>
                <a:latin typeface="+mn-ea"/>
              </a:rPr>
              <a:t>위를 달성하였고</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스파이크박스</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 역시 상위권 기록</a:t>
            </a:r>
            <a:endParaRPr lang="en-US" altLang="ko-KR" sz="900" b="1" dirty="0">
              <a:ln>
                <a:solidFill>
                  <a:sysClr val="window" lastClr="FFFFFF">
                    <a:lumMod val="65000"/>
                    <a:alpha val="0"/>
                  </a:sysClr>
                </a:solidFill>
              </a:ln>
              <a:solidFill>
                <a:schemeClr val="tx1">
                  <a:lumMod val="85000"/>
                  <a:lumOff val="15000"/>
                </a:schemeClr>
              </a:solidFill>
              <a:latin typeface="+mn-ea"/>
            </a:endParaRPr>
          </a:p>
          <a:p>
            <a:pPr marL="271463" indent="-171450" fontAlgn="ctr">
              <a:lnSpc>
                <a:spcPct val="110000"/>
              </a:lnSpc>
              <a:spcAft>
                <a:spcPts val="500"/>
              </a:spcAft>
              <a:buFontTx/>
              <a:buChar char="-"/>
              <a:defRPr/>
            </a:pPr>
            <a:r>
              <a:rPr lang="en-US" altLang="ko-KR" sz="900" dirty="0">
                <a:ln>
                  <a:solidFill>
                    <a:sysClr val="window" lastClr="FFFFFF">
                      <a:lumMod val="65000"/>
                      <a:alpha val="0"/>
                    </a:sysClr>
                  </a:solidFill>
                </a:ln>
                <a:solidFill>
                  <a:schemeClr val="tx1">
                    <a:lumMod val="85000"/>
                    <a:lumOff val="15000"/>
                  </a:schemeClr>
                </a:solidFill>
                <a:latin typeface="+mn-ea"/>
              </a:rPr>
              <a:t>2028</a:t>
            </a:r>
            <a:r>
              <a:rPr lang="ko-KR" altLang="en-US" sz="900" dirty="0">
                <a:ln>
                  <a:solidFill>
                    <a:sysClr val="window" lastClr="FFFFFF">
                      <a:lumMod val="65000"/>
                      <a:alpha val="0"/>
                    </a:sysClr>
                  </a:solidFill>
                </a:ln>
                <a:solidFill>
                  <a:schemeClr val="tx1">
                    <a:lumMod val="85000"/>
                    <a:lumOff val="15000"/>
                  </a:schemeClr>
                </a:solidFill>
                <a:latin typeface="+mn-ea"/>
              </a:rPr>
              <a:t>년까지 </a:t>
            </a:r>
            <a:r>
              <a:rPr lang="en-US" altLang="ko-KR" sz="900" dirty="0">
                <a:ln>
                  <a:solidFill>
                    <a:sysClr val="window" lastClr="FFFFFF">
                      <a:lumMod val="65000"/>
                      <a:alpha val="0"/>
                    </a:sysClr>
                  </a:solidFill>
                </a:ln>
                <a:solidFill>
                  <a:schemeClr val="tx1">
                    <a:lumMod val="85000"/>
                    <a:lumOff val="15000"/>
                  </a:schemeClr>
                </a:solidFill>
                <a:latin typeface="+mn-ea"/>
              </a:rPr>
              <a:t>COVID-19 </a:t>
            </a:r>
            <a:r>
              <a:rPr lang="ko-KR" altLang="en-US" sz="900" dirty="0">
                <a:ln>
                  <a:solidFill>
                    <a:sysClr val="window" lastClr="FFFFFF">
                      <a:lumMod val="65000"/>
                      <a:alpha val="0"/>
                    </a:sysClr>
                  </a:solidFill>
                </a:ln>
                <a:solidFill>
                  <a:schemeClr val="tx1">
                    <a:lumMod val="85000"/>
                    <a:lumOff val="15000"/>
                  </a:schemeClr>
                </a:solidFill>
                <a:latin typeface="+mn-ea"/>
              </a:rPr>
              <a:t>팬데믹의 영향이 점차 감소하여</a:t>
            </a:r>
            <a:r>
              <a:rPr lang="en-US" altLang="ko-KR" sz="900" dirty="0">
                <a:ln>
                  <a:solidFill>
                    <a:sysClr val="window" lastClr="FFFFFF">
                      <a:lumMod val="65000"/>
                      <a:alpha val="0"/>
                    </a:sysClr>
                  </a:solidFill>
                </a:ln>
                <a:solidFill>
                  <a:schemeClr val="tx1">
                    <a:lumMod val="85000"/>
                    <a:lumOff val="15000"/>
                  </a:schemeClr>
                </a:solidFill>
                <a:latin typeface="+mn-ea"/>
              </a:rPr>
              <a:t> </a:t>
            </a:r>
            <a:r>
              <a:rPr lang="ko-KR" altLang="en-US" sz="900" dirty="0">
                <a:ln>
                  <a:solidFill>
                    <a:sysClr val="window" lastClr="FFFFFF">
                      <a:lumMod val="65000"/>
                      <a:alpha val="0"/>
                    </a:sysClr>
                  </a:solidFill>
                </a:ln>
                <a:solidFill>
                  <a:schemeClr val="tx1">
                    <a:lumMod val="85000"/>
                    <a:lumOff val="15000"/>
                  </a:schemeClr>
                </a:solidFill>
                <a:latin typeface="+mn-ea"/>
              </a:rPr>
              <a:t>관련 백신 매출 성장세는 둔화되고</a:t>
            </a:r>
            <a:r>
              <a:rPr lang="en-US" altLang="ko-KR" sz="900" dirty="0">
                <a:ln>
                  <a:solidFill>
                    <a:sysClr val="window" lastClr="FFFFFF">
                      <a:lumMod val="65000"/>
                      <a:alpha val="0"/>
                    </a:sysClr>
                  </a:solidFill>
                </a:ln>
                <a:solidFill>
                  <a:schemeClr val="tx1">
                    <a:lumMod val="85000"/>
                    <a:lumOff val="15000"/>
                  </a:schemeClr>
                </a:solidFill>
                <a:latin typeface="+mn-ea"/>
              </a:rPr>
              <a:t>, </a:t>
            </a:r>
            <a:r>
              <a:rPr lang="ko-KR" altLang="en-US" sz="900" dirty="0">
                <a:ln>
                  <a:solidFill>
                    <a:sysClr val="window" lastClr="FFFFFF">
                      <a:lumMod val="65000"/>
                      <a:alpha val="0"/>
                    </a:sysClr>
                  </a:solidFill>
                </a:ln>
                <a:solidFill>
                  <a:schemeClr val="tx1">
                    <a:lumMod val="85000"/>
                    <a:lumOff val="15000"/>
                  </a:schemeClr>
                </a:solidFill>
                <a:latin typeface="+mn-ea"/>
              </a:rPr>
              <a:t>휴미라의 경우 </a:t>
            </a:r>
            <a:r>
              <a:rPr lang="en-US" altLang="ko-KR" sz="900" dirty="0">
                <a:ln>
                  <a:solidFill>
                    <a:sysClr val="window" lastClr="FFFFFF">
                      <a:lumMod val="65000"/>
                      <a:alpha val="0"/>
                    </a:sysClr>
                  </a:solidFill>
                </a:ln>
                <a:solidFill>
                  <a:schemeClr val="tx1">
                    <a:lumMod val="85000"/>
                    <a:lumOff val="15000"/>
                  </a:schemeClr>
                </a:solidFill>
                <a:latin typeface="+mn-ea"/>
              </a:rPr>
              <a:t>2023</a:t>
            </a:r>
            <a:r>
              <a:rPr lang="ko-KR" altLang="en-US" sz="900" dirty="0">
                <a:ln>
                  <a:solidFill>
                    <a:sysClr val="window" lastClr="FFFFFF">
                      <a:lumMod val="65000"/>
                      <a:alpha val="0"/>
                    </a:sysClr>
                  </a:solidFill>
                </a:ln>
                <a:solidFill>
                  <a:schemeClr val="tx1">
                    <a:lumMod val="85000"/>
                    <a:lumOff val="15000"/>
                  </a:schemeClr>
                </a:solidFill>
                <a:latin typeface="+mn-ea"/>
              </a:rPr>
              <a:t>년 </a:t>
            </a:r>
            <a:r>
              <a:rPr lang="en-US" altLang="ko-KR" sz="900" dirty="0">
                <a:ln>
                  <a:solidFill>
                    <a:sysClr val="window" lastClr="FFFFFF">
                      <a:lumMod val="65000"/>
                      <a:alpha val="0"/>
                    </a:sysClr>
                  </a:solidFill>
                </a:ln>
                <a:solidFill>
                  <a:schemeClr val="tx1">
                    <a:lumMod val="85000"/>
                    <a:lumOff val="15000"/>
                  </a:schemeClr>
                </a:solidFill>
                <a:latin typeface="+mn-ea"/>
              </a:rPr>
              <a:t>1</a:t>
            </a:r>
            <a:r>
              <a:rPr lang="ko-KR" altLang="en-US" sz="900" dirty="0">
                <a:ln>
                  <a:solidFill>
                    <a:sysClr val="window" lastClr="FFFFFF">
                      <a:lumMod val="65000"/>
                      <a:alpha val="0"/>
                    </a:sysClr>
                  </a:solidFill>
                </a:ln>
                <a:solidFill>
                  <a:schemeClr val="tx1">
                    <a:lumMod val="85000"/>
                    <a:lumOff val="15000"/>
                  </a:schemeClr>
                </a:solidFill>
                <a:latin typeface="+mn-ea"/>
              </a:rPr>
              <a:t>월부터 바이오시밀러 등장에 따라 매출 감소 예상 </a:t>
            </a:r>
            <a:endParaRPr lang="en-US" altLang="ko-KR" sz="900" dirty="0">
              <a:ln>
                <a:solidFill>
                  <a:sysClr val="window" lastClr="FFFFFF">
                    <a:lumMod val="65000"/>
                    <a:alpha val="0"/>
                  </a:sysClr>
                </a:solidFill>
              </a:ln>
              <a:solidFill>
                <a:schemeClr val="tx1">
                  <a:lumMod val="85000"/>
                  <a:lumOff val="15000"/>
                </a:schemeClr>
              </a:solidFill>
              <a:latin typeface="+mn-ea"/>
            </a:endParaRPr>
          </a:p>
          <a:p>
            <a:pPr marL="90000" indent="-90000" fontAlgn="ctr">
              <a:lnSpc>
                <a:spcPct val="110000"/>
              </a:lnSpc>
              <a:spcAft>
                <a:spcPts val="500"/>
              </a:spcAft>
              <a:buFont typeface="Arial" panose="020B0604020202020204" pitchFamily="34" charset="0"/>
              <a:buChar char="•"/>
              <a:defRPr/>
            </a:pPr>
            <a:r>
              <a:rPr lang="ko-KR" altLang="en-US" sz="900" b="1" dirty="0">
                <a:ln>
                  <a:solidFill>
                    <a:sysClr val="window" lastClr="FFFFFF">
                      <a:lumMod val="65000"/>
                      <a:alpha val="0"/>
                    </a:sysClr>
                  </a:solidFill>
                </a:ln>
                <a:solidFill>
                  <a:schemeClr val="tx1">
                    <a:lumMod val="85000"/>
                    <a:lumOff val="15000"/>
                  </a:schemeClr>
                </a:solidFill>
                <a:latin typeface="+mn-ea"/>
              </a:rPr>
              <a:t>반면에 종양학</a:t>
            </a:r>
            <a:r>
              <a:rPr lang="en-US" altLang="ko-KR" sz="900" b="1" dirty="0">
                <a:ln>
                  <a:solidFill>
                    <a:sysClr val="window" lastClr="FFFFFF">
                      <a:lumMod val="65000"/>
                      <a:alpha val="0"/>
                    </a:sysClr>
                  </a:solidFill>
                </a:ln>
                <a:solidFill>
                  <a:schemeClr val="tx1">
                    <a:lumMod val="85000"/>
                    <a:lumOff val="15000"/>
                  </a:schemeClr>
                </a:solidFill>
                <a:latin typeface="+mn-ea"/>
              </a:rPr>
              <a:t>(Oncology)</a:t>
            </a:r>
            <a:r>
              <a:rPr lang="en-US" altLang="ko-KR" sz="900" b="1" baseline="30000" dirty="0">
                <a:ln>
                  <a:solidFill>
                    <a:sysClr val="window" lastClr="FFFFFF">
                      <a:lumMod val="65000"/>
                      <a:alpha val="0"/>
                    </a:sysClr>
                  </a:solidFill>
                </a:ln>
                <a:solidFill>
                  <a:schemeClr val="tx1">
                    <a:lumMod val="85000"/>
                    <a:lumOff val="15000"/>
                  </a:schemeClr>
                </a:solidFill>
                <a:latin typeface="+mn-ea"/>
              </a:rPr>
              <a:t>1)</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분야의 강세가 예상되면서</a:t>
            </a:r>
            <a:r>
              <a:rPr lang="en-US" altLang="ko-KR" sz="900" b="1" dirty="0">
                <a:ln>
                  <a:solidFill>
                    <a:sysClr val="window" lastClr="FFFFFF">
                      <a:lumMod val="65000"/>
                      <a:alpha val="0"/>
                    </a:sysClr>
                  </a:solidFill>
                </a:ln>
                <a:solidFill>
                  <a:schemeClr val="tx1">
                    <a:lumMod val="85000"/>
                    <a:lumOff val="15000"/>
                  </a:schemeClr>
                </a:solidFill>
                <a:latin typeface="+mn-ea"/>
              </a:rPr>
              <a:t> </a:t>
            </a:r>
            <a:r>
              <a:rPr lang="ko-KR" altLang="en-US" sz="900" b="1" dirty="0">
                <a:ln>
                  <a:solidFill>
                    <a:sysClr val="window" lastClr="FFFFFF">
                      <a:lumMod val="65000"/>
                      <a:alpha val="0"/>
                    </a:sysClr>
                  </a:solidFill>
                </a:ln>
                <a:solidFill>
                  <a:schemeClr val="tx1">
                    <a:lumMod val="85000"/>
                    <a:lumOff val="15000"/>
                  </a:schemeClr>
                </a:solidFill>
                <a:latin typeface="+mn-ea"/>
              </a:rPr>
              <a:t>면역항암제인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키트루다</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와 </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옵디보</a:t>
            </a:r>
            <a:r>
              <a:rPr lang="en-US" altLang="ko-KR" sz="900" b="1" dirty="0">
                <a:ln>
                  <a:solidFill>
                    <a:sysClr val="window" lastClr="FFFFFF">
                      <a:lumMod val="65000"/>
                      <a:alpha val="0"/>
                    </a:sysClr>
                  </a:solidFill>
                </a:ln>
                <a:solidFill>
                  <a:schemeClr val="tx1">
                    <a:lumMod val="85000"/>
                    <a:lumOff val="15000"/>
                  </a:schemeClr>
                </a:solidFill>
                <a:latin typeface="+mn-ea"/>
              </a:rPr>
              <a:t>’</a:t>
            </a:r>
            <a:r>
              <a:rPr lang="ko-KR" altLang="en-US" sz="900" b="1" dirty="0">
                <a:ln>
                  <a:solidFill>
                    <a:sysClr val="window" lastClr="FFFFFF">
                      <a:lumMod val="65000"/>
                      <a:alpha val="0"/>
                    </a:sysClr>
                  </a:solidFill>
                </a:ln>
                <a:solidFill>
                  <a:schemeClr val="tx1">
                    <a:lumMod val="85000"/>
                    <a:lumOff val="15000"/>
                  </a:schemeClr>
                </a:solidFill>
                <a:latin typeface="+mn-ea"/>
              </a:rPr>
              <a:t>가 바이오의약품 매출 성장을 주도할 것으로 전망</a:t>
            </a:r>
            <a:endParaRPr lang="en-US" altLang="ko-KR" sz="900" b="1" dirty="0">
              <a:ln>
                <a:solidFill>
                  <a:sysClr val="window" lastClr="FFFFFF">
                    <a:lumMod val="65000"/>
                    <a:alpha val="0"/>
                  </a:sysClr>
                </a:solidFill>
              </a:ln>
              <a:solidFill>
                <a:schemeClr val="tx1">
                  <a:lumMod val="85000"/>
                  <a:lumOff val="15000"/>
                </a:schemeClr>
              </a:solidFill>
              <a:latin typeface="+mn-ea"/>
            </a:endParaRPr>
          </a:p>
        </p:txBody>
      </p:sp>
      <p:sp>
        <p:nvSpPr>
          <p:cNvPr id="77" name="TextBox 76">
            <a:extLst>
              <a:ext uri="{FF2B5EF4-FFF2-40B4-BE49-F238E27FC236}">
                <a16:creationId xmlns:a16="http://schemas.microsoft.com/office/drawing/2014/main" id="{9D7AE5A8-46F1-4683-A155-AA9F95152D05}"/>
              </a:ext>
            </a:extLst>
          </p:cNvPr>
          <p:cNvSpPr txBox="1"/>
          <p:nvPr/>
        </p:nvSpPr>
        <p:spPr>
          <a:xfrm>
            <a:off x="967661" y="3550119"/>
            <a:ext cx="3189812" cy="152349"/>
          </a:xfrm>
          <a:prstGeom prst="rect">
            <a:avLst/>
          </a:prstGeom>
          <a:noFill/>
        </p:spPr>
        <p:txBody>
          <a:bodyPr wrap="square" lIns="0" tIns="0" rIns="0" bIns="0" rtlCol="0">
            <a:spAutoFit/>
          </a:bodyPr>
          <a:lstStyle/>
          <a:p>
            <a:pPr marL="100013" algn="ctr" fontAlgn="ctr">
              <a:lnSpc>
                <a:spcPct val="110000"/>
              </a:lnSpc>
              <a:spcAft>
                <a:spcPts val="500"/>
              </a:spcAft>
              <a:defRPr/>
            </a:pPr>
            <a:r>
              <a:rPr lang="en-US" altLang="ko-KR" sz="900" b="1" dirty="0">
                <a:ln>
                  <a:solidFill>
                    <a:schemeClr val="accent6">
                      <a:alpha val="0"/>
                    </a:schemeClr>
                  </a:solidFill>
                </a:ln>
                <a:solidFill>
                  <a:schemeClr val="tx1">
                    <a:lumMod val="85000"/>
                    <a:lumOff val="15000"/>
                  </a:schemeClr>
                </a:solidFill>
                <a:latin typeface="+mn-ea"/>
              </a:rPr>
              <a:t>[ </a:t>
            </a:r>
            <a:r>
              <a:rPr lang="ko-KR" altLang="en-US" sz="900" b="1" dirty="0">
                <a:ln>
                  <a:solidFill>
                    <a:schemeClr val="accent6">
                      <a:alpha val="0"/>
                    </a:schemeClr>
                  </a:solidFill>
                </a:ln>
                <a:solidFill>
                  <a:schemeClr val="tx1">
                    <a:lumMod val="85000"/>
                    <a:lumOff val="15000"/>
                  </a:schemeClr>
                </a:solidFill>
                <a:latin typeface="+mn-ea"/>
              </a:rPr>
              <a:t>바이오의약품 치료영역별 시장점유율 및 주요 블록버스터 의약품 </a:t>
            </a:r>
            <a:r>
              <a:rPr lang="en-US" altLang="ko-KR" sz="900" b="1" dirty="0">
                <a:ln>
                  <a:solidFill>
                    <a:schemeClr val="accent6">
                      <a:alpha val="0"/>
                    </a:schemeClr>
                  </a:solidFill>
                </a:ln>
                <a:solidFill>
                  <a:schemeClr val="tx1">
                    <a:lumMod val="85000"/>
                    <a:lumOff val="15000"/>
                  </a:schemeClr>
                </a:solidFill>
                <a:latin typeface="+mn-ea"/>
              </a:rPr>
              <a:t>]</a:t>
            </a:r>
            <a:endParaRPr lang="ko-KR" altLang="en-US" sz="900" b="1" dirty="0">
              <a:ln>
                <a:solidFill>
                  <a:schemeClr val="accent6">
                    <a:alpha val="0"/>
                  </a:schemeClr>
                </a:solidFill>
              </a:ln>
              <a:solidFill>
                <a:schemeClr val="tx1">
                  <a:lumMod val="85000"/>
                  <a:lumOff val="15000"/>
                </a:schemeClr>
              </a:solidFill>
              <a:latin typeface="+mn-ea"/>
            </a:endParaRPr>
          </a:p>
        </p:txBody>
      </p:sp>
      <p:sp>
        <p:nvSpPr>
          <p:cNvPr id="87" name="TextBox 86">
            <a:extLst>
              <a:ext uri="{FF2B5EF4-FFF2-40B4-BE49-F238E27FC236}">
                <a16:creationId xmlns:a16="http://schemas.microsoft.com/office/drawing/2014/main" id="{51AC2218-48F8-4B23-9446-E474C85EA02F}"/>
              </a:ext>
            </a:extLst>
          </p:cNvPr>
          <p:cNvSpPr txBox="1"/>
          <p:nvPr/>
        </p:nvSpPr>
        <p:spPr>
          <a:xfrm>
            <a:off x="8135521" y="4008371"/>
            <a:ext cx="475932" cy="110818"/>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700" dirty="0"/>
              <a:t>(</a:t>
            </a:r>
            <a:r>
              <a:rPr lang="ko-KR" altLang="en-US" sz="700" dirty="0"/>
              <a:t>억 달러</a:t>
            </a:r>
            <a:r>
              <a:rPr lang="en-US" altLang="ko-KR" sz="700" dirty="0"/>
              <a:t>)</a:t>
            </a:r>
            <a:endParaRPr lang="ko-KR" altLang="en-US" sz="700" dirty="0"/>
          </a:p>
        </p:txBody>
      </p:sp>
      <p:sp>
        <p:nvSpPr>
          <p:cNvPr id="2" name="설명선: 굽은 선(테두리 없음) 1">
            <a:extLst>
              <a:ext uri="{FF2B5EF4-FFF2-40B4-BE49-F238E27FC236}">
                <a16:creationId xmlns:a16="http://schemas.microsoft.com/office/drawing/2014/main" id="{FA248440-FBCE-4091-B00F-F5DA1A19F256}"/>
              </a:ext>
            </a:extLst>
          </p:cNvPr>
          <p:cNvSpPr/>
          <p:nvPr/>
        </p:nvSpPr>
        <p:spPr>
          <a:xfrm>
            <a:off x="3589474" y="3920334"/>
            <a:ext cx="1135998" cy="243453"/>
          </a:xfrm>
          <a:prstGeom prst="callout2">
            <a:avLst>
              <a:gd name="adj1" fmla="val 29183"/>
              <a:gd name="adj2" fmla="val 3388"/>
              <a:gd name="adj3" fmla="val 31791"/>
              <a:gd name="adj4" fmla="val -11114"/>
              <a:gd name="adj5" fmla="val 91633"/>
              <a:gd name="adj6" fmla="val -27543"/>
            </a:avLst>
          </a:prstGeom>
          <a:noFill/>
          <a:ln w="3175">
            <a:solidFill>
              <a:srgbClr val="91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ctr">
              <a:lnSpc>
                <a:spcPct val="110000"/>
              </a:lnSpc>
              <a:spcAft>
                <a:spcPts val="500"/>
              </a:spcAft>
              <a:buFont typeface="Wingdings" panose="05000000000000000000" pitchFamily="2" charset="2"/>
              <a:buChar char="ü"/>
              <a:defRPr/>
            </a:pPr>
            <a:r>
              <a:rPr lang="ko-KR" altLang="en-US" sz="800" dirty="0">
                <a:ln>
                  <a:solidFill>
                    <a:sysClr val="window" lastClr="FFFFFF">
                      <a:lumMod val="65000"/>
                      <a:alpha val="0"/>
                    </a:sysClr>
                  </a:solidFill>
                </a:ln>
                <a:solidFill>
                  <a:schemeClr val="tx1">
                    <a:lumMod val="85000"/>
                    <a:lumOff val="15000"/>
                  </a:schemeClr>
                </a:solidFill>
                <a:latin typeface="+mn-ea"/>
              </a:rPr>
              <a:t>휴미라</a:t>
            </a:r>
            <a:r>
              <a:rPr lang="en-US" altLang="ko-KR" sz="800" dirty="0">
                <a:ln>
                  <a:solidFill>
                    <a:sysClr val="window" lastClr="FFFFFF">
                      <a:lumMod val="65000"/>
                      <a:alpha val="0"/>
                    </a:sysClr>
                  </a:solidFill>
                </a:ln>
                <a:solidFill>
                  <a:schemeClr val="tx1">
                    <a:lumMod val="85000"/>
                    <a:lumOff val="15000"/>
                  </a:schemeClr>
                </a:solidFill>
                <a:latin typeface="+mn-ea"/>
              </a:rPr>
              <a:t>(Humira), </a:t>
            </a:r>
            <a:r>
              <a:rPr lang="ko-KR" altLang="en-US" sz="800" dirty="0">
                <a:ln>
                  <a:solidFill>
                    <a:sysClr val="window" lastClr="FFFFFF">
                      <a:lumMod val="65000"/>
                      <a:alpha val="0"/>
                    </a:sysClr>
                  </a:solidFill>
                </a:ln>
                <a:solidFill>
                  <a:schemeClr val="tx1">
                    <a:lumMod val="85000"/>
                    <a:lumOff val="15000"/>
                  </a:schemeClr>
                </a:solidFill>
                <a:latin typeface="+mn-ea"/>
              </a:rPr>
              <a:t>스텔라라</a:t>
            </a:r>
            <a:r>
              <a:rPr lang="en-US" altLang="ko-KR" sz="800" dirty="0">
                <a:ln>
                  <a:solidFill>
                    <a:sysClr val="window" lastClr="FFFFFF">
                      <a:lumMod val="65000"/>
                      <a:alpha val="0"/>
                    </a:sysClr>
                  </a:solidFill>
                </a:ln>
                <a:solidFill>
                  <a:schemeClr val="tx1">
                    <a:lumMod val="85000"/>
                    <a:lumOff val="15000"/>
                  </a:schemeClr>
                </a:solidFill>
                <a:latin typeface="+mn-ea"/>
              </a:rPr>
              <a:t>(Stelara) </a:t>
            </a:r>
            <a:endParaRPr lang="ko-KR" altLang="en-US" sz="800" dirty="0">
              <a:ln>
                <a:solidFill>
                  <a:sysClr val="window" lastClr="FFFFFF">
                    <a:lumMod val="65000"/>
                    <a:alpha val="0"/>
                  </a:sysClr>
                </a:solidFill>
              </a:ln>
              <a:solidFill>
                <a:schemeClr val="tx1">
                  <a:lumMod val="85000"/>
                  <a:lumOff val="15000"/>
                </a:schemeClr>
              </a:solidFill>
              <a:latin typeface="+mn-ea"/>
            </a:endParaRPr>
          </a:p>
        </p:txBody>
      </p:sp>
      <p:sp>
        <p:nvSpPr>
          <p:cNvPr id="32" name="설명선: 굽은 선(테두리 없음) 31">
            <a:extLst>
              <a:ext uri="{FF2B5EF4-FFF2-40B4-BE49-F238E27FC236}">
                <a16:creationId xmlns:a16="http://schemas.microsoft.com/office/drawing/2014/main" id="{0C353AE3-D746-4A16-948B-75BC8785A7EC}"/>
              </a:ext>
            </a:extLst>
          </p:cNvPr>
          <p:cNvSpPr/>
          <p:nvPr/>
        </p:nvSpPr>
        <p:spPr>
          <a:xfrm>
            <a:off x="3418921" y="5586855"/>
            <a:ext cx="1306551" cy="243453"/>
          </a:xfrm>
          <a:prstGeom prst="callout2">
            <a:avLst>
              <a:gd name="adj1" fmla="val 55527"/>
              <a:gd name="adj2" fmla="val 1309"/>
              <a:gd name="adj3" fmla="val 80566"/>
              <a:gd name="adj4" fmla="val -10489"/>
              <a:gd name="adj5" fmla="val 58509"/>
              <a:gd name="adj6" fmla="val -42459"/>
            </a:avLst>
          </a:prstGeom>
          <a:noFill/>
          <a:ln w="3175">
            <a:solidFill>
              <a:srgbClr val="C3A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ctr">
              <a:lnSpc>
                <a:spcPct val="110000"/>
              </a:lnSpc>
              <a:spcAft>
                <a:spcPts val="500"/>
              </a:spcAft>
              <a:buFont typeface="Wingdings" panose="05000000000000000000" pitchFamily="2" charset="2"/>
              <a:buChar char="ü"/>
              <a:defRPr/>
            </a:pPr>
            <a:r>
              <a:rPr lang="ko-KR" altLang="en-US" sz="800" dirty="0">
                <a:ln>
                  <a:solidFill>
                    <a:sysClr val="window" lastClr="FFFFFF">
                      <a:lumMod val="65000"/>
                      <a:alpha val="0"/>
                    </a:sysClr>
                  </a:solidFill>
                </a:ln>
                <a:solidFill>
                  <a:schemeClr val="tx1">
                    <a:lumMod val="85000"/>
                    <a:lumOff val="15000"/>
                  </a:schemeClr>
                </a:solidFill>
                <a:latin typeface="+mn-ea"/>
              </a:rPr>
              <a:t>트루리시티</a:t>
            </a:r>
            <a:r>
              <a:rPr lang="en-US" altLang="ko-KR" sz="800" dirty="0">
                <a:ln>
                  <a:solidFill>
                    <a:sysClr val="window" lastClr="FFFFFF">
                      <a:lumMod val="65000"/>
                      <a:alpha val="0"/>
                    </a:sysClr>
                  </a:solidFill>
                </a:ln>
                <a:solidFill>
                  <a:schemeClr val="tx1">
                    <a:lumMod val="85000"/>
                    <a:lumOff val="15000"/>
                  </a:schemeClr>
                </a:solidFill>
                <a:latin typeface="+mn-ea"/>
              </a:rPr>
              <a:t>(Trulicity)</a:t>
            </a:r>
            <a:endParaRPr lang="ko-KR" altLang="en-US" sz="800" dirty="0">
              <a:ln>
                <a:solidFill>
                  <a:sysClr val="window" lastClr="FFFFFF">
                    <a:lumMod val="65000"/>
                    <a:alpha val="0"/>
                  </a:sysClr>
                </a:solidFill>
              </a:ln>
              <a:solidFill>
                <a:schemeClr val="tx1">
                  <a:lumMod val="85000"/>
                  <a:lumOff val="15000"/>
                </a:schemeClr>
              </a:solidFill>
              <a:latin typeface="+mn-ea"/>
            </a:endParaRPr>
          </a:p>
        </p:txBody>
      </p:sp>
      <p:sp>
        <p:nvSpPr>
          <p:cNvPr id="27" name="타원 26">
            <a:extLst>
              <a:ext uri="{FF2B5EF4-FFF2-40B4-BE49-F238E27FC236}">
                <a16:creationId xmlns:a16="http://schemas.microsoft.com/office/drawing/2014/main" id="{EBA6B1A6-F165-4E5B-B9E2-CD9E88AA573A}"/>
              </a:ext>
            </a:extLst>
          </p:cNvPr>
          <p:cNvSpPr/>
          <p:nvPr/>
        </p:nvSpPr>
        <p:spPr>
          <a:xfrm>
            <a:off x="8847233" y="4823663"/>
            <a:ext cx="435863" cy="417957"/>
          </a:xfrm>
          <a:prstGeom prst="ellipse">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1000" b="1" dirty="0">
                <a:ln>
                  <a:solidFill>
                    <a:schemeClr val="bg1">
                      <a:lumMod val="75000"/>
                      <a:alpha val="0"/>
                    </a:schemeClr>
                  </a:solidFill>
                </a:ln>
                <a:solidFill>
                  <a:schemeClr val="bg1"/>
                </a:solidFill>
              </a:rPr>
              <a:t>8.0%</a:t>
            </a:r>
            <a:endParaRPr lang="ko-KR" altLang="en-US" sz="1000" b="1" dirty="0">
              <a:ln>
                <a:solidFill>
                  <a:schemeClr val="bg1">
                    <a:lumMod val="75000"/>
                    <a:alpha val="0"/>
                  </a:schemeClr>
                </a:solidFill>
              </a:ln>
              <a:solidFill>
                <a:schemeClr val="bg1"/>
              </a:solidFill>
            </a:endParaRPr>
          </a:p>
        </p:txBody>
      </p:sp>
      <p:sp>
        <p:nvSpPr>
          <p:cNvPr id="44" name="타원 43">
            <a:extLst>
              <a:ext uri="{FF2B5EF4-FFF2-40B4-BE49-F238E27FC236}">
                <a16:creationId xmlns:a16="http://schemas.microsoft.com/office/drawing/2014/main" id="{ECDECA3C-B815-46DA-9844-89591AFADBEA}"/>
              </a:ext>
            </a:extLst>
          </p:cNvPr>
          <p:cNvSpPr/>
          <p:nvPr/>
        </p:nvSpPr>
        <p:spPr>
          <a:xfrm>
            <a:off x="8922276" y="4309227"/>
            <a:ext cx="289525" cy="271023"/>
          </a:xfrm>
          <a:prstGeom prst="ellipse">
            <a:avLst/>
          </a:prstGeom>
          <a:solidFill>
            <a:srgbClr val="BC3D9B"/>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700" b="1" dirty="0">
                <a:ln>
                  <a:solidFill>
                    <a:schemeClr val="bg1">
                      <a:lumMod val="75000"/>
                      <a:alpha val="0"/>
                    </a:schemeClr>
                  </a:solidFill>
                </a:ln>
                <a:solidFill>
                  <a:schemeClr val="bg1"/>
                </a:solidFill>
              </a:rPr>
              <a:t>-18.1%</a:t>
            </a:r>
            <a:endParaRPr lang="ko-KR" altLang="en-US" sz="700" b="1" dirty="0">
              <a:ln>
                <a:solidFill>
                  <a:schemeClr val="bg1">
                    <a:lumMod val="75000"/>
                    <a:alpha val="0"/>
                  </a:schemeClr>
                </a:solidFill>
              </a:ln>
              <a:solidFill>
                <a:schemeClr val="bg1"/>
              </a:solidFill>
            </a:endParaRPr>
          </a:p>
        </p:txBody>
      </p:sp>
      <p:sp>
        <p:nvSpPr>
          <p:cNvPr id="45" name="TextBox 44">
            <a:extLst>
              <a:ext uri="{FF2B5EF4-FFF2-40B4-BE49-F238E27FC236}">
                <a16:creationId xmlns:a16="http://schemas.microsoft.com/office/drawing/2014/main" id="{80C2D6D5-3103-4377-8999-2CC1A4499DFF}"/>
              </a:ext>
            </a:extLst>
          </p:cNvPr>
          <p:cNvSpPr txBox="1"/>
          <p:nvPr/>
        </p:nvSpPr>
        <p:spPr>
          <a:xfrm>
            <a:off x="8524794" y="4160879"/>
            <a:ext cx="941954" cy="107722"/>
          </a:xfrm>
          <a:prstGeom prst="rect">
            <a:avLst/>
          </a:prstGeom>
          <a:noFill/>
        </p:spPr>
        <p:txBody>
          <a:bodyPr wrap="square" lIns="0" tIns="0" rIns="0" bIns="0" rtlCol="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700" dirty="0">
                <a:ln>
                  <a:solidFill>
                    <a:schemeClr val="bg1">
                      <a:lumMod val="75000"/>
                      <a:alpha val="0"/>
                    </a:schemeClr>
                  </a:solidFill>
                </a:ln>
                <a:solidFill>
                  <a:schemeClr val="tx1">
                    <a:lumMod val="85000"/>
                    <a:lumOff val="15000"/>
                  </a:schemeClr>
                </a:solidFill>
              </a:rPr>
              <a:t> [ 2021-2028 CAGR ]</a:t>
            </a:r>
            <a:endParaRPr lang="ko-KR" altLang="en-US" sz="700" dirty="0">
              <a:ln>
                <a:solidFill>
                  <a:schemeClr val="bg1">
                    <a:lumMod val="75000"/>
                    <a:alpha val="0"/>
                  </a:schemeClr>
                </a:solidFill>
              </a:ln>
              <a:solidFill>
                <a:schemeClr val="tx1">
                  <a:lumMod val="85000"/>
                  <a:lumOff val="15000"/>
                </a:schemeClr>
              </a:solidFill>
            </a:endParaRPr>
          </a:p>
        </p:txBody>
      </p:sp>
      <p:sp>
        <p:nvSpPr>
          <p:cNvPr id="59" name="타원 58">
            <a:extLst>
              <a:ext uri="{FF2B5EF4-FFF2-40B4-BE49-F238E27FC236}">
                <a16:creationId xmlns:a16="http://schemas.microsoft.com/office/drawing/2014/main" id="{E647EE45-5740-49DF-A820-7D56B0E2C68D}"/>
              </a:ext>
            </a:extLst>
          </p:cNvPr>
          <p:cNvSpPr/>
          <p:nvPr/>
        </p:nvSpPr>
        <p:spPr>
          <a:xfrm>
            <a:off x="8847714" y="5294731"/>
            <a:ext cx="415575" cy="398502"/>
          </a:xfrm>
          <a:prstGeom prst="ellipse">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1000" b="1" dirty="0">
                <a:ln>
                  <a:solidFill>
                    <a:schemeClr val="bg1">
                      <a:lumMod val="75000"/>
                      <a:alpha val="0"/>
                    </a:schemeClr>
                  </a:solidFill>
                </a:ln>
                <a:solidFill>
                  <a:schemeClr val="bg1"/>
                </a:solidFill>
              </a:rPr>
              <a:t>9.0%</a:t>
            </a:r>
            <a:endParaRPr lang="ko-KR" altLang="en-US" sz="1000" b="1" dirty="0">
              <a:ln>
                <a:solidFill>
                  <a:schemeClr val="bg1">
                    <a:lumMod val="75000"/>
                    <a:alpha val="0"/>
                  </a:schemeClr>
                </a:solidFill>
              </a:ln>
              <a:solidFill>
                <a:schemeClr val="bg1"/>
              </a:solidFill>
            </a:endParaRPr>
          </a:p>
        </p:txBody>
      </p:sp>
      <p:graphicFrame>
        <p:nvGraphicFramePr>
          <p:cNvPr id="41" name="표 40">
            <a:extLst>
              <a:ext uri="{FF2B5EF4-FFF2-40B4-BE49-F238E27FC236}">
                <a16:creationId xmlns:a16="http://schemas.microsoft.com/office/drawing/2014/main" id="{9BD10AEB-810F-475E-B419-516773881F8B}"/>
              </a:ext>
            </a:extLst>
          </p:cNvPr>
          <p:cNvGraphicFramePr>
            <a:graphicFrameLocks noGrp="1"/>
          </p:cNvGraphicFramePr>
          <p:nvPr>
            <p:extLst>
              <p:ext uri="{D42A27DB-BD31-4B8C-83A1-F6EECF244321}">
                <p14:modId xmlns:p14="http://schemas.microsoft.com/office/powerpoint/2010/main" val="1382919996"/>
              </p:ext>
            </p:extLst>
          </p:nvPr>
        </p:nvGraphicFramePr>
        <p:xfrm>
          <a:off x="5138591" y="4159570"/>
          <a:ext cx="3399699" cy="1702817"/>
        </p:xfrm>
        <a:graphic>
          <a:graphicData uri="http://schemas.openxmlformats.org/drawingml/2006/table">
            <a:tbl>
              <a:tblPr>
                <a:tableStyleId>{5C22544A-7EE6-4342-B048-85BDC9FD1C3A}</a:tableStyleId>
              </a:tblPr>
              <a:tblGrid>
                <a:gridCol w="336589">
                  <a:extLst>
                    <a:ext uri="{9D8B030D-6E8A-4147-A177-3AD203B41FA5}">
                      <a16:colId xmlns:a16="http://schemas.microsoft.com/office/drawing/2014/main" val="393690651"/>
                    </a:ext>
                  </a:extLst>
                </a:gridCol>
                <a:gridCol w="650661">
                  <a:extLst>
                    <a:ext uri="{9D8B030D-6E8A-4147-A177-3AD203B41FA5}">
                      <a16:colId xmlns:a16="http://schemas.microsoft.com/office/drawing/2014/main" val="4132117322"/>
                    </a:ext>
                  </a:extLst>
                </a:gridCol>
                <a:gridCol w="1558250">
                  <a:extLst>
                    <a:ext uri="{9D8B030D-6E8A-4147-A177-3AD203B41FA5}">
                      <a16:colId xmlns:a16="http://schemas.microsoft.com/office/drawing/2014/main" val="2803679029"/>
                    </a:ext>
                  </a:extLst>
                </a:gridCol>
                <a:gridCol w="448350">
                  <a:extLst>
                    <a:ext uri="{9D8B030D-6E8A-4147-A177-3AD203B41FA5}">
                      <a16:colId xmlns:a16="http://schemas.microsoft.com/office/drawing/2014/main" val="1119459545"/>
                    </a:ext>
                  </a:extLst>
                </a:gridCol>
                <a:gridCol w="405849">
                  <a:extLst>
                    <a:ext uri="{9D8B030D-6E8A-4147-A177-3AD203B41FA5}">
                      <a16:colId xmlns:a16="http://schemas.microsoft.com/office/drawing/2014/main" val="3758728225"/>
                    </a:ext>
                  </a:extLst>
                </a:gridCol>
              </a:tblGrid>
              <a:tr h="174682">
                <a:tc>
                  <a:txBody>
                    <a:bodyPr/>
                    <a:lstStyle/>
                    <a:p>
                      <a:pPr algn="ctr" fontAlgn="ctr"/>
                      <a:r>
                        <a:rPr lang="ko-KR" altLang="en-US"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순위</a:t>
                      </a:r>
                    </a:p>
                  </a:txBody>
                  <a:tcPr marT="36000" marB="3600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제품명</a:t>
                      </a:r>
                      <a:endPar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기업명</a:t>
                      </a:r>
                      <a:endPar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2020</a:t>
                      </a: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2021</a:t>
                      </a:r>
                      <a:endParaRPr lang="ko-KR" altLang="en-US"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8798685"/>
                  </a:ext>
                </a:extLst>
              </a:tr>
              <a:tr h="208585">
                <a:tc>
                  <a:txBody>
                    <a:bodyPr/>
                    <a:lstStyle/>
                    <a:p>
                      <a:pPr algn="ctr" fontAlgn="ctr"/>
                      <a:r>
                        <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1</a:t>
                      </a:r>
                      <a:endParaRPr lang="ko-KR" altLang="en-US"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코미나티</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화이자</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a:t>
                      </a: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바이오엔텍</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(Pfizer/BioNTech)</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1.5</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369</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extLst>
                  <a:ext uri="{0D108BD9-81ED-4DB2-BD59-A6C34878D82A}">
                    <a16:rowId xmlns:a16="http://schemas.microsoft.com/office/drawing/2014/main" val="1323168968"/>
                  </a:ext>
                </a:extLst>
              </a:tr>
              <a:tr h="208585">
                <a:tc>
                  <a:txBody>
                    <a:bodyPr/>
                    <a:lstStyle/>
                    <a:p>
                      <a:pPr algn="ctr" fontAlgn="ctr"/>
                      <a:r>
                        <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2</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휴미라</a:t>
                      </a:r>
                      <a:endPar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애브비</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(Abbvie)</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204</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207</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947711934"/>
                  </a:ext>
                </a:extLst>
              </a:tr>
              <a:tr h="208585">
                <a:tc>
                  <a:txBody>
                    <a:bodyPr/>
                    <a:lstStyle/>
                    <a:p>
                      <a:pPr algn="ctr" fontAlgn="ctr"/>
                      <a:r>
                        <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3</a:t>
                      </a:r>
                      <a:endParaRPr lang="ko-KR" altLang="en-US"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스파이크박스</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모더나</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(Moderna)</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2.0</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177</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830463210"/>
                  </a:ext>
                </a:extLst>
              </a:tr>
              <a:tr h="16833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4</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키트루다</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MSD</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144</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172</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extLst>
                  <a:ext uri="{0D108BD9-81ED-4DB2-BD59-A6C34878D82A}">
                    <a16:rowId xmlns:a16="http://schemas.microsoft.com/office/drawing/2014/main" val="2148132688"/>
                  </a:ext>
                </a:extLst>
              </a:tr>
              <a:tr h="208585">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5</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스텔라라</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존슨앤존슨</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(Johnson &amp; </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rPr>
                        <a:t>Johnson)</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79</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91</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014543523"/>
                  </a:ext>
                </a:extLst>
              </a:tr>
              <a:tr h="312878">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6</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옵디보</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브리스톨</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 </a:t>
                      </a: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마이어스 스퀴브</a:t>
                      </a:r>
                      <a:endPar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endParaRPr>
                    </a:p>
                    <a:p>
                      <a:pPr algn="l"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(Bristol Myers Squibb)</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79</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76</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extLst>
                  <a:ext uri="{0D108BD9-81ED-4DB2-BD59-A6C34878D82A}">
                    <a16:rowId xmlns:a16="http://schemas.microsoft.com/office/drawing/2014/main" val="313074391"/>
                  </a:ext>
                </a:extLst>
              </a:tr>
              <a:tr h="208585">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700" b="1" i="0" u="none" strike="noStrike" cap="none" spc="0" dirty="0">
                          <a:ln>
                            <a:solidFill>
                              <a:schemeClr val="accent6">
                                <a:alpha val="0"/>
                              </a:schemeClr>
                            </a:solidFill>
                          </a:ln>
                          <a:solidFill>
                            <a:schemeClr val="tx1">
                              <a:lumMod val="85000"/>
                              <a:lumOff val="15000"/>
                            </a:schemeClr>
                          </a:solidFill>
                          <a:effectLst/>
                          <a:latin typeface="+mn-ea"/>
                          <a:ea typeface="+mn-ea"/>
                          <a:cs typeface="+mn-cs"/>
                        </a:rPr>
                        <a:t>7</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트루리시티</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rPr>
                        <a:t>일라이 릴리</a:t>
                      </a: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(Eli Lilly)</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51</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700" b="0" i="0" u="none" strike="noStrike" cap="none" spc="0" dirty="0">
                          <a:ln>
                            <a:solidFill>
                              <a:schemeClr val="accent6">
                                <a:alpha val="0"/>
                              </a:schemeClr>
                            </a:solidFill>
                          </a:ln>
                          <a:solidFill>
                            <a:schemeClr val="tx1">
                              <a:lumMod val="85000"/>
                              <a:lumOff val="15000"/>
                            </a:schemeClr>
                          </a:solidFill>
                          <a:effectLst/>
                          <a:latin typeface="+mn-ea"/>
                          <a:ea typeface="+mn-ea"/>
                        </a:rPr>
                        <a:t>65</a:t>
                      </a:r>
                      <a:endParaRPr lang="ko-KR" altLang="en-US" sz="700" b="0" i="0" u="none" strike="noStrike" cap="none" spc="0" dirty="0">
                        <a:ln>
                          <a:solidFill>
                            <a:schemeClr val="accent6">
                              <a:alpha val="0"/>
                            </a:schemeClr>
                          </a:solidFill>
                        </a:ln>
                        <a:solidFill>
                          <a:schemeClr val="tx1">
                            <a:lumMod val="85000"/>
                            <a:lumOff val="15000"/>
                          </a:schemeClr>
                        </a:solidFill>
                        <a:effectLst/>
                        <a:latin typeface="+mn-ea"/>
                        <a:ea typeface="+mn-ea"/>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7016341"/>
                  </a:ext>
                </a:extLst>
              </a:tr>
            </a:tbl>
          </a:graphicData>
        </a:graphic>
      </p:graphicFrame>
    </p:spTree>
    <p:extLst>
      <p:ext uri="{BB962C8B-B14F-4D97-AF65-F5344CB8AC3E}">
        <p14:creationId xmlns:p14="http://schemas.microsoft.com/office/powerpoint/2010/main" val="344823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4">
            <a:extLst>
              <a:ext uri="{FF2B5EF4-FFF2-40B4-BE49-F238E27FC236}">
                <a16:creationId xmlns:a16="http://schemas.microsoft.com/office/drawing/2014/main" id="{CC7076F7-0D4D-4B9E-BB41-B7E0BA780CC5}"/>
              </a:ext>
            </a:extLst>
          </p:cNvPr>
          <p:cNvGraphicFramePr>
            <a:graphicFrameLocks/>
          </p:cNvGraphicFramePr>
          <p:nvPr>
            <p:extLst>
              <p:ext uri="{D42A27DB-BD31-4B8C-83A1-F6EECF244321}">
                <p14:modId xmlns:p14="http://schemas.microsoft.com/office/powerpoint/2010/main" val="3431843457"/>
              </p:ext>
            </p:extLst>
          </p:nvPr>
        </p:nvGraphicFramePr>
        <p:xfrm>
          <a:off x="1050977" y="2420937"/>
          <a:ext cx="5849657" cy="2333715"/>
        </p:xfrm>
        <a:graphic>
          <a:graphicData uri="http://schemas.openxmlformats.org/drawingml/2006/table">
            <a:tbl>
              <a:tblPr firstRow="1" bandRow="1"/>
              <a:tblGrid>
                <a:gridCol w="558067">
                  <a:extLst>
                    <a:ext uri="{9D8B030D-6E8A-4147-A177-3AD203B41FA5}">
                      <a16:colId xmlns:a16="http://schemas.microsoft.com/office/drawing/2014/main" val="3168549752"/>
                    </a:ext>
                  </a:extLst>
                </a:gridCol>
                <a:gridCol w="4690223">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I.</a:t>
                      </a:r>
                    </a:p>
                  </a:txBody>
                  <a:tcPr marL="10800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바이오의약품 개요</a:t>
                      </a:r>
                      <a:endPar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Arial"/>
                          <a:ea typeface="+mn-ea"/>
                          <a:cs typeface="+mn-cs"/>
                        </a:rPr>
                        <a:t>2</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49216587"/>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II.</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바이오시밀러 개요 및 시장 동향</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246095589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바이오시밀러 산업 주요 이슈 </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400" b="0" dirty="0">
                          <a:ln>
                            <a:solidFill>
                              <a:schemeClr val="accent1">
                                <a:alpha val="0"/>
                              </a:schemeClr>
                            </a:solidFill>
                          </a:ln>
                          <a:solidFill>
                            <a:srgbClr val="00338D"/>
                          </a:solidFill>
                          <a:latin typeface="+mn-lt"/>
                          <a:ea typeface="+mn-ea"/>
                          <a:cs typeface="+mn-cs"/>
                        </a:rPr>
                        <a:t>18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30045840"/>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IV.</a:t>
                      </a:r>
                    </a:p>
                  </a:txBody>
                  <a:tcPr marL="10800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바이오시밀러 산업 이슈에 따른 기업</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 대응 전략</a:t>
                      </a:r>
                    </a:p>
                  </a:txBody>
                  <a:tcPr marL="0" marR="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25</a:t>
                      </a:r>
                    </a:p>
                  </a:txBody>
                  <a:tcPr marL="80189" marR="108000" marT="0" marB="0"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883214"/>
                  </a:ext>
                </a:extLst>
              </a:tr>
              <a:tr h="466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V.</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Appendix: </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제약</a:t>
                      </a: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a:t>
                      </a: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바이오 관련 용어</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algn="r"/>
                      <a:r>
                        <a:rPr lang="en-GB" sz="1500" b="0" dirty="0">
                          <a:ln>
                            <a:solidFill>
                              <a:schemeClr val="accent1">
                                <a:alpha val="0"/>
                              </a:schemeClr>
                            </a:solidFill>
                          </a:ln>
                          <a:solidFill>
                            <a:srgbClr val="00338D"/>
                          </a:solidFill>
                          <a:latin typeface="+mn-lt"/>
                        </a:rPr>
                        <a:t>33</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550306"/>
                  </a:ext>
                </a:extLst>
              </a:tr>
            </a:tbl>
          </a:graphicData>
        </a:graphic>
      </p:graphicFrame>
    </p:spTree>
    <p:extLst>
      <p:ext uri="{BB962C8B-B14F-4D97-AF65-F5344CB8AC3E}">
        <p14:creationId xmlns:p14="http://schemas.microsoft.com/office/powerpoint/2010/main" val="4294737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B7E2CA3-375D-4415-89B5-7C7E9B46A778}"/>
  <p:tag name="ISPRING_RESOURCE_FOLDER" val="\\UDS\8\ebaker3\Desktop\Global Board Presentation  - N Petrie\Leadership Pack\Leadership Pack_02\"/>
  <p:tag name="ISPRING_PRESENTATION_PATH" val="\\UDS\8\ebaker3\Desktop\Global Board Presentation  - N Petrie\Leadership Pack\Leadership Pack_02.pptx"/>
  <p:tag name="ISPRING_PROJECT_FOLDER_UPDATED" val="1"/>
  <p:tag name="ISPRING_PRESENTATION_INFO" val="&lt;?xml version=&quot;1.0&quot; encoding=&quot;UTF-8&quot; standalone=&quot;no&quot; ?&gt;&#10;&lt;presentation&gt;&#10;&#10;  &lt;slides&gt;&#10;    &lt;slide duration=&quot;6150&quot; id=&quot;{4257E06D-39A9-4DF7-996D-89EC9607447A}&quot; pptId=&quot;256&quot; transitionDuration=&quot;0&quot;/&gt;&#10;    &lt;slide duration=&quot;48024&quot; id=&quot;{EDD4C95D-9195-48C4-A1D8-B082B9879BCF}&quot; pptId=&quot;258&quot; transitionDuration=&quot;0&quot;/&gt;&#10;    &lt;slide duration=&quot;5000&quot; id=&quot;{2D4498EE-BCB1-4726-A1BE-206F5914222E}&quot; pptId=&quot;259&quot; transitionDuration=&quot;0&quot;/&gt;&#10;    &lt;slide duration=&quot;5000&quot; id=&quot;{01A13A1D-6143-40AB-A6D8-05D0B593FD2A}&quot; pptId=&quot;260&quot; transitionDuration=&quot;0&quot;/&gt;&#10;    &lt;slide duration=&quot;5000&quot; id=&quot;{32E42493-1E07-472B-85BE-DDACB4C44428}&quot; pptId=&quot;261&quot; transitionDuration=&quot;0&quot;/&gt;&#10;    &lt;slide duration=&quot;5000&quot; id=&quot;{FE47AA6A-F9E9-4422-BA82-91CC1813F7B9}&quot; pptId=&quot;262&quot; transitionDuration=&quot;0&quot;/&gt;&#10;    &lt;slide duration=&quot;5000&quot; id=&quot;{A82C5922-5BA4-4145-AC6A-06C834188BF1}&quot; pptId=&quot;263&quot; transitionDuration=&quot;0&quot;/&gt;&#10;    &lt;slide duration=&quot;5000&quot; id=&quot;{AA54486C-DBA8-472F-A696-9283D7A076B7}&quot; pptId=&quot;264&quot; transitionDuration=&quot;0&quot;/&gt;&#10;    &lt;slide duration=&quot;5000&quot; id=&quot;{F78B596E-3755-4618-982D-0C1354F7E76D}&quot; pptId=&quot;265&quot; transitionDuration=&quot;0&quot;/&gt;&#10;    &lt;slide duration=&quot;5000&quot; id=&quot;{05114634-8198-4A0D-81AA-87C35C0C49DE}&quot; pptId=&quot;266&quot; transitionDuration=&quot;0&quot;/&gt;&#10;    &lt;slide duration=&quot;48024&quot; id=&quot;{0642472C-F50E-42F2-8FF3-4C89758169F9}&quot; pptId=&quot;267&quot; transitionDuration=&quot;0&quot;/&gt;&#10;    &lt;slide duration=&quot;5000&quot; id=&quot;{BF018970-3A8E-4F28-AF98-DC4FDB27BD2C}&quot; pptId=&quot;268&quot; transitionDuration=&quot;500&quot;/&gt;&#10;    &lt;slide duration=&quot;139960&quot; id=&quot;{6207077D-78C5-4BC9-B3E6-B215C2B52A77}&quot; pptId=&quot;269&quot; transitionDuration=&quot;0&quot;/&gt;&#10;    &lt;slide duration=&quot;5000&quot; id=&quot;{8260909B-1813-47E4-AB4B-73F2E7F540E6}&quot; pptId=&quot;270&quot; transitionDuration=&quot;0&quot;/&gt;&#10;    &lt;slide duration=&quot;5000&quot; id=&quot;{5DB593F4-F48D-4C6D-BB66-5F3441236D09}&quot; pptId=&quot;271&quot; transitionDuration=&quot;0&quot;/&gt;&#10;    &lt;slide duration=&quot;5000&quot; id=&quot;{9574E6D2-9FC5-4A60-96F2-0BF7755BE56E}&quot; pptId=&quot;272&quot; transitionDuration=&quot;0&quot;/&gt;&#10;    &lt;slide duration=&quot;5000&quot; id=&quot;{606A46FA-99AB-49F8-A080-61C8B2FBAF86}&quot; pptId=&quot;273&quot; transitionDuration=&quot;500&quot;/&gt;&#10;    &lt;slide duration=&quot;5000&quot; id=&quot;{B8086F30-C378-4B2A-BE99-A035A27B24F9}&quot; pptId=&quot;274&quot; transitionDuration=&quot;0&quot;/&gt;&#10;    &lt;slide duration=&quot;5000&quot; id=&quot;{C5395054-2DE4-4601-B29F-A6A16007B98B}&quot; pptId=&quot;275&quot; transitionDuration=&quot;0&quot;/&gt;&#10;    &lt;slide duration=&quot;5000&quot; id=&quot;{7C47F49A-81F0-4815-9705-C3C47E27D4DE}&quot; pptId=&quot;276&quot; transitionDuration=&quot;0&quot;/&gt;&#10;    &lt;slide duration=&quot;5000&quot; id=&quot;{2F1D5B8A-9002-4E5C-8445-B89B84736E1A}&quot; pptId=&quot;277&quot; transitionDuration=&quot;0&quot;/&gt;&#10;    &lt;slide duration=&quot;5000&quot; id=&quot;{856452B8-34B4-4F92-A637-58B20C49DAA8}&quot; pptId=&quot;278&quot; transitionDuration=&quot;0&quot;/&gt;&#10;    &lt;slide duration=&quot;5000&quot; id=&quot;{A07B93F4-E3A3-492E-96CC-0F394B8306DF}&quot; pptId=&quot;279&quot; transitionDuration=&quot;0&quot;/&gt;&#10;    &lt;slide duration=&quot;5000&quot; id=&quot;{70C276E6-3AB4-4F60-9955-9D06C03CEB65}&quot; pptId=&quot;280&quot; transitionDuration=&quot;0&quot;/&gt;&#10;    &lt;slide duration=&quot;5000&quot; id=&quot;{977698CA-5266-4E4E-AB04-7702F2BE6664}&quot; pptId=&quot;281&quot; transitionDuration=&quot;0&quot;/&gt;&#10;    &lt;slide duration=&quot;5000&quot; id=&quot;{DC709272-35D5-408C-BA23-E39BB354256B}&quot; pptId=&quot;282&quot; transitionDuration=&quot;0&quot;/&gt;&#10;    &lt;slide duration=&quot;5000&quot; id=&quot;{EAED726D-9EE6-4093-9641-91E5017771D6}&quot; pptId=&quot;283&quot; transitionDuration=&quot;0&quot;/&gt;&#10;    &lt;slide duration=&quot;5000&quot; id=&quot;{266EC1BC-7FD1-4472-87A1-BF9EF040484D}&quot; pptId=&quot;284&quot; transitionDuration=&quot;0&quot;/&gt;&#10;    &lt;slide duration=&quot;5000&quot; id=&quot;{458E5C22-A95F-4890-A91D-66E65C194827}&quot; pptId=&quot;285&quot; transitionDuration=&quot;0&quot;/&gt;&#10;    &lt;slide duration=&quot;5000&quot; id=&quot;{1DAFD1D6-6638-4040-A404-2B5FACFCE205}&quot; pptId=&quot;307&quot; transitionDuration=&quot;0&quot;/&gt;&#10;    &lt;slide duration=&quot;5000&quot; id=&quot;{1F02C295-386C-4A89-A5E0-49CC0F7C0F68}&quot; pptId=&quot;286&quot; transitionDuration=&quot;0&quot;/&gt;&#10;    &lt;slide duration=&quot;5000&quot; id=&quot;{C7EB503D-3B5B-4FA3-98A0-CEC3016C7F59}&quot; pptId=&quot;288&quot; transitionDuration=&quot;0&quot;/&gt;&#10;    &lt;slide duration=&quot;5000&quot; id=&quot;{C44DFB26-D470-400B-99C3-970BF98FABCF}&quot; pptId=&quot;289&quot; transitionDuration=&quot;0&quot;/&gt;&#10;    &lt;slide duration=&quot;5000&quot; id=&quot;{C6FDE8D1-DC19-4A1D-9D1B-3465D32C7276}&quot; pptId=&quot;290&quot; transitionDuration=&quot;0&quot;/&gt;&#10;    &lt;slide duration=&quot;5000&quot; id=&quot;{979FEADD-4C06-4BDF-B92B-D2B6E5EB6825}&quot; pptId=&quot;292&quot; transitionDuration=&quot;0&quot;/&gt;&#10;    &lt;slide duration=&quot;5000&quot; id=&quot;{5D2B9331-8C1C-4759-B7A9-7CA243861E9C}&quot; pptId=&quot;291&quot; transitionDuration=&quot;0&quot;/&gt;&#10;    &lt;slide duration=&quot;5000&quot; id=&quot;{A8417551-076E-4168-851E-27C7EEA064B4}&quot; pptId=&quot;293&quot; transitionDuration=&quot;0&quot;/&gt;&#10;    &lt;slide duration=&quot;5000&quot; id=&quot;{F997AB04-67A3-4499-A711-88F742AB50D2}&quot; pptId=&quot;294&quot; transitionDuration=&quot;0&quot;/&gt;&#10;    &lt;slide duration=&quot;5000&quot; id=&quot;{A5DADAA0-4722-4AC7-8AC6-039106C01A64}&quot; pptId=&quot;295&quot; transitionDuration=&quot;0&quot;/&gt;&#10;    &lt;slide duration=&quot;5000&quot; id=&quot;{775CD8EE-F87A-44B2-85FE-B4B31C561637}&quot; pptId=&quot;296&quot; transitionDuration=&quot;0&quot;/&gt;&#10;    &lt;slide duration=&quot;5000&quot; id=&quot;{87F90F58-4DE7-4EC9-84F3-E5EA7CE1B902}&quot; pptId=&quot;309&quot; transitionDuration=&quot;0&quot;/&gt;&#10;    &lt;slide duration=&quot;5000&quot; id=&quot;{7F3E101F-D734-4C9D-980D-4B2071A42D61}&quot; pptId=&quot;297&quot; transitionDuration=&quot;0&quot;/&gt;&#10;    &lt;slide duration=&quot;5000&quot; id=&quot;{CCBF6D24-A158-49D4-A42E-DC11DDBE1C9E}&quot; pptId=&quot;298&quot; transitionDuration=&quot;0&quot;/&gt;&#10;    &lt;slide duration=&quot;139960&quot; id=&quot;{CFA602A6-12D1-432E-B038-E7A9E8202A09}&quot; pptId=&quot;299&quot; transitionDuration=&quot;0&quot;/&gt;&#10;    &lt;slide duration=&quot;5000&quot; id=&quot;{8E3C188E-115D-42F6-B784-0339C88D3C47}&quot; pptId=&quot;308&quot; transitionDuration=&quot;0&quot;/&gt;&#10;    &lt;slide duration=&quot;5000&quot; id=&quot;{523EB18A-C189-4E60-B560-CFE23AEEDCC6}&quot; pptId=&quot;301&quot; transitionDuration=&quot;0&quot;/&gt;&#10;    &lt;slide duration=&quot;5000&quot; id=&quot;{B0DB1909-AED0-463F-BDF1-9A43EBD14095}&quot; pptId=&quot;302&quot; transitionDuration=&quot;0&quot;/&gt;&#10;    &lt;slide duration=&quot;5000&quot; id=&quot;{F9E00F73-FC45-4DC7-B5D1-AC2ECA8F7BD1}&quot; pptId=&quot;304&quot; transitionDuration=&quot;500&quot;/&gt;&#10;    &lt;slide duration=&quot;5000&quot; id=&quot;{CC589245-BE3D-4974-8AB7-E8DD879FBEF0}&quot; pptId=&quot;306&quot; transitionDuration=&quot;0&quot;/&gt;&#10;  &lt;/slides&gt;&#10;&#10;  &lt;narration&gt;&#10;    &lt;videoTracks&gt;&#10;      &lt;videoTrack duration=&quot;128960&quot; muted=&quot;false&quot; slideId=&quot;{CFA602A6-12D1-432E-B038-E7A9E8202A09}&quot; startTime=&quot;0&quot; stepIndex=&quot;0&quot; volume=&quot;1&quot;&gt;&#10;        &lt;file modifyTime=&quot;2015-03-06T01:30:23&quot; size=&quot;83288764&quot;&gt;&#10;          &lt;path full=&quot;\\UDS\8\ebaker3\Desktop\Global Board Presentation  - N Petrie\Leadership Pack\Leadership Pack_02\video\video1.mp4&quot; relative=&quot;Leadership Pack_02\video\video1.mp4&quot; resource=&quot;video1.mp4&quot;/&gt;&#10;        &lt;/file&gt;&#10;        &lt;video height=&quot;1080&quot; width=&quot;1920&quot;/&gt;&#10;        &lt;audio channels=&quot;2&quot; sampleRate=&quot;44100&quot;/&gt;&#10;      &lt;/videoTrack&gt;&#10;      &lt;videoTrack duration=&quot;139960&quot; muted=&quot;false&quot; slideId=&quot;{6207077D-78C5-4BC9-B3E6-B215C2B52A77}&quot; startTime=&quot;0&quot; stepIndex=&quot;0&quot; volume=&quot;1&quot;&gt;&#10;        &lt;file modifyTime=&quot;2015-03-06T01:32:25&quot; size=&quot;47526755&quot;&gt;&#10;          &lt;path full=&quot;\\UDS\8\ebaker3\Desktop\Global Board Presentation  - N Petrie\Leadership Pack\Leadership Pack_02\video\video2.mp4&quot; relative=&quot;Leadership Pack_02\video\video2.mp4&quot; resource=&quot;video2.mp4&quot;/&gt;&#10;        &lt;/file&gt;&#10;        &lt;video height=&quot;720&quot; width=&quot;1280&quot;/&gt;&#10;        &lt;audio channels=&quot;2&quot; sampleRate=&quot;48000&quot;/&gt;&#10;      &lt;/videoTrack&gt;&#10;    &lt;/videoTracks&gt;&#10;  &lt;/narration&gt;&#10;&#10;&lt;/presentation&gt;&#10;"/>
  <p:tag name="GENSWF_MOVIE_ONCLICK_URL" val="http://"/>
  <p:tag name="GENSWF_MOVIE_ONCLICK_URL_TARGET" val="_self"/>
  <p:tag name="GENSWF_MOVIE_PRESENTATION_END_URL" val="http://"/>
  <p:tag name="GENSWF_MOVIE_PRESENTATION_END_URL_TARGET" val="_self"/>
  <p:tag name="FLASHSPRING_PRESENTATION_REFERENCES" val="F&#10;Leadership Pack_02.pptx&#10;\\UDS\8\ebaker3\Desktop\Global Board Presentation  - N Petrie\Leadership Pack\Leadership Pack_02\attachment\att1\Leadership Pack_02.pptx&#10;_blank&#10;|&#10;"/>
  <p:tag name="ISPRING_PLAYERS_CUSTOMIZATION" val="UEsDBBQAAgAIAEZkZk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BGZGZGh2OPsIwEAADIFAAAJwAAAHVuaXZlcnNhbC9mbGFzaF9wdWJsaXNoaW5nX3NldHRpbmdzLnhtbOVYzXLiOBC+8xQqb81xYvK7mRSQIsFUqAHDgrOZnChhC9BGlrySDMOc9mn2wfZJtoUCMSEhYrYmNVV7Stzur7vV6p8PVy6/pgzNiFRU8Kp3eFD2EOGxSCifVL3bqPnx3ENKY55gJjipelx46LJWqmT5iFE1HRCtQVUhMMPVRaar3lTr7ML35/P5AVWZNG8FyzXYVwexSP1MEkW4JtLPGF7AH73IiPJqpRJCFSvqiCRnBNEEQuDURIdZk2E19XyrNsLxw0SKnCfXggmJ5GRU9X4pl4+PzxsrHWuqQVPCzeFUDYRGrC9wklATD2YD+o2gKaGTKQR+eHTioTlN9LTqHZePjB3Q97ftLK3bU2Bj51rAcbh+dJASjROssX20HiUZEwl5JaqmZU7A6IasoKnJV70WWFGy4DilcQRvkMlV1WtEw37QDPpBeB0Mb/ttG6ozImpF7cAJM2i3GsEw7EbBYHgTddp7g6LgS+QE6vWDQRBGQX941eruiXA/zxMm6NRb7T0xd8HVoBXt6ymsd/aF9G66oRvmutvp1cP7vUK7ue8F/XYr/DyMut121Oo9oZaFWSjBir9ZzRWoepHLjZpdtXNvKrR4VrqKaBgnDMsJiUSTQpONMVPEQ39kZPJbjhnVC2i8MkydB0KyuspIrPumqaqeaRTvyZw1CKGBs6eWLZ+uW/bTycbpfeu+cLKXA63ATMowX7TF5N2jPz1bR390dr47/JfCrMxoQkSIpVzOoe3w30xfYeQdHp+d7Q7hFW8VrDWOpzAf9Wq8FSUrrbHgG5PNPKORYMk6rSQdkSTEKSmM/cED5U3QPPTQGEqZQcLrkmLmIarhAuI1WOUjpaleLppmUROBLVhoBHUGWxcST7GEI6qi/DF5ZrTHtYAnqCHxHLaYzYcVv6beI9xF7QbSz8wVEOmiHkis9tBEdcaclFNMnRTvyEhRTVxUr6hwUeuvxoiLcgfLByJRJARz0r8TOUvQQuSI0QeCtEDQ+XkK/00JKu5tNJYiXUqBW2ikGNQ3mlEyJ8mli6N7cJHmgDS9yYi2Hv7M6Tc0ImMhwS7BMygdkFNl7R/sZTjDSj0ZxasYP9gV2wobwZcP5oA4mWFgEvsZhyYlaaZ/hH0MZ+cCXDAmIJsFE5CZGOdQpOZ+Epos1VyO6ex7imfLSzcXuTQK100hHmsTXsQwTijPiavBGHMkOFsgHEPFKlNCMypyBRJbLNa0+q4ALRRRvgx1AlMPnMnErd3Lh0fHJ6dnv55/ujjw//nr7487QY9koMew8WbZwPVOXuiMfMZB38C9yvWccftGuoP3OSNfoFjO2Occ0Bm4xQTfQO7gg28gd7DCLWxTyNRMj6SA38X6H8nE9rat+IYFvEwKlgzqZ+QEoWldYEIuHdq9jSCngYvqMnVOJKMf/O5kEG7BaSa5uQ27Tgf+7Lj/zULuFZaxUwiwTSd2dcM+ZTQFVpK826B8h3Z+l8b6T2zbduWPaazvuqWffhb9XzJmn9YfDja+FKx/fW9+LzNvUsppCnk0PGj9ka12elKu+C+/KpXA2ubXx1rpX1BLAwQUAAIACABGZGZGxmCIeLsCAABQCgAAIQAAAHVuaXZlcnNhbC9mbGFzaF9za2luX3NldHRpbmdzLnhtbJVWUW/bIBB+36+Isvc6W7dlk2ikNs2kSt1arVXfsX2xUTBYcE6Xfz/AuIbErrOgSuG77+OOu+NSondMrD7MZiSTXKonQGSi0BbpsBnLr+ZpgyjFRSYFgsALIVVF+Xz18af7kMQxp1RyD+pczZZm0LtZus85Eu/j69KuMUEmq5qKw70s5EVKs12hZCPyydDKQw2KM7EzzMWP5Xoz6oAzjXcIVRTT5rtd50lqBVqDDenbxq5JFacp8M7Twn3O1PSu3r/9kWzPNEMnu/5k15ispgXESV4sLi+/347zhTk9rsrSrvcFCH/RUC8/2zVK5fQAKj789otdowpZN/X/9EitZGETGmveL+Kbhkuam+dno1rYNSmwF7KOJqvg0+PuGqbefw3fPbHPVUn+aPN6NBBs0VMOK1QNkKTbtTZdyteHBs37gNWWcm0IIdSTHk3Qj7TR3TEx1vP+wCsTeUDyQM94kbypYN3GGzqNDb1gvb5xsyLkvmFBhAr2HgxC7MGe+dvk9YQZgD3zibMcHgQ/nNCPLa2mq/EN9dUM0u+jj/JvzCCo2XYZ63ad1bq6t09XB7490HEqmcNK23ieWQW2biRxWBtTchIUEXTPCopMil+Wlx7cbTRJjgy+14Y7iyBDDkMN52I0YzoM2W6n27H9Ueiv1u5naGb41Zwi0qyszI+Sns+8zjwSc8w8GVbYKWnooO7EVgYaV4oxUUXVDtSzlPxcN0Ii6HOPl+3TGqOTJMgBSYZzTPwhQ8kXTZWC2piaMeiaJsZaXsmKkps/fGHwCnksGDG2SizNcYKyt54MAN8AQFVWduVvN62lajgyDnvg3hoA7sJjNyPadOhYs13jPWwxnA8eOerHgBA0pJ8TfafE8yPAB/gvJqxBQWuYbnmkqXb3it781EzuJpntvHCIub1vpOhkYz9NoAHtf5L/AFBLAwQUAAIACABGZGZGLOLmYF4EAADZEwAAJgAAAHVuaXZlcnNhbC9odG1sX3B1Ymxpc2hpbmdfc2V0dGluZ3MueG1s3VjbciI3EH33V6gmtY8L+BqvC3BhMy5TCwOBcbx+osRIgGKNNJE0sOxTviYftl+yLWRuxsZiK3Gq8mRPT5/TrVbfhvLl15SjCVWaSVEJDgulAFGRSMLEqBLcxTcfzwOkDRYEcyloJRAyQJfVg3KWDzjT4x41BlQ1AhqhLzJTCcbGZBfF4nQ6LTCdKftW8twAvy4kMi1mimoqDFXFjOMZ/DGzjOqgenCAUNmJWpLknCJGwAXBrHeY35qUB0WnNcDJ40jJXJBryaVCajSoBL+USsfH5/WFjmOqs5QKezZdBaEVmwtMCLPuYN5j3ygaUzYag9+HRycBmjJixpXguHRkeUC/uM0zZ3eHwJbnWsJphHkykFKDCTbYPTqLig6pgrBSXTUqp0C6IVvTNPSrWQqciMwETlkSwxtkQ1UJ6nG/G96E3TC6Dvt33aZz1RsRN+Jm6IXpNRv1sB+147DXv41bzb1Bcfgl9gJ1umEvjOKw279qtPdE+J9nhQlbtUZzT8x9eNVrxPtaimqtfSGd23bkh7lutzq16GEv124fOmG32Yg+9+N2uxk3OivUPDHXUrBc3MzmMmS9zNVGzi6quTOWRj5LXU0NdBOO1YjG8oZBkQ0x1zRAf2R09FuOOTMzKLwSNJ1HSrOazmhiuraoKoEtlGBF5wjBNTC2KtnS6bJkP51snL7ozK+d7GVHy9CSMixmTTl6d+9Pz5beH52d73b/JTfLE0aojLBS8z607f6b4VtreYfHZ2e7XXjFWhkbg5Mx9EezaG/rkoXWUIqNzmaf0UBysgzrEHKVQ0RrimEeIGYgwsnyrbH3YG4Yhyy22MPCUJitECdjrMBpvS5/Codt1kk1FATVFZ7CWHIndOLX1DtU+KjdQkC5DSpVPuqhwnoPTVTj3Es5xcxL8Z4ONDPUR/WKSR+17qIx+Ci3sHqkCsVSci/9e5lzgmYyR5w9UmQkglrOU/hvTNH6JEZDJdO5lGNtkOaQsWjC6JSSSx9DD2AizQFpq41T4yz8mbNvaECHUgEvxRNIHZAz7fgLexFnWOsVKV74+MENzUZUD798sAfEZIJhN9iPHMqOppn5N/gxnF1IMMG5hGiuUUBkEpxDktr7IYzM1XyO6W17jCfzS7cXOSeF62bgj+OEFwm0AyZy6kuYYIGk4DOEE8hYbVNowmSuQeKSxVHrn3LQQRETc1dHsL2CMUX8yr10eHR8cnr26/mni0Lx+19/f9wJehrvHY6tNTffr3duet7IZ1vlG7hXtzdv3L6e7tjkvJEvLE3e2OdbnTdwa7d7A7ljw3sDuWPP28LeSJXa7kHW8Lv2+Kf1YHvalot2Nr885uc70ftM+cgWI2wrPjXXvoshSqGP6jwYXmtDN/zdixDi6tVl/MxGba8Df/ac6HbEdtbGq5cLMB9HbhjDhOQshT2DvFvre4cCfZdS2b0Ru0L6h0rlp+L+3/eL/20M3NPyA3zji3v5Fbv5u9MByDd/jqse/ABQSwMEFAACAAgARmRmRm/CXvKYAQAAGwYAAB8AAAB1bml2ZXJzYWwvaHRtbF9za2luX3NldHRpbmdzLmpzjZRNT8MwDIbv+xVVuKKpMKDADbEhIe2AxG6IQ9p5XbU0iZK0rEz77zTZV5KmbPFlefXsdezK3gyi9qAMRc/Rxvw29w/3bjTQmhIVXLs66dFLrSNJijnMihJIQQF5SK2RBSYSjvr2hIScETWuafOpfaVliNjRzBJ5wEIENBnQ6oD2E0qyDom/h38PrLJ2JVmNTiulGB1mjCqgakiZKLFh0NWbOXaFHsxqEGfQBc7AMU3M6SNPjveJDpvLWMkxbaYsZ8MUZ6tcsIrO+/IvGw6i/eSrHRA/Ja8Tx44UUr0rKP3Ek0cd/SQXICXs8z5MdARhglMglm9szj+oY9wtyKPrQhbqQL/c6LBpjnPodCmOR6PHsYvR1qvTzURHl1OwVjtidKvDIQhuQHSsxnc6HJDxil/wAblgue5IB+32/IgShucFzfepYx1BTj9W2/Z171Soef4YOSPEvBFaBsa07NscF4y9Cg6u9LJOQzNPQmIo78W7qg4+RvlbRN+/IoSVwtmybJdDuxnbLmCxAjFjjLSv/z6zWL1Mg+0fUEsDBBQAAgAIAEZkZk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BGZGZGlBOzImkAAABuAAAAHAAAAHVuaXZlcnNhbC9sb2NhbF9zZXR0aW5ncy54bWwNzDEOgzAMQNGdU1jeKe3WgcDGVpbSA1jERZEcG5GA4PZk+8PTb/szChy8pWDq8PV4IrDO5oMuDn/TUL8RUib1JKbsUA2h76pWbCb5cs4FJliFLt4mjiUyjxSLHHYRqOFTXv/AHpuuugFQSwMEFAACAAgAQXo1Rs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RmRm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GZGZGhouUu94hAAARRgAAFwAAAHVuaXZlcnNhbC91bml2ZXJzYWwucG5n7Xx7VFNn+i4d56gzI9pOZ1qhSor3C0LFIpVLMhUrUhVFRYSExBoRNVwEjCEhl844o20Fo6DEFklqxaKEZBeQxASS2FIBEyEKJRsISVSIETYkkhBCEpKcHXSqndWes35rzfnnLP5ghb35vu953ud7v/eSHfL5zvhY3z/6/9HHx8c3bsumXT4+v1f7+MxAzp4J31kcOSsLfnktb1fsRh9++4JB+OL36R9u/9DHp4b5p8lP/hd8/YdjW5LzfHz+fNz785r2ECLfx+ejb+M2fbgnHzui2XFmzWGy8RPUbuRtu8/f2TMN7ZFN7/odXPS0et3sLZeXfLni9xufbltSEXjydcqfX/dP+Kfxgz9+PPOLm9cz3ye2S3bIHGLqEJl7FDgK8g2O7+9oE6FsXq/rB2lyvTOPhJa5rYCJblfgtDTz3eXA5KQBNcvH59O3DTyhVsyqICemf7+rPJAQqThbGp1pCsejg6uz5sCUQ7Zb3x76qKOxqm7/jfZzW3u69gLNApxrKEn/19d8fB4uTWF8XlrhpNzrfqsH7DC4bQyPsPF38LzGPc3r4yoDIgUfnRAo7aMJ8K1v1wriIqwXatZEqg300TO4C2/DA29vTcsoOT60Eo+GxyW+7eO9c+jFnfmwuj7zY4sDUoinjhdmwheFi+Pm8SJiIprXwxfN5ytO7y0PXIh/B77o39IRw20/d7bGF7Yqx32ONjnaQjJJnUbN27KJO0naApNkR8j542cS07e0dMP7dfsDxmdahsfVQNKSDeGe003lFeqXK9urHY/mMfJtVoDhMv4JN7FxQ+0arWaZJqvLr2OtADb8vfY81mgQalGKL+EiJqkj8yWPqFgEbewBF/GmC5YYN/focvLbfQ5hnznr1pwTCOqz7yttwYPzEn82KI+n8gw/HBHqgmfddFZ71m7MkiFt9QBtpGu/EJd991OW+uA9xeusN4L7L1cYAC9BwTtjd5dz+lxOmaeA7AevAZiIkDt9lu2uTF16ZTh3CdpWougc1JEaLlzJZoRffiNe/Jy25l0vw9sWysfzXJyFGPml0hyjNLdHnEXnkOQjQkZ145+CTecKtpFPp2rXCAf6WVgph0krZzdEcYxKeXqXO/0T8haheRJIhdnzQwWuLpyryzRhYLjT8Q8IE0HNAirH/QjhvtIYxJGZakv6TAy3gVHKik5kK9wGgu0ng2gAyXdRX/P5VG3rDnAGCxrVQVd7YmK5YQ9pg1txlLDfpWp1eH3sLkQvDSWmEGJ+qlccoxA8+C+iOFZx+s1ej0s26dcTC0R5XM6LkJGhDfbce6LsjxGblLpVykBlHg3JrJP3G5Ture8QuOsq8i7WjDDdT5lG96TSMxk+o5XjHuRIHTGvd1kHaW/h0dL0UZ3HpZNZ7NTLSpS1gKXGOkUmvBrhGUXIKFlQP7hQze63w24qNK3VhG9OlXeff/Ro5eLE5hoiyi/S3P+1HbO5iHaMfH3O2nkrlWGMFjE1vIPSF8Vi9fKKMu0B1effBwqwMNviwPU67s2ZNbS/Kaw2tUFMuKwARO4YKYcw0AD0ZbMV/j+Z/Y39Rjex8UIVTLy+ZiT3u9bDluUM83JAqxcw2HXKoxkKmyG3Wt5CuN+L8uxURmP15LSD3OCCP3r39d5Yt/j71fiY5hrwSNHyBN80v/Whlw5iyK2zSRvYGhB5f1g/Og6sRhhqLH0HPBRLnyWHX4LLIyPf7rJaiJvY/eIM33AuMRkjXbyaozYVeFLAtAJytWs0SWQ8koHG7RggH1euAzWIdMbZ84YHF2UmPrB08VN9niLNrv22D6f9UMBqQcdkB8saaVllhnPQgNlFuEsDQJF4ZJWwzTUsbBtRWVL0/QpTUxkG9iB2ZsaZwg2E+XefjjPcSg+ZqGn9uo7PUphHxRmIT93j2Z7xcA6z8WRWainT1pJqOiE3WU6PrcbZ5VxoIMciClvCU/LUSKsomuWVhlCwoYoHZnqo2E6r1UBMAXLYeD7LZBHLJsXsAiwXg/KsBZxY25tQfbVxOQcYoECjJHJ4GlE3eh8V46QNiDBSaJ6PT/6GAPTMG3Nmb3VnFSc8/urkDw7UV0+kiJTNzMny1Sdb3PiThOODKU1xYZtSS0mhvE+CcSR2v3+6ecKe72L6mwkDDvskZUTVfUENKEDaCC4PCZtkHbCJlFHuo7QiUZvY6H8jt0wx+h5YIO8WbK5wsmORLKYFcviDLr2zVsonktkGmo5F2wJ7RixWeKGlzSIfyfXUYE9eaEkGtmJtGDbT0rjIVqI2galAgjHSnG+nHKCZzF9hpIdEw2aRwW25FHJtaM5glIJ5fvOpM3PWQLom+f56mSIT8Ti3xz9WxVx7yOdupsVJlGAEzIMQxU6rbmk3WWZRUsNtdTPrrQvM+YQ9BfI8NEiby+nqLm3plsXaw3DZSA4YwlGYLJRqtR71Td+J1FJd+mW0kqTJxtb1ZWlsjnyN0kEfCOMZDUgyFiqoG5DaTJlGvMYW45kzwgh4nHvs9z4+2NKW0oQ1JzdGgZ+dq8FHN/uHB3TSnadvbi52pX6c6Jeh2lknzwQNKld14BHJXkLhVr/DKqgUZ7HxXO5cu/+Z0LHhqz+JPYl0GWOeasWFXITI1OWOClHQMHNj4X1mlqgBs6gvCSmcWeWiWxpB14jySFc0Nhgdk9LliFC9W+q8a7VcEmUGZHsCBshp2xSGRUINrg4TwlFC9cb0i2B2KiPagFluEyG1DZPuiiGIUQLnlvbEFsGcv/iFLjItk393XmH5AUjAJ4Nter8N5jbMjNbivy8B1SgWc92A3gYhwTSR2z8xlwFRzqtTtUlZzp8M45eRipo1OqE1vnbyKyCaowQbcYyiA+fVT/IgG9kXtJpzjOsAncMdK33bPilm7mPEVzlFO9igvrtUOYI/crBbQUONKe/7D+e6XOQZcG7u3C3PP5fwCWIZv8c//4AEero2bTa8raQKWMua3V23i3PVk9HBwab0VIF8JA+1UsbXAeacmV8lstGnrlHpRZu5Cmc7cdzAAhgI47hT09CowVrDrlmJfba5gFVElEicxnV6QqNJ2eWfYEO9KfJQy53dLAVoQ9oufp8hmQvVgC1HJHkmMz1X41pYJgqyXYSSgGQrUS8WtW29AacrpRlf4Zc4TlrLW7tUd3urKMqETJnR5k8IzR/u7ylmgiPBCJKMzq/TjZv79TeUI2Y6f7BugTp0F8+USG9jLLFPOhyW+kOXUoAEbNMkksUDszTpA/19SvfZ262Z4DGRgugVKSvPTrtnCMYBREmaLAhhME8imQ1wGCo2sJV6EXYuXGjdVoxeGCedHcH/GIZu2jU8ozVGPrtYnXo2MNVvk9l2u2rOMtGwNGEV86KCW5PmFQycuIALOX3dtVa1s+T7FRycqTclVWujqy9ABiIG/5im4yrUI4m43Sm4WKK67xAtKzUbLji2dVk7HeuE2gcCuZXbgrNxcCGmEECBjOJDOO2OLgrdrsVIZwAOsRiwbq/2KjSeLUi7uc+0Qn7mMjS8GPbqrDp6Kgdtyv+iEA2tP+/EcBqofbR9ogVpofNTpU0rWek7yS+Opr5bQOeAgTN2I9sN4Px62Z+CzBEDDogC2RRiXSuhnl54k+KyGBaxkmx58LklwMfxkxCzIYRT8JRzJYppxVgac8vhbHri3/KwE5taw+SRTBX+YHf+Nr8PA5x9xoLYLv8qMzV0bMB0oMB5LtF3tf0DDm4Ev4uu0V27aM459TVR5mSe539/hEjWiWS09+S0atIBYkyHfmRcZYuw1bPAQOVyQKEnFCsBJ/qkDmuN4Ku+u8WCDFA37kyX/xLbuFOZZs8PUR6Jllmz6qnBjCwV3gC1EYMReTQNVCCRBXdBl6BUpCxc5A1r6u7SR4vgDZkrP1fHDHBOFCfgEQdUDd+oaNWBS3XVGFL0XiPeNwSqdTYL+mKDlVZVCwFDgTVDoE4rKRkKsAzIK/rMTsXKiD3uXjg2j/gj4GCYjNGaxBwFyKDJ+GsFiTo19bIh37HuJjtbOm6lwoujEF6dLD+Ffn0wo1W3nX21cIXIcyt7thggNrQUHidckneXyELWOGX99Z75jxwfAE0UuogeQApBGCxcDMk3wh5mEwYrAfsHyjSP8McOyjA1WLaDZUstiia77QEjqPXk5CwWNABq4BTBsUeA/fy/r0YAhosKC0b1nkC2zJ4fraRmOq8Tk40FHn+VLU1zSIiTsnFYIbWR7fR/oMpTGmxgGLM+IFvyBBI9CbtrQzLPm+eLTESciKo5Ec1UwCVA0mJjWcrzGk7/r/Zwvdni917oLVgGqusz7PCMvcGK72qC1S3lhUS/D1VphPeThWiWfpzcSCQbGbKsgxXJthIIMEzCEQ2DPFOT6WHrw9pbCIflBpDwHcNF5oG295UhLP0JCImX6QpT7fm+fA3EIKNsN6RAjo4Wa0s/zJDClMoxDBmccR+mkY/aCzae+nxfUzNU+v0i/FY3vdYYGTyrkB92CS5M8PLMdezjzHLoYOPdNL+k0Irq0TQNfUrTQhRkldMMUpXrjjvlSf0+jpJQ7EzG7xc3mvrW22QspV6QKoo3Qh1igEoj91kxuT3uW3ap3kxFyp6csLtWNe3Fcq1EDLJF0pfEFzLxkB2TwrtCiJa5wraRy+EgrvXvNROM6dF75QQ2EKgn9MnC7bQAApFMhoOcWWGwLEsqDyznFmZiwPSpzmDbeAQvIQOBDECfOlv4hvNS3cHrrROjl0K/rlabmlrXlL7xlIhtOH3htRWmVgrf7I+bW0y+F7Yv+lqUjvXeTn39Bt/y7JRfluvloVVRxG55Q52Kqec5P4NLVZPpMmWbs+FSlsSwQG12PHGWgJYa07OCbX5bQVsQs057ZzwCn2xcFwOVYbElLWfvCLFTDUd4q7f1edaIrZyTQeiuov/TWGsNvm49eyt1cyWhsWzljBaxDB3S/1Oe5ORqWxn4MFDHAtc0PXWs7SDQEOt28RA26psKjnUymXpkqo86cXKqiVFCRMWt4pzVpkNVKahlYr5Q8bR0NFOyOrgf7k8xJMnqpzUmeQrTEoFqXnGD/3OTRdaEVvBGMxixnf7tqrQGKl1CWBmD3lw/pMlqwLAD1/RjshpmihUqa150HMh7ZZq5vV7xYTU8yTP8LqhDoz7+MifDteKxPjMSSj0mciGNkruof6zQHH3ZrIWJTQszAAsqsjUSDP0xbZNCFnlC9xmJ49Talw0OvuwJwRVNe0/Vhx1Pm9/QjCpm4CpJTZKbnhkVx1e/Muao5M22SHkFC/0/7UqXDF55uUzx2H240MdnwHl8/2WhlgL9NQ4OI/F7fh7g7Z+nln/2t//rr1DIg7/GWara/3HtZxo33BslW75KIr4VBMtg7xPKXCOR8H2fh1Y/9dTrx1NzfY4tnRrvc+vPU4x9MJ97yfr48H/00vDxSTrgpejz6eopKX1uX5z/f5p+lTbx6DQJ5XjANNIdnRxt3K72f1z+w4Z3qtb1T613e5/O3k4yIu0DJTs8X6yJk61Jj2n/bGj46fNeH1qOst+tZPBKK3Qh6ZuIJ17ouzSusqru6nOtguIiEssXPpcXH9dx4+e5W4vjE9Njn4u3r/h4VUTkCyWKK3Z39Tx47gmlS8qr2s8+34+aJYN7piH+axCDbU/7mShpgU1DMkkn7oRIzXYlw230vr+0khwP2fWiJxugtD0vx48rDlvH1dmsGeAaRd76W5LCl+tq6KZGS/yGQ5I/mPusT5JemdNwB+FHux5lqxzTFphojkjNxpeUs2RHf6SURAnmZO4QlbOBlwYLdfp867fkbYTDBcMjY40vrRe7xh8dZXn6DbMQ1GeD9e5jtLEHsQB7q3VB/5WRGDU+q9IA/CxPx4hw3s4GNJdydvRc8GnBaW08Z/ur4Io3jorqqwzzK6uujAQKO9OTftbsmhrw/+axqoqNP64Jv/mvrMpXqOHCNt3hJUa33AKyDv9JE/8Laz77wouWQPTv3Sjc/SurYcbPXVlzPPJVe6oCV2XxhjY0a2NOC+6PvKo299T1W1563JY5mVfUN14xK8k3IYeQqFzbgf+tOTv8fp1BP/Sr4ycifpWUdO6v2gfE/A+Wnu91DLv9zV9d6Tw79NbgiZd+e9yZGLOnL6Urr7ALPyv8V6fU2C59v/03xL3/G3/ZE33wWOevkrMR/ft+1fTNSeG/wWy3zTdLXP6q63e9/lfhXtgDAxNPlv3CVXT62fWNTmMDB9s/T1dgkiQhW/IPs/5zEPJvks8DOpH/ATfS1FX2tIb3HxaZRoQ6t+Q1aPt5g/vCf2pHc0Fw/1Md/iG7QTv5KkEEY3JU87b02b9y74nTyO1kI8XC/Xne2KELD4a24hy7NhzVfBOVFKNW3Pj/OUzywXmMiaaGeciJh7Zt3gBIt9Y/AauIZMpT6y88AYvzOEATnOd5Osu/QqiPjFeZSMdYijCRbQmTbxmfipUaks41tk6GDjCcwU0+5uoMYaLsnQpDniiL+5IWSCjKLPC7Ehqa9pn4Dn9DhsTSHknKlrnGKxGuLL8FU44hM2l7DmU0tL20MhU4mrHVJPO4uUqDJtOe0FkYb8fwZdpHF3GW0WKIF7pNvx6qVVw5KgsyBalDcLb6YGU/35zDBsXxQ+zYgOW4JvFwLabUqc4uyeU4u/PJMieNDx69CCzFdYqpvie4LsIZK2VI/KrJfgVVNWtmJCA5gSvMwUBrpDY0mHd+iIBz9nKd+1jAgyDTW84OlnRsCC5DRcTkU9eplxW5zkkkmKqnL7bBjZA57BbPUIZbl1IOU4hEGEDX2nEzJk8taexfYxPJ8dUJQUq4B4o+FIzT56j0Ig5GQN8TpiREt2CkUjd1oTjrlZ1KmskJw46E+vAQwL3WC9CwaVieXx+M4722Uu8gPPvYTjUu5yhoppi9xnAQh1dRkFxMOFMo13M7La16v0ZxaNCT9VzrAhtAYtCdEyy4eDXcxHJd5j5GVolTMpmyiw3pDWOOXwhACZ2bNtyjtxCC0DM6tOLtfOHBMblhF73t9gUSOS1D3AgUxjsz8zSTX+Xa/QW7kDJj+IhSH6jEa0w0Xk6mpCFISWI03mR3+s8MQXMUeL3NabkLirNw0Zwhaxf0Smak8HKuc/1PmnO0awXMj89fOVq/GeZvWqBwVTvFjakDtRcUoGk33NYBLtFldktMs+Cmp/twVh1j4ZHoSuvk1Oo8kipVvjM9wzn8ShyQhE5ePsU+Okf+9fENW/Sxyxdf7dB/feH8SlMu2jRHzdi0Th+7FoxU5NpjWgRGcsXps5nkYatRMEnpocST3+7TW3C43fK8HsaSMP168lx72Emtnlm/V/jgF+SjiRmKkXGE5B7gfPeiQhV5Zxf9Zl4R1u+2OYfPCl2vd0D9RBS3z5ibofhAuLnayY6lPO0uVTE5RmVBvS69uba1PzaLpdiNbLf0zKovLITsBmSuXQzMIToJV6FXihRK2tPe09VVc/Z1EUNfTzv4xZwtzsh7uWWNaEKqlBnnVxH6N54iVxJWei1K5c4xkhC3Qw/qIyANQWNpHRlnNuQyRDoFSXPNtSEV6VGA74HoGZiB2r5DF1vuWu6l2Xu5OTsA3HRROQ3xmxBQJco1WMko/48Wx/roNELrGkqSOcaAruIxde76gcLr/0Z5ILVJTBrXcDrKOQaAxcdtQ9tae3aW+y3/b7ZuvzF9/815qMlnxli4p9PsYDg6I+PkyefWBabHEA9dfmFRJNzTaZZzqOZBXM3SQaE+o9Uv4WfbXQNwTzdlk1P/0qL/4tZQPvY+Vl3N0tjsY00I97NwlsFW4H0Gmx3MpU6OtsjynHKtPk0kqah8GXGir3lb7os2uInoVE56VAablmbTNMBJ2CITZdh7Qen4YJjR6O1j3Fp9w5xD3uytUJR2OU0yHFKrv7188NFLOjuO+O7zqx8nFfGUQOhNHpQWhFbNFzSLJ8XBzh/gQmmoduopM0exsxRnsc/JgywNFyB9hIhptYcNSFzjaoC/eHD0lfVW9nfVymIyacFpEylXU7SZAhbTYi88wOLlBJkOqRXHSpXAJ7yjqemMeHKASHlu7ObP+lVXXviQUJRmJ7o+e+KgppiOcmfW38wqYwCZpvcF+oXZkO4AWtVvsIniB+jmBeYNccDLNsV6QfV1vfaKQBsmQHJUH5zQRcqN73TF49FpDCHami3Q9ysSdnQ0vaz12B3+Nd78fS1JhmtSOybzijI1keq9dtKAmZqrsc4Vz8lyAxUdnS+PC3tXM3cLpDuEvqpyTPrrqs6vRgAkTir2hL96nFSTKnDH/oklTD35UO+JTuxoenXeKe4+XuCw2UL4VBF5b9ycg8RJoBFis2CS+UZuucJjeeqvNmffiqNQfz6nqt3yY38t8LsVjOIwlmdKTq5hpW9BgwoDlxE78r5Ak+764Igtn4XKWjX4yavSL947nDZcheQg3mwzjH8ShNDZTJV6zRHRZO5nCuanfCdQDRlAaiMKq41L8i0oDtg7HSinIaYhpiGmIaYhpiGmIaYhpiGmIaYhpiGmIaYhpiGmIaYhpiGmIaYhpiGmIaYhpiFePKriuMcqOW5iSjFddvmNl49tTiPo+TYuzjXUKdu7tSNb0XNu3Tf/Rtns1NqkJFsdxzXcKcNu7dBwX30U+f/oQ60+mLsGutvC0XnH+gDK/87TVXNFzUgLyj2qCZfZ2xoAupVLwrnNLJN7WOkefjJA1tv15Cf2vbhZ3sVjhtFb6mMaV5on+73/nIioZw2IRW1iGlGX/UWUx9B3JiBa4Ho4C3XLeUY2ccZ8V1sVpYsyDUFeZk+pHqdO1hP+juTs8FJ7bxVAZkGNR9D3YwYKHOcATw08ldb/jm4F5yFPYeFL2Vudu2hFnnNsx9wGNDkAXuC9ZG1jXpGMpauS2ctkK2XGVP5uzfjSVtt4b/Z9ylj3+LfBX5K1XWBdgZE0opcizL6NFw1e5BJ926qpz+uRIFaFo5fUlYktpjIBe3NFLDOzq4Syew9OaazLB7Ux2k9Iq5VeOZcpdpxOZFTSj1QBtCTNk2t3bWJHL+eHbgG5nVSyhlw4VEMSmqPggfurJtHYLl0l7pshSJcoJB+pLcFAuux1gswqddRpeFhXJjvG2u2ln0qveLbUE5nJqgL3w2sulTNL9uI8eD/1+udjGobW26w2hsemtyK+oWTAUy4Zl3rmvbaqi/AdN8uyy9WPcuPt/lGnajJ3a5506FwanYbmVOukzqdXmeyo44lMCTdrtzUiBr2H6d3jEonH7dTrruBqh4jdMLW7Uisv+yLQFOP6vlmgCKD0QNel7FRimT7EYw4xuSGZG+pMH/M4WQw7yyxe3oU3Vakx4z+1aBOnltvt3diJbe6FVvRuyVsw2ZBk95wB5UZrStQ/vYyWmRd5nsaiHGM9fRIHzdouYDgqGRRiMlLnakmOHueL29JQzh4l1vfTLiKi6rl9qzyHkqw2w+nWsgPB+sp+lR5nlyfRDbUZsxkukOEqYAh1QJ1C9Z3xqiNO2JcUrABYrPI9wB14sTj2VmmzKw/a8ARqbbFHmHOWsgxWhckGrs2V2akClms9i21OCQIsJuGUwouaelfpqociziNCNE6mZ4KZ+zo3oIBEdu3TI5P8+rDpOUCA94Qsk8u6El0a+xUjwTfej25cXfDDIL12+4A547XB3Hn7UEXCU9Ut17FMWLiSLmR+2u4elNC0hqU3Z6w6okOFNl6zUo4T32mPibK+8IKDaalpT6v4dX2gPlxIGdbQNUt5egoj3s4cvHES/dw12kgyp8ZsamOeV/n8xa9nXMmrydTNDi3kcSrQi5N7TYYOypvtbn5N3/q0xd2Ac2cXoZablVcrB4VIkq5bEAxUqwegdndNc7MiIUci1RBsf7HXJUiWLcSrvxW3UYQp7mPHr6pS9ibZnxjmbapfkcSUNDTSMdKP3oeyAhazHf0VXXjY7W+/D07ImN8qrqRL1EEyoFkwIWQ4hUkc3Iw9QzOvWrMA2j50k1Z/4tm/CQilTyoLM2uwLUSXAnyPTchQcIqGwgbnewXfa2/CpUqHUdovxWEiyjCs18fuGQVD9996AdWl+xJByHzNj3ag6DC5ZFuwruXrwo9yyOVEVKLz9k2tr3D938M2R4M7pInCDXH2FEuf2apv22IrymSlzj1E2L/NGak/oQwTfGT9Cg7qZUPruUfDNHqzdZ6NVwV9NHWa5iVKSozIV+AgqQpllDV/HXbhWuFO++dil8kMWfyKTjgbVKotLFye+rijEoh4bluxuREEywGLtCbTE9Fv9t3hZDKfmF21d7rHPZjx+wpsrNU6XKWuDpY9sCUzHu4mkvd4z5/ldfu81YyJYN3ICV2DrqoFDrKfHpFO6kNYjGx64U1ZXabvxwr/k6oysurZcVF4Ref+m9rBi777XbMH9Z4ay9oq8CAcG5bwALzr/f3IeKg+GWEScoc9Pyb1eiTiNIkUDFCb069Stkc0C7YTy6xFMlPmFywVOtxCeMEgr9a98xrtmAKwT5gdCdHe6L/NAngcgF5XhlhMjFHqu98ixNyalJ1HHnyvVxdou9/2GPnCZhVYI1u3JvpQBtpT0oohIfxCdPvGMHi0O2MPENfSLbiRVefhoGyed1c5PUuupCSzpgJcwAEG336SxQQRT4Ycz+Xe5P1uBoUsErVn6BT7aAYa9buvVD4XzSR7H3iN2LDPdHjrPNeRRuceoMV7lHs5FumXmLOZTvDWwW0KqARcpGL28gGneXu8cq1Ar9xkpVye8qkDuDOmd/rMpw/5ou31ztg/cOHgJCRfpx1Tc/no56aOwZlp4q7n5N9bWzuLsH7M3PJJCc1Dbb5KpY/42l20cXUaNYWDi/lpd+JzcDaoh84jlrcZwIaOXLvDP1gfQd5udirC3+c5exjHT0ikQGRUsL3uHOrNLijnQIZ6j/BzapPqXGkt+8k70mrOQmw5PV485eAtrXniajH2+Znuen6mlSGp1hTYURqP6xwqoRx8HOjej1cjNk55T1Dy56Byly5ppsi6tzX+udMSN8zhV0F7n4dwmqVMF+SZ6ypOBJpgslvHi7KpV6kLA+RTe6FAz7ao7rhaPt6NbFf/BeEQtD3fj8fSK2sSwefx7NsCQzlJLouV7XmRRvQepOMnBCJ16tAor0wRN+x8Lp7tJGLyYb3bJQjfbvX3kt6j87htCvDhWni08jGqImozTPJFOk50t/GHTJ0hCVYrnCkaN5lkHrrdiiqtySzh3OVlkbbPs4t0L8b2pI/aLOidtBFv3mgLIxXDmTd7SL0CYY7nG+hlh42RzIToceNe9qwpGl0AvX6ywbr1PONqtUNMEsUT1axFuv4hiF41NbHKef9foagy5wJPoB6JsOTJXiTjWpbbJIw+GEK+a3pWcDZ8STQlo+BNzznycu83ejzbQ+6Ub13QFyBmNf70/VpcZ15j4OADPDoKbOCzT5JyvaUCAG3v3RjwuKbg7hjgWct+f6qm8pH9Vq1FNb4tm/iIPDXo2bGeHqRNgXPXNr7uvc6/NZzBcVoBRip2tvc6CnNCoNS4ZI0NUwUYO9iZQgkTXPPYOZ6VwNSIvpCG3qFwPNoBm0+03V3OuRDu/Q4TH/rqyJTxm7oTJBvjtb8sPh0RRbFN0Yn7KH4Tf+P+f/xvUEsDBBQAAgAIAEZkZkZLmT7tTQAAAGoAAAAbAAAAdW5pdmVyc2FsL3VuaXZlcnNhbC5wbmcueG1ss7GvyM1RKEstKs7Mz7NVMtQzULK34+WyKShKLctMLVeoAIoZ6RlAgJJCpa2SGRK3PDOlJMNWydLEECGWkZqZnlFiq2RuYAYX1AcaCQBQSwECAAAUAAIACABGZGZGWn+5mToEAADhDgAAHQAAAAAAAAABAAAAAAAAAAAAdW5pdmVyc2FsL2NvbW1vbl9tZXNzYWdlcy5sbmdQSwECAAAUAAIACABGZGZGh2OPsIwEAADIFAAAJwAAAAAAAAABAAAAAAB1BAAAdW5pdmVyc2FsL2ZsYXNoX3B1Ymxpc2hpbmdfc2V0dGluZ3MueG1sUEsBAgAAFAACAAgARmRmRsZgiHi7AgAAUAoAACEAAAAAAAAAAQAAAAAARgkAAHVuaXZlcnNhbC9mbGFzaF9za2luX3NldHRpbmdzLnhtbFBLAQIAABQAAgAIAEZkZkYs4uZgXgQAANkTAAAmAAAAAAAAAAEAAAAAAEAMAAB1bml2ZXJzYWwvaHRtbF9wdWJsaXNoaW5nX3NldHRpbmdzLnhtbFBLAQIAABQAAgAIAEZkZkZvwl7ymAEAABsGAAAfAAAAAAAAAAEAAAAAAOIQAAB1bml2ZXJzYWwvaHRtbF9za2luX3NldHRpbmdzLmpzUEsBAgAAFAACAAgARmRmRhra6juqAAAAHwEAABoAAAAAAAAAAQAAAAAAtxIAAHVuaXZlcnNhbC9pMThuX3ByZXNldHMueG1sUEsBAgAAFAACAAgARmRmRpQTsyJpAAAAbgAAABwAAAAAAAAAAQAAAAAAmRMAAHVuaXZlcnNhbC9sb2NhbF9zZXR0aW5ncy54bWxQSwECAAAUAAIACABBejVGzoIJN+wCAACICAAAFAAAAAAAAAABAAAAAAA8FAAAdW5pdmVyc2FsL3BsYXllci54bWxQSwECAAAUAAIACABGZGZGNdvZrWgBAADzAgAAKQAAAAAAAAABAAAAAABaFwAAdW5pdmVyc2FsL3NraW5fY3VzdG9taXphdGlvbl9zZXR0aW5ncy54bWxQSwECAAAUAAIACABGZGZGhouUu94hAAARRgAAFwAAAAAAAAAAAAAAAAAJGQAAdW5pdmVyc2FsL3VuaXZlcnNhbC5wbmdQSwECAAAUAAIACABGZGZGS5k+7U0AAABqAAAAGwAAAAAAAAABAAAAAAAcOwAAdW5pdmVyc2FsL3VuaXZlcnNhbC5wbmcueG1sUEsFBgAAAAALAAsASQMAAKI7AAAAAA=="/>
  <p:tag name="ISPRING_ULTRA_SCORM_COURSE_ID" val="013C15C2-F5D6-4FAE-AFBA-33CD235F692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Leadership Pack_02"/>
  <p:tag name="ISPRING_RESOURCE_PATHS_HASH_PRESENTER" val="2b8c6cf853aa53c67ce71596605a20cd4e8dd1"/>
</p:tagLst>
</file>

<file path=ppt/tags/tag10.xml><?xml version="1.0" encoding="utf-8"?>
<p:tagLst xmlns:a="http://schemas.openxmlformats.org/drawingml/2006/main" xmlns:r="http://schemas.openxmlformats.org/officeDocument/2006/relationships" xmlns:p="http://schemas.openxmlformats.org/presentationml/2006/main">
  <p:tag name="NAME" val="SingleBoatText"/>
</p:tagLst>
</file>

<file path=ppt/tags/tag11.xml><?xml version="1.0" encoding="utf-8"?>
<p:tagLst xmlns:a="http://schemas.openxmlformats.org/drawingml/2006/main" xmlns:r="http://schemas.openxmlformats.org/officeDocument/2006/relationships" xmlns:p="http://schemas.openxmlformats.org/presentationml/2006/main">
  <p:tag name="NAME" val="SingleBoatText"/>
</p:tagLst>
</file>

<file path=ppt/tags/tag2.xml><?xml version="1.0" encoding="utf-8"?>
<p:tagLst xmlns:a="http://schemas.openxmlformats.org/drawingml/2006/main" xmlns:r="http://schemas.openxmlformats.org/officeDocument/2006/relationships" xmlns:p="http://schemas.openxmlformats.org/presentationml/2006/main">
  <p:tag name="NAME" val="SingleBoatText"/>
</p:tagLst>
</file>

<file path=ppt/tags/tag3.xml><?xml version="1.0" encoding="utf-8"?>
<p:tagLst xmlns:a="http://schemas.openxmlformats.org/drawingml/2006/main" xmlns:r="http://schemas.openxmlformats.org/officeDocument/2006/relationships" xmlns:p="http://schemas.openxmlformats.org/presentationml/2006/main">
  <p:tag name="NAME" val="SingleBoatText"/>
</p:tagLst>
</file>

<file path=ppt/tags/tag4.xml><?xml version="1.0" encoding="utf-8"?>
<p:tagLst xmlns:a="http://schemas.openxmlformats.org/drawingml/2006/main" xmlns:r="http://schemas.openxmlformats.org/officeDocument/2006/relationships" xmlns:p="http://schemas.openxmlformats.org/presentationml/2006/main">
  <p:tag name="NAME" val="SingleBoatText"/>
</p:tagLst>
</file>

<file path=ppt/tags/tag5.xml><?xml version="1.0" encoding="utf-8"?>
<p:tagLst xmlns:a="http://schemas.openxmlformats.org/drawingml/2006/main" xmlns:r="http://schemas.openxmlformats.org/officeDocument/2006/relationships" xmlns:p="http://schemas.openxmlformats.org/presentationml/2006/main">
  <p:tag name="NAME" val="SingleBoatText"/>
</p:tagLst>
</file>

<file path=ppt/tags/tag6.xml><?xml version="1.0" encoding="utf-8"?>
<p:tagLst xmlns:a="http://schemas.openxmlformats.org/drawingml/2006/main" xmlns:r="http://schemas.openxmlformats.org/officeDocument/2006/relationships" xmlns:p="http://schemas.openxmlformats.org/presentationml/2006/main">
  <p:tag name="NAME" val="SingleBoatText"/>
</p:tagLst>
</file>

<file path=ppt/tags/tag7.xml><?xml version="1.0" encoding="utf-8"?>
<p:tagLst xmlns:a="http://schemas.openxmlformats.org/drawingml/2006/main" xmlns:r="http://schemas.openxmlformats.org/officeDocument/2006/relationships" xmlns:p="http://schemas.openxmlformats.org/presentationml/2006/main">
  <p:tag name="NAME" val="SingleBoatText"/>
</p:tagLst>
</file>

<file path=ppt/tags/tag8.xml><?xml version="1.0" encoding="utf-8"?>
<p:tagLst xmlns:a="http://schemas.openxmlformats.org/drawingml/2006/main" xmlns:r="http://schemas.openxmlformats.org/officeDocument/2006/relationships" xmlns:p="http://schemas.openxmlformats.org/presentationml/2006/main">
  <p:tag name="NAME" val="SingleBoatText"/>
</p:tagLst>
</file>

<file path=ppt/tags/tag9.xml><?xml version="1.0" encoding="utf-8"?>
<p:tagLst xmlns:a="http://schemas.openxmlformats.org/drawingml/2006/main" xmlns:r="http://schemas.openxmlformats.org/officeDocument/2006/relationships" xmlns:p="http://schemas.openxmlformats.org/presentationml/2006/main">
  <p:tag name="NAME" val="SingleBoatText"/>
</p:tagLst>
</file>

<file path=ppt/theme/theme1.xml><?xml version="1.0" encoding="utf-8"?>
<a:theme xmlns:a="http://schemas.openxmlformats.org/drawingml/2006/main" name="KPMG">
  <a:themeElements>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oPub돋움체">
      <a:majorFont>
        <a:latin typeface="KoPub돋움체 Bold"/>
        <a:ea typeface="KoPub돋움체 Bold"/>
        <a:cs typeface=""/>
      </a:majorFont>
      <a:minorFont>
        <a:latin typeface="KoPub돋움체 Medium"/>
        <a:ea typeface="KoPub돋움체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l">
          <a:defRP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000" dirty="0" err="1" smtClean="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defRPr>
        </a:defPPr>
      </a:lstStyle>
    </a:txDef>
  </a:objectDefaults>
  <a:extraClrSchemeLst/>
  <a:extLst>
    <a:ext uri="{05A4C25C-085E-4340-85A3-A5531E510DB2}">
      <thm15:themeFamily xmlns:thm15="http://schemas.microsoft.com/office/thememl/2012/main" name="프레젠테이션1" id="{489089EA-8B65-4A51-ACF6-BE599E39239C}" vid="{5491D400-7931-423F-A9E4-A85D232916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20230710_BF_바이오시밀러 시장동향과 기업 대응 전략</Korean_x0020_Title>
    <Global_x0020_Country_metalogix xmlns="1c657212-07cd-4eb2-8173-68663959c5b7" xsi:nil="true"/>
    <Economy xmlns="1c657212-07cd-4eb2-8173-68663959c5b7" xsi:nil="true"/>
    <Publication_x0020_Date_metalogix xmlns="1c657212-07cd-4eb2-8173-68663959c5b7">2023-07-09T15:00:00+00:00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Industrial Markets</Value>
    </Category>
    <Korean_x0020_Abstract xmlns="1c657212-07cd-4eb2-8173-68663959c5b7" xsi:nil="true"/>
    <Industry_x0020_Sector_x002f_SubSector_x0020_Selection_metalogix xmlns="1c657212-07cd-4eb2-8173-68663959c5b7" xsi:nil="true"/>
    <ERI_x0020_Report_x0020_Type xmlns="1c657212-07cd-4eb2-8173-68663959c5b7">Global Thought Leadership</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2430B1-B197-46DA-885B-D6DD7FC33349}">
  <ds:schemaRefs>
    <ds:schemaRef ds:uri="http://schemas.microsoft.com/sharepoint/v3/contenttype/forms"/>
  </ds:schemaRefs>
</ds:datastoreItem>
</file>

<file path=customXml/itemProps2.xml><?xml version="1.0" encoding="utf-8"?>
<ds:datastoreItem xmlns:ds="http://schemas.openxmlformats.org/officeDocument/2006/customXml" ds:itemID="{82ED7A70-E524-458A-AF01-08531447576B}">
  <ds:schemaRefs>
    <ds:schemaRef ds:uri="http://schemas.microsoft.com/office/2006/documentManagement/types"/>
    <ds:schemaRef ds:uri="http://purl.org/dc/terms/"/>
    <ds:schemaRef ds:uri="http://schemas.microsoft.com/office/2006/metadata/properties"/>
    <ds:schemaRef ds:uri="http://www.w3.org/XML/1998/namespace"/>
    <ds:schemaRef ds:uri="1c657212-07cd-4eb2-8173-68663959c5b7"/>
    <ds:schemaRef ds:uri="http://purl.org/dc/dcmitype/"/>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5F6E73CB-AC0E-48F0-9101-9DFD3415A6A9}"/>
</file>

<file path=docProps/app.xml><?xml version="1.0" encoding="utf-8"?>
<Properties xmlns="http://schemas.openxmlformats.org/officeDocument/2006/extended-properties" xmlns:vt="http://schemas.openxmlformats.org/officeDocument/2006/docPropsVTypes">
  <Template/>
  <TotalTime>113753</TotalTime>
  <Words>8415</Words>
  <Application>Microsoft Office PowerPoint</Application>
  <PresentationFormat>A4 용지(210x297mm)</PresentationFormat>
  <Paragraphs>1030</Paragraphs>
  <Slides>36</Slides>
  <Notes>21</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36</vt:i4>
      </vt:variant>
    </vt:vector>
  </HeadingPairs>
  <TitlesOfParts>
    <vt:vector size="47" baseType="lpstr">
      <vt:lpstr>KoPub돋움체 Bold</vt:lpstr>
      <vt:lpstr>KoPub돋움체 Light</vt:lpstr>
      <vt:lpstr>KoPub돋움체 Medium</vt:lpstr>
      <vt:lpstr>Arial</vt:lpstr>
      <vt:lpstr>Calibri</vt:lpstr>
      <vt:lpstr>KPMG Bold</vt:lpstr>
      <vt:lpstr>KPMG Extralight</vt:lpstr>
      <vt:lpstr>Univers for KPMG</vt:lpstr>
      <vt:lpstr>Univers for KPMG Light</vt:lpstr>
      <vt:lpstr>Wingdings</vt:lpstr>
      <vt:lpstr>KPMG</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20230710_BF_바이오시밀러 시장동향과 기업 대응 전략</dc:title>
  <dc:subject/>
  <dc:creator>삼정KPMG 경제연구원</dc:creator>
  <cp:keywords/>
  <dc:description/>
  <cp:lastModifiedBy>Jung, Mi-Ju (KR/ERI)</cp:lastModifiedBy>
  <cp:revision>7803</cp:revision>
  <cp:lastPrinted>2023-07-06T04:05:20Z</cp:lastPrinted>
  <dcterms:created xsi:type="dcterms:W3CDTF">2015-03-05T08:26:34Z</dcterms:created>
  <dcterms:modified xsi:type="dcterms:W3CDTF">2023-07-08T04:31:19Z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