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style1.xml" ContentType="application/vnd.ms-office.chartstyle+xml"/>
  <Override PartName="/ppt/charts/colors1.xml" ContentType="application/vnd.ms-office.chartcolorstyle+xml"/>
  <Override PartName="/ppt/charts/chart4.xml" ContentType="application/vnd.openxmlformats-officedocument.drawingml.chart+xml"/>
  <Override PartName="/ppt/charts/chart5.xml" ContentType="application/vnd.openxmlformats-officedocument.drawingml.chart+xml"/>
  <Override PartName="/ppt/charts/style2.xml" ContentType="application/vnd.ms-office.chartstyle+xml"/>
  <Override PartName="/ppt/charts/colors2.xml" ContentType="application/vnd.ms-office.chartcolorstyle+xml"/>
  <Override PartName="/ppt/charts/chart6.xml" ContentType="application/vnd.openxmlformats-officedocument.drawingml.chart+xml"/>
  <Override PartName="/ppt/charts/style3.xml" ContentType="application/vnd.ms-office.chartstyle+xml"/>
  <Override PartName="/ppt/charts/colors3.xml" ContentType="application/vnd.ms-office.chartcolorstyle+xml"/>
  <Override PartName="/ppt/charts/chart7.xml" ContentType="application/vnd.openxmlformats-officedocument.drawingml.chart+xml"/>
  <Override PartName="/ppt/charts/chart8.xml" ContentType="application/vnd.openxmlformats-officedocument.drawingml.chart+xml"/>
  <Override PartName="/ppt/charts/style4.xml" ContentType="application/vnd.ms-office.chartstyle+xml"/>
  <Override PartName="/ppt/charts/colors4.xml" ContentType="application/vnd.ms-office.chartcolorstyle+xml"/>
  <Override PartName="/ppt/charts/chart9.xml" ContentType="application/vnd.openxmlformats-officedocument.drawingml.chart+xml"/>
  <Override PartName="/ppt/charts/style5.xml" ContentType="application/vnd.ms-office.chartstyle+xml"/>
  <Override PartName="/ppt/charts/colors5.xml" ContentType="application/vnd.ms-office.chartcolorstyle+xml"/>
  <Override PartName="/ppt/charts/chart10.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4"/>
  </p:notesMasterIdLst>
  <p:handoutMasterIdLst>
    <p:handoutMasterId r:id="rId15"/>
  </p:handoutMasterIdLst>
  <p:sldIdLst>
    <p:sldId id="2269" r:id="rId5"/>
    <p:sldId id="256" r:id="rId6"/>
    <p:sldId id="257" r:id="rId7"/>
    <p:sldId id="2271" r:id="rId8"/>
    <p:sldId id="2270" r:id="rId9"/>
    <p:sldId id="2272" r:id="rId10"/>
    <p:sldId id="2273" r:id="rId11"/>
    <p:sldId id="2274" r:id="rId12"/>
    <p:sldId id="2267" r:id="rId13"/>
  </p:sldIdLst>
  <p:sldSz cx="6858000" cy="12192000"/>
  <p:notesSz cx="6669088"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7" pos="524" userDrawn="1">
          <p15:clr>
            <a:srgbClr val="A4A3A4"/>
          </p15:clr>
        </p15:guide>
        <p15:guide id="9" orient="horz" pos="6176" userDrawn="1">
          <p15:clr>
            <a:srgbClr val="A4A3A4"/>
          </p15:clr>
        </p15:guide>
        <p15:guide id="10" orient="horz" pos="1323" userDrawn="1">
          <p15:clr>
            <a:srgbClr val="A4A3A4"/>
          </p15:clr>
        </p15:guide>
        <p15:guide id="11" orient="horz" pos="7064" userDrawn="1">
          <p15:clr>
            <a:srgbClr val="A4A3A4"/>
          </p15:clr>
        </p15:guide>
        <p15:guide id="12" orient="horz" pos="2116" userDrawn="1">
          <p15:clr>
            <a:srgbClr val="A4A3A4"/>
          </p15:clr>
        </p15:guide>
        <p15:guide id="13" orient="horz" pos="2048" userDrawn="1">
          <p15:clr>
            <a:srgbClr val="A4A3A4"/>
          </p15:clr>
        </p15:guide>
        <p15:guide id="14" orient="horz" pos="6947" userDrawn="1">
          <p15:clr>
            <a:srgbClr val="A4A3A4"/>
          </p15:clr>
        </p15:guide>
        <p15:guide id="15" orient="horz" pos="980" userDrawn="1">
          <p15:clr>
            <a:srgbClr val="A4A3A4"/>
          </p15:clr>
        </p15:guide>
        <p15:guide id="16" pos="3793" userDrawn="1">
          <p15:clr>
            <a:srgbClr val="A4A3A4"/>
          </p15:clr>
        </p15:guide>
        <p15:guide id="17" pos="1253" userDrawn="1">
          <p15:clr>
            <a:srgbClr val="A4A3A4"/>
          </p15:clr>
        </p15:guide>
        <p15:guide id="18" pos="3067" userDrawn="1">
          <p15:clr>
            <a:srgbClr val="A4A3A4"/>
          </p15:clr>
        </p15:guide>
        <p15:guide id="19" orient="horz" pos="2213" userDrawn="1">
          <p15:clr>
            <a:srgbClr val="A4A3A4"/>
          </p15:clr>
        </p15:guide>
        <p15:guide id="20" orient="horz" pos="678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F9F9"/>
    <a:srgbClr val="DEDEDE"/>
    <a:srgbClr val="00B8F5"/>
    <a:srgbClr val="1E49E2"/>
    <a:srgbClr val="00338D"/>
    <a:srgbClr val="E5E5E5"/>
    <a:srgbClr val="B2B2B2"/>
    <a:srgbClr val="612CE9"/>
    <a:srgbClr val="00B0F0"/>
    <a:srgbClr val="01219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436" autoAdjust="0"/>
    <p:restoredTop sz="96353" autoAdjust="0"/>
  </p:normalViewPr>
  <p:slideViewPr>
    <p:cSldViewPr snapToGrid="0">
      <p:cViewPr varScale="1">
        <p:scale>
          <a:sx n="60" d="100"/>
          <a:sy n="60" d="100"/>
        </p:scale>
        <p:origin x="3726" y="84"/>
      </p:cViewPr>
      <p:guideLst>
        <p:guide pos="524"/>
        <p:guide orient="horz" pos="6176"/>
        <p:guide orient="horz" pos="1323"/>
        <p:guide orient="horz" pos="7064"/>
        <p:guide orient="horz" pos="2116"/>
        <p:guide orient="horz" pos="2048"/>
        <p:guide orient="horz" pos="6947"/>
        <p:guide orient="horz" pos="980"/>
        <p:guide pos="3793"/>
        <p:guide pos="1253"/>
        <p:guide pos="3067"/>
        <p:guide orient="horz" pos="2213"/>
        <p:guide orient="horz" pos="6785"/>
      </p:guideLst>
    </p:cSldViewPr>
  </p:slideViewPr>
  <p:notesTextViewPr>
    <p:cViewPr>
      <p:scale>
        <a:sx n="3" d="2"/>
        <a:sy n="3" d="2"/>
      </p:scale>
      <p:origin x="0" y="0"/>
    </p:cViewPr>
  </p:notesTextViewPr>
  <p:notesViewPr>
    <p:cSldViewPr snapToGrid="0">
      <p:cViewPr>
        <p:scale>
          <a:sx n="1" d="2"/>
          <a:sy n="1" d="2"/>
        </p:scale>
        <p:origin x="3696" y="105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6.xml"/><Relationship Id="rId1" Type="http://schemas.microsoft.com/office/2011/relationships/chartStyle" Target="style6.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1.xml"/><Relationship Id="rId1" Type="http://schemas.microsoft.com/office/2011/relationships/chartStyle" Target="style1.xm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2.xml"/><Relationship Id="rId1" Type="http://schemas.microsoft.com/office/2011/relationships/chartStyle" Target="style2.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3.xml"/><Relationship Id="rId1" Type="http://schemas.microsoft.com/office/2011/relationships/chartStyle" Target="style3.xml"/></Relationships>
</file>

<file path=ppt/charts/_rels/chart7.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4.xml"/><Relationship Id="rId1" Type="http://schemas.microsoft.com/office/2011/relationships/chartStyle" Target="style4.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552231831792246"/>
          <c:y val="8.2412207202413545E-2"/>
          <c:w val="0.83128156312854529"/>
          <c:h val="0.78569192291613954"/>
        </c:manualLayout>
      </c:layout>
      <c:barChart>
        <c:barDir val="col"/>
        <c:grouping val="percentStacked"/>
        <c:varyColors val="0"/>
        <c:ser>
          <c:idx val="0"/>
          <c:order val="0"/>
          <c:tx>
            <c:strRef>
              <c:f>Sheet1!$B$1</c:f>
              <c:strCache>
                <c:ptCount val="1"/>
                <c:pt idx="0">
                  <c:v>매우 긍정적</c:v>
                </c:pt>
              </c:strCache>
            </c:strRef>
          </c:tx>
          <c:spPr>
            <a:solidFill>
              <a:srgbClr val="00338D"/>
            </a:solidFill>
            <a:ln>
              <a:noFill/>
            </a:ln>
            <a:effectLst/>
          </c:spPr>
          <c:invertIfNegative val="0"/>
          <c:dLbls>
            <c:dLbl>
              <c:idx val="0"/>
              <c:layout>
                <c:manualLayout>
                  <c:x val="0"/>
                  <c:y val="-6.5133799954612678E-3"/>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598-4322-9BB8-F32594C0ADE2}"/>
                </c:ext>
              </c:extLst>
            </c:dLbl>
            <c:dLbl>
              <c:idx val="1"/>
              <c:layout>
                <c:manualLayout>
                  <c:x val="0"/>
                  <c:y val="-9.7700699931917226E-3"/>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598-4322-9BB8-F32594C0ADE2}"/>
                </c:ext>
              </c:extLst>
            </c:dLbl>
            <c:dLbl>
              <c:idx val="2"/>
              <c:layout>
                <c:manualLayout>
                  <c:x val="3.4255275861958465E-17"/>
                  <c:y val="-6.5133799954612678E-3"/>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5598-4322-9BB8-F32594C0ADE2}"/>
                </c:ext>
              </c:extLst>
            </c:dLbl>
            <c:spPr>
              <a:noFill/>
              <a:ln>
                <a:noFill/>
              </a:ln>
              <a:effectLst/>
            </c:spPr>
            <c:txPr>
              <a:bodyPr rot="0" vert="horz"/>
              <a:lstStyle/>
              <a:p>
                <a:pPr algn="ctr">
                  <a:defRPr sz="1600">
                    <a:solidFill>
                      <a:schemeClr val="bg1"/>
                    </a:solidFill>
                  </a:defRPr>
                </a:pPr>
                <a:endParaRPr lang="ko-K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건설주</c:v>
                </c:pt>
                <c:pt idx="1">
                  <c:v>엔지니어링/건설업체</c:v>
                </c:pt>
                <c:pt idx="2">
                  <c:v>총</c:v>
                </c:pt>
              </c:strCache>
            </c:strRef>
          </c:cat>
          <c:val>
            <c:numRef>
              <c:f>Sheet1!$B$2:$B$4</c:f>
              <c:numCache>
                <c:formatCode>0%</c:formatCode>
                <c:ptCount val="3"/>
                <c:pt idx="0">
                  <c:v>0.38</c:v>
                </c:pt>
                <c:pt idx="1">
                  <c:v>0.16</c:v>
                </c:pt>
                <c:pt idx="2">
                  <c:v>0.28000000000000003</c:v>
                </c:pt>
              </c:numCache>
            </c:numRef>
          </c:val>
          <c:extLst>
            <c:ext xmlns:c16="http://schemas.microsoft.com/office/drawing/2014/chart" uri="{C3380CC4-5D6E-409C-BE32-E72D297353CC}">
              <c16:uniqueId val="{00000002-26F5-4FA4-BD80-4BA6261B53BE}"/>
            </c:ext>
          </c:extLst>
        </c:ser>
        <c:ser>
          <c:idx val="1"/>
          <c:order val="1"/>
          <c:tx>
            <c:strRef>
              <c:f>Sheet1!$C$1</c:f>
              <c:strCache>
                <c:ptCount val="1"/>
                <c:pt idx="0">
                  <c:v>다소 긍정적</c:v>
                </c:pt>
              </c:strCache>
            </c:strRef>
          </c:tx>
          <c:spPr>
            <a:solidFill>
              <a:srgbClr val="00B8F5"/>
            </a:solidFill>
            <a:ln>
              <a:noFill/>
            </a:ln>
            <a:effectLst/>
          </c:spPr>
          <c:invertIfNegative val="0"/>
          <c:dLbls>
            <c:dLbl>
              <c:idx val="0"/>
              <c:layout>
                <c:manualLayout>
                  <c:x val="0"/>
                  <c:y val="-6.513379995461208E-3"/>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5598-4322-9BB8-F32594C0ADE2}"/>
                </c:ext>
              </c:extLst>
            </c:dLbl>
            <c:dLbl>
              <c:idx val="1"/>
              <c:layout>
                <c:manualLayout>
                  <c:x val="6.851055172391693E-17"/>
                  <c:y val="-6.5133799954612678E-3"/>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598-4322-9BB8-F32594C0ADE2}"/>
                </c:ext>
              </c:extLst>
            </c:dLbl>
            <c:dLbl>
              <c:idx val="2"/>
              <c:layout>
                <c:manualLayout>
                  <c:x val="1.471252895768251E-7"/>
                  <c:y val="-9.7700699931917226E-3"/>
                </c:manualLayout>
              </c:layout>
              <c:dLblPos val="ctr"/>
              <c:showLegendKey val="0"/>
              <c:showVal val="1"/>
              <c:showCatName val="0"/>
              <c:showSerName val="0"/>
              <c:showPercent val="0"/>
              <c:showBubbleSize val="0"/>
              <c:extLst>
                <c:ext xmlns:c15="http://schemas.microsoft.com/office/drawing/2012/chart" uri="{CE6537A1-D6FC-4f65-9D91-7224C49458BB}">
                  <c15:layout>
                    <c:manualLayout>
                      <c:w val="0.10033797621513717"/>
                      <c:h val="8.5325277940541053E-2"/>
                    </c:manualLayout>
                  </c15:layout>
                </c:ext>
                <c:ext xmlns:c16="http://schemas.microsoft.com/office/drawing/2014/chart" uri="{C3380CC4-5D6E-409C-BE32-E72D297353CC}">
                  <c16:uniqueId val="{00000004-5598-4322-9BB8-F32594C0ADE2}"/>
                </c:ext>
              </c:extLst>
            </c:dLbl>
            <c:spPr>
              <a:noFill/>
              <a:ln>
                <a:noFill/>
              </a:ln>
              <a:effectLst/>
            </c:spPr>
            <c:txPr>
              <a:bodyPr rot="0" vert="horz"/>
              <a:lstStyle/>
              <a:p>
                <a:pPr algn="ctr">
                  <a:defRPr sz="1600"/>
                </a:pPr>
                <a:endParaRPr lang="ko-KR"/>
              </a:p>
            </c:txPr>
            <c:dLblPos val="ct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건설주</c:v>
                </c:pt>
                <c:pt idx="1">
                  <c:v>엔지니어링/건설업체</c:v>
                </c:pt>
                <c:pt idx="2">
                  <c:v>총</c:v>
                </c:pt>
              </c:strCache>
            </c:strRef>
          </c:cat>
          <c:val>
            <c:numRef>
              <c:f>Sheet1!$C$2:$C$4</c:f>
              <c:numCache>
                <c:formatCode>0%</c:formatCode>
                <c:ptCount val="3"/>
                <c:pt idx="0">
                  <c:v>0.38</c:v>
                </c:pt>
                <c:pt idx="1">
                  <c:v>0.37</c:v>
                </c:pt>
                <c:pt idx="2">
                  <c:v>0.38</c:v>
                </c:pt>
              </c:numCache>
            </c:numRef>
          </c:val>
          <c:extLst>
            <c:ext xmlns:c16="http://schemas.microsoft.com/office/drawing/2014/chart" uri="{C3380CC4-5D6E-409C-BE32-E72D297353CC}">
              <c16:uniqueId val="{00000003-26F5-4FA4-BD80-4BA6261B53BE}"/>
            </c:ext>
          </c:extLst>
        </c:ser>
        <c:ser>
          <c:idx val="2"/>
          <c:order val="2"/>
          <c:tx>
            <c:strRef>
              <c:f>Sheet1!$D$1</c:f>
              <c:strCache>
                <c:ptCount val="1"/>
                <c:pt idx="0">
                  <c:v>중립</c:v>
                </c:pt>
              </c:strCache>
            </c:strRef>
          </c:tx>
          <c:spPr>
            <a:solidFill>
              <a:srgbClr val="2445E2"/>
            </a:solidFill>
            <a:ln>
              <a:noFill/>
            </a:ln>
            <a:effectLst/>
          </c:spPr>
          <c:invertIfNegative val="0"/>
          <c:dLbls>
            <c:dLbl>
              <c:idx val="0"/>
              <c:layout>
                <c:manualLayout>
                  <c:x val="0"/>
                  <c:y val="-6.5133799954611785E-3"/>
                </c:manualLayout>
              </c:layout>
              <c:spPr>
                <a:noFill/>
                <a:ln>
                  <a:noFill/>
                </a:ln>
                <a:effectLst/>
              </c:spPr>
              <c:txPr>
                <a:bodyPr rot="0" vert="horz"/>
                <a:lstStyle/>
                <a:p>
                  <a:pPr algn="ctr">
                    <a:defRPr sz="1600"/>
                  </a:pPr>
                  <a:endParaRPr lang="ko-KR"/>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4-26F5-4FA4-BD80-4BA6261B53BE}"/>
                </c:ext>
              </c:extLst>
            </c:dLbl>
            <c:dLbl>
              <c:idx val="1"/>
              <c:layout>
                <c:manualLayout>
                  <c:x val="0"/>
                  <c:y val="-6.513379995461149E-3"/>
                </c:manualLayout>
              </c:layout>
              <c:spPr>
                <a:noFill/>
                <a:ln>
                  <a:noFill/>
                </a:ln>
                <a:effectLst/>
              </c:spPr>
              <c:txPr>
                <a:bodyPr rot="0" vert="horz"/>
                <a:lstStyle/>
                <a:p>
                  <a:pPr algn="ctr">
                    <a:defRPr sz="1600"/>
                  </a:pPr>
                  <a:endParaRPr lang="ko-KR"/>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5-26F5-4FA4-BD80-4BA6261B53BE}"/>
                </c:ext>
              </c:extLst>
            </c:dLbl>
            <c:dLbl>
              <c:idx val="2"/>
              <c:layout>
                <c:manualLayout>
                  <c:x val="2.9425057911939492E-7"/>
                  <c:y val="-6.513379995461149E-3"/>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5598-4322-9BB8-F32594C0ADE2}"/>
                </c:ext>
              </c:extLst>
            </c:dLbl>
            <c:spPr>
              <a:noFill/>
              <a:ln>
                <a:noFill/>
              </a:ln>
              <a:effectLst/>
            </c:spPr>
            <c:txPr>
              <a:bodyPr rot="0" vert="horz"/>
              <a:lstStyle/>
              <a:p>
                <a:pPr algn="ctr">
                  <a:defRPr sz="1600"/>
                </a:pPr>
                <a:endParaRPr lang="ko-K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건설주</c:v>
                </c:pt>
                <c:pt idx="1">
                  <c:v>엔지니어링/건설업체</c:v>
                </c:pt>
                <c:pt idx="2">
                  <c:v>총</c:v>
                </c:pt>
              </c:strCache>
            </c:strRef>
          </c:cat>
          <c:val>
            <c:numRef>
              <c:f>Sheet1!$D$2:$D$4</c:f>
              <c:numCache>
                <c:formatCode>0%</c:formatCode>
                <c:ptCount val="3"/>
                <c:pt idx="0">
                  <c:v>0.16</c:v>
                </c:pt>
                <c:pt idx="1">
                  <c:v>0.36</c:v>
                </c:pt>
                <c:pt idx="2">
                  <c:v>0.25</c:v>
                </c:pt>
              </c:numCache>
            </c:numRef>
          </c:val>
          <c:extLst>
            <c:ext xmlns:c16="http://schemas.microsoft.com/office/drawing/2014/chart" uri="{C3380CC4-5D6E-409C-BE32-E72D297353CC}">
              <c16:uniqueId val="{00000006-26F5-4FA4-BD80-4BA6261B53BE}"/>
            </c:ext>
          </c:extLst>
        </c:ser>
        <c:ser>
          <c:idx val="3"/>
          <c:order val="3"/>
          <c:tx>
            <c:strRef>
              <c:f>Sheet1!$E$1</c:f>
              <c:strCache>
                <c:ptCount val="1"/>
                <c:pt idx="0">
                  <c:v>다소 부정적</c:v>
                </c:pt>
              </c:strCache>
            </c:strRef>
          </c:tx>
          <c:spPr>
            <a:solidFill>
              <a:srgbClr val="B497FF"/>
            </a:solidFill>
            <a:ln>
              <a:noFill/>
            </a:ln>
            <a:effectLst/>
          </c:spPr>
          <c:invertIfNegative val="0"/>
          <c:dLbls>
            <c:dLbl>
              <c:idx val="0"/>
              <c:layout>
                <c:manualLayout>
                  <c:x val="5.8850115817027927E-7"/>
                  <c:y val="-6.513379995461149E-3"/>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598-4322-9BB8-F32594C0ADE2}"/>
                </c:ext>
              </c:extLst>
            </c:dLbl>
            <c:dLbl>
              <c:idx val="1"/>
              <c:layout>
                <c:manualLayout>
                  <c:x val="2.9425057908513964E-7"/>
                  <c:y val="-6.513379995461149E-3"/>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598-4322-9BB8-F32594C0ADE2}"/>
                </c:ext>
              </c:extLst>
            </c:dLbl>
            <c:dLbl>
              <c:idx val="2"/>
              <c:layout>
                <c:manualLayout>
                  <c:x val="0"/>
                  <c:y val="-3.2566899977305892E-3"/>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598-4322-9BB8-F32594C0ADE2}"/>
                </c:ext>
              </c:extLst>
            </c:dLbl>
            <c:spPr>
              <a:noFill/>
              <a:ln>
                <a:noFill/>
              </a:ln>
              <a:effectLst/>
            </c:spPr>
            <c:txPr>
              <a:bodyPr rot="0" vert="horz"/>
              <a:lstStyle/>
              <a:p>
                <a:pPr algn="ctr">
                  <a:defRPr sz="1600"/>
                </a:pPr>
                <a:endParaRPr lang="ko-KR"/>
              </a:p>
            </c:txPr>
            <c:dLblPos val="ct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건설주</c:v>
                </c:pt>
                <c:pt idx="1">
                  <c:v>엔지니어링/건설업체</c:v>
                </c:pt>
                <c:pt idx="2">
                  <c:v>총</c:v>
                </c:pt>
              </c:strCache>
            </c:strRef>
          </c:cat>
          <c:val>
            <c:numRef>
              <c:f>Sheet1!$E$2:$E$4</c:f>
              <c:numCache>
                <c:formatCode>0%</c:formatCode>
                <c:ptCount val="3"/>
                <c:pt idx="0">
                  <c:v>0.06</c:v>
                </c:pt>
                <c:pt idx="1">
                  <c:v>0.06</c:v>
                </c:pt>
                <c:pt idx="2">
                  <c:v>0.06</c:v>
                </c:pt>
              </c:numCache>
            </c:numRef>
          </c:val>
          <c:extLst>
            <c:ext xmlns:c16="http://schemas.microsoft.com/office/drawing/2014/chart" uri="{C3380CC4-5D6E-409C-BE32-E72D297353CC}">
              <c16:uniqueId val="{00000007-26F5-4FA4-BD80-4BA6261B53BE}"/>
            </c:ext>
          </c:extLst>
        </c:ser>
        <c:ser>
          <c:idx val="4"/>
          <c:order val="4"/>
          <c:tx>
            <c:strRef>
              <c:f>Sheet1!$F$1</c:f>
              <c:strCache>
                <c:ptCount val="1"/>
                <c:pt idx="0">
                  <c:v>매우 부정적</c:v>
                </c:pt>
              </c:strCache>
            </c:strRef>
          </c:tx>
          <c:spPr>
            <a:solidFill>
              <a:srgbClr val="612CE9"/>
            </a:solidFill>
            <a:ln>
              <a:noFill/>
            </a:ln>
            <a:effectLst/>
          </c:spPr>
          <c:invertIfNegative val="0"/>
          <c:dLbls>
            <c:dLbl>
              <c:idx val="0"/>
              <c:layout>
                <c:manualLayout>
                  <c:x val="-0.11584586448466117"/>
                  <c:y val="3.2566899977305745E-3"/>
                </c:manualLayout>
              </c:layout>
              <c:spPr>
                <a:noFill/>
                <a:ln>
                  <a:noFill/>
                </a:ln>
                <a:effectLst/>
              </c:spPr>
              <c:txPr>
                <a:bodyPr rot="0" vert="horz"/>
                <a:lstStyle/>
                <a:p>
                  <a:pPr algn="ctr">
                    <a:defRPr sz="1600">
                      <a:solidFill>
                        <a:srgbClr val="612CE9"/>
                      </a:solidFill>
                    </a:defRPr>
                  </a:pPr>
                  <a:endParaRPr lang="ko-KR"/>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2-C615-41FA-BA06-D893EA2F3199}"/>
                </c:ext>
              </c:extLst>
            </c:dLbl>
            <c:dLbl>
              <c:idx val="1"/>
              <c:layout>
                <c:manualLayout>
                  <c:x val="-0.12331924069226569"/>
                  <c:y val="-1.628344998865287E-2"/>
                </c:manualLayout>
              </c:layout>
              <c:spPr>
                <a:noFill/>
                <a:ln>
                  <a:noFill/>
                </a:ln>
                <a:effectLst/>
              </c:spPr>
              <c:txPr>
                <a:bodyPr rot="0" vert="horz"/>
                <a:lstStyle/>
                <a:p>
                  <a:pPr algn="ctr">
                    <a:defRPr sz="1600">
                      <a:solidFill>
                        <a:srgbClr val="612CE9"/>
                      </a:solidFill>
                    </a:defRPr>
                  </a:pPr>
                  <a:endParaRPr lang="ko-KR"/>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C615-41FA-BA06-D893EA2F3199}"/>
                </c:ext>
              </c:extLst>
            </c:dLbl>
            <c:dLbl>
              <c:idx val="2"/>
              <c:layout>
                <c:manualLayout>
                  <c:x val="-0.11584557023408215"/>
                  <c:y val="3.2566899977305667E-3"/>
                </c:manualLayout>
              </c:layout>
              <c:spPr>
                <a:noFill/>
                <a:ln>
                  <a:noFill/>
                </a:ln>
                <a:effectLst/>
              </c:spPr>
              <c:txPr>
                <a:bodyPr rot="0" vert="horz"/>
                <a:lstStyle/>
                <a:p>
                  <a:pPr algn="ctr">
                    <a:defRPr sz="1600">
                      <a:solidFill>
                        <a:srgbClr val="612CE9"/>
                      </a:solidFill>
                    </a:defRPr>
                  </a:pPr>
                  <a:endParaRPr lang="ko-KR"/>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C615-41FA-BA06-D893EA2F3199}"/>
                </c:ext>
              </c:extLst>
            </c:dLbl>
            <c:spPr>
              <a:noFill/>
              <a:ln>
                <a:noFill/>
              </a:ln>
              <a:effectLst/>
            </c:spPr>
            <c:txPr>
              <a:bodyPr rot="0" vert="horz"/>
              <a:lstStyle/>
              <a:p>
                <a:pPr algn="ctr">
                  <a:defRPr sz="1600"/>
                </a:pPr>
                <a:endParaRPr lang="ko-KR"/>
              </a:p>
            </c:txPr>
            <c:dLblPos val="ct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0"/>
              </c:ext>
            </c:extLst>
          </c:dLbls>
          <c:cat>
            <c:strRef>
              <c:f>Sheet1!$A$2:$A$4</c:f>
              <c:strCache>
                <c:ptCount val="3"/>
                <c:pt idx="0">
                  <c:v>건설주</c:v>
                </c:pt>
                <c:pt idx="1">
                  <c:v>엔지니어링/건설업체</c:v>
                </c:pt>
                <c:pt idx="2">
                  <c:v>총</c:v>
                </c:pt>
              </c:strCache>
            </c:strRef>
          </c:cat>
          <c:val>
            <c:numRef>
              <c:f>Sheet1!$F$2:$F$4</c:f>
              <c:numCache>
                <c:formatCode>0%</c:formatCode>
                <c:ptCount val="3"/>
                <c:pt idx="0">
                  <c:v>0.01</c:v>
                </c:pt>
                <c:pt idx="1">
                  <c:v>0.06</c:v>
                </c:pt>
                <c:pt idx="2">
                  <c:v>0.01</c:v>
                </c:pt>
              </c:numCache>
            </c:numRef>
          </c:val>
          <c:extLst>
            <c:ext xmlns:c16="http://schemas.microsoft.com/office/drawing/2014/chart" uri="{C3380CC4-5D6E-409C-BE32-E72D297353CC}">
              <c16:uniqueId val="{00000008-26F5-4FA4-BD80-4BA6261B53BE}"/>
            </c:ext>
          </c:extLst>
        </c:ser>
        <c:dLbls>
          <c:showLegendKey val="0"/>
          <c:showVal val="0"/>
          <c:showCatName val="0"/>
          <c:showSerName val="0"/>
          <c:showPercent val="0"/>
          <c:showBubbleSize val="0"/>
        </c:dLbls>
        <c:gapWidth val="70"/>
        <c:overlap val="100"/>
        <c:axId val="113620431"/>
        <c:axId val="113616687"/>
      </c:barChart>
      <c:catAx>
        <c:axId val="113620431"/>
        <c:scaling>
          <c:orientation val="maxMin"/>
        </c:scaling>
        <c:delete val="1"/>
        <c:axPos val="b"/>
        <c:numFmt formatCode="General" sourceLinked="1"/>
        <c:majorTickMark val="none"/>
        <c:minorTickMark val="none"/>
        <c:tickLblPos val="nextTo"/>
        <c:crossAx val="113616687"/>
        <c:crosses val="autoZero"/>
        <c:auto val="1"/>
        <c:lblAlgn val="ctr"/>
        <c:lblOffset val="100"/>
        <c:noMultiLvlLbl val="0"/>
      </c:catAx>
      <c:valAx>
        <c:axId val="113616687"/>
        <c:scaling>
          <c:orientation val="minMax"/>
        </c:scaling>
        <c:delete val="1"/>
        <c:axPos val="r"/>
        <c:numFmt formatCode="0%" sourceLinked="1"/>
        <c:majorTickMark val="none"/>
        <c:minorTickMark val="none"/>
        <c:tickLblPos val="nextTo"/>
        <c:crossAx val="11362043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a:solidFill>
            <a:schemeClr val="bg1"/>
          </a:solidFill>
          <a:latin typeface="KPMG Bold" panose="020B0803030202040204" pitchFamily="34" charset="0"/>
          <a:ea typeface="KoPub돋움체 Bold" panose="00000800000000000000" pitchFamily="2" charset="-127"/>
        </a:defRPr>
      </a:pPr>
      <a:endParaRPr lang="ko-KR"/>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2023</c:v>
                </c:pt>
              </c:strCache>
            </c:strRef>
          </c:tx>
          <c:spPr>
            <a:solidFill>
              <a:srgbClr val="1E49E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rgbClr val="1E49E2"/>
                    </a:solidFill>
                    <a:latin typeface="KPMG Bold" panose="020B0803030202040204" pitchFamily="34" charset="0"/>
                    <a:ea typeface="+mn-ea"/>
                    <a:cs typeface="+mn-cs"/>
                  </a:defRPr>
                </a:pPr>
                <a:endParaRPr lang="ko-K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Sheet1!$A$2:$A$20</c:f>
              <c:strCache>
                <c:ptCount val="19"/>
                <c:pt idx="0">
                  <c:v>3D printing</c:v>
                </c:pt>
                <c:pt idx="1">
                  <c:v>Artificial intelligence</c:v>
                </c:pt>
                <c:pt idx="2">
                  <c:v>Augmented reality</c:v>
                </c:pt>
                <c:pt idx="3">
                  <c:v>Building information modeling (BIM)</c:v>
                </c:pt>
                <c:pt idx="4">
                  <c:v>Cognitive machine learning</c:v>
                </c:pt>
                <c:pt idx="5">
                  <c:v>Digital twins</c:v>
                </c:pt>
                <c:pt idx="6">
                  <c:v>Don’t know/not sure</c:v>
                </c:pt>
                <c:pt idx="7">
                  <c:v>Drones</c:v>
                </c:pt>
                <c:pt idx="8">
                  <c:v>Integrated PMIS</c:v>
                </c:pt>
                <c:pt idx="9">
                  <c:v>Machine engineering and design</c:v>
                </c:pt>
                <c:pt idx="10">
                  <c:v>Mobile platforms</c:v>
                </c:pt>
                <c:pt idx="11">
                  <c:v>Modular/off-site manufacturing</c:v>
                </c:pt>
                <c:pt idx="12">
                  <c:v>Radio frequency identification</c:v>
                </c:pt>
                <c:pt idx="13">
                  <c:v>Robotics process automation/digital labor</c:v>
                </c:pt>
                <c:pt idx="14">
                  <c:v>Smart sensors</c:v>
                </c:pt>
                <c:pt idx="15">
                  <c:v>Use of advanced data analytics</c:v>
                </c:pt>
                <c:pt idx="16">
                  <c:v>Use of basic data analytics</c:v>
                </c:pt>
                <c:pt idx="17">
                  <c:v>Virtual reality</c:v>
                </c:pt>
                <c:pt idx="18">
                  <c:v>Other</c:v>
                </c:pt>
              </c:strCache>
            </c:strRef>
          </c:cat>
          <c:val>
            <c:numRef>
              <c:f>Sheet1!$B$2:$B$20</c:f>
              <c:numCache>
                <c:formatCode>0%</c:formatCode>
                <c:ptCount val="19"/>
                <c:pt idx="0">
                  <c:v>0.02</c:v>
                </c:pt>
                <c:pt idx="1">
                  <c:v>0.09</c:v>
                </c:pt>
                <c:pt idx="2">
                  <c:v>0.02</c:v>
                </c:pt>
                <c:pt idx="3">
                  <c:v>0.49</c:v>
                </c:pt>
                <c:pt idx="4">
                  <c:v>0.04</c:v>
                </c:pt>
                <c:pt idx="5">
                  <c:v>0.11</c:v>
                </c:pt>
                <c:pt idx="6">
                  <c:v>0.03</c:v>
                </c:pt>
                <c:pt idx="7">
                  <c:v>0.15</c:v>
                </c:pt>
                <c:pt idx="8">
                  <c:v>0.48</c:v>
                </c:pt>
                <c:pt idx="9">
                  <c:v>0.1</c:v>
                </c:pt>
                <c:pt idx="10">
                  <c:v>0.11</c:v>
                </c:pt>
                <c:pt idx="11">
                  <c:v>0.31</c:v>
                </c:pt>
                <c:pt idx="12">
                  <c:v>0.01</c:v>
                </c:pt>
                <c:pt idx="13">
                  <c:v>0.09</c:v>
                </c:pt>
                <c:pt idx="14">
                  <c:v>0.12</c:v>
                </c:pt>
                <c:pt idx="15">
                  <c:v>0.36</c:v>
                </c:pt>
                <c:pt idx="16">
                  <c:v>0.18</c:v>
                </c:pt>
                <c:pt idx="17">
                  <c:v>0.05</c:v>
                </c:pt>
                <c:pt idx="18">
                  <c:v>0</c:v>
                </c:pt>
              </c:numCache>
            </c:numRef>
          </c:val>
          <c:extLst>
            <c:ext xmlns:c16="http://schemas.microsoft.com/office/drawing/2014/chart" uri="{C3380CC4-5D6E-409C-BE32-E72D297353CC}">
              <c16:uniqueId val="{00000000-81DA-44C6-8D36-9DB70A3177B9}"/>
            </c:ext>
          </c:extLst>
        </c:ser>
        <c:dLbls>
          <c:showLegendKey val="0"/>
          <c:showVal val="0"/>
          <c:showCatName val="0"/>
          <c:showSerName val="0"/>
          <c:showPercent val="0"/>
          <c:showBubbleSize val="0"/>
        </c:dLbls>
        <c:gapWidth val="80"/>
        <c:axId val="730646240"/>
        <c:axId val="730645824"/>
      </c:barChart>
      <c:catAx>
        <c:axId val="730646240"/>
        <c:scaling>
          <c:orientation val="maxMin"/>
        </c:scaling>
        <c:delete val="1"/>
        <c:axPos val="l"/>
        <c:numFmt formatCode="General" sourceLinked="1"/>
        <c:majorTickMark val="out"/>
        <c:minorTickMark val="none"/>
        <c:tickLblPos val="nextTo"/>
        <c:crossAx val="730645824"/>
        <c:crosses val="autoZero"/>
        <c:auto val="1"/>
        <c:lblAlgn val="ctr"/>
        <c:lblOffset val="100"/>
        <c:noMultiLvlLbl val="0"/>
      </c:catAx>
      <c:valAx>
        <c:axId val="730645824"/>
        <c:scaling>
          <c:orientation val="minMax"/>
        </c:scaling>
        <c:delete val="1"/>
        <c:axPos val="t"/>
        <c:numFmt formatCode="0%" sourceLinked="1"/>
        <c:majorTickMark val="none"/>
        <c:minorTickMark val="none"/>
        <c:tickLblPos val="nextTo"/>
        <c:crossAx val="7306462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ko-K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percentStacked"/>
        <c:varyColors val="0"/>
        <c:ser>
          <c:idx val="0"/>
          <c:order val="0"/>
          <c:tx>
            <c:strRef>
              <c:f>Sheet1!$B$1</c:f>
              <c:strCache>
                <c:ptCount val="1"/>
                <c:pt idx="0">
                  <c:v>예</c:v>
                </c:pt>
              </c:strCache>
            </c:strRef>
          </c:tx>
          <c:spPr>
            <a:solidFill>
              <a:srgbClr val="00338D"/>
            </a:solidFill>
            <a:ln>
              <a:noFill/>
            </a:ln>
            <a:effectLst/>
          </c:spPr>
          <c:invertIfNegative val="0"/>
          <c:dLbls>
            <c:dLbl>
              <c:idx val="0"/>
              <c:layout>
                <c:manualLayout>
                  <c:x val="0"/>
                  <c:y val="-4.9026251436315962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6FD3-46C4-BF6F-93542DC3456C}"/>
                </c:ext>
              </c:extLst>
            </c:dLbl>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bg1"/>
                    </a:solidFill>
                    <a:latin typeface="KPMG Bold" panose="020B0803030202040204" pitchFamily="34" charset="0"/>
                    <a:ea typeface="+mn-ea"/>
                    <a:cs typeface="+mn-cs"/>
                  </a:defRPr>
                </a:pPr>
                <a:endParaRPr lang="ko-K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인프라 프로젝트 발주업체</c:v>
                </c:pt>
              </c:strCache>
            </c:strRef>
          </c:cat>
          <c:val>
            <c:numRef>
              <c:f>Sheet1!$B$2</c:f>
              <c:numCache>
                <c:formatCode>0%</c:formatCode>
                <c:ptCount val="1"/>
                <c:pt idx="0">
                  <c:v>0.37</c:v>
                </c:pt>
              </c:numCache>
            </c:numRef>
          </c:val>
          <c:extLst>
            <c:ext xmlns:c16="http://schemas.microsoft.com/office/drawing/2014/chart" uri="{C3380CC4-5D6E-409C-BE32-E72D297353CC}">
              <c16:uniqueId val="{00000000-533F-4667-BC5F-2040FCA6A17A}"/>
            </c:ext>
          </c:extLst>
        </c:ser>
        <c:ser>
          <c:idx val="1"/>
          <c:order val="1"/>
          <c:tx>
            <c:strRef>
              <c:f>Sheet1!$C$1</c:f>
              <c:strCache>
                <c:ptCount val="1"/>
                <c:pt idx="0">
                  <c:v>아니오</c:v>
                </c:pt>
              </c:strCache>
            </c:strRef>
          </c:tx>
          <c:spPr>
            <a:solidFill>
              <a:srgbClr val="00B8F5"/>
            </a:solidFill>
            <a:ln>
              <a:noFill/>
            </a:ln>
            <a:effectLst/>
          </c:spPr>
          <c:invertIfNegative val="0"/>
          <c:dLbls>
            <c:dLbl>
              <c:idx val="0"/>
              <c:layout>
                <c:manualLayout>
                  <c:x val="0"/>
                  <c:y val="-4.9026251436315962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6FD3-46C4-BF6F-93542DC3456C}"/>
                </c:ext>
              </c:extLst>
            </c:dLbl>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bg1"/>
                    </a:solidFill>
                    <a:latin typeface="KPMG Bold" panose="020B0803030202040204" pitchFamily="34" charset="0"/>
                    <a:ea typeface="+mn-ea"/>
                    <a:cs typeface="+mn-cs"/>
                  </a:defRPr>
                </a:pPr>
                <a:endParaRPr lang="ko-K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인프라 프로젝트 발주업체</c:v>
                </c:pt>
              </c:strCache>
            </c:strRef>
          </c:cat>
          <c:val>
            <c:numRef>
              <c:f>Sheet1!$C$2</c:f>
              <c:numCache>
                <c:formatCode>0%</c:formatCode>
                <c:ptCount val="1"/>
                <c:pt idx="0">
                  <c:v>0.44</c:v>
                </c:pt>
              </c:numCache>
            </c:numRef>
          </c:val>
          <c:extLst>
            <c:ext xmlns:c16="http://schemas.microsoft.com/office/drawing/2014/chart" uri="{C3380CC4-5D6E-409C-BE32-E72D297353CC}">
              <c16:uniqueId val="{00000001-533F-4667-BC5F-2040FCA6A17A}"/>
            </c:ext>
          </c:extLst>
        </c:ser>
        <c:ser>
          <c:idx val="2"/>
          <c:order val="2"/>
          <c:tx>
            <c:strRef>
              <c:f>Sheet1!$D$1</c:f>
              <c:strCache>
                <c:ptCount val="1"/>
                <c:pt idx="0">
                  <c:v>모름</c:v>
                </c:pt>
              </c:strCache>
            </c:strRef>
          </c:tx>
          <c:spPr>
            <a:solidFill>
              <a:srgbClr val="1E49E2"/>
            </a:solidFill>
            <a:ln>
              <a:noFill/>
            </a:ln>
            <a:effectLst/>
          </c:spPr>
          <c:invertIfNegative val="0"/>
          <c:dLbls>
            <c:dLbl>
              <c:idx val="0"/>
              <c:layout>
                <c:manualLayout>
                  <c:x val="0"/>
                  <c:y val="-4.9026251436316004E-2"/>
                </c:manualLayout>
              </c:layout>
              <c:spPr>
                <a:noFill/>
                <a:ln>
                  <a:noFill/>
                </a:ln>
                <a:effectLst/>
              </c:spPr>
              <c:txPr>
                <a:bodyPr rot="0" spcFirstLastPara="1" vertOverflow="ellipsis" vert="horz" wrap="square" lIns="38100" tIns="0" rIns="38100" bIns="144000" anchor="ctr" anchorCtr="1">
                  <a:spAutoFit/>
                </a:bodyPr>
                <a:lstStyle/>
                <a:p>
                  <a:pPr>
                    <a:defRPr sz="1600" b="0" i="0" u="none" strike="noStrike" kern="1200" baseline="0">
                      <a:solidFill>
                        <a:schemeClr val="bg1"/>
                      </a:solidFill>
                      <a:latin typeface="KPMG Bold" panose="020B0803030202040204" pitchFamily="34" charset="0"/>
                      <a:ea typeface="+mn-ea"/>
                      <a:cs typeface="+mn-cs"/>
                    </a:defRPr>
                  </a:pPr>
                  <a:endParaRPr lang="ko-KR"/>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6FD3-46C4-BF6F-93542DC3456C}"/>
                </c:ext>
              </c:extLst>
            </c:dLbl>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bg1"/>
                    </a:solidFill>
                    <a:latin typeface="KPMG Bold" panose="020B0803030202040204" pitchFamily="34" charset="0"/>
                    <a:ea typeface="+mn-ea"/>
                    <a:cs typeface="+mn-cs"/>
                  </a:defRPr>
                </a:pPr>
                <a:endParaRPr lang="ko-K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인프라 프로젝트 발주업체</c:v>
                </c:pt>
              </c:strCache>
            </c:strRef>
          </c:cat>
          <c:val>
            <c:numRef>
              <c:f>Sheet1!$D$2</c:f>
              <c:numCache>
                <c:formatCode>0%</c:formatCode>
                <c:ptCount val="1"/>
                <c:pt idx="0">
                  <c:v>0.19</c:v>
                </c:pt>
              </c:numCache>
            </c:numRef>
          </c:val>
          <c:extLst>
            <c:ext xmlns:c16="http://schemas.microsoft.com/office/drawing/2014/chart" uri="{C3380CC4-5D6E-409C-BE32-E72D297353CC}">
              <c16:uniqueId val="{00000002-533F-4667-BC5F-2040FCA6A17A}"/>
            </c:ext>
          </c:extLst>
        </c:ser>
        <c:dLbls>
          <c:dLblPos val="ctr"/>
          <c:showLegendKey val="0"/>
          <c:showVal val="1"/>
          <c:showCatName val="0"/>
          <c:showSerName val="0"/>
          <c:showPercent val="0"/>
          <c:showBubbleSize val="0"/>
        </c:dLbls>
        <c:gapWidth val="45"/>
        <c:overlap val="100"/>
        <c:axId val="958942544"/>
        <c:axId val="958935056"/>
      </c:barChart>
      <c:catAx>
        <c:axId val="958942544"/>
        <c:scaling>
          <c:orientation val="minMax"/>
        </c:scaling>
        <c:delete val="1"/>
        <c:axPos val="l"/>
        <c:numFmt formatCode="General" sourceLinked="1"/>
        <c:majorTickMark val="none"/>
        <c:minorTickMark val="none"/>
        <c:tickLblPos val="nextTo"/>
        <c:crossAx val="958935056"/>
        <c:crosses val="autoZero"/>
        <c:auto val="1"/>
        <c:lblAlgn val="ctr"/>
        <c:lblOffset val="100"/>
        <c:noMultiLvlLbl val="0"/>
      </c:catAx>
      <c:valAx>
        <c:axId val="958935056"/>
        <c:scaling>
          <c:orientation val="minMax"/>
        </c:scaling>
        <c:delete val="1"/>
        <c:axPos val="b"/>
        <c:numFmt formatCode="0%" sourceLinked="1"/>
        <c:majorTickMark val="none"/>
        <c:minorTickMark val="none"/>
        <c:tickLblPos val="nextTo"/>
        <c:crossAx val="9589425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ko-K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percentStacked"/>
        <c:varyColors val="0"/>
        <c:ser>
          <c:idx val="0"/>
          <c:order val="0"/>
          <c:tx>
            <c:strRef>
              <c:f>Sheet1!$B$1</c:f>
              <c:strCache>
                <c:ptCount val="1"/>
                <c:pt idx="0">
                  <c:v>4-5점 (매우 중요)</c:v>
                </c:pt>
              </c:strCache>
            </c:strRef>
          </c:tx>
          <c:spPr>
            <a:solidFill>
              <a:srgbClr val="00338D"/>
            </a:solidFill>
            <a:ln>
              <a:noFill/>
            </a:ln>
            <a:effectLst/>
          </c:spPr>
          <c:invertIfNegative val="0"/>
          <c:dLbls>
            <c:dLbl>
              <c:idx val="0"/>
              <c:layout>
                <c:manualLayout>
                  <c:x val="2.9859434541585E-2"/>
                  <c:y val="8.1137636360231087E-3"/>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87D-4AD0-B348-6A0CE1B914ED}"/>
                </c:ext>
              </c:extLst>
            </c:dLbl>
            <c:dLbl>
              <c:idx val="1"/>
              <c:layout>
                <c:manualLayout>
                  <c:x val="0"/>
                  <c:y val="3.7900780320198595E-3"/>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87D-4AD0-B348-6A0CE1B914ED}"/>
                </c:ext>
              </c:extLst>
            </c:dLbl>
            <c:dLbl>
              <c:idx val="2"/>
              <c:layout>
                <c:manualLayout>
                  <c:x val="0"/>
                  <c:y val="7.5745353663704352E-3"/>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287D-4AD0-B348-6A0CE1B914ED}"/>
                </c:ext>
              </c:extLst>
            </c:dLbl>
            <c:dLbl>
              <c:idx val="3"/>
              <c:layout>
                <c:manualLayout>
                  <c:x val="1.4929717270792444E-2"/>
                  <c:y val="8.1134231078980393E-3"/>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287D-4AD0-B348-6A0CE1B914ED}"/>
                </c:ext>
              </c:extLst>
            </c:dLbl>
            <c:dLbl>
              <c:idx val="4"/>
              <c:layout>
                <c:manualLayout>
                  <c:x val="-3.7324355111555737E-3"/>
                  <c:y val="7.5748335764243679E-3"/>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287D-4AD0-B348-6A0CE1B914ED}"/>
                </c:ext>
              </c:extLst>
            </c:dLbl>
            <c:dLbl>
              <c:idx val="5"/>
              <c:layout>
                <c:manualLayout>
                  <c:x val="0"/>
                  <c:y val="7.5745353663704352E-3"/>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287D-4AD0-B348-6A0CE1B914ED}"/>
                </c:ext>
              </c:extLst>
            </c:dLbl>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bg1"/>
                    </a:solidFill>
                    <a:latin typeface="KPMG Bold" panose="020B0803030202040204" pitchFamily="34" charset="0"/>
                    <a:ea typeface="+mn-ea"/>
                    <a:cs typeface="+mn-cs"/>
                  </a:defRPr>
                </a:pPr>
                <a:endParaRPr lang="ko-K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계획 기간의 연장</c:v>
                </c:pt>
                <c:pt idx="1">
                  <c:v>공급망 중단에 대비한 계약상 보호 기능 통합</c:v>
                </c:pt>
                <c:pt idx="2">
                  <c:v>건자재 가격 인상을 상쇄하기 위한 상품 헤징 전략 이용</c:v>
                </c:pt>
                <c:pt idx="3">
                  <c:v>장비 및 자재 적산 정확도 향상</c:v>
                </c:pt>
                <c:pt idx="4">
                  <c:v>원격근무 및 현장 근무 모델 도입</c:v>
                </c:pt>
                <c:pt idx="5">
                  <c:v>모듈러, 3D 프린팅 등 혁신적인 방식 도입</c:v>
                </c:pt>
              </c:strCache>
            </c:strRef>
          </c:cat>
          <c:val>
            <c:numRef>
              <c:f>Sheet1!$B$2:$B$7</c:f>
              <c:numCache>
                <c:formatCode>0%</c:formatCode>
                <c:ptCount val="6"/>
                <c:pt idx="0">
                  <c:v>0.71</c:v>
                </c:pt>
                <c:pt idx="1">
                  <c:v>0.78</c:v>
                </c:pt>
                <c:pt idx="2">
                  <c:v>0.47</c:v>
                </c:pt>
                <c:pt idx="3">
                  <c:v>0.83</c:v>
                </c:pt>
                <c:pt idx="4">
                  <c:v>0.46</c:v>
                </c:pt>
                <c:pt idx="5">
                  <c:v>0.72</c:v>
                </c:pt>
              </c:numCache>
            </c:numRef>
          </c:val>
          <c:extLst>
            <c:ext xmlns:c16="http://schemas.microsoft.com/office/drawing/2014/chart" uri="{C3380CC4-5D6E-409C-BE32-E72D297353CC}">
              <c16:uniqueId val="{00000000-3936-40F4-803A-224A2555DE2D}"/>
            </c:ext>
          </c:extLst>
        </c:ser>
        <c:ser>
          <c:idx val="1"/>
          <c:order val="1"/>
          <c:tx>
            <c:strRef>
              <c:f>Sheet1!$C$1</c:f>
              <c:strCache>
                <c:ptCount val="1"/>
                <c:pt idx="0">
                  <c:v>3점 (보통)</c:v>
                </c:pt>
              </c:strCache>
            </c:strRef>
          </c:tx>
          <c:spPr>
            <a:solidFill>
              <a:srgbClr val="00B8F5"/>
            </a:solidFill>
            <a:ln>
              <a:noFill/>
            </a:ln>
            <a:effectLst/>
          </c:spPr>
          <c:invertIfNegative val="0"/>
          <c:dLbls>
            <c:dLbl>
              <c:idx val="0"/>
              <c:layout>
                <c:manualLayout>
                  <c:x val="1.1197408125325216E-2"/>
                  <c:y val="8.1127420516479004E-3"/>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287D-4AD0-B348-6A0CE1B914ED}"/>
                </c:ext>
              </c:extLst>
            </c:dLbl>
            <c:dLbl>
              <c:idx val="1"/>
              <c:layout>
                <c:manualLayout>
                  <c:x val="0"/>
                  <c:y val="3.7872676831852176E-3"/>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287D-4AD0-B348-6A0CE1B914ED}"/>
                </c:ext>
              </c:extLst>
            </c:dLbl>
            <c:dLbl>
              <c:idx val="2"/>
              <c:layout>
                <c:manualLayout>
                  <c:x val="0"/>
                  <c:y val="7.5745353663704352E-3"/>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287D-4AD0-B348-6A0CE1B914ED}"/>
                </c:ext>
              </c:extLst>
            </c:dLbl>
            <c:dLbl>
              <c:idx val="3"/>
              <c:layout>
                <c:manualLayout>
                  <c:x val="-1.8662266760721576E-2"/>
                  <c:y val="8.1127420516479802E-3"/>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287D-4AD0-B348-6A0CE1B914ED}"/>
                </c:ext>
              </c:extLst>
            </c:dLbl>
            <c:dLbl>
              <c:idx val="4"/>
              <c:layout>
                <c:manualLayout>
                  <c:x val="0"/>
                  <c:y val="7.5745353663704352E-3"/>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287D-4AD0-B348-6A0CE1B914ED}"/>
                </c:ext>
              </c:extLst>
            </c:dLbl>
            <c:dLbl>
              <c:idx val="5"/>
              <c:layout>
                <c:manualLayout>
                  <c:x val="0"/>
                  <c:y val="7.5745353663704352E-3"/>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0-287D-4AD0-B348-6A0CE1B914ED}"/>
                </c:ext>
              </c:extLst>
            </c:dLbl>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bg1"/>
                    </a:solidFill>
                    <a:latin typeface="KPMG Bold" panose="020B0803030202040204" pitchFamily="34" charset="0"/>
                    <a:ea typeface="+mn-ea"/>
                    <a:cs typeface="+mn-cs"/>
                  </a:defRPr>
                </a:pPr>
                <a:endParaRPr lang="ko-K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계획 기간의 연장</c:v>
                </c:pt>
                <c:pt idx="1">
                  <c:v>공급망 중단에 대비한 계약상 보호 기능 통합</c:v>
                </c:pt>
                <c:pt idx="2">
                  <c:v>건자재 가격 인상을 상쇄하기 위한 상품 헤징 전략 이용</c:v>
                </c:pt>
                <c:pt idx="3">
                  <c:v>장비 및 자재 적산 정확도 향상</c:v>
                </c:pt>
                <c:pt idx="4">
                  <c:v>원격근무 및 현장 근무 모델 도입</c:v>
                </c:pt>
                <c:pt idx="5">
                  <c:v>모듈러, 3D 프린팅 등 혁신적인 방식 도입</c:v>
                </c:pt>
              </c:strCache>
            </c:strRef>
          </c:cat>
          <c:val>
            <c:numRef>
              <c:f>Sheet1!$C$2:$C$7</c:f>
              <c:numCache>
                <c:formatCode>0%</c:formatCode>
                <c:ptCount val="6"/>
                <c:pt idx="0">
                  <c:v>0.21</c:v>
                </c:pt>
                <c:pt idx="1">
                  <c:v>0.17</c:v>
                </c:pt>
                <c:pt idx="2">
                  <c:v>0.3</c:v>
                </c:pt>
                <c:pt idx="3">
                  <c:v>0.14000000000000001</c:v>
                </c:pt>
                <c:pt idx="4">
                  <c:v>0.31</c:v>
                </c:pt>
                <c:pt idx="5">
                  <c:v>0.15</c:v>
                </c:pt>
              </c:numCache>
            </c:numRef>
          </c:val>
          <c:extLst>
            <c:ext xmlns:c16="http://schemas.microsoft.com/office/drawing/2014/chart" uri="{C3380CC4-5D6E-409C-BE32-E72D297353CC}">
              <c16:uniqueId val="{00000001-3936-40F4-803A-224A2555DE2D}"/>
            </c:ext>
          </c:extLst>
        </c:ser>
        <c:ser>
          <c:idx val="2"/>
          <c:order val="2"/>
          <c:tx>
            <c:strRef>
              <c:f>Sheet1!$D$1</c:f>
              <c:strCache>
                <c:ptCount val="1"/>
                <c:pt idx="0">
                  <c:v>1-2점 (덜 중요)</c:v>
                </c:pt>
              </c:strCache>
            </c:strRef>
          </c:tx>
          <c:spPr>
            <a:solidFill>
              <a:srgbClr val="1E49E2"/>
            </a:solidFill>
            <a:ln>
              <a:noFill/>
            </a:ln>
            <a:effectLst/>
          </c:spPr>
          <c:invertIfNegative val="0"/>
          <c:dLbls>
            <c:dLbl>
              <c:idx val="0"/>
              <c:layout>
                <c:manualLayout>
                  <c:x val="3.7325494899289663E-3"/>
                  <c:y val="8.1127420516479004E-3"/>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287D-4AD0-B348-6A0CE1B914ED}"/>
                </c:ext>
              </c:extLst>
            </c:dLbl>
            <c:dLbl>
              <c:idx val="1"/>
              <c:layout>
                <c:manualLayout>
                  <c:x val="-7.4648586353962499E-3"/>
                  <c:y val="3.7883753913945137E-3"/>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287D-4AD0-B348-6A0CE1B914ED}"/>
                </c:ext>
              </c:extLst>
            </c:dLbl>
            <c:dLbl>
              <c:idx val="2"/>
              <c:layout>
                <c:manualLayout>
                  <c:x val="-1.3685438778880505E-16"/>
                  <c:y val="7.5745353663704352E-3"/>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287D-4AD0-B348-6A0CE1B914ED}"/>
                </c:ext>
              </c:extLst>
            </c:dLbl>
            <c:dLbl>
              <c:idx val="3"/>
              <c:layout>
                <c:manualLayout>
                  <c:x val="-1.49297172707925E-2"/>
                  <c:y val="8.1130825797729698E-3"/>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287D-4AD0-B348-6A0CE1B914ED}"/>
                </c:ext>
              </c:extLst>
            </c:dLbl>
            <c:dLbl>
              <c:idx val="4"/>
              <c:layout>
                <c:manualLayout>
                  <c:x val="0"/>
                  <c:y val="7.5745353663704352E-3"/>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E-287D-4AD0-B348-6A0CE1B914ED}"/>
                </c:ext>
              </c:extLst>
            </c:dLbl>
            <c:dLbl>
              <c:idx val="5"/>
              <c:layout>
                <c:manualLayout>
                  <c:x val="-1.3685438778880505E-16"/>
                  <c:y val="7.5745353663704352E-3"/>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1-287D-4AD0-B348-6A0CE1B914ED}"/>
                </c:ext>
              </c:extLst>
            </c:dLbl>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bg1"/>
                    </a:solidFill>
                    <a:latin typeface="KPMG Bold" panose="020B0803030202040204" pitchFamily="34" charset="0"/>
                    <a:ea typeface="+mn-ea"/>
                    <a:cs typeface="+mn-cs"/>
                  </a:defRPr>
                </a:pPr>
                <a:endParaRPr lang="ko-K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계획 기간의 연장</c:v>
                </c:pt>
                <c:pt idx="1">
                  <c:v>공급망 중단에 대비한 계약상 보호 기능 통합</c:v>
                </c:pt>
                <c:pt idx="2">
                  <c:v>건자재 가격 인상을 상쇄하기 위한 상품 헤징 전략 이용</c:v>
                </c:pt>
                <c:pt idx="3">
                  <c:v>장비 및 자재 적산 정확도 향상</c:v>
                </c:pt>
                <c:pt idx="4">
                  <c:v>원격근무 및 현장 근무 모델 도입</c:v>
                </c:pt>
                <c:pt idx="5">
                  <c:v>모듈러, 3D 프린팅 등 혁신적인 방식 도입</c:v>
                </c:pt>
              </c:strCache>
            </c:strRef>
          </c:cat>
          <c:val>
            <c:numRef>
              <c:f>Sheet1!$D$2:$D$7</c:f>
              <c:numCache>
                <c:formatCode>0%</c:formatCode>
                <c:ptCount val="6"/>
                <c:pt idx="0">
                  <c:v>7.0000000000000007E-2</c:v>
                </c:pt>
                <c:pt idx="1">
                  <c:v>0.05</c:v>
                </c:pt>
                <c:pt idx="2">
                  <c:v>0.23</c:v>
                </c:pt>
                <c:pt idx="3">
                  <c:v>0.03</c:v>
                </c:pt>
                <c:pt idx="4">
                  <c:v>0.22</c:v>
                </c:pt>
                <c:pt idx="5">
                  <c:v>0.13</c:v>
                </c:pt>
              </c:numCache>
            </c:numRef>
          </c:val>
          <c:extLst>
            <c:ext xmlns:c16="http://schemas.microsoft.com/office/drawing/2014/chart" uri="{C3380CC4-5D6E-409C-BE32-E72D297353CC}">
              <c16:uniqueId val="{00000002-3936-40F4-803A-224A2555DE2D}"/>
            </c:ext>
          </c:extLst>
        </c:ser>
        <c:dLbls>
          <c:dLblPos val="ctr"/>
          <c:showLegendKey val="0"/>
          <c:showVal val="1"/>
          <c:showCatName val="0"/>
          <c:showSerName val="0"/>
          <c:showPercent val="0"/>
          <c:showBubbleSize val="0"/>
        </c:dLbls>
        <c:gapWidth val="45"/>
        <c:overlap val="100"/>
        <c:axId val="958942544"/>
        <c:axId val="958935056"/>
      </c:barChart>
      <c:catAx>
        <c:axId val="958942544"/>
        <c:scaling>
          <c:orientation val="maxMin"/>
        </c:scaling>
        <c:delete val="1"/>
        <c:axPos val="l"/>
        <c:numFmt formatCode="General" sourceLinked="1"/>
        <c:majorTickMark val="out"/>
        <c:minorTickMark val="none"/>
        <c:tickLblPos val="nextTo"/>
        <c:crossAx val="958935056"/>
        <c:crosses val="autoZero"/>
        <c:auto val="1"/>
        <c:lblAlgn val="ctr"/>
        <c:lblOffset val="100"/>
        <c:noMultiLvlLbl val="0"/>
      </c:catAx>
      <c:valAx>
        <c:axId val="958935056"/>
        <c:scaling>
          <c:orientation val="minMax"/>
        </c:scaling>
        <c:delete val="1"/>
        <c:axPos val="t"/>
        <c:numFmt formatCode="0%" sourceLinked="1"/>
        <c:majorTickMark val="none"/>
        <c:minorTickMark val="none"/>
        <c:tickLblPos val="nextTo"/>
        <c:crossAx val="9589425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ko-KR"/>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4716708605021668"/>
          <c:y val="2.9034484177374982E-2"/>
          <c:w val="0.56165646717775453"/>
          <c:h val="0.71078663386597107"/>
        </c:manualLayout>
      </c:layout>
      <c:doughnutChart>
        <c:varyColors val="1"/>
        <c:ser>
          <c:idx val="0"/>
          <c:order val="0"/>
          <c:tx>
            <c:strRef>
              <c:f>Sheet1!$B$1</c:f>
              <c:strCache>
                <c:ptCount val="1"/>
                <c:pt idx="0">
                  <c:v>2023</c:v>
                </c:pt>
              </c:strCache>
            </c:strRef>
          </c:tx>
          <c:spPr>
            <a:ln>
              <a:noFill/>
            </a:ln>
          </c:spPr>
          <c:explosion val="1"/>
          <c:dPt>
            <c:idx val="0"/>
            <c:bubble3D val="0"/>
            <c:spPr>
              <a:solidFill>
                <a:srgbClr val="00338D"/>
              </a:solidFill>
              <a:ln>
                <a:noFill/>
              </a:ln>
            </c:spPr>
            <c:extLst>
              <c:ext xmlns:c16="http://schemas.microsoft.com/office/drawing/2014/chart" uri="{C3380CC4-5D6E-409C-BE32-E72D297353CC}">
                <c16:uniqueId val="{00000001-9FCA-4C35-A938-A205D6BCBCFA}"/>
              </c:ext>
            </c:extLst>
          </c:dPt>
          <c:dPt>
            <c:idx val="1"/>
            <c:bubble3D val="0"/>
            <c:spPr>
              <a:solidFill>
                <a:srgbClr val="00B8F5"/>
              </a:solidFill>
              <a:ln>
                <a:noFill/>
              </a:ln>
            </c:spPr>
            <c:extLst>
              <c:ext xmlns:c16="http://schemas.microsoft.com/office/drawing/2014/chart" uri="{C3380CC4-5D6E-409C-BE32-E72D297353CC}">
                <c16:uniqueId val="{00000003-9FCA-4C35-A938-A205D6BCBCFA}"/>
              </c:ext>
            </c:extLst>
          </c:dPt>
          <c:dPt>
            <c:idx val="2"/>
            <c:bubble3D val="0"/>
            <c:spPr>
              <a:solidFill>
                <a:srgbClr val="B2B2B2"/>
              </a:solidFill>
              <a:ln>
                <a:noFill/>
              </a:ln>
            </c:spPr>
            <c:extLst>
              <c:ext xmlns:c16="http://schemas.microsoft.com/office/drawing/2014/chart" uri="{C3380CC4-5D6E-409C-BE32-E72D297353CC}">
                <c16:uniqueId val="{0000000A-9FCA-4C35-A938-A205D6BCBCFA}"/>
              </c:ext>
            </c:extLst>
          </c:dPt>
          <c:dPt>
            <c:idx val="3"/>
            <c:bubble3D val="0"/>
            <c:spPr>
              <a:solidFill>
                <a:srgbClr val="DEDEDE"/>
              </a:solidFill>
              <a:ln>
                <a:noFill/>
              </a:ln>
            </c:spPr>
            <c:extLst>
              <c:ext xmlns:c16="http://schemas.microsoft.com/office/drawing/2014/chart" uri="{C3380CC4-5D6E-409C-BE32-E72D297353CC}">
                <c16:uniqueId val="{0000000B-9FCA-4C35-A938-A205D6BCBCFA}"/>
              </c:ext>
            </c:extLst>
          </c:dPt>
          <c:cat>
            <c:strRef>
              <c:f>Sheet1!$A$2:$A$5</c:f>
              <c:strCache>
                <c:ptCount val="4"/>
                <c:pt idx="0">
                  <c:v>ESG의 이점을 충분히 구상하고 적극적으로 성숙도와 개선을 추구</c:v>
                </c:pt>
                <c:pt idx="1">
                  <c:v>ESG의 몇 가지 이점을 확인하고 목표 접근 방식을 사용</c:v>
                </c:pt>
                <c:pt idx="2">
                  <c:v>ESG에 대해 회의적이며 이전의 지속 가능성 추세와 유사하다고 생각</c:v>
                </c:pt>
                <c:pt idx="3">
                  <c:v>ESG와 연계되지 않고 필요한 경우에만 추구</c:v>
                </c:pt>
              </c:strCache>
            </c:strRef>
          </c:cat>
          <c:val>
            <c:numRef>
              <c:f>Sheet1!$B$2:$B$5</c:f>
              <c:numCache>
                <c:formatCode>0%</c:formatCode>
                <c:ptCount val="4"/>
                <c:pt idx="0">
                  <c:v>0.54</c:v>
                </c:pt>
                <c:pt idx="1">
                  <c:v>0.37</c:v>
                </c:pt>
                <c:pt idx="2">
                  <c:v>0.06</c:v>
                </c:pt>
                <c:pt idx="3">
                  <c:v>0.06</c:v>
                </c:pt>
              </c:numCache>
            </c:numRef>
          </c:val>
          <c:extLst>
            <c:ext xmlns:c16="http://schemas.microsoft.com/office/drawing/2014/chart" uri="{C3380CC4-5D6E-409C-BE32-E72D297353CC}">
              <c16:uniqueId val="{00000004-9FCA-4C35-A938-A205D6BCBCFA}"/>
            </c:ext>
          </c:extLst>
        </c:ser>
        <c:dLbls>
          <c:showLegendKey val="0"/>
          <c:showVal val="0"/>
          <c:showCatName val="0"/>
          <c:showSerName val="0"/>
          <c:showPercent val="0"/>
          <c:showBubbleSize val="0"/>
          <c:showLeaderLines val="0"/>
        </c:dLbls>
        <c:firstSliceAng val="0"/>
        <c:holeSize val="60"/>
      </c:doughnutChart>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ln>
      <a:noFill/>
    </a:ln>
  </c:spPr>
  <c:txPr>
    <a:bodyPr/>
    <a:lstStyle/>
    <a:p>
      <a:pPr>
        <a:defRPr sz="1800"/>
      </a:pPr>
      <a:endParaRPr lang="ko-KR"/>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5168971103492442E-2"/>
          <c:y val="0.18532280652701236"/>
          <c:w val="0.89755840460502234"/>
          <c:h val="0.65445194137692797"/>
        </c:manualLayout>
      </c:layout>
      <c:barChart>
        <c:barDir val="col"/>
        <c:grouping val="clustered"/>
        <c:varyColors val="0"/>
        <c:ser>
          <c:idx val="0"/>
          <c:order val="0"/>
          <c:tx>
            <c:strRef>
              <c:f>Sheet1!$B$1</c:f>
              <c:strCache>
                <c:ptCount val="1"/>
                <c:pt idx="0">
                  <c:v>계열 1</c:v>
                </c:pt>
              </c:strCache>
            </c:strRef>
          </c:tx>
          <c:spPr>
            <a:solidFill>
              <a:srgbClr val="00B8F5"/>
            </a:solidFill>
            <a:ln>
              <a:noFill/>
            </a:ln>
            <a:effectLst/>
          </c:spPr>
          <c:invertIfNegative val="0"/>
          <c:dPt>
            <c:idx val="0"/>
            <c:invertIfNegative val="0"/>
            <c:bubble3D val="0"/>
            <c:spPr>
              <a:solidFill>
                <a:srgbClr val="00B8F5"/>
              </a:solidFill>
              <a:ln>
                <a:noFill/>
              </a:ln>
              <a:effectLst/>
            </c:spPr>
            <c:extLst>
              <c:ext xmlns:c16="http://schemas.microsoft.com/office/drawing/2014/chart" uri="{C3380CC4-5D6E-409C-BE32-E72D297353CC}">
                <c16:uniqueId val="{00000001-D921-4C96-A700-89B9044824BE}"/>
              </c:ext>
            </c:extLst>
          </c:dPt>
          <c:dPt>
            <c:idx val="1"/>
            <c:invertIfNegative val="0"/>
            <c:bubble3D val="0"/>
            <c:spPr>
              <a:solidFill>
                <a:srgbClr val="00B8F5"/>
              </a:solidFill>
              <a:ln>
                <a:noFill/>
              </a:ln>
              <a:effectLst/>
            </c:spPr>
            <c:extLst>
              <c:ext xmlns:c16="http://schemas.microsoft.com/office/drawing/2014/chart" uri="{C3380CC4-5D6E-409C-BE32-E72D297353CC}">
                <c16:uniqueId val="{00000003-D921-4C96-A700-89B9044824BE}"/>
              </c:ext>
            </c:extLst>
          </c:dPt>
          <c:dLbls>
            <c:dLbl>
              <c:idx val="0"/>
              <c:layout>
                <c:manualLayout>
                  <c:x val="9.4497992765635759E-3"/>
                  <c:y val="1.8474556495714583E-3"/>
                </c:manualLayout>
              </c:layout>
              <c:spPr>
                <a:noFill/>
                <a:ln>
                  <a:noFill/>
                </a:ln>
                <a:effectLst/>
              </c:spPr>
              <c:txPr>
                <a:bodyPr rot="0" spcFirstLastPara="1" vertOverflow="ellipsis" vert="horz" wrap="square" lIns="38100" tIns="19050" rIns="38100" bIns="19050" anchor="ctr" anchorCtr="0">
                  <a:noAutofit/>
                </a:bodyPr>
                <a:lstStyle/>
                <a:p>
                  <a:pPr algn="ctr">
                    <a:lnSpc>
                      <a:spcPct val="100000"/>
                    </a:lnSpc>
                    <a:defRPr kumimoji="0" lang="en-US" altLang="ko-KR" sz="2200" b="0" i="0" u="none" strike="noStrike" kern="1200" cap="none" spc="0" normalizeH="0" baseline="0">
                      <a:ln>
                        <a:solidFill>
                          <a:srgbClr val="1E49E2">
                            <a:alpha val="0"/>
                          </a:srgbClr>
                        </a:solidFill>
                      </a:ln>
                      <a:solidFill>
                        <a:srgbClr val="1C1C1C"/>
                      </a:solidFill>
                      <a:effectLst/>
                      <a:uLnTx/>
                      <a:uFillTx/>
                      <a:latin typeface="KPMG Bold" panose="020B0803030202040204" pitchFamily="34" charset="0"/>
                      <a:ea typeface="KoPub돋움체 Medium" panose="02020603020101020101" pitchFamily="18" charset="-127"/>
                      <a:cs typeface="+mn-cs"/>
                    </a:defRPr>
                  </a:pPr>
                  <a:endParaRPr lang="ko-KR"/>
                </a:p>
              </c:txPr>
              <c:dLblPos val="outEnd"/>
              <c:showLegendKey val="0"/>
              <c:showVal val="1"/>
              <c:showCatName val="0"/>
              <c:showSerName val="0"/>
              <c:showPercent val="0"/>
              <c:showBubbleSize val="0"/>
              <c:extLst>
                <c:ext xmlns:c15="http://schemas.microsoft.com/office/drawing/2012/chart" uri="{CE6537A1-D6FC-4f65-9D91-7224C49458BB}">
                  <c15:layout>
                    <c:manualLayout>
                      <c:w val="0.19638176844262528"/>
                      <c:h val="0.11231581817160809"/>
                    </c:manualLayout>
                  </c15:layout>
                </c:ext>
                <c:ext xmlns:c16="http://schemas.microsoft.com/office/drawing/2014/chart" uri="{C3380CC4-5D6E-409C-BE32-E72D297353CC}">
                  <c16:uniqueId val="{00000001-D921-4C96-A700-89B9044824BE}"/>
                </c:ext>
              </c:extLst>
            </c:dLbl>
            <c:dLbl>
              <c:idx val="1"/>
              <c:layout>
                <c:manualLayout>
                  <c:x val="4.8453087491778235E-3"/>
                  <c:y val="-6.7744592174454759E-17"/>
                </c:manualLayout>
              </c:layout>
              <c:spPr>
                <a:noFill/>
                <a:ln>
                  <a:noFill/>
                </a:ln>
                <a:effectLst/>
              </c:spPr>
              <c:txPr>
                <a:bodyPr rot="0" spcFirstLastPara="1" vertOverflow="ellipsis" vert="horz" wrap="square" lIns="38100" tIns="19050" rIns="38100" bIns="19050" anchor="ctr" anchorCtr="0">
                  <a:spAutoFit/>
                </a:bodyPr>
                <a:lstStyle/>
                <a:p>
                  <a:pPr algn="ctr">
                    <a:lnSpc>
                      <a:spcPct val="100000"/>
                    </a:lnSpc>
                    <a:defRPr kumimoji="0" lang="en-US" altLang="ko-KR" sz="2200" b="0" i="0" u="none" strike="noStrike" kern="1200" cap="none" spc="0" normalizeH="0" baseline="0">
                      <a:ln>
                        <a:solidFill>
                          <a:srgbClr val="1E49E2">
                            <a:alpha val="0"/>
                          </a:srgbClr>
                        </a:solidFill>
                      </a:ln>
                      <a:solidFill>
                        <a:srgbClr val="1C1C1C"/>
                      </a:solidFill>
                      <a:effectLst/>
                      <a:uLnTx/>
                      <a:uFillTx/>
                      <a:latin typeface="KPMG Bold" panose="020B0803030202040204" pitchFamily="34" charset="0"/>
                      <a:ea typeface="KoPub돋움체 Medium" panose="02020603020101020101" pitchFamily="18" charset="-127"/>
                      <a:cs typeface="+mn-cs"/>
                    </a:defRPr>
                  </a:pPr>
                  <a:endParaRPr lang="ko-KR"/>
                </a:p>
              </c:txPr>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D921-4C96-A700-89B9044824BE}"/>
                </c:ext>
              </c:extLst>
            </c:dLbl>
            <c:spPr>
              <a:noFill/>
              <a:ln>
                <a:noFill/>
              </a:ln>
              <a:effectLst/>
            </c:spPr>
            <c:txPr>
              <a:bodyPr rot="0" spcFirstLastPara="1" vertOverflow="ellipsis" vert="horz" wrap="square" lIns="38100" tIns="19050" rIns="38100" bIns="19050" anchor="ctr" anchorCtr="0">
                <a:spAutoFit/>
              </a:bodyPr>
              <a:lstStyle/>
              <a:p>
                <a:pPr algn="ctr">
                  <a:lnSpc>
                    <a:spcPct val="100000"/>
                  </a:lnSpc>
                  <a:defRPr kumimoji="0" lang="en-US" altLang="ko-KR" sz="1600" b="0" i="0" u="none" strike="noStrike" kern="1200" cap="none" spc="0" normalizeH="0" baseline="0">
                    <a:ln>
                      <a:solidFill>
                        <a:srgbClr val="1E49E2">
                          <a:alpha val="0"/>
                        </a:srgbClr>
                      </a:solidFill>
                    </a:ln>
                    <a:solidFill>
                      <a:srgbClr val="1C1C1C"/>
                    </a:solidFill>
                    <a:effectLst/>
                    <a:uLnTx/>
                    <a:uFillTx/>
                    <a:latin typeface="KPMG Bold" panose="020B0803030202040204" pitchFamily="34" charset="0"/>
                    <a:ea typeface="KoPub돋움체 Medium" panose="02020603020101020101" pitchFamily="18" charset="-127"/>
                    <a:cs typeface="+mn-cs"/>
                  </a:defRPr>
                </a:pPr>
                <a:endParaRPr lang="ko-K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식료품</c:v>
                </c:pt>
                <c:pt idx="1">
                  <c:v>자동차 관련 지출</c:v>
                </c:pt>
              </c:strCache>
            </c:strRef>
          </c:cat>
          <c:val>
            <c:numRef>
              <c:f>Sheet1!$B$2:$B$3</c:f>
              <c:numCache>
                <c:formatCode>0%</c:formatCode>
                <c:ptCount val="2"/>
                <c:pt idx="0">
                  <c:v>0.56000000000000005</c:v>
                </c:pt>
                <c:pt idx="1">
                  <c:v>0.28999999999999998</c:v>
                </c:pt>
              </c:numCache>
            </c:numRef>
          </c:val>
          <c:extLst>
            <c:ext xmlns:c16="http://schemas.microsoft.com/office/drawing/2014/chart" uri="{C3380CC4-5D6E-409C-BE32-E72D297353CC}">
              <c16:uniqueId val="{0000000C-D921-4C96-A700-89B9044824BE}"/>
            </c:ext>
          </c:extLst>
        </c:ser>
        <c:dLbls>
          <c:showLegendKey val="0"/>
          <c:showVal val="0"/>
          <c:showCatName val="0"/>
          <c:showSerName val="0"/>
          <c:showPercent val="0"/>
          <c:showBubbleSize val="0"/>
        </c:dLbls>
        <c:gapWidth val="100"/>
        <c:overlap val="-28"/>
        <c:axId val="1876761999"/>
        <c:axId val="1582046511"/>
      </c:barChart>
      <c:catAx>
        <c:axId val="1876761999"/>
        <c:scaling>
          <c:orientation val="minMax"/>
        </c:scaling>
        <c:delete val="1"/>
        <c:axPos val="b"/>
        <c:numFmt formatCode="General" sourceLinked="1"/>
        <c:majorTickMark val="none"/>
        <c:minorTickMark val="none"/>
        <c:tickLblPos val="low"/>
        <c:crossAx val="1582046511"/>
        <c:crosses val="autoZero"/>
        <c:auto val="0"/>
        <c:lblAlgn val="ctr"/>
        <c:lblOffset val="300"/>
        <c:noMultiLvlLbl val="0"/>
      </c:catAx>
      <c:valAx>
        <c:axId val="1582046511"/>
        <c:scaling>
          <c:orientation val="minMax"/>
        </c:scaling>
        <c:delete val="1"/>
        <c:axPos val="l"/>
        <c:numFmt formatCode="0%" sourceLinked="1"/>
        <c:majorTickMark val="out"/>
        <c:minorTickMark val="none"/>
        <c:tickLblPos val="nextTo"/>
        <c:crossAx val="187676199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ko-KR"/>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3.856813653506843E-2"/>
          <c:y val="2.6913893025752041E-2"/>
          <c:w val="0.92286372692986318"/>
          <c:h val="0.9506578627861213"/>
        </c:manualLayout>
      </c:layout>
      <c:scatterChart>
        <c:scatterStyle val="smoothMarker"/>
        <c:varyColors val="0"/>
        <c:ser>
          <c:idx val="0"/>
          <c:order val="0"/>
          <c:tx>
            <c:strRef>
              <c:f>Sheet1!$B$1</c:f>
              <c:strCache>
                <c:ptCount val="1"/>
                <c:pt idx="0">
                  <c:v>전체</c:v>
                </c:pt>
              </c:strCache>
            </c:strRef>
          </c:tx>
          <c:spPr>
            <a:ln w="19050" cap="rnd">
              <a:solidFill>
                <a:srgbClr val="00338D"/>
              </a:solidFill>
              <a:round/>
            </a:ln>
            <a:effectLst/>
          </c:spPr>
          <c:marker>
            <c:symbol val="none"/>
          </c:marker>
          <c:dLbls>
            <c:dLbl>
              <c:idx val="1"/>
              <c:layout>
                <c:manualLayout>
                  <c:x val="-7.1544031311694872E-2"/>
                  <c:y val="8.1934258244167682E-3"/>
                </c:manualLayout>
              </c:layout>
              <c:dLblPos val="r"/>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7EEE-4BF0-B89D-266E2CEC0D69}"/>
                </c:ext>
              </c:extLst>
            </c:dLbl>
            <c:dLbl>
              <c:idx val="2"/>
              <c:layout>
                <c:manualLayout>
                  <c:x val="-2.5209536517013038E-2"/>
                  <c:y val="-6.4388747145389964E-3"/>
                </c:manualLayout>
              </c:layout>
              <c:dLblPos val="r"/>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5-6189-455E-8515-5B629E59D086}"/>
                </c:ext>
              </c:extLst>
            </c:dLbl>
            <c:dLbl>
              <c:idx val="4"/>
              <c:layout>
                <c:manualLayout>
                  <c:x val="-1.8951117854783373E-2"/>
                  <c:y val="-2.1462915715130776E-3"/>
                </c:manualLayout>
              </c:layout>
              <c:dLblPos val="r"/>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8-6189-455E-8515-5B629E59D086}"/>
                </c:ext>
              </c:extLst>
            </c:dLbl>
            <c:dLbl>
              <c:idx val="5"/>
              <c:layout>
                <c:manualLayout>
                  <c:x val="1.0518582691382299E-2"/>
                  <c:y val="-8.5851662860519946E-3"/>
                </c:manualLayout>
              </c:layout>
              <c:dLblPos val="r"/>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B-6189-455E-8515-5B629E59D086}"/>
                </c:ext>
              </c:extLst>
            </c:dLbl>
            <c:dLbl>
              <c:idx val="6"/>
              <c:layout>
                <c:manualLayout>
                  <c:x val="-9.2958043554662473E-2"/>
                  <c:y val="4.2925831430259973E-3"/>
                </c:manualLayout>
              </c:layout>
              <c:dLblPos val="r"/>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C-6189-455E-8515-5B629E59D086}"/>
                </c:ext>
              </c:extLst>
            </c:dLbl>
            <c:dLbl>
              <c:idx val="7"/>
              <c:layout>
                <c:manualLayout>
                  <c:x val="-1.4024776921843066E-2"/>
                  <c:y val="-4.2925831430260762E-3"/>
                </c:manualLayout>
              </c:layout>
              <c:dLblPos val="r"/>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D-6189-455E-8515-5B629E59D086}"/>
                </c:ext>
              </c:extLst>
            </c:dLbl>
            <c:dLbl>
              <c:idx val="8"/>
              <c:layout>
                <c:manualLayout>
                  <c:x val="-7.6785653647091423E-3"/>
                  <c:y val="-2.1462915715129986E-3"/>
                </c:manualLayout>
              </c:layout>
              <c:dLblPos val="r"/>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10-6189-455E-8515-5B629E59D086}"/>
                </c:ext>
              </c:extLst>
            </c:dLbl>
            <c:dLbl>
              <c:idx val="9"/>
              <c:layout>
                <c:manualLayout>
                  <c:x val="-7.5786526330552426E-2"/>
                  <c:y val="-2.6147239319791193E-2"/>
                </c:manualLayout>
              </c:layout>
              <c:dLblPos val="r"/>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0-7EEE-4BF0-B89D-266E2CEC0D69}"/>
                </c:ext>
              </c:extLst>
            </c:dLbl>
            <c:dLbl>
              <c:idx val="10"/>
              <c:layout>
                <c:manualLayout>
                  <c:x val="-9.1688359517978352E-3"/>
                  <c:y val="-4.2925831430261551E-3"/>
                </c:manualLayout>
              </c:layout>
              <c:dLblPos val="r"/>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13-6189-455E-8515-5B629E59D086}"/>
                </c:ext>
              </c:extLst>
            </c:dLbl>
            <c:dLbl>
              <c:idx val="11"/>
              <c:layout>
                <c:manualLayout>
                  <c:x val="-5.3636213299187968E-2"/>
                  <c:y val="8.9769067476872019E-3"/>
                </c:manualLayout>
              </c:layout>
              <c:dLblPos val="r"/>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16-6189-455E-8515-5B629E59D086}"/>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rgbClr val="00338D"/>
                    </a:solidFill>
                    <a:latin typeface="KPMG Bold" panose="020B0803030202040204" pitchFamily="34" charset="0"/>
                    <a:ea typeface="KoPub돋움체 Bold" panose="00000800000000000000" pitchFamily="2" charset="-127"/>
                    <a:cs typeface="+mn-cs"/>
                  </a:defRPr>
                </a:pPr>
                <a:endParaRPr lang="ko-KR"/>
              </a:p>
            </c:txPr>
            <c:dLblPos val="t"/>
            <c:showLegendKey val="0"/>
            <c:showVal val="0"/>
            <c:showCatName val="1"/>
            <c:showSerName val="0"/>
            <c:showPercent val="0"/>
            <c:showBubbleSize val="0"/>
            <c:showLeaderLines val="0"/>
            <c:extLst>
              <c:ext xmlns:c15="http://schemas.microsoft.com/office/drawing/2012/chart" uri="{CE6537A1-D6FC-4f65-9D91-7224C49458BB}">
                <c15:showLeaderLines val="0"/>
              </c:ext>
            </c:extLst>
          </c:dLbls>
          <c:xVal>
            <c:numRef>
              <c:f>Sheet1!$A$2:$A$37</c:f>
              <c:numCache>
                <c:formatCode>0%</c:formatCode>
                <c:ptCount val="36"/>
                <c:pt idx="0">
                  <c:v>0.19</c:v>
                </c:pt>
                <c:pt idx="1">
                  <c:v>0.21</c:v>
                </c:pt>
                <c:pt idx="2">
                  <c:v>0.28000000000000003</c:v>
                </c:pt>
                <c:pt idx="3">
                  <c:v>0.16</c:v>
                </c:pt>
                <c:pt idx="4">
                  <c:v>0.21</c:v>
                </c:pt>
                <c:pt idx="5">
                  <c:v>0.1</c:v>
                </c:pt>
                <c:pt idx="6">
                  <c:v>0.31</c:v>
                </c:pt>
                <c:pt idx="7">
                  <c:v>0.37</c:v>
                </c:pt>
                <c:pt idx="8">
                  <c:v>0.28000000000000003</c:v>
                </c:pt>
                <c:pt idx="9">
                  <c:v>0.16</c:v>
                </c:pt>
                <c:pt idx="10">
                  <c:v>0.19</c:v>
                </c:pt>
                <c:pt idx="11">
                  <c:v>0.3</c:v>
                </c:pt>
                <c:pt idx="12">
                  <c:v>0.15</c:v>
                </c:pt>
                <c:pt idx="13">
                  <c:v>0.21</c:v>
                </c:pt>
                <c:pt idx="14">
                  <c:v>0.32</c:v>
                </c:pt>
                <c:pt idx="15">
                  <c:v>0.14000000000000001</c:v>
                </c:pt>
                <c:pt idx="16">
                  <c:v>0.26</c:v>
                </c:pt>
                <c:pt idx="17">
                  <c:v>0.15</c:v>
                </c:pt>
                <c:pt idx="18">
                  <c:v>0.26</c:v>
                </c:pt>
                <c:pt idx="19">
                  <c:v>0.26</c:v>
                </c:pt>
                <c:pt idx="20">
                  <c:v>0.35</c:v>
                </c:pt>
                <c:pt idx="21">
                  <c:v>0.14000000000000001</c:v>
                </c:pt>
                <c:pt idx="22">
                  <c:v>0.23</c:v>
                </c:pt>
                <c:pt idx="23">
                  <c:v>0.31</c:v>
                </c:pt>
                <c:pt idx="24">
                  <c:v>0.23</c:v>
                </c:pt>
                <c:pt idx="25">
                  <c:v>0.21</c:v>
                </c:pt>
                <c:pt idx="26">
                  <c:v>0.25</c:v>
                </c:pt>
                <c:pt idx="27">
                  <c:v>0.18</c:v>
                </c:pt>
                <c:pt idx="28">
                  <c:v>0.16</c:v>
                </c:pt>
                <c:pt idx="29">
                  <c:v>7.0000000000000007E-2</c:v>
                </c:pt>
                <c:pt idx="30">
                  <c:v>0.35</c:v>
                </c:pt>
                <c:pt idx="31">
                  <c:v>0.47</c:v>
                </c:pt>
                <c:pt idx="32">
                  <c:v>0.23</c:v>
                </c:pt>
                <c:pt idx="33">
                  <c:v>0.18</c:v>
                </c:pt>
                <c:pt idx="34">
                  <c:v>0.16</c:v>
                </c:pt>
                <c:pt idx="35">
                  <c:v>0.28999999999999998</c:v>
                </c:pt>
              </c:numCache>
            </c:numRef>
          </c:xVal>
          <c:yVal>
            <c:numRef>
              <c:f>Sheet1!$B$2:$B$37</c:f>
              <c:numCache>
                <c:formatCode>General</c:formatCode>
                <c:ptCount val="36"/>
                <c:pt idx="0">
                  <c:v>1</c:v>
                </c:pt>
                <c:pt idx="1">
                  <c:v>2</c:v>
                </c:pt>
                <c:pt idx="2">
                  <c:v>3</c:v>
                </c:pt>
                <c:pt idx="3">
                  <c:v>4</c:v>
                </c:pt>
                <c:pt idx="4">
                  <c:v>5</c:v>
                </c:pt>
                <c:pt idx="5">
                  <c:v>6</c:v>
                </c:pt>
                <c:pt idx="6">
                  <c:v>7</c:v>
                </c:pt>
                <c:pt idx="7">
                  <c:v>8</c:v>
                </c:pt>
                <c:pt idx="8">
                  <c:v>9</c:v>
                </c:pt>
                <c:pt idx="9">
                  <c:v>10</c:v>
                </c:pt>
                <c:pt idx="10">
                  <c:v>11</c:v>
                </c:pt>
                <c:pt idx="11">
                  <c:v>12</c:v>
                </c:pt>
              </c:numCache>
            </c:numRef>
          </c:yVal>
          <c:smooth val="0"/>
          <c:extLst>
            <c:ext xmlns:c16="http://schemas.microsoft.com/office/drawing/2014/chart" uri="{C3380CC4-5D6E-409C-BE32-E72D297353CC}">
              <c16:uniqueId val="{00000000-6189-455E-8515-5B629E59D086}"/>
            </c:ext>
          </c:extLst>
        </c:ser>
        <c:ser>
          <c:idx val="1"/>
          <c:order val="1"/>
          <c:tx>
            <c:strRef>
              <c:f>Sheet1!$C$1</c:f>
              <c:strCache>
                <c:ptCount val="1"/>
                <c:pt idx="0">
                  <c:v>엔지니어링기업</c:v>
                </c:pt>
              </c:strCache>
            </c:strRef>
          </c:tx>
          <c:spPr>
            <a:ln w="19050" cap="rnd">
              <a:solidFill>
                <a:srgbClr val="00B8F5"/>
              </a:solidFill>
              <a:round/>
            </a:ln>
            <a:effectLst/>
          </c:spPr>
          <c:marker>
            <c:symbol val="none"/>
          </c:marker>
          <c:dLbls>
            <c:dLbl>
              <c:idx val="13"/>
              <c:layout>
                <c:manualLayout>
                  <c:x val="-0.13256920385372159"/>
                  <c:y val="-2.1462915715130182E-3"/>
                </c:manualLayout>
              </c:layout>
              <c:dLblPos val="r"/>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4-7EEE-4BF0-B89D-266E2CEC0D69}"/>
                </c:ext>
              </c:extLst>
            </c:dLbl>
            <c:dLbl>
              <c:idx val="14"/>
              <c:layout>
                <c:manualLayout>
                  <c:x val="-1.7530971152303832E-2"/>
                  <c:y val="-4.2925831430259973E-3"/>
                </c:manualLayout>
              </c:layout>
              <c:dLblPos val="r"/>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4-6189-455E-8515-5B629E59D086}"/>
                </c:ext>
              </c:extLst>
            </c:dLbl>
            <c:dLbl>
              <c:idx val="16"/>
              <c:dLblPos val="r"/>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7-6189-455E-8515-5B629E59D086}"/>
                </c:ext>
              </c:extLst>
            </c:dLbl>
            <c:dLbl>
              <c:idx val="17"/>
              <c:layout>
                <c:manualLayout>
                  <c:x val="1.4024776921843066E-2"/>
                  <c:y val="0"/>
                </c:manualLayout>
              </c:layout>
              <c:dLblPos val="r"/>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A-6189-455E-8515-5B629E59D086}"/>
                </c:ext>
              </c:extLst>
            </c:dLbl>
            <c:dLbl>
              <c:idx val="20"/>
              <c:dLblPos val="r"/>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F-6189-455E-8515-5B629E59D086}"/>
                </c:ext>
              </c:extLst>
            </c:dLbl>
            <c:dLbl>
              <c:idx val="22"/>
              <c:dLblPos val="r"/>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11-6189-455E-8515-5B629E59D086}"/>
                </c:ext>
              </c:extLst>
            </c:dLbl>
            <c:dLbl>
              <c:idx val="23"/>
              <c:dLblPos val="r"/>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14-6189-455E-8515-5B629E59D086}"/>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rgbClr val="00B8F5"/>
                    </a:solidFill>
                    <a:latin typeface="KPMG Bold" panose="020B0803030202040204" pitchFamily="34" charset="0"/>
                    <a:ea typeface="+mn-ea"/>
                    <a:cs typeface="+mn-cs"/>
                  </a:defRPr>
                </a:pPr>
                <a:endParaRPr lang="ko-KR"/>
              </a:p>
            </c:txPr>
            <c:dLblPos val="l"/>
            <c:showLegendKey val="0"/>
            <c:showVal val="0"/>
            <c:showCatName val="1"/>
            <c:showSerName val="0"/>
            <c:showPercent val="0"/>
            <c:showBubbleSize val="0"/>
            <c:showLeaderLines val="0"/>
            <c:extLst>
              <c:ext xmlns:c15="http://schemas.microsoft.com/office/drawing/2012/chart" uri="{CE6537A1-D6FC-4f65-9D91-7224C49458BB}">
                <c15:showLeaderLines val="0"/>
              </c:ext>
            </c:extLst>
          </c:dLbls>
          <c:xVal>
            <c:numRef>
              <c:f>Sheet1!$A$2:$A$37</c:f>
              <c:numCache>
                <c:formatCode>0%</c:formatCode>
                <c:ptCount val="36"/>
                <c:pt idx="0">
                  <c:v>0.19</c:v>
                </c:pt>
                <c:pt idx="1">
                  <c:v>0.21</c:v>
                </c:pt>
                <c:pt idx="2">
                  <c:v>0.28000000000000003</c:v>
                </c:pt>
                <c:pt idx="3">
                  <c:v>0.16</c:v>
                </c:pt>
                <c:pt idx="4">
                  <c:v>0.21</c:v>
                </c:pt>
                <c:pt idx="5">
                  <c:v>0.1</c:v>
                </c:pt>
                <c:pt idx="6">
                  <c:v>0.31</c:v>
                </c:pt>
                <c:pt idx="7">
                  <c:v>0.37</c:v>
                </c:pt>
                <c:pt idx="8">
                  <c:v>0.28000000000000003</c:v>
                </c:pt>
                <c:pt idx="9">
                  <c:v>0.16</c:v>
                </c:pt>
                <c:pt idx="10">
                  <c:v>0.19</c:v>
                </c:pt>
                <c:pt idx="11">
                  <c:v>0.3</c:v>
                </c:pt>
                <c:pt idx="12">
                  <c:v>0.15</c:v>
                </c:pt>
                <c:pt idx="13">
                  <c:v>0.21</c:v>
                </c:pt>
                <c:pt idx="14">
                  <c:v>0.32</c:v>
                </c:pt>
                <c:pt idx="15">
                  <c:v>0.14000000000000001</c:v>
                </c:pt>
                <c:pt idx="16">
                  <c:v>0.26</c:v>
                </c:pt>
                <c:pt idx="17">
                  <c:v>0.15</c:v>
                </c:pt>
                <c:pt idx="18">
                  <c:v>0.26</c:v>
                </c:pt>
                <c:pt idx="19">
                  <c:v>0.26</c:v>
                </c:pt>
                <c:pt idx="20">
                  <c:v>0.35</c:v>
                </c:pt>
                <c:pt idx="21">
                  <c:v>0.14000000000000001</c:v>
                </c:pt>
                <c:pt idx="22">
                  <c:v>0.23</c:v>
                </c:pt>
                <c:pt idx="23">
                  <c:v>0.31</c:v>
                </c:pt>
                <c:pt idx="24">
                  <c:v>0.23</c:v>
                </c:pt>
                <c:pt idx="25">
                  <c:v>0.21</c:v>
                </c:pt>
                <c:pt idx="26">
                  <c:v>0.25</c:v>
                </c:pt>
                <c:pt idx="27">
                  <c:v>0.18</c:v>
                </c:pt>
                <c:pt idx="28">
                  <c:v>0.16</c:v>
                </c:pt>
                <c:pt idx="29">
                  <c:v>7.0000000000000007E-2</c:v>
                </c:pt>
                <c:pt idx="30">
                  <c:v>0.35</c:v>
                </c:pt>
                <c:pt idx="31">
                  <c:v>0.47</c:v>
                </c:pt>
                <c:pt idx="32">
                  <c:v>0.23</c:v>
                </c:pt>
                <c:pt idx="33">
                  <c:v>0.18</c:v>
                </c:pt>
                <c:pt idx="34">
                  <c:v>0.16</c:v>
                </c:pt>
                <c:pt idx="35">
                  <c:v>0.28999999999999998</c:v>
                </c:pt>
              </c:numCache>
            </c:numRef>
          </c:xVal>
          <c:yVal>
            <c:numRef>
              <c:f>Sheet1!$C$2:$C$37</c:f>
              <c:numCache>
                <c:formatCode>General</c:formatCode>
                <c:ptCount val="36"/>
                <c:pt idx="12">
                  <c:v>1</c:v>
                </c:pt>
                <c:pt idx="13">
                  <c:v>2</c:v>
                </c:pt>
                <c:pt idx="14">
                  <c:v>3</c:v>
                </c:pt>
                <c:pt idx="15">
                  <c:v>4</c:v>
                </c:pt>
                <c:pt idx="16">
                  <c:v>5</c:v>
                </c:pt>
                <c:pt idx="17">
                  <c:v>6</c:v>
                </c:pt>
                <c:pt idx="18">
                  <c:v>7</c:v>
                </c:pt>
                <c:pt idx="19">
                  <c:v>8</c:v>
                </c:pt>
                <c:pt idx="20">
                  <c:v>9</c:v>
                </c:pt>
                <c:pt idx="21">
                  <c:v>10</c:v>
                </c:pt>
                <c:pt idx="22">
                  <c:v>11</c:v>
                </c:pt>
                <c:pt idx="23">
                  <c:v>12</c:v>
                </c:pt>
              </c:numCache>
            </c:numRef>
          </c:yVal>
          <c:smooth val="0"/>
          <c:extLst>
            <c:ext xmlns:c16="http://schemas.microsoft.com/office/drawing/2014/chart" uri="{C3380CC4-5D6E-409C-BE32-E72D297353CC}">
              <c16:uniqueId val="{00000001-6189-455E-8515-5B629E59D086}"/>
            </c:ext>
          </c:extLst>
        </c:ser>
        <c:ser>
          <c:idx val="2"/>
          <c:order val="2"/>
          <c:tx>
            <c:strRef>
              <c:f>Sheet1!$D$1</c:f>
              <c:strCache>
                <c:ptCount val="1"/>
                <c:pt idx="0">
                  <c:v>owner</c:v>
                </c:pt>
              </c:strCache>
            </c:strRef>
          </c:tx>
          <c:spPr>
            <a:ln w="19050" cap="rnd">
              <a:solidFill>
                <a:srgbClr val="1E49E2"/>
              </a:solidFill>
              <a:round/>
            </a:ln>
            <a:effectLst/>
          </c:spPr>
          <c:marker>
            <c:symbol val="none"/>
          </c:marker>
          <c:dLbls>
            <c:dLbl>
              <c:idx val="26"/>
              <c:dLblPos val="l"/>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3-6189-455E-8515-5B629E59D086}"/>
                </c:ext>
              </c:extLst>
            </c:dLbl>
            <c:dLbl>
              <c:idx val="28"/>
              <c:dLblPos val="l"/>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6-6189-455E-8515-5B629E59D086}"/>
                </c:ext>
              </c:extLst>
            </c:dLbl>
            <c:dLbl>
              <c:idx val="29"/>
              <c:layout>
                <c:manualLayout>
                  <c:x val="-7.8363441050798122E-2"/>
                  <c:y val="0"/>
                </c:manualLayout>
              </c:layout>
              <c:dLblPos val="r"/>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9-6189-455E-8515-5B629E59D086}"/>
                </c:ext>
              </c:extLst>
            </c:dLbl>
            <c:dLbl>
              <c:idx val="30"/>
              <c:layout>
                <c:manualLayout>
                  <c:x val="3.5061942304607666E-3"/>
                  <c:y val="-4.2925831430259973E-3"/>
                </c:manualLayout>
              </c:layout>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3-7EEE-4BF0-B89D-266E2CEC0D69}"/>
                </c:ext>
              </c:extLst>
            </c:dLbl>
            <c:dLbl>
              <c:idx val="31"/>
              <c:layout>
                <c:manualLayout>
                  <c:x val="-2.4543359613225364E-2"/>
                  <c:y val="-4.2925831430260762E-3"/>
                </c:manualLayout>
              </c:layout>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2-7EEE-4BF0-B89D-266E2CEC0D69}"/>
                </c:ext>
              </c:extLst>
            </c:dLbl>
            <c:dLbl>
              <c:idx val="32"/>
              <c:dLblPos val="l"/>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E-6189-455E-8515-5B629E59D086}"/>
                </c:ext>
              </c:extLst>
            </c:dLbl>
            <c:dLbl>
              <c:idx val="34"/>
              <c:dLblPos val="l"/>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12-6189-455E-8515-5B629E59D086}"/>
                </c:ext>
              </c:extLst>
            </c:dLbl>
            <c:dLbl>
              <c:idx val="35"/>
              <c:dLblPos val="l"/>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15-6189-455E-8515-5B629E59D086}"/>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rgbClr val="1E49E2"/>
                    </a:solidFill>
                    <a:latin typeface="KPMG Bold" panose="020B0803030202040204" pitchFamily="34" charset="0"/>
                    <a:ea typeface="+mn-ea"/>
                    <a:cs typeface="+mn-cs"/>
                  </a:defRPr>
                </a:pPr>
                <a:endParaRPr lang="ko-KR"/>
              </a:p>
            </c:txPr>
            <c:showLegendKey val="0"/>
            <c:showVal val="0"/>
            <c:showCatName val="1"/>
            <c:showSerName val="0"/>
            <c:showPercent val="0"/>
            <c:showBubbleSize val="0"/>
            <c:showLeaderLines val="0"/>
            <c:extLst>
              <c:ext xmlns:c15="http://schemas.microsoft.com/office/drawing/2012/chart" uri="{CE6537A1-D6FC-4f65-9D91-7224C49458BB}">
                <c15:showLeaderLines val="0"/>
              </c:ext>
            </c:extLst>
          </c:dLbls>
          <c:xVal>
            <c:numRef>
              <c:f>Sheet1!$A$2:$A$37</c:f>
              <c:numCache>
                <c:formatCode>0%</c:formatCode>
                <c:ptCount val="36"/>
                <c:pt idx="0">
                  <c:v>0.19</c:v>
                </c:pt>
                <c:pt idx="1">
                  <c:v>0.21</c:v>
                </c:pt>
                <c:pt idx="2">
                  <c:v>0.28000000000000003</c:v>
                </c:pt>
                <c:pt idx="3">
                  <c:v>0.16</c:v>
                </c:pt>
                <c:pt idx="4">
                  <c:v>0.21</c:v>
                </c:pt>
                <c:pt idx="5">
                  <c:v>0.1</c:v>
                </c:pt>
                <c:pt idx="6">
                  <c:v>0.31</c:v>
                </c:pt>
                <c:pt idx="7">
                  <c:v>0.37</c:v>
                </c:pt>
                <c:pt idx="8">
                  <c:v>0.28000000000000003</c:v>
                </c:pt>
                <c:pt idx="9">
                  <c:v>0.16</c:v>
                </c:pt>
                <c:pt idx="10">
                  <c:v>0.19</c:v>
                </c:pt>
                <c:pt idx="11">
                  <c:v>0.3</c:v>
                </c:pt>
                <c:pt idx="12">
                  <c:v>0.15</c:v>
                </c:pt>
                <c:pt idx="13">
                  <c:v>0.21</c:v>
                </c:pt>
                <c:pt idx="14">
                  <c:v>0.32</c:v>
                </c:pt>
                <c:pt idx="15">
                  <c:v>0.14000000000000001</c:v>
                </c:pt>
                <c:pt idx="16">
                  <c:v>0.26</c:v>
                </c:pt>
                <c:pt idx="17">
                  <c:v>0.15</c:v>
                </c:pt>
                <c:pt idx="18">
                  <c:v>0.26</c:v>
                </c:pt>
                <c:pt idx="19">
                  <c:v>0.26</c:v>
                </c:pt>
                <c:pt idx="20">
                  <c:v>0.35</c:v>
                </c:pt>
                <c:pt idx="21">
                  <c:v>0.14000000000000001</c:v>
                </c:pt>
                <c:pt idx="22">
                  <c:v>0.23</c:v>
                </c:pt>
                <c:pt idx="23">
                  <c:v>0.31</c:v>
                </c:pt>
                <c:pt idx="24">
                  <c:v>0.23</c:v>
                </c:pt>
                <c:pt idx="25">
                  <c:v>0.21</c:v>
                </c:pt>
                <c:pt idx="26">
                  <c:v>0.25</c:v>
                </c:pt>
                <c:pt idx="27">
                  <c:v>0.18</c:v>
                </c:pt>
                <c:pt idx="28">
                  <c:v>0.16</c:v>
                </c:pt>
                <c:pt idx="29">
                  <c:v>7.0000000000000007E-2</c:v>
                </c:pt>
                <c:pt idx="30">
                  <c:v>0.35</c:v>
                </c:pt>
                <c:pt idx="31">
                  <c:v>0.47</c:v>
                </c:pt>
                <c:pt idx="32">
                  <c:v>0.23</c:v>
                </c:pt>
                <c:pt idx="33">
                  <c:v>0.18</c:v>
                </c:pt>
                <c:pt idx="34">
                  <c:v>0.16</c:v>
                </c:pt>
                <c:pt idx="35">
                  <c:v>0.28999999999999998</c:v>
                </c:pt>
              </c:numCache>
            </c:numRef>
          </c:xVal>
          <c:yVal>
            <c:numRef>
              <c:f>Sheet1!$D$2:$D$37</c:f>
              <c:numCache>
                <c:formatCode>General</c:formatCode>
                <c:ptCount val="36"/>
                <c:pt idx="24">
                  <c:v>1</c:v>
                </c:pt>
                <c:pt idx="25">
                  <c:v>2</c:v>
                </c:pt>
                <c:pt idx="26">
                  <c:v>3</c:v>
                </c:pt>
                <c:pt idx="27">
                  <c:v>4</c:v>
                </c:pt>
                <c:pt idx="28">
                  <c:v>5</c:v>
                </c:pt>
                <c:pt idx="29">
                  <c:v>6</c:v>
                </c:pt>
                <c:pt idx="30">
                  <c:v>7</c:v>
                </c:pt>
                <c:pt idx="31">
                  <c:v>8</c:v>
                </c:pt>
                <c:pt idx="32">
                  <c:v>9</c:v>
                </c:pt>
                <c:pt idx="33">
                  <c:v>10</c:v>
                </c:pt>
                <c:pt idx="34">
                  <c:v>11</c:v>
                </c:pt>
                <c:pt idx="35">
                  <c:v>12</c:v>
                </c:pt>
              </c:numCache>
            </c:numRef>
          </c:yVal>
          <c:smooth val="0"/>
          <c:extLst>
            <c:ext xmlns:c16="http://schemas.microsoft.com/office/drawing/2014/chart" uri="{C3380CC4-5D6E-409C-BE32-E72D297353CC}">
              <c16:uniqueId val="{00000002-6189-455E-8515-5B629E59D086}"/>
            </c:ext>
          </c:extLst>
        </c:ser>
        <c:dLbls>
          <c:showLegendKey val="0"/>
          <c:showVal val="0"/>
          <c:showCatName val="0"/>
          <c:showSerName val="0"/>
          <c:showPercent val="0"/>
          <c:showBubbleSize val="0"/>
        </c:dLbls>
        <c:axId val="2036281631"/>
        <c:axId val="2036280799"/>
      </c:scatterChart>
      <c:valAx>
        <c:axId val="2036281631"/>
        <c:scaling>
          <c:orientation val="minMax"/>
        </c:scaling>
        <c:delete val="1"/>
        <c:axPos val="t"/>
        <c:numFmt formatCode="0%" sourceLinked="1"/>
        <c:majorTickMark val="none"/>
        <c:minorTickMark val="none"/>
        <c:tickLblPos val="nextTo"/>
        <c:crossAx val="2036280799"/>
        <c:crosses val="autoZero"/>
        <c:crossBetween val="midCat"/>
      </c:valAx>
      <c:valAx>
        <c:axId val="2036280799"/>
        <c:scaling>
          <c:orientation val="maxMin"/>
        </c:scaling>
        <c:delete val="1"/>
        <c:axPos val="l"/>
        <c:numFmt formatCode="General" sourceLinked="1"/>
        <c:majorTickMark val="out"/>
        <c:minorTickMark val="none"/>
        <c:tickLblPos val="nextTo"/>
        <c:crossAx val="2036281631"/>
        <c:crosses val="autoZero"/>
        <c:crossBetween val="midCat"/>
        <c:maj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ko-KR"/>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percentStacked"/>
        <c:varyColors val="0"/>
        <c:ser>
          <c:idx val="0"/>
          <c:order val="0"/>
          <c:tx>
            <c:strRef>
              <c:f>Sheet1!$B$1</c:f>
              <c:strCache>
                <c:ptCount val="1"/>
                <c:pt idx="0">
                  <c:v>미도입</c:v>
                </c:pt>
              </c:strCache>
            </c:strRef>
          </c:tx>
          <c:spPr>
            <a:solidFill>
              <a:srgbClr val="00338D"/>
            </a:solidFill>
            <a:ln>
              <a:noFill/>
            </a:ln>
            <a:effectLst/>
          </c:spPr>
          <c:invertIfNegative val="0"/>
          <c:dLbls>
            <c:dLbl>
              <c:idx val="0"/>
              <c:layout>
                <c:manualLayout>
                  <c:x val="0"/>
                  <c:y val="2.7843485549355939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D039-425D-B65D-B84178D9AA8E}"/>
                </c:ext>
              </c:extLst>
            </c:dLbl>
            <c:dLbl>
              <c:idx val="1"/>
              <c:layout>
                <c:manualLayout>
                  <c:x val="0"/>
                  <c:y val="5.568039545070380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D039-425D-B65D-B84178D9AA8E}"/>
                </c:ext>
              </c:extLst>
            </c:dLbl>
            <c:dLbl>
              <c:idx val="2"/>
              <c:layout>
                <c:manualLayout>
                  <c:x val="0"/>
                  <c:y val="5.567820356803428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D039-425D-B65D-B84178D9AA8E}"/>
                </c:ext>
              </c:extLst>
            </c:dLbl>
            <c:dLbl>
              <c:idx val="3"/>
              <c:layout>
                <c:manualLayout>
                  <c:x val="0"/>
                  <c:y val="5.5676011685365139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D039-425D-B65D-B84178D9AA8E}"/>
                </c:ext>
              </c:extLst>
            </c:dLbl>
            <c:dLbl>
              <c:idx val="4"/>
              <c:layout>
                <c:manualLayout>
                  <c:x val="0"/>
                  <c:y val="5.5686971098711877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D039-425D-B65D-B84178D9AA8E}"/>
                </c:ext>
              </c:extLst>
            </c:dLbl>
            <c:dLbl>
              <c:idx val="5"/>
              <c:layout>
                <c:manualLayout>
                  <c:x val="0"/>
                  <c:y val="5.567820356803428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D039-425D-B65D-B84178D9AA8E}"/>
                </c:ext>
              </c:extLst>
            </c:dLbl>
            <c:dLbl>
              <c:idx val="6"/>
              <c:layout>
                <c:manualLayout>
                  <c:x val="0"/>
                  <c:y val="5.567820356803428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2-D039-425D-B65D-B84178D9AA8E}"/>
                </c:ext>
              </c:extLst>
            </c:dLbl>
            <c:dLbl>
              <c:idx val="7"/>
              <c:layout>
                <c:manualLayout>
                  <c:x val="0"/>
                  <c:y val="5.567820356803377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5-D039-425D-B65D-B84178D9AA8E}"/>
                </c:ext>
              </c:extLst>
            </c:dLbl>
            <c:dLbl>
              <c:idx val="8"/>
              <c:layout>
                <c:manualLayout>
                  <c:x val="0"/>
                  <c:y val="5.5680395450703685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8-D039-425D-B65D-B84178D9AA8E}"/>
                </c:ext>
              </c:extLst>
            </c:dLbl>
            <c:dLbl>
              <c:idx val="9"/>
              <c:layout>
                <c:manualLayout>
                  <c:x val="-1.4836342755329269E-17"/>
                  <c:y val="5.5676011685364887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B-D039-425D-B65D-B84178D9AA8E}"/>
                </c:ext>
              </c:extLst>
            </c:dLbl>
            <c:dLbl>
              <c:idx val="10"/>
              <c:layout>
                <c:manualLayout>
                  <c:x val="-2.9672685510658538E-17"/>
                  <c:y val="5.567820356803428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E-D039-425D-B65D-B84178D9AA8E}"/>
                </c:ext>
              </c:extLst>
            </c:dLbl>
            <c:dLbl>
              <c:idx val="11"/>
              <c:layout>
                <c:manualLayout>
                  <c:x val="0"/>
                  <c:y val="5.5676011685364887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1-D039-425D-B65D-B84178D9AA8E}"/>
                </c:ext>
              </c:extLst>
            </c:dLbl>
            <c:dLbl>
              <c:idx val="12"/>
              <c:layout>
                <c:manualLayout>
                  <c:x val="0"/>
                  <c:y val="5.567820356803428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4-D039-425D-B65D-B84178D9AA8E}"/>
                </c:ext>
              </c:extLst>
            </c:dLbl>
            <c:dLbl>
              <c:idx val="13"/>
              <c:layout>
                <c:manualLayout>
                  <c:x val="0"/>
                  <c:y val="5.5673819802696508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7-D039-425D-B65D-B84178D9AA8E}"/>
                </c:ext>
              </c:extLst>
            </c:dLbl>
            <c:dLbl>
              <c:idx val="14"/>
              <c:layout>
                <c:manualLayout>
                  <c:x val="0"/>
                  <c:y val="5.5676011685365911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C-D039-425D-B65D-B84178D9AA8E}"/>
                </c:ext>
              </c:extLst>
            </c:dLbl>
            <c:dLbl>
              <c:idx val="15"/>
              <c:layout>
                <c:manualLayout>
                  <c:x val="0"/>
                  <c:y val="5.5678203568033267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D-D039-425D-B65D-B84178D9AA8E}"/>
                </c:ext>
              </c:extLst>
            </c:dLbl>
            <c:dLbl>
              <c:idx val="16"/>
              <c:layout>
                <c:manualLayout>
                  <c:x val="0"/>
                  <c:y val="5.5676011685364887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30-D039-425D-B65D-B84178D9AA8E}"/>
                </c:ext>
              </c:extLst>
            </c:dLbl>
            <c:spPr>
              <a:noFill/>
              <a:ln>
                <a:noFill/>
              </a:ln>
              <a:effectLst/>
            </c:spPr>
            <c:txPr>
              <a:bodyPr rot="0" spcFirstLastPara="1" vertOverflow="ellipsis" vert="horz" wrap="square" lIns="38100" tIns="0" rIns="38100" bIns="0" anchor="ctr" anchorCtr="0">
                <a:spAutoFit/>
              </a:bodyPr>
              <a:lstStyle/>
              <a:p>
                <a:pPr>
                  <a:defRPr sz="1197" b="0" i="0" u="none" strike="noStrike" kern="1200" baseline="0">
                    <a:solidFill>
                      <a:schemeClr val="bg1"/>
                    </a:solidFill>
                    <a:latin typeface="KPMG Bold" panose="020B0803030202040204" pitchFamily="34" charset="0"/>
                    <a:ea typeface="+mn-ea"/>
                    <a:cs typeface="+mn-cs"/>
                  </a:defRPr>
                </a:pPr>
                <a:endParaRPr lang="ko-KR"/>
              </a:p>
            </c:txP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cap="flat" cmpd="sng" algn="ctr">
                      <a:solidFill>
                        <a:schemeClr val="tx1">
                          <a:lumMod val="35000"/>
                          <a:lumOff val="65000"/>
                        </a:schemeClr>
                      </a:solidFill>
                      <a:round/>
                    </a:ln>
                    <a:effectLst/>
                  </c:spPr>
                </c15:leaderLines>
              </c:ext>
            </c:extLst>
          </c:dLbls>
          <c:cat>
            <c:strRef>
              <c:f>Sheet1!$A$2:$A$18</c:f>
              <c:strCache>
                <c:ptCount val="17"/>
                <c:pt idx="0">
                  <c:v>Integrated project management  information systems (PMIS)</c:v>
                </c:pt>
                <c:pt idx="1">
                  <c:v>Use of basic data analytics</c:v>
                </c:pt>
                <c:pt idx="2">
                  <c:v>Use of advanced data analytics</c:v>
                </c:pt>
                <c:pt idx="3">
                  <c:v>Mobile platforms  </c:v>
                </c:pt>
                <c:pt idx="4">
                  <c:v>Building information modeling</c:v>
                </c:pt>
                <c:pt idx="5">
                  <c:v>Radio frequency identification  </c:v>
                </c:pt>
                <c:pt idx="6">
                  <c:v>Robotics process automation/digital labor</c:v>
                </c:pt>
                <c:pt idx="7">
                  <c:v>Cognitive machine learning</c:v>
                </c:pt>
                <c:pt idx="8">
                  <c:v>3D printing</c:v>
                </c:pt>
                <c:pt idx="9">
                  <c:v>Drones (remote monitoring, quantity  verification, construction status)</c:v>
                </c:pt>
                <c:pt idx="10">
                  <c:v>Smart sensors (tracking
people and productivity, security, etc.)</c:v>
                </c:pt>
                <c:pt idx="11">
                  <c:v>Virtual reality</c:v>
                </c:pt>
                <c:pt idx="12">
                  <c:v>Augmentable reality  </c:v>
                </c:pt>
                <c:pt idx="13">
                  <c:v>Artificial intelligence</c:v>
                </c:pt>
                <c:pt idx="14">
                  <c:v>Machine engineering and design  </c:v>
                </c:pt>
                <c:pt idx="15">
                  <c:v>Modular/off-site manufacturing</c:v>
                </c:pt>
                <c:pt idx="16">
                  <c:v>Digital twins</c:v>
                </c:pt>
              </c:strCache>
            </c:strRef>
          </c:cat>
          <c:val>
            <c:numRef>
              <c:f>Sheet1!$B$2:$B$18</c:f>
              <c:numCache>
                <c:formatCode>0%</c:formatCode>
                <c:ptCount val="17"/>
                <c:pt idx="0">
                  <c:v>0.17</c:v>
                </c:pt>
                <c:pt idx="1">
                  <c:v>0.11</c:v>
                </c:pt>
                <c:pt idx="2">
                  <c:v>0.31</c:v>
                </c:pt>
                <c:pt idx="3">
                  <c:v>0.19</c:v>
                </c:pt>
                <c:pt idx="4">
                  <c:v>0.16</c:v>
                </c:pt>
                <c:pt idx="5">
                  <c:v>0.56999999999999995</c:v>
                </c:pt>
                <c:pt idx="6">
                  <c:v>0.56999999999999995</c:v>
                </c:pt>
                <c:pt idx="7">
                  <c:v>0.68</c:v>
                </c:pt>
                <c:pt idx="8">
                  <c:v>0.6</c:v>
                </c:pt>
                <c:pt idx="9">
                  <c:v>0.26</c:v>
                </c:pt>
                <c:pt idx="10">
                  <c:v>0.37</c:v>
                </c:pt>
                <c:pt idx="11">
                  <c:v>0.44</c:v>
                </c:pt>
                <c:pt idx="12">
                  <c:v>0.46</c:v>
                </c:pt>
                <c:pt idx="13">
                  <c:v>0.6</c:v>
                </c:pt>
                <c:pt idx="14">
                  <c:v>0.44</c:v>
                </c:pt>
                <c:pt idx="15">
                  <c:v>0.2</c:v>
                </c:pt>
                <c:pt idx="16">
                  <c:v>0.51</c:v>
                </c:pt>
              </c:numCache>
            </c:numRef>
          </c:val>
          <c:extLst>
            <c:ext xmlns:c16="http://schemas.microsoft.com/office/drawing/2014/chart" uri="{C3380CC4-5D6E-409C-BE32-E72D297353CC}">
              <c16:uniqueId val="{00000000-B8A4-4932-9485-98AFCC927B50}"/>
            </c:ext>
          </c:extLst>
        </c:ser>
        <c:ser>
          <c:idx val="1"/>
          <c:order val="1"/>
          <c:tx>
            <c:strRef>
              <c:f>Sheet1!$C$1</c:f>
              <c:strCache>
                <c:ptCount val="1"/>
                <c:pt idx="0">
                  <c:v>일부 프로젝트 도입</c:v>
                </c:pt>
              </c:strCache>
            </c:strRef>
          </c:tx>
          <c:spPr>
            <a:solidFill>
              <a:srgbClr val="00B8F5"/>
            </a:solidFill>
            <a:ln>
              <a:noFill/>
            </a:ln>
            <a:effectLst/>
          </c:spPr>
          <c:invertIfNegative val="0"/>
          <c:dLbls>
            <c:dLbl>
              <c:idx val="0"/>
              <c:layout>
                <c:manualLayout>
                  <c:x val="0"/>
                  <c:y val="2.784567743202533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D039-425D-B65D-B84178D9AA8E}"/>
                </c:ext>
              </c:extLst>
            </c:dLbl>
            <c:dLbl>
              <c:idx val="1"/>
              <c:layout>
                <c:manualLayout>
                  <c:x val="0"/>
                  <c:y val="5.5673819802695614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D039-425D-B65D-B84178D9AA8E}"/>
                </c:ext>
              </c:extLst>
            </c:dLbl>
            <c:dLbl>
              <c:idx val="2"/>
              <c:layout>
                <c:manualLayout>
                  <c:x val="0"/>
                  <c:y val="5.5676011685365139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D039-425D-B65D-B84178D9AA8E}"/>
                </c:ext>
              </c:extLst>
            </c:dLbl>
            <c:dLbl>
              <c:idx val="3"/>
              <c:layout>
                <c:manualLayout>
                  <c:x val="0"/>
                  <c:y val="5.5673819802695744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D039-425D-B65D-B84178D9AA8E}"/>
                </c:ext>
              </c:extLst>
            </c:dLbl>
            <c:dLbl>
              <c:idx val="4"/>
              <c:layout>
                <c:manualLayout>
                  <c:x val="0"/>
                  <c:y val="5.5684779216042474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D039-425D-B65D-B84178D9AA8E}"/>
                </c:ext>
              </c:extLst>
            </c:dLbl>
            <c:dLbl>
              <c:idx val="5"/>
              <c:layout>
                <c:manualLayout>
                  <c:x val="0"/>
                  <c:y val="5.568258733337308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0-D039-425D-B65D-B84178D9AA8E}"/>
                </c:ext>
              </c:extLst>
            </c:dLbl>
            <c:dLbl>
              <c:idx val="6"/>
              <c:layout>
                <c:manualLayout>
                  <c:x val="0"/>
                  <c:y val="5.5680395450704188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3-D039-425D-B65D-B84178D9AA8E}"/>
                </c:ext>
              </c:extLst>
            </c:dLbl>
            <c:dLbl>
              <c:idx val="7"/>
              <c:layout>
                <c:manualLayout>
                  <c:x val="0"/>
                  <c:y val="5.567381980269599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6-D039-425D-B65D-B84178D9AA8E}"/>
                </c:ext>
              </c:extLst>
            </c:dLbl>
            <c:dLbl>
              <c:idx val="8"/>
              <c:layout>
                <c:manualLayout>
                  <c:x val="0"/>
                  <c:y val="5.5680395450703685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9-D039-425D-B65D-B84178D9AA8E}"/>
                </c:ext>
              </c:extLst>
            </c:dLbl>
            <c:dLbl>
              <c:idx val="9"/>
              <c:layout>
                <c:manualLayout>
                  <c:x val="0"/>
                  <c:y val="5.5676011685364887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C-D039-425D-B65D-B84178D9AA8E}"/>
                </c:ext>
              </c:extLst>
            </c:dLbl>
            <c:dLbl>
              <c:idx val="10"/>
              <c:layout>
                <c:manualLayout>
                  <c:x val="-1.1869074204263415E-16"/>
                  <c:y val="5.5676011685364887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F-D039-425D-B65D-B84178D9AA8E}"/>
                </c:ext>
              </c:extLst>
            </c:dLbl>
            <c:dLbl>
              <c:idx val="11"/>
              <c:layout>
                <c:manualLayout>
                  <c:x val="0"/>
                  <c:y val="5.5676011685364887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2-D039-425D-B65D-B84178D9AA8E}"/>
                </c:ext>
              </c:extLst>
            </c:dLbl>
            <c:dLbl>
              <c:idx val="12"/>
              <c:layout>
                <c:manualLayout>
                  <c:x val="0"/>
                  <c:y val="5.567381980269549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5-D039-425D-B65D-B84178D9AA8E}"/>
                </c:ext>
              </c:extLst>
            </c:dLbl>
            <c:dLbl>
              <c:idx val="13"/>
              <c:layout>
                <c:manualLayout>
                  <c:x val="0"/>
                  <c:y val="5.567381980269549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8-D039-425D-B65D-B84178D9AA8E}"/>
                </c:ext>
              </c:extLst>
            </c:dLbl>
            <c:dLbl>
              <c:idx val="14"/>
              <c:layout>
                <c:manualLayout>
                  <c:x val="0"/>
                  <c:y val="5.567381980269549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B-D039-425D-B65D-B84178D9AA8E}"/>
                </c:ext>
              </c:extLst>
            </c:dLbl>
            <c:dLbl>
              <c:idx val="15"/>
              <c:layout>
                <c:manualLayout>
                  <c:x val="0"/>
                  <c:y val="5.5673819802696508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E-D039-425D-B65D-B84178D9AA8E}"/>
                </c:ext>
              </c:extLst>
            </c:dLbl>
            <c:dLbl>
              <c:idx val="16"/>
              <c:layout>
                <c:manualLayout>
                  <c:x val="0"/>
                  <c:y val="5.567381980269549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31-D039-425D-B65D-B84178D9AA8E}"/>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KPMG Bold" panose="020B0803030202040204" pitchFamily="34" charset="0"/>
                    <a:ea typeface="KoPub돋움체 Bold" panose="00000800000000000000" pitchFamily="2" charset="-127"/>
                    <a:cs typeface="+mn-cs"/>
                  </a:defRPr>
                </a:pPr>
                <a:endParaRPr lang="ko-K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Sheet1!$A$2:$A$18</c:f>
              <c:strCache>
                <c:ptCount val="17"/>
                <c:pt idx="0">
                  <c:v>Integrated project management  information systems (PMIS)</c:v>
                </c:pt>
                <c:pt idx="1">
                  <c:v>Use of basic data analytics</c:v>
                </c:pt>
                <c:pt idx="2">
                  <c:v>Use of advanced data analytics</c:v>
                </c:pt>
                <c:pt idx="3">
                  <c:v>Mobile platforms  </c:v>
                </c:pt>
                <c:pt idx="4">
                  <c:v>Building information modeling</c:v>
                </c:pt>
                <c:pt idx="5">
                  <c:v>Radio frequency identification  </c:v>
                </c:pt>
                <c:pt idx="6">
                  <c:v>Robotics process automation/digital labor</c:v>
                </c:pt>
                <c:pt idx="7">
                  <c:v>Cognitive machine learning</c:v>
                </c:pt>
                <c:pt idx="8">
                  <c:v>3D printing</c:v>
                </c:pt>
                <c:pt idx="9">
                  <c:v>Drones (remote monitoring, quantity  verification, construction status)</c:v>
                </c:pt>
                <c:pt idx="10">
                  <c:v>Smart sensors (tracking
people and productivity, security, etc.)</c:v>
                </c:pt>
                <c:pt idx="11">
                  <c:v>Virtual reality</c:v>
                </c:pt>
                <c:pt idx="12">
                  <c:v>Augmentable reality  </c:v>
                </c:pt>
                <c:pt idx="13">
                  <c:v>Artificial intelligence</c:v>
                </c:pt>
                <c:pt idx="14">
                  <c:v>Machine engineering and design  </c:v>
                </c:pt>
                <c:pt idx="15">
                  <c:v>Modular/off-site manufacturing</c:v>
                </c:pt>
                <c:pt idx="16">
                  <c:v>Digital twins</c:v>
                </c:pt>
              </c:strCache>
            </c:strRef>
          </c:cat>
          <c:val>
            <c:numRef>
              <c:f>Sheet1!$C$2:$C$18</c:f>
              <c:numCache>
                <c:formatCode>0%</c:formatCode>
                <c:ptCount val="17"/>
                <c:pt idx="0">
                  <c:v>0.37</c:v>
                </c:pt>
                <c:pt idx="1">
                  <c:v>0.45</c:v>
                </c:pt>
                <c:pt idx="2">
                  <c:v>0.47</c:v>
                </c:pt>
                <c:pt idx="3">
                  <c:v>0.47</c:v>
                </c:pt>
                <c:pt idx="4">
                  <c:v>0.45</c:v>
                </c:pt>
                <c:pt idx="5">
                  <c:v>0.33</c:v>
                </c:pt>
                <c:pt idx="6">
                  <c:v>0.36</c:v>
                </c:pt>
                <c:pt idx="7">
                  <c:v>0.28000000000000003</c:v>
                </c:pt>
                <c:pt idx="8">
                  <c:v>0.32</c:v>
                </c:pt>
                <c:pt idx="9">
                  <c:v>0.47</c:v>
                </c:pt>
                <c:pt idx="10">
                  <c:v>0.49</c:v>
                </c:pt>
                <c:pt idx="11">
                  <c:v>0.41</c:v>
                </c:pt>
                <c:pt idx="12">
                  <c:v>0.41</c:v>
                </c:pt>
                <c:pt idx="13">
                  <c:v>0.36</c:v>
                </c:pt>
                <c:pt idx="14">
                  <c:v>0.44</c:v>
                </c:pt>
                <c:pt idx="15">
                  <c:v>0.6</c:v>
                </c:pt>
                <c:pt idx="16">
                  <c:v>0.37</c:v>
                </c:pt>
              </c:numCache>
            </c:numRef>
          </c:val>
          <c:extLst>
            <c:ext xmlns:c16="http://schemas.microsoft.com/office/drawing/2014/chart" uri="{C3380CC4-5D6E-409C-BE32-E72D297353CC}">
              <c16:uniqueId val="{00000001-B8A4-4932-9485-98AFCC927B50}"/>
            </c:ext>
          </c:extLst>
        </c:ser>
        <c:ser>
          <c:idx val="2"/>
          <c:order val="2"/>
          <c:tx>
            <c:strRef>
              <c:f>Sheet1!$D$1</c:f>
              <c:strCache>
                <c:ptCount val="1"/>
                <c:pt idx="0">
                  <c:v>모든 프로젝트 도입</c:v>
                </c:pt>
              </c:strCache>
            </c:strRef>
          </c:tx>
          <c:spPr>
            <a:solidFill>
              <a:srgbClr val="1E49E2"/>
            </a:solidFill>
            <a:ln>
              <a:noFill/>
            </a:ln>
            <a:effectLst/>
          </c:spPr>
          <c:invertIfNegative val="0"/>
          <c:dLbls>
            <c:dLbl>
              <c:idx val="0"/>
              <c:layout>
                <c:manualLayout>
                  <c:x val="0"/>
                  <c:y val="2.783690990134774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D039-425D-B65D-B84178D9AA8E}"/>
                </c:ext>
              </c:extLst>
            </c:dLbl>
            <c:dLbl>
              <c:idx val="1"/>
              <c:layout>
                <c:manualLayout>
                  <c:x val="0"/>
                  <c:y val="5.5673819802695614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D039-425D-B65D-B84178D9AA8E}"/>
                </c:ext>
              </c:extLst>
            </c:dLbl>
            <c:dLbl>
              <c:idx val="2"/>
              <c:layout>
                <c:manualLayout>
                  <c:x val="0"/>
                  <c:y val="5.5680395450703685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D039-425D-B65D-B84178D9AA8E}"/>
                </c:ext>
              </c:extLst>
            </c:dLbl>
            <c:dLbl>
              <c:idx val="3"/>
              <c:layout>
                <c:manualLayout>
                  <c:x val="0"/>
                  <c:y val="5.5676011685364887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D039-425D-B65D-B84178D9AA8E}"/>
                </c:ext>
              </c:extLst>
            </c:dLbl>
            <c:dLbl>
              <c:idx val="4"/>
              <c:layout>
                <c:manualLayout>
                  <c:x val="0"/>
                  <c:y val="5.5695738629389464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E-D039-425D-B65D-B84178D9AA8E}"/>
                </c:ext>
              </c:extLst>
            </c:dLbl>
            <c:dLbl>
              <c:idx val="5"/>
              <c:layout>
                <c:manualLayout>
                  <c:x val="-1.1869074204263415E-16"/>
                  <c:y val="5.567381980269549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1-D039-425D-B65D-B84178D9AA8E}"/>
                </c:ext>
              </c:extLst>
            </c:dLbl>
            <c:dLbl>
              <c:idx val="6"/>
              <c:layout>
                <c:manualLayout>
                  <c:x val="-1.1869074204263415E-16"/>
                  <c:y val="5.5676011685364887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4-D039-425D-B65D-B84178D9AA8E}"/>
                </c:ext>
              </c:extLst>
            </c:dLbl>
            <c:dLbl>
              <c:idx val="7"/>
              <c:layout>
                <c:manualLayout>
                  <c:x val="-1.1869074204263415E-16"/>
                  <c:y val="5.5678203568034794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7-D039-425D-B65D-B84178D9AA8E}"/>
                </c:ext>
              </c:extLst>
            </c:dLbl>
            <c:dLbl>
              <c:idx val="8"/>
              <c:layout>
                <c:manualLayout>
                  <c:x val="-1.1869074204263415E-16"/>
                  <c:y val="4.1759748617360409E-3"/>
                </c:manualLayout>
              </c:layout>
              <c:spPr>
                <a:noFill/>
                <a:ln>
                  <a:noFill/>
                </a:ln>
                <a:effectLst/>
              </c:spPr>
              <c:txPr>
                <a:bodyPr rot="0" spcFirstLastPara="1" vertOverflow="ellipsis" vert="horz" wrap="square" lIns="38100" tIns="19050" rIns="38100" bIns="19050" anchor="ctr" anchorCtr="1">
                  <a:noAutofit/>
                </a:bodyPr>
                <a:lstStyle/>
                <a:p>
                  <a:pPr>
                    <a:defRPr sz="1197" b="0" i="0" u="none" strike="noStrike" kern="1200" baseline="0">
                      <a:solidFill>
                        <a:schemeClr val="bg1"/>
                      </a:solidFill>
                      <a:latin typeface="KPMG Bold" panose="020B0803030202040204" pitchFamily="34" charset="0"/>
                      <a:ea typeface="+mn-ea"/>
                      <a:cs typeface="+mn-cs"/>
                    </a:defRPr>
                  </a:pPr>
                  <a:endParaRPr lang="ko-KR"/>
                </a:p>
              </c:txPr>
              <c:showLegendKey val="0"/>
              <c:showVal val="1"/>
              <c:showCatName val="0"/>
              <c:showSerName val="0"/>
              <c:showPercent val="0"/>
              <c:showBubbleSize val="0"/>
              <c:extLst>
                <c:ext xmlns:c15="http://schemas.microsoft.com/office/drawing/2012/chart" uri="{CE6537A1-D6FC-4f65-9D91-7224C49458BB}">
                  <c15:layout>
                    <c:manualLayout>
                      <c:w val="5.5531596231351232E-2"/>
                      <c:h val="4.555521264768906E-2"/>
                    </c:manualLayout>
                  </c15:layout>
                </c:ext>
                <c:ext xmlns:c16="http://schemas.microsoft.com/office/drawing/2014/chart" uri="{C3380CC4-5D6E-409C-BE32-E72D297353CC}">
                  <c16:uniqueId val="{0000001A-D039-425D-B65D-B84178D9AA8E}"/>
                </c:ext>
              </c:extLst>
            </c:dLbl>
            <c:dLbl>
              <c:idx val="9"/>
              <c:layout>
                <c:manualLayout>
                  <c:x val="0"/>
                  <c:y val="5.5676011685364887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D-D039-425D-B65D-B84178D9AA8E}"/>
                </c:ext>
              </c:extLst>
            </c:dLbl>
            <c:dLbl>
              <c:idx val="10"/>
              <c:layout>
                <c:manualLayout>
                  <c:x val="-1.1869074204263415E-16"/>
                  <c:y val="5.5676011685364887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0-D039-425D-B65D-B84178D9AA8E}"/>
                </c:ext>
              </c:extLst>
            </c:dLbl>
            <c:dLbl>
              <c:idx val="11"/>
              <c:layout>
                <c:manualLayout>
                  <c:x val="0"/>
                  <c:y val="5.567820356803428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3-D039-425D-B65D-B84178D9AA8E}"/>
                </c:ext>
              </c:extLst>
            </c:dLbl>
            <c:dLbl>
              <c:idx val="12"/>
              <c:layout>
                <c:manualLayout>
                  <c:x val="1.1869074204263415E-16"/>
                  <c:y val="5.567381980269549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6-D039-425D-B65D-B84178D9AA8E}"/>
                </c:ext>
              </c:extLst>
            </c:dLbl>
            <c:dLbl>
              <c:idx val="13"/>
              <c:layout>
                <c:manualLayout>
                  <c:x val="-1.1869074204263415E-16"/>
                  <c:y val="5.5676011685365911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9-D039-425D-B65D-B84178D9AA8E}"/>
                </c:ext>
              </c:extLst>
            </c:dLbl>
            <c:dLbl>
              <c:idx val="14"/>
              <c:layout>
                <c:manualLayout>
                  <c:x val="0"/>
                  <c:y val="5.567381980269549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A-D039-425D-B65D-B84178D9AA8E}"/>
                </c:ext>
              </c:extLst>
            </c:dLbl>
            <c:dLbl>
              <c:idx val="15"/>
              <c:layout>
                <c:manualLayout>
                  <c:x val="0"/>
                  <c:y val="5.5680395450703685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F-D039-425D-B65D-B84178D9AA8E}"/>
                </c:ext>
              </c:extLst>
            </c:dLbl>
            <c:dLbl>
              <c:idx val="16"/>
              <c:layout>
                <c:manualLayout>
                  <c:x val="0"/>
                  <c:y val="5.5676011685365911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32-D039-425D-B65D-B84178D9AA8E}"/>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KPMG Bold" panose="020B0803030202040204" pitchFamily="34" charset="0"/>
                    <a:ea typeface="+mn-ea"/>
                    <a:cs typeface="+mn-cs"/>
                  </a:defRPr>
                </a:pPr>
                <a:endParaRPr lang="ko-K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Sheet1!$A$2:$A$18</c:f>
              <c:strCache>
                <c:ptCount val="17"/>
                <c:pt idx="0">
                  <c:v>Integrated project management  information systems (PMIS)</c:v>
                </c:pt>
                <c:pt idx="1">
                  <c:v>Use of basic data analytics</c:v>
                </c:pt>
                <c:pt idx="2">
                  <c:v>Use of advanced data analytics</c:v>
                </c:pt>
                <c:pt idx="3">
                  <c:v>Mobile platforms  </c:v>
                </c:pt>
                <c:pt idx="4">
                  <c:v>Building information modeling</c:v>
                </c:pt>
                <c:pt idx="5">
                  <c:v>Radio frequency identification  </c:v>
                </c:pt>
                <c:pt idx="6">
                  <c:v>Robotics process automation/digital labor</c:v>
                </c:pt>
                <c:pt idx="7">
                  <c:v>Cognitive machine learning</c:v>
                </c:pt>
                <c:pt idx="8">
                  <c:v>3D printing</c:v>
                </c:pt>
                <c:pt idx="9">
                  <c:v>Drones (remote monitoring, quantity  verification, construction status)</c:v>
                </c:pt>
                <c:pt idx="10">
                  <c:v>Smart sensors (tracking
people and productivity, security, etc.)</c:v>
                </c:pt>
                <c:pt idx="11">
                  <c:v>Virtual reality</c:v>
                </c:pt>
                <c:pt idx="12">
                  <c:v>Augmentable reality  </c:v>
                </c:pt>
                <c:pt idx="13">
                  <c:v>Artificial intelligence</c:v>
                </c:pt>
                <c:pt idx="14">
                  <c:v>Machine engineering and design  </c:v>
                </c:pt>
                <c:pt idx="15">
                  <c:v>Modular/off-site manufacturing</c:v>
                </c:pt>
                <c:pt idx="16">
                  <c:v>Digital twins</c:v>
                </c:pt>
              </c:strCache>
            </c:strRef>
          </c:cat>
          <c:val>
            <c:numRef>
              <c:f>Sheet1!$D$2:$D$18</c:f>
              <c:numCache>
                <c:formatCode>0%</c:formatCode>
                <c:ptCount val="17"/>
                <c:pt idx="0">
                  <c:v>0.46</c:v>
                </c:pt>
                <c:pt idx="1">
                  <c:v>0.45</c:v>
                </c:pt>
                <c:pt idx="2">
                  <c:v>0.21</c:v>
                </c:pt>
                <c:pt idx="3">
                  <c:v>0.34</c:v>
                </c:pt>
                <c:pt idx="4">
                  <c:v>0.39</c:v>
                </c:pt>
                <c:pt idx="5">
                  <c:v>0.1</c:v>
                </c:pt>
                <c:pt idx="6">
                  <c:v>7.0000000000000007E-2</c:v>
                </c:pt>
                <c:pt idx="7">
                  <c:v>0.04</c:v>
                </c:pt>
                <c:pt idx="8">
                  <c:v>0.08</c:v>
                </c:pt>
                <c:pt idx="9">
                  <c:v>0.26</c:v>
                </c:pt>
                <c:pt idx="10">
                  <c:v>0.14000000000000001</c:v>
                </c:pt>
                <c:pt idx="11">
                  <c:v>0.15</c:v>
                </c:pt>
                <c:pt idx="12">
                  <c:v>0.12</c:v>
                </c:pt>
                <c:pt idx="13">
                  <c:v>0.04</c:v>
                </c:pt>
                <c:pt idx="14">
                  <c:v>0.12</c:v>
                </c:pt>
                <c:pt idx="15">
                  <c:v>0.21</c:v>
                </c:pt>
                <c:pt idx="16">
                  <c:v>0.12</c:v>
                </c:pt>
              </c:numCache>
            </c:numRef>
          </c:val>
          <c:extLst>
            <c:ext xmlns:c16="http://schemas.microsoft.com/office/drawing/2014/chart" uri="{C3380CC4-5D6E-409C-BE32-E72D297353CC}">
              <c16:uniqueId val="{00000002-B8A4-4932-9485-98AFCC927B50}"/>
            </c:ext>
          </c:extLst>
        </c:ser>
        <c:dLbls>
          <c:showLegendKey val="0"/>
          <c:showVal val="0"/>
          <c:showCatName val="0"/>
          <c:showSerName val="0"/>
          <c:showPercent val="0"/>
          <c:showBubbleSize val="0"/>
        </c:dLbls>
        <c:gapWidth val="50"/>
        <c:overlap val="100"/>
        <c:axId val="1978485167"/>
        <c:axId val="1978485999"/>
      </c:barChart>
      <c:catAx>
        <c:axId val="1978485167"/>
        <c:scaling>
          <c:orientation val="maxMin"/>
        </c:scaling>
        <c:delete val="1"/>
        <c:axPos val="l"/>
        <c:numFmt formatCode="General" sourceLinked="1"/>
        <c:majorTickMark val="none"/>
        <c:minorTickMark val="none"/>
        <c:tickLblPos val="nextTo"/>
        <c:crossAx val="1978485999"/>
        <c:crosses val="autoZero"/>
        <c:auto val="1"/>
        <c:lblAlgn val="ctr"/>
        <c:lblOffset val="100"/>
        <c:noMultiLvlLbl val="0"/>
      </c:catAx>
      <c:valAx>
        <c:axId val="1978485999"/>
        <c:scaling>
          <c:orientation val="minMax"/>
        </c:scaling>
        <c:delete val="1"/>
        <c:axPos val="t"/>
        <c:numFmt formatCode="0%" sourceLinked="1"/>
        <c:majorTickMark val="none"/>
        <c:minorTickMark val="none"/>
        <c:tickLblPos val="nextTo"/>
        <c:crossAx val="197848516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ko-KR"/>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2018</c:v>
                </c:pt>
              </c:strCache>
            </c:strRef>
          </c:tx>
          <c:spPr>
            <a:solidFill>
              <a:srgbClr val="00338D"/>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rgbClr val="00338D"/>
                    </a:solidFill>
                    <a:latin typeface="KPMG Bold" panose="020B0803030202040204" pitchFamily="34" charset="0"/>
                    <a:ea typeface="+mn-ea"/>
                    <a:cs typeface="+mn-cs"/>
                  </a:defRPr>
                </a:pPr>
                <a:endParaRPr lang="ko-K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Sheet1!$A$2:$A$20</c:f>
              <c:strCache>
                <c:ptCount val="19"/>
                <c:pt idx="0">
                  <c:v>3D printing</c:v>
                </c:pt>
                <c:pt idx="1">
                  <c:v>Artificial intelligence</c:v>
                </c:pt>
                <c:pt idx="2">
                  <c:v>Augmented reality</c:v>
                </c:pt>
                <c:pt idx="3">
                  <c:v>Building information modeling (BIM)</c:v>
                </c:pt>
                <c:pt idx="4">
                  <c:v>Cognitive machine learning</c:v>
                </c:pt>
                <c:pt idx="5">
                  <c:v>Digital twins</c:v>
                </c:pt>
                <c:pt idx="6">
                  <c:v>Don’t know/not sure</c:v>
                </c:pt>
                <c:pt idx="7">
                  <c:v>Drones</c:v>
                </c:pt>
                <c:pt idx="8">
                  <c:v>Integrated PMIS</c:v>
                </c:pt>
                <c:pt idx="9">
                  <c:v>Machine engineering and design</c:v>
                </c:pt>
                <c:pt idx="10">
                  <c:v>Mobile platforms</c:v>
                </c:pt>
                <c:pt idx="11">
                  <c:v>Modular/off-site manufacturing</c:v>
                </c:pt>
                <c:pt idx="12">
                  <c:v>Radio frequency identification</c:v>
                </c:pt>
                <c:pt idx="13">
                  <c:v>Robotics process automation/digital labor</c:v>
                </c:pt>
                <c:pt idx="14">
                  <c:v>Smart sensors</c:v>
                </c:pt>
                <c:pt idx="15">
                  <c:v>Use of advanced data analytics</c:v>
                </c:pt>
                <c:pt idx="16">
                  <c:v>Use of basic data analytics</c:v>
                </c:pt>
                <c:pt idx="17">
                  <c:v>Virtual reality</c:v>
                </c:pt>
                <c:pt idx="18">
                  <c:v>Other</c:v>
                </c:pt>
              </c:strCache>
            </c:strRef>
          </c:cat>
          <c:val>
            <c:numRef>
              <c:f>Sheet1!$B$2:$B$20</c:f>
              <c:numCache>
                <c:formatCode>0%</c:formatCode>
                <c:ptCount val="19"/>
                <c:pt idx="0">
                  <c:v>0.06</c:v>
                </c:pt>
                <c:pt idx="1">
                  <c:v>0.17</c:v>
                </c:pt>
                <c:pt idx="2">
                  <c:v>7.0000000000000007E-2</c:v>
                </c:pt>
                <c:pt idx="3">
                  <c:v>0.53</c:v>
                </c:pt>
                <c:pt idx="4">
                  <c:v>0.04</c:v>
                </c:pt>
                <c:pt idx="5">
                  <c:v>0</c:v>
                </c:pt>
                <c:pt idx="6">
                  <c:v>0</c:v>
                </c:pt>
                <c:pt idx="7">
                  <c:v>0.17</c:v>
                </c:pt>
                <c:pt idx="8">
                  <c:v>0.61</c:v>
                </c:pt>
                <c:pt idx="9">
                  <c:v>0.12</c:v>
                </c:pt>
                <c:pt idx="10">
                  <c:v>0.24</c:v>
                </c:pt>
                <c:pt idx="11">
                  <c:v>0</c:v>
                </c:pt>
                <c:pt idx="12">
                  <c:v>0.01</c:v>
                </c:pt>
                <c:pt idx="13">
                  <c:v>0.14000000000000001</c:v>
                </c:pt>
                <c:pt idx="14">
                  <c:v>0.21</c:v>
                </c:pt>
                <c:pt idx="15">
                  <c:v>0.38</c:v>
                </c:pt>
                <c:pt idx="16">
                  <c:v>0.17</c:v>
                </c:pt>
                <c:pt idx="17">
                  <c:v>7.0000000000000007E-2</c:v>
                </c:pt>
                <c:pt idx="18">
                  <c:v>0</c:v>
                </c:pt>
              </c:numCache>
            </c:numRef>
          </c:val>
          <c:extLst>
            <c:ext xmlns:c16="http://schemas.microsoft.com/office/drawing/2014/chart" uri="{C3380CC4-5D6E-409C-BE32-E72D297353CC}">
              <c16:uniqueId val="{00000000-A924-4D6C-9047-E53660C45E79}"/>
            </c:ext>
          </c:extLst>
        </c:ser>
        <c:dLbls>
          <c:showLegendKey val="0"/>
          <c:showVal val="0"/>
          <c:showCatName val="0"/>
          <c:showSerName val="0"/>
          <c:showPercent val="0"/>
          <c:showBubbleSize val="0"/>
        </c:dLbls>
        <c:gapWidth val="80"/>
        <c:axId val="730646240"/>
        <c:axId val="730645824"/>
      </c:barChart>
      <c:catAx>
        <c:axId val="730646240"/>
        <c:scaling>
          <c:orientation val="maxMin"/>
        </c:scaling>
        <c:delete val="1"/>
        <c:axPos val="l"/>
        <c:numFmt formatCode="General" sourceLinked="1"/>
        <c:majorTickMark val="out"/>
        <c:minorTickMark val="none"/>
        <c:tickLblPos val="nextTo"/>
        <c:crossAx val="730645824"/>
        <c:crosses val="autoZero"/>
        <c:auto val="1"/>
        <c:lblAlgn val="ctr"/>
        <c:lblOffset val="100"/>
        <c:noMultiLvlLbl val="0"/>
      </c:catAx>
      <c:valAx>
        <c:axId val="730645824"/>
        <c:scaling>
          <c:orientation val="minMax"/>
        </c:scaling>
        <c:delete val="1"/>
        <c:axPos val="t"/>
        <c:numFmt formatCode="0%" sourceLinked="1"/>
        <c:majorTickMark val="none"/>
        <c:minorTickMark val="none"/>
        <c:tickLblPos val="nextTo"/>
        <c:crossAx val="7306462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ko-KR"/>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2021</c:v>
                </c:pt>
              </c:strCache>
            </c:strRef>
          </c:tx>
          <c:spPr>
            <a:solidFill>
              <a:srgbClr val="00B8F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rgbClr val="00B8F5"/>
                    </a:solidFill>
                    <a:latin typeface="KPMG Bold" panose="020B0803030202040204" pitchFamily="34" charset="0"/>
                    <a:ea typeface="+mn-ea"/>
                    <a:cs typeface="+mn-cs"/>
                  </a:defRPr>
                </a:pPr>
                <a:endParaRPr lang="ko-K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Sheet1!$A$2:$A$20</c:f>
              <c:strCache>
                <c:ptCount val="19"/>
                <c:pt idx="0">
                  <c:v>3D printing</c:v>
                </c:pt>
                <c:pt idx="1">
                  <c:v>Artificial intelligence</c:v>
                </c:pt>
                <c:pt idx="2">
                  <c:v>Augmented reality</c:v>
                </c:pt>
                <c:pt idx="3">
                  <c:v>Building information modeling (BIM)</c:v>
                </c:pt>
                <c:pt idx="4">
                  <c:v>Cognitive machine learning</c:v>
                </c:pt>
                <c:pt idx="5">
                  <c:v>Digital twins</c:v>
                </c:pt>
                <c:pt idx="6">
                  <c:v>Don’t know/not sure</c:v>
                </c:pt>
                <c:pt idx="7">
                  <c:v>Drones</c:v>
                </c:pt>
                <c:pt idx="8">
                  <c:v>Integrated PMIS</c:v>
                </c:pt>
                <c:pt idx="9">
                  <c:v>Machine engineering and design</c:v>
                </c:pt>
                <c:pt idx="10">
                  <c:v>Mobile platforms</c:v>
                </c:pt>
                <c:pt idx="11">
                  <c:v>Modular/off-site manufacturing</c:v>
                </c:pt>
                <c:pt idx="12">
                  <c:v>Radio frequency identification</c:v>
                </c:pt>
                <c:pt idx="13">
                  <c:v>Robotics process automation/digital labor</c:v>
                </c:pt>
                <c:pt idx="14">
                  <c:v>Smart sensors</c:v>
                </c:pt>
                <c:pt idx="15">
                  <c:v>Use of advanced data analytics</c:v>
                </c:pt>
                <c:pt idx="16">
                  <c:v>Use of basic data analytics</c:v>
                </c:pt>
                <c:pt idx="17">
                  <c:v>Virtual reality</c:v>
                </c:pt>
                <c:pt idx="18">
                  <c:v>Other</c:v>
                </c:pt>
              </c:strCache>
            </c:strRef>
          </c:cat>
          <c:val>
            <c:numRef>
              <c:f>Sheet1!$B$2:$B$20</c:f>
              <c:numCache>
                <c:formatCode>0%</c:formatCode>
                <c:ptCount val="19"/>
                <c:pt idx="0">
                  <c:v>0.03</c:v>
                </c:pt>
                <c:pt idx="1">
                  <c:v>0.16</c:v>
                </c:pt>
                <c:pt idx="2">
                  <c:v>0.04</c:v>
                </c:pt>
                <c:pt idx="3">
                  <c:v>0.42</c:v>
                </c:pt>
                <c:pt idx="4">
                  <c:v>0.06</c:v>
                </c:pt>
                <c:pt idx="5">
                  <c:v>0</c:v>
                </c:pt>
                <c:pt idx="6">
                  <c:v>0.06</c:v>
                </c:pt>
                <c:pt idx="7">
                  <c:v>0.23</c:v>
                </c:pt>
                <c:pt idx="8">
                  <c:v>0.45</c:v>
                </c:pt>
                <c:pt idx="9">
                  <c:v>0.13</c:v>
                </c:pt>
                <c:pt idx="10">
                  <c:v>0.21</c:v>
                </c:pt>
                <c:pt idx="11">
                  <c:v>0</c:v>
                </c:pt>
                <c:pt idx="12">
                  <c:v>0.01</c:v>
                </c:pt>
                <c:pt idx="13">
                  <c:v>0.15</c:v>
                </c:pt>
                <c:pt idx="14">
                  <c:v>0.23</c:v>
                </c:pt>
                <c:pt idx="15">
                  <c:v>0.31</c:v>
                </c:pt>
                <c:pt idx="16">
                  <c:v>0.14000000000000001</c:v>
                </c:pt>
                <c:pt idx="17">
                  <c:v>0.04</c:v>
                </c:pt>
                <c:pt idx="18">
                  <c:v>0.01</c:v>
                </c:pt>
              </c:numCache>
            </c:numRef>
          </c:val>
          <c:extLst>
            <c:ext xmlns:c16="http://schemas.microsoft.com/office/drawing/2014/chart" uri="{C3380CC4-5D6E-409C-BE32-E72D297353CC}">
              <c16:uniqueId val="{00000000-3BE3-4D18-805A-E33CFE05D0D3}"/>
            </c:ext>
          </c:extLst>
        </c:ser>
        <c:dLbls>
          <c:showLegendKey val="0"/>
          <c:showVal val="0"/>
          <c:showCatName val="0"/>
          <c:showSerName val="0"/>
          <c:showPercent val="0"/>
          <c:showBubbleSize val="0"/>
        </c:dLbls>
        <c:gapWidth val="80"/>
        <c:axId val="730646240"/>
        <c:axId val="730645824"/>
      </c:barChart>
      <c:catAx>
        <c:axId val="730646240"/>
        <c:scaling>
          <c:orientation val="maxMin"/>
        </c:scaling>
        <c:delete val="1"/>
        <c:axPos val="l"/>
        <c:numFmt formatCode="General" sourceLinked="1"/>
        <c:majorTickMark val="out"/>
        <c:minorTickMark val="none"/>
        <c:tickLblPos val="nextTo"/>
        <c:crossAx val="730645824"/>
        <c:crosses val="autoZero"/>
        <c:auto val="1"/>
        <c:lblAlgn val="ctr"/>
        <c:lblOffset val="100"/>
        <c:noMultiLvlLbl val="0"/>
      </c:catAx>
      <c:valAx>
        <c:axId val="730645824"/>
        <c:scaling>
          <c:orientation val="minMax"/>
          <c:max val="1"/>
        </c:scaling>
        <c:delete val="1"/>
        <c:axPos val="t"/>
        <c:numFmt formatCode="0%" sourceLinked="1"/>
        <c:majorTickMark val="none"/>
        <c:minorTickMark val="none"/>
        <c:tickLblPos val="nextTo"/>
        <c:crossAx val="7306462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ko-K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a:extLst>
              <a:ext uri="{FF2B5EF4-FFF2-40B4-BE49-F238E27FC236}">
                <a16:creationId xmlns:a16="http://schemas.microsoft.com/office/drawing/2014/main" id="{575C1B7F-4101-39BE-AD88-6E4F2D51418F}"/>
              </a:ext>
            </a:extLst>
          </p:cNvPr>
          <p:cNvSpPr>
            <a:spLocks noGrp="1"/>
          </p:cNvSpPr>
          <p:nvPr>
            <p:ph type="hdr" sz="quarter"/>
          </p:nvPr>
        </p:nvSpPr>
        <p:spPr>
          <a:xfrm>
            <a:off x="0" y="0"/>
            <a:ext cx="2889938" cy="498056"/>
          </a:xfrm>
          <a:prstGeom prst="rect">
            <a:avLst/>
          </a:prstGeom>
        </p:spPr>
        <p:txBody>
          <a:bodyPr vert="horz" lIns="91440" tIns="45720" rIns="91440" bIns="45720" rtlCol="0"/>
          <a:lstStyle>
            <a:lvl1pPr algn="l">
              <a:defRPr sz="1200"/>
            </a:lvl1pPr>
          </a:lstStyle>
          <a:p>
            <a:endParaRPr lang="ko-KR" altLang="en-US" dirty="0"/>
          </a:p>
        </p:txBody>
      </p:sp>
      <p:sp>
        <p:nvSpPr>
          <p:cNvPr id="3" name="날짜 개체 틀 2">
            <a:extLst>
              <a:ext uri="{FF2B5EF4-FFF2-40B4-BE49-F238E27FC236}">
                <a16:creationId xmlns:a16="http://schemas.microsoft.com/office/drawing/2014/main" id="{FE344535-C37C-F445-533A-F8F23A01432F}"/>
              </a:ext>
            </a:extLst>
          </p:cNvPr>
          <p:cNvSpPr>
            <a:spLocks noGrp="1"/>
          </p:cNvSpPr>
          <p:nvPr>
            <p:ph type="dt" sz="quarter" idx="1"/>
          </p:nvPr>
        </p:nvSpPr>
        <p:spPr>
          <a:xfrm>
            <a:off x="3777607" y="0"/>
            <a:ext cx="2889938" cy="498056"/>
          </a:xfrm>
          <a:prstGeom prst="rect">
            <a:avLst/>
          </a:prstGeom>
        </p:spPr>
        <p:txBody>
          <a:bodyPr vert="horz" lIns="91440" tIns="45720" rIns="91440" bIns="45720" rtlCol="0"/>
          <a:lstStyle>
            <a:lvl1pPr algn="r">
              <a:defRPr sz="1200"/>
            </a:lvl1pPr>
          </a:lstStyle>
          <a:p>
            <a:fld id="{1B6E0B4B-0667-46CF-894A-CCAFAB70FD7A}" type="datetimeFigureOut">
              <a:rPr lang="ko-KR" altLang="en-US" smtClean="0"/>
              <a:t>2023-07-24</a:t>
            </a:fld>
            <a:endParaRPr lang="ko-KR" altLang="en-US" dirty="0"/>
          </a:p>
        </p:txBody>
      </p:sp>
      <p:sp>
        <p:nvSpPr>
          <p:cNvPr id="4" name="바닥글 개체 틀 3">
            <a:extLst>
              <a:ext uri="{FF2B5EF4-FFF2-40B4-BE49-F238E27FC236}">
                <a16:creationId xmlns:a16="http://schemas.microsoft.com/office/drawing/2014/main" id="{FD575F2B-87FF-25D4-2091-8719FB242B1B}"/>
              </a:ext>
            </a:extLst>
          </p:cNvPr>
          <p:cNvSpPr>
            <a:spLocks noGrp="1"/>
          </p:cNvSpPr>
          <p:nvPr>
            <p:ph type="ftr" sz="quarter" idx="2"/>
          </p:nvPr>
        </p:nvSpPr>
        <p:spPr>
          <a:xfrm>
            <a:off x="0" y="9428584"/>
            <a:ext cx="2889938" cy="498055"/>
          </a:xfrm>
          <a:prstGeom prst="rect">
            <a:avLst/>
          </a:prstGeom>
        </p:spPr>
        <p:txBody>
          <a:bodyPr vert="horz" lIns="91440" tIns="45720" rIns="91440" bIns="45720" rtlCol="0" anchor="b"/>
          <a:lstStyle>
            <a:lvl1pPr algn="l">
              <a:defRPr sz="1200"/>
            </a:lvl1pPr>
          </a:lstStyle>
          <a:p>
            <a:endParaRPr lang="ko-KR" altLang="en-US" dirty="0"/>
          </a:p>
        </p:txBody>
      </p:sp>
      <p:sp>
        <p:nvSpPr>
          <p:cNvPr id="5" name="슬라이드 번호 개체 틀 4">
            <a:extLst>
              <a:ext uri="{FF2B5EF4-FFF2-40B4-BE49-F238E27FC236}">
                <a16:creationId xmlns:a16="http://schemas.microsoft.com/office/drawing/2014/main" id="{65C88BA2-F13A-3FAB-2B51-F98A1B208148}"/>
              </a:ext>
            </a:extLst>
          </p:cNvPr>
          <p:cNvSpPr>
            <a:spLocks noGrp="1"/>
          </p:cNvSpPr>
          <p:nvPr>
            <p:ph type="sldNum" sz="quarter" idx="3"/>
          </p:nvPr>
        </p:nvSpPr>
        <p:spPr>
          <a:xfrm>
            <a:off x="3777607" y="9428584"/>
            <a:ext cx="2889938" cy="498055"/>
          </a:xfrm>
          <a:prstGeom prst="rect">
            <a:avLst/>
          </a:prstGeom>
        </p:spPr>
        <p:txBody>
          <a:bodyPr vert="horz" lIns="91440" tIns="45720" rIns="91440" bIns="45720" rtlCol="0" anchor="b"/>
          <a:lstStyle>
            <a:lvl1pPr algn="r">
              <a:defRPr sz="1200"/>
            </a:lvl1pPr>
          </a:lstStyle>
          <a:p>
            <a:fld id="{2E528CF2-9DC8-42B8-924B-826C9E22930D}" type="slidenum">
              <a:rPr lang="ko-KR" altLang="en-US" smtClean="0"/>
              <a:t>‹#›</a:t>
            </a:fld>
            <a:endParaRPr lang="ko-KR" altLang="en-US" dirty="0"/>
          </a:p>
        </p:txBody>
      </p:sp>
    </p:spTree>
    <p:extLst>
      <p:ext uri="{BB962C8B-B14F-4D97-AF65-F5344CB8AC3E}">
        <p14:creationId xmlns:p14="http://schemas.microsoft.com/office/powerpoint/2010/main" val="32257764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889938" cy="498056"/>
          </a:xfrm>
          <a:prstGeom prst="rect">
            <a:avLst/>
          </a:prstGeom>
        </p:spPr>
        <p:txBody>
          <a:bodyPr vert="horz" lIns="91440" tIns="45720" rIns="91440" bIns="45720" rtlCol="0"/>
          <a:lstStyle>
            <a:lvl1pPr algn="l">
              <a:defRPr sz="1200"/>
            </a:lvl1pPr>
          </a:lstStyle>
          <a:p>
            <a:endParaRPr lang="ko-KR" altLang="en-US" dirty="0"/>
          </a:p>
        </p:txBody>
      </p:sp>
      <p:sp>
        <p:nvSpPr>
          <p:cNvPr id="3" name="날짜 개체 틀 2"/>
          <p:cNvSpPr>
            <a:spLocks noGrp="1"/>
          </p:cNvSpPr>
          <p:nvPr>
            <p:ph type="dt" idx="1"/>
          </p:nvPr>
        </p:nvSpPr>
        <p:spPr>
          <a:xfrm>
            <a:off x="3777607" y="0"/>
            <a:ext cx="2889938" cy="498056"/>
          </a:xfrm>
          <a:prstGeom prst="rect">
            <a:avLst/>
          </a:prstGeom>
        </p:spPr>
        <p:txBody>
          <a:bodyPr vert="horz" lIns="91440" tIns="45720" rIns="91440" bIns="45720" rtlCol="0"/>
          <a:lstStyle>
            <a:lvl1pPr algn="r">
              <a:defRPr sz="1200"/>
            </a:lvl1pPr>
          </a:lstStyle>
          <a:p>
            <a:fld id="{123F85BF-36BC-47F0-AC3B-E467AE723BB6}" type="datetimeFigureOut">
              <a:rPr lang="ko-KR" altLang="en-US" smtClean="0"/>
              <a:t>2023-07-24</a:t>
            </a:fld>
            <a:endParaRPr lang="ko-KR" altLang="en-US" dirty="0"/>
          </a:p>
        </p:txBody>
      </p:sp>
      <p:sp>
        <p:nvSpPr>
          <p:cNvPr id="4" name="슬라이드 이미지 개체 틀 3"/>
          <p:cNvSpPr>
            <a:spLocks noGrp="1" noRot="1" noChangeAspect="1"/>
          </p:cNvSpPr>
          <p:nvPr>
            <p:ph type="sldImg" idx="2"/>
          </p:nvPr>
        </p:nvSpPr>
        <p:spPr>
          <a:xfrm>
            <a:off x="2393950" y="1241425"/>
            <a:ext cx="1881188" cy="3349625"/>
          </a:xfrm>
          <a:prstGeom prst="rect">
            <a:avLst/>
          </a:prstGeom>
          <a:noFill/>
          <a:ln w="12700">
            <a:solidFill>
              <a:prstClr val="black"/>
            </a:solidFill>
          </a:ln>
        </p:spPr>
        <p:txBody>
          <a:bodyPr vert="horz" lIns="91440" tIns="45720" rIns="91440" bIns="45720" rtlCol="0" anchor="ctr"/>
          <a:lstStyle/>
          <a:p>
            <a:endParaRPr lang="ko-KR" altLang="en-US" dirty="0"/>
          </a:p>
        </p:txBody>
      </p:sp>
      <p:sp>
        <p:nvSpPr>
          <p:cNvPr id="5" name="슬라이드 노트 개체 틀 4"/>
          <p:cNvSpPr>
            <a:spLocks noGrp="1"/>
          </p:cNvSpPr>
          <p:nvPr>
            <p:ph type="body" sz="quarter" idx="3"/>
          </p:nvPr>
        </p:nvSpPr>
        <p:spPr>
          <a:xfrm>
            <a:off x="666909" y="4777194"/>
            <a:ext cx="5335270" cy="3908614"/>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9428584"/>
            <a:ext cx="2889938" cy="498055"/>
          </a:xfrm>
          <a:prstGeom prst="rect">
            <a:avLst/>
          </a:prstGeom>
        </p:spPr>
        <p:txBody>
          <a:bodyPr vert="horz" lIns="91440" tIns="45720" rIns="91440" bIns="45720" rtlCol="0" anchor="b"/>
          <a:lstStyle>
            <a:lvl1pPr algn="l">
              <a:defRPr sz="1200"/>
            </a:lvl1pPr>
          </a:lstStyle>
          <a:p>
            <a:endParaRPr lang="ko-KR" altLang="en-US" dirty="0"/>
          </a:p>
        </p:txBody>
      </p:sp>
      <p:sp>
        <p:nvSpPr>
          <p:cNvPr id="7" name="슬라이드 번호 개체 틀 6"/>
          <p:cNvSpPr>
            <a:spLocks noGrp="1"/>
          </p:cNvSpPr>
          <p:nvPr>
            <p:ph type="sldNum" sz="quarter" idx="5"/>
          </p:nvPr>
        </p:nvSpPr>
        <p:spPr>
          <a:xfrm>
            <a:off x="3777607" y="9428584"/>
            <a:ext cx="2889938" cy="498055"/>
          </a:xfrm>
          <a:prstGeom prst="rect">
            <a:avLst/>
          </a:prstGeom>
        </p:spPr>
        <p:txBody>
          <a:bodyPr vert="horz" lIns="91440" tIns="45720" rIns="91440" bIns="45720" rtlCol="0" anchor="b"/>
          <a:lstStyle>
            <a:lvl1pPr algn="r">
              <a:defRPr sz="1200"/>
            </a:lvl1pPr>
          </a:lstStyle>
          <a:p>
            <a:fld id="{919EDC9E-1800-4643-B5BF-95E09E97A770}" type="slidenum">
              <a:rPr lang="ko-KR" altLang="en-US" smtClean="0"/>
              <a:t>‹#›</a:t>
            </a:fld>
            <a:endParaRPr lang="ko-KR" altLang="en-US" dirty="0"/>
          </a:p>
        </p:txBody>
      </p:sp>
    </p:spTree>
    <p:extLst>
      <p:ext uri="{BB962C8B-B14F-4D97-AF65-F5344CB8AC3E}">
        <p14:creationId xmlns:p14="http://schemas.microsoft.com/office/powerpoint/2010/main" val="4286049531"/>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home.kpmg/kr/ko/home.html" TargetMode="Externa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빈 화면">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3926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본문">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4DE54DA1-1E1E-27A0-C49F-BB2FC4D7209E}"/>
              </a:ext>
            </a:extLst>
          </p:cNvPr>
          <p:cNvSpPr txBox="1"/>
          <p:nvPr userDrawn="1"/>
        </p:nvSpPr>
        <p:spPr>
          <a:xfrm>
            <a:off x="646336" y="11749816"/>
            <a:ext cx="3704860" cy="338554"/>
          </a:xfrm>
          <a:prstGeom prst="rect">
            <a:avLst/>
          </a:prstGeom>
          <a:noFill/>
        </p:spPr>
        <p:txBody>
          <a:bodyPr wrap="none" rtlCol="0">
            <a:spAutoFit/>
          </a:bodyPr>
          <a:lstStyle/>
          <a:p>
            <a:r>
              <a:rPr lang="en-US" altLang="ko-KR" sz="800" dirty="0">
                <a:solidFill>
                  <a:schemeClr val="bg1">
                    <a:lumMod val="75000"/>
                  </a:schemeClr>
                </a:solidFill>
                <a:latin typeface="Arial" panose="020B0604020202020204" pitchFamily="34" charset="0"/>
                <a:cs typeface="Arial" panose="020B0604020202020204" pitchFamily="34" charset="0"/>
              </a:rPr>
              <a:t>© 2023 Copyright owned by one or more of the KPMG International entities.</a:t>
            </a:r>
          </a:p>
          <a:p>
            <a:r>
              <a:rPr lang="en-US" altLang="ko-KR" sz="800" dirty="0">
                <a:solidFill>
                  <a:schemeClr val="bg1">
                    <a:lumMod val="75000"/>
                  </a:schemeClr>
                </a:solidFill>
                <a:latin typeface="Arial" panose="020B0604020202020204" pitchFamily="34" charset="0"/>
                <a:cs typeface="Arial" panose="020B0604020202020204" pitchFamily="34" charset="0"/>
              </a:rPr>
              <a:t>KPMG International entities provide no services to clients. All rights reserved.</a:t>
            </a:r>
            <a:endParaRPr lang="ko-KR" altLang="en-US" sz="800" dirty="0">
              <a:solidFill>
                <a:schemeClr val="bg1">
                  <a:lumMod val="75000"/>
                </a:schemeClr>
              </a:solidFill>
              <a:latin typeface="Arial" panose="020B0604020202020204" pitchFamily="34" charset="0"/>
              <a:cs typeface="Arial" panose="020B0604020202020204" pitchFamily="34" charset="0"/>
            </a:endParaRPr>
          </a:p>
        </p:txBody>
      </p:sp>
      <p:sp>
        <p:nvSpPr>
          <p:cNvPr id="2" name="Footer Placeholder 4">
            <a:extLst>
              <a:ext uri="{FF2B5EF4-FFF2-40B4-BE49-F238E27FC236}">
                <a16:creationId xmlns:a16="http://schemas.microsoft.com/office/drawing/2014/main" id="{676E441E-B7D0-9930-CD9A-F2821A46D3F8}"/>
              </a:ext>
            </a:extLst>
          </p:cNvPr>
          <p:cNvSpPr>
            <a:spLocks noGrp="1"/>
          </p:cNvSpPr>
          <p:nvPr>
            <p:ph type="ftr" sz="quarter" idx="3"/>
          </p:nvPr>
        </p:nvSpPr>
        <p:spPr>
          <a:xfrm>
            <a:off x="646337" y="11703858"/>
            <a:ext cx="4744529" cy="406406"/>
          </a:xfrm>
          <a:prstGeom prst="rect">
            <a:avLst/>
          </a:prstGeom>
        </p:spPr>
        <p:txBody>
          <a:bodyPr vert="horz" lIns="91440" tIns="45720" rIns="91440" bIns="45720" rtlCol="0" anchor="ctr"/>
          <a:lstStyle>
            <a:lvl1pPr algn="l">
              <a:defRPr sz="800">
                <a:solidFill>
                  <a:schemeClr val="bg1">
                    <a:lumMod val="75000"/>
                  </a:schemeClr>
                </a:solidFill>
                <a:latin typeface="Arial" panose="020B0604020202020204" pitchFamily="34" charset="0"/>
                <a:cs typeface="Arial" panose="020B0604020202020204" pitchFamily="34" charset="0"/>
              </a:defRPr>
            </a:lvl1pPr>
          </a:lstStyle>
          <a:p>
            <a:r>
              <a:rPr lang="en-US" altLang="ko-KR" dirty="0"/>
              <a:t>© 2023 Copyright owned by one or more of the KPMG International entities.</a:t>
            </a:r>
          </a:p>
          <a:p>
            <a:r>
              <a:rPr lang="en-US" altLang="ko-KR" sz="700" dirty="0"/>
              <a:t>KPMG International entities provide no services to clients. All rights reserved.</a:t>
            </a:r>
            <a:endParaRPr lang="ko-KR" altLang="en-US" sz="700" dirty="0"/>
          </a:p>
        </p:txBody>
      </p:sp>
      <p:sp>
        <p:nvSpPr>
          <p:cNvPr id="3" name="Slide Number Placeholder 5">
            <a:extLst>
              <a:ext uri="{FF2B5EF4-FFF2-40B4-BE49-F238E27FC236}">
                <a16:creationId xmlns:a16="http://schemas.microsoft.com/office/drawing/2014/main" id="{870C7F32-ED95-D197-B93E-A7443DA416F3}"/>
              </a:ext>
            </a:extLst>
          </p:cNvPr>
          <p:cNvSpPr txBox="1">
            <a:spLocks/>
          </p:cNvSpPr>
          <p:nvPr userDrawn="1"/>
        </p:nvSpPr>
        <p:spPr>
          <a:xfrm>
            <a:off x="4665219" y="517863"/>
            <a:ext cx="1543050" cy="150986"/>
          </a:xfrm>
          <a:prstGeom prst="rect">
            <a:avLst/>
          </a:prstGeom>
        </p:spPr>
        <p:txBody>
          <a:bodyPr anchor="ctr"/>
          <a:lstStyle>
            <a:defPPr>
              <a:defRPr lang="en-US"/>
            </a:defPPr>
            <a:lvl1pPr marL="0" algn="l" defTabSz="457200" rtl="0" eaLnBrk="1" latinLnBrk="0" hangingPunct="1">
              <a:defRPr sz="1800" kern="1200">
                <a:solidFill>
                  <a:srgbClr val="00338D"/>
                </a:solidFill>
                <a:latin typeface="KPMG Bold" panose="020B0803030202040204" pitchFamily="34" charset="0"/>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D7444A31-314B-4071-91CF-5EAC63D90BD2}" type="slidenum">
              <a:rPr lang="ko-KR" altLang="en-US" sz="1400" smtClean="0">
                <a:solidFill>
                  <a:srgbClr val="01219A"/>
                </a:solidFill>
                <a:latin typeface="KPMG Bold" panose="020B0803030202040204" pitchFamily="34" charset="0"/>
              </a:rPr>
              <a:pPr algn="r"/>
              <a:t>‹#›</a:t>
            </a:fld>
            <a:endParaRPr lang="ko-KR" altLang="en-US" sz="1400" dirty="0">
              <a:solidFill>
                <a:srgbClr val="01219A"/>
              </a:solidFill>
              <a:latin typeface="KPMG Bold" panose="020B0803030202040204" pitchFamily="34" charset="0"/>
            </a:endParaRPr>
          </a:p>
        </p:txBody>
      </p:sp>
      <p:sp>
        <p:nvSpPr>
          <p:cNvPr id="4" name="Title 1">
            <a:extLst>
              <a:ext uri="{FF2B5EF4-FFF2-40B4-BE49-F238E27FC236}">
                <a16:creationId xmlns:a16="http://schemas.microsoft.com/office/drawing/2014/main" id="{8403878C-C9A7-BDE7-F5AB-B3558E263117}"/>
              </a:ext>
            </a:extLst>
          </p:cNvPr>
          <p:cNvSpPr txBox="1">
            <a:spLocks/>
          </p:cNvSpPr>
          <p:nvPr userDrawn="1"/>
        </p:nvSpPr>
        <p:spPr>
          <a:xfrm>
            <a:off x="643942" y="480871"/>
            <a:ext cx="5483904" cy="511136"/>
          </a:xfrm>
          <a:prstGeom prst="rect">
            <a:avLst/>
          </a:prstGeom>
        </p:spPr>
        <p:txBody>
          <a:bodyPr anchor="ctr">
            <a:noAutofit/>
          </a:bodyPr>
          <a:lstStyle>
            <a:lvl1pPr algn="l" defTabSz="685800" rtl="0" eaLnBrk="1" latinLnBrk="1" hangingPunct="1">
              <a:lnSpc>
                <a:spcPct val="90000"/>
              </a:lnSpc>
              <a:spcBef>
                <a:spcPct val="0"/>
              </a:spcBef>
              <a:buNone/>
              <a:defRPr sz="800" kern="1200">
                <a:solidFill>
                  <a:srgbClr val="00338D"/>
                </a:solidFill>
                <a:latin typeface="KPMG Bold" panose="020B0803030202040204" pitchFamily="34" charset="0"/>
                <a:ea typeface="+mj-ea"/>
                <a:cs typeface="+mj-cs"/>
              </a:defRPr>
            </a:lvl1pPr>
          </a:lstStyle>
          <a:p>
            <a:pPr marL="0" algn="l" defTabSz="457200" rtl="0" eaLnBrk="1" latinLnBrk="0" hangingPunct="1"/>
            <a:r>
              <a:rPr lang="en-US" altLang="ko-KR" sz="1200" kern="1200" spc="-100" baseline="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2023</a:t>
            </a:r>
            <a:r>
              <a:rPr lang="ko-KR" altLang="en-US" sz="1200" kern="1200" spc="-100" baseline="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년 글로벌 건설동향 조사</a:t>
            </a:r>
          </a:p>
          <a:p>
            <a:pPr marL="0" algn="l" defTabSz="457200" rtl="0" eaLnBrk="1" latinLnBrk="0" hangingPunct="1"/>
            <a:r>
              <a:rPr lang="ko-KR" altLang="en-US" sz="1400" kern="1200" spc="-100" baseline="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 </a:t>
            </a:r>
            <a:endParaRPr lang="en-US" sz="1400" kern="1200" spc="-100" baseline="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endParaRPr>
          </a:p>
        </p:txBody>
      </p:sp>
      <p:cxnSp>
        <p:nvCxnSpPr>
          <p:cNvPr id="5" name="직선 연결선 4">
            <a:extLst>
              <a:ext uri="{FF2B5EF4-FFF2-40B4-BE49-F238E27FC236}">
                <a16:creationId xmlns:a16="http://schemas.microsoft.com/office/drawing/2014/main" id="{2E3144C0-1691-A435-F296-B37BBAC3D70A}"/>
              </a:ext>
            </a:extLst>
          </p:cNvPr>
          <p:cNvCxnSpPr>
            <a:cxnSpLocks/>
          </p:cNvCxnSpPr>
          <p:nvPr userDrawn="1"/>
        </p:nvCxnSpPr>
        <p:spPr>
          <a:xfrm>
            <a:off x="728663" y="442913"/>
            <a:ext cx="5400675" cy="0"/>
          </a:xfrm>
          <a:prstGeom prst="line">
            <a:avLst/>
          </a:prstGeom>
          <a:ln w="28575">
            <a:solidFill>
              <a:srgbClr val="01219A"/>
            </a:solidFill>
          </a:ln>
        </p:spPr>
        <p:style>
          <a:lnRef idx="1">
            <a:schemeClr val="accent1"/>
          </a:lnRef>
          <a:fillRef idx="0">
            <a:schemeClr val="accent1"/>
          </a:fillRef>
          <a:effectRef idx="0">
            <a:schemeClr val="accent1"/>
          </a:effectRef>
          <a:fontRef idx="minor">
            <a:schemeClr val="tx1"/>
          </a:fontRef>
        </p:style>
      </p:cxnSp>
      <p:pic>
        <p:nvPicPr>
          <p:cNvPr id="6" name="그림 5">
            <a:extLst>
              <a:ext uri="{FF2B5EF4-FFF2-40B4-BE49-F238E27FC236}">
                <a16:creationId xmlns:a16="http://schemas.microsoft.com/office/drawing/2014/main" id="{58D45F27-B8AC-63D8-7663-50A76B447F1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58854" y="11794421"/>
            <a:ext cx="968992" cy="237050"/>
          </a:xfrm>
          <a:prstGeom prst="rect">
            <a:avLst/>
          </a:prstGeom>
        </p:spPr>
      </p:pic>
    </p:spTree>
    <p:extLst>
      <p:ext uri="{BB962C8B-B14F-4D97-AF65-F5344CB8AC3E}">
        <p14:creationId xmlns:p14="http://schemas.microsoft.com/office/powerpoint/2010/main" val="3476649183"/>
      </p:ext>
    </p:extLst>
  </p:cSld>
  <p:clrMapOvr>
    <a:masterClrMapping/>
  </p:clrMapOvr>
  <p:extLst>
    <p:ext uri="{DCECCB84-F9BA-43D5-87BE-67443E8EF086}">
      <p15:sldGuideLst xmlns:p15="http://schemas.microsoft.com/office/powerpoint/2012/main">
        <p15:guide id="1" pos="2160" userDrawn="1">
          <p15:clr>
            <a:srgbClr val="FBAE40"/>
          </p15:clr>
        </p15:guide>
        <p15:guide id="4" orient="horz"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acts">
    <p:bg>
      <p:bgPr>
        <a:solidFill>
          <a:srgbClr val="01219A"/>
        </a:solidFill>
        <a:effectLst/>
      </p:bgPr>
    </p:bg>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311D4640-FE27-59C2-D7C7-2AAB75B4DB9E}"/>
              </a:ext>
            </a:extLst>
          </p:cNvPr>
          <p:cNvPicPr>
            <a:picLocks noChangeAspect="1"/>
          </p:cNvPicPr>
          <p:nvPr userDrawn="1"/>
        </p:nvPicPr>
        <p:blipFill>
          <a:blip r:embed="rId2"/>
          <a:stretch>
            <a:fillRect/>
          </a:stretch>
        </p:blipFill>
        <p:spPr>
          <a:xfrm>
            <a:off x="728664" y="982663"/>
            <a:ext cx="1364079" cy="316800"/>
          </a:xfrm>
          <a:prstGeom prst="rect">
            <a:avLst/>
          </a:prstGeom>
        </p:spPr>
      </p:pic>
      <p:sp>
        <p:nvSpPr>
          <p:cNvPr id="4" name="Rectangle 11">
            <a:hlinkClick r:id="rId3"/>
            <a:extLst>
              <a:ext uri="{FF2B5EF4-FFF2-40B4-BE49-F238E27FC236}">
                <a16:creationId xmlns:a16="http://schemas.microsoft.com/office/drawing/2014/main" id="{F8394201-3D21-45BC-ACF2-C6FC5A6B609F}"/>
              </a:ext>
            </a:extLst>
          </p:cNvPr>
          <p:cNvSpPr>
            <a:spLocks noChangeArrowheads="1"/>
          </p:cNvSpPr>
          <p:nvPr userDrawn="1"/>
        </p:nvSpPr>
        <p:spPr bwMode="auto">
          <a:xfrm>
            <a:off x="728663" y="9712976"/>
            <a:ext cx="1954961" cy="200055"/>
          </a:xfrm>
          <a:prstGeom prst="rect">
            <a:avLst/>
          </a:prstGeom>
          <a:noFill/>
          <a:ln w="9525">
            <a:noFill/>
            <a:miter lim="800000"/>
            <a:headEnd/>
            <a:tailEnd/>
          </a:ln>
          <a:effectLst/>
        </p:spPr>
        <p:txBody>
          <a:bodyPr wrap="square" lIns="0" tIns="0" rIns="0" bIns="0" anchor="ctr">
            <a:spAutoFit/>
          </a:bodyPr>
          <a:lstStyle/>
          <a:p>
            <a:pPr>
              <a:defRPr/>
            </a:pPr>
            <a:r>
              <a:rPr lang="en-US" sz="1300" b="1" kern="0" dirty="0">
                <a:ln>
                  <a:solidFill>
                    <a:schemeClr val="accent1">
                      <a:alpha val="0"/>
                    </a:schemeClr>
                  </a:solidFill>
                </a:ln>
                <a:solidFill>
                  <a:schemeClr val="bg1"/>
                </a:solidFill>
                <a:latin typeface="Arial" panose="020B0604020202020204" pitchFamily="34" charset="0"/>
                <a:ea typeface="Times New Roman" pitchFamily="18" charset="0"/>
                <a:cs typeface="Arial" panose="020B0604020202020204" pitchFamily="34" charset="0"/>
              </a:rPr>
              <a:t>home.kpmg/kr</a:t>
            </a:r>
            <a:endParaRPr lang="en-GB" sz="1300" b="1" kern="0" dirty="0">
              <a:ln>
                <a:solidFill>
                  <a:schemeClr val="accent1">
                    <a:alpha val="0"/>
                  </a:schemeClr>
                </a:solidFill>
              </a:ln>
              <a:solidFill>
                <a:schemeClr val="bg1"/>
              </a:solidFill>
              <a:latin typeface="Arial" panose="020B0604020202020204" pitchFamily="34" charset="0"/>
              <a:cs typeface="Arial" panose="020B0604020202020204" pitchFamily="34" charset="0"/>
            </a:endParaRPr>
          </a:p>
        </p:txBody>
      </p:sp>
      <p:sp>
        <p:nvSpPr>
          <p:cNvPr id="5" name="Content Placeholder 1">
            <a:extLst>
              <a:ext uri="{FF2B5EF4-FFF2-40B4-BE49-F238E27FC236}">
                <a16:creationId xmlns:a16="http://schemas.microsoft.com/office/drawing/2014/main" id="{02D1917E-6354-CDDB-50A3-8916C8A6223E}"/>
              </a:ext>
            </a:extLst>
          </p:cNvPr>
          <p:cNvSpPr txBox="1">
            <a:spLocks/>
          </p:cNvSpPr>
          <p:nvPr userDrawn="1"/>
        </p:nvSpPr>
        <p:spPr>
          <a:xfrm>
            <a:off x="728664" y="10092632"/>
            <a:ext cx="4956175" cy="1384995"/>
          </a:xfrm>
          <a:prstGeom prst="rect">
            <a:avLst/>
          </a:prstGeom>
        </p:spPr>
        <p:txBody>
          <a:bodyPr wrap="square" lIns="0" tIns="0" rIns="0" bIns="0">
            <a:spAutoFit/>
          </a:bodyPr>
          <a:lstStyle>
            <a:lvl1pPr eaLnBrk="1" hangingPunct="1">
              <a:spcAft>
                <a:spcPts val="600"/>
              </a:spcAft>
              <a:defRPr sz="1500" b="1" i="0">
                <a:solidFill>
                  <a:schemeClr val="tx2"/>
                </a:solidFill>
                <a:latin typeface="Univers for KPMG" panose="020B0603020202020204" pitchFamily="34" charset="0"/>
                <a:cs typeface="Univers for KPMG" panose="020B0603020202020204" pitchFamily="34" charset="0"/>
              </a:defRPr>
            </a:lvl1pPr>
            <a:lvl2pPr marL="0" indent="0" eaLnBrk="1" hangingPunct="1">
              <a:spcAft>
                <a:spcPts val="600"/>
              </a:spcAft>
              <a:buFontTx/>
              <a:buNone/>
              <a:defRPr sz="1500" b="0" i="0">
                <a:solidFill>
                  <a:schemeClr val="tx2"/>
                </a:solidFill>
                <a:latin typeface="Univers for KPMG Light" panose="020B0403020202020204" pitchFamily="34" charset="0"/>
                <a:cs typeface="Univers for KPMG Light" panose="020B0403020202020204" pitchFamily="34" charset="0"/>
              </a:defRPr>
            </a:lvl2pPr>
            <a:lvl3pPr marL="285750" indent="-285750" eaLnBrk="1" hangingPunct="1">
              <a:spcAft>
                <a:spcPts val="600"/>
              </a:spcAft>
              <a:buClrTx/>
              <a:buFont typeface="Univers for KPMG"/>
              <a:buChar char="—"/>
              <a:defRPr sz="1500" b="0" i="0">
                <a:solidFill>
                  <a:schemeClr val="tx2"/>
                </a:solidFill>
                <a:latin typeface="Univers for KPMG Light" panose="020B0403020202020204" pitchFamily="34" charset="0"/>
                <a:cs typeface="Univers for KPMG Light" panose="020B0403020202020204" pitchFamily="34" charset="0"/>
              </a:defRPr>
            </a:lvl3pPr>
            <a:lvl4pPr marL="571500" indent="-228600" eaLnBrk="1" hangingPunct="1">
              <a:spcAft>
                <a:spcPts val="600"/>
              </a:spcAft>
              <a:buFont typeface="Univers for KPMG"/>
              <a:buChar char="-"/>
              <a:defRPr sz="1500" b="0" i="0" baseline="0">
                <a:solidFill>
                  <a:schemeClr val="tx2"/>
                </a:solidFill>
                <a:latin typeface="Univers for KPMG Light" panose="020B0403020202020204" pitchFamily="34" charset="0"/>
                <a:cs typeface="Univers for KPMG Light" panose="020B0403020202020204" pitchFamily="34" charset="0"/>
              </a:defRPr>
            </a:lvl4pPr>
            <a:lvl5pPr eaLnBrk="1" hangingPunct="1">
              <a:spcAft>
                <a:spcPts val="600"/>
              </a:spcAft>
              <a:defRPr sz="1500" b="0" i="0">
                <a:solidFill>
                  <a:schemeClr val="accent5"/>
                </a:solidFill>
                <a:latin typeface="Univers for KPMG Light" panose="020B0403020202020204" pitchFamily="34" charset="0"/>
                <a:cs typeface="Univers for KPMG Light" panose="020B0403020202020204" pitchFamily="34" charset="0"/>
              </a:defRPr>
            </a:lvl5pPr>
          </a:lstStyle>
          <a:p>
            <a:pPr lvl="1" defTabSz="685772">
              <a:defRPr/>
            </a:pPr>
            <a:r>
              <a:rPr lang="en-US" altLang="en-US" sz="800" kern="0" dirty="0">
                <a:ln>
                  <a:solidFill>
                    <a:schemeClr val="accent1">
                      <a:alpha val="0"/>
                    </a:schemeClr>
                  </a:solidFill>
                </a:ln>
                <a:solidFill>
                  <a:schemeClr val="bg1"/>
                </a:solidFill>
                <a:latin typeface="Arial" panose="020B0604020202020204" pitchFamily="34" charset="0"/>
                <a:cs typeface="Arial" panose="020B0604020202020204" pitchFamily="34" charset="0"/>
              </a:rPr>
              <a:t>The information contained herein is of a general nature and is not intended to address the circumstances of any particular individual or entity. Although we endeavor to provide accurate and timely information, there can be no guarantee that such information is accurate as of the date it is received or that it will continue to be accurate in the future. No one should act on such information without appropriate professional advice after a thorough examination of the particular situation. </a:t>
            </a:r>
          </a:p>
          <a:p>
            <a:pPr lvl="1" defTabSz="685772">
              <a:defRPr/>
            </a:pPr>
            <a:r>
              <a:rPr lang="en-US" altLang="en-US" sz="800" kern="0" dirty="0">
                <a:ln>
                  <a:solidFill>
                    <a:schemeClr val="accent1">
                      <a:alpha val="0"/>
                    </a:schemeClr>
                  </a:solidFill>
                </a:ln>
                <a:solidFill>
                  <a:schemeClr val="bg1"/>
                </a:solidFill>
                <a:latin typeface="Arial" panose="020B0604020202020204" pitchFamily="34" charset="0"/>
                <a:cs typeface="Arial" panose="020B0604020202020204" pitchFamily="34" charset="0"/>
              </a:rPr>
              <a:t>© 2023 KPMG Samjong Accounting Corp., a Korea Limited Liability Company and a member firm of the KPMG global organization of independent member firms affiliated with KPMG International Limited, a private English company limited by guarantee. All rights reserved.</a:t>
            </a:r>
          </a:p>
          <a:p>
            <a:pPr lvl="1" defTabSz="685772">
              <a:defRPr/>
            </a:pPr>
            <a:r>
              <a:rPr lang="en-US" altLang="en-US" sz="800" kern="0" dirty="0">
                <a:ln>
                  <a:solidFill>
                    <a:schemeClr val="accent1">
                      <a:alpha val="0"/>
                    </a:schemeClr>
                  </a:solidFill>
                </a:ln>
                <a:solidFill>
                  <a:schemeClr val="bg1"/>
                </a:solidFill>
                <a:latin typeface="Arial" panose="020B0604020202020204" pitchFamily="34" charset="0"/>
                <a:cs typeface="Arial" panose="020B0604020202020204" pitchFamily="34" charset="0"/>
              </a:rPr>
              <a:t>The KPMG name and logo are trademarks used under license by the independent member firms of the KPMG global organization.</a:t>
            </a:r>
          </a:p>
        </p:txBody>
      </p:sp>
    </p:spTree>
    <p:extLst>
      <p:ext uri="{BB962C8B-B14F-4D97-AF65-F5344CB8AC3E}">
        <p14:creationId xmlns:p14="http://schemas.microsoft.com/office/powerpoint/2010/main" val="11948561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649114"/>
            <a:ext cx="5915025" cy="2356556"/>
          </a:xfrm>
          <a:prstGeom prst="rect">
            <a:avLst/>
          </a:prstGeom>
        </p:spPr>
        <p:txBody>
          <a:bodyPr vert="horz" lIns="91440" tIns="45720" rIns="91440" bIns="45720" rtlCol="0" anchor="ctr">
            <a:normAutofit/>
          </a:bodyPr>
          <a:lstStyle/>
          <a:p>
            <a:r>
              <a:rPr lang="ko-KR" altLang="en-US"/>
              <a:t>마스터 제목 스타일 편집</a:t>
            </a:r>
            <a:endParaRPr lang="en-US"/>
          </a:p>
        </p:txBody>
      </p:sp>
      <p:sp>
        <p:nvSpPr>
          <p:cNvPr id="3" name="Text Placeholder 2"/>
          <p:cNvSpPr>
            <a:spLocks noGrp="1"/>
          </p:cNvSpPr>
          <p:nvPr>
            <p:ph type="body" idx="1"/>
          </p:nvPr>
        </p:nvSpPr>
        <p:spPr>
          <a:xfrm>
            <a:off x="471488" y="3245556"/>
            <a:ext cx="5915025" cy="7735712"/>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Tree>
    <p:extLst>
      <p:ext uri="{BB962C8B-B14F-4D97-AF65-F5344CB8AC3E}">
        <p14:creationId xmlns:p14="http://schemas.microsoft.com/office/powerpoint/2010/main" val="713178074"/>
      </p:ext>
    </p:extLst>
  </p:cSld>
  <p:clrMap bg1="lt1" tx1="dk1" bg2="lt2" tx2="dk2" accent1="accent1" accent2="accent2" accent3="accent3" accent4="accent4" accent5="accent5" accent6="accent6" hlink="hlink" folHlink="folHlink"/>
  <p:sldLayoutIdLst>
    <p:sldLayoutId id="2147483662" r:id="rId1"/>
    <p:sldLayoutId id="2147483661" r:id="rId2"/>
    <p:sldLayoutId id="2147483663" r:id="rId3"/>
  </p:sldLayoutIdLst>
  <p:hf hdr="0" ftr="0" dt="0"/>
  <p:txStyles>
    <p:titleStyle>
      <a:lvl1pPr algn="l" defTabSz="685800" rtl="0" eaLnBrk="1" latinLnBrk="1"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1"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1"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1"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1" hangingPunct="1">
        <a:defRPr sz="1350" kern="1200">
          <a:solidFill>
            <a:schemeClr val="tx1"/>
          </a:solidFill>
          <a:latin typeface="+mn-lt"/>
          <a:ea typeface="+mn-ea"/>
          <a:cs typeface="+mn-cs"/>
        </a:defRPr>
      </a:lvl1pPr>
      <a:lvl2pPr marL="342900" algn="l" defTabSz="685800" rtl="0" eaLnBrk="1" latinLnBrk="1" hangingPunct="1">
        <a:defRPr sz="1350" kern="1200">
          <a:solidFill>
            <a:schemeClr val="tx1"/>
          </a:solidFill>
          <a:latin typeface="+mn-lt"/>
          <a:ea typeface="+mn-ea"/>
          <a:cs typeface="+mn-cs"/>
        </a:defRPr>
      </a:lvl2pPr>
      <a:lvl3pPr marL="685800" algn="l" defTabSz="685800" rtl="0" eaLnBrk="1" latinLnBrk="1" hangingPunct="1">
        <a:defRPr sz="1350" kern="1200">
          <a:solidFill>
            <a:schemeClr val="tx1"/>
          </a:solidFill>
          <a:latin typeface="+mn-lt"/>
          <a:ea typeface="+mn-ea"/>
          <a:cs typeface="+mn-cs"/>
        </a:defRPr>
      </a:lvl3pPr>
      <a:lvl4pPr marL="1028700" algn="l" defTabSz="685800" rtl="0" eaLnBrk="1" latinLnBrk="1" hangingPunct="1">
        <a:defRPr sz="1350" kern="1200">
          <a:solidFill>
            <a:schemeClr val="tx1"/>
          </a:solidFill>
          <a:latin typeface="+mn-lt"/>
          <a:ea typeface="+mn-ea"/>
          <a:cs typeface="+mn-cs"/>
        </a:defRPr>
      </a:lvl4pPr>
      <a:lvl5pPr marL="1371600" algn="l" defTabSz="685800" rtl="0" eaLnBrk="1" latinLnBrk="1" hangingPunct="1">
        <a:defRPr sz="1350" kern="1200">
          <a:solidFill>
            <a:schemeClr val="tx1"/>
          </a:solidFill>
          <a:latin typeface="+mn-lt"/>
          <a:ea typeface="+mn-ea"/>
          <a:cs typeface="+mn-cs"/>
        </a:defRPr>
      </a:lvl5pPr>
      <a:lvl6pPr marL="1714500" algn="l" defTabSz="685800" rtl="0" eaLnBrk="1" latinLnBrk="1" hangingPunct="1">
        <a:defRPr sz="1350" kern="1200">
          <a:solidFill>
            <a:schemeClr val="tx1"/>
          </a:solidFill>
          <a:latin typeface="+mn-lt"/>
          <a:ea typeface="+mn-ea"/>
          <a:cs typeface="+mn-cs"/>
        </a:defRPr>
      </a:lvl6pPr>
      <a:lvl7pPr marL="2057400" algn="l" defTabSz="685800" rtl="0" eaLnBrk="1" latinLnBrk="1" hangingPunct="1">
        <a:defRPr sz="1350" kern="1200">
          <a:solidFill>
            <a:schemeClr val="tx1"/>
          </a:solidFill>
          <a:latin typeface="+mn-lt"/>
          <a:ea typeface="+mn-ea"/>
          <a:cs typeface="+mn-cs"/>
        </a:defRPr>
      </a:lvl7pPr>
      <a:lvl8pPr marL="2400300" algn="l" defTabSz="685800" rtl="0" eaLnBrk="1" latinLnBrk="1" hangingPunct="1">
        <a:defRPr sz="1350" kern="1200">
          <a:solidFill>
            <a:schemeClr val="tx1"/>
          </a:solidFill>
          <a:latin typeface="+mn-lt"/>
          <a:ea typeface="+mn-ea"/>
          <a:cs typeface="+mn-cs"/>
        </a:defRPr>
      </a:lvl8pPr>
      <a:lvl9pPr marL="2743200" algn="l" defTabSz="685800" rtl="0" eaLnBrk="1" latinLnBrk="1"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160" userDrawn="1">
          <p15:clr>
            <a:srgbClr val="F26B43"/>
          </p15:clr>
        </p15:guide>
        <p15:guide id="2" pos="459" userDrawn="1">
          <p15:clr>
            <a:srgbClr val="F26B43"/>
          </p15:clr>
        </p15:guide>
        <p15:guide id="3" pos="3861" userDrawn="1">
          <p15:clr>
            <a:srgbClr val="F26B43"/>
          </p15:clr>
        </p15:guide>
        <p15:guide id="4" orient="horz" pos="3840" userDrawn="1">
          <p15:clr>
            <a:srgbClr val="F26B43"/>
          </p15:clr>
        </p15:guide>
        <p15:guide id="5" orient="horz" pos="273" userDrawn="1">
          <p15:clr>
            <a:srgbClr val="F26B43"/>
          </p15:clr>
        </p15:guide>
        <p15:guide id="6" orient="horz" pos="696" userDrawn="1">
          <p15:clr>
            <a:srgbClr val="F26B43"/>
          </p15:clr>
        </p15:guide>
        <p15:guide id="7" orient="horz" pos="723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assets.kpmg.com/content/dam/kpmg/xx/pdf/2023/06/familiar-challenges-new-solutions.pdf" TargetMode="Externa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chart" Target="../charts/chart5.xml"/></Relationships>
</file>

<file path=ppt/slides/_rels/slide6.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chart" Target="../charts/chart10.xml"/><Relationship Id="rId4" Type="http://schemas.openxmlformats.org/officeDocument/2006/relationships/chart" Target="../charts/char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그림 16" descr="만화 영화, 그림, 디자인이(가) 표시된 사진&#10;&#10;자동 생성된 설명">
            <a:extLst>
              <a:ext uri="{FF2B5EF4-FFF2-40B4-BE49-F238E27FC236}">
                <a16:creationId xmlns:a16="http://schemas.microsoft.com/office/drawing/2014/main" id="{A50DC64A-53DE-412E-8613-A12A4E9B4E4F}"/>
              </a:ext>
            </a:extLst>
          </p:cNvPr>
          <p:cNvPicPr>
            <a:picLocks noChangeAspect="1"/>
          </p:cNvPicPr>
          <p:nvPr/>
        </p:nvPicPr>
        <p:blipFill rotWithShape="1">
          <a:blip r:embed="rId2">
            <a:extLst>
              <a:ext uri="{28A0092B-C50C-407E-A947-70E740481C1C}">
                <a14:useLocalDpi xmlns:a14="http://schemas.microsoft.com/office/drawing/2010/main" val="0"/>
              </a:ext>
            </a:extLst>
          </a:blip>
          <a:srcRect t="296"/>
          <a:stretch/>
        </p:blipFill>
        <p:spPr>
          <a:xfrm>
            <a:off x="0" y="0"/>
            <a:ext cx="6858000" cy="12191999"/>
          </a:xfrm>
          <a:prstGeom prst="rect">
            <a:avLst/>
          </a:prstGeom>
        </p:spPr>
      </p:pic>
      <p:pic>
        <p:nvPicPr>
          <p:cNvPr id="11" name="그림 10" descr="폰트, 그래픽, 그래픽 디자인, 타이포그래피이(가) 표시된 사진&#10;&#10;자동 생성된 설명">
            <a:extLst>
              <a:ext uri="{FF2B5EF4-FFF2-40B4-BE49-F238E27FC236}">
                <a16:creationId xmlns:a16="http://schemas.microsoft.com/office/drawing/2014/main" id="{DC30937B-3A2E-340A-D087-EF574A8FF2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512" y="972030"/>
            <a:ext cx="1406589" cy="344102"/>
          </a:xfrm>
          <a:prstGeom prst="rect">
            <a:avLst/>
          </a:prstGeom>
        </p:spPr>
      </p:pic>
      <p:sp>
        <p:nvSpPr>
          <p:cNvPr id="12" name="텍스트 개체 틀 1">
            <a:extLst>
              <a:ext uri="{FF2B5EF4-FFF2-40B4-BE49-F238E27FC236}">
                <a16:creationId xmlns:a16="http://schemas.microsoft.com/office/drawing/2014/main" id="{8CB62075-6FC4-A08C-E774-560FC5EE56EC}"/>
              </a:ext>
            </a:extLst>
          </p:cNvPr>
          <p:cNvSpPr txBox="1">
            <a:spLocks/>
          </p:cNvSpPr>
          <p:nvPr/>
        </p:nvSpPr>
        <p:spPr>
          <a:xfrm>
            <a:off x="728662" y="1932656"/>
            <a:ext cx="5292725" cy="1421543"/>
          </a:xfrm>
          <a:prstGeom prst="rect">
            <a:avLst/>
          </a:prstGeom>
        </p:spPr>
        <p:txBody>
          <a:bodyPr wrap="square" lIns="0">
            <a:spAutoFit/>
          </a:bodyPr>
          <a:lstStyle>
            <a:lvl1pPr marL="0" indent="0" algn="l" defTabSz="495285" rtl="0" eaLnBrk="1" latinLnBrk="1" hangingPunct="1">
              <a:spcBef>
                <a:spcPts val="0"/>
              </a:spcBef>
              <a:spcAft>
                <a:spcPts val="650"/>
              </a:spcAft>
              <a:buFontTx/>
              <a:buNone/>
              <a:defRPr sz="1083" b="1" i="0" kern="1200">
                <a:solidFill>
                  <a:srgbClr val="00338D"/>
                </a:solidFill>
                <a:latin typeface="Univers for KPMG"/>
                <a:ea typeface="KoPub돋움체 Medium" panose="02020603020101020101" pitchFamily="18" charset="-127"/>
                <a:cs typeface="Univers for KPMG"/>
              </a:defRPr>
            </a:lvl1pPr>
            <a:lvl2pPr marL="0" indent="0" algn="l" defTabSz="495285" rtl="0" eaLnBrk="1" latinLnBrk="1" hangingPunct="1">
              <a:spcBef>
                <a:spcPts val="0"/>
              </a:spcBef>
              <a:spcAft>
                <a:spcPts val="650"/>
              </a:spcAft>
              <a:buFontTx/>
              <a:buNone/>
              <a:defRPr sz="1083" kern="1200">
                <a:solidFill>
                  <a:srgbClr val="00338D"/>
                </a:solidFill>
                <a:latin typeface="Univers for KPMG Light" panose="020B0403020202020204" pitchFamily="34" charset="0"/>
                <a:ea typeface="KoPub돋움체 Medium" panose="02020603020101020101" pitchFamily="18" charset="-127"/>
                <a:cs typeface="Univers for KPMG Light" panose="020B0403020202020204" pitchFamily="34" charset="0"/>
              </a:defRPr>
            </a:lvl2pPr>
            <a:lvl3pPr marL="307077" indent="-307077" algn="l" defTabSz="495285" rtl="0" eaLnBrk="1" latinLnBrk="1" hangingPunct="1">
              <a:spcBef>
                <a:spcPts val="0"/>
              </a:spcBef>
              <a:spcAft>
                <a:spcPts val="650"/>
              </a:spcAft>
              <a:buFont typeface="Univers for KPMG Light" panose="020B0403020202020204" pitchFamily="34" charset="0"/>
              <a:buChar char="—"/>
              <a:defRPr sz="1083" kern="1200">
                <a:solidFill>
                  <a:srgbClr val="00338D"/>
                </a:solidFill>
                <a:latin typeface="Univers for KPMG Light" panose="020B0403020202020204" pitchFamily="34" charset="0"/>
                <a:ea typeface="KoPub돋움체 Medium" panose="02020603020101020101" pitchFamily="18" charset="-127"/>
                <a:cs typeface="Univers for KPMG Light" panose="020B0403020202020204" pitchFamily="34" charset="0"/>
              </a:defRPr>
            </a:lvl3pPr>
            <a:lvl4pPr marL="624059" indent="-247642" algn="l" defTabSz="558916" rtl="0" eaLnBrk="1" latinLnBrk="1" hangingPunct="1">
              <a:spcBef>
                <a:spcPts val="0"/>
              </a:spcBef>
              <a:spcAft>
                <a:spcPts val="650"/>
              </a:spcAft>
              <a:buFont typeface="Univers for KPMG Light" panose="020B0403020202020204" pitchFamily="34" charset="0"/>
              <a:buChar char="-"/>
              <a:defRPr sz="1083" kern="1200">
                <a:solidFill>
                  <a:srgbClr val="00338D"/>
                </a:solidFill>
                <a:latin typeface="Univers for KPMG Light" panose="020B0403020202020204" pitchFamily="34" charset="0"/>
                <a:ea typeface="KoPub돋움체 Medium" panose="02020603020101020101" pitchFamily="18" charset="-127"/>
                <a:cs typeface="Univers for KPMG Light" panose="020B0403020202020204" pitchFamily="34" charset="0"/>
              </a:defRPr>
            </a:lvl4pPr>
            <a:lvl5pPr marL="5160" indent="0" algn="l" defTabSz="495285" rtl="0" eaLnBrk="1" latinLnBrk="1" hangingPunct="1">
              <a:spcBef>
                <a:spcPts val="0"/>
              </a:spcBef>
              <a:spcAft>
                <a:spcPts val="650"/>
              </a:spcAft>
              <a:buFontTx/>
              <a:buNone/>
              <a:defRPr sz="1083" kern="1200">
                <a:solidFill>
                  <a:srgbClr val="00A3A1"/>
                </a:solidFill>
                <a:latin typeface="Univers for KPMG Light" panose="020B0403020202020204" pitchFamily="34" charset="0"/>
                <a:ea typeface="KoPub돋움체 Medium" panose="02020603020101020101" pitchFamily="18" charset="-127"/>
                <a:cs typeface="Univers for KPMG Light" panose="020B0403020202020204" pitchFamily="34" charset="0"/>
              </a:defRPr>
            </a:lvl5pPr>
            <a:lvl6pPr marL="2724066" indent="-247642" algn="l" defTabSz="495285" rtl="0" eaLnBrk="1" latinLnBrk="1" hangingPunct="1">
              <a:spcBef>
                <a:spcPct val="20000"/>
              </a:spcBef>
              <a:buFont typeface="Arial"/>
              <a:buChar char="•"/>
              <a:defRPr sz="2167" kern="1200">
                <a:solidFill>
                  <a:schemeClr val="tx1"/>
                </a:solidFill>
                <a:latin typeface="+mn-lt"/>
                <a:ea typeface="+mn-ea"/>
                <a:cs typeface="+mn-cs"/>
              </a:defRPr>
            </a:lvl6pPr>
            <a:lvl7pPr marL="3219351" indent="-247642" algn="l" defTabSz="495285" rtl="0" eaLnBrk="1" latinLnBrk="1" hangingPunct="1">
              <a:spcBef>
                <a:spcPct val="20000"/>
              </a:spcBef>
              <a:buFont typeface="Arial"/>
              <a:buChar char="•"/>
              <a:defRPr sz="2167" kern="1200">
                <a:solidFill>
                  <a:schemeClr val="tx1"/>
                </a:solidFill>
                <a:latin typeface="+mn-lt"/>
                <a:ea typeface="+mn-ea"/>
                <a:cs typeface="+mn-cs"/>
              </a:defRPr>
            </a:lvl7pPr>
            <a:lvl8pPr marL="3714636" indent="-247642" algn="l" defTabSz="495285" rtl="0" eaLnBrk="1" latinLnBrk="1" hangingPunct="1">
              <a:spcBef>
                <a:spcPct val="20000"/>
              </a:spcBef>
              <a:buFont typeface="Arial"/>
              <a:buChar char="•"/>
              <a:defRPr sz="2167" kern="1200">
                <a:solidFill>
                  <a:schemeClr val="tx1"/>
                </a:solidFill>
                <a:latin typeface="+mn-lt"/>
                <a:ea typeface="+mn-ea"/>
                <a:cs typeface="+mn-cs"/>
              </a:defRPr>
            </a:lvl8pPr>
            <a:lvl9pPr marL="4209920" indent="-247642" algn="l" defTabSz="495285" rtl="0" eaLnBrk="1" latinLnBrk="1" hangingPunct="1">
              <a:spcBef>
                <a:spcPct val="20000"/>
              </a:spcBef>
              <a:buFont typeface="Arial"/>
              <a:buChar char="•"/>
              <a:defRPr sz="2167" kern="1200">
                <a:solidFill>
                  <a:schemeClr val="tx1"/>
                </a:solidFill>
                <a:latin typeface="+mn-lt"/>
                <a:ea typeface="+mn-ea"/>
                <a:cs typeface="+mn-cs"/>
              </a:defRPr>
            </a:lvl9pPr>
          </a:lstStyle>
          <a:p>
            <a:pPr defTabSz="914400" latinLnBrk="0">
              <a:lnSpc>
                <a:spcPct val="70000"/>
              </a:lnSpc>
              <a:spcAft>
                <a:spcPts val="2000"/>
              </a:spcAft>
              <a:defRPr/>
            </a:pPr>
            <a:r>
              <a:rPr lang="en-US" altLang="ko-KR" sz="4800" spc="-150" dirty="0">
                <a:ln>
                  <a:solidFill>
                    <a:srgbClr val="FFFFFF">
                      <a:alpha val="0"/>
                    </a:srgbClr>
                  </a:solidFill>
                </a:ln>
                <a:solidFill>
                  <a:srgbClr val="01219A"/>
                </a:solidFill>
                <a:latin typeface="KoPub돋움체 Bold" panose="00000800000000000000" pitchFamily="2" charset="-127"/>
                <a:ea typeface="KoPub돋움체 Bold" panose="00000800000000000000" pitchFamily="2" charset="-127"/>
                <a:cs typeface="Arial" panose="020B0604020202020204" pitchFamily="34" charset="0"/>
              </a:rPr>
              <a:t>2023</a:t>
            </a:r>
            <a:r>
              <a:rPr lang="ko-KR" altLang="en-US" sz="4800" spc="-150" dirty="0">
                <a:ln>
                  <a:solidFill>
                    <a:srgbClr val="FFFFFF">
                      <a:alpha val="0"/>
                    </a:srgbClr>
                  </a:solidFill>
                </a:ln>
                <a:solidFill>
                  <a:srgbClr val="01219A"/>
                </a:solidFill>
                <a:latin typeface="KoPub돋움체 Bold" panose="00000800000000000000" pitchFamily="2" charset="-127"/>
                <a:ea typeface="KoPub돋움체 Bold" panose="00000800000000000000" pitchFamily="2" charset="-127"/>
                <a:cs typeface="Arial" panose="020B0604020202020204" pitchFamily="34" charset="0"/>
              </a:rPr>
              <a:t>년 글로벌</a:t>
            </a:r>
            <a:r>
              <a:rPr lang="en-US" altLang="ko-KR" sz="4800" spc="-150" dirty="0">
                <a:ln>
                  <a:solidFill>
                    <a:srgbClr val="FFFFFF">
                      <a:alpha val="0"/>
                    </a:srgbClr>
                  </a:solidFill>
                </a:ln>
                <a:solidFill>
                  <a:srgbClr val="01219A"/>
                </a:solidFill>
                <a:latin typeface="KoPub돋움체 Bold" panose="00000800000000000000" pitchFamily="2" charset="-127"/>
                <a:ea typeface="KoPub돋움체 Bold" panose="00000800000000000000" pitchFamily="2" charset="-127"/>
                <a:cs typeface="Arial" panose="020B0604020202020204" pitchFamily="34" charset="0"/>
              </a:rPr>
              <a:t> </a:t>
            </a:r>
          </a:p>
          <a:p>
            <a:pPr defTabSz="914400" latinLnBrk="0">
              <a:lnSpc>
                <a:spcPct val="70000"/>
              </a:lnSpc>
              <a:spcAft>
                <a:spcPts val="2000"/>
              </a:spcAft>
              <a:defRPr/>
            </a:pPr>
            <a:r>
              <a:rPr lang="ko-KR" altLang="en-US" sz="4800" spc="-150" dirty="0">
                <a:ln>
                  <a:solidFill>
                    <a:srgbClr val="FFFFFF">
                      <a:alpha val="0"/>
                    </a:srgbClr>
                  </a:solidFill>
                </a:ln>
                <a:solidFill>
                  <a:srgbClr val="01219A"/>
                </a:solidFill>
                <a:latin typeface="KoPub돋움체 Bold" panose="00000800000000000000" pitchFamily="2" charset="-127"/>
                <a:ea typeface="KoPub돋움체 Bold" panose="00000800000000000000" pitchFamily="2" charset="-127"/>
                <a:cs typeface="Arial" panose="020B0604020202020204" pitchFamily="34" charset="0"/>
              </a:rPr>
              <a:t>건설산업 동향 조사</a:t>
            </a:r>
          </a:p>
        </p:txBody>
      </p:sp>
      <p:sp>
        <p:nvSpPr>
          <p:cNvPr id="14" name="TextBox 13">
            <a:extLst>
              <a:ext uri="{FF2B5EF4-FFF2-40B4-BE49-F238E27FC236}">
                <a16:creationId xmlns:a16="http://schemas.microsoft.com/office/drawing/2014/main" id="{042092DD-8E63-0DED-5710-2F9317326F5F}"/>
              </a:ext>
            </a:extLst>
          </p:cNvPr>
          <p:cNvSpPr txBox="1"/>
          <p:nvPr/>
        </p:nvSpPr>
        <p:spPr>
          <a:xfrm>
            <a:off x="725146" y="3446521"/>
            <a:ext cx="5920741" cy="1586653"/>
          </a:xfrm>
          <a:prstGeom prst="rect">
            <a:avLst/>
          </a:prstGeom>
          <a:noFill/>
        </p:spPr>
        <p:txBody>
          <a:bodyPr wrap="square" lIns="0" tIns="0" rIns="0" bIns="0" rtlCol="0">
            <a:spAutoFit/>
          </a:bodyPr>
          <a:lstStyle/>
          <a:p>
            <a:pPr marL="0" marR="0" lvl="0" indent="0" algn="l" defTabSz="914400" rtl="0" eaLnBrk="1" fontAlgn="auto" latinLnBrk="0" hangingPunct="1">
              <a:lnSpc>
                <a:spcPct val="110000"/>
              </a:lnSpc>
              <a:spcBef>
                <a:spcPts val="0"/>
              </a:spcBef>
              <a:spcAft>
                <a:spcPts val="2000"/>
              </a:spcAft>
              <a:buClrTx/>
              <a:buSzTx/>
              <a:buFontTx/>
              <a:buNone/>
              <a:tabLst/>
              <a:defRPr/>
            </a:pPr>
            <a:r>
              <a:rPr lang="en-US" altLang="ko-KR" sz="2400" spc="-50" dirty="0">
                <a:ln>
                  <a:solidFill>
                    <a:srgbClr val="FFFFFF">
                      <a:alpha val="0"/>
                    </a:srgbClr>
                  </a:solidFill>
                </a:ln>
                <a:solidFill>
                  <a:srgbClr val="01219A"/>
                </a:solidFill>
                <a:latin typeface="KoPub돋움체 Bold" panose="00000800000000000000" pitchFamily="2" charset="-127"/>
                <a:ea typeface="KoPub돋움체 Bold" panose="00000800000000000000" pitchFamily="2" charset="-127"/>
                <a:cs typeface="Arial" panose="020B0604020202020204" pitchFamily="34" charset="0"/>
              </a:rPr>
              <a:t>Familiar challenges – new approaches</a:t>
            </a:r>
            <a:br>
              <a:rPr lang="en-US" altLang="ko-KR" sz="2400" spc="-50" dirty="0">
                <a:ln>
                  <a:solidFill>
                    <a:srgbClr val="FFFFFF">
                      <a:alpha val="0"/>
                    </a:srgbClr>
                  </a:solidFill>
                </a:ln>
                <a:solidFill>
                  <a:srgbClr val="01219A"/>
                </a:solidFill>
                <a:latin typeface="KoPub돋움체 Bold" panose="00000800000000000000" pitchFamily="2" charset="-127"/>
                <a:ea typeface="KoPub돋움체 Bold" panose="00000800000000000000" pitchFamily="2" charset="-127"/>
                <a:cs typeface="Arial" panose="020B0604020202020204" pitchFamily="34" charset="0"/>
              </a:rPr>
            </a:br>
            <a:r>
              <a:rPr lang="en-US" altLang="ko-KR" sz="2400" spc="-50" dirty="0">
                <a:ln>
                  <a:solidFill>
                    <a:srgbClr val="FFFFFF">
                      <a:alpha val="0"/>
                    </a:srgbClr>
                  </a:solidFill>
                </a:ln>
                <a:solidFill>
                  <a:srgbClr val="01219A"/>
                </a:solidFill>
                <a:latin typeface="KoPub돋움체 Bold" panose="00000800000000000000" pitchFamily="2" charset="-127"/>
                <a:ea typeface="KoPub돋움체 Bold" panose="00000800000000000000" pitchFamily="2" charset="-127"/>
                <a:cs typeface="Arial" panose="020B0604020202020204" pitchFamily="34" charset="0"/>
              </a:rPr>
              <a:t>: 2023 Global Construction Survey</a:t>
            </a:r>
            <a:r>
              <a:rPr lang="ko-KR" altLang="en-US" sz="2400" spc="-50" dirty="0">
                <a:ln>
                  <a:solidFill>
                    <a:srgbClr val="FFFFFF">
                      <a:alpha val="0"/>
                    </a:srgbClr>
                  </a:solidFill>
                </a:ln>
                <a:solidFill>
                  <a:srgbClr val="01219A"/>
                </a:solidFill>
                <a:latin typeface="KoPub돋움체 Bold" panose="00000800000000000000" pitchFamily="2" charset="-127"/>
                <a:ea typeface="KoPub돋움체 Bold" panose="00000800000000000000" pitchFamily="2" charset="-127"/>
                <a:cs typeface="Arial" panose="020B0604020202020204" pitchFamily="34" charset="0"/>
              </a:rPr>
              <a:t> </a:t>
            </a:r>
          </a:p>
          <a:p>
            <a:pPr marL="0" marR="0" lvl="0" indent="0" algn="l" defTabSz="914400" rtl="0" eaLnBrk="1" fontAlgn="auto" latinLnBrk="0" hangingPunct="1">
              <a:lnSpc>
                <a:spcPct val="250000"/>
              </a:lnSpc>
              <a:spcBef>
                <a:spcPts val="0"/>
              </a:spcBef>
              <a:spcAft>
                <a:spcPts val="2000"/>
              </a:spcAft>
              <a:buClrTx/>
              <a:buSzTx/>
              <a:buFontTx/>
              <a:buNone/>
              <a:tabLst/>
              <a:defRPr/>
            </a:pPr>
            <a:r>
              <a:rPr kumimoji="0" lang="en-US" altLang="ko-KR" sz="1600" b="1" i="0" u="none" strike="noStrike" kern="1200" cap="none" spc="-20" normalizeH="0" baseline="0" noProof="0" dirty="0">
                <a:ln>
                  <a:solidFill>
                    <a:srgbClr val="FFFFFF">
                      <a:alpha val="0"/>
                    </a:srgbClr>
                  </a:solidFill>
                </a:ln>
                <a:solidFill>
                  <a:srgbClr val="00338D"/>
                </a:solidFill>
                <a:effectLst/>
                <a:uLnTx/>
                <a:uFillTx/>
                <a:latin typeface="KoPub돋움체 Medium"/>
                <a:ea typeface="KoPub돋움체 Medium"/>
                <a:cs typeface="Arial" panose="020B0604020202020204" pitchFamily="34" charset="0"/>
              </a:rPr>
              <a:t>July 2023</a:t>
            </a:r>
            <a:endParaRPr kumimoji="0" lang="ko-KR" altLang="en-US" sz="1600" b="1" i="0" u="none" strike="noStrike" kern="1200" cap="none" spc="-20" normalizeH="0" baseline="0" noProof="0" dirty="0">
              <a:ln>
                <a:solidFill>
                  <a:srgbClr val="FFFFFF">
                    <a:alpha val="0"/>
                  </a:srgbClr>
                </a:solidFill>
              </a:ln>
              <a:solidFill>
                <a:srgbClr val="00338D"/>
              </a:solidFill>
              <a:effectLst/>
              <a:uLnTx/>
              <a:uFillTx/>
              <a:latin typeface="KoPub돋움체 Medium"/>
              <a:ea typeface="KoPub돋움체 Medium"/>
              <a:cs typeface="Arial" panose="020B0604020202020204" pitchFamily="34" charset="0"/>
            </a:endParaRPr>
          </a:p>
        </p:txBody>
      </p:sp>
      <p:sp>
        <p:nvSpPr>
          <p:cNvPr id="15" name="TextBox 14">
            <a:extLst>
              <a:ext uri="{FF2B5EF4-FFF2-40B4-BE49-F238E27FC236}">
                <a16:creationId xmlns:a16="http://schemas.microsoft.com/office/drawing/2014/main" id="{216930EF-11DD-78D5-545A-EDC4096773F6}"/>
              </a:ext>
            </a:extLst>
          </p:cNvPr>
          <p:cNvSpPr txBox="1"/>
          <p:nvPr/>
        </p:nvSpPr>
        <p:spPr>
          <a:xfrm>
            <a:off x="742880" y="6030177"/>
            <a:ext cx="2893201" cy="789960"/>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400"/>
              </a:spcAft>
              <a:buClrTx/>
              <a:buSzTx/>
              <a:buFontTx/>
              <a:buNone/>
              <a:tabLst/>
              <a:defRPr/>
            </a:pPr>
            <a:r>
              <a:rPr kumimoji="0" lang="ko-KR" altLang="en-US" sz="1400" b="1" i="0" u="none" strike="noStrike" kern="1200" cap="none" spc="0" normalizeH="0" baseline="0" noProof="0" dirty="0">
                <a:ln>
                  <a:solidFill>
                    <a:srgbClr val="FFFFFF">
                      <a:alpha val="0"/>
                    </a:srgbClr>
                  </a:solidFill>
                </a:ln>
                <a:solidFill>
                  <a:srgbClr val="00338D"/>
                </a:solidFill>
                <a:effectLst/>
                <a:uLnTx/>
                <a:uFillTx/>
                <a:latin typeface="KoPub돋움체 Medium" panose="02020603020101020101" pitchFamily="18" charset="-127"/>
                <a:ea typeface="KoPub돋움체 Medium" panose="02020603020101020101" pitchFamily="18" charset="-127"/>
                <a:cs typeface="+mn-cs"/>
              </a:rPr>
              <a:t>삼정</a:t>
            </a:r>
            <a:r>
              <a:rPr kumimoji="0" lang="en-US" altLang="ko-KR" sz="1400" b="1" i="0" u="none" strike="noStrike" kern="1200" cap="none" spc="0" normalizeH="0" baseline="0" noProof="0" dirty="0">
                <a:ln>
                  <a:solidFill>
                    <a:srgbClr val="FFFFFF">
                      <a:alpha val="0"/>
                    </a:srgbClr>
                  </a:solidFill>
                </a:ln>
                <a:solidFill>
                  <a:srgbClr val="00338D"/>
                </a:solidFill>
                <a:effectLst/>
                <a:uLnTx/>
                <a:uFillTx/>
                <a:latin typeface="KoPub돋움체 Medium" panose="02020603020101020101" pitchFamily="18" charset="-127"/>
                <a:ea typeface="KoPub돋움체 Medium" panose="02020603020101020101" pitchFamily="18" charset="-127"/>
                <a:cs typeface="+mn-cs"/>
              </a:rPr>
              <a:t>KPMG </a:t>
            </a:r>
            <a:r>
              <a:rPr kumimoji="0" lang="ko-KR" altLang="en-US" sz="1400" b="1" i="0" u="none" strike="noStrike" kern="1200" cap="none" spc="0" normalizeH="0" baseline="0" noProof="0" dirty="0">
                <a:ln>
                  <a:solidFill>
                    <a:srgbClr val="FFFFFF">
                      <a:alpha val="0"/>
                    </a:srgbClr>
                  </a:solidFill>
                </a:ln>
                <a:solidFill>
                  <a:srgbClr val="00338D"/>
                </a:solidFill>
                <a:effectLst/>
                <a:uLnTx/>
                <a:uFillTx/>
                <a:latin typeface="KoPub돋움체 Medium" panose="02020603020101020101" pitchFamily="18" charset="-127"/>
                <a:ea typeface="KoPub돋움체 Medium" panose="02020603020101020101" pitchFamily="18" charset="-127"/>
                <a:cs typeface="+mn-cs"/>
              </a:rPr>
              <a:t>경제연구원</a:t>
            </a:r>
            <a:endParaRPr kumimoji="0" lang="en-US" altLang="ko-KR" sz="1400" b="1" i="0" u="none" strike="noStrike" kern="1200" cap="none" spc="0" normalizeH="0" baseline="0" noProof="0" dirty="0">
              <a:ln>
                <a:solidFill>
                  <a:srgbClr val="FFFFFF">
                    <a:alpha val="0"/>
                  </a:srgbClr>
                </a:solidFill>
              </a:ln>
              <a:solidFill>
                <a:srgbClr val="00338D"/>
              </a:solidFill>
              <a:effectLst/>
              <a:uLnTx/>
              <a:uFillTx/>
              <a:latin typeface="KoPub돋움체 Medium" panose="02020603020101020101" pitchFamily="18" charset="-127"/>
              <a:ea typeface="KoPub돋움체 Medium" panose="02020603020101020101" pitchFamily="18" charset="-127"/>
              <a:cs typeface="+mn-cs"/>
            </a:endParaRPr>
          </a:p>
          <a:p>
            <a:pPr marL="0" marR="0" lvl="0" indent="0" algn="l" defTabSz="914400" rtl="0" eaLnBrk="1" fontAlgn="auto" latinLnBrk="0" hangingPunct="1">
              <a:lnSpc>
                <a:spcPct val="100000"/>
              </a:lnSpc>
              <a:spcBef>
                <a:spcPts val="0"/>
              </a:spcBef>
              <a:spcAft>
                <a:spcPts val="400"/>
              </a:spcAft>
              <a:buClrTx/>
              <a:buSzTx/>
              <a:buFontTx/>
              <a:buNone/>
              <a:tabLst/>
              <a:defRPr/>
            </a:pPr>
            <a:r>
              <a:rPr kumimoji="0" lang="en-US" altLang="ko-KR" sz="1400" b="1" i="0" u="none" strike="noStrike" kern="1200" cap="none" spc="0" normalizeH="0" baseline="0" noProof="0" dirty="0">
                <a:ln>
                  <a:solidFill>
                    <a:srgbClr val="FFFFFF">
                      <a:alpha val="0"/>
                    </a:srgbClr>
                  </a:solidFill>
                </a:ln>
                <a:solidFill>
                  <a:srgbClr val="00338D"/>
                </a:solidFill>
                <a:effectLst/>
                <a:uLnTx/>
                <a:uFillTx/>
                <a:latin typeface="KoPub돋움체 Medium" panose="02020603020101020101" pitchFamily="18" charset="-127"/>
                <a:ea typeface="KoPub돋움체 Medium" panose="02020603020101020101" pitchFamily="18" charset="-127"/>
                <a:cs typeface="+mn-cs"/>
              </a:rPr>
              <a:t>—</a:t>
            </a:r>
            <a:br>
              <a:rPr kumimoji="0" lang="en-US" altLang="ko-KR" sz="1400" b="1" i="0" u="none" strike="noStrike" kern="1200" cap="none" spc="0" normalizeH="0" baseline="0" noProof="0" dirty="0">
                <a:ln>
                  <a:solidFill>
                    <a:srgbClr val="FFFFFF">
                      <a:alpha val="0"/>
                    </a:srgbClr>
                  </a:solidFill>
                </a:ln>
                <a:solidFill>
                  <a:srgbClr val="00338D"/>
                </a:solidFill>
                <a:effectLst/>
                <a:uLnTx/>
                <a:uFillTx/>
                <a:latin typeface="KoPub돋움체 Medium" panose="02020603020101020101" pitchFamily="18" charset="-127"/>
                <a:ea typeface="KoPub돋움체 Medium" panose="02020603020101020101" pitchFamily="18" charset="-127"/>
                <a:cs typeface="+mn-cs"/>
              </a:rPr>
            </a:br>
            <a:r>
              <a:rPr kumimoji="0" lang="en-US" altLang="ko-KR" sz="1400" b="1" i="0" u="none" strike="noStrike" kern="1200" cap="none" spc="0" normalizeH="0" baseline="0" noProof="0" dirty="0">
                <a:ln>
                  <a:solidFill>
                    <a:srgbClr val="FFFFFF">
                      <a:alpha val="0"/>
                    </a:srgbClr>
                  </a:solidFill>
                </a:ln>
                <a:solidFill>
                  <a:srgbClr val="00338D"/>
                </a:solidFill>
                <a:effectLst/>
                <a:uLnTx/>
                <a:uFillTx/>
                <a:latin typeface="KoPub돋움체 Medium" panose="02020603020101020101" pitchFamily="18" charset="-127"/>
                <a:ea typeface="KoPub돋움체 Medium" panose="02020603020101020101" pitchFamily="18" charset="-127"/>
                <a:cs typeface="+mn-cs"/>
              </a:rPr>
              <a:t>home.kpmg/kr</a:t>
            </a:r>
            <a:endParaRPr kumimoji="0" lang="ko-KR" altLang="en-US" sz="1400" b="1" i="0" u="none" strike="noStrike" kern="1200" cap="none" spc="0" normalizeH="0" baseline="0" noProof="0" dirty="0">
              <a:ln>
                <a:solidFill>
                  <a:srgbClr val="FFFFFF">
                    <a:alpha val="0"/>
                  </a:srgbClr>
                </a:solidFill>
              </a:ln>
              <a:solidFill>
                <a:srgbClr val="00338D"/>
              </a:solidFill>
              <a:effectLst/>
              <a:uLnTx/>
              <a:uFillTx/>
              <a:latin typeface="KoPub돋움체 Medium" panose="02020603020101020101" pitchFamily="18" charset="-127"/>
              <a:ea typeface="KoPub돋움체 Medium" panose="02020603020101020101" pitchFamily="18" charset="-127"/>
              <a:cs typeface="+mn-cs"/>
            </a:endParaRPr>
          </a:p>
        </p:txBody>
      </p:sp>
    </p:spTree>
    <p:extLst>
      <p:ext uri="{BB962C8B-B14F-4D97-AF65-F5344CB8AC3E}">
        <p14:creationId xmlns:p14="http://schemas.microsoft.com/office/powerpoint/2010/main" val="2053614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직사각형 29">
            <a:extLst>
              <a:ext uri="{FF2B5EF4-FFF2-40B4-BE49-F238E27FC236}">
                <a16:creationId xmlns:a16="http://schemas.microsoft.com/office/drawing/2014/main" id="{C80BF7AF-5A80-DF6B-BAF2-54A1B772DF13}"/>
              </a:ext>
            </a:extLst>
          </p:cNvPr>
          <p:cNvSpPr/>
          <p:nvPr/>
        </p:nvSpPr>
        <p:spPr>
          <a:xfrm>
            <a:off x="0" y="5374105"/>
            <a:ext cx="6858000" cy="137757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2" name="직사각형 11">
            <a:extLst>
              <a:ext uri="{FF2B5EF4-FFF2-40B4-BE49-F238E27FC236}">
                <a16:creationId xmlns:a16="http://schemas.microsoft.com/office/drawing/2014/main" id="{6BFE9962-4F9C-44AD-CFBE-B02D3243BDDD}"/>
              </a:ext>
            </a:extLst>
          </p:cNvPr>
          <p:cNvSpPr/>
          <p:nvPr/>
        </p:nvSpPr>
        <p:spPr>
          <a:xfrm>
            <a:off x="0" y="2824460"/>
            <a:ext cx="6858000" cy="117931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10" name="그룹 9">
            <a:extLst>
              <a:ext uri="{FF2B5EF4-FFF2-40B4-BE49-F238E27FC236}">
                <a16:creationId xmlns:a16="http://schemas.microsoft.com/office/drawing/2014/main" id="{8145FD80-D90D-AB3C-5879-081957906B24}"/>
              </a:ext>
            </a:extLst>
          </p:cNvPr>
          <p:cNvGrpSpPr/>
          <p:nvPr/>
        </p:nvGrpSpPr>
        <p:grpSpPr>
          <a:xfrm>
            <a:off x="753550" y="3030088"/>
            <a:ext cx="5424979" cy="793038"/>
            <a:chOff x="753550" y="2993911"/>
            <a:chExt cx="5424979" cy="793038"/>
          </a:xfrm>
        </p:grpSpPr>
        <p:pic>
          <p:nvPicPr>
            <p:cNvPr id="14" name="그림 13">
              <a:extLst>
                <a:ext uri="{FF2B5EF4-FFF2-40B4-BE49-F238E27FC236}">
                  <a16:creationId xmlns:a16="http://schemas.microsoft.com/office/drawing/2014/main" id="{1BE851A7-580A-B8DE-EED3-DF87EC6DEB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3550" y="3034985"/>
              <a:ext cx="322886" cy="269690"/>
            </a:xfrm>
            <a:prstGeom prst="rect">
              <a:avLst/>
            </a:prstGeom>
          </p:spPr>
        </p:pic>
        <p:sp>
          <p:nvSpPr>
            <p:cNvPr id="15" name="TextBox 14">
              <a:extLst>
                <a:ext uri="{FF2B5EF4-FFF2-40B4-BE49-F238E27FC236}">
                  <a16:creationId xmlns:a16="http://schemas.microsoft.com/office/drawing/2014/main" id="{E62B252B-1C1C-6BF9-FA4A-C743E3D33C3C}"/>
                </a:ext>
              </a:extLst>
            </p:cNvPr>
            <p:cNvSpPr txBox="1"/>
            <p:nvPr/>
          </p:nvSpPr>
          <p:spPr>
            <a:xfrm>
              <a:off x="1167361" y="2993911"/>
              <a:ext cx="5011168" cy="793038"/>
            </a:xfrm>
            <a:prstGeom prst="rect">
              <a:avLst/>
            </a:prstGeom>
            <a:noFill/>
          </p:spPr>
          <p:txBody>
            <a:bodyPr wrap="square" rtlCol="0">
              <a:spAutoFit/>
            </a:bodyPr>
            <a:lstStyle/>
            <a:p>
              <a:pPr>
                <a:lnSpc>
                  <a:spcPct val="110000"/>
                </a:lnSpc>
              </a:pPr>
              <a:r>
                <a:rPr lang="ko-KR" altLang="en-US"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건설업계는 규모화</a:t>
              </a:r>
              <a:r>
                <a:rPr lang="en-US" altLang="ko-KR"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 </a:t>
              </a:r>
              <a:r>
                <a:rPr lang="ko-KR" altLang="en-US"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표준화</a:t>
              </a:r>
              <a:r>
                <a:rPr lang="en-US" altLang="ko-KR"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 </a:t>
              </a:r>
              <a:r>
                <a:rPr lang="ko-KR" altLang="en-US"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모듈화</a:t>
              </a:r>
              <a:r>
                <a:rPr lang="en-US" altLang="ko-KR"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 </a:t>
              </a:r>
              <a:r>
                <a:rPr lang="ko-KR" altLang="en-US"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가치사슬 혁신 등 다른 산업분야 성공사례를 벤치마킹함으로써 효율성을 높일 수 있음</a:t>
              </a:r>
              <a:r>
                <a:rPr lang="en-US" altLang="ko-KR"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 </a:t>
              </a:r>
              <a:r>
                <a:rPr lang="ko-KR" altLang="en-US"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또한 이를 통해 건설업계의 생산성 향상을 기대해 볼 수 있음</a:t>
              </a:r>
            </a:p>
          </p:txBody>
        </p:sp>
      </p:grpSp>
      <p:grpSp>
        <p:nvGrpSpPr>
          <p:cNvPr id="7" name="그룹 6">
            <a:extLst>
              <a:ext uri="{FF2B5EF4-FFF2-40B4-BE49-F238E27FC236}">
                <a16:creationId xmlns:a16="http://schemas.microsoft.com/office/drawing/2014/main" id="{7CB597B0-73F7-24A8-1681-C05B86B69426}"/>
              </a:ext>
            </a:extLst>
          </p:cNvPr>
          <p:cNvGrpSpPr/>
          <p:nvPr/>
        </p:nvGrpSpPr>
        <p:grpSpPr>
          <a:xfrm>
            <a:off x="753550" y="4178243"/>
            <a:ext cx="5424979" cy="1030026"/>
            <a:chOff x="753550" y="4209097"/>
            <a:chExt cx="5424979" cy="1030026"/>
          </a:xfrm>
        </p:grpSpPr>
        <p:pic>
          <p:nvPicPr>
            <p:cNvPr id="16" name="그림 15">
              <a:extLst>
                <a:ext uri="{FF2B5EF4-FFF2-40B4-BE49-F238E27FC236}">
                  <a16:creationId xmlns:a16="http://schemas.microsoft.com/office/drawing/2014/main" id="{1126E2A2-4444-3D64-DC9B-20F0587D06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3550" y="4255580"/>
              <a:ext cx="322886" cy="269690"/>
            </a:xfrm>
            <a:prstGeom prst="rect">
              <a:avLst/>
            </a:prstGeom>
          </p:spPr>
        </p:pic>
        <p:sp>
          <p:nvSpPr>
            <p:cNvPr id="17" name="TextBox 16">
              <a:extLst>
                <a:ext uri="{FF2B5EF4-FFF2-40B4-BE49-F238E27FC236}">
                  <a16:creationId xmlns:a16="http://schemas.microsoft.com/office/drawing/2014/main" id="{867E6879-06BD-76D5-ABF4-8BFFB0696C89}"/>
                </a:ext>
              </a:extLst>
            </p:cNvPr>
            <p:cNvSpPr txBox="1"/>
            <p:nvPr/>
          </p:nvSpPr>
          <p:spPr>
            <a:xfrm>
              <a:off x="1167361" y="4209097"/>
              <a:ext cx="5011168" cy="1030026"/>
            </a:xfrm>
            <a:prstGeom prst="rect">
              <a:avLst/>
            </a:prstGeom>
            <a:noFill/>
          </p:spPr>
          <p:txBody>
            <a:bodyPr wrap="square" rtlCol="0">
              <a:spAutoFit/>
            </a:bodyPr>
            <a:lstStyle/>
            <a:p>
              <a:pPr>
                <a:lnSpc>
                  <a:spcPct val="110000"/>
                </a:lnSpc>
              </a:pPr>
              <a:r>
                <a:rPr lang="ko-KR" altLang="en-US"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건설</a:t>
              </a:r>
              <a:r>
                <a:rPr lang="en-US" altLang="ko-KR"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a:t>
              </a:r>
              <a:r>
                <a:rPr lang="ko-KR" altLang="en-US"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인프라 프로젝트에서 조직 전체의 리스크를 평가하는 능력은 입찰</a:t>
              </a:r>
              <a:r>
                <a:rPr lang="en-US" altLang="ko-KR"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 </a:t>
              </a:r>
              <a:r>
                <a:rPr lang="ko-KR" altLang="en-US"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및</a:t>
              </a:r>
              <a:r>
                <a:rPr lang="en-US" altLang="ko-KR"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 </a:t>
              </a:r>
              <a:r>
                <a:rPr lang="ko-KR" altLang="en-US"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가격 책정</a:t>
              </a:r>
              <a:r>
                <a:rPr lang="en-US" altLang="ko-KR"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a:t>
              </a:r>
              <a:r>
                <a:rPr lang="ko-KR" altLang="en-US"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 자금조달에 있어 매우 중요함</a:t>
              </a:r>
              <a:r>
                <a:rPr lang="en-US" altLang="ko-KR"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 E&amp;C(</a:t>
              </a:r>
              <a:r>
                <a:rPr lang="ko-KR" altLang="en-US"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건설</a:t>
              </a:r>
              <a:r>
                <a:rPr lang="en-US" altLang="ko-KR"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a:t>
              </a:r>
              <a:r>
                <a:rPr lang="ko-KR" altLang="en-US"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엔지니어링</a:t>
              </a:r>
              <a:r>
                <a:rPr lang="en-US" altLang="ko-KR"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 </a:t>
              </a:r>
              <a:r>
                <a:rPr lang="ko-KR" altLang="en-US"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기업은 잠재적인 위험을 조기에 발견하고 프로젝트 실패를 방지하기 위한 리스크 관리 능력을 키워야 함</a:t>
              </a:r>
            </a:p>
          </p:txBody>
        </p:sp>
      </p:grpSp>
      <p:grpSp>
        <p:nvGrpSpPr>
          <p:cNvPr id="5" name="그룹 4">
            <a:extLst>
              <a:ext uri="{FF2B5EF4-FFF2-40B4-BE49-F238E27FC236}">
                <a16:creationId xmlns:a16="http://schemas.microsoft.com/office/drawing/2014/main" id="{813A167B-ADCB-2345-A9EA-52838AE34F72}"/>
              </a:ext>
            </a:extLst>
          </p:cNvPr>
          <p:cNvGrpSpPr/>
          <p:nvPr/>
        </p:nvGrpSpPr>
        <p:grpSpPr>
          <a:xfrm>
            <a:off x="753550" y="5547180"/>
            <a:ext cx="5424979" cy="1030026"/>
            <a:chOff x="753550" y="5411735"/>
            <a:chExt cx="5424979" cy="1030026"/>
          </a:xfrm>
        </p:grpSpPr>
        <p:pic>
          <p:nvPicPr>
            <p:cNvPr id="18" name="그림 17">
              <a:extLst>
                <a:ext uri="{FF2B5EF4-FFF2-40B4-BE49-F238E27FC236}">
                  <a16:creationId xmlns:a16="http://schemas.microsoft.com/office/drawing/2014/main" id="{7F9F2E63-61CA-755A-D7C9-E96AF93E32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3550" y="5468851"/>
              <a:ext cx="322886" cy="269690"/>
            </a:xfrm>
            <a:prstGeom prst="rect">
              <a:avLst/>
            </a:prstGeom>
          </p:spPr>
        </p:pic>
        <p:sp>
          <p:nvSpPr>
            <p:cNvPr id="19" name="TextBox 18">
              <a:extLst>
                <a:ext uri="{FF2B5EF4-FFF2-40B4-BE49-F238E27FC236}">
                  <a16:creationId xmlns:a16="http://schemas.microsoft.com/office/drawing/2014/main" id="{CB1AEEA9-12FB-F13E-1B87-3A76B3C14B02}"/>
                </a:ext>
              </a:extLst>
            </p:cNvPr>
            <p:cNvSpPr txBox="1"/>
            <p:nvPr/>
          </p:nvSpPr>
          <p:spPr>
            <a:xfrm>
              <a:off x="1167359" y="5411735"/>
              <a:ext cx="5011170" cy="1030026"/>
            </a:xfrm>
            <a:prstGeom prst="rect">
              <a:avLst/>
            </a:prstGeom>
            <a:noFill/>
          </p:spPr>
          <p:txBody>
            <a:bodyPr wrap="square" rtlCol="0">
              <a:spAutoFit/>
            </a:bodyPr>
            <a:lstStyle/>
            <a:p>
              <a:pPr>
                <a:lnSpc>
                  <a:spcPct val="110000"/>
                </a:lnSpc>
              </a:pPr>
              <a:r>
                <a:rPr lang="ko-KR" altLang="en-US"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투자자</a:t>
              </a:r>
              <a:r>
                <a:rPr lang="en-US" altLang="ko-KR"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 </a:t>
              </a:r>
              <a:r>
                <a:rPr lang="ko-KR" altLang="en-US"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및</a:t>
              </a:r>
              <a:r>
                <a:rPr lang="en-US" altLang="ko-KR"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 </a:t>
              </a:r>
              <a:r>
                <a:rPr lang="ko-KR" altLang="en-US"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고객</a:t>
              </a:r>
              <a:r>
                <a:rPr lang="en-US" altLang="ko-KR"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a:t>
              </a:r>
              <a:r>
                <a:rPr lang="ko-KR" altLang="en-US"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 직원의 지속가능성에 대한 기대치가 높아지고</a:t>
              </a:r>
              <a:r>
                <a:rPr lang="en-US" altLang="ko-KR"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a:t>
              </a:r>
              <a:r>
                <a:rPr lang="ko-KR" altLang="en-US"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 관련 규제 또한 점점 강화됨에 따라 </a:t>
              </a:r>
              <a:r>
                <a:rPr lang="en-US" altLang="ko-KR"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ESG</a:t>
              </a:r>
              <a:r>
                <a:rPr lang="ko-KR" altLang="en-US"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는 비즈니스의 필수적인 요소가 되고 있음</a:t>
              </a:r>
              <a:r>
                <a:rPr lang="en-US" altLang="ko-KR"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 E&amp;C </a:t>
              </a:r>
              <a:r>
                <a:rPr lang="ko-KR" altLang="en-US"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기업은 </a:t>
              </a:r>
              <a:r>
                <a:rPr lang="en-US" altLang="ko-KR"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ESG </a:t>
              </a:r>
              <a:r>
                <a:rPr lang="ko-KR" altLang="en-US"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경영의 우선순위를 지정하고 지속가능한 공급망을 확보하고</a:t>
              </a:r>
              <a:r>
                <a:rPr lang="en-US" altLang="ko-KR"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 </a:t>
              </a:r>
              <a:r>
                <a:rPr lang="ko-KR" altLang="en-US"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지역사회와의 유대를 형성해야 함</a:t>
              </a:r>
            </a:p>
          </p:txBody>
        </p:sp>
      </p:grpSp>
      <p:grpSp>
        <p:nvGrpSpPr>
          <p:cNvPr id="6" name="그룹 5">
            <a:extLst>
              <a:ext uri="{FF2B5EF4-FFF2-40B4-BE49-F238E27FC236}">
                <a16:creationId xmlns:a16="http://schemas.microsoft.com/office/drawing/2014/main" id="{54B5B7ED-2D36-90A0-617F-8E2B1A5303A9}"/>
              </a:ext>
            </a:extLst>
          </p:cNvPr>
          <p:cNvGrpSpPr/>
          <p:nvPr/>
        </p:nvGrpSpPr>
        <p:grpSpPr>
          <a:xfrm>
            <a:off x="753550" y="6872860"/>
            <a:ext cx="5375787" cy="1030026"/>
            <a:chOff x="753550" y="6739193"/>
            <a:chExt cx="5375787" cy="1030026"/>
          </a:xfrm>
        </p:grpSpPr>
        <p:pic>
          <p:nvPicPr>
            <p:cNvPr id="20" name="그림 19">
              <a:extLst>
                <a:ext uri="{FF2B5EF4-FFF2-40B4-BE49-F238E27FC236}">
                  <a16:creationId xmlns:a16="http://schemas.microsoft.com/office/drawing/2014/main" id="{A6203F67-BA7B-1E7C-ADA4-982ADA229B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3550" y="6785676"/>
              <a:ext cx="322886" cy="269690"/>
            </a:xfrm>
            <a:prstGeom prst="rect">
              <a:avLst/>
            </a:prstGeom>
          </p:spPr>
        </p:pic>
        <p:sp>
          <p:nvSpPr>
            <p:cNvPr id="21" name="TextBox 20">
              <a:extLst>
                <a:ext uri="{FF2B5EF4-FFF2-40B4-BE49-F238E27FC236}">
                  <a16:creationId xmlns:a16="http://schemas.microsoft.com/office/drawing/2014/main" id="{08194BFF-9BC7-DFA0-CD76-33F775948B0B}"/>
                </a:ext>
              </a:extLst>
            </p:cNvPr>
            <p:cNvSpPr txBox="1"/>
            <p:nvPr/>
          </p:nvSpPr>
          <p:spPr>
            <a:xfrm>
              <a:off x="1167360" y="6739193"/>
              <a:ext cx="4961977" cy="1030026"/>
            </a:xfrm>
            <a:prstGeom prst="rect">
              <a:avLst/>
            </a:prstGeom>
            <a:noFill/>
          </p:spPr>
          <p:txBody>
            <a:bodyPr wrap="square" rtlCol="0">
              <a:spAutoFit/>
            </a:bodyPr>
            <a:lstStyle/>
            <a:p>
              <a:pPr>
                <a:lnSpc>
                  <a:spcPct val="110000"/>
                </a:lnSpc>
              </a:pPr>
              <a:r>
                <a:rPr lang="ko-KR" altLang="en-US"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데이터를 수집하고</a:t>
              </a:r>
              <a:r>
                <a:rPr lang="en-US" altLang="ko-KR"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 </a:t>
              </a:r>
              <a:r>
                <a:rPr lang="ko-KR" altLang="en-US"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분석하여</a:t>
              </a:r>
              <a:r>
                <a:rPr lang="en-US" altLang="ko-KR"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 </a:t>
              </a:r>
              <a:r>
                <a:rPr lang="ko-KR" altLang="en-US"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통찰력을 제공할 수 있는 기업은 비용절감</a:t>
              </a:r>
              <a:r>
                <a:rPr lang="en-US" altLang="ko-KR"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 </a:t>
              </a:r>
              <a:r>
                <a:rPr lang="ko-KR" altLang="en-US"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프로젝트 효율성 및 성과</a:t>
              </a:r>
              <a:r>
                <a:rPr lang="en-US" altLang="ko-KR"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a:t>
              </a:r>
              <a:r>
                <a:rPr lang="ko-KR" altLang="en-US"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 작업 환경의 안전성을 높일 수 있음</a:t>
              </a:r>
              <a:r>
                <a:rPr lang="en-US" altLang="ko-KR"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 </a:t>
              </a:r>
            </a:p>
            <a:p>
              <a:pPr>
                <a:lnSpc>
                  <a:spcPct val="110000"/>
                </a:lnSpc>
              </a:pPr>
              <a:r>
                <a:rPr lang="ko-KR" altLang="en-US"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이를 위해서 </a:t>
              </a:r>
              <a:r>
                <a:rPr lang="en-US" altLang="ko-KR"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E&amp;C </a:t>
              </a:r>
              <a:r>
                <a:rPr lang="ko-KR" altLang="en-US"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기업은 가장 먼저 미래의 새로운 기회를 포착할 수 있는 디지털 인재를 확보해야 함</a:t>
              </a:r>
            </a:p>
          </p:txBody>
        </p:sp>
      </p:grpSp>
      <p:sp>
        <p:nvSpPr>
          <p:cNvPr id="2" name="TextBox 1">
            <a:extLst>
              <a:ext uri="{FF2B5EF4-FFF2-40B4-BE49-F238E27FC236}">
                <a16:creationId xmlns:a16="http://schemas.microsoft.com/office/drawing/2014/main" id="{01BCE1FB-8160-4D6C-D7F4-534E05C4C628}"/>
              </a:ext>
            </a:extLst>
          </p:cNvPr>
          <p:cNvSpPr txBox="1"/>
          <p:nvPr/>
        </p:nvSpPr>
        <p:spPr>
          <a:xfrm>
            <a:off x="640882" y="1025040"/>
            <a:ext cx="5556698" cy="996491"/>
          </a:xfrm>
          <a:prstGeom prst="rect">
            <a:avLst/>
          </a:prstGeom>
          <a:noFill/>
        </p:spPr>
        <p:txBody>
          <a:bodyPr wrap="square" rtlCol="0">
            <a:spAutoFit/>
          </a:bodyPr>
          <a:lstStyle/>
          <a:p>
            <a:pPr algn="just">
              <a:lnSpc>
                <a:spcPct val="110000"/>
              </a:lnSpc>
            </a:pPr>
            <a:r>
              <a:rPr lang="en-US" altLang="ko-KR" sz="1350" b="1" spc="-50" dirty="0">
                <a:ln>
                  <a:solidFill>
                    <a:srgbClr val="1E49E2">
                      <a:alpha val="0"/>
                    </a:srgbClr>
                  </a:solidFill>
                </a:ln>
                <a:solidFill>
                  <a:schemeClr val="tx1">
                    <a:lumMod val="50000"/>
                    <a:lumOff val="50000"/>
                  </a:schemeClr>
                </a:solidFill>
                <a:latin typeface="KoPub돋움체 Bold" panose="00000800000000000000" pitchFamily="2" charset="-127"/>
                <a:ea typeface="KoPub돋움체 Bold" panose="00000800000000000000" pitchFamily="2" charset="-127"/>
              </a:rPr>
              <a:t>KPMG ‘</a:t>
            </a:r>
            <a:r>
              <a:rPr lang="ko-KR" altLang="en-US" sz="1350" b="1" spc="-50" dirty="0">
                <a:ln>
                  <a:solidFill>
                    <a:srgbClr val="1E49E2">
                      <a:alpha val="0"/>
                    </a:srgbClr>
                  </a:solidFill>
                </a:ln>
                <a:solidFill>
                  <a:schemeClr val="tx1">
                    <a:lumMod val="50000"/>
                    <a:lumOff val="50000"/>
                  </a:schemeClr>
                </a:solidFill>
                <a:latin typeface="KoPub돋움체 Bold" panose="00000800000000000000" pitchFamily="2" charset="-127"/>
                <a:ea typeface="KoPub돋움체 Bold" panose="00000800000000000000" pitchFamily="2" charset="-127"/>
              </a:rPr>
              <a:t>글로벌 건설산업 동향 조사</a:t>
            </a:r>
            <a:r>
              <a:rPr lang="en-US" altLang="ko-KR" sz="1350" b="1" spc="-50" dirty="0">
                <a:ln>
                  <a:solidFill>
                    <a:srgbClr val="1E49E2">
                      <a:alpha val="0"/>
                    </a:srgbClr>
                  </a:solidFill>
                </a:ln>
                <a:solidFill>
                  <a:schemeClr val="tx1">
                    <a:lumMod val="50000"/>
                    <a:lumOff val="50000"/>
                  </a:schemeClr>
                </a:solidFill>
                <a:latin typeface="KoPub돋움체 Bold" panose="00000800000000000000" pitchFamily="2" charset="-127"/>
                <a:ea typeface="KoPub돋움체 Bold" panose="00000800000000000000" pitchFamily="2" charset="-127"/>
              </a:rPr>
              <a:t>(2023 Global Construction Survey)’ </a:t>
            </a:r>
            <a:r>
              <a:rPr lang="ko-KR" altLang="en-US" sz="1350" b="1" spc="-50" dirty="0">
                <a:ln>
                  <a:solidFill>
                    <a:srgbClr val="1E49E2">
                      <a:alpha val="0"/>
                    </a:srgbClr>
                  </a:solidFill>
                </a:ln>
                <a:solidFill>
                  <a:schemeClr val="tx1">
                    <a:lumMod val="50000"/>
                    <a:lumOff val="50000"/>
                  </a:schemeClr>
                </a:solidFill>
                <a:latin typeface="KoPub돋움체 Bold" panose="00000800000000000000" pitchFamily="2" charset="-127"/>
                <a:ea typeface="KoPub돋움체 Bold" panose="00000800000000000000" pitchFamily="2" charset="-127"/>
              </a:rPr>
              <a:t>보고서는 올해로 </a:t>
            </a:r>
            <a:r>
              <a:rPr lang="en-US" altLang="ko-KR" sz="1350" b="1" spc="-50" dirty="0">
                <a:ln>
                  <a:solidFill>
                    <a:srgbClr val="1E49E2">
                      <a:alpha val="0"/>
                    </a:srgbClr>
                  </a:solidFill>
                </a:ln>
                <a:solidFill>
                  <a:schemeClr val="tx1">
                    <a:lumMod val="50000"/>
                    <a:lumOff val="50000"/>
                  </a:schemeClr>
                </a:solidFill>
                <a:latin typeface="KoPub돋움체 Bold" panose="00000800000000000000" pitchFamily="2" charset="-127"/>
                <a:ea typeface="KoPub돋움체 Bold" panose="00000800000000000000" pitchFamily="2" charset="-127"/>
              </a:rPr>
              <a:t>14</a:t>
            </a:r>
            <a:r>
              <a:rPr lang="ko-KR" altLang="en-US" sz="1350" b="1" spc="-50" dirty="0">
                <a:ln>
                  <a:solidFill>
                    <a:srgbClr val="1E49E2">
                      <a:alpha val="0"/>
                    </a:srgbClr>
                  </a:solidFill>
                </a:ln>
                <a:solidFill>
                  <a:schemeClr val="tx1">
                    <a:lumMod val="50000"/>
                    <a:lumOff val="50000"/>
                  </a:schemeClr>
                </a:solidFill>
                <a:latin typeface="KoPub돋움체 Bold" panose="00000800000000000000" pitchFamily="2" charset="-127"/>
                <a:ea typeface="KoPub돋움체 Bold" panose="00000800000000000000" pitchFamily="2" charset="-127"/>
              </a:rPr>
              <a:t>번째 발간을 맞았습니다</a:t>
            </a:r>
            <a:r>
              <a:rPr lang="en-US" altLang="ko-KR" sz="1350" b="1" spc="-50" dirty="0">
                <a:ln>
                  <a:solidFill>
                    <a:srgbClr val="1E49E2">
                      <a:alpha val="0"/>
                    </a:srgbClr>
                  </a:solidFill>
                </a:ln>
                <a:solidFill>
                  <a:schemeClr val="tx1">
                    <a:lumMod val="50000"/>
                    <a:lumOff val="50000"/>
                  </a:schemeClr>
                </a:solidFill>
                <a:latin typeface="KoPub돋움체 Bold" panose="00000800000000000000" pitchFamily="2" charset="-127"/>
                <a:ea typeface="KoPub돋움체 Bold" panose="00000800000000000000" pitchFamily="2" charset="-127"/>
              </a:rPr>
              <a:t>. </a:t>
            </a:r>
            <a:r>
              <a:rPr lang="ko-KR" altLang="en-US" sz="1350" b="1" spc="-50" dirty="0">
                <a:ln>
                  <a:solidFill>
                    <a:srgbClr val="1E49E2">
                      <a:alpha val="0"/>
                    </a:srgbClr>
                  </a:solidFill>
                </a:ln>
                <a:solidFill>
                  <a:schemeClr val="tx1">
                    <a:lumMod val="50000"/>
                    <a:lumOff val="50000"/>
                  </a:schemeClr>
                </a:solidFill>
                <a:latin typeface="KoPub돋움체 Bold" panose="00000800000000000000" pitchFamily="2" charset="-127"/>
                <a:ea typeface="KoPub돋움체 Bold" panose="00000800000000000000" pitchFamily="2" charset="-127"/>
              </a:rPr>
              <a:t>본 보고서는 약 </a:t>
            </a:r>
            <a:r>
              <a:rPr lang="en-US" altLang="ko-KR" sz="1350" b="1" spc="-50" dirty="0">
                <a:ln>
                  <a:solidFill>
                    <a:srgbClr val="1E49E2">
                      <a:alpha val="0"/>
                    </a:srgbClr>
                  </a:solidFill>
                </a:ln>
                <a:solidFill>
                  <a:schemeClr val="tx1">
                    <a:lumMod val="50000"/>
                    <a:lumOff val="50000"/>
                  </a:schemeClr>
                </a:solidFill>
                <a:latin typeface="KoPub돋움체 Bold" panose="00000800000000000000" pitchFamily="2" charset="-127"/>
                <a:ea typeface="KoPub돋움체 Bold" panose="00000800000000000000" pitchFamily="2" charset="-127"/>
              </a:rPr>
              <a:t>300</a:t>
            </a:r>
            <a:r>
              <a:rPr lang="ko-KR" altLang="en-US" sz="1350" b="1" spc="-50" dirty="0">
                <a:ln>
                  <a:solidFill>
                    <a:srgbClr val="1E49E2">
                      <a:alpha val="0"/>
                    </a:srgbClr>
                  </a:solidFill>
                </a:ln>
                <a:solidFill>
                  <a:schemeClr val="tx1">
                    <a:lumMod val="50000"/>
                    <a:lumOff val="50000"/>
                  </a:schemeClr>
                </a:solidFill>
                <a:latin typeface="KoPub돋움체 Bold" panose="00000800000000000000" pitchFamily="2" charset="-127"/>
                <a:ea typeface="KoPub돋움체 Bold" panose="00000800000000000000" pitchFamily="2" charset="-127"/>
              </a:rPr>
              <a:t>개의 전 세계 인프라 프로젝트 발주업체와 엔지니어링 및 건설 기업을 대상으로  </a:t>
            </a:r>
            <a:r>
              <a:rPr lang="en-US" altLang="ko-KR" sz="1350" b="1" spc="-50" dirty="0">
                <a:ln>
                  <a:solidFill>
                    <a:srgbClr val="1E49E2">
                      <a:alpha val="0"/>
                    </a:srgbClr>
                  </a:solidFill>
                </a:ln>
                <a:solidFill>
                  <a:schemeClr val="tx1">
                    <a:lumMod val="50000"/>
                    <a:lumOff val="50000"/>
                  </a:schemeClr>
                </a:solidFill>
                <a:latin typeface="KoPub돋움체 Bold" panose="00000800000000000000" pitchFamily="2" charset="-127"/>
                <a:ea typeface="KoPub돋움체 Bold" panose="00000800000000000000" pitchFamily="2" charset="-127"/>
              </a:rPr>
              <a:t>2023</a:t>
            </a:r>
            <a:r>
              <a:rPr lang="ko-KR" altLang="en-US" sz="1350" b="1" spc="-50" dirty="0">
                <a:ln>
                  <a:solidFill>
                    <a:srgbClr val="1E49E2">
                      <a:alpha val="0"/>
                    </a:srgbClr>
                  </a:solidFill>
                </a:ln>
                <a:solidFill>
                  <a:schemeClr val="tx1">
                    <a:lumMod val="50000"/>
                    <a:lumOff val="50000"/>
                  </a:schemeClr>
                </a:solidFill>
                <a:latin typeface="KoPub돋움체 Bold" panose="00000800000000000000" pitchFamily="2" charset="-127"/>
                <a:ea typeface="KoPub돋움체 Bold" panose="00000800000000000000" pitchFamily="2" charset="-127"/>
              </a:rPr>
              <a:t>년에 건설업계가 주목하는 최신 이슈에 대해서 설문조사를 실시했습니다</a:t>
            </a:r>
            <a:r>
              <a:rPr lang="en-US" altLang="ko-KR" sz="1350" b="1" spc="-50" dirty="0">
                <a:ln>
                  <a:solidFill>
                    <a:srgbClr val="1E49E2">
                      <a:alpha val="0"/>
                    </a:srgbClr>
                  </a:solidFill>
                </a:ln>
                <a:solidFill>
                  <a:schemeClr val="tx1">
                    <a:lumMod val="50000"/>
                    <a:lumOff val="50000"/>
                  </a:schemeClr>
                </a:solidFill>
                <a:latin typeface="KoPub돋움체 Bold" panose="00000800000000000000" pitchFamily="2" charset="-127"/>
                <a:ea typeface="KoPub돋움체 Bold" panose="00000800000000000000" pitchFamily="2" charset="-127"/>
              </a:rPr>
              <a:t>.</a:t>
            </a:r>
          </a:p>
        </p:txBody>
      </p:sp>
      <p:sp>
        <p:nvSpPr>
          <p:cNvPr id="3" name="TextBox 2">
            <a:extLst>
              <a:ext uri="{FF2B5EF4-FFF2-40B4-BE49-F238E27FC236}">
                <a16:creationId xmlns:a16="http://schemas.microsoft.com/office/drawing/2014/main" id="{01AAE74E-B8C0-DD23-83E9-C38E9991986F}"/>
              </a:ext>
            </a:extLst>
          </p:cNvPr>
          <p:cNvSpPr txBox="1"/>
          <p:nvPr/>
        </p:nvSpPr>
        <p:spPr>
          <a:xfrm>
            <a:off x="714926" y="2318450"/>
            <a:ext cx="1790243" cy="437043"/>
          </a:xfrm>
          <a:prstGeom prst="rect">
            <a:avLst/>
          </a:prstGeom>
          <a:noFill/>
        </p:spPr>
        <p:txBody>
          <a:bodyPr wrap="square" lIns="0" rIns="0">
            <a:spAutoFit/>
          </a:bodyPr>
          <a:lstStyle/>
          <a:p>
            <a:pPr marL="0" marR="0" lvl="0" indent="0" defTabSz="914400" rtl="0" eaLnBrk="1" fontAlgn="auto" latinLnBrk="0" hangingPunct="1">
              <a:lnSpc>
                <a:spcPct val="70000"/>
              </a:lnSpc>
              <a:spcBef>
                <a:spcPts val="0"/>
              </a:spcBef>
              <a:spcAft>
                <a:spcPts val="0"/>
              </a:spcAft>
              <a:buClrTx/>
              <a:buSzTx/>
              <a:buFontTx/>
              <a:buNone/>
              <a:tabLst/>
              <a:defRPr/>
            </a:pPr>
            <a:r>
              <a:rPr kumimoji="0" lang="en-US" altLang="ko-KR" sz="3200" b="0" i="0" u="none" strike="noStrike" kern="0" cap="none" spc="0" normalizeH="0" baseline="0" noProof="0" dirty="0">
                <a:ln>
                  <a:solidFill>
                    <a:srgbClr val="E3A9E8">
                      <a:alpha val="0"/>
                    </a:srgbClr>
                  </a:solidFill>
                </a:ln>
                <a:solidFill>
                  <a:srgbClr val="01219A"/>
                </a:solidFill>
                <a:effectLst/>
                <a:uLnTx/>
                <a:uFillTx/>
                <a:latin typeface="KPMG Bold"/>
                <a:ea typeface="KoPub돋움체 Medium"/>
                <a:cs typeface="+mn-cs"/>
              </a:rPr>
              <a:t>KPMG </a:t>
            </a:r>
            <a:r>
              <a:rPr kumimoji="0" lang="en-US" altLang="ko-KR" sz="3200" b="0" i="0" u="none" strike="noStrike" kern="0" cap="none" spc="20" normalizeH="0" noProof="0" dirty="0">
                <a:ln>
                  <a:solidFill>
                    <a:srgbClr val="E3A9E8">
                      <a:alpha val="0"/>
                    </a:srgbClr>
                  </a:solidFill>
                </a:ln>
                <a:solidFill>
                  <a:srgbClr val="01219A"/>
                </a:solidFill>
                <a:effectLst/>
                <a:uLnTx/>
                <a:uFillTx/>
                <a:latin typeface="KPMG Bold"/>
                <a:ea typeface="KoPub돋움체 Medium"/>
                <a:cs typeface="+mn-cs"/>
              </a:rPr>
              <a:t>Insight</a:t>
            </a:r>
            <a:endParaRPr kumimoji="0" lang="en-GB" altLang="ko-KR" sz="3200" b="0" i="0" u="none" strike="noStrike" kern="0" cap="none" spc="20" normalizeH="0" noProof="0" dirty="0">
              <a:ln>
                <a:solidFill>
                  <a:srgbClr val="E3A9E8">
                    <a:alpha val="0"/>
                  </a:srgbClr>
                </a:solidFill>
              </a:ln>
              <a:solidFill>
                <a:srgbClr val="01219A"/>
              </a:solidFill>
              <a:effectLst/>
              <a:uLnTx/>
              <a:uFillTx/>
              <a:latin typeface="KPMG Bold"/>
              <a:ea typeface="KoPub돋움체 Medium"/>
              <a:cs typeface="+mn-cs"/>
            </a:endParaRPr>
          </a:p>
        </p:txBody>
      </p:sp>
      <p:sp>
        <p:nvSpPr>
          <p:cNvPr id="29" name="직사각형 28">
            <a:extLst>
              <a:ext uri="{FF2B5EF4-FFF2-40B4-BE49-F238E27FC236}">
                <a16:creationId xmlns:a16="http://schemas.microsoft.com/office/drawing/2014/main" id="{90C4C238-2B1F-50DB-02DD-C48C490AE6B7}"/>
              </a:ext>
            </a:extLst>
          </p:cNvPr>
          <p:cNvSpPr/>
          <p:nvPr/>
        </p:nvSpPr>
        <p:spPr>
          <a:xfrm>
            <a:off x="3419231" y="8581437"/>
            <a:ext cx="3005572" cy="749979"/>
          </a:xfrm>
          <a:prstGeom prst="rect">
            <a:avLst/>
          </a:prstGeom>
        </p:spPr>
        <p:txBody>
          <a:bodyPr vert="horz" wrap="square" lIns="0" tIns="11206" rIns="0" bIns="0" rtlCol="0">
            <a:spAutoFit/>
          </a:bodyPr>
          <a:lstStyle/>
          <a:p>
            <a:pPr marL="11206" marR="4483">
              <a:spcBef>
                <a:spcPts val="88"/>
              </a:spcBef>
            </a:pPr>
            <a:r>
              <a:rPr lang="ko-KR" altLang="en-US" sz="1200" spc="-50" dirty="0">
                <a:ln>
                  <a:solidFill>
                    <a:srgbClr val="4B2884">
                      <a:alpha val="0"/>
                    </a:srgbClr>
                  </a:solidFill>
                </a:ln>
                <a:solidFill>
                  <a:schemeClr val="tx1">
                    <a:lumMod val="50000"/>
                    <a:lumOff val="50000"/>
                  </a:schemeClr>
                </a:solidFill>
                <a:latin typeface="KoPub돋움체 Bold"/>
                <a:ea typeface="KoPub돋움체 Bold"/>
                <a:cs typeface="Calibri"/>
              </a:rPr>
              <a:t>본 보고서는 </a:t>
            </a:r>
            <a:r>
              <a:rPr lang="en-US" altLang="ko-KR" sz="1200" spc="-50" dirty="0">
                <a:ln>
                  <a:solidFill>
                    <a:srgbClr val="4B2884">
                      <a:alpha val="0"/>
                    </a:srgbClr>
                  </a:solidFill>
                </a:ln>
                <a:solidFill>
                  <a:schemeClr val="tx1">
                    <a:lumMod val="50000"/>
                    <a:lumOff val="50000"/>
                  </a:schemeClr>
                </a:solidFill>
                <a:latin typeface="KoPub돋움체 Bold"/>
                <a:ea typeface="KoPub돋움체 Bold"/>
                <a:cs typeface="Calibri"/>
              </a:rPr>
              <a:t>KPMG Global</a:t>
            </a:r>
            <a:r>
              <a:rPr lang="ko-KR" altLang="en-US" sz="1200" spc="-50" dirty="0">
                <a:ln>
                  <a:solidFill>
                    <a:srgbClr val="4B2884">
                      <a:alpha val="0"/>
                    </a:srgbClr>
                  </a:solidFill>
                </a:ln>
                <a:solidFill>
                  <a:schemeClr val="tx1">
                    <a:lumMod val="50000"/>
                    <a:lumOff val="50000"/>
                  </a:schemeClr>
                </a:solidFill>
                <a:latin typeface="KoPub돋움체 Bold"/>
                <a:ea typeface="KoPub돋움체 Bold"/>
                <a:cs typeface="Calibri"/>
              </a:rPr>
              <a:t>이 발간한         </a:t>
            </a:r>
            <a:br>
              <a:rPr lang="en-US" altLang="ko-KR" sz="1200" spc="-50" dirty="0">
                <a:ln>
                  <a:solidFill>
                    <a:srgbClr val="4B2884">
                      <a:alpha val="0"/>
                    </a:srgbClr>
                  </a:solidFill>
                </a:ln>
                <a:solidFill>
                  <a:schemeClr val="tx1">
                    <a:lumMod val="50000"/>
                    <a:lumOff val="50000"/>
                  </a:schemeClr>
                </a:solidFill>
                <a:latin typeface="KoPub돋움체 Bold"/>
                <a:ea typeface="KoPub돋움체 Bold"/>
                <a:cs typeface="Calibri"/>
              </a:rPr>
            </a:br>
            <a:r>
              <a:rPr lang="ko-KR" altLang="en-US" sz="1200" spc="-50" dirty="0">
                <a:ln>
                  <a:solidFill>
                    <a:srgbClr val="4B2884">
                      <a:alpha val="0"/>
                    </a:srgbClr>
                  </a:solidFill>
                </a:ln>
                <a:solidFill>
                  <a:schemeClr val="tx1">
                    <a:lumMod val="50000"/>
                    <a:lumOff val="50000"/>
                  </a:schemeClr>
                </a:solidFill>
                <a:latin typeface="KoPub돋움체 Bold"/>
                <a:ea typeface="KoPub돋움체 Bold"/>
                <a:cs typeface="Calibri"/>
              </a:rPr>
              <a:t>“</a:t>
            </a:r>
            <a:r>
              <a:rPr lang="en-US" altLang="ko-KR" sz="1200" spc="-50" dirty="0">
                <a:ln>
                  <a:solidFill>
                    <a:srgbClr val="4B2884">
                      <a:alpha val="0"/>
                    </a:srgbClr>
                  </a:solidFill>
                </a:ln>
                <a:solidFill>
                  <a:schemeClr val="tx1">
                    <a:lumMod val="50000"/>
                    <a:lumOff val="50000"/>
                  </a:schemeClr>
                </a:solidFill>
                <a:latin typeface="KoPub돋움체 Bold"/>
                <a:ea typeface="KoPub돋움체 Bold"/>
                <a:cs typeface="Calibri"/>
              </a:rPr>
              <a:t>Familiar challenges – new approaches: </a:t>
            </a:r>
            <a:br>
              <a:rPr lang="en-US" altLang="ko-KR" sz="1200" spc="-50" dirty="0">
                <a:ln>
                  <a:solidFill>
                    <a:srgbClr val="4B2884">
                      <a:alpha val="0"/>
                    </a:srgbClr>
                  </a:solidFill>
                </a:ln>
                <a:solidFill>
                  <a:schemeClr val="tx1">
                    <a:lumMod val="50000"/>
                    <a:lumOff val="50000"/>
                  </a:schemeClr>
                </a:solidFill>
                <a:latin typeface="KoPub돋움체 Bold"/>
                <a:ea typeface="KoPub돋움체 Bold"/>
                <a:cs typeface="Calibri"/>
              </a:rPr>
            </a:br>
            <a:r>
              <a:rPr lang="en-US" altLang="ko-KR" sz="1200" spc="-50" dirty="0">
                <a:ln>
                  <a:solidFill>
                    <a:srgbClr val="4B2884">
                      <a:alpha val="0"/>
                    </a:srgbClr>
                  </a:solidFill>
                </a:ln>
                <a:solidFill>
                  <a:schemeClr val="tx1">
                    <a:lumMod val="50000"/>
                    <a:lumOff val="50000"/>
                  </a:schemeClr>
                </a:solidFill>
                <a:latin typeface="KoPub돋움체 Bold"/>
                <a:ea typeface="KoPub돋움체 Bold"/>
                <a:cs typeface="Calibri"/>
              </a:rPr>
              <a:t>2023 Global Construction Survey”</a:t>
            </a:r>
            <a:r>
              <a:rPr lang="ko-KR" altLang="en-US" sz="1200" spc="-50" dirty="0">
                <a:ln>
                  <a:solidFill>
                    <a:srgbClr val="4B2884">
                      <a:alpha val="0"/>
                    </a:srgbClr>
                  </a:solidFill>
                </a:ln>
                <a:solidFill>
                  <a:schemeClr val="tx1">
                    <a:lumMod val="50000"/>
                    <a:lumOff val="50000"/>
                  </a:schemeClr>
                </a:solidFill>
                <a:latin typeface="KoPub돋움체 Bold"/>
                <a:ea typeface="KoPub돋움체 Bold"/>
                <a:cs typeface="Calibri"/>
              </a:rPr>
              <a:t>의 </a:t>
            </a:r>
            <a:br>
              <a:rPr lang="en-US" altLang="ko-KR" sz="1200" spc="-50" dirty="0">
                <a:ln>
                  <a:solidFill>
                    <a:srgbClr val="4B2884">
                      <a:alpha val="0"/>
                    </a:srgbClr>
                  </a:solidFill>
                </a:ln>
                <a:solidFill>
                  <a:schemeClr val="tx1">
                    <a:lumMod val="50000"/>
                    <a:lumOff val="50000"/>
                  </a:schemeClr>
                </a:solidFill>
                <a:latin typeface="KoPub돋움체 Bold"/>
                <a:ea typeface="KoPub돋움체 Bold"/>
                <a:cs typeface="Calibri"/>
              </a:rPr>
            </a:br>
            <a:r>
              <a:rPr lang="ko-KR" altLang="en-US" sz="1200" spc="-50" dirty="0">
                <a:ln>
                  <a:solidFill>
                    <a:srgbClr val="4B2884">
                      <a:alpha val="0"/>
                    </a:srgbClr>
                  </a:solidFill>
                </a:ln>
                <a:solidFill>
                  <a:schemeClr val="tx1">
                    <a:lumMod val="50000"/>
                    <a:lumOff val="50000"/>
                  </a:schemeClr>
                </a:solidFill>
                <a:latin typeface="KoPub돋움체 Bold"/>
                <a:ea typeface="KoPub돋움체 Bold"/>
                <a:cs typeface="Calibri"/>
              </a:rPr>
              <a:t>한글 요약본입니다</a:t>
            </a:r>
            <a:r>
              <a:rPr lang="en-US" altLang="ko-KR" sz="1200" spc="-50" dirty="0">
                <a:ln>
                  <a:solidFill>
                    <a:srgbClr val="4B2884">
                      <a:alpha val="0"/>
                    </a:srgbClr>
                  </a:solidFill>
                </a:ln>
                <a:solidFill>
                  <a:schemeClr val="tx1">
                    <a:lumMod val="50000"/>
                    <a:lumOff val="50000"/>
                  </a:schemeClr>
                </a:solidFill>
                <a:latin typeface="KoPub돋움체 Bold"/>
                <a:ea typeface="KoPub돋움체 Bold"/>
                <a:cs typeface="Calibri"/>
              </a:rPr>
              <a:t>.</a:t>
            </a:r>
          </a:p>
        </p:txBody>
      </p:sp>
      <p:pic>
        <p:nvPicPr>
          <p:cNvPr id="9" name="그림 8">
            <a:hlinkClick r:id="rId3"/>
            <a:extLst>
              <a:ext uri="{FF2B5EF4-FFF2-40B4-BE49-F238E27FC236}">
                <a16:creationId xmlns:a16="http://schemas.microsoft.com/office/drawing/2014/main" id="{DC7D0E36-9354-32A4-27C0-BEECD8320695}"/>
              </a:ext>
            </a:extLst>
          </p:cNvPr>
          <p:cNvPicPr>
            <a:picLocks noChangeAspect="1"/>
          </p:cNvPicPr>
          <p:nvPr/>
        </p:nvPicPr>
        <p:blipFill>
          <a:blip r:embed="rId4"/>
          <a:stretch>
            <a:fillRect/>
          </a:stretch>
        </p:blipFill>
        <p:spPr>
          <a:xfrm>
            <a:off x="1016000" y="8592230"/>
            <a:ext cx="2207020" cy="1550619"/>
          </a:xfrm>
          <a:prstGeom prst="rect">
            <a:avLst/>
          </a:prstGeom>
        </p:spPr>
      </p:pic>
    </p:spTree>
    <p:extLst>
      <p:ext uri="{BB962C8B-B14F-4D97-AF65-F5344CB8AC3E}">
        <p14:creationId xmlns:p14="http://schemas.microsoft.com/office/powerpoint/2010/main" val="590419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사각형: 잘린 대각선 방향 모서리 3">
            <a:extLst>
              <a:ext uri="{FF2B5EF4-FFF2-40B4-BE49-F238E27FC236}">
                <a16:creationId xmlns:a16="http://schemas.microsoft.com/office/drawing/2014/main" id="{09A81253-F1F9-72E4-EA66-E0424D0E0814}"/>
              </a:ext>
            </a:extLst>
          </p:cNvPr>
          <p:cNvSpPr/>
          <p:nvPr/>
        </p:nvSpPr>
        <p:spPr>
          <a:xfrm flipH="1">
            <a:off x="728663" y="2467513"/>
            <a:ext cx="5400675" cy="978199"/>
          </a:xfrm>
          <a:prstGeom prst="snip2DiagRect">
            <a:avLst>
              <a:gd name="adj1" fmla="val 0"/>
              <a:gd name="adj2" fmla="val 19394"/>
            </a:avLst>
          </a:prstGeom>
          <a:solidFill>
            <a:srgbClr val="0121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latin typeface="KoPub돋움체 Bold" panose="00000800000000000000" pitchFamily="2" charset="-127"/>
              <a:ea typeface="KoPub돋움체 Bold" panose="00000800000000000000" pitchFamily="2" charset="-127"/>
            </a:endParaRPr>
          </a:p>
        </p:txBody>
      </p:sp>
      <p:sp>
        <p:nvSpPr>
          <p:cNvPr id="5" name="TextBox 4">
            <a:extLst>
              <a:ext uri="{FF2B5EF4-FFF2-40B4-BE49-F238E27FC236}">
                <a16:creationId xmlns:a16="http://schemas.microsoft.com/office/drawing/2014/main" id="{62C5330B-0CAE-CFC3-1F25-43B9CFA6480B}"/>
              </a:ext>
            </a:extLst>
          </p:cNvPr>
          <p:cNvSpPr txBox="1"/>
          <p:nvPr/>
        </p:nvSpPr>
        <p:spPr>
          <a:xfrm>
            <a:off x="1802119" y="1466933"/>
            <a:ext cx="3278462" cy="830997"/>
          </a:xfrm>
          <a:prstGeom prst="rect">
            <a:avLst/>
          </a:prstGeom>
          <a:noFill/>
        </p:spPr>
        <p:txBody>
          <a:bodyPr wrap="none" rtlCol="0">
            <a:spAutoFit/>
          </a:bodyPr>
          <a:lstStyle/>
          <a:p>
            <a:pPr algn="ctr" defTabSz="914400">
              <a:defRPr/>
            </a:pPr>
            <a:r>
              <a:rPr lang="ko-KR" altLang="en-US" sz="2400" spc="-10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건설산업</a:t>
            </a:r>
            <a:r>
              <a:rPr lang="en-US" altLang="ko-KR" sz="2400" spc="-10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a:t>
            </a:r>
          </a:p>
          <a:p>
            <a:pPr algn="ctr" defTabSz="914400">
              <a:defRPr/>
            </a:pPr>
            <a:r>
              <a:rPr lang="ko-KR" altLang="en-US" sz="2400" spc="-10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지속가능 성장이 가능할까</a:t>
            </a:r>
            <a:r>
              <a:rPr lang="en-US" altLang="ko-KR" sz="2400" spc="-10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a:t>
            </a:r>
            <a:endParaRPr lang="ko-KR" altLang="en-US" sz="2400" spc="-10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endParaRPr>
          </a:p>
        </p:txBody>
      </p:sp>
      <p:sp>
        <p:nvSpPr>
          <p:cNvPr id="10" name="직사각형 9">
            <a:extLst>
              <a:ext uri="{FF2B5EF4-FFF2-40B4-BE49-F238E27FC236}">
                <a16:creationId xmlns:a16="http://schemas.microsoft.com/office/drawing/2014/main" id="{780E1637-C2EF-1860-CA28-F20243327C3E}"/>
              </a:ext>
            </a:extLst>
          </p:cNvPr>
          <p:cNvSpPr/>
          <p:nvPr/>
        </p:nvSpPr>
        <p:spPr>
          <a:xfrm>
            <a:off x="0" y="4729155"/>
            <a:ext cx="6858000" cy="8736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15" name="그림 14">
            <a:extLst>
              <a:ext uri="{FF2B5EF4-FFF2-40B4-BE49-F238E27FC236}">
                <a16:creationId xmlns:a16="http://schemas.microsoft.com/office/drawing/2014/main" id="{FEEEFFA6-52D4-64F8-D4CE-7BCAD6E551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280" y="4468187"/>
            <a:ext cx="645109" cy="1058780"/>
          </a:xfrm>
          <a:prstGeom prst="rect">
            <a:avLst/>
          </a:prstGeom>
        </p:spPr>
      </p:pic>
      <p:sp>
        <p:nvSpPr>
          <p:cNvPr id="17" name="TextBox 16">
            <a:extLst>
              <a:ext uri="{FF2B5EF4-FFF2-40B4-BE49-F238E27FC236}">
                <a16:creationId xmlns:a16="http://schemas.microsoft.com/office/drawing/2014/main" id="{AEC4118C-7A8B-080B-045C-E75D07EC18A9}"/>
              </a:ext>
            </a:extLst>
          </p:cNvPr>
          <p:cNvSpPr txBox="1"/>
          <p:nvPr/>
        </p:nvSpPr>
        <p:spPr>
          <a:xfrm>
            <a:off x="918602" y="4978743"/>
            <a:ext cx="5222062" cy="369332"/>
          </a:xfrm>
          <a:prstGeom prst="rect">
            <a:avLst/>
          </a:prstGeom>
          <a:noFill/>
        </p:spPr>
        <p:txBody>
          <a:bodyPr wrap="square">
            <a:spAutoFit/>
          </a:bodyPr>
          <a:lstStyle/>
          <a:p>
            <a:pPr defTabSz="914400">
              <a:defRPr/>
            </a:pPr>
            <a:r>
              <a:rPr lang="ko-KR" altLang="en-US" b="1" spc="-50" dirty="0">
                <a:ln>
                  <a:solidFill>
                    <a:srgbClr val="1E49E2">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Pretendard ExtraBold" panose="02000903000000020004" pitchFamily="50" charset="-127"/>
              </a:rPr>
              <a:t>향후 건설 시장의 전망은 어떻다고 생각하십니까</a:t>
            </a:r>
            <a:r>
              <a:rPr lang="en-US" altLang="ko-KR" b="1" spc="-50" dirty="0">
                <a:ln>
                  <a:solidFill>
                    <a:srgbClr val="1E49E2">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Pretendard ExtraBold" panose="02000903000000020004" pitchFamily="50" charset="-127"/>
              </a:rPr>
              <a:t>?</a:t>
            </a:r>
          </a:p>
        </p:txBody>
      </p:sp>
      <p:sp>
        <p:nvSpPr>
          <p:cNvPr id="73" name="TextBox 72">
            <a:extLst>
              <a:ext uri="{FF2B5EF4-FFF2-40B4-BE49-F238E27FC236}">
                <a16:creationId xmlns:a16="http://schemas.microsoft.com/office/drawing/2014/main" id="{2B508694-6CA5-1CE0-01A2-BC074CB5C831}"/>
              </a:ext>
            </a:extLst>
          </p:cNvPr>
          <p:cNvSpPr txBox="1"/>
          <p:nvPr/>
        </p:nvSpPr>
        <p:spPr>
          <a:xfrm>
            <a:off x="647840" y="11186993"/>
            <a:ext cx="5345752" cy="369332"/>
          </a:xfrm>
          <a:prstGeom prst="rect">
            <a:avLst/>
          </a:prstGeom>
          <a:noFill/>
        </p:spPr>
        <p:txBody>
          <a:bodyPr wrap="square" rtlCol="0">
            <a:spAutoFit/>
          </a:bodyPr>
          <a:lstStyle>
            <a:defPPr>
              <a:defRPr lang="en-US"/>
            </a:defPPr>
            <a:lvl1pPr marR="0" lvl="0" algn="just" defTabSz="914400" fontAlgn="auto">
              <a:lnSpc>
                <a:spcPct val="100000"/>
              </a:lnSpc>
              <a:spcBef>
                <a:spcPts val="0"/>
              </a:spcBef>
              <a:spcAft>
                <a:spcPts val="0"/>
              </a:spcAft>
              <a:buClrTx/>
              <a:buSzTx/>
              <a:tabLst/>
              <a:defRPr kumimoji="0" sz="1100" b="1" i="0" u="none" strike="noStrike" cap="none" normalizeH="0" baseline="0">
                <a:ln>
                  <a:solidFill>
                    <a:srgbClr val="FD349C">
                      <a:alpha val="0"/>
                    </a:srgbClr>
                  </a:solidFill>
                </a:ln>
                <a:solidFill>
                  <a:schemeClr val="bg1">
                    <a:lumMod val="50000"/>
                  </a:schemeClr>
                </a:solidFill>
                <a:effectLst/>
                <a:uLnTx/>
                <a:uFillTx/>
                <a:latin typeface="KoPub돋움체 Medium" panose="02020603020101020101" pitchFamily="18" charset="-127"/>
                <a:ea typeface="KoPub돋움체 Medium" panose="02020603020101020101" pitchFamily="18" charset="-127"/>
              </a:defRPr>
            </a:lvl1pPr>
          </a:lstStyle>
          <a:p>
            <a:pPr algn="l"/>
            <a:r>
              <a:rPr lang="en-US" altLang="ko-KR" sz="900" spc="-50" dirty="0">
                <a:solidFill>
                  <a:schemeClr val="bg1">
                    <a:lumMod val="65000"/>
                  </a:schemeClr>
                </a:solidFill>
              </a:rPr>
              <a:t>Source: KPMG Global(2023), ‘2023 Global Construction Survey’</a:t>
            </a:r>
          </a:p>
          <a:p>
            <a:pPr algn="l"/>
            <a:r>
              <a:rPr lang="en-US" altLang="ko-KR" sz="900" spc="-50" dirty="0">
                <a:solidFill>
                  <a:schemeClr val="bg1">
                    <a:lumMod val="65000"/>
                  </a:schemeClr>
                </a:solidFill>
              </a:rPr>
              <a:t>Note:. 121</a:t>
            </a:r>
            <a:r>
              <a:rPr lang="ko-KR" altLang="en-US" sz="900" spc="-50" dirty="0">
                <a:solidFill>
                  <a:schemeClr val="bg1">
                    <a:lumMod val="65000"/>
                  </a:schemeClr>
                </a:solidFill>
              </a:rPr>
              <a:t>개의</a:t>
            </a:r>
            <a:r>
              <a:rPr lang="en-US" altLang="ko-KR" sz="900" spc="-50" dirty="0">
                <a:solidFill>
                  <a:schemeClr val="bg1">
                    <a:lumMod val="65000"/>
                  </a:schemeClr>
                </a:solidFill>
              </a:rPr>
              <a:t> </a:t>
            </a:r>
            <a:r>
              <a:rPr lang="ko-KR" altLang="en-US" sz="900" spc="-50" dirty="0">
                <a:solidFill>
                  <a:schemeClr val="bg1">
                    <a:lumMod val="65000"/>
                  </a:schemeClr>
                </a:solidFill>
              </a:rPr>
              <a:t>엔지니어링</a:t>
            </a:r>
            <a:r>
              <a:rPr lang="en-US" altLang="ko-KR" sz="900" spc="-50" dirty="0">
                <a:solidFill>
                  <a:schemeClr val="bg1">
                    <a:lumMod val="65000"/>
                  </a:schemeClr>
                </a:solidFill>
              </a:rPr>
              <a:t>/</a:t>
            </a:r>
            <a:r>
              <a:rPr lang="ko-KR" altLang="en-US" sz="900" spc="-50" dirty="0">
                <a:solidFill>
                  <a:schemeClr val="bg1">
                    <a:lumMod val="65000"/>
                  </a:schemeClr>
                </a:solidFill>
              </a:rPr>
              <a:t>건설업체</a:t>
            </a:r>
            <a:r>
              <a:rPr lang="en-US" altLang="ko-KR" sz="900" spc="-50" dirty="0">
                <a:solidFill>
                  <a:schemeClr val="bg1">
                    <a:lumMod val="65000"/>
                  </a:schemeClr>
                </a:solidFill>
              </a:rPr>
              <a:t>, 146</a:t>
            </a:r>
            <a:r>
              <a:rPr lang="ko-KR" altLang="en-US" sz="900" spc="-50" dirty="0">
                <a:solidFill>
                  <a:schemeClr val="bg1">
                    <a:lumMod val="65000"/>
                  </a:schemeClr>
                </a:solidFill>
              </a:rPr>
              <a:t>개의 인프라 프로젝트 발주업체를 대상으로 총</a:t>
            </a:r>
            <a:r>
              <a:rPr lang="en-US" altLang="ko-KR" sz="900" spc="-50" dirty="0">
                <a:solidFill>
                  <a:schemeClr val="bg1">
                    <a:lumMod val="65000"/>
                  </a:schemeClr>
                </a:solidFill>
              </a:rPr>
              <a:t> 267</a:t>
            </a:r>
            <a:r>
              <a:rPr lang="ko-KR" altLang="en-US" sz="900" spc="-50" dirty="0">
                <a:solidFill>
                  <a:schemeClr val="bg1">
                    <a:lumMod val="65000"/>
                  </a:schemeClr>
                </a:solidFill>
              </a:rPr>
              <a:t>개 기업 대상으로 설문</a:t>
            </a:r>
          </a:p>
        </p:txBody>
      </p:sp>
      <p:sp>
        <p:nvSpPr>
          <p:cNvPr id="3" name="TextBox 2">
            <a:extLst>
              <a:ext uri="{FF2B5EF4-FFF2-40B4-BE49-F238E27FC236}">
                <a16:creationId xmlns:a16="http://schemas.microsoft.com/office/drawing/2014/main" id="{3EE18765-D625-BB9F-9E88-FD303932E98F}"/>
              </a:ext>
            </a:extLst>
          </p:cNvPr>
          <p:cNvSpPr txBox="1"/>
          <p:nvPr/>
        </p:nvSpPr>
        <p:spPr>
          <a:xfrm>
            <a:off x="1099678" y="2544578"/>
            <a:ext cx="4658647" cy="830997"/>
          </a:xfrm>
          <a:prstGeom prst="rect">
            <a:avLst/>
          </a:prstGeom>
          <a:noFill/>
        </p:spPr>
        <p:txBody>
          <a:bodyPr wrap="square" rtlCol="0">
            <a:spAutoFit/>
          </a:bodyPr>
          <a:lstStyle/>
          <a:p>
            <a:pPr algn="ctr" defTabSz="914400">
              <a:defRPr/>
            </a:pPr>
            <a:r>
              <a:rPr lang="ko-KR" altLang="en-US" sz="1600" spc="-50" dirty="0">
                <a:ln>
                  <a:solidFill>
                    <a:srgbClr val="FFFFFF">
                      <a:alpha val="0"/>
                    </a:srgbClr>
                  </a:solidFill>
                </a:ln>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포스트 </a:t>
            </a:r>
            <a:r>
              <a:rPr lang="ko-KR" altLang="en-US" sz="1600" spc="-50" dirty="0" err="1">
                <a:ln>
                  <a:solidFill>
                    <a:srgbClr val="FFFFFF">
                      <a:alpha val="0"/>
                    </a:srgbClr>
                  </a:solidFill>
                </a:ln>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팬데믹</a:t>
            </a:r>
            <a:r>
              <a:rPr lang="en-US" altLang="ko-KR" sz="1600" spc="-50" dirty="0">
                <a:ln>
                  <a:solidFill>
                    <a:srgbClr val="FFFFFF">
                      <a:alpha val="0"/>
                    </a:srgbClr>
                  </a:solidFill>
                </a:ln>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 </a:t>
            </a:r>
            <a:r>
              <a:rPr lang="ko-KR" altLang="en-US" sz="1600" spc="-50" dirty="0">
                <a:ln>
                  <a:solidFill>
                    <a:srgbClr val="FFFFFF">
                      <a:alpha val="0"/>
                    </a:srgbClr>
                  </a:solidFill>
                </a:ln>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각국</a:t>
            </a:r>
            <a:r>
              <a:rPr lang="en-US" altLang="ko-KR" sz="1600" spc="-50" dirty="0">
                <a:ln>
                  <a:solidFill>
                    <a:srgbClr val="FFFFFF">
                      <a:alpha val="0"/>
                    </a:srgbClr>
                  </a:solidFill>
                </a:ln>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 </a:t>
            </a:r>
            <a:r>
              <a:rPr lang="ko-KR" altLang="en-US" sz="1600" spc="-50" dirty="0">
                <a:ln>
                  <a:solidFill>
                    <a:srgbClr val="FFFFFF">
                      <a:alpha val="0"/>
                    </a:srgbClr>
                  </a:solidFill>
                </a:ln>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정부의 인프라 투자</a:t>
            </a:r>
            <a:r>
              <a:rPr lang="en-US" altLang="ko-KR" sz="1600" spc="-50" dirty="0">
                <a:ln>
                  <a:solidFill>
                    <a:srgbClr val="FFFFFF">
                      <a:alpha val="0"/>
                    </a:srgbClr>
                  </a:solidFill>
                </a:ln>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 </a:t>
            </a:r>
            <a:r>
              <a:rPr lang="ko-KR" altLang="en-US" sz="1600" spc="-50" dirty="0">
                <a:ln>
                  <a:solidFill>
                    <a:srgbClr val="FFFFFF">
                      <a:alpha val="0"/>
                    </a:srgbClr>
                  </a:solidFill>
                </a:ln>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신재생 에너지 및 순환 경제 프로젝트에 영향을 받아</a:t>
            </a:r>
            <a:r>
              <a:rPr lang="en-US" altLang="ko-KR" sz="1600" spc="-50" dirty="0">
                <a:ln>
                  <a:solidFill>
                    <a:srgbClr val="FFFFFF">
                      <a:alpha val="0"/>
                    </a:srgbClr>
                  </a:solidFill>
                </a:ln>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 </a:t>
            </a:r>
            <a:r>
              <a:rPr lang="ko-KR" altLang="en-US" sz="1600" spc="-50" dirty="0">
                <a:ln>
                  <a:solidFill>
                    <a:srgbClr val="FFFFFF">
                      <a:alpha val="0"/>
                    </a:srgbClr>
                  </a:solidFill>
                </a:ln>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글로벌 건설업에</a:t>
            </a:r>
            <a:r>
              <a:rPr lang="en-US" altLang="ko-KR" sz="1600" spc="-50" dirty="0">
                <a:ln>
                  <a:solidFill>
                    <a:srgbClr val="FFFFFF">
                      <a:alpha val="0"/>
                    </a:srgbClr>
                  </a:solidFill>
                </a:ln>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 </a:t>
            </a:r>
            <a:r>
              <a:rPr lang="ko-KR" altLang="en-US" sz="1600" spc="-50" dirty="0">
                <a:ln>
                  <a:solidFill>
                    <a:srgbClr val="FFFFFF">
                      <a:alpha val="0"/>
                    </a:srgbClr>
                  </a:solidFill>
                </a:ln>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긍정적인 모멘텀이 생겨나고 있는 것으로 평가됨</a:t>
            </a:r>
          </a:p>
        </p:txBody>
      </p:sp>
      <p:sp>
        <p:nvSpPr>
          <p:cNvPr id="2" name="TextBox 1">
            <a:extLst>
              <a:ext uri="{FF2B5EF4-FFF2-40B4-BE49-F238E27FC236}">
                <a16:creationId xmlns:a16="http://schemas.microsoft.com/office/drawing/2014/main" id="{434A590F-32AA-5F84-BD9C-1B9396F1DDAE}"/>
              </a:ext>
            </a:extLst>
          </p:cNvPr>
          <p:cNvSpPr txBox="1"/>
          <p:nvPr/>
        </p:nvSpPr>
        <p:spPr>
          <a:xfrm>
            <a:off x="994644" y="2249162"/>
            <a:ext cx="4476389" cy="307777"/>
          </a:xfrm>
          <a:prstGeom prst="rect">
            <a:avLst/>
          </a:prstGeom>
          <a:noFill/>
        </p:spPr>
        <p:txBody>
          <a:bodyPr wrap="square" rtlCol="0">
            <a:spAutoFit/>
          </a:bodyPr>
          <a:lstStyle>
            <a:defPPr>
              <a:defRPr lang="en-US"/>
            </a:defPPr>
            <a:lvl1pPr marL="92075" marR="0" lvl="0" indent="-92075" defTabSz="914400" fontAlgn="auto">
              <a:lnSpc>
                <a:spcPct val="100000"/>
              </a:lnSpc>
              <a:spcBef>
                <a:spcPts val="0"/>
              </a:spcBef>
              <a:spcAft>
                <a:spcPts val="0"/>
              </a:spcAft>
              <a:buClrTx/>
              <a:buSzTx/>
              <a:buFont typeface="Arial" panose="020B0604020202020204" pitchFamily="34" charset="0"/>
              <a:buChar char="•"/>
              <a:tabLst/>
              <a:defRPr kumimoji="0" sz="1100" b="1" i="0" u="none" strike="noStrike" cap="none" spc="0" normalizeH="0" baseline="0">
                <a:ln>
                  <a:solidFill>
                    <a:srgbClr val="FD349C">
                      <a:alpha val="0"/>
                    </a:srgbClr>
                  </a:solidFill>
                </a:ln>
                <a:solidFill>
                  <a:srgbClr val="000000">
                    <a:lumMod val="50000"/>
                    <a:lumOff val="50000"/>
                  </a:srgbClr>
                </a:solidFill>
                <a:effectLst/>
                <a:uLnTx/>
                <a:uFillTx/>
                <a:latin typeface="KoPub돋움체 Medium" panose="02020603020101020101" pitchFamily="18" charset="-127"/>
                <a:ea typeface="KoPub돋움체 Medium" panose="02020603020101020101" pitchFamily="18" charset="-127"/>
              </a:defRPr>
            </a:lvl1pPr>
          </a:lstStyle>
          <a:p>
            <a:pPr marL="0" indent="0">
              <a:buNone/>
            </a:pPr>
            <a:endParaRPr lang="ko-KR" altLang="en-US" sz="1400" spc="-50" dirty="0">
              <a:solidFill>
                <a:srgbClr val="00B0F0"/>
              </a:solidFill>
            </a:endParaRPr>
          </a:p>
        </p:txBody>
      </p:sp>
      <p:sp>
        <p:nvSpPr>
          <p:cNvPr id="18" name="사각형: 둥근 모서리 17">
            <a:extLst>
              <a:ext uri="{FF2B5EF4-FFF2-40B4-BE49-F238E27FC236}">
                <a16:creationId xmlns:a16="http://schemas.microsoft.com/office/drawing/2014/main" id="{A76147EB-684C-1602-6606-8CEB3BB588D6}"/>
              </a:ext>
            </a:extLst>
          </p:cNvPr>
          <p:cNvSpPr/>
          <p:nvPr/>
        </p:nvSpPr>
        <p:spPr>
          <a:xfrm>
            <a:off x="3077389" y="1104900"/>
            <a:ext cx="689394" cy="328461"/>
          </a:xfrm>
          <a:prstGeom prst="roundRect">
            <a:avLst>
              <a:gd name="adj" fmla="val 50000"/>
            </a:avLst>
          </a:prstGeom>
          <a:solidFill>
            <a:srgbClr val="01219A"/>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36000" rtlCol="0" anchor="ctr"/>
          <a:lstStyle/>
          <a:p>
            <a:pPr algn="ctr"/>
            <a:r>
              <a:rPr lang="en-US" altLang="ko-KR" dirty="0">
                <a:gradFill>
                  <a:gsLst>
                    <a:gs pos="0">
                      <a:schemeClr val="bg1"/>
                    </a:gs>
                    <a:gs pos="100000">
                      <a:schemeClr val="bg1"/>
                    </a:gs>
                  </a:gsLst>
                  <a:lin ang="2700000" scaled="1"/>
                </a:gradFill>
                <a:latin typeface="KPMG Bold" panose="020B0803030202040204" pitchFamily="34" charset="0"/>
                <a:ea typeface="KoPub돋움체 Bold" panose="00000800000000000000" pitchFamily="2" charset="-127"/>
              </a:rPr>
              <a:t>01</a:t>
            </a:r>
            <a:endParaRPr lang="ko-KR" altLang="en-US" dirty="0">
              <a:gradFill>
                <a:gsLst>
                  <a:gs pos="0">
                    <a:schemeClr val="bg1"/>
                  </a:gs>
                  <a:gs pos="100000">
                    <a:schemeClr val="bg1"/>
                  </a:gs>
                </a:gsLst>
                <a:lin ang="2700000" scaled="1"/>
              </a:gradFill>
              <a:latin typeface="KPMG Bold" panose="020B0803030202040204" pitchFamily="34" charset="0"/>
              <a:ea typeface="KoPub돋움체 Bold" panose="00000800000000000000" pitchFamily="2" charset="-127"/>
            </a:endParaRPr>
          </a:p>
        </p:txBody>
      </p:sp>
      <p:grpSp>
        <p:nvGrpSpPr>
          <p:cNvPr id="27" name="그룹 26">
            <a:extLst>
              <a:ext uri="{FF2B5EF4-FFF2-40B4-BE49-F238E27FC236}">
                <a16:creationId xmlns:a16="http://schemas.microsoft.com/office/drawing/2014/main" id="{A695BF7E-8B6F-A0CA-88D9-529C304D794B}"/>
              </a:ext>
            </a:extLst>
          </p:cNvPr>
          <p:cNvGrpSpPr/>
          <p:nvPr/>
        </p:nvGrpSpPr>
        <p:grpSpPr>
          <a:xfrm>
            <a:off x="734275" y="3819109"/>
            <a:ext cx="5394960" cy="584775"/>
            <a:chOff x="734275" y="3996584"/>
            <a:chExt cx="5394960" cy="584775"/>
          </a:xfrm>
        </p:grpSpPr>
        <p:grpSp>
          <p:nvGrpSpPr>
            <p:cNvPr id="26" name="그룹 25">
              <a:extLst>
                <a:ext uri="{FF2B5EF4-FFF2-40B4-BE49-F238E27FC236}">
                  <a16:creationId xmlns:a16="http://schemas.microsoft.com/office/drawing/2014/main" id="{3E398605-8F7C-6D1E-9E72-340C81097C93}"/>
                </a:ext>
              </a:extLst>
            </p:cNvPr>
            <p:cNvGrpSpPr/>
            <p:nvPr/>
          </p:nvGrpSpPr>
          <p:grpSpPr>
            <a:xfrm>
              <a:off x="734275" y="3996584"/>
              <a:ext cx="5394960" cy="584775"/>
              <a:chOff x="734275" y="3996584"/>
              <a:chExt cx="5394960" cy="584775"/>
            </a:xfrm>
          </p:grpSpPr>
          <p:cxnSp>
            <p:nvCxnSpPr>
              <p:cNvPr id="11" name="직선 연결선 10">
                <a:extLst>
                  <a:ext uri="{FF2B5EF4-FFF2-40B4-BE49-F238E27FC236}">
                    <a16:creationId xmlns:a16="http://schemas.microsoft.com/office/drawing/2014/main" id="{59D945DA-0DBB-E7B6-F35D-1298133D6F68}"/>
                  </a:ext>
                </a:extLst>
              </p:cNvPr>
              <p:cNvCxnSpPr/>
              <p:nvPr/>
            </p:nvCxnSpPr>
            <p:spPr>
              <a:xfrm>
                <a:off x="734275" y="3996584"/>
                <a:ext cx="0" cy="58477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 name="직선 연결선 11">
                <a:extLst>
                  <a:ext uri="{FF2B5EF4-FFF2-40B4-BE49-F238E27FC236}">
                    <a16:creationId xmlns:a16="http://schemas.microsoft.com/office/drawing/2014/main" id="{03BA1C04-C168-EE73-9C03-47C6E21EB538}"/>
                  </a:ext>
                </a:extLst>
              </p:cNvPr>
              <p:cNvCxnSpPr/>
              <p:nvPr/>
            </p:nvCxnSpPr>
            <p:spPr>
              <a:xfrm>
                <a:off x="6129235" y="3996584"/>
                <a:ext cx="0" cy="58477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20" name="TextBox 19">
              <a:extLst>
                <a:ext uri="{FF2B5EF4-FFF2-40B4-BE49-F238E27FC236}">
                  <a16:creationId xmlns:a16="http://schemas.microsoft.com/office/drawing/2014/main" id="{41EE4872-2299-EBF1-3E8F-B9C0046FA375}"/>
                </a:ext>
              </a:extLst>
            </p:cNvPr>
            <p:cNvSpPr txBox="1"/>
            <p:nvPr/>
          </p:nvSpPr>
          <p:spPr>
            <a:xfrm>
              <a:off x="745442" y="4003165"/>
              <a:ext cx="5379006" cy="523220"/>
            </a:xfrm>
            <a:prstGeom prst="rect">
              <a:avLst/>
            </a:prstGeom>
            <a:noFill/>
          </p:spPr>
          <p:txBody>
            <a:bodyPr wrap="square" rtlCol="0">
              <a:spAutoFit/>
            </a:bodyPr>
            <a:lstStyle>
              <a:defPPr>
                <a:defRPr lang="en-US"/>
              </a:defPPr>
              <a:lvl1pPr marL="92075" marR="0" lvl="0" indent="-92075" defTabSz="914400" fontAlgn="auto">
                <a:lnSpc>
                  <a:spcPct val="100000"/>
                </a:lnSpc>
                <a:spcBef>
                  <a:spcPts val="0"/>
                </a:spcBef>
                <a:spcAft>
                  <a:spcPts val="0"/>
                </a:spcAft>
                <a:buClrTx/>
                <a:buSzTx/>
                <a:buFont typeface="Arial" panose="020B0604020202020204" pitchFamily="34" charset="0"/>
                <a:buChar char="•"/>
                <a:tabLst/>
                <a:defRPr kumimoji="0" sz="1100" b="1" i="0" u="none" strike="noStrike" cap="none" spc="0" normalizeH="0" baseline="0">
                  <a:ln>
                    <a:solidFill>
                      <a:srgbClr val="FD349C">
                        <a:alpha val="0"/>
                      </a:srgbClr>
                    </a:solidFill>
                  </a:ln>
                  <a:solidFill>
                    <a:srgbClr val="000000">
                      <a:lumMod val="50000"/>
                      <a:lumOff val="50000"/>
                    </a:srgbClr>
                  </a:solidFill>
                  <a:effectLst/>
                  <a:uLnTx/>
                  <a:uFillTx/>
                  <a:latin typeface="KoPub돋움체 Medium" panose="02020603020101020101" pitchFamily="18" charset="-127"/>
                  <a:ea typeface="KoPub돋움체 Medium" panose="02020603020101020101" pitchFamily="18" charset="-127"/>
                </a:defRPr>
              </a:lvl1pPr>
            </a:lstStyle>
            <a:p>
              <a:pPr marL="176213" indent="-176213"/>
              <a:r>
                <a:rPr lang="en-US" altLang="ko-KR" sz="1400" spc="-50" dirty="0">
                  <a:solidFill>
                    <a:schemeClr val="tx1">
                      <a:lumMod val="50000"/>
                      <a:lumOff val="50000"/>
                    </a:schemeClr>
                  </a:solidFill>
                </a:rPr>
                <a:t>66%</a:t>
              </a:r>
              <a:r>
                <a:rPr lang="ko-KR" altLang="en-US" sz="1400" spc="-50" dirty="0">
                  <a:solidFill>
                    <a:schemeClr val="tx1">
                      <a:lumMod val="50000"/>
                      <a:lumOff val="50000"/>
                    </a:schemeClr>
                  </a:solidFill>
                </a:rPr>
                <a:t>의 응답자가 향후 건설 시장 전망이 긍정적이라 대답했으며</a:t>
              </a:r>
              <a:r>
                <a:rPr lang="en-US" altLang="ko-KR" sz="1400" spc="-50" dirty="0">
                  <a:solidFill>
                    <a:schemeClr val="tx1">
                      <a:lumMod val="50000"/>
                      <a:lumOff val="50000"/>
                    </a:schemeClr>
                  </a:solidFill>
                </a:rPr>
                <a:t>, </a:t>
              </a:r>
              <a:r>
                <a:rPr lang="ko-KR" altLang="en-US" sz="1400" spc="-50" dirty="0">
                  <a:solidFill>
                    <a:schemeClr val="tx1">
                      <a:lumMod val="50000"/>
                      <a:lumOff val="50000"/>
                    </a:schemeClr>
                  </a:solidFill>
                </a:rPr>
                <a:t>특히 인프라 프로젝트 발주업체의 </a:t>
              </a:r>
              <a:r>
                <a:rPr lang="en-US" altLang="ko-KR" sz="1400" spc="-50" dirty="0">
                  <a:solidFill>
                    <a:schemeClr val="tx1">
                      <a:lumMod val="50000"/>
                      <a:lumOff val="50000"/>
                    </a:schemeClr>
                  </a:solidFill>
                </a:rPr>
                <a:t>38%</a:t>
              </a:r>
              <a:r>
                <a:rPr lang="ko-KR" altLang="en-US" sz="1400" spc="-50" dirty="0">
                  <a:solidFill>
                    <a:schemeClr val="tx1">
                      <a:lumMod val="50000"/>
                      <a:lumOff val="50000"/>
                    </a:schemeClr>
                  </a:solidFill>
                </a:rPr>
                <a:t>가 </a:t>
              </a:r>
              <a:r>
                <a:rPr lang="en-US" altLang="ko-KR" sz="1400" spc="-50" dirty="0">
                  <a:solidFill>
                    <a:schemeClr val="tx1">
                      <a:lumMod val="50000"/>
                      <a:lumOff val="50000"/>
                    </a:schemeClr>
                  </a:solidFill>
                </a:rPr>
                <a:t>“</a:t>
              </a:r>
              <a:r>
                <a:rPr lang="ko-KR" altLang="en-US" sz="1400" spc="-50" dirty="0">
                  <a:solidFill>
                    <a:schemeClr val="tx1">
                      <a:lumMod val="50000"/>
                      <a:lumOff val="50000"/>
                    </a:schemeClr>
                  </a:solidFill>
                </a:rPr>
                <a:t>매우 긍정적이다</a:t>
              </a:r>
              <a:r>
                <a:rPr lang="en-US" altLang="ko-KR" sz="1400" spc="-50" dirty="0">
                  <a:solidFill>
                    <a:schemeClr val="tx1">
                      <a:lumMod val="50000"/>
                      <a:lumOff val="50000"/>
                    </a:schemeClr>
                  </a:solidFill>
                </a:rPr>
                <a:t>”</a:t>
              </a:r>
              <a:r>
                <a:rPr lang="ko-KR" altLang="en-US" sz="1400" spc="-50" dirty="0">
                  <a:solidFill>
                    <a:schemeClr val="tx1">
                      <a:lumMod val="50000"/>
                      <a:lumOff val="50000"/>
                    </a:schemeClr>
                  </a:solidFill>
                </a:rPr>
                <a:t>고 응답함</a:t>
              </a:r>
            </a:p>
          </p:txBody>
        </p:sp>
      </p:grpSp>
      <p:cxnSp>
        <p:nvCxnSpPr>
          <p:cNvPr id="7" name="직선 연결선 6">
            <a:extLst>
              <a:ext uri="{FF2B5EF4-FFF2-40B4-BE49-F238E27FC236}">
                <a16:creationId xmlns:a16="http://schemas.microsoft.com/office/drawing/2014/main" id="{B3FBCA4A-1247-3B50-9D36-65F61A9C7987}"/>
              </a:ext>
            </a:extLst>
          </p:cNvPr>
          <p:cNvCxnSpPr>
            <a:cxnSpLocks/>
          </p:cNvCxnSpPr>
          <p:nvPr/>
        </p:nvCxnSpPr>
        <p:spPr>
          <a:xfrm>
            <a:off x="842212" y="9583558"/>
            <a:ext cx="2827421"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aphicFrame>
        <p:nvGraphicFramePr>
          <p:cNvPr id="22" name="차트 21">
            <a:extLst>
              <a:ext uri="{FF2B5EF4-FFF2-40B4-BE49-F238E27FC236}">
                <a16:creationId xmlns:a16="http://schemas.microsoft.com/office/drawing/2014/main" id="{67E0B930-3E1F-E169-4A1C-16824E97995E}"/>
              </a:ext>
            </a:extLst>
          </p:cNvPr>
          <p:cNvGraphicFramePr/>
          <p:nvPr>
            <p:extLst>
              <p:ext uri="{D42A27DB-BD31-4B8C-83A1-F6EECF244321}">
                <p14:modId xmlns:p14="http://schemas.microsoft.com/office/powerpoint/2010/main" val="1840311251"/>
              </p:ext>
            </p:extLst>
          </p:nvPr>
        </p:nvGraphicFramePr>
        <p:xfrm>
          <a:off x="301965" y="6199503"/>
          <a:ext cx="3398464" cy="3899665"/>
        </p:xfrm>
        <a:graphic>
          <a:graphicData uri="http://schemas.openxmlformats.org/drawingml/2006/chart">
            <c:chart xmlns:c="http://schemas.openxmlformats.org/drawingml/2006/chart" xmlns:r="http://schemas.openxmlformats.org/officeDocument/2006/relationships" r:id="rId3"/>
          </a:graphicData>
        </a:graphic>
      </p:graphicFrame>
      <p:grpSp>
        <p:nvGrpSpPr>
          <p:cNvPr id="9" name="그룹 8">
            <a:extLst>
              <a:ext uri="{FF2B5EF4-FFF2-40B4-BE49-F238E27FC236}">
                <a16:creationId xmlns:a16="http://schemas.microsoft.com/office/drawing/2014/main" id="{03C1CFA3-7B9F-9CE2-A92A-551802076415}"/>
              </a:ext>
            </a:extLst>
          </p:cNvPr>
          <p:cNvGrpSpPr/>
          <p:nvPr/>
        </p:nvGrpSpPr>
        <p:grpSpPr>
          <a:xfrm>
            <a:off x="4470476" y="6299688"/>
            <a:ext cx="1784538" cy="1954702"/>
            <a:chOff x="4470476" y="6299688"/>
            <a:chExt cx="1784538" cy="1954702"/>
          </a:xfrm>
        </p:grpSpPr>
        <p:sp>
          <p:nvSpPr>
            <p:cNvPr id="29" name="TextBox 28">
              <a:extLst>
                <a:ext uri="{FF2B5EF4-FFF2-40B4-BE49-F238E27FC236}">
                  <a16:creationId xmlns:a16="http://schemas.microsoft.com/office/drawing/2014/main" id="{C5F7306E-49B3-59BB-FA80-BCA8F8917768}"/>
                </a:ext>
              </a:extLst>
            </p:cNvPr>
            <p:cNvSpPr txBox="1"/>
            <p:nvPr/>
          </p:nvSpPr>
          <p:spPr>
            <a:xfrm>
              <a:off x="4633901" y="6299688"/>
              <a:ext cx="1621113" cy="1954702"/>
            </a:xfrm>
            <a:prstGeom prst="rect">
              <a:avLst/>
            </a:prstGeom>
            <a:noFill/>
            <a:ln>
              <a:noFill/>
            </a:ln>
          </p:spPr>
          <p:txBody>
            <a:bodyPr wrap="square">
              <a:spAutoFit/>
            </a:bodyPr>
            <a:lstStyle/>
            <a:p>
              <a:pPr>
                <a:lnSpc>
                  <a:spcPct val="250000"/>
                </a:lnSpc>
                <a:defRPr lang="en-US" altLang="ko-KR" sz="900" b="0" i="0" u="none" strike="noStrike" kern="1200" baseline="0">
                  <a:ln>
                    <a:solidFill>
                      <a:schemeClr val="accent1">
                        <a:alpha val="0"/>
                      </a:schemeClr>
                    </a:solidFill>
                  </a:ln>
                  <a:solidFill>
                    <a:schemeClr val="tx1"/>
                  </a:solidFill>
                  <a:latin typeface="KoPub돋움체 Medium" panose="00000600000000000000" pitchFamily="2" charset="-127"/>
                  <a:ea typeface="KoPub돋움체 Medium" panose="00000600000000000000" pitchFamily="2" charset="-127"/>
                  <a:cs typeface="+mn-cs"/>
                </a:defRPr>
              </a:pPr>
              <a:r>
                <a:rPr lang="ko-KR" altLang="en-US" sz="1000" b="1" spc="-50" dirty="0">
                  <a:ln>
                    <a:solidFill>
                      <a:schemeClr val="accent1">
                        <a:alpha val="0"/>
                      </a:schemeClr>
                    </a:solidFill>
                  </a:ln>
                  <a:solidFill>
                    <a:schemeClr val="tx1">
                      <a:lumMod val="65000"/>
                      <a:lumOff val="35000"/>
                    </a:schemeClr>
                  </a:solidFill>
                  <a:latin typeface="KoPub돋움체 Medium" panose="00000600000000000000" pitchFamily="2" charset="-127"/>
                  <a:ea typeface="KoPub돋움체 Medium" panose="00000600000000000000" pitchFamily="2" charset="-127"/>
                </a:rPr>
                <a:t>매우 부정적이다</a:t>
              </a:r>
              <a:r>
                <a:rPr lang="en-US" altLang="ko-KR" sz="1000" b="1" spc="-50" dirty="0">
                  <a:ln>
                    <a:solidFill>
                      <a:schemeClr val="accent1">
                        <a:alpha val="0"/>
                      </a:schemeClr>
                    </a:solidFill>
                  </a:ln>
                  <a:solidFill>
                    <a:schemeClr val="tx1">
                      <a:lumMod val="65000"/>
                      <a:lumOff val="35000"/>
                    </a:schemeClr>
                  </a:solidFill>
                  <a:latin typeface="KoPub돋움체 Medium" panose="00000600000000000000" pitchFamily="2" charset="-127"/>
                  <a:ea typeface="KoPub돋움체 Medium" panose="00000600000000000000" pitchFamily="2" charset="-127"/>
                </a:rPr>
                <a:t>           </a:t>
              </a:r>
            </a:p>
            <a:p>
              <a:pPr>
                <a:lnSpc>
                  <a:spcPct val="250000"/>
                </a:lnSpc>
                <a:defRPr lang="en-US" altLang="ko-KR" sz="900" b="0" i="0" u="none" strike="noStrike" kern="1200" baseline="0">
                  <a:ln>
                    <a:solidFill>
                      <a:schemeClr val="accent1">
                        <a:alpha val="0"/>
                      </a:schemeClr>
                    </a:solidFill>
                  </a:ln>
                  <a:solidFill>
                    <a:schemeClr val="tx1"/>
                  </a:solidFill>
                  <a:latin typeface="KoPub돋움체 Medium" panose="00000600000000000000" pitchFamily="2" charset="-127"/>
                  <a:ea typeface="KoPub돋움체 Medium" panose="00000600000000000000" pitchFamily="2" charset="-127"/>
                  <a:cs typeface="+mn-cs"/>
                </a:defRPr>
              </a:pPr>
              <a:r>
                <a:rPr lang="ko-KR" altLang="en-US" sz="1000" b="1" spc="-50" dirty="0">
                  <a:ln>
                    <a:solidFill>
                      <a:schemeClr val="accent1">
                        <a:alpha val="0"/>
                      </a:schemeClr>
                    </a:solidFill>
                  </a:ln>
                  <a:solidFill>
                    <a:schemeClr val="tx1">
                      <a:lumMod val="65000"/>
                      <a:lumOff val="35000"/>
                    </a:schemeClr>
                  </a:solidFill>
                  <a:latin typeface="KoPub돋움체 Medium" panose="00000600000000000000" pitchFamily="2" charset="-127"/>
                  <a:ea typeface="KoPub돋움체 Medium" panose="00000600000000000000" pitchFamily="2" charset="-127"/>
                </a:rPr>
                <a:t>다소 부정적이다</a:t>
              </a:r>
              <a:r>
                <a:rPr lang="en-US" altLang="ko-KR" sz="1000" b="1" spc="-50" dirty="0">
                  <a:ln>
                    <a:solidFill>
                      <a:schemeClr val="accent1">
                        <a:alpha val="0"/>
                      </a:schemeClr>
                    </a:solidFill>
                  </a:ln>
                  <a:solidFill>
                    <a:schemeClr val="tx1">
                      <a:lumMod val="65000"/>
                      <a:lumOff val="35000"/>
                    </a:schemeClr>
                  </a:solidFill>
                  <a:latin typeface="KoPub돋움체 Medium" panose="00000600000000000000" pitchFamily="2" charset="-127"/>
                  <a:ea typeface="KoPub돋움체 Medium" panose="00000600000000000000" pitchFamily="2" charset="-127"/>
                </a:rPr>
                <a:t>           </a:t>
              </a:r>
            </a:p>
            <a:p>
              <a:pPr>
                <a:lnSpc>
                  <a:spcPct val="250000"/>
                </a:lnSpc>
                <a:defRPr lang="en-US" altLang="ko-KR" sz="900" b="0" i="0" u="none" strike="noStrike" kern="1200" baseline="0">
                  <a:ln>
                    <a:solidFill>
                      <a:schemeClr val="accent1">
                        <a:alpha val="0"/>
                      </a:schemeClr>
                    </a:solidFill>
                  </a:ln>
                  <a:solidFill>
                    <a:schemeClr val="tx1"/>
                  </a:solidFill>
                  <a:latin typeface="KoPub돋움체 Medium" panose="00000600000000000000" pitchFamily="2" charset="-127"/>
                  <a:ea typeface="KoPub돋움체 Medium" panose="00000600000000000000" pitchFamily="2" charset="-127"/>
                  <a:cs typeface="+mn-cs"/>
                </a:defRPr>
              </a:pPr>
              <a:r>
                <a:rPr lang="ko-KR" altLang="en-US" sz="1000" b="1" spc="-50" dirty="0">
                  <a:ln>
                    <a:solidFill>
                      <a:schemeClr val="accent1">
                        <a:alpha val="0"/>
                      </a:schemeClr>
                    </a:solidFill>
                  </a:ln>
                  <a:solidFill>
                    <a:schemeClr val="tx1">
                      <a:lumMod val="65000"/>
                      <a:lumOff val="35000"/>
                    </a:schemeClr>
                  </a:solidFill>
                  <a:latin typeface="KoPub돋움체 Medium" panose="00000600000000000000" pitchFamily="2" charset="-127"/>
                  <a:ea typeface="KoPub돋움체 Medium" panose="00000600000000000000" pitchFamily="2" charset="-127"/>
                </a:rPr>
                <a:t>동일 수준을 유지할 것이다</a:t>
              </a:r>
              <a:r>
                <a:rPr lang="en-US" altLang="ko-KR" sz="1000" b="1" spc="-50" dirty="0">
                  <a:ln>
                    <a:solidFill>
                      <a:schemeClr val="accent1">
                        <a:alpha val="0"/>
                      </a:schemeClr>
                    </a:solidFill>
                  </a:ln>
                  <a:solidFill>
                    <a:schemeClr val="tx1">
                      <a:lumMod val="65000"/>
                      <a:lumOff val="35000"/>
                    </a:schemeClr>
                  </a:solidFill>
                  <a:latin typeface="KoPub돋움체 Medium" panose="00000600000000000000" pitchFamily="2" charset="-127"/>
                  <a:ea typeface="KoPub돋움체 Medium" panose="00000600000000000000" pitchFamily="2" charset="-127"/>
                </a:rPr>
                <a:t>       </a:t>
              </a:r>
            </a:p>
            <a:p>
              <a:pPr>
                <a:lnSpc>
                  <a:spcPct val="250000"/>
                </a:lnSpc>
                <a:defRPr lang="en-US" altLang="ko-KR" sz="900" b="0" i="0" u="none" strike="noStrike" kern="1200" baseline="0">
                  <a:ln>
                    <a:solidFill>
                      <a:schemeClr val="accent1">
                        <a:alpha val="0"/>
                      </a:schemeClr>
                    </a:solidFill>
                  </a:ln>
                  <a:solidFill>
                    <a:schemeClr val="tx1"/>
                  </a:solidFill>
                  <a:latin typeface="KoPub돋움체 Medium" panose="00000600000000000000" pitchFamily="2" charset="-127"/>
                  <a:ea typeface="KoPub돋움체 Medium" panose="00000600000000000000" pitchFamily="2" charset="-127"/>
                  <a:cs typeface="+mn-cs"/>
                </a:defRPr>
              </a:pPr>
              <a:r>
                <a:rPr lang="ko-KR" altLang="en-US" sz="1000" b="1" spc="-50" dirty="0">
                  <a:ln>
                    <a:solidFill>
                      <a:schemeClr val="accent1">
                        <a:alpha val="0"/>
                      </a:schemeClr>
                    </a:solidFill>
                  </a:ln>
                  <a:solidFill>
                    <a:schemeClr val="tx1">
                      <a:lumMod val="65000"/>
                      <a:lumOff val="35000"/>
                    </a:schemeClr>
                  </a:solidFill>
                  <a:latin typeface="KoPub돋움체 Medium" panose="00000600000000000000" pitchFamily="2" charset="-127"/>
                  <a:ea typeface="KoPub돋움체 Medium" panose="00000600000000000000" pitchFamily="2" charset="-127"/>
                </a:rPr>
                <a:t>다소 긍정적이다</a:t>
              </a:r>
              <a:r>
                <a:rPr lang="en-US" altLang="ko-KR" sz="1000" b="1" spc="-50" dirty="0">
                  <a:ln>
                    <a:solidFill>
                      <a:schemeClr val="accent1">
                        <a:alpha val="0"/>
                      </a:schemeClr>
                    </a:solidFill>
                  </a:ln>
                  <a:solidFill>
                    <a:schemeClr val="tx1">
                      <a:lumMod val="65000"/>
                      <a:lumOff val="35000"/>
                    </a:schemeClr>
                  </a:solidFill>
                  <a:latin typeface="KoPub돋움체 Medium" panose="00000600000000000000" pitchFamily="2" charset="-127"/>
                  <a:ea typeface="KoPub돋움체 Medium" panose="00000600000000000000" pitchFamily="2" charset="-127"/>
                </a:rPr>
                <a:t>                  </a:t>
              </a:r>
            </a:p>
            <a:p>
              <a:pPr>
                <a:lnSpc>
                  <a:spcPct val="250000"/>
                </a:lnSpc>
                <a:defRPr lang="en-US" altLang="ko-KR" sz="900" b="0" i="0" u="none" strike="noStrike" kern="1200" baseline="0">
                  <a:ln>
                    <a:solidFill>
                      <a:schemeClr val="accent1">
                        <a:alpha val="0"/>
                      </a:schemeClr>
                    </a:solidFill>
                  </a:ln>
                  <a:solidFill>
                    <a:schemeClr val="tx1"/>
                  </a:solidFill>
                  <a:latin typeface="KoPub돋움체 Medium" panose="00000600000000000000" pitchFamily="2" charset="-127"/>
                  <a:ea typeface="KoPub돋움체 Medium" panose="00000600000000000000" pitchFamily="2" charset="-127"/>
                  <a:cs typeface="+mn-cs"/>
                </a:defRPr>
              </a:pPr>
              <a:r>
                <a:rPr lang="ko-KR" altLang="en-US" sz="1000" b="1" spc="-50" dirty="0">
                  <a:ln>
                    <a:solidFill>
                      <a:schemeClr val="accent1">
                        <a:alpha val="0"/>
                      </a:schemeClr>
                    </a:solidFill>
                  </a:ln>
                  <a:solidFill>
                    <a:schemeClr val="tx1">
                      <a:lumMod val="65000"/>
                      <a:lumOff val="35000"/>
                    </a:schemeClr>
                  </a:solidFill>
                  <a:latin typeface="KoPub돋움체 Medium" panose="00000600000000000000" pitchFamily="2" charset="-127"/>
                  <a:ea typeface="KoPub돋움체 Medium" panose="00000600000000000000" pitchFamily="2" charset="-127"/>
                </a:rPr>
                <a:t>매우 긍정적이다</a:t>
              </a:r>
              <a:endParaRPr lang="en-US" altLang="ko-KR" sz="1000" b="1" spc="-50" dirty="0">
                <a:ln>
                  <a:solidFill>
                    <a:schemeClr val="accent1">
                      <a:alpha val="0"/>
                    </a:schemeClr>
                  </a:solidFill>
                </a:ln>
                <a:solidFill>
                  <a:schemeClr val="tx1">
                    <a:lumMod val="65000"/>
                    <a:lumOff val="35000"/>
                  </a:schemeClr>
                </a:solidFill>
                <a:latin typeface="KoPub돋움체 Medium" panose="00000600000000000000" pitchFamily="2" charset="-127"/>
                <a:ea typeface="KoPub돋움체 Medium" panose="00000600000000000000" pitchFamily="2" charset="-127"/>
              </a:endParaRPr>
            </a:p>
          </p:txBody>
        </p:sp>
        <p:sp>
          <p:nvSpPr>
            <p:cNvPr id="31" name="직사각형 30">
              <a:extLst>
                <a:ext uri="{FF2B5EF4-FFF2-40B4-BE49-F238E27FC236}">
                  <a16:creationId xmlns:a16="http://schemas.microsoft.com/office/drawing/2014/main" id="{F83A6747-3892-BEA6-A558-C313E522731E}"/>
                </a:ext>
              </a:extLst>
            </p:cNvPr>
            <p:cNvSpPr/>
            <p:nvPr/>
          </p:nvSpPr>
          <p:spPr>
            <a:xfrm rot="16200000">
              <a:off x="4473683" y="6525840"/>
              <a:ext cx="155672" cy="155672"/>
            </a:xfrm>
            <a:prstGeom prst="rect">
              <a:avLst/>
            </a:prstGeom>
            <a:solidFill>
              <a:srgbClr val="612CE9"/>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1000" dirty="0">
                <a:solidFill>
                  <a:schemeClr val="accent3"/>
                </a:solidFill>
                <a:latin typeface="KoPub돋움체 Medium" panose="02020603020101020101" pitchFamily="18" charset="-127"/>
                <a:ea typeface="KoPub돋움체 Medium" panose="02020603020101020101" pitchFamily="18" charset="-127"/>
              </a:endParaRPr>
            </a:p>
          </p:txBody>
        </p:sp>
        <p:sp>
          <p:nvSpPr>
            <p:cNvPr id="32" name="직사각형 31">
              <a:extLst>
                <a:ext uri="{FF2B5EF4-FFF2-40B4-BE49-F238E27FC236}">
                  <a16:creationId xmlns:a16="http://schemas.microsoft.com/office/drawing/2014/main" id="{42265DDA-39A5-3C17-9D1E-09D94E68079D}"/>
                </a:ext>
              </a:extLst>
            </p:cNvPr>
            <p:cNvSpPr/>
            <p:nvPr/>
          </p:nvSpPr>
          <p:spPr>
            <a:xfrm rot="16200000">
              <a:off x="4478257" y="6906140"/>
              <a:ext cx="155672" cy="155672"/>
            </a:xfrm>
            <a:prstGeom prst="rect">
              <a:avLst/>
            </a:prstGeom>
            <a:solidFill>
              <a:srgbClr val="B497FF"/>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1000" dirty="0">
                <a:solidFill>
                  <a:schemeClr val="accent3"/>
                </a:solidFill>
                <a:latin typeface="KoPub돋움체 Medium" panose="02020603020101020101" pitchFamily="18" charset="-127"/>
                <a:ea typeface="KoPub돋움체 Medium" panose="02020603020101020101" pitchFamily="18" charset="-127"/>
              </a:endParaRPr>
            </a:p>
          </p:txBody>
        </p:sp>
        <p:sp>
          <p:nvSpPr>
            <p:cNvPr id="33" name="직사각형 32">
              <a:extLst>
                <a:ext uri="{FF2B5EF4-FFF2-40B4-BE49-F238E27FC236}">
                  <a16:creationId xmlns:a16="http://schemas.microsoft.com/office/drawing/2014/main" id="{44DEC521-5A3B-404E-E2F7-DD1D26D0D223}"/>
                </a:ext>
              </a:extLst>
            </p:cNvPr>
            <p:cNvSpPr/>
            <p:nvPr/>
          </p:nvSpPr>
          <p:spPr>
            <a:xfrm rot="16200000">
              <a:off x="4470476" y="7286440"/>
              <a:ext cx="155672" cy="155672"/>
            </a:xfrm>
            <a:prstGeom prst="rect">
              <a:avLst/>
            </a:prstGeom>
            <a:solidFill>
              <a:srgbClr val="2445E2"/>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1000" dirty="0">
                <a:solidFill>
                  <a:schemeClr val="accent3"/>
                </a:solidFill>
                <a:latin typeface="KoPub돋움체 Medium" panose="02020603020101020101" pitchFamily="18" charset="-127"/>
                <a:ea typeface="KoPub돋움체 Medium" panose="02020603020101020101" pitchFamily="18" charset="-127"/>
              </a:endParaRPr>
            </a:p>
          </p:txBody>
        </p:sp>
        <p:sp>
          <p:nvSpPr>
            <p:cNvPr id="34" name="직사각형 33">
              <a:extLst>
                <a:ext uri="{FF2B5EF4-FFF2-40B4-BE49-F238E27FC236}">
                  <a16:creationId xmlns:a16="http://schemas.microsoft.com/office/drawing/2014/main" id="{8629C5E3-0759-0119-465F-0F8BDF789B37}"/>
                </a:ext>
              </a:extLst>
            </p:cNvPr>
            <p:cNvSpPr/>
            <p:nvPr/>
          </p:nvSpPr>
          <p:spPr>
            <a:xfrm rot="16200000">
              <a:off x="4473683" y="7666740"/>
              <a:ext cx="155672" cy="155672"/>
            </a:xfrm>
            <a:prstGeom prst="rect">
              <a:avLst/>
            </a:prstGeom>
            <a:solidFill>
              <a:srgbClr val="00B8F5"/>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1000" dirty="0">
                <a:solidFill>
                  <a:schemeClr val="accent3"/>
                </a:solidFill>
                <a:latin typeface="KoPub돋움체 Medium" panose="02020603020101020101" pitchFamily="18" charset="-127"/>
                <a:ea typeface="KoPub돋움체 Medium" panose="02020603020101020101" pitchFamily="18" charset="-127"/>
              </a:endParaRPr>
            </a:p>
          </p:txBody>
        </p:sp>
        <p:sp>
          <p:nvSpPr>
            <p:cNvPr id="35" name="직사각형 34">
              <a:extLst>
                <a:ext uri="{FF2B5EF4-FFF2-40B4-BE49-F238E27FC236}">
                  <a16:creationId xmlns:a16="http://schemas.microsoft.com/office/drawing/2014/main" id="{F6D71013-E007-81BA-DCCF-9C25E9E5CB95}"/>
                </a:ext>
              </a:extLst>
            </p:cNvPr>
            <p:cNvSpPr/>
            <p:nvPr/>
          </p:nvSpPr>
          <p:spPr>
            <a:xfrm rot="16200000">
              <a:off x="4470476" y="8047042"/>
              <a:ext cx="155672" cy="155672"/>
            </a:xfrm>
            <a:prstGeom prst="rect">
              <a:avLst/>
            </a:prstGeom>
            <a:solidFill>
              <a:srgbClr val="00338D"/>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1000" dirty="0">
                <a:solidFill>
                  <a:schemeClr val="accent3"/>
                </a:solidFill>
                <a:latin typeface="KoPub돋움체 Medium" panose="02020603020101020101" pitchFamily="18" charset="-127"/>
                <a:ea typeface="KoPub돋움체 Medium" panose="02020603020101020101" pitchFamily="18" charset="-127"/>
              </a:endParaRPr>
            </a:p>
          </p:txBody>
        </p:sp>
      </p:grpSp>
      <p:sp>
        <p:nvSpPr>
          <p:cNvPr id="8" name="TextBox 7">
            <a:extLst>
              <a:ext uri="{FF2B5EF4-FFF2-40B4-BE49-F238E27FC236}">
                <a16:creationId xmlns:a16="http://schemas.microsoft.com/office/drawing/2014/main" id="{BD647A58-6FA7-7DB5-9CB3-1AC30AF2FEF9}"/>
              </a:ext>
            </a:extLst>
          </p:cNvPr>
          <p:cNvSpPr txBox="1"/>
          <p:nvPr/>
        </p:nvSpPr>
        <p:spPr>
          <a:xfrm>
            <a:off x="920063" y="9675285"/>
            <a:ext cx="736494" cy="261610"/>
          </a:xfrm>
          <a:prstGeom prst="rect">
            <a:avLst/>
          </a:prstGeom>
          <a:noFill/>
        </p:spPr>
        <p:txBody>
          <a:bodyPr wrap="square">
            <a:spAutoFit/>
          </a:bodyPr>
          <a:lstStyle/>
          <a:p>
            <a:pPr algn="ctr" defTabSz="914400">
              <a:defRPr/>
            </a:pPr>
            <a:r>
              <a:rPr lang="ko-KR" altLang="en-US"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cs typeface="Pretendard ExtraBold" panose="02000903000000020004" pitchFamily="50" charset="-127"/>
              </a:rPr>
              <a:t>총합</a:t>
            </a:r>
            <a:endParaRPr lang="en-US" altLang="ko-KR"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cs typeface="Pretendard ExtraBold" panose="02000903000000020004" pitchFamily="50" charset="-127"/>
            </a:endParaRPr>
          </a:p>
        </p:txBody>
      </p:sp>
      <p:sp>
        <p:nvSpPr>
          <p:cNvPr id="16" name="TextBox 15">
            <a:extLst>
              <a:ext uri="{FF2B5EF4-FFF2-40B4-BE49-F238E27FC236}">
                <a16:creationId xmlns:a16="http://schemas.microsoft.com/office/drawing/2014/main" id="{DC976D52-4481-A7C8-862B-97593CFEC45C}"/>
              </a:ext>
            </a:extLst>
          </p:cNvPr>
          <p:cNvSpPr txBox="1"/>
          <p:nvPr/>
        </p:nvSpPr>
        <p:spPr>
          <a:xfrm>
            <a:off x="1784559" y="9675285"/>
            <a:ext cx="908078" cy="430887"/>
          </a:xfrm>
          <a:prstGeom prst="rect">
            <a:avLst/>
          </a:prstGeom>
          <a:noFill/>
        </p:spPr>
        <p:txBody>
          <a:bodyPr wrap="square">
            <a:spAutoFit/>
          </a:bodyPr>
          <a:lstStyle/>
          <a:p>
            <a:pPr algn="ctr" defTabSz="914400">
              <a:defRPr/>
            </a:pPr>
            <a:r>
              <a:rPr lang="ko-KR" altLang="en-US"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cs typeface="Pretendard ExtraBold" panose="02000903000000020004" pitchFamily="50" charset="-127"/>
              </a:rPr>
              <a:t>엔지니어링</a:t>
            </a:r>
            <a:endParaRPr lang="en-US" altLang="ko-KR"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cs typeface="Pretendard ExtraBold" panose="02000903000000020004" pitchFamily="50" charset="-127"/>
            </a:endParaRPr>
          </a:p>
          <a:p>
            <a:pPr algn="ctr" defTabSz="914400">
              <a:defRPr/>
            </a:pPr>
            <a:r>
              <a:rPr lang="en-US" altLang="ko-KR"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cs typeface="Pretendard ExtraBold" panose="02000903000000020004" pitchFamily="50" charset="-127"/>
              </a:rPr>
              <a:t>/</a:t>
            </a:r>
            <a:r>
              <a:rPr lang="ko-KR" altLang="en-US"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cs typeface="Pretendard ExtraBold" panose="02000903000000020004" pitchFamily="50" charset="-127"/>
              </a:rPr>
              <a:t>건설업체</a:t>
            </a:r>
            <a:endParaRPr lang="en-US" altLang="ko-KR"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cs typeface="Pretendard ExtraBold" panose="02000903000000020004" pitchFamily="50" charset="-127"/>
            </a:endParaRPr>
          </a:p>
        </p:txBody>
      </p:sp>
      <p:sp>
        <p:nvSpPr>
          <p:cNvPr id="36" name="TextBox 35">
            <a:extLst>
              <a:ext uri="{FF2B5EF4-FFF2-40B4-BE49-F238E27FC236}">
                <a16:creationId xmlns:a16="http://schemas.microsoft.com/office/drawing/2014/main" id="{CA5ED05D-6831-4010-90DF-2C291D5758AA}"/>
              </a:ext>
            </a:extLst>
          </p:cNvPr>
          <p:cNvSpPr txBox="1"/>
          <p:nvPr/>
        </p:nvSpPr>
        <p:spPr>
          <a:xfrm>
            <a:off x="2744224" y="9675285"/>
            <a:ext cx="908078" cy="600164"/>
          </a:xfrm>
          <a:prstGeom prst="rect">
            <a:avLst/>
          </a:prstGeom>
          <a:noFill/>
        </p:spPr>
        <p:txBody>
          <a:bodyPr wrap="square">
            <a:spAutoFit/>
          </a:bodyPr>
          <a:lstStyle/>
          <a:p>
            <a:pPr algn="ctr" defTabSz="914400">
              <a:defRPr/>
            </a:pPr>
            <a:r>
              <a:rPr lang="ko-KR" altLang="en-US"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cs typeface="Pretendard ExtraBold" panose="02000903000000020004" pitchFamily="50" charset="-127"/>
              </a:rPr>
              <a:t>인프라 프로젝트 발주업체</a:t>
            </a:r>
            <a:endParaRPr lang="en-US" altLang="ko-KR"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cs typeface="Pretendard ExtraBold" panose="02000903000000020004" pitchFamily="50" charset="-127"/>
            </a:endParaRPr>
          </a:p>
        </p:txBody>
      </p:sp>
    </p:spTree>
    <p:extLst>
      <p:ext uri="{BB962C8B-B14F-4D97-AF65-F5344CB8AC3E}">
        <p14:creationId xmlns:p14="http://schemas.microsoft.com/office/powerpoint/2010/main" val="129884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사각형: 잘린 대각선 방향 모서리 3">
            <a:extLst>
              <a:ext uri="{FF2B5EF4-FFF2-40B4-BE49-F238E27FC236}">
                <a16:creationId xmlns:a16="http://schemas.microsoft.com/office/drawing/2014/main" id="{09A81253-F1F9-72E4-EA66-E0424D0E0814}"/>
              </a:ext>
            </a:extLst>
          </p:cNvPr>
          <p:cNvSpPr/>
          <p:nvPr/>
        </p:nvSpPr>
        <p:spPr>
          <a:xfrm flipH="1">
            <a:off x="728663" y="2467513"/>
            <a:ext cx="5400675" cy="978199"/>
          </a:xfrm>
          <a:prstGeom prst="snip2DiagRect">
            <a:avLst>
              <a:gd name="adj1" fmla="val 0"/>
              <a:gd name="adj2" fmla="val 19394"/>
            </a:avLst>
          </a:prstGeom>
          <a:solidFill>
            <a:srgbClr val="0121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latin typeface="KoPub돋움체 Bold" panose="00000800000000000000" pitchFamily="2" charset="-127"/>
              <a:ea typeface="KoPub돋움체 Bold" panose="00000800000000000000" pitchFamily="2" charset="-127"/>
            </a:endParaRPr>
          </a:p>
        </p:txBody>
      </p:sp>
      <p:sp>
        <p:nvSpPr>
          <p:cNvPr id="5" name="TextBox 4">
            <a:extLst>
              <a:ext uri="{FF2B5EF4-FFF2-40B4-BE49-F238E27FC236}">
                <a16:creationId xmlns:a16="http://schemas.microsoft.com/office/drawing/2014/main" id="{62C5330B-0CAE-CFC3-1F25-43B9CFA6480B}"/>
              </a:ext>
            </a:extLst>
          </p:cNvPr>
          <p:cNvSpPr txBox="1"/>
          <p:nvPr/>
        </p:nvSpPr>
        <p:spPr>
          <a:xfrm>
            <a:off x="1665865" y="1466933"/>
            <a:ext cx="3550972" cy="830997"/>
          </a:xfrm>
          <a:prstGeom prst="rect">
            <a:avLst/>
          </a:prstGeom>
          <a:noFill/>
        </p:spPr>
        <p:txBody>
          <a:bodyPr wrap="none" rtlCol="0">
            <a:spAutoFit/>
          </a:bodyPr>
          <a:lstStyle/>
          <a:p>
            <a:pPr algn="ctr" defTabSz="914400">
              <a:defRPr/>
            </a:pPr>
            <a:r>
              <a:rPr lang="ko-KR" altLang="en-US" sz="2400" spc="-10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여전히 다양한 리스크 요인에 </a:t>
            </a:r>
            <a:br>
              <a:rPr lang="en-US" altLang="ko-KR" sz="2400" spc="-10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br>
            <a:r>
              <a:rPr lang="ko-KR" altLang="en-US" sz="2400" spc="-10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위협받고 있는 건설업</a:t>
            </a:r>
            <a:endParaRPr lang="ko-KR" altLang="en-US" sz="2400" spc="-10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endParaRPr>
          </a:p>
        </p:txBody>
      </p:sp>
      <p:sp>
        <p:nvSpPr>
          <p:cNvPr id="10" name="직사각형 9">
            <a:extLst>
              <a:ext uri="{FF2B5EF4-FFF2-40B4-BE49-F238E27FC236}">
                <a16:creationId xmlns:a16="http://schemas.microsoft.com/office/drawing/2014/main" id="{780E1637-C2EF-1860-CA28-F20243327C3E}"/>
              </a:ext>
            </a:extLst>
          </p:cNvPr>
          <p:cNvSpPr/>
          <p:nvPr/>
        </p:nvSpPr>
        <p:spPr>
          <a:xfrm>
            <a:off x="0" y="5030417"/>
            <a:ext cx="6858000" cy="8736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15" name="그림 14">
            <a:extLst>
              <a:ext uri="{FF2B5EF4-FFF2-40B4-BE49-F238E27FC236}">
                <a16:creationId xmlns:a16="http://schemas.microsoft.com/office/drawing/2014/main" id="{FEEEFFA6-52D4-64F8-D4CE-7BCAD6E551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280" y="4769449"/>
            <a:ext cx="645109" cy="1058780"/>
          </a:xfrm>
          <a:prstGeom prst="rect">
            <a:avLst/>
          </a:prstGeom>
        </p:spPr>
      </p:pic>
      <p:sp>
        <p:nvSpPr>
          <p:cNvPr id="17" name="TextBox 16">
            <a:extLst>
              <a:ext uri="{FF2B5EF4-FFF2-40B4-BE49-F238E27FC236}">
                <a16:creationId xmlns:a16="http://schemas.microsoft.com/office/drawing/2014/main" id="{AEC4118C-7A8B-080B-045C-E75D07EC18A9}"/>
              </a:ext>
            </a:extLst>
          </p:cNvPr>
          <p:cNvSpPr txBox="1"/>
          <p:nvPr/>
        </p:nvSpPr>
        <p:spPr>
          <a:xfrm>
            <a:off x="918602" y="5144090"/>
            <a:ext cx="5222062" cy="646331"/>
          </a:xfrm>
          <a:prstGeom prst="rect">
            <a:avLst/>
          </a:prstGeom>
          <a:noFill/>
        </p:spPr>
        <p:txBody>
          <a:bodyPr wrap="square">
            <a:spAutoFit/>
          </a:bodyPr>
          <a:lstStyle/>
          <a:p>
            <a:pPr defTabSz="914400">
              <a:defRPr/>
            </a:pPr>
            <a:r>
              <a:rPr lang="ko-KR" altLang="en-US" b="1" spc="-50" dirty="0">
                <a:ln>
                  <a:solidFill>
                    <a:srgbClr val="1E49E2">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Pretendard ExtraBold" panose="02000903000000020004" pitchFamily="50" charset="-127"/>
              </a:rPr>
              <a:t>지난 </a:t>
            </a:r>
            <a:r>
              <a:rPr lang="en-US" altLang="ko-KR" b="1" spc="-50" dirty="0">
                <a:ln>
                  <a:solidFill>
                    <a:srgbClr val="1E49E2">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Pretendard ExtraBold" panose="02000903000000020004" pitchFamily="50" charset="-127"/>
              </a:rPr>
              <a:t>1</a:t>
            </a:r>
            <a:r>
              <a:rPr lang="ko-KR" altLang="en-US" b="1" spc="-50" dirty="0">
                <a:ln>
                  <a:solidFill>
                    <a:srgbClr val="1E49E2">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Pretendard ExtraBold" panose="02000903000000020004" pitchFamily="50" charset="-127"/>
              </a:rPr>
              <a:t>년 동안</a:t>
            </a:r>
            <a:r>
              <a:rPr lang="en-US" altLang="ko-KR" b="1" spc="-50" dirty="0">
                <a:ln>
                  <a:solidFill>
                    <a:srgbClr val="1E49E2">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Pretendard ExtraBold" panose="02000903000000020004" pitchFamily="50" charset="-127"/>
              </a:rPr>
              <a:t>, </a:t>
            </a:r>
            <a:r>
              <a:rPr lang="ko-KR" altLang="en-US" b="1" spc="-50" dirty="0">
                <a:ln>
                  <a:solidFill>
                    <a:srgbClr val="1E49E2">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Pretendard ExtraBold" panose="02000903000000020004" pitchFamily="50" charset="-127"/>
              </a:rPr>
              <a:t>효율적 리스크 관리 부재로 </a:t>
            </a:r>
            <a:br>
              <a:rPr lang="en-US" altLang="ko-KR" b="1" spc="-50" dirty="0">
                <a:ln>
                  <a:solidFill>
                    <a:srgbClr val="1E49E2">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Pretendard ExtraBold" panose="02000903000000020004" pitchFamily="50" charset="-127"/>
              </a:rPr>
            </a:br>
            <a:r>
              <a:rPr lang="ko-KR" altLang="en-US" b="1" spc="-50" dirty="0">
                <a:ln>
                  <a:solidFill>
                    <a:srgbClr val="1E49E2">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Pretendard ExtraBold" panose="02000903000000020004" pitchFamily="50" charset="-127"/>
              </a:rPr>
              <a:t>공기지연이나 예산을 초과한 경험이 있습니까</a:t>
            </a:r>
            <a:r>
              <a:rPr lang="en-US" altLang="ko-KR" b="1" spc="-50" dirty="0">
                <a:ln>
                  <a:solidFill>
                    <a:srgbClr val="1E49E2">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Pretendard ExtraBold" panose="02000903000000020004" pitchFamily="50" charset="-127"/>
              </a:rPr>
              <a:t>?</a:t>
            </a:r>
          </a:p>
        </p:txBody>
      </p:sp>
      <p:sp>
        <p:nvSpPr>
          <p:cNvPr id="3" name="TextBox 2">
            <a:extLst>
              <a:ext uri="{FF2B5EF4-FFF2-40B4-BE49-F238E27FC236}">
                <a16:creationId xmlns:a16="http://schemas.microsoft.com/office/drawing/2014/main" id="{3EE18765-D625-BB9F-9E88-FD303932E98F}"/>
              </a:ext>
            </a:extLst>
          </p:cNvPr>
          <p:cNvSpPr txBox="1"/>
          <p:nvPr/>
        </p:nvSpPr>
        <p:spPr>
          <a:xfrm>
            <a:off x="1099678" y="2544578"/>
            <a:ext cx="4658647" cy="830997"/>
          </a:xfrm>
          <a:prstGeom prst="rect">
            <a:avLst/>
          </a:prstGeom>
          <a:noFill/>
        </p:spPr>
        <p:txBody>
          <a:bodyPr wrap="square" rtlCol="0">
            <a:spAutoFit/>
          </a:bodyPr>
          <a:lstStyle/>
          <a:p>
            <a:pPr algn="ctr" defTabSz="914400">
              <a:defRPr/>
            </a:pPr>
            <a:r>
              <a:rPr lang="ko-KR" altLang="en-US" sz="1600" spc="-50" dirty="0">
                <a:ln>
                  <a:solidFill>
                    <a:srgbClr val="FFFFFF">
                      <a:alpha val="0"/>
                    </a:srgbClr>
                  </a:solidFill>
                </a:ln>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한편 건설업은 지속적인 공급망 교란</a:t>
            </a:r>
            <a:r>
              <a:rPr lang="en-US" altLang="ko-KR" sz="1600" spc="-50" dirty="0">
                <a:ln>
                  <a:solidFill>
                    <a:srgbClr val="FFFFFF">
                      <a:alpha val="0"/>
                    </a:srgbClr>
                  </a:solidFill>
                </a:ln>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 </a:t>
            </a:r>
            <a:r>
              <a:rPr lang="ko-KR" altLang="en-US" sz="1600" spc="-50" dirty="0">
                <a:ln>
                  <a:solidFill>
                    <a:srgbClr val="FFFFFF">
                      <a:alpha val="0"/>
                    </a:srgbClr>
                  </a:solidFill>
                </a:ln>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에너지 및 건자재 가격 상승</a:t>
            </a:r>
            <a:r>
              <a:rPr lang="en-US" altLang="ko-KR" sz="1600" spc="-50" dirty="0">
                <a:ln>
                  <a:solidFill>
                    <a:srgbClr val="FFFFFF">
                      <a:alpha val="0"/>
                    </a:srgbClr>
                  </a:solidFill>
                </a:ln>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 </a:t>
            </a:r>
            <a:r>
              <a:rPr lang="ko-KR" altLang="en-US" sz="1600" spc="-50" dirty="0">
                <a:ln>
                  <a:solidFill>
                    <a:srgbClr val="FFFFFF">
                      <a:alpha val="0"/>
                    </a:srgbClr>
                  </a:solidFill>
                </a:ln>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인력 부족 등 다양한 문제에 직면해 있으며</a:t>
            </a:r>
            <a:r>
              <a:rPr lang="en-US" altLang="ko-KR" sz="1600" spc="-50" dirty="0">
                <a:ln>
                  <a:solidFill>
                    <a:srgbClr val="FFFFFF">
                      <a:alpha val="0"/>
                    </a:srgbClr>
                  </a:solidFill>
                </a:ln>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 </a:t>
            </a:r>
            <a:r>
              <a:rPr lang="ko-KR" altLang="en-US" sz="1600" spc="-50" dirty="0">
                <a:ln>
                  <a:solidFill>
                    <a:srgbClr val="FFFFFF">
                      <a:alpha val="0"/>
                    </a:srgbClr>
                  </a:solidFill>
                </a:ln>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이로 인해 프로젝트가 지연되고 비용이 증가하고 있음</a:t>
            </a:r>
          </a:p>
        </p:txBody>
      </p:sp>
      <p:sp>
        <p:nvSpPr>
          <p:cNvPr id="2" name="TextBox 1">
            <a:extLst>
              <a:ext uri="{FF2B5EF4-FFF2-40B4-BE49-F238E27FC236}">
                <a16:creationId xmlns:a16="http://schemas.microsoft.com/office/drawing/2014/main" id="{434A590F-32AA-5F84-BD9C-1B9396F1DDAE}"/>
              </a:ext>
            </a:extLst>
          </p:cNvPr>
          <p:cNvSpPr txBox="1"/>
          <p:nvPr/>
        </p:nvSpPr>
        <p:spPr>
          <a:xfrm>
            <a:off x="994644" y="2297288"/>
            <a:ext cx="4476389" cy="307777"/>
          </a:xfrm>
          <a:prstGeom prst="rect">
            <a:avLst/>
          </a:prstGeom>
          <a:noFill/>
        </p:spPr>
        <p:txBody>
          <a:bodyPr wrap="square" rtlCol="0">
            <a:spAutoFit/>
          </a:bodyPr>
          <a:lstStyle>
            <a:defPPr>
              <a:defRPr lang="en-US"/>
            </a:defPPr>
            <a:lvl1pPr marL="92075" marR="0" lvl="0" indent="-92075" defTabSz="914400" fontAlgn="auto">
              <a:lnSpc>
                <a:spcPct val="100000"/>
              </a:lnSpc>
              <a:spcBef>
                <a:spcPts val="0"/>
              </a:spcBef>
              <a:spcAft>
                <a:spcPts val="0"/>
              </a:spcAft>
              <a:buClrTx/>
              <a:buSzTx/>
              <a:buFont typeface="Arial" panose="020B0604020202020204" pitchFamily="34" charset="0"/>
              <a:buChar char="•"/>
              <a:tabLst/>
              <a:defRPr kumimoji="0" sz="1100" b="1" i="0" u="none" strike="noStrike" cap="none" spc="0" normalizeH="0" baseline="0">
                <a:ln>
                  <a:solidFill>
                    <a:srgbClr val="FD349C">
                      <a:alpha val="0"/>
                    </a:srgbClr>
                  </a:solidFill>
                </a:ln>
                <a:solidFill>
                  <a:srgbClr val="000000">
                    <a:lumMod val="50000"/>
                    <a:lumOff val="50000"/>
                  </a:srgbClr>
                </a:solidFill>
                <a:effectLst/>
                <a:uLnTx/>
                <a:uFillTx/>
                <a:latin typeface="KoPub돋움체 Medium" panose="02020603020101020101" pitchFamily="18" charset="-127"/>
                <a:ea typeface="KoPub돋움체 Medium" panose="02020603020101020101" pitchFamily="18" charset="-127"/>
              </a:defRPr>
            </a:lvl1pPr>
          </a:lstStyle>
          <a:p>
            <a:pPr marL="0" indent="0">
              <a:buNone/>
            </a:pPr>
            <a:endParaRPr lang="ko-KR" altLang="en-US" sz="1400" spc="-50" dirty="0">
              <a:solidFill>
                <a:srgbClr val="00B0F0"/>
              </a:solidFill>
            </a:endParaRPr>
          </a:p>
        </p:txBody>
      </p:sp>
      <p:sp>
        <p:nvSpPr>
          <p:cNvPr id="18" name="사각형: 둥근 모서리 17">
            <a:extLst>
              <a:ext uri="{FF2B5EF4-FFF2-40B4-BE49-F238E27FC236}">
                <a16:creationId xmlns:a16="http://schemas.microsoft.com/office/drawing/2014/main" id="{A76147EB-684C-1602-6606-8CEB3BB588D6}"/>
              </a:ext>
            </a:extLst>
          </p:cNvPr>
          <p:cNvSpPr/>
          <p:nvPr/>
        </p:nvSpPr>
        <p:spPr>
          <a:xfrm>
            <a:off x="3077389" y="1104900"/>
            <a:ext cx="689394" cy="328461"/>
          </a:xfrm>
          <a:prstGeom prst="roundRect">
            <a:avLst>
              <a:gd name="adj" fmla="val 50000"/>
            </a:avLst>
          </a:prstGeom>
          <a:solidFill>
            <a:srgbClr val="01219A"/>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36000" rtlCol="0" anchor="ctr"/>
          <a:lstStyle/>
          <a:p>
            <a:pPr algn="ctr"/>
            <a:r>
              <a:rPr lang="en-US" altLang="ko-KR" dirty="0">
                <a:gradFill>
                  <a:gsLst>
                    <a:gs pos="0">
                      <a:schemeClr val="bg1"/>
                    </a:gs>
                    <a:gs pos="100000">
                      <a:schemeClr val="bg1"/>
                    </a:gs>
                  </a:gsLst>
                  <a:lin ang="2700000" scaled="1"/>
                </a:gradFill>
                <a:latin typeface="KPMG Bold" panose="020B0803030202040204" pitchFamily="34" charset="0"/>
                <a:ea typeface="KoPub돋움체 Bold" panose="00000800000000000000" pitchFamily="2" charset="-127"/>
              </a:rPr>
              <a:t>02</a:t>
            </a:r>
            <a:endParaRPr lang="ko-KR" altLang="en-US" dirty="0">
              <a:gradFill>
                <a:gsLst>
                  <a:gs pos="0">
                    <a:schemeClr val="bg1"/>
                  </a:gs>
                  <a:gs pos="100000">
                    <a:schemeClr val="bg1"/>
                  </a:gs>
                </a:gsLst>
                <a:lin ang="2700000" scaled="1"/>
              </a:gradFill>
              <a:latin typeface="KPMG Bold" panose="020B0803030202040204" pitchFamily="34" charset="0"/>
              <a:ea typeface="KoPub돋움체 Bold" panose="00000800000000000000" pitchFamily="2" charset="-127"/>
            </a:endParaRPr>
          </a:p>
        </p:txBody>
      </p:sp>
      <p:grpSp>
        <p:nvGrpSpPr>
          <p:cNvPr id="27" name="그룹 26">
            <a:extLst>
              <a:ext uri="{FF2B5EF4-FFF2-40B4-BE49-F238E27FC236}">
                <a16:creationId xmlns:a16="http://schemas.microsoft.com/office/drawing/2014/main" id="{A695BF7E-8B6F-A0CA-88D9-529C304D794B}"/>
              </a:ext>
            </a:extLst>
          </p:cNvPr>
          <p:cNvGrpSpPr/>
          <p:nvPr/>
        </p:nvGrpSpPr>
        <p:grpSpPr>
          <a:xfrm>
            <a:off x="734275" y="3659254"/>
            <a:ext cx="5406388" cy="1215717"/>
            <a:chOff x="734275" y="3965065"/>
            <a:chExt cx="5406388" cy="1215717"/>
          </a:xfrm>
        </p:grpSpPr>
        <p:grpSp>
          <p:nvGrpSpPr>
            <p:cNvPr id="26" name="그룹 25">
              <a:extLst>
                <a:ext uri="{FF2B5EF4-FFF2-40B4-BE49-F238E27FC236}">
                  <a16:creationId xmlns:a16="http://schemas.microsoft.com/office/drawing/2014/main" id="{3E398605-8F7C-6D1E-9E72-340C81097C93}"/>
                </a:ext>
              </a:extLst>
            </p:cNvPr>
            <p:cNvGrpSpPr/>
            <p:nvPr/>
          </p:nvGrpSpPr>
          <p:grpSpPr>
            <a:xfrm>
              <a:off x="734275" y="3996583"/>
              <a:ext cx="5394960" cy="1080000"/>
              <a:chOff x="734275" y="3996583"/>
              <a:chExt cx="5394960" cy="1080000"/>
            </a:xfrm>
          </p:grpSpPr>
          <p:cxnSp>
            <p:nvCxnSpPr>
              <p:cNvPr id="11" name="직선 연결선 10">
                <a:extLst>
                  <a:ext uri="{FF2B5EF4-FFF2-40B4-BE49-F238E27FC236}">
                    <a16:creationId xmlns:a16="http://schemas.microsoft.com/office/drawing/2014/main" id="{59D945DA-0DBB-E7B6-F35D-1298133D6F68}"/>
                  </a:ext>
                </a:extLst>
              </p:cNvPr>
              <p:cNvCxnSpPr/>
              <p:nvPr/>
            </p:nvCxnSpPr>
            <p:spPr>
              <a:xfrm>
                <a:off x="734275" y="3996583"/>
                <a:ext cx="0" cy="10800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 name="직선 연결선 11">
                <a:extLst>
                  <a:ext uri="{FF2B5EF4-FFF2-40B4-BE49-F238E27FC236}">
                    <a16:creationId xmlns:a16="http://schemas.microsoft.com/office/drawing/2014/main" id="{03BA1C04-C168-EE73-9C03-47C6E21EB538}"/>
                  </a:ext>
                </a:extLst>
              </p:cNvPr>
              <p:cNvCxnSpPr/>
              <p:nvPr/>
            </p:nvCxnSpPr>
            <p:spPr>
              <a:xfrm>
                <a:off x="6129235" y="3996583"/>
                <a:ext cx="0" cy="10800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20" name="TextBox 19">
              <a:extLst>
                <a:ext uri="{FF2B5EF4-FFF2-40B4-BE49-F238E27FC236}">
                  <a16:creationId xmlns:a16="http://schemas.microsoft.com/office/drawing/2014/main" id="{41EE4872-2299-EBF1-3E8F-B9C0046FA375}"/>
                </a:ext>
              </a:extLst>
            </p:cNvPr>
            <p:cNvSpPr txBox="1"/>
            <p:nvPr/>
          </p:nvSpPr>
          <p:spPr>
            <a:xfrm>
              <a:off x="745442" y="3965065"/>
              <a:ext cx="5395221" cy="1215717"/>
            </a:xfrm>
            <a:prstGeom prst="rect">
              <a:avLst/>
            </a:prstGeom>
            <a:noFill/>
          </p:spPr>
          <p:txBody>
            <a:bodyPr wrap="square" rtlCol="0">
              <a:spAutoFit/>
            </a:bodyPr>
            <a:lstStyle>
              <a:defPPr>
                <a:defRPr lang="en-US"/>
              </a:defPPr>
              <a:lvl1pPr marL="92075" marR="0" lvl="0" indent="-92075" defTabSz="914400" fontAlgn="auto">
                <a:lnSpc>
                  <a:spcPct val="100000"/>
                </a:lnSpc>
                <a:spcBef>
                  <a:spcPts val="0"/>
                </a:spcBef>
                <a:spcAft>
                  <a:spcPts val="0"/>
                </a:spcAft>
                <a:buClrTx/>
                <a:buSzTx/>
                <a:buFont typeface="Arial" panose="020B0604020202020204" pitchFamily="34" charset="0"/>
                <a:buChar char="•"/>
                <a:tabLst/>
                <a:defRPr kumimoji="0" sz="1100" b="1" i="0" u="none" strike="noStrike" cap="none" spc="0" normalizeH="0" baseline="0">
                  <a:ln>
                    <a:solidFill>
                      <a:srgbClr val="FD349C">
                        <a:alpha val="0"/>
                      </a:srgbClr>
                    </a:solidFill>
                  </a:ln>
                  <a:solidFill>
                    <a:srgbClr val="000000">
                      <a:lumMod val="50000"/>
                      <a:lumOff val="50000"/>
                    </a:srgbClr>
                  </a:solidFill>
                  <a:effectLst/>
                  <a:uLnTx/>
                  <a:uFillTx/>
                  <a:latin typeface="KoPub돋움체 Medium" panose="02020603020101020101" pitchFamily="18" charset="-127"/>
                  <a:ea typeface="KoPub돋움체 Medium" panose="02020603020101020101" pitchFamily="18" charset="-127"/>
                </a:defRPr>
              </a:lvl1pPr>
            </a:lstStyle>
            <a:p>
              <a:pPr marL="176213" indent="-176213"/>
              <a:r>
                <a:rPr lang="en-US" altLang="ko-KR" sz="1400" spc="-50" dirty="0">
                  <a:solidFill>
                    <a:schemeClr val="tx1">
                      <a:lumMod val="50000"/>
                      <a:lumOff val="50000"/>
                    </a:schemeClr>
                  </a:solidFill>
                </a:rPr>
                <a:t>37%</a:t>
              </a:r>
              <a:r>
                <a:rPr lang="ko-KR" altLang="en-US" sz="1400" spc="-50" dirty="0">
                  <a:solidFill>
                    <a:schemeClr val="tx1">
                      <a:lumMod val="50000"/>
                      <a:lumOff val="50000"/>
                    </a:schemeClr>
                  </a:solidFill>
                </a:rPr>
                <a:t>의 응답자가 효율적인 리스크 관리 부족으로 인해 지난 </a:t>
              </a:r>
              <a:r>
                <a:rPr lang="en-US" altLang="ko-KR" sz="1400" spc="-50" dirty="0">
                  <a:solidFill>
                    <a:schemeClr val="tx1">
                      <a:lumMod val="50000"/>
                      <a:lumOff val="50000"/>
                    </a:schemeClr>
                  </a:solidFill>
                </a:rPr>
                <a:t>1</a:t>
              </a:r>
              <a:r>
                <a:rPr lang="ko-KR" altLang="en-US" sz="1400" spc="-50" dirty="0">
                  <a:solidFill>
                    <a:schemeClr val="tx1">
                      <a:lumMod val="50000"/>
                      <a:lumOff val="50000"/>
                    </a:schemeClr>
                  </a:solidFill>
                </a:rPr>
                <a:t>년 동안 공기지연이나 예산을 초과한 경험이 있다고 응답함</a:t>
              </a:r>
              <a:endParaRPr lang="en-US" altLang="ko-KR" sz="1400" spc="-50" dirty="0">
                <a:solidFill>
                  <a:schemeClr val="tx1">
                    <a:lumMod val="50000"/>
                    <a:lumOff val="50000"/>
                  </a:schemeClr>
                </a:solidFill>
              </a:endParaRPr>
            </a:p>
            <a:p>
              <a:pPr marL="176213" indent="-176213"/>
              <a:endParaRPr lang="en-US" altLang="ko-KR" sz="300" spc="-50" dirty="0">
                <a:solidFill>
                  <a:schemeClr val="tx1">
                    <a:lumMod val="50000"/>
                    <a:lumOff val="50000"/>
                  </a:schemeClr>
                </a:solidFill>
              </a:endParaRPr>
            </a:p>
            <a:p>
              <a:pPr marL="176213" indent="-176213"/>
              <a:r>
                <a:rPr lang="en-US" altLang="ko-KR" sz="1400" spc="-50" dirty="0">
                  <a:solidFill>
                    <a:schemeClr val="tx1">
                      <a:lumMod val="50000"/>
                      <a:lumOff val="50000"/>
                    </a:schemeClr>
                  </a:solidFill>
                </a:rPr>
                <a:t>83%</a:t>
              </a:r>
              <a:r>
                <a:rPr lang="ko-KR" altLang="en-US" sz="1400" spc="-50" dirty="0">
                  <a:solidFill>
                    <a:schemeClr val="tx1">
                      <a:lumMod val="50000"/>
                      <a:lumOff val="50000"/>
                    </a:schemeClr>
                  </a:solidFill>
                </a:rPr>
                <a:t>의 응답자가 프로젝트 비용의 상당 부분을 차지하는 장비 및 자재의 비용산출 정확도를 개선시키는 것이 리스크 요인에 대응하기 위한 우선 과제라고 응답함</a:t>
              </a:r>
              <a:endParaRPr lang="en-US" altLang="ko-KR" sz="1400" spc="-50" dirty="0">
                <a:solidFill>
                  <a:schemeClr val="tx1">
                    <a:lumMod val="50000"/>
                    <a:lumOff val="50000"/>
                  </a:schemeClr>
                </a:solidFill>
              </a:endParaRPr>
            </a:p>
          </p:txBody>
        </p:sp>
      </p:grpSp>
      <p:sp>
        <p:nvSpPr>
          <p:cNvPr id="37" name="직사각형 36">
            <a:extLst>
              <a:ext uri="{FF2B5EF4-FFF2-40B4-BE49-F238E27FC236}">
                <a16:creationId xmlns:a16="http://schemas.microsoft.com/office/drawing/2014/main" id="{6CB602FE-0C3C-64E1-4230-A3194801473A}"/>
              </a:ext>
            </a:extLst>
          </p:cNvPr>
          <p:cNvSpPr/>
          <p:nvPr/>
        </p:nvSpPr>
        <p:spPr>
          <a:xfrm>
            <a:off x="0" y="6854831"/>
            <a:ext cx="6858000" cy="8736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38" name="그림 37">
            <a:extLst>
              <a:ext uri="{FF2B5EF4-FFF2-40B4-BE49-F238E27FC236}">
                <a16:creationId xmlns:a16="http://schemas.microsoft.com/office/drawing/2014/main" id="{F510E965-5743-5BE4-82EC-AED98CC732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280" y="6590763"/>
            <a:ext cx="645109" cy="1058780"/>
          </a:xfrm>
          <a:prstGeom prst="rect">
            <a:avLst/>
          </a:prstGeom>
        </p:spPr>
      </p:pic>
      <p:sp>
        <p:nvSpPr>
          <p:cNvPr id="39" name="TextBox 38">
            <a:extLst>
              <a:ext uri="{FF2B5EF4-FFF2-40B4-BE49-F238E27FC236}">
                <a16:creationId xmlns:a16="http://schemas.microsoft.com/office/drawing/2014/main" id="{09FDF200-29E1-2AA7-3929-7743F4BA7615}"/>
              </a:ext>
            </a:extLst>
          </p:cNvPr>
          <p:cNvSpPr txBox="1"/>
          <p:nvPr/>
        </p:nvSpPr>
        <p:spPr>
          <a:xfrm>
            <a:off x="918602" y="6968504"/>
            <a:ext cx="5222062" cy="646331"/>
          </a:xfrm>
          <a:prstGeom prst="rect">
            <a:avLst/>
          </a:prstGeom>
          <a:noFill/>
        </p:spPr>
        <p:txBody>
          <a:bodyPr wrap="square">
            <a:spAutoFit/>
          </a:bodyPr>
          <a:lstStyle/>
          <a:p>
            <a:pPr defTabSz="914400">
              <a:defRPr/>
            </a:pPr>
            <a:r>
              <a:rPr lang="ko-KR" altLang="en-US" b="1" spc="-50" dirty="0">
                <a:ln>
                  <a:solidFill>
                    <a:srgbClr val="1E49E2">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Pretendard ExtraBold" panose="02000903000000020004" pitchFamily="50" charset="-127"/>
              </a:rPr>
              <a:t>다양한 리스크에 대응하기 위해 어떤 요소가 중요하다고 생각합니까</a:t>
            </a:r>
            <a:r>
              <a:rPr lang="en-US" altLang="ko-KR" b="1" spc="-50" dirty="0">
                <a:ln>
                  <a:solidFill>
                    <a:srgbClr val="1E49E2">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Pretendard ExtraBold" panose="02000903000000020004" pitchFamily="50" charset="-127"/>
              </a:rPr>
              <a:t>?</a:t>
            </a:r>
          </a:p>
        </p:txBody>
      </p:sp>
      <p:grpSp>
        <p:nvGrpSpPr>
          <p:cNvPr id="34" name="그룹 33">
            <a:extLst>
              <a:ext uri="{FF2B5EF4-FFF2-40B4-BE49-F238E27FC236}">
                <a16:creationId xmlns:a16="http://schemas.microsoft.com/office/drawing/2014/main" id="{34A12194-A6CB-1430-D45F-990D235BC051}"/>
              </a:ext>
            </a:extLst>
          </p:cNvPr>
          <p:cNvGrpSpPr/>
          <p:nvPr/>
        </p:nvGrpSpPr>
        <p:grpSpPr>
          <a:xfrm>
            <a:off x="4100534" y="6494677"/>
            <a:ext cx="2050875" cy="251260"/>
            <a:chOff x="4079268" y="6540409"/>
            <a:chExt cx="2050875" cy="251260"/>
          </a:xfrm>
        </p:grpSpPr>
        <p:grpSp>
          <p:nvGrpSpPr>
            <p:cNvPr id="6" name="그룹 5">
              <a:extLst>
                <a:ext uri="{FF2B5EF4-FFF2-40B4-BE49-F238E27FC236}">
                  <a16:creationId xmlns:a16="http://schemas.microsoft.com/office/drawing/2014/main" id="{3FCC1392-08E1-C8EF-DDBD-015BD21DEC73}"/>
                </a:ext>
              </a:extLst>
            </p:cNvPr>
            <p:cNvGrpSpPr/>
            <p:nvPr/>
          </p:nvGrpSpPr>
          <p:grpSpPr>
            <a:xfrm>
              <a:off x="4079268" y="6540409"/>
              <a:ext cx="361569" cy="246221"/>
              <a:chOff x="1592656" y="10254115"/>
              <a:chExt cx="361569" cy="246221"/>
            </a:xfrm>
          </p:grpSpPr>
          <p:sp>
            <p:nvSpPr>
              <p:cNvPr id="13" name="TextBox 12">
                <a:extLst>
                  <a:ext uri="{FF2B5EF4-FFF2-40B4-BE49-F238E27FC236}">
                    <a16:creationId xmlns:a16="http://schemas.microsoft.com/office/drawing/2014/main" id="{F3154813-CBD0-BC55-7612-CABDE9C543EF}"/>
                  </a:ext>
                </a:extLst>
              </p:cNvPr>
              <p:cNvSpPr txBox="1"/>
              <p:nvPr/>
            </p:nvSpPr>
            <p:spPr>
              <a:xfrm>
                <a:off x="1665986" y="10254115"/>
                <a:ext cx="288239" cy="246221"/>
              </a:xfrm>
              <a:prstGeom prst="rect">
                <a:avLst/>
              </a:prstGeom>
              <a:noFill/>
              <a:ln>
                <a:noFill/>
              </a:ln>
            </p:spPr>
            <p:txBody>
              <a:bodyPr wrap="square">
                <a:spAutoFit/>
              </a:bodyPr>
              <a:lstStyle/>
              <a:p>
                <a:pPr>
                  <a:defRPr lang="en-US" altLang="ko-KR" sz="900" b="0" i="0" u="none" strike="noStrike" kern="1200" baseline="0">
                    <a:ln>
                      <a:solidFill>
                        <a:schemeClr val="accent1">
                          <a:alpha val="0"/>
                        </a:schemeClr>
                      </a:solidFill>
                    </a:ln>
                    <a:solidFill>
                      <a:schemeClr val="tx1"/>
                    </a:solidFill>
                    <a:latin typeface="KoPub돋움체 Medium" panose="00000600000000000000" pitchFamily="2" charset="-127"/>
                    <a:ea typeface="KoPub돋움체 Medium" panose="00000600000000000000" pitchFamily="2" charset="-127"/>
                    <a:cs typeface="+mn-cs"/>
                  </a:defRPr>
                </a:pPr>
                <a:r>
                  <a:rPr lang="ko-KR" altLang="en-US" sz="1000" b="1" dirty="0">
                    <a:ln>
                      <a:solidFill>
                        <a:schemeClr val="accent1">
                          <a:alpha val="0"/>
                        </a:schemeClr>
                      </a:solidFill>
                    </a:ln>
                    <a:solidFill>
                      <a:schemeClr val="tx1">
                        <a:lumMod val="65000"/>
                        <a:lumOff val="35000"/>
                      </a:schemeClr>
                    </a:solidFill>
                    <a:latin typeface="KoPub돋움체 Medium" panose="00000600000000000000" pitchFamily="2" charset="-127"/>
                    <a:ea typeface="KoPub돋움체 Medium" panose="00000600000000000000" pitchFamily="2" charset="-127"/>
                  </a:rPr>
                  <a:t>예</a:t>
                </a:r>
                <a:endParaRPr lang="en-US" altLang="ko-KR" sz="1000" b="1" dirty="0">
                  <a:ln>
                    <a:solidFill>
                      <a:schemeClr val="accent1">
                        <a:alpha val="0"/>
                      </a:schemeClr>
                    </a:solidFill>
                  </a:ln>
                  <a:solidFill>
                    <a:schemeClr val="tx1">
                      <a:lumMod val="65000"/>
                      <a:lumOff val="35000"/>
                    </a:schemeClr>
                  </a:solidFill>
                  <a:latin typeface="KoPub돋움체 Medium" panose="00000600000000000000" pitchFamily="2" charset="-127"/>
                  <a:ea typeface="KoPub돋움체 Medium" panose="00000600000000000000" pitchFamily="2" charset="-127"/>
                </a:endParaRPr>
              </a:p>
            </p:txBody>
          </p:sp>
          <p:sp>
            <p:nvSpPr>
              <p:cNvPr id="67" name="object 5">
                <a:extLst>
                  <a:ext uri="{FF2B5EF4-FFF2-40B4-BE49-F238E27FC236}">
                    <a16:creationId xmlns:a16="http://schemas.microsoft.com/office/drawing/2014/main" id="{64E2A130-912A-7A89-649C-0A0B31D3EAD6}"/>
                  </a:ext>
                </a:extLst>
              </p:cNvPr>
              <p:cNvSpPr/>
              <p:nvPr/>
            </p:nvSpPr>
            <p:spPr>
              <a:xfrm>
                <a:off x="1592656" y="10351900"/>
                <a:ext cx="66040" cy="66040"/>
              </a:xfrm>
              <a:custGeom>
                <a:avLst/>
                <a:gdLst/>
                <a:ahLst/>
                <a:cxnLst/>
                <a:rect l="l" t="t" r="r" b="b"/>
                <a:pathLst>
                  <a:path w="66039" h="66039">
                    <a:moveTo>
                      <a:pt x="0" y="65747"/>
                    </a:moveTo>
                    <a:lnTo>
                      <a:pt x="65747" y="65747"/>
                    </a:lnTo>
                    <a:lnTo>
                      <a:pt x="65747" y="0"/>
                    </a:lnTo>
                    <a:lnTo>
                      <a:pt x="0" y="0"/>
                    </a:lnTo>
                    <a:lnTo>
                      <a:pt x="0" y="65747"/>
                    </a:lnTo>
                    <a:close/>
                  </a:path>
                </a:pathLst>
              </a:custGeom>
              <a:solidFill>
                <a:srgbClr val="00338D"/>
              </a:solidFill>
            </p:spPr>
            <p:txBody>
              <a:bodyPr wrap="square" lIns="0" tIns="0" rIns="0" bIns="0" rtlCol="0"/>
              <a:lstStyle/>
              <a:p>
                <a:pPr marL="0" marR="0" lvl="0" indent="0" defTabSz="914400" eaLnBrk="1" fontAlgn="auto" latinLnBrk="1" hangingPunct="1">
                  <a:lnSpc>
                    <a:spcPct val="100000"/>
                  </a:lnSpc>
                  <a:spcBef>
                    <a:spcPts val="0"/>
                  </a:spcBef>
                  <a:spcAft>
                    <a:spcPts val="0"/>
                  </a:spcAft>
                  <a:buClrTx/>
                  <a:buSzTx/>
                  <a:buFontTx/>
                  <a:buNone/>
                  <a:tabLst/>
                  <a:defRPr/>
                </a:pPr>
                <a:endParaRPr kumimoji="0" sz="1000" b="0" i="0" u="none" strike="noStrike" kern="0" cap="none" spc="0" normalizeH="0" baseline="0" noProof="0">
                  <a:ln>
                    <a:noFill/>
                  </a:ln>
                  <a:solidFill>
                    <a:prstClr val="black"/>
                  </a:solidFill>
                  <a:effectLst/>
                  <a:uLnTx/>
                  <a:uFillTx/>
                </a:endParaRPr>
              </a:p>
            </p:txBody>
          </p:sp>
        </p:grpSp>
        <p:grpSp>
          <p:nvGrpSpPr>
            <p:cNvPr id="77" name="그룹 76">
              <a:extLst>
                <a:ext uri="{FF2B5EF4-FFF2-40B4-BE49-F238E27FC236}">
                  <a16:creationId xmlns:a16="http://schemas.microsoft.com/office/drawing/2014/main" id="{DB6C47E7-A451-6E29-5A62-D8C124F4267E}"/>
                </a:ext>
              </a:extLst>
            </p:cNvPr>
            <p:cNvGrpSpPr/>
            <p:nvPr/>
          </p:nvGrpSpPr>
          <p:grpSpPr>
            <a:xfrm>
              <a:off x="4734166" y="6545448"/>
              <a:ext cx="623806" cy="246221"/>
              <a:chOff x="1592656" y="10254115"/>
              <a:chExt cx="645336" cy="254720"/>
            </a:xfrm>
          </p:grpSpPr>
          <p:sp>
            <p:nvSpPr>
              <p:cNvPr id="86" name="TextBox 85">
                <a:extLst>
                  <a:ext uri="{FF2B5EF4-FFF2-40B4-BE49-F238E27FC236}">
                    <a16:creationId xmlns:a16="http://schemas.microsoft.com/office/drawing/2014/main" id="{8F80C269-6055-DD07-5F6E-C63EB4C9ABF0}"/>
                  </a:ext>
                </a:extLst>
              </p:cNvPr>
              <p:cNvSpPr txBox="1"/>
              <p:nvPr/>
            </p:nvSpPr>
            <p:spPr>
              <a:xfrm>
                <a:off x="1665986" y="10254115"/>
                <a:ext cx="572006" cy="254720"/>
              </a:xfrm>
              <a:prstGeom prst="rect">
                <a:avLst/>
              </a:prstGeom>
              <a:noFill/>
              <a:ln>
                <a:noFill/>
              </a:ln>
            </p:spPr>
            <p:txBody>
              <a:bodyPr wrap="square">
                <a:spAutoFit/>
              </a:bodyPr>
              <a:lstStyle/>
              <a:p>
                <a:pPr>
                  <a:defRPr lang="en-US" altLang="ko-KR" sz="900" b="0" i="0" u="none" strike="noStrike" kern="1200" baseline="0">
                    <a:ln>
                      <a:solidFill>
                        <a:schemeClr val="accent1">
                          <a:alpha val="0"/>
                        </a:schemeClr>
                      </a:solidFill>
                    </a:ln>
                    <a:solidFill>
                      <a:schemeClr val="tx1"/>
                    </a:solidFill>
                    <a:latin typeface="KoPub돋움체 Medium" panose="00000600000000000000" pitchFamily="2" charset="-127"/>
                    <a:ea typeface="KoPub돋움체 Medium" panose="00000600000000000000" pitchFamily="2" charset="-127"/>
                    <a:cs typeface="+mn-cs"/>
                  </a:defRPr>
                </a:pPr>
                <a:r>
                  <a:rPr lang="ko-KR" altLang="en-US" sz="1000" b="1" dirty="0">
                    <a:ln>
                      <a:solidFill>
                        <a:schemeClr val="accent1">
                          <a:alpha val="0"/>
                        </a:schemeClr>
                      </a:solidFill>
                    </a:ln>
                    <a:solidFill>
                      <a:schemeClr val="tx1">
                        <a:lumMod val="65000"/>
                        <a:lumOff val="35000"/>
                      </a:schemeClr>
                    </a:solidFill>
                    <a:latin typeface="KoPub돋움체 Medium" panose="00000600000000000000" pitchFamily="2" charset="-127"/>
                    <a:ea typeface="KoPub돋움체 Medium" panose="00000600000000000000" pitchFamily="2" charset="-127"/>
                  </a:rPr>
                  <a:t>아니오</a:t>
                </a:r>
                <a:endParaRPr lang="en-US" altLang="ko-KR" sz="1000" b="1" dirty="0">
                  <a:ln>
                    <a:solidFill>
                      <a:schemeClr val="accent1">
                        <a:alpha val="0"/>
                      </a:schemeClr>
                    </a:solidFill>
                  </a:ln>
                  <a:solidFill>
                    <a:schemeClr val="tx1">
                      <a:lumMod val="65000"/>
                      <a:lumOff val="35000"/>
                    </a:schemeClr>
                  </a:solidFill>
                  <a:latin typeface="KoPub돋움체 Medium" panose="00000600000000000000" pitchFamily="2" charset="-127"/>
                  <a:ea typeface="KoPub돋움체 Medium" panose="00000600000000000000" pitchFamily="2" charset="-127"/>
                </a:endParaRPr>
              </a:p>
            </p:txBody>
          </p:sp>
          <p:sp>
            <p:nvSpPr>
              <p:cNvPr id="87" name="object 5">
                <a:extLst>
                  <a:ext uri="{FF2B5EF4-FFF2-40B4-BE49-F238E27FC236}">
                    <a16:creationId xmlns:a16="http://schemas.microsoft.com/office/drawing/2014/main" id="{7C9ECE32-6ECD-5B7F-E163-935CD4BB8C2B}"/>
                  </a:ext>
                </a:extLst>
              </p:cNvPr>
              <p:cNvSpPr/>
              <p:nvPr/>
            </p:nvSpPr>
            <p:spPr>
              <a:xfrm>
                <a:off x="1592656" y="10351900"/>
                <a:ext cx="66040" cy="66040"/>
              </a:xfrm>
              <a:custGeom>
                <a:avLst/>
                <a:gdLst/>
                <a:ahLst/>
                <a:cxnLst/>
                <a:rect l="l" t="t" r="r" b="b"/>
                <a:pathLst>
                  <a:path w="66039" h="66039">
                    <a:moveTo>
                      <a:pt x="0" y="65747"/>
                    </a:moveTo>
                    <a:lnTo>
                      <a:pt x="65747" y="65747"/>
                    </a:lnTo>
                    <a:lnTo>
                      <a:pt x="65747" y="0"/>
                    </a:lnTo>
                    <a:lnTo>
                      <a:pt x="0" y="0"/>
                    </a:lnTo>
                    <a:lnTo>
                      <a:pt x="0" y="65747"/>
                    </a:lnTo>
                    <a:close/>
                  </a:path>
                </a:pathLst>
              </a:custGeom>
              <a:solidFill>
                <a:srgbClr val="00B8F5"/>
              </a:solidFill>
            </p:spPr>
            <p:txBody>
              <a:bodyPr wrap="square" lIns="0" tIns="0" rIns="0" bIns="0" rtlCol="0"/>
              <a:lstStyle/>
              <a:p>
                <a:pPr marL="0" marR="0" lvl="0" indent="0" defTabSz="914400" eaLnBrk="1" fontAlgn="auto" latinLnBrk="1" hangingPunct="1">
                  <a:lnSpc>
                    <a:spcPct val="100000"/>
                  </a:lnSpc>
                  <a:spcBef>
                    <a:spcPts val="0"/>
                  </a:spcBef>
                  <a:spcAft>
                    <a:spcPts val="0"/>
                  </a:spcAft>
                  <a:buClrTx/>
                  <a:buSzTx/>
                  <a:buFontTx/>
                  <a:buNone/>
                  <a:tabLst/>
                  <a:defRPr/>
                </a:pPr>
                <a:endParaRPr kumimoji="0" sz="1000" b="0" i="0" u="none" strike="noStrike" kern="0" cap="none" spc="0" normalizeH="0" baseline="0" noProof="0">
                  <a:ln>
                    <a:noFill/>
                  </a:ln>
                  <a:solidFill>
                    <a:prstClr val="black"/>
                  </a:solidFill>
                  <a:effectLst/>
                  <a:uLnTx/>
                  <a:uFillTx/>
                </a:endParaRPr>
              </a:p>
            </p:txBody>
          </p:sp>
        </p:grpSp>
        <p:grpSp>
          <p:nvGrpSpPr>
            <p:cNvPr id="88" name="그룹 87">
              <a:extLst>
                <a:ext uri="{FF2B5EF4-FFF2-40B4-BE49-F238E27FC236}">
                  <a16:creationId xmlns:a16="http://schemas.microsoft.com/office/drawing/2014/main" id="{B0CBE65D-E645-2714-413E-09709C5BAD74}"/>
                </a:ext>
              </a:extLst>
            </p:cNvPr>
            <p:cNvGrpSpPr/>
            <p:nvPr/>
          </p:nvGrpSpPr>
          <p:grpSpPr>
            <a:xfrm>
              <a:off x="5608770" y="6543863"/>
              <a:ext cx="521373" cy="246221"/>
              <a:chOff x="1592656" y="10254115"/>
              <a:chExt cx="532146" cy="251308"/>
            </a:xfrm>
          </p:grpSpPr>
          <p:sp>
            <p:nvSpPr>
              <p:cNvPr id="89" name="TextBox 88">
                <a:extLst>
                  <a:ext uri="{FF2B5EF4-FFF2-40B4-BE49-F238E27FC236}">
                    <a16:creationId xmlns:a16="http://schemas.microsoft.com/office/drawing/2014/main" id="{AB860417-1EC3-F4BA-5551-5BAA1C9EB768}"/>
                  </a:ext>
                </a:extLst>
              </p:cNvPr>
              <p:cNvSpPr txBox="1"/>
              <p:nvPr/>
            </p:nvSpPr>
            <p:spPr>
              <a:xfrm>
                <a:off x="1665986" y="10254115"/>
                <a:ext cx="458816" cy="251308"/>
              </a:xfrm>
              <a:prstGeom prst="rect">
                <a:avLst/>
              </a:prstGeom>
              <a:noFill/>
              <a:ln>
                <a:noFill/>
              </a:ln>
            </p:spPr>
            <p:txBody>
              <a:bodyPr wrap="square">
                <a:spAutoFit/>
              </a:bodyPr>
              <a:lstStyle/>
              <a:p>
                <a:pPr>
                  <a:defRPr lang="en-US" altLang="ko-KR" sz="900" b="0" i="0" u="none" strike="noStrike" kern="1200" baseline="0">
                    <a:ln>
                      <a:solidFill>
                        <a:schemeClr val="accent1">
                          <a:alpha val="0"/>
                        </a:schemeClr>
                      </a:solidFill>
                    </a:ln>
                    <a:solidFill>
                      <a:schemeClr val="tx1"/>
                    </a:solidFill>
                    <a:latin typeface="KoPub돋움체 Medium" panose="00000600000000000000" pitchFamily="2" charset="-127"/>
                    <a:ea typeface="KoPub돋움체 Medium" panose="00000600000000000000" pitchFamily="2" charset="-127"/>
                    <a:cs typeface="+mn-cs"/>
                  </a:defRPr>
                </a:pPr>
                <a:r>
                  <a:rPr lang="ko-KR" altLang="en-US" sz="1000" b="1" dirty="0">
                    <a:ln>
                      <a:solidFill>
                        <a:schemeClr val="accent1">
                          <a:alpha val="0"/>
                        </a:schemeClr>
                      </a:solidFill>
                    </a:ln>
                    <a:solidFill>
                      <a:schemeClr val="tx1">
                        <a:lumMod val="65000"/>
                        <a:lumOff val="35000"/>
                      </a:schemeClr>
                    </a:solidFill>
                    <a:latin typeface="KoPub돋움체 Medium" panose="00000600000000000000" pitchFamily="2" charset="-127"/>
                    <a:ea typeface="KoPub돋움체 Medium" panose="00000600000000000000" pitchFamily="2" charset="-127"/>
                  </a:rPr>
                  <a:t>모름</a:t>
                </a:r>
                <a:endParaRPr lang="en-US" altLang="ko-KR" sz="1000" b="1" dirty="0">
                  <a:ln>
                    <a:solidFill>
                      <a:schemeClr val="accent1">
                        <a:alpha val="0"/>
                      </a:schemeClr>
                    </a:solidFill>
                  </a:ln>
                  <a:solidFill>
                    <a:schemeClr val="tx1">
                      <a:lumMod val="65000"/>
                      <a:lumOff val="35000"/>
                    </a:schemeClr>
                  </a:solidFill>
                  <a:latin typeface="KoPub돋움체 Medium" panose="00000600000000000000" pitchFamily="2" charset="-127"/>
                  <a:ea typeface="KoPub돋움체 Medium" panose="00000600000000000000" pitchFamily="2" charset="-127"/>
                </a:endParaRPr>
              </a:p>
            </p:txBody>
          </p:sp>
          <p:sp>
            <p:nvSpPr>
              <p:cNvPr id="90" name="object 5">
                <a:extLst>
                  <a:ext uri="{FF2B5EF4-FFF2-40B4-BE49-F238E27FC236}">
                    <a16:creationId xmlns:a16="http://schemas.microsoft.com/office/drawing/2014/main" id="{EBC473F5-21FA-B233-9311-AB0F8CAE42E6}"/>
                  </a:ext>
                </a:extLst>
              </p:cNvPr>
              <p:cNvSpPr/>
              <p:nvPr/>
            </p:nvSpPr>
            <p:spPr>
              <a:xfrm>
                <a:off x="1592656" y="10351900"/>
                <a:ext cx="66040" cy="66040"/>
              </a:xfrm>
              <a:custGeom>
                <a:avLst/>
                <a:gdLst/>
                <a:ahLst/>
                <a:cxnLst/>
                <a:rect l="l" t="t" r="r" b="b"/>
                <a:pathLst>
                  <a:path w="66039" h="66039">
                    <a:moveTo>
                      <a:pt x="0" y="65747"/>
                    </a:moveTo>
                    <a:lnTo>
                      <a:pt x="65747" y="65747"/>
                    </a:lnTo>
                    <a:lnTo>
                      <a:pt x="65747" y="0"/>
                    </a:lnTo>
                    <a:lnTo>
                      <a:pt x="0" y="0"/>
                    </a:lnTo>
                    <a:lnTo>
                      <a:pt x="0" y="65747"/>
                    </a:lnTo>
                    <a:close/>
                  </a:path>
                </a:pathLst>
              </a:custGeom>
              <a:solidFill>
                <a:srgbClr val="1E49E2"/>
              </a:solidFill>
            </p:spPr>
            <p:txBody>
              <a:bodyPr wrap="square" lIns="0" tIns="0" rIns="0" bIns="0" rtlCol="0"/>
              <a:lstStyle/>
              <a:p>
                <a:pPr marL="0" marR="0" lvl="0" indent="0" defTabSz="914400" eaLnBrk="1" fontAlgn="auto" latinLnBrk="1" hangingPunct="1">
                  <a:lnSpc>
                    <a:spcPct val="100000"/>
                  </a:lnSpc>
                  <a:spcBef>
                    <a:spcPts val="0"/>
                  </a:spcBef>
                  <a:spcAft>
                    <a:spcPts val="0"/>
                  </a:spcAft>
                  <a:buClrTx/>
                  <a:buSzTx/>
                  <a:buFontTx/>
                  <a:buNone/>
                  <a:tabLst/>
                  <a:defRPr/>
                </a:pPr>
                <a:endParaRPr kumimoji="0" sz="1000" b="0" i="0" u="none" strike="noStrike" kern="0" cap="none" spc="0" normalizeH="0" baseline="0" noProof="0">
                  <a:ln>
                    <a:noFill/>
                  </a:ln>
                  <a:solidFill>
                    <a:prstClr val="black"/>
                  </a:solidFill>
                  <a:effectLst/>
                  <a:uLnTx/>
                  <a:uFillTx/>
                </a:endParaRPr>
              </a:p>
            </p:txBody>
          </p:sp>
        </p:grpSp>
      </p:grpSp>
      <p:grpSp>
        <p:nvGrpSpPr>
          <p:cNvPr id="91" name="그룹 90">
            <a:extLst>
              <a:ext uri="{FF2B5EF4-FFF2-40B4-BE49-F238E27FC236}">
                <a16:creationId xmlns:a16="http://schemas.microsoft.com/office/drawing/2014/main" id="{2C77224C-FE51-089B-59DD-6D8D62F68A29}"/>
              </a:ext>
            </a:extLst>
          </p:cNvPr>
          <p:cNvGrpSpPr/>
          <p:nvPr/>
        </p:nvGrpSpPr>
        <p:grpSpPr>
          <a:xfrm>
            <a:off x="2926220" y="10729907"/>
            <a:ext cx="1158778" cy="246221"/>
            <a:chOff x="1592656" y="10254115"/>
            <a:chExt cx="1467914" cy="246221"/>
          </a:xfrm>
        </p:grpSpPr>
        <p:sp>
          <p:nvSpPr>
            <p:cNvPr id="127" name="TextBox 126">
              <a:extLst>
                <a:ext uri="{FF2B5EF4-FFF2-40B4-BE49-F238E27FC236}">
                  <a16:creationId xmlns:a16="http://schemas.microsoft.com/office/drawing/2014/main" id="{D82FC9ED-5203-7B88-5005-C8C6EF43AD65}"/>
                </a:ext>
              </a:extLst>
            </p:cNvPr>
            <p:cNvSpPr txBox="1"/>
            <p:nvPr/>
          </p:nvSpPr>
          <p:spPr>
            <a:xfrm>
              <a:off x="1665986" y="10254115"/>
              <a:ext cx="1394584" cy="246221"/>
            </a:xfrm>
            <a:prstGeom prst="rect">
              <a:avLst/>
            </a:prstGeom>
            <a:noFill/>
            <a:ln>
              <a:noFill/>
            </a:ln>
          </p:spPr>
          <p:txBody>
            <a:bodyPr wrap="square">
              <a:spAutoFit/>
            </a:bodyPr>
            <a:lstStyle/>
            <a:p>
              <a:pPr>
                <a:defRPr lang="en-US" altLang="ko-KR" sz="900" b="0" i="0" u="none" strike="noStrike" kern="1200" baseline="0">
                  <a:ln>
                    <a:solidFill>
                      <a:schemeClr val="accent1">
                        <a:alpha val="0"/>
                      </a:schemeClr>
                    </a:solidFill>
                  </a:ln>
                  <a:solidFill>
                    <a:schemeClr val="tx1"/>
                  </a:solidFill>
                  <a:latin typeface="KoPub돋움체 Medium" panose="00000600000000000000" pitchFamily="2" charset="-127"/>
                  <a:ea typeface="KoPub돋움체 Medium" panose="00000600000000000000" pitchFamily="2" charset="-127"/>
                  <a:cs typeface="+mn-cs"/>
                </a:defRPr>
              </a:pPr>
              <a:r>
                <a:rPr lang="en-US" altLang="ko-KR" sz="1000" b="1" dirty="0">
                  <a:ln>
                    <a:solidFill>
                      <a:schemeClr val="accent1">
                        <a:alpha val="0"/>
                      </a:schemeClr>
                    </a:solidFill>
                  </a:ln>
                  <a:solidFill>
                    <a:schemeClr val="tx1">
                      <a:lumMod val="65000"/>
                      <a:lumOff val="35000"/>
                    </a:schemeClr>
                  </a:solidFill>
                  <a:latin typeface="KoPub돋움체 Medium" panose="00000600000000000000" pitchFamily="2" charset="-127"/>
                  <a:ea typeface="KoPub돋움체 Medium" panose="00000600000000000000" pitchFamily="2" charset="-127"/>
                </a:rPr>
                <a:t>4-5</a:t>
              </a:r>
              <a:r>
                <a:rPr lang="ko-KR" altLang="en-US" sz="1000" b="1" dirty="0">
                  <a:ln>
                    <a:solidFill>
                      <a:schemeClr val="accent1">
                        <a:alpha val="0"/>
                      </a:schemeClr>
                    </a:solidFill>
                  </a:ln>
                  <a:solidFill>
                    <a:schemeClr val="tx1">
                      <a:lumMod val="65000"/>
                      <a:lumOff val="35000"/>
                    </a:schemeClr>
                  </a:solidFill>
                  <a:latin typeface="KoPub돋움체 Medium" panose="00000600000000000000" pitchFamily="2" charset="-127"/>
                  <a:ea typeface="KoPub돋움체 Medium" panose="00000600000000000000" pitchFamily="2" charset="-127"/>
                </a:rPr>
                <a:t>점</a:t>
              </a:r>
              <a:r>
                <a:rPr lang="en-US" altLang="ko-KR" sz="1000" b="1" dirty="0">
                  <a:ln>
                    <a:solidFill>
                      <a:schemeClr val="accent1">
                        <a:alpha val="0"/>
                      </a:schemeClr>
                    </a:solidFill>
                  </a:ln>
                  <a:solidFill>
                    <a:schemeClr val="tx1">
                      <a:lumMod val="65000"/>
                      <a:lumOff val="35000"/>
                    </a:schemeClr>
                  </a:solidFill>
                  <a:latin typeface="KoPub돋움체 Medium" panose="00000600000000000000" pitchFamily="2" charset="-127"/>
                  <a:ea typeface="KoPub돋움체 Medium" panose="00000600000000000000" pitchFamily="2" charset="-127"/>
                </a:rPr>
                <a:t>(</a:t>
              </a:r>
              <a:r>
                <a:rPr lang="ko-KR" altLang="en-US" sz="1000" b="1" dirty="0">
                  <a:ln>
                    <a:solidFill>
                      <a:schemeClr val="accent1">
                        <a:alpha val="0"/>
                      </a:schemeClr>
                    </a:solidFill>
                  </a:ln>
                  <a:solidFill>
                    <a:schemeClr val="tx1">
                      <a:lumMod val="65000"/>
                      <a:lumOff val="35000"/>
                    </a:schemeClr>
                  </a:solidFill>
                  <a:latin typeface="KoPub돋움체 Medium" panose="00000600000000000000" pitchFamily="2" charset="-127"/>
                  <a:ea typeface="KoPub돋움체 Medium" panose="00000600000000000000" pitchFamily="2" charset="-127"/>
                </a:rPr>
                <a:t>더욱 중요</a:t>
              </a:r>
              <a:r>
                <a:rPr lang="en-US" altLang="ko-KR" sz="1000" b="1" dirty="0">
                  <a:ln>
                    <a:solidFill>
                      <a:schemeClr val="accent1">
                        <a:alpha val="0"/>
                      </a:schemeClr>
                    </a:solidFill>
                  </a:ln>
                  <a:solidFill>
                    <a:schemeClr val="tx1">
                      <a:lumMod val="65000"/>
                      <a:lumOff val="35000"/>
                    </a:schemeClr>
                  </a:solidFill>
                  <a:latin typeface="KoPub돋움체 Medium" panose="00000600000000000000" pitchFamily="2" charset="-127"/>
                  <a:ea typeface="KoPub돋움체 Medium" panose="00000600000000000000" pitchFamily="2" charset="-127"/>
                </a:rPr>
                <a:t>)</a:t>
              </a:r>
            </a:p>
          </p:txBody>
        </p:sp>
        <p:sp>
          <p:nvSpPr>
            <p:cNvPr id="128" name="object 5">
              <a:extLst>
                <a:ext uri="{FF2B5EF4-FFF2-40B4-BE49-F238E27FC236}">
                  <a16:creationId xmlns:a16="http://schemas.microsoft.com/office/drawing/2014/main" id="{B22DF682-A29C-7EF5-ACFD-EE55555CDC10}"/>
                </a:ext>
              </a:extLst>
            </p:cNvPr>
            <p:cNvSpPr/>
            <p:nvPr/>
          </p:nvSpPr>
          <p:spPr>
            <a:xfrm>
              <a:off x="1592656" y="10351900"/>
              <a:ext cx="66040" cy="66040"/>
            </a:xfrm>
            <a:custGeom>
              <a:avLst/>
              <a:gdLst/>
              <a:ahLst/>
              <a:cxnLst/>
              <a:rect l="l" t="t" r="r" b="b"/>
              <a:pathLst>
                <a:path w="66039" h="66039">
                  <a:moveTo>
                    <a:pt x="0" y="65747"/>
                  </a:moveTo>
                  <a:lnTo>
                    <a:pt x="65747" y="65747"/>
                  </a:lnTo>
                  <a:lnTo>
                    <a:pt x="65747" y="0"/>
                  </a:lnTo>
                  <a:lnTo>
                    <a:pt x="0" y="0"/>
                  </a:lnTo>
                  <a:lnTo>
                    <a:pt x="0" y="65747"/>
                  </a:lnTo>
                  <a:close/>
                </a:path>
              </a:pathLst>
            </a:custGeom>
            <a:solidFill>
              <a:srgbClr val="00338D"/>
            </a:solidFill>
          </p:spPr>
          <p:txBody>
            <a:bodyPr wrap="square" lIns="0" tIns="0" rIns="0" bIns="0" rtlCol="0"/>
            <a:lstStyle/>
            <a:p>
              <a:pPr marL="0" marR="0" lvl="0" indent="0" defTabSz="914400" eaLnBrk="1" fontAlgn="auto" latinLnBrk="1" hangingPunct="1">
                <a:lnSpc>
                  <a:spcPct val="100000"/>
                </a:lnSpc>
                <a:spcBef>
                  <a:spcPts val="0"/>
                </a:spcBef>
                <a:spcAft>
                  <a:spcPts val="0"/>
                </a:spcAft>
                <a:buClrTx/>
                <a:buSzTx/>
                <a:buFontTx/>
                <a:buNone/>
                <a:tabLst/>
                <a:defRPr/>
              </a:pPr>
              <a:endParaRPr kumimoji="0" sz="1000" b="0" i="0" u="none" strike="noStrike" kern="0" cap="none" spc="0" normalizeH="0" baseline="0" noProof="0">
                <a:ln>
                  <a:noFill/>
                </a:ln>
                <a:solidFill>
                  <a:prstClr val="black"/>
                </a:solidFill>
                <a:effectLst/>
                <a:uLnTx/>
                <a:uFillTx/>
              </a:endParaRPr>
            </a:p>
          </p:txBody>
        </p:sp>
      </p:grpSp>
      <p:grpSp>
        <p:nvGrpSpPr>
          <p:cNvPr id="131" name="그룹 130">
            <a:extLst>
              <a:ext uri="{FF2B5EF4-FFF2-40B4-BE49-F238E27FC236}">
                <a16:creationId xmlns:a16="http://schemas.microsoft.com/office/drawing/2014/main" id="{13F8062A-5D9E-9B9A-EB66-CC701186662D}"/>
              </a:ext>
            </a:extLst>
          </p:cNvPr>
          <p:cNvGrpSpPr/>
          <p:nvPr/>
        </p:nvGrpSpPr>
        <p:grpSpPr>
          <a:xfrm>
            <a:off x="4196945" y="10729907"/>
            <a:ext cx="795972" cy="246221"/>
            <a:chOff x="1592656" y="10254115"/>
            <a:chExt cx="795972" cy="246221"/>
          </a:xfrm>
        </p:grpSpPr>
        <p:sp>
          <p:nvSpPr>
            <p:cNvPr id="132" name="TextBox 131">
              <a:extLst>
                <a:ext uri="{FF2B5EF4-FFF2-40B4-BE49-F238E27FC236}">
                  <a16:creationId xmlns:a16="http://schemas.microsoft.com/office/drawing/2014/main" id="{3E664FB2-5EA4-D037-E008-8671EC348C65}"/>
                </a:ext>
              </a:extLst>
            </p:cNvPr>
            <p:cNvSpPr txBox="1"/>
            <p:nvPr/>
          </p:nvSpPr>
          <p:spPr>
            <a:xfrm>
              <a:off x="1665986" y="10254115"/>
              <a:ext cx="722642" cy="246221"/>
            </a:xfrm>
            <a:prstGeom prst="rect">
              <a:avLst/>
            </a:prstGeom>
            <a:noFill/>
            <a:ln>
              <a:noFill/>
            </a:ln>
          </p:spPr>
          <p:txBody>
            <a:bodyPr wrap="square">
              <a:spAutoFit/>
            </a:bodyPr>
            <a:lstStyle/>
            <a:p>
              <a:pPr>
                <a:defRPr lang="en-US" altLang="ko-KR" sz="900" b="0" i="0" u="none" strike="noStrike" kern="1200" baseline="0">
                  <a:ln>
                    <a:solidFill>
                      <a:schemeClr val="accent1">
                        <a:alpha val="0"/>
                      </a:schemeClr>
                    </a:solidFill>
                  </a:ln>
                  <a:solidFill>
                    <a:schemeClr val="tx1"/>
                  </a:solidFill>
                  <a:latin typeface="KoPub돋움체 Medium" panose="00000600000000000000" pitchFamily="2" charset="-127"/>
                  <a:ea typeface="KoPub돋움체 Medium" panose="00000600000000000000" pitchFamily="2" charset="-127"/>
                  <a:cs typeface="+mn-cs"/>
                </a:defRPr>
              </a:pPr>
              <a:r>
                <a:rPr lang="en-US" altLang="ko-KR" sz="1000" b="1" dirty="0">
                  <a:ln>
                    <a:solidFill>
                      <a:schemeClr val="accent1">
                        <a:alpha val="0"/>
                      </a:schemeClr>
                    </a:solidFill>
                  </a:ln>
                  <a:solidFill>
                    <a:schemeClr val="tx1">
                      <a:lumMod val="65000"/>
                      <a:lumOff val="35000"/>
                    </a:schemeClr>
                  </a:solidFill>
                  <a:latin typeface="KoPub돋움체 Medium" panose="00000600000000000000" pitchFamily="2" charset="-127"/>
                  <a:ea typeface="KoPub돋움체 Medium" panose="00000600000000000000" pitchFamily="2" charset="-127"/>
                </a:rPr>
                <a:t>3</a:t>
              </a:r>
              <a:r>
                <a:rPr lang="ko-KR" altLang="en-US" sz="1000" b="1" dirty="0">
                  <a:ln>
                    <a:solidFill>
                      <a:schemeClr val="accent1">
                        <a:alpha val="0"/>
                      </a:schemeClr>
                    </a:solidFill>
                  </a:ln>
                  <a:solidFill>
                    <a:schemeClr val="tx1">
                      <a:lumMod val="65000"/>
                      <a:lumOff val="35000"/>
                    </a:schemeClr>
                  </a:solidFill>
                  <a:latin typeface="KoPub돋움체 Medium" panose="00000600000000000000" pitchFamily="2" charset="-127"/>
                  <a:ea typeface="KoPub돋움체 Medium" panose="00000600000000000000" pitchFamily="2" charset="-127"/>
                </a:rPr>
                <a:t>점</a:t>
              </a:r>
              <a:r>
                <a:rPr lang="en-US" altLang="ko-KR" sz="1000" b="1" dirty="0">
                  <a:ln>
                    <a:solidFill>
                      <a:schemeClr val="accent1">
                        <a:alpha val="0"/>
                      </a:schemeClr>
                    </a:solidFill>
                  </a:ln>
                  <a:solidFill>
                    <a:schemeClr val="tx1">
                      <a:lumMod val="65000"/>
                      <a:lumOff val="35000"/>
                    </a:schemeClr>
                  </a:solidFill>
                  <a:latin typeface="KoPub돋움체 Medium" panose="00000600000000000000" pitchFamily="2" charset="-127"/>
                  <a:ea typeface="KoPub돋움체 Medium" panose="00000600000000000000" pitchFamily="2" charset="-127"/>
                </a:rPr>
                <a:t>(</a:t>
              </a:r>
              <a:r>
                <a:rPr lang="ko-KR" altLang="en-US" sz="1000" b="1" dirty="0">
                  <a:ln>
                    <a:solidFill>
                      <a:schemeClr val="accent1">
                        <a:alpha val="0"/>
                      </a:schemeClr>
                    </a:solidFill>
                  </a:ln>
                  <a:solidFill>
                    <a:schemeClr val="tx1">
                      <a:lumMod val="65000"/>
                      <a:lumOff val="35000"/>
                    </a:schemeClr>
                  </a:solidFill>
                  <a:latin typeface="KoPub돋움체 Medium" panose="00000600000000000000" pitchFamily="2" charset="-127"/>
                  <a:ea typeface="KoPub돋움체 Medium" panose="00000600000000000000" pitchFamily="2" charset="-127"/>
                </a:rPr>
                <a:t>중립</a:t>
              </a:r>
              <a:r>
                <a:rPr lang="en-US" altLang="ko-KR" sz="1000" b="1" dirty="0">
                  <a:ln>
                    <a:solidFill>
                      <a:schemeClr val="accent1">
                        <a:alpha val="0"/>
                      </a:schemeClr>
                    </a:solidFill>
                  </a:ln>
                  <a:solidFill>
                    <a:schemeClr val="tx1">
                      <a:lumMod val="65000"/>
                      <a:lumOff val="35000"/>
                    </a:schemeClr>
                  </a:solidFill>
                  <a:latin typeface="KoPub돋움체 Medium" panose="00000600000000000000" pitchFamily="2" charset="-127"/>
                  <a:ea typeface="KoPub돋움체 Medium" panose="00000600000000000000" pitchFamily="2" charset="-127"/>
                </a:rPr>
                <a:t>)</a:t>
              </a:r>
            </a:p>
          </p:txBody>
        </p:sp>
        <p:sp>
          <p:nvSpPr>
            <p:cNvPr id="140" name="object 5">
              <a:extLst>
                <a:ext uri="{FF2B5EF4-FFF2-40B4-BE49-F238E27FC236}">
                  <a16:creationId xmlns:a16="http://schemas.microsoft.com/office/drawing/2014/main" id="{D10EB497-9705-DA6B-D3E7-412D4639CD0D}"/>
                </a:ext>
              </a:extLst>
            </p:cNvPr>
            <p:cNvSpPr/>
            <p:nvPr/>
          </p:nvSpPr>
          <p:spPr>
            <a:xfrm>
              <a:off x="1592656" y="10351900"/>
              <a:ext cx="66040" cy="66040"/>
            </a:xfrm>
            <a:custGeom>
              <a:avLst/>
              <a:gdLst/>
              <a:ahLst/>
              <a:cxnLst/>
              <a:rect l="l" t="t" r="r" b="b"/>
              <a:pathLst>
                <a:path w="66039" h="66039">
                  <a:moveTo>
                    <a:pt x="0" y="65747"/>
                  </a:moveTo>
                  <a:lnTo>
                    <a:pt x="65747" y="65747"/>
                  </a:lnTo>
                  <a:lnTo>
                    <a:pt x="65747" y="0"/>
                  </a:lnTo>
                  <a:lnTo>
                    <a:pt x="0" y="0"/>
                  </a:lnTo>
                  <a:lnTo>
                    <a:pt x="0" y="65747"/>
                  </a:lnTo>
                  <a:close/>
                </a:path>
              </a:pathLst>
            </a:custGeom>
            <a:solidFill>
              <a:srgbClr val="00B8F5"/>
            </a:solidFill>
          </p:spPr>
          <p:txBody>
            <a:bodyPr wrap="square" lIns="0" tIns="0" rIns="0" bIns="0" rtlCol="0"/>
            <a:lstStyle/>
            <a:p>
              <a:pPr marL="0" marR="0" lvl="0" indent="0" defTabSz="914400" eaLnBrk="1" fontAlgn="auto" latinLnBrk="1" hangingPunct="1">
                <a:lnSpc>
                  <a:spcPct val="100000"/>
                </a:lnSpc>
                <a:spcBef>
                  <a:spcPts val="0"/>
                </a:spcBef>
                <a:spcAft>
                  <a:spcPts val="0"/>
                </a:spcAft>
                <a:buClrTx/>
                <a:buSzTx/>
                <a:buFontTx/>
                <a:buNone/>
                <a:tabLst/>
                <a:defRPr/>
              </a:pPr>
              <a:endParaRPr kumimoji="0" sz="1000" b="0" i="0" u="none" strike="noStrike" kern="0" cap="none" spc="0" normalizeH="0" baseline="0" noProof="0">
                <a:ln>
                  <a:noFill/>
                </a:ln>
                <a:solidFill>
                  <a:prstClr val="black"/>
                </a:solidFill>
                <a:effectLst/>
                <a:uLnTx/>
                <a:uFillTx/>
              </a:endParaRPr>
            </a:p>
          </p:txBody>
        </p:sp>
      </p:grpSp>
      <p:grpSp>
        <p:nvGrpSpPr>
          <p:cNvPr id="141" name="그룹 140">
            <a:extLst>
              <a:ext uri="{FF2B5EF4-FFF2-40B4-BE49-F238E27FC236}">
                <a16:creationId xmlns:a16="http://schemas.microsoft.com/office/drawing/2014/main" id="{A0CF9A31-0564-BCB8-5C74-24DE56EBBA07}"/>
              </a:ext>
            </a:extLst>
          </p:cNvPr>
          <p:cNvGrpSpPr/>
          <p:nvPr/>
        </p:nvGrpSpPr>
        <p:grpSpPr>
          <a:xfrm>
            <a:off x="5104864" y="10729907"/>
            <a:ext cx="1105347" cy="246221"/>
            <a:chOff x="1592656" y="10254115"/>
            <a:chExt cx="1105347" cy="246221"/>
          </a:xfrm>
        </p:grpSpPr>
        <p:sp>
          <p:nvSpPr>
            <p:cNvPr id="142" name="TextBox 141">
              <a:extLst>
                <a:ext uri="{FF2B5EF4-FFF2-40B4-BE49-F238E27FC236}">
                  <a16:creationId xmlns:a16="http://schemas.microsoft.com/office/drawing/2014/main" id="{6325AFB5-D479-AC36-429B-313B10E4C5F6}"/>
                </a:ext>
              </a:extLst>
            </p:cNvPr>
            <p:cNvSpPr txBox="1"/>
            <p:nvPr/>
          </p:nvSpPr>
          <p:spPr>
            <a:xfrm>
              <a:off x="1665986" y="10254115"/>
              <a:ext cx="1032017" cy="246221"/>
            </a:xfrm>
            <a:prstGeom prst="rect">
              <a:avLst/>
            </a:prstGeom>
            <a:noFill/>
            <a:ln>
              <a:noFill/>
            </a:ln>
          </p:spPr>
          <p:txBody>
            <a:bodyPr wrap="square">
              <a:spAutoFit/>
            </a:bodyPr>
            <a:lstStyle/>
            <a:p>
              <a:pPr>
                <a:defRPr lang="en-US" altLang="ko-KR" sz="900" b="0" i="0" u="none" strike="noStrike" kern="1200" baseline="0">
                  <a:ln>
                    <a:solidFill>
                      <a:schemeClr val="accent1">
                        <a:alpha val="0"/>
                      </a:schemeClr>
                    </a:solidFill>
                  </a:ln>
                  <a:solidFill>
                    <a:schemeClr val="tx1"/>
                  </a:solidFill>
                  <a:latin typeface="KoPub돋움체 Medium" panose="00000600000000000000" pitchFamily="2" charset="-127"/>
                  <a:ea typeface="KoPub돋움체 Medium" panose="00000600000000000000" pitchFamily="2" charset="-127"/>
                  <a:cs typeface="+mn-cs"/>
                </a:defRPr>
              </a:pPr>
              <a:r>
                <a:rPr lang="en-US" altLang="ko-KR" sz="1000" b="1" dirty="0">
                  <a:ln>
                    <a:solidFill>
                      <a:schemeClr val="accent1">
                        <a:alpha val="0"/>
                      </a:schemeClr>
                    </a:solidFill>
                  </a:ln>
                  <a:solidFill>
                    <a:schemeClr val="tx1">
                      <a:lumMod val="65000"/>
                      <a:lumOff val="35000"/>
                    </a:schemeClr>
                  </a:solidFill>
                  <a:latin typeface="KoPub돋움체 Medium" panose="00000600000000000000" pitchFamily="2" charset="-127"/>
                  <a:ea typeface="KoPub돋움체 Medium" panose="00000600000000000000" pitchFamily="2" charset="-127"/>
                </a:rPr>
                <a:t>1-2</a:t>
              </a:r>
              <a:r>
                <a:rPr lang="ko-KR" altLang="en-US" sz="1000" b="1" dirty="0">
                  <a:ln>
                    <a:solidFill>
                      <a:schemeClr val="accent1">
                        <a:alpha val="0"/>
                      </a:schemeClr>
                    </a:solidFill>
                  </a:ln>
                  <a:solidFill>
                    <a:schemeClr val="tx1">
                      <a:lumMod val="65000"/>
                      <a:lumOff val="35000"/>
                    </a:schemeClr>
                  </a:solidFill>
                  <a:latin typeface="KoPub돋움체 Medium" panose="00000600000000000000" pitchFamily="2" charset="-127"/>
                  <a:ea typeface="KoPub돋움체 Medium" panose="00000600000000000000" pitchFamily="2" charset="-127"/>
                </a:rPr>
                <a:t>점</a:t>
              </a:r>
              <a:r>
                <a:rPr lang="en-US" altLang="ko-KR" sz="1000" b="1" dirty="0">
                  <a:ln>
                    <a:solidFill>
                      <a:schemeClr val="accent1">
                        <a:alpha val="0"/>
                      </a:schemeClr>
                    </a:solidFill>
                  </a:ln>
                  <a:solidFill>
                    <a:schemeClr val="tx1">
                      <a:lumMod val="65000"/>
                      <a:lumOff val="35000"/>
                    </a:schemeClr>
                  </a:solidFill>
                  <a:latin typeface="KoPub돋움체 Medium" panose="00000600000000000000" pitchFamily="2" charset="-127"/>
                  <a:ea typeface="KoPub돋움체 Medium" panose="00000600000000000000" pitchFamily="2" charset="-127"/>
                </a:rPr>
                <a:t>(</a:t>
              </a:r>
              <a:r>
                <a:rPr lang="ko-KR" altLang="en-US" sz="1000" b="1" dirty="0">
                  <a:ln>
                    <a:solidFill>
                      <a:schemeClr val="accent1">
                        <a:alpha val="0"/>
                      </a:schemeClr>
                    </a:solidFill>
                  </a:ln>
                  <a:solidFill>
                    <a:schemeClr val="tx1">
                      <a:lumMod val="65000"/>
                      <a:lumOff val="35000"/>
                    </a:schemeClr>
                  </a:solidFill>
                  <a:latin typeface="KoPub돋움체 Medium" panose="00000600000000000000" pitchFamily="2" charset="-127"/>
                  <a:ea typeface="KoPub돋움체 Medium" panose="00000600000000000000" pitchFamily="2" charset="-127"/>
                </a:rPr>
                <a:t>덜 중요</a:t>
              </a:r>
              <a:r>
                <a:rPr lang="en-US" altLang="ko-KR" sz="1000" b="1" dirty="0">
                  <a:ln>
                    <a:solidFill>
                      <a:schemeClr val="accent1">
                        <a:alpha val="0"/>
                      </a:schemeClr>
                    </a:solidFill>
                  </a:ln>
                  <a:solidFill>
                    <a:schemeClr val="tx1">
                      <a:lumMod val="65000"/>
                      <a:lumOff val="35000"/>
                    </a:schemeClr>
                  </a:solidFill>
                  <a:latin typeface="KoPub돋움체 Medium" panose="00000600000000000000" pitchFamily="2" charset="-127"/>
                  <a:ea typeface="KoPub돋움체 Medium" panose="00000600000000000000" pitchFamily="2" charset="-127"/>
                </a:rPr>
                <a:t>)</a:t>
              </a:r>
            </a:p>
          </p:txBody>
        </p:sp>
        <p:sp>
          <p:nvSpPr>
            <p:cNvPr id="143" name="object 5">
              <a:extLst>
                <a:ext uri="{FF2B5EF4-FFF2-40B4-BE49-F238E27FC236}">
                  <a16:creationId xmlns:a16="http://schemas.microsoft.com/office/drawing/2014/main" id="{029D9F88-6F92-9A51-2609-7DF9E40B92B9}"/>
                </a:ext>
              </a:extLst>
            </p:cNvPr>
            <p:cNvSpPr/>
            <p:nvPr/>
          </p:nvSpPr>
          <p:spPr>
            <a:xfrm>
              <a:off x="1592656" y="10351900"/>
              <a:ext cx="66040" cy="66040"/>
            </a:xfrm>
            <a:custGeom>
              <a:avLst/>
              <a:gdLst/>
              <a:ahLst/>
              <a:cxnLst/>
              <a:rect l="l" t="t" r="r" b="b"/>
              <a:pathLst>
                <a:path w="66039" h="66039">
                  <a:moveTo>
                    <a:pt x="0" y="65747"/>
                  </a:moveTo>
                  <a:lnTo>
                    <a:pt x="65747" y="65747"/>
                  </a:lnTo>
                  <a:lnTo>
                    <a:pt x="65747" y="0"/>
                  </a:lnTo>
                  <a:lnTo>
                    <a:pt x="0" y="0"/>
                  </a:lnTo>
                  <a:lnTo>
                    <a:pt x="0" y="65747"/>
                  </a:lnTo>
                  <a:close/>
                </a:path>
              </a:pathLst>
            </a:custGeom>
            <a:solidFill>
              <a:srgbClr val="1E49E2"/>
            </a:solidFill>
          </p:spPr>
          <p:txBody>
            <a:bodyPr wrap="square" lIns="0" tIns="0" rIns="0" bIns="0" rtlCol="0"/>
            <a:lstStyle/>
            <a:p>
              <a:pPr marL="0" marR="0" lvl="0" indent="0" defTabSz="914400" eaLnBrk="1" fontAlgn="auto" latinLnBrk="1" hangingPunct="1">
                <a:lnSpc>
                  <a:spcPct val="100000"/>
                </a:lnSpc>
                <a:spcBef>
                  <a:spcPts val="0"/>
                </a:spcBef>
                <a:spcAft>
                  <a:spcPts val="0"/>
                </a:spcAft>
                <a:buClrTx/>
                <a:buSzTx/>
                <a:buFontTx/>
                <a:buNone/>
                <a:tabLst/>
                <a:defRPr/>
              </a:pPr>
              <a:endParaRPr kumimoji="0" sz="1000" b="0" i="0" u="none" strike="noStrike" kern="0" cap="none" spc="0" normalizeH="0" baseline="0" noProof="0">
                <a:ln>
                  <a:noFill/>
                </a:ln>
                <a:solidFill>
                  <a:prstClr val="black"/>
                </a:solidFill>
                <a:effectLst/>
                <a:uLnTx/>
                <a:uFillTx/>
              </a:endParaRPr>
            </a:p>
          </p:txBody>
        </p:sp>
      </p:grpSp>
      <p:sp>
        <p:nvSpPr>
          <p:cNvPr id="144" name="TextBox 143">
            <a:extLst>
              <a:ext uri="{FF2B5EF4-FFF2-40B4-BE49-F238E27FC236}">
                <a16:creationId xmlns:a16="http://schemas.microsoft.com/office/drawing/2014/main" id="{3E1361AD-61EE-49F9-F7A4-BFA524DD403B}"/>
              </a:ext>
            </a:extLst>
          </p:cNvPr>
          <p:cNvSpPr txBox="1"/>
          <p:nvPr/>
        </p:nvSpPr>
        <p:spPr>
          <a:xfrm>
            <a:off x="650891" y="11192260"/>
            <a:ext cx="5345752" cy="369332"/>
          </a:xfrm>
          <a:prstGeom prst="rect">
            <a:avLst/>
          </a:prstGeom>
          <a:noFill/>
        </p:spPr>
        <p:txBody>
          <a:bodyPr wrap="square" rtlCol="0">
            <a:spAutoFit/>
          </a:bodyPr>
          <a:lstStyle>
            <a:defPPr>
              <a:defRPr lang="en-US"/>
            </a:defPPr>
            <a:lvl1pPr marR="0" lvl="0" algn="just" defTabSz="914400" fontAlgn="auto">
              <a:lnSpc>
                <a:spcPct val="100000"/>
              </a:lnSpc>
              <a:spcBef>
                <a:spcPts val="0"/>
              </a:spcBef>
              <a:spcAft>
                <a:spcPts val="0"/>
              </a:spcAft>
              <a:buClrTx/>
              <a:buSzTx/>
              <a:tabLst/>
              <a:defRPr kumimoji="0" sz="1100" b="1" i="0" u="none" strike="noStrike" cap="none" normalizeH="0" baseline="0">
                <a:ln>
                  <a:solidFill>
                    <a:srgbClr val="FD349C">
                      <a:alpha val="0"/>
                    </a:srgbClr>
                  </a:solidFill>
                </a:ln>
                <a:solidFill>
                  <a:schemeClr val="bg1">
                    <a:lumMod val="50000"/>
                  </a:schemeClr>
                </a:solidFill>
                <a:effectLst/>
                <a:uLnTx/>
                <a:uFillTx/>
                <a:latin typeface="KoPub돋움체 Medium" panose="02020603020101020101" pitchFamily="18" charset="-127"/>
                <a:ea typeface="KoPub돋움체 Medium" panose="02020603020101020101" pitchFamily="18" charset="-127"/>
              </a:defRPr>
            </a:lvl1pPr>
          </a:lstStyle>
          <a:p>
            <a:pPr algn="l"/>
            <a:r>
              <a:rPr lang="en-US" altLang="ko-KR" sz="900" spc="-50" dirty="0">
                <a:solidFill>
                  <a:schemeClr val="bg1">
                    <a:lumMod val="65000"/>
                  </a:schemeClr>
                </a:solidFill>
              </a:rPr>
              <a:t>Source: KPMG Global(2023), ‘2023 Global Construction Survey’</a:t>
            </a:r>
          </a:p>
          <a:p>
            <a:pPr algn="l"/>
            <a:r>
              <a:rPr lang="en-US" altLang="ko-KR" sz="900" spc="-50" dirty="0">
                <a:solidFill>
                  <a:schemeClr val="bg1">
                    <a:lumMod val="65000"/>
                  </a:schemeClr>
                </a:solidFill>
              </a:rPr>
              <a:t>Note: 121</a:t>
            </a:r>
            <a:r>
              <a:rPr lang="ko-KR" altLang="en-US" sz="900" spc="-50" dirty="0">
                <a:solidFill>
                  <a:schemeClr val="bg1">
                    <a:lumMod val="65000"/>
                  </a:schemeClr>
                </a:solidFill>
              </a:rPr>
              <a:t>개의</a:t>
            </a:r>
            <a:r>
              <a:rPr lang="en-US" altLang="ko-KR" sz="900" spc="-50" dirty="0">
                <a:solidFill>
                  <a:schemeClr val="bg1">
                    <a:lumMod val="65000"/>
                  </a:schemeClr>
                </a:solidFill>
              </a:rPr>
              <a:t> </a:t>
            </a:r>
            <a:r>
              <a:rPr lang="ko-KR" altLang="en-US" sz="900" spc="-50" dirty="0">
                <a:solidFill>
                  <a:schemeClr val="bg1">
                    <a:lumMod val="65000"/>
                  </a:schemeClr>
                </a:solidFill>
              </a:rPr>
              <a:t>엔지니어링</a:t>
            </a:r>
            <a:r>
              <a:rPr lang="en-US" altLang="ko-KR" sz="900" spc="-50" dirty="0">
                <a:solidFill>
                  <a:schemeClr val="bg1">
                    <a:lumMod val="65000"/>
                  </a:schemeClr>
                </a:solidFill>
              </a:rPr>
              <a:t>/</a:t>
            </a:r>
            <a:r>
              <a:rPr lang="ko-KR" altLang="en-US" sz="900" spc="-50" dirty="0">
                <a:solidFill>
                  <a:schemeClr val="bg1">
                    <a:lumMod val="65000"/>
                  </a:schemeClr>
                </a:solidFill>
              </a:rPr>
              <a:t>건설업체</a:t>
            </a:r>
            <a:r>
              <a:rPr lang="en-US" altLang="ko-KR" sz="900" spc="-50" dirty="0">
                <a:solidFill>
                  <a:schemeClr val="bg1">
                    <a:lumMod val="65000"/>
                  </a:schemeClr>
                </a:solidFill>
              </a:rPr>
              <a:t>, 146</a:t>
            </a:r>
            <a:r>
              <a:rPr lang="ko-KR" altLang="en-US" sz="900" spc="-50" dirty="0">
                <a:solidFill>
                  <a:schemeClr val="bg1">
                    <a:lumMod val="65000"/>
                  </a:schemeClr>
                </a:solidFill>
              </a:rPr>
              <a:t>개의 인프라 프로젝트 발주업체를 대상으로 총</a:t>
            </a:r>
            <a:r>
              <a:rPr lang="en-US" altLang="ko-KR" sz="900" spc="-50" dirty="0">
                <a:solidFill>
                  <a:schemeClr val="bg1">
                    <a:lumMod val="65000"/>
                  </a:schemeClr>
                </a:solidFill>
              </a:rPr>
              <a:t> 267</a:t>
            </a:r>
            <a:r>
              <a:rPr lang="ko-KR" altLang="en-US" sz="900" spc="-50" dirty="0">
                <a:solidFill>
                  <a:schemeClr val="bg1">
                    <a:lumMod val="65000"/>
                  </a:schemeClr>
                </a:solidFill>
              </a:rPr>
              <a:t>개 기업 대상으로 설문</a:t>
            </a:r>
          </a:p>
        </p:txBody>
      </p:sp>
      <p:grpSp>
        <p:nvGrpSpPr>
          <p:cNvPr id="33" name="그룹 32">
            <a:extLst>
              <a:ext uri="{FF2B5EF4-FFF2-40B4-BE49-F238E27FC236}">
                <a16:creationId xmlns:a16="http://schemas.microsoft.com/office/drawing/2014/main" id="{076B8F9C-2FA4-9B9C-42F0-FEA844F541CB}"/>
              </a:ext>
            </a:extLst>
          </p:cNvPr>
          <p:cNvGrpSpPr/>
          <p:nvPr/>
        </p:nvGrpSpPr>
        <p:grpSpPr>
          <a:xfrm>
            <a:off x="1308835" y="5895253"/>
            <a:ext cx="4850783" cy="712761"/>
            <a:chOff x="1308835" y="5892859"/>
            <a:chExt cx="4850783" cy="782203"/>
          </a:xfrm>
        </p:grpSpPr>
        <p:graphicFrame>
          <p:nvGraphicFramePr>
            <p:cNvPr id="129" name="차트 128">
              <a:extLst>
                <a:ext uri="{FF2B5EF4-FFF2-40B4-BE49-F238E27FC236}">
                  <a16:creationId xmlns:a16="http://schemas.microsoft.com/office/drawing/2014/main" id="{647F7493-0173-76EA-555A-56911E2ADE80}"/>
                </a:ext>
              </a:extLst>
            </p:cNvPr>
            <p:cNvGraphicFramePr/>
            <p:nvPr>
              <p:extLst>
                <p:ext uri="{D42A27DB-BD31-4B8C-83A1-F6EECF244321}">
                  <p14:modId xmlns:p14="http://schemas.microsoft.com/office/powerpoint/2010/main" val="4171106789"/>
                </p:ext>
              </p:extLst>
            </p:nvPr>
          </p:nvGraphicFramePr>
          <p:xfrm>
            <a:off x="1999110" y="5892859"/>
            <a:ext cx="4160508" cy="782203"/>
          </p:xfrm>
          <a:graphic>
            <a:graphicData uri="http://schemas.openxmlformats.org/drawingml/2006/chart">
              <c:chart xmlns:c="http://schemas.openxmlformats.org/drawingml/2006/chart" xmlns:r="http://schemas.openxmlformats.org/officeDocument/2006/relationships" r:id="rId3"/>
            </a:graphicData>
          </a:graphic>
        </p:graphicFrame>
        <p:sp>
          <p:nvSpPr>
            <p:cNvPr id="130" name="TextBox 129">
              <a:extLst>
                <a:ext uri="{FF2B5EF4-FFF2-40B4-BE49-F238E27FC236}">
                  <a16:creationId xmlns:a16="http://schemas.microsoft.com/office/drawing/2014/main" id="{B2F36022-ACC6-EE24-4E78-26219F6ADDE7}"/>
                </a:ext>
              </a:extLst>
            </p:cNvPr>
            <p:cNvSpPr txBox="1"/>
            <p:nvPr/>
          </p:nvSpPr>
          <p:spPr>
            <a:xfrm>
              <a:off x="1308835" y="6161219"/>
              <a:ext cx="736494" cy="276999"/>
            </a:xfrm>
            <a:prstGeom prst="rect">
              <a:avLst/>
            </a:prstGeom>
            <a:noFill/>
          </p:spPr>
          <p:txBody>
            <a:bodyPr wrap="square">
              <a:spAutoFit/>
            </a:bodyPr>
            <a:lstStyle/>
            <a:p>
              <a:pPr algn="r" defTabSz="914400">
                <a:defRPr/>
              </a:pPr>
              <a:r>
                <a:rPr lang="ko-KR" altLang="en-US" sz="12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cs typeface="Pretendard ExtraBold" panose="02000903000000020004" pitchFamily="50" charset="-127"/>
                </a:rPr>
                <a:t>총합</a:t>
              </a:r>
              <a:endParaRPr lang="en-US" altLang="ko-KR" sz="12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cs typeface="Pretendard ExtraBold" panose="02000903000000020004" pitchFamily="50" charset="-127"/>
              </a:endParaRPr>
            </a:p>
          </p:txBody>
        </p:sp>
        <p:cxnSp>
          <p:nvCxnSpPr>
            <p:cNvPr id="8" name="직선 연결선 7">
              <a:extLst>
                <a:ext uri="{FF2B5EF4-FFF2-40B4-BE49-F238E27FC236}">
                  <a16:creationId xmlns:a16="http://schemas.microsoft.com/office/drawing/2014/main" id="{3304C0BB-B987-760A-FAF2-B2C926D583E7}"/>
                </a:ext>
              </a:extLst>
            </p:cNvPr>
            <p:cNvCxnSpPr>
              <a:cxnSpLocks/>
            </p:cNvCxnSpPr>
            <p:nvPr/>
          </p:nvCxnSpPr>
          <p:spPr>
            <a:xfrm flipV="1">
              <a:off x="2130389" y="6029187"/>
              <a:ext cx="0" cy="50888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32" name="그룹 31">
            <a:extLst>
              <a:ext uri="{FF2B5EF4-FFF2-40B4-BE49-F238E27FC236}">
                <a16:creationId xmlns:a16="http://schemas.microsoft.com/office/drawing/2014/main" id="{D970FC62-83A6-CF9A-95C4-FC0900669B26}"/>
              </a:ext>
            </a:extLst>
          </p:cNvPr>
          <p:cNvGrpSpPr/>
          <p:nvPr/>
        </p:nvGrpSpPr>
        <p:grpSpPr>
          <a:xfrm>
            <a:off x="576224" y="7809934"/>
            <a:ext cx="5583392" cy="2936615"/>
            <a:chOff x="576224" y="7629763"/>
            <a:chExt cx="5583392" cy="3353341"/>
          </a:xfrm>
        </p:grpSpPr>
        <p:grpSp>
          <p:nvGrpSpPr>
            <p:cNvPr id="31" name="그룹 30">
              <a:extLst>
                <a:ext uri="{FF2B5EF4-FFF2-40B4-BE49-F238E27FC236}">
                  <a16:creationId xmlns:a16="http://schemas.microsoft.com/office/drawing/2014/main" id="{76BABDBE-3188-86BC-BB44-369A7003172F}"/>
                </a:ext>
              </a:extLst>
            </p:cNvPr>
            <p:cNvGrpSpPr/>
            <p:nvPr/>
          </p:nvGrpSpPr>
          <p:grpSpPr>
            <a:xfrm>
              <a:off x="576224" y="7629763"/>
              <a:ext cx="5583392" cy="3353341"/>
              <a:chOff x="576224" y="7629763"/>
              <a:chExt cx="5583392" cy="3353341"/>
            </a:xfrm>
          </p:grpSpPr>
          <p:graphicFrame>
            <p:nvGraphicFramePr>
              <p:cNvPr id="133" name="차트 132">
                <a:extLst>
                  <a:ext uri="{FF2B5EF4-FFF2-40B4-BE49-F238E27FC236}">
                    <a16:creationId xmlns:a16="http://schemas.microsoft.com/office/drawing/2014/main" id="{2C58946F-B13C-B6D2-A2B9-C23D0926C8FB}"/>
                  </a:ext>
                </a:extLst>
              </p:cNvPr>
              <p:cNvGraphicFramePr/>
              <p:nvPr>
                <p:extLst>
                  <p:ext uri="{D42A27DB-BD31-4B8C-83A1-F6EECF244321}">
                    <p14:modId xmlns:p14="http://schemas.microsoft.com/office/powerpoint/2010/main" val="736403613"/>
                  </p:ext>
                </p:extLst>
              </p:nvPr>
            </p:nvGraphicFramePr>
            <p:xfrm>
              <a:off x="1998921" y="7629763"/>
              <a:ext cx="4160695" cy="3353341"/>
            </p:xfrm>
            <a:graphic>
              <a:graphicData uri="http://schemas.openxmlformats.org/drawingml/2006/chart">
                <c:chart xmlns:c="http://schemas.openxmlformats.org/drawingml/2006/chart" xmlns:r="http://schemas.openxmlformats.org/officeDocument/2006/relationships" r:id="rId4"/>
              </a:graphicData>
            </a:graphic>
          </p:graphicFrame>
          <p:sp>
            <p:nvSpPr>
              <p:cNvPr id="134" name="TextBox 133">
                <a:extLst>
                  <a:ext uri="{FF2B5EF4-FFF2-40B4-BE49-F238E27FC236}">
                    <a16:creationId xmlns:a16="http://schemas.microsoft.com/office/drawing/2014/main" id="{CEC3E100-D7BD-39F0-5D2A-3E88093B8E27}"/>
                  </a:ext>
                </a:extLst>
              </p:cNvPr>
              <p:cNvSpPr txBox="1"/>
              <p:nvPr/>
            </p:nvSpPr>
            <p:spPr>
              <a:xfrm>
                <a:off x="814008" y="7901718"/>
                <a:ext cx="1217756" cy="261610"/>
              </a:xfrm>
              <a:prstGeom prst="rect">
                <a:avLst/>
              </a:prstGeom>
              <a:noFill/>
            </p:spPr>
            <p:txBody>
              <a:bodyPr wrap="square">
                <a:spAutoFit/>
              </a:bodyPr>
              <a:lstStyle/>
              <a:p>
                <a:pPr algn="r" defTabSz="914400">
                  <a:defRPr/>
                </a:pPr>
                <a:r>
                  <a:rPr lang="ko-KR" altLang="en-US"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cs typeface="Pretendard ExtraBold" panose="02000903000000020004" pitchFamily="50" charset="-127"/>
                  </a:rPr>
                  <a:t>계획 기간의 연장</a:t>
                </a:r>
                <a:endParaRPr lang="en-US" altLang="ko-KR"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cs typeface="Pretendard ExtraBold" panose="02000903000000020004" pitchFamily="50" charset="-127"/>
                </a:endParaRPr>
              </a:p>
            </p:txBody>
          </p:sp>
          <p:sp>
            <p:nvSpPr>
              <p:cNvPr id="135" name="TextBox 134">
                <a:extLst>
                  <a:ext uri="{FF2B5EF4-FFF2-40B4-BE49-F238E27FC236}">
                    <a16:creationId xmlns:a16="http://schemas.microsoft.com/office/drawing/2014/main" id="{080A196D-7996-F61A-C65D-1773EB56D317}"/>
                  </a:ext>
                </a:extLst>
              </p:cNvPr>
              <p:cNvSpPr txBox="1"/>
              <p:nvPr/>
            </p:nvSpPr>
            <p:spPr>
              <a:xfrm>
                <a:off x="600130" y="8300340"/>
                <a:ext cx="1431633" cy="430887"/>
              </a:xfrm>
              <a:prstGeom prst="rect">
                <a:avLst/>
              </a:prstGeom>
              <a:noFill/>
            </p:spPr>
            <p:txBody>
              <a:bodyPr wrap="square">
                <a:spAutoFit/>
              </a:bodyPr>
              <a:lstStyle/>
              <a:p>
                <a:pPr algn="r" defTabSz="914400">
                  <a:defRPr/>
                </a:pPr>
                <a:r>
                  <a:rPr lang="ko-KR" altLang="en-US"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cs typeface="Pretendard ExtraBold" panose="02000903000000020004" pitchFamily="50" charset="-127"/>
                  </a:rPr>
                  <a:t>공급망 교란에 대비한 계약상 보호 기능 통합</a:t>
                </a:r>
                <a:endParaRPr lang="en-US" altLang="ko-KR"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cs typeface="Pretendard ExtraBold" panose="02000903000000020004" pitchFamily="50" charset="-127"/>
                </a:endParaRPr>
              </a:p>
            </p:txBody>
          </p:sp>
          <p:sp>
            <p:nvSpPr>
              <p:cNvPr id="136" name="TextBox 135">
                <a:extLst>
                  <a:ext uri="{FF2B5EF4-FFF2-40B4-BE49-F238E27FC236}">
                    <a16:creationId xmlns:a16="http://schemas.microsoft.com/office/drawing/2014/main" id="{61187E81-9808-2F07-791B-368AC0A6E7CF}"/>
                  </a:ext>
                </a:extLst>
              </p:cNvPr>
              <p:cNvSpPr txBox="1"/>
              <p:nvPr/>
            </p:nvSpPr>
            <p:spPr>
              <a:xfrm>
                <a:off x="611500" y="8824091"/>
                <a:ext cx="1420264" cy="430887"/>
              </a:xfrm>
              <a:prstGeom prst="rect">
                <a:avLst/>
              </a:prstGeom>
              <a:noFill/>
            </p:spPr>
            <p:txBody>
              <a:bodyPr wrap="square">
                <a:spAutoFit/>
              </a:bodyPr>
              <a:lstStyle/>
              <a:p>
                <a:pPr algn="r" defTabSz="914400">
                  <a:defRPr/>
                </a:pPr>
                <a:r>
                  <a:rPr lang="ko-KR" altLang="en-US"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cs typeface="Pretendard ExtraBold" panose="02000903000000020004" pitchFamily="50" charset="-127"/>
                  </a:rPr>
                  <a:t>건자재 가격 인상에 대비한  </a:t>
                </a:r>
                <a:r>
                  <a:rPr lang="ko-KR" altLang="en-US" sz="1100" b="1" spc="-50" dirty="0" err="1">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cs typeface="Pretendard ExtraBold" panose="02000903000000020004" pitchFamily="50" charset="-127"/>
                  </a:rPr>
                  <a:t>헷징전략</a:t>
                </a:r>
                <a:r>
                  <a:rPr lang="ko-KR" altLang="en-US"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cs typeface="Pretendard ExtraBold" panose="02000903000000020004" pitchFamily="50" charset="-127"/>
                  </a:rPr>
                  <a:t> 도입</a:t>
                </a:r>
                <a:endParaRPr lang="en-US" altLang="ko-KR"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cs typeface="Pretendard ExtraBold" panose="02000903000000020004" pitchFamily="50" charset="-127"/>
                </a:endParaRPr>
              </a:p>
            </p:txBody>
          </p:sp>
          <p:sp>
            <p:nvSpPr>
              <p:cNvPr id="137" name="TextBox 136">
                <a:extLst>
                  <a:ext uri="{FF2B5EF4-FFF2-40B4-BE49-F238E27FC236}">
                    <a16:creationId xmlns:a16="http://schemas.microsoft.com/office/drawing/2014/main" id="{E126C794-805F-1050-9559-A6F345575EBF}"/>
                  </a:ext>
                </a:extLst>
              </p:cNvPr>
              <p:cNvSpPr txBox="1"/>
              <p:nvPr/>
            </p:nvSpPr>
            <p:spPr>
              <a:xfrm>
                <a:off x="720514" y="9328080"/>
                <a:ext cx="1311249" cy="430887"/>
              </a:xfrm>
              <a:prstGeom prst="rect">
                <a:avLst/>
              </a:prstGeom>
              <a:noFill/>
            </p:spPr>
            <p:txBody>
              <a:bodyPr wrap="square">
                <a:spAutoFit/>
              </a:bodyPr>
              <a:lstStyle/>
              <a:p>
                <a:pPr algn="r" defTabSz="914400">
                  <a:defRPr/>
                </a:pPr>
                <a:r>
                  <a:rPr lang="ko-KR" altLang="en-US"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cs typeface="Pretendard ExtraBold" panose="02000903000000020004" pitchFamily="50" charset="-127"/>
                  </a:rPr>
                  <a:t>장비 및 자재 비용산출 </a:t>
                </a:r>
                <a:endParaRPr lang="en-US" altLang="ko-KR"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cs typeface="Pretendard ExtraBold" panose="02000903000000020004" pitchFamily="50" charset="-127"/>
                </a:endParaRPr>
              </a:p>
              <a:p>
                <a:pPr algn="r" defTabSz="914400">
                  <a:defRPr/>
                </a:pPr>
                <a:r>
                  <a:rPr lang="ko-KR" altLang="en-US"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cs typeface="Pretendard ExtraBold" panose="02000903000000020004" pitchFamily="50" charset="-127"/>
                  </a:rPr>
                  <a:t>정확도 향상</a:t>
                </a:r>
                <a:endParaRPr lang="en-US" altLang="ko-KR"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cs typeface="Pretendard ExtraBold" panose="02000903000000020004" pitchFamily="50" charset="-127"/>
                </a:endParaRPr>
              </a:p>
            </p:txBody>
          </p:sp>
          <p:sp>
            <p:nvSpPr>
              <p:cNvPr id="138" name="TextBox 137">
                <a:extLst>
                  <a:ext uri="{FF2B5EF4-FFF2-40B4-BE49-F238E27FC236}">
                    <a16:creationId xmlns:a16="http://schemas.microsoft.com/office/drawing/2014/main" id="{B3E85A70-20BB-722B-2E23-5B64999106ED}"/>
                  </a:ext>
                </a:extLst>
              </p:cNvPr>
              <p:cNvSpPr txBox="1"/>
              <p:nvPr/>
            </p:nvSpPr>
            <p:spPr>
              <a:xfrm>
                <a:off x="671014" y="9828971"/>
                <a:ext cx="1360750" cy="430887"/>
              </a:xfrm>
              <a:prstGeom prst="rect">
                <a:avLst/>
              </a:prstGeom>
              <a:noFill/>
            </p:spPr>
            <p:txBody>
              <a:bodyPr wrap="square">
                <a:spAutoFit/>
              </a:bodyPr>
              <a:lstStyle/>
              <a:p>
                <a:pPr algn="r" defTabSz="914400">
                  <a:defRPr/>
                </a:pPr>
                <a:r>
                  <a:rPr lang="ko-KR" altLang="en-US"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cs typeface="Pretendard ExtraBold" panose="02000903000000020004" pitchFamily="50" charset="-127"/>
                  </a:rPr>
                  <a:t>원격근무 및 현장근무 관련 새로운 모델 도입</a:t>
                </a:r>
                <a:endParaRPr lang="en-US" altLang="ko-KR"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cs typeface="Pretendard ExtraBold" panose="02000903000000020004" pitchFamily="50" charset="-127"/>
                </a:endParaRPr>
              </a:p>
            </p:txBody>
          </p:sp>
          <p:sp>
            <p:nvSpPr>
              <p:cNvPr id="139" name="TextBox 138">
                <a:extLst>
                  <a:ext uri="{FF2B5EF4-FFF2-40B4-BE49-F238E27FC236}">
                    <a16:creationId xmlns:a16="http://schemas.microsoft.com/office/drawing/2014/main" id="{10552F4B-AC5F-8659-C481-E1842ADABBD7}"/>
                  </a:ext>
                </a:extLst>
              </p:cNvPr>
              <p:cNvSpPr txBox="1"/>
              <p:nvPr/>
            </p:nvSpPr>
            <p:spPr>
              <a:xfrm>
                <a:off x="576224" y="10332963"/>
                <a:ext cx="1455539" cy="430887"/>
              </a:xfrm>
              <a:prstGeom prst="rect">
                <a:avLst/>
              </a:prstGeom>
              <a:noFill/>
            </p:spPr>
            <p:txBody>
              <a:bodyPr wrap="square">
                <a:spAutoFit/>
              </a:bodyPr>
              <a:lstStyle/>
              <a:p>
                <a:pPr algn="r" defTabSz="914400">
                  <a:defRPr/>
                </a:pPr>
                <a:r>
                  <a:rPr lang="ko-KR" altLang="en-US" sz="1100" b="1" spc="-50" dirty="0" err="1">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cs typeface="Pretendard ExtraBold" panose="02000903000000020004" pitchFamily="50" charset="-127"/>
                  </a:rPr>
                  <a:t>모듈러</a:t>
                </a:r>
                <a:r>
                  <a:rPr lang="en-US" altLang="ko-KR"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cs typeface="Pretendard ExtraBold" panose="02000903000000020004" pitchFamily="50" charset="-127"/>
                  </a:rPr>
                  <a:t>, 3D </a:t>
                </a:r>
                <a:r>
                  <a:rPr lang="ko-KR" altLang="en-US"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cs typeface="Pretendard ExtraBold" panose="02000903000000020004" pitchFamily="50" charset="-127"/>
                  </a:rPr>
                  <a:t>프린팅 등 혁신적인 방식 도입</a:t>
                </a:r>
                <a:endParaRPr lang="en-US" altLang="ko-KR"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cs typeface="Pretendard ExtraBold" panose="02000903000000020004" pitchFamily="50" charset="-127"/>
                </a:endParaRPr>
              </a:p>
            </p:txBody>
          </p:sp>
        </p:grpSp>
        <p:cxnSp>
          <p:nvCxnSpPr>
            <p:cNvPr id="22" name="직선 연결선 21">
              <a:extLst>
                <a:ext uri="{FF2B5EF4-FFF2-40B4-BE49-F238E27FC236}">
                  <a16:creationId xmlns:a16="http://schemas.microsoft.com/office/drawing/2014/main" id="{3AEC6FC1-4CB5-F76A-8A0A-B152611D4991}"/>
                </a:ext>
              </a:extLst>
            </p:cNvPr>
            <p:cNvCxnSpPr>
              <a:cxnSpLocks/>
            </p:cNvCxnSpPr>
            <p:nvPr/>
          </p:nvCxnSpPr>
          <p:spPr>
            <a:xfrm flipV="1">
              <a:off x="2130389" y="7762746"/>
              <a:ext cx="0" cy="3101009"/>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21465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a:extLst>
              <a:ext uri="{FF2B5EF4-FFF2-40B4-BE49-F238E27FC236}">
                <a16:creationId xmlns:a16="http://schemas.microsoft.com/office/drawing/2014/main" id="{9F114408-CFF5-D055-1B1C-DA9874725630}"/>
              </a:ext>
            </a:extLst>
          </p:cNvPr>
          <p:cNvSpPr/>
          <p:nvPr/>
        </p:nvSpPr>
        <p:spPr>
          <a:xfrm>
            <a:off x="743537" y="6096000"/>
            <a:ext cx="2507834" cy="4932363"/>
          </a:xfrm>
          <a:prstGeom prst="rect">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7" name="직사각형 6">
            <a:extLst>
              <a:ext uri="{FF2B5EF4-FFF2-40B4-BE49-F238E27FC236}">
                <a16:creationId xmlns:a16="http://schemas.microsoft.com/office/drawing/2014/main" id="{50BA1896-5E3E-CBFB-C5D9-86D3291186B8}"/>
              </a:ext>
            </a:extLst>
          </p:cNvPr>
          <p:cNvSpPr/>
          <p:nvPr/>
        </p:nvSpPr>
        <p:spPr>
          <a:xfrm>
            <a:off x="3616362" y="6096000"/>
            <a:ext cx="2507834" cy="4932363"/>
          </a:xfrm>
          <a:prstGeom prst="rect">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 name="사각형: 잘린 대각선 방향 모서리 3">
            <a:extLst>
              <a:ext uri="{FF2B5EF4-FFF2-40B4-BE49-F238E27FC236}">
                <a16:creationId xmlns:a16="http://schemas.microsoft.com/office/drawing/2014/main" id="{09A81253-F1F9-72E4-EA66-E0424D0E0814}"/>
              </a:ext>
            </a:extLst>
          </p:cNvPr>
          <p:cNvSpPr/>
          <p:nvPr/>
        </p:nvSpPr>
        <p:spPr>
          <a:xfrm flipH="1">
            <a:off x="728663" y="2467513"/>
            <a:ext cx="5400675" cy="978199"/>
          </a:xfrm>
          <a:prstGeom prst="snip2DiagRect">
            <a:avLst>
              <a:gd name="adj1" fmla="val 0"/>
              <a:gd name="adj2" fmla="val 19394"/>
            </a:avLst>
          </a:prstGeom>
          <a:solidFill>
            <a:srgbClr val="0121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latin typeface="KoPub돋움체 Bold" panose="00000800000000000000" pitchFamily="2" charset="-127"/>
              <a:ea typeface="KoPub돋움체 Bold" panose="00000800000000000000" pitchFamily="2" charset="-127"/>
            </a:endParaRPr>
          </a:p>
        </p:txBody>
      </p:sp>
      <p:sp>
        <p:nvSpPr>
          <p:cNvPr id="5" name="TextBox 4">
            <a:extLst>
              <a:ext uri="{FF2B5EF4-FFF2-40B4-BE49-F238E27FC236}">
                <a16:creationId xmlns:a16="http://schemas.microsoft.com/office/drawing/2014/main" id="{62C5330B-0CAE-CFC3-1F25-43B9CFA6480B}"/>
              </a:ext>
            </a:extLst>
          </p:cNvPr>
          <p:cNvSpPr txBox="1"/>
          <p:nvPr/>
        </p:nvSpPr>
        <p:spPr>
          <a:xfrm>
            <a:off x="2507438" y="1466933"/>
            <a:ext cx="1867819" cy="830997"/>
          </a:xfrm>
          <a:prstGeom prst="rect">
            <a:avLst/>
          </a:prstGeom>
          <a:noFill/>
        </p:spPr>
        <p:txBody>
          <a:bodyPr wrap="none" rtlCol="0">
            <a:spAutoFit/>
          </a:bodyPr>
          <a:lstStyle/>
          <a:p>
            <a:pPr algn="ctr" defTabSz="914400">
              <a:defRPr/>
            </a:pPr>
            <a:r>
              <a:rPr lang="ko-KR" altLang="en-US" sz="2400" spc="-10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확대되고 있는 </a:t>
            </a:r>
            <a:endParaRPr lang="en-US" altLang="ko-KR" sz="2400" spc="-10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endParaRPr>
          </a:p>
          <a:p>
            <a:pPr algn="ctr" defTabSz="914400">
              <a:defRPr/>
            </a:pPr>
            <a:r>
              <a:rPr lang="en-US" altLang="ko-KR" sz="2400" spc="-10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ESG</a:t>
            </a:r>
            <a:r>
              <a:rPr lang="ko-KR" altLang="en-US" sz="2400" spc="-10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의 영향</a:t>
            </a:r>
          </a:p>
        </p:txBody>
      </p:sp>
      <p:sp>
        <p:nvSpPr>
          <p:cNvPr id="10" name="직사각형 9">
            <a:extLst>
              <a:ext uri="{FF2B5EF4-FFF2-40B4-BE49-F238E27FC236}">
                <a16:creationId xmlns:a16="http://schemas.microsoft.com/office/drawing/2014/main" id="{780E1637-C2EF-1860-CA28-F20243327C3E}"/>
              </a:ext>
            </a:extLst>
          </p:cNvPr>
          <p:cNvSpPr/>
          <p:nvPr/>
        </p:nvSpPr>
        <p:spPr>
          <a:xfrm>
            <a:off x="0" y="4729155"/>
            <a:ext cx="6858000" cy="8736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15" name="그림 14">
            <a:extLst>
              <a:ext uri="{FF2B5EF4-FFF2-40B4-BE49-F238E27FC236}">
                <a16:creationId xmlns:a16="http://schemas.microsoft.com/office/drawing/2014/main" id="{FEEEFFA6-52D4-64F8-D4CE-7BCAD6E551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280" y="4468187"/>
            <a:ext cx="645109" cy="1058780"/>
          </a:xfrm>
          <a:prstGeom prst="rect">
            <a:avLst/>
          </a:prstGeom>
        </p:spPr>
      </p:pic>
      <p:sp>
        <p:nvSpPr>
          <p:cNvPr id="17" name="TextBox 16">
            <a:extLst>
              <a:ext uri="{FF2B5EF4-FFF2-40B4-BE49-F238E27FC236}">
                <a16:creationId xmlns:a16="http://schemas.microsoft.com/office/drawing/2014/main" id="{AEC4118C-7A8B-080B-045C-E75D07EC18A9}"/>
              </a:ext>
            </a:extLst>
          </p:cNvPr>
          <p:cNvSpPr txBox="1"/>
          <p:nvPr/>
        </p:nvSpPr>
        <p:spPr>
          <a:xfrm>
            <a:off x="918602" y="4944710"/>
            <a:ext cx="5222062" cy="369332"/>
          </a:xfrm>
          <a:prstGeom prst="rect">
            <a:avLst/>
          </a:prstGeom>
          <a:noFill/>
        </p:spPr>
        <p:txBody>
          <a:bodyPr wrap="square">
            <a:spAutoFit/>
          </a:bodyPr>
          <a:lstStyle/>
          <a:p>
            <a:pPr defTabSz="914400">
              <a:defRPr/>
            </a:pPr>
            <a:r>
              <a:rPr lang="en-US" altLang="ko-KR" b="1" spc="-50" dirty="0">
                <a:ln>
                  <a:solidFill>
                    <a:srgbClr val="1E49E2">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Pretendard ExtraBold" panose="02000903000000020004" pitchFamily="50" charset="-127"/>
              </a:rPr>
              <a:t>ESG</a:t>
            </a:r>
            <a:r>
              <a:rPr lang="ko-KR" altLang="en-US" b="1" spc="-50" dirty="0">
                <a:ln>
                  <a:solidFill>
                    <a:srgbClr val="1E49E2">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Pretendard ExtraBold" panose="02000903000000020004" pitchFamily="50" charset="-127"/>
              </a:rPr>
              <a:t>에 대한 조직 내부의 견해는 어떻습니까</a:t>
            </a:r>
            <a:r>
              <a:rPr lang="en-US" altLang="ko-KR" b="1" spc="-50" dirty="0">
                <a:ln>
                  <a:solidFill>
                    <a:srgbClr val="1E49E2">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Pretendard ExtraBold" panose="02000903000000020004" pitchFamily="50" charset="-127"/>
              </a:rPr>
              <a:t>?</a:t>
            </a:r>
          </a:p>
        </p:txBody>
      </p:sp>
      <p:sp>
        <p:nvSpPr>
          <p:cNvPr id="3" name="TextBox 2">
            <a:extLst>
              <a:ext uri="{FF2B5EF4-FFF2-40B4-BE49-F238E27FC236}">
                <a16:creationId xmlns:a16="http://schemas.microsoft.com/office/drawing/2014/main" id="{3EE18765-D625-BB9F-9E88-FD303932E98F}"/>
              </a:ext>
            </a:extLst>
          </p:cNvPr>
          <p:cNvSpPr txBox="1"/>
          <p:nvPr/>
        </p:nvSpPr>
        <p:spPr>
          <a:xfrm>
            <a:off x="1099678" y="2544578"/>
            <a:ext cx="4658647" cy="830997"/>
          </a:xfrm>
          <a:prstGeom prst="rect">
            <a:avLst/>
          </a:prstGeom>
          <a:noFill/>
        </p:spPr>
        <p:txBody>
          <a:bodyPr wrap="square" rtlCol="0">
            <a:spAutoFit/>
          </a:bodyPr>
          <a:lstStyle/>
          <a:p>
            <a:pPr algn="ctr" defTabSz="914400">
              <a:defRPr/>
            </a:pPr>
            <a:r>
              <a:rPr lang="ko-KR" altLang="en-US" sz="1600" spc="-50" dirty="0">
                <a:ln>
                  <a:solidFill>
                    <a:srgbClr val="FFFFFF">
                      <a:alpha val="0"/>
                    </a:srgbClr>
                  </a:solidFill>
                </a:ln>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건설기업의 </a:t>
            </a:r>
            <a:r>
              <a:rPr lang="en-US" altLang="ko-KR" sz="1600" spc="-50" dirty="0">
                <a:ln>
                  <a:solidFill>
                    <a:srgbClr val="FFFFFF">
                      <a:alpha val="0"/>
                    </a:srgbClr>
                  </a:solidFill>
                </a:ln>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ESG </a:t>
            </a:r>
            <a:r>
              <a:rPr lang="ko-KR" altLang="en-US" sz="1600" spc="-50" dirty="0">
                <a:ln>
                  <a:solidFill>
                    <a:srgbClr val="FFFFFF">
                      <a:alpha val="0"/>
                    </a:srgbClr>
                  </a:solidFill>
                </a:ln>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경영은 </a:t>
            </a:r>
            <a:br>
              <a:rPr lang="en-US" altLang="ko-KR" sz="1600" spc="-50" dirty="0">
                <a:ln>
                  <a:solidFill>
                    <a:srgbClr val="FFFFFF">
                      <a:alpha val="0"/>
                    </a:srgbClr>
                  </a:solidFill>
                </a:ln>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br>
            <a:r>
              <a:rPr lang="ko-KR" altLang="en-US" sz="1600" spc="-50" dirty="0">
                <a:ln>
                  <a:solidFill>
                    <a:srgbClr val="FFFFFF">
                      <a:alpha val="0"/>
                    </a:srgbClr>
                  </a:solidFill>
                </a:ln>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단순히 업계에서 혁신적인 기업으로 평가받는 것을 넘어</a:t>
            </a:r>
            <a:br>
              <a:rPr lang="en-US" altLang="ko-KR" sz="1600" spc="-50" dirty="0">
                <a:ln>
                  <a:solidFill>
                    <a:srgbClr val="FFFFFF">
                      <a:alpha val="0"/>
                    </a:srgbClr>
                  </a:solidFill>
                </a:ln>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br>
            <a:r>
              <a:rPr lang="ko-KR" altLang="en-US" sz="1600" spc="-50" dirty="0">
                <a:ln>
                  <a:solidFill>
                    <a:srgbClr val="FFFFFF">
                      <a:alpha val="0"/>
                    </a:srgbClr>
                  </a:solidFill>
                </a:ln>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시장에서 경쟁 우위를 차지하기 위함으로 발전</a:t>
            </a:r>
          </a:p>
        </p:txBody>
      </p:sp>
      <p:sp>
        <p:nvSpPr>
          <p:cNvPr id="2" name="TextBox 1">
            <a:extLst>
              <a:ext uri="{FF2B5EF4-FFF2-40B4-BE49-F238E27FC236}">
                <a16:creationId xmlns:a16="http://schemas.microsoft.com/office/drawing/2014/main" id="{434A590F-32AA-5F84-BD9C-1B9396F1DDAE}"/>
              </a:ext>
            </a:extLst>
          </p:cNvPr>
          <p:cNvSpPr txBox="1"/>
          <p:nvPr/>
        </p:nvSpPr>
        <p:spPr>
          <a:xfrm>
            <a:off x="994644" y="2249162"/>
            <a:ext cx="4476389" cy="307777"/>
          </a:xfrm>
          <a:prstGeom prst="rect">
            <a:avLst/>
          </a:prstGeom>
          <a:noFill/>
        </p:spPr>
        <p:txBody>
          <a:bodyPr wrap="square" rtlCol="0">
            <a:spAutoFit/>
          </a:bodyPr>
          <a:lstStyle>
            <a:defPPr>
              <a:defRPr lang="en-US"/>
            </a:defPPr>
            <a:lvl1pPr marL="92075" marR="0" lvl="0" indent="-92075" defTabSz="914400" fontAlgn="auto">
              <a:lnSpc>
                <a:spcPct val="100000"/>
              </a:lnSpc>
              <a:spcBef>
                <a:spcPts val="0"/>
              </a:spcBef>
              <a:spcAft>
                <a:spcPts val="0"/>
              </a:spcAft>
              <a:buClrTx/>
              <a:buSzTx/>
              <a:buFont typeface="Arial" panose="020B0604020202020204" pitchFamily="34" charset="0"/>
              <a:buChar char="•"/>
              <a:tabLst/>
              <a:defRPr kumimoji="0" sz="1100" b="1" i="0" u="none" strike="noStrike" cap="none" spc="0" normalizeH="0" baseline="0">
                <a:ln>
                  <a:solidFill>
                    <a:srgbClr val="FD349C">
                      <a:alpha val="0"/>
                    </a:srgbClr>
                  </a:solidFill>
                </a:ln>
                <a:solidFill>
                  <a:srgbClr val="000000">
                    <a:lumMod val="50000"/>
                    <a:lumOff val="50000"/>
                  </a:srgbClr>
                </a:solidFill>
                <a:effectLst/>
                <a:uLnTx/>
                <a:uFillTx/>
                <a:latin typeface="KoPub돋움체 Medium" panose="02020603020101020101" pitchFamily="18" charset="-127"/>
                <a:ea typeface="KoPub돋움체 Medium" panose="02020603020101020101" pitchFamily="18" charset="-127"/>
              </a:defRPr>
            </a:lvl1pPr>
          </a:lstStyle>
          <a:p>
            <a:pPr marL="0" indent="0">
              <a:buNone/>
            </a:pPr>
            <a:endParaRPr lang="ko-KR" altLang="en-US" sz="1400" spc="-50" dirty="0">
              <a:solidFill>
                <a:srgbClr val="00B0F0"/>
              </a:solidFill>
            </a:endParaRPr>
          </a:p>
        </p:txBody>
      </p:sp>
      <p:sp>
        <p:nvSpPr>
          <p:cNvPr id="18" name="사각형: 둥근 모서리 17">
            <a:extLst>
              <a:ext uri="{FF2B5EF4-FFF2-40B4-BE49-F238E27FC236}">
                <a16:creationId xmlns:a16="http://schemas.microsoft.com/office/drawing/2014/main" id="{A76147EB-684C-1602-6606-8CEB3BB588D6}"/>
              </a:ext>
            </a:extLst>
          </p:cNvPr>
          <p:cNvSpPr/>
          <p:nvPr/>
        </p:nvSpPr>
        <p:spPr>
          <a:xfrm>
            <a:off x="3077389" y="1104900"/>
            <a:ext cx="689394" cy="328461"/>
          </a:xfrm>
          <a:prstGeom prst="roundRect">
            <a:avLst>
              <a:gd name="adj" fmla="val 50000"/>
            </a:avLst>
          </a:prstGeom>
          <a:solidFill>
            <a:srgbClr val="01219A"/>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36000" rtlCol="0" anchor="ctr"/>
          <a:lstStyle/>
          <a:p>
            <a:pPr algn="ctr"/>
            <a:r>
              <a:rPr lang="en-US" altLang="ko-KR" dirty="0">
                <a:gradFill>
                  <a:gsLst>
                    <a:gs pos="0">
                      <a:schemeClr val="bg1"/>
                    </a:gs>
                    <a:gs pos="100000">
                      <a:schemeClr val="bg1"/>
                    </a:gs>
                  </a:gsLst>
                  <a:lin ang="2700000" scaled="1"/>
                </a:gradFill>
                <a:latin typeface="KPMG Bold" panose="020B0803030202040204" pitchFamily="34" charset="0"/>
                <a:ea typeface="KoPub돋움체 Bold" panose="00000800000000000000" pitchFamily="2" charset="-127"/>
              </a:rPr>
              <a:t>03</a:t>
            </a:r>
            <a:endParaRPr lang="ko-KR" altLang="en-US" dirty="0">
              <a:gradFill>
                <a:gsLst>
                  <a:gs pos="0">
                    <a:schemeClr val="bg1"/>
                  </a:gs>
                  <a:gs pos="100000">
                    <a:schemeClr val="bg1"/>
                  </a:gs>
                </a:gsLst>
                <a:lin ang="2700000" scaled="1"/>
              </a:gradFill>
              <a:latin typeface="KPMG Bold" panose="020B0803030202040204" pitchFamily="34" charset="0"/>
              <a:ea typeface="KoPub돋움체 Bold" panose="00000800000000000000" pitchFamily="2" charset="-127"/>
            </a:endParaRPr>
          </a:p>
        </p:txBody>
      </p:sp>
      <p:grpSp>
        <p:nvGrpSpPr>
          <p:cNvPr id="27" name="그룹 26">
            <a:extLst>
              <a:ext uri="{FF2B5EF4-FFF2-40B4-BE49-F238E27FC236}">
                <a16:creationId xmlns:a16="http://schemas.microsoft.com/office/drawing/2014/main" id="{A695BF7E-8B6F-A0CA-88D9-529C304D794B}"/>
              </a:ext>
            </a:extLst>
          </p:cNvPr>
          <p:cNvGrpSpPr/>
          <p:nvPr/>
        </p:nvGrpSpPr>
        <p:grpSpPr>
          <a:xfrm>
            <a:off x="724750" y="3819109"/>
            <a:ext cx="5662402" cy="584775"/>
            <a:chOff x="724750" y="3996584"/>
            <a:chExt cx="5662402" cy="584775"/>
          </a:xfrm>
        </p:grpSpPr>
        <p:grpSp>
          <p:nvGrpSpPr>
            <p:cNvPr id="26" name="그룹 25">
              <a:extLst>
                <a:ext uri="{FF2B5EF4-FFF2-40B4-BE49-F238E27FC236}">
                  <a16:creationId xmlns:a16="http://schemas.microsoft.com/office/drawing/2014/main" id="{3E398605-8F7C-6D1E-9E72-340C81097C93}"/>
                </a:ext>
              </a:extLst>
            </p:cNvPr>
            <p:cNvGrpSpPr/>
            <p:nvPr/>
          </p:nvGrpSpPr>
          <p:grpSpPr>
            <a:xfrm>
              <a:off x="724750" y="3996584"/>
              <a:ext cx="5394960" cy="584775"/>
              <a:chOff x="724750" y="3996584"/>
              <a:chExt cx="5394960" cy="584775"/>
            </a:xfrm>
          </p:grpSpPr>
          <p:cxnSp>
            <p:nvCxnSpPr>
              <p:cNvPr id="11" name="직선 연결선 10">
                <a:extLst>
                  <a:ext uri="{FF2B5EF4-FFF2-40B4-BE49-F238E27FC236}">
                    <a16:creationId xmlns:a16="http://schemas.microsoft.com/office/drawing/2014/main" id="{59D945DA-0DBB-E7B6-F35D-1298133D6F68}"/>
                  </a:ext>
                </a:extLst>
              </p:cNvPr>
              <p:cNvCxnSpPr/>
              <p:nvPr/>
            </p:nvCxnSpPr>
            <p:spPr>
              <a:xfrm>
                <a:off x="724750" y="3996584"/>
                <a:ext cx="0" cy="58477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 name="직선 연결선 11">
                <a:extLst>
                  <a:ext uri="{FF2B5EF4-FFF2-40B4-BE49-F238E27FC236}">
                    <a16:creationId xmlns:a16="http://schemas.microsoft.com/office/drawing/2014/main" id="{03BA1C04-C168-EE73-9C03-47C6E21EB538}"/>
                  </a:ext>
                </a:extLst>
              </p:cNvPr>
              <p:cNvCxnSpPr/>
              <p:nvPr/>
            </p:nvCxnSpPr>
            <p:spPr>
              <a:xfrm>
                <a:off x="6119710" y="3996584"/>
                <a:ext cx="0" cy="58477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20" name="TextBox 19">
              <a:extLst>
                <a:ext uri="{FF2B5EF4-FFF2-40B4-BE49-F238E27FC236}">
                  <a16:creationId xmlns:a16="http://schemas.microsoft.com/office/drawing/2014/main" id="{41EE4872-2299-EBF1-3E8F-B9C0046FA375}"/>
                </a:ext>
              </a:extLst>
            </p:cNvPr>
            <p:cNvSpPr txBox="1"/>
            <p:nvPr/>
          </p:nvSpPr>
          <p:spPr>
            <a:xfrm>
              <a:off x="745442" y="4003165"/>
              <a:ext cx="5641710" cy="523220"/>
            </a:xfrm>
            <a:prstGeom prst="rect">
              <a:avLst/>
            </a:prstGeom>
            <a:noFill/>
          </p:spPr>
          <p:txBody>
            <a:bodyPr wrap="square" rtlCol="0">
              <a:spAutoFit/>
            </a:bodyPr>
            <a:lstStyle>
              <a:defPPr>
                <a:defRPr lang="en-US"/>
              </a:defPPr>
              <a:lvl1pPr marL="92075" marR="0" lvl="0" indent="-92075" defTabSz="914400" fontAlgn="auto">
                <a:lnSpc>
                  <a:spcPct val="100000"/>
                </a:lnSpc>
                <a:spcBef>
                  <a:spcPts val="0"/>
                </a:spcBef>
                <a:spcAft>
                  <a:spcPts val="0"/>
                </a:spcAft>
                <a:buClrTx/>
                <a:buSzTx/>
                <a:buFont typeface="Arial" panose="020B0604020202020204" pitchFamily="34" charset="0"/>
                <a:buChar char="•"/>
                <a:tabLst/>
                <a:defRPr kumimoji="0" sz="1100" b="1" i="0" u="none" strike="noStrike" cap="none" spc="0" normalizeH="0" baseline="0">
                  <a:ln>
                    <a:solidFill>
                      <a:srgbClr val="FD349C">
                        <a:alpha val="0"/>
                      </a:srgbClr>
                    </a:solidFill>
                  </a:ln>
                  <a:solidFill>
                    <a:srgbClr val="000000">
                      <a:lumMod val="50000"/>
                      <a:lumOff val="50000"/>
                    </a:srgbClr>
                  </a:solidFill>
                  <a:effectLst/>
                  <a:uLnTx/>
                  <a:uFillTx/>
                  <a:latin typeface="KoPub돋움체 Medium" panose="02020603020101020101" pitchFamily="18" charset="-127"/>
                  <a:ea typeface="KoPub돋움체 Medium" panose="02020603020101020101" pitchFamily="18" charset="-127"/>
                </a:defRPr>
              </a:lvl1pPr>
            </a:lstStyle>
            <a:p>
              <a:pPr marL="176213" indent="-176213"/>
              <a:r>
                <a:rPr lang="ko-KR" altLang="en-US" sz="1400" spc="-50" dirty="0">
                  <a:solidFill>
                    <a:schemeClr val="tx1">
                      <a:lumMod val="50000"/>
                      <a:lumOff val="50000"/>
                    </a:schemeClr>
                  </a:solidFill>
                </a:rPr>
                <a:t>응답자의 </a:t>
              </a:r>
              <a:r>
                <a:rPr lang="en-US" altLang="ko-KR" sz="1400" spc="-50" dirty="0">
                  <a:solidFill>
                    <a:schemeClr val="tx1">
                      <a:lumMod val="50000"/>
                      <a:lumOff val="50000"/>
                    </a:schemeClr>
                  </a:solidFill>
                </a:rPr>
                <a:t>54%</a:t>
              </a:r>
              <a:r>
                <a:rPr lang="ko-KR" altLang="en-US" sz="1400" spc="-50" dirty="0">
                  <a:solidFill>
                    <a:schemeClr val="tx1">
                      <a:lumMod val="50000"/>
                      <a:lumOff val="50000"/>
                    </a:schemeClr>
                  </a:solidFill>
                </a:rPr>
                <a:t>가 </a:t>
              </a:r>
              <a:r>
                <a:rPr lang="en-US" altLang="ko-KR" sz="1400" spc="-50" dirty="0">
                  <a:solidFill>
                    <a:schemeClr val="tx1">
                      <a:lumMod val="50000"/>
                      <a:lumOff val="50000"/>
                    </a:schemeClr>
                  </a:solidFill>
                </a:rPr>
                <a:t>ESG</a:t>
              </a:r>
              <a:r>
                <a:rPr lang="ko-KR" altLang="en-US" sz="1400" spc="-50" dirty="0">
                  <a:solidFill>
                    <a:schemeClr val="tx1">
                      <a:lumMod val="50000"/>
                      <a:lumOff val="50000"/>
                    </a:schemeClr>
                  </a:solidFill>
                </a:rPr>
                <a:t>의 이점에 대해 충분히 인식하고 있으며</a:t>
              </a:r>
              <a:r>
                <a:rPr lang="en-US" altLang="ko-KR" sz="1400" spc="-50" dirty="0">
                  <a:solidFill>
                    <a:schemeClr val="tx1">
                      <a:lumMod val="50000"/>
                      <a:lumOff val="50000"/>
                    </a:schemeClr>
                  </a:solidFill>
                </a:rPr>
                <a:t>, </a:t>
              </a:r>
              <a:r>
                <a:rPr lang="ko-KR" altLang="en-US" sz="1400" spc="-50" dirty="0">
                  <a:solidFill>
                    <a:schemeClr val="tx1">
                      <a:lumMod val="50000"/>
                      <a:lumOff val="50000"/>
                    </a:schemeClr>
                  </a:solidFill>
                </a:rPr>
                <a:t>이를 구현하기 위해 적극적으로 개선을 추구하고 있다고 응답함</a:t>
              </a:r>
            </a:p>
          </p:txBody>
        </p:sp>
      </p:grpSp>
      <p:graphicFrame>
        <p:nvGraphicFramePr>
          <p:cNvPr id="50" name="차트 49">
            <a:extLst>
              <a:ext uri="{FF2B5EF4-FFF2-40B4-BE49-F238E27FC236}">
                <a16:creationId xmlns:a16="http://schemas.microsoft.com/office/drawing/2014/main" id="{F0D4E55E-17C0-111D-AB78-D1C7CC1B6A36}"/>
              </a:ext>
            </a:extLst>
          </p:cNvPr>
          <p:cNvGraphicFramePr/>
          <p:nvPr>
            <p:extLst>
              <p:ext uri="{D42A27DB-BD31-4B8C-83A1-F6EECF244321}">
                <p14:modId xmlns:p14="http://schemas.microsoft.com/office/powerpoint/2010/main" val="2690769617"/>
              </p:ext>
            </p:extLst>
          </p:nvPr>
        </p:nvGraphicFramePr>
        <p:xfrm>
          <a:off x="2991685" y="7307396"/>
          <a:ext cx="2979862" cy="3680234"/>
        </p:xfrm>
        <a:graphic>
          <a:graphicData uri="http://schemas.openxmlformats.org/drawingml/2006/chart">
            <c:chart xmlns:c="http://schemas.openxmlformats.org/drawingml/2006/chart" xmlns:r="http://schemas.openxmlformats.org/officeDocument/2006/relationships" r:id="rId3"/>
          </a:graphicData>
        </a:graphic>
      </p:graphicFrame>
      <p:sp>
        <p:nvSpPr>
          <p:cNvPr id="62" name="object 26">
            <a:extLst>
              <a:ext uri="{FF2B5EF4-FFF2-40B4-BE49-F238E27FC236}">
                <a16:creationId xmlns:a16="http://schemas.microsoft.com/office/drawing/2014/main" id="{1C9B2A81-20B7-9AF1-3842-6C47CF35A929}"/>
              </a:ext>
            </a:extLst>
          </p:cNvPr>
          <p:cNvSpPr txBox="1"/>
          <p:nvPr/>
        </p:nvSpPr>
        <p:spPr>
          <a:xfrm>
            <a:off x="3785072" y="6740425"/>
            <a:ext cx="966340" cy="1241365"/>
          </a:xfrm>
          <a:prstGeom prst="rect">
            <a:avLst/>
          </a:prstGeom>
        </p:spPr>
        <p:txBody>
          <a:bodyPr vert="horz" wrap="square" lIns="0" tIns="12700" rIns="0" bIns="0" rtlCol="0">
            <a:spAutoFit/>
          </a:bodyPr>
          <a:lstStyle/>
          <a:p>
            <a:pPr marL="12700">
              <a:spcBef>
                <a:spcPts val="100"/>
              </a:spcBef>
            </a:pPr>
            <a:r>
              <a:rPr lang="en-US" sz="2200" b="1" spc="-5" dirty="0">
                <a:solidFill>
                  <a:srgbClr val="333333"/>
                </a:solidFill>
                <a:latin typeface="KPMG Bold" panose="020B0803030202040204" pitchFamily="34" charset="0"/>
                <a:ea typeface="KoPub돋움체 Medium" panose="00000600000000000000" pitchFamily="2" charset="-127"/>
              </a:rPr>
              <a:t>6</a:t>
            </a:r>
            <a:r>
              <a:rPr sz="2200" b="1" spc="-5" dirty="0">
                <a:solidFill>
                  <a:srgbClr val="333333"/>
                </a:solidFill>
                <a:latin typeface="KPMG Bold" panose="020B0803030202040204" pitchFamily="34" charset="0"/>
                <a:ea typeface="KoPub돋움체 Medium" panose="00000600000000000000" pitchFamily="2" charset="-127"/>
              </a:rPr>
              <a:t>%</a:t>
            </a:r>
            <a:endParaRPr lang="en-US" sz="2200" b="1" spc="-5" dirty="0">
              <a:solidFill>
                <a:srgbClr val="333333"/>
              </a:solidFill>
              <a:latin typeface="KPMG Bold" panose="020B0803030202040204" pitchFamily="34" charset="0"/>
              <a:ea typeface="KoPub돋움체 Medium" panose="00000600000000000000" pitchFamily="2" charset="-127"/>
            </a:endParaRPr>
          </a:p>
          <a:p>
            <a:pPr marL="12700">
              <a:spcBef>
                <a:spcPts val="100"/>
              </a:spcBef>
            </a:pPr>
            <a:endParaRPr sz="200" b="1" spc="-5" dirty="0">
              <a:solidFill>
                <a:srgbClr val="333333"/>
              </a:solidFill>
              <a:latin typeface="KPMG Bold" panose="020B0803030202040204" pitchFamily="34" charset="0"/>
              <a:ea typeface="KoPub돋움체 Medium" panose="00000600000000000000" pitchFamily="2" charset="-127"/>
            </a:endParaRPr>
          </a:p>
          <a:p>
            <a:pPr marL="12700" marR="5080">
              <a:spcBef>
                <a:spcPts val="25"/>
              </a:spcBef>
            </a:pPr>
            <a:r>
              <a:rPr lang="en-US"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rPr>
              <a:t>ESG</a:t>
            </a:r>
            <a:r>
              <a:rPr lang="ko-KR" altLang="en-US"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rPr>
              <a:t>에 대해 회의적이며</a:t>
            </a:r>
            <a:r>
              <a:rPr lang="en-US" altLang="ko-KR"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rPr>
              <a:t>, </a:t>
            </a:r>
            <a:r>
              <a:rPr lang="ko-KR" altLang="en-US"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rPr>
              <a:t>이전의 지속가능 트렌드와 유사하다 생각</a:t>
            </a:r>
            <a:endParaRPr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endParaRPr>
          </a:p>
        </p:txBody>
      </p:sp>
      <p:sp>
        <p:nvSpPr>
          <p:cNvPr id="70" name="object 26">
            <a:extLst>
              <a:ext uri="{FF2B5EF4-FFF2-40B4-BE49-F238E27FC236}">
                <a16:creationId xmlns:a16="http://schemas.microsoft.com/office/drawing/2014/main" id="{D0D73E96-9E74-3272-3404-AFEC6455CF22}"/>
              </a:ext>
            </a:extLst>
          </p:cNvPr>
          <p:cNvSpPr txBox="1"/>
          <p:nvPr/>
        </p:nvSpPr>
        <p:spPr>
          <a:xfrm>
            <a:off x="894986" y="9647422"/>
            <a:ext cx="966340" cy="962392"/>
          </a:xfrm>
          <a:prstGeom prst="rect">
            <a:avLst/>
          </a:prstGeom>
        </p:spPr>
        <p:txBody>
          <a:bodyPr vert="horz" wrap="square" lIns="0" tIns="0" rIns="0" bIns="0" spcCol="144000" rtlCol="0">
            <a:noAutofit/>
          </a:bodyPr>
          <a:lstStyle/>
          <a:p>
            <a:pPr marL="12700" marR="5080" algn="ctr">
              <a:spcBef>
                <a:spcPts val="25"/>
              </a:spcBef>
            </a:pPr>
            <a:r>
              <a:rPr lang="ko-KR" altLang="en-US"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rPr>
              <a:t>업계에서 혁신적인 기업 혹은 </a:t>
            </a:r>
            <a:br>
              <a:rPr lang="en-US" altLang="ko-KR"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rPr>
            </a:br>
            <a:r>
              <a:rPr lang="ko-KR" altLang="en-US"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rPr>
              <a:t>환경을 중시하는 기업으로 자리매김</a:t>
            </a:r>
            <a:endParaRPr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endParaRPr>
          </a:p>
        </p:txBody>
      </p:sp>
      <p:sp>
        <p:nvSpPr>
          <p:cNvPr id="71" name="object 26">
            <a:extLst>
              <a:ext uri="{FF2B5EF4-FFF2-40B4-BE49-F238E27FC236}">
                <a16:creationId xmlns:a16="http://schemas.microsoft.com/office/drawing/2014/main" id="{36C4551F-AD95-B935-A18F-08EA4EF30553}"/>
              </a:ext>
            </a:extLst>
          </p:cNvPr>
          <p:cNvSpPr txBox="1"/>
          <p:nvPr/>
        </p:nvSpPr>
        <p:spPr>
          <a:xfrm>
            <a:off x="2097944" y="9647422"/>
            <a:ext cx="966340" cy="962392"/>
          </a:xfrm>
          <a:prstGeom prst="rect">
            <a:avLst/>
          </a:prstGeom>
        </p:spPr>
        <p:txBody>
          <a:bodyPr vert="horz" wrap="square" lIns="0" tIns="0" rIns="0" bIns="0" spcCol="144000" rtlCol="0">
            <a:noAutofit/>
          </a:bodyPr>
          <a:lstStyle/>
          <a:p>
            <a:pPr marL="12700" marR="5080" algn="ctr">
              <a:spcBef>
                <a:spcPts val="25"/>
              </a:spcBef>
            </a:pPr>
            <a:r>
              <a:rPr lang="ko-KR" altLang="en-US"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rPr>
              <a:t>다른 유형의 고객과 추가적인 파트너 관계를 맺을 수 있는 기회</a:t>
            </a:r>
            <a:endParaRPr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endParaRPr>
          </a:p>
        </p:txBody>
      </p:sp>
      <p:sp>
        <p:nvSpPr>
          <p:cNvPr id="72" name="object 9">
            <a:extLst>
              <a:ext uri="{FF2B5EF4-FFF2-40B4-BE49-F238E27FC236}">
                <a16:creationId xmlns:a16="http://schemas.microsoft.com/office/drawing/2014/main" id="{A84F3CE2-57DF-C61C-D253-B1123B87E856}"/>
              </a:ext>
            </a:extLst>
          </p:cNvPr>
          <p:cNvSpPr/>
          <p:nvPr/>
        </p:nvSpPr>
        <p:spPr>
          <a:xfrm>
            <a:off x="3251299" y="7932463"/>
            <a:ext cx="310608" cy="1260906"/>
          </a:xfrm>
          <a:custGeom>
            <a:avLst/>
            <a:gdLst/>
            <a:ahLst/>
            <a:cxnLst/>
            <a:rect l="l" t="t" r="r" b="b"/>
            <a:pathLst>
              <a:path w="167004" h="330835">
                <a:moveTo>
                  <a:pt x="0" y="0"/>
                </a:moveTo>
                <a:lnTo>
                  <a:pt x="3098" y="330276"/>
                </a:lnTo>
                <a:lnTo>
                  <a:pt x="166687" y="166687"/>
                </a:lnTo>
                <a:lnTo>
                  <a:pt x="0" y="0"/>
                </a:lnTo>
                <a:close/>
              </a:path>
            </a:pathLst>
          </a:custGeom>
          <a:solidFill>
            <a:schemeClr val="bg1">
              <a:lumMod val="85000"/>
            </a:schemeClr>
          </a:solidFill>
        </p:spPr>
        <p:txBody>
          <a:bodyPr wrap="square" lIns="0" tIns="0" rIns="0" bIns="0" rtlCol="0"/>
          <a:lstStyle/>
          <a:p>
            <a:endParaRPr dirty="0"/>
          </a:p>
        </p:txBody>
      </p:sp>
      <p:sp>
        <p:nvSpPr>
          <p:cNvPr id="74" name="TextBox 73">
            <a:extLst>
              <a:ext uri="{FF2B5EF4-FFF2-40B4-BE49-F238E27FC236}">
                <a16:creationId xmlns:a16="http://schemas.microsoft.com/office/drawing/2014/main" id="{44BC3260-9F75-2C00-99AF-92DA0717ACD2}"/>
              </a:ext>
            </a:extLst>
          </p:cNvPr>
          <p:cNvSpPr txBox="1"/>
          <p:nvPr/>
        </p:nvSpPr>
        <p:spPr>
          <a:xfrm>
            <a:off x="638897" y="11189236"/>
            <a:ext cx="5345752" cy="369332"/>
          </a:xfrm>
          <a:prstGeom prst="rect">
            <a:avLst/>
          </a:prstGeom>
          <a:noFill/>
        </p:spPr>
        <p:txBody>
          <a:bodyPr wrap="square" rtlCol="0">
            <a:spAutoFit/>
          </a:bodyPr>
          <a:lstStyle>
            <a:defPPr>
              <a:defRPr lang="en-US"/>
            </a:defPPr>
            <a:lvl1pPr marR="0" lvl="0" algn="just" defTabSz="914400" fontAlgn="auto">
              <a:lnSpc>
                <a:spcPct val="100000"/>
              </a:lnSpc>
              <a:spcBef>
                <a:spcPts val="0"/>
              </a:spcBef>
              <a:spcAft>
                <a:spcPts val="0"/>
              </a:spcAft>
              <a:buClrTx/>
              <a:buSzTx/>
              <a:tabLst/>
              <a:defRPr kumimoji="0" sz="1100" b="1" i="0" u="none" strike="noStrike" cap="none" normalizeH="0" baseline="0">
                <a:ln>
                  <a:solidFill>
                    <a:srgbClr val="FD349C">
                      <a:alpha val="0"/>
                    </a:srgbClr>
                  </a:solidFill>
                </a:ln>
                <a:solidFill>
                  <a:schemeClr val="bg1">
                    <a:lumMod val="50000"/>
                  </a:schemeClr>
                </a:solidFill>
                <a:effectLst/>
                <a:uLnTx/>
                <a:uFillTx/>
                <a:latin typeface="KoPub돋움체 Medium" panose="02020603020101020101" pitchFamily="18" charset="-127"/>
                <a:ea typeface="KoPub돋움체 Medium" panose="02020603020101020101" pitchFamily="18" charset="-127"/>
              </a:defRPr>
            </a:lvl1pPr>
          </a:lstStyle>
          <a:p>
            <a:pPr algn="l"/>
            <a:r>
              <a:rPr lang="en-US" altLang="ko-KR" sz="900" spc="-50" dirty="0">
                <a:solidFill>
                  <a:schemeClr val="bg1">
                    <a:lumMod val="65000"/>
                  </a:schemeClr>
                </a:solidFill>
              </a:rPr>
              <a:t>Source: KPMG Global(2023), ‘2023 Global Construction Survey’</a:t>
            </a:r>
          </a:p>
          <a:p>
            <a:pPr algn="l"/>
            <a:r>
              <a:rPr lang="en-US" altLang="ko-KR" sz="900" spc="-50" dirty="0">
                <a:solidFill>
                  <a:schemeClr val="bg1">
                    <a:lumMod val="65000"/>
                  </a:schemeClr>
                </a:solidFill>
              </a:rPr>
              <a:t>Note:. 121</a:t>
            </a:r>
            <a:r>
              <a:rPr lang="ko-KR" altLang="en-US" sz="900" spc="-50" dirty="0">
                <a:solidFill>
                  <a:schemeClr val="bg1">
                    <a:lumMod val="65000"/>
                  </a:schemeClr>
                </a:solidFill>
              </a:rPr>
              <a:t>개의</a:t>
            </a:r>
            <a:r>
              <a:rPr lang="en-US" altLang="ko-KR" sz="900" spc="-50" dirty="0">
                <a:solidFill>
                  <a:schemeClr val="bg1">
                    <a:lumMod val="65000"/>
                  </a:schemeClr>
                </a:solidFill>
              </a:rPr>
              <a:t> </a:t>
            </a:r>
            <a:r>
              <a:rPr lang="ko-KR" altLang="en-US" sz="900" spc="-50" dirty="0">
                <a:solidFill>
                  <a:schemeClr val="bg1">
                    <a:lumMod val="65000"/>
                  </a:schemeClr>
                </a:solidFill>
              </a:rPr>
              <a:t>엔지니어링</a:t>
            </a:r>
            <a:r>
              <a:rPr lang="en-US" altLang="ko-KR" sz="900" spc="-50" dirty="0">
                <a:solidFill>
                  <a:schemeClr val="bg1">
                    <a:lumMod val="65000"/>
                  </a:schemeClr>
                </a:solidFill>
              </a:rPr>
              <a:t>/</a:t>
            </a:r>
            <a:r>
              <a:rPr lang="ko-KR" altLang="en-US" sz="900" spc="-50" dirty="0">
                <a:solidFill>
                  <a:schemeClr val="bg1">
                    <a:lumMod val="65000"/>
                  </a:schemeClr>
                </a:solidFill>
              </a:rPr>
              <a:t>건설업체</a:t>
            </a:r>
            <a:r>
              <a:rPr lang="en-US" altLang="ko-KR" sz="900" spc="-50" dirty="0">
                <a:solidFill>
                  <a:schemeClr val="bg1">
                    <a:lumMod val="65000"/>
                  </a:schemeClr>
                </a:solidFill>
              </a:rPr>
              <a:t>, 146</a:t>
            </a:r>
            <a:r>
              <a:rPr lang="ko-KR" altLang="en-US" sz="900" spc="-50" dirty="0">
                <a:solidFill>
                  <a:schemeClr val="bg1">
                    <a:lumMod val="65000"/>
                  </a:schemeClr>
                </a:solidFill>
              </a:rPr>
              <a:t>개의 인프라 프로젝트 발주업체를 대상으로 총</a:t>
            </a:r>
            <a:r>
              <a:rPr lang="en-US" altLang="ko-KR" sz="900" spc="-50" dirty="0">
                <a:solidFill>
                  <a:schemeClr val="bg1">
                    <a:lumMod val="65000"/>
                  </a:schemeClr>
                </a:solidFill>
              </a:rPr>
              <a:t> 267</a:t>
            </a:r>
            <a:r>
              <a:rPr lang="ko-KR" altLang="en-US" sz="900" spc="-50" dirty="0">
                <a:solidFill>
                  <a:schemeClr val="bg1">
                    <a:lumMod val="65000"/>
                  </a:schemeClr>
                </a:solidFill>
              </a:rPr>
              <a:t>개 기업 대상으로 설문</a:t>
            </a:r>
          </a:p>
        </p:txBody>
      </p:sp>
      <p:sp>
        <p:nvSpPr>
          <p:cNvPr id="51" name="object 8">
            <a:extLst>
              <a:ext uri="{FF2B5EF4-FFF2-40B4-BE49-F238E27FC236}">
                <a16:creationId xmlns:a16="http://schemas.microsoft.com/office/drawing/2014/main" id="{BB22BE6F-E155-E45D-165B-C9D03D149D20}"/>
              </a:ext>
            </a:extLst>
          </p:cNvPr>
          <p:cNvSpPr txBox="1"/>
          <p:nvPr/>
        </p:nvSpPr>
        <p:spPr>
          <a:xfrm>
            <a:off x="1695731" y="6146590"/>
            <a:ext cx="581080" cy="384721"/>
          </a:xfrm>
          <a:prstGeom prst="rect">
            <a:avLst/>
          </a:prstGeom>
        </p:spPr>
        <p:txBody>
          <a:bodyPr vert="horz" wrap="square" lIns="0" tIns="0" rIns="0" bIns="0" rtlCol="0" anchor="ctr">
            <a:spAutoFit/>
          </a:bodyPr>
          <a:lstStyle>
            <a:defPPr>
              <a:defRPr lang="en-US"/>
            </a:defPPr>
            <a:lvl1pPr marL="12700" algn="ctr">
              <a:lnSpc>
                <a:spcPct val="100000"/>
              </a:lnSpc>
              <a:spcBef>
                <a:spcPts val="1850"/>
              </a:spcBef>
              <a:defRPr sz="2800" b="1" spc="-5">
                <a:solidFill>
                  <a:srgbClr val="333333"/>
                </a:solidFill>
                <a:latin typeface="KPMG Bold"/>
                <a:cs typeface="KPMG Bold"/>
              </a:defRPr>
            </a:lvl1pPr>
          </a:lstStyle>
          <a:p>
            <a:r>
              <a:rPr sz="2500" dirty="0">
                <a:solidFill>
                  <a:schemeClr val="tx1">
                    <a:lumMod val="85000"/>
                    <a:lumOff val="15000"/>
                  </a:schemeClr>
                </a:solidFill>
              </a:rPr>
              <a:t>2008</a:t>
            </a:r>
          </a:p>
        </p:txBody>
      </p:sp>
      <p:sp>
        <p:nvSpPr>
          <p:cNvPr id="52" name="object 29">
            <a:extLst>
              <a:ext uri="{FF2B5EF4-FFF2-40B4-BE49-F238E27FC236}">
                <a16:creationId xmlns:a16="http://schemas.microsoft.com/office/drawing/2014/main" id="{8AD3A7C8-8819-8B34-C37C-3B527801F990}"/>
              </a:ext>
            </a:extLst>
          </p:cNvPr>
          <p:cNvSpPr txBox="1"/>
          <p:nvPr/>
        </p:nvSpPr>
        <p:spPr>
          <a:xfrm>
            <a:off x="4057493" y="6128351"/>
            <a:ext cx="1609090" cy="384721"/>
          </a:xfrm>
          <a:prstGeom prst="rect">
            <a:avLst/>
          </a:prstGeom>
        </p:spPr>
        <p:txBody>
          <a:bodyPr vert="horz" wrap="square" lIns="0" tIns="0" rIns="0" bIns="0" rtlCol="0" anchor="ctr">
            <a:spAutoFit/>
          </a:bodyPr>
          <a:lstStyle/>
          <a:p>
            <a:pPr marL="12700" algn="ctr">
              <a:lnSpc>
                <a:spcPct val="100000"/>
              </a:lnSpc>
              <a:spcBef>
                <a:spcPts val="1850"/>
              </a:spcBef>
            </a:pPr>
            <a:r>
              <a:rPr sz="2500" b="1" spc="-5" dirty="0">
                <a:solidFill>
                  <a:schemeClr val="tx1">
                    <a:lumMod val="85000"/>
                    <a:lumOff val="15000"/>
                  </a:schemeClr>
                </a:solidFill>
                <a:latin typeface="KPMG Bold"/>
                <a:cs typeface="KPMG Bold"/>
              </a:rPr>
              <a:t>2023</a:t>
            </a:r>
            <a:endParaRPr sz="2500" dirty="0">
              <a:solidFill>
                <a:schemeClr val="tx1">
                  <a:lumMod val="85000"/>
                  <a:lumOff val="15000"/>
                </a:schemeClr>
              </a:solidFill>
              <a:latin typeface="KPMG Bold"/>
              <a:cs typeface="KPMG Bold"/>
            </a:endParaRPr>
          </a:p>
        </p:txBody>
      </p:sp>
      <p:grpSp>
        <p:nvGrpSpPr>
          <p:cNvPr id="24" name="그룹 23">
            <a:extLst>
              <a:ext uri="{FF2B5EF4-FFF2-40B4-BE49-F238E27FC236}">
                <a16:creationId xmlns:a16="http://schemas.microsoft.com/office/drawing/2014/main" id="{28649B0D-2147-1280-FFF7-59CD91867505}"/>
              </a:ext>
            </a:extLst>
          </p:cNvPr>
          <p:cNvGrpSpPr/>
          <p:nvPr/>
        </p:nvGrpSpPr>
        <p:grpSpPr>
          <a:xfrm>
            <a:off x="723686" y="6609652"/>
            <a:ext cx="2668099" cy="3436889"/>
            <a:chOff x="723686" y="6433596"/>
            <a:chExt cx="2668099" cy="3436889"/>
          </a:xfrm>
        </p:grpSpPr>
        <p:cxnSp>
          <p:nvCxnSpPr>
            <p:cNvPr id="8" name="직선 연결선 7">
              <a:extLst>
                <a:ext uri="{FF2B5EF4-FFF2-40B4-BE49-F238E27FC236}">
                  <a16:creationId xmlns:a16="http://schemas.microsoft.com/office/drawing/2014/main" id="{6513EA74-739F-9316-CC2D-95FCEAA26ABD}"/>
                </a:ext>
              </a:extLst>
            </p:cNvPr>
            <p:cNvCxnSpPr>
              <a:cxnSpLocks/>
            </p:cNvCxnSpPr>
            <p:nvPr/>
          </p:nvCxnSpPr>
          <p:spPr>
            <a:xfrm>
              <a:off x="842212" y="9315501"/>
              <a:ext cx="2273128"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aphicFrame>
          <p:nvGraphicFramePr>
            <p:cNvPr id="64" name="차트 63">
              <a:extLst>
                <a:ext uri="{FF2B5EF4-FFF2-40B4-BE49-F238E27FC236}">
                  <a16:creationId xmlns:a16="http://schemas.microsoft.com/office/drawing/2014/main" id="{78DBCDD9-934C-3772-E921-880F75B7A0C7}"/>
                </a:ext>
              </a:extLst>
            </p:cNvPr>
            <p:cNvGraphicFramePr/>
            <p:nvPr>
              <p:extLst>
                <p:ext uri="{D42A27DB-BD31-4B8C-83A1-F6EECF244321}">
                  <p14:modId xmlns:p14="http://schemas.microsoft.com/office/powerpoint/2010/main" val="2497751219"/>
                </p:ext>
              </p:extLst>
            </p:nvPr>
          </p:nvGraphicFramePr>
          <p:xfrm>
            <a:off x="723686" y="6433596"/>
            <a:ext cx="2668099" cy="3436889"/>
          </p:xfrm>
          <a:graphic>
            <a:graphicData uri="http://schemas.openxmlformats.org/drawingml/2006/chart">
              <c:chart xmlns:c="http://schemas.openxmlformats.org/drawingml/2006/chart" xmlns:r="http://schemas.openxmlformats.org/officeDocument/2006/relationships" r:id="rId4"/>
            </a:graphicData>
          </a:graphic>
        </p:graphicFrame>
      </p:grpSp>
      <p:sp>
        <p:nvSpPr>
          <p:cNvPr id="16" name="object 26">
            <a:extLst>
              <a:ext uri="{FF2B5EF4-FFF2-40B4-BE49-F238E27FC236}">
                <a16:creationId xmlns:a16="http://schemas.microsoft.com/office/drawing/2014/main" id="{11A2A44B-2CB0-E8CE-8F42-3F17E3418CB5}"/>
              </a:ext>
            </a:extLst>
          </p:cNvPr>
          <p:cNvSpPr txBox="1"/>
          <p:nvPr/>
        </p:nvSpPr>
        <p:spPr>
          <a:xfrm>
            <a:off x="4904580" y="6744015"/>
            <a:ext cx="1183746" cy="902811"/>
          </a:xfrm>
          <a:prstGeom prst="rect">
            <a:avLst/>
          </a:prstGeom>
        </p:spPr>
        <p:txBody>
          <a:bodyPr vert="horz" wrap="square" lIns="0" tIns="12700" rIns="0" bIns="0" rtlCol="0">
            <a:spAutoFit/>
          </a:bodyPr>
          <a:lstStyle/>
          <a:p>
            <a:pPr marL="12700">
              <a:spcBef>
                <a:spcPts val="100"/>
              </a:spcBef>
            </a:pPr>
            <a:r>
              <a:rPr lang="en-US" sz="2200" b="1" spc="-5" dirty="0">
                <a:solidFill>
                  <a:srgbClr val="333333"/>
                </a:solidFill>
                <a:latin typeface="KPMG Bold" panose="020B0803030202040204" pitchFamily="34" charset="0"/>
                <a:ea typeface="KoPub돋움체 Medium" panose="00000600000000000000" pitchFamily="2" charset="-127"/>
              </a:rPr>
              <a:t>6</a:t>
            </a:r>
            <a:r>
              <a:rPr sz="2200" b="1" spc="-5" dirty="0">
                <a:solidFill>
                  <a:srgbClr val="333333"/>
                </a:solidFill>
                <a:latin typeface="KPMG Bold" panose="020B0803030202040204" pitchFamily="34" charset="0"/>
                <a:ea typeface="KoPub돋움체 Medium" panose="00000600000000000000" pitchFamily="2" charset="-127"/>
              </a:rPr>
              <a:t>%</a:t>
            </a:r>
            <a:endParaRPr lang="en-US" sz="2200" b="1" spc="-5" dirty="0">
              <a:solidFill>
                <a:srgbClr val="333333"/>
              </a:solidFill>
              <a:latin typeface="KPMG Bold" panose="020B0803030202040204" pitchFamily="34" charset="0"/>
              <a:ea typeface="KoPub돋움체 Medium" panose="00000600000000000000" pitchFamily="2" charset="-127"/>
            </a:endParaRPr>
          </a:p>
          <a:p>
            <a:pPr marL="12700">
              <a:spcBef>
                <a:spcPts val="100"/>
              </a:spcBef>
            </a:pPr>
            <a:endParaRPr sz="200" b="1" spc="-5" dirty="0">
              <a:solidFill>
                <a:srgbClr val="333333"/>
              </a:solidFill>
              <a:latin typeface="KPMG Bold" panose="020B0803030202040204" pitchFamily="34" charset="0"/>
              <a:ea typeface="KoPub돋움체 Medium" panose="00000600000000000000" pitchFamily="2" charset="-127"/>
            </a:endParaRPr>
          </a:p>
          <a:p>
            <a:pPr marL="12700" marR="5080">
              <a:spcBef>
                <a:spcPts val="25"/>
              </a:spcBef>
            </a:pPr>
            <a:r>
              <a:rPr lang="en-US"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rPr>
              <a:t>ESG</a:t>
            </a:r>
            <a:r>
              <a:rPr lang="ko-KR" altLang="en-US"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rPr>
              <a:t>를 지지하지 않으며</a:t>
            </a:r>
            <a:r>
              <a:rPr lang="en-US" altLang="ko-KR"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rPr>
              <a:t>, </a:t>
            </a:r>
            <a:r>
              <a:rPr lang="ko-KR" altLang="en-US"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rPr>
              <a:t>추후 필요한 경우에만 구현</a:t>
            </a:r>
            <a:endParaRPr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endParaRPr>
          </a:p>
        </p:txBody>
      </p:sp>
      <p:sp>
        <p:nvSpPr>
          <p:cNvPr id="19" name="object 26">
            <a:extLst>
              <a:ext uri="{FF2B5EF4-FFF2-40B4-BE49-F238E27FC236}">
                <a16:creationId xmlns:a16="http://schemas.microsoft.com/office/drawing/2014/main" id="{2F5E6935-57A2-33EA-8820-615A29A07453}"/>
              </a:ext>
            </a:extLst>
          </p:cNvPr>
          <p:cNvSpPr txBox="1"/>
          <p:nvPr/>
        </p:nvSpPr>
        <p:spPr>
          <a:xfrm>
            <a:off x="4920297" y="9603375"/>
            <a:ext cx="1207801" cy="1072088"/>
          </a:xfrm>
          <a:prstGeom prst="rect">
            <a:avLst/>
          </a:prstGeom>
        </p:spPr>
        <p:txBody>
          <a:bodyPr vert="horz" wrap="square" lIns="0" tIns="12700" rIns="0" bIns="0" rtlCol="0">
            <a:spAutoFit/>
          </a:bodyPr>
          <a:lstStyle/>
          <a:p>
            <a:pPr marL="12700">
              <a:spcBef>
                <a:spcPts val="100"/>
              </a:spcBef>
            </a:pPr>
            <a:r>
              <a:rPr sz="2200" b="1" spc="-5" dirty="0">
                <a:solidFill>
                  <a:srgbClr val="333333"/>
                </a:solidFill>
                <a:latin typeface="KPMG Bold" panose="020B0803030202040204" pitchFamily="34" charset="0"/>
                <a:ea typeface="KoPub돋움체 Medium" panose="00000600000000000000" pitchFamily="2" charset="-127"/>
              </a:rPr>
              <a:t>54%</a:t>
            </a:r>
            <a:endParaRPr lang="en-US" sz="2200" b="1" spc="-5" dirty="0">
              <a:solidFill>
                <a:srgbClr val="333333"/>
              </a:solidFill>
              <a:latin typeface="KPMG Bold" panose="020B0803030202040204" pitchFamily="34" charset="0"/>
              <a:ea typeface="KoPub돋움체 Medium" panose="00000600000000000000" pitchFamily="2" charset="-127"/>
            </a:endParaRPr>
          </a:p>
          <a:p>
            <a:pPr marL="12700">
              <a:spcBef>
                <a:spcPts val="100"/>
              </a:spcBef>
            </a:pPr>
            <a:endParaRPr sz="200" b="1" spc="-5" dirty="0">
              <a:solidFill>
                <a:srgbClr val="333333"/>
              </a:solidFill>
              <a:latin typeface="KPMG Bold" panose="020B0803030202040204" pitchFamily="34" charset="0"/>
              <a:ea typeface="KoPub돋움체 Medium" panose="00000600000000000000" pitchFamily="2" charset="-127"/>
            </a:endParaRPr>
          </a:p>
          <a:p>
            <a:pPr marL="12700" marR="5080">
              <a:spcBef>
                <a:spcPts val="25"/>
              </a:spcBef>
            </a:pPr>
            <a:r>
              <a:rPr lang="en-US"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rPr>
              <a:t>ESG</a:t>
            </a:r>
            <a:r>
              <a:rPr lang="ko-KR" altLang="en-US"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rPr>
              <a:t>의 이점에 </a:t>
            </a:r>
            <a:br>
              <a:rPr lang="en-US" altLang="ko-KR"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rPr>
            </a:br>
            <a:r>
              <a:rPr lang="ko-KR" altLang="en-US"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rPr>
              <a:t>대해 충분히 고려하고 적극적으로 경영 목표를 개선</a:t>
            </a:r>
            <a:endParaRPr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endParaRPr>
          </a:p>
        </p:txBody>
      </p:sp>
      <p:sp>
        <p:nvSpPr>
          <p:cNvPr id="23" name="object 26">
            <a:extLst>
              <a:ext uri="{FF2B5EF4-FFF2-40B4-BE49-F238E27FC236}">
                <a16:creationId xmlns:a16="http://schemas.microsoft.com/office/drawing/2014/main" id="{863877AD-F977-B5A6-4244-3CBC2A09F7AA}"/>
              </a:ext>
            </a:extLst>
          </p:cNvPr>
          <p:cNvSpPr txBox="1"/>
          <p:nvPr/>
        </p:nvSpPr>
        <p:spPr>
          <a:xfrm>
            <a:off x="3742196" y="9612545"/>
            <a:ext cx="1207801" cy="1241365"/>
          </a:xfrm>
          <a:prstGeom prst="rect">
            <a:avLst/>
          </a:prstGeom>
        </p:spPr>
        <p:txBody>
          <a:bodyPr vert="horz" wrap="square" lIns="0" tIns="12700" rIns="0" bIns="0" rtlCol="0">
            <a:spAutoFit/>
          </a:bodyPr>
          <a:lstStyle/>
          <a:p>
            <a:pPr marL="12700">
              <a:spcBef>
                <a:spcPts val="100"/>
              </a:spcBef>
            </a:pPr>
            <a:r>
              <a:rPr lang="en-US" sz="2200" b="1" spc="-5" dirty="0">
                <a:solidFill>
                  <a:srgbClr val="333333"/>
                </a:solidFill>
                <a:latin typeface="KPMG Bold" panose="020B0803030202040204" pitchFamily="34" charset="0"/>
                <a:ea typeface="KoPub돋움체 Medium" panose="00000600000000000000" pitchFamily="2" charset="-127"/>
              </a:rPr>
              <a:t>37</a:t>
            </a:r>
            <a:r>
              <a:rPr sz="2200" b="1" spc="-5" dirty="0">
                <a:solidFill>
                  <a:srgbClr val="333333"/>
                </a:solidFill>
                <a:latin typeface="KPMG Bold" panose="020B0803030202040204" pitchFamily="34" charset="0"/>
                <a:ea typeface="KoPub돋움체 Medium" panose="00000600000000000000" pitchFamily="2" charset="-127"/>
              </a:rPr>
              <a:t>%</a:t>
            </a:r>
            <a:endParaRPr lang="en-US" sz="2200" b="1" spc="-5" dirty="0">
              <a:solidFill>
                <a:srgbClr val="333333"/>
              </a:solidFill>
              <a:latin typeface="KPMG Bold" panose="020B0803030202040204" pitchFamily="34" charset="0"/>
              <a:ea typeface="KoPub돋움체 Medium" panose="00000600000000000000" pitchFamily="2" charset="-127"/>
            </a:endParaRPr>
          </a:p>
          <a:p>
            <a:pPr marL="12700">
              <a:spcBef>
                <a:spcPts val="100"/>
              </a:spcBef>
            </a:pPr>
            <a:endParaRPr sz="200" b="1" spc="-5" dirty="0">
              <a:solidFill>
                <a:srgbClr val="333333"/>
              </a:solidFill>
              <a:latin typeface="KPMG Bold" panose="020B0803030202040204" pitchFamily="34" charset="0"/>
              <a:ea typeface="KoPub돋움체 Medium" panose="00000600000000000000" pitchFamily="2" charset="-127"/>
            </a:endParaRPr>
          </a:p>
          <a:p>
            <a:pPr marL="12700" marR="5080">
              <a:spcBef>
                <a:spcPts val="25"/>
              </a:spcBef>
            </a:pPr>
            <a:r>
              <a:rPr lang="en-US"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rPr>
              <a:t>ESG</a:t>
            </a:r>
            <a:r>
              <a:rPr lang="ko-KR" altLang="en-US"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rPr>
              <a:t>의 이점을</a:t>
            </a:r>
            <a:r>
              <a:rPr lang="en-US" altLang="ko-KR"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rPr>
              <a:t> </a:t>
            </a:r>
            <a:br>
              <a:rPr lang="en-US" altLang="ko-KR"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rPr>
            </a:br>
            <a:r>
              <a:rPr lang="ko-KR" altLang="en-US"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rPr>
              <a:t>일부 확인하고 </a:t>
            </a:r>
            <a:br>
              <a:rPr lang="en-US" altLang="ko-KR"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rPr>
            </a:br>
            <a:r>
              <a:rPr lang="ko-KR" altLang="en-US"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rPr>
              <a:t>필요한 부분을 선택적으로 경영 목표에 반영</a:t>
            </a:r>
            <a:endParaRPr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endParaRPr>
          </a:p>
        </p:txBody>
      </p:sp>
    </p:spTree>
    <p:extLst>
      <p:ext uri="{BB962C8B-B14F-4D97-AF65-F5344CB8AC3E}">
        <p14:creationId xmlns:p14="http://schemas.microsoft.com/office/powerpoint/2010/main" val="2394239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그룹 28">
            <a:extLst>
              <a:ext uri="{FF2B5EF4-FFF2-40B4-BE49-F238E27FC236}">
                <a16:creationId xmlns:a16="http://schemas.microsoft.com/office/drawing/2014/main" id="{198653E6-051D-73C1-71C1-F6780F11D053}"/>
              </a:ext>
            </a:extLst>
          </p:cNvPr>
          <p:cNvGrpSpPr/>
          <p:nvPr/>
        </p:nvGrpSpPr>
        <p:grpSpPr>
          <a:xfrm>
            <a:off x="2523147" y="6296027"/>
            <a:ext cx="3596561" cy="4503396"/>
            <a:chOff x="2523147" y="6627815"/>
            <a:chExt cx="3596563" cy="4235269"/>
          </a:xfrm>
        </p:grpSpPr>
        <p:sp>
          <p:nvSpPr>
            <p:cNvPr id="9" name="직사각형 8">
              <a:extLst>
                <a:ext uri="{FF2B5EF4-FFF2-40B4-BE49-F238E27FC236}">
                  <a16:creationId xmlns:a16="http://schemas.microsoft.com/office/drawing/2014/main" id="{0B25DBD5-0E88-0E03-258E-7193F01B68EF}"/>
                </a:ext>
              </a:extLst>
            </p:cNvPr>
            <p:cNvSpPr/>
            <p:nvPr/>
          </p:nvSpPr>
          <p:spPr>
            <a:xfrm>
              <a:off x="2523147" y="6627815"/>
              <a:ext cx="3596563" cy="392334"/>
            </a:xfrm>
            <a:prstGeom prst="rect">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4" name="직사각형 33">
              <a:extLst>
                <a:ext uri="{FF2B5EF4-FFF2-40B4-BE49-F238E27FC236}">
                  <a16:creationId xmlns:a16="http://schemas.microsoft.com/office/drawing/2014/main" id="{C4BA6D94-A552-4D8A-9A24-B9E2570CF62D}"/>
                </a:ext>
              </a:extLst>
            </p:cNvPr>
            <p:cNvSpPr/>
            <p:nvPr/>
          </p:nvSpPr>
          <p:spPr>
            <a:xfrm>
              <a:off x="2523147" y="7425067"/>
              <a:ext cx="3596563" cy="392334"/>
            </a:xfrm>
            <a:prstGeom prst="rect">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5" name="직사각형 34">
              <a:extLst>
                <a:ext uri="{FF2B5EF4-FFF2-40B4-BE49-F238E27FC236}">
                  <a16:creationId xmlns:a16="http://schemas.microsoft.com/office/drawing/2014/main" id="{7B590551-BC5B-5062-C6B7-A8892FBABE66}"/>
                </a:ext>
              </a:extLst>
            </p:cNvPr>
            <p:cNvSpPr/>
            <p:nvPr/>
          </p:nvSpPr>
          <p:spPr>
            <a:xfrm>
              <a:off x="2523147" y="8186488"/>
              <a:ext cx="3596563" cy="392334"/>
            </a:xfrm>
            <a:prstGeom prst="rect">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6" name="직사각형 35">
              <a:extLst>
                <a:ext uri="{FF2B5EF4-FFF2-40B4-BE49-F238E27FC236}">
                  <a16:creationId xmlns:a16="http://schemas.microsoft.com/office/drawing/2014/main" id="{DACEC295-0D98-02D2-C219-A192C1CC929D}"/>
                </a:ext>
              </a:extLst>
            </p:cNvPr>
            <p:cNvSpPr/>
            <p:nvPr/>
          </p:nvSpPr>
          <p:spPr>
            <a:xfrm>
              <a:off x="2523147" y="8921035"/>
              <a:ext cx="3596563" cy="392334"/>
            </a:xfrm>
            <a:prstGeom prst="rect">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7" name="직사각형 36">
              <a:extLst>
                <a:ext uri="{FF2B5EF4-FFF2-40B4-BE49-F238E27FC236}">
                  <a16:creationId xmlns:a16="http://schemas.microsoft.com/office/drawing/2014/main" id="{27C2AA54-ED16-BB8D-050B-C4FFDD570B6F}"/>
                </a:ext>
              </a:extLst>
            </p:cNvPr>
            <p:cNvSpPr/>
            <p:nvPr/>
          </p:nvSpPr>
          <p:spPr>
            <a:xfrm>
              <a:off x="2523147" y="9700372"/>
              <a:ext cx="3596563" cy="392334"/>
            </a:xfrm>
            <a:prstGeom prst="rect">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8" name="직사각형 37">
              <a:extLst>
                <a:ext uri="{FF2B5EF4-FFF2-40B4-BE49-F238E27FC236}">
                  <a16:creationId xmlns:a16="http://schemas.microsoft.com/office/drawing/2014/main" id="{FAA71F9E-38FF-0632-0305-5B609A230C4C}"/>
                </a:ext>
              </a:extLst>
            </p:cNvPr>
            <p:cNvSpPr/>
            <p:nvPr/>
          </p:nvSpPr>
          <p:spPr>
            <a:xfrm>
              <a:off x="2523147" y="10470750"/>
              <a:ext cx="3596563" cy="392334"/>
            </a:xfrm>
            <a:prstGeom prst="rect">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4" name="사각형: 잘린 대각선 방향 모서리 3">
            <a:extLst>
              <a:ext uri="{FF2B5EF4-FFF2-40B4-BE49-F238E27FC236}">
                <a16:creationId xmlns:a16="http://schemas.microsoft.com/office/drawing/2014/main" id="{09A81253-F1F9-72E4-EA66-E0424D0E0814}"/>
              </a:ext>
            </a:extLst>
          </p:cNvPr>
          <p:cNvSpPr/>
          <p:nvPr/>
        </p:nvSpPr>
        <p:spPr>
          <a:xfrm flipH="1">
            <a:off x="728663" y="2467513"/>
            <a:ext cx="5400675" cy="978199"/>
          </a:xfrm>
          <a:prstGeom prst="snip2DiagRect">
            <a:avLst>
              <a:gd name="adj1" fmla="val 0"/>
              <a:gd name="adj2" fmla="val 19394"/>
            </a:avLst>
          </a:prstGeom>
          <a:solidFill>
            <a:srgbClr val="0121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latin typeface="KoPub돋움체 Bold" panose="00000800000000000000" pitchFamily="2" charset="-127"/>
              <a:ea typeface="KoPub돋움체 Bold" panose="00000800000000000000" pitchFamily="2" charset="-127"/>
            </a:endParaRPr>
          </a:p>
        </p:txBody>
      </p:sp>
      <p:sp>
        <p:nvSpPr>
          <p:cNvPr id="5" name="TextBox 4">
            <a:extLst>
              <a:ext uri="{FF2B5EF4-FFF2-40B4-BE49-F238E27FC236}">
                <a16:creationId xmlns:a16="http://schemas.microsoft.com/office/drawing/2014/main" id="{62C5330B-0CAE-CFC3-1F25-43B9CFA6480B}"/>
              </a:ext>
            </a:extLst>
          </p:cNvPr>
          <p:cNvSpPr txBox="1"/>
          <p:nvPr/>
        </p:nvSpPr>
        <p:spPr>
          <a:xfrm>
            <a:off x="1810132" y="1466933"/>
            <a:ext cx="3262432" cy="830997"/>
          </a:xfrm>
          <a:prstGeom prst="rect">
            <a:avLst/>
          </a:prstGeom>
          <a:noFill/>
        </p:spPr>
        <p:txBody>
          <a:bodyPr wrap="none" rtlCol="0">
            <a:spAutoFit/>
          </a:bodyPr>
          <a:lstStyle/>
          <a:p>
            <a:pPr algn="ctr" defTabSz="914400">
              <a:defRPr/>
            </a:pPr>
            <a:r>
              <a:rPr lang="ko-KR" altLang="en-US" sz="2400" spc="-10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온실가스 감축</a:t>
            </a:r>
            <a:r>
              <a:rPr lang="en-US" altLang="ko-KR" sz="2400" spc="-10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 </a:t>
            </a:r>
            <a:br>
              <a:rPr lang="en-US" altLang="ko-KR" sz="2400" spc="-10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br>
            <a:r>
              <a:rPr lang="ko-KR" altLang="en-US" sz="2400" spc="-10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건설업계 </a:t>
            </a:r>
            <a:r>
              <a:rPr lang="en-US" altLang="ko-KR" sz="2400" spc="-10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ESG</a:t>
            </a:r>
            <a:r>
              <a:rPr lang="ko-KR" altLang="en-US" sz="2400" spc="-10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의 주요 화두</a:t>
            </a:r>
          </a:p>
        </p:txBody>
      </p:sp>
      <p:sp>
        <p:nvSpPr>
          <p:cNvPr id="10" name="직사각형 9">
            <a:extLst>
              <a:ext uri="{FF2B5EF4-FFF2-40B4-BE49-F238E27FC236}">
                <a16:creationId xmlns:a16="http://schemas.microsoft.com/office/drawing/2014/main" id="{780E1637-C2EF-1860-CA28-F20243327C3E}"/>
              </a:ext>
            </a:extLst>
          </p:cNvPr>
          <p:cNvSpPr/>
          <p:nvPr/>
        </p:nvSpPr>
        <p:spPr>
          <a:xfrm>
            <a:off x="0" y="4729155"/>
            <a:ext cx="6858000" cy="8736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15" name="그림 14">
            <a:extLst>
              <a:ext uri="{FF2B5EF4-FFF2-40B4-BE49-F238E27FC236}">
                <a16:creationId xmlns:a16="http://schemas.microsoft.com/office/drawing/2014/main" id="{FEEEFFA6-52D4-64F8-D4CE-7BCAD6E551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280" y="4468187"/>
            <a:ext cx="645109" cy="1058780"/>
          </a:xfrm>
          <a:prstGeom prst="rect">
            <a:avLst/>
          </a:prstGeom>
        </p:spPr>
      </p:pic>
      <p:sp>
        <p:nvSpPr>
          <p:cNvPr id="17" name="TextBox 16">
            <a:extLst>
              <a:ext uri="{FF2B5EF4-FFF2-40B4-BE49-F238E27FC236}">
                <a16:creationId xmlns:a16="http://schemas.microsoft.com/office/drawing/2014/main" id="{AEC4118C-7A8B-080B-045C-E75D07EC18A9}"/>
              </a:ext>
            </a:extLst>
          </p:cNvPr>
          <p:cNvSpPr txBox="1"/>
          <p:nvPr/>
        </p:nvSpPr>
        <p:spPr>
          <a:xfrm>
            <a:off x="918602" y="4840795"/>
            <a:ext cx="5222062" cy="646331"/>
          </a:xfrm>
          <a:prstGeom prst="rect">
            <a:avLst/>
          </a:prstGeom>
          <a:noFill/>
        </p:spPr>
        <p:txBody>
          <a:bodyPr wrap="square">
            <a:spAutoFit/>
          </a:bodyPr>
          <a:lstStyle/>
          <a:p>
            <a:pPr defTabSz="914400">
              <a:defRPr/>
            </a:pPr>
            <a:r>
              <a:rPr lang="ko-KR" altLang="en-US" b="1" spc="-50" dirty="0">
                <a:ln>
                  <a:solidFill>
                    <a:srgbClr val="1E49E2">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Pretendard ExtraBold" panose="02000903000000020004" pitchFamily="50" charset="-127"/>
              </a:rPr>
              <a:t>조직의 지속가능 성장을 위해 </a:t>
            </a:r>
            <a:br>
              <a:rPr lang="en-US" altLang="ko-KR" b="1" spc="-50" dirty="0">
                <a:ln>
                  <a:solidFill>
                    <a:srgbClr val="1E49E2">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Pretendard ExtraBold" panose="02000903000000020004" pitchFamily="50" charset="-127"/>
              </a:rPr>
            </a:br>
            <a:r>
              <a:rPr lang="ko-KR" altLang="en-US" b="1" spc="-50" dirty="0">
                <a:ln>
                  <a:solidFill>
                    <a:srgbClr val="1E49E2">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Pretendard ExtraBold" panose="02000903000000020004" pitchFamily="50" charset="-127"/>
              </a:rPr>
              <a:t>가장 중요한 </a:t>
            </a:r>
            <a:r>
              <a:rPr lang="en-US" altLang="ko-KR" b="1" spc="-50" dirty="0">
                <a:ln>
                  <a:solidFill>
                    <a:srgbClr val="1E49E2">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Pretendard ExtraBold" panose="02000903000000020004" pitchFamily="50" charset="-127"/>
              </a:rPr>
              <a:t>ESG </a:t>
            </a:r>
            <a:r>
              <a:rPr lang="ko-KR" altLang="en-US" b="1" spc="-50" dirty="0">
                <a:ln>
                  <a:solidFill>
                    <a:srgbClr val="1E49E2">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Pretendard ExtraBold" panose="02000903000000020004" pitchFamily="50" charset="-127"/>
              </a:rPr>
              <a:t>트렌드는 무엇이라 생각합니까</a:t>
            </a:r>
            <a:r>
              <a:rPr lang="en-US" altLang="ko-KR" b="1" spc="-50" dirty="0">
                <a:ln>
                  <a:solidFill>
                    <a:srgbClr val="1E49E2">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Pretendard ExtraBold" panose="02000903000000020004" pitchFamily="50" charset="-127"/>
              </a:rPr>
              <a:t>?</a:t>
            </a:r>
          </a:p>
        </p:txBody>
      </p:sp>
      <p:sp>
        <p:nvSpPr>
          <p:cNvPr id="3" name="TextBox 2">
            <a:extLst>
              <a:ext uri="{FF2B5EF4-FFF2-40B4-BE49-F238E27FC236}">
                <a16:creationId xmlns:a16="http://schemas.microsoft.com/office/drawing/2014/main" id="{3EE18765-D625-BB9F-9E88-FD303932E98F}"/>
              </a:ext>
            </a:extLst>
          </p:cNvPr>
          <p:cNvSpPr txBox="1"/>
          <p:nvPr/>
        </p:nvSpPr>
        <p:spPr>
          <a:xfrm>
            <a:off x="1099678" y="2544578"/>
            <a:ext cx="4658647" cy="830997"/>
          </a:xfrm>
          <a:prstGeom prst="rect">
            <a:avLst/>
          </a:prstGeom>
          <a:noFill/>
        </p:spPr>
        <p:txBody>
          <a:bodyPr wrap="square" rtlCol="0">
            <a:spAutoFit/>
          </a:bodyPr>
          <a:lstStyle/>
          <a:p>
            <a:pPr algn="ctr" defTabSz="914400">
              <a:defRPr/>
            </a:pPr>
            <a:r>
              <a:rPr lang="ko-KR" altLang="en-US" sz="1600" spc="-50" dirty="0">
                <a:ln>
                  <a:solidFill>
                    <a:srgbClr val="FFFFFF">
                      <a:alpha val="0"/>
                    </a:srgbClr>
                  </a:solidFill>
                </a:ln>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건설업은 전 세계 온실가스 배출의 약 </a:t>
            </a:r>
            <a:r>
              <a:rPr lang="en-US" altLang="ko-KR" sz="1600" spc="-50" dirty="0">
                <a:ln>
                  <a:solidFill>
                    <a:srgbClr val="FFFFFF">
                      <a:alpha val="0"/>
                    </a:srgbClr>
                  </a:solidFill>
                </a:ln>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40%</a:t>
            </a:r>
            <a:r>
              <a:rPr lang="ko-KR" altLang="en-US" sz="1600" spc="-50" dirty="0">
                <a:ln>
                  <a:solidFill>
                    <a:srgbClr val="FFFFFF">
                      <a:alpha val="0"/>
                    </a:srgbClr>
                  </a:solidFill>
                </a:ln>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를 차지하고</a:t>
            </a:r>
            <a:r>
              <a:rPr lang="en-US" altLang="ko-KR" sz="1600" spc="-50" dirty="0">
                <a:ln>
                  <a:solidFill>
                    <a:srgbClr val="FFFFFF">
                      <a:alpha val="0"/>
                    </a:srgbClr>
                  </a:solidFill>
                </a:ln>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 </a:t>
            </a:r>
            <a:r>
              <a:rPr lang="ko-KR" altLang="en-US" sz="1600" spc="-50" dirty="0">
                <a:ln>
                  <a:solidFill>
                    <a:srgbClr val="FFFFFF">
                      <a:alpha val="0"/>
                    </a:srgbClr>
                  </a:solidFill>
                </a:ln>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에너지 자원의 약 </a:t>
            </a:r>
            <a:r>
              <a:rPr lang="en-US" altLang="ko-KR" sz="1600" spc="-50" dirty="0">
                <a:ln>
                  <a:solidFill>
                    <a:srgbClr val="FFFFFF">
                      <a:alpha val="0"/>
                    </a:srgbClr>
                  </a:solidFill>
                </a:ln>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40%</a:t>
            </a:r>
            <a:r>
              <a:rPr lang="ko-KR" altLang="en-US" sz="1600" spc="-50" dirty="0">
                <a:ln>
                  <a:solidFill>
                    <a:srgbClr val="FFFFFF">
                      <a:alpha val="0"/>
                    </a:srgbClr>
                  </a:solidFill>
                </a:ln>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를 사용함</a:t>
            </a:r>
            <a:r>
              <a:rPr lang="en-US" altLang="ko-KR" sz="1600" spc="-50" dirty="0">
                <a:ln>
                  <a:solidFill>
                    <a:srgbClr val="FFFFFF">
                      <a:alpha val="0"/>
                    </a:srgbClr>
                  </a:solidFill>
                </a:ln>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 </a:t>
            </a:r>
            <a:r>
              <a:rPr lang="ko-KR" altLang="en-US" sz="1600" spc="-50" dirty="0">
                <a:ln>
                  <a:solidFill>
                    <a:srgbClr val="FFFFFF">
                      <a:alpha val="0"/>
                    </a:srgbClr>
                  </a:solidFill>
                </a:ln>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이에 탈탄소화는 건설 프로젝트의 </a:t>
            </a:r>
            <a:r>
              <a:rPr lang="en-US" altLang="ko-KR" sz="1600" spc="-50" dirty="0">
                <a:ln>
                  <a:solidFill>
                    <a:srgbClr val="FFFFFF">
                      <a:alpha val="0"/>
                    </a:srgbClr>
                  </a:solidFill>
                </a:ln>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ESG </a:t>
            </a:r>
            <a:r>
              <a:rPr lang="ko-KR" altLang="en-US" sz="1600" spc="-50" dirty="0">
                <a:ln>
                  <a:solidFill>
                    <a:srgbClr val="FFFFFF">
                      <a:alpha val="0"/>
                    </a:srgbClr>
                  </a:solidFill>
                </a:ln>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규제에 중요한 부분을 차지</a:t>
            </a:r>
          </a:p>
        </p:txBody>
      </p:sp>
      <p:sp>
        <p:nvSpPr>
          <p:cNvPr id="2" name="TextBox 1">
            <a:extLst>
              <a:ext uri="{FF2B5EF4-FFF2-40B4-BE49-F238E27FC236}">
                <a16:creationId xmlns:a16="http://schemas.microsoft.com/office/drawing/2014/main" id="{434A590F-32AA-5F84-BD9C-1B9396F1DDAE}"/>
              </a:ext>
            </a:extLst>
          </p:cNvPr>
          <p:cNvSpPr txBox="1"/>
          <p:nvPr/>
        </p:nvSpPr>
        <p:spPr>
          <a:xfrm>
            <a:off x="994644" y="2297288"/>
            <a:ext cx="4476389" cy="307777"/>
          </a:xfrm>
          <a:prstGeom prst="rect">
            <a:avLst/>
          </a:prstGeom>
          <a:noFill/>
        </p:spPr>
        <p:txBody>
          <a:bodyPr wrap="square" rtlCol="0">
            <a:spAutoFit/>
          </a:bodyPr>
          <a:lstStyle>
            <a:defPPr>
              <a:defRPr lang="en-US"/>
            </a:defPPr>
            <a:lvl1pPr marL="92075" marR="0" lvl="0" indent="-92075" defTabSz="914400" fontAlgn="auto">
              <a:lnSpc>
                <a:spcPct val="100000"/>
              </a:lnSpc>
              <a:spcBef>
                <a:spcPts val="0"/>
              </a:spcBef>
              <a:spcAft>
                <a:spcPts val="0"/>
              </a:spcAft>
              <a:buClrTx/>
              <a:buSzTx/>
              <a:buFont typeface="Arial" panose="020B0604020202020204" pitchFamily="34" charset="0"/>
              <a:buChar char="•"/>
              <a:tabLst/>
              <a:defRPr kumimoji="0" sz="1100" b="1" i="0" u="none" strike="noStrike" cap="none" spc="0" normalizeH="0" baseline="0">
                <a:ln>
                  <a:solidFill>
                    <a:srgbClr val="FD349C">
                      <a:alpha val="0"/>
                    </a:srgbClr>
                  </a:solidFill>
                </a:ln>
                <a:solidFill>
                  <a:srgbClr val="000000">
                    <a:lumMod val="50000"/>
                    <a:lumOff val="50000"/>
                  </a:srgbClr>
                </a:solidFill>
                <a:effectLst/>
                <a:uLnTx/>
                <a:uFillTx/>
                <a:latin typeface="KoPub돋움체 Medium" panose="02020603020101020101" pitchFamily="18" charset="-127"/>
                <a:ea typeface="KoPub돋움체 Medium" panose="02020603020101020101" pitchFamily="18" charset="-127"/>
              </a:defRPr>
            </a:lvl1pPr>
          </a:lstStyle>
          <a:p>
            <a:pPr marL="0" indent="0">
              <a:buNone/>
            </a:pPr>
            <a:endParaRPr lang="ko-KR" altLang="en-US" sz="1400" spc="-50" dirty="0">
              <a:solidFill>
                <a:srgbClr val="00B0F0"/>
              </a:solidFill>
            </a:endParaRPr>
          </a:p>
        </p:txBody>
      </p:sp>
      <p:sp>
        <p:nvSpPr>
          <p:cNvPr id="18" name="사각형: 둥근 모서리 17">
            <a:extLst>
              <a:ext uri="{FF2B5EF4-FFF2-40B4-BE49-F238E27FC236}">
                <a16:creationId xmlns:a16="http://schemas.microsoft.com/office/drawing/2014/main" id="{A76147EB-684C-1602-6606-8CEB3BB588D6}"/>
              </a:ext>
            </a:extLst>
          </p:cNvPr>
          <p:cNvSpPr/>
          <p:nvPr/>
        </p:nvSpPr>
        <p:spPr>
          <a:xfrm>
            <a:off x="3077389" y="1104900"/>
            <a:ext cx="689394" cy="328461"/>
          </a:xfrm>
          <a:prstGeom prst="roundRect">
            <a:avLst>
              <a:gd name="adj" fmla="val 50000"/>
            </a:avLst>
          </a:prstGeom>
          <a:solidFill>
            <a:srgbClr val="01219A"/>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36000" rtlCol="0" anchor="ctr"/>
          <a:lstStyle/>
          <a:p>
            <a:pPr algn="ctr"/>
            <a:r>
              <a:rPr lang="en-US" altLang="ko-KR" dirty="0">
                <a:gradFill>
                  <a:gsLst>
                    <a:gs pos="0">
                      <a:schemeClr val="bg1"/>
                    </a:gs>
                    <a:gs pos="100000">
                      <a:schemeClr val="bg1"/>
                    </a:gs>
                  </a:gsLst>
                  <a:lin ang="2700000" scaled="1"/>
                </a:gradFill>
                <a:latin typeface="KPMG Bold" panose="020B0803030202040204" pitchFamily="34" charset="0"/>
                <a:ea typeface="KoPub돋움체 Bold" panose="00000800000000000000" pitchFamily="2" charset="-127"/>
              </a:rPr>
              <a:t>04</a:t>
            </a:r>
            <a:endParaRPr lang="ko-KR" altLang="en-US" dirty="0">
              <a:gradFill>
                <a:gsLst>
                  <a:gs pos="0">
                    <a:schemeClr val="bg1"/>
                  </a:gs>
                  <a:gs pos="100000">
                    <a:schemeClr val="bg1"/>
                  </a:gs>
                </a:gsLst>
                <a:lin ang="2700000" scaled="1"/>
              </a:gradFill>
              <a:latin typeface="KPMG Bold" panose="020B0803030202040204" pitchFamily="34" charset="0"/>
              <a:ea typeface="KoPub돋움체 Bold" panose="00000800000000000000" pitchFamily="2" charset="-127"/>
            </a:endParaRPr>
          </a:p>
        </p:txBody>
      </p:sp>
      <p:grpSp>
        <p:nvGrpSpPr>
          <p:cNvPr id="27" name="그룹 26">
            <a:extLst>
              <a:ext uri="{FF2B5EF4-FFF2-40B4-BE49-F238E27FC236}">
                <a16:creationId xmlns:a16="http://schemas.microsoft.com/office/drawing/2014/main" id="{A695BF7E-8B6F-A0CA-88D9-529C304D794B}"/>
              </a:ext>
            </a:extLst>
          </p:cNvPr>
          <p:cNvGrpSpPr/>
          <p:nvPr/>
        </p:nvGrpSpPr>
        <p:grpSpPr>
          <a:xfrm>
            <a:off x="724750" y="3819109"/>
            <a:ext cx="5399698" cy="584775"/>
            <a:chOff x="724750" y="3996584"/>
            <a:chExt cx="5399698" cy="584775"/>
          </a:xfrm>
        </p:grpSpPr>
        <p:grpSp>
          <p:nvGrpSpPr>
            <p:cNvPr id="26" name="그룹 25">
              <a:extLst>
                <a:ext uri="{FF2B5EF4-FFF2-40B4-BE49-F238E27FC236}">
                  <a16:creationId xmlns:a16="http://schemas.microsoft.com/office/drawing/2014/main" id="{3E398605-8F7C-6D1E-9E72-340C81097C93}"/>
                </a:ext>
              </a:extLst>
            </p:cNvPr>
            <p:cNvGrpSpPr/>
            <p:nvPr/>
          </p:nvGrpSpPr>
          <p:grpSpPr>
            <a:xfrm>
              <a:off x="724750" y="3996584"/>
              <a:ext cx="5394960" cy="584775"/>
              <a:chOff x="724750" y="3996584"/>
              <a:chExt cx="5394960" cy="584775"/>
            </a:xfrm>
          </p:grpSpPr>
          <p:cxnSp>
            <p:nvCxnSpPr>
              <p:cNvPr id="11" name="직선 연결선 10">
                <a:extLst>
                  <a:ext uri="{FF2B5EF4-FFF2-40B4-BE49-F238E27FC236}">
                    <a16:creationId xmlns:a16="http://schemas.microsoft.com/office/drawing/2014/main" id="{59D945DA-0DBB-E7B6-F35D-1298133D6F68}"/>
                  </a:ext>
                </a:extLst>
              </p:cNvPr>
              <p:cNvCxnSpPr/>
              <p:nvPr/>
            </p:nvCxnSpPr>
            <p:spPr>
              <a:xfrm>
                <a:off x="724750" y="3996584"/>
                <a:ext cx="0" cy="58477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 name="직선 연결선 11">
                <a:extLst>
                  <a:ext uri="{FF2B5EF4-FFF2-40B4-BE49-F238E27FC236}">
                    <a16:creationId xmlns:a16="http://schemas.microsoft.com/office/drawing/2014/main" id="{03BA1C04-C168-EE73-9C03-47C6E21EB538}"/>
                  </a:ext>
                </a:extLst>
              </p:cNvPr>
              <p:cNvCxnSpPr/>
              <p:nvPr/>
            </p:nvCxnSpPr>
            <p:spPr>
              <a:xfrm>
                <a:off x="6119710" y="3996584"/>
                <a:ext cx="0" cy="58477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20" name="TextBox 19">
              <a:extLst>
                <a:ext uri="{FF2B5EF4-FFF2-40B4-BE49-F238E27FC236}">
                  <a16:creationId xmlns:a16="http://schemas.microsoft.com/office/drawing/2014/main" id="{41EE4872-2299-EBF1-3E8F-B9C0046FA375}"/>
                </a:ext>
              </a:extLst>
            </p:cNvPr>
            <p:cNvSpPr txBox="1"/>
            <p:nvPr/>
          </p:nvSpPr>
          <p:spPr>
            <a:xfrm>
              <a:off x="745442" y="4003165"/>
              <a:ext cx="5379006" cy="523220"/>
            </a:xfrm>
            <a:prstGeom prst="rect">
              <a:avLst/>
            </a:prstGeom>
            <a:noFill/>
          </p:spPr>
          <p:txBody>
            <a:bodyPr wrap="square" rtlCol="0">
              <a:spAutoFit/>
            </a:bodyPr>
            <a:lstStyle>
              <a:defPPr>
                <a:defRPr lang="en-US"/>
              </a:defPPr>
              <a:lvl1pPr marL="92075" marR="0" lvl="0" indent="-92075" defTabSz="914400" fontAlgn="auto">
                <a:lnSpc>
                  <a:spcPct val="100000"/>
                </a:lnSpc>
                <a:spcBef>
                  <a:spcPts val="0"/>
                </a:spcBef>
                <a:spcAft>
                  <a:spcPts val="0"/>
                </a:spcAft>
                <a:buClrTx/>
                <a:buSzTx/>
                <a:buFont typeface="Arial" panose="020B0604020202020204" pitchFamily="34" charset="0"/>
                <a:buChar char="•"/>
                <a:tabLst/>
                <a:defRPr kumimoji="0" sz="1100" b="1" i="0" u="none" strike="noStrike" cap="none" spc="0" normalizeH="0" baseline="0">
                  <a:ln>
                    <a:solidFill>
                      <a:srgbClr val="FD349C">
                        <a:alpha val="0"/>
                      </a:srgbClr>
                    </a:solidFill>
                  </a:ln>
                  <a:solidFill>
                    <a:srgbClr val="000000">
                      <a:lumMod val="50000"/>
                      <a:lumOff val="50000"/>
                    </a:srgbClr>
                  </a:solidFill>
                  <a:effectLst/>
                  <a:uLnTx/>
                  <a:uFillTx/>
                  <a:latin typeface="KoPub돋움체 Medium" panose="02020603020101020101" pitchFamily="18" charset="-127"/>
                  <a:ea typeface="KoPub돋움체 Medium" panose="02020603020101020101" pitchFamily="18" charset="-127"/>
                </a:defRPr>
              </a:lvl1pPr>
            </a:lstStyle>
            <a:p>
              <a:pPr marL="176213" indent="-176213"/>
              <a:r>
                <a:rPr lang="ko-KR" altLang="en-US" sz="1400" spc="-50" dirty="0">
                  <a:solidFill>
                    <a:schemeClr val="tx1">
                      <a:lumMod val="50000"/>
                      <a:lumOff val="50000"/>
                    </a:schemeClr>
                  </a:solidFill>
                </a:rPr>
                <a:t>응답자의 </a:t>
              </a:r>
              <a:r>
                <a:rPr lang="en-US" altLang="ko-KR" sz="1400" spc="-50" dirty="0">
                  <a:solidFill>
                    <a:schemeClr val="tx1">
                      <a:lumMod val="50000"/>
                      <a:lumOff val="50000"/>
                    </a:schemeClr>
                  </a:solidFill>
                </a:rPr>
                <a:t>37%</a:t>
              </a:r>
              <a:r>
                <a:rPr lang="ko-KR" altLang="en-US" sz="1400" spc="-50" dirty="0">
                  <a:solidFill>
                    <a:schemeClr val="tx1">
                      <a:lumMod val="50000"/>
                      <a:lumOff val="50000"/>
                    </a:schemeClr>
                  </a:solidFill>
                </a:rPr>
                <a:t>가 신재생에너지 설비 개발</a:t>
              </a:r>
              <a:r>
                <a:rPr lang="en-US" altLang="ko-KR" sz="1400" spc="-50" dirty="0">
                  <a:solidFill>
                    <a:schemeClr val="tx1">
                      <a:lumMod val="50000"/>
                      <a:lumOff val="50000"/>
                    </a:schemeClr>
                  </a:solidFill>
                </a:rPr>
                <a:t>, 31%</a:t>
              </a:r>
              <a:r>
                <a:rPr lang="ko-KR" altLang="en-US" sz="1400" spc="-50" dirty="0">
                  <a:solidFill>
                    <a:schemeClr val="tx1">
                      <a:lumMod val="50000"/>
                      <a:lumOff val="50000"/>
                    </a:schemeClr>
                  </a:solidFill>
                </a:rPr>
                <a:t>가 총 온실가스 생산량 감소가 조직의 지속가능 성장을 위해 가장 중요한 </a:t>
              </a:r>
              <a:r>
                <a:rPr lang="en-US" altLang="ko-KR" sz="1400" spc="-50" dirty="0">
                  <a:solidFill>
                    <a:schemeClr val="tx1">
                      <a:lumMod val="50000"/>
                      <a:lumOff val="50000"/>
                    </a:schemeClr>
                  </a:solidFill>
                </a:rPr>
                <a:t>ESG </a:t>
              </a:r>
              <a:r>
                <a:rPr lang="ko-KR" altLang="en-US" sz="1400" spc="-50" dirty="0">
                  <a:solidFill>
                    <a:schemeClr val="tx1">
                      <a:lumMod val="50000"/>
                      <a:lumOff val="50000"/>
                    </a:schemeClr>
                  </a:solidFill>
                </a:rPr>
                <a:t>트렌드라고 응답함</a:t>
              </a:r>
            </a:p>
          </p:txBody>
        </p:sp>
      </p:grpSp>
      <p:graphicFrame>
        <p:nvGraphicFramePr>
          <p:cNvPr id="201" name="차트 200">
            <a:extLst>
              <a:ext uri="{FF2B5EF4-FFF2-40B4-BE49-F238E27FC236}">
                <a16:creationId xmlns:a16="http://schemas.microsoft.com/office/drawing/2014/main" id="{B87BB750-3EC2-2458-72FB-289FC59CF4B9}"/>
              </a:ext>
            </a:extLst>
          </p:cNvPr>
          <p:cNvGraphicFramePr/>
          <p:nvPr>
            <p:extLst>
              <p:ext uri="{D42A27DB-BD31-4B8C-83A1-F6EECF244321}">
                <p14:modId xmlns:p14="http://schemas.microsoft.com/office/powerpoint/2010/main" val="3177268779"/>
              </p:ext>
            </p:extLst>
          </p:nvPr>
        </p:nvGraphicFramePr>
        <p:xfrm>
          <a:off x="2175954" y="5539560"/>
          <a:ext cx="3622161" cy="5607567"/>
        </p:xfrm>
        <a:graphic>
          <a:graphicData uri="http://schemas.openxmlformats.org/drawingml/2006/chart">
            <c:chart xmlns:c="http://schemas.openxmlformats.org/drawingml/2006/chart" xmlns:r="http://schemas.openxmlformats.org/officeDocument/2006/relationships" r:id="rId3"/>
          </a:graphicData>
        </a:graphic>
      </p:graphicFrame>
      <p:sp>
        <p:nvSpPr>
          <p:cNvPr id="202" name="object 26">
            <a:extLst>
              <a:ext uri="{FF2B5EF4-FFF2-40B4-BE49-F238E27FC236}">
                <a16:creationId xmlns:a16="http://schemas.microsoft.com/office/drawing/2014/main" id="{1735D0B5-AE47-6E82-0046-3497A4552251}"/>
              </a:ext>
            </a:extLst>
          </p:cNvPr>
          <p:cNvSpPr txBox="1"/>
          <p:nvPr/>
        </p:nvSpPr>
        <p:spPr>
          <a:xfrm>
            <a:off x="575893" y="6017781"/>
            <a:ext cx="1843590" cy="182101"/>
          </a:xfrm>
          <a:prstGeom prst="rect">
            <a:avLst/>
          </a:prstGeom>
        </p:spPr>
        <p:txBody>
          <a:bodyPr vert="horz" wrap="square" lIns="0" tIns="12700" rIns="0" bIns="0" rtlCol="0">
            <a:spAutoFit/>
          </a:bodyPr>
          <a:lstStyle/>
          <a:p>
            <a:pPr marL="12700" marR="5080" algn="r">
              <a:spcBef>
                <a:spcPts val="25"/>
              </a:spcBef>
            </a:pPr>
            <a:r>
              <a:rPr lang="en-US" altLang="ko-KR"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rPr>
              <a:t>ESG · </a:t>
            </a:r>
            <a:r>
              <a:rPr lang="ko-KR" altLang="en-US"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rPr>
              <a:t>친환경 인증 건축물 구축</a:t>
            </a:r>
            <a:endParaRPr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endParaRPr>
          </a:p>
        </p:txBody>
      </p:sp>
      <p:sp>
        <p:nvSpPr>
          <p:cNvPr id="203" name="object 26">
            <a:extLst>
              <a:ext uri="{FF2B5EF4-FFF2-40B4-BE49-F238E27FC236}">
                <a16:creationId xmlns:a16="http://schemas.microsoft.com/office/drawing/2014/main" id="{8D6D835F-D104-84D0-BE2C-8593D78AC0C6}"/>
              </a:ext>
            </a:extLst>
          </p:cNvPr>
          <p:cNvSpPr txBox="1"/>
          <p:nvPr/>
        </p:nvSpPr>
        <p:spPr>
          <a:xfrm>
            <a:off x="575893" y="6397886"/>
            <a:ext cx="1833307" cy="182101"/>
          </a:xfrm>
          <a:prstGeom prst="rect">
            <a:avLst/>
          </a:prstGeom>
        </p:spPr>
        <p:txBody>
          <a:bodyPr vert="horz" wrap="square" lIns="0" tIns="12700" rIns="0" bIns="0" rtlCol="0">
            <a:spAutoFit/>
          </a:bodyPr>
          <a:lstStyle/>
          <a:p>
            <a:pPr marL="12700" marR="5080" algn="r">
              <a:spcBef>
                <a:spcPts val="25"/>
              </a:spcBef>
            </a:pPr>
            <a:r>
              <a:rPr lang="ko-KR" altLang="en-US"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rPr>
              <a:t>지속가능 자재 및 기술 채택</a:t>
            </a:r>
            <a:endParaRPr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endParaRPr>
          </a:p>
        </p:txBody>
      </p:sp>
      <p:sp>
        <p:nvSpPr>
          <p:cNvPr id="204" name="object 26">
            <a:extLst>
              <a:ext uri="{FF2B5EF4-FFF2-40B4-BE49-F238E27FC236}">
                <a16:creationId xmlns:a16="http://schemas.microsoft.com/office/drawing/2014/main" id="{63FB6EB7-71C4-5A28-4612-F2058B06BCBA}"/>
              </a:ext>
            </a:extLst>
          </p:cNvPr>
          <p:cNvSpPr txBox="1"/>
          <p:nvPr/>
        </p:nvSpPr>
        <p:spPr>
          <a:xfrm>
            <a:off x="575893" y="6810994"/>
            <a:ext cx="1833307" cy="182101"/>
          </a:xfrm>
          <a:prstGeom prst="rect">
            <a:avLst/>
          </a:prstGeom>
        </p:spPr>
        <p:txBody>
          <a:bodyPr vert="horz" wrap="square" lIns="0" tIns="12700" rIns="0" bIns="0" rtlCol="0">
            <a:spAutoFit/>
          </a:bodyPr>
          <a:lstStyle/>
          <a:p>
            <a:pPr marL="12700" marR="5080" algn="r">
              <a:spcBef>
                <a:spcPts val="25"/>
              </a:spcBef>
            </a:pPr>
            <a:r>
              <a:rPr lang="ko-KR" altLang="en-US"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rPr>
              <a:t>지속가능한 건설 법규 제정</a:t>
            </a:r>
            <a:endParaRPr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endParaRPr>
          </a:p>
        </p:txBody>
      </p:sp>
      <p:sp>
        <p:nvSpPr>
          <p:cNvPr id="205" name="object 26">
            <a:extLst>
              <a:ext uri="{FF2B5EF4-FFF2-40B4-BE49-F238E27FC236}">
                <a16:creationId xmlns:a16="http://schemas.microsoft.com/office/drawing/2014/main" id="{0749014A-FED9-9668-28BD-9780A47D1C56}"/>
              </a:ext>
            </a:extLst>
          </p:cNvPr>
          <p:cNvSpPr txBox="1"/>
          <p:nvPr/>
        </p:nvSpPr>
        <p:spPr>
          <a:xfrm>
            <a:off x="575893" y="7234282"/>
            <a:ext cx="1833307" cy="182101"/>
          </a:xfrm>
          <a:prstGeom prst="rect">
            <a:avLst/>
          </a:prstGeom>
        </p:spPr>
        <p:txBody>
          <a:bodyPr vert="horz" wrap="square" lIns="0" tIns="12700" rIns="0" bIns="0" rtlCol="0">
            <a:spAutoFit/>
          </a:bodyPr>
          <a:lstStyle/>
          <a:p>
            <a:pPr marL="12700" marR="5080" algn="r">
              <a:spcBef>
                <a:spcPts val="25"/>
              </a:spcBef>
            </a:pPr>
            <a:r>
              <a:rPr lang="ko-KR" altLang="en-US"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rPr>
              <a:t>친환경 건축자재 조달 증진</a:t>
            </a:r>
            <a:endParaRPr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endParaRPr>
          </a:p>
        </p:txBody>
      </p:sp>
      <p:sp>
        <p:nvSpPr>
          <p:cNvPr id="206" name="object 26">
            <a:extLst>
              <a:ext uri="{FF2B5EF4-FFF2-40B4-BE49-F238E27FC236}">
                <a16:creationId xmlns:a16="http://schemas.microsoft.com/office/drawing/2014/main" id="{DE43B811-087C-D512-0094-263AE6401CE0}"/>
              </a:ext>
            </a:extLst>
          </p:cNvPr>
          <p:cNvSpPr txBox="1"/>
          <p:nvPr/>
        </p:nvSpPr>
        <p:spPr>
          <a:xfrm>
            <a:off x="575893" y="7636372"/>
            <a:ext cx="1833307" cy="182101"/>
          </a:xfrm>
          <a:prstGeom prst="rect">
            <a:avLst/>
          </a:prstGeom>
        </p:spPr>
        <p:txBody>
          <a:bodyPr vert="horz" wrap="square" lIns="0" tIns="12700" rIns="0" bIns="0" rtlCol="0">
            <a:spAutoFit/>
          </a:bodyPr>
          <a:lstStyle/>
          <a:p>
            <a:pPr marL="12700" marR="5080" algn="r">
              <a:spcBef>
                <a:spcPts val="25"/>
              </a:spcBef>
            </a:pPr>
            <a:r>
              <a:rPr lang="ko-KR" altLang="en-US" sz="1100" b="1" spc="-50" dirty="0" err="1">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rPr>
              <a:t>모듈러</a:t>
            </a:r>
            <a:r>
              <a:rPr lang="ko-KR" altLang="en-US"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rPr>
              <a:t> 건축</a:t>
            </a:r>
            <a:endParaRPr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endParaRPr>
          </a:p>
        </p:txBody>
      </p:sp>
      <p:sp>
        <p:nvSpPr>
          <p:cNvPr id="207" name="object 26">
            <a:extLst>
              <a:ext uri="{FF2B5EF4-FFF2-40B4-BE49-F238E27FC236}">
                <a16:creationId xmlns:a16="http://schemas.microsoft.com/office/drawing/2014/main" id="{DFBF12B7-F4A4-F197-7AB6-E0036AE85F37}"/>
              </a:ext>
            </a:extLst>
          </p:cNvPr>
          <p:cNvSpPr txBox="1"/>
          <p:nvPr/>
        </p:nvSpPr>
        <p:spPr>
          <a:xfrm>
            <a:off x="575893" y="8054781"/>
            <a:ext cx="1833307" cy="182101"/>
          </a:xfrm>
          <a:prstGeom prst="rect">
            <a:avLst/>
          </a:prstGeom>
        </p:spPr>
        <p:txBody>
          <a:bodyPr vert="horz" wrap="square" lIns="0" tIns="12700" rIns="0" bIns="0" rtlCol="0">
            <a:spAutoFit/>
          </a:bodyPr>
          <a:lstStyle/>
          <a:p>
            <a:pPr marL="12700" marR="5080" algn="r">
              <a:spcBef>
                <a:spcPts val="25"/>
              </a:spcBef>
            </a:pPr>
            <a:r>
              <a:rPr lang="ko-KR" altLang="en-US"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rPr>
              <a:t>내재 탄소 배출량</a:t>
            </a:r>
            <a:r>
              <a:rPr lang="en-US" altLang="ko-KR"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rPr>
              <a:t>*</a:t>
            </a:r>
            <a:r>
              <a:rPr lang="ko-KR" altLang="en-US"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rPr>
              <a:t> 측정</a:t>
            </a:r>
            <a:endParaRPr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endParaRPr>
          </a:p>
        </p:txBody>
      </p:sp>
      <p:sp>
        <p:nvSpPr>
          <p:cNvPr id="208" name="object 26">
            <a:extLst>
              <a:ext uri="{FF2B5EF4-FFF2-40B4-BE49-F238E27FC236}">
                <a16:creationId xmlns:a16="http://schemas.microsoft.com/office/drawing/2014/main" id="{123696C1-A8B1-4EB4-CCCE-16B41FEE9009}"/>
              </a:ext>
            </a:extLst>
          </p:cNvPr>
          <p:cNvSpPr txBox="1"/>
          <p:nvPr/>
        </p:nvSpPr>
        <p:spPr>
          <a:xfrm>
            <a:off x="586176" y="8449766"/>
            <a:ext cx="1833307" cy="182101"/>
          </a:xfrm>
          <a:prstGeom prst="rect">
            <a:avLst/>
          </a:prstGeom>
        </p:spPr>
        <p:txBody>
          <a:bodyPr vert="horz" wrap="square" lIns="0" tIns="12700" rIns="0" bIns="0" rtlCol="0">
            <a:spAutoFit/>
          </a:bodyPr>
          <a:lstStyle/>
          <a:p>
            <a:pPr marL="12700" marR="5080" algn="r">
              <a:spcBef>
                <a:spcPts val="25"/>
              </a:spcBef>
            </a:pPr>
            <a:r>
              <a:rPr lang="ko-KR" altLang="en-US"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rPr>
              <a:t>온실가스 생산량 감소</a:t>
            </a:r>
            <a:endParaRPr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endParaRPr>
          </a:p>
        </p:txBody>
      </p:sp>
      <p:sp>
        <p:nvSpPr>
          <p:cNvPr id="209" name="object 26">
            <a:extLst>
              <a:ext uri="{FF2B5EF4-FFF2-40B4-BE49-F238E27FC236}">
                <a16:creationId xmlns:a16="http://schemas.microsoft.com/office/drawing/2014/main" id="{5BFA48BF-BDC3-449E-3A7A-323BC978E84A}"/>
              </a:ext>
            </a:extLst>
          </p:cNvPr>
          <p:cNvSpPr txBox="1"/>
          <p:nvPr/>
        </p:nvSpPr>
        <p:spPr>
          <a:xfrm>
            <a:off x="575893" y="8832247"/>
            <a:ext cx="1833307" cy="182101"/>
          </a:xfrm>
          <a:prstGeom prst="rect">
            <a:avLst/>
          </a:prstGeom>
        </p:spPr>
        <p:txBody>
          <a:bodyPr vert="horz" wrap="square" lIns="0" tIns="12700" rIns="0" bIns="0" rtlCol="0">
            <a:spAutoFit/>
          </a:bodyPr>
          <a:lstStyle/>
          <a:p>
            <a:pPr marL="12700" marR="5080" algn="r">
              <a:spcBef>
                <a:spcPts val="25"/>
              </a:spcBef>
            </a:pPr>
            <a:r>
              <a:rPr lang="ko-KR" altLang="en-US"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rPr>
              <a:t>신재생에너지 설비 개발</a:t>
            </a:r>
            <a:endParaRPr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endParaRPr>
          </a:p>
        </p:txBody>
      </p:sp>
      <p:sp>
        <p:nvSpPr>
          <p:cNvPr id="210" name="object 26">
            <a:extLst>
              <a:ext uri="{FF2B5EF4-FFF2-40B4-BE49-F238E27FC236}">
                <a16:creationId xmlns:a16="http://schemas.microsoft.com/office/drawing/2014/main" id="{3FD88442-3A43-83BA-CD55-406700D9DFFF}"/>
              </a:ext>
            </a:extLst>
          </p:cNvPr>
          <p:cNvSpPr txBox="1"/>
          <p:nvPr/>
        </p:nvSpPr>
        <p:spPr>
          <a:xfrm>
            <a:off x="575893" y="9108242"/>
            <a:ext cx="1833307" cy="351378"/>
          </a:xfrm>
          <a:prstGeom prst="rect">
            <a:avLst/>
          </a:prstGeom>
        </p:spPr>
        <p:txBody>
          <a:bodyPr vert="horz" wrap="square" lIns="0" tIns="12700" rIns="0" bIns="0" rtlCol="0">
            <a:spAutoFit/>
          </a:bodyPr>
          <a:lstStyle/>
          <a:p>
            <a:pPr marL="12700" marR="5080" algn="r">
              <a:spcBef>
                <a:spcPts val="25"/>
              </a:spcBef>
            </a:pPr>
            <a:r>
              <a:rPr lang="ko-KR" altLang="en-US"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rPr>
              <a:t>다양성</a:t>
            </a:r>
            <a:r>
              <a:rPr lang="en-US" altLang="ko-KR"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rPr>
              <a:t>, </a:t>
            </a:r>
            <a:r>
              <a:rPr lang="ko-KR" altLang="en-US"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rPr>
              <a:t>형평성</a:t>
            </a:r>
            <a:r>
              <a:rPr lang="en-US" altLang="ko-KR"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rPr>
              <a:t>, </a:t>
            </a:r>
            <a:r>
              <a:rPr lang="ko-KR" altLang="en-US"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rPr>
              <a:t>포용성</a:t>
            </a:r>
            <a:r>
              <a:rPr lang="en-US" altLang="ko-KR"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rPr>
              <a:t>(DE&amp;I)  </a:t>
            </a:r>
            <a:r>
              <a:rPr lang="ko-KR" altLang="en-US"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rPr>
              <a:t>등 사회적 책임 고려</a:t>
            </a:r>
            <a:endParaRPr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endParaRPr>
          </a:p>
        </p:txBody>
      </p:sp>
      <p:sp>
        <p:nvSpPr>
          <p:cNvPr id="211" name="object 26">
            <a:extLst>
              <a:ext uri="{FF2B5EF4-FFF2-40B4-BE49-F238E27FC236}">
                <a16:creationId xmlns:a16="http://schemas.microsoft.com/office/drawing/2014/main" id="{065A7271-CE2F-0BE0-902F-DF67C0674838}"/>
              </a:ext>
            </a:extLst>
          </p:cNvPr>
          <p:cNvSpPr txBox="1"/>
          <p:nvPr/>
        </p:nvSpPr>
        <p:spPr>
          <a:xfrm>
            <a:off x="575893" y="9564147"/>
            <a:ext cx="1833307" cy="351378"/>
          </a:xfrm>
          <a:prstGeom prst="rect">
            <a:avLst/>
          </a:prstGeom>
        </p:spPr>
        <p:txBody>
          <a:bodyPr vert="horz" wrap="square" lIns="0" tIns="12700" rIns="0" bIns="0" rtlCol="0">
            <a:spAutoFit/>
          </a:bodyPr>
          <a:lstStyle/>
          <a:p>
            <a:pPr marL="12700" marR="5080" algn="r">
              <a:spcBef>
                <a:spcPts val="25"/>
              </a:spcBef>
            </a:pPr>
            <a:r>
              <a:rPr lang="ko-KR" altLang="en-US"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rPr>
              <a:t>녹색금융에 대한 투자자 및 소비자의 압력</a:t>
            </a:r>
            <a:endParaRPr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endParaRPr>
          </a:p>
        </p:txBody>
      </p:sp>
      <p:sp>
        <p:nvSpPr>
          <p:cNvPr id="212" name="object 26">
            <a:extLst>
              <a:ext uri="{FF2B5EF4-FFF2-40B4-BE49-F238E27FC236}">
                <a16:creationId xmlns:a16="http://schemas.microsoft.com/office/drawing/2014/main" id="{880152D4-C5C6-6CDB-2CC0-52F30A77F825}"/>
              </a:ext>
            </a:extLst>
          </p:cNvPr>
          <p:cNvSpPr txBox="1"/>
          <p:nvPr/>
        </p:nvSpPr>
        <p:spPr>
          <a:xfrm>
            <a:off x="452207" y="10030683"/>
            <a:ext cx="1956993" cy="351378"/>
          </a:xfrm>
          <a:prstGeom prst="rect">
            <a:avLst/>
          </a:prstGeom>
        </p:spPr>
        <p:txBody>
          <a:bodyPr vert="horz" wrap="square" lIns="0" tIns="12700" rIns="0" bIns="0" rtlCol="0">
            <a:spAutoFit/>
          </a:bodyPr>
          <a:lstStyle/>
          <a:p>
            <a:pPr marL="12700" marR="5080" algn="r">
              <a:spcBef>
                <a:spcPts val="25"/>
              </a:spcBef>
            </a:pPr>
            <a:r>
              <a:rPr lang="ko-KR" altLang="en-US"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rPr>
              <a:t>계약업체가 </a:t>
            </a:r>
            <a:r>
              <a:rPr lang="en-US" altLang="ko-KR"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rPr>
              <a:t>ESG </a:t>
            </a:r>
            <a:r>
              <a:rPr lang="ko-KR" altLang="en-US"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rPr>
              <a:t>목표를 건설업체 요구사항에 따라야 한다는 부담감</a:t>
            </a:r>
            <a:endParaRPr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endParaRPr>
          </a:p>
        </p:txBody>
      </p:sp>
      <p:sp>
        <p:nvSpPr>
          <p:cNvPr id="213" name="object 26">
            <a:extLst>
              <a:ext uri="{FF2B5EF4-FFF2-40B4-BE49-F238E27FC236}">
                <a16:creationId xmlns:a16="http://schemas.microsoft.com/office/drawing/2014/main" id="{5D2219E1-9812-538D-040C-DC50C5A28021}"/>
              </a:ext>
            </a:extLst>
          </p:cNvPr>
          <p:cNvSpPr txBox="1"/>
          <p:nvPr/>
        </p:nvSpPr>
        <p:spPr>
          <a:xfrm>
            <a:off x="575893" y="10529112"/>
            <a:ext cx="1833307" cy="182101"/>
          </a:xfrm>
          <a:prstGeom prst="rect">
            <a:avLst/>
          </a:prstGeom>
        </p:spPr>
        <p:txBody>
          <a:bodyPr vert="horz" wrap="square" lIns="0" tIns="12700" rIns="0" bIns="0" rtlCol="0">
            <a:spAutoFit/>
          </a:bodyPr>
          <a:lstStyle/>
          <a:p>
            <a:pPr marL="12700" marR="5080" algn="r">
              <a:spcBef>
                <a:spcPts val="25"/>
              </a:spcBef>
            </a:pPr>
            <a:r>
              <a:rPr lang="ko-KR" altLang="en-US"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rPr>
              <a:t>정부의 요구사항</a:t>
            </a:r>
            <a:endParaRPr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endParaRPr>
          </a:p>
        </p:txBody>
      </p:sp>
      <p:grpSp>
        <p:nvGrpSpPr>
          <p:cNvPr id="225" name="그룹 224">
            <a:extLst>
              <a:ext uri="{FF2B5EF4-FFF2-40B4-BE49-F238E27FC236}">
                <a16:creationId xmlns:a16="http://schemas.microsoft.com/office/drawing/2014/main" id="{50BBC591-3D86-4FE2-FFCD-A50E006F5193}"/>
              </a:ext>
            </a:extLst>
          </p:cNvPr>
          <p:cNvGrpSpPr/>
          <p:nvPr/>
        </p:nvGrpSpPr>
        <p:grpSpPr>
          <a:xfrm>
            <a:off x="4944471" y="5838262"/>
            <a:ext cx="1519716" cy="1185261"/>
            <a:chOff x="5197476" y="6082391"/>
            <a:chExt cx="1519716" cy="1185261"/>
          </a:xfrm>
        </p:grpSpPr>
        <p:sp>
          <p:nvSpPr>
            <p:cNvPr id="214" name="object 84">
              <a:extLst>
                <a:ext uri="{FF2B5EF4-FFF2-40B4-BE49-F238E27FC236}">
                  <a16:creationId xmlns:a16="http://schemas.microsoft.com/office/drawing/2014/main" id="{0670B955-386C-BD83-D9F5-DF0F1A8271F8}"/>
                </a:ext>
              </a:extLst>
            </p:cNvPr>
            <p:cNvSpPr/>
            <p:nvPr/>
          </p:nvSpPr>
          <p:spPr>
            <a:xfrm>
              <a:off x="5197476" y="6375676"/>
              <a:ext cx="121285" cy="0"/>
            </a:xfrm>
            <a:custGeom>
              <a:avLst/>
              <a:gdLst/>
              <a:ahLst/>
              <a:cxnLst/>
              <a:rect l="l" t="t" r="r" b="b"/>
              <a:pathLst>
                <a:path w="121284">
                  <a:moveTo>
                    <a:pt x="0" y="0"/>
                  </a:moveTo>
                  <a:lnTo>
                    <a:pt x="120713" y="0"/>
                  </a:lnTo>
                </a:path>
              </a:pathLst>
            </a:custGeom>
            <a:ln w="19050">
              <a:solidFill>
                <a:srgbClr val="00338D"/>
              </a:solidFill>
            </a:ln>
          </p:spPr>
          <p:txBody>
            <a:bodyPr wrap="square" lIns="0" tIns="0" rIns="0" bIns="0" rtlCol="0"/>
            <a:lstStyle/>
            <a:p>
              <a:pPr marL="0" marR="0" lvl="0" indent="0" defTabSz="914400" eaLnBrk="1" fontAlgn="auto" latinLnBrk="1" hangingPunct="1">
                <a:lnSpc>
                  <a:spcPct val="100000"/>
                </a:lnSpc>
                <a:spcBef>
                  <a:spcPts val="0"/>
                </a:spcBef>
                <a:spcAft>
                  <a:spcPts val="0"/>
                </a:spcAft>
                <a:buClrTx/>
                <a:buSzTx/>
                <a:buFontTx/>
                <a:buNone/>
                <a:tabLst/>
                <a:defRPr/>
              </a:pPr>
              <a:endParaRPr kumimoji="0" sz="1000" b="0" i="0" u="none" strike="noStrike" kern="0" cap="none" spc="0" normalizeH="0" baseline="0" noProof="0" dirty="0">
                <a:ln>
                  <a:noFill/>
                </a:ln>
                <a:solidFill>
                  <a:prstClr val="black"/>
                </a:solidFill>
                <a:effectLst/>
                <a:uLnTx/>
                <a:uFillTx/>
              </a:endParaRPr>
            </a:p>
          </p:txBody>
        </p:sp>
        <p:sp>
          <p:nvSpPr>
            <p:cNvPr id="217" name="object 86">
              <a:extLst>
                <a:ext uri="{FF2B5EF4-FFF2-40B4-BE49-F238E27FC236}">
                  <a16:creationId xmlns:a16="http://schemas.microsoft.com/office/drawing/2014/main" id="{25B06BB3-7D67-58F1-6D1B-2ABC0C810ACC}"/>
                </a:ext>
              </a:extLst>
            </p:cNvPr>
            <p:cNvSpPr/>
            <p:nvPr/>
          </p:nvSpPr>
          <p:spPr>
            <a:xfrm>
              <a:off x="5197476" y="6738041"/>
              <a:ext cx="121285" cy="0"/>
            </a:xfrm>
            <a:custGeom>
              <a:avLst/>
              <a:gdLst/>
              <a:ahLst/>
              <a:cxnLst/>
              <a:rect l="l" t="t" r="r" b="b"/>
              <a:pathLst>
                <a:path w="121285">
                  <a:moveTo>
                    <a:pt x="0" y="0"/>
                  </a:moveTo>
                  <a:lnTo>
                    <a:pt x="120713" y="0"/>
                  </a:lnTo>
                </a:path>
              </a:pathLst>
            </a:custGeom>
            <a:ln w="19050">
              <a:solidFill>
                <a:srgbClr val="00B8F5"/>
              </a:solidFill>
            </a:ln>
          </p:spPr>
          <p:txBody>
            <a:bodyPr wrap="square" lIns="0" tIns="0" rIns="0" bIns="0" rtlCol="0"/>
            <a:lstStyle/>
            <a:p>
              <a:pPr marL="0" marR="0" lvl="0" indent="0" defTabSz="914400" eaLnBrk="1" fontAlgn="auto" latinLnBrk="1" hangingPunct="1">
                <a:lnSpc>
                  <a:spcPct val="100000"/>
                </a:lnSpc>
                <a:spcBef>
                  <a:spcPts val="0"/>
                </a:spcBef>
                <a:spcAft>
                  <a:spcPts val="0"/>
                </a:spcAft>
                <a:buClrTx/>
                <a:buSzTx/>
                <a:buFontTx/>
                <a:buNone/>
                <a:tabLst/>
                <a:defRPr/>
              </a:pPr>
              <a:endParaRPr kumimoji="0" sz="1000" b="0" i="0" u="none" strike="noStrike" kern="0" cap="none" spc="0" normalizeH="0" baseline="0" noProof="0">
                <a:ln>
                  <a:noFill/>
                </a:ln>
                <a:solidFill>
                  <a:prstClr val="black"/>
                </a:solidFill>
                <a:effectLst/>
                <a:uLnTx/>
                <a:uFillTx/>
              </a:endParaRPr>
            </a:p>
          </p:txBody>
        </p:sp>
        <p:sp>
          <p:nvSpPr>
            <p:cNvPr id="219" name="object 88">
              <a:extLst>
                <a:ext uri="{FF2B5EF4-FFF2-40B4-BE49-F238E27FC236}">
                  <a16:creationId xmlns:a16="http://schemas.microsoft.com/office/drawing/2014/main" id="{B008C212-82A5-6618-EF65-A9506225F4C7}"/>
                </a:ext>
              </a:extLst>
            </p:cNvPr>
            <p:cNvSpPr/>
            <p:nvPr/>
          </p:nvSpPr>
          <p:spPr>
            <a:xfrm>
              <a:off x="5208660" y="7137256"/>
              <a:ext cx="121285" cy="0"/>
            </a:xfrm>
            <a:custGeom>
              <a:avLst/>
              <a:gdLst/>
              <a:ahLst/>
              <a:cxnLst/>
              <a:rect l="l" t="t" r="r" b="b"/>
              <a:pathLst>
                <a:path w="121285">
                  <a:moveTo>
                    <a:pt x="0" y="0"/>
                  </a:moveTo>
                  <a:lnTo>
                    <a:pt x="120713" y="0"/>
                  </a:lnTo>
                </a:path>
              </a:pathLst>
            </a:custGeom>
            <a:ln w="19050">
              <a:solidFill>
                <a:srgbClr val="1E49E2"/>
              </a:solidFill>
            </a:ln>
          </p:spPr>
          <p:txBody>
            <a:bodyPr wrap="square" lIns="0" tIns="0" rIns="0" bIns="0" rtlCol="0"/>
            <a:lstStyle/>
            <a:p>
              <a:pPr marL="0" marR="0" lvl="0" indent="0" defTabSz="914400" eaLnBrk="1" fontAlgn="auto" latinLnBrk="1" hangingPunct="1">
                <a:lnSpc>
                  <a:spcPct val="100000"/>
                </a:lnSpc>
                <a:spcBef>
                  <a:spcPts val="0"/>
                </a:spcBef>
                <a:spcAft>
                  <a:spcPts val="0"/>
                </a:spcAft>
                <a:buClrTx/>
                <a:buSzTx/>
                <a:buFontTx/>
                <a:buNone/>
                <a:tabLst/>
                <a:defRPr/>
              </a:pPr>
              <a:endParaRPr kumimoji="0" sz="1000" b="0" i="0" u="none" strike="noStrike" kern="0" cap="none" spc="0" normalizeH="0" baseline="0" noProof="0">
                <a:ln>
                  <a:noFill/>
                </a:ln>
                <a:solidFill>
                  <a:prstClr val="black"/>
                </a:solidFill>
                <a:effectLst/>
                <a:uLnTx/>
                <a:uFillTx/>
              </a:endParaRPr>
            </a:p>
          </p:txBody>
        </p:sp>
        <p:sp>
          <p:nvSpPr>
            <p:cNvPr id="223" name="TextBox 222">
              <a:extLst>
                <a:ext uri="{FF2B5EF4-FFF2-40B4-BE49-F238E27FC236}">
                  <a16:creationId xmlns:a16="http://schemas.microsoft.com/office/drawing/2014/main" id="{A0A1870A-F65B-7344-DC46-D031215A8034}"/>
                </a:ext>
              </a:extLst>
            </p:cNvPr>
            <p:cNvSpPr txBox="1"/>
            <p:nvPr/>
          </p:nvSpPr>
          <p:spPr>
            <a:xfrm>
              <a:off x="5322608" y="6082391"/>
              <a:ext cx="1394584" cy="1185261"/>
            </a:xfrm>
            <a:prstGeom prst="rect">
              <a:avLst/>
            </a:prstGeom>
            <a:noFill/>
            <a:ln>
              <a:noFill/>
            </a:ln>
          </p:spPr>
          <p:txBody>
            <a:bodyPr wrap="square">
              <a:spAutoFit/>
            </a:bodyPr>
            <a:lstStyle/>
            <a:p>
              <a:pPr>
                <a:lnSpc>
                  <a:spcPct val="250000"/>
                </a:lnSpc>
                <a:defRPr lang="en-US" altLang="ko-KR" sz="900" b="0" i="0" u="none" strike="noStrike" kern="1200" baseline="0">
                  <a:ln>
                    <a:solidFill>
                      <a:schemeClr val="accent1">
                        <a:alpha val="0"/>
                      </a:schemeClr>
                    </a:solidFill>
                  </a:ln>
                  <a:solidFill>
                    <a:schemeClr val="tx1"/>
                  </a:solidFill>
                  <a:latin typeface="KoPub돋움체 Medium" panose="00000600000000000000" pitchFamily="2" charset="-127"/>
                  <a:ea typeface="KoPub돋움체 Medium" panose="00000600000000000000" pitchFamily="2" charset="-127"/>
                  <a:cs typeface="+mn-cs"/>
                </a:defRPr>
              </a:pPr>
              <a:r>
                <a:rPr lang="ko-KR" altLang="en-US" sz="1000" b="1" dirty="0">
                  <a:ln>
                    <a:solidFill>
                      <a:schemeClr val="accent1">
                        <a:alpha val="0"/>
                      </a:schemeClr>
                    </a:solidFill>
                  </a:ln>
                  <a:solidFill>
                    <a:schemeClr val="tx1">
                      <a:lumMod val="65000"/>
                      <a:lumOff val="35000"/>
                    </a:schemeClr>
                  </a:solidFill>
                  <a:latin typeface="KoPub돋움체 Medium" panose="00000600000000000000" pitchFamily="2" charset="-127"/>
                  <a:ea typeface="KoPub돋움체 Medium" panose="00000600000000000000" pitchFamily="2" charset="-127"/>
                </a:rPr>
                <a:t>총합</a:t>
              </a:r>
              <a:r>
                <a:rPr lang="en-US" altLang="ko-KR" sz="1000" b="1" dirty="0">
                  <a:ln>
                    <a:solidFill>
                      <a:schemeClr val="accent1">
                        <a:alpha val="0"/>
                      </a:schemeClr>
                    </a:solidFill>
                  </a:ln>
                  <a:solidFill>
                    <a:schemeClr val="tx1">
                      <a:lumMod val="65000"/>
                      <a:lumOff val="35000"/>
                    </a:schemeClr>
                  </a:solidFill>
                  <a:latin typeface="KoPub돋움체 Medium" panose="00000600000000000000" pitchFamily="2" charset="-127"/>
                  <a:ea typeface="KoPub돋움체 Medium" panose="00000600000000000000" pitchFamily="2" charset="-127"/>
                </a:rPr>
                <a:t>(N=267)</a:t>
              </a:r>
            </a:p>
            <a:p>
              <a:pPr>
                <a:lnSpc>
                  <a:spcPct val="250000"/>
                </a:lnSpc>
                <a:defRPr lang="en-US" altLang="ko-KR" sz="900" b="0" i="0" u="none" strike="noStrike" kern="1200" baseline="0">
                  <a:ln>
                    <a:solidFill>
                      <a:schemeClr val="accent1">
                        <a:alpha val="0"/>
                      </a:schemeClr>
                    </a:solidFill>
                  </a:ln>
                  <a:solidFill>
                    <a:schemeClr val="tx1"/>
                  </a:solidFill>
                  <a:latin typeface="KoPub돋움체 Medium" panose="00000600000000000000" pitchFamily="2" charset="-127"/>
                  <a:ea typeface="KoPub돋움체 Medium" panose="00000600000000000000" pitchFamily="2" charset="-127"/>
                  <a:cs typeface="+mn-cs"/>
                </a:defRPr>
              </a:pPr>
              <a:endParaRPr lang="en-US" altLang="ko-KR" sz="200" b="1" dirty="0">
                <a:ln>
                  <a:solidFill>
                    <a:schemeClr val="accent1">
                      <a:alpha val="0"/>
                    </a:schemeClr>
                  </a:solidFill>
                </a:ln>
                <a:solidFill>
                  <a:schemeClr val="tx1">
                    <a:lumMod val="65000"/>
                    <a:lumOff val="35000"/>
                  </a:schemeClr>
                </a:solidFill>
                <a:latin typeface="KoPub돋움체 Medium" panose="00000600000000000000" pitchFamily="2" charset="-127"/>
                <a:ea typeface="KoPub돋움체 Medium" panose="00000600000000000000" pitchFamily="2" charset="-127"/>
              </a:endParaRPr>
            </a:p>
            <a:p>
              <a:pPr>
                <a:defRPr lang="en-US" altLang="ko-KR" sz="900" b="0" i="0" u="none" strike="noStrike" kern="1200" baseline="0">
                  <a:ln>
                    <a:solidFill>
                      <a:schemeClr val="accent1">
                        <a:alpha val="0"/>
                      </a:schemeClr>
                    </a:solidFill>
                  </a:ln>
                  <a:solidFill>
                    <a:schemeClr val="tx1"/>
                  </a:solidFill>
                  <a:latin typeface="KoPub돋움체 Medium" panose="00000600000000000000" pitchFamily="2" charset="-127"/>
                  <a:ea typeface="KoPub돋움체 Medium" panose="00000600000000000000" pitchFamily="2" charset="-127"/>
                  <a:cs typeface="+mn-cs"/>
                </a:defRPr>
              </a:pPr>
              <a:r>
                <a:rPr lang="ko-KR" altLang="en-US" sz="1000" b="1" dirty="0">
                  <a:ln>
                    <a:solidFill>
                      <a:schemeClr val="accent1">
                        <a:alpha val="0"/>
                      </a:schemeClr>
                    </a:solidFill>
                  </a:ln>
                  <a:solidFill>
                    <a:schemeClr val="tx1">
                      <a:lumMod val="65000"/>
                      <a:lumOff val="35000"/>
                    </a:schemeClr>
                  </a:solidFill>
                  <a:latin typeface="KoPub돋움체 Medium" panose="00000600000000000000" pitchFamily="2" charset="-127"/>
                  <a:ea typeface="KoPub돋움체 Medium" panose="00000600000000000000" pitchFamily="2" charset="-127"/>
                </a:rPr>
                <a:t>엔지니어링</a:t>
              </a:r>
              <a:r>
                <a:rPr lang="en-US" altLang="ko-KR" sz="1000" b="1" dirty="0">
                  <a:ln>
                    <a:solidFill>
                      <a:schemeClr val="accent1">
                        <a:alpha val="0"/>
                      </a:schemeClr>
                    </a:solidFill>
                  </a:ln>
                  <a:solidFill>
                    <a:schemeClr val="tx1">
                      <a:lumMod val="65000"/>
                      <a:lumOff val="35000"/>
                    </a:schemeClr>
                  </a:solidFill>
                  <a:latin typeface="KoPub돋움체 Medium" panose="00000600000000000000" pitchFamily="2" charset="-127"/>
                  <a:ea typeface="KoPub돋움체 Medium" panose="00000600000000000000" pitchFamily="2" charset="-127"/>
                </a:rPr>
                <a:t>/</a:t>
              </a:r>
              <a:br>
                <a:rPr lang="en-US" altLang="ko-KR" sz="1000" b="1" dirty="0">
                  <a:ln>
                    <a:solidFill>
                      <a:schemeClr val="accent1">
                        <a:alpha val="0"/>
                      </a:schemeClr>
                    </a:solidFill>
                  </a:ln>
                  <a:solidFill>
                    <a:schemeClr val="tx1">
                      <a:lumMod val="65000"/>
                      <a:lumOff val="35000"/>
                    </a:schemeClr>
                  </a:solidFill>
                  <a:latin typeface="KoPub돋움체 Medium" panose="00000600000000000000" pitchFamily="2" charset="-127"/>
                  <a:ea typeface="KoPub돋움체 Medium" panose="00000600000000000000" pitchFamily="2" charset="-127"/>
                </a:rPr>
              </a:br>
              <a:r>
                <a:rPr lang="ko-KR" altLang="en-US" sz="1000" b="1" dirty="0">
                  <a:ln>
                    <a:solidFill>
                      <a:schemeClr val="accent1">
                        <a:alpha val="0"/>
                      </a:schemeClr>
                    </a:solidFill>
                  </a:ln>
                  <a:solidFill>
                    <a:schemeClr val="tx1">
                      <a:lumMod val="65000"/>
                      <a:lumOff val="35000"/>
                    </a:schemeClr>
                  </a:solidFill>
                  <a:latin typeface="KoPub돋움체 Medium" panose="00000600000000000000" pitchFamily="2" charset="-127"/>
                  <a:ea typeface="KoPub돋움체 Medium" panose="00000600000000000000" pitchFamily="2" charset="-127"/>
                </a:rPr>
                <a:t>건설업체</a:t>
              </a:r>
              <a:r>
                <a:rPr lang="en-US" altLang="ko-KR" sz="1000" b="1" dirty="0">
                  <a:ln>
                    <a:solidFill>
                      <a:schemeClr val="accent1">
                        <a:alpha val="0"/>
                      </a:schemeClr>
                    </a:solidFill>
                  </a:ln>
                  <a:solidFill>
                    <a:schemeClr val="tx1">
                      <a:lumMod val="65000"/>
                      <a:lumOff val="35000"/>
                    </a:schemeClr>
                  </a:solidFill>
                  <a:latin typeface="KoPub돋움체 Medium" panose="00000600000000000000" pitchFamily="2" charset="-127"/>
                  <a:ea typeface="KoPub돋움체 Medium" panose="00000600000000000000" pitchFamily="2" charset="-127"/>
                </a:rPr>
                <a:t>(N=121)</a:t>
              </a:r>
            </a:p>
            <a:p>
              <a:pPr>
                <a:lnSpc>
                  <a:spcPct val="250000"/>
                </a:lnSpc>
                <a:defRPr lang="en-US" altLang="ko-KR" sz="900" b="0" i="0" u="none" strike="noStrike" kern="1200" baseline="0">
                  <a:ln>
                    <a:solidFill>
                      <a:schemeClr val="accent1">
                        <a:alpha val="0"/>
                      </a:schemeClr>
                    </a:solidFill>
                  </a:ln>
                  <a:solidFill>
                    <a:schemeClr val="tx1"/>
                  </a:solidFill>
                  <a:latin typeface="KoPub돋움체 Medium" panose="00000600000000000000" pitchFamily="2" charset="-127"/>
                  <a:ea typeface="KoPub돋움체 Medium" panose="00000600000000000000" pitchFamily="2" charset="-127"/>
                  <a:cs typeface="+mn-cs"/>
                </a:defRPr>
              </a:pPr>
              <a:r>
                <a:rPr lang="ko-KR" altLang="en-US" sz="1000" b="1" dirty="0">
                  <a:ln>
                    <a:solidFill>
                      <a:schemeClr val="accent1">
                        <a:alpha val="0"/>
                      </a:schemeClr>
                    </a:solidFill>
                  </a:ln>
                  <a:solidFill>
                    <a:schemeClr val="tx1">
                      <a:lumMod val="65000"/>
                      <a:lumOff val="35000"/>
                    </a:schemeClr>
                  </a:solidFill>
                  <a:latin typeface="KoPub돋움체 Medium" panose="00000600000000000000" pitchFamily="2" charset="-127"/>
                  <a:ea typeface="KoPub돋움체 Medium" panose="00000600000000000000" pitchFamily="2" charset="-127"/>
                </a:rPr>
                <a:t>발주업체</a:t>
              </a:r>
              <a:r>
                <a:rPr lang="en-US" altLang="ko-KR" sz="1000" b="1" dirty="0">
                  <a:ln>
                    <a:solidFill>
                      <a:schemeClr val="accent1">
                        <a:alpha val="0"/>
                      </a:schemeClr>
                    </a:solidFill>
                  </a:ln>
                  <a:solidFill>
                    <a:schemeClr val="tx1">
                      <a:lumMod val="65000"/>
                      <a:lumOff val="35000"/>
                    </a:schemeClr>
                  </a:solidFill>
                  <a:latin typeface="KoPub돋움체 Medium" panose="00000600000000000000" pitchFamily="2" charset="-127"/>
                  <a:ea typeface="KoPub돋움체 Medium" panose="00000600000000000000" pitchFamily="2" charset="-127"/>
                </a:rPr>
                <a:t>(N=146)</a:t>
              </a:r>
            </a:p>
          </p:txBody>
        </p:sp>
      </p:grpSp>
      <p:sp>
        <p:nvSpPr>
          <p:cNvPr id="8" name="TextBox 7">
            <a:extLst>
              <a:ext uri="{FF2B5EF4-FFF2-40B4-BE49-F238E27FC236}">
                <a16:creationId xmlns:a16="http://schemas.microsoft.com/office/drawing/2014/main" id="{06AB6A38-1EDE-1D97-BE4B-C94633A786B6}"/>
              </a:ext>
            </a:extLst>
          </p:cNvPr>
          <p:cNvSpPr txBox="1"/>
          <p:nvPr/>
        </p:nvSpPr>
        <p:spPr>
          <a:xfrm>
            <a:off x="641823" y="10910807"/>
            <a:ext cx="5855229" cy="646331"/>
          </a:xfrm>
          <a:prstGeom prst="rect">
            <a:avLst/>
          </a:prstGeom>
          <a:noFill/>
        </p:spPr>
        <p:txBody>
          <a:bodyPr wrap="square" rtlCol="0">
            <a:spAutoFit/>
          </a:bodyPr>
          <a:lstStyle>
            <a:defPPr>
              <a:defRPr lang="en-US"/>
            </a:defPPr>
            <a:lvl1pPr marR="0" lvl="0" algn="just" defTabSz="914400" fontAlgn="auto">
              <a:lnSpc>
                <a:spcPct val="100000"/>
              </a:lnSpc>
              <a:spcBef>
                <a:spcPts val="0"/>
              </a:spcBef>
              <a:spcAft>
                <a:spcPts val="0"/>
              </a:spcAft>
              <a:buClrTx/>
              <a:buSzTx/>
              <a:tabLst/>
              <a:defRPr kumimoji="0" sz="1100" b="1" i="0" u="none" strike="noStrike" cap="none" normalizeH="0" baseline="0">
                <a:ln>
                  <a:solidFill>
                    <a:srgbClr val="FD349C">
                      <a:alpha val="0"/>
                    </a:srgbClr>
                  </a:solidFill>
                </a:ln>
                <a:solidFill>
                  <a:schemeClr val="bg1">
                    <a:lumMod val="50000"/>
                  </a:schemeClr>
                </a:solidFill>
                <a:effectLst/>
                <a:uLnTx/>
                <a:uFillTx/>
                <a:latin typeface="KoPub돋움체 Medium" panose="02020603020101020101" pitchFamily="18" charset="-127"/>
                <a:ea typeface="KoPub돋움체 Medium" panose="02020603020101020101" pitchFamily="18" charset="-127"/>
              </a:defRPr>
            </a:lvl1pPr>
          </a:lstStyle>
          <a:p>
            <a:pPr algn="l"/>
            <a:r>
              <a:rPr lang="en-US" altLang="ko-KR" sz="900" spc="-50" dirty="0">
                <a:solidFill>
                  <a:schemeClr val="bg1">
                    <a:lumMod val="65000"/>
                  </a:schemeClr>
                </a:solidFill>
              </a:rPr>
              <a:t>Source: KPMG Global(2023), ‘2023 Global Construction Survey’</a:t>
            </a:r>
          </a:p>
          <a:p>
            <a:pPr algn="l"/>
            <a:r>
              <a:rPr lang="en-US" altLang="ko-KR" sz="900" spc="-50" dirty="0">
                <a:solidFill>
                  <a:schemeClr val="bg1">
                    <a:lumMod val="65000"/>
                  </a:schemeClr>
                </a:solidFill>
              </a:rPr>
              <a:t>Note:. 121</a:t>
            </a:r>
            <a:r>
              <a:rPr lang="ko-KR" altLang="en-US" sz="900" spc="-50" dirty="0">
                <a:solidFill>
                  <a:schemeClr val="bg1">
                    <a:lumMod val="65000"/>
                  </a:schemeClr>
                </a:solidFill>
              </a:rPr>
              <a:t>개의</a:t>
            </a:r>
            <a:r>
              <a:rPr lang="en-US" altLang="ko-KR" sz="900" spc="-50" dirty="0">
                <a:solidFill>
                  <a:schemeClr val="bg1">
                    <a:lumMod val="65000"/>
                  </a:schemeClr>
                </a:solidFill>
              </a:rPr>
              <a:t> </a:t>
            </a:r>
            <a:r>
              <a:rPr lang="ko-KR" altLang="en-US" sz="900" spc="-50" dirty="0">
                <a:solidFill>
                  <a:schemeClr val="bg1">
                    <a:lumMod val="65000"/>
                  </a:schemeClr>
                </a:solidFill>
              </a:rPr>
              <a:t>엔지니어링</a:t>
            </a:r>
            <a:r>
              <a:rPr lang="en-US" altLang="ko-KR" sz="900" spc="-50" dirty="0">
                <a:solidFill>
                  <a:schemeClr val="bg1">
                    <a:lumMod val="65000"/>
                  </a:schemeClr>
                </a:solidFill>
              </a:rPr>
              <a:t>/</a:t>
            </a:r>
            <a:r>
              <a:rPr lang="ko-KR" altLang="en-US" sz="900" spc="-50" dirty="0">
                <a:solidFill>
                  <a:schemeClr val="bg1">
                    <a:lumMod val="65000"/>
                  </a:schemeClr>
                </a:solidFill>
              </a:rPr>
              <a:t>건설업체</a:t>
            </a:r>
            <a:r>
              <a:rPr lang="en-US" altLang="ko-KR" sz="900" spc="-50" dirty="0">
                <a:solidFill>
                  <a:schemeClr val="bg1">
                    <a:lumMod val="65000"/>
                  </a:schemeClr>
                </a:solidFill>
              </a:rPr>
              <a:t>, 146</a:t>
            </a:r>
            <a:r>
              <a:rPr lang="ko-KR" altLang="en-US" sz="900" spc="-50" dirty="0">
                <a:solidFill>
                  <a:schemeClr val="bg1">
                    <a:lumMod val="65000"/>
                  </a:schemeClr>
                </a:solidFill>
              </a:rPr>
              <a:t>개의 인프라 프로젝트 발주업체를 대상으로 총</a:t>
            </a:r>
            <a:r>
              <a:rPr lang="en-US" altLang="ko-KR" sz="900" spc="-50" dirty="0">
                <a:solidFill>
                  <a:schemeClr val="bg1">
                    <a:lumMod val="65000"/>
                  </a:schemeClr>
                </a:solidFill>
              </a:rPr>
              <a:t> 267</a:t>
            </a:r>
            <a:r>
              <a:rPr lang="ko-KR" altLang="en-US" sz="900" spc="-50" dirty="0">
                <a:solidFill>
                  <a:schemeClr val="bg1">
                    <a:lumMod val="65000"/>
                  </a:schemeClr>
                </a:solidFill>
              </a:rPr>
              <a:t>개 기업 대상으로 설문</a:t>
            </a:r>
            <a:endParaRPr lang="en-US" altLang="ko-KR" sz="900" spc="-50" dirty="0">
              <a:solidFill>
                <a:schemeClr val="bg1">
                  <a:lumMod val="65000"/>
                </a:schemeClr>
              </a:solidFill>
            </a:endParaRPr>
          </a:p>
          <a:p>
            <a:pPr algn="l"/>
            <a:r>
              <a:rPr lang="en-US" altLang="ko-KR" sz="900" spc="-50" dirty="0">
                <a:solidFill>
                  <a:schemeClr val="bg1">
                    <a:lumMod val="65000"/>
                  </a:schemeClr>
                </a:solidFill>
              </a:rPr>
              <a:t>           *</a:t>
            </a:r>
            <a:r>
              <a:rPr lang="ko-KR" altLang="en-US" sz="900" spc="-50" dirty="0">
                <a:solidFill>
                  <a:schemeClr val="bg1">
                    <a:lumMod val="65000"/>
                  </a:schemeClr>
                </a:solidFill>
              </a:rPr>
              <a:t>내재 탄소배출량</a:t>
            </a:r>
            <a:r>
              <a:rPr lang="en-US" altLang="ko-KR" sz="900" spc="-50" dirty="0">
                <a:solidFill>
                  <a:schemeClr val="bg1">
                    <a:lumMod val="65000"/>
                  </a:schemeClr>
                </a:solidFill>
              </a:rPr>
              <a:t> (Embodied carbon emissions)</a:t>
            </a:r>
            <a:r>
              <a:rPr lang="ko-KR" altLang="en-US" sz="900" spc="-50" dirty="0">
                <a:solidFill>
                  <a:schemeClr val="bg1">
                    <a:lumMod val="65000"/>
                  </a:schemeClr>
                </a:solidFill>
              </a:rPr>
              <a:t> </a:t>
            </a:r>
            <a:r>
              <a:rPr lang="en-US" altLang="ko-KR" sz="900" spc="-50" dirty="0">
                <a:solidFill>
                  <a:schemeClr val="bg1">
                    <a:lumMod val="65000"/>
                  </a:schemeClr>
                </a:solidFill>
              </a:rPr>
              <a:t>- </a:t>
            </a:r>
            <a:r>
              <a:rPr lang="ko-KR" altLang="en-US" sz="900" spc="-50" dirty="0">
                <a:solidFill>
                  <a:schemeClr val="bg1">
                    <a:lumMod val="65000"/>
                  </a:schemeClr>
                </a:solidFill>
              </a:rPr>
              <a:t>건축자재 의 생산</a:t>
            </a:r>
            <a:r>
              <a:rPr lang="en-US" altLang="ko-KR" sz="900" spc="-50" dirty="0">
                <a:solidFill>
                  <a:schemeClr val="bg1">
                    <a:lumMod val="65000"/>
                  </a:schemeClr>
                </a:solidFill>
              </a:rPr>
              <a:t>(ECPD), </a:t>
            </a:r>
            <a:r>
              <a:rPr lang="ko-KR" altLang="en-US" sz="900" spc="-50" dirty="0">
                <a:solidFill>
                  <a:schemeClr val="bg1">
                    <a:lumMod val="65000"/>
                  </a:schemeClr>
                </a:solidFill>
              </a:rPr>
              <a:t>건축물의 시공</a:t>
            </a:r>
            <a:r>
              <a:rPr lang="en-US" altLang="ko-KR" sz="900" spc="-50" dirty="0">
                <a:solidFill>
                  <a:schemeClr val="bg1">
                    <a:lumMod val="65000"/>
                  </a:schemeClr>
                </a:solidFill>
              </a:rPr>
              <a:t>(ECCS), </a:t>
            </a:r>
          </a:p>
          <a:p>
            <a:pPr algn="l"/>
            <a:r>
              <a:rPr lang="en-US" altLang="ko-KR" sz="900" spc="-50" dirty="0">
                <a:solidFill>
                  <a:schemeClr val="bg1">
                    <a:lumMod val="65000"/>
                  </a:schemeClr>
                </a:solidFill>
              </a:rPr>
              <a:t>                                                                                            </a:t>
            </a:r>
            <a:r>
              <a:rPr lang="ko-KR" altLang="en-US" sz="900" spc="-50" dirty="0">
                <a:solidFill>
                  <a:schemeClr val="bg1">
                    <a:lumMod val="65000"/>
                  </a:schemeClr>
                </a:solidFill>
              </a:rPr>
              <a:t>건축물의 유지 관리 </a:t>
            </a:r>
            <a:r>
              <a:rPr lang="en-US" altLang="ko-KR" sz="900" spc="-50" dirty="0">
                <a:solidFill>
                  <a:schemeClr val="bg1">
                    <a:lumMod val="65000"/>
                  </a:schemeClr>
                </a:solidFill>
              </a:rPr>
              <a:t>(ECM), </a:t>
            </a:r>
            <a:r>
              <a:rPr lang="ko-KR" altLang="en-US" sz="900" spc="-50" dirty="0">
                <a:solidFill>
                  <a:schemeClr val="bg1">
                    <a:lumMod val="65000"/>
                  </a:schemeClr>
                </a:solidFill>
              </a:rPr>
              <a:t>건축물의 폐기</a:t>
            </a:r>
            <a:r>
              <a:rPr lang="en-US" altLang="ko-KR" sz="900" spc="-50" dirty="0">
                <a:solidFill>
                  <a:schemeClr val="bg1">
                    <a:lumMod val="65000"/>
                  </a:schemeClr>
                </a:solidFill>
              </a:rPr>
              <a:t>(ECEL)</a:t>
            </a:r>
            <a:r>
              <a:rPr lang="ko-KR" altLang="en-US" sz="900" spc="-50" dirty="0">
                <a:solidFill>
                  <a:schemeClr val="bg1">
                    <a:lumMod val="65000"/>
                  </a:schemeClr>
                </a:solidFill>
              </a:rPr>
              <a:t>에 대한 배출량</a:t>
            </a:r>
          </a:p>
        </p:txBody>
      </p:sp>
      <p:cxnSp>
        <p:nvCxnSpPr>
          <p:cNvPr id="13" name="직선 연결선 12">
            <a:extLst>
              <a:ext uri="{FF2B5EF4-FFF2-40B4-BE49-F238E27FC236}">
                <a16:creationId xmlns:a16="http://schemas.microsoft.com/office/drawing/2014/main" id="{91BC6246-CE81-9E76-DBC5-E71E54679C95}"/>
              </a:ext>
            </a:extLst>
          </p:cNvPr>
          <p:cNvCxnSpPr>
            <a:cxnSpLocks/>
          </p:cNvCxnSpPr>
          <p:nvPr/>
        </p:nvCxnSpPr>
        <p:spPr>
          <a:xfrm flipV="1">
            <a:off x="2523147" y="5922084"/>
            <a:ext cx="0" cy="4872618"/>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4130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사각형: 잘린 대각선 방향 모서리 3">
            <a:extLst>
              <a:ext uri="{FF2B5EF4-FFF2-40B4-BE49-F238E27FC236}">
                <a16:creationId xmlns:a16="http://schemas.microsoft.com/office/drawing/2014/main" id="{09A81253-F1F9-72E4-EA66-E0424D0E0814}"/>
              </a:ext>
            </a:extLst>
          </p:cNvPr>
          <p:cNvSpPr/>
          <p:nvPr/>
        </p:nvSpPr>
        <p:spPr>
          <a:xfrm flipH="1">
            <a:off x="728663" y="2467513"/>
            <a:ext cx="5400675" cy="978199"/>
          </a:xfrm>
          <a:prstGeom prst="snip2DiagRect">
            <a:avLst>
              <a:gd name="adj1" fmla="val 0"/>
              <a:gd name="adj2" fmla="val 19394"/>
            </a:avLst>
          </a:prstGeom>
          <a:solidFill>
            <a:srgbClr val="0121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latin typeface="KoPub돋움체 Bold" panose="00000800000000000000" pitchFamily="2" charset="-127"/>
              <a:ea typeface="KoPub돋움체 Bold" panose="00000800000000000000" pitchFamily="2" charset="-127"/>
            </a:endParaRPr>
          </a:p>
        </p:txBody>
      </p:sp>
      <p:sp>
        <p:nvSpPr>
          <p:cNvPr id="5" name="TextBox 4">
            <a:extLst>
              <a:ext uri="{FF2B5EF4-FFF2-40B4-BE49-F238E27FC236}">
                <a16:creationId xmlns:a16="http://schemas.microsoft.com/office/drawing/2014/main" id="{62C5330B-0CAE-CFC3-1F25-43B9CFA6480B}"/>
              </a:ext>
            </a:extLst>
          </p:cNvPr>
          <p:cNvSpPr txBox="1"/>
          <p:nvPr/>
        </p:nvSpPr>
        <p:spPr>
          <a:xfrm>
            <a:off x="1283542" y="1466933"/>
            <a:ext cx="4315605" cy="830997"/>
          </a:xfrm>
          <a:prstGeom prst="rect">
            <a:avLst/>
          </a:prstGeom>
          <a:noFill/>
        </p:spPr>
        <p:txBody>
          <a:bodyPr wrap="none" rtlCol="0">
            <a:spAutoFit/>
          </a:bodyPr>
          <a:lstStyle/>
          <a:p>
            <a:pPr algn="ctr" defTabSz="914400">
              <a:defRPr/>
            </a:pPr>
            <a:r>
              <a:rPr lang="ko-KR" altLang="en-US" sz="2400" spc="-10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새로운 건설환경에서 </a:t>
            </a:r>
            <a:endParaRPr lang="en-US" altLang="ko-KR" sz="2400" spc="-10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endParaRPr>
          </a:p>
          <a:p>
            <a:pPr algn="ctr" defTabSz="914400">
              <a:defRPr/>
            </a:pPr>
            <a:r>
              <a:rPr lang="ko-KR" altLang="en-US" sz="2400" spc="-10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디지털 혁신을 가속화하는 건설업계</a:t>
            </a:r>
          </a:p>
        </p:txBody>
      </p:sp>
      <p:sp>
        <p:nvSpPr>
          <p:cNvPr id="10" name="직사각형 9">
            <a:extLst>
              <a:ext uri="{FF2B5EF4-FFF2-40B4-BE49-F238E27FC236}">
                <a16:creationId xmlns:a16="http://schemas.microsoft.com/office/drawing/2014/main" id="{780E1637-C2EF-1860-CA28-F20243327C3E}"/>
              </a:ext>
            </a:extLst>
          </p:cNvPr>
          <p:cNvSpPr/>
          <p:nvPr/>
        </p:nvSpPr>
        <p:spPr>
          <a:xfrm>
            <a:off x="0" y="4994533"/>
            <a:ext cx="6858000" cy="8736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15" name="그림 14">
            <a:extLst>
              <a:ext uri="{FF2B5EF4-FFF2-40B4-BE49-F238E27FC236}">
                <a16:creationId xmlns:a16="http://schemas.microsoft.com/office/drawing/2014/main" id="{FEEEFFA6-52D4-64F8-D4CE-7BCAD6E551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280" y="4733565"/>
            <a:ext cx="645109" cy="1058780"/>
          </a:xfrm>
          <a:prstGeom prst="rect">
            <a:avLst/>
          </a:prstGeom>
        </p:spPr>
      </p:pic>
      <p:sp>
        <p:nvSpPr>
          <p:cNvPr id="17" name="TextBox 16">
            <a:extLst>
              <a:ext uri="{FF2B5EF4-FFF2-40B4-BE49-F238E27FC236}">
                <a16:creationId xmlns:a16="http://schemas.microsoft.com/office/drawing/2014/main" id="{AEC4118C-7A8B-080B-045C-E75D07EC18A9}"/>
              </a:ext>
            </a:extLst>
          </p:cNvPr>
          <p:cNvSpPr txBox="1"/>
          <p:nvPr/>
        </p:nvSpPr>
        <p:spPr>
          <a:xfrm>
            <a:off x="918602" y="5106173"/>
            <a:ext cx="5222062" cy="584775"/>
          </a:xfrm>
          <a:prstGeom prst="rect">
            <a:avLst/>
          </a:prstGeom>
          <a:noFill/>
        </p:spPr>
        <p:txBody>
          <a:bodyPr wrap="square">
            <a:spAutoFit/>
          </a:bodyPr>
          <a:lstStyle/>
          <a:p>
            <a:pPr defTabSz="914400">
              <a:defRPr/>
            </a:pPr>
            <a:r>
              <a:rPr lang="ko-KR" altLang="en-US" b="1" spc="-50" dirty="0">
                <a:ln>
                  <a:solidFill>
                    <a:srgbClr val="1E49E2">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Pretendard ExtraBold" panose="02000903000000020004" pitchFamily="50" charset="-127"/>
              </a:rPr>
              <a:t>각 디지털 기술의 도입 수준은 어느 정도로 평가하십니까</a:t>
            </a:r>
            <a:r>
              <a:rPr lang="en-US" altLang="ko-KR" b="1" spc="-50" dirty="0">
                <a:ln>
                  <a:solidFill>
                    <a:srgbClr val="1E49E2">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Pretendard ExtraBold" panose="02000903000000020004" pitchFamily="50" charset="-127"/>
              </a:rPr>
              <a:t>? </a:t>
            </a:r>
            <a:r>
              <a:rPr lang="en-US" altLang="ko-KR" sz="1400" b="1" spc="-50" dirty="0">
                <a:ln>
                  <a:solidFill>
                    <a:srgbClr val="1E49E2">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Pretendard ExtraBold" panose="02000903000000020004" pitchFamily="50" charset="-127"/>
              </a:rPr>
              <a:t>(</a:t>
            </a:r>
            <a:r>
              <a:rPr lang="ko-KR" altLang="en-US" sz="1400" b="1" spc="-50" dirty="0">
                <a:ln>
                  <a:solidFill>
                    <a:srgbClr val="1E49E2">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Pretendard ExtraBold" panose="02000903000000020004" pitchFamily="50" charset="-127"/>
              </a:rPr>
              <a:t>엔지니어링</a:t>
            </a:r>
            <a:r>
              <a:rPr lang="en-US" altLang="ko-KR" sz="1400" b="1" spc="-50" dirty="0">
                <a:ln>
                  <a:solidFill>
                    <a:srgbClr val="1E49E2">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Pretendard ExtraBold" panose="02000903000000020004" pitchFamily="50" charset="-127"/>
              </a:rPr>
              <a:t>/</a:t>
            </a:r>
            <a:r>
              <a:rPr lang="ko-KR" altLang="en-US" sz="1400" b="1" spc="-50" dirty="0">
                <a:ln>
                  <a:solidFill>
                    <a:srgbClr val="1E49E2">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Pretendard ExtraBold" panose="02000903000000020004" pitchFamily="50" charset="-127"/>
              </a:rPr>
              <a:t>건설 업체</a:t>
            </a:r>
            <a:r>
              <a:rPr lang="en-US" altLang="ko-KR" sz="1400" b="1" spc="-50" dirty="0">
                <a:ln>
                  <a:solidFill>
                    <a:srgbClr val="1E49E2">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Pretendard ExtraBold" panose="02000903000000020004" pitchFamily="50" charset="-127"/>
              </a:rPr>
              <a:t>)</a:t>
            </a:r>
            <a:endParaRPr lang="en-US" altLang="ko-KR" b="1" spc="-50" dirty="0">
              <a:ln>
                <a:solidFill>
                  <a:srgbClr val="1E49E2">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Pretendard ExtraBold" panose="02000903000000020004" pitchFamily="50" charset="-127"/>
            </a:endParaRPr>
          </a:p>
        </p:txBody>
      </p:sp>
      <p:sp>
        <p:nvSpPr>
          <p:cNvPr id="3" name="TextBox 2">
            <a:extLst>
              <a:ext uri="{FF2B5EF4-FFF2-40B4-BE49-F238E27FC236}">
                <a16:creationId xmlns:a16="http://schemas.microsoft.com/office/drawing/2014/main" id="{3EE18765-D625-BB9F-9E88-FD303932E98F}"/>
              </a:ext>
            </a:extLst>
          </p:cNvPr>
          <p:cNvSpPr txBox="1"/>
          <p:nvPr/>
        </p:nvSpPr>
        <p:spPr>
          <a:xfrm>
            <a:off x="1099678" y="2544578"/>
            <a:ext cx="4658647" cy="830997"/>
          </a:xfrm>
          <a:prstGeom prst="rect">
            <a:avLst/>
          </a:prstGeom>
          <a:noFill/>
        </p:spPr>
        <p:txBody>
          <a:bodyPr wrap="square" rtlCol="0">
            <a:spAutoFit/>
          </a:bodyPr>
          <a:lstStyle/>
          <a:p>
            <a:pPr algn="ctr" defTabSz="914400">
              <a:defRPr/>
            </a:pPr>
            <a:r>
              <a:rPr lang="ko-KR" altLang="en-US" sz="1600" spc="-50" dirty="0">
                <a:ln>
                  <a:solidFill>
                    <a:srgbClr val="FFFFFF">
                      <a:alpha val="0"/>
                    </a:srgbClr>
                  </a:solidFill>
                </a:ln>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열악한 건설 프로젝트의 환경을 개선하고</a:t>
            </a:r>
            <a:r>
              <a:rPr lang="en-US" altLang="ko-KR" sz="1600" spc="-50" dirty="0">
                <a:ln>
                  <a:solidFill>
                    <a:srgbClr val="FFFFFF">
                      <a:alpha val="0"/>
                    </a:srgbClr>
                  </a:solidFill>
                </a:ln>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 </a:t>
            </a:r>
            <a:br>
              <a:rPr lang="en-US" altLang="ko-KR" sz="1600" spc="-50" dirty="0">
                <a:ln>
                  <a:solidFill>
                    <a:srgbClr val="FFFFFF">
                      <a:alpha val="0"/>
                    </a:srgbClr>
                  </a:solidFill>
                </a:ln>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br>
            <a:r>
              <a:rPr lang="ko-KR" altLang="en-US" sz="1600" spc="-50" dirty="0">
                <a:ln>
                  <a:solidFill>
                    <a:srgbClr val="FFFFFF">
                      <a:alpha val="0"/>
                    </a:srgbClr>
                  </a:solidFill>
                </a:ln>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안전하고 지속가능한 건설 방법을 채택하기 위해 </a:t>
            </a:r>
            <a:br>
              <a:rPr lang="en-US" altLang="ko-KR" sz="1600" spc="-50" dirty="0">
                <a:ln>
                  <a:solidFill>
                    <a:srgbClr val="FFFFFF">
                      <a:alpha val="0"/>
                    </a:srgbClr>
                  </a:solidFill>
                </a:ln>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br>
            <a:r>
              <a:rPr lang="ko-KR" altLang="en-US" sz="1600" spc="-50" dirty="0">
                <a:ln>
                  <a:solidFill>
                    <a:srgbClr val="FFFFFF">
                      <a:alpha val="0"/>
                    </a:srgbClr>
                  </a:solidFill>
                </a:ln>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건설업계는 디지털 혁신을 가속화하고 있음</a:t>
            </a:r>
          </a:p>
        </p:txBody>
      </p:sp>
      <p:sp>
        <p:nvSpPr>
          <p:cNvPr id="2" name="TextBox 1">
            <a:extLst>
              <a:ext uri="{FF2B5EF4-FFF2-40B4-BE49-F238E27FC236}">
                <a16:creationId xmlns:a16="http://schemas.microsoft.com/office/drawing/2014/main" id="{434A590F-32AA-5F84-BD9C-1B9396F1DDAE}"/>
              </a:ext>
            </a:extLst>
          </p:cNvPr>
          <p:cNvSpPr txBox="1"/>
          <p:nvPr/>
        </p:nvSpPr>
        <p:spPr>
          <a:xfrm>
            <a:off x="994644" y="2297288"/>
            <a:ext cx="4476389" cy="307777"/>
          </a:xfrm>
          <a:prstGeom prst="rect">
            <a:avLst/>
          </a:prstGeom>
          <a:noFill/>
        </p:spPr>
        <p:txBody>
          <a:bodyPr wrap="square" rtlCol="0">
            <a:spAutoFit/>
          </a:bodyPr>
          <a:lstStyle>
            <a:defPPr>
              <a:defRPr lang="en-US"/>
            </a:defPPr>
            <a:lvl1pPr marL="92075" marR="0" lvl="0" indent="-92075" defTabSz="914400" fontAlgn="auto">
              <a:lnSpc>
                <a:spcPct val="100000"/>
              </a:lnSpc>
              <a:spcBef>
                <a:spcPts val="0"/>
              </a:spcBef>
              <a:spcAft>
                <a:spcPts val="0"/>
              </a:spcAft>
              <a:buClrTx/>
              <a:buSzTx/>
              <a:buFont typeface="Arial" panose="020B0604020202020204" pitchFamily="34" charset="0"/>
              <a:buChar char="•"/>
              <a:tabLst/>
              <a:defRPr kumimoji="0" sz="1100" b="1" i="0" u="none" strike="noStrike" cap="none" spc="0" normalizeH="0" baseline="0">
                <a:ln>
                  <a:solidFill>
                    <a:srgbClr val="FD349C">
                      <a:alpha val="0"/>
                    </a:srgbClr>
                  </a:solidFill>
                </a:ln>
                <a:solidFill>
                  <a:srgbClr val="000000">
                    <a:lumMod val="50000"/>
                    <a:lumOff val="50000"/>
                  </a:srgbClr>
                </a:solidFill>
                <a:effectLst/>
                <a:uLnTx/>
                <a:uFillTx/>
                <a:latin typeface="KoPub돋움체 Medium" panose="02020603020101020101" pitchFamily="18" charset="-127"/>
                <a:ea typeface="KoPub돋움체 Medium" panose="02020603020101020101" pitchFamily="18" charset="-127"/>
              </a:defRPr>
            </a:lvl1pPr>
          </a:lstStyle>
          <a:p>
            <a:pPr marL="0" indent="0">
              <a:buNone/>
            </a:pPr>
            <a:endParaRPr lang="ko-KR" altLang="en-US" sz="1400" spc="-50" dirty="0">
              <a:solidFill>
                <a:srgbClr val="00B0F0"/>
              </a:solidFill>
            </a:endParaRPr>
          </a:p>
        </p:txBody>
      </p:sp>
      <p:sp>
        <p:nvSpPr>
          <p:cNvPr id="18" name="사각형: 둥근 모서리 17">
            <a:extLst>
              <a:ext uri="{FF2B5EF4-FFF2-40B4-BE49-F238E27FC236}">
                <a16:creationId xmlns:a16="http://schemas.microsoft.com/office/drawing/2014/main" id="{A76147EB-684C-1602-6606-8CEB3BB588D6}"/>
              </a:ext>
            </a:extLst>
          </p:cNvPr>
          <p:cNvSpPr/>
          <p:nvPr/>
        </p:nvSpPr>
        <p:spPr>
          <a:xfrm>
            <a:off x="3077389" y="1104900"/>
            <a:ext cx="689394" cy="328461"/>
          </a:xfrm>
          <a:prstGeom prst="roundRect">
            <a:avLst>
              <a:gd name="adj" fmla="val 50000"/>
            </a:avLst>
          </a:prstGeom>
          <a:solidFill>
            <a:srgbClr val="01219A"/>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36000" rtlCol="0" anchor="ctr"/>
          <a:lstStyle/>
          <a:p>
            <a:pPr algn="ctr"/>
            <a:r>
              <a:rPr lang="en-US" altLang="ko-KR" dirty="0">
                <a:gradFill>
                  <a:gsLst>
                    <a:gs pos="0">
                      <a:schemeClr val="bg1"/>
                    </a:gs>
                    <a:gs pos="100000">
                      <a:schemeClr val="bg1"/>
                    </a:gs>
                  </a:gsLst>
                  <a:lin ang="2700000" scaled="1"/>
                </a:gradFill>
                <a:latin typeface="KPMG Bold" panose="020B0803030202040204" pitchFamily="34" charset="0"/>
                <a:ea typeface="KoPub돋움체 Bold" panose="00000800000000000000" pitchFamily="2" charset="-127"/>
              </a:rPr>
              <a:t>05</a:t>
            </a:r>
            <a:endParaRPr lang="ko-KR" altLang="en-US" dirty="0">
              <a:gradFill>
                <a:gsLst>
                  <a:gs pos="0">
                    <a:schemeClr val="bg1"/>
                  </a:gs>
                  <a:gs pos="100000">
                    <a:schemeClr val="bg1"/>
                  </a:gs>
                </a:gsLst>
                <a:lin ang="2700000" scaled="1"/>
              </a:gradFill>
              <a:latin typeface="KPMG Bold" panose="020B0803030202040204" pitchFamily="34" charset="0"/>
              <a:ea typeface="KoPub돋움체 Bold" panose="00000800000000000000" pitchFamily="2" charset="-127"/>
            </a:endParaRPr>
          </a:p>
        </p:txBody>
      </p:sp>
      <p:grpSp>
        <p:nvGrpSpPr>
          <p:cNvPr id="27" name="그룹 26">
            <a:extLst>
              <a:ext uri="{FF2B5EF4-FFF2-40B4-BE49-F238E27FC236}">
                <a16:creationId xmlns:a16="http://schemas.microsoft.com/office/drawing/2014/main" id="{A695BF7E-8B6F-A0CA-88D9-529C304D794B}"/>
              </a:ext>
            </a:extLst>
          </p:cNvPr>
          <p:cNvGrpSpPr/>
          <p:nvPr/>
        </p:nvGrpSpPr>
        <p:grpSpPr>
          <a:xfrm>
            <a:off x="724750" y="3770982"/>
            <a:ext cx="5399698" cy="960689"/>
            <a:chOff x="724750" y="3996583"/>
            <a:chExt cx="5399698" cy="960689"/>
          </a:xfrm>
        </p:grpSpPr>
        <p:grpSp>
          <p:nvGrpSpPr>
            <p:cNvPr id="26" name="그룹 25">
              <a:extLst>
                <a:ext uri="{FF2B5EF4-FFF2-40B4-BE49-F238E27FC236}">
                  <a16:creationId xmlns:a16="http://schemas.microsoft.com/office/drawing/2014/main" id="{3E398605-8F7C-6D1E-9E72-340C81097C93}"/>
                </a:ext>
              </a:extLst>
            </p:cNvPr>
            <p:cNvGrpSpPr/>
            <p:nvPr/>
          </p:nvGrpSpPr>
          <p:grpSpPr>
            <a:xfrm>
              <a:off x="724750" y="3996583"/>
              <a:ext cx="5394960" cy="900000"/>
              <a:chOff x="724750" y="3996583"/>
              <a:chExt cx="5394960" cy="900000"/>
            </a:xfrm>
          </p:grpSpPr>
          <p:cxnSp>
            <p:nvCxnSpPr>
              <p:cNvPr id="11" name="직선 연결선 10">
                <a:extLst>
                  <a:ext uri="{FF2B5EF4-FFF2-40B4-BE49-F238E27FC236}">
                    <a16:creationId xmlns:a16="http://schemas.microsoft.com/office/drawing/2014/main" id="{59D945DA-0DBB-E7B6-F35D-1298133D6F68}"/>
                  </a:ext>
                </a:extLst>
              </p:cNvPr>
              <p:cNvCxnSpPr/>
              <p:nvPr/>
            </p:nvCxnSpPr>
            <p:spPr>
              <a:xfrm>
                <a:off x="724750" y="3996583"/>
                <a:ext cx="0" cy="9000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 name="직선 연결선 11">
                <a:extLst>
                  <a:ext uri="{FF2B5EF4-FFF2-40B4-BE49-F238E27FC236}">
                    <a16:creationId xmlns:a16="http://schemas.microsoft.com/office/drawing/2014/main" id="{03BA1C04-C168-EE73-9C03-47C6E21EB538}"/>
                  </a:ext>
                </a:extLst>
              </p:cNvPr>
              <p:cNvCxnSpPr/>
              <p:nvPr/>
            </p:nvCxnSpPr>
            <p:spPr>
              <a:xfrm>
                <a:off x="6119710" y="3996583"/>
                <a:ext cx="0" cy="9000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20" name="TextBox 19">
              <a:extLst>
                <a:ext uri="{FF2B5EF4-FFF2-40B4-BE49-F238E27FC236}">
                  <a16:creationId xmlns:a16="http://schemas.microsoft.com/office/drawing/2014/main" id="{41EE4872-2299-EBF1-3E8F-B9C0046FA375}"/>
                </a:ext>
              </a:extLst>
            </p:cNvPr>
            <p:cNvSpPr txBox="1"/>
            <p:nvPr/>
          </p:nvSpPr>
          <p:spPr>
            <a:xfrm>
              <a:off x="745442" y="4003165"/>
              <a:ext cx="5379006" cy="954107"/>
            </a:xfrm>
            <a:prstGeom prst="rect">
              <a:avLst/>
            </a:prstGeom>
            <a:noFill/>
          </p:spPr>
          <p:txBody>
            <a:bodyPr wrap="square" rtlCol="0">
              <a:spAutoFit/>
            </a:bodyPr>
            <a:lstStyle>
              <a:defPPr>
                <a:defRPr lang="en-US"/>
              </a:defPPr>
              <a:lvl1pPr marL="92075" marR="0" lvl="0" indent="-92075" defTabSz="914400" fontAlgn="auto">
                <a:lnSpc>
                  <a:spcPct val="100000"/>
                </a:lnSpc>
                <a:spcBef>
                  <a:spcPts val="0"/>
                </a:spcBef>
                <a:spcAft>
                  <a:spcPts val="0"/>
                </a:spcAft>
                <a:buClrTx/>
                <a:buSzTx/>
                <a:buFont typeface="Arial" panose="020B0604020202020204" pitchFamily="34" charset="0"/>
                <a:buChar char="•"/>
                <a:tabLst/>
                <a:defRPr kumimoji="0" sz="1100" b="1" i="0" u="none" strike="noStrike" cap="none" spc="0" normalizeH="0" baseline="0">
                  <a:ln>
                    <a:solidFill>
                      <a:srgbClr val="FD349C">
                        <a:alpha val="0"/>
                      </a:srgbClr>
                    </a:solidFill>
                  </a:ln>
                  <a:solidFill>
                    <a:srgbClr val="000000">
                      <a:lumMod val="50000"/>
                      <a:lumOff val="50000"/>
                    </a:srgbClr>
                  </a:solidFill>
                  <a:effectLst/>
                  <a:uLnTx/>
                  <a:uFillTx/>
                  <a:latin typeface="KoPub돋움체 Medium" panose="02020603020101020101" pitchFamily="18" charset="-127"/>
                  <a:ea typeface="KoPub돋움체 Medium" panose="02020603020101020101" pitchFamily="18" charset="-127"/>
                </a:defRPr>
              </a:lvl1pPr>
            </a:lstStyle>
            <a:p>
              <a:pPr marL="176213" indent="-176213"/>
              <a:r>
                <a:rPr lang="ko-KR" altLang="en-US" sz="1400" spc="-50" dirty="0">
                  <a:solidFill>
                    <a:schemeClr val="tx1">
                      <a:lumMod val="50000"/>
                      <a:lumOff val="50000"/>
                    </a:schemeClr>
                  </a:solidFill>
                </a:rPr>
                <a:t>응답자의 </a:t>
              </a:r>
              <a:r>
                <a:rPr lang="en-US" altLang="ko-KR" sz="1400" spc="-50" dirty="0">
                  <a:solidFill>
                    <a:schemeClr val="tx1">
                      <a:lumMod val="50000"/>
                      <a:lumOff val="50000"/>
                    </a:schemeClr>
                  </a:solidFill>
                </a:rPr>
                <a:t>81%</a:t>
              </a:r>
              <a:r>
                <a:rPr lang="ko-KR" altLang="en-US" sz="1400" spc="-50" dirty="0">
                  <a:solidFill>
                    <a:schemeClr val="tx1">
                      <a:lumMod val="50000"/>
                      <a:lumOff val="50000"/>
                    </a:schemeClr>
                  </a:solidFill>
                </a:rPr>
                <a:t>가 모바일 플랫폼을 채택하고 있으며</a:t>
              </a:r>
              <a:r>
                <a:rPr lang="en-US" altLang="ko-KR" sz="1400" spc="-50" dirty="0">
                  <a:solidFill>
                    <a:schemeClr val="tx1">
                      <a:lumMod val="50000"/>
                      <a:lumOff val="50000"/>
                    </a:schemeClr>
                  </a:solidFill>
                </a:rPr>
                <a:t>, 43%</a:t>
              </a:r>
              <a:r>
                <a:rPr lang="ko-KR" altLang="en-US" sz="1400" spc="-50" dirty="0">
                  <a:solidFill>
                    <a:schemeClr val="tx1">
                      <a:lumMod val="50000"/>
                      <a:lumOff val="50000"/>
                    </a:schemeClr>
                  </a:solidFill>
                </a:rPr>
                <a:t>가 </a:t>
              </a:r>
              <a:r>
                <a:rPr lang="en-US" altLang="ko-KR" sz="1400" spc="-50" dirty="0">
                  <a:solidFill>
                    <a:schemeClr val="tx1">
                      <a:lumMod val="50000"/>
                      <a:lumOff val="50000"/>
                    </a:schemeClr>
                  </a:solidFill>
                </a:rPr>
                <a:t>RPA(</a:t>
              </a:r>
              <a:r>
                <a:rPr lang="ko-KR" altLang="en-US" sz="1400" spc="-50" dirty="0">
                  <a:solidFill>
                    <a:schemeClr val="tx1">
                      <a:lumMod val="50000"/>
                      <a:lumOff val="50000"/>
                    </a:schemeClr>
                  </a:solidFill>
                </a:rPr>
                <a:t>로봇프로세스</a:t>
              </a:r>
              <a:r>
                <a:rPr lang="en-US" altLang="ko-KR" sz="1400" spc="-50" dirty="0">
                  <a:solidFill>
                    <a:schemeClr val="tx1">
                      <a:lumMod val="50000"/>
                      <a:lumOff val="50000"/>
                    </a:schemeClr>
                  </a:solidFill>
                </a:rPr>
                <a:t> </a:t>
              </a:r>
              <a:r>
                <a:rPr lang="ko-KR" altLang="en-US" sz="1400" spc="-50" dirty="0">
                  <a:solidFill>
                    <a:schemeClr val="tx1">
                      <a:lumMod val="50000"/>
                      <a:lumOff val="50000"/>
                    </a:schemeClr>
                  </a:solidFill>
                </a:rPr>
                <a:t>자동화</a:t>
              </a:r>
              <a:r>
                <a:rPr lang="en-US" altLang="ko-KR" sz="1400" spc="-50" dirty="0">
                  <a:solidFill>
                    <a:schemeClr val="tx1">
                      <a:lumMod val="50000"/>
                      <a:lumOff val="50000"/>
                    </a:schemeClr>
                  </a:solidFill>
                </a:rPr>
                <a:t>)</a:t>
              </a:r>
              <a:r>
                <a:rPr lang="ko-KR" altLang="en-US" sz="1400" spc="-50" dirty="0">
                  <a:solidFill>
                    <a:schemeClr val="tx1">
                      <a:lumMod val="50000"/>
                      <a:lumOff val="50000"/>
                    </a:schemeClr>
                  </a:solidFill>
                </a:rPr>
                <a:t>를 사용하고</a:t>
              </a:r>
              <a:r>
                <a:rPr lang="en-US" altLang="ko-KR" sz="1400" spc="-50" dirty="0">
                  <a:solidFill>
                    <a:schemeClr val="tx1">
                      <a:lumMod val="50000"/>
                      <a:lumOff val="50000"/>
                    </a:schemeClr>
                  </a:solidFill>
                </a:rPr>
                <a:t>, 40%</a:t>
              </a:r>
              <a:r>
                <a:rPr lang="ko-KR" altLang="en-US" sz="1400" spc="-50" dirty="0">
                  <a:solidFill>
                    <a:schemeClr val="tx1">
                      <a:lumMod val="50000"/>
                      <a:lumOff val="50000"/>
                    </a:schemeClr>
                  </a:solidFill>
                </a:rPr>
                <a:t>가 인공지능을 채택하는 등 혁신을 위한 기술을 사용하고 있지만</a:t>
              </a:r>
              <a:r>
                <a:rPr lang="en-US" altLang="ko-KR" sz="1400" spc="-50" dirty="0">
                  <a:solidFill>
                    <a:schemeClr val="tx1">
                      <a:lumMod val="50000"/>
                      <a:lumOff val="50000"/>
                    </a:schemeClr>
                  </a:solidFill>
                </a:rPr>
                <a:t>, </a:t>
              </a:r>
              <a:r>
                <a:rPr lang="ko-KR" altLang="en-US" sz="1400" spc="-50" dirty="0">
                  <a:solidFill>
                    <a:schemeClr val="tx1">
                      <a:lumMod val="50000"/>
                      <a:lumOff val="50000"/>
                    </a:schemeClr>
                  </a:solidFill>
                </a:rPr>
                <a:t>아직 많은 기업이 초기단계에 머무르고 있음 </a:t>
              </a:r>
            </a:p>
          </p:txBody>
        </p:sp>
      </p:grpSp>
      <p:graphicFrame>
        <p:nvGraphicFramePr>
          <p:cNvPr id="16" name="차트 15">
            <a:extLst>
              <a:ext uri="{FF2B5EF4-FFF2-40B4-BE49-F238E27FC236}">
                <a16:creationId xmlns:a16="http://schemas.microsoft.com/office/drawing/2014/main" id="{E5AA89A4-2DC4-BAA3-4B30-5642DB82CE66}"/>
              </a:ext>
            </a:extLst>
          </p:cNvPr>
          <p:cNvGraphicFramePr/>
          <p:nvPr>
            <p:extLst>
              <p:ext uri="{D42A27DB-BD31-4B8C-83A1-F6EECF244321}">
                <p14:modId xmlns:p14="http://schemas.microsoft.com/office/powerpoint/2010/main" val="3696623604"/>
              </p:ext>
            </p:extLst>
          </p:nvPr>
        </p:nvGraphicFramePr>
        <p:xfrm>
          <a:off x="2239359" y="6059830"/>
          <a:ext cx="3923316" cy="4562288"/>
        </p:xfrm>
        <a:graphic>
          <a:graphicData uri="http://schemas.openxmlformats.org/drawingml/2006/chart">
            <c:chart xmlns:c="http://schemas.openxmlformats.org/drawingml/2006/chart" xmlns:r="http://schemas.openxmlformats.org/officeDocument/2006/relationships" r:id="rId3"/>
          </a:graphicData>
        </a:graphic>
      </p:graphicFrame>
      <p:grpSp>
        <p:nvGrpSpPr>
          <p:cNvPr id="7" name="그룹 6">
            <a:extLst>
              <a:ext uri="{FF2B5EF4-FFF2-40B4-BE49-F238E27FC236}">
                <a16:creationId xmlns:a16="http://schemas.microsoft.com/office/drawing/2014/main" id="{8CD70A9A-61C5-247F-3B9A-8715B002FB29}"/>
              </a:ext>
            </a:extLst>
          </p:cNvPr>
          <p:cNvGrpSpPr/>
          <p:nvPr/>
        </p:nvGrpSpPr>
        <p:grpSpPr>
          <a:xfrm>
            <a:off x="732461" y="6254971"/>
            <a:ext cx="1506898" cy="4173394"/>
            <a:chOff x="762986" y="6153204"/>
            <a:chExt cx="1843590" cy="4173394"/>
          </a:xfrm>
        </p:grpSpPr>
        <p:sp>
          <p:nvSpPr>
            <p:cNvPr id="22" name="object 26">
              <a:extLst>
                <a:ext uri="{FF2B5EF4-FFF2-40B4-BE49-F238E27FC236}">
                  <a16:creationId xmlns:a16="http://schemas.microsoft.com/office/drawing/2014/main" id="{C6B67166-3E79-75D8-6A15-95CBC66892DD}"/>
                </a:ext>
              </a:extLst>
            </p:cNvPr>
            <p:cNvSpPr txBox="1"/>
            <p:nvPr/>
          </p:nvSpPr>
          <p:spPr>
            <a:xfrm>
              <a:off x="762986" y="6153204"/>
              <a:ext cx="1843590" cy="160621"/>
            </a:xfrm>
            <a:prstGeom prst="rect">
              <a:avLst/>
            </a:prstGeom>
          </p:spPr>
          <p:txBody>
            <a:bodyPr vert="horz" wrap="square" lIns="0" tIns="12700" rIns="0" bIns="0" rtlCol="0">
              <a:spAutoFit/>
            </a:bodyPr>
            <a:lstStyle/>
            <a:p>
              <a:pPr marL="12700" marR="5080" algn="r">
                <a:lnSpc>
                  <a:spcPts val="1080"/>
                </a:lnSpc>
                <a:spcBef>
                  <a:spcPts val="25"/>
                </a:spcBef>
              </a:pPr>
              <a:r>
                <a:rPr lang="en-US" altLang="ko-KR"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rPr>
                <a:t>PMIS(</a:t>
              </a:r>
              <a:r>
                <a:rPr lang="ko-KR" altLang="en-US"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rPr>
                <a:t>건설정보관리시스템</a:t>
              </a:r>
              <a:r>
                <a:rPr lang="en-US" altLang="ko-KR"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rPr>
                <a:t>)</a:t>
              </a:r>
              <a:endParaRPr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endParaRPr>
            </a:p>
          </p:txBody>
        </p:sp>
        <p:sp>
          <p:nvSpPr>
            <p:cNvPr id="24" name="object 26">
              <a:extLst>
                <a:ext uri="{FF2B5EF4-FFF2-40B4-BE49-F238E27FC236}">
                  <a16:creationId xmlns:a16="http://schemas.microsoft.com/office/drawing/2014/main" id="{34EC995B-C93E-0218-12E5-37FF519410AE}"/>
                </a:ext>
              </a:extLst>
            </p:cNvPr>
            <p:cNvSpPr txBox="1"/>
            <p:nvPr/>
          </p:nvSpPr>
          <p:spPr>
            <a:xfrm>
              <a:off x="762986" y="6404002"/>
              <a:ext cx="1843590" cy="160621"/>
            </a:xfrm>
            <a:prstGeom prst="rect">
              <a:avLst/>
            </a:prstGeom>
          </p:spPr>
          <p:txBody>
            <a:bodyPr vert="horz" wrap="square" lIns="0" tIns="12700" rIns="0" bIns="0" rtlCol="0">
              <a:spAutoFit/>
            </a:bodyPr>
            <a:lstStyle/>
            <a:p>
              <a:pPr marL="12700" marR="5080" algn="r">
                <a:lnSpc>
                  <a:spcPts val="1080"/>
                </a:lnSpc>
                <a:spcBef>
                  <a:spcPts val="25"/>
                </a:spcBef>
              </a:pPr>
              <a:r>
                <a:rPr lang="ko-KR" altLang="en-US"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rPr>
                <a:t>기본적인 데이터 분석 활용</a:t>
              </a:r>
              <a:endParaRPr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endParaRPr>
            </a:p>
          </p:txBody>
        </p:sp>
        <p:sp>
          <p:nvSpPr>
            <p:cNvPr id="29" name="object 26">
              <a:extLst>
                <a:ext uri="{FF2B5EF4-FFF2-40B4-BE49-F238E27FC236}">
                  <a16:creationId xmlns:a16="http://schemas.microsoft.com/office/drawing/2014/main" id="{07EAE261-D8FA-564C-AECE-31731B705155}"/>
                </a:ext>
              </a:extLst>
            </p:cNvPr>
            <p:cNvSpPr txBox="1"/>
            <p:nvPr/>
          </p:nvSpPr>
          <p:spPr>
            <a:xfrm>
              <a:off x="762986" y="6654800"/>
              <a:ext cx="1843590" cy="160621"/>
            </a:xfrm>
            <a:prstGeom prst="rect">
              <a:avLst/>
            </a:prstGeom>
          </p:spPr>
          <p:txBody>
            <a:bodyPr vert="horz" wrap="square" lIns="0" tIns="12700" rIns="0" bIns="0" rtlCol="0">
              <a:spAutoFit/>
            </a:bodyPr>
            <a:lstStyle/>
            <a:p>
              <a:pPr marL="12700" marR="5080" algn="r">
                <a:lnSpc>
                  <a:spcPts val="1080"/>
                </a:lnSpc>
                <a:spcBef>
                  <a:spcPts val="25"/>
                </a:spcBef>
              </a:pPr>
              <a:r>
                <a:rPr lang="ko-KR" altLang="en-US"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rPr>
                <a:t>고급 데이터 분석 활용</a:t>
              </a:r>
              <a:endParaRPr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endParaRPr>
            </a:p>
          </p:txBody>
        </p:sp>
        <p:sp>
          <p:nvSpPr>
            <p:cNvPr id="30" name="object 26">
              <a:extLst>
                <a:ext uri="{FF2B5EF4-FFF2-40B4-BE49-F238E27FC236}">
                  <a16:creationId xmlns:a16="http://schemas.microsoft.com/office/drawing/2014/main" id="{62397AC6-13C8-120F-238A-A09C816BB1D3}"/>
                </a:ext>
              </a:extLst>
            </p:cNvPr>
            <p:cNvSpPr txBox="1"/>
            <p:nvPr/>
          </p:nvSpPr>
          <p:spPr>
            <a:xfrm>
              <a:off x="762986" y="6905598"/>
              <a:ext cx="1843590" cy="160621"/>
            </a:xfrm>
            <a:prstGeom prst="rect">
              <a:avLst/>
            </a:prstGeom>
          </p:spPr>
          <p:txBody>
            <a:bodyPr vert="horz" wrap="square" lIns="0" tIns="12700" rIns="0" bIns="0" rtlCol="0">
              <a:spAutoFit/>
            </a:bodyPr>
            <a:lstStyle/>
            <a:p>
              <a:pPr marL="12700" marR="5080" algn="r">
                <a:lnSpc>
                  <a:spcPts val="1080"/>
                </a:lnSpc>
                <a:spcBef>
                  <a:spcPts val="25"/>
                </a:spcBef>
              </a:pPr>
              <a:r>
                <a:rPr lang="ko-KR" altLang="en-US"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rPr>
                <a:t>모바일 플랫폼</a:t>
              </a:r>
              <a:endParaRPr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endParaRPr>
            </a:p>
          </p:txBody>
        </p:sp>
        <p:sp>
          <p:nvSpPr>
            <p:cNvPr id="31" name="object 26">
              <a:extLst>
                <a:ext uri="{FF2B5EF4-FFF2-40B4-BE49-F238E27FC236}">
                  <a16:creationId xmlns:a16="http://schemas.microsoft.com/office/drawing/2014/main" id="{81B1CB5C-514C-23B5-2E2F-D232897C1FED}"/>
                </a:ext>
              </a:extLst>
            </p:cNvPr>
            <p:cNvSpPr txBox="1"/>
            <p:nvPr/>
          </p:nvSpPr>
          <p:spPr>
            <a:xfrm>
              <a:off x="762986" y="7156396"/>
              <a:ext cx="1843590" cy="160621"/>
            </a:xfrm>
            <a:prstGeom prst="rect">
              <a:avLst/>
            </a:prstGeom>
          </p:spPr>
          <p:txBody>
            <a:bodyPr vert="horz" wrap="square" lIns="0" tIns="12700" rIns="0" bIns="0" rtlCol="0">
              <a:spAutoFit/>
            </a:bodyPr>
            <a:lstStyle/>
            <a:p>
              <a:pPr marL="12700" marR="5080" algn="r">
                <a:lnSpc>
                  <a:spcPts val="1080"/>
                </a:lnSpc>
                <a:spcBef>
                  <a:spcPts val="25"/>
                </a:spcBef>
              </a:pPr>
              <a:r>
                <a:rPr lang="ko-KR" altLang="en-US"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rPr>
                <a:t>빌딩 정보 모델링</a:t>
              </a:r>
              <a:endParaRPr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endParaRPr>
            </a:p>
          </p:txBody>
        </p:sp>
        <p:sp>
          <p:nvSpPr>
            <p:cNvPr id="32" name="object 26">
              <a:extLst>
                <a:ext uri="{FF2B5EF4-FFF2-40B4-BE49-F238E27FC236}">
                  <a16:creationId xmlns:a16="http://schemas.microsoft.com/office/drawing/2014/main" id="{879CC0EF-B931-339C-8351-82482A34D973}"/>
                </a:ext>
              </a:extLst>
            </p:cNvPr>
            <p:cNvSpPr txBox="1"/>
            <p:nvPr/>
          </p:nvSpPr>
          <p:spPr>
            <a:xfrm>
              <a:off x="762986" y="7407194"/>
              <a:ext cx="1843590" cy="160621"/>
            </a:xfrm>
            <a:prstGeom prst="rect">
              <a:avLst/>
            </a:prstGeom>
          </p:spPr>
          <p:txBody>
            <a:bodyPr vert="horz" wrap="square" lIns="0" tIns="12700" rIns="0" bIns="0" rtlCol="0">
              <a:spAutoFit/>
            </a:bodyPr>
            <a:lstStyle/>
            <a:p>
              <a:pPr marL="12700" marR="5080" algn="r">
                <a:lnSpc>
                  <a:spcPts val="1080"/>
                </a:lnSpc>
                <a:spcBef>
                  <a:spcPts val="25"/>
                </a:spcBef>
              </a:pPr>
              <a:r>
                <a:rPr lang="ko-KR" altLang="en-US"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rPr>
                <a:t>무선 주파수 식별</a:t>
              </a:r>
              <a:endParaRPr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endParaRPr>
            </a:p>
          </p:txBody>
        </p:sp>
        <p:sp>
          <p:nvSpPr>
            <p:cNvPr id="33" name="object 26">
              <a:extLst>
                <a:ext uri="{FF2B5EF4-FFF2-40B4-BE49-F238E27FC236}">
                  <a16:creationId xmlns:a16="http://schemas.microsoft.com/office/drawing/2014/main" id="{ECD93D77-0D44-0E49-7110-AD20CCF41D1C}"/>
                </a:ext>
              </a:extLst>
            </p:cNvPr>
            <p:cNvSpPr txBox="1"/>
            <p:nvPr/>
          </p:nvSpPr>
          <p:spPr>
            <a:xfrm>
              <a:off x="762986" y="7657992"/>
              <a:ext cx="1843590" cy="160621"/>
            </a:xfrm>
            <a:prstGeom prst="rect">
              <a:avLst/>
            </a:prstGeom>
          </p:spPr>
          <p:txBody>
            <a:bodyPr vert="horz" wrap="square" lIns="0" tIns="12700" rIns="0" bIns="0" rtlCol="0">
              <a:spAutoFit/>
            </a:bodyPr>
            <a:lstStyle/>
            <a:p>
              <a:pPr marL="12700" marR="5080" algn="r">
                <a:lnSpc>
                  <a:spcPts val="1080"/>
                </a:lnSpc>
                <a:spcBef>
                  <a:spcPts val="25"/>
                </a:spcBef>
              </a:pPr>
              <a:r>
                <a:rPr lang="en-US" altLang="ko-KR"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rPr>
                <a:t>RPA(</a:t>
              </a:r>
              <a:r>
                <a:rPr lang="ko-KR" altLang="en-US"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rPr>
                <a:t>로봇프로세스 자동화</a:t>
              </a:r>
              <a:r>
                <a:rPr lang="en-US" altLang="ko-KR"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rPr>
                <a:t>)</a:t>
              </a:r>
              <a:endParaRPr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endParaRPr>
            </a:p>
          </p:txBody>
        </p:sp>
        <p:sp>
          <p:nvSpPr>
            <p:cNvPr id="34" name="object 26">
              <a:extLst>
                <a:ext uri="{FF2B5EF4-FFF2-40B4-BE49-F238E27FC236}">
                  <a16:creationId xmlns:a16="http://schemas.microsoft.com/office/drawing/2014/main" id="{D8A4DE70-0C29-1FA0-4F14-F39C876A1EB0}"/>
                </a:ext>
              </a:extLst>
            </p:cNvPr>
            <p:cNvSpPr txBox="1"/>
            <p:nvPr/>
          </p:nvSpPr>
          <p:spPr>
            <a:xfrm>
              <a:off x="762986" y="7908790"/>
              <a:ext cx="1843590" cy="160621"/>
            </a:xfrm>
            <a:prstGeom prst="rect">
              <a:avLst/>
            </a:prstGeom>
          </p:spPr>
          <p:txBody>
            <a:bodyPr vert="horz" wrap="square" lIns="0" tIns="12700" rIns="0" bIns="0" rtlCol="0">
              <a:spAutoFit/>
            </a:bodyPr>
            <a:lstStyle/>
            <a:p>
              <a:pPr marL="12700" marR="5080" algn="r">
                <a:lnSpc>
                  <a:spcPts val="1080"/>
                </a:lnSpc>
                <a:spcBef>
                  <a:spcPts val="25"/>
                </a:spcBef>
              </a:pPr>
              <a:r>
                <a:rPr lang="ko-KR" altLang="en-US" sz="1100" b="1" spc="-5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rPr>
                <a:t>머신러닝</a:t>
              </a:r>
              <a:endParaRPr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endParaRPr>
            </a:p>
          </p:txBody>
        </p:sp>
        <p:sp>
          <p:nvSpPr>
            <p:cNvPr id="35" name="object 26">
              <a:extLst>
                <a:ext uri="{FF2B5EF4-FFF2-40B4-BE49-F238E27FC236}">
                  <a16:creationId xmlns:a16="http://schemas.microsoft.com/office/drawing/2014/main" id="{1A11D0AA-D249-C7C5-480C-519109196224}"/>
                </a:ext>
              </a:extLst>
            </p:cNvPr>
            <p:cNvSpPr txBox="1"/>
            <p:nvPr/>
          </p:nvSpPr>
          <p:spPr>
            <a:xfrm>
              <a:off x="762986" y="8159588"/>
              <a:ext cx="1843590" cy="160621"/>
            </a:xfrm>
            <a:prstGeom prst="rect">
              <a:avLst/>
            </a:prstGeom>
          </p:spPr>
          <p:txBody>
            <a:bodyPr vert="horz" wrap="square" lIns="0" tIns="12700" rIns="0" bIns="0" rtlCol="0">
              <a:spAutoFit/>
            </a:bodyPr>
            <a:lstStyle/>
            <a:p>
              <a:pPr marL="12700" marR="5080" algn="r">
                <a:lnSpc>
                  <a:spcPts val="1080"/>
                </a:lnSpc>
                <a:spcBef>
                  <a:spcPts val="25"/>
                </a:spcBef>
              </a:pPr>
              <a:r>
                <a:rPr lang="en-US" altLang="ko-KR" sz="1100" b="1" spc="-5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rPr>
                <a:t>3D </a:t>
              </a:r>
              <a:r>
                <a:rPr lang="ko-KR" altLang="en-US"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rPr>
                <a:t>프린팅</a:t>
              </a:r>
              <a:endParaRPr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endParaRPr>
            </a:p>
          </p:txBody>
        </p:sp>
        <p:sp>
          <p:nvSpPr>
            <p:cNvPr id="36" name="object 26">
              <a:extLst>
                <a:ext uri="{FF2B5EF4-FFF2-40B4-BE49-F238E27FC236}">
                  <a16:creationId xmlns:a16="http://schemas.microsoft.com/office/drawing/2014/main" id="{CD82E7B2-9366-1763-F515-59AB4D06FB83}"/>
                </a:ext>
              </a:extLst>
            </p:cNvPr>
            <p:cNvSpPr txBox="1"/>
            <p:nvPr/>
          </p:nvSpPr>
          <p:spPr>
            <a:xfrm>
              <a:off x="762986" y="8410386"/>
              <a:ext cx="1843590" cy="160621"/>
            </a:xfrm>
            <a:prstGeom prst="rect">
              <a:avLst/>
            </a:prstGeom>
          </p:spPr>
          <p:txBody>
            <a:bodyPr vert="horz" wrap="square" lIns="0" tIns="12700" rIns="0" bIns="0" rtlCol="0">
              <a:spAutoFit/>
            </a:bodyPr>
            <a:lstStyle/>
            <a:p>
              <a:pPr marL="12700" marR="5080" algn="r">
                <a:lnSpc>
                  <a:spcPts val="1080"/>
                </a:lnSpc>
                <a:spcBef>
                  <a:spcPts val="25"/>
                </a:spcBef>
              </a:pPr>
              <a:r>
                <a:rPr lang="ko-KR" altLang="en-US" sz="1100" b="1" spc="-50" dirty="0" err="1">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rPr>
                <a:t>드론</a:t>
              </a:r>
              <a:endParaRPr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endParaRPr>
            </a:p>
          </p:txBody>
        </p:sp>
        <p:sp>
          <p:nvSpPr>
            <p:cNvPr id="37" name="object 26">
              <a:extLst>
                <a:ext uri="{FF2B5EF4-FFF2-40B4-BE49-F238E27FC236}">
                  <a16:creationId xmlns:a16="http://schemas.microsoft.com/office/drawing/2014/main" id="{BFE40ECE-5244-DE81-CC7E-554D87001A8B}"/>
                </a:ext>
              </a:extLst>
            </p:cNvPr>
            <p:cNvSpPr txBox="1"/>
            <p:nvPr/>
          </p:nvSpPr>
          <p:spPr>
            <a:xfrm>
              <a:off x="762986" y="8661184"/>
              <a:ext cx="1843590" cy="160621"/>
            </a:xfrm>
            <a:prstGeom prst="rect">
              <a:avLst/>
            </a:prstGeom>
          </p:spPr>
          <p:txBody>
            <a:bodyPr vert="horz" wrap="square" lIns="0" tIns="12700" rIns="0" bIns="0" rtlCol="0">
              <a:spAutoFit/>
            </a:bodyPr>
            <a:lstStyle/>
            <a:p>
              <a:pPr marL="12700" marR="5080" algn="r">
                <a:lnSpc>
                  <a:spcPts val="1080"/>
                </a:lnSpc>
                <a:spcBef>
                  <a:spcPts val="25"/>
                </a:spcBef>
              </a:pPr>
              <a:r>
                <a:rPr lang="ko-KR" altLang="en-US" sz="1100" b="1" spc="-5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rPr>
                <a:t>스마트센서</a:t>
              </a:r>
              <a:endParaRPr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endParaRPr>
            </a:p>
          </p:txBody>
        </p:sp>
        <p:sp>
          <p:nvSpPr>
            <p:cNvPr id="38" name="object 26">
              <a:extLst>
                <a:ext uri="{FF2B5EF4-FFF2-40B4-BE49-F238E27FC236}">
                  <a16:creationId xmlns:a16="http://schemas.microsoft.com/office/drawing/2014/main" id="{A5371784-2723-3BCC-0FAB-123A18434518}"/>
                </a:ext>
              </a:extLst>
            </p:cNvPr>
            <p:cNvSpPr txBox="1"/>
            <p:nvPr/>
          </p:nvSpPr>
          <p:spPr>
            <a:xfrm>
              <a:off x="762986" y="8911982"/>
              <a:ext cx="1843590" cy="160621"/>
            </a:xfrm>
            <a:prstGeom prst="rect">
              <a:avLst/>
            </a:prstGeom>
          </p:spPr>
          <p:txBody>
            <a:bodyPr vert="horz" wrap="square" lIns="0" tIns="12700" rIns="0" bIns="0" rtlCol="0">
              <a:spAutoFit/>
            </a:bodyPr>
            <a:lstStyle/>
            <a:p>
              <a:pPr marL="12700" marR="5080" algn="r">
                <a:lnSpc>
                  <a:spcPts val="1080"/>
                </a:lnSpc>
                <a:spcBef>
                  <a:spcPts val="25"/>
                </a:spcBef>
              </a:pPr>
              <a:r>
                <a:rPr lang="ko-KR" altLang="en-US" sz="1100" b="1" spc="-5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rPr>
                <a:t>가상현실</a:t>
              </a:r>
              <a:endParaRPr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endParaRPr>
            </a:p>
          </p:txBody>
        </p:sp>
        <p:sp>
          <p:nvSpPr>
            <p:cNvPr id="39" name="object 26">
              <a:extLst>
                <a:ext uri="{FF2B5EF4-FFF2-40B4-BE49-F238E27FC236}">
                  <a16:creationId xmlns:a16="http://schemas.microsoft.com/office/drawing/2014/main" id="{492E350A-80CA-9DFE-4C94-7DD83C062577}"/>
                </a:ext>
              </a:extLst>
            </p:cNvPr>
            <p:cNvSpPr txBox="1"/>
            <p:nvPr/>
          </p:nvSpPr>
          <p:spPr>
            <a:xfrm>
              <a:off x="762986" y="9162780"/>
              <a:ext cx="1843590" cy="160621"/>
            </a:xfrm>
            <a:prstGeom prst="rect">
              <a:avLst/>
            </a:prstGeom>
          </p:spPr>
          <p:txBody>
            <a:bodyPr vert="horz" wrap="square" lIns="0" tIns="12700" rIns="0" bIns="0" rtlCol="0">
              <a:spAutoFit/>
            </a:bodyPr>
            <a:lstStyle/>
            <a:p>
              <a:pPr marL="12700" marR="5080" algn="r">
                <a:lnSpc>
                  <a:spcPts val="1080"/>
                </a:lnSpc>
                <a:spcBef>
                  <a:spcPts val="25"/>
                </a:spcBef>
              </a:pPr>
              <a:r>
                <a:rPr lang="ko-KR" altLang="en-US" sz="1100" b="1" spc="-5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rPr>
                <a:t>증강현실</a:t>
              </a:r>
              <a:endParaRPr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endParaRPr>
            </a:p>
          </p:txBody>
        </p:sp>
        <p:sp>
          <p:nvSpPr>
            <p:cNvPr id="40" name="object 26">
              <a:extLst>
                <a:ext uri="{FF2B5EF4-FFF2-40B4-BE49-F238E27FC236}">
                  <a16:creationId xmlns:a16="http://schemas.microsoft.com/office/drawing/2014/main" id="{E059A543-618A-9254-6E1D-F4C7191FEFFE}"/>
                </a:ext>
              </a:extLst>
            </p:cNvPr>
            <p:cNvSpPr txBox="1"/>
            <p:nvPr/>
          </p:nvSpPr>
          <p:spPr>
            <a:xfrm>
              <a:off x="762986" y="9413578"/>
              <a:ext cx="1843590" cy="160621"/>
            </a:xfrm>
            <a:prstGeom prst="rect">
              <a:avLst/>
            </a:prstGeom>
          </p:spPr>
          <p:txBody>
            <a:bodyPr vert="horz" wrap="square" lIns="0" tIns="12700" rIns="0" bIns="0" rtlCol="0">
              <a:spAutoFit/>
            </a:bodyPr>
            <a:lstStyle/>
            <a:p>
              <a:pPr marL="12700" marR="5080" algn="r">
                <a:lnSpc>
                  <a:spcPts val="1080"/>
                </a:lnSpc>
                <a:spcBef>
                  <a:spcPts val="25"/>
                </a:spcBef>
              </a:pPr>
              <a:r>
                <a:rPr lang="ko-KR" altLang="en-US"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rPr>
                <a:t>인공지능</a:t>
              </a:r>
              <a:endParaRPr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endParaRPr>
            </a:p>
          </p:txBody>
        </p:sp>
        <p:sp>
          <p:nvSpPr>
            <p:cNvPr id="41" name="object 26">
              <a:extLst>
                <a:ext uri="{FF2B5EF4-FFF2-40B4-BE49-F238E27FC236}">
                  <a16:creationId xmlns:a16="http://schemas.microsoft.com/office/drawing/2014/main" id="{1946173C-6291-4049-DCE7-958244819342}"/>
                </a:ext>
              </a:extLst>
            </p:cNvPr>
            <p:cNvSpPr txBox="1"/>
            <p:nvPr/>
          </p:nvSpPr>
          <p:spPr>
            <a:xfrm>
              <a:off x="762986" y="9664376"/>
              <a:ext cx="1843590" cy="160621"/>
            </a:xfrm>
            <a:prstGeom prst="rect">
              <a:avLst/>
            </a:prstGeom>
          </p:spPr>
          <p:txBody>
            <a:bodyPr vert="horz" wrap="square" lIns="0" tIns="12700" rIns="0" bIns="0" rtlCol="0">
              <a:spAutoFit/>
            </a:bodyPr>
            <a:lstStyle/>
            <a:p>
              <a:pPr marL="12700" marR="5080" algn="r">
                <a:lnSpc>
                  <a:spcPts val="1080"/>
                </a:lnSpc>
                <a:spcBef>
                  <a:spcPts val="25"/>
                </a:spcBef>
              </a:pPr>
              <a:r>
                <a:rPr lang="ko-KR" altLang="en-US" sz="1100" b="1" spc="-5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rPr>
                <a:t>기계 공학 및 설계</a:t>
              </a:r>
              <a:endParaRPr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endParaRPr>
            </a:p>
          </p:txBody>
        </p:sp>
        <p:sp>
          <p:nvSpPr>
            <p:cNvPr id="42" name="object 26">
              <a:extLst>
                <a:ext uri="{FF2B5EF4-FFF2-40B4-BE49-F238E27FC236}">
                  <a16:creationId xmlns:a16="http://schemas.microsoft.com/office/drawing/2014/main" id="{410B482D-4864-B7FA-28A3-B3CEDD0904F9}"/>
                </a:ext>
              </a:extLst>
            </p:cNvPr>
            <p:cNvSpPr txBox="1"/>
            <p:nvPr/>
          </p:nvSpPr>
          <p:spPr>
            <a:xfrm>
              <a:off x="762986" y="9915174"/>
              <a:ext cx="1843590" cy="160621"/>
            </a:xfrm>
            <a:prstGeom prst="rect">
              <a:avLst/>
            </a:prstGeom>
          </p:spPr>
          <p:txBody>
            <a:bodyPr vert="horz" wrap="square" lIns="0" tIns="12700" rIns="0" bIns="0" rtlCol="0">
              <a:spAutoFit/>
            </a:bodyPr>
            <a:lstStyle/>
            <a:p>
              <a:pPr marL="12700" marR="5080" algn="r">
                <a:lnSpc>
                  <a:spcPts val="1080"/>
                </a:lnSpc>
                <a:spcBef>
                  <a:spcPts val="25"/>
                </a:spcBef>
              </a:pPr>
              <a:r>
                <a:rPr lang="ko-KR" altLang="en-US" sz="1100" b="1" spc="-50" dirty="0" err="1">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rPr>
                <a:t>모듈러</a:t>
              </a:r>
              <a:r>
                <a:rPr lang="ko-KR" altLang="en-US"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rPr>
                <a:t> 건축</a:t>
              </a:r>
              <a:endParaRPr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endParaRPr>
            </a:p>
          </p:txBody>
        </p:sp>
        <p:sp>
          <p:nvSpPr>
            <p:cNvPr id="43" name="object 26">
              <a:extLst>
                <a:ext uri="{FF2B5EF4-FFF2-40B4-BE49-F238E27FC236}">
                  <a16:creationId xmlns:a16="http://schemas.microsoft.com/office/drawing/2014/main" id="{AC528FA9-9749-C186-250C-6931229704D7}"/>
                </a:ext>
              </a:extLst>
            </p:cNvPr>
            <p:cNvSpPr txBox="1"/>
            <p:nvPr/>
          </p:nvSpPr>
          <p:spPr>
            <a:xfrm>
              <a:off x="762986" y="10165977"/>
              <a:ext cx="1843590" cy="160621"/>
            </a:xfrm>
            <a:prstGeom prst="rect">
              <a:avLst/>
            </a:prstGeom>
          </p:spPr>
          <p:txBody>
            <a:bodyPr vert="horz" wrap="square" lIns="0" tIns="12700" rIns="0" bIns="0" rtlCol="0">
              <a:spAutoFit/>
            </a:bodyPr>
            <a:lstStyle/>
            <a:p>
              <a:pPr marL="12700" marR="5080" algn="r">
                <a:lnSpc>
                  <a:spcPts val="1080"/>
                </a:lnSpc>
                <a:spcBef>
                  <a:spcPts val="25"/>
                </a:spcBef>
              </a:pPr>
              <a:r>
                <a:rPr lang="ko-KR" altLang="en-US" sz="1100" b="1" spc="-50" dirty="0" err="1">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rPr>
                <a:t>디지털트윈</a:t>
              </a:r>
              <a:endParaRPr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endParaRPr>
            </a:p>
          </p:txBody>
        </p:sp>
      </p:grpSp>
      <p:grpSp>
        <p:nvGrpSpPr>
          <p:cNvPr id="47" name="그룹 46">
            <a:extLst>
              <a:ext uri="{FF2B5EF4-FFF2-40B4-BE49-F238E27FC236}">
                <a16:creationId xmlns:a16="http://schemas.microsoft.com/office/drawing/2014/main" id="{79683F76-3856-83AC-BC45-0A83FC51891C}"/>
              </a:ext>
            </a:extLst>
          </p:cNvPr>
          <p:cNvGrpSpPr/>
          <p:nvPr/>
        </p:nvGrpSpPr>
        <p:grpSpPr>
          <a:xfrm>
            <a:off x="2464207" y="10663712"/>
            <a:ext cx="709818" cy="246221"/>
            <a:chOff x="1592656" y="10254115"/>
            <a:chExt cx="709818" cy="246221"/>
          </a:xfrm>
        </p:grpSpPr>
        <p:sp>
          <p:nvSpPr>
            <p:cNvPr id="45" name="TextBox 44">
              <a:extLst>
                <a:ext uri="{FF2B5EF4-FFF2-40B4-BE49-F238E27FC236}">
                  <a16:creationId xmlns:a16="http://schemas.microsoft.com/office/drawing/2014/main" id="{D66CA0CB-2FCE-0599-9DA0-405B5E6F20EB}"/>
                </a:ext>
              </a:extLst>
            </p:cNvPr>
            <p:cNvSpPr txBox="1"/>
            <p:nvPr/>
          </p:nvSpPr>
          <p:spPr>
            <a:xfrm>
              <a:off x="1665986" y="10254115"/>
              <a:ext cx="636488" cy="246221"/>
            </a:xfrm>
            <a:prstGeom prst="rect">
              <a:avLst/>
            </a:prstGeom>
            <a:noFill/>
            <a:ln>
              <a:noFill/>
            </a:ln>
          </p:spPr>
          <p:txBody>
            <a:bodyPr wrap="square">
              <a:spAutoFit/>
            </a:bodyPr>
            <a:lstStyle/>
            <a:p>
              <a:pPr>
                <a:defRPr lang="en-US" altLang="ko-KR" sz="900" b="0" i="0" u="none" strike="noStrike" kern="1200" baseline="0">
                  <a:ln>
                    <a:solidFill>
                      <a:schemeClr val="accent1">
                        <a:alpha val="0"/>
                      </a:schemeClr>
                    </a:solidFill>
                  </a:ln>
                  <a:solidFill>
                    <a:schemeClr val="tx1"/>
                  </a:solidFill>
                  <a:latin typeface="KoPub돋움체 Medium" panose="00000600000000000000" pitchFamily="2" charset="-127"/>
                  <a:ea typeface="KoPub돋움체 Medium" panose="00000600000000000000" pitchFamily="2" charset="-127"/>
                  <a:cs typeface="+mn-cs"/>
                </a:defRPr>
              </a:pPr>
              <a:r>
                <a:rPr lang="ko-KR" altLang="en-US" sz="1000" b="1" dirty="0" err="1">
                  <a:ln>
                    <a:solidFill>
                      <a:schemeClr val="accent1">
                        <a:alpha val="0"/>
                      </a:schemeClr>
                    </a:solidFill>
                  </a:ln>
                  <a:solidFill>
                    <a:schemeClr val="tx1">
                      <a:lumMod val="65000"/>
                      <a:lumOff val="35000"/>
                    </a:schemeClr>
                  </a:solidFill>
                  <a:latin typeface="KoPub돋움체 Medium" panose="00000600000000000000" pitchFamily="2" charset="-127"/>
                  <a:ea typeface="KoPub돋움체 Medium" panose="00000600000000000000" pitchFamily="2" charset="-127"/>
                </a:rPr>
                <a:t>미도입</a:t>
              </a:r>
              <a:endParaRPr lang="en-US" altLang="ko-KR" sz="1000" b="1" dirty="0">
                <a:ln>
                  <a:solidFill>
                    <a:schemeClr val="accent1">
                      <a:alpha val="0"/>
                    </a:schemeClr>
                  </a:solidFill>
                </a:ln>
                <a:solidFill>
                  <a:schemeClr val="tx1">
                    <a:lumMod val="65000"/>
                    <a:lumOff val="35000"/>
                  </a:schemeClr>
                </a:solidFill>
                <a:latin typeface="KoPub돋움체 Medium" panose="00000600000000000000" pitchFamily="2" charset="-127"/>
                <a:ea typeface="KoPub돋움체 Medium" panose="00000600000000000000" pitchFamily="2" charset="-127"/>
              </a:endParaRPr>
            </a:p>
          </p:txBody>
        </p:sp>
        <p:sp>
          <p:nvSpPr>
            <p:cNvPr id="46" name="object 5">
              <a:extLst>
                <a:ext uri="{FF2B5EF4-FFF2-40B4-BE49-F238E27FC236}">
                  <a16:creationId xmlns:a16="http://schemas.microsoft.com/office/drawing/2014/main" id="{911EF9AF-4664-04FE-53EA-D70C2439C2BE}"/>
                </a:ext>
              </a:extLst>
            </p:cNvPr>
            <p:cNvSpPr/>
            <p:nvPr/>
          </p:nvSpPr>
          <p:spPr>
            <a:xfrm>
              <a:off x="1592656" y="10351900"/>
              <a:ext cx="66040" cy="66040"/>
            </a:xfrm>
            <a:custGeom>
              <a:avLst/>
              <a:gdLst/>
              <a:ahLst/>
              <a:cxnLst/>
              <a:rect l="l" t="t" r="r" b="b"/>
              <a:pathLst>
                <a:path w="66039" h="66039">
                  <a:moveTo>
                    <a:pt x="0" y="65747"/>
                  </a:moveTo>
                  <a:lnTo>
                    <a:pt x="65747" y="65747"/>
                  </a:lnTo>
                  <a:lnTo>
                    <a:pt x="65747" y="0"/>
                  </a:lnTo>
                  <a:lnTo>
                    <a:pt x="0" y="0"/>
                  </a:lnTo>
                  <a:lnTo>
                    <a:pt x="0" y="65747"/>
                  </a:lnTo>
                  <a:close/>
                </a:path>
              </a:pathLst>
            </a:custGeom>
            <a:solidFill>
              <a:srgbClr val="00338D"/>
            </a:solidFill>
          </p:spPr>
          <p:txBody>
            <a:bodyPr wrap="square" lIns="0" tIns="0" rIns="0" bIns="0" rtlCol="0"/>
            <a:lstStyle/>
            <a:p>
              <a:pPr marL="0" marR="0" lvl="0" indent="0" defTabSz="914400" eaLnBrk="1" fontAlgn="auto" latinLnBrk="1" hangingPunct="1">
                <a:lnSpc>
                  <a:spcPct val="100000"/>
                </a:lnSpc>
                <a:spcBef>
                  <a:spcPts val="0"/>
                </a:spcBef>
                <a:spcAft>
                  <a:spcPts val="0"/>
                </a:spcAft>
                <a:buClrTx/>
                <a:buSzTx/>
                <a:buFontTx/>
                <a:buNone/>
                <a:tabLst/>
                <a:defRPr/>
              </a:pPr>
              <a:endParaRPr kumimoji="0" sz="1000" b="0" i="0" u="none" strike="noStrike" kern="0" cap="none" spc="0" normalizeH="0" baseline="0" noProof="0">
                <a:ln>
                  <a:noFill/>
                </a:ln>
                <a:solidFill>
                  <a:prstClr val="black"/>
                </a:solidFill>
                <a:effectLst/>
                <a:uLnTx/>
                <a:uFillTx/>
              </a:endParaRPr>
            </a:p>
          </p:txBody>
        </p:sp>
      </p:grpSp>
      <p:grpSp>
        <p:nvGrpSpPr>
          <p:cNvPr id="48" name="그룹 47">
            <a:extLst>
              <a:ext uri="{FF2B5EF4-FFF2-40B4-BE49-F238E27FC236}">
                <a16:creationId xmlns:a16="http://schemas.microsoft.com/office/drawing/2014/main" id="{4DB9A41D-4276-5745-75AB-8DC43AC640FB}"/>
              </a:ext>
            </a:extLst>
          </p:cNvPr>
          <p:cNvGrpSpPr/>
          <p:nvPr/>
        </p:nvGrpSpPr>
        <p:grpSpPr>
          <a:xfrm>
            <a:off x="3377309" y="10663712"/>
            <a:ext cx="1329363" cy="246221"/>
            <a:chOff x="1592656" y="10254115"/>
            <a:chExt cx="1329363" cy="246221"/>
          </a:xfrm>
        </p:grpSpPr>
        <p:sp>
          <p:nvSpPr>
            <p:cNvPr id="49" name="TextBox 48">
              <a:extLst>
                <a:ext uri="{FF2B5EF4-FFF2-40B4-BE49-F238E27FC236}">
                  <a16:creationId xmlns:a16="http://schemas.microsoft.com/office/drawing/2014/main" id="{D4D83DB7-CE67-BC3A-604E-723A67C8E507}"/>
                </a:ext>
              </a:extLst>
            </p:cNvPr>
            <p:cNvSpPr txBox="1"/>
            <p:nvPr/>
          </p:nvSpPr>
          <p:spPr>
            <a:xfrm>
              <a:off x="1665986" y="10254115"/>
              <a:ext cx="1256033" cy="246221"/>
            </a:xfrm>
            <a:prstGeom prst="rect">
              <a:avLst/>
            </a:prstGeom>
            <a:noFill/>
            <a:ln>
              <a:noFill/>
            </a:ln>
          </p:spPr>
          <p:txBody>
            <a:bodyPr wrap="square">
              <a:spAutoFit/>
            </a:bodyPr>
            <a:lstStyle/>
            <a:p>
              <a:pPr>
                <a:defRPr lang="en-US" altLang="ko-KR" sz="900" b="0" i="0" u="none" strike="noStrike" kern="1200" baseline="0">
                  <a:ln>
                    <a:solidFill>
                      <a:schemeClr val="accent1">
                        <a:alpha val="0"/>
                      </a:schemeClr>
                    </a:solidFill>
                  </a:ln>
                  <a:solidFill>
                    <a:schemeClr val="tx1"/>
                  </a:solidFill>
                  <a:latin typeface="KoPub돋움체 Medium" panose="00000600000000000000" pitchFamily="2" charset="-127"/>
                  <a:ea typeface="KoPub돋움체 Medium" panose="00000600000000000000" pitchFamily="2" charset="-127"/>
                  <a:cs typeface="+mn-cs"/>
                </a:defRPr>
              </a:pPr>
              <a:r>
                <a:rPr lang="ko-KR" altLang="en-US" sz="1000" b="1" dirty="0">
                  <a:ln>
                    <a:solidFill>
                      <a:schemeClr val="accent1">
                        <a:alpha val="0"/>
                      </a:schemeClr>
                    </a:solidFill>
                  </a:ln>
                  <a:solidFill>
                    <a:schemeClr val="tx1">
                      <a:lumMod val="65000"/>
                      <a:lumOff val="35000"/>
                    </a:schemeClr>
                  </a:solidFill>
                  <a:latin typeface="KoPub돋움체 Medium" panose="00000600000000000000" pitchFamily="2" charset="-127"/>
                  <a:ea typeface="KoPub돋움체 Medium" panose="00000600000000000000" pitchFamily="2" charset="-127"/>
                </a:rPr>
                <a:t>일부 프로젝트 도입</a:t>
              </a:r>
              <a:endParaRPr lang="en-US" altLang="ko-KR" sz="1000" b="1" dirty="0">
                <a:ln>
                  <a:solidFill>
                    <a:schemeClr val="accent1">
                      <a:alpha val="0"/>
                    </a:schemeClr>
                  </a:solidFill>
                </a:ln>
                <a:solidFill>
                  <a:schemeClr val="tx1">
                    <a:lumMod val="65000"/>
                    <a:lumOff val="35000"/>
                  </a:schemeClr>
                </a:solidFill>
                <a:latin typeface="KoPub돋움체 Medium" panose="00000600000000000000" pitchFamily="2" charset="-127"/>
                <a:ea typeface="KoPub돋움체 Medium" panose="00000600000000000000" pitchFamily="2" charset="-127"/>
              </a:endParaRPr>
            </a:p>
          </p:txBody>
        </p:sp>
        <p:sp>
          <p:nvSpPr>
            <p:cNvPr id="50" name="object 5">
              <a:extLst>
                <a:ext uri="{FF2B5EF4-FFF2-40B4-BE49-F238E27FC236}">
                  <a16:creationId xmlns:a16="http://schemas.microsoft.com/office/drawing/2014/main" id="{4F17D0B0-6AD0-1E65-939D-DFD6ECB72B38}"/>
                </a:ext>
              </a:extLst>
            </p:cNvPr>
            <p:cNvSpPr/>
            <p:nvPr/>
          </p:nvSpPr>
          <p:spPr>
            <a:xfrm>
              <a:off x="1592656" y="10351900"/>
              <a:ext cx="66040" cy="66040"/>
            </a:xfrm>
            <a:custGeom>
              <a:avLst/>
              <a:gdLst/>
              <a:ahLst/>
              <a:cxnLst/>
              <a:rect l="l" t="t" r="r" b="b"/>
              <a:pathLst>
                <a:path w="66039" h="66039">
                  <a:moveTo>
                    <a:pt x="0" y="65747"/>
                  </a:moveTo>
                  <a:lnTo>
                    <a:pt x="65747" y="65747"/>
                  </a:lnTo>
                  <a:lnTo>
                    <a:pt x="65747" y="0"/>
                  </a:lnTo>
                  <a:lnTo>
                    <a:pt x="0" y="0"/>
                  </a:lnTo>
                  <a:lnTo>
                    <a:pt x="0" y="65747"/>
                  </a:lnTo>
                  <a:close/>
                </a:path>
              </a:pathLst>
            </a:custGeom>
            <a:solidFill>
              <a:srgbClr val="00B8F5"/>
            </a:solidFill>
          </p:spPr>
          <p:txBody>
            <a:bodyPr wrap="square" lIns="0" tIns="0" rIns="0" bIns="0" rtlCol="0"/>
            <a:lstStyle/>
            <a:p>
              <a:pPr marL="0" marR="0" lvl="0" indent="0" defTabSz="914400" eaLnBrk="1" fontAlgn="auto" latinLnBrk="1" hangingPunct="1">
                <a:lnSpc>
                  <a:spcPct val="100000"/>
                </a:lnSpc>
                <a:spcBef>
                  <a:spcPts val="0"/>
                </a:spcBef>
                <a:spcAft>
                  <a:spcPts val="0"/>
                </a:spcAft>
                <a:buClrTx/>
                <a:buSzTx/>
                <a:buFontTx/>
                <a:buNone/>
                <a:tabLst/>
                <a:defRPr/>
              </a:pPr>
              <a:endParaRPr kumimoji="0" sz="1000" b="0" i="0" u="none" strike="noStrike" kern="0" cap="none" spc="0" normalizeH="0" baseline="0" noProof="0">
                <a:ln>
                  <a:noFill/>
                </a:ln>
                <a:solidFill>
                  <a:prstClr val="black"/>
                </a:solidFill>
                <a:effectLst/>
                <a:uLnTx/>
                <a:uFillTx/>
              </a:endParaRPr>
            </a:p>
          </p:txBody>
        </p:sp>
      </p:grpSp>
      <p:grpSp>
        <p:nvGrpSpPr>
          <p:cNvPr id="51" name="그룹 50">
            <a:extLst>
              <a:ext uri="{FF2B5EF4-FFF2-40B4-BE49-F238E27FC236}">
                <a16:creationId xmlns:a16="http://schemas.microsoft.com/office/drawing/2014/main" id="{108B3220-B488-F71E-CFD5-D36E49E5D589}"/>
              </a:ext>
            </a:extLst>
          </p:cNvPr>
          <p:cNvGrpSpPr/>
          <p:nvPr/>
        </p:nvGrpSpPr>
        <p:grpSpPr>
          <a:xfrm>
            <a:off x="4909955" y="10663712"/>
            <a:ext cx="1329363" cy="246221"/>
            <a:chOff x="1592656" y="10254115"/>
            <a:chExt cx="1329363" cy="246221"/>
          </a:xfrm>
        </p:grpSpPr>
        <p:sp>
          <p:nvSpPr>
            <p:cNvPr id="52" name="TextBox 51">
              <a:extLst>
                <a:ext uri="{FF2B5EF4-FFF2-40B4-BE49-F238E27FC236}">
                  <a16:creationId xmlns:a16="http://schemas.microsoft.com/office/drawing/2014/main" id="{1D4D3CDA-4E95-6A88-E8EA-B5F2D83C7F0F}"/>
                </a:ext>
              </a:extLst>
            </p:cNvPr>
            <p:cNvSpPr txBox="1"/>
            <p:nvPr/>
          </p:nvSpPr>
          <p:spPr>
            <a:xfrm>
              <a:off x="1665986" y="10254115"/>
              <a:ext cx="1256033" cy="246221"/>
            </a:xfrm>
            <a:prstGeom prst="rect">
              <a:avLst/>
            </a:prstGeom>
            <a:noFill/>
            <a:ln>
              <a:noFill/>
            </a:ln>
          </p:spPr>
          <p:txBody>
            <a:bodyPr wrap="square">
              <a:spAutoFit/>
            </a:bodyPr>
            <a:lstStyle/>
            <a:p>
              <a:pPr>
                <a:defRPr lang="en-US" altLang="ko-KR" sz="900" b="0" i="0" u="none" strike="noStrike" kern="1200" baseline="0">
                  <a:ln>
                    <a:solidFill>
                      <a:schemeClr val="accent1">
                        <a:alpha val="0"/>
                      </a:schemeClr>
                    </a:solidFill>
                  </a:ln>
                  <a:solidFill>
                    <a:schemeClr val="tx1"/>
                  </a:solidFill>
                  <a:latin typeface="KoPub돋움체 Medium" panose="00000600000000000000" pitchFamily="2" charset="-127"/>
                  <a:ea typeface="KoPub돋움체 Medium" panose="00000600000000000000" pitchFamily="2" charset="-127"/>
                  <a:cs typeface="+mn-cs"/>
                </a:defRPr>
              </a:pPr>
              <a:r>
                <a:rPr lang="ko-KR" altLang="en-US" sz="1000" b="1" dirty="0">
                  <a:ln>
                    <a:solidFill>
                      <a:schemeClr val="accent1">
                        <a:alpha val="0"/>
                      </a:schemeClr>
                    </a:solidFill>
                  </a:ln>
                  <a:solidFill>
                    <a:schemeClr val="tx1">
                      <a:lumMod val="65000"/>
                      <a:lumOff val="35000"/>
                    </a:schemeClr>
                  </a:solidFill>
                  <a:latin typeface="KoPub돋움체 Medium" panose="00000600000000000000" pitchFamily="2" charset="-127"/>
                  <a:ea typeface="KoPub돋움체 Medium" panose="00000600000000000000" pitchFamily="2" charset="-127"/>
                </a:rPr>
                <a:t>모든 프로젝트 도입</a:t>
              </a:r>
              <a:endParaRPr lang="en-US" altLang="ko-KR" sz="1000" b="1" dirty="0">
                <a:ln>
                  <a:solidFill>
                    <a:schemeClr val="accent1">
                      <a:alpha val="0"/>
                    </a:schemeClr>
                  </a:solidFill>
                </a:ln>
                <a:solidFill>
                  <a:schemeClr val="tx1">
                    <a:lumMod val="65000"/>
                    <a:lumOff val="35000"/>
                  </a:schemeClr>
                </a:solidFill>
                <a:latin typeface="KoPub돋움체 Medium" panose="00000600000000000000" pitchFamily="2" charset="-127"/>
                <a:ea typeface="KoPub돋움체 Medium" panose="00000600000000000000" pitchFamily="2" charset="-127"/>
              </a:endParaRPr>
            </a:p>
          </p:txBody>
        </p:sp>
        <p:sp>
          <p:nvSpPr>
            <p:cNvPr id="53" name="object 5">
              <a:extLst>
                <a:ext uri="{FF2B5EF4-FFF2-40B4-BE49-F238E27FC236}">
                  <a16:creationId xmlns:a16="http://schemas.microsoft.com/office/drawing/2014/main" id="{6EF92732-CDA0-8FD2-C0F5-C677E5A2A8D7}"/>
                </a:ext>
              </a:extLst>
            </p:cNvPr>
            <p:cNvSpPr/>
            <p:nvPr/>
          </p:nvSpPr>
          <p:spPr>
            <a:xfrm>
              <a:off x="1592656" y="10351900"/>
              <a:ext cx="66040" cy="66040"/>
            </a:xfrm>
            <a:custGeom>
              <a:avLst/>
              <a:gdLst/>
              <a:ahLst/>
              <a:cxnLst/>
              <a:rect l="l" t="t" r="r" b="b"/>
              <a:pathLst>
                <a:path w="66039" h="66039">
                  <a:moveTo>
                    <a:pt x="0" y="65747"/>
                  </a:moveTo>
                  <a:lnTo>
                    <a:pt x="65747" y="65747"/>
                  </a:lnTo>
                  <a:lnTo>
                    <a:pt x="65747" y="0"/>
                  </a:lnTo>
                  <a:lnTo>
                    <a:pt x="0" y="0"/>
                  </a:lnTo>
                  <a:lnTo>
                    <a:pt x="0" y="65747"/>
                  </a:lnTo>
                  <a:close/>
                </a:path>
              </a:pathLst>
            </a:custGeom>
            <a:solidFill>
              <a:srgbClr val="1E49E2"/>
            </a:solidFill>
          </p:spPr>
          <p:txBody>
            <a:bodyPr wrap="square" lIns="0" tIns="0" rIns="0" bIns="0" rtlCol="0"/>
            <a:lstStyle/>
            <a:p>
              <a:pPr marL="0" marR="0" lvl="0" indent="0" defTabSz="914400" eaLnBrk="1" fontAlgn="auto" latinLnBrk="1" hangingPunct="1">
                <a:lnSpc>
                  <a:spcPct val="100000"/>
                </a:lnSpc>
                <a:spcBef>
                  <a:spcPts val="0"/>
                </a:spcBef>
                <a:spcAft>
                  <a:spcPts val="0"/>
                </a:spcAft>
                <a:buClrTx/>
                <a:buSzTx/>
                <a:buFontTx/>
                <a:buNone/>
                <a:tabLst/>
                <a:defRPr/>
              </a:pPr>
              <a:endParaRPr kumimoji="0" sz="1000" b="0" i="0" u="none" strike="noStrike" kern="0" cap="none" spc="0" normalizeH="0" baseline="0" noProof="0">
                <a:ln>
                  <a:noFill/>
                </a:ln>
                <a:solidFill>
                  <a:prstClr val="black"/>
                </a:solidFill>
                <a:effectLst/>
                <a:uLnTx/>
                <a:uFillTx/>
              </a:endParaRPr>
            </a:p>
          </p:txBody>
        </p:sp>
      </p:grpSp>
      <p:sp>
        <p:nvSpPr>
          <p:cNvPr id="6" name="TextBox 5">
            <a:extLst>
              <a:ext uri="{FF2B5EF4-FFF2-40B4-BE49-F238E27FC236}">
                <a16:creationId xmlns:a16="http://schemas.microsoft.com/office/drawing/2014/main" id="{7626420E-A9BE-E146-EB0F-1CAC271CAD53}"/>
              </a:ext>
            </a:extLst>
          </p:cNvPr>
          <p:cNvSpPr txBox="1"/>
          <p:nvPr/>
        </p:nvSpPr>
        <p:spPr>
          <a:xfrm>
            <a:off x="641824" y="11188065"/>
            <a:ext cx="5345752" cy="369332"/>
          </a:xfrm>
          <a:prstGeom prst="rect">
            <a:avLst/>
          </a:prstGeom>
          <a:noFill/>
        </p:spPr>
        <p:txBody>
          <a:bodyPr wrap="square" rtlCol="0">
            <a:spAutoFit/>
          </a:bodyPr>
          <a:lstStyle>
            <a:defPPr>
              <a:defRPr lang="en-US"/>
            </a:defPPr>
            <a:lvl1pPr marR="0" lvl="0" algn="just" defTabSz="914400" fontAlgn="auto">
              <a:lnSpc>
                <a:spcPct val="100000"/>
              </a:lnSpc>
              <a:spcBef>
                <a:spcPts val="0"/>
              </a:spcBef>
              <a:spcAft>
                <a:spcPts val="0"/>
              </a:spcAft>
              <a:buClrTx/>
              <a:buSzTx/>
              <a:tabLst/>
              <a:defRPr kumimoji="0" sz="1100" b="1" i="0" u="none" strike="noStrike" cap="none" normalizeH="0" baseline="0">
                <a:ln>
                  <a:solidFill>
                    <a:srgbClr val="FD349C">
                      <a:alpha val="0"/>
                    </a:srgbClr>
                  </a:solidFill>
                </a:ln>
                <a:solidFill>
                  <a:schemeClr val="bg1">
                    <a:lumMod val="50000"/>
                  </a:schemeClr>
                </a:solidFill>
                <a:effectLst/>
                <a:uLnTx/>
                <a:uFillTx/>
                <a:latin typeface="KoPub돋움체 Medium" panose="02020603020101020101" pitchFamily="18" charset="-127"/>
                <a:ea typeface="KoPub돋움체 Medium" panose="02020603020101020101" pitchFamily="18" charset="-127"/>
              </a:defRPr>
            </a:lvl1pPr>
          </a:lstStyle>
          <a:p>
            <a:pPr algn="l"/>
            <a:r>
              <a:rPr lang="en-US" altLang="ko-KR" sz="900" spc="-50" dirty="0">
                <a:solidFill>
                  <a:schemeClr val="bg1">
                    <a:lumMod val="65000"/>
                  </a:schemeClr>
                </a:solidFill>
              </a:rPr>
              <a:t>Source: KPMG Global(2023), ‘2023 Global Construction Survey’</a:t>
            </a:r>
          </a:p>
          <a:p>
            <a:pPr algn="l"/>
            <a:r>
              <a:rPr lang="en-US" altLang="ko-KR" sz="900" spc="-50" dirty="0">
                <a:solidFill>
                  <a:schemeClr val="bg1">
                    <a:lumMod val="65000"/>
                  </a:schemeClr>
                </a:solidFill>
              </a:rPr>
              <a:t>Note:. 121</a:t>
            </a:r>
            <a:r>
              <a:rPr lang="ko-KR" altLang="en-US" sz="900" spc="-50" dirty="0">
                <a:solidFill>
                  <a:schemeClr val="bg1">
                    <a:lumMod val="65000"/>
                  </a:schemeClr>
                </a:solidFill>
              </a:rPr>
              <a:t>개의</a:t>
            </a:r>
            <a:r>
              <a:rPr lang="en-US" altLang="ko-KR" sz="900" spc="-50" dirty="0">
                <a:solidFill>
                  <a:schemeClr val="bg1">
                    <a:lumMod val="65000"/>
                  </a:schemeClr>
                </a:solidFill>
              </a:rPr>
              <a:t> </a:t>
            </a:r>
            <a:r>
              <a:rPr lang="ko-KR" altLang="en-US" sz="900" spc="-50" dirty="0">
                <a:solidFill>
                  <a:schemeClr val="bg1">
                    <a:lumMod val="65000"/>
                  </a:schemeClr>
                </a:solidFill>
              </a:rPr>
              <a:t>엔지니어링</a:t>
            </a:r>
            <a:r>
              <a:rPr lang="en-US" altLang="ko-KR" sz="900" spc="-50" dirty="0">
                <a:solidFill>
                  <a:schemeClr val="bg1">
                    <a:lumMod val="65000"/>
                  </a:schemeClr>
                </a:solidFill>
              </a:rPr>
              <a:t>/</a:t>
            </a:r>
            <a:r>
              <a:rPr lang="ko-KR" altLang="en-US" sz="900" spc="-50" dirty="0">
                <a:solidFill>
                  <a:schemeClr val="bg1">
                    <a:lumMod val="65000"/>
                  </a:schemeClr>
                </a:solidFill>
              </a:rPr>
              <a:t>건설업체</a:t>
            </a:r>
            <a:r>
              <a:rPr lang="en-US" altLang="ko-KR" sz="900" spc="-50" dirty="0">
                <a:solidFill>
                  <a:schemeClr val="bg1">
                    <a:lumMod val="65000"/>
                  </a:schemeClr>
                </a:solidFill>
              </a:rPr>
              <a:t> </a:t>
            </a:r>
            <a:r>
              <a:rPr lang="ko-KR" altLang="en-US" sz="900" spc="-50" dirty="0">
                <a:solidFill>
                  <a:schemeClr val="bg1">
                    <a:lumMod val="65000"/>
                  </a:schemeClr>
                </a:solidFill>
              </a:rPr>
              <a:t> 대상으로 설문</a:t>
            </a:r>
          </a:p>
        </p:txBody>
      </p:sp>
      <p:cxnSp>
        <p:nvCxnSpPr>
          <p:cNvPr id="8" name="직선 연결선 7">
            <a:extLst>
              <a:ext uri="{FF2B5EF4-FFF2-40B4-BE49-F238E27FC236}">
                <a16:creationId xmlns:a16="http://schemas.microsoft.com/office/drawing/2014/main" id="{53A9681C-CCDA-D8B6-5025-24E6B30BE23F}"/>
              </a:ext>
            </a:extLst>
          </p:cNvPr>
          <p:cNvCxnSpPr>
            <a:cxnSpLocks/>
          </p:cNvCxnSpPr>
          <p:nvPr/>
        </p:nvCxnSpPr>
        <p:spPr>
          <a:xfrm flipV="1">
            <a:off x="2374490" y="6131092"/>
            <a:ext cx="0" cy="440055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2888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직사각형 24">
            <a:extLst>
              <a:ext uri="{FF2B5EF4-FFF2-40B4-BE49-F238E27FC236}">
                <a16:creationId xmlns:a16="http://schemas.microsoft.com/office/drawing/2014/main" id="{EBA1390D-E41F-1E28-6813-EBC03DEF26E4}"/>
              </a:ext>
            </a:extLst>
          </p:cNvPr>
          <p:cNvSpPr/>
          <p:nvPr/>
        </p:nvSpPr>
        <p:spPr>
          <a:xfrm>
            <a:off x="4871971" y="5857874"/>
            <a:ext cx="1262129" cy="5229225"/>
          </a:xfrm>
          <a:prstGeom prst="rect">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2" name="직사각형 11">
            <a:extLst>
              <a:ext uri="{FF2B5EF4-FFF2-40B4-BE49-F238E27FC236}">
                <a16:creationId xmlns:a16="http://schemas.microsoft.com/office/drawing/2014/main" id="{D9DCD4E8-C3CD-8C1E-9F00-C474A46D0359}"/>
              </a:ext>
            </a:extLst>
          </p:cNvPr>
          <p:cNvSpPr/>
          <p:nvPr/>
        </p:nvSpPr>
        <p:spPr>
          <a:xfrm>
            <a:off x="2204971" y="5857874"/>
            <a:ext cx="1300230" cy="5229225"/>
          </a:xfrm>
          <a:prstGeom prst="rect">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 name="사각형: 잘린 대각선 방향 모서리 3">
            <a:extLst>
              <a:ext uri="{FF2B5EF4-FFF2-40B4-BE49-F238E27FC236}">
                <a16:creationId xmlns:a16="http://schemas.microsoft.com/office/drawing/2014/main" id="{09A81253-F1F9-72E4-EA66-E0424D0E0814}"/>
              </a:ext>
            </a:extLst>
          </p:cNvPr>
          <p:cNvSpPr/>
          <p:nvPr/>
        </p:nvSpPr>
        <p:spPr>
          <a:xfrm flipH="1">
            <a:off x="728663" y="2467513"/>
            <a:ext cx="5400675" cy="978199"/>
          </a:xfrm>
          <a:prstGeom prst="snip2DiagRect">
            <a:avLst>
              <a:gd name="adj1" fmla="val 0"/>
              <a:gd name="adj2" fmla="val 19394"/>
            </a:avLst>
          </a:prstGeom>
          <a:solidFill>
            <a:srgbClr val="0121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latin typeface="KoPub돋움체 Bold" panose="00000800000000000000" pitchFamily="2" charset="-127"/>
              <a:ea typeface="KoPub돋움체 Bold" panose="00000800000000000000" pitchFamily="2" charset="-127"/>
            </a:endParaRPr>
          </a:p>
        </p:txBody>
      </p:sp>
      <p:sp>
        <p:nvSpPr>
          <p:cNvPr id="5" name="TextBox 4">
            <a:extLst>
              <a:ext uri="{FF2B5EF4-FFF2-40B4-BE49-F238E27FC236}">
                <a16:creationId xmlns:a16="http://schemas.microsoft.com/office/drawing/2014/main" id="{62C5330B-0CAE-CFC3-1F25-43B9CFA6480B}"/>
              </a:ext>
            </a:extLst>
          </p:cNvPr>
          <p:cNvSpPr txBox="1"/>
          <p:nvPr/>
        </p:nvSpPr>
        <p:spPr>
          <a:xfrm>
            <a:off x="1612841" y="1466933"/>
            <a:ext cx="3657028" cy="830997"/>
          </a:xfrm>
          <a:prstGeom prst="rect">
            <a:avLst/>
          </a:prstGeom>
          <a:noFill/>
        </p:spPr>
        <p:txBody>
          <a:bodyPr wrap="none" rtlCol="0">
            <a:spAutoFit/>
          </a:bodyPr>
          <a:lstStyle/>
          <a:p>
            <a:pPr algn="ctr" defTabSz="914400">
              <a:defRPr/>
            </a:pPr>
            <a:r>
              <a:rPr lang="ko-KR" altLang="en-US" sz="2400" spc="-10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어떤 기술에 투자하는 것이</a:t>
            </a:r>
            <a:br>
              <a:rPr lang="en-US" altLang="ko-KR" sz="2400" spc="-10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br>
            <a:r>
              <a:rPr lang="ko-KR" altLang="en-US" sz="2400" spc="-10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가장 높은 </a:t>
            </a:r>
            <a:r>
              <a:rPr lang="en-US" altLang="ko-KR" sz="2400" spc="-10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ROI</a:t>
            </a:r>
            <a:r>
              <a:rPr lang="ko-KR" altLang="en-US" sz="2400" spc="-10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를 가져다 줄까</a:t>
            </a:r>
            <a:r>
              <a:rPr lang="en-US" altLang="ko-KR" sz="2400" spc="-10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a:t>
            </a:r>
            <a:endParaRPr lang="ko-KR" altLang="en-US" sz="2400" spc="-10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endParaRPr>
          </a:p>
        </p:txBody>
      </p:sp>
      <p:sp>
        <p:nvSpPr>
          <p:cNvPr id="10" name="직사각형 9">
            <a:extLst>
              <a:ext uri="{FF2B5EF4-FFF2-40B4-BE49-F238E27FC236}">
                <a16:creationId xmlns:a16="http://schemas.microsoft.com/office/drawing/2014/main" id="{780E1637-C2EF-1860-CA28-F20243327C3E}"/>
              </a:ext>
            </a:extLst>
          </p:cNvPr>
          <p:cNvSpPr/>
          <p:nvPr/>
        </p:nvSpPr>
        <p:spPr>
          <a:xfrm>
            <a:off x="0" y="4847706"/>
            <a:ext cx="6858000" cy="8736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15" name="그림 14">
            <a:extLst>
              <a:ext uri="{FF2B5EF4-FFF2-40B4-BE49-F238E27FC236}">
                <a16:creationId xmlns:a16="http://schemas.microsoft.com/office/drawing/2014/main" id="{FEEEFFA6-52D4-64F8-D4CE-7BCAD6E551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280" y="4586738"/>
            <a:ext cx="645109" cy="1058780"/>
          </a:xfrm>
          <a:prstGeom prst="rect">
            <a:avLst/>
          </a:prstGeom>
        </p:spPr>
      </p:pic>
      <p:sp>
        <p:nvSpPr>
          <p:cNvPr id="17" name="TextBox 16">
            <a:extLst>
              <a:ext uri="{FF2B5EF4-FFF2-40B4-BE49-F238E27FC236}">
                <a16:creationId xmlns:a16="http://schemas.microsoft.com/office/drawing/2014/main" id="{AEC4118C-7A8B-080B-045C-E75D07EC18A9}"/>
              </a:ext>
            </a:extLst>
          </p:cNvPr>
          <p:cNvSpPr txBox="1"/>
          <p:nvPr/>
        </p:nvSpPr>
        <p:spPr>
          <a:xfrm>
            <a:off x="918602" y="4959346"/>
            <a:ext cx="5222062" cy="646331"/>
          </a:xfrm>
          <a:prstGeom prst="rect">
            <a:avLst/>
          </a:prstGeom>
          <a:noFill/>
        </p:spPr>
        <p:txBody>
          <a:bodyPr wrap="square">
            <a:spAutoFit/>
          </a:bodyPr>
          <a:lstStyle/>
          <a:p>
            <a:pPr defTabSz="914400">
              <a:defRPr/>
            </a:pPr>
            <a:r>
              <a:rPr lang="ko-KR" altLang="en-US" b="1" spc="-50" dirty="0">
                <a:ln>
                  <a:solidFill>
                    <a:srgbClr val="1E49E2">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Pretendard ExtraBold" panose="02000903000000020004" pitchFamily="50" charset="-127"/>
              </a:rPr>
              <a:t>가장 높은 </a:t>
            </a:r>
            <a:r>
              <a:rPr lang="en-US" altLang="ko-KR" b="1" spc="-50" dirty="0">
                <a:ln>
                  <a:solidFill>
                    <a:srgbClr val="1E49E2">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Pretendard ExtraBold" panose="02000903000000020004" pitchFamily="50" charset="-127"/>
              </a:rPr>
              <a:t>ROI</a:t>
            </a:r>
            <a:r>
              <a:rPr lang="ko-KR" altLang="en-US" b="1" spc="-50" dirty="0">
                <a:ln>
                  <a:solidFill>
                    <a:srgbClr val="1E49E2">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Pretendard ExtraBold" panose="02000903000000020004" pitchFamily="50" charset="-127"/>
              </a:rPr>
              <a:t>를 가져올 잠재력이 있는 기술은 </a:t>
            </a:r>
            <a:endParaRPr lang="en-US" altLang="ko-KR" b="1" spc="-50" dirty="0">
              <a:ln>
                <a:solidFill>
                  <a:srgbClr val="1E49E2">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Pretendard ExtraBold" panose="02000903000000020004" pitchFamily="50" charset="-127"/>
            </a:endParaRPr>
          </a:p>
          <a:p>
            <a:pPr defTabSz="914400">
              <a:defRPr/>
            </a:pPr>
            <a:r>
              <a:rPr lang="ko-KR" altLang="en-US" b="1" spc="-50" dirty="0">
                <a:ln>
                  <a:solidFill>
                    <a:srgbClr val="1E49E2">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Pretendard ExtraBold" panose="02000903000000020004" pitchFamily="50" charset="-127"/>
              </a:rPr>
              <a:t>무엇이라고 생각합니까</a:t>
            </a:r>
            <a:r>
              <a:rPr lang="en-US" altLang="ko-KR" b="1" spc="-50" dirty="0">
                <a:ln>
                  <a:solidFill>
                    <a:srgbClr val="1E49E2">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Pretendard ExtraBold" panose="02000903000000020004" pitchFamily="50" charset="-127"/>
              </a:rPr>
              <a:t>?</a:t>
            </a:r>
          </a:p>
        </p:txBody>
      </p:sp>
      <p:sp>
        <p:nvSpPr>
          <p:cNvPr id="3" name="TextBox 2">
            <a:extLst>
              <a:ext uri="{FF2B5EF4-FFF2-40B4-BE49-F238E27FC236}">
                <a16:creationId xmlns:a16="http://schemas.microsoft.com/office/drawing/2014/main" id="{3EE18765-D625-BB9F-9E88-FD303932E98F}"/>
              </a:ext>
            </a:extLst>
          </p:cNvPr>
          <p:cNvSpPr txBox="1"/>
          <p:nvPr/>
        </p:nvSpPr>
        <p:spPr>
          <a:xfrm>
            <a:off x="1099678" y="2544578"/>
            <a:ext cx="4658647" cy="830997"/>
          </a:xfrm>
          <a:prstGeom prst="rect">
            <a:avLst/>
          </a:prstGeom>
          <a:noFill/>
        </p:spPr>
        <p:txBody>
          <a:bodyPr wrap="square" rtlCol="0">
            <a:spAutoFit/>
          </a:bodyPr>
          <a:lstStyle/>
          <a:p>
            <a:pPr algn="ctr" defTabSz="914400">
              <a:defRPr/>
            </a:pPr>
            <a:r>
              <a:rPr lang="ko-KR" altLang="en-US" sz="1600" spc="-50" dirty="0">
                <a:ln>
                  <a:solidFill>
                    <a:srgbClr val="FFFFFF">
                      <a:alpha val="0"/>
                    </a:srgbClr>
                  </a:solidFill>
                </a:ln>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꾸준히 주목받고 있는</a:t>
            </a:r>
            <a:br>
              <a:rPr lang="en-US" altLang="ko-KR" sz="1600" spc="-50" dirty="0">
                <a:ln>
                  <a:solidFill>
                    <a:srgbClr val="FFFFFF">
                      <a:alpha val="0"/>
                    </a:srgbClr>
                  </a:solidFill>
                </a:ln>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br>
            <a:r>
              <a:rPr lang="ko-KR" altLang="en-US" sz="1600" spc="-50" dirty="0">
                <a:ln>
                  <a:solidFill>
                    <a:srgbClr val="FFFFFF">
                      <a:alpha val="0"/>
                    </a:srgbClr>
                  </a:solidFill>
                </a:ln>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 </a:t>
            </a:r>
            <a:r>
              <a:rPr lang="en-US" altLang="ko-KR" sz="1600" spc="-50" dirty="0">
                <a:ln>
                  <a:solidFill>
                    <a:srgbClr val="FFFFFF">
                      <a:alpha val="0"/>
                    </a:srgbClr>
                  </a:solidFill>
                </a:ln>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PMIS, BIM </a:t>
            </a:r>
            <a:r>
              <a:rPr lang="ko-KR" altLang="en-US" sz="1600" spc="-50" dirty="0">
                <a:ln>
                  <a:solidFill>
                    <a:srgbClr val="FFFFFF">
                      <a:alpha val="0"/>
                    </a:srgbClr>
                  </a:solidFill>
                </a:ln>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및 고급 데이터 분석 외에도 </a:t>
            </a:r>
            <a:br>
              <a:rPr lang="en-US" altLang="ko-KR" sz="1600" spc="-50" dirty="0">
                <a:ln>
                  <a:solidFill>
                    <a:srgbClr val="FFFFFF">
                      <a:alpha val="0"/>
                    </a:srgbClr>
                  </a:solidFill>
                </a:ln>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br>
            <a:r>
              <a:rPr lang="ko-KR" altLang="en-US" sz="1600" spc="-50" dirty="0">
                <a:ln>
                  <a:solidFill>
                    <a:srgbClr val="FFFFFF">
                      <a:alpha val="0"/>
                    </a:srgbClr>
                  </a:solidFill>
                </a:ln>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최근에는 </a:t>
            </a:r>
            <a:r>
              <a:rPr lang="ko-KR" altLang="en-US" sz="1600" spc="-50" dirty="0" err="1">
                <a:ln>
                  <a:solidFill>
                    <a:srgbClr val="FFFFFF">
                      <a:alpha val="0"/>
                    </a:srgbClr>
                  </a:solidFill>
                </a:ln>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모듈러</a:t>
            </a:r>
            <a:r>
              <a:rPr lang="ko-KR" altLang="en-US" sz="1600" spc="-50" dirty="0">
                <a:ln>
                  <a:solidFill>
                    <a:srgbClr val="FFFFFF">
                      <a:alpha val="0"/>
                    </a:srgbClr>
                  </a:solidFill>
                </a:ln>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 건축</a:t>
            </a:r>
            <a:r>
              <a:rPr lang="en-US" altLang="ko-KR" sz="1600" spc="-50" dirty="0">
                <a:ln>
                  <a:solidFill>
                    <a:srgbClr val="FFFFFF">
                      <a:alpha val="0"/>
                    </a:srgbClr>
                  </a:solidFill>
                </a:ln>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 </a:t>
            </a:r>
            <a:r>
              <a:rPr lang="ko-KR" altLang="en-US" sz="1600" spc="-50" dirty="0" err="1">
                <a:ln>
                  <a:solidFill>
                    <a:srgbClr val="FFFFFF">
                      <a:alpha val="0"/>
                    </a:srgbClr>
                  </a:solidFill>
                </a:ln>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디지털트윈이</a:t>
            </a:r>
            <a:r>
              <a:rPr lang="ko-KR" altLang="en-US" sz="1600" spc="-50" dirty="0">
                <a:ln>
                  <a:solidFill>
                    <a:srgbClr val="FFFFFF">
                      <a:alpha val="0"/>
                    </a:srgbClr>
                  </a:solidFill>
                </a:ln>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 주목을 받고 있음</a:t>
            </a:r>
          </a:p>
        </p:txBody>
      </p:sp>
      <p:sp>
        <p:nvSpPr>
          <p:cNvPr id="2" name="TextBox 1">
            <a:extLst>
              <a:ext uri="{FF2B5EF4-FFF2-40B4-BE49-F238E27FC236}">
                <a16:creationId xmlns:a16="http://schemas.microsoft.com/office/drawing/2014/main" id="{434A590F-32AA-5F84-BD9C-1B9396F1DDAE}"/>
              </a:ext>
            </a:extLst>
          </p:cNvPr>
          <p:cNvSpPr txBox="1"/>
          <p:nvPr/>
        </p:nvSpPr>
        <p:spPr>
          <a:xfrm>
            <a:off x="994644" y="2249162"/>
            <a:ext cx="4476389" cy="307777"/>
          </a:xfrm>
          <a:prstGeom prst="rect">
            <a:avLst/>
          </a:prstGeom>
          <a:noFill/>
        </p:spPr>
        <p:txBody>
          <a:bodyPr wrap="square" rtlCol="0">
            <a:spAutoFit/>
          </a:bodyPr>
          <a:lstStyle>
            <a:defPPr>
              <a:defRPr lang="en-US"/>
            </a:defPPr>
            <a:lvl1pPr marL="92075" marR="0" lvl="0" indent="-92075" defTabSz="914400" fontAlgn="auto">
              <a:lnSpc>
                <a:spcPct val="100000"/>
              </a:lnSpc>
              <a:spcBef>
                <a:spcPts val="0"/>
              </a:spcBef>
              <a:spcAft>
                <a:spcPts val="0"/>
              </a:spcAft>
              <a:buClrTx/>
              <a:buSzTx/>
              <a:buFont typeface="Arial" panose="020B0604020202020204" pitchFamily="34" charset="0"/>
              <a:buChar char="•"/>
              <a:tabLst/>
              <a:defRPr kumimoji="0" sz="1100" b="1" i="0" u="none" strike="noStrike" cap="none" spc="0" normalizeH="0" baseline="0">
                <a:ln>
                  <a:solidFill>
                    <a:srgbClr val="FD349C">
                      <a:alpha val="0"/>
                    </a:srgbClr>
                  </a:solidFill>
                </a:ln>
                <a:solidFill>
                  <a:srgbClr val="000000">
                    <a:lumMod val="50000"/>
                    <a:lumOff val="50000"/>
                  </a:srgbClr>
                </a:solidFill>
                <a:effectLst/>
                <a:uLnTx/>
                <a:uFillTx/>
                <a:latin typeface="KoPub돋움체 Medium" panose="02020603020101020101" pitchFamily="18" charset="-127"/>
                <a:ea typeface="KoPub돋움체 Medium" panose="02020603020101020101" pitchFamily="18" charset="-127"/>
              </a:defRPr>
            </a:lvl1pPr>
          </a:lstStyle>
          <a:p>
            <a:pPr marL="0" indent="0">
              <a:buNone/>
            </a:pPr>
            <a:endParaRPr lang="ko-KR" altLang="en-US" sz="1400" spc="-50" dirty="0">
              <a:solidFill>
                <a:srgbClr val="00B0F0"/>
              </a:solidFill>
            </a:endParaRPr>
          </a:p>
        </p:txBody>
      </p:sp>
      <p:sp>
        <p:nvSpPr>
          <p:cNvPr id="18" name="사각형: 둥근 모서리 17">
            <a:extLst>
              <a:ext uri="{FF2B5EF4-FFF2-40B4-BE49-F238E27FC236}">
                <a16:creationId xmlns:a16="http://schemas.microsoft.com/office/drawing/2014/main" id="{A76147EB-684C-1602-6606-8CEB3BB588D6}"/>
              </a:ext>
            </a:extLst>
          </p:cNvPr>
          <p:cNvSpPr/>
          <p:nvPr/>
        </p:nvSpPr>
        <p:spPr>
          <a:xfrm>
            <a:off x="3077389" y="1104900"/>
            <a:ext cx="689394" cy="328461"/>
          </a:xfrm>
          <a:prstGeom prst="roundRect">
            <a:avLst>
              <a:gd name="adj" fmla="val 50000"/>
            </a:avLst>
          </a:prstGeom>
          <a:solidFill>
            <a:srgbClr val="01219A"/>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36000" rtlCol="0" anchor="ctr"/>
          <a:lstStyle/>
          <a:p>
            <a:pPr algn="ctr"/>
            <a:r>
              <a:rPr lang="en-US" altLang="ko-KR" dirty="0">
                <a:gradFill>
                  <a:gsLst>
                    <a:gs pos="0">
                      <a:schemeClr val="bg1"/>
                    </a:gs>
                    <a:gs pos="100000">
                      <a:schemeClr val="bg1"/>
                    </a:gs>
                  </a:gsLst>
                  <a:lin ang="2700000" scaled="1"/>
                </a:gradFill>
                <a:latin typeface="KPMG Bold" panose="020B0803030202040204" pitchFamily="34" charset="0"/>
                <a:ea typeface="KoPub돋움체 Bold" panose="00000800000000000000" pitchFamily="2" charset="-127"/>
              </a:rPr>
              <a:t>06</a:t>
            </a:r>
            <a:endParaRPr lang="ko-KR" altLang="en-US" dirty="0">
              <a:gradFill>
                <a:gsLst>
                  <a:gs pos="0">
                    <a:schemeClr val="bg1"/>
                  </a:gs>
                  <a:gs pos="100000">
                    <a:schemeClr val="bg1"/>
                  </a:gs>
                </a:gsLst>
                <a:lin ang="2700000" scaled="1"/>
              </a:gradFill>
              <a:latin typeface="KPMG Bold" panose="020B0803030202040204" pitchFamily="34" charset="0"/>
              <a:ea typeface="KoPub돋움체 Bold" panose="00000800000000000000" pitchFamily="2" charset="-127"/>
            </a:endParaRPr>
          </a:p>
        </p:txBody>
      </p:sp>
      <p:graphicFrame>
        <p:nvGraphicFramePr>
          <p:cNvPr id="16" name="차트 15">
            <a:extLst>
              <a:ext uri="{FF2B5EF4-FFF2-40B4-BE49-F238E27FC236}">
                <a16:creationId xmlns:a16="http://schemas.microsoft.com/office/drawing/2014/main" id="{22EDB755-FAFE-F549-D978-F64115BC8E70}"/>
              </a:ext>
            </a:extLst>
          </p:cNvPr>
          <p:cNvGraphicFramePr/>
          <p:nvPr>
            <p:extLst>
              <p:ext uri="{D42A27DB-BD31-4B8C-83A1-F6EECF244321}">
                <p14:modId xmlns:p14="http://schemas.microsoft.com/office/powerpoint/2010/main" val="4224121219"/>
              </p:ext>
            </p:extLst>
          </p:nvPr>
        </p:nvGraphicFramePr>
        <p:xfrm>
          <a:off x="2155769" y="6214596"/>
          <a:ext cx="1735309" cy="482219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4" name="차트 23">
            <a:extLst>
              <a:ext uri="{FF2B5EF4-FFF2-40B4-BE49-F238E27FC236}">
                <a16:creationId xmlns:a16="http://schemas.microsoft.com/office/drawing/2014/main" id="{CF209FFC-313B-BBD8-B449-67D4DF47256E}"/>
              </a:ext>
            </a:extLst>
          </p:cNvPr>
          <p:cNvGraphicFramePr/>
          <p:nvPr>
            <p:extLst>
              <p:ext uri="{D42A27DB-BD31-4B8C-83A1-F6EECF244321}">
                <p14:modId xmlns:p14="http://schemas.microsoft.com/office/powerpoint/2010/main" val="447831635"/>
              </p:ext>
            </p:extLst>
          </p:nvPr>
        </p:nvGraphicFramePr>
        <p:xfrm>
          <a:off x="3508753" y="6214596"/>
          <a:ext cx="1735309" cy="4822197"/>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9" name="차트 28">
            <a:extLst>
              <a:ext uri="{FF2B5EF4-FFF2-40B4-BE49-F238E27FC236}">
                <a16:creationId xmlns:a16="http://schemas.microsoft.com/office/drawing/2014/main" id="{2F557CE3-A387-C1CD-F9A3-1FA93508A827}"/>
              </a:ext>
            </a:extLst>
          </p:cNvPr>
          <p:cNvGraphicFramePr/>
          <p:nvPr>
            <p:extLst>
              <p:ext uri="{D42A27DB-BD31-4B8C-83A1-F6EECF244321}">
                <p14:modId xmlns:p14="http://schemas.microsoft.com/office/powerpoint/2010/main" val="1897586712"/>
              </p:ext>
            </p:extLst>
          </p:nvPr>
        </p:nvGraphicFramePr>
        <p:xfrm>
          <a:off x="4817891" y="6214596"/>
          <a:ext cx="1735309" cy="4822197"/>
        </p:xfrm>
        <a:graphic>
          <a:graphicData uri="http://schemas.openxmlformats.org/drawingml/2006/chart">
            <c:chart xmlns:c="http://schemas.openxmlformats.org/drawingml/2006/chart" xmlns:r="http://schemas.openxmlformats.org/officeDocument/2006/relationships" r:id="rId5"/>
          </a:graphicData>
        </a:graphic>
      </p:graphicFrame>
      <p:sp>
        <p:nvSpPr>
          <p:cNvPr id="30" name="object 8">
            <a:extLst>
              <a:ext uri="{FF2B5EF4-FFF2-40B4-BE49-F238E27FC236}">
                <a16:creationId xmlns:a16="http://schemas.microsoft.com/office/drawing/2014/main" id="{2E26BEF3-BF3A-9E74-BED8-4DA798DF087A}"/>
              </a:ext>
            </a:extLst>
          </p:cNvPr>
          <p:cNvSpPr txBox="1"/>
          <p:nvPr/>
        </p:nvSpPr>
        <p:spPr>
          <a:xfrm>
            <a:off x="2394286" y="5839983"/>
            <a:ext cx="1017963" cy="397545"/>
          </a:xfrm>
          <a:prstGeom prst="rect">
            <a:avLst/>
          </a:prstGeom>
        </p:spPr>
        <p:txBody>
          <a:bodyPr vert="horz" wrap="square" lIns="0" tIns="1270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lang="en-US" altLang="ko-KR" sz="900" b="0" i="0" u="none" strike="noStrike" kern="1200" baseline="0">
                <a:ln>
                  <a:solidFill>
                    <a:srgbClr val="4472C4">
                      <a:alpha val="0"/>
                    </a:srgbClr>
                  </a:solidFill>
                </a:ln>
                <a:solidFill>
                  <a:prstClr val="black"/>
                </a:solidFill>
                <a:latin typeface="KoPub돋움체 Medium" panose="00000600000000000000" pitchFamily="2" charset="-127"/>
                <a:ea typeface="KoPub돋움체 Medium" panose="00000600000000000000" pitchFamily="2" charset="-127"/>
                <a:cs typeface="+mn-cs"/>
              </a:defRPr>
            </a:pPr>
            <a:r>
              <a:rPr lang="en-US" altLang="ko-KR" sz="2500" b="1" dirty="0">
                <a:solidFill>
                  <a:schemeClr val="tx1">
                    <a:lumMod val="85000"/>
                    <a:lumOff val="15000"/>
                  </a:schemeClr>
                </a:solidFill>
                <a:latin typeface="KPMG Bold"/>
                <a:cs typeface="KPMG Bold"/>
              </a:rPr>
              <a:t>2018</a:t>
            </a:r>
            <a:r>
              <a:rPr kumimoji="0" lang="en-US" altLang="ko-KR" sz="1100" b="1" i="0" u="none" strike="noStrike" kern="1200" cap="none" spc="0" normalizeH="0" baseline="0" noProof="0" dirty="0">
                <a:ln>
                  <a:solidFill>
                    <a:srgbClr val="4472C4">
                      <a:alpha val="0"/>
                    </a:srgbClr>
                  </a:solidFill>
                </a:ln>
                <a:solidFill>
                  <a:prstClr val="black">
                    <a:lumMod val="65000"/>
                    <a:lumOff val="35000"/>
                  </a:prstClr>
                </a:solidFill>
                <a:effectLst/>
                <a:uLnTx/>
                <a:uFillTx/>
                <a:latin typeface="KoPub돋움체 Medium" panose="00000600000000000000" pitchFamily="2" charset="-127"/>
                <a:ea typeface="KoPub돋움체 Medium" panose="00000600000000000000" pitchFamily="2" charset="-127"/>
                <a:cs typeface="+mn-cs"/>
              </a:rPr>
              <a:t>(N=166)</a:t>
            </a:r>
          </a:p>
        </p:txBody>
      </p:sp>
      <p:sp>
        <p:nvSpPr>
          <p:cNvPr id="31" name="object 8">
            <a:extLst>
              <a:ext uri="{FF2B5EF4-FFF2-40B4-BE49-F238E27FC236}">
                <a16:creationId xmlns:a16="http://schemas.microsoft.com/office/drawing/2014/main" id="{B64D99AE-22FC-1774-3FAD-48D8FFA5379C}"/>
              </a:ext>
            </a:extLst>
          </p:cNvPr>
          <p:cNvSpPr txBox="1"/>
          <p:nvPr/>
        </p:nvSpPr>
        <p:spPr>
          <a:xfrm>
            <a:off x="3769145" y="5839983"/>
            <a:ext cx="904319" cy="397545"/>
          </a:xfrm>
          <a:prstGeom prst="rect">
            <a:avLst/>
          </a:prstGeom>
        </p:spPr>
        <p:txBody>
          <a:bodyPr vert="horz" wrap="square" lIns="0" tIns="1270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lang="en-US" altLang="ko-KR" sz="900" b="0" i="0" u="none" strike="noStrike" kern="1200" baseline="0">
                <a:ln>
                  <a:solidFill>
                    <a:srgbClr val="4472C4">
                      <a:alpha val="0"/>
                    </a:srgbClr>
                  </a:solidFill>
                </a:ln>
                <a:solidFill>
                  <a:prstClr val="black"/>
                </a:solidFill>
                <a:latin typeface="KoPub돋움체 Medium" panose="00000600000000000000" pitchFamily="2" charset="-127"/>
                <a:ea typeface="KoPub돋움체 Medium" panose="00000600000000000000" pitchFamily="2" charset="-127"/>
                <a:cs typeface="+mn-cs"/>
              </a:defRPr>
            </a:pPr>
            <a:r>
              <a:rPr lang="en-US" altLang="ko-KR" sz="2500" b="1" dirty="0">
                <a:solidFill>
                  <a:srgbClr val="333333"/>
                </a:solidFill>
                <a:latin typeface="KPMG Bold"/>
                <a:cs typeface="KPMG Bold"/>
              </a:rPr>
              <a:t>2021</a:t>
            </a:r>
            <a:r>
              <a:rPr kumimoji="0" lang="en-US" altLang="ko-KR" sz="1100" b="1" i="0" u="none" strike="noStrike" kern="1200" cap="none" spc="0" normalizeH="0" baseline="0" noProof="0" dirty="0">
                <a:ln>
                  <a:solidFill>
                    <a:srgbClr val="4472C4">
                      <a:alpha val="0"/>
                    </a:srgbClr>
                  </a:solidFill>
                </a:ln>
                <a:solidFill>
                  <a:prstClr val="black">
                    <a:lumMod val="65000"/>
                    <a:lumOff val="35000"/>
                  </a:prstClr>
                </a:solidFill>
                <a:effectLst/>
                <a:uLnTx/>
                <a:uFillTx/>
                <a:latin typeface="KoPub돋움체 Medium" panose="00000600000000000000" pitchFamily="2" charset="-127"/>
                <a:ea typeface="KoPub돋움체 Medium" panose="00000600000000000000" pitchFamily="2" charset="-127"/>
                <a:cs typeface="+mn-cs"/>
              </a:rPr>
              <a:t>(N=186)</a:t>
            </a:r>
          </a:p>
        </p:txBody>
      </p:sp>
      <p:sp>
        <p:nvSpPr>
          <p:cNvPr id="32" name="object 8">
            <a:extLst>
              <a:ext uri="{FF2B5EF4-FFF2-40B4-BE49-F238E27FC236}">
                <a16:creationId xmlns:a16="http://schemas.microsoft.com/office/drawing/2014/main" id="{2DB3689A-978E-7C10-F454-BC5B34B7A913}"/>
              </a:ext>
            </a:extLst>
          </p:cNvPr>
          <p:cNvSpPr txBox="1"/>
          <p:nvPr/>
        </p:nvSpPr>
        <p:spPr>
          <a:xfrm>
            <a:off x="5039885" y="5839983"/>
            <a:ext cx="992988" cy="397545"/>
          </a:xfrm>
          <a:prstGeom prst="rect">
            <a:avLst/>
          </a:prstGeom>
        </p:spPr>
        <p:txBody>
          <a:bodyPr vert="horz" wrap="square" lIns="0" tIns="1270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lang="en-US" altLang="ko-KR" sz="900" b="0" i="0" u="none" strike="noStrike" kern="1200" baseline="0">
                <a:ln>
                  <a:solidFill>
                    <a:srgbClr val="4472C4">
                      <a:alpha val="0"/>
                    </a:srgbClr>
                  </a:solidFill>
                </a:ln>
                <a:solidFill>
                  <a:prstClr val="black"/>
                </a:solidFill>
                <a:latin typeface="KoPub돋움체 Medium" panose="00000600000000000000" pitchFamily="2" charset="-127"/>
                <a:ea typeface="KoPub돋움체 Medium" panose="00000600000000000000" pitchFamily="2" charset="-127"/>
                <a:cs typeface="+mn-cs"/>
              </a:defRPr>
            </a:pPr>
            <a:r>
              <a:rPr lang="en-US" altLang="ko-KR" sz="2500" b="1" dirty="0">
                <a:solidFill>
                  <a:srgbClr val="333333"/>
                </a:solidFill>
                <a:latin typeface="KPMG Bold"/>
                <a:cs typeface="KPMG Bold"/>
              </a:rPr>
              <a:t>2023</a:t>
            </a:r>
            <a:r>
              <a:rPr kumimoji="0" lang="en-US" altLang="ko-KR" sz="1100" b="1" i="0" u="none" strike="noStrike" kern="1200" cap="none" spc="0" normalizeH="0" baseline="0" noProof="0" dirty="0">
                <a:ln>
                  <a:solidFill>
                    <a:srgbClr val="4472C4">
                      <a:alpha val="0"/>
                    </a:srgbClr>
                  </a:solidFill>
                </a:ln>
                <a:solidFill>
                  <a:prstClr val="black">
                    <a:lumMod val="65000"/>
                    <a:lumOff val="35000"/>
                  </a:prstClr>
                </a:solidFill>
                <a:effectLst/>
                <a:uLnTx/>
                <a:uFillTx/>
                <a:latin typeface="KoPub돋움체 Medium" panose="00000600000000000000" pitchFamily="2" charset="-127"/>
                <a:ea typeface="KoPub돋움체 Medium" panose="00000600000000000000" pitchFamily="2" charset="-127"/>
                <a:cs typeface="+mn-cs"/>
              </a:rPr>
              <a:t>(N=267)</a:t>
            </a:r>
          </a:p>
        </p:txBody>
      </p:sp>
      <p:sp>
        <p:nvSpPr>
          <p:cNvPr id="33" name="object 26">
            <a:extLst>
              <a:ext uri="{FF2B5EF4-FFF2-40B4-BE49-F238E27FC236}">
                <a16:creationId xmlns:a16="http://schemas.microsoft.com/office/drawing/2014/main" id="{5825F25C-98A4-6CE1-45D4-E393F1BE1400}"/>
              </a:ext>
            </a:extLst>
          </p:cNvPr>
          <p:cNvSpPr txBox="1"/>
          <p:nvPr/>
        </p:nvSpPr>
        <p:spPr>
          <a:xfrm>
            <a:off x="244433" y="6392000"/>
            <a:ext cx="1843590" cy="160621"/>
          </a:xfrm>
          <a:prstGeom prst="rect">
            <a:avLst/>
          </a:prstGeom>
        </p:spPr>
        <p:txBody>
          <a:bodyPr vert="horz" wrap="square" lIns="0" tIns="12700" rIns="0" bIns="0" rtlCol="0">
            <a:spAutoFit/>
          </a:bodyPr>
          <a:lstStyle/>
          <a:p>
            <a:pPr marL="12700" marR="5080" algn="r">
              <a:lnSpc>
                <a:spcPts val="1080"/>
              </a:lnSpc>
              <a:spcBef>
                <a:spcPts val="25"/>
              </a:spcBef>
            </a:pPr>
            <a:r>
              <a:rPr lang="en-US" altLang="ko-KR"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rPr>
              <a:t>3D</a:t>
            </a:r>
            <a:r>
              <a:rPr lang="ko-KR" altLang="en-US"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rPr>
              <a:t>프린팅</a:t>
            </a:r>
            <a:endParaRPr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endParaRPr>
          </a:p>
        </p:txBody>
      </p:sp>
      <p:sp>
        <p:nvSpPr>
          <p:cNvPr id="34" name="object 26">
            <a:extLst>
              <a:ext uri="{FF2B5EF4-FFF2-40B4-BE49-F238E27FC236}">
                <a16:creationId xmlns:a16="http://schemas.microsoft.com/office/drawing/2014/main" id="{86EBDABA-237C-9013-F549-EBADE6E2487B}"/>
              </a:ext>
            </a:extLst>
          </p:cNvPr>
          <p:cNvSpPr txBox="1"/>
          <p:nvPr/>
        </p:nvSpPr>
        <p:spPr>
          <a:xfrm>
            <a:off x="244433" y="6631579"/>
            <a:ext cx="1843590" cy="160621"/>
          </a:xfrm>
          <a:prstGeom prst="rect">
            <a:avLst/>
          </a:prstGeom>
        </p:spPr>
        <p:txBody>
          <a:bodyPr vert="horz" wrap="square" lIns="0" tIns="12700" rIns="0" bIns="0" rtlCol="0">
            <a:spAutoFit/>
          </a:bodyPr>
          <a:lstStyle/>
          <a:p>
            <a:pPr marL="12700" marR="5080" algn="r">
              <a:lnSpc>
                <a:spcPts val="1080"/>
              </a:lnSpc>
              <a:spcBef>
                <a:spcPts val="25"/>
              </a:spcBef>
            </a:pPr>
            <a:r>
              <a:rPr lang="ko-KR" altLang="en-US"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rPr>
              <a:t>인공지능</a:t>
            </a:r>
            <a:endParaRPr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endParaRPr>
          </a:p>
        </p:txBody>
      </p:sp>
      <p:sp>
        <p:nvSpPr>
          <p:cNvPr id="35" name="object 26">
            <a:extLst>
              <a:ext uri="{FF2B5EF4-FFF2-40B4-BE49-F238E27FC236}">
                <a16:creationId xmlns:a16="http://schemas.microsoft.com/office/drawing/2014/main" id="{27D44B18-A490-8489-C902-02B0121BDA70}"/>
              </a:ext>
            </a:extLst>
          </p:cNvPr>
          <p:cNvSpPr txBox="1"/>
          <p:nvPr/>
        </p:nvSpPr>
        <p:spPr>
          <a:xfrm>
            <a:off x="244433" y="6871158"/>
            <a:ext cx="1843590" cy="160621"/>
          </a:xfrm>
          <a:prstGeom prst="rect">
            <a:avLst/>
          </a:prstGeom>
        </p:spPr>
        <p:txBody>
          <a:bodyPr vert="horz" wrap="square" lIns="0" tIns="12700" rIns="0" bIns="0" rtlCol="0">
            <a:spAutoFit/>
          </a:bodyPr>
          <a:lstStyle/>
          <a:p>
            <a:pPr marL="12700" marR="5080" algn="r">
              <a:lnSpc>
                <a:spcPts val="1080"/>
              </a:lnSpc>
              <a:spcBef>
                <a:spcPts val="25"/>
              </a:spcBef>
            </a:pPr>
            <a:r>
              <a:rPr lang="ko-KR" altLang="en-US"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rPr>
              <a:t>증강현실</a:t>
            </a:r>
            <a:endParaRPr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endParaRPr>
          </a:p>
        </p:txBody>
      </p:sp>
      <p:sp>
        <p:nvSpPr>
          <p:cNvPr id="36" name="object 26">
            <a:extLst>
              <a:ext uri="{FF2B5EF4-FFF2-40B4-BE49-F238E27FC236}">
                <a16:creationId xmlns:a16="http://schemas.microsoft.com/office/drawing/2014/main" id="{EE3534B1-7F01-3DF8-9768-E24B76B960A8}"/>
              </a:ext>
            </a:extLst>
          </p:cNvPr>
          <p:cNvSpPr txBox="1"/>
          <p:nvPr/>
        </p:nvSpPr>
        <p:spPr>
          <a:xfrm>
            <a:off x="244433" y="7110737"/>
            <a:ext cx="1843590" cy="160621"/>
          </a:xfrm>
          <a:prstGeom prst="rect">
            <a:avLst/>
          </a:prstGeom>
        </p:spPr>
        <p:txBody>
          <a:bodyPr vert="horz" wrap="square" lIns="0" tIns="12700" rIns="0" bIns="0" rtlCol="0">
            <a:spAutoFit/>
          </a:bodyPr>
          <a:lstStyle/>
          <a:p>
            <a:pPr marL="12700" marR="5080" algn="r">
              <a:lnSpc>
                <a:spcPts val="1080"/>
              </a:lnSpc>
              <a:spcBef>
                <a:spcPts val="25"/>
              </a:spcBef>
            </a:pPr>
            <a:r>
              <a:rPr lang="en-US" altLang="ko-KR"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rPr>
              <a:t>BIM(</a:t>
            </a:r>
            <a:r>
              <a:rPr lang="ko-KR" altLang="en-US"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rPr>
              <a:t>빌딩정보모델링</a:t>
            </a:r>
            <a:r>
              <a:rPr lang="en-US" altLang="ko-KR"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rPr>
              <a:t>)</a:t>
            </a:r>
            <a:endParaRPr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endParaRPr>
          </a:p>
        </p:txBody>
      </p:sp>
      <p:sp>
        <p:nvSpPr>
          <p:cNvPr id="37" name="object 26">
            <a:extLst>
              <a:ext uri="{FF2B5EF4-FFF2-40B4-BE49-F238E27FC236}">
                <a16:creationId xmlns:a16="http://schemas.microsoft.com/office/drawing/2014/main" id="{24FC0168-5DCD-15AC-7A05-A37ED1D93ACA}"/>
              </a:ext>
            </a:extLst>
          </p:cNvPr>
          <p:cNvSpPr txBox="1"/>
          <p:nvPr/>
        </p:nvSpPr>
        <p:spPr>
          <a:xfrm>
            <a:off x="244433" y="7350316"/>
            <a:ext cx="1843590" cy="160621"/>
          </a:xfrm>
          <a:prstGeom prst="rect">
            <a:avLst/>
          </a:prstGeom>
        </p:spPr>
        <p:txBody>
          <a:bodyPr vert="horz" wrap="square" lIns="0" tIns="12700" rIns="0" bIns="0" rtlCol="0">
            <a:spAutoFit/>
          </a:bodyPr>
          <a:lstStyle/>
          <a:p>
            <a:pPr marL="12700" marR="5080" algn="r">
              <a:lnSpc>
                <a:spcPts val="1080"/>
              </a:lnSpc>
              <a:spcBef>
                <a:spcPts val="25"/>
              </a:spcBef>
            </a:pPr>
            <a:r>
              <a:rPr lang="ko-KR" altLang="en-US" sz="1100" b="1" spc="-50" dirty="0" err="1">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rPr>
              <a:t>머신러닝</a:t>
            </a:r>
            <a:endParaRPr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endParaRPr>
          </a:p>
        </p:txBody>
      </p:sp>
      <p:sp>
        <p:nvSpPr>
          <p:cNvPr id="38" name="object 26">
            <a:extLst>
              <a:ext uri="{FF2B5EF4-FFF2-40B4-BE49-F238E27FC236}">
                <a16:creationId xmlns:a16="http://schemas.microsoft.com/office/drawing/2014/main" id="{37449D38-3CC1-1FA7-080B-C1435677341C}"/>
              </a:ext>
            </a:extLst>
          </p:cNvPr>
          <p:cNvSpPr txBox="1"/>
          <p:nvPr/>
        </p:nvSpPr>
        <p:spPr>
          <a:xfrm>
            <a:off x="244433" y="7589895"/>
            <a:ext cx="1843590" cy="160621"/>
          </a:xfrm>
          <a:prstGeom prst="rect">
            <a:avLst/>
          </a:prstGeom>
        </p:spPr>
        <p:txBody>
          <a:bodyPr vert="horz" wrap="square" lIns="0" tIns="12700" rIns="0" bIns="0" rtlCol="0">
            <a:spAutoFit/>
          </a:bodyPr>
          <a:lstStyle/>
          <a:p>
            <a:pPr marL="12700" marR="5080" algn="r">
              <a:lnSpc>
                <a:spcPts val="1080"/>
              </a:lnSpc>
              <a:spcBef>
                <a:spcPts val="25"/>
              </a:spcBef>
            </a:pPr>
            <a:r>
              <a:rPr lang="ko-KR" altLang="en-US" sz="1100" b="1" spc="-5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rPr>
              <a:t>디지털트윈</a:t>
            </a:r>
            <a:endParaRPr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endParaRPr>
          </a:p>
        </p:txBody>
      </p:sp>
      <p:sp>
        <p:nvSpPr>
          <p:cNvPr id="39" name="object 26">
            <a:extLst>
              <a:ext uri="{FF2B5EF4-FFF2-40B4-BE49-F238E27FC236}">
                <a16:creationId xmlns:a16="http://schemas.microsoft.com/office/drawing/2014/main" id="{A9901C11-D26F-8222-D517-1489D126397B}"/>
              </a:ext>
            </a:extLst>
          </p:cNvPr>
          <p:cNvSpPr txBox="1"/>
          <p:nvPr/>
        </p:nvSpPr>
        <p:spPr>
          <a:xfrm>
            <a:off x="244433" y="7829474"/>
            <a:ext cx="1843590" cy="160621"/>
          </a:xfrm>
          <a:prstGeom prst="rect">
            <a:avLst/>
          </a:prstGeom>
        </p:spPr>
        <p:txBody>
          <a:bodyPr vert="horz" wrap="square" lIns="0" tIns="12700" rIns="0" bIns="0" rtlCol="0">
            <a:spAutoFit/>
          </a:bodyPr>
          <a:lstStyle/>
          <a:p>
            <a:pPr marL="12700" marR="5080" algn="r">
              <a:lnSpc>
                <a:spcPts val="1080"/>
              </a:lnSpc>
              <a:spcBef>
                <a:spcPts val="25"/>
              </a:spcBef>
            </a:pPr>
            <a:r>
              <a:rPr lang="ko-KR" altLang="en-US"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rPr>
              <a:t>모른다</a:t>
            </a:r>
            <a:endParaRPr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endParaRPr>
          </a:p>
        </p:txBody>
      </p:sp>
      <p:sp>
        <p:nvSpPr>
          <p:cNvPr id="40" name="object 26">
            <a:extLst>
              <a:ext uri="{FF2B5EF4-FFF2-40B4-BE49-F238E27FC236}">
                <a16:creationId xmlns:a16="http://schemas.microsoft.com/office/drawing/2014/main" id="{F9031430-8B8C-5D06-5B47-B2C81EB33ABE}"/>
              </a:ext>
            </a:extLst>
          </p:cNvPr>
          <p:cNvSpPr txBox="1"/>
          <p:nvPr/>
        </p:nvSpPr>
        <p:spPr>
          <a:xfrm>
            <a:off x="244433" y="8069053"/>
            <a:ext cx="1843590" cy="160621"/>
          </a:xfrm>
          <a:prstGeom prst="rect">
            <a:avLst/>
          </a:prstGeom>
        </p:spPr>
        <p:txBody>
          <a:bodyPr vert="horz" wrap="square" lIns="0" tIns="12700" rIns="0" bIns="0" rtlCol="0">
            <a:spAutoFit/>
          </a:bodyPr>
          <a:lstStyle/>
          <a:p>
            <a:pPr marL="12700" marR="5080" algn="r">
              <a:lnSpc>
                <a:spcPts val="1080"/>
              </a:lnSpc>
              <a:spcBef>
                <a:spcPts val="25"/>
              </a:spcBef>
            </a:pPr>
            <a:r>
              <a:rPr lang="ko-KR" altLang="en-US" sz="1100" b="1" spc="-50" dirty="0" err="1">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rPr>
              <a:t>드론</a:t>
            </a:r>
            <a:endParaRPr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endParaRPr>
          </a:p>
        </p:txBody>
      </p:sp>
      <p:sp>
        <p:nvSpPr>
          <p:cNvPr id="41" name="object 26">
            <a:extLst>
              <a:ext uri="{FF2B5EF4-FFF2-40B4-BE49-F238E27FC236}">
                <a16:creationId xmlns:a16="http://schemas.microsoft.com/office/drawing/2014/main" id="{89DF1B89-624A-8A80-21A1-7D7CBA2B16F4}"/>
              </a:ext>
            </a:extLst>
          </p:cNvPr>
          <p:cNvSpPr txBox="1"/>
          <p:nvPr/>
        </p:nvSpPr>
        <p:spPr>
          <a:xfrm>
            <a:off x="258081" y="8308632"/>
            <a:ext cx="1843590" cy="160621"/>
          </a:xfrm>
          <a:prstGeom prst="rect">
            <a:avLst/>
          </a:prstGeom>
        </p:spPr>
        <p:txBody>
          <a:bodyPr vert="horz" wrap="square" lIns="0" tIns="12700" rIns="0" bIns="0" rtlCol="0">
            <a:spAutoFit/>
          </a:bodyPr>
          <a:lstStyle/>
          <a:p>
            <a:pPr marL="12700" marR="5080" algn="r">
              <a:lnSpc>
                <a:spcPts val="1080"/>
              </a:lnSpc>
              <a:spcBef>
                <a:spcPts val="25"/>
              </a:spcBef>
            </a:pPr>
            <a:r>
              <a:rPr lang="en-US" altLang="ko-KR"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rPr>
              <a:t>PMIS(</a:t>
            </a:r>
            <a:r>
              <a:rPr lang="ko-KR" altLang="en-US"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rPr>
              <a:t>건설정보관리시스템</a:t>
            </a:r>
            <a:r>
              <a:rPr lang="en-US" altLang="ko-KR"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rPr>
              <a:t>)</a:t>
            </a:r>
            <a:endParaRPr lang="ko-KR" altLang="en-US"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endParaRPr>
          </a:p>
        </p:txBody>
      </p:sp>
      <p:sp>
        <p:nvSpPr>
          <p:cNvPr id="42" name="object 26">
            <a:extLst>
              <a:ext uri="{FF2B5EF4-FFF2-40B4-BE49-F238E27FC236}">
                <a16:creationId xmlns:a16="http://schemas.microsoft.com/office/drawing/2014/main" id="{1D9D6AB4-0424-4871-4568-2B567DB780B3}"/>
              </a:ext>
            </a:extLst>
          </p:cNvPr>
          <p:cNvSpPr txBox="1"/>
          <p:nvPr/>
        </p:nvSpPr>
        <p:spPr>
          <a:xfrm>
            <a:off x="244433" y="8548211"/>
            <a:ext cx="1843590" cy="160621"/>
          </a:xfrm>
          <a:prstGeom prst="rect">
            <a:avLst/>
          </a:prstGeom>
        </p:spPr>
        <p:txBody>
          <a:bodyPr vert="horz" wrap="square" lIns="0" tIns="12700" rIns="0" bIns="0" rtlCol="0">
            <a:spAutoFit/>
          </a:bodyPr>
          <a:lstStyle/>
          <a:p>
            <a:pPr marL="12700" marR="5080" algn="r">
              <a:lnSpc>
                <a:spcPts val="1080"/>
              </a:lnSpc>
              <a:spcBef>
                <a:spcPts val="25"/>
              </a:spcBef>
            </a:pPr>
            <a:r>
              <a:rPr lang="ko-KR" altLang="en-US"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rPr>
              <a:t>기계 공학 및 설계</a:t>
            </a:r>
            <a:endParaRPr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endParaRPr>
          </a:p>
        </p:txBody>
      </p:sp>
      <p:sp>
        <p:nvSpPr>
          <p:cNvPr id="43" name="object 26">
            <a:extLst>
              <a:ext uri="{FF2B5EF4-FFF2-40B4-BE49-F238E27FC236}">
                <a16:creationId xmlns:a16="http://schemas.microsoft.com/office/drawing/2014/main" id="{2272F19B-A28B-57AB-6D49-134E233BF34B}"/>
              </a:ext>
            </a:extLst>
          </p:cNvPr>
          <p:cNvSpPr txBox="1"/>
          <p:nvPr/>
        </p:nvSpPr>
        <p:spPr>
          <a:xfrm>
            <a:off x="244433" y="8787790"/>
            <a:ext cx="1843590" cy="160621"/>
          </a:xfrm>
          <a:prstGeom prst="rect">
            <a:avLst/>
          </a:prstGeom>
        </p:spPr>
        <p:txBody>
          <a:bodyPr vert="horz" wrap="square" lIns="0" tIns="12700" rIns="0" bIns="0" rtlCol="0">
            <a:spAutoFit/>
          </a:bodyPr>
          <a:lstStyle/>
          <a:p>
            <a:pPr marL="12700" marR="5080" algn="r">
              <a:lnSpc>
                <a:spcPts val="1080"/>
              </a:lnSpc>
              <a:spcBef>
                <a:spcPts val="25"/>
              </a:spcBef>
            </a:pPr>
            <a:r>
              <a:rPr lang="ko-KR" altLang="en-US"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rPr>
              <a:t>모바일플랫폼</a:t>
            </a:r>
            <a:endParaRPr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endParaRPr>
          </a:p>
        </p:txBody>
      </p:sp>
      <p:sp>
        <p:nvSpPr>
          <p:cNvPr id="45" name="object 26">
            <a:extLst>
              <a:ext uri="{FF2B5EF4-FFF2-40B4-BE49-F238E27FC236}">
                <a16:creationId xmlns:a16="http://schemas.microsoft.com/office/drawing/2014/main" id="{98C17AFA-A869-C750-1560-FFB999F10C5B}"/>
              </a:ext>
            </a:extLst>
          </p:cNvPr>
          <p:cNvSpPr txBox="1"/>
          <p:nvPr/>
        </p:nvSpPr>
        <p:spPr>
          <a:xfrm>
            <a:off x="244433" y="9027369"/>
            <a:ext cx="1843590" cy="160621"/>
          </a:xfrm>
          <a:prstGeom prst="rect">
            <a:avLst/>
          </a:prstGeom>
        </p:spPr>
        <p:txBody>
          <a:bodyPr vert="horz" wrap="square" lIns="0" tIns="12700" rIns="0" bIns="0" rtlCol="0">
            <a:spAutoFit/>
          </a:bodyPr>
          <a:lstStyle/>
          <a:p>
            <a:pPr marL="12700" marR="5080" algn="r">
              <a:lnSpc>
                <a:spcPts val="1080"/>
              </a:lnSpc>
              <a:spcBef>
                <a:spcPts val="25"/>
              </a:spcBef>
            </a:pPr>
            <a:r>
              <a:rPr lang="ko-KR" altLang="en-US" sz="1100" b="1" spc="-50" dirty="0" err="1">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rPr>
              <a:t>모듈러</a:t>
            </a:r>
            <a:r>
              <a:rPr lang="ko-KR" altLang="en-US"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rPr>
              <a:t> 건축</a:t>
            </a:r>
            <a:endParaRPr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endParaRPr>
          </a:p>
        </p:txBody>
      </p:sp>
      <p:sp>
        <p:nvSpPr>
          <p:cNvPr id="46" name="object 26">
            <a:extLst>
              <a:ext uri="{FF2B5EF4-FFF2-40B4-BE49-F238E27FC236}">
                <a16:creationId xmlns:a16="http://schemas.microsoft.com/office/drawing/2014/main" id="{85D68C70-AAC2-31C6-4129-02E9866327A1}"/>
              </a:ext>
            </a:extLst>
          </p:cNvPr>
          <p:cNvSpPr txBox="1"/>
          <p:nvPr/>
        </p:nvSpPr>
        <p:spPr>
          <a:xfrm>
            <a:off x="244433" y="9266948"/>
            <a:ext cx="1843590" cy="160621"/>
          </a:xfrm>
          <a:prstGeom prst="rect">
            <a:avLst/>
          </a:prstGeom>
        </p:spPr>
        <p:txBody>
          <a:bodyPr vert="horz" wrap="square" lIns="0" tIns="12700" rIns="0" bIns="0" rtlCol="0">
            <a:spAutoFit/>
          </a:bodyPr>
          <a:lstStyle/>
          <a:p>
            <a:pPr marL="12700" marR="5080" algn="r">
              <a:lnSpc>
                <a:spcPts val="1080"/>
              </a:lnSpc>
              <a:spcBef>
                <a:spcPts val="25"/>
              </a:spcBef>
            </a:pPr>
            <a:r>
              <a:rPr lang="ko-KR" altLang="en-US"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rPr>
              <a:t>무선 주파수 식별</a:t>
            </a:r>
            <a:endParaRPr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endParaRPr>
          </a:p>
        </p:txBody>
      </p:sp>
      <p:sp>
        <p:nvSpPr>
          <p:cNvPr id="47" name="object 26">
            <a:extLst>
              <a:ext uri="{FF2B5EF4-FFF2-40B4-BE49-F238E27FC236}">
                <a16:creationId xmlns:a16="http://schemas.microsoft.com/office/drawing/2014/main" id="{8AE7F770-7F01-A786-47BA-B77528136C3E}"/>
              </a:ext>
            </a:extLst>
          </p:cNvPr>
          <p:cNvSpPr txBox="1"/>
          <p:nvPr/>
        </p:nvSpPr>
        <p:spPr>
          <a:xfrm>
            <a:off x="244433" y="9506527"/>
            <a:ext cx="1843590" cy="160621"/>
          </a:xfrm>
          <a:prstGeom prst="rect">
            <a:avLst/>
          </a:prstGeom>
        </p:spPr>
        <p:txBody>
          <a:bodyPr vert="horz" wrap="square" lIns="0" tIns="12700" rIns="0" bIns="0" rtlCol="0">
            <a:spAutoFit/>
          </a:bodyPr>
          <a:lstStyle/>
          <a:p>
            <a:pPr marL="12700" marR="5080" algn="r">
              <a:lnSpc>
                <a:spcPts val="1080"/>
              </a:lnSpc>
              <a:spcBef>
                <a:spcPts val="25"/>
              </a:spcBef>
            </a:pPr>
            <a:r>
              <a:rPr lang="en-US" altLang="ko-KR"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rPr>
              <a:t>RPA(</a:t>
            </a:r>
            <a:r>
              <a:rPr lang="ko-KR" altLang="en-US"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rPr>
              <a:t>로봇프로세스 자동화</a:t>
            </a:r>
            <a:r>
              <a:rPr lang="en-US" altLang="ko-KR"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rPr>
              <a:t>)</a:t>
            </a:r>
            <a:endParaRPr lang="ko-KR" altLang="en-US"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endParaRPr>
          </a:p>
        </p:txBody>
      </p:sp>
      <p:sp>
        <p:nvSpPr>
          <p:cNvPr id="48" name="object 26">
            <a:extLst>
              <a:ext uri="{FF2B5EF4-FFF2-40B4-BE49-F238E27FC236}">
                <a16:creationId xmlns:a16="http://schemas.microsoft.com/office/drawing/2014/main" id="{19A508F6-824F-EEEF-8FF8-B28D611BA2D4}"/>
              </a:ext>
            </a:extLst>
          </p:cNvPr>
          <p:cNvSpPr txBox="1"/>
          <p:nvPr/>
        </p:nvSpPr>
        <p:spPr>
          <a:xfrm>
            <a:off x="244433" y="9746106"/>
            <a:ext cx="1843590" cy="160621"/>
          </a:xfrm>
          <a:prstGeom prst="rect">
            <a:avLst/>
          </a:prstGeom>
        </p:spPr>
        <p:txBody>
          <a:bodyPr vert="horz" wrap="square" lIns="0" tIns="12700" rIns="0" bIns="0" rtlCol="0">
            <a:spAutoFit/>
          </a:bodyPr>
          <a:lstStyle/>
          <a:p>
            <a:pPr marL="12700" marR="5080" algn="r">
              <a:lnSpc>
                <a:spcPts val="1080"/>
              </a:lnSpc>
              <a:spcBef>
                <a:spcPts val="25"/>
              </a:spcBef>
            </a:pPr>
            <a:r>
              <a:rPr lang="ko-KR" altLang="en-US"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rPr>
              <a:t>스마트센서</a:t>
            </a:r>
            <a:endParaRPr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endParaRPr>
          </a:p>
        </p:txBody>
      </p:sp>
      <p:sp>
        <p:nvSpPr>
          <p:cNvPr id="49" name="object 26">
            <a:extLst>
              <a:ext uri="{FF2B5EF4-FFF2-40B4-BE49-F238E27FC236}">
                <a16:creationId xmlns:a16="http://schemas.microsoft.com/office/drawing/2014/main" id="{F0E18A50-88CC-F2BE-3615-87432BFC30CA}"/>
              </a:ext>
            </a:extLst>
          </p:cNvPr>
          <p:cNvSpPr txBox="1"/>
          <p:nvPr/>
        </p:nvSpPr>
        <p:spPr>
          <a:xfrm>
            <a:off x="244433" y="9985685"/>
            <a:ext cx="1843590" cy="160621"/>
          </a:xfrm>
          <a:prstGeom prst="rect">
            <a:avLst/>
          </a:prstGeom>
        </p:spPr>
        <p:txBody>
          <a:bodyPr vert="horz" wrap="square" lIns="0" tIns="12700" rIns="0" bIns="0" rtlCol="0">
            <a:spAutoFit/>
          </a:bodyPr>
          <a:lstStyle/>
          <a:p>
            <a:pPr marL="12700" marR="5080" algn="r">
              <a:lnSpc>
                <a:spcPts val="1080"/>
              </a:lnSpc>
              <a:spcBef>
                <a:spcPts val="25"/>
              </a:spcBef>
            </a:pPr>
            <a:r>
              <a:rPr lang="ko-KR" altLang="en-US"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rPr>
              <a:t>고급 데이터 분석 활용</a:t>
            </a:r>
          </a:p>
        </p:txBody>
      </p:sp>
      <p:sp>
        <p:nvSpPr>
          <p:cNvPr id="50" name="object 26">
            <a:extLst>
              <a:ext uri="{FF2B5EF4-FFF2-40B4-BE49-F238E27FC236}">
                <a16:creationId xmlns:a16="http://schemas.microsoft.com/office/drawing/2014/main" id="{4512033D-397A-3D49-85FB-58572F84A4D9}"/>
              </a:ext>
            </a:extLst>
          </p:cNvPr>
          <p:cNvSpPr txBox="1"/>
          <p:nvPr/>
        </p:nvSpPr>
        <p:spPr>
          <a:xfrm>
            <a:off x="244433" y="10225264"/>
            <a:ext cx="1843590" cy="160621"/>
          </a:xfrm>
          <a:prstGeom prst="rect">
            <a:avLst/>
          </a:prstGeom>
        </p:spPr>
        <p:txBody>
          <a:bodyPr vert="horz" wrap="square" lIns="0" tIns="12700" rIns="0" bIns="0" rtlCol="0">
            <a:spAutoFit/>
          </a:bodyPr>
          <a:lstStyle/>
          <a:p>
            <a:pPr marL="12700" marR="5080" algn="r">
              <a:lnSpc>
                <a:spcPts val="1080"/>
              </a:lnSpc>
              <a:spcBef>
                <a:spcPts val="25"/>
              </a:spcBef>
            </a:pPr>
            <a:r>
              <a:rPr lang="ko-KR" altLang="en-US"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rPr>
              <a:t>기본적인 데이터 분석 활용</a:t>
            </a:r>
          </a:p>
        </p:txBody>
      </p:sp>
      <p:sp>
        <p:nvSpPr>
          <p:cNvPr id="51" name="object 26">
            <a:extLst>
              <a:ext uri="{FF2B5EF4-FFF2-40B4-BE49-F238E27FC236}">
                <a16:creationId xmlns:a16="http://schemas.microsoft.com/office/drawing/2014/main" id="{5FB5E525-C2E6-D331-3041-7DCCCFE6370F}"/>
              </a:ext>
            </a:extLst>
          </p:cNvPr>
          <p:cNvSpPr txBox="1"/>
          <p:nvPr/>
        </p:nvSpPr>
        <p:spPr>
          <a:xfrm>
            <a:off x="244433" y="10464843"/>
            <a:ext cx="1843590" cy="160621"/>
          </a:xfrm>
          <a:prstGeom prst="rect">
            <a:avLst/>
          </a:prstGeom>
        </p:spPr>
        <p:txBody>
          <a:bodyPr vert="horz" wrap="square" lIns="0" tIns="12700" rIns="0" bIns="0" rtlCol="0">
            <a:spAutoFit/>
          </a:bodyPr>
          <a:lstStyle/>
          <a:p>
            <a:pPr marL="12700" marR="5080" algn="r">
              <a:lnSpc>
                <a:spcPts val="1080"/>
              </a:lnSpc>
              <a:spcBef>
                <a:spcPts val="25"/>
              </a:spcBef>
            </a:pPr>
            <a:r>
              <a:rPr lang="ko-KR" altLang="en-US" sz="1100" b="1" spc="-5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rPr>
              <a:t>가상현실</a:t>
            </a:r>
            <a:endParaRPr lang="ko-KR" altLang="en-US"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endParaRPr>
          </a:p>
        </p:txBody>
      </p:sp>
      <p:sp>
        <p:nvSpPr>
          <p:cNvPr id="52" name="object 26">
            <a:extLst>
              <a:ext uri="{FF2B5EF4-FFF2-40B4-BE49-F238E27FC236}">
                <a16:creationId xmlns:a16="http://schemas.microsoft.com/office/drawing/2014/main" id="{9A5E268D-8119-0A9F-656F-B4AC5D4D87C2}"/>
              </a:ext>
            </a:extLst>
          </p:cNvPr>
          <p:cNvSpPr txBox="1"/>
          <p:nvPr/>
        </p:nvSpPr>
        <p:spPr>
          <a:xfrm>
            <a:off x="244433" y="10704417"/>
            <a:ext cx="1843590" cy="160621"/>
          </a:xfrm>
          <a:prstGeom prst="rect">
            <a:avLst/>
          </a:prstGeom>
        </p:spPr>
        <p:txBody>
          <a:bodyPr vert="horz" wrap="square" lIns="0" tIns="12700" rIns="0" bIns="0" rtlCol="0">
            <a:spAutoFit/>
          </a:bodyPr>
          <a:lstStyle/>
          <a:p>
            <a:pPr marL="12700" marR="5080" algn="r">
              <a:lnSpc>
                <a:spcPts val="1080"/>
              </a:lnSpc>
              <a:spcBef>
                <a:spcPts val="25"/>
              </a:spcBef>
            </a:pPr>
            <a:r>
              <a:rPr lang="ko-KR" altLang="en-US" sz="1100" b="1" spc="-50" dirty="0">
                <a:ln>
                  <a:solidFill>
                    <a:srgbClr val="1E49E2">
                      <a:alpha val="0"/>
                    </a:srgbClr>
                  </a:solidFill>
                </a:ln>
                <a:solidFill>
                  <a:schemeClr val="tx1">
                    <a:lumMod val="65000"/>
                    <a:lumOff val="35000"/>
                  </a:schemeClr>
                </a:solidFill>
                <a:latin typeface="KoPub돋움체 Medium" panose="00000600000000000000" pitchFamily="2" charset="-127"/>
                <a:ea typeface="KoPub돋움체 Medium" panose="00000600000000000000" pitchFamily="2" charset="-127"/>
              </a:rPr>
              <a:t>기타</a:t>
            </a:r>
          </a:p>
        </p:txBody>
      </p:sp>
      <p:grpSp>
        <p:nvGrpSpPr>
          <p:cNvPr id="6" name="그룹 5">
            <a:extLst>
              <a:ext uri="{FF2B5EF4-FFF2-40B4-BE49-F238E27FC236}">
                <a16:creationId xmlns:a16="http://schemas.microsoft.com/office/drawing/2014/main" id="{6C138C24-FCC0-931D-DFBE-6A03B9FC5501}"/>
              </a:ext>
            </a:extLst>
          </p:cNvPr>
          <p:cNvGrpSpPr/>
          <p:nvPr/>
        </p:nvGrpSpPr>
        <p:grpSpPr>
          <a:xfrm>
            <a:off x="724750" y="3682628"/>
            <a:ext cx="5399698" cy="960689"/>
            <a:chOff x="724750" y="3996583"/>
            <a:chExt cx="5399698" cy="960689"/>
          </a:xfrm>
        </p:grpSpPr>
        <p:grpSp>
          <p:nvGrpSpPr>
            <p:cNvPr id="7" name="그룹 6">
              <a:extLst>
                <a:ext uri="{FF2B5EF4-FFF2-40B4-BE49-F238E27FC236}">
                  <a16:creationId xmlns:a16="http://schemas.microsoft.com/office/drawing/2014/main" id="{CC775A25-D444-83D3-91AA-8B54F9EBAAB5}"/>
                </a:ext>
              </a:extLst>
            </p:cNvPr>
            <p:cNvGrpSpPr/>
            <p:nvPr/>
          </p:nvGrpSpPr>
          <p:grpSpPr>
            <a:xfrm>
              <a:off x="724750" y="3996583"/>
              <a:ext cx="5394960" cy="900000"/>
              <a:chOff x="724750" y="3996583"/>
              <a:chExt cx="5394960" cy="900000"/>
            </a:xfrm>
          </p:grpSpPr>
          <p:cxnSp>
            <p:nvCxnSpPr>
              <p:cNvPr id="9" name="직선 연결선 8">
                <a:extLst>
                  <a:ext uri="{FF2B5EF4-FFF2-40B4-BE49-F238E27FC236}">
                    <a16:creationId xmlns:a16="http://schemas.microsoft.com/office/drawing/2014/main" id="{4A07E234-02E5-1470-DC8D-0B766CD4831F}"/>
                  </a:ext>
                </a:extLst>
              </p:cNvPr>
              <p:cNvCxnSpPr/>
              <p:nvPr/>
            </p:nvCxnSpPr>
            <p:spPr>
              <a:xfrm>
                <a:off x="724750" y="3996583"/>
                <a:ext cx="0" cy="9000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 name="직선 연결선 12">
                <a:extLst>
                  <a:ext uri="{FF2B5EF4-FFF2-40B4-BE49-F238E27FC236}">
                    <a16:creationId xmlns:a16="http://schemas.microsoft.com/office/drawing/2014/main" id="{7BEC31AA-B722-62D1-9835-D4687FD5F914}"/>
                  </a:ext>
                </a:extLst>
              </p:cNvPr>
              <p:cNvCxnSpPr/>
              <p:nvPr/>
            </p:nvCxnSpPr>
            <p:spPr>
              <a:xfrm>
                <a:off x="6119710" y="3996583"/>
                <a:ext cx="0" cy="9000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8" name="TextBox 7">
              <a:extLst>
                <a:ext uri="{FF2B5EF4-FFF2-40B4-BE49-F238E27FC236}">
                  <a16:creationId xmlns:a16="http://schemas.microsoft.com/office/drawing/2014/main" id="{46D01763-A51C-1019-10EF-1082916F7CFB}"/>
                </a:ext>
              </a:extLst>
            </p:cNvPr>
            <p:cNvSpPr txBox="1"/>
            <p:nvPr/>
          </p:nvSpPr>
          <p:spPr>
            <a:xfrm>
              <a:off x="745442" y="4003165"/>
              <a:ext cx="5379006" cy="954107"/>
            </a:xfrm>
            <a:prstGeom prst="rect">
              <a:avLst/>
            </a:prstGeom>
            <a:noFill/>
          </p:spPr>
          <p:txBody>
            <a:bodyPr wrap="square" rtlCol="0">
              <a:spAutoFit/>
            </a:bodyPr>
            <a:lstStyle>
              <a:defPPr>
                <a:defRPr lang="en-US"/>
              </a:defPPr>
              <a:lvl1pPr marL="92075" marR="0" lvl="0" indent="-92075" defTabSz="914400" fontAlgn="auto">
                <a:lnSpc>
                  <a:spcPct val="100000"/>
                </a:lnSpc>
                <a:spcBef>
                  <a:spcPts val="0"/>
                </a:spcBef>
                <a:spcAft>
                  <a:spcPts val="0"/>
                </a:spcAft>
                <a:buClrTx/>
                <a:buSzTx/>
                <a:buFont typeface="Arial" panose="020B0604020202020204" pitchFamily="34" charset="0"/>
                <a:buChar char="•"/>
                <a:tabLst/>
                <a:defRPr kumimoji="0" sz="1100" b="1" i="0" u="none" strike="noStrike" cap="none" spc="0" normalizeH="0" baseline="0">
                  <a:ln>
                    <a:solidFill>
                      <a:srgbClr val="FD349C">
                        <a:alpha val="0"/>
                      </a:srgbClr>
                    </a:solidFill>
                  </a:ln>
                  <a:solidFill>
                    <a:srgbClr val="000000">
                      <a:lumMod val="50000"/>
                      <a:lumOff val="50000"/>
                    </a:srgbClr>
                  </a:solidFill>
                  <a:effectLst/>
                  <a:uLnTx/>
                  <a:uFillTx/>
                  <a:latin typeface="KoPub돋움체 Medium" panose="02020603020101020101" pitchFamily="18" charset="-127"/>
                  <a:ea typeface="KoPub돋움체 Medium" panose="02020603020101020101" pitchFamily="18" charset="-127"/>
                </a:defRPr>
              </a:lvl1pPr>
            </a:lstStyle>
            <a:p>
              <a:pPr marL="176213" indent="-176213"/>
              <a:r>
                <a:rPr lang="ko-KR" altLang="en-US" sz="1400" spc="-50" dirty="0">
                  <a:solidFill>
                    <a:schemeClr val="tx1">
                      <a:lumMod val="50000"/>
                      <a:lumOff val="50000"/>
                    </a:schemeClr>
                  </a:solidFill>
                </a:rPr>
                <a:t>프로젝트의 </a:t>
              </a:r>
              <a:r>
                <a:rPr lang="en-US" altLang="ko-KR" sz="1400" spc="-50" dirty="0">
                  <a:solidFill>
                    <a:schemeClr val="tx1">
                      <a:lumMod val="50000"/>
                      <a:lumOff val="50000"/>
                    </a:schemeClr>
                  </a:solidFill>
                </a:rPr>
                <a:t>ROI</a:t>
              </a:r>
              <a:r>
                <a:rPr lang="ko-KR" altLang="en-US" sz="1400" spc="-50" dirty="0">
                  <a:solidFill>
                    <a:schemeClr val="tx1">
                      <a:lumMod val="50000"/>
                      <a:lumOff val="50000"/>
                    </a:schemeClr>
                  </a:solidFill>
                </a:rPr>
                <a:t>를 개선하는 데 </a:t>
              </a:r>
              <a:r>
                <a:rPr lang="en-US" altLang="ko-KR" sz="1400" spc="-50" dirty="0">
                  <a:solidFill>
                    <a:schemeClr val="tx1">
                      <a:lumMod val="50000"/>
                      <a:lumOff val="50000"/>
                    </a:schemeClr>
                  </a:solidFill>
                </a:rPr>
                <a:t>PMIS(</a:t>
              </a:r>
              <a:r>
                <a:rPr lang="ko-KR" altLang="en-US" sz="1400" spc="-50" dirty="0">
                  <a:solidFill>
                    <a:schemeClr val="tx1">
                      <a:lumMod val="50000"/>
                      <a:lumOff val="50000"/>
                    </a:schemeClr>
                  </a:solidFill>
                </a:rPr>
                <a:t>건설정보관리시스템</a:t>
              </a:r>
              <a:r>
                <a:rPr lang="en-US" altLang="ko-KR" sz="1400" spc="-50" dirty="0">
                  <a:solidFill>
                    <a:schemeClr val="tx1">
                      <a:lumMod val="50000"/>
                      <a:lumOff val="50000"/>
                    </a:schemeClr>
                  </a:solidFill>
                </a:rPr>
                <a:t>), BIM(</a:t>
              </a:r>
              <a:r>
                <a:rPr lang="ko-KR" altLang="en-US" sz="1400" spc="-50" dirty="0">
                  <a:solidFill>
                    <a:schemeClr val="tx1">
                      <a:lumMod val="50000"/>
                      <a:lumOff val="50000"/>
                    </a:schemeClr>
                  </a:solidFill>
                </a:rPr>
                <a:t>빌딩정보모델링</a:t>
              </a:r>
              <a:r>
                <a:rPr lang="en-US" altLang="ko-KR" sz="1400" spc="-50" dirty="0">
                  <a:solidFill>
                    <a:schemeClr val="tx1">
                      <a:lumMod val="50000"/>
                      <a:lumOff val="50000"/>
                    </a:schemeClr>
                  </a:solidFill>
                </a:rPr>
                <a:t>)</a:t>
              </a:r>
              <a:r>
                <a:rPr lang="ko-KR" altLang="en-US" sz="1400" spc="-50" dirty="0">
                  <a:solidFill>
                    <a:schemeClr val="tx1">
                      <a:lumMod val="50000"/>
                      <a:lumOff val="50000"/>
                    </a:schemeClr>
                  </a:solidFill>
                </a:rPr>
                <a:t> 및 고급 데이터 분석이 가장 큰 잠재력을 가지고 있는 것으로 간주되고 있으며</a:t>
              </a:r>
              <a:r>
                <a:rPr lang="en-US" altLang="ko-KR" sz="1400" spc="-50" dirty="0">
                  <a:solidFill>
                    <a:schemeClr val="tx1">
                      <a:lumMod val="50000"/>
                      <a:lumOff val="50000"/>
                    </a:schemeClr>
                  </a:solidFill>
                </a:rPr>
                <a:t>, 2023</a:t>
              </a:r>
              <a:r>
                <a:rPr lang="ko-KR" altLang="en-US" sz="1400" spc="-50" dirty="0">
                  <a:solidFill>
                    <a:schemeClr val="tx1">
                      <a:lumMod val="50000"/>
                      <a:lumOff val="50000"/>
                    </a:schemeClr>
                  </a:solidFill>
                </a:rPr>
                <a:t>년에는 응답자의 </a:t>
              </a:r>
              <a:r>
                <a:rPr lang="en-US" altLang="ko-KR" sz="1400" spc="-50" dirty="0">
                  <a:solidFill>
                    <a:schemeClr val="tx1">
                      <a:lumMod val="50000"/>
                      <a:lumOff val="50000"/>
                    </a:schemeClr>
                  </a:solidFill>
                </a:rPr>
                <a:t>31%</a:t>
              </a:r>
              <a:r>
                <a:rPr lang="ko-KR" altLang="en-US" sz="1400" spc="-50" dirty="0">
                  <a:solidFill>
                    <a:schemeClr val="tx1">
                      <a:lumMod val="50000"/>
                      <a:lumOff val="50000"/>
                    </a:schemeClr>
                  </a:solidFill>
                </a:rPr>
                <a:t>가 </a:t>
              </a:r>
              <a:r>
                <a:rPr lang="ko-KR" altLang="en-US" sz="1400" spc="-50" dirty="0" err="1">
                  <a:solidFill>
                    <a:schemeClr val="tx1">
                      <a:lumMod val="50000"/>
                      <a:lumOff val="50000"/>
                    </a:schemeClr>
                  </a:solidFill>
                </a:rPr>
                <a:t>모듈러</a:t>
              </a:r>
              <a:r>
                <a:rPr lang="ko-KR" altLang="en-US" sz="1400" spc="-50" dirty="0">
                  <a:solidFill>
                    <a:schemeClr val="tx1">
                      <a:lumMod val="50000"/>
                      <a:lumOff val="50000"/>
                    </a:schemeClr>
                  </a:solidFill>
                </a:rPr>
                <a:t> 건축이 중요한 기술이라 응답함</a:t>
              </a:r>
              <a:endParaRPr lang="en-US" altLang="ko-KR" sz="1400" spc="-50" dirty="0">
                <a:solidFill>
                  <a:schemeClr val="tx1">
                    <a:lumMod val="50000"/>
                    <a:lumOff val="50000"/>
                  </a:schemeClr>
                </a:solidFill>
              </a:endParaRPr>
            </a:p>
          </p:txBody>
        </p:sp>
      </p:grpSp>
      <p:sp>
        <p:nvSpPr>
          <p:cNvPr id="11" name="TextBox 10">
            <a:extLst>
              <a:ext uri="{FF2B5EF4-FFF2-40B4-BE49-F238E27FC236}">
                <a16:creationId xmlns:a16="http://schemas.microsoft.com/office/drawing/2014/main" id="{8590CB61-043F-ADC6-9788-58F4830E7552}"/>
              </a:ext>
            </a:extLst>
          </p:cNvPr>
          <p:cNvSpPr txBox="1"/>
          <p:nvPr/>
        </p:nvSpPr>
        <p:spPr>
          <a:xfrm>
            <a:off x="634692" y="11191019"/>
            <a:ext cx="5345752" cy="369332"/>
          </a:xfrm>
          <a:prstGeom prst="rect">
            <a:avLst/>
          </a:prstGeom>
          <a:noFill/>
        </p:spPr>
        <p:txBody>
          <a:bodyPr wrap="square" rtlCol="0">
            <a:spAutoFit/>
          </a:bodyPr>
          <a:lstStyle>
            <a:defPPr>
              <a:defRPr lang="en-US"/>
            </a:defPPr>
            <a:lvl1pPr marR="0" lvl="0" algn="just" defTabSz="914400" fontAlgn="auto">
              <a:lnSpc>
                <a:spcPct val="100000"/>
              </a:lnSpc>
              <a:spcBef>
                <a:spcPts val="0"/>
              </a:spcBef>
              <a:spcAft>
                <a:spcPts val="0"/>
              </a:spcAft>
              <a:buClrTx/>
              <a:buSzTx/>
              <a:tabLst/>
              <a:defRPr kumimoji="0" sz="1100" b="1" i="0" u="none" strike="noStrike" cap="none" normalizeH="0" baseline="0">
                <a:ln>
                  <a:solidFill>
                    <a:srgbClr val="FD349C">
                      <a:alpha val="0"/>
                    </a:srgbClr>
                  </a:solidFill>
                </a:ln>
                <a:solidFill>
                  <a:schemeClr val="bg1">
                    <a:lumMod val="50000"/>
                  </a:schemeClr>
                </a:solidFill>
                <a:effectLst/>
                <a:uLnTx/>
                <a:uFillTx/>
                <a:latin typeface="KoPub돋움체 Medium" panose="02020603020101020101" pitchFamily="18" charset="-127"/>
                <a:ea typeface="KoPub돋움체 Medium" panose="02020603020101020101" pitchFamily="18" charset="-127"/>
              </a:defRPr>
            </a:lvl1pPr>
          </a:lstStyle>
          <a:p>
            <a:pPr algn="l"/>
            <a:r>
              <a:rPr lang="en-US" altLang="ko-KR" sz="900" spc="-50" dirty="0">
                <a:solidFill>
                  <a:schemeClr val="bg1">
                    <a:lumMod val="65000"/>
                  </a:schemeClr>
                </a:solidFill>
              </a:rPr>
              <a:t>Source: KPMG Global(2023), ‘2023 Global Construction Survey’</a:t>
            </a:r>
          </a:p>
          <a:p>
            <a:pPr algn="l"/>
            <a:r>
              <a:rPr lang="en-US" altLang="ko-KR" sz="900" spc="-50" dirty="0">
                <a:solidFill>
                  <a:schemeClr val="bg1">
                    <a:lumMod val="65000"/>
                  </a:schemeClr>
                </a:solidFill>
              </a:rPr>
              <a:t>Note:. 121</a:t>
            </a:r>
            <a:r>
              <a:rPr lang="ko-KR" altLang="en-US" sz="900" spc="-50" dirty="0">
                <a:solidFill>
                  <a:schemeClr val="bg1">
                    <a:lumMod val="65000"/>
                  </a:schemeClr>
                </a:solidFill>
              </a:rPr>
              <a:t>개의</a:t>
            </a:r>
            <a:r>
              <a:rPr lang="en-US" altLang="ko-KR" sz="900" spc="-50" dirty="0">
                <a:solidFill>
                  <a:schemeClr val="bg1">
                    <a:lumMod val="65000"/>
                  </a:schemeClr>
                </a:solidFill>
              </a:rPr>
              <a:t> </a:t>
            </a:r>
            <a:r>
              <a:rPr lang="ko-KR" altLang="en-US" sz="900" spc="-50" dirty="0">
                <a:solidFill>
                  <a:schemeClr val="bg1">
                    <a:lumMod val="65000"/>
                  </a:schemeClr>
                </a:solidFill>
              </a:rPr>
              <a:t>엔지니어링</a:t>
            </a:r>
            <a:r>
              <a:rPr lang="en-US" altLang="ko-KR" sz="900" spc="-50" dirty="0">
                <a:solidFill>
                  <a:schemeClr val="bg1">
                    <a:lumMod val="65000"/>
                  </a:schemeClr>
                </a:solidFill>
              </a:rPr>
              <a:t>/</a:t>
            </a:r>
            <a:r>
              <a:rPr lang="ko-KR" altLang="en-US" sz="900" spc="-50" dirty="0">
                <a:solidFill>
                  <a:schemeClr val="bg1">
                    <a:lumMod val="65000"/>
                  </a:schemeClr>
                </a:solidFill>
              </a:rPr>
              <a:t>건설업체</a:t>
            </a:r>
            <a:r>
              <a:rPr lang="en-US" altLang="ko-KR" sz="900" spc="-50" dirty="0">
                <a:solidFill>
                  <a:schemeClr val="bg1">
                    <a:lumMod val="65000"/>
                  </a:schemeClr>
                </a:solidFill>
              </a:rPr>
              <a:t>, 146</a:t>
            </a:r>
            <a:r>
              <a:rPr lang="ko-KR" altLang="en-US" sz="900" spc="-50" dirty="0">
                <a:solidFill>
                  <a:schemeClr val="bg1">
                    <a:lumMod val="65000"/>
                  </a:schemeClr>
                </a:solidFill>
              </a:rPr>
              <a:t>개의 인프라 프로젝트 발주업체를 대상으로 총</a:t>
            </a:r>
            <a:r>
              <a:rPr lang="en-US" altLang="ko-KR" sz="900" spc="-50" dirty="0">
                <a:solidFill>
                  <a:schemeClr val="bg1">
                    <a:lumMod val="65000"/>
                  </a:schemeClr>
                </a:solidFill>
              </a:rPr>
              <a:t> 267</a:t>
            </a:r>
            <a:r>
              <a:rPr lang="ko-KR" altLang="en-US" sz="900" spc="-50" dirty="0">
                <a:solidFill>
                  <a:schemeClr val="bg1">
                    <a:lumMod val="65000"/>
                  </a:schemeClr>
                </a:solidFill>
              </a:rPr>
              <a:t>개 기업 대상으로 설문</a:t>
            </a:r>
          </a:p>
        </p:txBody>
      </p:sp>
      <p:cxnSp>
        <p:nvCxnSpPr>
          <p:cNvPr id="19" name="직선 연결선 18">
            <a:extLst>
              <a:ext uri="{FF2B5EF4-FFF2-40B4-BE49-F238E27FC236}">
                <a16:creationId xmlns:a16="http://schemas.microsoft.com/office/drawing/2014/main" id="{1F41E387-12D9-2544-DE63-176E867ED5A7}"/>
              </a:ext>
            </a:extLst>
          </p:cNvPr>
          <p:cNvCxnSpPr>
            <a:cxnSpLocks/>
          </p:cNvCxnSpPr>
          <p:nvPr/>
        </p:nvCxnSpPr>
        <p:spPr>
          <a:xfrm flipV="1">
            <a:off x="2288765" y="6324600"/>
            <a:ext cx="0" cy="4638675"/>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2" name="직선 연결선 21">
            <a:extLst>
              <a:ext uri="{FF2B5EF4-FFF2-40B4-BE49-F238E27FC236}">
                <a16:creationId xmlns:a16="http://schemas.microsoft.com/office/drawing/2014/main" id="{C1D47500-35C7-2380-E822-50449EB0DD9F}"/>
              </a:ext>
            </a:extLst>
          </p:cNvPr>
          <p:cNvCxnSpPr>
            <a:cxnSpLocks/>
          </p:cNvCxnSpPr>
          <p:nvPr/>
        </p:nvCxnSpPr>
        <p:spPr>
          <a:xfrm flipV="1">
            <a:off x="4953614" y="6324600"/>
            <a:ext cx="0" cy="4638675"/>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3" name="직선 연결선 22">
            <a:extLst>
              <a:ext uri="{FF2B5EF4-FFF2-40B4-BE49-F238E27FC236}">
                <a16:creationId xmlns:a16="http://schemas.microsoft.com/office/drawing/2014/main" id="{DD1F586C-CB63-E81A-8DAB-1A9E1912A52F}"/>
              </a:ext>
            </a:extLst>
          </p:cNvPr>
          <p:cNvCxnSpPr>
            <a:cxnSpLocks/>
          </p:cNvCxnSpPr>
          <p:nvPr/>
        </p:nvCxnSpPr>
        <p:spPr>
          <a:xfrm flipV="1">
            <a:off x="3644695" y="6324600"/>
            <a:ext cx="0" cy="4638675"/>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1451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표 5">
            <a:extLst>
              <a:ext uri="{FF2B5EF4-FFF2-40B4-BE49-F238E27FC236}">
                <a16:creationId xmlns:a16="http://schemas.microsoft.com/office/drawing/2014/main" id="{50408B8F-F5D7-CF98-D79A-E82B58E9B9E4}"/>
              </a:ext>
            </a:extLst>
          </p:cNvPr>
          <p:cNvGraphicFramePr>
            <a:graphicFrameLocks noGrp="1"/>
          </p:cNvGraphicFramePr>
          <p:nvPr>
            <p:extLst>
              <p:ext uri="{D42A27DB-BD31-4B8C-83A1-F6EECF244321}">
                <p14:modId xmlns:p14="http://schemas.microsoft.com/office/powerpoint/2010/main" val="2498428726"/>
              </p:ext>
            </p:extLst>
          </p:nvPr>
        </p:nvGraphicFramePr>
        <p:xfrm>
          <a:off x="728663" y="1528249"/>
          <a:ext cx="5436225" cy="5802990"/>
        </p:xfrm>
        <a:graphic>
          <a:graphicData uri="http://schemas.openxmlformats.org/drawingml/2006/table">
            <a:tbl>
              <a:tblPr firstRow="1" bandRow="1"/>
              <a:tblGrid>
                <a:gridCol w="1836000">
                  <a:extLst>
                    <a:ext uri="{9D8B030D-6E8A-4147-A177-3AD203B41FA5}">
                      <a16:colId xmlns:a16="http://schemas.microsoft.com/office/drawing/2014/main" val="968525178"/>
                    </a:ext>
                  </a:extLst>
                </a:gridCol>
                <a:gridCol w="1800000">
                  <a:extLst>
                    <a:ext uri="{9D8B030D-6E8A-4147-A177-3AD203B41FA5}">
                      <a16:colId xmlns:a16="http://schemas.microsoft.com/office/drawing/2014/main" val="2373283035"/>
                    </a:ext>
                  </a:extLst>
                </a:gridCol>
                <a:gridCol w="143837">
                  <a:extLst>
                    <a:ext uri="{9D8B030D-6E8A-4147-A177-3AD203B41FA5}">
                      <a16:colId xmlns:a16="http://schemas.microsoft.com/office/drawing/2014/main" val="2192865859"/>
                    </a:ext>
                  </a:extLst>
                </a:gridCol>
                <a:gridCol w="1656388">
                  <a:extLst>
                    <a:ext uri="{9D8B030D-6E8A-4147-A177-3AD203B41FA5}">
                      <a16:colId xmlns:a16="http://schemas.microsoft.com/office/drawing/2014/main" val="2607586737"/>
                    </a:ext>
                  </a:extLst>
                </a:gridCol>
              </a:tblGrid>
              <a:tr h="687040">
                <a:tc gridSpan="4">
                  <a:txBody>
                    <a:bodyPr/>
                    <a:lstStyle>
                      <a:lvl1pPr marL="0" algn="l" defTabSz="495285" rtl="0" eaLnBrk="1" latinLnBrk="1" hangingPunct="1">
                        <a:defRPr sz="1950" b="1" kern="1200">
                          <a:solidFill>
                            <a:schemeClr val="lt1"/>
                          </a:solidFill>
                          <a:latin typeface="KoPub돋움체 Medium"/>
                          <a:ea typeface="KoPub돋움체 Medium"/>
                        </a:defRPr>
                      </a:lvl1pPr>
                      <a:lvl2pPr marL="495285" algn="l" defTabSz="495285" rtl="0" eaLnBrk="1" latinLnBrk="1" hangingPunct="1">
                        <a:defRPr sz="1950" b="1" kern="1200">
                          <a:solidFill>
                            <a:schemeClr val="lt1"/>
                          </a:solidFill>
                          <a:latin typeface="KoPub돋움체 Medium"/>
                          <a:ea typeface="KoPub돋움체 Medium"/>
                        </a:defRPr>
                      </a:lvl2pPr>
                      <a:lvl3pPr marL="990570" algn="l" defTabSz="495285" rtl="0" eaLnBrk="1" latinLnBrk="1" hangingPunct="1">
                        <a:defRPr sz="1950" b="1" kern="1200">
                          <a:solidFill>
                            <a:schemeClr val="lt1"/>
                          </a:solidFill>
                          <a:latin typeface="KoPub돋움체 Medium"/>
                          <a:ea typeface="KoPub돋움체 Medium"/>
                        </a:defRPr>
                      </a:lvl3pPr>
                      <a:lvl4pPr marL="1485854" algn="l" defTabSz="495285" rtl="0" eaLnBrk="1" latinLnBrk="1" hangingPunct="1">
                        <a:defRPr sz="1950" b="1" kern="1200">
                          <a:solidFill>
                            <a:schemeClr val="lt1"/>
                          </a:solidFill>
                          <a:latin typeface="KoPub돋움체 Medium"/>
                          <a:ea typeface="KoPub돋움체 Medium"/>
                        </a:defRPr>
                      </a:lvl4pPr>
                      <a:lvl5pPr marL="1981139" algn="l" defTabSz="495285" rtl="0" eaLnBrk="1" latinLnBrk="1" hangingPunct="1">
                        <a:defRPr sz="1950" b="1" kern="1200">
                          <a:solidFill>
                            <a:schemeClr val="lt1"/>
                          </a:solidFill>
                          <a:latin typeface="KoPub돋움체 Medium"/>
                          <a:ea typeface="KoPub돋움체 Medium"/>
                        </a:defRPr>
                      </a:lvl5pPr>
                      <a:lvl6pPr marL="2476424" algn="l" defTabSz="495285" rtl="0" eaLnBrk="1" latinLnBrk="1" hangingPunct="1">
                        <a:defRPr sz="1950" b="1" kern="1200">
                          <a:solidFill>
                            <a:schemeClr val="lt1"/>
                          </a:solidFill>
                          <a:latin typeface="KoPub돋움체 Medium"/>
                          <a:ea typeface="KoPub돋움체 Medium"/>
                        </a:defRPr>
                      </a:lvl6pPr>
                      <a:lvl7pPr marL="2971709" algn="l" defTabSz="495285" rtl="0" eaLnBrk="1" latinLnBrk="1" hangingPunct="1">
                        <a:defRPr sz="1950" b="1" kern="1200">
                          <a:solidFill>
                            <a:schemeClr val="lt1"/>
                          </a:solidFill>
                          <a:latin typeface="KoPub돋움체 Medium"/>
                          <a:ea typeface="KoPub돋움체 Medium"/>
                        </a:defRPr>
                      </a:lvl7pPr>
                      <a:lvl8pPr marL="3466993" algn="l" defTabSz="495285" rtl="0" eaLnBrk="1" latinLnBrk="1" hangingPunct="1">
                        <a:defRPr sz="1950" b="1" kern="1200">
                          <a:solidFill>
                            <a:schemeClr val="lt1"/>
                          </a:solidFill>
                          <a:latin typeface="KoPub돋움체 Medium"/>
                          <a:ea typeface="KoPub돋움체 Medium"/>
                        </a:defRPr>
                      </a:lvl8pPr>
                      <a:lvl9pPr marL="3962278" algn="l" defTabSz="495285" rtl="0" eaLnBrk="1" latinLnBrk="1" hangingPunct="1">
                        <a:defRPr sz="1950" b="1" kern="1200">
                          <a:solidFill>
                            <a:schemeClr val="lt1"/>
                          </a:solidFill>
                          <a:latin typeface="KoPub돋움체 Medium"/>
                          <a:ea typeface="KoPub돋움체 Medium"/>
                        </a:defRPr>
                      </a:lvl9pPr>
                    </a:lstStyle>
                    <a:p>
                      <a:pPr marL="0" marR="0" lvl="0" indent="0" algn="l" defTabSz="495285" rtl="0" eaLnBrk="1" fontAlgn="auto" latinLnBrk="1" hangingPunct="1">
                        <a:lnSpc>
                          <a:spcPct val="100000"/>
                        </a:lnSpc>
                        <a:spcBef>
                          <a:spcPts val="0"/>
                        </a:spcBef>
                        <a:spcAft>
                          <a:spcPts val="0"/>
                        </a:spcAft>
                        <a:buClrTx/>
                        <a:buSzTx/>
                        <a:buFontTx/>
                        <a:buNone/>
                        <a:tabLst/>
                        <a:defRPr/>
                      </a:pPr>
                      <a:r>
                        <a:rPr kumimoji="0" lang="ko-KR" altLang="en-US" sz="1400" b="0" i="0" u="none" strike="noStrike" kern="0" cap="none" spc="0" normalizeH="0" baseline="0" noProof="0" dirty="0">
                          <a:ln w="0">
                            <a:solidFill>
                              <a:schemeClr val="bg1">
                                <a:lumMod val="75000"/>
                                <a:alpha val="0"/>
                              </a:schemeClr>
                            </a:solidFill>
                          </a:ln>
                          <a:gradFill>
                            <a:gsLst>
                              <a:gs pos="0">
                                <a:schemeClr val="bg1"/>
                              </a:gs>
                              <a:gs pos="100000">
                                <a:schemeClr val="bg1"/>
                              </a:gs>
                            </a:gsLst>
                            <a:lin ang="5400000" scaled="1"/>
                          </a:gradFill>
                          <a:effectLst/>
                          <a:uLnTx/>
                          <a:uFillTx/>
                          <a:latin typeface="KoPub돋움체 Bold" panose="00000800000000000000" pitchFamily="2" charset="-127"/>
                          <a:ea typeface="KoPub돋움체 Bold" panose="00000800000000000000" pitchFamily="2" charset="-127"/>
                          <a:cs typeface="Arial" panose="020B0604020202020204" pitchFamily="34" charset="0"/>
                        </a:rPr>
                        <a:t>건설</a:t>
                      </a:r>
                      <a:r>
                        <a:rPr kumimoji="0" lang="en-US" altLang="ko-KR" sz="1400" b="0" i="0" u="none" strike="noStrike" kern="0" cap="none" spc="0" normalizeH="0" baseline="0" noProof="0" dirty="0">
                          <a:ln w="0">
                            <a:solidFill>
                              <a:schemeClr val="bg1">
                                <a:lumMod val="75000"/>
                                <a:alpha val="0"/>
                              </a:schemeClr>
                            </a:solidFill>
                          </a:ln>
                          <a:gradFill>
                            <a:gsLst>
                              <a:gs pos="0">
                                <a:schemeClr val="bg1"/>
                              </a:gs>
                              <a:gs pos="100000">
                                <a:schemeClr val="bg1"/>
                              </a:gs>
                            </a:gsLst>
                            <a:lin ang="5400000" scaled="1"/>
                          </a:gradFill>
                          <a:effectLst/>
                          <a:uLnTx/>
                          <a:uFillTx/>
                          <a:latin typeface="KoPub돋움체 Bold" panose="00000800000000000000" pitchFamily="2" charset="-127"/>
                          <a:ea typeface="KoPub돋움체 Bold" panose="00000800000000000000" pitchFamily="2" charset="-127"/>
                          <a:cs typeface="Arial" panose="020B0604020202020204" pitchFamily="34" charset="0"/>
                        </a:rPr>
                        <a:t>/</a:t>
                      </a:r>
                      <a:r>
                        <a:rPr kumimoji="0" lang="ko-KR" altLang="en-US" sz="1400" b="0" i="0" u="none" strike="noStrike" kern="0" cap="none" spc="0" normalizeH="0" baseline="0" noProof="0" dirty="0">
                          <a:ln w="0">
                            <a:solidFill>
                              <a:schemeClr val="bg1">
                                <a:lumMod val="75000"/>
                                <a:alpha val="0"/>
                              </a:schemeClr>
                            </a:solidFill>
                          </a:ln>
                          <a:gradFill>
                            <a:gsLst>
                              <a:gs pos="0">
                                <a:schemeClr val="bg1"/>
                              </a:gs>
                              <a:gs pos="100000">
                                <a:schemeClr val="bg1"/>
                              </a:gs>
                            </a:gsLst>
                            <a:lin ang="5400000" scaled="1"/>
                          </a:gradFill>
                          <a:effectLst/>
                          <a:uLnTx/>
                          <a:uFillTx/>
                          <a:latin typeface="KoPub돋움체 Bold" panose="00000800000000000000" pitchFamily="2" charset="-127"/>
                          <a:ea typeface="KoPub돋움체 Bold" panose="00000800000000000000" pitchFamily="2" charset="-127"/>
                          <a:cs typeface="Arial" panose="020B0604020202020204" pitchFamily="34" charset="0"/>
                        </a:rPr>
                        <a:t>인프라산업 본부</a:t>
                      </a:r>
                      <a:endParaRPr kumimoji="0" lang="en-US" altLang="ko-KR" sz="1400" b="0" i="0" u="none" strike="noStrike" kern="0" cap="none" spc="0" normalizeH="0" baseline="0" noProof="0" dirty="0">
                        <a:ln w="0">
                          <a:solidFill>
                            <a:schemeClr val="bg1">
                              <a:lumMod val="75000"/>
                              <a:alpha val="0"/>
                            </a:schemeClr>
                          </a:solidFill>
                        </a:ln>
                        <a:gradFill>
                          <a:gsLst>
                            <a:gs pos="0">
                              <a:schemeClr val="bg1"/>
                            </a:gs>
                            <a:gs pos="100000">
                              <a:schemeClr val="bg1"/>
                            </a:gs>
                          </a:gsLst>
                          <a:lin ang="5400000" scaled="1"/>
                        </a:gradFill>
                        <a:effectLst/>
                        <a:uLnTx/>
                        <a:uFillTx/>
                        <a:latin typeface="KoPub돋움체 Bold" panose="00000800000000000000" pitchFamily="2" charset="-127"/>
                        <a:ea typeface="KoPub돋움체 Bold" panose="00000800000000000000" pitchFamily="2" charset="-127"/>
                        <a:cs typeface="Arial" panose="020B0604020202020204" pitchFamily="34" charset="0"/>
                      </a:endParaRPr>
                    </a:p>
                    <a:p>
                      <a:pPr marL="0" marR="0" lvl="0" indent="0" algn="l" defTabSz="495285" rtl="0" eaLnBrk="1" fontAlgn="auto" latinLnBrk="1" hangingPunct="1">
                        <a:lnSpc>
                          <a:spcPct val="100000"/>
                        </a:lnSpc>
                        <a:spcBef>
                          <a:spcPts val="0"/>
                        </a:spcBef>
                        <a:spcAft>
                          <a:spcPts val="0"/>
                        </a:spcAft>
                        <a:buClrTx/>
                        <a:buSzTx/>
                        <a:buFontTx/>
                        <a:buNone/>
                        <a:tabLst/>
                        <a:defRPr/>
                      </a:pPr>
                      <a:endParaRPr lang="en-US" altLang="ko-KR" sz="1000" b="0" spc="0" dirty="0">
                        <a:ln w="0">
                          <a:solidFill>
                            <a:schemeClr val="bg1">
                              <a:lumMod val="75000"/>
                              <a:alpha val="0"/>
                            </a:schemeClr>
                          </a:solidFill>
                        </a:ln>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endParaRPr>
                    </a:p>
                    <a:p>
                      <a:pPr marL="0" marR="0" lvl="0" indent="0" algn="l" defTabSz="495285" rtl="0" eaLnBrk="1" fontAlgn="auto" latinLnBrk="1" hangingPunct="1">
                        <a:lnSpc>
                          <a:spcPct val="100000"/>
                        </a:lnSpc>
                        <a:spcBef>
                          <a:spcPts val="0"/>
                        </a:spcBef>
                        <a:spcAft>
                          <a:spcPts val="0"/>
                        </a:spcAft>
                        <a:buClrTx/>
                        <a:buSzTx/>
                        <a:buFontTx/>
                        <a:buNone/>
                        <a:tabLst/>
                        <a:defRPr/>
                      </a:pPr>
                      <a:r>
                        <a:rPr lang="en-US" altLang="ko-KR" sz="1300" b="0" spc="0" dirty="0">
                          <a:ln w="0">
                            <a:solidFill>
                              <a:schemeClr val="bg1">
                                <a:lumMod val="75000"/>
                                <a:alpha val="0"/>
                              </a:schemeClr>
                            </a:solidFill>
                          </a:ln>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Audit</a:t>
                      </a:r>
                    </a:p>
                    <a:p>
                      <a:pPr marL="0" marR="0" lvl="0" indent="0" algn="l" defTabSz="495285" rtl="0" eaLnBrk="1" fontAlgn="auto" latinLnBrk="1" hangingPunct="1">
                        <a:lnSpc>
                          <a:spcPct val="100000"/>
                        </a:lnSpc>
                        <a:spcBef>
                          <a:spcPts val="0"/>
                        </a:spcBef>
                        <a:spcAft>
                          <a:spcPts val="0"/>
                        </a:spcAft>
                        <a:buClrTx/>
                        <a:buSzTx/>
                        <a:buFontTx/>
                        <a:buNone/>
                        <a:tabLst/>
                        <a:defRPr/>
                      </a:pPr>
                      <a:endParaRPr lang="en-US" altLang="ko-KR" sz="600" b="0" spc="0" dirty="0">
                        <a:ln w="0">
                          <a:solidFill>
                            <a:schemeClr val="bg1">
                              <a:lumMod val="75000"/>
                              <a:alpha val="0"/>
                            </a:schemeClr>
                          </a:solidFill>
                        </a:ln>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endParaRPr>
                    </a:p>
                  </a:txBody>
                  <a:tcPr marL="0" marR="0" marT="24000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l" defTabSz="495285" rtl="0" eaLnBrk="1" fontAlgn="auto" latinLnBrk="1" hangingPunct="1">
                        <a:lnSpc>
                          <a:spcPct val="100000"/>
                        </a:lnSpc>
                        <a:spcBef>
                          <a:spcPts val="0"/>
                        </a:spcBef>
                        <a:spcAft>
                          <a:spcPts val="0"/>
                        </a:spcAft>
                        <a:buClrTx/>
                        <a:buSzTx/>
                        <a:buFontTx/>
                        <a:buNone/>
                        <a:tabLst/>
                        <a:defRPr/>
                      </a:pPr>
                      <a:endParaRPr lang="en-US" altLang="ko-KR" sz="1300" b="0" spc="0" dirty="0">
                        <a:ln w="0">
                          <a:solidFill>
                            <a:schemeClr val="bg1">
                              <a:lumMod val="75000"/>
                              <a:alpha val="0"/>
                            </a:schemeClr>
                          </a:solidFill>
                        </a:ln>
                        <a:solidFill>
                          <a:schemeClr val="bg1"/>
                        </a:solidFill>
                        <a:latin typeface="+mj-ea"/>
                        <a:ea typeface="+mj-ea"/>
                        <a:cs typeface="Arial" panose="020B0604020202020204" pitchFamily="34" charset="0"/>
                      </a:endParaRPr>
                    </a:p>
                  </a:txBody>
                  <a:tcPr marL="0" marR="0" marT="18000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l" defTabSz="495285" rtl="0" eaLnBrk="1" fontAlgn="auto" latinLnBrk="1" hangingPunct="1">
                        <a:lnSpc>
                          <a:spcPct val="100000"/>
                        </a:lnSpc>
                        <a:spcBef>
                          <a:spcPts val="0"/>
                        </a:spcBef>
                        <a:spcAft>
                          <a:spcPts val="0"/>
                        </a:spcAft>
                        <a:buClrTx/>
                        <a:buSzTx/>
                        <a:buFontTx/>
                        <a:buNone/>
                        <a:tabLst/>
                        <a:defRPr/>
                      </a:pPr>
                      <a:endParaRPr lang="en-US" altLang="ko-KR" sz="1300" b="0" spc="0" dirty="0">
                        <a:ln w="0">
                          <a:solidFill>
                            <a:schemeClr val="bg1">
                              <a:lumMod val="75000"/>
                              <a:alpha val="0"/>
                            </a:schemeClr>
                          </a:solidFill>
                        </a:ln>
                        <a:solidFill>
                          <a:schemeClr val="bg1"/>
                        </a:solidFill>
                        <a:latin typeface="+mj-ea"/>
                        <a:ea typeface="+mj-ea"/>
                        <a:cs typeface="Arial" panose="020B0604020202020204" pitchFamily="34" charset="0"/>
                      </a:endParaRPr>
                    </a:p>
                  </a:txBody>
                  <a:tcPr marL="0" marR="0" marT="18000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l" defTabSz="495285" rtl="0" eaLnBrk="1" fontAlgn="auto" latinLnBrk="1" hangingPunct="1">
                        <a:lnSpc>
                          <a:spcPct val="100000"/>
                        </a:lnSpc>
                        <a:spcBef>
                          <a:spcPts val="0"/>
                        </a:spcBef>
                        <a:spcAft>
                          <a:spcPts val="0"/>
                        </a:spcAft>
                        <a:buClrTx/>
                        <a:buSzTx/>
                        <a:buFontTx/>
                        <a:buNone/>
                        <a:tabLst/>
                        <a:defRPr/>
                      </a:pPr>
                      <a:endParaRPr lang="en-US" altLang="ko-KR" sz="1300" b="0" spc="0" dirty="0">
                        <a:ln w="0">
                          <a:solidFill>
                            <a:schemeClr val="bg1">
                              <a:lumMod val="75000"/>
                              <a:alpha val="0"/>
                            </a:schemeClr>
                          </a:solidFill>
                        </a:ln>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endParaRPr>
                    </a:p>
                  </a:txBody>
                  <a:tcPr marL="0" marR="0" marT="24000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40873500"/>
                  </a:ext>
                </a:extLst>
              </a:tr>
              <a:tr h="885969">
                <a:tc>
                  <a:txBody>
                    <a:bodyPr/>
                    <a:lstStyle>
                      <a:lvl1pPr>
                        <a:defRPr b="1">
                          <a:solidFill>
                            <a:schemeClr val="lt1"/>
                          </a:solidFill>
                          <a:latin typeface="Calibri"/>
                        </a:defRPr>
                      </a:lvl1pPr>
                      <a:lvl2pPr>
                        <a:defRPr b="1">
                          <a:solidFill>
                            <a:schemeClr val="lt1"/>
                          </a:solidFill>
                          <a:latin typeface="Calibri"/>
                        </a:defRPr>
                      </a:lvl2pPr>
                      <a:lvl3pPr>
                        <a:defRPr b="1">
                          <a:solidFill>
                            <a:schemeClr val="lt1"/>
                          </a:solidFill>
                          <a:latin typeface="Calibri"/>
                        </a:defRPr>
                      </a:lvl3pPr>
                      <a:lvl4pPr>
                        <a:defRPr b="1">
                          <a:solidFill>
                            <a:schemeClr val="lt1"/>
                          </a:solidFill>
                          <a:latin typeface="Calibri"/>
                        </a:defRPr>
                      </a:lvl4pPr>
                      <a:lvl5pPr>
                        <a:defRPr b="1">
                          <a:solidFill>
                            <a:schemeClr val="lt1"/>
                          </a:solidFill>
                          <a:latin typeface="Calibri"/>
                        </a:defRPr>
                      </a:lvl5pPr>
                      <a:lvl6pPr>
                        <a:defRPr b="1">
                          <a:solidFill>
                            <a:schemeClr val="lt1"/>
                          </a:solidFill>
                          <a:latin typeface="Calibri"/>
                        </a:defRPr>
                      </a:lvl6pPr>
                      <a:lvl7pPr>
                        <a:defRPr b="1">
                          <a:solidFill>
                            <a:schemeClr val="lt1"/>
                          </a:solidFill>
                          <a:latin typeface="Calibri"/>
                        </a:defRPr>
                      </a:lvl7pPr>
                      <a:lvl8pPr>
                        <a:defRPr b="1">
                          <a:solidFill>
                            <a:schemeClr val="lt1"/>
                          </a:solidFill>
                          <a:latin typeface="Calibri"/>
                        </a:defRPr>
                      </a:lvl8pPr>
                      <a:lvl9pPr>
                        <a:defRPr b="1">
                          <a:solidFill>
                            <a:schemeClr val="lt1"/>
                          </a:solidFill>
                          <a:latin typeface="Calibri"/>
                        </a:defRPr>
                      </a:lvl9pPr>
                    </a:lstStyle>
                    <a:p>
                      <a:pPr marL="0" defTabSz="914400">
                        <a:lnSpc>
                          <a:spcPct val="114000"/>
                        </a:lnSpc>
                        <a:spcBef>
                          <a:spcPts val="0"/>
                        </a:spcBef>
                        <a:defRPr/>
                      </a:pPr>
                      <a:r>
                        <a:rPr lang="ko-KR" altLang="en-US" sz="1000" b="0" kern="1200" spc="0" baseline="0" dirty="0" err="1">
                          <a:ln w="1270">
                            <a:solidFill>
                              <a:schemeClr val="bg1">
                                <a:lumMod val="75000"/>
                                <a:alpha val="0"/>
                              </a:schemeClr>
                            </a:solidFill>
                          </a:ln>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cs typeface="Arial" pitchFamily="34" charset="0"/>
                        </a:rPr>
                        <a:t>임근구</a:t>
                      </a:r>
                      <a:endParaRPr lang="en-US" altLang="ko-KR" sz="1000" b="0" kern="1200" spc="0" baseline="0" dirty="0">
                        <a:ln w="1270">
                          <a:solidFill>
                            <a:schemeClr val="bg1">
                              <a:lumMod val="75000"/>
                              <a:alpha val="0"/>
                            </a:schemeClr>
                          </a:solidFill>
                        </a:ln>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cs typeface="Arial" pitchFamily="34" charset="0"/>
                      </a:endParaRPr>
                    </a:p>
                    <a:p>
                      <a:pPr marL="0" defTabSz="914400">
                        <a:lnSpc>
                          <a:spcPct val="114000"/>
                        </a:lnSpc>
                        <a:spcBef>
                          <a:spcPts val="0"/>
                        </a:spcBef>
                        <a:defRPr/>
                      </a:pPr>
                      <a:r>
                        <a:rPr lang="ko-KR" altLang="en-US" sz="1000" b="0" kern="1200" spc="0" baseline="0" dirty="0" err="1">
                          <a:ln w="1270">
                            <a:solidFill>
                              <a:schemeClr val="bg1">
                                <a:lumMod val="75000"/>
                                <a:alpha val="0"/>
                              </a:schemeClr>
                            </a:solidFill>
                          </a:ln>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cs typeface="Arial" pitchFamily="34" charset="0"/>
                        </a:rPr>
                        <a:t>부대표</a:t>
                      </a:r>
                      <a:endParaRPr lang="en-US" altLang="ko-KR" sz="1000" b="0" kern="1200" spc="0" baseline="0" dirty="0">
                        <a:ln w="1270">
                          <a:solidFill>
                            <a:schemeClr val="bg1">
                              <a:lumMod val="75000"/>
                              <a:alpha val="0"/>
                            </a:schemeClr>
                          </a:solidFill>
                        </a:ln>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cs typeface="Arial" pitchFamily="34" charset="0"/>
                      </a:endParaRPr>
                    </a:p>
                    <a:p>
                      <a:pPr marL="0" defTabSz="914400">
                        <a:lnSpc>
                          <a:spcPct val="114000"/>
                        </a:lnSpc>
                        <a:spcBef>
                          <a:spcPts val="0"/>
                        </a:spcBef>
                        <a:defRPr/>
                      </a:pPr>
                      <a:r>
                        <a:rPr lang="en-US" altLang="ko-KR" sz="1000" b="0" kern="1200" spc="0" baseline="0" dirty="0">
                          <a:ln w="1270">
                            <a:solidFill>
                              <a:schemeClr val="bg1">
                                <a:lumMod val="75000"/>
                                <a:alpha val="0"/>
                              </a:schemeClr>
                            </a:solidFill>
                          </a:ln>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cs typeface="Arial" pitchFamily="34" charset="0"/>
                        </a:rPr>
                        <a:t>T 02-2112-0814</a:t>
                      </a:r>
                    </a:p>
                    <a:p>
                      <a:pPr marL="0" defTabSz="914400">
                        <a:lnSpc>
                          <a:spcPct val="114000"/>
                        </a:lnSpc>
                        <a:spcBef>
                          <a:spcPts val="0"/>
                        </a:spcBef>
                        <a:defRPr/>
                      </a:pPr>
                      <a:r>
                        <a:rPr lang="en-US" altLang="ko-KR" sz="1000" b="0" kern="1200" spc="0" baseline="0" dirty="0">
                          <a:ln w="1270">
                            <a:solidFill>
                              <a:schemeClr val="bg1">
                                <a:lumMod val="75000"/>
                                <a:alpha val="0"/>
                              </a:schemeClr>
                            </a:solidFill>
                          </a:ln>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cs typeface="Arial" pitchFamily="34" charset="0"/>
                        </a:rPr>
                        <a:t>E gleem@kr.kpmg.com</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nSpc>
                          <a:spcPct val="114000"/>
                        </a:lnSpc>
                        <a:spcBef>
                          <a:spcPts val="0"/>
                        </a:spcBef>
                        <a:defRPr/>
                      </a:pPr>
                      <a:r>
                        <a:rPr lang="ko-KR" altLang="en-US" sz="1000" b="0" kern="1200" spc="0" baseline="0" dirty="0" err="1">
                          <a:ln w="1270">
                            <a:solidFill>
                              <a:schemeClr val="bg1">
                                <a:lumMod val="75000"/>
                                <a:alpha val="0"/>
                              </a:schemeClr>
                            </a:solidFill>
                          </a:ln>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cs typeface="Arial" pitchFamily="34" charset="0"/>
                        </a:rPr>
                        <a:t>김하균</a:t>
                      </a:r>
                      <a:endParaRPr lang="en-US" altLang="ko-KR" sz="1000" b="0" kern="1200" spc="0" baseline="0" dirty="0">
                        <a:ln w="1270">
                          <a:solidFill>
                            <a:schemeClr val="bg1">
                              <a:lumMod val="75000"/>
                              <a:alpha val="0"/>
                            </a:schemeClr>
                          </a:solidFill>
                        </a:ln>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cs typeface="Arial" pitchFamily="34" charset="0"/>
                      </a:endParaRPr>
                    </a:p>
                    <a:p>
                      <a:pPr marL="0">
                        <a:lnSpc>
                          <a:spcPct val="114000"/>
                        </a:lnSpc>
                        <a:spcBef>
                          <a:spcPts val="0"/>
                        </a:spcBef>
                        <a:defRPr/>
                      </a:pPr>
                      <a:r>
                        <a:rPr lang="ko-KR" altLang="en-US" sz="1000" b="0" kern="1200" spc="0" baseline="0" dirty="0">
                          <a:ln w="1270">
                            <a:solidFill>
                              <a:schemeClr val="bg1">
                                <a:lumMod val="75000"/>
                                <a:alpha val="0"/>
                              </a:schemeClr>
                            </a:solidFill>
                          </a:ln>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cs typeface="Arial" pitchFamily="34" charset="0"/>
                        </a:rPr>
                        <a:t>전무</a:t>
                      </a:r>
                      <a:endParaRPr lang="en-US" altLang="ko-KR" sz="1000" b="0" kern="1200" spc="0" baseline="0" dirty="0">
                        <a:ln w="1270">
                          <a:solidFill>
                            <a:schemeClr val="bg1">
                              <a:lumMod val="75000"/>
                              <a:alpha val="0"/>
                            </a:schemeClr>
                          </a:solidFill>
                        </a:ln>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cs typeface="Arial" pitchFamily="34" charset="0"/>
                      </a:endParaRPr>
                    </a:p>
                    <a:p>
                      <a:pPr marL="0">
                        <a:lnSpc>
                          <a:spcPct val="114000"/>
                        </a:lnSpc>
                        <a:spcBef>
                          <a:spcPts val="0"/>
                        </a:spcBef>
                        <a:defRPr/>
                      </a:pPr>
                      <a:r>
                        <a:rPr lang="en-US" altLang="ko-KR" sz="1000" b="0" kern="1200" spc="0" baseline="0" dirty="0">
                          <a:ln w="1270">
                            <a:solidFill>
                              <a:schemeClr val="bg1">
                                <a:lumMod val="75000"/>
                                <a:alpha val="0"/>
                              </a:schemeClr>
                            </a:solidFill>
                          </a:ln>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cs typeface="Arial" pitchFamily="34" charset="0"/>
                        </a:rPr>
                        <a:t>T 02-2112-0271</a:t>
                      </a:r>
                    </a:p>
                    <a:p>
                      <a:pPr marL="0">
                        <a:lnSpc>
                          <a:spcPct val="114000"/>
                        </a:lnSpc>
                        <a:spcBef>
                          <a:spcPts val="0"/>
                        </a:spcBef>
                        <a:defRPr/>
                      </a:pPr>
                      <a:r>
                        <a:rPr lang="en-US" altLang="ko-KR" sz="1000" b="0" kern="1200" spc="0" baseline="0" dirty="0">
                          <a:ln w="1270">
                            <a:solidFill>
                              <a:schemeClr val="bg1">
                                <a:lumMod val="75000"/>
                                <a:alpha val="0"/>
                              </a:schemeClr>
                            </a:solidFill>
                          </a:ln>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cs typeface="Arial" pitchFamily="34" charset="0"/>
                        </a:rPr>
                        <a:t>E hakyoonkim@kr.kpmg.com</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a:defRPr b="1">
                          <a:solidFill>
                            <a:schemeClr val="lt1"/>
                          </a:solidFill>
                          <a:latin typeface="Calibri"/>
                        </a:defRPr>
                      </a:lvl1pPr>
                      <a:lvl2pPr>
                        <a:defRPr b="1">
                          <a:solidFill>
                            <a:schemeClr val="lt1"/>
                          </a:solidFill>
                          <a:latin typeface="Calibri"/>
                        </a:defRPr>
                      </a:lvl2pPr>
                      <a:lvl3pPr>
                        <a:defRPr b="1">
                          <a:solidFill>
                            <a:schemeClr val="lt1"/>
                          </a:solidFill>
                          <a:latin typeface="Calibri"/>
                        </a:defRPr>
                      </a:lvl3pPr>
                      <a:lvl4pPr>
                        <a:defRPr b="1">
                          <a:solidFill>
                            <a:schemeClr val="lt1"/>
                          </a:solidFill>
                          <a:latin typeface="Calibri"/>
                        </a:defRPr>
                      </a:lvl4pPr>
                      <a:lvl5pPr>
                        <a:defRPr b="1">
                          <a:solidFill>
                            <a:schemeClr val="lt1"/>
                          </a:solidFill>
                          <a:latin typeface="Calibri"/>
                        </a:defRPr>
                      </a:lvl5pPr>
                      <a:lvl6pPr>
                        <a:defRPr b="1">
                          <a:solidFill>
                            <a:schemeClr val="lt1"/>
                          </a:solidFill>
                          <a:latin typeface="Calibri"/>
                        </a:defRPr>
                      </a:lvl6pPr>
                      <a:lvl7pPr>
                        <a:defRPr b="1">
                          <a:solidFill>
                            <a:schemeClr val="lt1"/>
                          </a:solidFill>
                          <a:latin typeface="Calibri"/>
                        </a:defRPr>
                      </a:lvl7pPr>
                      <a:lvl8pPr>
                        <a:defRPr b="1">
                          <a:solidFill>
                            <a:schemeClr val="lt1"/>
                          </a:solidFill>
                          <a:latin typeface="Calibri"/>
                        </a:defRPr>
                      </a:lvl8pPr>
                      <a:lvl9pPr>
                        <a:defRPr b="1">
                          <a:solidFill>
                            <a:schemeClr val="lt1"/>
                          </a:solidFill>
                          <a:latin typeface="Calibri"/>
                        </a:defRPr>
                      </a:lvl9pPr>
                    </a:lstStyle>
                    <a:p>
                      <a:pPr marL="0" algn="l" defTabSz="495285" rtl="0" eaLnBrk="1" latinLnBrk="1" hangingPunct="1">
                        <a:lnSpc>
                          <a:spcPct val="114000"/>
                        </a:lnSpc>
                        <a:spcBef>
                          <a:spcPts val="0"/>
                        </a:spcBef>
                        <a:defRPr/>
                      </a:pPr>
                      <a:r>
                        <a:rPr lang="ko-KR" altLang="en-US" sz="1000" b="0" kern="1200" spc="0" baseline="0" dirty="0">
                          <a:ln w="1270">
                            <a:solidFill>
                              <a:schemeClr val="bg1">
                                <a:lumMod val="75000"/>
                                <a:alpha val="0"/>
                              </a:schemeClr>
                            </a:solidFill>
                          </a:ln>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cs typeface="Arial" pitchFamily="34" charset="0"/>
                        </a:rPr>
                        <a:t>조승희</a:t>
                      </a:r>
                      <a:endParaRPr lang="en-US" altLang="ko-KR" sz="1000" b="0" kern="1200" spc="0" baseline="0" dirty="0">
                        <a:ln w="1270">
                          <a:solidFill>
                            <a:schemeClr val="bg1">
                              <a:lumMod val="75000"/>
                              <a:alpha val="0"/>
                            </a:schemeClr>
                          </a:solidFill>
                        </a:ln>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cs typeface="Arial" pitchFamily="34" charset="0"/>
                      </a:endParaRPr>
                    </a:p>
                    <a:p>
                      <a:pPr marL="0" algn="l" defTabSz="495285" rtl="0" eaLnBrk="1" latinLnBrk="1" hangingPunct="1">
                        <a:lnSpc>
                          <a:spcPct val="114000"/>
                        </a:lnSpc>
                        <a:spcBef>
                          <a:spcPts val="0"/>
                        </a:spcBef>
                        <a:defRPr/>
                      </a:pPr>
                      <a:r>
                        <a:rPr lang="ko-KR" altLang="en-US" sz="1000" b="0" kern="1200" spc="0" baseline="0" dirty="0">
                          <a:ln w="1270">
                            <a:solidFill>
                              <a:schemeClr val="bg1">
                                <a:lumMod val="75000"/>
                                <a:alpha val="0"/>
                              </a:schemeClr>
                            </a:solidFill>
                          </a:ln>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cs typeface="Arial" pitchFamily="34" charset="0"/>
                        </a:rPr>
                        <a:t>전무</a:t>
                      </a:r>
                      <a:endParaRPr lang="en-US" altLang="ko-KR" sz="1000" b="0" kern="1200" spc="0" baseline="0" dirty="0">
                        <a:ln w="1270">
                          <a:solidFill>
                            <a:schemeClr val="bg1">
                              <a:lumMod val="75000"/>
                              <a:alpha val="0"/>
                            </a:schemeClr>
                          </a:solidFill>
                        </a:ln>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cs typeface="Arial" pitchFamily="34" charset="0"/>
                      </a:endParaRPr>
                    </a:p>
                    <a:p>
                      <a:pPr marL="0" algn="l" defTabSz="495285" rtl="0" eaLnBrk="1" latinLnBrk="1" hangingPunct="1">
                        <a:lnSpc>
                          <a:spcPct val="114000"/>
                        </a:lnSpc>
                        <a:spcBef>
                          <a:spcPts val="0"/>
                        </a:spcBef>
                        <a:defRPr/>
                      </a:pPr>
                      <a:r>
                        <a:rPr lang="en-US" altLang="ko-KR" sz="1000" b="0" kern="1200" spc="0" baseline="0" dirty="0">
                          <a:ln w="1270">
                            <a:solidFill>
                              <a:schemeClr val="bg1">
                                <a:lumMod val="75000"/>
                                <a:alpha val="0"/>
                              </a:schemeClr>
                            </a:solidFill>
                          </a:ln>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cs typeface="Arial" pitchFamily="34" charset="0"/>
                        </a:rPr>
                        <a:t>T 02-2112-0846</a:t>
                      </a:r>
                    </a:p>
                    <a:p>
                      <a:pPr marL="0" algn="l" defTabSz="495285" rtl="0" eaLnBrk="1" latinLnBrk="1" hangingPunct="1">
                        <a:lnSpc>
                          <a:spcPct val="114000"/>
                        </a:lnSpc>
                        <a:spcBef>
                          <a:spcPts val="0"/>
                        </a:spcBef>
                        <a:defRPr/>
                      </a:pPr>
                      <a:r>
                        <a:rPr lang="en-US" altLang="ko-KR" sz="1000" b="0" kern="1200" spc="0" baseline="0" dirty="0">
                          <a:ln w="1270">
                            <a:solidFill>
                              <a:schemeClr val="bg1">
                                <a:lumMod val="75000"/>
                                <a:alpha val="0"/>
                              </a:schemeClr>
                            </a:solidFill>
                          </a:ln>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cs typeface="Arial" pitchFamily="34" charset="0"/>
                        </a:rPr>
                        <a:t>E seungheecho@kr.kpmg.com</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algn="l" defTabSz="495285" rtl="0" eaLnBrk="1" latinLnBrk="1" hangingPunct="1">
                        <a:lnSpc>
                          <a:spcPct val="114000"/>
                        </a:lnSpc>
                        <a:spcBef>
                          <a:spcPts val="0"/>
                        </a:spcBef>
                        <a:defRPr/>
                      </a:pPr>
                      <a:endParaRPr lang="en-US" altLang="ko-KR" sz="1000" b="0" kern="1200" spc="0" baseline="0" dirty="0">
                        <a:ln w="1270">
                          <a:solidFill>
                            <a:schemeClr val="bg1">
                              <a:lumMod val="75000"/>
                              <a:alpha val="0"/>
                            </a:schemeClr>
                          </a:solidFill>
                        </a:ln>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cs typeface="Arial" pitchFamily="34"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3696042"/>
                  </a:ext>
                </a:extLst>
              </a:tr>
              <a:tr h="885969">
                <a:tc>
                  <a:txBody>
                    <a:bodyPr/>
                    <a:lstStyle/>
                    <a:p>
                      <a:pPr marL="0" algn="l" defTabSz="495285" rtl="0" eaLnBrk="1" latinLnBrk="1" hangingPunct="1">
                        <a:lnSpc>
                          <a:spcPct val="114000"/>
                        </a:lnSpc>
                        <a:spcBef>
                          <a:spcPts val="0"/>
                        </a:spcBef>
                        <a:defRPr/>
                      </a:pPr>
                      <a:r>
                        <a:rPr lang="ko-KR" altLang="en-US" sz="1000" b="0" kern="1200" spc="0" baseline="0" dirty="0">
                          <a:ln w="1270">
                            <a:solidFill>
                              <a:schemeClr val="bg1">
                                <a:lumMod val="75000"/>
                                <a:alpha val="0"/>
                              </a:schemeClr>
                            </a:solidFill>
                          </a:ln>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cs typeface="Arial" pitchFamily="34" charset="0"/>
                        </a:rPr>
                        <a:t>박상옥 </a:t>
                      </a:r>
                      <a:endParaRPr lang="en-US" altLang="ko-KR" sz="1000" b="0" kern="1200" spc="0" baseline="0" dirty="0">
                        <a:ln w="1270">
                          <a:solidFill>
                            <a:schemeClr val="bg1">
                              <a:lumMod val="75000"/>
                              <a:alpha val="0"/>
                            </a:schemeClr>
                          </a:solidFill>
                        </a:ln>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cs typeface="Arial" pitchFamily="34" charset="0"/>
                      </a:endParaRPr>
                    </a:p>
                    <a:p>
                      <a:pPr marL="0" algn="l" defTabSz="495285" rtl="0" eaLnBrk="1" latinLnBrk="1" hangingPunct="1">
                        <a:lnSpc>
                          <a:spcPct val="114000"/>
                        </a:lnSpc>
                        <a:spcBef>
                          <a:spcPts val="0"/>
                        </a:spcBef>
                        <a:defRPr/>
                      </a:pPr>
                      <a:r>
                        <a:rPr lang="ko-KR" altLang="en-US" sz="1000" b="0" kern="1200" spc="0" baseline="0" dirty="0">
                          <a:ln w="1270">
                            <a:solidFill>
                              <a:schemeClr val="bg1">
                                <a:lumMod val="75000"/>
                                <a:alpha val="0"/>
                              </a:schemeClr>
                            </a:solidFill>
                          </a:ln>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cs typeface="Arial" pitchFamily="34" charset="0"/>
                        </a:rPr>
                        <a:t>전무</a:t>
                      </a:r>
                      <a:endParaRPr lang="en-US" altLang="ko-KR" sz="1000" b="0" kern="1200" spc="0" baseline="0" dirty="0">
                        <a:ln w="1270">
                          <a:solidFill>
                            <a:schemeClr val="bg1">
                              <a:lumMod val="75000"/>
                              <a:alpha val="0"/>
                            </a:schemeClr>
                          </a:solidFill>
                        </a:ln>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cs typeface="Arial" pitchFamily="34" charset="0"/>
                      </a:endParaRPr>
                    </a:p>
                    <a:p>
                      <a:pPr marL="0" algn="l" defTabSz="495285" rtl="0" eaLnBrk="1" latinLnBrk="1" hangingPunct="1">
                        <a:lnSpc>
                          <a:spcPct val="114000"/>
                        </a:lnSpc>
                        <a:spcBef>
                          <a:spcPts val="0"/>
                        </a:spcBef>
                        <a:defRPr/>
                      </a:pPr>
                      <a:r>
                        <a:rPr lang="en-US" altLang="ko-KR" sz="1000" b="0" kern="1200" spc="0" baseline="0" dirty="0">
                          <a:ln w="1270">
                            <a:solidFill>
                              <a:schemeClr val="bg1">
                                <a:lumMod val="75000"/>
                                <a:alpha val="0"/>
                              </a:schemeClr>
                            </a:solidFill>
                          </a:ln>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cs typeface="Arial" pitchFamily="34" charset="0"/>
                        </a:rPr>
                        <a:t>T 02-2112-0853</a:t>
                      </a:r>
                    </a:p>
                    <a:p>
                      <a:pPr marL="0" algn="l" defTabSz="495285" rtl="0" eaLnBrk="1" latinLnBrk="1" hangingPunct="1">
                        <a:lnSpc>
                          <a:spcPct val="114000"/>
                        </a:lnSpc>
                        <a:spcBef>
                          <a:spcPts val="0"/>
                        </a:spcBef>
                        <a:defRPr/>
                      </a:pPr>
                      <a:r>
                        <a:rPr lang="en-US" altLang="ko-KR" sz="1000" b="0" kern="1200" spc="0" baseline="0" dirty="0">
                          <a:ln w="1270">
                            <a:solidFill>
                              <a:schemeClr val="bg1">
                                <a:lumMod val="75000"/>
                                <a:alpha val="0"/>
                              </a:schemeClr>
                            </a:solidFill>
                          </a:ln>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cs typeface="Arial" pitchFamily="34" charset="0"/>
                        </a:rPr>
                        <a:t>E sangokpark@kr.kpmg.com</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nSpc>
                          <a:spcPct val="114000"/>
                        </a:lnSpc>
                        <a:spcBef>
                          <a:spcPts val="0"/>
                        </a:spcBef>
                        <a:defRPr/>
                      </a:pPr>
                      <a:r>
                        <a:rPr lang="ko-KR" altLang="en-US" sz="1000" b="0" kern="1200" spc="0" baseline="0" dirty="0" err="1">
                          <a:ln w="1270">
                            <a:solidFill>
                              <a:schemeClr val="bg1">
                                <a:lumMod val="75000"/>
                                <a:alpha val="0"/>
                              </a:schemeClr>
                            </a:solidFill>
                          </a:ln>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cs typeface="Arial" pitchFamily="34" charset="0"/>
                        </a:rPr>
                        <a:t>한정우</a:t>
                      </a:r>
                      <a:endParaRPr lang="en-US" altLang="ko-KR" sz="1000" b="0" kern="1200" spc="0" baseline="0" dirty="0">
                        <a:ln w="1270">
                          <a:solidFill>
                            <a:schemeClr val="bg1">
                              <a:lumMod val="75000"/>
                              <a:alpha val="0"/>
                            </a:schemeClr>
                          </a:solidFill>
                        </a:ln>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cs typeface="Arial" pitchFamily="34" charset="0"/>
                      </a:endParaRPr>
                    </a:p>
                    <a:p>
                      <a:pPr marL="0">
                        <a:lnSpc>
                          <a:spcPct val="114000"/>
                        </a:lnSpc>
                        <a:spcBef>
                          <a:spcPts val="0"/>
                        </a:spcBef>
                        <a:defRPr/>
                      </a:pPr>
                      <a:r>
                        <a:rPr lang="ko-KR" altLang="en-US" sz="1000" b="0" kern="1200" spc="0" baseline="0" dirty="0">
                          <a:ln w="1270">
                            <a:solidFill>
                              <a:schemeClr val="bg1">
                                <a:lumMod val="75000"/>
                                <a:alpha val="0"/>
                              </a:schemeClr>
                            </a:solidFill>
                          </a:ln>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cs typeface="Arial" pitchFamily="34" charset="0"/>
                        </a:rPr>
                        <a:t>상무</a:t>
                      </a:r>
                      <a:endParaRPr lang="en-US" altLang="ko-KR" sz="1000" b="0" kern="1200" spc="0" baseline="0" dirty="0">
                        <a:ln w="1270">
                          <a:solidFill>
                            <a:schemeClr val="bg1">
                              <a:lumMod val="75000"/>
                              <a:alpha val="0"/>
                            </a:schemeClr>
                          </a:solidFill>
                        </a:ln>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cs typeface="Arial" pitchFamily="34" charset="0"/>
                      </a:endParaRPr>
                    </a:p>
                    <a:p>
                      <a:pPr marL="0">
                        <a:lnSpc>
                          <a:spcPct val="114000"/>
                        </a:lnSpc>
                        <a:spcBef>
                          <a:spcPts val="0"/>
                        </a:spcBef>
                        <a:defRPr/>
                      </a:pPr>
                      <a:r>
                        <a:rPr lang="en-US" altLang="ko-KR" sz="1000" b="0" kern="1200" spc="0" baseline="0" dirty="0">
                          <a:ln w="1270">
                            <a:solidFill>
                              <a:schemeClr val="bg1">
                                <a:lumMod val="75000"/>
                                <a:alpha val="0"/>
                              </a:schemeClr>
                            </a:solidFill>
                          </a:ln>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cs typeface="Arial" pitchFamily="34" charset="0"/>
                        </a:rPr>
                        <a:t>T 02-2112-7672</a:t>
                      </a:r>
                    </a:p>
                    <a:p>
                      <a:pPr marL="0">
                        <a:lnSpc>
                          <a:spcPct val="114000"/>
                        </a:lnSpc>
                        <a:spcBef>
                          <a:spcPts val="0"/>
                        </a:spcBef>
                        <a:defRPr/>
                      </a:pPr>
                      <a:r>
                        <a:rPr lang="en-US" altLang="ko-KR" sz="1000" b="0" kern="1200" spc="0" baseline="0" dirty="0">
                          <a:ln w="1270">
                            <a:solidFill>
                              <a:schemeClr val="bg1">
                                <a:lumMod val="75000"/>
                                <a:alpha val="0"/>
                              </a:schemeClr>
                            </a:solidFill>
                          </a:ln>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cs typeface="Arial" pitchFamily="34" charset="0"/>
                        </a:rPr>
                        <a:t>E jungwoohan@kr.kpmg.com</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a:lnSpc>
                          <a:spcPct val="114000"/>
                        </a:lnSpc>
                        <a:spcBef>
                          <a:spcPts val="0"/>
                        </a:spcBef>
                        <a:defRPr/>
                      </a:pPr>
                      <a:r>
                        <a:rPr lang="ko-KR" altLang="en-US" sz="1000" b="0" kern="1200" spc="0" baseline="0" dirty="0" err="1">
                          <a:ln w="1270">
                            <a:solidFill>
                              <a:schemeClr val="bg1">
                                <a:lumMod val="75000"/>
                                <a:alpha val="0"/>
                              </a:schemeClr>
                            </a:solidFill>
                          </a:ln>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cs typeface="Arial" pitchFamily="34" charset="0"/>
                        </a:rPr>
                        <a:t>엄준식</a:t>
                      </a:r>
                      <a:endParaRPr lang="en-US" altLang="ko-KR" sz="1000" b="0" kern="1200" spc="0" baseline="0" dirty="0">
                        <a:ln w="1270">
                          <a:solidFill>
                            <a:schemeClr val="bg1">
                              <a:lumMod val="75000"/>
                              <a:alpha val="0"/>
                            </a:schemeClr>
                          </a:solidFill>
                        </a:ln>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cs typeface="Arial" pitchFamily="34" charset="0"/>
                      </a:endParaRPr>
                    </a:p>
                    <a:p>
                      <a:pPr marL="0">
                        <a:lnSpc>
                          <a:spcPct val="114000"/>
                        </a:lnSpc>
                        <a:spcBef>
                          <a:spcPts val="0"/>
                        </a:spcBef>
                        <a:defRPr/>
                      </a:pPr>
                      <a:r>
                        <a:rPr lang="ko-KR" altLang="en-US" sz="1000" b="0" kern="1200" spc="0" baseline="0" dirty="0">
                          <a:ln w="1270">
                            <a:solidFill>
                              <a:schemeClr val="bg1">
                                <a:lumMod val="75000"/>
                                <a:alpha val="0"/>
                              </a:schemeClr>
                            </a:solidFill>
                          </a:ln>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cs typeface="Arial" pitchFamily="34" charset="0"/>
                        </a:rPr>
                        <a:t>상무</a:t>
                      </a:r>
                      <a:endParaRPr lang="en-US" altLang="ko-KR" sz="1000" b="0" kern="1200" spc="0" baseline="0" dirty="0">
                        <a:ln w="1270">
                          <a:solidFill>
                            <a:schemeClr val="bg1">
                              <a:lumMod val="75000"/>
                              <a:alpha val="0"/>
                            </a:schemeClr>
                          </a:solidFill>
                        </a:ln>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cs typeface="Arial" pitchFamily="34" charset="0"/>
                      </a:endParaRPr>
                    </a:p>
                    <a:p>
                      <a:pPr marL="0">
                        <a:lnSpc>
                          <a:spcPct val="114000"/>
                        </a:lnSpc>
                        <a:spcBef>
                          <a:spcPts val="0"/>
                        </a:spcBef>
                        <a:defRPr/>
                      </a:pPr>
                      <a:r>
                        <a:rPr lang="en-US" altLang="ko-KR" sz="1000" b="0" kern="1200" spc="0" baseline="0" dirty="0">
                          <a:ln w="1270">
                            <a:solidFill>
                              <a:schemeClr val="bg1">
                                <a:lumMod val="75000"/>
                                <a:alpha val="0"/>
                              </a:schemeClr>
                            </a:solidFill>
                          </a:ln>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cs typeface="Arial" pitchFamily="34" charset="0"/>
                        </a:rPr>
                        <a:t>T 02-2112-7858</a:t>
                      </a:r>
                    </a:p>
                    <a:p>
                      <a:pPr marL="0">
                        <a:lnSpc>
                          <a:spcPct val="114000"/>
                        </a:lnSpc>
                        <a:spcBef>
                          <a:spcPts val="0"/>
                        </a:spcBef>
                        <a:defRPr/>
                      </a:pPr>
                      <a:r>
                        <a:rPr lang="en-US" altLang="ko-KR" sz="1000" b="0" kern="1200" spc="0" baseline="0" dirty="0">
                          <a:ln w="1270">
                            <a:solidFill>
                              <a:schemeClr val="bg1">
                                <a:lumMod val="75000"/>
                                <a:alpha val="0"/>
                              </a:schemeClr>
                            </a:solidFill>
                          </a:ln>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cs typeface="Arial" pitchFamily="34" charset="0"/>
                        </a:rPr>
                        <a:t>E junsikuhm@kr.kpmg.com</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a:lnSpc>
                          <a:spcPct val="114000"/>
                        </a:lnSpc>
                        <a:spcBef>
                          <a:spcPts val="0"/>
                        </a:spcBef>
                        <a:defRPr/>
                      </a:pPr>
                      <a:endParaRPr lang="en-US" altLang="ko-KR" sz="1000" b="0" kern="1200" spc="0" baseline="0" dirty="0">
                        <a:ln w="1270">
                          <a:solidFill>
                            <a:schemeClr val="bg1">
                              <a:lumMod val="75000"/>
                              <a:alpha val="0"/>
                            </a:schemeClr>
                          </a:solidFill>
                        </a:ln>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cs typeface="Arial" pitchFamily="34"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49009677"/>
                  </a:ext>
                </a:extLst>
              </a:tr>
              <a:tr h="885969">
                <a:tc>
                  <a:txBody>
                    <a:bodyPr/>
                    <a:lstStyle/>
                    <a:p>
                      <a:pPr marL="0">
                        <a:lnSpc>
                          <a:spcPct val="114000"/>
                        </a:lnSpc>
                        <a:spcBef>
                          <a:spcPts val="0"/>
                        </a:spcBef>
                        <a:defRPr/>
                      </a:pPr>
                      <a:r>
                        <a:rPr lang="ko-KR" altLang="en-US" sz="1000" b="0" kern="1200" spc="0" baseline="0" dirty="0" err="1">
                          <a:ln w="1270">
                            <a:solidFill>
                              <a:schemeClr val="bg1">
                                <a:lumMod val="75000"/>
                                <a:alpha val="0"/>
                              </a:schemeClr>
                            </a:solidFill>
                          </a:ln>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cs typeface="Arial" pitchFamily="34" charset="0"/>
                        </a:rPr>
                        <a:t>이덕영</a:t>
                      </a:r>
                      <a:endParaRPr lang="en-US" altLang="ko-KR" sz="1000" b="0" kern="1200" spc="0" baseline="0" dirty="0">
                        <a:ln w="1270">
                          <a:solidFill>
                            <a:schemeClr val="bg1">
                              <a:lumMod val="75000"/>
                              <a:alpha val="0"/>
                            </a:schemeClr>
                          </a:solidFill>
                        </a:ln>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cs typeface="Arial" pitchFamily="34" charset="0"/>
                      </a:endParaRPr>
                    </a:p>
                    <a:p>
                      <a:pPr marL="0">
                        <a:lnSpc>
                          <a:spcPct val="114000"/>
                        </a:lnSpc>
                        <a:spcBef>
                          <a:spcPts val="0"/>
                        </a:spcBef>
                        <a:defRPr/>
                      </a:pPr>
                      <a:r>
                        <a:rPr lang="ko-KR" altLang="en-US" sz="1000" b="0" kern="1200" spc="0" baseline="0" dirty="0">
                          <a:ln w="1270">
                            <a:solidFill>
                              <a:schemeClr val="bg1">
                                <a:lumMod val="75000"/>
                                <a:alpha val="0"/>
                              </a:schemeClr>
                            </a:solidFill>
                          </a:ln>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cs typeface="Arial" pitchFamily="34" charset="0"/>
                        </a:rPr>
                        <a:t>상무</a:t>
                      </a:r>
                      <a:endParaRPr lang="en-US" altLang="ko-KR" sz="1000" b="0" kern="1200" spc="0" baseline="0" dirty="0">
                        <a:ln w="1270">
                          <a:solidFill>
                            <a:schemeClr val="bg1">
                              <a:lumMod val="75000"/>
                              <a:alpha val="0"/>
                            </a:schemeClr>
                          </a:solidFill>
                        </a:ln>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cs typeface="Arial" pitchFamily="34" charset="0"/>
                      </a:endParaRPr>
                    </a:p>
                    <a:p>
                      <a:pPr marL="0">
                        <a:lnSpc>
                          <a:spcPct val="114000"/>
                        </a:lnSpc>
                        <a:spcBef>
                          <a:spcPts val="0"/>
                        </a:spcBef>
                        <a:defRPr/>
                      </a:pPr>
                      <a:r>
                        <a:rPr lang="en-US" altLang="ko-KR" sz="1000" b="0" kern="1200" spc="0" baseline="0" dirty="0">
                          <a:ln w="1270">
                            <a:solidFill>
                              <a:schemeClr val="bg1">
                                <a:lumMod val="75000"/>
                                <a:alpha val="0"/>
                              </a:schemeClr>
                            </a:solidFill>
                          </a:ln>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cs typeface="Arial" pitchFamily="34" charset="0"/>
                        </a:rPr>
                        <a:t>T 02-2112-6636</a:t>
                      </a:r>
                    </a:p>
                    <a:p>
                      <a:pPr marL="0">
                        <a:lnSpc>
                          <a:spcPct val="114000"/>
                        </a:lnSpc>
                        <a:spcBef>
                          <a:spcPts val="0"/>
                        </a:spcBef>
                        <a:defRPr/>
                      </a:pPr>
                      <a:r>
                        <a:rPr lang="en-US" altLang="ko-KR" sz="1000" b="0" kern="1200" spc="0" baseline="0" dirty="0">
                          <a:ln w="1270">
                            <a:solidFill>
                              <a:schemeClr val="bg1">
                                <a:lumMod val="75000"/>
                                <a:alpha val="0"/>
                              </a:schemeClr>
                            </a:solidFill>
                          </a:ln>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cs typeface="Arial" pitchFamily="34" charset="0"/>
                        </a:rPr>
                        <a:t>E deokyeonglee@kr.kpmg.com</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nSpc>
                          <a:spcPct val="114000"/>
                        </a:lnSpc>
                        <a:spcBef>
                          <a:spcPts val="0"/>
                        </a:spcBef>
                        <a:defRPr/>
                      </a:pPr>
                      <a:r>
                        <a:rPr lang="ko-KR" altLang="en-US" sz="1000" b="0" kern="1200" spc="0" baseline="0" dirty="0" err="1">
                          <a:ln w="1270">
                            <a:solidFill>
                              <a:schemeClr val="bg1">
                                <a:lumMod val="75000"/>
                                <a:alpha val="0"/>
                              </a:schemeClr>
                            </a:solidFill>
                          </a:ln>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cs typeface="Arial" pitchFamily="34" charset="0"/>
                        </a:rPr>
                        <a:t>범승형</a:t>
                      </a:r>
                      <a:endParaRPr lang="en-US" altLang="ko-KR" sz="1000" b="0" kern="1200" spc="0" baseline="0" dirty="0">
                        <a:ln w="1270">
                          <a:solidFill>
                            <a:schemeClr val="bg1">
                              <a:lumMod val="75000"/>
                              <a:alpha val="0"/>
                            </a:schemeClr>
                          </a:solidFill>
                        </a:ln>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cs typeface="Arial" pitchFamily="34" charset="0"/>
                      </a:endParaRPr>
                    </a:p>
                    <a:p>
                      <a:pPr marL="0">
                        <a:lnSpc>
                          <a:spcPct val="114000"/>
                        </a:lnSpc>
                        <a:spcBef>
                          <a:spcPts val="0"/>
                        </a:spcBef>
                        <a:defRPr/>
                      </a:pPr>
                      <a:r>
                        <a:rPr lang="ko-KR" altLang="en-US" sz="1000" b="0" kern="1200" spc="0" baseline="0" dirty="0">
                          <a:ln w="1270">
                            <a:solidFill>
                              <a:schemeClr val="bg1">
                                <a:lumMod val="75000"/>
                                <a:alpha val="0"/>
                              </a:schemeClr>
                            </a:solidFill>
                          </a:ln>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cs typeface="Arial" pitchFamily="34" charset="0"/>
                        </a:rPr>
                        <a:t>상무</a:t>
                      </a:r>
                      <a:endParaRPr lang="en-US" altLang="ko-KR" sz="1000" b="0" kern="1200" spc="0" baseline="0" dirty="0">
                        <a:ln w="1270">
                          <a:solidFill>
                            <a:schemeClr val="bg1">
                              <a:lumMod val="75000"/>
                              <a:alpha val="0"/>
                            </a:schemeClr>
                          </a:solidFill>
                        </a:ln>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cs typeface="Arial" pitchFamily="34" charset="0"/>
                      </a:endParaRPr>
                    </a:p>
                    <a:p>
                      <a:pPr marL="0">
                        <a:lnSpc>
                          <a:spcPct val="114000"/>
                        </a:lnSpc>
                        <a:spcBef>
                          <a:spcPts val="0"/>
                        </a:spcBef>
                        <a:defRPr/>
                      </a:pPr>
                      <a:r>
                        <a:rPr lang="en-US" altLang="ko-KR" sz="1000" b="0" kern="1200" spc="0" baseline="0" dirty="0">
                          <a:ln w="1270">
                            <a:solidFill>
                              <a:schemeClr val="bg1">
                                <a:lumMod val="75000"/>
                                <a:alpha val="0"/>
                              </a:schemeClr>
                            </a:solidFill>
                          </a:ln>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cs typeface="Arial" pitchFamily="34" charset="0"/>
                        </a:rPr>
                        <a:t>T 02-2112-3287</a:t>
                      </a:r>
                    </a:p>
                    <a:p>
                      <a:pPr marL="0">
                        <a:lnSpc>
                          <a:spcPct val="114000"/>
                        </a:lnSpc>
                        <a:spcBef>
                          <a:spcPts val="0"/>
                        </a:spcBef>
                        <a:defRPr/>
                      </a:pPr>
                      <a:r>
                        <a:rPr lang="en-US" altLang="ko-KR" sz="1000" b="0" kern="1200" spc="0" baseline="0" dirty="0">
                          <a:ln w="1270">
                            <a:solidFill>
                              <a:schemeClr val="bg1">
                                <a:lumMod val="75000"/>
                                <a:alpha val="0"/>
                              </a:schemeClr>
                            </a:solidFill>
                          </a:ln>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cs typeface="Arial" pitchFamily="34" charset="0"/>
                        </a:rPr>
                        <a:t>E sbeom@kr.kpmg.com</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a:lnSpc>
                          <a:spcPct val="114000"/>
                        </a:lnSpc>
                        <a:spcBef>
                          <a:spcPts val="0"/>
                        </a:spcBef>
                        <a:defRPr/>
                      </a:pPr>
                      <a:endParaRPr lang="en-US" altLang="ko-KR" sz="1000" b="0" kern="1200" spc="0" baseline="0" dirty="0">
                        <a:ln w="1270">
                          <a:solidFill>
                            <a:schemeClr val="bg1">
                              <a:lumMod val="75000"/>
                              <a:alpha val="0"/>
                            </a:schemeClr>
                          </a:solidFill>
                        </a:ln>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cs typeface="Arial" pitchFamily="34"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a:lnSpc>
                          <a:spcPct val="114000"/>
                        </a:lnSpc>
                        <a:spcBef>
                          <a:spcPts val="0"/>
                        </a:spcBef>
                        <a:defRPr/>
                      </a:pPr>
                      <a:endParaRPr lang="en-US" altLang="ko-KR" sz="1000" b="0" kern="1200" spc="0" baseline="0" dirty="0">
                        <a:ln w="1270">
                          <a:solidFill>
                            <a:schemeClr val="bg1">
                              <a:lumMod val="75000"/>
                              <a:alpha val="0"/>
                            </a:schemeClr>
                          </a:solidFill>
                        </a:ln>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cs typeface="Arial" pitchFamily="34"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13042591"/>
                  </a:ext>
                </a:extLst>
              </a:tr>
              <a:tr h="287119">
                <a:tc gridSpan="4">
                  <a:txBody>
                    <a:bodyPr/>
                    <a:lstStyle/>
                    <a:p>
                      <a:pPr marL="0" defTabSz="914400">
                        <a:lnSpc>
                          <a:spcPct val="100000"/>
                        </a:lnSpc>
                        <a:spcBef>
                          <a:spcPts val="0"/>
                        </a:spcBef>
                        <a:spcAft>
                          <a:spcPts val="0"/>
                        </a:spcAft>
                        <a:defRPr/>
                      </a:pPr>
                      <a:endParaRPr kumimoji="0" lang="en-US" altLang="ko-KR" sz="1000" b="0" i="0" u="none" strike="noStrike" kern="0" cap="none" spc="0" normalizeH="0" baseline="0" dirty="0">
                        <a:ln w="1270">
                          <a:solidFill>
                            <a:schemeClr val="bg1">
                              <a:lumMod val="75000"/>
                              <a:alpha val="0"/>
                            </a:schemeClr>
                          </a:solidFill>
                        </a:ln>
                        <a:gradFill>
                          <a:gsLst>
                            <a:gs pos="0">
                              <a:schemeClr val="bg1"/>
                            </a:gs>
                            <a:gs pos="100000">
                              <a:schemeClr val="bg1"/>
                            </a:gs>
                          </a:gsLst>
                          <a:lin ang="5400000" scaled="1"/>
                        </a:gradFill>
                        <a:effectLst/>
                        <a:uLnTx/>
                        <a:uFillTx/>
                        <a:latin typeface="KoPub돋움체 Bold" panose="00000800000000000000" pitchFamily="2" charset="-127"/>
                        <a:ea typeface="KoPub돋움체 Bold" panose="00000800000000000000" pitchFamily="2" charset="-127"/>
                        <a:cs typeface="Arial" pitchFamily="34" charset="0"/>
                      </a:endParaRPr>
                    </a:p>
                    <a:p>
                      <a:pPr marL="0" defTabSz="914400">
                        <a:lnSpc>
                          <a:spcPct val="100000"/>
                        </a:lnSpc>
                        <a:spcBef>
                          <a:spcPts val="0"/>
                        </a:spcBef>
                        <a:spcAft>
                          <a:spcPts val="0"/>
                        </a:spcAft>
                        <a:defRPr/>
                      </a:pPr>
                      <a:endParaRPr kumimoji="0" lang="en-US" altLang="ko-KR" sz="1000" b="0" i="0" u="none" strike="noStrike" kern="0" cap="none" spc="0" normalizeH="0" baseline="0" dirty="0">
                        <a:ln w="1270">
                          <a:solidFill>
                            <a:schemeClr val="bg1">
                              <a:lumMod val="75000"/>
                              <a:alpha val="0"/>
                            </a:schemeClr>
                          </a:solidFill>
                        </a:ln>
                        <a:gradFill>
                          <a:gsLst>
                            <a:gs pos="0">
                              <a:schemeClr val="bg1"/>
                            </a:gs>
                            <a:gs pos="100000">
                              <a:schemeClr val="bg1"/>
                            </a:gs>
                          </a:gsLst>
                          <a:lin ang="5400000" scaled="1"/>
                        </a:gradFill>
                        <a:effectLst/>
                        <a:uLnTx/>
                        <a:uFillTx/>
                        <a:latin typeface="KoPub돋움체 Bold" panose="00000800000000000000" pitchFamily="2" charset="-127"/>
                        <a:ea typeface="KoPub돋움체 Bold" panose="00000800000000000000" pitchFamily="2" charset="-127"/>
                        <a:cs typeface="Arial" pitchFamily="34" charset="0"/>
                      </a:endParaRPr>
                    </a:p>
                    <a:p>
                      <a:pPr marL="0" defTabSz="914400">
                        <a:lnSpc>
                          <a:spcPct val="100000"/>
                        </a:lnSpc>
                        <a:spcBef>
                          <a:spcPts val="0"/>
                        </a:spcBef>
                        <a:spcAft>
                          <a:spcPts val="0"/>
                        </a:spcAft>
                        <a:defRPr/>
                      </a:pPr>
                      <a:endParaRPr kumimoji="0" lang="en-US" altLang="ko-KR" sz="1000" b="0" i="0" u="none" strike="noStrike" kern="0" cap="none" spc="0" normalizeH="0" baseline="0" dirty="0">
                        <a:ln w="1270">
                          <a:solidFill>
                            <a:schemeClr val="bg1">
                              <a:lumMod val="75000"/>
                              <a:alpha val="0"/>
                            </a:schemeClr>
                          </a:solidFill>
                        </a:ln>
                        <a:gradFill>
                          <a:gsLst>
                            <a:gs pos="0">
                              <a:schemeClr val="bg1"/>
                            </a:gs>
                            <a:gs pos="100000">
                              <a:schemeClr val="bg1"/>
                            </a:gs>
                          </a:gsLst>
                          <a:lin ang="5400000" scaled="1"/>
                        </a:gradFill>
                        <a:effectLst/>
                        <a:uLnTx/>
                        <a:uFillTx/>
                        <a:latin typeface="KoPub돋움체 Bold" panose="00000800000000000000" pitchFamily="2" charset="-127"/>
                        <a:ea typeface="KoPub돋움체 Bold" panose="00000800000000000000" pitchFamily="2" charset="-127"/>
                        <a:cs typeface="Arial" pitchFamily="34" charset="0"/>
                      </a:endParaRPr>
                    </a:p>
                    <a:p>
                      <a:pPr marL="0" defTabSz="914400">
                        <a:lnSpc>
                          <a:spcPct val="100000"/>
                        </a:lnSpc>
                        <a:spcBef>
                          <a:spcPts val="0"/>
                        </a:spcBef>
                        <a:spcAft>
                          <a:spcPts val="0"/>
                        </a:spcAft>
                        <a:defRPr/>
                      </a:pPr>
                      <a:endParaRPr kumimoji="0" lang="en-US" altLang="ko-KR" sz="1000" b="0" i="0" u="none" strike="noStrike" kern="0" cap="none" spc="0" normalizeH="0" baseline="0" dirty="0">
                        <a:ln w="1270">
                          <a:solidFill>
                            <a:schemeClr val="bg1">
                              <a:lumMod val="75000"/>
                              <a:alpha val="0"/>
                            </a:schemeClr>
                          </a:solidFill>
                        </a:ln>
                        <a:gradFill>
                          <a:gsLst>
                            <a:gs pos="0">
                              <a:schemeClr val="bg1"/>
                            </a:gs>
                            <a:gs pos="100000">
                              <a:schemeClr val="bg1"/>
                            </a:gs>
                          </a:gsLst>
                          <a:lin ang="5400000" scaled="1"/>
                        </a:gradFill>
                        <a:effectLst/>
                        <a:uLnTx/>
                        <a:uFillTx/>
                        <a:latin typeface="KoPub돋움체 Bold" panose="00000800000000000000" pitchFamily="2" charset="-127"/>
                        <a:ea typeface="KoPub돋움체 Bold" panose="00000800000000000000" pitchFamily="2" charset="-127"/>
                        <a:cs typeface="Arial" pitchFamily="34" charset="0"/>
                      </a:endParaRPr>
                    </a:p>
                    <a:p>
                      <a:pPr marL="0" defTabSz="914400">
                        <a:lnSpc>
                          <a:spcPct val="100000"/>
                        </a:lnSpc>
                        <a:spcBef>
                          <a:spcPts val="0"/>
                        </a:spcBef>
                        <a:spcAft>
                          <a:spcPts val="0"/>
                        </a:spcAft>
                        <a:defRPr/>
                      </a:pPr>
                      <a:endParaRPr kumimoji="0" lang="en-US" altLang="ko-KR" sz="1000" b="0" i="0" u="none" strike="noStrike" kern="0" cap="none" spc="0" normalizeH="0" baseline="0" dirty="0">
                        <a:ln w="1270">
                          <a:solidFill>
                            <a:schemeClr val="bg1">
                              <a:lumMod val="75000"/>
                              <a:alpha val="0"/>
                            </a:schemeClr>
                          </a:solidFill>
                        </a:ln>
                        <a:gradFill>
                          <a:gsLst>
                            <a:gs pos="0">
                              <a:schemeClr val="bg1"/>
                            </a:gs>
                            <a:gs pos="100000">
                              <a:schemeClr val="bg1"/>
                            </a:gs>
                          </a:gsLst>
                          <a:lin ang="5400000" scaled="1"/>
                        </a:gradFill>
                        <a:effectLst/>
                        <a:uLnTx/>
                        <a:uFillTx/>
                        <a:latin typeface="KoPub돋움체 Bold" panose="00000800000000000000" pitchFamily="2" charset="-127"/>
                        <a:ea typeface="KoPub돋움체 Bold" panose="00000800000000000000" pitchFamily="2" charset="-127"/>
                        <a:cs typeface="Arial" pitchFamily="34" charset="0"/>
                      </a:endParaRPr>
                    </a:p>
                    <a:p>
                      <a:pPr marL="0" defTabSz="914400">
                        <a:lnSpc>
                          <a:spcPct val="100000"/>
                        </a:lnSpc>
                        <a:spcBef>
                          <a:spcPts val="0"/>
                        </a:spcBef>
                        <a:spcAft>
                          <a:spcPts val="0"/>
                        </a:spcAft>
                        <a:defRPr/>
                      </a:pPr>
                      <a:endParaRPr kumimoji="0" lang="en-US" altLang="ko-KR" sz="1000" b="0" i="0" u="none" strike="noStrike" kern="0" cap="none" spc="0" normalizeH="0" baseline="0" dirty="0">
                        <a:ln w="1270">
                          <a:solidFill>
                            <a:schemeClr val="bg1">
                              <a:lumMod val="75000"/>
                              <a:alpha val="0"/>
                            </a:schemeClr>
                          </a:solidFill>
                        </a:ln>
                        <a:gradFill>
                          <a:gsLst>
                            <a:gs pos="0">
                              <a:schemeClr val="bg1"/>
                            </a:gs>
                            <a:gs pos="100000">
                              <a:schemeClr val="bg1"/>
                            </a:gs>
                          </a:gsLst>
                          <a:lin ang="5400000" scaled="1"/>
                        </a:gradFill>
                        <a:effectLst/>
                        <a:uLnTx/>
                        <a:uFillTx/>
                        <a:latin typeface="KoPub돋움체 Bold" panose="00000800000000000000" pitchFamily="2" charset="-127"/>
                        <a:ea typeface="KoPub돋움체 Bold" panose="00000800000000000000" pitchFamily="2" charset="-127"/>
                        <a:cs typeface="Arial" pitchFamily="34"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defTabSz="914400">
                        <a:lnSpc>
                          <a:spcPts val="830"/>
                        </a:lnSpc>
                        <a:spcBef>
                          <a:spcPts val="300"/>
                        </a:spcBef>
                        <a:spcAft>
                          <a:spcPts val="0"/>
                        </a:spcAft>
                        <a:defRPr/>
                      </a:pPr>
                      <a:endParaRPr lang="en-US" altLang="ko-KR" sz="850" b="0" spc="0" baseline="0" dirty="0">
                        <a:ln w="1270">
                          <a:solidFill>
                            <a:schemeClr val="bg1">
                              <a:lumMod val="75000"/>
                              <a:alpha val="0"/>
                            </a:schemeClr>
                          </a:solidFill>
                        </a:ln>
                        <a:solidFill>
                          <a:schemeClr val="bg1"/>
                        </a:solidFill>
                        <a:latin typeface="KoPub돋움체 Medium" panose="00000600000000000000" pitchFamily="2" charset="-127"/>
                        <a:ea typeface="KoPub돋움체 Medium" panose="00000600000000000000" pitchFamily="2" charset="-127"/>
                        <a:cs typeface="Arial" pitchFamily="34"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defTabSz="914400">
                        <a:lnSpc>
                          <a:spcPct val="100000"/>
                        </a:lnSpc>
                        <a:spcBef>
                          <a:spcPts val="0"/>
                        </a:spcBef>
                        <a:spcAft>
                          <a:spcPts val="0"/>
                        </a:spcAft>
                        <a:defRPr/>
                      </a:pPr>
                      <a:endParaRPr kumimoji="0" lang="en-US" altLang="ko-KR" sz="850" b="0" i="0" u="none" strike="noStrike" kern="0" cap="none" spc="0" normalizeH="0" baseline="0" dirty="0">
                        <a:ln w="1270">
                          <a:solidFill>
                            <a:schemeClr val="bg1">
                              <a:lumMod val="75000"/>
                              <a:alpha val="0"/>
                            </a:schemeClr>
                          </a:solidFill>
                        </a:ln>
                        <a:solidFill>
                          <a:schemeClr val="bg1"/>
                        </a:solidFill>
                        <a:effectLst/>
                        <a:uLnTx/>
                        <a:uFillTx/>
                        <a:latin typeface="+mn-ea"/>
                        <a:ea typeface="+mn-ea"/>
                        <a:cs typeface="Arial" pitchFamily="34"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defTabSz="914400">
                        <a:lnSpc>
                          <a:spcPct val="100000"/>
                        </a:lnSpc>
                        <a:spcBef>
                          <a:spcPts val="0"/>
                        </a:spcBef>
                        <a:spcAft>
                          <a:spcPts val="0"/>
                        </a:spcAft>
                        <a:defRPr/>
                      </a:pPr>
                      <a:endParaRPr kumimoji="0" lang="en-US" altLang="ko-KR" sz="1000" b="0" i="0" u="none" strike="noStrike" kern="0" cap="none" spc="0" normalizeH="0" baseline="0" dirty="0">
                        <a:ln w="1270">
                          <a:solidFill>
                            <a:schemeClr val="bg1">
                              <a:lumMod val="75000"/>
                              <a:alpha val="0"/>
                            </a:schemeClr>
                          </a:solidFill>
                        </a:ln>
                        <a:gradFill>
                          <a:gsLst>
                            <a:gs pos="0">
                              <a:schemeClr val="bg1"/>
                            </a:gs>
                            <a:gs pos="100000">
                              <a:schemeClr val="bg1"/>
                            </a:gs>
                          </a:gsLst>
                          <a:lin ang="5400000" scaled="1"/>
                        </a:gradFill>
                        <a:effectLst/>
                        <a:uLnTx/>
                        <a:uFillTx/>
                        <a:latin typeface="KoPub돋움체 Bold" panose="00000800000000000000" pitchFamily="2" charset="-127"/>
                        <a:ea typeface="KoPub돋움체 Bold" panose="00000800000000000000" pitchFamily="2" charset="-127"/>
                        <a:cs typeface="Arial" pitchFamily="34"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66576851"/>
                  </a:ext>
                </a:extLst>
              </a:tr>
              <a:tr h="416560">
                <a:tc gridSpan="4">
                  <a:txBody>
                    <a:bodyPr/>
                    <a:lstStyle/>
                    <a:p>
                      <a:pPr marL="0" defTabSz="914400">
                        <a:lnSpc>
                          <a:spcPct val="100000"/>
                        </a:lnSpc>
                        <a:spcBef>
                          <a:spcPts val="0"/>
                        </a:spcBef>
                        <a:spcAft>
                          <a:spcPts val="0"/>
                        </a:spcAft>
                        <a:defRPr/>
                      </a:pPr>
                      <a:r>
                        <a:rPr kumimoji="0" lang="ko-KR" altLang="en-US" sz="1400" b="0" i="0" u="none" strike="noStrike" kern="0" cap="none" spc="0" normalizeH="0" baseline="0" dirty="0">
                          <a:ln w="0">
                            <a:solidFill>
                              <a:schemeClr val="bg1">
                                <a:lumMod val="75000"/>
                                <a:alpha val="0"/>
                              </a:schemeClr>
                            </a:solidFill>
                          </a:ln>
                          <a:gradFill>
                            <a:gsLst>
                              <a:gs pos="0">
                                <a:schemeClr val="bg1"/>
                              </a:gs>
                              <a:gs pos="100000">
                                <a:schemeClr val="bg1"/>
                              </a:gs>
                            </a:gsLst>
                            <a:lin ang="5400000" scaled="1"/>
                          </a:gradFill>
                          <a:effectLst/>
                          <a:uLnTx/>
                          <a:uFillTx/>
                          <a:latin typeface="KoPub돋움체 Bold" panose="00000800000000000000" pitchFamily="2" charset="-127"/>
                          <a:ea typeface="KoPub돋움체 Bold" panose="00000800000000000000" pitchFamily="2" charset="-127"/>
                          <a:cs typeface="Arial" panose="020B0604020202020204" pitchFamily="34" charset="0"/>
                        </a:rPr>
                        <a:t>삼정</a:t>
                      </a:r>
                      <a:r>
                        <a:rPr kumimoji="0" lang="en-US" altLang="ko-KR" sz="1400" b="0" i="0" u="none" strike="noStrike" kern="0" cap="none" spc="0" normalizeH="0" baseline="0" dirty="0">
                          <a:ln w="0">
                            <a:solidFill>
                              <a:schemeClr val="bg1">
                                <a:lumMod val="75000"/>
                                <a:alpha val="0"/>
                              </a:schemeClr>
                            </a:solidFill>
                          </a:ln>
                          <a:gradFill>
                            <a:gsLst>
                              <a:gs pos="0">
                                <a:schemeClr val="bg1"/>
                              </a:gs>
                              <a:gs pos="100000">
                                <a:schemeClr val="bg1"/>
                              </a:gs>
                            </a:gsLst>
                            <a:lin ang="5400000" scaled="1"/>
                          </a:gradFill>
                          <a:effectLst/>
                          <a:uLnTx/>
                          <a:uFillTx/>
                          <a:latin typeface="KoPub돋움체 Bold" panose="00000800000000000000" pitchFamily="2" charset="-127"/>
                          <a:ea typeface="KoPub돋움체 Bold" panose="00000800000000000000" pitchFamily="2" charset="-127"/>
                          <a:cs typeface="Arial" panose="020B0604020202020204" pitchFamily="34" charset="0"/>
                        </a:rPr>
                        <a:t>KPMG </a:t>
                      </a:r>
                      <a:r>
                        <a:rPr kumimoji="0" lang="ko-KR" altLang="en-US" sz="1400" b="0" i="0" u="none" strike="noStrike" kern="0" cap="none" spc="0" normalizeH="0" baseline="0" dirty="0">
                          <a:ln w="0">
                            <a:solidFill>
                              <a:schemeClr val="bg1">
                                <a:lumMod val="75000"/>
                                <a:alpha val="0"/>
                              </a:schemeClr>
                            </a:solidFill>
                          </a:ln>
                          <a:gradFill>
                            <a:gsLst>
                              <a:gs pos="0">
                                <a:schemeClr val="bg1"/>
                              </a:gs>
                              <a:gs pos="100000">
                                <a:schemeClr val="bg1"/>
                              </a:gs>
                            </a:gsLst>
                            <a:lin ang="5400000" scaled="1"/>
                          </a:gradFill>
                          <a:effectLst/>
                          <a:uLnTx/>
                          <a:uFillTx/>
                          <a:latin typeface="KoPub돋움체 Bold" panose="00000800000000000000" pitchFamily="2" charset="-127"/>
                          <a:ea typeface="KoPub돋움체 Bold" panose="00000800000000000000" pitchFamily="2" charset="-127"/>
                          <a:cs typeface="Arial" panose="020B0604020202020204" pitchFamily="34" charset="0"/>
                        </a:rPr>
                        <a:t>경제연구원</a:t>
                      </a:r>
                      <a:endParaRPr kumimoji="0" lang="en-US" altLang="ko-KR" sz="1400" b="0" i="0" u="none" strike="noStrike" kern="0" cap="none" spc="0" normalizeH="0" baseline="0" dirty="0">
                        <a:ln w="0">
                          <a:solidFill>
                            <a:schemeClr val="bg1">
                              <a:lumMod val="75000"/>
                              <a:alpha val="0"/>
                            </a:schemeClr>
                          </a:solidFill>
                        </a:ln>
                        <a:gradFill>
                          <a:gsLst>
                            <a:gs pos="0">
                              <a:schemeClr val="bg1"/>
                            </a:gs>
                            <a:gs pos="100000">
                              <a:schemeClr val="bg1"/>
                            </a:gs>
                          </a:gsLst>
                          <a:lin ang="5400000" scaled="1"/>
                        </a:gradFill>
                        <a:effectLst/>
                        <a:uLnTx/>
                        <a:uFillTx/>
                        <a:latin typeface="KoPub돋움체 Bold" panose="00000800000000000000" pitchFamily="2" charset="-127"/>
                        <a:ea typeface="KoPub돋움체 Bold" panose="00000800000000000000" pitchFamily="2" charset="-127"/>
                        <a:cs typeface="Arial" panose="020B0604020202020204" pitchFamily="34" charset="0"/>
                      </a:endParaRPr>
                    </a:p>
                    <a:p>
                      <a:pPr marL="0" defTabSz="914400">
                        <a:lnSpc>
                          <a:spcPct val="100000"/>
                        </a:lnSpc>
                        <a:spcBef>
                          <a:spcPts val="0"/>
                        </a:spcBef>
                        <a:spcAft>
                          <a:spcPts val="0"/>
                        </a:spcAft>
                        <a:defRPr/>
                      </a:pPr>
                      <a:endParaRPr kumimoji="0" lang="en-US" altLang="ko-KR" sz="1000" b="0" i="0" u="none" strike="noStrike" kern="0" cap="none" spc="0" normalizeH="0" baseline="0" dirty="0">
                        <a:ln w="1270">
                          <a:solidFill>
                            <a:schemeClr val="bg1">
                              <a:lumMod val="75000"/>
                              <a:alpha val="0"/>
                            </a:schemeClr>
                          </a:solidFill>
                        </a:ln>
                        <a:gradFill>
                          <a:gsLst>
                            <a:gs pos="0">
                              <a:schemeClr val="bg1"/>
                            </a:gs>
                            <a:gs pos="100000">
                              <a:schemeClr val="bg1"/>
                            </a:gs>
                          </a:gsLst>
                          <a:lin ang="5400000" scaled="1"/>
                        </a:gradFill>
                        <a:effectLst/>
                        <a:uLnTx/>
                        <a:uFillTx/>
                        <a:latin typeface="KoPub돋움체 Bold" panose="00000800000000000000" pitchFamily="2" charset="-127"/>
                        <a:ea typeface="KoPub돋움체 Bold" panose="00000800000000000000" pitchFamily="2" charset="-127"/>
                        <a:cs typeface="Arial" pitchFamily="34"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defTabSz="914400">
                        <a:lnSpc>
                          <a:spcPts val="830"/>
                        </a:lnSpc>
                        <a:spcBef>
                          <a:spcPts val="300"/>
                        </a:spcBef>
                        <a:spcAft>
                          <a:spcPts val="0"/>
                        </a:spcAft>
                        <a:defRPr/>
                      </a:pPr>
                      <a:endParaRPr lang="en-US" altLang="ko-KR" sz="850" b="0" spc="0" baseline="0" dirty="0">
                        <a:ln w="1270">
                          <a:solidFill>
                            <a:schemeClr val="bg1">
                              <a:lumMod val="75000"/>
                              <a:alpha val="0"/>
                            </a:schemeClr>
                          </a:solidFill>
                        </a:ln>
                        <a:solidFill>
                          <a:schemeClr val="bg1"/>
                        </a:solidFill>
                        <a:latin typeface="KoPub돋움체 Medium" panose="00000600000000000000" pitchFamily="2" charset="-127"/>
                        <a:ea typeface="KoPub돋움체 Medium" panose="00000600000000000000" pitchFamily="2" charset="-127"/>
                        <a:cs typeface="Arial" pitchFamily="34"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defTabSz="914400">
                        <a:lnSpc>
                          <a:spcPct val="100000"/>
                        </a:lnSpc>
                        <a:spcBef>
                          <a:spcPts val="0"/>
                        </a:spcBef>
                        <a:spcAft>
                          <a:spcPts val="0"/>
                        </a:spcAft>
                        <a:defRPr/>
                      </a:pPr>
                      <a:endParaRPr kumimoji="0" lang="en-US" altLang="ko-KR" sz="850" b="0" i="0" u="none" strike="noStrike" kern="0" cap="none" spc="0" normalizeH="0" baseline="0" dirty="0">
                        <a:ln w="1270">
                          <a:solidFill>
                            <a:schemeClr val="bg1">
                              <a:lumMod val="75000"/>
                              <a:alpha val="0"/>
                            </a:schemeClr>
                          </a:solidFill>
                        </a:ln>
                        <a:solidFill>
                          <a:schemeClr val="bg1"/>
                        </a:solidFill>
                        <a:effectLst/>
                        <a:uLnTx/>
                        <a:uFillTx/>
                        <a:latin typeface="+mn-ea"/>
                        <a:ea typeface="+mn-ea"/>
                        <a:cs typeface="Arial" pitchFamily="34"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defTabSz="914400">
                        <a:lnSpc>
                          <a:spcPct val="100000"/>
                        </a:lnSpc>
                        <a:spcBef>
                          <a:spcPts val="0"/>
                        </a:spcBef>
                        <a:spcAft>
                          <a:spcPts val="0"/>
                        </a:spcAft>
                        <a:defRPr/>
                      </a:pPr>
                      <a:endParaRPr kumimoji="0" lang="en-US" altLang="ko-KR" sz="1000" b="0" i="0" u="none" strike="noStrike" kern="0" cap="none" spc="0" normalizeH="0" baseline="0" dirty="0">
                        <a:ln w="1270">
                          <a:solidFill>
                            <a:schemeClr val="bg1">
                              <a:lumMod val="75000"/>
                              <a:alpha val="0"/>
                            </a:schemeClr>
                          </a:solidFill>
                        </a:ln>
                        <a:gradFill>
                          <a:gsLst>
                            <a:gs pos="0">
                              <a:schemeClr val="bg1"/>
                            </a:gs>
                            <a:gs pos="100000">
                              <a:schemeClr val="bg1"/>
                            </a:gs>
                          </a:gsLst>
                          <a:lin ang="5400000" scaled="1"/>
                        </a:gradFill>
                        <a:effectLst/>
                        <a:uLnTx/>
                        <a:uFillTx/>
                        <a:latin typeface="KoPub돋움체 Bold" panose="00000800000000000000" pitchFamily="2" charset="-127"/>
                        <a:ea typeface="KoPub돋움체 Bold" panose="00000800000000000000" pitchFamily="2" charset="-127"/>
                        <a:cs typeface="Arial" pitchFamily="34"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24282585"/>
                  </a:ext>
                </a:extLst>
              </a:tr>
              <a:tr h="697315">
                <a:tc>
                  <a:txBody>
                    <a:bodyPr/>
                    <a:lstStyle/>
                    <a:p>
                      <a:pPr>
                        <a:tabLst>
                          <a:tab pos="392100" algn="l"/>
                        </a:tabLst>
                      </a:pPr>
                      <a:r>
                        <a:rPr kumimoji="0" lang="ko-KR" altLang="en-US" sz="1000" b="0" i="0" u="none" strike="noStrike" kern="0" cap="none" spc="0" normalizeH="0" baseline="0" dirty="0" err="1">
                          <a:ln w="1270">
                            <a:solidFill>
                              <a:schemeClr val="bg1">
                                <a:lumMod val="75000"/>
                                <a:alpha val="0"/>
                              </a:schemeClr>
                            </a:solidFill>
                          </a:ln>
                          <a:gradFill>
                            <a:gsLst>
                              <a:gs pos="0">
                                <a:schemeClr val="bg1"/>
                              </a:gs>
                              <a:gs pos="100000">
                                <a:schemeClr val="bg1"/>
                              </a:gs>
                            </a:gsLst>
                            <a:lin ang="5400000" scaled="1"/>
                          </a:gradFill>
                          <a:effectLst/>
                          <a:uLnTx/>
                          <a:uFillTx/>
                          <a:latin typeface="KoPub돋움체 Bold" panose="00000800000000000000" pitchFamily="2" charset="-127"/>
                          <a:ea typeface="KoPub돋움체 Bold" panose="00000800000000000000" pitchFamily="2" charset="-127"/>
                          <a:cs typeface="Arial" pitchFamily="34" charset="0"/>
                        </a:rPr>
                        <a:t>박도휘</a:t>
                      </a:r>
                      <a:br>
                        <a:rPr kumimoji="0" lang="ko-KR" altLang="en-US" sz="1000" b="0" i="0" u="none" strike="noStrike" kern="0" cap="none" spc="0" normalizeH="0" baseline="0" dirty="0">
                          <a:ln w="1270">
                            <a:solidFill>
                              <a:schemeClr val="bg1">
                                <a:lumMod val="75000"/>
                                <a:alpha val="0"/>
                              </a:schemeClr>
                            </a:solidFill>
                          </a:ln>
                          <a:gradFill>
                            <a:gsLst>
                              <a:gs pos="0">
                                <a:schemeClr val="bg1"/>
                              </a:gs>
                              <a:gs pos="100000">
                                <a:schemeClr val="bg1"/>
                              </a:gs>
                            </a:gsLst>
                            <a:lin ang="5400000" scaled="1"/>
                          </a:gradFill>
                          <a:effectLst/>
                          <a:uLnTx/>
                          <a:uFillTx/>
                          <a:latin typeface="KoPub돋움체 Bold" panose="00000800000000000000" pitchFamily="2" charset="-127"/>
                          <a:ea typeface="KoPub돋움체 Bold" panose="00000800000000000000" pitchFamily="2" charset="-127"/>
                          <a:cs typeface="Arial" pitchFamily="34" charset="0"/>
                        </a:rPr>
                      </a:br>
                      <a:r>
                        <a:rPr kumimoji="0" lang="ko-KR" altLang="en-US" sz="1000" b="0" i="0" u="none" strike="noStrike" kern="0" cap="none" spc="0" normalizeH="0" baseline="0" dirty="0">
                          <a:ln w="1270">
                            <a:solidFill>
                              <a:schemeClr val="bg1">
                                <a:lumMod val="75000"/>
                                <a:alpha val="0"/>
                              </a:schemeClr>
                            </a:solidFill>
                          </a:ln>
                          <a:gradFill>
                            <a:gsLst>
                              <a:gs pos="0">
                                <a:schemeClr val="bg1"/>
                              </a:gs>
                              <a:gs pos="100000">
                                <a:schemeClr val="bg1"/>
                              </a:gs>
                            </a:gsLst>
                            <a:lin ang="5400000" scaled="1"/>
                          </a:gradFill>
                          <a:effectLst/>
                          <a:uLnTx/>
                          <a:uFillTx/>
                          <a:latin typeface="KoPub돋움체 Bold" panose="00000800000000000000" pitchFamily="2" charset="-127"/>
                          <a:ea typeface="KoPub돋움체 Bold" panose="00000800000000000000" pitchFamily="2" charset="-127"/>
                          <a:cs typeface="Arial" pitchFamily="34" charset="0"/>
                        </a:rPr>
                        <a:t>수석연구원</a:t>
                      </a:r>
                    </a:p>
                    <a:p>
                      <a:pPr>
                        <a:tabLst>
                          <a:tab pos="392100" algn="l"/>
                        </a:tabLst>
                      </a:pPr>
                      <a:r>
                        <a:rPr kumimoji="0" lang="en-US" altLang="ko-KR" sz="1000" b="0" i="0" u="none" strike="noStrike" kern="0" cap="none" spc="0" normalizeH="0" baseline="0" dirty="0">
                          <a:ln w="1270">
                            <a:solidFill>
                              <a:schemeClr val="bg1">
                                <a:lumMod val="75000"/>
                                <a:alpha val="0"/>
                              </a:schemeClr>
                            </a:solidFill>
                          </a:ln>
                          <a:gradFill>
                            <a:gsLst>
                              <a:gs pos="0">
                                <a:schemeClr val="bg1"/>
                              </a:gs>
                              <a:gs pos="100000">
                                <a:schemeClr val="bg1"/>
                              </a:gs>
                            </a:gsLst>
                            <a:lin ang="5400000" scaled="1"/>
                          </a:gradFill>
                          <a:effectLst/>
                          <a:uLnTx/>
                          <a:uFillTx/>
                          <a:latin typeface="KoPub돋움체 Bold" panose="00000800000000000000" pitchFamily="2" charset="-127"/>
                          <a:ea typeface="KoPub돋움체 Bold" panose="00000800000000000000" pitchFamily="2" charset="-127"/>
                          <a:cs typeface="Arial" pitchFamily="34" charset="0"/>
                        </a:rPr>
                        <a:t>T 02</a:t>
                      </a:r>
                      <a:r>
                        <a:rPr lang="en-US" altLang="ko-KR" sz="1000" b="0" kern="1200" spc="0" baseline="0" dirty="0">
                          <a:ln w="1270">
                            <a:solidFill>
                              <a:schemeClr val="bg1">
                                <a:lumMod val="75000"/>
                                <a:alpha val="0"/>
                              </a:schemeClr>
                            </a:solidFill>
                          </a:ln>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cs typeface="Arial" pitchFamily="34" charset="0"/>
                        </a:rPr>
                        <a:t>-</a:t>
                      </a:r>
                      <a:r>
                        <a:rPr kumimoji="0" lang="en-US" altLang="ko-KR" sz="1000" b="0" i="0" u="none" strike="noStrike" kern="0" cap="none" spc="0" normalizeH="0" baseline="0" dirty="0">
                          <a:ln w="1270">
                            <a:solidFill>
                              <a:schemeClr val="bg1">
                                <a:lumMod val="75000"/>
                                <a:alpha val="0"/>
                              </a:schemeClr>
                            </a:solidFill>
                          </a:ln>
                          <a:gradFill>
                            <a:gsLst>
                              <a:gs pos="0">
                                <a:schemeClr val="bg1"/>
                              </a:gs>
                              <a:gs pos="100000">
                                <a:schemeClr val="bg1"/>
                              </a:gs>
                            </a:gsLst>
                            <a:lin ang="5400000" scaled="1"/>
                          </a:gradFill>
                          <a:effectLst/>
                          <a:uLnTx/>
                          <a:uFillTx/>
                          <a:latin typeface="KoPub돋움체 Bold" panose="00000800000000000000" pitchFamily="2" charset="-127"/>
                          <a:ea typeface="KoPub돋움체 Bold" panose="00000800000000000000" pitchFamily="2" charset="-127"/>
                          <a:cs typeface="Arial" pitchFamily="34" charset="0"/>
                        </a:rPr>
                        <a:t>2112</a:t>
                      </a:r>
                      <a:r>
                        <a:rPr lang="en-US" altLang="ko-KR" sz="1000" b="0" kern="1200" spc="0" baseline="0" dirty="0">
                          <a:ln w="1270">
                            <a:solidFill>
                              <a:schemeClr val="bg1">
                                <a:lumMod val="75000"/>
                                <a:alpha val="0"/>
                              </a:schemeClr>
                            </a:solidFill>
                          </a:ln>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cs typeface="Arial" pitchFamily="34" charset="0"/>
                        </a:rPr>
                        <a:t>-</a:t>
                      </a:r>
                      <a:r>
                        <a:rPr kumimoji="0" lang="en-US" altLang="ko-KR" sz="1000" b="0" i="0" u="none" strike="noStrike" kern="0" cap="none" spc="0" normalizeH="0" baseline="0" dirty="0">
                          <a:ln w="1270">
                            <a:solidFill>
                              <a:schemeClr val="bg1">
                                <a:lumMod val="75000"/>
                                <a:alpha val="0"/>
                              </a:schemeClr>
                            </a:solidFill>
                          </a:ln>
                          <a:gradFill>
                            <a:gsLst>
                              <a:gs pos="0">
                                <a:schemeClr val="bg1"/>
                              </a:gs>
                              <a:gs pos="100000">
                                <a:schemeClr val="bg1"/>
                              </a:gs>
                            </a:gsLst>
                            <a:lin ang="5400000" scaled="1"/>
                          </a:gradFill>
                          <a:effectLst/>
                          <a:uLnTx/>
                          <a:uFillTx/>
                          <a:latin typeface="KoPub돋움체 Bold" panose="00000800000000000000" pitchFamily="2" charset="-127"/>
                          <a:ea typeface="KoPub돋움체 Bold" panose="00000800000000000000" pitchFamily="2" charset="-127"/>
                          <a:cs typeface="Arial" pitchFamily="34" charset="0"/>
                        </a:rPr>
                        <a:t>0904</a:t>
                      </a:r>
                      <a:br>
                        <a:rPr kumimoji="0" lang="en-US" altLang="ko-KR" sz="1000" b="0" i="0" u="none" strike="noStrike" kern="0" cap="none" spc="0" normalizeH="0" baseline="0" dirty="0">
                          <a:ln w="1270">
                            <a:solidFill>
                              <a:schemeClr val="bg1">
                                <a:lumMod val="75000"/>
                                <a:alpha val="0"/>
                              </a:schemeClr>
                            </a:solidFill>
                          </a:ln>
                          <a:gradFill>
                            <a:gsLst>
                              <a:gs pos="0">
                                <a:schemeClr val="bg1"/>
                              </a:gs>
                              <a:gs pos="100000">
                                <a:schemeClr val="bg1"/>
                              </a:gs>
                            </a:gsLst>
                            <a:lin ang="5400000" scaled="1"/>
                          </a:gradFill>
                          <a:effectLst/>
                          <a:uLnTx/>
                          <a:uFillTx/>
                          <a:latin typeface="KoPub돋움체 Bold" panose="00000800000000000000" pitchFamily="2" charset="-127"/>
                          <a:ea typeface="KoPub돋움체 Bold" panose="00000800000000000000" pitchFamily="2" charset="-127"/>
                          <a:cs typeface="Arial" pitchFamily="34" charset="0"/>
                        </a:rPr>
                      </a:br>
                      <a:r>
                        <a:rPr lang="en-US" altLang="ko-KR" sz="1000" b="0" kern="1200" spc="0" baseline="0" dirty="0">
                          <a:ln w="1270">
                            <a:solidFill>
                              <a:schemeClr val="bg1">
                                <a:lumMod val="75000"/>
                                <a:alpha val="0"/>
                              </a:schemeClr>
                            </a:solidFill>
                          </a:ln>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cs typeface="Arial" pitchFamily="34" charset="0"/>
                        </a:rPr>
                        <a:t>E </a:t>
                      </a:r>
                      <a:r>
                        <a:rPr kumimoji="0" lang="en-US" altLang="ko-KR" sz="1000" b="0" i="0" u="none" strike="noStrike" kern="0" cap="none" spc="0" normalizeH="0" baseline="0" dirty="0">
                          <a:ln w="1270">
                            <a:solidFill>
                              <a:schemeClr val="bg1">
                                <a:lumMod val="75000"/>
                                <a:alpha val="0"/>
                              </a:schemeClr>
                            </a:solidFill>
                          </a:ln>
                          <a:gradFill>
                            <a:gsLst>
                              <a:gs pos="0">
                                <a:schemeClr val="bg1"/>
                              </a:gs>
                              <a:gs pos="100000">
                                <a:schemeClr val="bg1"/>
                              </a:gs>
                            </a:gsLst>
                            <a:lin ang="5400000" scaled="1"/>
                          </a:gradFill>
                          <a:effectLst/>
                          <a:uLnTx/>
                          <a:uFillTx/>
                          <a:latin typeface="KoPub돋움체 Bold" panose="00000800000000000000" pitchFamily="2" charset="-127"/>
                          <a:ea typeface="KoPub돋움체 Bold" panose="00000800000000000000" pitchFamily="2" charset="-127"/>
                          <a:cs typeface="Arial" pitchFamily="34" charset="0"/>
                        </a:rPr>
                        <a:t>dohwipark@kr.kpmg.com</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tabLst>
                          <a:tab pos="392100" algn="l"/>
                        </a:tabLst>
                      </a:pPr>
                      <a:r>
                        <a:rPr kumimoji="0" lang="ko-KR" altLang="en-US" sz="1000" b="0" i="0" u="none" strike="noStrike" kern="0" cap="none" spc="0" normalizeH="0" baseline="0" dirty="0">
                          <a:ln w="1270">
                            <a:solidFill>
                              <a:schemeClr val="bg1">
                                <a:lumMod val="75000"/>
                                <a:alpha val="0"/>
                              </a:schemeClr>
                            </a:solidFill>
                          </a:ln>
                          <a:gradFill>
                            <a:gsLst>
                              <a:gs pos="0">
                                <a:schemeClr val="bg1"/>
                              </a:gs>
                              <a:gs pos="100000">
                                <a:schemeClr val="bg1"/>
                              </a:gs>
                            </a:gsLst>
                            <a:lin ang="5400000" scaled="1"/>
                          </a:gradFill>
                          <a:effectLst/>
                          <a:uLnTx/>
                          <a:uFillTx/>
                          <a:latin typeface="KoPub돋움체 Bold" panose="00000800000000000000" pitchFamily="2" charset="-127"/>
                          <a:ea typeface="KoPub돋움체 Bold" panose="00000800000000000000" pitchFamily="2" charset="-127"/>
                          <a:cs typeface="Arial" pitchFamily="34" charset="0"/>
                        </a:rPr>
                        <a:t>강민영</a:t>
                      </a:r>
                      <a:br>
                        <a:rPr kumimoji="0" lang="ko-KR" altLang="en-US" sz="1000" b="0" i="0" u="none" strike="noStrike" kern="0" cap="none" spc="0" normalizeH="0" baseline="0" dirty="0">
                          <a:ln w="1270">
                            <a:solidFill>
                              <a:schemeClr val="bg1">
                                <a:lumMod val="75000"/>
                                <a:alpha val="0"/>
                              </a:schemeClr>
                            </a:solidFill>
                          </a:ln>
                          <a:gradFill>
                            <a:gsLst>
                              <a:gs pos="0">
                                <a:schemeClr val="bg1"/>
                              </a:gs>
                              <a:gs pos="100000">
                                <a:schemeClr val="bg1"/>
                              </a:gs>
                            </a:gsLst>
                            <a:lin ang="5400000" scaled="1"/>
                          </a:gradFill>
                          <a:effectLst/>
                          <a:uLnTx/>
                          <a:uFillTx/>
                          <a:latin typeface="KoPub돋움체 Bold" panose="00000800000000000000" pitchFamily="2" charset="-127"/>
                          <a:ea typeface="KoPub돋움체 Bold" panose="00000800000000000000" pitchFamily="2" charset="-127"/>
                          <a:cs typeface="Arial" pitchFamily="34" charset="0"/>
                        </a:rPr>
                      </a:br>
                      <a:r>
                        <a:rPr kumimoji="0" lang="ko-KR" altLang="en-US" sz="1000" b="0" i="0" u="none" strike="noStrike" kern="0" cap="none" spc="0" normalizeH="0" baseline="0" dirty="0">
                          <a:ln w="1270">
                            <a:solidFill>
                              <a:schemeClr val="bg1">
                                <a:lumMod val="75000"/>
                                <a:alpha val="0"/>
                              </a:schemeClr>
                            </a:solidFill>
                          </a:ln>
                          <a:gradFill>
                            <a:gsLst>
                              <a:gs pos="0">
                                <a:schemeClr val="bg1"/>
                              </a:gs>
                              <a:gs pos="100000">
                                <a:schemeClr val="bg1"/>
                              </a:gs>
                            </a:gsLst>
                            <a:lin ang="5400000" scaled="1"/>
                          </a:gradFill>
                          <a:effectLst/>
                          <a:uLnTx/>
                          <a:uFillTx/>
                          <a:latin typeface="KoPub돋움체 Bold" panose="00000800000000000000" pitchFamily="2" charset="-127"/>
                          <a:ea typeface="KoPub돋움체 Bold" panose="00000800000000000000" pitchFamily="2" charset="-127"/>
                          <a:cs typeface="Arial" pitchFamily="34" charset="0"/>
                        </a:rPr>
                        <a:t>책임연구원</a:t>
                      </a:r>
                    </a:p>
                    <a:p>
                      <a:pPr>
                        <a:tabLst>
                          <a:tab pos="392100" algn="l"/>
                        </a:tabLst>
                      </a:pPr>
                      <a:r>
                        <a:rPr kumimoji="0" lang="en-US" altLang="ko-KR" sz="1000" b="0" i="0" u="none" strike="noStrike" kern="0" cap="none" spc="0" normalizeH="0" baseline="0" dirty="0">
                          <a:ln w="1270">
                            <a:solidFill>
                              <a:schemeClr val="bg1">
                                <a:lumMod val="75000"/>
                                <a:alpha val="0"/>
                              </a:schemeClr>
                            </a:solidFill>
                          </a:ln>
                          <a:gradFill>
                            <a:gsLst>
                              <a:gs pos="0">
                                <a:schemeClr val="bg1"/>
                              </a:gs>
                              <a:gs pos="100000">
                                <a:schemeClr val="bg1"/>
                              </a:gs>
                            </a:gsLst>
                            <a:lin ang="5400000" scaled="1"/>
                          </a:gradFill>
                          <a:effectLst/>
                          <a:uLnTx/>
                          <a:uFillTx/>
                          <a:latin typeface="KoPub돋움체 Bold" panose="00000800000000000000" pitchFamily="2" charset="-127"/>
                          <a:ea typeface="KoPub돋움체 Bold" panose="00000800000000000000" pitchFamily="2" charset="-127"/>
                          <a:cs typeface="Arial" pitchFamily="34" charset="0"/>
                        </a:rPr>
                        <a:t>T 02</a:t>
                      </a:r>
                      <a:r>
                        <a:rPr lang="en-US" altLang="ko-KR" sz="1000" b="0" kern="1200" spc="0" baseline="0" dirty="0">
                          <a:ln w="1270">
                            <a:solidFill>
                              <a:schemeClr val="bg1">
                                <a:lumMod val="75000"/>
                                <a:alpha val="0"/>
                              </a:schemeClr>
                            </a:solidFill>
                          </a:ln>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cs typeface="Arial" pitchFamily="34" charset="0"/>
                        </a:rPr>
                        <a:t>-</a:t>
                      </a:r>
                      <a:r>
                        <a:rPr kumimoji="0" lang="en-US" altLang="ko-KR" sz="1000" b="0" i="0" u="none" strike="noStrike" kern="0" cap="none" spc="0" normalizeH="0" baseline="0" dirty="0">
                          <a:ln w="1270">
                            <a:solidFill>
                              <a:schemeClr val="bg1">
                                <a:lumMod val="75000"/>
                                <a:alpha val="0"/>
                              </a:schemeClr>
                            </a:solidFill>
                          </a:ln>
                          <a:gradFill>
                            <a:gsLst>
                              <a:gs pos="0">
                                <a:schemeClr val="bg1"/>
                              </a:gs>
                              <a:gs pos="100000">
                                <a:schemeClr val="bg1"/>
                              </a:gs>
                            </a:gsLst>
                            <a:lin ang="5400000" scaled="1"/>
                          </a:gradFill>
                          <a:effectLst/>
                          <a:uLnTx/>
                          <a:uFillTx/>
                          <a:latin typeface="KoPub돋움체 Bold" panose="00000800000000000000" pitchFamily="2" charset="-127"/>
                          <a:ea typeface="KoPub돋움체 Bold" panose="00000800000000000000" pitchFamily="2" charset="-127"/>
                          <a:cs typeface="Arial" pitchFamily="34" charset="0"/>
                        </a:rPr>
                        <a:t>2112</a:t>
                      </a:r>
                      <a:r>
                        <a:rPr lang="en-US" altLang="ko-KR" sz="1000" b="0" kern="1200" spc="0" baseline="0" dirty="0">
                          <a:ln w="1270">
                            <a:solidFill>
                              <a:schemeClr val="bg1">
                                <a:lumMod val="75000"/>
                                <a:alpha val="0"/>
                              </a:schemeClr>
                            </a:solidFill>
                          </a:ln>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cs typeface="Arial" pitchFamily="34" charset="0"/>
                        </a:rPr>
                        <a:t>-</a:t>
                      </a:r>
                      <a:r>
                        <a:rPr kumimoji="0" lang="en-US" altLang="ko-KR" sz="1000" b="0" i="0" u="none" strike="noStrike" kern="0" cap="none" spc="0" normalizeH="0" baseline="0" dirty="0">
                          <a:ln w="1270">
                            <a:solidFill>
                              <a:schemeClr val="bg1">
                                <a:lumMod val="75000"/>
                                <a:alpha val="0"/>
                              </a:schemeClr>
                            </a:solidFill>
                          </a:ln>
                          <a:gradFill>
                            <a:gsLst>
                              <a:gs pos="0">
                                <a:schemeClr val="bg1"/>
                              </a:gs>
                              <a:gs pos="100000">
                                <a:schemeClr val="bg1"/>
                              </a:gs>
                            </a:gsLst>
                            <a:lin ang="5400000" scaled="1"/>
                          </a:gradFill>
                          <a:effectLst/>
                          <a:uLnTx/>
                          <a:uFillTx/>
                          <a:latin typeface="KoPub돋움체 Bold" panose="00000800000000000000" pitchFamily="2" charset="-127"/>
                          <a:ea typeface="KoPub돋움체 Bold" panose="00000800000000000000" pitchFamily="2" charset="-127"/>
                          <a:cs typeface="Arial" pitchFamily="34" charset="0"/>
                        </a:rPr>
                        <a:t>6617</a:t>
                      </a:r>
                    </a:p>
                    <a:p>
                      <a:pPr>
                        <a:tabLst>
                          <a:tab pos="392100" algn="l"/>
                        </a:tabLst>
                      </a:pPr>
                      <a:r>
                        <a:rPr lang="en-US" altLang="ko-KR" sz="1000" b="0" kern="1200" spc="0" baseline="0" dirty="0">
                          <a:ln w="1270">
                            <a:solidFill>
                              <a:schemeClr val="bg1">
                                <a:lumMod val="75000"/>
                                <a:alpha val="0"/>
                              </a:schemeClr>
                            </a:solidFill>
                          </a:ln>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cs typeface="Arial" pitchFamily="34" charset="0"/>
                        </a:rPr>
                        <a:t>E </a:t>
                      </a:r>
                      <a:r>
                        <a:rPr kumimoji="0" lang="en-US" altLang="ko-KR" sz="1000" b="0" i="0" u="none" strike="noStrike" kern="0" cap="none" spc="0" normalizeH="0" baseline="0" dirty="0">
                          <a:ln w="1270">
                            <a:solidFill>
                              <a:schemeClr val="bg1">
                                <a:lumMod val="75000"/>
                                <a:alpha val="0"/>
                              </a:schemeClr>
                            </a:solidFill>
                          </a:ln>
                          <a:gradFill>
                            <a:gsLst>
                              <a:gs pos="0">
                                <a:schemeClr val="bg1"/>
                              </a:gs>
                              <a:gs pos="100000">
                                <a:schemeClr val="bg1"/>
                              </a:gs>
                            </a:gsLst>
                            <a:lin ang="5400000" scaled="1"/>
                          </a:gradFill>
                          <a:effectLst/>
                          <a:uLnTx/>
                          <a:uFillTx/>
                          <a:latin typeface="KoPub돋움체 Bold" panose="00000800000000000000" pitchFamily="2" charset="-127"/>
                          <a:ea typeface="KoPub돋움체 Bold" panose="00000800000000000000" pitchFamily="2" charset="-127"/>
                          <a:cs typeface="Arial" pitchFamily="34" charset="0"/>
                        </a:rPr>
                        <a:t>minyoungkang@kr.kpmg.com</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algn="l" defTabSz="914400" rtl="0" eaLnBrk="1" latinLnBrk="1" hangingPunct="1">
                        <a:lnSpc>
                          <a:spcPct val="90000"/>
                        </a:lnSpc>
                        <a:spcBef>
                          <a:spcPts val="300"/>
                        </a:spcBef>
                        <a:spcAft>
                          <a:spcPts val="0"/>
                        </a:spcAft>
                        <a:defRPr/>
                      </a:pPr>
                      <a:endParaRPr kumimoji="0" lang="en-US" altLang="ko-KR" sz="1000" b="0" i="0" u="none" strike="noStrike" kern="0" cap="none" spc="0" normalizeH="0" baseline="0" dirty="0">
                        <a:ln w="1270">
                          <a:solidFill>
                            <a:schemeClr val="bg1">
                              <a:lumMod val="75000"/>
                              <a:alpha val="0"/>
                            </a:schemeClr>
                          </a:solidFill>
                        </a:ln>
                        <a:gradFill>
                          <a:gsLst>
                            <a:gs pos="0">
                              <a:schemeClr val="bg1"/>
                            </a:gs>
                            <a:gs pos="100000">
                              <a:schemeClr val="bg1"/>
                            </a:gs>
                          </a:gsLst>
                          <a:lin ang="5400000" scaled="1"/>
                        </a:gradFill>
                        <a:effectLst/>
                        <a:uLnTx/>
                        <a:uFillTx/>
                        <a:latin typeface="KoPub돋움체 Bold" panose="00000800000000000000" pitchFamily="2" charset="-127"/>
                        <a:ea typeface="KoPub돋움체 Bold" panose="00000800000000000000" pitchFamily="2" charset="-127"/>
                        <a:cs typeface="Arial" pitchFamily="34"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1" hangingPunct="1">
                        <a:lnSpc>
                          <a:spcPct val="90000"/>
                        </a:lnSpc>
                        <a:spcBef>
                          <a:spcPts val="300"/>
                        </a:spcBef>
                        <a:spcAft>
                          <a:spcPts val="0"/>
                        </a:spcAft>
                        <a:defRPr/>
                      </a:pPr>
                      <a:r>
                        <a:rPr kumimoji="0" lang="ko-KR" altLang="en-US" sz="1000" b="0" i="0" u="none" strike="noStrike" kern="0" cap="none" spc="0" normalizeH="0" baseline="0" dirty="0" err="1">
                          <a:ln w="1270">
                            <a:solidFill>
                              <a:schemeClr val="bg1">
                                <a:lumMod val="75000"/>
                                <a:alpha val="0"/>
                              </a:schemeClr>
                            </a:solidFill>
                          </a:ln>
                          <a:gradFill>
                            <a:gsLst>
                              <a:gs pos="0">
                                <a:schemeClr val="bg1"/>
                              </a:gs>
                              <a:gs pos="100000">
                                <a:schemeClr val="bg1"/>
                              </a:gs>
                            </a:gsLst>
                            <a:lin ang="5400000" scaled="1"/>
                          </a:gradFill>
                          <a:effectLst/>
                          <a:uLnTx/>
                          <a:uFillTx/>
                          <a:latin typeface="KoPub돋움체 Bold" panose="00000800000000000000" pitchFamily="2" charset="-127"/>
                          <a:ea typeface="KoPub돋움체 Bold" panose="00000800000000000000" pitchFamily="2" charset="-127"/>
                          <a:cs typeface="Arial" pitchFamily="34" charset="0"/>
                        </a:rPr>
                        <a:t>이시언</a:t>
                      </a:r>
                      <a:endParaRPr kumimoji="0" lang="en-US" altLang="ko-KR" sz="1000" b="0" i="0" u="none" strike="noStrike" kern="0" cap="none" spc="0" normalizeH="0" baseline="0" dirty="0">
                        <a:ln w="1270">
                          <a:solidFill>
                            <a:schemeClr val="bg1">
                              <a:lumMod val="75000"/>
                              <a:alpha val="0"/>
                            </a:schemeClr>
                          </a:solidFill>
                        </a:ln>
                        <a:gradFill>
                          <a:gsLst>
                            <a:gs pos="0">
                              <a:schemeClr val="bg1"/>
                            </a:gs>
                            <a:gs pos="100000">
                              <a:schemeClr val="bg1"/>
                            </a:gs>
                          </a:gsLst>
                          <a:lin ang="5400000" scaled="1"/>
                        </a:gradFill>
                        <a:effectLst/>
                        <a:uLnTx/>
                        <a:uFillTx/>
                        <a:latin typeface="KoPub돋움체 Bold" panose="00000800000000000000" pitchFamily="2" charset="-127"/>
                        <a:ea typeface="KoPub돋움체 Bold" panose="00000800000000000000" pitchFamily="2" charset="-127"/>
                        <a:cs typeface="Arial" pitchFamily="34" charset="0"/>
                      </a:endParaRPr>
                    </a:p>
                    <a:p>
                      <a:pPr marL="0" algn="l" defTabSz="914400" rtl="0" eaLnBrk="1" latinLnBrk="1" hangingPunct="1">
                        <a:lnSpc>
                          <a:spcPct val="90000"/>
                        </a:lnSpc>
                        <a:spcBef>
                          <a:spcPts val="300"/>
                        </a:spcBef>
                        <a:spcAft>
                          <a:spcPts val="0"/>
                        </a:spcAft>
                        <a:defRPr/>
                      </a:pPr>
                      <a:r>
                        <a:rPr kumimoji="0" lang="ko-KR" altLang="en-US" sz="1000" b="0" i="0" u="none" strike="noStrike" kern="0" cap="none" spc="0" normalizeH="0" baseline="0" dirty="0">
                          <a:ln w="1270">
                            <a:solidFill>
                              <a:schemeClr val="bg1">
                                <a:lumMod val="75000"/>
                                <a:alpha val="0"/>
                              </a:schemeClr>
                            </a:solidFill>
                          </a:ln>
                          <a:gradFill>
                            <a:gsLst>
                              <a:gs pos="0">
                                <a:schemeClr val="bg1"/>
                              </a:gs>
                              <a:gs pos="100000">
                                <a:schemeClr val="bg1"/>
                              </a:gs>
                            </a:gsLst>
                            <a:lin ang="5400000" scaled="1"/>
                          </a:gradFill>
                          <a:effectLst/>
                          <a:uLnTx/>
                          <a:uFillTx/>
                          <a:latin typeface="KoPub돋움체 Bold" panose="00000800000000000000" pitchFamily="2" charset="-127"/>
                          <a:ea typeface="KoPub돋움체 Bold" panose="00000800000000000000" pitchFamily="2" charset="-127"/>
                          <a:cs typeface="Arial" pitchFamily="34" charset="0"/>
                        </a:rPr>
                        <a:t>연구원</a:t>
                      </a:r>
                      <a:endParaRPr kumimoji="0" lang="en-US" altLang="ko-KR" sz="1000" b="0" i="0" u="none" strike="noStrike" kern="0" cap="none" spc="0" normalizeH="0" baseline="0" dirty="0">
                        <a:ln w="1270">
                          <a:solidFill>
                            <a:schemeClr val="bg1">
                              <a:lumMod val="75000"/>
                              <a:alpha val="0"/>
                            </a:schemeClr>
                          </a:solidFill>
                        </a:ln>
                        <a:gradFill>
                          <a:gsLst>
                            <a:gs pos="0">
                              <a:schemeClr val="bg1"/>
                            </a:gs>
                            <a:gs pos="100000">
                              <a:schemeClr val="bg1"/>
                            </a:gs>
                          </a:gsLst>
                          <a:lin ang="5400000" scaled="1"/>
                        </a:gradFill>
                        <a:effectLst/>
                        <a:uLnTx/>
                        <a:uFillTx/>
                        <a:latin typeface="KoPub돋움체 Bold" panose="00000800000000000000" pitchFamily="2" charset="-127"/>
                        <a:ea typeface="KoPub돋움체 Bold" panose="00000800000000000000" pitchFamily="2" charset="-127"/>
                        <a:cs typeface="Arial" pitchFamily="34" charset="0"/>
                      </a:endParaRPr>
                    </a:p>
                    <a:p>
                      <a:pPr marL="0" algn="l" defTabSz="914400" rtl="0" eaLnBrk="1" latinLnBrk="1" hangingPunct="1">
                        <a:lnSpc>
                          <a:spcPct val="90000"/>
                        </a:lnSpc>
                        <a:spcBef>
                          <a:spcPts val="300"/>
                        </a:spcBef>
                        <a:spcAft>
                          <a:spcPts val="0"/>
                        </a:spcAft>
                        <a:defRPr/>
                      </a:pPr>
                      <a:r>
                        <a:rPr kumimoji="0" lang="en-US" altLang="ko-KR" sz="1000" b="0" i="0" u="none" strike="noStrike" kern="0" cap="none" spc="0" normalizeH="0" baseline="0" dirty="0">
                          <a:ln w="1270">
                            <a:solidFill>
                              <a:schemeClr val="bg1">
                                <a:lumMod val="75000"/>
                                <a:alpha val="0"/>
                              </a:schemeClr>
                            </a:solidFill>
                          </a:ln>
                          <a:gradFill>
                            <a:gsLst>
                              <a:gs pos="0">
                                <a:schemeClr val="bg1"/>
                              </a:gs>
                              <a:gs pos="100000">
                                <a:schemeClr val="bg1"/>
                              </a:gs>
                            </a:gsLst>
                            <a:lin ang="5400000" scaled="1"/>
                          </a:gradFill>
                          <a:effectLst/>
                          <a:uLnTx/>
                          <a:uFillTx/>
                          <a:latin typeface="KoPub돋움체 Bold" panose="00000800000000000000" pitchFamily="2" charset="-127"/>
                          <a:ea typeface="KoPub돋움체 Bold" panose="00000800000000000000" pitchFamily="2" charset="-127"/>
                          <a:cs typeface="Arial" pitchFamily="34" charset="0"/>
                        </a:rPr>
                        <a:t>T 02-2112-0181</a:t>
                      </a:r>
                    </a:p>
                    <a:p>
                      <a:pPr marL="0" algn="l" defTabSz="914400" rtl="0" eaLnBrk="1" latinLnBrk="1" hangingPunct="1">
                        <a:lnSpc>
                          <a:spcPct val="90000"/>
                        </a:lnSpc>
                        <a:spcBef>
                          <a:spcPts val="300"/>
                        </a:spcBef>
                        <a:spcAft>
                          <a:spcPts val="0"/>
                        </a:spcAft>
                        <a:defRPr/>
                      </a:pPr>
                      <a:r>
                        <a:rPr kumimoji="0" lang="en-US" altLang="ko-KR" sz="1000" b="0" i="0" u="none" strike="noStrike" kern="0" cap="none" spc="0" normalizeH="0" baseline="0" dirty="0">
                          <a:ln w="1270">
                            <a:solidFill>
                              <a:schemeClr val="bg1">
                                <a:lumMod val="75000"/>
                                <a:alpha val="0"/>
                              </a:schemeClr>
                            </a:solidFill>
                          </a:ln>
                          <a:gradFill>
                            <a:gsLst>
                              <a:gs pos="0">
                                <a:schemeClr val="bg1"/>
                              </a:gs>
                              <a:gs pos="100000">
                                <a:schemeClr val="bg1"/>
                              </a:gs>
                            </a:gsLst>
                            <a:lin ang="5400000" scaled="1"/>
                          </a:gradFill>
                          <a:effectLst/>
                          <a:uLnTx/>
                          <a:uFillTx/>
                          <a:latin typeface="KoPub돋움체 Bold" panose="00000800000000000000" pitchFamily="2" charset="-127"/>
                          <a:ea typeface="KoPub돋움체 Bold" panose="00000800000000000000" pitchFamily="2" charset="-127"/>
                          <a:cs typeface="Arial" pitchFamily="34" charset="0"/>
                        </a:rPr>
                        <a:t>E seanlee7@kr.kpmg.com</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7734086"/>
                  </a:ext>
                </a:extLst>
              </a:tr>
              <a:tr h="221488">
                <a:tc>
                  <a:txBody>
                    <a:bodyPr/>
                    <a:lstStyle/>
                    <a:p>
                      <a:pPr marL="0" defTabSz="914400">
                        <a:lnSpc>
                          <a:spcPct val="100000"/>
                        </a:lnSpc>
                        <a:spcBef>
                          <a:spcPts val="0"/>
                        </a:spcBef>
                        <a:spcAft>
                          <a:spcPts val="0"/>
                        </a:spcAft>
                        <a:defRPr/>
                      </a:pPr>
                      <a:endParaRPr kumimoji="0" lang="en-US" altLang="ko-KR" sz="1100" b="0" i="0" u="none" strike="noStrike" kern="0" cap="none" spc="0" normalizeH="0" baseline="0" dirty="0">
                        <a:ln w="1270">
                          <a:solidFill>
                            <a:schemeClr val="bg1">
                              <a:lumMod val="75000"/>
                              <a:alpha val="0"/>
                            </a:schemeClr>
                          </a:solidFill>
                        </a:ln>
                        <a:gradFill>
                          <a:gsLst>
                            <a:gs pos="0">
                              <a:schemeClr val="bg1"/>
                            </a:gs>
                            <a:gs pos="100000">
                              <a:schemeClr val="bg1"/>
                            </a:gs>
                          </a:gsLst>
                          <a:lin ang="5400000" scaled="1"/>
                        </a:gradFill>
                        <a:effectLst/>
                        <a:uLnTx/>
                        <a:uFillTx/>
                        <a:latin typeface="KoPub돋움체 Bold" panose="00000800000000000000" pitchFamily="2" charset="-127"/>
                        <a:ea typeface="KoPub돋움체 Bold" panose="00000800000000000000" pitchFamily="2" charset="-127"/>
                        <a:cs typeface="Arial" pitchFamily="34"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defTabSz="914400">
                        <a:lnSpc>
                          <a:spcPts val="830"/>
                        </a:lnSpc>
                        <a:spcBef>
                          <a:spcPts val="300"/>
                        </a:spcBef>
                        <a:spcAft>
                          <a:spcPts val="0"/>
                        </a:spcAft>
                        <a:defRPr/>
                      </a:pPr>
                      <a:endParaRPr lang="en-US" altLang="ko-KR" sz="1100" b="0" spc="0" baseline="0" dirty="0">
                        <a:ln w="1270">
                          <a:solidFill>
                            <a:schemeClr val="bg1">
                              <a:lumMod val="75000"/>
                              <a:alpha val="0"/>
                            </a:schemeClr>
                          </a:solidFill>
                        </a:ln>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cs typeface="Arial" pitchFamily="34"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defTabSz="914400">
                        <a:lnSpc>
                          <a:spcPct val="100000"/>
                        </a:lnSpc>
                        <a:spcBef>
                          <a:spcPts val="0"/>
                        </a:spcBef>
                        <a:spcAft>
                          <a:spcPts val="0"/>
                        </a:spcAft>
                        <a:defRPr/>
                      </a:pPr>
                      <a:endParaRPr kumimoji="0" lang="en-US" altLang="ko-KR" sz="1100" b="0" i="0" u="none" strike="noStrike" kern="0" cap="none" spc="0" normalizeH="0" baseline="0" dirty="0">
                        <a:ln w="1270">
                          <a:solidFill>
                            <a:schemeClr val="bg1">
                              <a:lumMod val="75000"/>
                              <a:alpha val="0"/>
                            </a:schemeClr>
                          </a:solidFill>
                        </a:ln>
                        <a:gradFill>
                          <a:gsLst>
                            <a:gs pos="0">
                              <a:schemeClr val="bg1"/>
                            </a:gs>
                            <a:gs pos="100000">
                              <a:schemeClr val="bg1"/>
                            </a:gs>
                          </a:gsLst>
                          <a:lin ang="5400000" scaled="1"/>
                        </a:gradFill>
                        <a:effectLst/>
                        <a:uLnTx/>
                        <a:uFillTx/>
                        <a:latin typeface="KoPub돋움체 Bold" panose="00000800000000000000" pitchFamily="2" charset="-127"/>
                        <a:ea typeface="KoPub돋움체 Bold" panose="00000800000000000000" pitchFamily="2" charset="-127"/>
                        <a:cs typeface="Arial" pitchFamily="34"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defTabSz="914400">
                        <a:lnSpc>
                          <a:spcPct val="100000"/>
                        </a:lnSpc>
                        <a:spcBef>
                          <a:spcPts val="0"/>
                        </a:spcBef>
                        <a:spcAft>
                          <a:spcPts val="0"/>
                        </a:spcAft>
                        <a:defRPr/>
                      </a:pPr>
                      <a:endParaRPr kumimoji="0" lang="en-US" altLang="ko-KR" sz="1100" b="0" i="0" u="none" strike="noStrike" kern="0" cap="none" spc="0" normalizeH="0" baseline="0" dirty="0">
                        <a:ln w="1270">
                          <a:solidFill>
                            <a:schemeClr val="bg1">
                              <a:lumMod val="75000"/>
                              <a:alpha val="0"/>
                            </a:schemeClr>
                          </a:solidFill>
                        </a:ln>
                        <a:gradFill>
                          <a:gsLst>
                            <a:gs pos="0">
                              <a:schemeClr val="bg1"/>
                            </a:gs>
                            <a:gs pos="100000">
                              <a:schemeClr val="bg1"/>
                            </a:gs>
                          </a:gsLst>
                          <a:lin ang="5400000" scaled="1"/>
                        </a:gradFill>
                        <a:effectLst/>
                        <a:uLnTx/>
                        <a:uFillTx/>
                        <a:latin typeface="KoPub돋움체 Bold" panose="00000800000000000000" pitchFamily="2" charset="-127"/>
                        <a:ea typeface="KoPub돋움체 Bold" panose="00000800000000000000" pitchFamily="2" charset="-127"/>
                        <a:cs typeface="Arial" pitchFamily="34"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26225259"/>
                  </a:ext>
                </a:extLst>
              </a:tr>
            </a:tbl>
          </a:graphicData>
        </a:graphic>
      </p:graphicFrame>
    </p:spTree>
    <p:extLst>
      <p:ext uri="{BB962C8B-B14F-4D97-AF65-F5344CB8AC3E}">
        <p14:creationId xmlns:p14="http://schemas.microsoft.com/office/powerpoint/2010/main" val="3964819767"/>
      </p:ext>
    </p:extLst>
  </p:cSld>
  <p:clrMapOvr>
    <a:masterClrMapping/>
  </p:clrMapOvr>
</p:sld>
</file>

<file path=ppt/theme/theme1.xml><?xml version="1.0" encoding="utf-8"?>
<a:theme xmlns:a="http://schemas.openxmlformats.org/drawingml/2006/main" name="Office 테마">
  <a:themeElements>
    <a:clrScheme name="Office 테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테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8007A509638504CA075577B0A78C43C" ma:contentTypeVersion="79" ma:contentTypeDescription="Create a new document." ma:contentTypeScope="" ma:versionID="f00120920bcee853da363c4d9d6a181b">
  <xsd:schema xmlns:xsd="http://www.w3.org/2001/XMLSchema" xmlns:xs="http://www.w3.org/2001/XMLSchema" xmlns:p="http://schemas.microsoft.com/office/2006/metadata/properties" xmlns:ns1="http://schemas.microsoft.com/sharepoint/v3" xmlns:ns3="1c657212-07cd-4eb2-8173-68663959c5b7" targetNamespace="http://schemas.microsoft.com/office/2006/metadata/properties" ma:root="true" ma:fieldsID="ff9733e702ec93a5e27b10f0a91b5c1f" ns1:_="" ns3:_="">
    <xsd:import namespace="http://schemas.microsoft.com/sharepoint/v3"/>
    <xsd:import namespace="1c657212-07cd-4eb2-8173-68663959c5b7"/>
    <xsd:element name="properties">
      <xsd:complexType>
        <xsd:sequence>
          <xsd:element name="documentManagement">
            <xsd:complexType>
              <xsd:all>
                <xsd:element ref="ns3:KPMGGlobalThumbnailImage" minOccurs="0"/>
                <xsd:element ref="ns3:KPMGGlobalKeyContactPerson" minOccurs="0"/>
                <xsd:element ref="ns1:URL" minOccurs="0"/>
                <xsd:element ref="ns3:Economy" minOccurs="0"/>
                <xsd:element ref="ns3:ERI_x0020_Report_x0020_Type" minOccurs="0"/>
                <xsd:element ref="ns3:Korean_x0020_Title" minOccurs="0"/>
                <xsd:element ref="ns3:Korean_x0020_Abstract" minOccurs="0"/>
                <xsd:element ref="ns3:Big_x0020_Thumbnail_x0020_Image" minOccurs="0"/>
                <xsd:element ref="ns3:Region_kr" minOccurs="0"/>
                <xsd:element ref="ns3:Industry_x0020_Sector_x002f_SubSector_x0020_Selection_metalogix" minOccurs="0"/>
                <xsd:element ref="ns3:Function_x002f_Service_x002f_SubService_x0020_Selection_metalogix" minOccurs="0"/>
                <xsd:element ref="ns3:Language_metalogix" minOccurs="0"/>
                <xsd:element ref="ns3:Media_x0020_Type_metalogix" minOccurs="0"/>
                <xsd:element ref="ns3:Global_x0020_Country_metalogix" minOccurs="0"/>
                <xsd:element ref="ns3:Audience_x0020_Level_metalogix" minOccurs="0"/>
                <xsd:element ref="ns3:Content_x0020_Use_metalogix" minOccurs="0"/>
                <xsd:element ref="ns3:Primary_x0020_Owner_metalogix" minOccurs="0"/>
                <xsd:element ref="ns3:Publication_x0020_Date_metalogix" minOccurs="0"/>
                <xsd:element ref="ns3:Category" minOccurs="0"/>
                <xsd:element ref="ns3:MediaServiceMetadata" minOccurs="0"/>
                <xsd:element ref="ns3:MediaServiceFastMetadata"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URL" ma:index="13" nillable="true" ma:displayName="URL" ma:format="Hyperlink" ma:internalName="URL" ma:readOnly="false">
      <xsd:complexType>
        <xsd:complexContent>
          <xsd:extension base="dms:URL">
            <xsd:sequence>
              <xsd:element name="Url" type="dms:ValidUrl" minOccurs="0" nillable="true"/>
              <xsd:element name="Description" type="xsd:string"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1c657212-07cd-4eb2-8173-68663959c5b7" elementFormDefault="qualified">
    <xsd:import namespace="http://schemas.microsoft.com/office/2006/documentManagement/types"/>
    <xsd:import namespace="http://schemas.microsoft.com/office/infopath/2007/PartnerControls"/>
    <xsd:element name="KPMGGlobalThumbnailImage" ma:index="11" nillable="true" ma:displayName="Thumbnail Image" ma:description="This field is to associate a visual identify of the content&#10;&#10;이미지 저장하는 곳: https://intra.aspac.kpmg.com/sites/kr/ERI/TLimage/Forms/AllItems.aspx" ma:format="Image" ma:internalName="KPMGGlobalThumbnail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KPMGGlobalKeyContactPerson" ma:index="12" nillable="true" ma:displayName="Key Contact Person" ma:description="In addition to the Author field helps identify the Author/Creator/Publisher of the document/content publication. The Key Contact Person field is resulting in end users of the content not able to reach out to the team who helped created the content" ma:list="UserInfo" ma:SharePointGroup="0" ma:internalName="KPMGGlobalKeyContactPerson" ma:readOnly="false" ma:showField="NameWithPictur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conomy" ma:index="14" nillable="true" ma:displayName="Macro Economy" ma:internalName="Economy" ma:readOnly="false">
      <xsd:complexType>
        <xsd:complexContent>
          <xsd:extension base="dms:MultiChoice">
            <xsd:sequence>
              <xsd:element name="Value" maxOccurs="unbounded" minOccurs="0" nillable="true">
                <xsd:simpleType>
                  <xsd:restriction base="dms:Choice">
                    <xsd:enumeration value="국내외경제동향"/>
                  </xsd:restriction>
                </xsd:simpleType>
              </xsd:element>
            </xsd:sequence>
          </xsd:extension>
        </xsd:complexContent>
      </xsd:complexType>
    </xsd:element>
    <xsd:element name="ERI_x0020_Report_x0020_Type" ma:index="15" nillable="true" ma:displayName="ERI Report Type" ma:format="Dropdown" ma:internalName="ERI_x0020_Report_x0020_Type">
      <xsd:simpleType>
        <xsd:restriction base="dms:Choice">
          <xsd:enumeration value="(External Publication)"/>
          <xsd:enumeration value="Samjong Insight"/>
          <xsd:enumeration value="Issue Monitor"/>
          <xsd:enumeration value="Journal Review"/>
          <xsd:enumeration value="Book(단행본)"/>
          <xsd:enumeration value="(Internal Material)"/>
          <xsd:enumeration value="Global Thought Leadership"/>
          <xsd:enumeration value="Market Frontier"/>
          <xsd:enumeration value="Industry Profile"/>
          <xsd:enumeration value="Discussion memo"/>
          <xsd:enumeration value="Morning Briefing"/>
          <xsd:enumeration value="NK Insight"/>
          <xsd:enumeration value="Business Focus"/>
        </xsd:restriction>
      </xsd:simpleType>
    </xsd:element>
    <xsd:element name="Korean_x0020_Title" ma:index="16" nillable="true" ma:displayName="Report Title" ma:description="구 Korea Title 항목입니다." ma:indexed="true" ma:internalName="Korean_x0020_Title" ma:readOnly="false">
      <xsd:simpleType>
        <xsd:restriction base="dms:Text">
          <xsd:maxLength value="255"/>
        </xsd:restriction>
      </xsd:simpleType>
    </xsd:element>
    <xsd:element name="Korean_x0020_Abstract" ma:index="17" nillable="true" ma:displayName="Korean Abstract" ma:internalName="Korean_x0020_Abstract" ma:readOnly="false">
      <xsd:simpleType>
        <xsd:restriction base="dms:Note"/>
      </xsd:simpleType>
    </xsd:element>
    <xsd:element name="Big_x0020_Thumbnail_x0020_Image" ma:index="18" nillable="true" ma:displayName="Big Thumbnail Image" ma:description="Do Not Use" ma:format="Image" ma:internalName="Big_x0020_Thumbnail_x0020_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Region_kr" ma:index="19" nillable="true" ma:displayName="Local Information" ma:description="다중 선택이 가능하도록 생성 0422" ma:internalName="Region_kr" ma:readOnly="false">
      <xsd:complexType>
        <xsd:complexContent>
          <xsd:extension base="dms:MultiChoice">
            <xsd:sequence>
              <xsd:element name="Value" maxOccurs="unbounded" minOccurs="0" nillable="true">
                <xsd:simpleType>
                  <xsd:restriction base="dms:Choice">
                    <xsd:enumeration value="Global"/>
                    <xsd:enumeration value="Asia"/>
                    <xsd:enumeration value="America"/>
                    <xsd:enumeration value="Europe"/>
                    <xsd:enumeration value="MENA(Middle East &amp; Africa)"/>
                  </xsd:restriction>
                </xsd:simpleType>
              </xsd:element>
            </xsd:sequence>
          </xsd:extension>
        </xsd:complexContent>
      </xsd:complexType>
    </xsd:element>
    <xsd:element name="Industry_x0020_Sector_x002f_SubSector_x0020_Selection_metalogix" ma:index="20" nillable="true" ma:displayName="Industry Sector/SubSector Selection_metalogix" ma:description="* 구 작성 창입니다. 입력하지 않는 란입니다." ma:internalName="Industry_x0020_Sector_x002f_SubSector_x0020_Selection_metalogix" ma:readOnly="false">
      <xsd:simpleType>
        <xsd:restriction base="dms:Note"/>
      </xsd:simpleType>
    </xsd:element>
    <xsd:element name="Function_x002f_Service_x002f_SubService_x0020_Selection_metalogix" ma:index="21" nillable="true" ma:displayName="Function/Service/SubService Selection_metalogix" ma:description="* 구 작성 창입니다. 입력하지 않는 란입니다." ma:internalName="Function_x002f_Service_x002f_SubService_x0020_Selection_metalogix" ma:readOnly="false">
      <xsd:simpleType>
        <xsd:restriction base="dms:Note"/>
      </xsd:simpleType>
    </xsd:element>
    <xsd:element name="Language_metalogix" ma:index="22" nillable="true" ma:displayName="Language" ma:default="Korean" ma:format="Dropdown" ma:internalName="Language_metalogix" ma:readOnly="false">
      <xsd:simpleType>
        <xsd:union memberTypes="dms:Text">
          <xsd:simpleType>
            <xsd:restriction base="dms:Choice">
              <xsd:enumeration value="Korean"/>
              <xsd:enumeration value="English"/>
            </xsd:restriction>
          </xsd:simpleType>
        </xsd:union>
      </xsd:simpleType>
    </xsd:element>
    <xsd:element name="Media_x0020_Type_metalogix" ma:index="23" nillable="true" ma:displayName="Media Type" ma:default="PDF" ma:format="RadioButtons" ma:internalName="Media_x0020_Type_metalogix" ma:readOnly="false">
      <xsd:simpleType>
        <xsd:union memberTypes="dms:Text">
          <xsd:simpleType>
            <xsd:restriction base="dms:Choice">
              <xsd:enumeration value="DOC"/>
              <xsd:enumeration value="MSG"/>
              <xsd:enumeration value="PDF"/>
              <xsd:enumeration value="PPT"/>
              <xsd:enumeration value="TXT"/>
            </xsd:restriction>
          </xsd:simpleType>
        </xsd:union>
      </xsd:simpleType>
    </xsd:element>
    <xsd:element name="Global_x0020_Country_metalogix" ma:index="24" nillable="true" ma:displayName="Global Country" ma:description="Identifies the Country who owns the content and where it was created" ma:internalName="Global_x0020_Country_metalogix" ma:readOnly="false">
      <xsd:simpleType>
        <xsd:restriction base="dms:Text">
          <xsd:maxLength value="255"/>
        </xsd:restriction>
      </xsd:simpleType>
    </xsd:element>
    <xsd:element name="Audience_x0020_Level_metalogix" ma:index="25" nillable="true" ma:displayName="Audience Level" ma:default="All" ma:description="All, Partner, Sr. Mgr., Mgr., Associate" ma:format="Dropdown" ma:internalName="Audience_x0020_Level_metalogix" ma:readOnly="false">
      <xsd:simpleType>
        <xsd:restriction base="dms:Choice">
          <xsd:enumeration value="All"/>
          <xsd:enumeration value="Partner"/>
          <xsd:enumeration value="Sr. Mgr."/>
          <xsd:enumeration value="Mgr."/>
          <xsd:enumeration value="Associate"/>
        </xsd:restriction>
      </xsd:simpleType>
    </xsd:element>
    <xsd:element name="Content_x0020_Use_metalogix" ma:index="26" nillable="true" ma:displayName="Content Use" ma:description="Select 'Internal' for internal use only or 'Internal/External' for public use" ma:format="Dropdown" ma:internalName="Content_x0020_Use_metalogix" ma:readOnly="false">
      <xsd:simpleType>
        <xsd:restriction base="dms:Choice">
          <xsd:enumeration value="Internal"/>
          <xsd:enumeration value="Internal/External'"/>
        </xsd:restriction>
      </xsd:simpleType>
    </xsd:element>
    <xsd:element name="Primary_x0020_Owner_metalogix" ma:index="27" nillable="true" ma:displayName="Primary Owner" ma:default="No Selection" ma:description="Identifies the function, industry, business group which owns the content" ma:format="Dropdown" ma:internalName="Primary_x0020_Owner_metalogix" ma:readOnly="false">
      <xsd:simpleType>
        <xsd:restriction base="dms:Choice">
          <xsd:enumeration value="No Selection"/>
          <xsd:enumeration value="Advisory"/>
          <xsd:enumeration value="Audit"/>
          <xsd:enumeration value="Communucations"/>
          <xsd:enumeration value="Finance and Administration"/>
          <xsd:enumeration value="Human Resources"/>
          <xsd:enumeration value="Information Technology"/>
          <xsd:enumeration value="Knowledge Management"/>
          <xsd:enumeration value="Learning &amp; Development"/>
          <xsd:enumeration value="Legal Services"/>
          <xsd:enumeration value="Marketing"/>
          <xsd:enumeration value="Quality &amp; Risk Management"/>
          <xsd:enumeration value="Research"/>
          <xsd:enumeration value="Tax"/>
        </xsd:restriction>
      </xsd:simpleType>
    </xsd:element>
    <xsd:element name="Publication_x0020_Date_metalogix" ma:index="28" nillable="true" ma:displayName="Publication Date" ma:description="Date the content was published" ma:format="DateOnly" ma:internalName="Publication_x0020_Date_metalogix" ma:readOnly="false">
      <xsd:simpleType>
        <xsd:restriction base="dms:DateTime"/>
      </xsd:simpleType>
    </xsd:element>
    <xsd:element name="Category" ma:index="32" nillable="true" ma:displayName="Category" ma:default="All" ma:description="FS/CM/IM/IGH/TMT에서 문서가 보여야 하는 경우 필수로 입력합니다.&#10;입력되지 않은 값은 각각의 페이지에서 표시되지 않습니다." ma:internalName="Category" ma:readOnly="false">
      <xsd:complexType>
        <xsd:complexContent>
          <xsd:extension base="dms:MultiChoiceFillIn">
            <xsd:sequence>
              <xsd:element name="Value" maxOccurs="unbounded" minOccurs="0" nillable="true">
                <xsd:simpleType>
                  <xsd:union memberTypes="dms:Text">
                    <xsd:simpleType>
                      <xsd:restriction base="dms:Choice">
                        <xsd:enumeration value="All"/>
                        <xsd:enumeration value="Consumer Markets"/>
                        <xsd:enumeration value="Financial Services"/>
                        <xsd:enumeration value="Industrial Markets"/>
                        <xsd:enumeration value="Infrastructure, Government and Healthcare"/>
                        <xsd:enumeration value="Technology, Media &amp; Telecommunications"/>
                        <xsd:enumeration value="M&amp;A"/>
                      </xsd:restriction>
                    </xsd:simpleType>
                  </xsd:union>
                </xsd:simpleType>
              </xsd:element>
            </xsd:sequence>
          </xsd:extension>
        </xsd:complexContent>
      </xsd:complexType>
    </xsd:element>
    <xsd:element name="MediaServiceMetadata" ma:index="34" nillable="true" ma:displayName="MediaServiceMetadata" ma:hidden="true" ma:internalName="MediaServiceMetadata" ma:readOnly="true">
      <xsd:simpleType>
        <xsd:restriction base="dms:Note"/>
      </xsd:simpleType>
    </xsd:element>
    <xsd:element name="MediaServiceFastMetadata" ma:index="35" nillable="true" ma:displayName="MediaServiceFastMetadata" ma:hidden="true" ma:internalName="MediaServiceFastMetadata" ma:readOnly="true">
      <xsd:simpleType>
        <xsd:restriction base="dms:Note"/>
      </xsd:simpleType>
    </xsd:element>
    <xsd:element name="MediaServiceObjectDetectorVersions" ma:index="36"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8"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ma:index="10" ma:displayName="Comments"/>
        <xsd:element name="keywords" minOccurs="0" maxOccurs="1" type="xsd:string" ma:index="9"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rimary_x0020_Owner_metalogix xmlns="1c657212-07cd-4eb2-8173-68663959c5b7">No Selection</Primary_x0020_Owner_metalogix>
    <Korean_x0020_Title xmlns="1c657212-07cd-4eb2-8173-68663959c5b7">20230726_GTL_2023년 글로벌 건설산업 동향 조사</Korean_x0020_Title>
    <Global_x0020_Country_metalogix xmlns="1c657212-07cd-4eb2-8173-68663959c5b7" xsi:nil="true"/>
    <Economy xmlns="1c657212-07cd-4eb2-8173-68663959c5b7" xsi:nil="true"/>
    <Publication_x0020_Date_metalogix xmlns="1c657212-07cd-4eb2-8173-68663959c5b7">2023-07-25T15:00:00+00:00</Publication_x0020_Date_metalogix>
    <KPMGGlobalThumbnailImage xmlns="1c657212-07cd-4eb2-8173-68663959c5b7">
      <Url xsi:nil="true"/>
      <Description xsi:nil="true"/>
    </KPMGGlobalThumbnailImage>
    <Content_x0020_Use_metalogix xmlns="1c657212-07cd-4eb2-8173-68663959c5b7" xsi:nil="true"/>
    <Language_metalogix xmlns="1c657212-07cd-4eb2-8173-68663959c5b7">Korean</Language_metalogix>
    <URL xmlns="http://schemas.microsoft.com/sharepoint/v3">
      <Url xsi:nil="true"/>
      <Description xsi:nil="true"/>
    </URL>
    <Audience_x0020_Level_metalogix xmlns="1c657212-07cd-4eb2-8173-68663959c5b7">All</Audience_x0020_Level_metalogix>
    <Category xmlns="1c657212-07cd-4eb2-8173-68663959c5b7">
      <Value>All</Value>
      <Value>Infrastructure, Government and Healthcare</Value>
    </Category>
    <Korean_x0020_Abstract xmlns="1c657212-07cd-4eb2-8173-68663959c5b7" xsi:nil="true"/>
    <Industry_x0020_Sector_x002f_SubSector_x0020_Selection_metalogix xmlns="1c657212-07cd-4eb2-8173-68663959c5b7" xsi:nil="true"/>
    <ERI_x0020_Report_x0020_Type xmlns="1c657212-07cd-4eb2-8173-68663959c5b7">Global Thought Leadership</ERI_x0020_Report_x0020_Type>
    <Function_x002f_Service_x002f_SubService_x0020_Selection_metalogix xmlns="1c657212-07cd-4eb2-8173-68663959c5b7" xsi:nil="true"/>
    <Media_x0020_Type_metalogix xmlns="1c657212-07cd-4eb2-8173-68663959c5b7">PPT</Media_x0020_Type_metalogix>
    <KPMGGlobalKeyContactPerson xmlns="1c657212-07cd-4eb2-8173-68663959c5b7">
      <UserInfo>
        <DisplayName/>
        <AccountId xsi:nil="true"/>
        <AccountType/>
      </UserInfo>
    </KPMGGlobalKeyContactPerson>
    <Region_kr xmlns="1c657212-07cd-4eb2-8173-68663959c5b7" xsi:nil="true"/>
    <Big_x0020_Thumbnail_x0020_Image xmlns="1c657212-07cd-4eb2-8173-68663959c5b7">
      <Url xsi:nil="true"/>
      <Description xsi:nil="true"/>
    </Big_x0020_Thumbnail_x0020_Image>
  </documentManagement>
</p:properties>
</file>

<file path=customXml/itemProps1.xml><?xml version="1.0" encoding="utf-8"?>
<ds:datastoreItem xmlns:ds="http://schemas.openxmlformats.org/officeDocument/2006/customXml" ds:itemID="{1382B6E7-B4B3-464B-8641-4AFDF2E0B24F}">
  <ds:schemaRefs>
    <ds:schemaRef ds:uri="http://schemas.microsoft.com/sharepoint/v3/contenttype/forms"/>
  </ds:schemaRefs>
</ds:datastoreItem>
</file>

<file path=customXml/itemProps2.xml><?xml version="1.0" encoding="utf-8"?>
<ds:datastoreItem xmlns:ds="http://schemas.openxmlformats.org/officeDocument/2006/customXml" ds:itemID="{D04D8413-888A-4DEA-B8D9-28517523136D}"/>
</file>

<file path=customXml/itemProps3.xml><?xml version="1.0" encoding="utf-8"?>
<ds:datastoreItem xmlns:ds="http://schemas.openxmlformats.org/officeDocument/2006/customXml" ds:itemID="{F45845A7-8A82-4FE6-9E19-B3F070EE0E5B}">
  <ds:schemaRefs>
    <ds:schemaRef ds:uri="http://schemas.microsoft.com/office/2006/documentManagement/types"/>
    <ds:schemaRef ds:uri="http://schemas.openxmlformats.org/package/2006/metadata/core-properties"/>
    <ds:schemaRef ds:uri="http://www.w3.org/XML/1998/namespace"/>
    <ds:schemaRef ds:uri="http://purl.org/dc/elements/1.1/"/>
    <ds:schemaRef ds:uri="http://schemas.microsoft.com/office/2006/metadata/properties"/>
    <ds:schemaRef ds:uri="http://purl.org/dc/dcmitype/"/>
    <ds:schemaRef ds:uri="http://purl.org/dc/terms/"/>
    <ds:schemaRef ds:uri="http://schemas.microsoft.com/office/infopath/2007/PartnerControls"/>
    <ds:schemaRef ds:uri="1c657212-07cd-4eb2-8173-68663959c5b7"/>
    <ds:schemaRef ds:uri="http://schemas.microsoft.com/sharepoint/v3"/>
  </ds:schemaRefs>
</ds:datastoreItem>
</file>

<file path=docMetadata/LabelInfo.xml><?xml version="1.0" encoding="utf-8"?>
<clbl:labelList xmlns:clbl="http://schemas.microsoft.com/office/2020/mipLabelMetadata">
  <clbl:label id="{deff24bb-2089-4400-8c8e-f71e680378b2}" enabled="0" method="" siteId="{deff24bb-2089-4400-8c8e-f71e680378b2}" removed="1"/>
</clbl:labelList>
</file>

<file path=docProps/app.xml><?xml version="1.0" encoding="utf-8"?>
<Properties xmlns="http://schemas.openxmlformats.org/officeDocument/2006/extended-properties" xmlns:vt="http://schemas.openxmlformats.org/officeDocument/2006/docPropsVTypes">
  <Template>Office Theme</Template>
  <TotalTime>8801</TotalTime>
  <Words>1430</Words>
  <Application>Microsoft Office PowerPoint</Application>
  <PresentationFormat>와이드스크린</PresentationFormat>
  <Paragraphs>232</Paragraphs>
  <Slides>9</Slides>
  <Notes>0</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9</vt:i4>
      </vt:variant>
    </vt:vector>
  </HeadingPairs>
  <TitlesOfParts>
    <vt:vector size="17" baseType="lpstr">
      <vt:lpstr>KoPub돋움체 Bold</vt:lpstr>
      <vt:lpstr>KoPub돋움체 Medium</vt:lpstr>
      <vt:lpstr>맑은 고딕</vt:lpstr>
      <vt:lpstr>Arial</vt:lpstr>
      <vt:lpstr>Calibri</vt:lpstr>
      <vt:lpstr>Calibri Light</vt:lpstr>
      <vt:lpstr>KPMG Bold</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KPMG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20230726_GTL_2023년 글로벌 건설산업 동향 조사</dc:title>
  <dc:creator>삼정KPMG경제연구원</dc:creator>
  <cp:lastModifiedBy>Park, Do-Hwi (KR/ERI)</cp:lastModifiedBy>
  <cp:revision>603</cp:revision>
  <cp:lastPrinted>2023-07-18T05:52:22Z</cp:lastPrinted>
  <dcterms:created xsi:type="dcterms:W3CDTF">2023-04-25T09:37:50Z</dcterms:created>
  <dcterms:modified xsi:type="dcterms:W3CDTF">2023-07-24T06:28:33Z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0x01010078007A509638504CA075577B0A78C43C</vt:lpwstr>
  </property>
  <property fmtid="{D5CDD505-2E9C-101B-9397-08002B2CF9AE}" pid="3" name="MediaServiceImageTags">
    <vt:lpwstr/>
  </property>
</Properties>
</file>