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66" r:id="rId5"/>
    <p:sldId id="285" r:id="rId6"/>
    <p:sldId id="286" r:id="rId7"/>
    <p:sldId id="284" r:id="rId8"/>
    <p:sldId id="278" r:id="rId9"/>
    <p:sldId id="303" r:id="rId10"/>
    <p:sldId id="279" r:id="rId11"/>
    <p:sldId id="280" r:id="rId12"/>
    <p:sldId id="281" r:id="rId13"/>
    <p:sldId id="302" r:id="rId14"/>
    <p:sldId id="265" r:id="rId15"/>
  </p:sldIdLst>
  <p:sldSz cx="6858000" cy="12192000"/>
  <p:notesSz cx="987266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793" userDrawn="1">
          <p15:clr>
            <a:srgbClr val="A4A3A4"/>
          </p15:clr>
        </p15:guide>
        <p15:guide id="7" pos="550" userDrawn="1">
          <p15:clr>
            <a:srgbClr val="A4A3A4"/>
          </p15:clr>
        </p15:guide>
        <p15:guide id="9" orient="horz" pos="6766" userDrawn="1">
          <p15:clr>
            <a:srgbClr val="A4A3A4"/>
          </p15:clr>
        </p15:guide>
        <p15:guide id="10" orient="horz" pos="710" userDrawn="1">
          <p15:clr>
            <a:srgbClr val="A4A3A4"/>
          </p15:clr>
        </p15:guide>
        <p15:guide id="11" orient="horz" pos="3001" userDrawn="1">
          <p15:clr>
            <a:srgbClr val="A4A3A4"/>
          </p15:clr>
        </p15:guide>
        <p15:guide id="12" pos="754" userDrawn="1">
          <p15:clr>
            <a:srgbClr val="A4A3A4"/>
          </p15:clr>
        </p15:guide>
        <p15:guide id="13" orient="horz" pos="4974" userDrawn="1">
          <p15:clr>
            <a:srgbClr val="A4A3A4"/>
          </p15:clr>
        </p15:guide>
        <p15:guide id="16" orient="horz" pos="4679" userDrawn="1">
          <p15:clr>
            <a:srgbClr val="A4A3A4"/>
          </p15:clr>
        </p15:guide>
        <p15:guide id="17" pos="3453" userDrawn="1">
          <p15:clr>
            <a:srgbClr val="A4A3A4"/>
          </p15:clr>
        </p15:guide>
        <p15:guide id="18" orient="horz" pos="1663" userDrawn="1">
          <p15:clr>
            <a:srgbClr val="A4A3A4"/>
          </p15:clr>
        </p15:guide>
        <p15:guide id="19" orient="horz" pos="1958" userDrawn="1">
          <p15:clr>
            <a:srgbClr val="A4A3A4"/>
          </p15:clr>
        </p15:guide>
        <p15:guide id="20" orient="horz" pos="1799" userDrawn="1">
          <p15:clr>
            <a:srgbClr val="A4A3A4"/>
          </p15:clr>
        </p15:guide>
        <p15:guide id="21" pos="664" userDrawn="1">
          <p15:clr>
            <a:srgbClr val="A4A3A4"/>
          </p15:clr>
        </p15:guide>
        <p15:guide id="22" orient="horz" pos="347" userDrawn="1">
          <p15:clr>
            <a:srgbClr val="A4A3A4"/>
          </p15:clr>
        </p15:guide>
        <p15:guide id="23" orient="horz" pos="6662" userDrawn="1">
          <p15:clr>
            <a:srgbClr val="A4A3A4"/>
          </p15:clr>
        </p15:guide>
        <p15:guide id="24" orient="horz" pos="32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19A"/>
    <a:srgbClr val="0B3F95"/>
    <a:srgbClr val="5E0FBD"/>
    <a:srgbClr val="7213E9"/>
    <a:srgbClr val="E6E6E6"/>
    <a:srgbClr val="00C0AE"/>
    <a:srgbClr val="1E49E2"/>
    <a:srgbClr val="30B4E7"/>
    <a:srgbClr val="00B8F5"/>
    <a:srgbClr val="ACE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80" autoAdjust="0"/>
    <p:restoredTop sz="96353" autoAdjust="0"/>
  </p:normalViewPr>
  <p:slideViewPr>
    <p:cSldViewPr snapToGrid="0" showGuides="1">
      <p:cViewPr varScale="1">
        <p:scale>
          <a:sx n="63" d="100"/>
          <a:sy n="63" d="100"/>
        </p:scale>
        <p:origin x="3582" y="72"/>
      </p:cViewPr>
      <p:guideLst>
        <p:guide pos="3793"/>
        <p:guide pos="550"/>
        <p:guide orient="horz" pos="6766"/>
        <p:guide orient="horz" pos="710"/>
        <p:guide orient="horz" pos="3001"/>
        <p:guide pos="754"/>
        <p:guide orient="horz" pos="4974"/>
        <p:guide orient="horz" pos="4679"/>
        <p:guide pos="3453"/>
        <p:guide orient="horz" pos="1663"/>
        <p:guide orient="horz" pos="1958"/>
        <p:guide orient="horz" pos="1799"/>
        <p:guide pos="664"/>
        <p:guide orient="horz" pos="347"/>
        <p:guide orient="horz" pos="6662"/>
        <p:guide orient="horz" pos="325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1E49E3"/>
            </a:solidFill>
            <a:ln>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11</c:v>
                </c:pt>
                <c:pt idx="1">
                  <c:v>11</c:v>
                </c:pt>
                <c:pt idx="2">
                  <c:v>26</c:v>
                </c:pt>
                <c:pt idx="3">
                  <c:v>46</c:v>
                </c:pt>
              </c:numCache>
            </c:numRef>
          </c:val>
          <c:extLst>
            <c:ext xmlns:c16="http://schemas.microsoft.com/office/drawing/2014/chart" uri="{C3380CC4-5D6E-409C-BE32-E72D297353CC}">
              <c16:uniqueId val="{00000000-C40C-4C85-A530-2637344059C1}"/>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89</c:v>
                </c:pt>
                <c:pt idx="1">
                  <c:v>89</c:v>
                </c:pt>
                <c:pt idx="2">
                  <c:v>74</c:v>
                </c:pt>
                <c:pt idx="3">
                  <c:v>54</c:v>
                </c:pt>
              </c:numCache>
            </c:numRef>
          </c:val>
          <c:extLst>
            <c:ext xmlns:c16="http://schemas.microsoft.com/office/drawing/2014/chart" uri="{C3380CC4-5D6E-409C-BE32-E72D297353CC}">
              <c16:uniqueId val="{00000001-C40C-4C85-A530-2637344059C1}"/>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7213E9"/>
            </a:solidFill>
            <a:ln>
              <a:noFill/>
            </a:ln>
            <a:effectLst/>
          </c:spPr>
          <c:invertIfNegative val="0"/>
          <c:dPt>
            <c:idx val="0"/>
            <c:invertIfNegative val="0"/>
            <c:bubble3D val="0"/>
            <c:spPr>
              <a:solidFill>
                <a:srgbClr val="7213E9"/>
              </a:solidFill>
              <a:ln>
                <a:noFill/>
              </a:ln>
              <a:effectLst/>
            </c:spPr>
            <c:extLst>
              <c:ext xmlns:c16="http://schemas.microsoft.com/office/drawing/2014/chart" uri="{C3380CC4-5D6E-409C-BE32-E72D297353CC}">
                <c16:uniqueId val="{00000001-1200-4E8D-8027-E8E8BE3822E1}"/>
              </c:ext>
            </c:extLst>
          </c:dPt>
          <c:cat>
            <c:strRef>
              <c:f>Sheet1!$A$2</c:f>
              <c:strCache>
                <c:ptCount val="1"/>
                <c:pt idx="0">
                  <c:v>항목 1</c:v>
                </c:pt>
              </c:strCache>
            </c:strRef>
          </c:cat>
          <c:val>
            <c:numRef>
              <c:f>Sheet1!$B$2</c:f>
              <c:numCache>
                <c:formatCode>General</c:formatCode>
                <c:ptCount val="1"/>
                <c:pt idx="0">
                  <c:v>86</c:v>
                </c:pt>
              </c:numCache>
            </c:numRef>
          </c:val>
          <c:extLst>
            <c:ext xmlns:c16="http://schemas.microsoft.com/office/drawing/2014/chart" uri="{C3380CC4-5D6E-409C-BE32-E72D297353CC}">
              <c16:uniqueId val="{00000002-1200-4E8D-8027-E8E8BE3822E1}"/>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14</c:v>
                </c:pt>
              </c:numCache>
            </c:numRef>
          </c:val>
          <c:extLst>
            <c:ext xmlns:c16="http://schemas.microsoft.com/office/drawing/2014/chart" uri="{C3380CC4-5D6E-409C-BE32-E72D297353CC}">
              <c16:uniqueId val="{00000003-1200-4E8D-8027-E8E8BE3822E1}"/>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min val="0"/>
        </c:scaling>
        <c:delete val="1"/>
        <c:axPos val="b"/>
        <c:numFmt formatCode="0%" sourceLinked="1"/>
        <c:majorTickMark val="out"/>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7213E9"/>
            </a:solidFill>
            <a:ln>
              <a:noFill/>
            </a:ln>
            <a:effectLst/>
          </c:spPr>
          <c:invertIfNegative val="0"/>
          <c:dPt>
            <c:idx val="0"/>
            <c:invertIfNegative val="0"/>
            <c:bubble3D val="0"/>
            <c:spPr>
              <a:solidFill>
                <a:srgbClr val="7213E9"/>
              </a:solidFill>
              <a:ln>
                <a:noFill/>
              </a:ln>
              <a:effectLst/>
            </c:spPr>
            <c:extLst>
              <c:ext xmlns:c16="http://schemas.microsoft.com/office/drawing/2014/chart" uri="{C3380CC4-5D6E-409C-BE32-E72D297353CC}">
                <c16:uniqueId val="{00000001-1200-4E8D-8027-E8E8BE3822E1}"/>
              </c:ext>
            </c:extLst>
          </c:dPt>
          <c:cat>
            <c:strRef>
              <c:f>Sheet1!$A$2</c:f>
              <c:strCache>
                <c:ptCount val="1"/>
                <c:pt idx="0">
                  <c:v>항목 1</c:v>
                </c:pt>
              </c:strCache>
            </c:strRef>
          </c:cat>
          <c:val>
            <c:numRef>
              <c:f>Sheet1!$B$2</c:f>
              <c:numCache>
                <c:formatCode>General</c:formatCode>
                <c:ptCount val="1"/>
                <c:pt idx="0">
                  <c:v>97</c:v>
                </c:pt>
              </c:numCache>
            </c:numRef>
          </c:val>
          <c:extLst>
            <c:ext xmlns:c16="http://schemas.microsoft.com/office/drawing/2014/chart" uri="{C3380CC4-5D6E-409C-BE32-E72D297353CC}">
              <c16:uniqueId val="{00000002-1200-4E8D-8027-E8E8BE3822E1}"/>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3</c:v>
                </c:pt>
              </c:numCache>
            </c:numRef>
          </c:val>
          <c:extLst>
            <c:ext xmlns:c16="http://schemas.microsoft.com/office/drawing/2014/chart" uri="{C3380CC4-5D6E-409C-BE32-E72D297353CC}">
              <c16:uniqueId val="{00000003-1200-4E8D-8027-E8E8BE3822E1}"/>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min val="0"/>
        </c:scaling>
        <c:delete val="1"/>
        <c:axPos val="b"/>
        <c:numFmt formatCode="0%" sourceLinked="1"/>
        <c:majorTickMark val="out"/>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7213E9"/>
            </a:solidFill>
            <a:ln>
              <a:noFill/>
            </a:ln>
            <a:effectLst/>
          </c:spPr>
          <c:invertIfNegative val="0"/>
          <c:dPt>
            <c:idx val="0"/>
            <c:invertIfNegative val="0"/>
            <c:bubble3D val="0"/>
            <c:spPr>
              <a:solidFill>
                <a:srgbClr val="7213E9"/>
              </a:solidFill>
              <a:ln>
                <a:noFill/>
              </a:ln>
              <a:effectLst/>
            </c:spPr>
            <c:extLst>
              <c:ext xmlns:c16="http://schemas.microsoft.com/office/drawing/2014/chart" uri="{C3380CC4-5D6E-409C-BE32-E72D297353CC}">
                <c16:uniqueId val="{00000001-1200-4E8D-8027-E8E8BE3822E1}"/>
              </c:ext>
            </c:extLst>
          </c:dPt>
          <c:cat>
            <c:strRef>
              <c:f>Sheet1!$A$2</c:f>
              <c:strCache>
                <c:ptCount val="1"/>
                <c:pt idx="0">
                  <c:v>항목 1</c:v>
                </c:pt>
              </c:strCache>
            </c:strRef>
          </c:cat>
          <c:val>
            <c:numRef>
              <c:f>Sheet1!$B$2</c:f>
              <c:numCache>
                <c:formatCode>General</c:formatCode>
                <c:ptCount val="1"/>
                <c:pt idx="0">
                  <c:v>71</c:v>
                </c:pt>
              </c:numCache>
            </c:numRef>
          </c:val>
          <c:extLst>
            <c:ext xmlns:c16="http://schemas.microsoft.com/office/drawing/2014/chart" uri="{C3380CC4-5D6E-409C-BE32-E72D297353CC}">
              <c16:uniqueId val="{00000002-1200-4E8D-8027-E8E8BE3822E1}"/>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29</c:v>
                </c:pt>
              </c:numCache>
            </c:numRef>
          </c:val>
          <c:extLst>
            <c:ext xmlns:c16="http://schemas.microsoft.com/office/drawing/2014/chart" uri="{C3380CC4-5D6E-409C-BE32-E72D297353CC}">
              <c16:uniqueId val="{00000003-1200-4E8D-8027-E8E8BE3822E1}"/>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min val="0"/>
        </c:scaling>
        <c:delete val="1"/>
        <c:axPos val="b"/>
        <c:numFmt formatCode="0%" sourceLinked="1"/>
        <c:majorTickMark val="out"/>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7213E9"/>
            </a:solidFill>
            <a:ln>
              <a:noFill/>
            </a:ln>
            <a:effectLst/>
          </c:spPr>
          <c:invertIfNegative val="0"/>
          <c:dPt>
            <c:idx val="0"/>
            <c:invertIfNegative val="0"/>
            <c:bubble3D val="0"/>
            <c:spPr>
              <a:solidFill>
                <a:srgbClr val="7213E9"/>
              </a:solidFill>
              <a:ln>
                <a:noFill/>
              </a:ln>
              <a:effectLst/>
            </c:spPr>
            <c:extLst>
              <c:ext xmlns:c16="http://schemas.microsoft.com/office/drawing/2014/chart" uri="{C3380CC4-5D6E-409C-BE32-E72D297353CC}">
                <c16:uniqueId val="{00000001-1200-4E8D-8027-E8E8BE3822E1}"/>
              </c:ext>
            </c:extLst>
          </c:dPt>
          <c:cat>
            <c:strRef>
              <c:f>Sheet1!$A$2</c:f>
              <c:strCache>
                <c:ptCount val="1"/>
                <c:pt idx="0">
                  <c:v>항목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2-1200-4E8D-8027-E8E8BE3822E1}"/>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57</c:v>
                </c:pt>
              </c:numCache>
            </c:numRef>
          </c:val>
          <c:extLst>
            <c:ext xmlns:c16="http://schemas.microsoft.com/office/drawing/2014/chart" uri="{C3380CC4-5D6E-409C-BE32-E72D297353CC}">
              <c16:uniqueId val="{00000003-1200-4E8D-8027-E8E8BE3822E1}"/>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min val="0"/>
        </c:scaling>
        <c:delete val="1"/>
        <c:axPos val="b"/>
        <c:numFmt formatCode="0%" sourceLinked="1"/>
        <c:majorTickMark val="out"/>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0C0AE"/>
            </a:solidFill>
            <a:ln>
              <a:noFill/>
            </a:ln>
            <a:effectLst/>
          </c:spPr>
          <c:invertIfNegative val="0"/>
          <c:cat>
            <c:strRef>
              <c:f>Sheet1!$A$2:$A$4</c:f>
              <c:strCache>
                <c:ptCount val="3"/>
                <c:pt idx="0">
                  <c:v>항목 1</c:v>
                </c:pt>
                <c:pt idx="1">
                  <c:v>항목 2</c:v>
                </c:pt>
                <c:pt idx="2">
                  <c:v>항목 3</c:v>
                </c:pt>
              </c:strCache>
            </c:strRef>
          </c:cat>
          <c:val>
            <c:numRef>
              <c:f>Sheet1!$B$2:$B$4</c:f>
              <c:numCache>
                <c:formatCode>General</c:formatCode>
                <c:ptCount val="3"/>
                <c:pt idx="0">
                  <c:v>74</c:v>
                </c:pt>
                <c:pt idx="1">
                  <c:v>69</c:v>
                </c:pt>
                <c:pt idx="2">
                  <c:v>74</c:v>
                </c:pt>
              </c:numCache>
            </c:numRef>
          </c:val>
          <c:extLst>
            <c:ext xmlns:c16="http://schemas.microsoft.com/office/drawing/2014/chart" uri="{C3380CC4-5D6E-409C-BE32-E72D297353CC}">
              <c16:uniqueId val="{00000000-480F-42DA-BDBD-B8789EBA5523}"/>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Sheet1!$A$2:$A$4</c:f>
              <c:strCache>
                <c:ptCount val="3"/>
                <c:pt idx="0">
                  <c:v>항목 1</c:v>
                </c:pt>
                <c:pt idx="1">
                  <c:v>항목 2</c:v>
                </c:pt>
                <c:pt idx="2">
                  <c:v>항목 3</c:v>
                </c:pt>
              </c:strCache>
            </c:strRef>
          </c:cat>
          <c:val>
            <c:numRef>
              <c:f>Sheet1!$C$2:$C$4</c:f>
              <c:numCache>
                <c:formatCode>General</c:formatCode>
                <c:ptCount val="3"/>
                <c:pt idx="0">
                  <c:v>26</c:v>
                </c:pt>
                <c:pt idx="1">
                  <c:v>31</c:v>
                </c:pt>
                <c:pt idx="2">
                  <c:v>26</c:v>
                </c:pt>
              </c:numCache>
            </c:numRef>
          </c:val>
          <c:extLst>
            <c:ext xmlns:c16="http://schemas.microsoft.com/office/drawing/2014/chart" uri="{C3380CC4-5D6E-409C-BE32-E72D297353CC}">
              <c16:uniqueId val="{00000001-480F-42DA-BDBD-B8789EBA5523}"/>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0C0AE"/>
            </a:solidFill>
            <a:ln>
              <a:noFill/>
            </a:ln>
            <a:effectLst/>
          </c:spPr>
          <c:invertIfNegative val="0"/>
          <c:cat>
            <c:strRef>
              <c:f>Sheet1!$A$2</c:f>
              <c:strCache>
                <c:ptCount val="1"/>
                <c:pt idx="0">
                  <c:v>항목 1</c:v>
                </c:pt>
              </c:strCache>
            </c:strRef>
          </c:cat>
          <c:val>
            <c:numRef>
              <c:f>Sheet1!$B$2</c:f>
              <c:numCache>
                <c:formatCode>General</c:formatCode>
                <c:ptCount val="1"/>
                <c:pt idx="0">
                  <c:v>54</c:v>
                </c:pt>
              </c:numCache>
            </c:numRef>
          </c:val>
          <c:extLst>
            <c:ext xmlns:c16="http://schemas.microsoft.com/office/drawing/2014/chart" uri="{C3380CC4-5D6E-409C-BE32-E72D297353CC}">
              <c16:uniqueId val="{00000000-DC6C-4A75-9475-D6906A9EEA78}"/>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46</c:v>
                </c:pt>
              </c:numCache>
            </c:numRef>
          </c:val>
          <c:extLst>
            <c:ext xmlns:c16="http://schemas.microsoft.com/office/drawing/2014/chart" uri="{C3380CC4-5D6E-409C-BE32-E72D297353CC}">
              <c16:uniqueId val="{00000001-DC6C-4A75-9475-D6906A9EEA78}"/>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0C0AE"/>
            </a:solidFill>
            <a:ln>
              <a:noFill/>
            </a:ln>
            <a:effectLst/>
          </c:spPr>
          <c:invertIfNegative val="0"/>
          <c:cat>
            <c:strRef>
              <c:f>Sheet1!$A$2</c:f>
              <c:strCache>
                <c:ptCount val="1"/>
                <c:pt idx="0">
                  <c:v>항목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DC6C-4A75-9475-D6906A9EEA78}"/>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57</c:v>
                </c:pt>
              </c:numCache>
            </c:numRef>
          </c:val>
          <c:extLst>
            <c:ext xmlns:c16="http://schemas.microsoft.com/office/drawing/2014/chart" uri="{C3380CC4-5D6E-409C-BE32-E72D297353CC}">
              <c16:uniqueId val="{00000001-DC6C-4A75-9475-D6906A9EEA78}"/>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1219A"/>
            </a:solidFill>
            <a:ln>
              <a:noFill/>
            </a:ln>
            <a:effectLst/>
          </c:spPr>
          <c:invertIfNegative val="0"/>
          <c:cat>
            <c:strRef>
              <c:f>Sheet1!$A$2</c:f>
              <c:strCache>
                <c:ptCount val="1"/>
                <c:pt idx="0">
                  <c:v>항목 1</c:v>
                </c:pt>
              </c:strCache>
            </c:strRef>
          </c:cat>
          <c:val>
            <c:numRef>
              <c:f>Sheet1!$B$2</c:f>
              <c:numCache>
                <c:formatCode>General</c:formatCode>
                <c:ptCount val="1"/>
                <c:pt idx="0">
                  <c:v>66</c:v>
                </c:pt>
              </c:numCache>
            </c:numRef>
          </c:val>
          <c:extLst>
            <c:ext xmlns:c16="http://schemas.microsoft.com/office/drawing/2014/chart" uri="{C3380CC4-5D6E-409C-BE32-E72D297353CC}">
              <c16:uniqueId val="{00000000-91C9-4B28-AEDB-27450C04B84D}"/>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34</c:v>
                </c:pt>
              </c:numCache>
            </c:numRef>
          </c:val>
          <c:extLst>
            <c:ext xmlns:c16="http://schemas.microsoft.com/office/drawing/2014/chart" uri="{C3380CC4-5D6E-409C-BE32-E72D297353CC}">
              <c16:uniqueId val="{00000001-91C9-4B28-AEDB-27450C04B84D}"/>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1219A"/>
            </a:solidFill>
            <a:ln>
              <a:noFill/>
            </a:ln>
            <a:effectLst/>
          </c:spPr>
          <c:invertIfNegative val="0"/>
          <c:cat>
            <c:strRef>
              <c:f>Sheet1!$A$2:$A$4</c:f>
              <c:strCache>
                <c:ptCount val="3"/>
                <c:pt idx="0">
                  <c:v>항목 1</c:v>
                </c:pt>
                <c:pt idx="1">
                  <c:v>항목 2</c:v>
                </c:pt>
                <c:pt idx="2">
                  <c:v>항목 3</c:v>
                </c:pt>
              </c:strCache>
            </c:strRef>
          </c:cat>
          <c:val>
            <c:numRef>
              <c:f>Sheet1!$B$2:$B$4</c:f>
              <c:numCache>
                <c:formatCode>General</c:formatCode>
                <c:ptCount val="3"/>
                <c:pt idx="0">
                  <c:v>9</c:v>
                </c:pt>
                <c:pt idx="1">
                  <c:v>23</c:v>
                </c:pt>
                <c:pt idx="2">
                  <c:v>37</c:v>
                </c:pt>
              </c:numCache>
            </c:numRef>
          </c:val>
          <c:extLst>
            <c:ext xmlns:c16="http://schemas.microsoft.com/office/drawing/2014/chart" uri="{C3380CC4-5D6E-409C-BE32-E72D297353CC}">
              <c16:uniqueId val="{00000000-91C9-4B28-AEDB-27450C04B84D}"/>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Sheet1!$A$2:$A$4</c:f>
              <c:strCache>
                <c:ptCount val="3"/>
                <c:pt idx="0">
                  <c:v>항목 1</c:v>
                </c:pt>
                <c:pt idx="1">
                  <c:v>항목 2</c:v>
                </c:pt>
                <c:pt idx="2">
                  <c:v>항목 3</c:v>
                </c:pt>
              </c:strCache>
            </c:strRef>
          </c:cat>
          <c:val>
            <c:numRef>
              <c:f>Sheet1!$C$2:$C$4</c:f>
              <c:numCache>
                <c:formatCode>General</c:formatCode>
                <c:ptCount val="3"/>
                <c:pt idx="0">
                  <c:v>91</c:v>
                </c:pt>
                <c:pt idx="1">
                  <c:v>77</c:v>
                </c:pt>
                <c:pt idx="2">
                  <c:v>63</c:v>
                </c:pt>
              </c:numCache>
            </c:numRef>
          </c:val>
          <c:extLst>
            <c:ext xmlns:c16="http://schemas.microsoft.com/office/drawing/2014/chart" uri="{C3380CC4-5D6E-409C-BE32-E72D297353CC}">
              <c16:uniqueId val="{00000001-91C9-4B28-AEDB-27450C04B84D}"/>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43833737736E-2"/>
          <c:y val="4.42833992757794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1219A"/>
            </a:solidFill>
            <a:ln>
              <a:noFill/>
            </a:ln>
            <a:effectLst/>
          </c:spPr>
          <c:invertIfNegative val="0"/>
          <c:cat>
            <c:strRef>
              <c:f>Sheet1!$A$2</c:f>
              <c:strCache>
                <c:ptCount val="1"/>
                <c:pt idx="0">
                  <c:v>항목 1</c:v>
                </c:pt>
              </c:strCache>
            </c:strRef>
          </c:cat>
          <c:val>
            <c:numRef>
              <c:f>Sheet1!$B$2</c:f>
              <c:numCache>
                <c:formatCode>General</c:formatCode>
                <c:ptCount val="1"/>
                <c:pt idx="0">
                  <c:v>37</c:v>
                </c:pt>
              </c:numCache>
            </c:numRef>
          </c:val>
          <c:extLst>
            <c:ext xmlns:c16="http://schemas.microsoft.com/office/drawing/2014/chart" uri="{C3380CC4-5D6E-409C-BE32-E72D297353CC}">
              <c16:uniqueId val="{00000000-91C9-4B28-AEDB-27450C04B84D}"/>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63</c:v>
                </c:pt>
              </c:numCache>
            </c:numRef>
          </c:val>
          <c:extLst>
            <c:ext xmlns:c16="http://schemas.microsoft.com/office/drawing/2014/chart" uri="{C3380CC4-5D6E-409C-BE32-E72D297353CC}">
              <c16:uniqueId val="{00000001-91C9-4B28-AEDB-27450C04B84D}"/>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1E49E3"/>
            </a:solidFill>
            <a:ln>
              <a:noFill/>
            </a:ln>
            <a:effectLst/>
          </c:spPr>
          <c:invertIfNegative val="0"/>
          <c:dPt>
            <c:idx val="0"/>
            <c:invertIfNegative val="0"/>
            <c:bubble3D val="0"/>
            <c:spPr>
              <a:solidFill>
                <a:srgbClr val="30B4E7"/>
              </a:solidFill>
              <a:ln>
                <a:noFill/>
              </a:ln>
              <a:effectLst/>
            </c:spPr>
            <c:extLst>
              <c:ext xmlns:c16="http://schemas.microsoft.com/office/drawing/2014/chart" uri="{C3380CC4-5D6E-409C-BE32-E72D297353CC}">
                <c16:uniqueId val="{00000002-7C28-4F16-8DC0-9AF858C833D8}"/>
              </c:ext>
            </c:extLst>
          </c:dPt>
          <c:cat>
            <c:strRef>
              <c:f>Sheet1!$A$2</c:f>
              <c:strCache>
                <c:ptCount val="1"/>
                <c:pt idx="0">
                  <c:v>항목 1</c:v>
                </c:pt>
              </c:strCache>
            </c:strRef>
          </c:cat>
          <c:val>
            <c:numRef>
              <c:f>Sheet1!$B$2</c:f>
              <c:numCache>
                <c:formatCode>General</c:formatCode>
                <c:ptCount val="1"/>
                <c:pt idx="0">
                  <c:v>77</c:v>
                </c:pt>
              </c:numCache>
            </c:numRef>
          </c:val>
          <c:extLst>
            <c:ext xmlns:c16="http://schemas.microsoft.com/office/drawing/2014/chart" uri="{C3380CC4-5D6E-409C-BE32-E72D297353CC}">
              <c16:uniqueId val="{00000000-7C28-4F16-8DC0-9AF858C833D8}"/>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23</c:v>
                </c:pt>
              </c:numCache>
            </c:numRef>
          </c:val>
          <c:extLst>
            <c:ext xmlns:c16="http://schemas.microsoft.com/office/drawing/2014/chart" uri="{C3380CC4-5D6E-409C-BE32-E72D297353CC}">
              <c16:uniqueId val="{00000001-7C28-4F16-8DC0-9AF858C833D8}"/>
            </c:ext>
          </c:extLst>
        </c:ser>
        <c:dLbls>
          <c:showLegendKey val="0"/>
          <c:showVal val="0"/>
          <c:showCatName val="0"/>
          <c:showSerName val="0"/>
          <c:showPercent val="0"/>
          <c:showBubbleSize val="0"/>
        </c:dLbls>
        <c:gapWidth val="15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30B4E7"/>
            </a:solidFill>
            <a:ln>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20</c:v>
                </c:pt>
                <c:pt idx="1">
                  <c:v>74</c:v>
                </c:pt>
                <c:pt idx="2">
                  <c:v>86</c:v>
                </c:pt>
                <c:pt idx="3">
                  <c:v>89</c:v>
                </c:pt>
              </c:numCache>
            </c:numRef>
          </c:val>
          <c:extLst>
            <c:ext xmlns:c16="http://schemas.microsoft.com/office/drawing/2014/chart" uri="{C3380CC4-5D6E-409C-BE32-E72D297353CC}">
              <c16:uniqueId val="{00000000-9E16-4E19-A02D-CD3C7844BEA5}"/>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80</c:v>
                </c:pt>
                <c:pt idx="1">
                  <c:v>26</c:v>
                </c:pt>
                <c:pt idx="2">
                  <c:v>14</c:v>
                </c:pt>
                <c:pt idx="3">
                  <c:v>11</c:v>
                </c:pt>
              </c:numCache>
            </c:numRef>
          </c:val>
          <c:extLst>
            <c:ext xmlns:c16="http://schemas.microsoft.com/office/drawing/2014/chart" uri="{C3380CC4-5D6E-409C-BE32-E72D297353CC}">
              <c16:uniqueId val="{00000001-9E16-4E19-A02D-CD3C7844BEA5}"/>
            </c:ext>
          </c:extLst>
        </c:ser>
        <c:dLbls>
          <c:showLegendKey val="0"/>
          <c:showVal val="0"/>
          <c:showCatName val="0"/>
          <c:showSerName val="0"/>
          <c:showPercent val="0"/>
          <c:showBubbleSize val="0"/>
        </c:dLbls>
        <c:gapWidth val="15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30B4E7"/>
            </a:solidFill>
            <a:ln>
              <a:noFill/>
            </a:ln>
            <a:effectLst/>
          </c:spPr>
          <c:invertIfNegative val="0"/>
          <c:dPt>
            <c:idx val="0"/>
            <c:invertIfNegative val="0"/>
            <c:bubble3D val="0"/>
            <c:spPr>
              <a:solidFill>
                <a:srgbClr val="30B4E7"/>
              </a:solidFill>
              <a:ln>
                <a:noFill/>
              </a:ln>
              <a:effectLst/>
            </c:spPr>
            <c:extLst>
              <c:ext xmlns:c16="http://schemas.microsoft.com/office/drawing/2014/chart" uri="{C3380CC4-5D6E-409C-BE32-E72D297353CC}">
                <c16:uniqueId val="{00000002-7C28-4F16-8DC0-9AF858C833D8}"/>
              </c:ext>
            </c:extLst>
          </c:dPt>
          <c:cat>
            <c:strRef>
              <c:f>Sheet1!$A$2</c:f>
              <c:strCache>
                <c:ptCount val="1"/>
                <c:pt idx="0">
                  <c:v>항목 1</c:v>
                </c:pt>
              </c:strCache>
            </c:strRef>
          </c:cat>
          <c:val>
            <c:numRef>
              <c:f>Sheet1!$B$2</c:f>
              <c:numCache>
                <c:formatCode>General</c:formatCode>
                <c:ptCount val="1"/>
                <c:pt idx="0">
                  <c:v>83</c:v>
                </c:pt>
              </c:numCache>
            </c:numRef>
          </c:val>
          <c:extLst>
            <c:ext xmlns:c16="http://schemas.microsoft.com/office/drawing/2014/chart" uri="{C3380CC4-5D6E-409C-BE32-E72D297353CC}">
              <c16:uniqueId val="{00000000-7C28-4F16-8DC0-9AF858C833D8}"/>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17</c:v>
                </c:pt>
              </c:numCache>
            </c:numRef>
          </c:val>
          <c:extLst>
            <c:ext xmlns:c16="http://schemas.microsoft.com/office/drawing/2014/chart" uri="{C3380CC4-5D6E-409C-BE32-E72D297353CC}">
              <c16:uniqueId val="{00000001-7C28-4F16-8DC0-9AF858C833D8}"/>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00B8F5"/>
            </a:solidFill>
            <a:ln>
              <a:noFill/>
            </a:ln>
            <a:effectLst/>
          </c:spPr>
          <c:invertIfNegative val="0"/>
          <c:dPt>
            <c:idx val="0"/>
            <c:invertIfNegative val="0"/>
            <c:bubble3D val="0"/>
            <c:spPr>
              <a:solidFill>
                <a:srgbClr val="30B4E7"/>
              </a:solidFill>
              <a:ln>
                <a:noFill/>
              </a:ln>
              <a:effectLst/>
            </c:spPr>
            <c:extLst>
              <c:ext xmlns:c16="http://schemas.microsoft.com/office/drawing/2014/chart" uri="{C3380CC4-5D6E-409C-BE32-E72D297353CC}">
                <c16:uniqueId val="{00000001-8CBD-493B-98DC-22437539988F}"/>
              </c:ext>
            </c:extLst>
          </c:dPt>
          <c:cat>
            <c:strRef>
              <c:f>Sheet1!$A$2</c:f>
              <c:strCache>
                <c:ptCount val="1"/>
                <c:pt idx="0">
                  <c:v>항목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2-8CBD-493B-98DC-22437539988F}"/>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57</c:v>
                </c:pt>
              </c:numCache>
            </c:numRef>
          </c:val>
          <c:extLst>
            <c:ext xmlns:c16="http://schemas.microsoft.com/office/drawing/2014/chart" uri="{C3380CC4-5D6E-409C-BE32-E72D297353CC}">
              <c16:uniqueId val="{00000003-8CBD-493B-98DC-22437539988F}"/>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4.4283133102989189E-2"/>
          <c:w val="0.93888888888888888"/>
          <c:h val="0.91143373379402159"/>
        </c:manualLayout>
      </c:layout>
      <c:barChart>
        <c:barDir val="bar"/>
        <c:grouping val="percentStacked"/>
        <c:varyColors val="0"/>
        <c:ser>
          <c:idx val="0"/>
          <c:order val="0"/>
          <c:tx>
            <c:strRef>
              <c:f>Sheet1!$B$1</c:f>
              <c:strCache>
                <c:ptCount val="1"/>
                <c:pt idx="0">
                  <c:v>계열 1</c:v>
                </c:pt>
              </c:strCache>
            </c:strRef>
          </c:tx>
          <c:spPr>
            <a:solidFill>
              <a:srgbClr val="30B4E7"/>
            </a:solidFill>
            <a:ln>
              <a:noFill/>
            </a:ln>
            <a:effectLst/>
          </c:spPr>
          <c:invertIfNegative val="0"/>
          <c:dPt>
            <c:idx val="0"/>
            <c:invertIfNegative val="0"/>
            <c:bubble3D val="0"/>
            <c:spPr>
              <a:solidFill>
                <a:srgbClr val="30B4E7"/>
              </a:solidFill>
              <a:ln>
                <a:noFill/>
              </a:ln>
              <a:effectLst/>
            </c:spPr>
            <c:extLst>
              <c:ext xmlns:c16="http://schemas.microsoft.com/office/drawing/2014/chart" uri="{C3380CC4-5D6E-409C-BE32-E72D297353CC}">
                <c16:uniqueId val="{00000001-5E8F-4A6B-8C29-9B3F74A4C8DE}"/>
              </c:ext>
            </c:extLst>
          </c:dPt>
          <c:cat>
            <c:strRef>
              <c:f>Sheet1!$A$2</c:f>
              <c:strCache>
                <c:ptCount val="1"/>
                <c:pt idx="0">
                  <c:v>항목 1</c:v>
                </c:pt>
              </c:strCache>
            </c:strRef>
          </c:cat>
          <c:val>
            <c:numRef>
              <c:f>Sheet1!$B$2</c:f>
              <c:numCache>
                <c:formatCode>General</c:formatCode>
                <c:ptCount val="1"/>
                <c:pt idx="0">
                  <c:v>34</c:v>
                </c:pt>
              </c:numCache>
            </c:numRef>
          </c:val>
          <c:extLst>
            <c:ext xmlns:c16="http://schemas.microsoft.com/office/drawing/2014/chart" uri="{C3380CC4-5D6E-409C-BE32-E72D297353CC}">
              <c16:uniqueId val="{00000002-5E8F-4A6B-8C29-9B3F74A4C8DE}"/>
            </c:ext>
          </c:extLst>
        </c:ser>
        <c:ser>
          <c:idx val="1"/>
          <c:order val="1"/>
          <c:tx>
            <c:strRef>
              <c:f>Sheet1!$C$1</c:f>
              <c:strCache>
                <c:ptCount val="1"/>
                <c:pt idx="0">
                  <c:v>계열 2</c:v>
                </c:pt>
              </c:strCache>
            </c:strRef>
          </c:tx>
          <c:spPr>
            <a:solidFill>
              <a:schemeClr val="bg1">
                <a:lumMod val="85000"/>
              </a:schemeClr>
            </a:solidFill>
            <a:ln>
              <a:noFill/>
            </a:ln>
            <a:effectLst/>
          </c:spPr>
          <c:invertIfNegative val="0"/>
          <c:cat>
            <c:strRef>
              <c:f>Sheet1!$A$2</c:f>
              <c:strCache>
                <c:ptCount val="1"/>
                <c:pt idx="0">
                  <c:v>항목 1</c:v>
                </c:pt>
              </c:strCache>
            </c:strRef>
          </c:cat>
          <c:val>
            <c:numRef>
              <c:f>Sheet1!$C$2</c:f>
              <c:numCache>
                <c:formatCode>General</c:formatCode>
                <c:ptCount val="1"/>
                <c:pt idx="0">
                  <c:v>66</c:v>
                </c:pt>
              </c:numCache>
            </c:numRef>
          </c:val>
          <c:extLst>
            <c:ext xmlns:c16="http://schemas.microsoft.com/office/drawing/2014/chart" uri="{C3380CC4-5D6E-409C-BE32-E72D297353CC}">
              <c16:uniqueId val="{00000003-5E8F-4A6B-8C29-9B3F74A4C8DE}"/>
            </c:ext>
          </c:extLst>
        </c:ser>
        <c:dLbls>
          <c:showLegendKey val="0"/>
          <c:showVal val="0"/>
          <c:showCatName val="0"/>
          <c:showSerName val="0"/>
          <c:showPercent val="0"/>
          <c:showBubbleSize val="0"/>
        </c:dLbls>
        <c:gapWidth val="100"/>
        <c:overlap val="100"/>
        <c:axId val="675867600"/>
        <c:axId val="675866352"/>
      </c:barChart>
      <c:catAx>
        <c:axId val="675867600"/>
        <c:scaling>
          <c:orientation val="minMax"/>
        </c:scaling>
        <c:delete val="1"/>
        <c:axPos val="l"/>
        <c:numFmt formatCode="General" sourceLinked="1"/>
        <c:majorTickMark val="none"/>
        <c:minorTickMark val="none"/>
        <c:tickLblPos val="nextTo"/>
        <c:crossAx val="675866352"/>
        <c:crosses val="autoZero"/>
        <c:auto val="1"/>
        <c:lblAlgn val="ctr"/>
        <c:lblOffset val="100"/>
        <c:noMultiLvlLbl val="0"/>
      </c:catAx>
      <c:valAx>
        <c:axId val="675866352"/>
        <c:scaling>
          <c:orientation val="minMax"/>
        </c:scaling>
        <c:delete val="1"/>
        <c:axPos val="b"/>
        <c:numFmt formatCode="0%" sourceLinked="1"/>
        <c:majorTickMark val="none"/>
        <c:minorTickMark val="none"/>
        <c:tickLblPos val="nextTo"/>
        <c:crossAx val="67586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75C1B7F-4101-39BE-AD88-6E4F2D51418F}"/>
              </a:ext>
            </a:extLst>
          </p:cNvPr>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FE344535-C37C-F445-533A-F8F23A01432F}"/>
              </a:ext>
            </a:extLst>
          </p:cNvPr>
          <p:cNvSpPr>
            <a:spLocks noGrp="1"/>
          </p:cNvSpPr>
          <p:nvPr>
            <p:ph type="dt" sz="quarter" idx="1"/>
          </p:nvPr>
        </p:nvSpPr>
        <p:spPr>
          <a:xfrm>
            <a:off x="5592224" y="1"/>
            <a:ext cx="4278154" cy="341064"/>
          </a:xfrm>
          <a:prstGeom prst="rect">
            <a:avLst/>
          </a:prstGeom>
        </p:spPr>
        <p:txBody>
          <a:bodyPr vert="horz" lIns="91440" tIns="45720" rIns="91440" bIns="45720" rtlCol="0"/>
          <a:lstStyle>
            <a:lvl1pPr algn="r">
              <a:defRPr sz="1200"/>
            </a:lvl1pPr>
          </a:lstStyle>
          <a:p>
            <a:fld id="{1B6E0B4B-0667-46CF-894A-CCAFAB70FD7A}" type="datetimeFigureOut">
              <a:rPr lang="ko-KR" altLang="en-US" smtClean="0"/>
              <a:t>2023-08-08</a:t>
            </a:fld>
            <a:endParaRPr lang="ko-KR" altLang="en-US"/>
          </a:p>
        </p:txBody>
      </p:sp>
      <p:sp>
        <p:nvSpPr>
          <p:cNvPr id="4" name="바닥글 개체 틀 3">
            <a:extLst>
              <a:ext uri="{FF2B5EF4-FFF2-40B4-BE49-F238E27FC236}">
                <a16:creationId xmlns:a16="http://schemas.microsoft.com/office/drawing/2014/main" id="{FD575F2B-87FF-25D4-2091-8719FB242B1B}"/>
              </a:ext>
            </a:extLst>
          </p:cNvPr>
          <p:cNvSpPr>
            <a:spLocks noGrp="1"/>
          </p:cNvSpPr>
          <p:nvPr>
            <p:ph type="ftr" sz="quarter" idx="2"/>
          </p:nvPr>
        </p:nvSpPr>
        <p:spPr>
          <a:xfrm>
            <a:off x="0" y="6456612"/>
            <a:ext cx="4278154" cy="34106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65C88BA2-F13A-3FAB-2B51-F98A1B208148}"/>
              </a:ext>
            </a:extLst>
          </p:cNvPr>
          <p:cNvSpPr>
            <a:spLocks noGrp="1"/>
          </p:cNvSpPr>
          <p:nvPr>
            <p:ph type="sldNum" sz="quarter" idx="3"/>
          </p:nvPr>
        </p:nvSpPr>
        <p:spPr>
          <a:xfrm>
            <a:off x="5592224" y="6456612"/>
            <a:ext cx="4278154" cy="341063"/>
          </a:xfrm>
          <a:prstGeom prst="rect">
            <a:avLst/>
          </a:prstGeom>
        </p:spPr>
        <p:txBody>
          <a:bodyPr vert="horz" lIns="91440" tIns="45720" rIns="91440" bIns="45720" rtlCol="0" anchor="b"/>
          <a:lstStyle>
            <a:lvl1pPr algn="r">
              <a:defRPr sz="1200"/>
            </a:lvl1pPr>
          </a:lstStyle>
          <a:p>
            <a:fld id="{2E528CF2-9DC8-42B8-924B-826C9E22930D}" type="slidenum">
              <a:rPr lang="ko-KR" altLang="en-US" smtClean="0"/>
              <a:t>‹#›</a:t>
            </a:fld>
            <a:endParaRPr lang="ko-KR" altLang="en-US"/>
          </a:p>
        </p:txBody>
      </p:sp>
    </p:spTree>
    <p:extLst>
      <p:ext uri="{BB962C8B-B14F-4D97-AF65-F5344CB8AC3E}">
        <p14:creationId xmlns:p14="http://schemas.microsoft.com/office/powerpoint/2010/main" val="3225776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2224" y="1"/>
            <a:ext cx="4278154" cy="341064"/>
          </a:xfrm>
          <a:prstGeom prst="rect">
            <a:avLst/>
          </a:prstGeom>
        </p:spPr>
        <p:txBody>
          <a:bodyPr vert="horz" lIns="91440" tIns="45720" rIns="91440" bIns="45720" rtlCol="0"/>
          <a:lstStyle>
            <a:lvl1pPr algn="r">
              <a:defRPr sz="1200"/>
            </a:lvl1pPr>
          </a:lstStyle>
          <a:p>
            <a:fld id="{123F85BF-36BC-47F0-AC3B-E467AE723BB6}" type="datetimeFigureOut">
              <a:rPr lang="ko-KR" altLang="en-US" smtClean="0"/>
              <a:t>2023-08-08</a:t>
            </a:fld>
            <a:endParaRPr lang="ko-KR" altLang="en-US"/>
          </a:p>
        </p:txBody>
      </p:sp>
      <p:sp>
        <p:nvSpPr>
          <p:cNvPr id="4" name="슬라이드 이미지 개체 틀 3"/>
          <p:cNvSpPr>
            <a:spLocks noGrp="1" noRot="1" noChangeAspect="1"/>
          </p:cNvSpPr>
          <p:nvPr>
            <p:ph type="sldImg" idx="2"/>
          </p:nvPr>
        </p:nvSpPr>
        <p:spPr>
          <a:xfrm>
            <a:off x="4291013" y="849313"/>
            <a:ext cx="1290637"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267" y="3271381"/>
            <a:ext cx="7898130" cy="267658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456612"/>
            <a:ext cx="4278154" cy="3410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2224" y="6456612"/>
            <a:ext cx="4278154" cy="341063"/>
          </a:xfrm>
          <a:prstGeom prst="rect">
            <a:avLst/>
          </a:prstGeom>
        </p:spPr>
        <p:txBody>
          <a:bodyPr vert="horz" lIns="91440" tIns="45720" rIns="91440" bIns="45720" rtlCol="0" anchor="b"/>
          <a:lstStyle>
            <a:lvl1pPr algn="r">
              <a:defRPr sz="1200"/>
            </a:lvl1pPr>
          </a:lstStyle>
          <a:p>
            <a:fld id="{919EDC9E-1800-4643-B5BF-95E09E97A770}" type="slidenum">
              <a:rPr lang="ko-KR" altLang="en-US" smtClean="0"/>
              <a:t>‹#›</a:t>
            </a:fld>
            <a:endParaRPr lang="ko-KR" altLang="en-US"/>
          </a:p>
        </p:txBody>
      </p:sp>
    </p:spTree>
    <p:extLst>
      <p:ext uri="{BB962C8B-B14F-4D97-AF65-F5344CB8AC3E}">
        <p14:creationId xmlns:p14="http://schemas.microsoft.com/office/powerpoint/2010/main" val="42860495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https://kpmg.com/xx/en/home/insights/2022/09/issb-financed-facilitated-emissions.html</a:t>
            </a:r>
            <a:endParaRPr lang="ko-KR" altLang="en-US" dirty="0"/>
          </a:p>
        </p:txBody>
      </p:sp>
      <p:sp>
        <p:nvSpPr>
          <p:cNvPr id="4" name="슬라이드 번호 개체 틀 3"/>
          <p:cNvSpPr>
            <a:spLocks noGrp="1"/>
          </p:cNvSpPr>
          <p:nvPr>
            <p:ph type="sldNum" sz="quarter" idx="5"/>
          </p:nvPr>
        </p:nvSpPr>
        <p:spPr/>
        <p:txBody>
          <a:bodyPr/>
          <a:lstStyle/>
          <a:p>
            <a:fld id="{919EDC9E-1800-4643-B5BF-95E09E97A770}" type="slidenum">
              <a:rPr lang="ko-KR" altLang="en-US" smtClean="0"/>
              <a:t>5</a:t>
            </a:fld>
            <a:endParaRPr lang="ko-KR" altLang="en-US"/>
          </a:p>
        </p:txBody>
      </p:sp>
    </p:spTree>
    <p:extLst>
      <p:ext uri="{BB962C8B-B14F-4D97-AF65-F5344CB8AC3E}">
        <p14:creationId xmlns:p14="http://schemas.microsoft.com/office/powerpoint/2010/main" val="227509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19EDC9E-1800-4643-B5BF-95E09E97A770}" type="slidenum">
              <a:rPr lang="ko-KR" altLang="en-US" smtClean="0"/>
              <a:t>9</a:t>
            </a:fld>
            <a:endParaRPr lang="ko-KR" altLang="en-US"/>
          </a:p>
        </p:txBody>
      </p:sp>
    </p:spTree>
    <p:extLst>
      <p:ext uri="{BB962C8B-B14F-4D97-AF65-F5344CB8AC3E}">
        <p14:creationId xmlns:p14="http://schemas.microsoft.com/office/powerpoint/2010/main" val="204076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2" name="Footer Placeholder 4">
            <a:extLst>
              <a:ext uri="{FF2B5EF4-FFF2-40B4-BE49-F238E27FC236}">
                <a16:creationId xmlns:a16="http://schemas.microsoft.com/office/drawing/2014/main" id="{676E441E-B7D0-9930-CD9A-F2821A46D3F8}"/>
              </a:ext>
            </a:extLst>
          </p:cNvPr>
          <p:cNvSpPr>
            <a:spLocks noGrp="1"/>
          </p:cNvSpPr>
          <p:nvPr>
            <p:ph type="ftr" sz="quarter" idx="3"/>
          </p:nvPr>
        </p:nvSpPr>
        <p:spPr>
          <a:xfrm>
            <a:off x="646337" y="11703858"/>
            <a:ext cx="4744529" cy="406406"/>
          </a:xfrm>
          <a:prstGeom prst="rect">
            <a:avLst/>
          </a:prstGeom>
        </p:spPr>
        <p:txBody>
          <a:bodyPr vert="horz" lIns="91440" tIns="45720" rIns="91440" bIns="45720" rtlCol="0" anchor="ctr"/>
          <a:lstStyle>
            <a:lvl1pPr algn="l">
              <a:defRPr sz="800">
                <a:solidFill>
                  <a:schemeClr val="bg1">
                    <a:lumMod val="75000"/>
                  </a:schemeClr>
                </a:solidFill>
                <a:latin typeface="Arial" panose="020B0604020202020204" pitchFamily="34" charset="0"/>
                <a:cs typeface="Arial" panose="020B0604020202020204" pitchFamily="34" charset="0"/>
              </a:defRPr>
            </a:lvl1pPr>
          </a:lstStyle>
          <a:p>
            <a:r>
              <a:rPr lang="en-US" altLang="ko-KR" dirty="0"/>
              <a:t>© 2023 Copyright owned by one or more of the KPMG International entities.</a:t>
            </a:r>
          </a:p>
          <a:p>
            <a:r>
              <a:rPr lang="en-US" altLang="ko-KR" sz="700" dirty="0"/>
              <a:t>KPMG International entities provide no services to clients. All rights reserved.</a:t>
            </a:r>
            <a:endParaRPr lang="ko-KR" altLang="en-US" sz="700" dirty="0"/>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sp>
        <p:nvSpPr>
          <p:cNvPr id="4" name="Title 1">
            <a:extLst>
              <a:ext uri="{FF2B5EF4-FFF2-40B4-BE49-F238E27FC236}">
                <a16:creationId xmlns:a16="http://schemas.microsoft.com/office/drawing/2014/main" id="{8403878C-C9A7-BDE7-F5AB-B3558E263117}"/>
              </a:ext>
            </a:extLst>
          </p:cNvPr>
          <p:cNvSpPr txBox="1">
            <a:spLocks/>
          </p:cNvSpPr>
          <p:nvPr userDrawn="1"/>
        </p:nvSpPr>
        <p:spPr>
          <a:xfrm>
            <a:off x="-671511" y="2251519"/>
            <a:ext cx="3903757" cy="160510"/>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endParaRPr lang="en-US" sz="1400" b="1" kern="1200" spc="-100" baseline="0" dirty="0">
              <a:ln>
                <a:solidFill>
                  <a:schemeClr val="bg1">
                    <a:lumMod val="75000"/>
                    <a:alpha val="0"/>
                  </a:schemeClr>
                </a:solidFill>
              </a:ln>
              <a:solidFill>
                <a:srgbClr val="01219A"/>
              </a:solidFill>
              <a:latin typeface="KoPub돋움체 Medium" panose="02020603020101020101" pitchFamily="18" charset="-127"/>
              <a:ea typeface="KoPub돋움체 Medium" panose="02020603020101020101" pitchFamily="18" charset="-127"/>
              <a:cs typeface="+mn-cs"/>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
        <p:nvSpPr>
          <p:cNvPr id="8" name="Title 1">
            <a:extLst>
              <a:ext uri="{FF2B5EF4-FFF2-40B4-BE49-F238E27FC236}">
                <a16:creationId xmlns:a16="http://schemas.microsoft.com/office/drawing/2014/main" id="{58CAC230-A3DE-5B3E-E94A-E7F4A512F3AF}"/>
              </a:ext>
            </a:extLst>
          </p:cNvPr>
          <p:cNvSpPr txBox="1">
            <a:spLocks/>
          </p:cNvSpPr>
          <p:nvPr userDrawn="1"/>
        </p:nvSpPr>
        <p:spPr>
          <a:xfrm>
            <a:off x="643942" y="480872"/>
            <a:ext cx="5483904" cy="257065"/>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ko-KR" altLang="en-US"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은행의 기후공시 벤치마킹 분석</a:t>
            </a:r>
            <a:endParaRPr lang="en-US" altLang="ko-KR"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3476649183"/>
      </p:ext>
    </p:extLst>
  </p:cSld>
  <p:clrMapOvr>
    <a:masterClrMapping/>
  </p:clrMapOvr>
  <p:extLst>
    <p:ext uri="{DCECCB84-F9BA-43D5-87BE-67443E8EF086}">
      <p15:sldGuideLst xmlns:p15="http://schemas.microsoft.com/office/powerpoint/2012/main">
        <p15:guide id="1" pos="2160" userDrawn="1">
          <p15:clr>
            <a:srgbClr val="FBAE40"/>
          </p15:clr>
        </p15:guide>
        <p15:guide id="4" orient="horz"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a:t>
            </a:r>
            <a:r>
              <a:rPr lang="en-US" sz="1300" b="1" kern="0" dirty="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1194856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Tree>
    <p:extLst>
      <p:ext uri="{BB962C8B-B14F-4D97-AF65-F5344CB8AC3E}">
        <p14:creationId xmlns:p14="http://schemas.microsoft.com/office/powerpoint/2010/main" val="713178074"/>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userDrawn="1">
          <p15:clr>
            <a:srgbClr val="F26B43"/>
          </p15:clr>
        </p15:guide>
        <p15:guide id="2" pos="436" userDrawn="1">
          <p15:clr>
            <a:srgbClr val="F26B43"/>
          </p15:clr>
        </p15:guide>
        <p15:guide id="3" pos="3884" userDrawn="1">
          <p15:clr>
            <a:srgbClr val="F26B43"/>
          </p15:clr>
        </p15:guide>
        <p15:guide id="4" orient="horz" pos="3840" userDrawn="1">
          <p15:clr>
            <a:srgbClr val="F26B43"/>
          </p15:clr>
        </p15:guide>
        <p15:guide id="5" orient="horz" pos="273" userDrawn="1">
          <p15:clr>
            <a:srgbClr val="F26B43"/>
          </p15:clr>
        </p15:guide>
        <p15:guide id="6" orient="horz" pos="619" userDrawn="1">
          <p15:clr>
            <a:srgbClr val="F26B43"/>
          </p15:clr>
        </p15:guide>
        <p15:guide id="7" orient="horz" pos="723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ome.kr.kpmg.com/files/filedown.asp?fm=kpmg-banks-climate-related-disclosures-phase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hart" Target="../charts/chart13.xml"/><Relationship Id="rId4" Type="http://schemas.openxmlformats.org/officeDocument/2006/relationships/chart" Target="../charts/char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hart" Target="../charts/chart16.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그림, 만화 영화, 스크린샷, 클립아트이(가) 표시된 사진&#10;&#10;자동 생성된 설명">
            <a:extLst>
              <a:ext uri="{FF2B5EF4-FFF2-40B4-BE49-F238E27FC236}">
                <a16:creationId xmlns:a16="http://schemas.microsoft.com/office/drawing/2014/main" id="{A0AF6517-D0DB-9FED-BE08-EBC9DE5C2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pic>
        <p:nvPicPr>
          <p:cNvPr id="16" name="그림 15" descr="폰트, 그래픽, 그래픽 디자인, 타이포그래피이(가) 표시된 사진&#10;&#10;자동 생성된 설명">
            <a:extLst>
              <a:ext uri="{FF2B5EF4-FFF2-40B4-BE49-F238E27FC236}">
                <a16:creationId xmlns:a16="http://schemas.microsoft.com/office/drawing/2014/main" id="{ADE93DFF-730D-455E-F881-2D6421B26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8" y="972295"/>
            <a:ext cx="1371465" cy="335510"/>
          </a:xfrm>
          <a:prstGeom prst="rect">
            <a:avLst/>
          </a:prstGeom>
        </p:spPr>
      </p:pic>
      <p:sp>
        <p:nvSpPr>
          <p:cNvPr id="4" name="텍스트 개체 틀 1">
            <a:extLst>
              <a:ext uri="{FF2B5EF4-FFF2-40B4-BE49-F238E27FC236}">
                <a16:creationId xmlns:a16="http://schemas.microsoft.com/office/drawing/2014/main" id="{1D67AA58-654E-11CF-FC9A-924997CC4DF5}"/>
              </a:ext>
            </a:extLst>
          </p:cNvPr>
          <p:cNvSpPr txBox="1">
            <a:spLocks/>
          </p:cNvSpPr>
          <p:nvPr/>
        </p:nvSpPr>
        <p:spPr>
          <a:xfrm>
            <a:off x="680536" y="2507679"/>
            <a:ext cx="5920741" cy="646331"/>
          </a:xfrm>
          <a:prstGeom prst="rect">
            <a:avLst/>
          </a:prstGeom>
        </p:spPr>
        <p:txBody>
          <a:bodyPr wrap="square" lIns="0">
            <a:spAutoFit/>
          </a:bodyPr>
          <a:lst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2000"/>
              </a:spcAft>
              <a:buClrTx/>
              <a:buSzTx/>
              <a:buFontTx/>
              <a:buNone/>
              <a:tabLst/>
              <a:defRPr/>
            </a:pPr>
            <a:r>
              <a:rPr lang="ko-KR" altLang="en-US" sz="3600" spc="-150" dirty="0">
                <a:ln>
                  <a:solidFill>
                    <a:srgbClr val="FFFFFF">
                      <a:alpha val="0"/>
                    </a:srgbClr>
                  </a:solidFill>
                </a:ln>
                <a:solidFill>
                  <a:srgbClr val="0B3F95"/>
                </a:solidFill>
                <a:latin typeface="KoPub돋움체 Bold" panose="00000800000000000000" pitchFamily="2" charset="-127"/>
                <a:ea typeface="KoPub돋움체 Bold" panose="00000800000000000000" pitchFamily="2" charset="-127"/>
                <a:cs typeface="Arial" panose="020B0604020202020204" pitchFamily="34" charset="0"/>
              </a:rPr>
              <a:t>은행의</a:t>
            </a:r>
            <a:r>
              <a:rPr lang="en-US" altLang="ko-KR" sz="3600" spc="-150" dirty="0">
                <a:ln>
                  <a:solidFill>
                    <a:srgbClr val="FFFFFF">
                      <a:alpha val="0"/>
                    </a:srgbClr>
                  </a:solidFill>
                </a:ln>
                <a:solidFill>
                  <a:srgbClr val="0B3F95"/>
                </a:soli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3600" spc="-150" dirty="0">
                <a:ln>
                  <a:solidFill>
                    <a:srgbClr val="FFFFFF">
                      <a:alpha val="0"/>
                    </a:srgbClr>
                  </a:solidFill>
                </a:ln>
                <a:solidFill>
                  <a:srgbClr val="0B3F95"/>
                </a:solidFill>
                <a:latin typeface="KoPub돋움체 Bold" panose="00000800000000000000" pitchFamily="2" charset="-127"/>
                <a:ea typeface="KoPub돋움체 Bold" panose="00000800000000000000" pitchFamily="2" charset="-127"/>
                <a:cs typeface="Arial" panose="020B0604020202020204" pitchFamily="34" charset="0"/>
              </a:rPr>
              <a:t>기후공시 벤치마킹 분석</a:t>
            </a:r>
            <a:endParaRPr kumimoji="0" lang="ko-KR" altLang="en-US" sz="5400" b="0" i="0" u="none" strike="noStrike" kern="1200" cap="none" spc="-150" normalizeH="0" baseline="0" noProof="0" dirty="0">
              <a:ln>
                <a:solidFill>
                  <a:srgbClr val="1E49E2">
                    <a:alpha val="0"/>
                  </a:srgbClr>
                </a:solidFill>
              </a:ln>
              <a:solidFill>
                <a:srgbClr val="0B3F95"/>
              </a:solidFill>
              <a:effectLst/>
              <a:uLnTx/>
              <a:uFillTx/>
              <a:latin typeface="KPMG Bold" panose="020B0803030202040204" pitchFamily="34" charset="0"/>
              <a:ea typeface="KoPub돋움체 Medium" panose="02020603020101020101" pitchFamily="18" charset="-127"/>
            </a:endParaRPr>
          </a:p>
        </p:txBody>
      </p:sp>
      <p:sp>
        <p:nvSpPr>
          <p:cNvPr id="6" name="TextBox 5">
            <a:extLst>
              <a:ext uri="{FF2B5EF4-FFF2-40B4-BE49-F238E27FC236}">
                <a16:creationId xmlns:a16="http://schemas.microsoft.com/office/drawing/2014/main" id="{9728BB4F-D883-46BA-5E72-A4585FE80024}"/>
              </a:ext>
            </a:extLst>
          </p:cNvPr>
          <p:cNvSpPr txBox="1"/>
          <p:nvPr/>
        </p:nvSpPr>
        <p:spPr>
          <a:xfrm>
            <a:off x="680535" y="3215127"/>
            <a:ext cx="5920741" cy="1605119"/>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ts val="0"/>
              </a:spcBef>
              <a:spcAft>
                <a:spcPts val="2000"/>
              </a:spcAft>
              <a:buClrTx/>
              <a:buSzTx/>
              <a:buFontTx/>
              <a:buNone/>
              <a:tabLst/>
              <a:defRPr/>
            </a:pPr>
            <a:r>
              <a:rPr kumimoji="0" lang="en-US" altLang="ko-KR" sz="2800" b="1" i="0" u="none" strike="noStrike" kern="1200" cap="none" spc="-40" normalizeH="0" noProof="0" dirty="0">
                <a:ln>
                  <a:solidFill>
                    <a:srgbClr val="FFFFFF">
                      <a:alpha val="0"/>
                    </a:srgbClr>
                  </a:solidFill>
                </a:ln>
                <a:solidFill>
                  <a:srgbClr val="01219A"/>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Banks’ climate-related disclosures (Phase 1) </a:t>
            </a:r>
            <a:endParaRPr kumimoji="0" lang="ko-KR" altLang="en-US" sz="2800" b="1" i="0" u="none" strike="noStrike" kern="1200" cap="none" spc="-40" normalizeH="0" noProof="0" dirty="0">
              <a:ln>
                <a:solidFill>
                  <a:srgbClr val="FFFFFF">
                    <a:alpha val="0"/>
                  </a:srgbClr>
                </a:solidFill>
              </a:ln>
              <a:solidFill>
                <a:srgbClr val="01219A"/>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endParaRPr>
          </a:p>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ko-KR" sz="1600" b="1" i="0" u="none" strike="noStrike" kern="1200" cap="none" spc="-20" normalizeH="0" baseline="0" noProof="0" dirty="0">
                <a:ln>
                  <a:solidFill>
                    <a:srgbClr val="FFFFFF">
                      <a:alpha val="0"/>
                    </a:srgbClr>
                  </a:solidFill>
                </a:ln>
                <a:solidFill>
                  <a:srgbClr val="01219A"/>
                </a:solidFill>
                <a:effectLst/>
                <a:uLnTx/>
                <a:uFillTx/>
                <a:latin typeface="KoPub돋움체 Medium"/>
                <a:ea typeface="KoPub돋움체 Medium"/>
                <a:cs typeface="Arial" panose="020B0604020202020204" pitchFamily="34" charset="0"/>
              </a:rPr>
              <a:t>August</a:t>
            </a:r>
            <a:r>
              <a:rPr kumimoji="0" lang="ko-KR" altLang="en-US" sz="1600" b="1" i="0" u="none" strike="noStrike" kern="1200" cap="none" spc="-20" normalizeH="0" baseline="0" noProof="0" dirty="0">
                <a:ln>
                  <a:solidFill>
                    <a:srgbClr val="FFFFFF">
                      <a:alpha val="0"/>
                    </a:srgbClr>
                  </a:solidFill>
                </a:ln>
                <a:solidFill>
                  <a:srgbClr val="01219A"/>
                </a:solidFill>
                <a:effectLst/>
                <a:uLnTx/>
                <a:uFillTx/>
                <a:latin typeface="KoPub돋움체 Medium"/>
                <a:ea typeface="KoPub돋움체 Medium"/>
                <a:cs typeface="Arial" panose="020B0604020202020204" pitchFamily="34" charset="0"/>
              </a:rPr>
              <a:t> </a:t>
            </a:r>
            <a:r>
              <a:rPr kumimoji="0" lang="en-US" altLang="ko-KR" sz="1600" b="1" i="0" u="none" strike="noStrike" kern="1200" cap="none" spc="-20" normalizeH="0" baseline="0" noProof="0" dirty="0">
                <a:ln>
                  <a:solidFill>
                    <a:srgbClr val="FFFFFF">
                      <a:alpha val="0"/>
                    </a:srgbClr>
                  </a:solidFill>
                </a:ln>
                <a:solidFill>
                  <a:srgbClr val="01219A"/>
                </a:solidFill>
                <a:effectLst/>
                <a:uLnTx/>
                <a:uFillTx/>
                <a:latin typeface="KoPub돋움체 Medium"/>
                <a:ea typeface="KoPub돋움체 Medium"/>
                <a:cs typeface="Arial" panose="020B0604020202020204" pitchFamily="34" charset="0"/>
              </a:rPr>
              <a:t>2023</a:t>
            </a:r>
            <a:endParaRPr kumimoji="0" lang="ko-KR" altLang="en-US" sz="1600" b="1" i="0" u="none" strike="noStrike" kern="1200" cap="none" spc="-20" normalizeH="0" baseline="0" noProof="0" dirty="0">
              <a:ln>
                <a:solidFill>
                  <a:srgbClr val="FFFFFF">
                    <a:alpha val="0"/>
                  </a:srgbClr>
                </a:solidFill>
              </a:ln>
              <a:solidFill>
                <a:srgbClr val="01219A"/>
              </a:solidFill>
              <a:effectLst/>
              <a:uLnTx/>
              <a:uFillTx/>
              <a:latin typeface="KoPub돋움체 Medium"/>
              <a:ea typeface="KoPub돋움체 Medium"/>
              <a:cs typeface="Arial" panose="020B0604020202020204" pitchFamily="34" charset="0"/>
            </a:endParaRPr>
          </a:p>
        </p:txBody>
      </p:sp>
      <p:sp>
        <p:nvSpPr>
          <p:cNvPr id="7" name="TextBox 6">
            <a:extLst>
              <a:ext uri="{FF2B5EF4-FFF2-40B4-BE49-F238E27FC236}">
                <a16:creationId xmlns:a16="http://schemas.microsoft.com/office/drawing/2014/main" id="{01C93501-F8B2-E378-9668-356F594D8D90}"/>
              </a:ext>
            </a:extLst>
          </p:cNvPr>
          <p:cNvSpPr txBox="1"/>
          <p:nvPr/>
        </p:nvSpPr>
        <p:spPr>
          <a:xfrm>
            <a:off x="694754" y="6163527"/>
            <a:ext cx="2893201" cy="7899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ko-KR" altLang="en-US"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t>경제연구원</a:t>
            </a:r>
            <a:endParaRPr kumimoji="0" lang="en-US" altLang="ko-KR"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rPr>
              <a:t>home.kpmg/kr</a:t>
            </a:r>
            <a:endParaRPr kumimoji="0" lang="ko-KR" altLang="en-US" sz="1400" b="1" i="0" u="none" strike="noStrike" kern="1200" cap="none" spc="0" normalizeH="0" baseline="0" noProof="0" dirty="0">
              <a:ln>
                <a:solidFill>
                  <a:srgbClr val="FFFFFF">
                    <a:alpha val="0"/>
                  </a:srgbClr>
                </a:solidFill>
              </a:ln>
              <a:solidFill>
                <a:srgbClr val="01219A"/>
              </a:solidFill>
              <a:effectLst/>
              <a:uLnTx/>
              <a:uFillTx/>
              <a:latin typeface="KoPub돋움체 Medium" panose="02020603020101020101" pitchFamily="18" charset="-127"/>
              <a:ea typeface="KoPub돋움체 Medium" panose="02020603020101020101" pitchFamily="18" charset="-127"/>
              <a:cs typeface="+mn-cs"/>
            </a:endParaRPr>
          </a:p>
        </p:txBody>
      </p:sp>
    </p:spTree>
    <p:extLst>
      <p:ext uri="{BB962C8B-B14F-4D97-AF65-F5344CB8AC3E}">
        <p14:creationId xmlns:p14="http://schemas.microsoft.com/office/powerpoint/2010/main" val="210664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2D237CC-4B65-0C9F-B5B5-B80C6376C2D2}"/>
              </a:ext>
            </a:extLst>
          </p:cNvPr>
          <p:cNvSpPr/>
          <p:nvPr/>
        </p:nvSpPr>
        <p:spPr>
          <a:xfrm>
            <a:off x="0" y="3127838"/>
            <a:ext cx="6858000" cy="172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TextBox 37">
            <a:extLst>
              <a:ext uri="{FF2B5EF4-FFF2-40B4-BE49-F238E27FC236}">
                <a16:creationId xmlns:a16="http://schemas.microsoft.com/office/drawing/2014/main" id="{FA62AA14-E285-13BF-08E1-C0810DA90A7F}"/>
              </a:ext>
            </a:extLst>
          </p:cNvPr>
          <p:cNvSpPr txBox="1"/>
          <p:nvPr/>
        </p:nvSpPr>
        <p:spPr>
          <a:xfrm>
            <a:off x="600328" y="3209217"/>
            <a:ext cx="5740314" cy="1579920"/>
          </a:xfrm>
          <a:prstGeom prst="rect">
            <a:avLst/>
          </a:prstGeom>
          <a:noFill/>
        </p:spPr>
        <p:txBody>
          <a:bodyPr wrap="square" rIns="0">
            <a:spAutoFit/>
          </a:bodyPr>
          <a:lstStyle>
            <a:defPPr>
              <a:defRPr lang="en-US"/>
            </a:defPPr>
            <a:lvl1pPr marL="285750" indent="-285750" defTabSz="914400">
              <a:spcAft>
                <a:spcPts val="1000"/>
              </a:spcAft>
              <a:buFont typeface="KoPub돋움체 Bold" panose="00000800000000000000" pitchFamily="2" charset="-127"/>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defRPr>
            </a:lvl1pPr>
          </a:lstStyle>
          <a:p>
            <a:r>
              <a:rPr lang="ko-KR" altLang="en-US" dirty="0" err="1"/>
              <a:t>금융사</a:t>
            </a:r>
            <a:r>
              <a:rPr lang="en-US" altLang="ko-KR" dirty="0"/>
              <a:t>, </a:t>
            </a:r>
            <a:r>
              <a:rPr lang="ko-KR" altLang="en-US" dirty="0"/>
              <a:t>기후공시 정보 수준과 방법론에 대한 요구 수준이 높은 편 </a:t>
            </a:r>
            <a:endParaRPr lang="en-US" altLang="ko-KR" dirty="0"/>
          </a:p>
          <a:p>
            <a:r>
              <a:rPr lang="ko-KR" altLang="en-US" dirty="0"/>
              <a:t>재무제표와 지속가능성 보고서 간 연계성 강화와 데이터 품질 개선이 주요 화두로 부상할 전망 </a:t>
            </a:r>
            <a:endParaRPr lang="en-US" altLang="ko-KR" dirty="0"/>
          </a:p>
          <a:p>
            <a:r>
              <a:rPr lang="ko-KR" altLang="en-US" dirty="0"/>
              <a:t>기후 관련 데이터 수집</a:t>
            </a:r>
            <a:r>
              <a:rPr lang="en-US" altLang="ko-KR" dirty="0"/>
              <a:t>·</a:t>
            </a:r>
            <a:r>
              <a:rPr lang="ko-KR" altLang="en-US" dirty="0"/>
              <a:t>분석</a:t>
            </a:r>
            <a:r>
              <a:rPr lang="en-US" altLang="ko-KR" dirty="0"/>
              <a:t>·</a:t>
            </a:r>
            <a:r>
              <a:rPr lang="ko-KR" altLang="en-US" dirty="0"/>
              <a:t>통합과 위험관리 방안 마련</a:t>
            </a:r>
            <a:r>
              <a:rPr lang="en-US" altLang="ko-KR" dirty="0"/>
              <a:t>, </a:t>
            </a:r>
            <a:r>
              <a:rPr lang="ko-KR" altLang="en-US" dirty="0"/>
              <a:t>중장기적 </a:t>
            </a:r>
            <a:r>
              <a:rPr lang="ko-KR" altLang="en-US" dirty="0" err="1"/>
              <a:t>넷제로</a:t>
            </a:r>
            <a:r>
              <a:rPr lang="ko-KR" altLang="en-US" dirty="0"/>
              <a:t> 목표 달성을 위한 단계적 이행과 구체적 전략 필요</a:t>
            </a:r>
            <a:endParaRPr lang="en-US" altLang="ko-KR" dirty="0"/>
          </a:p>
        </p:txBody>
      </p:sp>
      <p:sp>
        <p:nvSpPr>
          <p:cNvPr id="7" name="object 41">
            <a:extLst>
              <a:ext uri="{FF2B5EF4-FFF2-40B4-BE49-F238E27FC236}">
                <a16:creationId xmlns:a16="http://schemas.microsoft.com/office/drawing/2014/main" id="{8C12A3B9-C92F-E94C-1504-3199EF926AAB}"/>
              </a:ext>
            </a:extLst>
          </p:cNvPr>
          <p:cNvSpPr txBox="1"/>
          <p:nvPr/>
        </p:nvSpPr>
        <p:spPr>
          <a:xfrm>
            <a:off x="679341" y="5043408"/>
            <a:ext cx="1765418" cy="452738"/>
          </a:xfrm>
          <a:prstGeom prst="rect">
            <a:avLst/>
          </a:prstGeom>
        </p:spPr>
        <p:txBody>
          <a:bodyPr vert="horz" wrap="square" lIns="0" tIns="0" rIns="0" bIns="0" rtlCol="0" anchor="ctr">
            <a:noAutofit/>
          </a:bodyPr>
          <a:lstStyle>
            <a:defPPr>
              <a:defRPr lang="en-US"/>
            </a:defPPr>
            <a:lvl1pPr algn="r">
              <a:lnSpc>
                <a:spcPct val="100000"/>
              </a:lnSpc>
              <a:spcBef>
                <a:spcPts val="655"/>
              </a:spcBef>
              <a:defRPr sz="1200" spc="40">
                <a:gradFill>
                  <a:gsLst>
                    <a:gs pos="0">
                      <a:schemeClr val="tx1">
                        <a:lumMod val="65000"/>
                        <a:lumOff val="35000"/>
                      </a:schemeClr>
                    </a:gs>
                    <a:gs pos="100000">
                      <a:schemeClr val="tx1">
                        <a:lumMod val="65000"/>
                        <a:lumOff val="35000"/>
                      </a:schemeClr>
                    </a:gs>
                  </a:gsLst>
                  <a:lin ang="5400000" scaled="1"/>
                </a:gradFill>
                <a:latin typeface="KoPub돋움체 Bold" panose="00000800000000000000" pitchFamily="2" charset="-127"/>
                <a:ea typeface="KoPub돋움체 Bold" panose="00000800000000000000" pitchFamily="2" charset="-127"/>
                <a:cs typeface="Calibri"/>
              </a:defRPr>
            </a:lvl1pPr>
          </a:lstStyle>
          <a:p>
            <a:pPr marL="12700" algn="l">
              <a:spcBef>
                <a:spcPts val="80"/>
              </a:spcBef>
              <a:defRPr/>
            </a:pPr>
            <a:r>
              <a:rPr lang="en-US" altLang="ko-KR" sz="1800" b="1" spc="-50" dirty="0">
                <a:ln>
                  <a:solidFill>
                    <a:srgbClr val="FFFFFF">
                      <a:alpha val="0"/>
                    </a:srgbClr>
                  </a:solidFill>
                </a:ln>
                <a:solidFill>
                  <a:srgbClr val="595959"/>
                </a:solidFill>
                <a:cs typeface="Arial" panose="020B0604020202020204" pitchFamily="34" charset="0"/>
              </a:rPr>
              <a:t>I </a:t>
            </a:r>
            <a:r>
              <a:rPr lang="ko-KR" altLang="en-US" sz="1800" b="1" spc="-50" dirty="0">
                <a:ln>
                  <a:solidFill>
                    <a:srgbClr val="FFFFFF">
                      <a:alpha val="0"/>
                    </a:srgbClr>
                  </a:solidFill>
                </a:ln>
                <a:solidFill>
                  <a:srgbClr val="595959"/>
                </a:solidFill>
                <a:cs typeface="Arial" panose="020B0604020202020204" pitchFamily="34" charset="0"/>
              </a:rPr>
              <a:t>주요 고려사항</a:t>
            </a:r>
            <a:endParaRPr lang="en-US" altLang="ko-KR" sz="1800" b="1" spc="-50" dirty="0">
              <a:ln>
                <a:solidFill>
                  <a:srgbClr val="FFFFFF">
                    <a:alpha val="0"/>
                  </a:srgbClr>
                </a:solidFill>
              </a:ln>
              <a:solidFill>
                <a:srgbClr val="595959"/>
              </a:solidFill>
              <a:cs typeface="Arial" panose="020B0604020202020204" pitchFamily="34" charset="0"/>
            </a:endParaRPr>
          </a:p>
        </p:txBody>
      </p:sp>
      <p:grpSp>
        <p:nvGrpSpPr>
          <p:cNvPr id="23" name="그룹 22">
            <a:extLst>
              <a:ext uri="{FF2B5EF4-FFF2-40B4-BE49-F238E27FC236}">
                <a16:creationId xmlns:a16="http://schemas.microsoft.com/office/drawing/2014/main" id="{2468B5BE-2B2E-B00B-4BAB-39AEC2A8F6AE}"/>
              </a:ext>
            </a:extLst>
          </p:cNvPr>
          <p:cNvGrpSpPr/>
          <p:nvPr/>
        </p:nvGrpSpPr>
        <p:grpSpPr>
          <a:xfrm>
            <a:off x="721360" y="5574681"/>
            <a:ext cx="5444489" cy="1800000"/>
            <a:chOff x="728663" y="5556251"/>
            <a:chExt cx="5444489" cy="1800000"/>
          </a:xfrm>
        </p:grpSpPr>
        <p:sp>
          <p:nvSpPr>
            <p:cNvPr id="9" name="직사각형 8">
              <a:extLst>
                <a:ext uri="{FF2B5EF4-FFF2-40B4-BE49-F238E27FC236}">
                  <a16:creationId xmlns:a16="http://schemas.microsoft.com/office/drawing/2014/main" id="{CB32C9A0-82B5-8492-6E26-29CD8CB78E27}"/>
                </a:ext>
              </a:extLst>
            </p:cNvPr>
            <p:cNvSpPr/>
            <p:nvPr/>
          </p:nvSpPr>
          <p:spPr>
            <a:xfrm>
              <a:off x="728663" y="5556251"/>
              <a:ext cx="5444489" cy="1800000"/>
            </a:xfrm>
            <a:prstGeom prst="rect">
              <a:avLst/>
            </a:prstGeom>
            <a:solidFill>
              <a:srgbClr val="7213E9"/>
            </a:solidFill>
            <a:ln>
              <a:solidFill>
                <a:srgbClr val="5E0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object 14">
              <a:extLst>
                <a:ext uri="{FF2B5EF4-FFF2-40B4-BE49-F238E27FC236}">
                  <a16:creationId xmlns:a16="http://schemas.microsoft.com/office/drawing/2014/main" id="{C73F33BD-1A6E-F62A-E68F-F4A39A7AA87F}"/>
                </a:ext>
              </a:extLst>
            </p:cNvPr>
            <p:cNvSpPr txBox="1"/>
            <p:nvPr/>
          </p:nvSpPr>
          <p:spPr>
            <a:xfrm>
              <a:off x="1031957" y="5653571"/>
              <a:ext cx="4377525" cy="1616478"/>
            </a:xfrm>
            <a:prstGeom prst="rect">
              <a:avLst/>
            </a:prstGeom>
            <a:noFill/>
          </p:spPr>
          <p:txBody>
            <a:bodyPr vert="horz" wrap="square" lIns="180000" tIns="0" rIns="0" bIns="0" rtlCol="0" anchor="ctr">
              <a:noAutofit/>
            </a:bodyPr>
            <a:lstStyle/>
            <a:p>
              <a:pPr>
                <a:lnSpc>
                  <a:spcPct val="100000"/>
                </a:lnSpc>
                <a:spcAft>
                  <a:spcPts val="1200"/>
                </a:spcAft>
              </a:pPr>
              <a:r>
                <a:rPr lang="ko-KR" altLang="en-US" sz="1700" spc="-50" dirty="0" err="1">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금융사</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기후공시 의무화에 대한 전사적 준비 필요 </a:t>
              </a:r>
              <a:endPar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endParaRPr>
            </a:p>
            <a:p>
              <a:pPr marL="266700" indent="-266700">
                <a:lnSpc>
                  <a:spcPct val="100000"/>
                </a:lnSpc>
                <a:spcAft>
                  <a:spcPts val="600"/>
                </a:spcAft>
                <a:buFont typeface="Wingdings" panose="05000000000000000000" pitchFamily="2" charset="2"/>
                <a:buChar char="ü"/>
              </a:pP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IFRS</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의</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ISSB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공시 기준</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미국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SEC</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의</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기후공시 의무화 법안</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유럽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ESRS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등에서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FY2023</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이후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ESG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공시 의무화 추진 중</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a:p>
              <a:pPr marL="266700" indent="-266700">
                <a:lnSpc>
                  <a:spcPct val="100000"/>
                </a:lnSpc>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특히</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ISSB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최종안에서는 금융회사 보유자산의 온실가스배출량을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Scope 3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배출량의</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일부로 간주하여 공시 의무화 대상에 포함</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측정 방법론도 공시 예정 </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p:txBody>
        </p:sp>
      </p:grpSp>
      <p:grpSp>
        <p:nvGrpSpPr>
          <p:cNvPr id="22" name="그룹 21">
            <a:extLst>
              <a:ext uri="{FF2B5EF4-FFF2-40B4-BE49-F238E27FC236}">
                <a16:creationId xmlns:a16="http://schemas.microsoft.com/office/drawing/2014/main" id="{26C2E531-7260-ED1E-D451-1D9747594195}"/>
              </a:ext>
            </a:extLst>
          </p:cNvPr>
          <p:cNvGrpSpPr/>
          <p:nvPr/>
        </p:nvGrpSpPr>
        <p:grpSpPr>
          <a:xfrm>
            <a:off x="718298" y="7484599"/>
            <a:ext cx="5447551" cy="2056827"/>
            <a:chOff x="685058" y="6977340"/>
            <a:chExt cx="5447551" cy="1793324"/>
          </a:xfrm>
        </p:grpSpPr>
        <p:sp>
          <p:nvSpPr>
            <p:cNvPr id="14" name="직사각형 13">
              <a:extLst>
                <a:ext uri="{FF2B5EF4-FFF2-40B4-BE49-F238E27FC236}">
                  <a16:creationId xmlns:a16="http://schemas.microsoft.com/office/drawing/2014/main" id="{4F419014-BC18-0882-65BD-C83FFB30D93A}"/>
                </a:ext>
              </a:extLst>
            </p:cNvPr>
            <p:cNvSpPr/>
            <p:nvPr/>
          </p:nvSpPr>
          <p:spPr>
            <a:xfrm>
              <a:off x="685058" y="7042664"/>
              <a:ext cx="5447551" cy="1728000"/>
            </a:xfrm>
            <a:prstGeom prst="rect">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object 14">
              <a:extLst>
                <a:ext uri="{FF2B5EF4-FFF2-40B4-BE49-F238E27FC236}">
                  <a16:creationId xmlns:a16="http://schemas.microsoft.com/office/drawing/2014/main" id="{034B3A32-1D2C-8C78-CB6C-A2B73C356633}"/>
                </a:ext>
              </a:extLst>
            </p:cNvPr>
            <p:cNvSpPr txBox="1"/>
            <p:nvPr/>
          </p:nvSpPr>
          <p:spPr>
            <a:xfrm>
              <a:off x="997590" y="7107528"/>
              <a:ext cx="4529745" cy="1530723"/>
            </a:xfrm>
            <a:prstGeom prst="rect">
              <a:avLst/>
            </a:prstGeom>
            <a:noFill/>
          </p:spPr>
          <p:txBody>
            <a:bodyPr vert="horz" wrap="square" lIns="180000" tIns="0" rIns="0" bIns="0" rtlCol="0" anchor="ctr">
              <a:noAutofit/>
            </a:bodyPr>
            <a:lstStyle/>
            <a:p>
              <a:pPr>
                <a:lnSpc>
                  <a:spcPct val="100000"/>
                </a:lnSpc>
                <a:spcAft>
                  <a:spcPts val="1200"/>
                </a:spcAft>
              </a:pP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관련 데이터 수집</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통합</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및 위험관리 구체적 방안 마련 </a:t>
              </a:r>
              <a:endPar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endParaRP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연속적이고 일관성 있는 데이터 수집을 위한 자체 데이터 파이프라인 구축 또는 외부 협업 등 체계적 데이터 확보 방안 마련 </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보유자산에 대한 영향도 분석</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기후 시나리오 분석 및 스트레스 테스트 등을 통한 재무영향 측정과 이에 따른 위험관리 등 시행</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기후위험 관리 프레임워크 구축 및 기존 시스템과의 통합 </a:t>
              </a:r>
            </a:p>
          </p:txBody>
        </p:sp>
        <p:sp>
          <p:nvSpPr>
            <p:cNvPr id="16" name="TextBox 15">
              <a:extLst>
                <a:ext uri="{FF2B5EF4-FFF2-40B4-BE49-F238E27FC236}">
                  <a16:creationId xmlns:a16="http://schemas.microsoft.com/office/drawing/2014/main" id="{E9298F74-2919-FA41-5AD5-D8F47997C4F9}"/>
                </a:ext>
              </a:extLst>
            </p:cNvPr>
            <p:cNvSpPr txBox="1"/>
            <p:nvPr/>
          </p:nvSpPr>
          <p:spPr>
            <a:xfrm>
              <a:off x="747561" y="6977340"/>
              <a:ext cx="402674" cy="72453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2</a:t>
              </a:r>
              <a:endParaRPr lang="ko-KR" altLang="en-US" sz="4800" dirty="0">
                <a:solidFill>
                  <a:schemeClr val="bg1"/>
                </a:solidFill>
                <a:latin typeface="KPMG Bold" panose="020B0803030202040204" pitchFamily="34" charset="0"/>
              </a:endParaRPr>
            </a:p>
          </p:txBody>
        </p:sp>
      </p:grpSp>
      <p:sp>
        <p:nvSpPr>
          <p:cNvPr id="17" name="직사각형 16">
            <a:extLst>
              <a:ext uri="{FF2B5EF4-FFF2-40B4-BE49-F238E27FC236}">
                <a16:creationId xmlns:a16="http://schemas.microsoft.com/office/drawing/2014/main" id="{7B582E84-5BD4-4CBF-37CC-FE39230B9478}"/>
              </a:ext>
            </a:extLst>
          </p:cNvPr>
          <p:cNvSpPr/>
          <p:nvPr/>
        </p:nvSpPr>
        <p:spPr>
          <a:xfrm>
            <a:off x="729735" y="9706869"/>
            <a:ext cx="5436113" cy="1770756"/>
          </a:xfrm>
          <a:prstGeom prst="rect">
            <a:avLst/>
          </a:prstGeom>
          <a:solidFill>
            <a:srgbClr val="00B8F5"/>
          </a:solidFill>
          <a:ln>
            <a:solidFill>
              <a:srgbClr val="009CEA"/>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ctr"/>
          <a:lstStyle/>
          <a:p>
            <a:pPr algn="ctr"/>
            <a:endParaRPr lang="ko-KR" altLang="en-US" dirty="0"/>
          </a:p>
        </p:txBody>
      </p:sp>
      <p:sp>
        <p:nvSpPr>
          <p:cNvPr id="18" name="object 14">
            <a:extLst>
              <a:ext uri="{FF2B5EF4-FFF2-40B4-BE49-F238E27FC236}">
                <a16:creationId xmlns:a16="http://schemas.microsoft.com/office/drawing/2014/main" id="{EA46BA65-82C6-8EA6-08C4-FF77618FBAC4}"/>
              </a:ext>
            </a:extLst>
          </p:cNvPr>
          <p:cNvSpPr txBox="1"/>
          <p:nvPr/>
        </p:nvSpPr>
        <p:spPr>
          <a:xfrm>
            <a:off x="1033030" y="9816006"/>
            <a:ext cx="4608838" cy="1573523"/>
          </a:xfrm>
          <a:prstGeom prst="rect">
            <a:avLst/>
          </a:prstGeom>
          <a:noFill/>
        </p:spPr>
        <p:txBody>
          <a:bodyPr vert="horz" wrap="square" lIns="180000" tIns="0" rIns="0" bIns="0" rtlCol="0" anchor="ctr">
            <a:noAutofit/>
          </a:bodyPr>
          <a:lstStyle/>
          <a:p>
            <a:pPr>
              <a:lnSpc>
                <a:spcPct val="100000"/>
              </a:lnSpc>
              <a:spcAft>
                <a:spcPts val="1200"/>
              </a:spcAft>
            </a:pP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중장기적 </a:t>
            </a:r>
            <a:r>
              <a:rPr lang="ko-KR" altLang="en-US" sz="1700" spc="-50" dirty="0" err="1">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넷제로</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(Net-Zero)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목표와 전략 준비 </a:t>
            </a:r>
            <a:endPar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endParaRPr>
          </a:p>
          <a:p>
            <a:pPr marL="266700" indent="-266700">
              <a:spcAft>
                <a:spcPts val="600"/>
              </a:spcAft>
              <a:buFont typeface="Wingdings" panose="05000000000000000000" pitchFamily="2" charset="2"/>
              <a:buChar char="ü"/>
            </a:pPr>
            <a:r>
              <a:rPr lang="ko-KR" altLang="en-US" sz="1300" b="1" spc="-50" dirty="0" err="1">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탈탄소</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또는 탄소중립 목표 수립과 구체적 이행 방안 마련 및 모니터링</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데이터 기반 측정과 분석 결과를 활용한 </a:t>
            </a:r>
            <a:r>
              <a:rPr lang="ko-KR" altLang="en-US" sz="1300" b="1" spc="-50" dirty="0" err="1">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고탄소</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배출산업 </a:t>
            </a:r>
            <a:r>
              <a:rPr lang="ko-KR" altLang="en-US" sz="1300" b="1" spc="-50" dirty="0" err="1">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익스포저</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관리</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여신심사</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한도 정책 등 여신 및 투자 전략 마련</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성과분석 고도화</a:t>
            </a:r>
            <a:endPar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endParaRPr>
          </a:p>
        </p:txBody>
      </p:sp>
      <p:sp>
        <p:nvSpPr>
          <p:cNvPr id="19" name="TextBox 18">
            <a:extLst>
              <a:ext uri="{FF2B5EF4-FFF2-40B4-BE49-F238E27FC236}">
                <a16:creationId xmlns:a16="http://schemas.microsoft.com/office/drawing/2014/main" id="{68A92FDA-D2C3-59D5-EEE5-486A0450565F}"/>
              </a:ext>
            </a:extLst>
          </p:cNvPr>
          <p:cNvSpPr txBox="1"/>
          <p:nvPr/>
        </p:nvSpPr>
        <p:spPr>
          <a:xfrm>
            <a:off x="748633" y="9601977"/>
            <a:ext cx="412292" cy="83099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3</a:t>
            </a:r>
            <a:endParaRPr lang="ko-KR" altLang="en-US" sz="4800" dirty="0">
              <a:solidFill>
                <a:schemeClr val="bg1"/>
              </a:solidFill>
              <a:latin typeface="KPMG Bold" panose="020B0803030202040204" pitchFamily="34" charset="0"/>
            </a:endParaRPr>
          </a:p>
        </p:txBody>
      </p:sp>
      <p:sp>
        <p:nvSpPr>
          <p:cNvPr id="12" name="TextBox 11">
            <a:extLst>
              <a:ext uri="{FF2B5EF4-FFF2-40B4-BE49-F238E27FC236}">
                <a16:creationId xmlns:a16="http://schemas.microsoft.com/office/drawing/2014/main" id="{BEF5A4F0-8D19-17CE-6043-AC4132993925}"/>
              </a:ext>
            </a:extLst>
          </p:cNvPr>
          <p:cNvSpPr txBox="1"/>
          <p:nvPr/>
        </p:nvSpPr>
        <p:spPr>
          <a:xfrm>
            <a:off x="747561" y="5483313"/>
            <a:ext cx="346570" cy="83099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1</a:t>
            </a:r>
            <a:endParaRPr lang="ko-KR" altLang="en-US" sz="4800" dirty="0">
              <a:solidFill>
                <a:schemeClr val="bg1"/>
              </a:solidFill>
              <a:latin typeface="KPMG Bold" panose="020B0803030202040204" pitchFamily="34" charset="0"/>
            </a:endParaRPr>
          </a:p>
        </p:txBody>
      </p:sp>
      <p:sp>
        <p:nvSpPr>
          <p:cNvPr id="25" name="사각형: 잘린 대각선 방향 모서리 24">
            <a:extLst>
              <a:ext uri="{FF2B5EF4-FFF2-40B4-BE49-F238E27FC236}">
                <a16:creationId xmlns:a16="http://schemas.microsoft.com/office/drawing/2014/main" id="{67137986-83EA-C485-7D0A-8B8574E02AC3}"/>
              </a:ext>
            </a:extLst>
          </p:cNvPr>
          <p:cNvSpPr/>
          <p:nvPr/>
        </p:nvSpPr>
        <p:spPr>
          <a:xfrm flipH="1">
            <a:off x="692150" y="1153571"/>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26" name="사각형: 잘린 대각선 방향 모서리 25">
            <a:extLst>
              <a:ext uri="{FF2B5EF4-FFF2-40B4-BE49-F238E27FC236}">
                <a16:creationId xmlns:a16="http://schemas.microsoft.com/office/drawing/2014/main" id="{0671A78A-5301-B409-CBE5-08EE8A6712C9}"/>
              </a:ext>
            </a:extLst>
          </p:cNvPr>
          <p:cNvSpPr/>
          <p:nvPr/>
        </p:nvSpPr>
        <p:spPr>
          <a:xfrm flipH="1">
            <a:off x="547514" y="1161568"/>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국내 은행 등 금융기관의 기후공시 관련 제언</a:t>
            </a:r>
          </a:p>
        </p:txBody>
      </p:sp>
      <p:sp>
        <p:nvSpPr>
          <p:cNvPr id="27" name="TextBox 26">
            <a:extLst>
              <a:ext uri="{FF2B5EF4-FFF2-40B4-BE49-F238E27FC236}">
                <a16:creationId xmlns:a16="http://schemas.microsoft.com/office/drawing/2014/main" id="{2EFCA120-86F5-AE20-60AC-2CE2E9D71602}"/>
              </a:ext>
            </a:extLst>
          </p:cNvPr>
          <p:cNvSpPr txBox="1"/>
          <p:nvPr/>
        </p:nvSpPr>
        <p:spPr>
          <a:xfrm>
            <a:off x="894040" y="1819876"/>
            <a:ext cx="5094664" cy="1107996"/>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기후공시 의무화의 시대</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은행 등 금융회사 데이터 수집</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통합 등을 통한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위험관리와 중장기적 전략 필요 </a:t>
            </a:r>
          </a:p>
        </p:txBody>
      </p:sp>
      <p:pic>
        <p:nvPicPr>
          <p:cNvPr id="29" name="그림 28" descr="상징, 그래픽, 폰트, 로고이(가) 표시된 사진&#10;&#10;자동 생성된 설명">
            <a:extLst>
              <a:ext uri="{FF2B5EF4-FFF2-40B4-BE49-F238E27FC236}">
                <a16:creationId xmlns:a16="http://schemas.microsoft.com/office/drawing/2014/main" id="{3BE6A3C5-AE5A-379D-1200-793970E2A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952" y="9826970"/>
            <a:ext cx="469996" cy="472062"/>
          </a:xfrm>
          <a:prstGeom prst="rect">
            <a:avLst/>
          </a:prstGeom>
        </p:spPr>
      </p:pic>
      <p:pic>
        <p:nvPicPr>
          <p:cNvPr id="31" name="그림 30" descr="디자인, 폰트, 그래픽, 상징이(가) 표시된 사진&#10;&#10;자동 생성된 설명">
            <a:extLst>
              <a:ext uri="{FF2B5EF4-FFF2-40B4-BE49-F238E27FC236}">
                <a16:creationId xmlns:a16="http://schemas.microsoft.com/office/drawing/2014/main" id="{8DC9F3F6-14D2-CE65-3624-2AE191ABE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804" y="7704590"/>
            <a:ext cx="442688" cy="438753"/>
          </a:xfrm>
          <a:prstGeom prst="rect">
            <a:avLst/>
          </a:prstGeom>
        </p:spPr>
      </p:pic>
      <p:pic>
        <p:nvPicPr>
          <p:cNvPr id="33" name="그림 32" descr="상징, 그래픽, 폰트, 로고이(가) 표시된 사진&#10;&#10;자동 생성된 설명">
            <a:extLst>
              <a:ext uri="{FF2B5EF4-FFF2-40B4-BE49-F238E27FC236}">
                <a16:creationId xmlns:a16="http://schemas.microsoft.com/office/drawing/2014/main" id="{4E8ED8C2-2472-4CE8-5CC2-62B309653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867" y="5715001"/>
            <a:ext cx="416691" cy="427156"/>
          </a:xfrm>
          <a:prstGeom prst="rect">
            <a:avLst/>
          </a:prstGeom>
        </p:spPr>
      </p:pic>
    </p:spTree>
    <p:extLst>
      <p:ext uri="{BB962C8B-B14F-4D97-AF65-F5344CB8AC3E}">
        <p14:creationId xmlns:p14="http://schemas.microsoft.com/office/powerpoint/2010/main" val="73642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729DBE9D-9F07-DADE-077C-E73ABCFFAB9E}"/>
              </a:ext>
            </a:extLst>
          </p:cNvPr>
          <p:cNvGraphicFramePr>
            <a:graphicFrameLocks noGrp="1"/>
          </p:cNvGraphicFramePr>
          <p:nvPr>
            <p:extLst>
              <p:ext uri="{D42A27DB-BD31-4B8C-83A1-F6EECF244321}">
                <p14:modId xmlns:p14="http://schemas.microsoft.com/office/powerpoint/2010/main" val="1589286156"/>
              </p:ext>
            </p:extLst>
          </p:nvPr>
        </p:nvGraphicFramePr>
        <p:xfrm>
          <a:off x="739357" y="2425838"/>
          <a:ext cx="5384718" cy="1798646"/>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ESG</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 정보공시</a:t>
                      </a: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인증 </a:t>
                      </a:r>
                      <a:r>
                        <a:rPr kumimoji="0" lang="en-US" altLang="ko-KR" sz="1400" b="0" i="0" u="none" strike="noStrike" kern="0" cap="none" spc="0" normalizeH="0" baseline="0" dirty="0" err="1">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CoE</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r>
                        <a:rPr lang="ko-KR" altLang="en-US" sz="1000" b="0"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김진귀</a:t>
                      </a:r>
                      <a:endPar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02-2112-0223</a:t>
                      </a: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jinkwikim@kr.kpmg.com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황정환</a:t>
                      </a:r>
                    </a:p>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02-2112-0462</a:t>
                      </a:r>
                    </a:p>
                    <a:p>
                      <a:pPr marL="0" defTabSz="914400">
                        <a:lnSpc>
                          <a:spcPct val="114000"/>
                        </a:lnSpc>
                        <a:spcBef>
                          <a:spcPts val="0"/>
                        </a:spcBef>
                        <a:defRPr/>
                      </a:pPr>
                      <a:r>
                        <a:rPr lang="en-US" altLang="ko-KR" sz="1000" b="1" kern="1200" spc="-50" baseline="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jeonghwanhwang@kr.kpmg.com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65767">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906778558"/>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3" name="표 2">
            <a:extLst>
              <a:ext uri="{FF2B5EF4-FFF2-40B4-BE49-F238E27FC236}">
                <a16:creationId xmlns:a16="http://schemas.microsoft.com/office/drawing/2014/main" id="{62947B5F-0BD4-9E90-4946-13CDA276A3BC}"/>
              </a:ext>
            </a:extLst>
          </p:cNvPr>
          <p:cNvGraphicFramePr>
            <a:graphicFrameLocks noGrp="1"/>
          </p:cNvGraphicFramePr>
          <p:nvPr>
            <p:extLst>
              <p:ext uri="{D42A27DB-BD31-4B8C-83A1-F6EECF244321}">
                <p14:modId xmlns:p14="http://schemas.microsoft.com/office/powerpoint/2010/main" val="1814121544"/>
              </p:ext>
            </p:extLst>
          </p:nvPr>
        </p:nvGraphicFramePr>
        <p:xfrm>
          <a:off x="739357" y="3784791"/>
          <a:ext cx="5384718" cy="1717518"/>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ESG </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전략 자문</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이동석</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1"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02-2112-7954</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dongseoklee@kr.kpmg.com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문상원</a:t>
                      </a: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a:t>
                      </a:r>
                      <a:endPar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02-2112-6513</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sangwonmoon@kr.kpmg.com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sp>
        <p:nvSpPr>
          <p:cNvPr id="9" name="TextBox 8">
            <a:extLst>
              <a:ext uri="{FF2B5EF4-FFF2-40B4-BE49-F238E27FC236}">
                <a16:creationId xmlns:a16="http://schemas.microsoft.com/office/drawing/2014/main" id="{EF7BAFCD-FB23-C289-4471-25CB7DDEEFD3}"/>
              </a:ext>
            </a:extLst>
          </p:cNvPr>
          <p:cNvSpPr txBox="1"/>
          <p:nvPr/>
        </p:nvSpPr>
        <p:spPr>
          <a:xfrm>
            <a:off x="739357" y="1866900"/>
            <a:ext cx="1530868" cy="338554"/>
          </a:xfrm>
          <a:prstGeom prst="rect">
            <a:avLst/>
          </a:prstGeom>
          <a:noFill/>
        </p:spPr>
        <p:txBody>
          <a:bodyPr wrap="none" lIns="0" rIns="0" rtlCol="0">
            <a:spAutoFit/>
          </a:bodyPr>
          <a:lstStyle/>
          <a:p>
            <a:r>
              <a:rPr lang="en-US" altLang="ko-KR" sz="16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ESG </a:t>
            </a:r>
            <a:r>
              <a:rPr lang="ko-KR" altLang="en-US" sz="16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비즈니스그룹</a:t>
            </a:r>
          </a:p>
        </p:txBody>
      </p:sp>
      <p:graphicFrame>
        <p:nvGraphicFramePr>
          <p:cNvPr id="10" name="표 9">
            <a:extLst>
              <a:ext uri="{FF2B5EF4-FFF2-40B4-BE49-F238E27FC236}">
                <a16:creationId xmlns:a16="http://schemas.microsoft.com/office/drawing/2014/main" id="{D7E4F312-2FB6-98FE-955A-2ED579F121A7}"/>
              </a:ext>
            </a:extLst>
          </p:cNvPr>
          <p:cNvGraphicFramePr>
            <a:graphicFrameLocks noGrp="1"/>
          </p:cNvGraphicFramePr>
          <p:nvPr>
            <p:extLst>
              <p:ext uri="{D42A27DB-BD31-4B8C-83A1-F6EECF244321}">
                <p14:modId xmlns:p14="http://schemas.microsoft.com/office/powerpoint/2010/main" val="2402373258"/>
              </p:ext>
            </p:extLst>
          </p:nvPr>
        </p:nvGraphicFramePr>
        <p:xfrm>
          <a:off x="739357" y="5062616"/>
          <a:ext cx="5384718" cy="1717518"/>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ESG </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리스크 자문</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정우철</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전무</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02-2112-3079</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woochuljung@kr.kpmg.com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여준형</a:t>
                      </a: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a:t>
                      </a:r>
                      <a:endPar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02-2112-0207</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junhyungyeo@kr.kpmg.com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11" name="표 10">
            <a:extLst>
              <a:ext uri="{FF2B5EF4-FFF2-40B4-BE49-F238E27FC236}">
                <a16:creationId xmlns:a16="http://schemas.microsoft.com/office/drawing/2014/main" id="{48EFB095-389D-B63E-2489-9FE0A2F0886A}"/>
              </a:ext>
            </a:extLst>
          </p:cNvPr>
          <p:cNvGraphicFramePr>
            <a:graphicFrameLocks noGrp="1"/>
          </p:cNvGraphicFramePr>
          <p:nvPr>
            <p:extLst>
              <p:ext uri="{D42A27DB-BD31-4B8C-83A1-F6EECF244321}">
                <p14:modId xmlns:p14="http://schemas.microsoft.com/office/powerpoint/2010/main" val="302937233"/>
              </p:ext>
            </p:extLst>
          </p:nvPr>
        </p:nvGraphicFramePr>
        <p:xfrm>
          <a:off x="739357" y="6340441"/>
          <a:ext cx="5384718" cy="1717518"/>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ESG IT</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 자문</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이승근</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02-2112-0992</a:t>
                      </a: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seungkeunlee@kr.kpmg.com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12" name="표 11">
            <a:extLst>
              <a:ext uri="{FF2B5EF4-FFF2-40B4-BE49-F238E27FC236}">
                <a16:creationId xmlns:a16="http://schemas.microsoft.com/office/drawing/2014/main" id="{F615D751-58D9-25A9-B705-818D7D9A454B}"/>
              </a:ext>
            </a:extLst>
          </p:cNvPr>
          <p:cNvGraphicFramePr>
            <a:graphicFrameLocks noGrp="1"/>
          </p:cNvGraphicFramePr>
          <p:nvPr>
            <p:extLst>
              <p:ext uri="{D42A27DB-BD31-4B8C-83A1-F6EECF244321}">
                <p14:modId xmlns:p14="http://schemas.microsoft.com/office/powerpoint/2010/main" val="2488169413"/>
              </p:ext>
            </p:extLst>
          </p:nvPr>
        </p:nvGraphicFramePr>
        <p:xfrm>
          <a:off x="739356" y="7834787"/>
          <a:ext cx="5448084" cy="1752316"/>
        </p:xfrm>
        <a:graphic>
          <a:graphicData uri="http://schemas.openxmlformats.org/drawingml/2006/table">
            <a:tbl>
              <a:tblPr firstRow="1" bandRow="1">
                <a:tableStyleId>{5C22544A-7EE6-4342-B048-85BDC9FD1C3A}</a:tableStyleId>
              </a:tblPr>
              <a:tblGrid>
                <a:gridCol w="1584744">
                  <a:extLst>
                    <a:ext uri="{9D8B030D-6E8A-4147-A177-3AD203B41FA5}">
                      <a16:colId xmlns:a16="http://schemas.microsoft.com/office/drawing/2014/main" val="20000"/>
                    </a:ext>
                  </a:extLst>
                </a:gridCol>
                <a:gridCol w="1897380">
                  <a:extLst>
                    <a:ext uri="{9D8B030D-6E8A-4147-A177-3AD203B41FA5}">
                      <a16:colId xmlns:a16="http://schemas.microsoft.com/office/drawing/2014/main" val="2535734351"/>
                    </a:ext>
                  </a:extLst>
                </a:gridCol>
                <a:gridCol w="1965960">
                  <a:extLst>
                    <a:ext uri="{9D8B030D-6E8A-4147-A177-3AD203B41FA5}">
                      <a16:colId xmlns:a16="http://schemas.microsoft.com/office/drawing/2014/main" val="20001"/>
                    </a:ext>
                  </a:extLst>
                </a:gridCol>
              </a:tblGrid>
              <a:tr h="211960">
                <a:tc gridSpan="3">
                  <a:txBody>
                    <a:bodyPr/>
                    <a:lstStyle/>
                    <a:p>
                      <a:pPr marL="0" algn="l" defTabSz="457200" rtl="0" eaLnBrk="1" latinLnBrk="0" hangingPunct="1">
                        <a:lnSpc>
                          <a:spcPct val="114000"/>
                        </a:lnSpc>
                        <a:spcBef>
                          <a:spcPts val="0"/>
                        </a:spcBef>
                        <a:defRPr/>
                      </a:pPr>
                      <a:r>
                        <a:rPr lang="ko-KR" altLang="en-US" sz="1600" b="1" kern="0" dirty="0" err="1">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삼정</a:t>
                      </a:r>
                      <a:r>
                        <a:rPr lang="en-US" altLang="ko-KR" sz="16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KPMG </a:t>
                      </a:r>
                      <a:r>
                        <a:rPr lang="ko-KR" altLang="en-US" sz="16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경제연구원</a:t>
                      </a:r>
                      <a:endParaRPr lang="en-US" altLang="ko-KR" sz="16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57200" rtl="0" eaLnBrk="1" latinLnBrk="0" hangingPunct="1">
                        <a:lnSpc>
                          <a:spcPct val="114000"/>
                        </a:lnSpc>
                        <a:spcBef>
                          <a:spcPts val="0"/>
                        </a:spcBef>
                        <a:defRPr/>
                      </a:pPr>
                      <a:endParaRPr lang="en-US" altLang="ko-KR" sz="1000" b="1" kern="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p>
                      <a:pPr marL="0" algn="l" defTabSz="495285" rtl="0" eaLnBrk="1" latinLnBrk="1" hangingPunct="1">
                        <a:lnSpc>
                          <a:spcPct val="114000"/>
                        </a:lnSpc>
                        <a:spcBef>
                          <a:spcPts val="0"/>
                        </a:spcBef>
                        <a:defRPr/>
                      </a:pPr>
                      <a:r>
                        <a:rPr lang="ko-KR" altLang="en-US" sz="1000" b="0"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김규림</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이사</a:t>
                      </a: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+82 2 2112 4089</a:t>
                      </a: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gyulimkim@kr.kpmg.com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r>
                        <a:rPr lang="ko-KR" altLang="en-US" sz="1000" b="0"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곽호경</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수석연구원</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+82 2 2112 7962</a:t>
                      </a: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hokyungkwak@kr.kpmg.com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최연경</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책임연구원</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+82 2 2112 7769</a:t>
                      </a:r>
                    </a:p>
                    <a:p>
                      <a:pPr marL="0" algn="l" defTabSz="495285" rtl="0" eaLnBrk="1" latinLnBrk="1" hangingPunct="1">
                        <a:lnSpc>
                          <a:spcPct val="114000"/>
                        </a:lnSpc>
                        <a:spcBef>
                          <a:spcPts val="0"/>
                        </a:spcBef>
                        <a:defRPr/>
                      </a:pP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yeonkyungchoi@kr.kpmg.com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spTree>
    <p:extLst>
      <p:ext uri="{BB962C8B-B14F-4D97-AF65-F5344CB8AC3E}">
        <p14:creationId xmlns:p14="http://schemas.microsoft.com/office/powerpoint/2010/main" val="9884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D6D4B2AE-710B-DF60-A4C4-1BB345CD37EB}"/>
              </a:ext>
            </a:extLst>
          </p:cNvPr>
          <p:cNvSpPr/>
          <p:nvPr/>
        </p:nvSpPr>
        <p:spPr>
          <a:xfrm>
            <a:off x="1255" y="5125544"/>
            <a:ext cx="6858000" cy="10026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직사각형 2">
            <a:extLst>
              <a:ext uri="{FF2B5EF4-FFF2-40B4-BE49-F238E27FC236}">
                <a16:creationId xmlns:a16="http://schemas.microsoft.com/office/drawing/2014/main" id="{16C791A9-EE68-F703-4F9B-F9373CB6538A}"/>
              </a:ext>
            </a:extLst>
          </p:cNvPr>
          <p:cNvSpPr/>
          <p:nvPr/>
        </p:nvSpPr>
        <p:spPr>
          <a:xfrm>
            <a:off x="0" y="3126061"/>
            <a:ext cx="6858000" cy="10026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직사각형 1">
            <a:extLst>
              <a:ext uri="{FF2B5EF4-FFF2-40B4-BE49-F238E27FC236}">
                <a16:creationId xmlns:a16="http://schemas.microsoft.com/office/drawing/2014/main" id="{6378DB06-585A-EEF6-E088-DA6F1CBA8067}"/>
              </a:ext>
            </a:extLst>
          </p:cNvPr>
          <p:cNvSpPr/>
          <p:nvPr/>
        </p:nvSpPr>
        <p:spPr>
          <a:xfrm>
            <a:off x="1255" y="7141069"/>
            <a:ext cx="6858000" cy="10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잘린 대각선 방향 모서리 8">
            <a:extLst>
              <a:ext uri="{FF2B5EF4-FFF2-40B4-BE49-F238E27FC236}">
                <a16:creationId xmlns:a16="http://schemas.microsoft.com/office/drawing/2014/main" id="{6B729919-CBB0-F607-1BB2-C13CF3758181}"/>
              </a:ext>
            </a:extLst>
          </p:cNvPr>
          <p:cNvSpPr/>
          <p:nvPr/>
        </p:nvSpPr>
        <p:spPr>
          <a:xfrm flipH="1">
            <a:off x="692150" y="1149608"/>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11" name="사각형: 잘린 대각선 방향 모서리 10">
            <a:extLst>
              <a:ext uri="{FF2B5EF4-FFF2-40B4-BE49-F238E27FC236}">
                <a16:creationId xmlns:a16="http://schemas.microsoft.com/office/drawing/2014/main" id="{589E8CA6-B3C5-0716-49E8-8E9A14255CE3}"/>
              </a:ext>
            </a:extLst>
          </p:cNvPr>
          <p:cNvSpPr/>
          <p:nvPr/>
        </p:nvSpPr>
        <p:spPr>
          <a:xfrm flipH="1">
            <a:off x="547514" y="1157605"/>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pc="-50" dirty="0">
                <a:ln>
                  <a:solidFill>
                    <a:srgbClr val="1E49E2">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글로벌 주요 은행 기후공시 벤치마킹 분석 </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15" name="TextBox 14">
            <a:extLst>
              <a:ext uri="{FF2B5EF4-FFF2-40B4-BE49-F238E27FC236}">
                <a16:creationId xmlns:a16="http://schemas.microsoft.com/office/drawing/2014/main" id="{E62B252B-1C1C-6BF9-FA4A-C743E3D33C3C}"/>
              </a:ext>
            </a:extLst>
          </p:cNvPr>
          <p:cNvSpPr txBox="1"/>
          <p:nvPr/>
        </p:nvSpPr>
        <p:spPr>
          <a:xfrm>
            <a:off x="877539" y="1854040"/>
            <a:ext cx="5174345" cy="1030026"/>
          </a:xfrm>
          <a:prstGeom prst="rect">
            <a:avLst/>
          </a:prstGeom>
          <a:noFill/>
        </p:spPr>
        <p:txBody>
          <a:bodyPr wrap="square" rtlCol="0">
            <a:spAutoFit/>
          </a:bodyPr>
          <a:lstStyle/>
          <a:p>
            <a:pPr>
              <a:lnSpc>
                <a:spcPct val="110000"/>
              </a:lnSpc>
            </a:pP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KPMG</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는 미국</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영국 등 유럽 및 아시아의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35</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개 주요 은행의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2022</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년 연차보고서 및 상호 참조된 지속가능성 보고서 등을 기반으로 기후 관련 재무정보 공시</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거버넌스</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전략</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위험관리</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지표와 목표 등 다섯 가지 핵심 영역에 대해 검토</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분석 </a:t>
            </a:r>
          </a:p>
        </p:txBody>
      </p:sp>
      <p:sp>
        <p:nvSpPr>
          <p:cNvPr id="17" name="TextBox 16">
            <a:extLst>
              <a:ext uri="{FF2B5EF4-FFF2-40B4-BE49-F238E27FC236}">
                <a16:creationId xmlns:a16="http://schemas.microsoft.com/office/drawing/2014/main" id="{867E6879-06BD-76D5-ABF4-8BFFB0696C89}"/>
              </a:ext>
            </a:extLst>
          </p:cNvPr>
          <p:cNvSpPr txBox="1"/>
          <p:nvPr/>
        </p:nvSpPr>
        <p:spPr>
          <a:xfrm>
            <a:off x="893581" y="3204096"/>
            <a:ext cx="5220000" cy="826893"/>
          </a:xfrm>
          <a:prstGeom prst="rect">
            <a:avLst/>
          </a:prstGeom>
          <a:noFill/>
        </p:spPr>
        <p:txBody>
          <a:bodyPr wrap="square" rtlCol="0">
            <a:spAutoFit/>
          </a:bodyPr>
          <a:lstStyle/>
          <a:p>
            <a:pPr>
              <a:lnSpc>
                <a:spcPct val="110000"/>
              </a:lnSpc>
              <a:tabLst>
                <a:tab pos="987425" algn="l"/>
              </a:tabLst>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재무정보 공시</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(Financial reporting)</a:t>
            </a:r>
            <a:r>
              <a:rPr lang="ko-KR" altLang="en-US" sz="1400" b="1" spc="-50" dirty="0">
                <a:ln>
                  <a:solidFill>
                    <a:srgbClr val="1E49E2">
                      <a:alpha val="0"/>
                    </a:srgbClr>
                  </a:solidFill>
                </a:ln>
                <a:solidFill>
                  <a:srgbClr val="1E49E2"/>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재무제표 내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기후</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(climate)’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언급 빈도는 높아졌으나</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상호 참조된 지속가능성 보고서와 공시 시점 일치 및 공시 정보 간 연계성 개선 필요</a:t>
            </a:r>
          </a:p>
        </p:txBody>
      </p:sp>
      <p:sp>
        <p:nvSpPr>
          <p:cNvPr id="19" name="TextBox 18">
            <a:extLst>
              <a:ext uri="{FF2B5EF4-FFF2-40B4-BE49-F238E27FC236}">
                <a16:creationId xmlns:a16="http://schemas.microsoft.com/office/drawing/2014/main" id="{CB1AEEA9-12FB-F13E-1B87-3A76B3C14B02}"/>
              </a:ext>
            </a:extLst>
          </p:cNvPr>
          <p:cNvSpPr txBox="1"/>
          <p:nvPr/>
        </p:nvSpPr>
        <p:spPr>
          <a:xfrm>
            <a:off x="893578" y="4324608"/>
            <a:ext cx="5174347" cy="589905"/>
          </a:xfrm>
          <a:prstGeom prst="rect">
            <a:avLst/>
          </a:prstGeom>
          <a:noFill/>
        </p:spPr>
        <p:txBody>
          <a:bodyPr wrap="square" rtlCol="0">
            <a:spAutoFit/>
          </a:bodyPr>
          <a:lstStyle/>
          <a:p>
            <a:pPr>
              <a:lnSpc>
                <a:spcPct val="110000"/>
              </a:lnSpc>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거버넌스</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(Governance)</a:t>
            </a:r>
            <a:r>
              <a:rPr lang="ko-KR" altLang="en-US" sz="14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은행 이사회는 기후전략과 기후위험을 감독하며 최근 고위 경영진 보수가 기후 지표 및 목표와 연계되는 경향</a:t>
            </a:r>
            <a:endParaRPr lang="ko-KR" altLang="en-US" sz="1400" b="1" spc="-50" dirty="0">
              <a:ln>
                <a:solidFill>
                  <a:srgbClr val="1E49E2">
                    <a:alpha val="0"/>
                  </a:srgbClr>
                </a:solidFill>
              </a:ln>
              <a:solidFill>
                <a:schemeClr val="tx1">
                  <a:lumMod val="65000"/>
                  <a:lumOff val="35000"/>
                </a:schemeClr>
              </a:solidFill>
              <a:highlight>
                <a:srgbClr val="FFFF00"/>
              </a:highlight>
              <a:latin typeface="KoPub돋움체 Bold" panose="00000800000000000000" pitchFamily="2" charset="-127"/>
              <a:ea typeface="KoPub돋움체 Bold" panose="00000800000000000000" pitchFamily="2" charset="-127"/>
            </a:endParaRPr>
          </a:p>
        </p:txBody>
      </p:sp>
      <p:sp>
        <p:nvSpPr>
          <p:cNvPr id="21" name="TextBox 20">
            <a:extLst>
              <a:ext uri="{FF2B5EF4-FFF2-40B4-BE49-F238E27FC236}">
                <a16:creationId xmlns:a16="http://schemas.microsoft.com/office/drawing/2014/main" id="{08194BFF-9BC7-DFA0-CD76-33F775948B0B}"/>
              </a:ext>
            </a:extLst>
          </p:cNvPr>
          <p:cNvSpPr txBox="1"/>
          <p:nvPr/>
        </p:nvSpPr>
        <p:spPr>
          <a:xfrm>
            <a:off x="893581" y="5224174"/>
            <a:ext cx="5174345" cy="826893"/>
          </a:xfrm>
          <a:prstGeom prst="rect">
            <a:avLst/>
          </a:prstGeom>
          <a:noFill/>
        </p:spPr>
        <p:txBody>
          <a:bodyPr wrap="square" rtlCol="0">
            <a:spAutoFit/>
          </a:bodyPr>
          <a:lstStyle/>
          <a:p>
            <a:pPr>
              <a:lnSpc>
                <a:spcPct val="110000"/>
              </a:lnSpc>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전략</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(Strategy)</a:t>
            </a: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2050</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년까지 지속가능금융 등을 통해 </a:t>
            </a:r>
            <a:r>
              <a:rPr lang="ko-KR" altLang="en-US" sz="1400" b="1" spc="-50" dirty="0" err="1">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넷제로</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(Net-Zero)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달성을 적극 추진 중이며</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83%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의 은행이 기후 시나리오 분석을 시행</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또는 시작</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endPar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endParaRPr>
          </a:p>
        </p:txBody>
      </p:sp>
      <p:sp>
        <p:nvSpPr>
          <p:cNvPr id="23" name="TextBox 22">
            <a:extLst>
              <a:ext uri="{FF2B5EF4-FFF2-40B4-BE49-F238E27FC236}">
                <a16:creationId xmlns:a16="http://schemas.microsoft.com/office/drawing/2014/main" id="{7667989E-814A-6F8A-54E6-7763F2D1FABA}"/>
              </a:ext>
            </a:extLst>
          </p:cNvPr>
          <p:cNvSpPr txBox="1"/>
          <p:nvPr/>
        </p:nvSpPr>
        <p:spPr>
          <a:xfrm>
            <a:off x="893581" y="6328644"/>
            <a:ext cx="5222471" cy="589905"/>
          </a:xfrm>
          <a:prstGeom prst="rect">
            <a:avLst/>
          </a:prstGeom>
          <a:noFill/>
        </p:spPr>
        <p:txBody>
          <a:bodyPr wrap="square" rtlCol="0">
            <a:spAutoFit/>
          </a:bodyPr>
          <a:lstStyle/>
          <a:p>
            <a:pPr>
              <a:lnSpc>
                <a:spcPct val="110000"/>
              </a:lnSpc>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위험관리</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(Risk</a:t>
            </a: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management)</a:t>
            </a:r>
            <a:r>
              <a:rPr lang="ko-KR" altLang="en-US" sz="14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기후위험이 비즈니스에 미치는 영향에 주목하며 신용위험 관리 등 위험관리 프레임워크에 통합하여 공시</a:t>
            </a:r>
            <a:endParaRPr lang="ko-KR" altLang="en-US" sz="1400" b="1" spc="-50" dirty="0">
              <a:ln>
                <a:solidFill>
                  <a:srgbClr val="1E49E2">
                    <a:alpha val="0"/>
                  </a:srgbClr>
                </a:solidFill>
              </a:ln>
              <a:solidFill>
                <a:schemeClr val="tx1">
                  <a:lumMod val="65000"/>
                  <a:lumOff val="35000"/>
                </a:schemeClr>
              </a:solidFill>
              <a:highlight>
                <a:srgbClr val="FFFF00"/>
              </a:highlight>
              <a:latin typeface="KoPub돋움체 Bold" panose="00000800000000000000" pitchFamily="2" charset="-127"/>
              <a:ea typeface="KoPub돋움체 Bold" panose="00000800000000000000" pitchFamily="2" charset="-127"/>
            </a:endParaRPr>
          </a:p>
        </p:txBody>
      </p:sp>
      <p:sp>
        <p:nvSpPr>
          <p:cNvPr id="7" name="TextBox 6">
            <a:extLst>
              <a:ext uri="{FF2B5EF4-FFF2-40B4-BE49-F238E27FC236}">
                <a16:creationId xmlns:a16="http://schemas.microsoft.com/office/drawing/2014/main" id="{607190EB-AB9C-46F7-B41E-0A537B59EABE}"/>
              </a:ext>
            </a:extLst>
          </p:cNvPr>
          <p:cNvSpPr txBox="1"/>
          <p:nvPr/>
        </p:nvSpPr>
        <p:spPr>
          <a:xfrm>
            <a:off x="893581" y="7260294"/>
            <a:ext cx="5222471" cy="826893"/>
          </a:xfrm>
          <a:prstGeom prst="rect">
            <a:avLst/>
          </a:prstGeom>
          <a:noFill/>
        </p:spPr>
        <p:txBody>
          <a:bodyPr wrap="square" rtlCol="0">
            <a:spAutoFit/>
          </a:bodyPr>
          <a:lstStyle/>
          <a:p>
            <a:pPr>
              <a:lnSpc>
                <a:spcPct val="110000"/>
              </a:lnSpc>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지표와 목표</a:t>
            </a:r>
            <a:r>
              <a:rPr lang="en-US" altLang="ko-KR"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(Metrics and targets)</a:t>
            </a:r>
            <a:r>
              <a:rPr lang="ko-KR" altLang="en-US" sz="14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다수</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은행이 기후금융 목표를 공시하지만 데이터 품질 문제와 탄소 배출량 측정 및 방법론 통일 등의 문제 해결 필요</a:t>
            </a:r>
          </a:p>
        </p:txBody>
      </p:sp>
      <p:sp>
        <p:nvSpPr>
          <p:cNvPr id="33" name="직사각형 32">
            <a:extLst>
              <a:ext uri="{FF2B5EF4-FFF2-40B4-BE49-F238E27FC236}">
                <a16:creationId xmlns:a16="http://schemas.microsoft.com/office/drawing/2014/main" id="{E4EE3082-0316-6136-5F85-08592731B93C}"/>
              </a:ext>
            </a:extLst>
          </p:cNvPr>
          <p:cNvSpPr/>
          <p:nvPr/>
        </p:nvSpPr>
        <p:spPr>
          <a:xfrm>
            <a:off x="2857817" y="9811494"/>
            <a:ext cx="3127058" cy="380647"/>
          </a:xfrm>
          <a:prstGeom prst="rect">
            <a:avLst/>
          </a:prstGeom>
        </p:spPr>
        <p:txBody>
          <a:bodyPr vert="horz" wrap="square" lIns="0" tIns="11206" rIns="0" bIns="0" rtlCol="0">
            <a:spAutoFit/>
          </a:bodyPr>
          <a:lstStyle/>
          <a:p>
            <a:pPr marL="11206" marR="4483">
              <a:spcBef>
                <a:spcPts val="88"/>
              </a:spcBef>
            </a:pP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본 보고서는 </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KPMG UK</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에서 발간한 “</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Banks’ climate-related disclosures (Phase 1)”</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의 한글 요약본입니다</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a:t>
            </a:r>
          </a:p>
        </p:txBody>
      </p:sp>
      <p:pic>
        <p:nvPicPr>
          <p:cNvPr id="10" name="그림 9">
            <a:hlinkClick r:id="rId2"/>
            <a:extLst>
              <a:ext uri="{FF2B5EF4-FFF2-40B4-BE49-F238E27FC236}">
                <a16:creationId xmlns:a16="http://schemas.microsoft.com/office/drawing/2014/main" id="{61D1C810-4FD1-BFD9-40A3-2316C0743CC6}"/>
              </a:ext>
            </a:extLst>
          </p:cNvPr>
          <p:cNvPicPr>
            <a:picLocks noChangeAspect="1"/>
          </p:cNvPicPr>
          <p:nvPr/>
        </p:nvPicPr>
        <p:blipFill>
          <a:blip r:embed="rId3"/>
          <a:stretch>
            <a:fillRect/>
          </a:stretch>
        </p:blipFill>
        <p:spPr>
          <a:xfrm>
            <a:off x="1003593" y="9778939"/>
            <a:ext cx="1704220" cy="957622"/>
          </a:xfrm>
          <a:prstGeom prst="rect">
            <a:avLst/>
          </a:prstGeom>
        </p:spPr>
      </p:pic>
      <p:sp>
        <p:nvSpPr>
          <p:cNvPr id="6" name="TextBox 5">
            <a:extLst>
              <a:ext uri="{FF2B5EF4-FFF2-40B4-BE49-F238E27FC236}">
                <a16:creationId xmlns:a16="http://schemas.microsoft.com/office/drawing/2014/main" id="{6961A83D-7483-710C-2311-8920200BAA19}"/>
              </a:ext>
            </a:extLst>
          </p:cNvPr>
          <p:cNvSpPr txBox="1"/>
          <p:nvPr/>
        </p:nvSpPr>
        <p:spPr>
          <a:xfrm>
            <a:off x="607391" y="11297800"/>
            <a:ext cx="5468819"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Note: </a:t>
            </a:r>
            <a:r>
              <a:rPr lang="ko-KR" altLang="en-US" sz="900" spc="-50" dirty="0">
                <a:solidFill>
                  <a:schemeClr val="bg1">
                    <a:lumMod val="65000"/>
                  </a:schemeClr>
                </a:solidFill>
              </a:rPr>
              <a:t>영국 </a:t>
            </a:r>
            <a:r>
              <a:rPr lang="en-US" altLang="ko-KR" sz="900" spc="-50" dirty="0">
                <a:solidFill>
                  <a:schemeClr val="bg1">
                    <a:lumMod val="65000"/>
                  </a:schemeClr>
                </a:solidFill>
              </a:rPr>
              <a:t>5</a:t>
            </a:r>
            <a:r>
              <a:rPr lang="ko-KR" altLang="en-US" sz="900" spc="-50" dirty="0">
                <a:solidFill>
                  <a:schemeClr val="bg1">
                    <a:lumMod val="65000"/>
                  </a:schemeClr>
                </a:solidFill>
              </a:rPr>
              <a:t>개</a:t>
            </a:r>
            <a:r>
              <a:rPr lang="en-US" altLang="ko-KR" sz="900" spc="-50" dirty="0">
                <a:solidFill>
                  <a:schemeClr val="bg1">
                    <a:lumMod val="65000"/>
                  </a:schemeClr>
                </a:solidFill>
              </a:rPr>
              <a:t>, </a:t>
            </a:r>
            <a:r>
              <a:rPr lang="ko-KR" altLang="en-US" sz="900" spc="-50" dirty="0">
                <a:solidFill>
                  <a:schemeClr val="bg1">
                    <a:lumMod val="65000"/>
                  </a:schemeClr>
                </a:solidFill>
              </a:rPr>
              <a:t>유럽 </a:t>
            </a:r>
            <a:r>
              <a:rPr lang="en-US" altLang="ko-KR" sz="900" spc="-50" dirty="0">
                <a:solidFill>
                  <a:schemeClr val="bg1">
                    <a:lumMod val="65000"/>
                  </a:schemeClr>
                </a:solidFill>
              </a:rPr>
              <a:t>7</a:t>
            </a:r>
            <a:r>
              <a:rPr lang="ko-KR" altLang="en-US" sz="900" spc="-50" dirty="0">
                <a:solidFill>
                  <a:schemeClr val="bg1">
                    <a:lumMod val="65000"/>
                  </a:schemeClr>
                </a:solidFill>
              </a:rPr>
              <a:t>개</a:t>
            </a:r>
            <a:r>
              <a:rPr lang="en-US" altLang="ko-KR" sz="900" spc="-50" dirty="0">
                <a:solidFill>
                  <a:schemeClr val="bg1">
                    <a:lumMod val="65000"/>
                  </a:schemeClr>
                </a:solidFill>
              </a:rPr>
              <a:t>, </a:t>
            </a:r>
            <a:r>
              <a:rPr lang="ko-KR" altLang="en-US" sz="900" spc="-50" dirty="0">
                <a:solidFill>
                  <a:schemeClr val="bg1">
                    <a:lumMod val="65000"/>
                  </a:schemeClr>
                </a:solidFill>
              </a:rPr>
              <a:t>호주 </a:t>
            </a:r>
            <a:r>
              <a:rPr lang="en-US" altLang="ko-KR" sz="900" spc="-50" dirty="0">
                <a:solidFill>
                  <a:schemeClr val="bg1">
                    <a:lumMod val="65000"/>
                  </a:schemeClr>
                </a:solidFill>
              </a:rPr>
              <a:t>5</a:t>
            </a:r>
            <a:r>
              <a:rPr lang="ko-KR" altLang="en-US" sz="900" spc="-50" dirty="0">
                <a:solidFill>
                  <a:schemeClr val="bg1">
                    <a:lumMod val="65000"/>
                  </a:schemeClr>
                </a:solidFill>
              </a:rPr>
              <a:t>개</a:t>
            </a:r>
            <a:r>
              <a:rPr lang="en-US" altLang="ko-KR" sz="900" spc="-50" dirty="0">
                <a:solidFill>
                  <a:schemeClr val="bg1">
                    <a:lumMod val="65000"/>
                  </a:schemeClr>
                </a:solidFill>
              </a:rPr>
              <a:t>, </a:t>
            </a:r>
            <a:r>
              <a:rPr lang="ko-KR" altLang="en-US" sz="900" spc="-50" dirty="0">
                <a:solidFill>
                  <a:schemeClr val="bg1">
                    <a:lumMod val="65000"/>
                  </a:schemeClr>
                </a:solidFill>
              </a:rPr>
              <a:t>캐나다 </a:t>
            </a:r>
            <a:r>
              <a:rPr lang="en-US" altLang="ko-KR" sz="900" spc="-50" dirty="0">
                <a:solidFill>
                  <a:schemeClr val="bg1">
                    <a:lumMod val="65000"/>
                  </a:schemeClr>
                </a:solidFill>
              </a:rPr>
              <a:t>5</a:t>
            </a:r>
            <a:r>
              <a:rPr lang="ko-KR" altLang="en-US" sz="900" spc="-50" dirty="0">
                <a:solidFill>
                  <a:schemeClr val="bg1">
                    <a:lumMod val="65000"/>
                  </a:schemeClr>
                </a:solidFill>
              </a:rPr>
              <a:t>개</a:t>
            </a:r>
            <a:r>
              <a:rPr lang="en-US" altLang="ko-KR" sz="900" spc="-50" dirty="0">
                <a:solidFill>
                  <a:schemeClr val="bg1">
                    <a:lumMod val="65000"/>
                  </a:schemeClr>
                </a:solidFill>
              </a:rPr>
              <a:t>,</a:t>
            </a:r>
            <a:r>
              <a:rPr lang="ko-KR" altLang="en-US" sz="900" spc="-50" dirty="0">
                <a:solidFill>
                  <a:schemeClr val="bg1">
                    <a:lumMod val="65000"/>
                  </a:schemeClr>
                </a:solidFill>
              </a:rPr>
              <a:t> 아시아</a:t>
            </a:r>
            <a:r>
              <a:rPr lang="en-US" altLang="ko-KR" sz="900" spc="-50" dirty="0">
                <a:solidFill>
                  <a:schemeClr val="bg1">
                    <a:lumMod val="65000"/>
                  </a:schemeClr>
                </a:solidFill>
              </a:rPr>
              <a:t>(</a:t>
            </a:r>
            <a:r>
              <a:rPr lang="ko-KR" altLang="en-US" sz="900" spc="-50" dirty="0">
                <a:solidFill>
                  <a:schemeClr val="bg1">
                    <a:lumMod val="65000"/>
                  </a:schemeClr>
                </a:solidFill>
              </a:rPr>
              <a:t>중국</a:t>
            </a:r>
            <a:r>
              <a:rPr lang="en-US" altLang="ko-KR" sz="900" spc="-50" dirty="0">
                <a:solidFill>
                  <a:schemeClr val="bg1">
                    <a:lumMod val="65000"/>
                  </a:schemeClr>
                </a:solidFill>
              </a:rPr>
              <a:t>, </a:t>
            </a:r>
            <a:r>
              <a:rPr lang="ko-KR" altLang="en-US" sz="900" spc="-50" dirty="0">
                <a:solidFill>
                  <a:schemeClr val="bg1">
                    <a:lumMod val="65000"/>
                  </a:schemeClr>
                </a:solidFill>
              </a:rPr>
              <a:t>일본</a:t>
            </a:r>
            <a:r>
              <a:rPr lang="en-US" altLang="ko-KR" sz="900" spc="-50" dirty="0">
                <a:solidFill>
                  <a:schemeClr val="bg1">
                    <a:lumMod val="65000"/>
                  </a:schemeClr>
                </a:solidFill>
              </a:rPr>
              <a:t>, </a:t>
            </a:r>
            <a:r>
              <a:rPr lang="ko-KR" altLang="en-US" sz="900" spc="-50" dirty="0">
                <a:solidFill>
                  <a:schemeClr val="bg1">
                    <a:lumMod val="65000"/>
                  </a:schemeClr>
                </a:solidFill>
              </a:rPr>
              <a:t>인도</a:t>
            </a:r>
            <a:r>
              <a:rPr lang="en-US" altLang="ko-KR" sz="900" spc="-50" dirty="0">
                <a:solidFill>
                  <a:schemeClr val="bg1">
                    <a:lumMod val="65000"/>
                  </a:schemeClr>
                </a:solidFill>
              </a:rPr>
              <a:t>) 7</a:t>
            </a:r>
            <a:r>
              <a:rPr lang="ko-KR" altLang="en-US" sz="900" spc="-50" dirty="0">
                <a:solidFill>
                  <a:schemeClr val="bg1">
                    <a:lumMod val="65000"/>
                  </a:schemeClr>
                </a:solidFill>
              </a:rPr>
              <a:t>개</a:t>
            </a:r>
            <a:r>
              <a:rPr lang="en-US" altLang="ko-KR" sz="900" spc="-50" dirty="0">
                <a:solidFill>
                  <a:schemeClr val="bg1">
                    <a:lumMod val="65000"/>
                  </a:schemeClr>
                </a:solidFill>
              </a:rPr>
              <a:t>, </a:t>
            </a:r>
            <a:r>
              <a:rPr lang="ko-KR" altLang="en-US" sz="900" spc="-50" dirty="0">
                <a:solidFill>
                  <a:schemeClr val="bg1">
                    <a:lumMod val="65000"/>
                  </a:schemeClr>
                </a:solidFill>
              </a:rPr>
              <a:t>미국 </a:t>
            </a:r>
            <a:r>
              <a:rPr lang="en-US" altLang="ko-KR" sz="900" spc="-50" dirty="0">
                <a:solidFill>
                  <a:schemeClr val="bg1">
                    <a:lumMod val="65000"/>
                  </a:schemeClr>
                </a:solidFill>
              </a:rPr>
              <a:t>6</a:t>
            </a:r>
            <a:r>
              <a:rPr lang="ko-KR" altLang="en-US" sz="900" spc="-50" dirty="0">
                <a:solidFill>
                  <a:schemeClr val="bg1">
                    <a:lumMod val="65000"/>
                  </a:schemeClr>
                </a:solidFill>
              </a:rPr>
              <a:t>개 주요 은행 대상</a:t>
            </a:r>
            <a:endParaRPr lang="en-US" altLang="ko-KR" sz="900" spc="-50" dirty="0">
              <a:solidFill>
                <a:schemeClr val="bg1">
                  <a:lumMod val="65000"/>
                </a:schemeClr>
              </a:solidFill>
            </a:endParaRPr>
          </a:p>
        </p:txBody>
      </p:sp>
      <p:sp>
        <p:nvSpPr>
          <p:cNvPr id="14" name="TextBox 13">
            <a:extLst>
              <a:ext uri="{FF2B5EF4-FFF2-40B4-BE49-F238E27FC236}">
                <a16:creationId xmlns:a16="http://schemas.microsoft.com/office/drawing/2014/main" id="{743B8AA7-B3EE-2583-3B41-D8EDB265D378}"/>
              </a:ext>
            </a:extLst>
          </p:cNvPr>
          <p:cNvSpPr txBox="1"/>
          <p:nvPr/>
        </p:nvSpPr>
        <p:spPr>
          <a:xfrm>
            <a:off x="891110" y="8312383"/>
            <a:ext cx="5222471" cy="1061766"/>
          </a:xfrm>
          <a:prstGeom prst="rect">
            <a:avLst/>
          </a:prstGeom>
          <a:noFill/>
        </p:spPr>
        <p:txBody>
          <a:bodyPr wrap="square" rtlCol="0">
            <a:spAutoFit/>
          </a:bodyPr>
          <a:lstStyle/>
          <a:p>
            <a:pPr>
              <a:lnSpc>
                <a:spcPct val="110000"/>
              </a:lnSpc>
            </a:pPr>
            <a:r>
              <a:rPr lang="ko-KR" altLang="en-US" sz="16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국내 은행 등 금융회사를 위한 제언</a:t>
            </a:r>
            <a:r>
              <a:rPr lang="ko-KR" altLang="en-US" sz="1400" b="1" spc="-50" dirty="0">
                <a:ln>
                  <a:solidFill>
                    <a:srgbClr val="1E49E2">
                      <a:alpha val="0"/>
                    </a:srgbClr>
                  </a:solidFill>
                </a:ln>
                <a:solidFill>
                  <a:srgbClr val="01219A"/>
                </a:solidFill>
                <a:latin typeface="KoPub돋움체 Bold" panose="00000800000000000000" pitchFamily="2" charset="-127"/>
                <a:ea typeface="KoPub돋움체 Bold" panose="00000800000000000000" pitchFamily="2" charset="-127"/>
              </a:rPr>
              <a:t>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기후공시 의무화의 시대</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금융회사의 경우 보다 높은 수준의 공시 기준 적용 전망</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기후 관련 데이터 수집</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통합 및 관리 방안 마련과 이를 통한 중장기적 </a:t>
            </a:r>
            <a:r>
              <a:rPr lang="ko-KR" altLang="en-US" sz="1400" b="1" spc="-50" dirty="0" err="1">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넷제로</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(Net-Zero)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전략 준비 필요 </a:t>
            </a:r>
          </a:p>
        </p:txBody>
      </p:sp>
    </p:spTree>
    <p:extLst>
      <p:ext uri="{BB962C8B-B14F-4D97-AF65-F5344CB8AC3E}">
        <p14:creationId xmlns:p14="http://schemas.microsoft.com/office/powerpoint/2010/main" val="140931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F088A4C-708C-5549-C7DD-8D2AB061B76A}"/>
              </a:ext>
            </a:extLst>
          </p:cNvPr>
          <p:cNvSpPr/>
          <p:nvPr/>
        </p:nvSpPr>
        <p:spPr>
          <a:xfrm>
            <a:off x="686327" y="9192126"/>
            <a:ext cx="5479523" cy="22854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A64EEB07-E284-7D04-EB93-41CE8A98DA9A}"/>
              </a:ext>
            </a:extLst>
          </p:cNvPr>
          <p:cNvSpPr/>
          <p:nvPr/>
        </p:nvSpPr>
        <p:spPr>
          <a:xfrm>
            <a:off x="0" y="3127014"/>
            <a:ext cx="6858000" cy="1555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TextBox 57">
            <a:extLst>
              <a:ext uri="{FF2B5EF4-FFF2-40B4-BE49-F238E27FC236}">
                <a16:creationId xmlns:a16="http://schemas.microsoft.com/office/drawing/2014/main" id="{F84937EF-81A2-E70C-CCB1-E509CC317652}"/>
              </a:ext>
            </a:extLst>
          </p:cNvPr>
          <p:cNvSpPr txBox="1"/>
          <p:nvPr/>
        </p:nvSpPr>
        <p:spPr>
          <a:xfrm>
            <a:off x="590466" y="3221574"/>
            <a:ext cx="5637600" cy="1384995"/>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ko-KR" altLang="en-US" dirty="0"/>
              <a:t>조사 대상 글로벌 은행</a:t>
            </a:r>
            <a:r>
              <a:rPr lang="en-US" altLang="ko-KR" dirty="0"/>
              <a:t> </a:t>
            </a:r>
            <a:r>
              <a:rPr lang="ko-KR" altLang="en-US" dirty="0"/>
              <a:t>모두 연차보고서에 기후정보를 공시</a:t>
            </a:r>
            <a:endParaRPr lang="en-US" altLang="ko-KR" dirty="0"/>
          </a:p>
          <a:p>
            <a:pPr>
              <a:spcAft>
                <a:spcPts val="1200"/>
              </a:spcAft>
              <a:buFont typeface="KoPub돋움체 Bold" panose="00000800000000000000" pitchFamily="2" charset="-127"/>
              <a:buChar char="▶"/>
            </a:pPr>
            <a:r>
              <a:rPr lang="ko-KR" altLang="en-US" dirty="0"/>
              <a:t>그러나 상호 참조된 지속가능성 보고서와 보고 시점</a:t>
            </a:r>
            <a:r>
              <a:rPr lang="en-US" altLang="ko-KR" dirty="0">
                <a:latin typeface="맑은 고딕" panose="020B0503020000020004" pitchFamily="50" charset="-127"/>
                <a:ea typeface="맑은 고딕" panose="020B0503020000020004" pitchFamily="50" charset="-127"/>
              </a:rPr>
              <a:t>·</a:t>
            </a:r>
            <a:r>
              <a:rPr lang="ko-KR" altLang="en-US" dirty="0"/>
              <a:t>기간이 상이하여</a:t>
            </a:r>
            <a:r>
              <a:rPr lang="en-US" altLang="ko-KR" dirty="0"/>
              <a:t>, </a:t>
            </a:r>
            <a:r>
              <a:rPr lang="ko-KR" altLang="en-US" dirty="0"/>
              <a:t>이에 대한 일치 필요 </a:t>
            </a:r>
            <a:endParaRPr lang="en-US" altLang="ko-KR" dirty="0"/>
          </a:p>
          <a:p>
            <a:pPr>
              <a:spcAft>
                <a:spcPts val="1200"/>
              </a:spcAft>
              <a:buFont typeface="KoPub돋움체 Bold" panose="00000800000000000000" pitchFamily="2" charset="-127"/>
              <a:buChar char="▶"/>
            </a:pPr>
            <a:r>
              <a:rPr lang="ko-KR" altLang="en-US" dirty="0"/>
              <a:t>기후정보와 재무제표 간 연계성 개선이 향후 핵심 과제로 부상 전망 </a:t>
            </a:r>
            <a:endParaRPr lang="en-US" altLang="ko-KR" dirty="0"/>
          </a:p>
        </p:txBody>
      </p:sp>
      <p:sp>
        <p:nvSpPr>
          <p:cNvPr id="3" name="사각형: 잘린 대각선 방향 모서리 2">
            <a:extLst>
              <a:ext uri="{FF2B5EF4-FFF2-40B4-BE49-F238E27FC236}">
                <a16:creationId xmlns:a16="http://schemas.microsoft.com/office/drawing/2014/main" id="{D254A3EB-2359-56B7-ACC3-676A84653D62}"/>
              </a:ext>
            </a:extLst>
          </p:cNvPr>
          <p:cNvSpPr/>
          <p:nvPr/>
        </p:nvSpPr>
        <p:spPr>
          <a:xfrm flipH="1">
            <a:off x="692150" y="1152382"/>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4" name="사각형: 잘린 대각선 방향 모서리 3">
            <a:extLst>
              <a:ext uri="{FF2B5EF4-FFF2-40B4-BE49-F238E27FC236}">
                <a16:creationId xmlns:a16="http://schemas.microsoft.com/office/drawing/2014/main" id="{63616ECF-927D-F1BA-25C2-102DF49449F3}"/>
              </a:ext>
            </a:extLst>
          </p:cNvPr>
          <p:cNvSpPr/>
          <p:nvPr/>
        </p:nvSpPr>
        <p:spPr>
          <a:xfrm flipH="1">
            <a:off x="547514" y="1160379"/>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보고 시점</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및 연계성 </a:t>
            </a:r>
          </a:p>
        </p:txBody>
      </p:sp>
      <p:sp>
        <p:nvSpPr>
          <p:cNvPr id="7" name="TextBox 6">
            <a:extLst>
              <a:ext uri="{FF2B5EF4-FFF2-40B4-BE49-F238E27FC236}">
                <a16:creationId xmlns:a16="http://schemas.microsoft.com/office/drawing/2014/main" id="{51AEBB46-C376-024C-0995-0536C669F43B}"/>
              </a:ext>
            </a:extLst>
          </p:cNvPr>
          <p:cNvSpPr txBox="1"/>
          <p:nvPr/>
        </p:nvSpPr>
        <p:spPr>
          <a:xfrm>
            <a:off x="763930" y="1805114"/>
            <a:ext cx="5354840" cy="1107996"/>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글로벌 주요 은행 기후정보 공시</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향후 재무제표와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보고 시점 일치 및 연계성 개선 필요</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6" name="object 7">
            <a:extLst>
              <a:ext uri="{FF2B5EF4-FFF2-40B4-BE49-F238E27FC236}">
                <a16:creationId xmlns:a16="http://schemas.microsoft.com/office/drawing/2014/main" id="{9848E1F7-56E6-818A-4B4B-81FD8636AB70}"/>
              </a:ext>
            </a:extLst>
          </p:cNvPr>
          <p:cNvSpPr txBox="1"/>
          <p:nvPr/>
        </p:nvSpPr>
        <p:spPr>
          <a:xfrm>
            <a:off x="2660666" y="4928848"/>
            <a:ext cx="3615807" cy="987578"/>
          </a:xfrm>
          <a:prstGeom prst="rect">
            <a:avLst/>
          </a:prstGeom>
        </p:spPr>
        <p:txBody>
          <a:bodyPr vert="horz" wrap="square" lIns="0" tIns="12700" rIns="0" bIns="0" rtlCol="0">
            <a:spAutoFit/>
          </a:bodyPr>
          <a:lstStyle/>
          <a:p>
            <a:pPr marL="38100" marR="30480">
              <a:lnSpc>
                <a:spcPct val="105200"/>
              </a:lnSpc>
              <a:spcBef>
                <a:spcPts val="100"/>
              </a:spcBef>
            </a:pP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조사대상 </a:t>
            </a:r>
            <a:r>
              <a:rPr lang="ko-KR" altLang="en-US" sz="16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모든 은행</a:t>
            </a: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이 </a:t>
            </a:r>
            <a:r>
              <a:rPr lang="en-US" altLang="ko-KR"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2022</a:t>
            </a: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년 연차보고서에 기후정보를 </a:t>
            </a:r>
            <a:r>
              <a:rPr lang="ko-KR" altLang="en-US" sz="16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공시</a:t>
            </a: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endParaRPr lang="en-US" altLang="ko-KR"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a:p>
            <a:pPr marL="176213" marR="30480" indent="-176213">
              <a:lnSpc>
                <a:spcPct val="105200"/>
              </a:lnSpc>
              <a:spcBef>
                <a:spcPts val="100"/>
              </a:spcBef>
              <a:buFontTx/>
              <a:buChar char="-"/>
            </a:pPr>
            <a:r>
              <a:rPr lang="ko-KR" altLang="en-US" sz="1400"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연차보고서 외 상호 참조된 </a:t>
            </a:r>
            <a:r>
              <a:rPr lang="en-US" altLang="ko-KR" sz="1400"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ESG </a:t>
            </a:r>
            <a:r>
              <a:rPr lang="ko-KR" altLang="en-US" sz="1400"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리포트 등 지속가능성 보고서 등을 통해 </a:t>
            </a:r>
            <a:r>
              <a:rPr lang="ko-KR" altLang="en-US" sz="1400"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기후정보 공시 병행</a:t>
            </a:r>
            <a:endParaRPr lang="en-US" altLang="ko-KR" sz="1400"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p:txBody>
      </p:sp>
      <p:sp>
        <p:nvSpPr>
          <p:cNvPr id="27" name="object 7">
            <a:extLst>
              <a:ext uri="{FF2B5EF4-FFF2-40B4-BE49-F238E27FC236}">
                <a16:creationId xmlns:a16="http://schemas.microsoft.com/office/drawing/2014/main" id="{7BE6805B-AB7C-4A43-A679-1643D5CCA3E0}"/>
              </a:ext>
            </a:extLst>
          </p:cNvPr>
          <p:cNvSpPr txBox="1"/>
          <p:nvPr/>
        </p:nvSpPr>
        <p:spPr>
          <a:xfrm>
            <a:off x="2660666" y="7101868"/>
            <a:ext cx="3457424" cy="987578"/>
          </a:xfrm>
          <a:prstGeom prst="rect">
            <a:avLst/>
          </a:prstGeom>
        </p:spPr>
        <p:txBody>
          <a:bodyPr vert="horz" wrap="square" lIns="0" tIns="12700" rIns="0" bIns="0" rtlCol="0">
            <a:spAutoFit/>
          </a:bodyPr>
          <a:lstStyle/>
          <a:p>
            <a:pPr marL="38100" marR="30480">
              <a:lnSpc>
                <a:spcPct val="105200"/>
              </a:lnSpc>
              <a:spcBef>
                <a:spcPts val="100"/>
              </a:spcBef>
            </a:pP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그러나 </a:t>
            </a:r>
            <a:r>
              <a:rPr lang="en-US" altLang="ko-KR"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34%</a:t>
            </a:r>
            <a:r>
              <a:rPr lang="ko-KR" altLang="en-US"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의 은행만이 지속가능성 보고서와 재무제표 공시 시점이 일치</a:t>
            </a:r>
            <a:endParaRPr lang="en-US" altLang="ko-KR" sz="16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a:p>
            <a:pPr marL="176213" marR="30480" indent="-176213">
              <a:lnSpc>
                <a:spcPct val="105200"/>
              </a:lnSpc>
              <a:spcBef>
                <a:spcPts val="100"/>
              </a:spcBef>
              <a:buFontTx/>
              <a:buChar char="-"/>
            </a:pPr>
            <a:r>
              <a:rPr lang="ko-KR" altLang="en-US" sz="1400"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대다수의 은행들은 지속가능성 보고서 등의 </a:t>
            </a:r>
            <a:r>
              <a:rPr lang="ko-KR" altLang="en-US" sz="1400"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보고 시점이 재무제표와 불일치</a:t>
            </a:r>
            <a:endParaRPr lang="en-US" altLang="ko-KR" sz="1400"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endParaRPr>
          </a:p>
        </p:txBody>
      </p:sp>
      <p:sp>
        <p:nvSpPr>
          <p:cNvPr id="11" name="화살표: 아래쪽 10">
            <a:extLst>
              <a:ext uri="{FF2B5EF4-FFF2-40B4-BE49-F238E27FC236}">
                <a16:creationId xmlns:a16="http://schemas.microsoft.com/office/drawing/2014/main" id="{9080599D-EFD2-0600-E4BC-A7EF05E05D65}"/>
              </a:ext>
            </a:extLst>
          </p:cNvPr>
          <p:cNvSpPr/>
          <p:nvPr/>
        </p:nvSpPr>
        <p:spPr>
          <a:xfrm>
            <a:off x="1070142" y="6569708"/>
            <a:ext cx="906353" cy="466614"/>
          </a:xfrm>
          <a:prstGeom prst="down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object 7">
            <a:extLst>
              <a:ext uri="{FF2B5EF4-FFF2-40B4-BE49-F238E27FC236}">
                <a16:creationId xmlns:a16="http://schemas.microsoft.com/office/drawing/2014/main" id="{414BF384-8FDE-AA78-8088-1AC8A5B99194}"/>
              </a:ext>
            </a:extLst>
          </p:cNvPr>
          <p:cNvSpPr txBox="1"/>
          <p:nvPr/>
        </p:nvSpPr>
        <p:spPr>
          <a:xfrm>
            <a:off x="830536" y="9422953"/>
            <a:ext cx="5229010" cy="1859035"/>
          </a:xfrm>
          <a:prstGeom prst="rect">
            <a:avLst/>
          </a:prstGeom>
        </p:spPr>
        <p:txBody>
          <a:bodyPr vert="horz" wrap="square" lIns="0" tIns="12700" rIns="0" bIns="0" rtlCol="0">
            <a:spAutoFit/>
          </a:bodyPr>
          <a:lstStyle/>
          <a:p>
            <a:pPr marR="30480" algn="ctr">
              <a:lnSpc>
                <a:spcPct val="105200"/>
              </a:lnSpc>
              <a:spcBef>
                <a:spcPts val="100"/>
              </a:spcBef>
            </a:pP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“ISSB(</a:t>
            </a:r>
            <a:r>
              <a:rPr lang="ko-KR" altLang="en-US" sz="1500" b="1" spc="-50" dirty="0" err="1">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국제지속가능성기준위원회</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지속가능성 공시 기준 최종안</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p>
          <a:p>
            <a:pPr marR="30480" algn="ctr">
              <a:lnSpc>
                <a:spcPct val="105200"/>
              </a:lnSpc>
              <a:spcBef>
                <a:spcPts val="100"/>
              </a:spcBef>
            </a:pPr>
            <a:endParaRPr lang="en-US" altLang="ko-KR" sz="10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a:p>
            <a:pPr marR="30480" algn="ctr">
              <a:lnSpc>
                <a:spcPct val="105200"/>
              </a:lnSpc>
              <a:spcBef>
                <a:spcPts val="100"/>
              </a:spcBef>
            </a:pP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지속가능성 관련 재무정보는 </a:t>
            </a: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재무제표와 동시 보고</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p>
          <a:p>
            <a:pPr marR="30480" algn="ctr">
              <a:lnSpc>
                <a:spcPct val="105200"/>
              </a:lnSpc>
              <a:spcBef>
                <a:spcPts val="100"/>
              </a:spcBef>
            </a:pP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보고기간</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또한 </a:t>
            </a: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재무제표와 동일</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a:t>
            </a:r>
          </a:p>
          <a:p>
            <a:pPr marR="30480" algn="ctr">
              <a:lnSpc>
                <a:spcPct val="105200"/>
              </a:lnSpc>
              <a:spcBef>
                <a:spcPts val="100"/>
              </a:spcBef>
            </a:pPr>
            <a:endParaRPr lang="en-US" altLang="ko-KR" sz="10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a:p>
            <a:pPr marR="30480" algn="ctr">
              <a:lnSpc>
                <a:spcPct val="105200"/>
              </a:lnSpc>
              <a:spcBef>
                <a:spcPts val="100"/>
              </a:spcBef>
            </a:pP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정보이용자가 다양한 </a:t>
            </a: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지속가능성 관련 위험 및 기회</a:t>
            </a:r>
          </a:p>
          <a:p>
            <a:pPr marR="30480" algn="ctr">
              <a:lnSpc>
                <a:spcPct val="105200"/>
              </a:lnSpc>
              <a:spcBef>
                <a:spcPts val="100"/>
              </a:spcBef>
            </a:pP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간의 연계성</a:t>
            </a:r>
            <a:r>
              <a:rPr lang="en-US" altLang="ko-KR"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(Connections)</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을 평가할 수 있는 정보와</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지속가능성 관련 재무정보가 </a:t>
            </a:r>
            <a:r>
              <a:rPr lang="ko-KR" altLang="en-US" sz="1500" b="1" spc="-50" dirty="0">
                <a:ln>
                  <a:solidFill>
                    <a:schemeClr val="bg1">
                      <a:lumMod val="75000"/>
                      <a:alpha val="0"/>
                    </a:schemeClr>
                  </a:solidFill>
                </a:ln>
                <a:solidFill>
                  <a:srgbClr val="1E49E2"/>
                </a:solidFill>
                <a:latin typeface="KoPub돋움체 Medium" panose="02020603020101020101" pitchFamily="18" charset="-127"/>
                <a:ea typeface="KoPub돋움체 Medium" panose="02020603020101020101" pitchFamily="18" charset="-127"/>
              </a:rPr>
              <a:t>재무제표의 정보와 연계</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되는 방식에 대한 정보 제공</a:t>
            </a: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 </a:t>
            </a:r>
          </a:p>
        </p:txBody>
      </p:sp>
      <p:pic>
        <p:nvPicPr>
          <p:cNvPr id="8" name="그림 7" descr="패턴, 스크린샷, 디자인, 폰트이(가) 표시된 사진&#10;&#10;자동 생성된 설명">
            <a:extLst>
              <a:ext uri="{FF2B5EF4-FFF2-40B4-BE49-F238E27FC236}">
                <a16:creationId xmlns:a16="http://schemas.microsoft.com/office/drawing/2014/main" id="{8C33A41A-944F-1EDE-C17A-B5EDD2164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60" y="7105493"/>
            <a:ext cx="1634562" cy="1666654"/>
          </a:xfrm>
          <a:prstGeom prst="rect">
            <a:avLst/>
          </a:prstGeom>
        </p:spPr>
      </p:pic>
      <p:pic>
        <p:nvPicPr>
          <p:cNvPr id="10" name="그림 9" descr="패턴, 일렉트릭 블루, 마조렐 블루, 스크린샷이(가) 표시된 사진&#10;&#10;자동 생성된 설명">
            <a:extLst>
              <a:ext uri="{FF2B5EF4-FFF2-40B4-BE49-F238E27FC236}">
                <a16:creationId xmlns:a16="http://schemas.microsoft.com/office/drawing/2014/main" id="{CB1D455F-632C-BAAD-AA01-BB8EF0E19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59" y="4904123"/>
            <a:ext cx="1632422" cy="1665584"/>
          </a:xfrm>
          <a:prstGeom prst="rect">
            <a:avLst/>
          </a:prstGeom>
        </p:spPr>
      </p:pic>
      <p:sp>
        <p:nvSpPr>
          <p:cNvPr id="19" name="이등변 삼각형 18">
            <a:extLst>
              <a:ext uri="{FF2B5EF4-FFF2-40B4-BE49-F238E27FC236}">
                <a16:creationId xmlns:a16="http://schemas.microsoft.com/office/drawing/2014/main" id="{72BB8F7D-C866-5DD6-8FA2-06B7BE218805}"/>
              </a:ext>
            </a:extLst>
          </p:cNvPr>
          <p:cNvSpPr/>
          <p:nvPr/>
        </p:nvSpPr>
        <p:spPr>
          <a:xfrm rot="10800000">
            <a:off x="-159784" y="8090876"/>
            <a:ext cx="7202268" cy="1179552"/>
          </a:xfrm>
          <a:prstGeom prst="triangle">
            <a:avLst/>
          </a:prstGeom>
          <a:gradFill flip="none" rotWithShape="1">
            <a:gsLst>
              <a:gs pos="0">
                <a:schemeClr val="accent1">
                  <a:lumMod val="40000"/>
                  <a:lumOff val="60000"/>
                  <a:alpha val="86000"/>
                </a:schemeClr>
              </a:gs>
              <a:gs pos="80000">
                <a:schemeClr val="bg1">
                  <a:alpha val="0"/>
                </a:schemeClr>
              </a:gs>
              <a:gs pos="33000">
                <a:schemeClr val="accent1">
                  <a:lumMod val="20000"/>
                  <a:lumOff val="80000"/>
                  <a:alpha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2788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descr="스크린샷, 패턴, 대칭, 타이포그래피이(가) 표시된 사진&#10;&#10;자동 생성된 설명">
            <a:extLst>
              <a:ext uri="{FF2B5EF4-FFF2-40B4-BE49-F238E27FC236}">
                <a16:creationId xmlns:a16="http://schemas.microsoft.com/office/drawing/2014/main" id="{4DE74564-9AC7-84BC-4AB2-F867B73D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50" y="5038122"/>
            <a:ext cx="1781004" cy="1815971"/>
          </a:xfrm>
          <a:prstGeom prst="rect">
            <a:avLst/>
          </a:prstGeom>
        </p:spPr>
      </p:pic>
      <p:sp>
        <p:nvSpPr>
          <p:cNvPr id="6" name="직사각형 5">
            <a:extLst>
              <a:ext uri="{FF2B5EF4-FFF2-40B4-BE49-F238E27FC236}">
                <a16:creationId xmlns:a16="http://schemas.microsoft.com/office/drawing/2014/main" id="{A64EEB07-E284-7D04-EB93-41CE8A98DA9A}"/>
              </a:ext>
            </a:extLst>
          </p:cNvPr>
          <p:cNvSpPr/>
          <p:nvPr/>
        </p:nvSpPr>
        <p:spPr>
          <a:xfrm>
            <a:off x="0" y="2821959"/>
            <a:ext cx="6858000" cy="1874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281758"/>
            <a:ext cx="5468819"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p:txBody>
      </p:sp>
      <p:sp>
        <p:nvSpPr>
          <p:cNvPr id="58" name="TextBox 57">
            <a:extLst>
              <a:ext uri="{FF2B5EF4-FFF2-40B4-BE49-F238E27FC236}">
                <a16:creationId xmlns:a16="http://schemas.microsoft.com/office/drawing/2014/main" id="{F84937EF-81A2-E70C-CCB1-E509CC317652}"/>
              </a:ext>
            </a:extLst>
          </p:cNvPr>
          <p:cNvSpPr txBox="1"/>
          <p:nvPr/>
        </p:nvSpPr>
        <p:spPr>
          <a:xfrm>
            <a:off x="600327" y="2941709"/>
            <a:ext cx="5637600" cy="1631216"/>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ko-KR" altLang="en-US" dirty="0"/>
              <a:t>재무제표상 </a:t>
            </a:r>
            <a:r>
              <a:rPr lang="en-US" altLang="ko-KR" dirty="0"/>
              <a:t>‘</a:t>
            </a:r>
            <a:r>
              <a:rPr lang="ko-KR" altLang="en-US" dirty="0"/>
              <a:t>기후</a:t>
            </a:r>
            <a:r>
              <a:rPr lang="en-US" altLang="ko-KR" dirty="0"/>
              <a:t>(Climate)’</a:t>
            </a:r>
            <a:r>
              <a:rPr lang="ko-KR" altLang="en-US" dirty="0"/>
              <a:t> 언급 빈도는 증가</a:t>
            </a:r>
            <a:endParaRPr lang="en-US" altLang="ko-KR" dirty="0"/>
          </a:p>
          <a:p>
            <a:pPr>
              <a:spcAft>
                <a:spcPts val="1200"/>
              </a:spcAft>
              <a:buFont typeface="KoPub돋움체 Bold" panose="00000800000000000000" pitchFamily="2" charset="-127"/>
              <a:buChar char="▶"/>
            </a:pPr>
            <a:r>
              <a:rPr lang="ko-KR" altLang="en-US" dirty="0"/>
              <a:t>재무 및 신용위험에 미치는 기후 관련 영향을 가장 크게 고려</a:t>
            </a:r>
            <a:r>
              <a:rPr lang="en-US" altLang="ko-KR" dirty="0"/>
              <a:t>, </a:t>
            </a:r>
            <a:r>
              <a:rPr lang="ko-KR" altLang="en-US" dirty="0"/>
              <a:t>기존 신용위험 정책에 기후 관련 영향의 통합</a:t>
            </a:r>
            <a:r>
              <a:rPr lang="en-US" altLang="ko-KR" dirty="0"/>
              <a:t>·</a:t>
            </a:r>
            <a:r>
              <a:rPr lang="ko-KR" altLang="en-US" dirty="0"/>
              <a:t>관리 방법을 공시 </a:t>
            </a:r>
            <a:endParaRPr lang="en-US" altLang="ko-KR" sz="1000" dirty="0">
              <a:highlight>
                <a:srgbClr val="CCFFFF"/>
              </a:highlight>
            </a:endParaRPr>
          </a:p>
          <a:p>
            <a:pPr>
              <a:spcAft>
                <a:spcPts val="1200"/>
              </a:spcAft>
              <a:buFont typeface="KoPub돋움체 Bold" panose="00000800000000000000" pitchFamily="2" charset="-127"/>
              <a:buChar char="▶"/>
            </a:pPr>
            <a:r>
              <a:rPr lang="ko-KR" altLang="en-US" dirty="0"/>
              <a:t>그러나 재무제표에 공시하는 기후 관련 재무정보의 성격과 범위 등 공시 정보 수준의 개선이 필요한 상황</a:t>
            </a:r>
          </a:p>
        </p:txBody>
      </p:sp>
      <p:sp>
        <p:nvSpPr>
          <p:cNvPr id="3" name="사각형: 잘린 대각선 방향 모서리 2">
            <a:extLst>
              <a:ext uri="{FF2B5EF4-FFF2-40B4-BE49-F238E27FC236}">
                <a16:creationId xmlns:a16="http://schemas.microsoft.com/office/drawing/2014/main" id="{D254A3EB-2359-56B7-ACC3-676A84653D62}"/>
              </a:ext>
            </a:extLst>
          </p:cNvPr>
          <p:cNvSpPr/>
          <p:nvPr/>
        </p:nvSpPr>
        <p:spPr>
          <a:xfrm flipH="1">
            <a:off x="692150" y="1152382"/>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4" name="사각형: 잘린 대각선 방향 모서리 3">
            <a:extLst>
              <a:ext uri="{FF2B5EF4-FFF2-40B4-BE49-F238E27FC236}">
                <a16:creationId xmlns:a16="http://schemas.microsoft.com/office/drawing/2014/main" id="{63616ECF-927D-F1BA-25C2-102DF49449F3}"/>
              </a:ext>
            </a:extLst>
          </p:cNvPr>
          <p:cNvSpPr/>
          <p:nvPr/>
        </p:nvSpPr>
        <p:spPr>
          <a:xfrm flipH="1">
            <a:off x="547514" y="1160379"/>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재무정보 공시</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(Financial reporting)</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7" name="TextBox 6">
            <a:extLst>
              <a:ext uri="{FF2B5EF4-FFF2-40B4-BE49-F238E27FC236}">
                <a16:creationId xmlns:a16="http://schemas.microsoft.com/office/drawing/2014/main" id="{51AEBB46-C376-024C-0995-0536C669F43B}"/>
              </a:ext>
            </a:extLst>
          </p:cNvPr>
          <p:cNvSpPr txBox="1"/>
          <p:nvPr/>
        </p:nvSpPr>
        <p:spPr>
          <a:xfrm>
            <a:off x="763930" y="1812979"/>
            <a:ext cx="5354840" cy="769441"/>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 관련 재무정보 공시의 중요성 인식 및 재무</a:t>
            </a:r>
            <a:r>
              <a:rPr lang="en-US" altLang="ko-KR" sz="2200" spc="-50" dirty="0">
                <a:ln>
                  <a:solidFill>
                    <a:srgbClr val="FFFFFF">
                      <a:alpha val="0"/>
                    </a:srgbClr>
                  </a:solidFill>
                </a:ln>
                <a:gradFill>
                  <a:gsLst>
                    <a:gs pos="0">
                      <a:srgbClr val="01219A"/>
                    </a:gs>
                    <a:gs pos="100000">
                      <a:srgbClr val="01219A"/>
                    </a:gs>
                  </a:gsLst>
                  <a:lin ang="5400000" scaled="1"/>
                </a:gradFill>
                <a:latin typeface="맑은 고딕" panose="020B0503020000020004" pitchFamily="50" charset="-127"/>
                <a:ea typeface="맑은 고딕" panose="020B0503020000020004" pitchFamily="50" charset="-127"/>
                <a:cs typeface="Arial" panose="020B0604020202020204" pitchFamily="34" charset="0"/>
              </a:rPr>
              <a:t>·</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신용위험에 대한 영향 고려 </a:t>
            </a:r>
          </a:p>
        </p:txBody>
      </p:sp>
      <p:grpSp>
        <p:nvGrpSpPr>
          <p:cNvPr id="10" name="그룹 9">
            <a:extLst>
              <a:ext uri="{FF2B5EF4-FFF2-40B4-BE49-F238E27FC236}">
                <a16:creationId xmlns:a16="http://schemas.microsoft.com/office/drawing/2014/main" id="{2FEB6392-5EB2-26F4-AC3D-A82C02285DE7}"/>
              </a:ext>
            </a:extLst>
          </p:cNvPr>
          <p:cNvGrpSpPr/>
          <p:nvPr/>
        </p:nvGrpSpPr>
        <p:grpSpPr>
          <a:xfrm>
            <a:off x="920082" y="7514529"/>
            <a:ext cx="5492750" cy="3406095"/>
            <a:chOff x="908050" y="7169830"/>
            <a:chExt cx="5311159" cy="3154700"/>
          </a:xfrm>
        </p:grpSpPr>
        <p:graphicFrame>
          <p:nvGraphicFramePr>
            <p:cNvPr id="16" name="차트 15">
              <a:extLst>
                <a:ext uri="{FF2B5EF4-FFF2-40B4-BE49-F238E27FC236}">
                  <a16:creationId xmlns:a16="http://schemas.microsoft.com/office/drawing/2014/main" id="{58B10776-904B-E51A-1504-F65D39DC4FA2}"/>
                </a:ext>
              </a:extLst>
            </p:cNvPr>
            <p:cNvGraphicFramePr/>
            <p:nvPr>
              <p:extLst>
                <p:ext uri="{D42A27DB-BD31-4B8C-83A1-F6EECF244321}">
                  <p14:modId xmlns:p14="http://schemas.microsoft.com/office/powerpoint/2010/main" val="980506795"/>
                </p:ext>
              </p:extLst>
            </p:nvPr>
          </p:nvGraphicFramePr>
          <p:xfrm>
            <a:off x="908050" y="7169830"/>
            <a:ext cx="4572000" cy="3154700"/>
          </p:xfrm>
          <a:graphic>
            <a:graphicData uri="http://schemas.openxmlformats.org/drawingml/2006/chart">
              <c:chart xmlns:c="http://schemas.openxmlformats.org/drawingml/2006/chart" xmlns:r="http://schemas.openxmlformats.org/officeDocument/2006/relationships" r:id="rId3"/>
            </a:graphicData>
          </a:graphic>
        </p:graphicFrame>
        <p:sp>
          <p:nvSpPr>
            <p:cNvPr id="17" name="object 14">
              <a:extLst>
                <a:ext uri="{FF2B5EF4-FFF2-40B4-BE49-F238E27FC236}">
                  <a16:creationId xmlns:a16="http://schemas.microsoft.com/office/drawing/2014/main" id="{685910D5-B2DC-14D1-8139-9715B7ADF664}"/>
                </a:ext>
              </a:extLst>
            </p:cNvPr>
            <p:cNvSpPr txBox="1"/>
            <p:nvPr/>
          </p:nvSpPr>
          <p:spPr>
            <a:xfrm>
              <a:off x="5491227" y="7518627"/>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rPr>
                <a:t>46%</a:t>
              </a:r>
              <a:endParaRPr lang="ko-KR" altLang="en-US"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8" name="object 14">
              <a:extLst>
                <a:ext uri="{FF2B5EF4-FFF2-40B4-BE49-F238E27FC236}">
                  <a16:creationId xmlns:a16="http://schemas.microsoft.com/office/drawing/2014/main" id="{48606D6F-78BB-7041-954F-4D7DC055D3A3}"/>
                </a:ext>
              </a:extLst>
            </p:cNvPr>
            <p:cNvSpPr txBox="1"/>
            <p:nvPr/>
          </p:nvSpPr>
          <p:spPr>
            <a:xfrm>
              <a:off x="5491227" y="8252478"/>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rPr>
                <a:t>26%</a:t>
              </a:r>
              <a:endParaRPr lang="ko-KR" altLang="en-US"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9" name="object 14">
              <a:extLst>
                <a:ext uri="{FF2B5EF4-FFF2-40B4-BE49-F238E27FC236}">
                  <a16:creationId xmlns:a16="http://schemas.microsoft.com/office/drawing/2014/main" id="{17ABA901-09E2-E692-952A-0E6F6F6811BF}"/>
                </a:ext>
              </a:extLst>
            </p:cNvPr>
            <p:cNvSpPr txBox="1"/>
            <p:nvPr/>
          </p:nvSpPr>
          <p:spPr>
            <a:xfrm>
              <a:off x="5491227" y="8964764"/>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rPr>
                <a:t>11%</a:t>
              </a:r>
              <a:endParaRPr lang="ko-KR" altLang="en-US"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0" name="object 14">
              <a:extLst>
                <a:ext uri="{FF2B5EF4-FFF2-40B4-BE49-F238E27FC236}">
                  <a16:creationId xmlns:a16="http://schemas.microsoft.com/office/drawing/2014/main" id="{0E0526B1-B492-8B97-22AC-1DE0989EFB99}"/>
                </a:ext>
              </a:extLst>
            </p:cNvPr>
            <p:cNvSpPr txBox="1"/>
            <p:nvPr/>
          </p:nvSpPr>
          <p:spPr>
            <a:xfrm>
              <a:off x="5491227" y="9677049"/>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rPr>
                <a:t>11%</a:t>
              </a:r>
              <a:endParaRPr lang="ko-KR" altLang="en-US" sz="1600" b="1" spc="-50" dirty="0">
                <a:ln>
                  <a:solidFill>
                    <a:srgbClr val="FFFFFF">
                      <a:alpha val="0"/>
                    </a:srgbClr>
                  </a:solidFill>
                </a:ln>
                <a:solidFill>
                  <a:srgbClr val="1E49E3"/>
                </a:solidFill>
                <a:latin typeface="KoPub돋움체 Bold" panose="00000800000000000000" pitchFamily="2" charset="-127"/>
                <a:ea typeface="KoPub돋움체 Bold" panose="00000800000000000000" pitchFamily="2" charset="-127"/>
                <a:cs typeface="Arial" panose="020B0604020202020204" pitchFamily="34" charset="0"/>
              </a:endParaRPr>
            </a:p>
          </p:txBody>
        </p:sp>
      </p:grpSp>
      <p:sp>
        <p:nvSpPr>
          <p:cNvPr id="21" name="object 3">
            <a:extLst>
              <a:ext uri="{FF2B5EF4-FFF2-40B4-BE49-F238E27FC236}">
                <a16:creationId xmlns:a16="http://schemas.microsoft.com/office/drawing/2014/main" id="{A455E94B-D3A3-05DA-E2D3-0C8E7E11BEBC}"/>
              </a:ext>
            </a:extLst>
          </p:cNvPr>
          <p:cNvSpPr txBox="1"/>
          <p:nvPr/>
        </p:nvSpPr>
        <p:spPr>
          <a:xfrm>
            <a:off x="1231441" y="7623257"/>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재무위험</a:t>
            </a:r>
            <a:r>
              <a:rPr lang="en-US" altLang="ko-KR" dirty="0"/>
              <a:t> · </a:t>
            </a:r>
            <a:r>
              <a:rPr lang="ko-KR" altLang="en-US" dirty="0"/>
              <a:t>신용 위험 관리</a:t>
            </a:r>
          </a:p>
        </p:txBody>
      </p:sp>
      <p:sp>
        <p:nvSpPr>
          <p:cNvPr id="22" name="object 3">
            <a:extLst>
              <a:ext uri="{FF2B5EF4-FFF2-40B4-BE49-F238E27FC236}">
                <a16:creationId xmlns:a16="http://schemas.microsoft.com/office/drawing/2014/main" id="{65273A61-99EA-5F7C-C1B3-0AC4E4EEB314}"/>
              </a:ext>
            </a:extLst>
          </p:cNvPr>
          <p:cNvSpPr txBox="1"/>
          <p:nvPr/>
        </p:nvSpPr>
        <p:spPr>
          <a:xfrm>
            <a:off x="1231441" y="8404276"/>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작성 근거</a:t>
            </a:r>
            <a:r>
              <a:rPr lang="en-US" altLang="ko-KR" dirty="0"/>
              <a:t> (</a:t>
            </a:r>
            <a:r>
              <a:rPr lang="ko-KR" altLang="en-US" dirty="0"/>
              <a:t>중요한 추정 및 판단 포함</a:t>
            </a:r>
            <a:r>
              <a:rPr lang="en-US" altLang="ko-KR" dirty="0"/>
              <a:t>)</a:t>
            </a:r>
            <a:endParaRPr lang="ko-KR" altLang="en-US" dirty="0"/>
          </a:p>
        </p:txBody>
      </p:sp>
      <p:sp>
        <p:nvSpPr>
          <p:cNvPr id="23" name="object 3">
            <a:extLst>
              <a:ext uri="{FF2B5EF4-FFF2-40B4-BE49-F238E27FC236}">
                <a16:creationId xmlns:a16="http://schemas.microsoft.com/office/drawing/2014/main" id="{4BF9B2FA-DA95-FEA3-30BF-BB7126DDD46F}"/>
              </a:ext>
            </a:extLst>
          </p:cNvPr>
          <p:cNvSpPr txBox="1"/>
          <p:nvPr/>
        </p:nvSpPr>
        <p:spPr>
          <a:xfrm>
            <a:off x="1221916" y="9180282"/>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세금 </a:t>
            </a:r>
            <a:r>
              <a:rPr lang="en-US" altLang="ko-KR" dirty="0"/>
              <a:t>(</a:t>
            </a:r>
            <a:r>
              <a:rPr lang="ko-KR" altLang="en-US" dirty="0"/>
              <a:t>주로 </a:t>
            </a:r>
            <a:r>
              <a:rPr lang="ko-KR" altLang="en-US" dirty="0" err="1"/>
              <a:t>이연법인세</a:t>
            </a:r>
            <a:r>
              <a:rPr lang="en-US" altLang="ko-KR" dirty="0"/>
              <a:t>)</a:t>
            </a:r>
            <a:endParaRPr lang="ko-KR" altLang="en-US" dirty="0"/>
          </a:p>
        </p:txBody>
      </p:sp>
      <p:sp>
        <p:nvSpPr>
          <p:cNvPr id="24" name="object 3">
            <a:extLst>
              <a:ext uri="{FF2B5EF4-FFF2-40B4-BE49-F238E27FC236}">
                <a16:creationId xmlns:a16="http://schemas.microsoft.com/office/drawing/2014/main" id="{4480F7A8-908F-E757-A0CE-F770A7A3C258}"/>
              </a:ext>
            </a:extLst>
          </p:cNvPr>
          <p:cNvSpPr txBox="1"/>
          <p:nvPr/>
        </p:nvSpPr>
        <p:spPr>
          <a:xfrm>
            <a:off x="1221916" y="9960115"/>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금융상품 </a:t>
            </a:r>
            <a:r>
              <a:rPr lang="en-US" altLang="ko-KR" dirty="0"/>
              <a:t>(</a:t>
            </a:r>
            <a:r>
              <a:rPr lang="ko-KR" altLang="en-US" dirty="0"/>
              <a:t>공정가치 측정 또는 분류</a:t>
            </a:r>
            <a:r>
              <a:rPr lang="en-US" altLang="ko-KR" dirty="0"/>
              <a:t>)</a:t>
            </a:r>
            <a:endParaRPr lang="ko-KR" altLang="en-US" dirty="0"/>
          </a:p>
        </p:txBody>
      </p:sp>
      <p:sp>
        <p:nvSpPr>
          <p:cNvPr id="25" name="object 14">
            <a:extLst>
              <a:ext uri="{FF2B5EF4-FFF2-40B4-BE49-F238E27FC236}">
                <a16:creationId xmlns:a16="http://schemas.microsoft.com/office/drawing/2014/main" id="{B3178068-C70F-582E-041C-1D251977FFF9}"/>
              </a:ext>
            </a:extLst>
          </p:cNvPr>
          <p:cNvSpPr txBox="1"/>
          <p:nvPr/>
        </p:nvSpPr>
        <p:spPr>
          <a:xfrm>
            <a:off x="1044575" y="7250526"/>
            <a:ext cx="4972050" cy="258404"/>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 관련 영향을 고려한 재무제표 주석 사항 </a:t>
            </a:r>
          </a:p>
        </p:txBody>
      </p:sp>
      <p:sp>
        <p:nvSpPr>
          <p:cNvPr id="26" name="object 7">
            <a:extLst>
              <a:ext uri="{FF2B5EF4-FFF2-40B4-BE49-F238E27FC236}">
                <a16:creationId xmlns:a16="http://schemas.microsoft.com/office/drawing/2014/main" id="{9848E1F7-56E6-818A-4B4B-81FD8636AB70}"/>
              </a:ext>
            </a:extLst>
          </p:cNvPr>
          <p:cNvSpPr txBox="1"/>
          <p:nvPr/>
        </p:nvSpPr>
        <p:spPr>
          <a:xfrm>
            <a:off x="2737087" y="5686256"/>
            <a:ext cx="3457424" cy="293927"/>
          </a:xfrm>
          <a:prstGeom prst="rect">
            <a:avLst/>
          </a:prstGeom>
        </p:spPr>
        <p:txBody>
          <a:bodyPr vert="horz" wrap="square" lIns="0" tIns="12700" rIns="0" bIns="0" rtlCol="0">
            <a:spAutoFit/>
          </a:bodyPr>
          <a:lstStyle/>
          <a:p>
            <a:pPr marL="38100" marR="30480">
              <a:lnSpc>
                <a:spcPct val="105200"/>
              </a:lnSpc>
              <a:spcBef>
                <a:spcPts val="100"/>
              </a:spcBef>
            </a:pPr>
            <a:r>
              <a:rPr lang="en-US" altLang="ko-KR"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54%</a:t>
            </a:r>
            <a:r>
              <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rPr>
              <a:t>의 은행이 </a:t>
            </a:r>
            <a:r>
              <a:rPr lang="ko-KR" altLang="en-US" b="1" spc="-50" dirty="0">
                <a:ln>
                  <a:solidFill>
                    <a:schemeClr val="bg1">
                      <a:lumMod val="75000"/>
                      <a:alpha val="0"/>
                    </a:scheme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재무제표에 </a:t>
            </a:r>
            <a:r>
              <a:rPr lang="en-US" altLang="ko-KR" b="1" spc="-50" dirty="0">
                <a:ln>
                  <a:solidFill>
                    <a:schemeClr val="bg1">
                      <a:lumMod val="75000"/>
                      <a:alpha val="0"/>
                    </a:scheme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b="1" spc="-50" dirty="0">
                <a:ln>
                  <a:solidFill>
                    <a:schemeClr val="bg1">
                      <a:lumMod val="75000"/>
                      <a:alpha val="0"/>
                    </a:scheme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기후</a:t>
            </a:r>
            <a:r>
              <a:rPr lang="en-US" altLang="ko-KR" b="1" spc="-50" dirty="0">
                <a:ln>
                  <a:solidFill>
                    <a:schemeClr val="bg1">
                      <a:lumMod val="75000"/>
                      <a:alpha val="0"/>
                    </a:scheme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b="1" spc="-50" dirty="0">
                <a:ln>
                  <a:solidFill>
                    <a:schemeClr val="bg1">
                      <a:lumMod val="75000"/>
                      <a:alpha val="0"/>
                    </a:scheme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를 언급</a:t>
            </a:r>
            <a:endParaRPr lang="ko-KR" altLang="en-US" sz="1500" b="1" spc="-50" dirty="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id="{6D713C11-2FA0-72D1-0C40-C5BC1C1190F6}"/>
              </a:ext>
            </a:extLst>
          </p:cNvPr>
          <p:cNvGrpSpPr/>
          <p:nvPr/>
        </p:nvGrpSpPr>
        <p:grpSpPr>
          <a:xfrm>
            <a:off x="697010" y="7224656"/>
            <a:ext cx="255490" cy="265224"/>
            <a:chOff x="697010" y="7234181"/>
            <a:chExt cx="255490" cy="265224"/>
          </a:xfrm>
        </p:grpSpPr>
        <p:sp>
          <p:nvSpPr>
            <p:cNvPr id="8" name="직사각형 7">
              <a:extLst>
                <a:ext uri="{FF2B5EF4-FFF2-40B4-BE49-F238E27FC236}">
                  <a16:creationId xmlns:a16="http://schemas.microsoft.com/office/drawing/2014/main" id="{C7C7BD11-272F-DE73-90D0-C80E5D1D3DC3}"/>
                </a:ext>
              </a:extLst>
            </p:cNvPr>
            <p:cNvSpPr/>
            <p:nvPr/>
          </p:nvSpPr>
          <p:spPr>
            <a:xfrm>
              <a:off x="697010" y="7292648"/>
              <a:ext cx="206757" cy="206757"/>
            </a:xfrm>
            <a:prstGeom prst="rect">
              <a:avLst/>
            </a:prstGeom>
            <a:solidFill>
              <a:schemeClr val="bg1"/>
            </a:solidFill>
            <a:ln>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7" name="그림 26" descr="일렉트릭 블루, 새, 예술이(가) 표시된 사진&#10;&#10;자동 생성된 설명">
              <a:extLst>
                <a:ext uri="{FF2B5EF4-FFF2-40B4-BE49-F238E27FC236}">
                  <a16:creationId xmlns:a16="http://schemas.microsoft.com/office/drawing/2014/main" id="{B06A9709-8C65-12B0-E2E9-550939713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397" y="7234181"/>
              <a:ext cx="218103" cy="242943"/>
            </a:xfrm>
            <a:prstGeom prst="rect">
              <a:avLst/>
            </a:prstGeom>
          </p:spPr>
        </p:pic>
      </p:grpSp>
    </p:spTree>
    <p:extLst>
      <p:ext uri="{BB962C8B-B14F-4D97-AF65-F5344CB8AC3E}">
        <p14:creationId xmlns:p14="http://schemas.microsoft.com/office/powerpoint/2010/main" val="102710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잘린 대각선 방향 모서리 3">
            <a:extLst>
              <a:ext uri="{FF2B5EF4-FFF2-40B4-BE49-F238E27FC236}">
                <a16:creationId xmlns:a16="http://schemas.microsoft.com/office/drawing/2014/main" id="{38228122-D7E0-91B4-8413-60F99BBA9DCA}"/>
              </a:ext>
            </a:extLst>
          </p:cNvPr>
          <p:cNvSpPr/>
          <p:nvPr/>
        </p:nvSpPr>
        <p:spPr>
          <a:xfrm flipH="1">
            <a:off x="692150" y="1153845"/>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6" name="사각형: 잘린 대각선 방향 모서리 5">
            <a:extLst>
              <a:ext uri="{FF2B5EF4-FFF2-40B4-BE49-F238E27FC236}">
                <a16:creationId xmlns:a16="http://schemas.microsoft.com/office/drawing/2014/main" id="{0E7E4015-9A88-30A7-1342-3F11AFDCA3E4}"/>
              </a:ext>
            </a:extLst>
          </p:cNvPr>
          <p:cNvSpPr/>
          <p:nvPr/>
        </p:nvSpPr>
        <p:spPr>
          <a:xfrm flipH="1">
            <a:off x="547514" y="1161568"/>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거버넌스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(Governance)</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7" name="TextBox 6">
            <a:extLst>
              <a:ext uri="{FF2B5EF4-FFF2-40B4-BE49-F238E27FC236}">
                <a16:creationId xmlns:a16="http://schemas.microsoft.com/office/drawing/2014/main" id="{711364E4-A999-3901-AB2F-0DE66F54AAD7}"/>
              </a:ext>
            </a:extLst>
          </p:cNvPr>
          <p:cNvSpPr txBox="1"/>
          <p:nvPr/>
        </p:nvSpPr>
        <p:spPr>
          <a:xfrm>
            <a:off x="692150" y="1808581"/>
            <a:ext cx="5498384" cy="769441"/>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 관련 지표</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및 목표와 연계된 보수 등 고위 경영진의 책임 확대 추세 </a:t>
            </a:r>
          </a:p>
        </p:txBody>
      </p:sp>
      <p:sp>
        <p:nvSpPr>
          <p:cNvPr id="9" name="직사각형 8">
            <a:extLst>
              <a:ext uri="{FF2B5EF4-FFF2-40B4-BE49-F238E27FC236}">
                <a16:creationId xmlns:a16="http://schemas.microsoft.com/office/drawing/2014/main" id="{403978CA-A735-8177-D9A4-75F0462DF482}"/>
              </a:ext>
            </a:extLst>
          </p:cNvPr>
          <p:cNvSpPr/>
          <p:nvPr/>
        </p:nvSpPr>
        <p:spPr>
          <a:xfrm>
            <a:off x="0" y="2822215"/>
            <a:ext cx="6858000" cy="184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D6BB8E89-3619-6DFB-83CB-AD26745FCA11}"/>
              </a:ext>
            </a:extLst>
          </p:cNvPr>
          <p:cNvSpPr txBox="1"/>
          <p:nvPr/>
        </p:nvSpPr>
        <p:spPr>
          <a:xfrm>
            <a:off x="600327" y="2925636"/>
            <a:ext cx="5637302" cy="1631216"/>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ko-KR" altLang="en-US" dirty="0"/>
              <a:t>은행 이사회는 기후 전략과 기후위험 등 </a:t>
            </a:r>
            <a:r>
              <a:rPr lang="en-US" altLang="ko-KR" dirty="0"/>
              <a:t>2</a:t>
            </a:r>
            <a:r>
              <a:rPr lang="ko-KR" altLang="en-US" dirty="0"/>
              <a:t>가지 영역을 주로 감독</a:t>
            </a:r>
            <a:r>
              <a:rPr lang="en-US" altLang="ko-KR" dirty="0"/>
              <a:t>, </a:t>
            </a:r>
            <a:r>
              <a:rPr lang="ko-KR" altLang="en-US" dirty="0"/>
              <a:t>일반적으로 위험관리위원회의 지원을 받음</a:t>
            </a:r>
            <a:endParaRPr lang="en-US" altLang="ko-KR" dirty="0"/>
          </a:p>
          <a:p>
            <a:pPr>
              <a:spcAft>
                <a:spcPts val="1200"/>
              </a:spcAft>
              <a:buFont typeface="KoPub돋움체 Bold" panose="00000800000000000000" pitchFamily="2" charset="-127"/>
              <a:buChar char="▶"/>
            </a:pPr>
            <a:r>
              <a:rPr lang="ko-KR" altLang="en-US" dirty="0"/>
              <a:t>고위 경영진의 보수는 은행의 지속가능금융 및 운영 배출량 등의 기후 관련 지표와 연계되는 경향</a:t>
            </a:r>
            <a:endParaRPr lang="en-US" altLang="ko-KR" dirty="0"/>
          </a:p>
          <a:p>
            <a:pPr>
              <a:spcAft>
                <a:spcPts val="1200"/>
              </a:spcAft>
              <a:buFont typeface="KoPub돋움체 Bold" panose="00000800000000000000" pitchFamily="2" charset="-127"/>
              <a:buChar char="▶"/>
            </a:pPr>
            <a:r>
              <a:rPr lang="ko-KR" altLang="en-US" dirty="0"/>
              <a:t>이사회 구성 시</a:t>
            </a:r>
            <a:r>
              <a:rPr lang="en-US" altLang="ko-KR" dirty="0"/>
              <a:t> </a:t>
            </a:r>
            <a:r>
              <a:rPr lang="ko-KR" altLang="en-US" dirty="0"/>
              <a:t>지속가능성 관련 전문성 등을 고려 </a:t>
            </a:r>
            <a:endParaRPr lang="en-US" altLang="ko-KR" dirty="0"/>
          </a:p>
        </p:txBody>
      </p:sp>
      <p:sp>
        <p:nvSpPr>
          <p:cNvPr id="18" name="TextBox 17">
            <a:extLst>
              <a:ext uri="{FF2B5EF4-FFF2-40B4-BE49-F238E27FC236}">
                <a16:creationId xmlns:a16="http://schemas.microsoft.com/office/drawing/2014/main" id="{A5A98D78-E803-7174-0D9B-21A8D695AC4A}"/>
              </a:ext>
            </a:extLst>
          </p:cNvPr>
          <p:cNvSpPr txBox="1"/>
          <p:nvPr/>
        </p:nvSpPr>
        <p:spPr>
          <a:xfrm>
            <a:off x="655517" y="10868735"/>
            <a:ext cx="5468819"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a:p>
            <a:pPr algn="l"/>
            <a:r>
              <a:rPr lang="en-US" altLang="ko-KR" sz="900" spc="-50" dirty="0">
                <a:solidFill>
                  <a:schemeClr val="bg1">
                    <a:lumMod val="65000"/>
                  </a:schemeClr>
                </a:solidFill>
              </a:rPr>
              <a:t>Note: 1) </a:t>
            </a:r>
            <a:r>
              <a:rPr lang="ko-KR" altLang="en-US" sz="900" spc="-50" dirty="0">
                <a:solidFill>
                  <a:schemeClr val="bg1">
                    <a:lumMod val="65000"/>
                  </a:schemeClr>
                </a:solidFill>
              </a:rPr>
              <a:t>운영 배출량</a:t>
            </a:r>
            <a:r>
              <a:rPr lang="en-US" altLang="ko-KR" sz="900" spc="-50" dirty="0">
                <a:solidFill>
                  <a:schemeClr val="bg1">
                    <a:lumMod val="65000"/>
                  </a:schemeClr>
                </a:solidFill>
              </a:rPr>
              <a:t>(Operational emissions)</a:t>
            </a:r>
            <a:r>
              <a:rPr lang="ko-KR" altLang="en-US" sz="900" spc="-50" dirty="0">
                <a:solidFill>
                  <a:schemeClr val="bg1">
                    <a:lumMod val="65000"/>
                  </a:schemeClr>
                </a:solidFill>
              </a:rPr>
              <a:t>은</a:t>
            </a:r>
            <a:r>
              <a:rPr lang="en-US" altLang="ko-KR" sz="900" spc="-50" dirty="0">
                <a:solidFill>
                  <a:schemeClr val="bg1">
                    <a:lumMod val="65000"/>
                  </a:schemeClr>
                </a:solidFill>
              </a:rPr>
              <a:t> </a:t>
            </a:r>
            <a:r>
              <a:rPr lang="ko-KR" altLang="en-US" sz="900" spc="-50" dirty="0">
                <a:solidFill>
                  <a:schemeClr val="bg1">
                    <a:lumMod val="65000"/>
                  </a:schemeClr>
                </a:solidFill>
              </a:rPr>
              <a:t>에너지</a:t>
            </a:r>
            <a:r>
              <a:rPr lang="en-US" altLang="ko-KR" sz="900" spc="-50" dirty="0">
                <a:solidFill>
                  <a:schemeClr val="bg1">
                    <a:lumMod val="65000"/>
                  </a:schemeClr>
                </a:solidFill>
              </a:rPr>
              <a:t>·</a:t>
            </a:r>
            <a:r>
              <a:rPr lang="ko-KR" altLang="en-US" sz="900" spc="-50" dirty="0">
                <a:solidFill>
                  <a:schemeClr val="bg1">
                    <a:lumMod val="65000"/>
                  </a:schemeClr>
                </a:solidFill>
              </a:rPr>
              <a:t>물 사용</a:t>
            </a:r>
            <a:r>
              <a:rPr lang="en-US" altLang="ko-KR" sz="900" spc="-50" dirty="0">
                <a:solidFill>
                  <a:schemeClr val="bg1">
                    <a:lumMod val="65000"/>
                  </a:schemeClr>
                </a:solidFill>
              </a:rPr>
              <a:t>, </a:t>
            </a:r>
            <a:r>
              <a:rPr lang="ko-KR" altLang="en-US" sz="900" spc="-50" dirty="0">
                <a:solidFill>
                  <a:schemeClr val="bg1">
                    <a:lumMod val="65000"/>
                  </a:schemeClr>
                </a:solidFill>
              </a:rPr>
              <a:t>환기 등 사업장 운영으로 발생하는 탄소 배출량을 의미</a:t>
            </a:r>
            <a:r>
              <a:rPr lang="en-US" altLang="ko-KR" sz="900" spc="-50" dirty="0">
                <a:solidFill>
                  <a:schemeClr val="bg1">
                    <a:lumMod val="65000"/>
                  </a:schemeClr>
                </a:solidFill>
              </a:rPr>
              <a:t>, </a:t>
            </a:r>
          </a:p>
          <a:p>
            <a:pPr marL="265113" algn="l"/>
            <a:r>
              <a:rPr lang="en-US" altLang="ko-KR" sz="900" spc="-50" dirty="0">
                <a:solidFill>
                  <a:schemeClr val="bg1">
                    <a:lumMod val="65000"/>
                  </a:schemeClr>
                </a:solidFill>
              </a:rPr>
              <a:t> 2) </a:t>
            </a:r>
            <a:r>
              <a:rPr lang="ko-KR" altLang="en-US" sz="900" spc="-50" dirty="0">
                <a:solidFill>
                  <a:schemeClr val="bg1">
                    <a:lumMod val="65000"/>
                  </a:schemeClr>
                </a:solidFill>
              </a:rPr>
              <a:t>금융</a:t>
            </a:r>
            <a:r>
              <a:rPr lang="en-US" altLang="ko-KR" sz="900" spc="-50" dirty="0">
                <a:solidFill>
                  <a:schemeClr val="bg1">
                    <a:lumMod val="65000"/>
                  </a:schemeClr>
                </a:solidFill>
              </a:rPr>
              <a:t> </a:t>
            </a:r>
            <a:r>
              <a:rPr lang="ko-KR" altLang="en-US" sz="900" spc="-50" dirty="0">
                <a:solidFill>
                  <a:schemeClr val="bg1">
                    <a:lumMod val="65000"/>
                  </a:schemeClr>
                </a:solidFill>
              </a:rPr>
              <a:t>배출량</a:t>
            </a:r>
            <a:r>
              <a:rPr lang="en-US" altLang="ko-KR" sz="900" spc="-50" dirty="0">
                <a:solidFill>
                  <a:schemeClr val="bg1">
                    <a:lumMod val="65000"/>
                  </a:schemeClr>
                </a:solidFill>
              </a:rPr>
              <a:t>(Financed emissions)</a:t>
            </a:r>
            <a:r>
              <a:rPr lang="ko-KR" altLang="en-US" sz="900" spc="-50" dirty="0">
                <a:solidFill>
                  <a:schemeClr val="bg1">
                    <a:lumMod val="65000"/>
                  </a:schemeClr>
                </a:solidFill>
              </a:rPr>
              <a:t>은 대출</a:t>
            </a:r>
            <a:r>
              <a:rPr lang="en-US" altLang="ko-KR" sz="900" spc="-50" dirty="0">
                <a:solidFill>
                  <a:schemeClr val="bg1">
                    <a:lumMod val="65000"/>
                  </a:schemeClr>
                </a:solidFill>
              </a:rPr>
              <a:t>, </a:t>
            </a:r>
            <a:r>
              <a:rPr lang="ko-KR" altLang="en-US" sz="900" spc="-50" dirty="0">
                <a:solidFill>
                  <a:schemeClr val="bg1">
                    <a:lumMod val="65000"/>
                  </a:schemeClr>
                </a:solidFill>
              </a:rPr>
              <a:t>투자활동으로 인한 탄소 배출량</a:t>
            </a:r>
            <a:r>
              <a:rPr lang="en-US" altLang="ko-KR" sz="900" spc="-50" dirty="0">
                <a:solidFill>
                  <a:schemeClr val="bg1">
                    <a:lumMod val="65000"/>
                  </a:schemeClr>
                </a:solidFill>
              </a:rPr>
              <a:t>, </a:t>
            </a:r>
            <a:r>
              <a:rPr lang="ko-KR" altLang="en-US" sz="900" spc="-50" dirty="0">
                <a:solidFill>
                  <a:schemeClr val="bg1">
                    <a:lumMod val="65000"/>
                  </a:schemeClr>
                </a:solidFill>
              </a:rPr>
              <a:t>촉진</a:t>
            </a:r>
            <a:r>
              <a:rPr lang="en-US" altLang="ko-KR" sz="900" spc="-50" dirty="0">
                <a:solidFill>
                  <a:schemeClr val="bg1">
                    <a:lumMod val="65000"/>
                  </a:schemeClr>
                </a:solidFill>
              </a:rPr>
              <a:t> </a:t>
            </a:r>
            <a:r>
              <a:rPr lang="ko-KR" altLang="en-US" sz="900" spc="-50" dirty="0">
                <a:solidFill>
                  <a:schemeClr val="bg1">
                    <a:lumMod val="65000"/>
                  </a:schemeClr>
                </a:solidFill>
              </a:rPr>
              <a:t>배출량</a:t>
            </a:r>
            <a:r>
              <a:rPr lang="en-US" altLang="ko-KR" sz="900" spc="-50" dirty="0">
                <a:solidFill>
                  <a:schemeClr val="bg1">
                    <a:lumMod val="65000"/>
                  </a:schemeClr>
                </a:solidFill>
              </a:rPr>
              <a:t>(Facilitated emissions)</a:t>
            </a:r>
            <a:r>
              <a:rPr lang="ko-KR" altLang="en-US" sz="900" spc="-50" dirty="0">
                <a:solidFill>
                  <a:schemeClr val="bg1">
                    <a:lumMod val="65000"/>
                  </a:schemeClr>
                </a:solidFill>
              </a:rPr>
              <a:t>은  </a:t>
            </a:r>
            <a:endParaRPr lang="en-US" altLang="ko-KR" sz="900" spc="-50" dirty="0">
              <a:solidFill>
                <a:schemeClr val="bg1">
                  <a:lumMod val="65000"/>
                </a:schemeClr>
              </a:solidFill>
            </a:endParaRPr>
          </a:p>
          <a:p>
            <a:pPr marL="265113" algn="l"/>
            <a:r>
              <a:rPr lang="en-US" altLang="ko-KR" sz="900" spc="-50" dirty="0">
                <a:solidFill>
                  <a:schemeClr val="bg1">
                    <a:lumMod val="65000"/>
                  </a:schemeClr>
                </a:solidFill>
              </a:rPr>
              <a:t>     </a:t>
            </a:r>
            <a:r>
              <a:rPr lang="ko-KR" altLang="en-US" sz="900" spc="-50" dirty="0" err="1">
                <a:solidFill>
                  <a:schemeClr val="bg1">
                    <a:lumMod val="65000"/>
                  </a:schemeClr>
                </a:solidFill>
              </a:rPr>
              <a:t>언더라이팅</a:t>
            </a:r>
            <a:r>
              <a:rPr lang="en-US" altLang="ko-KR" sz="900" spc="-50" dirty="0">
                <a:solidFill>
                  <a:schemeClr val="bg1">
                    <a:lumMod val="65000"/>
                  </a:schemeClr>
                </a:solidFill>
              </a:rPr>
              <a:t>, </a:t>
            </a:r>
            <a:r>
              <a:rPr lang="ko-KR" altLang="en-US" sz="900" spc="-50" dirty="0">
                <a:solidFill>
                  <a:schemeClr val="bg1">
                    <a:lumMod val="65000"/>
                  </a:schemeClr>
                </a:solidFill>
              </a:rPr>
              <a:t>증권화</a:t>
            </a:r>
            <a:r>
              <a:rPr lang="en-US" altLang="ko-KR" sz="900" spc="-50" dirty="0">
                <a:solidFill>
                  <a:schemeClr val="bg1">
                    <a:lumMod val="65000"/>
                  </a:schemeClr>
                </a:solidFill>
              </a:rPr>
              <a:t>, </a:t>
            </a:r>
            <a:r>
              <a:rPr lang="ko-KR" altLang="en-US" sz="900" spc="-50" dirty="0">
                <a:solidFill>
                  <a:schemeClr val="bg1">
                    <a:lumMod val="65000"/>
                  </a:schemeClr>
                </a:solidFill>
              </a:rPr>
              <a:t>자문 서비스와 같은 활동에서 발생하는 탄소 배출량을 뜻함 </a:t>
            </a:r>
            <a:endParaRPr lang="en-US" altLang="ko-KR" sz="900" spc="-50" dirty="0">
              <a:solidFill>
                <a:schemeClr val="bg1">
                  <a:lumMod val="65000"/>
                </a:schemeClr>
              </a:solidFill>
            </a:endParaRPr>
          </a:p>
        </p:txBody>
      </p:sp>
      <p:graphicFrame>
        <p:nvGraphicFramePr>
          <p:cNvPr id="2" name="차트 1">
            <a:extLst>
              <a:ext uri="{FF2B5EF4-FFF2-40B4-BE49-F238E27FC236}">
                <a16:creationId xmlns:a16="http://schemas.microsoft.com/office/drawing/2014/main" id="{AFA0C715-C5E7-D88A-C3C7-E9A5A6480396}"/>
              </a:ext>
            </a:extLst>
          </p:cNvPr>
          <p:cNvGraphicFramePr/>
          <p:nvPr>
            <p:extLst>
              <p:ext uri="{D42A27DB-BD31-4B8C-83A1-F6EECF244321}">
                <p14:modId xmlns:p14="http://schemas.microsoft.com/office/powerpoint/2010/main" val="1061407717"/>
              </p:ext>
            </p:extLst>
          </p:nvPr>
        </p:nvGraphicFramePr>
        <p:xfrm>
          <a:off x="908050" y="5525112"/>
          <a:ext cx="4739500" cy="828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차트 18">
            <a:extLst>
              <a:ext uri="{FF2B5EF4-FFF2-40B4-BE49-F238E27FC236}">
                <a16:creationId xmlns:a16="http://schemas.microsoft.com/office/drawing/2014/main" id="{48C85317-C7DF-6922-FCC3-9DDEFF437480}"/>
              </a:ext>
            </a:extLst>
          </p:cNvPr>
          <p:cNvGraphicFramePr/>
          <p:nvPr>
            <p:extLst>
              <p:ext uri="{D42A27DB-BD31-4B8C-83A1-F6EECF244321}">
                <p14:modId xmlns:p14="http://schemas.microsoft.com/office/powerpoint/2010/main" val="784899794"/>
              </p:ext>
            </p:extLst>
          </p:nvPr>
        </p:nvGraphicFramePr>
        <p:xfrm>
          <a:off x="908050" y="6857917"/>
          <a:ext cx="4739500" cy="2675174"/>
        </p:xfrm>
        <a:graphic>
          <a:graphicData uri="http://schemas.openxmlformats.org/drawingml/2006/chart">
            <c:chart xmlns:c="http://schemas.openxmlformats.org/drawingml/2006/chart" xmlns:r="http://schemas.openxmlformats.org/officeDocument/2006/relationships" r:id="rId4"/>
          </a:graphicData>
        </a:graphic>
      </p:graphicFrame>
      <p:sp>
        <p:nvSpPr>
          <p:cNvPr id="20" name="object 14">
            <a:extLst>
              <a:ext uri="{FF2B5EF4-FFF2-40B4-BE49-F238E27FC236}">
                <a16:creationId xmlns:a16="http://schemas.microsoft.com/office/drawing/2014/main" id="{86C38CB0-F82A-EED8-AB4D-CB0FA9A8E371}"/>
              </a:ext>
            </a:extLst>
          </p:cNvPr>
          <p:cNvSpPr txBox="1"/>
          <p:nvPr/>
        </p:nvSpPr>
        <p:spPr>
          <a:xfrm>
            <a:off x="5606043" y="7251779"/>
            <a:ext cx="75465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37%</a:t>
            </a:r>
            <a:endParaRPr lang="ko-KR" altLang="en-US"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1" name="object 14">
            <a:extLst>
              <a:ext uri="{FF2B5EF4-FFF2-40B4-BE49-F238E27FC236}">
                <a16:creationId xmlns:a16="http://schemas.microsoft.com/office/drawing/2014/main" id="{080B089C-47C9-4F6F-CE18-E771A29199A0}"/>
              </a:ext>
            </a:extLst>
          </p:cNvPr>
          <p:cNvSpPr txBox="1"/>
          <p:nvPr/>
        </p:nvSpPr>
        <p:spPr>
          <a:xfrm>
            <a:off x="5606043" y="8059807"/>
            <a:ext cx="75465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23%</a:t>
            </a:r>
            <a:endParaRPr lang="ko-KR" altLang="en-US"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2" name="object 14">
            <a:extLst>
              <a:ext uri="{FF2B5EF4-FFF2-40B4-BE49-F238E27FC236}">
                <a16:creationId xmlns:a16="http://schemas.microsoft.com/office/drawing/2014/main" id="{7123D4F4-8063-7527-6273-8FC6246E9B35}"/>
              </a:ext>
            </a:extLst>
          </p:cNvPr>
          <p:cNvSpPr txBox="1"/>
          <p:nvPr/>
        </p:nvSpPr>
        <p:spPr>
          <a:xfrm>
            <a:off x="5702296" y="8876525"/>
            <a:ext cx="75465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9%</a:t>
            </a:r>
            <a:endParaRPr lang="ko-KR" altLang="en-US"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3" name="object 3">
            <a:extLst>
              <a:ext uri="{FF2B5EF4-FFF2-40B4-BE49-F238E27FC236}">
                <a16:creationId xmlns:a16="http://schemas.microsoft.com/office/drawing/2014/main" id="{9AE2AD2C-C5EF-C48D-94A2-7821EEE1EC2D}"/>
              </a:ext>
            </a:extLst>
          </p:cNvPr>
          <p:cNvSpPr txBox="1"/>
          <p:nvPr/>
        </p:nvSpPr>
        <p:spPr>
          <a:xfrm>
            <a:off x="1062959" y="6950490"/>
            <a:ext cx="442968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지속가능금융</a:t>
            </a:r>
          </a:p>
        </p:txBody>
      </p:sp>
      <p:sp>
        <p:nvSpPr>
          <p:cNvPr id="24" name="object 3">
            <a:extLst>
              <a:ext uri="{FF2B5EF4-FFF2-40B4-BE49-F238E27FC236}">
                <a16:creationId xmlns:a16="http://schemas.microsoft.com/office/drawing/2014/main" id="{0AE3C636-68CC-F3F4-7CA5-260143304EF7}"/>
              </a:ext>
            </a:extLst>
          </p:cNvPr>
          <p:cNvSpPr txBox="1"/>
          <p:nvPr/>
        </p:nvSpPr>
        <p:spPr>
          <a:xfrm>
            <a:off x="1062959" y="7759143"/>
            <a:ext cx="442968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운영 배출량</a:t>
            </a:r>
            <a:r>
              <a:rPr lang="en-US" altLang="ko-KR" baseline="30000" dirty="0"/>
              <a:t>1)</a:t>
            </a:r>
            <a:endParaRPr lang="ko-KR" altLang="en-US" baseline="30000" dirty="0"/>
          </a:p>
        </p:txBody>
      </p:sp>
      <p:sp>
        <p:nvSpPr>
          <p:cNvPr id="25" name="object 3">
            <a:extLst>
              <a:ext uri="{FF2B5EF4-FFF2-40B4-BE49-F238E27FC236}">
                <a16:creationId xmlns:a16="http://schemas.microsoft.com/office/drawing/2014/main" id="{0F6BBDD7-A4FC-7425-3FF7-E9D9AE9E0E9D}"/>
              </a:ext>
            </a:extLst>
          </p:cNvPr>
          <p:cNvSpPr txBox="1"/>
          <p:nvPr/>
        </p:nvSpPr>
        <p:spPr>
          <a:xfrm>
            <a:off x="1062959" y="8570337"/>
            <a:ext cx="442968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금융 배출량 및 촉진 배출량</a:t>
            </a:r>
            <a:r>
              <a:rPr lang="en-US" altLang="ko-KR" baseline="30000" dirty="0"/>
              <a:t>2)</a:t>
            </a:r>
            <a:endParaRPr lang="ko-KR" altLang="en-US" baseline="30000" dirty="0"/>
          </a:p>
        </p:txBody>
      </p:sp>
      <p:sp>
        <p:nvSpPr>
          <p:cNvPr id="26" name="object 14">
            <a:extLst>
              <a:ext uri="{FF2B5EF4-FFF2-40B4-BE49-F238E27FC236}">
                <a16:creationId xmlns:a16="http://schemas.microsoft.com/office/drawing/2014/main" id="{589A1A7A-70C1-F877-5E2C-28A66F701567}"/>
              </a:ext>
            </a:extLst>
          </p:cNvPr>
          <p:cNvSpPr txBox="1"/>
          <p:nvPr/>
        </p:nvSpPr>
        <p:spPr>
          <a:xfrm>
            <a:off x="1055963" y="5111452"/>
            <a:ext cx="5154207"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고위 경영진의 보수가 기후 관련 지표 및 목표</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(Metrics &amp; Target)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와 연계된다고 공시한 은행 비중</a:t>
            </a:r>
          </a:p>
        </p:txBody>
      </p:sp>
      <p:sp>
        <p:nvSpPr>
          <p:cNvPr id="27" name="object 14">
            <a:extLst>
              <a:ext uri="{FF2B5EF4-FFF2-40B4-BE49-F238E27FC236}">
                <a16:creationId xmlns:a16="http://schemas.microsoft.com/office/drawing/2014/main" id="{76F88581-825A-982A-AB3B-561C46C4F34C}"/>
              </a:ext>
            </a:extLst>
          </p:cNvPr>
          <p:cNvSpPr txBox="1"/>
          <p:nvPr/>
        </p:nvSpPr>
        <p:spPr>
          <a:xfrm>
            <a:off x="1055963" y="6434716"/>
            <a:ext cx="5154207"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고위 경영진의 보수에 영향을 미치는 기후 관련 지표 및 목표에 대한 은행 공시 비중</a:t>
            </a:r>
          </a:p>
        </p:txBody>
      </p:sp>
      <p:sp>
        <p:nvSpPr>
          <p:cNvPr id="31" name="object 14">
            <a:extLst>
              <a:ext uri="{FF2B5EF4-FFF2-40B4-BE49-F238E27FC236}">
                <a16:creationId xmlns:a16="http://schemas.microsoft.com/office/drawing/2014/main" id="{B973B3A9-5585-CDBD-3E4A-111F9DAC7B4B}"/>
              </a:ext>
            </a:extLst>
          </p:cNvPr>
          <p:cNvSpPr txBox="1"/>
          <p:nvPr/>
        </p:nvSpPr>
        <p:spPr>
          <a:xfrm>
            <a:off x="1055964" y="9564401"/>
            <a:ext cx="5154207"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이사회 구성 시</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지속가능성 관련 기술과 경험 등 전문성을 고려하는 은행 비중</a:t>
            </a:r>
          </a:p>
        </p:txBody>
      </p:sp>
      <p:sp>
        <p:nvSpPr>
          <p:cNvPr id="32" name="object 14">
            <a:extLst>
              <a:ext uri="{FF2B5EF4-FFF2-40B4-BE49-F238E27FC236}">
                <a16:creationId xmlns:a16="http://schemas.microsoft.com/office/drawing/2014/main" id="{687797D0-D195-8934-8143-448448D83145}"/>
              </a:ext>
            </a:extLst>
          </p:cNvPr>
          <p:cNvSpPr txBox="1"/>
          <p:nvPr/>
        </p:nvSpPr>
        <p:spPr>
          <a:xfrm>
            <a:off x="5607549" y="5791643"/>
            <a:ext cx="75465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66%</a:t>
            </a:r>
            <a:endParaRPr lang="ko-KR" altLang="en-US"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33" name="차트 32">
            <a:extLst>
              <a:ext uri="{FF2B5EF4-FFF2-40B4-BE49-F238E27FC236}">
                <a16:creationId xmlns:a16="http://schemas.microsoft.com/office/drawing/2014/main" id="{54F4497A-960D-8960-5DDE-CF6822239AF3}"/>
              </a:ext>
            </a:extLst>
          </p:cNvPr>
          <p:cNvGraphicFramePr/>
          <p:nvPr>
            <p:extLst>
              <p:ext uri="{D42A27DB-BD31-4B8C-83A1-F6EECF244321}">
                <p14:modId xmlns:p14="http://schemas.microsoft.com/office/powerpoint/2010/main" val="3636994968"/>
              </p:ext>
            </p:extLst>
          </p:nvPr>
        </p:nvGraphicFramePr>
        <p:xfrm>
          <a:off x="908050" y="9967528"/>
          <a:ext cx="4739500" cy="828753"/>
        </p:xfrm>
        <a:graphic>
          <a:graphicData uri="http://schemas.openxmlformats.org/drawingml/2006/chart">
            <c:chart xmlns:c="http://schemas.openxmlformats.org/drawingml/2006/chart" xmlns:r="http://schemas.openxmlformats.org/officeDocument/2006/relationships" r:id="rId5"/>
          </a:graphicData>
        </a:graphic>
      </p:graphicFrame>
      <p:sp>
        <p:nvSpPr>
          <p:cNvPr id="34" name="object 14">
            <a:extLst>
              <a:ext uri="{FF2B5EF4-FFF2-40B4-BE49-F238E27FC236}">
                <a16:creationId xmlns:a16="http://schemas.microsoft.com/office/drawing/2014/main" id="{CAF70D42-8565-D6C3-2111-3676BD775B69}"/>
              </a:ext>
            </a:extLst>
          </p:cNvPr>
          <p:cNvSpPr txBox="1"/>
          <p:nvPr/>
        </p:nvSpPr>
        <p:spPr>
          <a:xfrm>
            <a:off x="5606043" y="10238394"/>
            <a:ext cx="75465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37%</a:t>
            </a:r>
            <a:endParaRPr lang="ko-KR" altLang="en-US" sz="1600" b="1"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14" name="그룹 13">
            <a:extLst>
              <a:ext uri="{FF2B5EF4-FFF2-40B4-BE49-F238E27FC236}">
                <a16:creationId xmlns:a16="http://schemas.microsoft.com/office/drawing/2014/main" id="{CA76F137-76AD-F637-C728-6A67F80B36B2}"/>
              </a:ext>
            </a:extLst>
          </p:cNvPr>
          <p:cNvGrpSpPr/>
          <p:nvPr/>
        </p:nvGrpSpPr>
        <p:grpSpPr>
          <a:xfrm>
            <a:off x="697010" y="5083737"/>
            <a:ext cx="253836" cy="266785"/>
            <a:chOff x="697010" y="5175933"/>
            <a:chExt cx="253836" cy="266785"/>
          </a:xfrm>
        </p:grpSpPr>
        <p:sp>
          <p:nvSpPr>
            <p:cNvPr id="8" name="직사각형 7">
              <a:extLst>
                <a:ext uri="{FF2B5EF4-FFF2-40B4-BE49-F238E27FC236}">
                  <a16:creationId xmlns:a16="http://schemas.microsoft.com/office/drawing/2014/main" id="{2A3674E0-9023-84D3-3E61-C924AF28D1AC}"/>
                </a:ext>
              </a:extLst>
            </p:cNvPr>
            <p:cNvSpPr/>
            <p:nvPr/>
          </p:nvSpPr>
          <p:spPr>
            <a:xfrm>
              <a:off x="697010" y="5235961"/>
              <a:ext cx="206757" cy="206757"/>
            </a:xfrm>
            <a:prstGeom prst="rect">
              <a:avLst/>
            </a:prstGeom>
            <a:solidFill>
              <a:schemeClr val="bg1"/>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그림 12" descr="일렉트릭 블루이(가) 표시된 사진&#10;&#10;자동 생성된 설명">
              <a:extLst>
                <a:ext uri="{FF2B5EF4-FFF2-40B4-BE49-F238E27FC236}">
                  <a16:creationId xmlns:a16="http://schemas.microsoft.com/office/drawing/2014/main" id="{9A5B644D-3ADA-5F6E-3C9D-4868166CC9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203" y="5175933"/>
              <a:ext cx="217643" cy="239535"/>
            </a:xfrm>
            <a:prstGeom prst="rect">
              <a:avLst/>
            </a:prstGeom>
          </p:spPr>
        </p:pic>
      </p:grpSp>
      <p:grpSp>
        <p:nvGrpSpPr>
          <p:cNvPr id="15" name="그룹 14">
            <a:extLst>
              <a:ext uri="{FF2B5EF4-FFF2-40B4-BE49-F238E27FC236}">
                <a16:creationId xmlns:a16="http://schemas.microsoft.com/office/drawing/2014/main" id="{006815BD-05B2-5BAD-8151-9EBAFDE58959}"/>
              </a:ext>
            </a:extLst>
          </p:cNvPr>
          <p:cNvGrpSpPr/>
          <p:nvPr/>
        </p:nvGrpSpPr>
        <p:grpSpPr>
          <a:xfrm>
            <a:off x="697010" y="6417177"/>
            <a:ext cx="253836" cy="266785"/>
            <a:chOff x="697010" y="5175933"/>
            <a:chExt cx="253836" cy="266785"/>
          </a:xfrm>
        </p:grpSpPr>
        <p:sp>
          <p:nvSpPr>
            <p:cNvPr id="16" name="직사각형 15">
              <a:extLst>
                <a:ext uri="{FF2B5EF4-FFF2-40B4-BE49-F238E27FC236}">
                  <a16:creationId xmlns:a16="http://schemas.microsoft.com/office/drawing/2014/main" id="{6C681DD0-7D69-1E0B-54FB-442BEA79C8D0}"/>
                </a:ext>
              </a:extLst>
            </p:cNvPr>
            <p:cNvSpPr/>
            <p:nvPr/>
          </p:nvSpPr>
          <p:spPr>
            <a:xfrm>
              <a:off x="697010" y="5235961"/>
              <a:ext cx="206757" cy="206757"/>
            </a:xfrm>
            <a:prstGeom prst="rect">
              <a:avLst/>
            </a:prstGeom>
            <a:solidFill>
              <a:schemeClr val="bg1"/>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7" name="그림 16" descr="일렉트릭 블루이(가) 표시된 사진&#10;&#10;자동 생성된 설명">
              <a:extLst>
                <a:ext uri="{FF2B5EF4-FFF2-40B4-BE49-F238E27FC236}">
                  <a16:creationId xmlns:a16="http://schemas.microsoft.com/office/drawing/2014/main" id="{A7495E07-0C32-DA37-09A4-3DAA45BB8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203" y="5175933"/>
              <a:ext cx="217643" cy="239535"/>
            </a:xfrm>
            <a:prstGeom prst="rect">
              <a:avLst/>
            </a:prstGeom>
          </p:spPr>
        </p:pic>
      </p:grpSp>
      <p:grpSp>
        <p:nvGrpSpPr>
          <p:cNvPr id="28" name="그룹 27">
            <a:extLst>
              <a:ext uri="{FF2B5EF4-FFF2-40B4-BE49-F238E27FC236}">
                <a16:creationId xmlns:a16="http://schemas.microsoft.com/office/drawing/2014/main" id="{CDBAC2FF-304A-1A76-9683-90EA99D836CF}"/>
              </a:ext>
            </a:extLst>
          </p:cNvPr>
          <p:cNvGrpSpPr/>
          <p:nvPr/>
        </p:nvGrpSpPr>
        <p:grpSpPr>
          <a:xfrm>
            <a:off x="697010" y="9545384"/>
            <a:ext cx="253836" cy="266785"/>
            <a:chOff x="697010" y="5175933"/>
            <a:chExt cx="253836" cy="266785"/>
          </a:xfrm>
        </p:grpSpPr>
        <p:sp>
          <p:nvSpPr>
            <p:cNvPr id="29" name="직사각형 28">
              <a:extLst>
                <a:ext uri="{FF2B5EF4-FFF2-40B4-BE49-F238E27FC236}">
                  <a16:creationId xmlns:a16="http://schemas.microsoft.com/office/drawing/2014/main" id="{70B66376-356E-D2E6-E739-8715833A91BF}"/>
                </a:ext>
              </a:extLst>
            </p:cNvPr>
            <p:cNvSpPr/>
            <p:nvPr/>
          </p:nvSpPr>
          <p:spPr>
            <a:xfrm>
              <a:off x="697010" y="5235961"/>
              <a:ext cx="206757" cy="206757"/>
            </a:xfrm>
            <a:prstGeom prst="rect">
              <a:avLst/>
            </a:prstGeom>
            <a:solidFill>
              <a:schemeClr val="bg1"/>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0" name="그림 29" descr="일렉트릭 블루이(가) 표시된 사진&#10;&#10;자동 생성된 설명">
              <a:extLst>
                <a:ext uri="{FF2B5EF4-FFF2-40B4-BE49-F238E27FC236}">
                  <a16:creationId xmlns:a16="http://schemas.microsoft.com/office/drawing/2014/main" id="{38C49C28-05A3-A208-C94B-D24899B19D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203" y="5175933"/>
              <a:ext cx="217643" cy="239535"/>
            </a:xfrm>
            <a:prstGeom prst="rect">
              <a:avLst/>
            </a:prstGeom>
          </p:spPr>
        </p:pic>
      </p:grpSp>
    </p:spTree>
    <p:extLst>
      <p:ext uri="{BB962C8B-B14F-4D97-AF65-F5344CB8AC3E}">
        <p14:creationId xmlns:p14="http://schemas.microsoft.com/office/powerpoint/2010/main" val="6947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잘린 대각선 방향 모서리 1">
            <a:extLst>
              <a:ext uri="{FF2B5EF4-FFF2-40B4-BE49-F238E27FC236}">
                <a16:creationId xmlns:a16="http://schemas.microsoft.com/office/drawing/2014/main" id="{CD3AF321-BBFC-25C8-AEBE-6F04281E6436}"/>
              </a:ext>
            </a:extLst>
          </p:cNvPr>
          <p:cNvSpPr/>
          <p:nvPr/>
        </p:nvSpPr>
        <p:spPr>
          <a:xfrm flipH="1">
            <a:off x="692150" y="1154370"/>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3" name="사각형: 잘린 대각선 방향 모서리 2">
            <a:extLst>
              <a:ext uri="{FF2B5EF4-FFF2-40B4-BE49-F238E27FC236}">
                <a16:creationId xmlns:a16="http://schemas.microsoft.com/office/drawing/2014/main" id="{BBD6DB74-7AE6-D391-F20A-1F15BCEC8B13}"/>
              </a:ext>
            </a:extLst>
          </p:cNvPr>
          <p:cNvSpPr/>
          <p:nvPr/>
        </p:nvSpPr>
        <p:spPr>
          <a:xfrm flipH="1">
            <a:off x="547514" y="116236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전략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(Strategy) (1/2) </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4" name="TextBox 3">
            <a:extLst>
              <a:ext uri="{FF2B5EF4-FFF2-40B4-BE49-F238E27FC236}">
                <a16:creationId xmlns:a16="http://schemas.microsoft.com/office/drawing/2014/main" id="{0F76F7F3-141B-4D48-ED22-0B586456FEA9}"/>
              </a:ext>
            </a:extLst>
          </p:cNvPr>
          <p:cNvSpPr txBox="1"/>
          <p:nvPr/>
        </p:nvSpPr>
        <p:spPr>
          <a:xfrm>
            <a:off x="935693" y="1811205"/>
            <a:ext cx="5011308"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지속가능금융 상품 및 배출량 감축 등을 통해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2050</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ko-KR" altLang="en-US" sz="2200" spc="-50" dirty="0" err="1">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넷제로</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(Net-Zero)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달성 추진 중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7" name="직사각형 6">
            <a:extLst>
              <a:ext uri="{FF2B5EF4-FFF2-40B4-BE49-F238E27FC236}">
                <a16:creationId xmlns:a16="http://schemas.microsoft.com/office/drawing/2014/main" id="{64C7AF15-70B1-8B06-8BFF-4916CA9357A3}"/>
              </a:ext>
            </a:extLst>
          </p:cNvPr>
          <p:cNvSpPr/>
          <p:nvPr/>
        </p:nvSpPr>
        <p:spPr>
          <a:xfrm>
            <a:off x="0" y="2822215"/>
            <a:ext cx="6858000" cy="1283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208D66F6-2EC4-6D40-5DE2-2F3E0AECCB28}"/>
              </a:ext>
            </a:extLst>
          </p:cNvPr>
          <p:cNvSpPr txBox="1"/>
          <p:nvPr/>
        </p:nvSpPr>
        <p:spPr>
          <a:xfrm>
            <a:off x="600327" y="2948665"/>
            <a:ext cx="5637600" cy="984885"/>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en-US" altLang="ko-KR" dirty="0"/>
              <a:t>77%</a:t>
            </a:r>
            <a:r>
              <a:rPr lang="ko-KR" altLang="en-US" dirty="0"/>
              <a:t>의 은행이 </a:t>
            </a:r>
            <a:r>
              <a:rPr lang="en-US" altLang="ko-KR" dirty="0"/>
              <a:t>2050</a:t>
            </a:r>
            <a:r>
              <a:rPr lang="ko-KR" altLang="en-US" dirty="0"/>
              <a:t>년까지 금융을 통한 </a:t>
            </a:r>
            <a:r>
              <a:rPr lang="ko-KR" altLang="en-US" dirty="0" err="1"/>
              <a:t>넷제로</a:t>
            </a:r>
            <a:r>
              <a:rPr lang="ko-KR" altLang="en-US" dirty="0"/>
              <a:t> 달성 목표를 공시</a:t>
            </a:r>
            <a:endParaRPr lang="en-US" altLang="ko-KR" dirty="0"/>
          </a:p>
          <a:p>
            <a:pPr>
              <a:spcAft>
                <a:spcPts val="1200"/>
              </a:spcAft>
              <a:buFont typeface="KoPub돋움체 Bold" panose="00000800000000000000" pitchFamily="2" charset="-127"/>
              <a:buChar char="▶"/>
            </a:pPr>
            <a:r>
              <a:rPr lang="ko-KR" altLang="en-US" dirty="0"/>
              <a:t>친환경대출 등 지속가능금융 상품 제공</a:t>
            </a:r>
            <a:r>
              <a:rPr lang="en-US" altLang="ko-KR" dirty="0"/>
              <a:t>, </a:t>
            </a:r>
            <a:r>
              <a:rPr lang="ko-KR" altLang="en-US" dirty="0"/>
              <a:t>금융 배출량과 운영 배출량 감축 등으로 </a:t>
            </a:r>
            <a:r>
              <a:rPr lang="ko-KR" altLang="en-US" dirty="0" err="1"/>
              <a:t>넷제로</a:t>
            </a:r>
            <a:r>
              <a:rPr lang="ko-KR" altLang="en-US" dirty="0"/>
              <a:t> 달성 추진 중</a:t>
            </a:r>
          </a:p>
        </p:txBody>
      </p:sp>
      <p:sp>
        <p:nvSpPr>
          <p:cNvPr id="5" name="TextBox 4">
            <a:extLst>
              <a:ext uri="{FF2B5EF4-FFF2-40B4-BE49-F238E27FC236}">
                <a16:creationId xmlns:a16="http://schemas.microsoft.com/office/drawing/2014/main" id="{A4741542-C649-61E9-5808-2FABA10ECD2E}"/>
              </a:ext>
            </a:extLst>
          </p:cNvPr>
          <p:cNvSpPr txBox="1"/>
          <p:nvPr/>
        </p:nvSpPr>
        <p:spPr>
          <a:xfrm>
            <a:off x="655517" y="11281758"/>
            <a:ext cx="5468819"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p:txBody>
      </p:sp>
      <p:sp>
        <p:nvSpPr>
          <p:cNvPr id="33" name="object 14">
            <a:extLst>
              <a:ext uri="{FF2B5EF4-FFF2-40B4-BE49-F238E27FC236}">
                <a16:creationId xmlns:a16="http://schemas.microsoft.com/office/drawing/2014/main" id="{36221B12-7D38-8CAD-F464-FEF78344FAE0}"/>
              </a:ext>
            </a:extLst>
          </p:cNvPr>
          <p:cNvSpPr txBox="1"/>
          <p:nvPr/>
        </p:nvSpPr>
        <p:spPr>
          <a:xfrm>
            <a:off x="1064961" y="5108332"/>
            <a:ext cx="4972050"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2050</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년 </a:t>
            </a:r>
            <a:r>
              <a:rPr lang="ko-KR" altLang="en-US" sz="1600" b="1" spc="-50" dirty="0" err="1">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넷제로</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 달성을 목표로 명시한 은행 비중 </a:t>
            </a:r>
          </a:p>
        </p:txBody>
      </p:sp>
      <p:sp>
        <p:nvSpPr>
          <p:cNvPr id="42" name="object 14">
            <a:extLst>
              <a:ext uri="{FF2B5EF4-FFF2-40B4-BE49-F238E27FC236}">
                <a16:creationId xmlns:a16="http://schemas.microsoft.com/office/drawing/2014/main" id="{2EF397C4-4956-0675-E8B0-E7CA17395BB6}"/>
              </a:ext>
            </a:extLst>
          </p:cNvPr>
          <p:cNvSpPr txBox="1"/>
          <p:nvPr/>
        </p:nvSpPr>
        <p:spPr>
          <a:xfrm>
            <a:off x="1043522" y="6591947"/>
            <a:ext cx="5288900" cy="258404"/>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은행의 기후 전략 중 중점 영역</a:t>
            </a:r>
          </a:p>
        </p:txBody>
      </p:sp>
      <p:graphicFrame>
        <p:nvGraphicFramePr>
          <p:cNvPr id="32" name="차트 31">
            <a:extLst>
              <a:ext uri="{FF2B5EF4-FFF2-40B4-BE49-F238E27FC236}">
                <a16:creationId xmlns:a16="http://schemas.microsoft.com/office/drawing/2014/main" id="{D7B5545E-431B-5B17-CF51-8181C11D622A}"/>
              </a:ext>
            </a:extLst>
          </p:cNvPr>
          <p:cNvGraphicFramePr/>
          <p:nvPr>
            <p:extLst>
              <p:ext uri="{D42A27DB-BD31-4B8C-83A1-F6EECF244321}">
                <p14:modId xmlns:p14="http://schemas.microsoft.com/office/powerpoint/2010/main" val="2780469784"/>
              </p:ext>
            </p:extLst>
          </p:nvPr>
        </p:nvGraphicFramePr>
        <p:xfrm>
          <a:off x="914400" y="5221778"/>
          <a:ext cx="4720290" cy="1070679"/>
        </p:xfrm>
        <a:graphic>
          <a:graphicData uri="http://schemas.openxmlformats.org/drawingml/2006/chart">
            <c:chart xmlns:c="http://schemas.openxmlformats.org/drawingml/2006/chart" xmlns:r="http://schemas.openxmlformats.org/officeDocument/2006/relationships" r:id="rId2"/>
          </a:graphicData>
        </a:graphic>
      </p:graphicFrame>
      <p:sp>
        <p:nvSpPr>
          <p:cNvPr id="34" name="object 14">
            <a:extLst>
              <a:ext uri="{FF2B5EF4-FFF2-40B4-BE49-F238E27FC236}">
                <a16:creationId xmlns:a16="http://schemas.microsoft.com/office/drawing/2014/main" id="{D0F936F0-0E6D-6664-25DF-03A018D149F0}"/>
              </a:ext>
            </a:extLst>
          </p:cNvPr>
          <p:cNvSpPr txBox="1"/>
          <p:nvPr/>
        </p:nvSpPr>
        <p:spPr>
          <a:xfrm>
            <a:off x="5617121" y="5611501"/>
            <a:ext cx="751594"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77%</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12" name="차트 11">
            <a:extLst>
              <a:ext uri="{FF2B5EF4-FFF2-40B4-BE49-F238E27FC236}">
                <a16:creationId xmlns:a16="http://schemas.microsoft.com/office/drawing/2014/main" id="{858296FE-9DB8-C9A9-DCA3-77E0F73F7B2D}"/>
              </a:ext>
            </a:extLst>
          </p:cNvPr>
          <p:cNvGraphicFramePr/>
          <p:nvPr>
            <p:extLst>
              <p:ext uri="{D42A27DB-BD31-4B8C-83A1-F6EECF244321}">
                <p14:modId xmlns:p14="http://schemas.microsoft.com/office/powerpoint/2010/main" val="3048746606"/>
              </p:ext>
            </p:extLst>
          </p:nvPr>
        </p:nvGraphicFramePr>
        <p:xfrm>
          <a:off x="914400" y="6717785"/>
          <a:ext cx="4720289" cy="4344142"/>
        </p:xfrm>
        <a:graphic>
          <a:graphicData uri="http://schemas.openxmlformats.org/drawingml/2006/chart">
            <c:chart xmlns:c="http://schemas.openxmlformats.org/drawingml/2006/chart" xmlns:r="http://schemas.openxmlformats.org/officeDocument/2006/relationships" r:id="rId3"/>
          </a:graphicData>
        </a:graphic>
      </p:graphicFrame>
      <p:grpSp>
        <p:nvGrpSpPr>
          <p:cNvPr id="24" name="그룹 23">
            <a:extLst>
              <a:ext uri="{FF2B5EF4-FFF2-40B4-BE49-F238E27FC236}">
                <a16:creationId xmlns:a16="http://schemas.microsoft.com/office/drawing/2014/main" id="{B5C4C998-4714-647F-0DAA-CACA082EC1B3}"/>
              </a:ext>
            </a:extLst>
          </p:cNvPr>
          <p:cNvGrpSpPr/>
          <p:nvPr/>
        </p:nvGrpSpPr>
        <p:grpSpPr>
          <a:xfrm>
            <a:off x="922628" y="6958103"/>
            <a:ext cx="5442721" cy="566388"/>
            <a:chOff x="922628" y="6933806"/>
            <a:chExt cx="5442721" cy="566388"/>
          </a:xfrm>
        </p:grpSpPr>
        <p:sp>
          <p:nvSpPr>
            <p:cNvPr id="13" name="object 14">
              <a:extLst>
                <a:ext uri="{FF2B5EF4-FFF2-40B4-BE49-F238E27FC236}">
                  <a16:creationId xmlns:a16="http://schemas.microsoft.com/office/drawing/2014/main" id="{144FDEF0-7682-32FC-1A15-A2B65A312DC2}"/>
                </a:ext>
              </a:extLst>
            </p:cNvPr>
            <p:cNvSpPr txBox="1"/>
            <p:nvPr/>
          </p:nvSpPr>
          <p:spPr>
            <a:xfrm>
              <a:off x="5613755" y="7241790"/>
              <a:ext cx="751594"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89%</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7" name="object 3">
              <a:extLst>
                <a:ext uri="{FF2B5EF4-FFF2-40B4-BE49-F238E27FC236}">
                  <a16:creationId xmlns:a16="http://schemas.microsoft.com/office/drawing/2014/main" id="{8B3BA928-796E-12B6-9BB2-3106F32B5883}"/>
                </a:ext>
              </a:extLst>
            </p:cNvPr>
            <p:cNvSpPr txBox="1"/>
            <p:nvPr/>
          </p:nvSpPr>
          <p:spPr>
            <a:xfrm>
              <a:off x="922628" y="6933806"/>
              <a:ext cx="454544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녹색</a:t>
              </a:r>
              <a:r>
                <a:rPr lang="en-US" altLang="ko-KR" dirty="0"/>
                <a:t>·</a:t>
              </a:r>
              <a:r>
                <a:rPr lang="ko-KR" altLang="en-US" dirty="0"/>
                <a:t>지속가능금융</a:t>
              </a:r>
            </a:p>
          </p:txBody>
        </p:sp>
        <p:sp>
          <p:nvSpPr>
            <p:cNvPr id="36" name="object 14">
              <a:extLst>
                <a:ext uri="{FF2B5EF4-FFF2-40B4-BE49-F238E27FC236}">
                  <a16:creationId xmlns:a16="http://schemas.microsoft.com/office/drawing/2014/main" id="{57E25D72-13A9-BA7B-9336-453D9A3FAC67}"/>
                </a:ext>
              </a:extLst>
            </p:cNvPr>
            <p:cNvSpPr txBox="1"/>
            <p:nvPr/>
          </p:nvSpPr>
          <p:spPr>
            <a:xfrm>
              <a:off x="1130023" y="7272568"/>
              <a:ext cx="3829183" cy="227626"/>
            </a:xfrm>
            <a:prstGeom prst="rect">
              <a:avLst/>
            </a:prstGeom>
          </p:spPr>
          <p:txBody>
            <a:bodyPr vert="horz" wrap="square" lIns="0" tIns="12065" rIns="0" bIns="0" rtlCol="0">
              <a:spAutoFit/>
            </a:bodyPr>
            <a:lstStyle/>
            <a:p>
              <a:pPr marR="5080"/>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녹색모기지</a:t>
              </a:r>
              <a:r>
                <a:rPr lang="en-US" altLang="ko-KR"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금리 우대 녹색대출 등 </a:t>
              </a:r>
            </a:p>
          </p:txBody>
        </p:sp>
      </p:grpSp>
      <p:grpSp>
        <p:nvGrpSpPr>
          <p:cNvPr id="22" name="그룹 21">
            <a:extLst>
              <a:ext uri="{FF2B5EF4-FFF2-40B4-BE49-F238E27FC236}">
                <a16:creationId xmlns:a16="http://schemas.microsoft.com/office/drawing/2014/main" id="{E880BFF3-7835-CC75-93B8-9C481001EBED}"/>
              </a:ext>
            </a:extLst>
          </p:cNvPr>
          <p:cNvGrpSpPr/>
          <p:nvPr/>
        </p:nvGrpSpPr>
        <p:grpSpPr>
          <a:xfrm>
            <a:off x="906586" y="7944713"/>
            <a:ext cx="5458763" cy="568718"/>
            <a:chOff x="906586" y="7920416"/>
            <a:chExt cx="5458763" cy="568718"/>
          </a:xfrm>
        </p:grpSpPr>
        <p:sp>
          <p:nvSpPr>
            <p:cNvPr id="14" name="object 14">
              <a:extLst>
                <a:ext uri="{FF2B5EF4-FFF2-40B4-BE49-F238E27FC236}">
                  <a16:creationId xmlns:a16="http://schemas.microsoft.com/office/drawing/2014/main" id="{DE976969-FD8B-AD35-1E3E-6892D293405C}"/>
                </a:ext>
              </a:extLst>
            </p:cNvPr>
            <p:cNvSpPr txBox="1"/>
            <p:nvPr/>
          </p:nvSpPr>
          <p:spPr>
            <a:xfrm>
              <a:off x="5613755" y="8157601"/>
              <a:ext cx="751594"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86%</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8" name="object 3">
              <a:extLst>
                <a:ext uri="{FF2B5EF4-FFF2-40B4-BE49-F238E27FC236}">
                  <a16:creationId xmlns:a16="http://schemas.microsoft.com/office/drawing/2014/main" id="{60ED6B54-9B14-AEA0-1F36-44A915E8E205}"/>
                </a:ext>
              </a:extLst>
            </p:cNvPr>
            <p:cNvSpPr txBox="1"/>
            <p:nvPr/>
          </p:nvSpPr>
          <p:spPr>
            <a:xfrm>
              <a:off x="906586" y="7920416"/>
              <a:ext cx="454544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운영 배출량</a:t>
              </a:r>
            </a:p>
          </p:txBody>
        </p:sp>
        <p:sp>
          <p:nvSpPr>
            <p:cNvPr id="37" name="object 14">
              <a:extLst>
                <a:ext uri="{FF2B5EF4-FFF2-40B4-BE49-F238E27FC236}">
                  <a16:creationId xmlns:a16="http://schemas.microsoft.com/office/drawing/2014/main" id="{6D09B2C6-061E-4307-DD12-B1E951CB193A}"/>
                </a:ext>
              </a:extLst>
            </p:cNvPr>
            <p:cNvSpPr txBox="1"/>
            <p:nvPr/>
          </p:nvSpPr>
          <p:spPr>
            <a:xfrm>
              <a:off x="1130022" y="8261508"/>
              <a:ext cx="3829183" cy="227626"/>
            </a:xfrm>
            <a:prstGeom prst="rect">
              <a:avLst/>
            </a:prstGeom>
          </p:spPr>
          <p:txBody>
            <a:bodyPr vert="horz" wrap="square" lIns="0" tIns="12065" rIns="0" bIns="0" rtlCol="0">
              <a:spAutoFit/>
            </a:bodyPr>
            <a:lstStyle/>
            <a:p>
              <a:pPr marR="5080"/>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법인 </a:t>
              </a:r>
              <a:r>
                <a:rPr lang="ko-KR" altLang="en-US" sz="1400" b="1" spc="-50" dirty="0" err="1">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초저공해</a:t>
              </a:r>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 차량 운영</a:t>
              </a:r>
              <a:r>
                <a:rPr lang="en-US" altLang="ko-KR"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사내 전기충전소 설치 등 </a:t>
              </a:r>
            </a:p>
          </p:txBody>
        </p:sp>
      </p:grpSp>
      <p:grpSp>
        <p:nvGrpSpPr>
          <p:cNvPr id="20" name="그룹 19">
            <a:extLst>
              <a:ext uri="{FF2B5EF4-FFF2-40B4-BE49-F238E27FC236}">
                <a16:creationId xmlns:a16="http://schemas.microsoft.com/office/drawing/2014/main" id="{AC30B339-CF61-1390-5E6E-354617D9FD87}"/>
              </a:ext>
            </a:extLst>
          </p:cNvPr>
          <p:cNvGrpSpPr/>
          <p:nvPr/>
        </p:nvGrpSpPr>
        <p:grpSpPr>
          <a:xfrm>
            <a:off x="932314" y="8948829"/>
            <a:ext cx="5433035" cy="569728"/>
            <a:chOff x="932314" y="8924532"/>
            <a:chExt cx="5433035" cy="569728"/>
          </a:xfrm>
        </p:grpSpPr>
        <p:sp>
          <p:nvSpPr>
            <p:cNvPr id="15" name="object 14">
              <a:extLst>
                <a:ext uri="{FF2B5EF4-FFF2-40B4-BE49-F238E27FC236}">
                  <a16:creationId xmlns:a16="http://schemas.microsoft.com/office/drawing/2014/main" id="{56682729-BC02-73CE-45B2-8D96AE465B91}"/>
                </a:ext>
              </a:extLst>
            </p:cNvPr>
            <p:cNvSpPr txBox="1"/>
            <p:nvPr/>
          </p:nvSpPr>
          <p:spPr>
            <a:xfrm>
              <a:off x="5613755" y="9235856"/>
              <a:ext cx="751594"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74%</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1" name="object 3">
              <a:extLst>
                <a:ext uri="{FF2B5EF4-FFF2-40B4-BE49-F238E27FC236}">
                  <a16:creationId xmlns:a16="http://schemas.microsoft.com/office/drawing/2014/main" id="{31BEBD13-6E81-279E-F010-69284ABD8F8D}"/>
                </a:ext>
              </a:extLst>
            </p:cNvPr>
            <p:cNvSpPr txBox="1"/>
            <p:nvPr/>
          </p:nvSpPr>
          <p:spPr>
            <a:xfrm>
              <a:off x="932314" y="8924532"/>
              <a:ext cx="454544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금융 배출량 및 촉진 배출량</a:t>
              </a:r>
            </a:p>
          </p:txBody>
        </p:sp>
        <p:sp>
          <p:nvSpPr>
            <p:cNvPr id="38" name="object 14">
              <a:extLst>
                <a:ext uri="{FF2B5EF4-FFF2-40B4-BE49-F238E27FC236}">
                  <a16:creationId xmlns:a16="http://schemas.microsoft.com/office/drawing/2014/main" id="{7EA87CF9-D9B5-F377-F72E-B3F7B190F4D4}"/>
                </a:ext>
              </a:extLst>
            </p:cNvPr>
            <p:cNvSpPr txBox="1"/>
            <p:nvPr/>
          </p:nvSpPr>
          <p:spPr>
            <a:xfrm>
              <a:off x="1126634" y="9243335"/>
              <a:ext cx="3829183" cy="227626"/>
            </a:xfrm>
            <a:prstGeom prst="rect">
              <a:avLst/>
            </a:prstGeom>
          </p:spPr>
          <p:txBody>
            <a:bodyPr vert="horz" wrap="square" lIns="0" tIns="12065" rIns="0" bIns="0" rtlCol="0">
              <a:spAutoFit/>
            </a:bodyPr>
            <a:lstStyle/>
            <a:p>
              <a:pPr marR="5080"/>
              <a:r>
                <a:rPr lang="ko-KR" altLang="en-US" sz="1400" b="1" spc="-50" dirty="0" err="1">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고탄소</a:t>
              </a:r>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 배출업종에 대한 여신과 투자 제한 등</a:t>
              </a:r>
            </a:p>
          </p:txBody>
        </p:sp>
      </p:grpSp>
      <p:grpSp>
        <p:nvGrpSpPr>
          <p:cNvPr id="19" name="그룹 18">
            <a:extLst>
              <a:ext uri="{FF2B5EF4-FFF2-40B4-BE49-F238E27FC236}">
                <a16:creationId xmlns:a16="http://schemas.microsoft.com/office/drawing/2014/main" id="{2CE6336F-516F-8EBB-EC7D-93701FF1F6ED}"/>
              </a:ext>
            </a:extLst>
          </p:cNvPr>
          <p:cNvGrpSpPr/>
          <p:nvPr/>
        </p:nvGrpSpPr>
        <p:grpSpPr>
          <a:xfrm>
            <a:off x="906585" y="9933302"/>
            <a:ext cx="5458763" cy="556060"/>
            <a:chOff x="906585" y="9909005"/>
            <a:chExt cx="5458763" cy="556060"/>
          </a:xfrm>
        </p:grpSpPr>
        <p:sp>
          <p:nvSpPr>
            <p:cNvPr id="16" name="object 14">
              <a:extLst>
                <a:ext uri="{FF2B5EF4-FFF2-40B4-BE49-F238E27FC236}">
                  <a16:creationId xmlns:a16="http://schemas.microsoft.com/office/drawing/2014/main" id="{AF7ACF9A-30A3-43A3-AAA7-15FB25D3C65F}"/>
                </a:ext>
              </a:extLst>
            </p:cNvPr>
            <p:cNvSpPr txBox="1"/>
            <p:nvPr/>
          </p:nvSpPr>
          <p:spPr>
            <a:xfrm>
              <a:off x="5613754" y="10203503"/>
              <a:ext cx="751594"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20%</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3" name="object 3">
              <a:extLst>
                <a:ext uri="{FF2B5EF4-FFF2-40B4-BE49-F238E27FC236}">
                  <a16:creationId xmlns:a16="http://schemas.microsoft.com/office/drawing/2014/main" id="{6DA3382A-7F78-C6F7-1289-E2333524731C}"/>
                </a:ext>
              </a:extLst>
            </p:cNvPr>
            <p:cNvSpPr txBox="1"/>
            <p:nvPr/>
          </p:nvSpPr>
          <p:spPr>
            <a:xfrm>
              <a:off x="906585" y="9909005"/>
              <a:ext cx="4545443"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신기술 및 혁신</a:t>
              </a:r>
            </a:p>
          </p:txBody>
        </p:sp>
        <p:sp>
          <p:nvSpPr>
            <p:cNvPr id="39" name="object 14">
              <a:extLst>
                <a:ext uri="{FF2B5EF4-FFF2-40B4-BE49-F238E27FC236}">
                  <a16:creationId xmlns:a16="http://schemas.microsoft.com/office/drawing/2014/main" id="{360194F6-BD3F-70C1-C59D-75198FB8D2E0}"/>
                </a:ext>
              </a:extLst>
            </p:cNvPr>
            <p:cNvSpPr txBox="1"/>
            <p:nvPr/>
          </p:nvSpPr>
          <p:spPr>
            <a:xfrm>
              <a:off x="1126633" y="10237439"/>
              <a:ext cx="3829183" cy="227626"/>
            </a:xfrm>
            <a:prstGeom prst="rect">
              <a:avLst/>
            </a:prstGeom>
          </p:spPr>
          <p:txBody>
            <a:bodyPr vert="horz" wrap="square" lIns="0" tIns="12065" rIns="0" bIns="0" rtlCol="0">
              <a:spAutoFit/>
            </a:bodyPr>
            <a:lstStyle/>
            <a:p>
              <a:pPr marR="5080"/>
              <a:r>
                <a:rPr lang="ko-KR" altLang="en-US" sz="1400" b="1" spc="-50" dirty="0">
                  <a:ln>
                    <a:solidFill>
                      <a:srgbClr val="FFFFFF">
                        <a:alpha val="0"/>
                      </a:srgbClr>
                    </a:solidFill>
                  </a:ln>
                  <a:solidFill>
                    <a:schemeClr val="bg1"/>
                  </a:solidFill>
                  <a:latin typeface="KoPub돋움체 Bold" panose="00000800000000000000" pitchFamily="2" charset="-127"/>
                  <a:ea typeface="KoPub돋움체 Bold" panose="00000800000000000000" pitchFamily="2" charset="-127"/>
                  <a:cs typeface="Arial" panose="020B0604020202020204" pitchFamily="34" charset="0"/>
                </a:rPr>
                <a:t>新금융상품</a:t>
              </a:r>
            </a:p>
          </p:txBody>
        </p:sp>
      </p:grpSp>
      <p:grpSp>
        <p:nvGrpSpPr>
          <p:cNvPr id="29" name="그룹 28">
            <a:extLst>
              <a:ext uri="{FF2B5EF4-FFF2-40B4-BE49-F238E27FC236}">
                <a16:creationId xmlns:a16="http://schemas.microsoft.com/office/drawing/2014/main" id="{94EDB795-AC6D-338E-92D9-F5F5BD26D84D}"/>
              </a:ext>
            </a:extLst>
          </p:cNvPr>
          <p:cNvGrpSpPr/>
          <p:nvPr/>
        </p:nvGrpSpPr>
        <p:grpSpPr>
          <a:xfrm>
            <a:off x="697010" y="5077791"/>
            <a:ext cx="244202" cy="261734"/>
            <a:chOff x="697010" y="4586713"/>
            <a:chExt cx="244202" cy="261734"/>
          </a:xfrm>
        </p:grpSpPr>
        <p:sp>
          <p:nvSpPr>
            <p:cNvPr id="28" name="직사각형 27">
              <a:extLst>
                <a:ext uri="{FF2B5EF4-FFF2-40B4-BE49-F238E27FC236}">
                  <a16:creationId xmlns:a16="http://schemas.microsoft.com/office/drawing/2014/main" id="{B56935A6-EF4E-4902-05A5-D213D5A02BA5}"/>
                </a:ext>
              </a:extLst>
            </p:cNvPr>
            <p:cNvSpPr/>
            <p:nvPr/>
          </p:nvSpPr>
          <p:spPr>
            <a:xfrm>
              <a:off x="697010" y="4641690"/>
              <a:ext cx="206757" cy="206757"/>
            </a:xfrm>
            <a:prstGeom prst="rect">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그림 25" descr="그래픽, 그래픽 디자인, 예술이(가) 표시된 사진&#10;&#10;자동 생성된 설명">
              <a:extLst>
                <a:ext uri="{FF2B5EF4-FFF2-40B4-BE49-F238E27FC236}">
                  <a16:creationId xmlns:a16="http://schemas.microsoft.com/office/drawing/2014/main" id="{FA88BC06-6137-864E-D6E7-65887D8830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69" y="4586713"/>
              <a:ext cx="217643" cy="241963"/>
            </a:xfrm>
            <a:prstGeom prst="rect">
              <a:avLst/>
            </a:prstGeom>
          </p:spPr>
        </p:pic>
      </p:grpSp>
      <p:grpSp>
        <p:nvGrpSpPr>
          <p:cNvPr id="30" name="그룹 29">
            <a:extLst>
              <a:ext uri="{FF2B5EF4-FFF2-40B4-BE49-F238E27FC236}">
                <a16:creationId xmlns:a16="http://schemas.microsoft.com/office/drawing/2014/main" id="{1F1A26CB-BCCA-D98C-1264-D6BF92C548C4}"/>
              </a:ext>
            </a:extLst>
          </p:cNvPr>
          <p:cNvGrpSpPr/>
          <p:nvPr/>
        </p:nvGrpSpPr>
        <p:grpSpPr>
          <a:xfrm>
            <a:off x="697010" y="6567498"/>
            <a:ext cx="244202" cy="261734"/>
            <a:chOff x="697010" y="4586713"/>
            <a:chExt cx="244202" cy="261734"/>
          </a:xfrm>
        </p:grpSpPr>
        <p:sp>
          <p:nvSpPr>
            <p:cNvPr id="31" name="직사각형 30">
              <a:extLst>
                <a:ext uri="{FF2B5EF4-FFF2-40B4-BE49-F238E27FC236}">
                  <a16:creationId xmlns:a16="http://schemas.microsoft.com/office/drawing/2014/main" id="{75149505-3A7E-05CF-7D92-ABB04A750771}"/>
                </a:ext>
              </a:extLst>
            </p:cNvPr>
            <p:cNvSpPr/>
            <p:nvPr/>
          </p:nvSpPr>
          <p:spPr>
            <a:xfrm>
              <a:off x="697010" y="4641690"/>
              <a:ext cx="206757" cy="206757"/>
            </a:xfrm>
            <a:prstGeom prst="rect">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5" name="그림 34" descr="그래픽, 그래픽 디자인, 예술이(가) 표시된 사진&#10;&#10;자동 생성된 설명">
              <a:extLst>
                <a:ext uri="{FF2B5EF4-FFF2-40B4-BE49-F238E27FC236}">
                  <a16:creationId xmlns:a16="http://schemas.microsoft.com/office/drawing/2014/main" id="{E0967518-3758-2817-876F-622B9E562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69" y="4586713"/>
              <a:ext cx="217643" cy="241963"/>
            </a:xfrm>
            <a:prstGeom prst="rect">
              <a:avLst/>
            </a:prstGeom>
          </p:spPr>
        </p:pic>
      </p:grpSp>
    </p:spTree>
    <p:extLst>
      <p:ext uri="{BB962C8B-B14F-4D97-AF65-F5344CB8AC3E}">
        <p14:creationId xmlns:p14="http://schemas.microsoft.com/office/powerpoint/2010/main" val="411646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잘린 대각선 방향 모서리 1">
            <a:extLst>
              <a:ext uri="{FF2B5EF4-FFF2-40B4-BE49-F238E27FC236}">
                <a16:creationId xmlns:a16="http://schemas.microsoft.com/office/drawing/2014/main" id="{CD3AF321-BBFC-25C8-AEBE-6F04281E6436}"/>
              </a:ext>
            </a:extLst>
          </p:cNvPr>
          <p:cNvSpPr/>
          <p:nvPr/>
        </p:nvSpPr>
        <p:spPr>
          <a:xfrm flipH="1">
            <a:off x="692150" y="1154370"/>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3" name="사각형: 잘린 대각선 방향 모서리 2">
            <a:extLst>
              <a:ext uri="{FF2B5EF4-FFF2-40B4-BE49-F238E27FC236}">
                <a16:creationId xmlns:a16="http://schemas.microsoft.com/office/drawing/2014/main" id="{BBD6DB74-7AE6-D391-F20A-1F15BCEC8B13}"/>
              </a:ext>
            </a:extLst>
          </p:cNvPr>
          <p:cNvSpPr/>
          <p:nvPr/>
        </p:nvSpPr>
        <p:spPr>
          <a:xfrm flipH="1">
            <a:off x="547514" y="116236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전략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(Strategy) (2/2) </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4" name="TextBox 3">
            <a:extLst>
              <a:ext uri="{FF2B5EF4-FFF2-40B4-BE49-F238E27FC236}">
                <a16:creationId xmlns:a16="http://schemas.microsoft.com/office/drawing/2014/main" id="{0F76F7F3-141B-4D48-ED22-0B586456FEA9}"/>
              </a:ext>
            </a:extLst>
          </p:cNvPr>
          <p:cNvSpPr txBox="1"/>
          <p:nvPr/>
        </p:nvSpPr>
        <p:spPr>
          <a:xfrm>
            <a:off x="778598" y="1811205"/>
            <a:ext cx="5325497"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다수 은행은 기후 시나리오 분석 수행 중이나</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 시나리오 관련 공시 범위 및 수준 개선 필요</a:t>
            </a:r>
          </a:p>
        </p:txBody>
      </p:sp>
      <p:sp>
        <p:nvSpPr>
          <p:cNvPr id="7" name="직사각형 6">
            <a:extLst>
              <a:ext uri="{FF2B5EF4-FFF2-40B4-BE49-F238E27FC236}">
                <a16:creationId xmlns:a16="http://schemas.microsoft.com/office/drawing/2014/main" id="{64C7AF15-70B1-8B06-8BFF-4916CA9357A3}"/>
              </a:ext>
            </a:extLst>
          </p:cNvPr>
          <p:cNvSpPr/>
          <p:nvPr/>
        </p:nvSpPr>
        <p:spPr>
          <a:xfrm>
            <a:off x="0" y="2822214"/>
            <a:ext cx="6858000" cy="15622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208D66F6-2EC4-6D40-5DE2-2F3E0AECCB28}"/>
              </a:ext>
            </a:extLst>
          </p:cNvPr>
          <p:cNvSpPr txBox="1"/>
          <p:nvPr/>
        </p:nvSpPr>
        <p:spPr>
          <a:xfrm>
            <a:off x="600327" y="2974336"/>
            <a:ext cx="5637600" cy="1231106"/>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en-US" altLang="ko-KR" dirty="0"/>
              <a:t>83%</a:t>
            </a:r>
            <a:r>
              <a:rPr lang="ko-KR" altLang="en-US" dirty="0"/>
              <a:t>의 은행이 기후 시나리오 분석을 개발</a:t>
            </a:r>
            <a:r>
              <a:rPr lang="en-US" altLang="ko-KR" dirty="0"/>
              <a:t>·</a:t>
            </a:r>
            <a:r>
              <a:rPr lang="ko-KR" altLang="en-US" dirty="0"/>
              <a:t>시행한다고 공시</a:t>
            </a:r>
            <a:endParaRPr lang="en-US" altLang="ko-KR" dirty="0"/>
          </a:p>
          <a:p>
            <a:pPr>
              <a:spcAft>
                <a:spcPts val="1200"/>
              </a:spcAft>
              <a:buFont typeface="KoPub돋움체 Bold" panose="00000800000000000000" pitchFamily="2" charset="-127"/>
              <a:buChar char="▶"/>
            </a:pPr>
            <a:r>
              <a:rPr lang="ko-KR" altLang="en-US" dirty="0"/>
              <a:t>그러나 구체적 기후 시나리오 분석 모형</a:t>
            </a:r>
            <a:r>
              <a:rPr lang="en-US" altLang="ko-KR" dirty="0"/>
              <a:t>·</a:t>
            </a:r>
            <a:r>
              <a:rPr lang="ko-KR" altLang="en-US" dirty="0"/>
              <a:t>시나리오 또는 분석 결과에 대한 정보는 제한적이며</a:t>
            </a:r>
            <a:r>
              <a:rPr lang="en-US" altLang="ko-KR" dirty="0"/>
              <a:t>, </a:t>
            </a:r>
            <a:r>
              <a:rPr lang="ko-KR" altLang="en-US" dirty="0"/>
              <a:t>대부분 정성적인 정보로 데이터 품질에서 한계 </a:t>
            </a:r>
            <a:endParaRPr lang="en-US" altLang="ko-KR" dirty="0"/>
          </a:p>
        </p:txBody>
      </p:sp>
      <p:sp>
        <p:nvSpPr>
          <p:cNvPr id="5" name="TextBox 4">
            <a:extLst>
              <a:ext uri="{FF2B5EF4-FFF2-40B4-BE49-F238E27FC236}">
                <a16:creationId xmlns:a16="http://schemas.microsoft.com/office/drawing/2014/main" id="{A4741542-C649-61E9-5808-2FABA10ECD2E}"/>
              </a:ext>
            </a:extLst>
          </p:cNvPr>
          <p:cNvSpPr txBox="1"/>
          <p:nvPr/>
        </p:nvSpPr>
        <p:spPr>
          <a:xfrm>
            <a:off x="655517" y="11281758"/>
            <a:ext cx="5468819"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p:txBody>
      </p:sp>
      <p:graphicFrame>
        <p:nvGraphicFramePr>
          <p:cNvPr id="32" name="차트 31">
            <a:extLst>
              <a:ext uri="{FF2B5EF4-FFF2-40B4-BE49-F238E27FC236}">
                <a16:creationId xmlns:a16="http://schemas.microsoft.com/office/drawing/2014/main" id="{D7B5545E-431B-5B17-CF51-8181C11D622A}"/>
              </a:ext>
            </a:extLst>
          </p:cNvPr>
          <p:cNvGraphicFramePr/>
          <p:nvPr>
            <p:extLst>
              <p:ext uri="{D42A27DB-BD31-4B8C-83A1-F6EECF244321}">
                <p14:modId xmlns:p14="http://schemas.microsoft.com/office/powerpoint/2010/main" val="1987263245"/>
              </p:ext>
            </p:extLst>
          </p:nvPr>
        </p:nvGraphicFramePr>
        <p:xfrm>
          <a:off x="903766" y="5634708"/>
          <a:ext cx="4730680" cy="828753"/>
        </p:xfrm>
        <a:graphic>
          <a:graphicData uri="http://schemas.openxmlformats.org/drawingml/2006/chart">
            <c:chart xmlns:c="http://schemas.openxmlformats.org/drawingml/2006/chart" xmlns:r="http://schemas.openxmlformats.org/officeDocument/2006/relationships" r:id="rId2"/>
          </a:graphicData>
        </a:graphic>
      </p:graphicFrame>
      <p:sp>
        <p:nvSpPr>
          <p:cNvPr id="33" name="object 14">
            <a:extLst>
              <a:ext uri="{FF2B5EF4-FFF2-40B4-BE49-F238E27FC236}">
                <a16:creationId xmlns:a16="http://schemas.microsoft.com/office/drawing/2014/main" id="{36221B12-7D38-8CAD-F464-FEF78344FAE0}"/>
              </a:ext>
            </a:extLst>
          </p:cNvPr>
          <p:cNvSpPr txBox="1"/>
          <p:nvPr/>
        </p:nvSpPr>
        <p:spPr>
          <a:xfrm>
            <a:off x="1030932" y="5405205"/>
            <a:ext cx="4972050" cy="258404"/>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시나리오 분석을 시행</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또는 시작</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한다고 명시한 은행 비율</a:t>
            </a:r>
          </a:p>
        </p:txBody>
      </p:sp>
      <p:sp>
        <p:nvSpPr>
          <p:cNvPr id="34" name="object 14">
            <a:extLst>
              <a:ext uri="{FF2B5EF4-FFF2-40B4-BE49-F238E27FC236}">
                <a16:creationId xmlns:a16="http://schemas.microsoft.com/office/drawing/2014/main" id="{D0F936F0-0E6D-6664-25DF-03A018D149F0}"/>
              </a:ext>
            </a:extLst>
          </p:cNvPr>
          <p:cNvSpPr txBox="1"/>
          <p:nvPr/>
        </p:nvSpPr>
        <p:spPr>
          <a:xfrm>
            <a:off x="5601672" y="5920425"/>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83%</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42" name="object 14">
            <a:extLst>
              <a:ext uri="{FF2B5EF4-FFF2-40B4-BE49-F238E27FC236}">
                <a16:creationId xmlns:a16="http://schemas.microsoft.com/office/drawing/2014/main" id="{2EF397C4-4956-0675-E8B0-E7CA17395BB6}"/>
              </a:ext>
            </a:extLst>
          </p:cNvPr>
          <p:cNvSpPr txBox="1"/>
          <p:nvPr/>
        </p:nvSpPr>
        <p:spPr>
          <a:xfrm>
            <a:off x="1048205" y="7266978"/>
            <a:ext cx="4972050" cy="258404"/>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 시나리오 분석에 사용된 모형</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시나리오를 공시한 은행 비율  </a:t>
            </a:r>
          </a:p>
        </p:txBody>
      </p:sp>
      <p:graphicFrame>
        <p:nvGraphicFramePr>
          <p:cNvPr id="6" name="차트 5">
            <a:extLst>
              <a:ext uri="{FF2B5EF4-FFF2-40B4-BE49-F238E27FC236}">
                <a16:creationId xmlns:a16="http://schemas.microsoft.com/office/drawing/2014/main" id="{84232E31-9DC1-62F5-1E48-D1BF76FD9401}"/>
              </a:ext>
            </a:extLst>
          </p:cNvPr>
          <p:cNvGraphicFramePr/>
          <p:nvPr>
            <p:extLst>
              <p:ext uri="{D42A27DB-BD31-4B8C-83A1-F6EECF244321}">
                <p14:modId xmlns:p14="http://schemas.microsoft.com/office/powerpoint/2010/main" val="1926609125"/>
              </p:ext>
            </p:extLst>
          </p:nvPr>
        </p:nvGraphicFramePr>
        <p:xfrm>
          <a:off x="903766" y="7508272"/>
          <a:ext cx="4730680" cy="828753"/>
        </p:xfrm>
        <a:graphic>
          <a:graphicData uri="http://schemas.openxmlformats.org/drawingml/2006/chart">
            <c:chart xmlns:c="http://schemas.openxmlformats.org/drawingml/2006/chart" xmlns:r="http://schemas.openxmlformats.org/officeDocument/2006/relationships" r:id="rId3"/>
          </a:graphicData>
        </a:graphic>
      </p:graphicFrame>
      <p:sp>
        <p:nvSpPr>
          <p:cNvPr id="10" name="object 14">
            <a:extLst>
              <a:ext uri="{FF2B5EF4-FFF2-40B4-BE49-F238E27FC236}">
                <a16:creationId xmlns:a16="http://schemas.microsoft.com/office/drawing/2014/main" id="{F3790C33-8C96-C94A-929E-0445A3008F79}"/>
              </a:ext>
            </a:extLst>
          </p:cNvPr>
          <p:cNvSpPr txBox="1"/>
          <p:nvPr/>
        </p:nvSpPr>
        <p:spPr>
          <a:xfrm>
            <a:off x="5608521" y="7784023"/>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43%</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1" name="object 14">
            <a:extLst>
              <a:ext uri="{FF2B5EF4-FFF2-40B4-BE49-F238E27FC236}">
                <a16:creationId xmlns:a16="http://schemas.microsoft.com/office/drawing/2014/main" id="{A9DBD7C0-9141-7362-AE9F-371444461410}"/>
              </a:ext>
            </a:extLst>
          </p:cNvPr>
          <p:cNvSpPr txBox="1"/>
          <p:nvPr/>
        </p:nvSpPr>
        <p:spPr>
          <a:xfrm>
            <a:off x="1051379" y="9100307"/>
            <a:ext cx="4972050"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 시나리오 분석 결과에 대한 특정 인사이트를 공시한 은행 비율 </a:t>
            </a:r>
          </a:p>
        </p:txBody>
      </p:sp>
      <p:graphicFrame>
        <p:nvGraphicFramePr>
          <p:cNvPr id="12" name="차트 11">
            <a:extLst>
              <a:ext uri="{FF2B5EF4-FFF2-40B4-BE49-F238E27FC236}">
                <a16:creationId xmlns:a16="http://schemas.microsoft.com/office/drawing/2014/main" id="{60A20A83-2AC7-F513-B382-FBB1C8D07455}"/>
              </a:ext>
            </a:extLst>
          </p:cNvPr>
          <p:cNvGraphicFramePr/>
          <p:nvPr>
            <p:extLst>
              <p:ext uri="{D42A27DB-BD31-4B8C-83A1-F6EECF244321}">
                <p14:modId xmlns:p14="http://schemas.microsoft.com/office/powerpoint/2010/main" val="519430930"/>
              </p:ext>
            </p:extLst>
          </p:nvPr>
        </p:nvGraphicFramePr>
        <p:xfrm>
          <a:off x="903766" y="9545466"/>
          <a:ext cx="4730680" cy="828753"/>
        </p:xfrm>
        <a:graphic>
          <a:graphicData uri="http://schemas.openxmlformats.org/drawingml/2006/chart">
            <c:chart xmlns:c="http://schemas.openxmlformats.org/drawingml/2006/chart" xmlns:r="http://schemas.openxmlformats.org/officeDocument/2006/relationships" r:id="rId4"/>
          </a:graphicData>
        </a:graphic>
      </p:graphicFrame>
      <p:sp>
        <p:nvSpPr>
          <p:cNvPr id="13" name="object 14">
            <a:extLst>
              <a:ext uri="{FF2B5EF4-FFF2-40B4-BE49-F238E27FC236}">
                <a16:creationId xmlns:a16="http://schemas.microsoft.com/office/drawing/2014/main" id="{8071C9B4-FAB7-2016-A20E-4A7F1AC41F75}"/>
              </a:ext>
            </a:extLst>
          </p:cNvPr>
          <p:cNvSpPr txBox="1"/>
          <p:nvPr/>
        </p:nvSpPr>
        <p:spPr>
          <a:xfrm>
            <a:off x="5622169" y="9828357"/>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rPr>
              <a:t>34%</a:t>
            </a:r>
            <a:endParaRPr lang="ko-KR" altLang="en-US" sz="1600" b="1" spc="-50" dirty="0">
              <a:ln>
                <a:solidFill>
                  <a:srgbClr val="FFFFFF">
                    <a:alpha val="0"/>
                  </a:srgbClr>
                </a:solidFill>
              </a:ln>
              <a:gradFill>
                <a:gsLst>
                  <a:gs pos="0">
                    <a:srgbClr val="30B4E7"/>
                  </a:gs>
                  <a:gs pos="100000">
                    <a:srgbClr val="30B4E7"/>
                  </a:gs>
                </a:gsLst>
                <a:lin ang="27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21" name="그룹 20">
            <a:extLst>
              <a:ext uri="{FF2B5EF4-FFF2-40B4-BE49-F238E27FC236}">
                <a16:creationId xmlns:a16="http://schemas.microsoft.com/office/drawing/2014/main" id="{CFFDB3A0-FAC9-F94B-6FEE-2F93B1DD58BB}"/>
              </a:ext>
            </a:extLst>
          </p:cNvPr>
          <p:cNvGrpSpPr/>
          <p:nvPr/>
        </p:nvGrpSpPr>
        <p:grpSpPr>
          <a:xfrm>
            <a:off x="697010" y="5376052"/>
            <a:ext cx="244202" cy="261734"/>
            <a:chOff x="697010" y="4586713"/>
            <a:chExt cx="244202" cy="261734"/>
          </a:xfrm>
        </p:grpSpPr>
        <p:sp>
          <p:nvSpPr>
            <p:cNvPr id="22" name="직사각형 21">
              <a:extLst>
                <a:ext uri="{FF2B5EF4-FFF2-40B4-BE49-F238E27FC236}">
                  <a16:creationId xmlns:a16="http://schemas.microsoft.com/office/drawing/2014/main" id="{ACAFF120-5A17-E441-EE99-D815F1015A8D}"/>
                </a:ext>
              </a:extLst>
            </p:cNvPr>
            <p:cNvSpPr/>
            <p:nvPr/>
          </p:nvSpPr>
          <p:spPr>
            <a:xfrm>
              <a:off x="697010" y="4641690"/>
              <a:ext cx="206757" cy="206757"/>
            </a:xfrm>
            <a:prstGeom prst="rect">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그림 22" descr="그래픽, 그래픽 디자인, 예술이(가) 표시된 사진&#10;&#10;자동 생성된 설명">
              <a:extLst>
                <a:ext uri="{FF2B5EF4-FFF2-40B4-BE49-F238E27FC236}">
                  <a16:creationId xmlns:a16="http://schemas.microsoft.com/office/drawing/2014/main" id="{FA308F75-FEB5-664A-1605-560ECD319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69" y="4586713"/>
              <a:ext cx="217643" cy="241963"/>
            </a:xfrm>
            <a:prstGeom prst="rect">
              <a:avLst/>
            </a:prstGeom>
          </p:spPr>
        </p:pic>
      </p:grpSp>
      <p:grpSp>
        <p:nvGrpSpPr>
          <p:cNvPr id="25" name="그룹 24">
            <a:extLst>
              <a:ext uri="{FF2B5EF4-FFF2-40B4-BE49-F238E27FC236}">
                <a16:creationId xmlns:a16="http://schemas.microsoft.com/office/drawing/2014/main" id="{2B12F6C0-A650-019D-B2D2-6599796A021D}"/>
              </a:ext>
            </a:extLst>
          </p:cNvPr>
          <p:cNvGrpSpPr/>
          <p:nvPr/>
        </p:nvGrpSpPr>
        <p:grpSpPr>
          <a:xfrm>
            <a:off x="697010" y="7261651"/>
            <a:ext cx="244202" cy="261734"/>
            <a:chOff x="697010" y="4586713"/>
            <a:chExt cx="244202" cy="261734"/>
          </a:xfrm>
        </p:grpSpPr>
        <p:sp>
          <p:nvSpPr>
            <p:cNvPr id="26" name="직사각형 25">
              <a:extLst>
                <a:ext uri="{FF2B5EF4-FFF2-40B4-BE49-F238E27FC236}">
                  <a16:creationId xmlns:a16="http://schemas.microsoft.com/office/drawing/2014/main" id="{0F97B2FC-0BD4-C6FD-167C-83199500C5E3}"/>
                </a:ext>
              </a:extLst>
            </p:cNvPr>
            <p:cNvSpPr/>
            <p:nvPr/>
          </p:nvSpPr>
          <p:spPr>
            <a:xfrm>
              <a:off x="697010" y="4641690"/>
              <a:ext cx="206757" cy="206757"/>
            </a:xfrm>
            <a:prstGeom prst="rect">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descr="그래픽, 그래픽 디자인, 예술이(가) 표시된 사진&#10;&#10;자동 생성된 설명">
              <a:extLst>
                <a:ext uri="{FF2B5EF4-FFF2-40B4-BE49-F238E27FC236}">
                  <a16:creationId xmlns:a16="http://schemas.microsoft.com/office/drawing/2014/main" id="{7B368EBB-9797-32FF-8010-AB2886216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69" y="4586713"/>
              <a:ext cx="217643" cy="241963"/>
            </a:xfrm>
            <a:prstGeom prst="rect">
              <a:avLst/>
            </a:prstGeom>
          </p:spPr>
        </p:pic>
      </p:grpSp>
      <p:grpSp>
        <p:nvGrpSpPr>
          <p:cNvPr id="28" name="그룹 27">
            <a:extLst>
              <a:ext uri="{FF2B5EF4-FFF2-40B4-BE49-F238E27FC236}">
                <a16:creationId xmlns:a16="http://schemas.microsoft.com/office/drawing/2014/main" id="{7871CF6F-925C-0C00-DDB2-8A348F93A5AB}"/>
              </a:ext>
            </a:extLst>
          </p:cNvPr>
          <p:cNvGrpSpPr/>
          <p:nvPr/>
        </p:nvGrpSpPr>
        <p:grpSpPr>
          <a:xfrm>
            <a:off x="697010" y="9074079"/>
            <a:ext cx="244202" cy="261734"/>
            <a:chOff x="697010" y="4586713"/>
            <a:chExt cx="244202" cy="261734"/>
          </a:xfrm>
        </p:grpSpPr>
        <p:sp>
          <p:nvSpPr>
            <p:cNvPr id="29" name="직사각형 28">
              <a:extLst>
                <a:ext uri="{FF2B5EF4-FFF2-40B4-BE49-F238E27FC236}">
                  <a16:creationId xmlns:a16="http://schemas.microsoft.com/office/drawing/2014/main" id="{3BB7DA26-FA53-28F5-3841-B1BBF4706FF7}"/>
                </a:ext>
              </a:extLst>
            </p:cNvPr>
            <p:cNvSpPr/>
            <p:nvPr/>
          </p:nvSpPr>
          <p:spPr>
            <a:xfrm>
              <a:off x="697010" y="4641690"/>
              <a:ext cx="206757" cy="206757"/>
            </a:xfrm>
            <a:prstGeom prst="rect">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그림 29" descr="그래픽, 그래픽 디자인, 예술이(가) 표시된 사진&#10;&#10;자동 생성된 설명">
              <a:extLst>
                <a:ext uri="{FF2B5EF4-FFF2-40B4-BE49-F238E27FC236}">
                  <a16:creationId xmlns:a16="http://schemas.microsoft.com/office/drawing/2014/main" id="{C505E97D-3366-618F-0D4A-65E32EEE4D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69" y="4586713"/>
              <a:ext cx="217643" cy="241963"/>
            </a:xfrm>
            <a:prstGeom prst="rect">
              <a:avLst/>
            </a:prstGeom>
          </p:spPr>
        </p:pic>
      </p:grpSp>
    </p:spTree>
    <p:extLst>
      <p:ext uri="{BB962C8B-B14F-4D97-AF65-F5344CB8AC3E}">
        <p14:creationId xmlns:p14="http://schemas.microsoft.com/office/powerpoint/2010/main" val="394963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순서도: 수동 연산 21">
            <a:extLst>
              <a:ext uri="{FF2B5EF4-FFF2-40B4-BE49-F238E27FC236}">
                <a16:creationId xmlns:a16="http://schemas.microsoft.com/office/drawing/2014/main" id="{683F18C2-59A4-E20E-2455-2C058CE6835C}"/>
              </a:ext>
            </a:extLst>
          </p:cNvPr>
          <p:cNvSpPr/>
          <p:nvPr/>
        </p:nvSpPr>
        <p:spPr>
          <a:xfrm flipV="1">
            <a:off x="1038224" y="7507088"/>
            <a:ext cx="5086111" cy="83981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72"/>
              <a:gd name="connsiteX1" fmla="*/ 10000 w 10000"/>
              <a:gd name="connsiteY1" fmla="*/ 0 h 10072"/>
              <a:gd name="connsiteX2" fmla="*/ 8000 w 10000"/>
              <a:gd name="connsiteY2" fmla="*/ 10000 h 10072"/>
              <a:gd name="connsiteX3" fmla="*/ 33 w 10000"/>
              <a:gd name="connsiteY3" fmla="*/ 10072 h 10072"/>
              <a:gd name="connsiteX4" fmla="*/ 0 w 10000"/>
              <a:gd name="connsiteY4" fmla="*/ 0 h 10072"/>
              <a:gd name="connsiteX0" fmla="*/ 0 w 9479"/>
              <a:gd name="connsiteY0" fmla="*/ 0 h 10072"/>
              <a:gd name="connsiteX1" fmla="*/ 9479 w 9479"/>
              <a:gd name="connsiteY1" fmla="*/ 0 h 10072"/>
              <a:gd name="connsiteX2" fmla="*/ 8000 w 9479"/>
              <a:gd name="connsiteY2" fmla="*/ 10000 h 10072"/>
              <a:gd name="connsiteX3" fmla="*/ 33 w 9479"/>
              <a:gd name="connsiteY3" fmla="*/ 10072 h 10072"/>
              <a:gd name="connsiteX4" fmla="*/ 0 w 9479"/>
              <a:gd name="connsiteY4" fmla="*/ 0 h 10072"/>
              <a:gd name="connsiteX0" fmla="*/ 0 w 10000"/>
              <a:gd name="connsiteY0" fmla="*/ 0 h 10000"/>
              <a:gd name="connsiteX1" fmla="*/ 10000 w 10000"/>
              <a:gd name="connsiteY1" fmla="*/ 0 h 10000"/>
              <a:gd name="connsiteX2" fmla="*/ 8518 w 10000"/>
              <a:gd name="connsiteY2" fmla="*/ 9858 h 10000"/>
              <a:gd name="connsiteX3" fmla="*/ 35 w 10000"/>
              <a:gd name="connsiteY3" fmla="*/ 10000 h 10000"/>
              <a:gd name="connsiteX4" fmla="*/ 0 w 10000"/>
              <a:gd name="connsiteY4" fmla="*/ 0 h 10000"/>
              <a:gd name="connsiteX0" fmla="*/ 0 w 10000"/>
              <a:gd name="connsiteY0" fmla="*/ 0 h 10071"/>
              <a:gd name="connsiteX1" fmla="*/ 10000 w 10000"/>
              <a:gd name="connsiteY1" fmla="*/ 0 h 10071"/>
              <a:gd name="connsiteX2" fmla="*/ 8518 w 10000"/>
              <a:gd name="connsiteY2" fmla="*/ 10071 h 10071"/>
              <a:gd name="connsiteX3" fmla="*/ 35 w 10000"/>
              <a:gd name="connsiteY3" fmla="*/ 10000 h 10071"/>
              <a:gd name="connsiteX4" fmla="*/ 0 w 10000"/>
              <a:gd name="connsiteY4" fmla="*/ 0 h 10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71">
                <a:moveTo>
                  <a:pt x="0" y="0"/>
                </a:moveTo>
                <a:lnTo>
                  <a:pt x="10000" y="0"/>
                </a:lnTo>
                <a:lnTo>
                  <a:pt x="8518" y="10071"/>
                </a:lnTo>
                <a:lnTo>
                  <a:pt x="35" y="10000"/>
                </a:lnTo>
                <a:cubicBezTo>
                  <a:pt x="23" y="6667"/>
                  <a:pt x="12" y="3333"/>
                  <a:pt x="0" y="0"/>
                </a:cubicBezTo>
                <a:close/>
              </a:path>
            </a:pathLst>
          </a:custGeom>
          <a:gradFill flip="none" rotWithShape="1">
            <a:gsLst>
              <a:gs pos="0">
                <a:schemeClr val="bg1">
                  <a:lumMod val="85000"/>
                </a:schemeClr>
              </a:gs>
              <a:gs pos="50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25E69BF5-BE7B-ADDB-8DB2-321944E1483F}"/>
              </a:ext>
            </a:extLst>
          </p:cNvPr>
          <p:cNvSpPr/>
          <p:nvPr/>
        </p:nvSpPr>
        <p:spPr>
          <a:xfrm>
            <a:off x="2223382" y="7591010"/>
            <a:ext cx="995363"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사각형: 둥근 모서리 40">
            <a:extLst>
              <a:ext uri="{FF2B5EF4-FFF2-40B4-BE49-F238E27FC236}">
                <a16:creationId xmlns:a16="http://schemas.microsoft.com/office/drawing/2014/main" id="{DF1B6282-D000-BAE0-91B0-E1E1843DCFA3}"/>
              </a:ext>
            </a:extLst>
          </p:cNvPr>
          <p:cNvSpPr/>
          <p:nvPr/>
        </p:nvSpPr>
        <p:spPr>
          <a:xfrm>
            <a:off x="3341865" y="7591010"/>
            <a:ext cx="995363"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사각형: 둥근 모서리 41">
            <a:extLst>
              <a:ext uri="{FF2B5EF4-FFF2-40B4-BE49-F238E27FC236}">
                <a16:creationId xmlns:a16="http://schemas.microsoft.com/office/drawing/2014/main" id="{CDF93C86-D971-0CFF-0E63-AE15F1FD6326}"/>
              </a:ext>
            </a:extLst>
          </p:cNvPr>
          <p:cNvSpPr/>
          <p:nvPr/>
        </p:nvSpPr>
        <p:spPr>
          <a:xfrm>
            <a:off x="4460349" y="7591010"/>
            <a:ext cx="1489601"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사각형: 둥근 모서리 42">
            <a:extLst>
              <a:ext uri="{FF2B5EF4-FFF2-40B4-BE49-F238E27FC236}">
                <a16:creationId xmlns:a16="http://schemas.microsoft.com/office/drawing/2014/main" id="{0C9A16C0-F6E9-41B1-7D3F-BA7B83961081}"/>
              </a:ext>
            </a:extLst>
          </p:cNvPr>
          <p:cNvSpPr/>
          <p:nvPr/>
        </p:nvSpPr>
        <p:spPr>
          <a:xfrm>
            <a:off x="2223382" y="7901111"/>
            <a:ext cx="1518289"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사각형: 둥근 모서리 44">
            <a:extLst>
              <a:ext uri="{FF2B5EF4-FFF2-40B4-BE49-F238E27FC236}">
                <a16:creationId xmlns:a16="http://schemas.microsoft.com/office/drawing/2014/main" id="{404F877C-060A-C6F5-EF67-6145E8CB44E8}"/>
              </a:ext>
            </a:extLst>
          </p:cNvPr>
          <p:cNvSpPr/>
          <p:nvPr/>
        </p:nvSpPr>
        <p:spPr>
          <a:xfrm>
            <a:off x="3871846" y="7901111"/>
            <a:ext cx="1065914"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FD6E7BC1-8363-2355-7F19-BA5B41E77C1F}"/>
              </a:ext>
            </a:extLst>
          </p:cNvPr>
          <p:cNvSpPr/>
          <p:nvPr/>
        </p:nvSpPr>
        <p:spPr>
          <a:xfrm>
            <a:off x="1104899" y="7904519"/>
            <a:ext cx="995363"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사각형: 둥근 모서리 34">
            <a:extLst>
              <a:ext uri="{FF2B5EF4-FFF2-40B4-BE49-F238E27FC236}">
                <a16:creationId xmlns:a16="http://schemas.microsoft.com/office/drawing/2014/main" id="{0F332D34-1513-8D07-12E4-5C278AFBB5D7}"/>
              </a:ext>
            </a:extLst>
          </p:cNvPr>
          <p:cNvSpPr/>
          <p:nvPr/>
        </p:nvSpPr>
        <p:spPr>
          <a:xfrm>
            <a:off x="1104899" y="7591010"/>
            <a:ext cx="995363" cy="245056"/>
          </a:xfrm>
          <a:prstGeom prst="roundRect">
            <a:avLst/>
          </a:prstGeom>
          <a:solidFill>
            <a:schemeClr val="bg1">
              <a:alpha val="80000"/>
            </a:schemeClr>
          </a:solidFill>
          <a:ln w="3175">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사각형: 잘린 대각선 방향 모서리 2">
            <a:extLst>
              <a:ext uri="{FF2B5EF4-FFF2-40B4-BE49-F238E27FC236}">
                <a16:creationId xmlns:a16="http://schemas.microsoft.com/office/drawing/2014/main" id="{089C6E57-855F-C1C4-F8C0-B8973D30B0B9}"/>
              </a:ext>
            </a:extLst>
          </p:cNvPr>
          <p:cNvSpPr/>
          <p:nvPr/>
        </p:nvSpPr>
        <p:spPr>
          <a:xfrm flipH="1">
            <a:off x="692150" y="1153571"/>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4" name="사각형: 잘린 대각선 방향 모서리 3">
            <a:extLst>
              <a:ext uri="{FF2B5EF4-FFF2-40B4-BE49-F238E27FC236}">
                <a16:creationId xmlns:a16="http://schemas.microsoft.com/office/drawing/2014/main" id="{A3FB7C37-6A21-CF54-F252-737B082ED9C1}"/>
              </a:ext>
            </a:extLst>
          </p:cNvPr>
          <p:cNvSpPr/>
          <p:nvPr/>
        </p:nvSpPr>
        <p:spPr>
          <a:xfrm flipH="1">
            <a:off x="547514" y="1161568"/>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위험관리</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(Risk management)</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6" name="TextBox 5">
            <a:extLst>
              <a:ext uri="{FF2B5EF4-FFF2-40B4-BE49-F238E27FC236}">
                <a16:creationId xmlns:a16="http://schemas.microsoft.com/office/drawing/2014/main" id="{616EEA01-B447-5709-2AF7-F1B0909F3655}"/>
              </a:ext>
            </a:extLst>
          </p:cNvPr>
          <p:cNvSpPr txBox="1"/>
          <p:nvPr/>
        </p:nvSpPr>
        <p:spPr>
          <a:xfrm>
            <a:off x="1330047" y="1809002"/>
            <a:ext cx="4222631" cy="1107996"/>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기후위험은</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신용위험 등을 통해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은행 비즈니스 등에 중대한 영향 가능</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이를 위험관리 프레임워크에 통합 </a:t>
            </a:r>
          </a:p>
        </p:txBody>
      </p:sp>
      <p:sp>
        <p:nvSpPr>
          <p:cNvPr id="8" name="직사각형 7">
            <a:extLst>
              <a:ext uri="{FF2B5EF4-FFF2-40B4-BE49-F238E27FC236}">
                <a16:creationId xmlns:a16="http://schemas.microsoft.com/office/drawing/2014/main" id="{7E24C80F-AC6D-D63B-C955-A37B38EF3819}"/>
              </a:ext>
            </a:extLst>
          </p:cNvPr>
          <p:cNvSpPr/>
          <p:nvPr/>
        </p:nvSpPr>
        <p:spPr>
          <a:xfrm>
            <a:off x="0" y="3127012"/>
            <a:ext cx="6858000" cy="1599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7524057-DDC2-2D9E-FE15-2846C652CA85}"/>
              </a:ext>
            </a:extLst>
          </p:cNvPr>
          <p:cNvSpPr txBox="1"/>
          <p:nvPr/>
        </p:nvSpPr>
        <p:spPr>
          <a:xfrm>
            <a:off x="600327" y="3312653"/>
            <a:ext cx="5637600" cy="1231106"/>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ko-KR" altLang="en-US" dirty="0"/>
              <a:t>기후위험을 재무적</a:t>
            </a:r>
            <a:r>
              <a:rPr lang="en-US" altLang="ko-KR" dirty="0"/>
              <a:t>·</a:t>
            </a:r>
            <a:r>
              <a:rPr lang="ko-KR" altLang="en-US" dirty="0"/>
              <a:t>비재무적 영향을 미치는 주요 위험으로 분류</a:t>
            </a:r>
            <a:r>
              <a:rPr lang="en-US" altLang="ko-KR" dirty="0"/>
              <a:t>, </a:t>
            </a:r>
            <a:r>
              <a:rPr lang="ko-KR" altLang="en-US" dirty="0"/>
              <a:t>특히</a:t>
            </a:r>
            <a:r>
              <a:rPr lang="en-US" altLang="ko-KR" dirty="0"/>
              <a:t> </a:t>
            </a:r>
            <a:r>
              <a:rPr lang="ko-KR" altLang="en-US" dirty="0"/>
              <a:t>신용위험과 평판</a:t>
            </a:r>
            <a:r>
              <a:rPr lang="en-US" altLang="ko-KR" dirty="0"/>
              <a:t>·</a:t>
            </a:r>
            <a:r>
              <a:rPr lang="ko-KR" altLang="en-US" dirty="0"/>
              <a:t>운영위험 등에 미치는 영향 고려 </a:t>
            </a:r>
            <a:endParaRPr lang="en-US" altLang="ko-KR" dirty="0"/>
          </a:p>
          <a:p>
            <a:pPr>
              <a:spcAft>
                <a:spcPts val="1200"/>
              </a:spcAft>
              <a:buFont typeface="KoPub돋움체 Bold" panose="00000800000000000000" pitchFamily="2" charset="-127"/>
              <a:buChar char="▶"/>
            </a:pPr>
            <a:r>
              <a:rPr lang="ko-KR" altLang="en-US" dirty="0"/>
              <a:t>기후위험을 신용위험 관리 프로세스 등에 포함하며 기대신용손실</a:t>
            </a:r>
            <a:r>
              <a:rPr lang="en-US" altLang="ko-KR" dirty="0"/>
              <a:t>(ECL) </a:t>
            </a:r>
            <a:r>
              <a:rPr lang="ko-KR" altLang="en-US" dirty="0"/>
              <a:t>측정 등에 반영을 고려 중 </a:t>
            </a:r>
            <a:endParaRPr lang="en-US" altLang="ko-KR" dirty="0"/>
          </a:p>
        </p:txBody>
      </p:sp>
      <p:sp>
        <p:nvSpPr>
          <p:cNvPr id="2" name="TextBox 1">
            <a:extLst>
              <a:ext uri="{FF2B5EF4-FFF2-40B4-BE49-F238E27FC236}">
                <a16:creationId xmlns:a16="http://schemas.microsoft.com/office/drawing/2014/main" id="{10269D8E-E1FB-C65D-308D-1880A7692DCC}"/>
              </a:ext>
            </a:extLst>
          </p:cNvPr>
          <p:cNvSpPr txBox="1"/>
          <p:nvPr/>
        </p:nvSpPr>
        <p:spPr>
          <a:xfrm>
            <a:off x="655517" y="11135708"/>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a:p>
            <a:pPr algn="l"/>
            <a:r>
              <a:rPr lang="en-US" altLang="ko-KR" sz="900" spc="-50" dirty="0">
                <a:solidFill>
                  <a:schemeClr val="bg1">
                    <a:lumMod val="65000"/>
                  </a:schemeClr>
                </a:solidFill>
              </a:rPr>
              <a:t>Note: </a:t>
            </a:r>
            <a:r>
              <a:rPr lang="ko-KR" altLang="en-US" sz="900" spc="-50" dirty="0">
                <a:solidFill>
                  <a:schemeClr val="bg1">
                    <a:lumMod val="65000"/>
                  </a:schemeClr>
                </a:solidFill>
              </a:rPr>
              <a:t>기대신용손실</a:t>
            </a:r>
            <a:r>
              <a:rPr lang="en-US" altLang="ko-KR" sz="900" spc="-50" dirty="0">
                <a:solidFill>
                  <a:schemeClr val="bg1">
                    <a:lumMod val="65000"/>
                  </a:schemeClr>
                </a:solidFill>
              </a:rPr>
              <a:t>(Expected Credit Losses, ECL)</a:t>
            </a:r>
          </a:p>
        </p:txBody>
      </p:sp>
      <p:sp>
        <p:nvSpPr>
          <p:cNvPr id="18" name="object 14">
            <a:extLst>
              <a:ext uri="{FF2B5EF4-FFF2-40B4-BE49-F238E27FC236}">
                <a16:creationId xmlns:a16="http://schemas.microsoft.com/office/drawing/2014/main" id="{635279DF-66FD-44ED-C35B-4D66B25E88E7}"/>
              </a:ext>
            </a:extLst>
          </p:cNvPr>
          <p:cNvSpPr txBox="1"/>
          <p:nvPr/>
        </p:nvSpPr>
        <p:spPr>
          <a:xfrm>
            <a:off x="1045691" y="5122565"/>
            <a:ext cx="4972050"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기후위험이 비즈니스에 중대한 또는 부정적인 영향을 미칠 수 있다고 명시한 은행 비율</a:t>
            </a:r>
          </a:p>
        </p:txBody>
      </p:sp>
      <p:sp>
        <p:nvSpPr>
          <p:cNvPr id="19" name="object 14">
            <a:extLst>
              <a:ext uri="{FF2B5EF4-FFF2-40B4-BE49-F238E27FC236}">
                <a16:creationId xmlns:a16="http://schemas.microsoft.com/office/drawing/2014/main" id="{621D70E6-1965-3960-3D55-89B4FB0A1F92}"/>
              </a:ext>
            </a:extLst>
          </p:cNvPr>
          <p:cNvSpPr txBox="1"/>
          <p:nvPr/>
        </p:nvSpPr>
        <p:spPr>
          <a:xfrm>
            <a:off x="5604897" y="5797638"/>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86%</a:t>
            </a:r>
            <a:endParaRPr lang="ko-KR" altLang="en-US"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5" name="차트 4">
            <a:extLst>
              <a:ext uri="{FF2B5EF4-FFF2-40B4-BE49-F238E27FC236}">
                <a16:creationId xmlns:a16="http://schemas.microsoft.com/office/drawing/2014/main" id="{908E4887-8EED-424E-1FAA-09DE888974CF}"/>
              </a:ext>
            </a:extLst>
          </p:cNvPr>
          <p:cNvGraphicFramePr/>
          <p:nvPr>
            <p:extLst>
              <p:ext uri="{D42A27DB-BD31-4B8C-83A1-F6EECF244321}">
                <p14:modId xmlns:p14="http://schemas.microsoft.com/office/powerpoint/2010/main" val="629314400"/>
              </p:ext>
            </p:extLst>
          </p:nvPr>
        </p:nvGraphicFramePr>
        <p:xfrm>
          <a:off x="908049" y="5504107"/>
          <a:ext cx="4730751" cy="828753"/>
        </p:xfrm>
        <a:graphic>
          <a:graphicData uri="http://schemas.openxmlformats.org/drawingml/2006/chart">
            <c:chart xmlns:c="http://schemas.openxmlformats.org/drawingml/2006/chart" xmlns:r="http://schemas.openxmlformats.org/officeDocument/2006/relationships" r:id="rId2"/>
          </a:graphicData>
        </a:graphic>
      </p:graphicFrame>
      <p:sp>
        <p:nvSpPr>
          <p:cNvPr id="13" name="object 14">
            <a:extLst>
              <a:ext uri="{FF2B5EF4-FFF2-40B4-BE49-F238E27FC236}">
                <a16:creationId xmlns:a16="http://schemas.microsoft.com/office/drawing/2014/main" id="{9ABC6D6E-B1E4-F295-A4BB-54357ED876E2}"/>
              </a:ext>
            </a:extLst>
          </p:cNvPr>
          <p:cNvSpPr txBox="1"/>
          <p:nvPr/>
        </p:nvSpPr>
        <p:spPr>
          <a:xfrm>
            <a:off x="1045691" y="6542501"/>
            <a:ext cx="4972050"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기후위험이 다른 유형의 위험에 영향을 미칠 수도 있다고 공시한 은행 비율</a:t>
            </a:r>
          </a:p>
        </p:txBody>
      </p:sp>
      <p:sp>
        <p:nvSpPr>
          <p:cNvPr id="14" name="object 14">
            <a:extLst>
              <a:ext uri="{FF2B5EF4-FFF2-40B4-BE49-F238E27FC236}">
                <a16:creationId xmlns:a16="http://schemas.microsoft.com/office/drawing/2014/main" id="{D826B22A-4153-6C63-6A94-42DF87FF040E}"/>
              </a:ext>
            </a:extLst>
          </p:cNvPr>
          <p:cNvSpPr txBox="1"/>
          <p:nvPr/>
        </p:nvSpPr>
        <p:spPr>
          <a:xfrm>
            <a:off x="5604897" y="7208049"/>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97%</a:t>
            </a:r>
            <a:endParaRPr lang="ko-KR" altLang="en-US"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15" name="차트 14">
            <a:extLst>
              <a:ext uri="{FF2B5EF4-FFF2-40B4-BE49-F238E27FC236}">
                <a16:creationId xmlns:a16="http://schemas.microsoft.com/office/drawing/2014/main" id="{DEA6B3D8-C20D-B48D-89EE-450DE01A9E7D}"/>
              </a:ext>
            </a:extLst>
          </p:cNvPr>
          <p:cNvGraphicFramePr/>
          <p:nvPr>
            <p:extLst>
              <p:ext uri="{D42A27DB-BD31-4B8C-83A1-F6EECF244321}">
                <p14:modId xmlns:p14="http://schemas.microsoft.com/office/powerpoint/2010/main" val="290513289"/>
              </p:ext>
            </p:extLst>
          </p:nvPr>
        </p:nvGraphicFramePr>
        <p:xfrm>
          <a:off x="908049" y="6914518"/>
          <a:ext cx="4730751" cy="828753"/>
        </p:xfrm>
        <a:graphic>
          <a:graphicData uri="http://schemas.openxmlformats.org/drawingml/2006/chart">
            <c:chart xmlns:c="http://schemas.openxmlformats.org/drawingml/2006/chart" xmlns:r="http://schemas.openxmlformats.org/officeDocument/2006/relationships" r:id="rId3"/>
          </a:graphicData>
        </a:graphic>
      </p:graphicFrame>
      <p:sp>
        <p:nvSpPr>
          <p:cNvPr id="16" name="object 14">
            <a:extLst>
              <a:ext uri="{FF2B5EF4-FFF2-40B4-BE49-F238E27FC236}">
                <a16:creationId xmlns:a16="http://schemas.microsoft.com/office/drawing/2014/main" id="{A851D61F-4DAC-B513-2065-EAC961419873}"/>
              </a:ext>
            </a:extLst>
          </p:cNvPr>
          <p:cNvSpPr txBox="1"/>
          <p:nvPr/>
        </p:nvSpPr>
        <p:spPr>
          <a:xfrm>
            <a:off x="1104084" y="7617137"/>
            <a:ext cx="995363"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신용위험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97%</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3" name="object 14">
            <a:extLst>
              <a:ext uri="{FF2B5EF4-FFF2-40B4-BE49-F238E27FC236}">
                <a16:creationId xmlns:a16="http://schemas.microsoft.com/office/drawing/2014/main" id="{06F7C9A4-B64D-BD8D-FBD4-FAED4AFA4360}"/>
              </a:ext>
            </a:extLst>
          </p:cNvPr>
          <p:cNvSpPr txBox="1"/>
          <p:nvPr/>
        </p:nvSpPr>
        <p:spPr>
          <a:xfrm>
            <a:off x="2245427" y="7614870"/>
            <a:ext cx="995363"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평판위험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89%</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4" name="object 14">
            <a:extLst>
              <a:ext uri="{FF2B5EF4-FFF2-40B4-BE49-F238E27FC236}">
                <a16:creationId xmlns:a16="http://schemas.microsoft.com/office/drawing/2014/main" id="{11CDC1ED-EB7D-3260-4FEC-F8809AAF9BB4}"/>
              </a:ext>
            </a:extLst>
          </p:cNvPr>
          <p:cNvSpPr txBox="1"/>
          <p:nvPr/>
        </p:nvSpPr>
        <p:spPr>
          <a:xfrm>
            <a:off x="3346041" y="7614863"/>
            <a:ext cx="995363"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운영위험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83%</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5" name="object 14">
            <a:extLst>
              <a:ext uri="{FF2B5EF4-FFF2-40B4-BE49-F238E27FC236}">
                <a16:creationId xmlns:a16="http://schemas.microsoft.com/office/drawing/2014/main" id="{EC00CB3A-C911-4DDD-4815-AED797EF1516}"/>
              </a:ext>
            </a:extLst>
          </p:cNvPr>
          <p:cNvSpPr txBox="1"/>
          <p:nvPr/>
        </p:nvSpPr>
        <p:spPr>
          <a:xfrm>
            <a:off x="4437129" y="7614863"/>
            <a:ext cx="1552576" cy="196849"/>
          </a:xfrm>
          <a:prstGeom prst="rect">
            <a:avLst/>
          </a:prstGeom>
        </p:spPr>
        <p:txBody>
          <a:bodyPr vert="horz" wrap="square" lIns="0" tIns="12065" rIns="0" bIns="0" rtlCol="0">
            <a:spAutoFit/>
          </a:bodyPr>
          <a:lstStyle/>
          <a:p>
            <a:pPr marR="5080" algn="ctr"/>
            <a:r>
              <a:rPr lang="ko-KR" altLang="en-US" sz="1200" b="1" spc="-50" dirty="0" err="1">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컴플라이언스위험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69%</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6" name="object 14">
            <a:extLst>
              <a:ext uri="{FF2B5EF4-FFF2-40B4-BE49-F238E27FC236}">
                <a16:creationId xmlns:a16="http://schemas.microsoft.com/office/drawing/2014/main" id="{EBDCABE7-7494-C328-6932-A278DE2EF5AE}"/>
              </a:ext>
            </a:extLst>
          </p:cNvPr>
          <p:cNvSpPr txBox="1"/>
          <p:nvPr/>
        </p:nvSpPr>
        <p:spPr>
          <a:xfrm>
            <a:off x="1112793" y="7930374"/>
            <a:ext cx="995363"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시장위험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60%</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7" name="object 14">
            <a:extLst>
              <a:ext uri="{FF2B5EF4-FFF2-40B4-BE49-F238E27FC236}">
                <a16:creationId xmlns:a16="http://schemas.microsoft.com/office/drawing/2014/main" id="{1082CDD3-44D0-0AD6-1EAF-1EAB63A06587}"/>
              </a:ext>
            </a:extLst>
          </p:cNvPr>
          <p:cNvSpPr txBox="1"/>
          <p:nvPr/>
        </p:nvSpPr>
        <p:spPr>
          <a:xfrm>
            <a:off x="2207248" y="7932261"/>
            <a:ext cx="1566227"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배상책임</a:t>
            </a:r>
            <a:r>
              <a:rPr lang="en-US" altLang="ko-KR"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소송위험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51%</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8" name="object 14">
            <a:extLst>
              <a:ext uri="{FF2B5EF4-FFF2-40B4-BE49-F238E27FC236}">
                <a16:creationId xmlns:a16="http://schemas.microsoft.com/office/drawing/2014/main" id="{3E4D47BF-6FD1-A645-D557-9F585BED611C}"/>
              </a:ext>
            </a:extLst>
          </p:cNvPr>
          <p:cNvSpPr txBox="1"/>
          <p:nvPr/>
        </p:nvSpPr>
        <p:spPr>
          <a:xfrm>
            <a:off x="3626168" y="7925458"/>
            <a:ext cx="1566227" cy="196849"/>
          </a:xfrm>
          <a:prstGeom prst="rect">
            <a:avLst/>
          </a:prstGeom>
        </p:spPr>
        <p:txBody>
          <a:bodyPr vert="horz" wrap="square" lIns="0" tIns="12065" rIns="0" bIns="0" rtlCol="0">
            <a:spAutoFit/>
          </a:bodyPr>
          <a:lstStyle/>
          <a:p>
            <a:pPr marR="5080" algn="ctr"/>
            <a:r>
              <a:rPr lang="ko-KR" altLang="en-US" sz="12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유동성위험</a:t>
            </a:r>
            <a:r>
              <a:rPr lang="ko-KR" altLang="en-US" sz="1200" b="1" spc="-50" dirty="0">
                <a:ln>
                  <a:solidFill>
                    <a:srgbClr val="FFFFFF">
                      <a:alpha val="0"/>
                    </a:srgbClr>
                  </a:solidFill>
                </a:ln>
                <a:solidFill>
                  <a:srgbClr val="00B8F6"/>
                </a:soli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40%</a:t>
            </a:r>
            <a:endParaRPr lang="ko-KR" altLang="en-US" sz="12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30" name="object 14">
            <a:extLst>
              <a:ext uri="{FF2B5EF4-FFF2-40B4-BE49-F238E27FC236}">
                <a16:creationId xmlns:a16="http://schemas.microsoft.com/office/drawing/2014/main" id="{EF50FE3F-B169-94F2-0AD0-248AF71CCE13}"/>
              </a:ext>
            </a:extLst>
          </p:cNvPr>
          <p:cNvSpPr txBox="1"/>
          <p:nvPr/>
        </p:nvSpPr>
        <p:spPr>
          <a:xfrm>
            <a:off x="1045691" y="8583578"/>
            <a:ext cx="4972050"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기후위험을 신용 평가</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모니터링 프로세스에 통합</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또는 통합 시작</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을 공시한 은행 비중</a:t>
            </a:r>
          </a:p>
        </p:txBody>
      </p:sp>
      <p:sp>
        <p:nvSpPr>
          <p:cNvPr id="31" name="object 14">
            <a:extLst>
              <a:ext uri="{FF2B5EF4-FFF2-40B4-BE49-F238E27FC236}">
                <a16:creationId xmlns:a16="http://schemas.microsoft.com/office/drawing/2014/main" id="{172FF980-0FBE-FBD4-D8F1-052ACF29F0E4}"/>
              </a:ext>
            </a:extLst>
          </p:cNvPr>
          <p:cNvSpPr txBox="1"/>
          <p:nvPr/>
        </p:nvSpPr>
        <p:spPr>
          <a:xfrm>
            <a:off x="5604897" y="9281210"/>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71%</a:t>
            </a:r>
            <a:endParaRPr lang="ko-KR" altLang="en-US"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32" name="차트 31">
            <a:extLst>
              <a:ext uri="{FF2B5EF4-FFF2-40B4-BE49-F238E27FC236}">
                <a16:creationId xmlns:a16="http://schemas.microsoft.com/office/drawing/2014/main" id="{300DA542-0EE2-15D8-0D27-E542F0DF80DC}"/>
              </a:ext>
            </a:extLst>
          </p:cNvPr>
          <p:cNvGraphicFramePr/>
          <p:nvPr>
            <p:extLst>
              <p:ext uri="{D42A27DB-BD31-4B8C-83A1-F6EECF244321}">
                <p14:modId xmlns:p14="http://schemas.microsoft.com/office/powerpoint/2010/main" val="702625214"/>
              </p:ext>
            </p:extLst>
          </p:nvPr>
        </p:nvGraphicFramePr>
        <p:xfrm>
          <a:off x="908049" y="8987679"/>
          <a:ext cx="4730751" cy="828753"/>
        </p:xfrm>
        <a:graphic>
          <a:graphicData uri="http://schemas.openxmlformats.org/drawingml/2006/chart">
            <c:chart xmlns:c="http://schemas.openxmlformats.org/drawingml/2006/chart" xmlns:r="http://schemas.openxmlformats.org/officeDocument/2006/relationships" r:id="rId4"/>
          </a:graphicData>
        </a:graphic>
      </p:graphicFrame>
      <p:sp>
        <p:nvSpPr>
          <p:cNvPr id="37" name="object 14">
            <a:extLst>
              <a:ext uri="{FF2B5EF4-FFF2-40B4-BE49-F238E27FC236}">
                <a16:creationId xmlns:a16="http://schemas.microsoft.com/office/drawing/2014/main" id="{C01F63AF-79EE-636C-320F-ACB19259FF14}"/>
              </a:ext>
            </a:extLst>
          </p:cNvPr>
          <p:cNvSpPr txBox="1"/>
          <p:nvPr/>
        </p:nvSpPr>
        <p:spPr>
          <a:xfrm>
            <a:off x="969491" y="10030277"/>
            <a:ext cx="4972050"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ECL*</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 측정 시 기후위험을 고려했다고 공시한 은행 비율 </a:t>
            </a:r>
          </a:p>
        </p:txBody>
      </p:sp>
      <p:sp>
        <p:nvSpPr>
          <p:cNvPr id="38" name="object 14">
            <a:extLst>
              <a:ext uri="{FF2B5EF4-FFF2-40B4-BE49-F238E27FC236}">
                <a16:creationId xmlns:a16="http://schemas.microsoft.com/office/drawing/2014/main" id="{B320807C-0A2F-C2AA-9210-BF929D99E0E3}"/>
              </a:ext>
            </a:extLst>
          </p:cNvPr>
          <p:cNvSpPr txBox="1"/>
          <p:nvPr/>
        </p:nvSpPr>
        <p:spPr>
          <a:xfrm>
            <a:off x="5604897" y="10439778"/>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rPr>
              <a:t>43%</a:t>
            </a:r>
            <a:endParaRPr lang="ko-KR" altLang="en-US" sz="1600" b="1" spc="-50" dirty="0">
              <a:ln>
                <a:solidFill>
                  <a:srgbClr val="FFFFFF">
                    <a:alpha val="0"/>
                  </a:srgbClr>
                </a:solidFill>
              </a:ln>
              <a:gradFill>
                <a:gsLst>
                  <a:gs pos="0">
                    <a:srgbClr val="7213E9"/>
                  </a:gs>
                  <a:gs pos="100000">
                    <a:srgbClr val="7213E9"/>
                  </a:gs>
                </a:gsLst>
                <a:lin ang="162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aphicFrame>
        <p:nvGraphicFramePr>
          <p:cNvPr id="39" name="차트 38">
            <a:extLst>
              <a:ext uri="{FF2B5EF4-FFF2-40B4-BE49-F238E27FC236}">
                <a16:creationId xmlns:a16="http://schemas.microsoft.com/office/drawing/2014/main" id="{4797BE93-37C0-2722-DA4D-547386A2C82A}"/>
              </a:ext>
            </a:extLst>
          </p:cNvPr>
          <p:cNvGraphicFramePr/>
          <p:nvPr>
            <p:extLst>
              <p:ext uri="{D42A27DB-BD31-4B8C-83A1-F6EECF244321}">
                <p14:modId xmlns:p14="http://schemas.microsoft.com/office/powerpoint/2010/main" val="2504332857"/>
              </p:ext>
            </p:extLst>
          </p:nvPr>
        </p:nvGraphicFramePr>
        <p:xfrm>
          <a:off x="908050" y="10146247"/>
          <a:ext cx="4572000" cy="828753"/>
        </p:xfrm>
        <a:graphic>
          <a:graphicData uri="http://schemas.openxmlformats.org/drawingml/2006/chart">
            <c:chart xmlns:c="http://schemas.openxmlformats.org/drawingml/2006/chart" xmlns:r="http://schemas.openxmlformats.org/officeDocument/2006/relationships" r:id="rId5"/>
          </a:graphicData>
        </a:graphic>
      </p:graphicFrame>
      <p:grpSp>
        <p:nvGrpSpPr>
          <p:cNvPr id="7" name="그룹 6">
            <a:extLst>
              <a:ext uri="{FF2B5EF4-FFF2-40B4-BE49-F238E27FC236}">
                <a16:creationId xmlns:a16="http://schemas.microsoft.com/office/drawing/2014/main" id="{980D0CFF-7F52-347A-23C8-F9432C46D621}"/>
              </a:ext>
            </a:extLst>
          </p:cNvPr>
          <p:cNvGrpSpPr/>
          <p:nvPr/>
        </p:nvGrpSpPr>
        <p:grpSpPr>
          <a:xfrm>
            <a:off x="697010" y="5105794"/>
            <a:ext cx="230356" cy="249152"/>
            <a:chOff x="697010" y="4599295"/>
            <a:chExt cx="230356" cy="249152"/>
          </a:xfrm>
        </p:grpSpPr>
        <p:sp>
          <p:nvSpPr>
            <p:cNvPr id="10" name="직사각형 9">
              <a:extLst>
                <a:ext uri="{FF2B5EF4-FFF2-40B4-BE49-F238E27FC236}">
                  <a16:creationId xmlns:a16="http://schemas.microsoft.com/office/drawing/2014/main" id="{AE037450-2DFB-863F-0CCA-BF05027A5B0F}"/>
                </a:ext>
              </a:extLst>
            </p:cNvPr>
            <p:cNvSpPr/>
            <p:nvPr/>
          </p:nvSpPr>
          <p:spPr>
            <a:xfrm>
              <a:off x="697010" y="4641690"/>
              <a:ext cx="206757" cy="206757"/>
            </a:xfrm>
            <a:prstGeom prst="rect">
              <a:avLst/>
            </a:prstGeom>
            <a:solidFill>
              <a:schemeClr val="bg1"/>
            </a:solidFill>
            <a:ln>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descr="그래픽, 그래픽 디자인, 예술, 창의성이(가) 표시된 사진&#10;&#10;자동 생성된 설명">
              <a:extLst>
                <a:ext uri="{FF2B5EF4-FFF2-40B4-BE49-F238E27FC236}">
                  <a16:creationId xmlns:a16="http://schemas.microsoft.com/office/drawing/2014/main" id="{92947314-3100-BABF-E396-7D48466AC7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11" y="4599295"/>
              <a:ext cx="188355" cy="219685"/>
            </a:xfrm>
            <a:prstGeom prst="rect">
              <a:avLst/>
            </a:prstGeom>
          </p:spPr>
        </p:pic>
      </p:grpSp>
      <p:grpSp>
        <p:nvGrpSpPr>
          <p:cNvPr id="12" name="그룹 11">
            <a:extLst>
              <a:ext uri="{FF2B5EF4-FFF2-40B4-BE49-F238E27FC236}">
                <a16:creationId xmlns:a16="http://schemas.microsoft.com/office/drawing/2014/main" id="{B8EC2546-39B8-5553-1597-67490A902B66}"/>
              </a:ext>
            </a:extLst>
          </p:cNvPr>
          <p:cNvGrpSpPr/>
          <p:nvPr/>
        </p:nvGrpSpPr>
        <p:grpSpPr>
          <a:xfrm>
            <a:off x="697010" y="6531351"/>
            <a:ext cx="230356" cy="249152"/>
            <a:chOff x="697010" y="4599295"/>
            <a:chExt cx="230356" cy="249152"/>
          </a:xfrm>
        </p:grpSpPr>
        <p:sp>
          <p:nvSpPr>
            <p:cNvPr id="17" name="직사각형 16">
              <a:extLst>
                <a:ext uri="{FF2B5EF4-FFF2-40B4-BE49-F238E27FC236}">
                  <a16:creationId xmlns:a16="http://schemas.microsoft.com/office/drawing/2014/main" id="{58E98ACD-BAAE-419F-D0C8-AF7A25B0A9F4}"/>
                </a:ext>
              </a:extLst>
            </p:cNvPr>
            <p:cNvSpPr/>
            <p:nvPr/>
          </p:nvSpPr>
          <p:spPr>
            <a:xfrm>
              <a:off x="697010" y="4641690"/>
              <a:ext cx="206757" cy="206757"/>
            </a:xfrm>
            <a:prstGeom prst="rect">
              <a:avLst/>
            </a:prstGeom>
            <a:solidFill>
              <a:schemeClr val="bg1"/>
            </a:solidFill>
            <a:ln>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descr="그래픽, 그래픽 디자인, 예술, 창의성이(가) 표시된 사진&#10;&#10;자동 생성된 설명">
              <a:extLst>
                <a:ext uri="{FF2B5EF4-FFF2-40B4-BE49-F238E27FC236}">
                  <a16:creationId xmlns:a16="http://schemas.microsoft.com/office/drawing/2014/main" id="{AA425659-7887-B567-4F0F-0628F7E25F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11" y="4599295"/>
              <a:ext cx="188355" cy="219685"/>
            </a:xfrm>
            <a:prstGeom prst="rect">
              <a:avLst/>
            </a:prstGeom>
          </p:spPr>
        </p:pic>
      </p:grpSp>
      <p:grpSp>
        <p:nvGrpSpPr>
          <p:cNvPr id="46" name="그룹 45">
            <a:extLst>
              <a:ext uri="{FF2B5EF4-FFF2-40B4-BE49-F238E27FC236}">
                <a16:creationId xmlns:a16="http://schemas.microsoft.com/office/drawing/2014/main" id="{51802A7A-0AC9-5FAA-693D-AC43AA20C2A4}"/>
              </a:ext>
            </a:extLst>
          </p:cNvPr>
          <p:cNvGrpSpPr/>
          <p:nvPr/>
        </p:nvGrpSpPr>
        <p:grpSpPr>
          <a:xfrm>
            <a:off x="697010" y="8578025"/>
            <a:ext cx="230356" cy="249152"/>
            <a:chOff x="697010" y="4599295"/>
            <a:chExt cx="230356" cy="249152"/>
          </a:xfrm>
        </p:grpSpPr>
        <p:sp>
          <p:nvSpPr>
            <p:cNvPr id="47" name="직사각형 46">
              <a:extLst>
                <a:ext uri="{FF2B5EF4-FFF2-40B4-BE49-F238E27FC236}">
                  <a16:creationId xmlns:a16="http://schemas.microsoft.com/office/drawing/2014/main" id="{36250CC7-CB5D-5DB3-574E-C5C4F22D65FC}"/>
                </a:ext>
              </a:extLst>
            </p:cNvPr>
            <p:cNvSpPr/>
            <p:nvPr/>
          </p:nvSpPr>
          <p:spPr>
            <a:xfrm>
              <a:off x="697010" y="4641690"/>
              <a:ext cx="206757" cy="206757"/>
            </a:xfrm>
            <a:prstGeom prst="rect">
              <a:avLst/>
            </a:prstGeom>
            <a:solidFill>
              <a:schemeClr val="bg1"/>
            </a:solidFill>
            <a:ln>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8" name="그림 47" descr="그래픽, 그래픽 디자인, 예술, 창의성이(가) 표시된 사진&#10;&#10;자동 생성된 설명">
              <a:extLst>
                <a:ext uri="{FF2B5EF4-FFF2-40B4-BE49-F238E27FC236}">
                  <a16:creationId xmlns:a16="http://schemas.microsoft.com/office/drawing/2014/main" id="{A1F5FDD2-18FC-B48C-3C2C-58B9B803D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11" y="4599295"/>
              <a:ext cx="188355" cy="219685"/>
            </a:xfrm>
            <a:prstGeom prst="rect">
              <a:avLst/>
            </a:prstGeom>
          </p:spPr>
        </p:pic>
      </p:grpSp>
      <p:grpSp>
        <p:nvGrpSpPr>
          <p:cNvPr id="49" name="그룹 48">
            <a:extLst>
              <a:ext uri="{FF2B5EF4-FFF2-40B4-BE49-F238E27FC236}">
                <a16:creationId xmlns:a16="http://schemas.microsoft.com/office/drawing/2014/main" id="{76B15DE9-4304-19F3-9D5C-2E312686F346}"/>
              </a:ext>
            </a:extLst>
          </p:cNvPr>
          <p:cNvGrpSpPr/>
          <p:nvPr/>
        </p:nvGrpSpPr>
        <p:grpSpPr>
          <a:xfrm>
            <a:off x="697010" y="10024239"/>
            <a:ext cx="230356" cy="249152"/>
            <a:chOff x="697010" y="4599295"/>
            <a:chExt cx="230356" cy="249152"/>
          </a:xfrm>
        </p:grpSpPr>
        <p:sp>
          <p:nvSpPr>
            <p:cNvPr id="50" name="직사각형 49">
              <a:extLst>
                <a:ext uri="{FF2B5EF4-FFF2-40B4-BE49-F238E27FC236}">
                  <a16:creationId xmlns:a16="http://schemas.microsoft.com/office/drawing/2014/main" id="{66015B9E-98CF-1C5A-7B2C-50B878766D35}"/>
                </a:ext>
              </a:extLst>
            </p:cNvPr>
            <p:cNvSpPr/>
            <p:nvPr/>
          </p:nvSpPr>
          <p:spPr>
            <a:xfrm>
              <a:off x="697010" y="4641690"/>
              <a:ext cx="206757" cy="206757"/>
            </a:xfrm>
            <a:prstGeom prst="rect">
              <a:avLst/>
            </a:prstGeom>
            <a:solidFill>
              <a:schemeClr val="bg1"/>
            </a:solidFill>
            <a:ln>
              <a:solidFill>
                <a:srgbClr val="7213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 name="그림 50" descr="그래픽, 그래픽 디자인, 예술, 창의성이(가) 표시된 사진&#10;&#10;자동 생성된 설명">
              <a:extLst>
                <a:ext uri="{FF2B5EF4-FFF2-40B4-BE49-F238E27FC236}">
                  <a16:creationId xmlns:a16="http://schemas.microsoft.com/office/drawing/2014/main" id="{9365AD7E-71A9-C6E6-EDD1-1DD790FBF8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11" y="4599295"/>
              <a:ext cx="188355" cy="219685"/>
            </a:xfrm>
            <a:prstGeom prst="rect">
              <a:avLst/>
            </a:prstGeom>
          </p:spPr>
        </p:pic>
      </p:grpSp>
    </p:spTree>
    <p:extLst>
      <p:ext uri="{BB962C8B-B14F-4D97-AF65-F5344CB8AC3E}">
        <p14:creationId xmlns:p14="http://schemas.microsoft.com/office/powerpoint/2010/main" val="134335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잘린 대각선 방향 모서리 1">
            <a:extLst>
              <a:ext uri="{FF2B5EF4-FFF2-40B4-BE49-F238E27FC236}">
                <a16:creationId xmlns:a16="http://schemas.microsoft.com/office/drawing/2014/main" id="{12DD8F56-F26E-766C-AC4E-74527B542D41}"/>
              </a:ext>
            </a:extLst>
          </p:cNvPr>
          <p:cNvSpPr/>
          <p:nvPr/>
        </p:nvSpPr>
        <p:spPr>
          <a:xfrm flipH="1">
            <a:off x="692150" y="1153571"/>
            <a:ext cx="5473699"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3" name="사각형: 잘린 대각선 방향 모서리 2">
            <a:extLst>
              <a:ext uri="{FF2B5EF4-FFF2-40B4-BE49-F238E27FC236}">
                <a16:creationId xmlns:a16="http://schemas.microsoft.com/office/drawing/2014/main" id="{7892038D-95BD-556B-16DB-51F355345768}"/>
              </a:ext>
            </a:extLst>
          </p:cNvPr>
          <p:cNvSpPr/>
          <p:nvPr/>
        </p:nvSpPr>
        <p:spPr>
          <a:xfrm flipH="1">
            <a:off x="547514" y="1161568"/>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지표와 목표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(Metrics and targets)</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4" name="TextBox 3">
            <a:extLst>
              <a:ext uri="{FF2B5EF4-FFF2-40B4-BE49-F238E27FC236}">
                <a16:creationId xmlns:a16="http://schemas.microsoft.com/office/drawing/2014/main" id="{240F09AA-2285-B0FC-B456-41A84B641279}"/>
              </a:ext>
            </a:extLst>
          </p:cNvPr>
          <p:cNvSpPr txBox="1"/>
          <p:nvPr/>
        </p:nvSpPr>
        <p:spPr>
          <a:xfrm>
            <a:off x="1645822" y="1809123"/>
            <a:ext cx="3591048"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기후금융 목표 설정 구체화</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그러나 데이터 품질 확보가 관건</a:t>
            </a:r>
          </a:p>
        </p:txBody>
      </p:sp>
      <p:sp>
        <p:nvSpPr>
          <p:cNvPr id="7" name="직사각형 6">
            <a:extLst>
              <a:ext uri="{FF2B5EF4-FFF2-40B4-BE49-F238E27FC236}">
                <a16:creationId xmlns:a16="http://schemas.microsoft.com/office/drawing/2014/main" id="{3889D232-788C-161E-588D-FF30096C6CF8}"/>
              </a:ext>
            </a:extLst>
          </p:cNvPr>
          <p:cNvSpPr/>
          <p:nvPr/>
        </p:nvSpPr>
        <p:spPr>
          <a:xfrm>
            <a:off x="0" y="2806172"/>
            <a:ext cx="6858000" cy="172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47433E27-6842-0CEC-BB69-905A2519C12D}"/>
              </a:ext>
            </a:extLst>
          </p:cNvPr>
          <p:cNvSpPr txBox="1"/>
          <p:nvPr/>
        </p:nvSpPr>
        <p:spPr>
          <a:xfrm>
            <a:off x="600327" y="2964313"/>
            <a:ext cx="5839788" cy="1384995"/>
          </a:xfrm>
          <a:prstGeom prst="rect">
            <a:avLst/>
          </a:prstGeom>
          <a:noFill/>
        </p:spPr>
        <p:txBody>
          <a:bodyPr wrap="square">
            <a:spAutoFit/>
          </a:bodyPr>
          <a:lstStyle>
            <a:defPPr>
              <a:defRPr lang="en-US"/>
            </a:defPPr>
            <a:lvl1pPr marL="285750" indent="-285750" defTabSz="914400">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pPr>
              <a:spcAft>
                <a:spcPts val="1200"/>
              </a:spcAft>
              <a:buFont typeface="KoPub돋움체 Bold" panose="00000800000000000000" pitchFamily="2" charset="-127"/>
              <a:buChar char="▶"/>
            </a:pPr>
            <a:r>
              <a:rPr lang="ko-KR" altLang="en-US" dirty="0"/>
              <a:t>다수 은행이 지속가능금융의 </a:t>
            </a:r>
            <a:r>
              <a:rPr lang="ko-KR" altLang="en-US" dirty="0" err="1"/>
              <a:t>약정액</a:t>
            </a:r>
            <a:r>
              <a:rPr lang="ko-KR" altLang="en-US" dirty="0"/>
              <a:t> 등 구체적 기후금융 목표를 공시</a:t>
            </a:r>
            <a:endParaRPr lang="en-US" altLang="ko-KR" dirty="0"/>
          </a:p>
          <a:p>
            <a:pPr>
              <a:spcAft>
                <a:spcPts val="1200"/>
              </a:spcAft>
              <a:buFont typeface="KoPub돋움체 Bold" panose="00000800000000000000" pitchFamily="2" charset="-127"/>
              <a:buChar char="▶"/>
            </a:pPr>
            <a:r>
              <a:rPr lang="ko-KR" altLang="en-US" dirty="0"/>
              <a:t>그러나 은행 전체 여신 및 투자 활동과 관련한 금융</a:t>
            </a:r>
            <a:r>
              <a:rPr lang="en-US" altLang="ko-KR" dirty="0"/>
              <a:t>·</a:t>
            </a:r>
            <a:r>
              <a:rPr lang="ko-KR" altLang="en-US" dirty="0"/>
              <a:t>촉진 배출량 공시는 미흡하며</a:t>
            </a:r>
            <a:r>
              <a:rPr lang="en-US" altLang="ko-KR" dirty="0"/>
              <a:t>, </a:t>
            </a:r>
            <a:r>
              <a:rPr lang="ko-KR" altLang="en-US" dirty="0"/>
              <a:t>목표 달성을 위한 구체성 등을 파악하기에는 한계 </a:t>
            </a:r>
            <a:endParaRPr lang="en-US" altLang="ko-KR" dirty="0"/>
          </a:p>
          <a:p>
            <a:pPr>
              <a:spcAft>
                <a:spcPts val="1200"/>
              </a:spcAft>
              <a:buFont typeface="KoPub돋움체 Bold" panose="00000800000000000000" pitchFamily="2" charset="-127"/>
              <a:buChar char="▶"/>
            </a:pPr>
            <a:r>
              <a:rPr lang="ko-KR" altLang="en-US" dirty="0"/>
              <a:t>기후 관련 데이터 품질 문제 해결 및 배출량 측정 방법론 등 개발 필요</a:t>
            </a:r>
            <a:endParaRPr lang="en-US" altLang="ko-KR" dirty="0"/>
          </a:p>
        </p:txBody>
      </p:sp>
      <p:sp>
        <p:nvSpPr>
          <p:cNvPr id="5" name="TextBox 4">
            <a:extLst>
              <a:ext uri="{FF2B5EF4-FFF2-40B4-BE49-F238E27FC236}">
                <a16:creationId xmlns:a16="http://schemas.microsoft.com/office/drawing/2014/main" id="{F3F9EF4B-F0AE-0471-2A7F-954DEBCC3511}"/>
              </a:ext>
            </a:extLst>
          </p:cNvPr>
          <p:cNvSpPr txBox="1"/>
          <p:nvPr/>
        </p:nvSpPr>
        <p:spPr>
          <a:xfrm>
            <a:off x="655517" y="1113415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UK(2023), ‘Banks’ climate-related disclosures (Phase 1)’</a:t>
            </a:r>
          </a:p>
          <a:p>
            <a:pPr algn="l"/>
            <a:r>
              <a:rPr lang="en-US" altLang="ko-KR" sz="900" spc="-50" dirty="0">
                <a:solidFill>
                  <a:schemeClr val="bg1">
                    <a:lumMod val="65000"/>
                  </a:schemeClr>
                </a:solidFill>
              </a:rPr>
              <a:t>Note: </a:t>
            </a:r>
            <a:r>
              <a:rPr lang="ko-KR" altLang="en-US" sz="900" spc="-50" dirty="0">
                <a:solidFill>
                  <a:schemeClr val="bg1">
                    <a:lumMod val="65000"/>
                  </a:schemeClr>
                </a:solidFill>
              </a:rPr>
              <a:t>데이터의 문제</a:t>
            </a:r>
            <a:r>
              <a:rPr lang="en-US" altLang="ko-KR" sz="900" spc="-50" dirty="0">
                <a:solidFill>
                  <a:schemeClr val="bg1">
                    <a:lumMod val="65000"/>
                  </a:schemeClr>
                </a:solidFill>
              </a:rPr>
              <a:t>(data challenges)</a:t>
            </a:r>
            <a:r>
              <a:rPr lang="ko-KR" altLang="en-US" sz="900" spc="-50" dirty="0">
                <a:solidFill>
                  <a:schemeClr val="bg1">
                    <a:lumMod val="65000"/>
                  </a:schemeClr>
                </a:solidFill>
              </a:rPr>
              <a:t>는 데이터 가용성 한계</a:t>
            </a:r>
            <a:r>
              <a:rPr lang="en-US" altLang="ko-KR" sz="900" spc="-50" dirty="0">
                <a:solidFill>
                  <a:schemeClr val="bg1">
                    <a:lumMod val="65000"/>
                  </a:schemeClr>
                </a:solidFill>
              </a:rPr>
              <a:t>, </a:t>
            </a:r>
            <a:r>
              <a:rPr lang="ko-KR" altLang="en-US" sz="900" spc="-50" dirty="0">
                <a:solidFill>
                  <a:schemeClr val="bg1">
                    <a:lumMod val="65000"/>
                  </a:schemeClr>
                </a:solidFill>
              </a:rPr>
              <a:t>품질 신뢰성</a:t>
            </a:r>
            <a:r>
              <a:rPr lang="en-US" altLang="ko-KR" sz="900" spc="-50" dirty="0">
                <a:solidFill>
                  <a:schemeClr val="bg1">
                    <a:lumMod val="65000"/>
                  </a:schemeClr>
                </a:solidFill>
              </a:rPr>
              <a:t>, </a:t>
            </a:r>
            <a:r>
              <a:rPr lang="ko-KR" altLang="en-US" sz="900" spc="-50" dirty="0">
                <a:solidFill>
                  <a:schemeClr val="bg1">
                    <a:lumMod val="65000"/>
                  </a:schemeClr>
                </a:solidFill>
              </a:rPr>
              <a:t>일관성</a:t>
            </a:r>
            <a:r>
              <a:rPr lang="en-US" altLang="ko-KR" sz="900" spc="-50" dirty="0">
                <a:solidFill>
                  <a:schemeClr val="bg1">
                    <a:lumMod val="65000"/>
                  </a:schemeClr>
                </a:solidFill>
              </a:rPr>
              <a:t>, </a:t>
            </a:r>
            <a:r>
              <a:rPr lang="ko-KR" altLang="en-US" sz="900" spc="-50" dirty="0">
                <a:solidFill>
                  <a:schemeClr val="bg1">
                    <a:lumMod val="65000"/>
                  </a:schemeClr>
                </a:solidFill>
              </a:rPr>
              <a:t>시차 등을 포함</a:t>
            </a:r>
            <a:endParaRPr lang="en-US" altLang="ko-KR" sz="900" spc="-50" dirty="0">
              <a:solidFill>
                <a:schemeClr val="bg1">
                  <a:lumMod val="65000"/>
                </a:schemeClr>
              </a:solidFill>
            </a:endParaRPr>
          </a:p>
        </p:txBody>
      </p:sp>
      <p:graphicFrame>
        <p:nvGraphicFramePr>
          <p:cNvPr id="12" name="차트 11">
            <a:extLst>
              <a:ext uri="{FF2B5EF4-FFF2-40B4-BE49-F238E27FC236}">
                <a16:creationId xmlns:a16="http://schemas.microsoft.com/office/drawing/2014/main" id="{6036A459-C0CF-4AC2-97E0-C4F5DE6CC8A4}"/>
              </a:ext>
            </a:extLst>
          </p:cNvPr>
          <p:cNvGraphicFramePr/>
          <p:nvPr>
            <p:extLst>
              <p:ext uri="{D42A27DB-BD31-4B8C-83A1-F6EECF244321}">
                <p14:modId xmlns:p14="http://schemas.microsoft.com/office/powerpoint/2010/main" val="3864008457"/>
              </p:ext>
            </p:extLst>
          </p:nvPr>
        </p:nvGraphicFramePr>
        <p:xfrm>
          <a:off x="920081" y="5535392"/>
          <a:ext cx="4710698" cy="2639104"/>
        </p:xfrm>
        <a:graphic>
          <a:graphicData uri="http://schemas.openxmlformats.org/drawingml/2006/chart">
            <c:chart xmlns:c="http://schemas.openxmlformats.org/drawingml/2006/chart" xmlns:r="http://schemas.openxmlformats.org/officeDocument/2006/relationships" r:id="rId3"/>
          </a:graphicData>
        </a:graphic>
      </p:graphicFrame>
      <p:sp>
        <p:nvSpPr>
          <p:cNvPr id="13" name="object 14">
            <a:extLst>
              <a:ext uri="{FF2B5EF4-FFF2-40B4-BE49-F238E27FC236}">
                <a16:creationId xmlns:a16="http://schemas.microsoft.com/office/drawing/2014/main" id="{E452ACD2-86E5-1C04-5408-972AC56CB2AF}"/>
              </a:ext>
            </a:extLst>
          </p:cNvPr>
          <p:cNvSpPr txBox="1"/>
          <p:nvPr/>
        </p:nvSpPr>
        <p:spPr>
          <a:xfrm>
            <a:off x="5639301" y="5927855"/>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74%</a:t>
            </a:r>
            <a:endParaRPr lang="ko-KR" altLang="en-US"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4" name="object 14">
            <a:extLst>
              <a:ext uri="{FF2B5EF4-FFF2-40B4-BE49-F238E27FC236}">
                <a16:creationId xmlns:a16="http://schemas.microsoft.com/office/drawing/2014/main" id="{E53928B3-6E60-1298-B552-96470FFE27A2}"/>
              </a:ext>
            </a:extLst>
          </p:cNvPr>
          <p:cNvSpPr txBox="1"/>
          <p:nvPr/>
        </p:nvSpPr>
        <p:spPr>
          <a:xfrm>
            <a:off x="5639301" y="6728436"/>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69%</a:t>
            </a:r>
            <a:endParaRPr lang="ko-KR" altLang="en-US"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5" name="object 14">
            <a:extLst>
              <a:ext uri="{FF2B5EF4-FFF2-40B4-BE49-F238E27FC236}">
                <a16:creationId xmlns:a16="http://schemas.microsoft.com/office/drawing/2014/main" id="{8CE0374D-5EA8-CD81-DC91-14E5E2BFDF02}"/>
              </a:ext>
            </a:extLst>
          </p:cNvPr>
          <p:cNvSpPr txBox="1"/>
          <p:nvPr/>
        </p:nvSpPr>
        <p:spPr>
          <a:xfrm>
            <a:off x="5639301" y="7541519"/>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74%</a:t>
            </a:r>
            <a:endParaRPr lang="ko-KR" altLang="en-US"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6" name="object 3">
            <a:extLst>
              <a:ext uri="{FF2B5EF4-FFF2-40B4-BE49-F238E27FC236}">
                <a16:creationId xmlns:a16="http://schemas.microsoft.com/office/drawing/2014/main" id="{5CB67C92-4F0F-5568-4D08-45E326411436}"/>
              </a:ext>
            </a:extLst>
          </p:cNvPr>
          <p:cNvSpPr txBox="1"/>
          <p:nvPr/>
        </p:nvSpPr>
        <p:spPr>
          <a:xfrm>
            <a:off x="1208506" y="5605517"/>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친환경</a:t>
            </a:r>
            <a:r>
              <a:rPr lang="en-US" altLang="ko-KR" dirty="0"/>
              <a:t>/</a:t>
            </a:r>
            <a:r>
              <a:rPr lang="ko-KR" altLang="en-US" dirty="0"/>
              <a:t>지속가능금융 </a:t>
            </a:r>
            <a:r>
              <a:rPr lang="ko-KR" altLang="en-US" dirty="0" err="1"/>
              <a:t>약정액</a:t>
            </a:r>
            <a:r>
              <a:rPr lang="ko-KR" altLang="en-US" dirty="0"/>
              <a:t> 등 </a:t>
            </a:r>
            <a:r>
              <a:rPr lang="en-US" altLang="ko-KR" dirty="0"/>
              <a:t>(</a:t>
            </a:r>
            <a:r>
              <a:rPr lang="ko-KR" altLang="en-US" dirty="0"/>
              <a:t>일반적으로 </a:t>
            </a:r>
            <a:r>
              <a:rPr lang="en-US" altLang="ko-KR" dirty="0"/>
              <a:t>2030</a:t>
            </a:r>
            <a:r>
              <a:rPr lang="ko-KR" altLang="en-US" dirty="0"/>
              <a:t>년까지</a:t>
            </a:r>
            <a:r>
              <a:rPr lang="en-US" altLang="ko-KR" dirty="0"/>
              <a:t>)</a:t>
            </a:r>
            <a:endParaRPr lang="ko-KR" altLang="en-US" dirty="0"/>
          </a:p>
        </p:txBody>
      </p:sp>
      <p:sp>
        <p:nvSpPr>
          <p:cNvPr id="17" name="object 3">
            <a:extLst>
              <a:ext uri="{FF2B5EF4-FFF2-40B4-BE49-F238E27FC236}">
                <a16:creationId xmlns:a16="http://schemas.microsoft.com/office/drawing/2014/main" id="{D2798E4F-5081-A3A5-1C2D-646172B4DC85}"/>
              </a:ext>
            </a:extLst>
          </p:cNvPr>
          <p:cNvSpPr txBox="1"/>
          <p:nvPr/>
        </p:nvSpPr>
        <p:spPr>
          <a:xfrm>
            <a:off x="1208506" y="6412554"/>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ko-KR" altLang="en-US" dirty="0"/>
              <a:t>운영 배출량의 </a:t>
            </a:r>
            <a:r>
              <a:rPr lang="ko-KR" altLang="en-US" dirty="0" err="1"/>
              <a:t>넷제로</a:t>
            </a:r>
            <a:r>
              <a:rPr lang="ko-KR" altLang="en-US" dirty="0"/>
              <a:t> 달성 </a:t>
            </a:r>
            <a:r>
              <a:rPr lang="en-US" altLang="ko-KR" dirty="0"/>
              <a:t>(</a:t>
            </a:r>
            <a:r>
              <a:rPr lang="ko-KR" altLang="en-US" dirty="0"/>
              <a:t>일반적으로 </a:t>
            </a:r>
            <a:r>
              <a:rPr lang="en-US" altLang="ko-KR" dirty="0"/>
              <a:t>2030</a:t>
            </a:r>
            <a:r>
              <a:rPr lang="ko-KR" altLang="en-US" dirty="0"/>
              <a:t>년까지</a:t>
            </a:r>
            <a:r>
              <a:rPr lang="en-US" altLang="ko-KR" dirty="0"/>
              <a:t>)</a:t>
            </a:r>
            <a:endParaRPr lang="ko-KR" altLang="en-US" baseline="30000" dirty="0"/>
          </a:p>
        </p:txBody>
      </p:sp>
      <p:sp>
        <p:nvSpPr>
          <p:cNvPr id="18" name="object 3">
            <a:extLst>
              <a:ext uri="{FF2B5EF4-FFF2-40B4-BE49-F238E27FC236}">
                <a16:creationId xmlns:a16="http://schemas.microsoft.com/office/drawing/2014/main" id="{E8200867-928F-FD85-4648-2EAE5DFBAB15}"/>
              </a:ext>
            </a:extLst>
          </p:cNvPr>
          <p:cNvSpPr txBox="1"/>
          <p:nvPr/>
        </p:nvSpPr>
        <p:spPr>
          <a:xfrm>
            <a:off x="1208506" y="7201302"/>
            <a:ext cx="4273132" cy="197490"/>
          </a:xfrm>
          <a:prstGeom prst="rect">
            <a:avLst/>
          </a:prstGeom>
        </p:spPr>
        <p:txBody>
          <a:bodyPr vert="horz" wrap="square" lIns="0" tIns="12700" rIns="0" bIns="0" rtlCol="0">
            <a:spAutoFit/>
          </a:bodyPr>
          <a:lstStyle>
            <a:defPPr>
              <a:defRPr lang="en-US"/>
            </a:defPPr>
            <a:lvl1pPr marL="12700" marR="5080">
              <a:lnSpc>
                <a:spcPct val="100000"/>
              </a:lnSpc>
              <a:spcBef>
                <a:spcPts val="100"/>
              </a:spcBef>
              <a:defRPr sz="1200" b="1" spc="-5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defRPr>
            </a:lvl1pPr>
          </a:lstStyle>
          <a:p>
            <a:pPr algn="r"/>
            <a:r>
              <a:rPr lang="en-US" altLang="ko-KR" dirty="0"/>
              <a:t>2050</a:t>
            </a:r>
            <a:r>
              <a:rPr lang="ko-KR" altLang="en-US" dirty="0"/>
              <a:t>년까지 금융</a:t>
            </a:r>
            <a:r>
              <a:rPr lang="en-US" altLang="ko-KR" dirty="0"/>
              <a:t>·</a:t>
            </a:r>
            <a:r>
              <a:rPr lang="ko-KR" altLang="en-US" dirty="0"/>
              <a:t>촉진 배출량 감축</a:t>
            </a:r>
            <a:endParaRPr lang="ko-KR" altLang="en-US" baseline="30000" dirty="0"/>
          </a:p>
        </p:txBody>
      </p:sp>
      <p:sp>
        <p:nvSpPr>
          <p:cNvPr id="19" name="object 14">
            <a:extLst>
              <a:ext uri="{FF2B5EF4-FFF2-40B4-BE49-F238E27FC236}">
                <a16:creationId xmlns:a16="http://schemas.microsoft.com/office/drawing/2014/main" id="{673475C2-62C9-ED62-13F3-7EEA3FC84C60}"/>
              </a:ext>
            </a:extLst>
          </p:cNvPr>
          <p:cNvSpPr txBox="1"/>
          <p:nvPr/>
        </p:nvSpPr>
        <p:spPr>
          <a:xfrm>
            <a:off x="1057484" y="5128851"/>
            <a:ext cx="4972050" cy="258404"/>
          </a:xfrm>
          <a:prstGeom prst="rect">
            <a:avLst/>
          </a:prstGeom>
        </p:spPr>
        <p:txBody>
          <a:bodyPr vert="horz" wrap="square" lIns="0" tIns="12065" rIns="0" bIns="0" rtlCol="0">
            <a:spAutoFit/>
          </a:bodyPr>
          <a:lstStyle/>
          <a:p>
            <a:pPr marR="5080"/>
            <a:r>
              <a:rPr lang="ko-KR" altLang="en-US" sz="1600" b="1" spc="-50" dirty="0" err="1">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약정액</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 등 기후금융 목표를 구체적으로 공시한 은행 비율</a:t>
            </a:r>
          </a:p>
        </p:txBody>
      </p:sp>
      <p:sp>
        <p:nvSpPr>
          <p:cNvPr id="20" name="object 14">
            <a:extLst>
              <a:ext uri="{FF2B5EF4-FFF2-40B4-BE49-F238E27FC236}">
                <a16:creationId xmlns:a16="http://schemas.microsoft.com/office/drawing/2014/main" id="{614DEC32-4BB0-2CC3-FB2E-2B4AF458899F}"/>
              </a:ext>
            </a:extLst>
          </p:cNvPr>
          <p:cNvSpPr txBox="1"/>
          <p:nvPr/>
        </p:nvSpPr>
        <p:spPr>
          <a:xfrm>
            <a:off x="1043919" y="8425892"/>
            <a:ext cx="4972050" cy="258404"/>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기후 관련 데이터의 문제</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를 공시한 은행 비율 </a:t>
            </a:r>
          </a:p>
        </p:txBody>
      </p:sp>
      <p:graphicFrame>
        <p:nvGraphicFramePr>
          <p:cNvPr id="21" name="차트 20">
            <a:extLst>
              <a:ext uri="{FF2B5EF4-FFF2-40B4-BE49-F238E27FC236}">
                <a16:creationId xmlns:a16="http://schemas.microsoft.com/office/drawing/2014/main" id="{B8DDD0DF-A320-613F-A04A-1D83AD7C4D55}"/>
              </a:ext>
            </a:extLst>
          </p:cNvPr>
          <p:cNvGraphicFramePr/>
          <p:nvPr>
            <p:extLst>
              <p:ext uri="{D42A27DB-BD31-4B8C-83A1-F6EECF244321}">
                <p14:modId xmlns:p14="http://schemas.microsoft.com/office/powerpoint/2010/main" val="960637499"/>
              </p:ext>
            </p:extLst>
          </p:nvPr>
        </p:nvGraphicFramePr>
        <p:xfrm>
          <a:off x="920081" y="8592080"/>
          <a:ext cx="4710698" cy="828753"/>
        </p:xfrm>
        <a:graphic>
          <a:graphicData uri="http://schemas.openxmlformats.org/drawingml/2006/chart">
            <c:chart xmlns:c="http://schemas.openxmlformats.org/drawingml/2006/chart" xmlns:r="http://schemas.openxmlformats.org/officeDocument/2006/relationships" r:id="rId4"/>
          </a:graphicData>
        </a:graphic>
      </p:graphicFrame>
      <p:sp>
        <p:nvSpPr>
          <p:cNvPr id="22" name="object 14">
            <a:extLst>
              <a:ext uri="{FF2B5EF4-FFF2-40B4-BE49-F238E27FC236}">
                <a16:creationId xmlns:a16="http://schemas.microsoft.com/office/drawing/2014/main" id="{DAFE6E79-F4FB-B293-EBF2-950A894B92A9}"/>
              </a:ext>
            </a:extLst>
          </p:cNvPr>
          <p:cNvSpPr txBox="1"/>
          <p:nvPr/>
        </p:nvSpPr>
        <p:spPr>
          <a:xfrm>
            <a:off x="5639301" y="8878787"/>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54%</a:t>
            </a:r>
            <a:endParaRPr lang="ko-KR" altLang="en-US"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5" name="object 14">
            <a:extLst>
              <a:ext uri="{FF2B5EF4-FFF2-40B4-BE49-F238E27FC236}">
                <a16:creationId xmlns:a16="http://schemas.microsoft.com/office/drawing/2014/main" id="{3D6DA400-5CFA-F953-A11F-B48F3757BABC}"/>
              </a:ext>
            </a:extLst>
          </p:cNvPr>
          <p:cNvSpPr txBox="1"/>
          <p:nvPr/>
        </p:nvSpPr>
        <p:spPr>
          <a:xfrm>
            <a:off x="1043919" y="9756141"/>
            <a:ext cx="4972050" cy="504625"/>
          </a:xfrm>
          <a:prstGeom prst="rect">
            <a:avLst/>
          </a:prstGeom>
        </p:spPr>
        <p:txBody>
          <a:bodyPr vert="horz" wrap="square" lIns="0" tIns="12065" rIns="0" bIns="0" rtlCol="0">
            <a:spAutoFit/>
          </a:bodyPr>
          <a:lstStyle/>
          <a:p>
            <a:pPr marR="5080"/>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연차보고서에 금융</a:t>
            </a:r>
            <a:r>
              <a:rPr lang="en-US" altLang="ko-KR"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600" b="1" spc="-50" dirty="0">
                <a:ln>
                  <a:solidFill>
                    <a:srgbClr val="FFFFFF">
                      <a:alpha val="0"/>
                    </a:srgbClr>
                  </a:solidFill>
                </a:ln>
                <a:solidFill>
                  <a:srgbClr val="595959"/>
                </a:solidFill>
                <a:latin typeface="KoPub돋움체 Bold" panose="00000800000000000000" pitchFamily="2" charset="-127"/>
                <a:ea typeface="KoPub돋움체 Bold" panose="00000800000000000000" pitchFamily="2" charset="-127"/>
                <a:cs typeface="Arial" panose="020B0604020202020204" pitchFamily="34" charset="0"/>
              </a:rPr>
              <a:t>촉진 배출량에 대한 정량적 세부 정보를 공시한 은행 비율 </a:t>
            </a:r>
          </a:p>
        </p:txBody>
      </p:sp>
      <p:graphicFrame>
        <p:nvGraphicFramePr>
          <p:cNvPr id="26" name="차트 25">
            <a:extLst>
              <a:ext uri="{FF2B5EF4-FFF2-40B4-BE49-F238E27FC236}">
                <a16:creationId xmlns:a16="http://schemas.microsoft.com/office/drawing/2014/main" id="{A82BE00C-6376-64A9-FCFB-BDD2CDA77CC4}"/>
              </a:ext>
            </a:extLst>
          </p:cNvPr>
          <p:cNvGraphicFramePr/>
          <p:nvPr>
            <p:extLst>
              <p:ext uri="{D42A27DB-BD31-4B8C-83A1-F6EECF244321}">
                <p14:modId xmlns:p14="http://schemas.microsoft.com/office/powerpoint/2010/main" val="3907386940"/>
              </p:ext>
            </p:extLst>
          </p:nvPr>
        </p:nvGraphicFramePr>
        <p:xfrm>
          <a:off x="920081" y="10132495"/>
          <a:ext cx="4710698" cy="828753"/>
        </p:xfrm>
        <a:graphic>
          <a:graphicData uri="http://schemas.openxmlformats.org/drawingml/2006/chart">
            <c:chart xmlns:c="http://schemas.openxmlformats.org/drawingml/2006/chart" xmlns:r="http://schemas.openxmlformats.org/officeDocument/2006/relationships" r:id="rId5"/>
          </a:graphicData>
        </a:graphic>
      </p:graphicFrame>
      <p:sp>
        <p:nvSpPr>
          <p:cNvPr id="39" name="object 14">
            <a:extLst>
              <a:ext uri="{FF2B5EF4-FFF2-40B4-BE49-F238E27FC236}">
                <a16:creationId xmlns:a16="http://schemas.microsoft.com/office/drawing/2014/main" id="{D3BF93A9-17B2-D259-B785-4CC159872BA1}"/>
              </a:ext>
            </a:extLst>
          </p:cNvPr>
          <p:cNvSpPr txBox="1"/>
          <p:nvPr/>
        </p:nvSpPr>
        <p:spPr>
          <a:xfrm>
            <a:off x="5639301" y="10419202"/>
            <a:ext cx="727982" cy="258404"/>
          </a:xfrm>
          <a:prstGeom prst="rect">
            <a:avLst/>
          </a:prstGeom>
        </p:spPr>
        <p:txBody>
          <a:bodyPr vert="horz" wrap="square" lIns="0" tIns="12065" rIns="0" bIns="0" rtlCol="0">
            <a:spAutoFit/>
          </a:bodyPr>
          <a:lstStyle/>
          <a:p>
            <a:pPr marR="5080"/>
            <a:r>
              <a:rPr lang="en-US" altLang="ko-KR"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43%</a:t>
            </a:r>
            <a:endParaRPr lang="ko-KR" altLang="en-US" sz="1600" b="1" spc="-50" dirty="0">
              <a:ln>
                <a:solidFill>
                  <a:srgbClr val="FFFFFF">
                    <a:alpha val="0"/>
                  </a:srgbClr>
                </a:solidFill>
              </a:ln>
              <a:gradFill>
                <a:gsLst>
                  <a:gs pos="0">
                    <a:srgbClr val="00C0AE"/>
                  </a:gs>
                  <a:gs pos="80000">
                    <a:srgbClr val="00C0AE"/>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1" name="직사각형 10">
            <a:extLst>
              <a:ext uri="{FF2B5EF4-FFF2-40B4-BE49-F238E27FC236}">
                <a16:creationId xmlns:a16="http://schemas.microsoft.com/office/drawing/2014/main" id="{E50B37F2-308D-FB2E-45C0-E54F54BBC793}"/>
              </a:ext>
            </a:extLst>
          </p:cNvPr>
          <p:cNvSpPr/>
          <p:nvPr/>
        </p:nvSpPr>
        <p:spPr>
          <a:xfrm>
            <a:off x="697010" y="5164231"/>
            <a:ext cx="206757" cy="206757"/>
          </a:xfrm>
          <a:prstGeom prst="rect">
            <a:avLst/>
          </a:prstGeom>
          <a:solidFill>
            <a:schemeClr val="bg1"/>
          </a:solidFill>
          <a:ln>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descr="그래픽, 그래픽 디자인, 예술, 디자인이(가) 표시된 사진&#10;&#10;자동 생성된 설명">
            <a:extLst>
              <a:ext uri="{FF2B5EF4-FFF2-40B4-BE49-F238E27FC236}">
                <a16:creationId xmlns:a16="http://schemas.microsoft.com/office/drawing/2014/main" id="{73F9DB18-781C-79C6-5D21-EFC36537B5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229" y="5113481"/>
            <a:ext cx="219644" cy="232012"/>
          </a:xfrm>
          <a:prstGeom prst="rect">
            <a:avLst/>
          </a:prstGeom>
        </p:spPr>
      </p:pic>
      <p:sp>
        <p:nvSpPr>
          <p:cNvPr id="28" name="직사각형 27">
            <a:extLst>
              <a:ext uri="{FF2B5EF4-FFF2-40B4-BE49-F238E27FC236}">
                <a16:creationId xmlns:a16="http://schemas.microsoft.com/office/drawing/2014/main" id="{B7941188-4D29-DADD-C1BF-A6B3BABBD368}"/>
              </a:ext>
            </a:extLst>
          </p:cNvPr>
          <p:cNvSpPr/>
          <p:nvPr/>
        </p:nvSpPr>
        <p:spPr>
          <a:xfrm>
            <a:off x="697010" y="8460603"/>
            <a:ext cx="206757" cy="206757"/>
          </a:xfrm>
          <a:prstGeom prst="rect">
            <a:avLst/>
          </a:prstGeom>
          <a:solidFill>
            <a:schemeClr val="bg1"/>
          </a:solidFill>
          <a:ln>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9" name="그림 28" descr="그래픽, 그래픽 디자인, 예술, 디자인이(가) 표시된 사진&#10;&#10;자동 생성된 설명">
            <a:extLst>
              <a:ext uri="{FF2B5EF4-FFF2-40B4-BE49-F238E27FC236}">
                <a16:creationId xmlns:a16="http://schemas.microsoft.com/office/drawing/2014/main" id="{80B6D30E-ED25-1B10-1429-A73013AE0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229" y="8409853"/>
            <a:ext cx="219644" cy="232012"/>
          </a:xfrm>
          <a:prstGeom prst="rect">
            <a:avLst/>
          </a:prstGeom>
        </p:spPr>
      </p:pic>
      <p:sp>
        <p:nvSpPr>
          <p:cNvPr id="30" name="직사각형 29">
            <a:extLst>
              <a:ext uri="{FF2B5EF4-FFF2-40B4-BE49-F238E27FC236}">
                <a16:creationId xmlns:a16="http://schemas.microsoft.com/office/drawing/2014/main" id="{468865FE-8E74-D98E-C319-67A4A955759A}"/>
              </a:ext>
            </a:extLst>
          </p:cNvPr>
          <p:cNvSpPr/>
          <p:nvPr/>
        </p:nvSpPr>
        <p:spPr>
          <a:xfrm>
            <a:off x="697010" y="9786352"/>
            <a:ext cx="206757" cy="206757"/>
          </a:xfrm>
          <a:prstGeom prst="rect">
            <a:avLst/>
          </a:prstGeom>
          <a:solidFill>
            <a:schemeClr val="bg1"/>
          </a:solidFill>
          <a:ln>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그림 30" descr="그래픽, 그래픽 디자인, 예술, 디자인이(가) 표시된 사진&#10;&#10;자동 생성된 설명">
            <a:extLst>
              <a:ext uri="{FF2B5EF4-FFF2-40B4-BE49-F238E27FC236}">
                <a16:creationId xmlns:a16="http://schemas.microsoft.com/office/drawing/2014/main" id="{6CC76EF5-BFD5-BC90-E3FF-9886F8421F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229" y="9735602"/>
            <a:ext cx="219644" cy="232012"/>
          </a:xfrm>
          <a:prstGeom prst="rect">
            <a:avLst/>
          </a:prstGeom>
        </p:spPr>
      </p:pic>
    </p:spTree>
    <p:extLst>
      <p:ext uri="{BB962C8B-B14F-4D97-AF65-F5344CB8AC3E}">
        <p14:creationId xmlns:p14="http://schemas.microsoft.com/office/powerpoint/2010/main" val="337266466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78007A509638504CA075577B0A78C43C" ma:contentTypeVersion="79" ma:contentTypeDescription="Create a new document." ma:contentTypeScope="" ma:versionID="ac89fd6dcdd0d1016bba4940062766aa">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61e6b13383bb8df87d79ea582f60f575"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콘텐츠 형식"/>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20230809_GTL_은행의 기후공시 벤치마킹 분석 </Korean_x0020_Title>
    <Global_x0020_Country_metalogix xmlns="1c657212-07cd-4eb2-8173-68663959c5b7" xsi:nil="true"/>
    <Economy xmlns="1c657212-07cd-4eb2-8173-68663959c5b7" xsi:nil="true"/>
    <Publication_x0020_Date_metalogix xmlns="1c657212-07cd-4eb2-8173-68663959c5b7">2023-08-08T15:00:00+00:00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Financial Services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F3FE7-1835-4ABE-A005-9E483E8C96B9}"/>
</file>

<file path=customXml/itemProps2.xml><?xml version="1.0" encoding="utf-8"?>
<ds:datastoreItem xmlns:ds="http://schemas.openxmlformats.org/officeDocument/2006/customXml" ds:itemID="{7F88044C-D3C5-4E5C-8B9F-18E51073492A}">
  <ds:schemaRefs>
    <ds:schemaRef ds:uri="http://purl.org/dc/elements/1.1/"/>
    <ds:schemaRef ds:uri="http://purl.org/dc/terms/"/>
    <ds:schemaRef ds:uri="a6565e09-5864-4678-8d5f-23ac74c58b18"/>
    <ds:schemaRef ds:uri="http://schemas.microsoft.com/office/2006/metadata/properties"/>
    <ds:schemaRef ds:uri="http://www.w3.org/XML/1998/namespace"/>
    <ds:schemaRef ds:uri="http://schemas.microsoft.com/office/2006/documentManagement/types"/>
    <ds:schemaRef ds:uri="4243d5be-521d-4052-81ca-f0f31ea6f2da"/>
    <ds:schemaRef ds:uri="http://purl.org/dc/dcmitype/"/>
    <ds:schemaRef ds:uri="http://schemas.microsoft.com/office/infopath/2007/PartnerControls"/>
    <ds:schemaRef ds:uri="http://schemas.openxmlformats.org/package/2006/metadata/core-properties"/>
    <ds:schemaRef ds:uri="e2073511-092b-453c-86c4-757771ac7067"/>
  </ds:schemaRefs>
</ds:datastoreItem>
</file>

<file path=customXml/itemProps3.xml><?xml version="1.0" encoding="utf-8"?>
<ds:datastoreItem xmlns:ds="http://schemas.openxmlformats.org/officeDocument/2006/customXml" ds:itemID="{7C6003FD-FB82-46C7-A104-1946A7823A6D}">
  <ds:schemaRefs>
    <ds:schemaRef ds:uri="http://schemas.microsoft.com/sharepoint/v3/contenttype/fo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Office Theme</Template>
  <TotalTime>36072</TotalTime>
  <Words>1722</Words>
  <Application>Microsoft Office PowerPoint</Application>
  <PresentationFormat>와이드스크린</PresentationFormat>
  <Paragraphs>214</Paragraphs>
  <Slides>11</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11</vt:i4>
      </vt:variant>
    </vt:vector>
  </HeadingPairs>
  <TitlesOfParts>
    <vt:vector size="20" baseType="lpstr">
      <vt:lpstr>KoPub돋움체 Bold</vt:lpstr>
      <vt:lpstr>KoPub돋움체 Medium</vt:lpstr>
      <vt:lpstr>맑은 고딕</vt:lpstr>
      <vt:lpstr>Arial</vt:lpstr>
      <vt:lpstr>Calibri</vt:lpstr>
      <vt:lpstr>Calibri Light</vt:lpstr>
      <vt:lpstr>KPMG Bold</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20230809_GTL_은행의 기후공시 벤치마킹 분석 </dc:title>
  <dc:creator>삼정kpmg 경제연구원</dc:creator>
  <cp:lastModifiedBy>Choi, Yeon-Kyung (KR/ERI)</cp:lastModifiedBy>
  <cp:revision>1408</cp:revision>
  <cp:lastPrinted>2023-07-24T06:53:11Z</cp:lastPrinted>
  <dcterms:created xsi:type="dcterms:W3CDTF">2023-04-25T09:37:50Z</dcterms:created>
  <dcterms:modified xsi:type="dcterms:W3CDTF">2023-08-08T04:19:39Z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