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66" r:id="rId5"/>
    <p:sldId id="256" r:id="rId6"/>
    <p:sldId id="257" r:id="rId7"/>
    <p:sldId id="277" r:id="rId8"/>
    <p:sldId id="276" r:id="rId9"/>
    <p:sldId id="271" r:id="rId10"/>
    <p:sldId id="273" r:id="rId11"/>
    <p:sldId id="272" r:id="rId12"/>
    <p:sldId id="274" r:id="rId13"/>
    <p:sldId id="275" r:id="rId14"/>
    <p:sldId id="279" r:id="rId15"/>
    <p:sldId id="265" r:id="rId16"/>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pos="3793" userDrawn="1">
          <p15:clr>
            <a:srgbClr val="A4A3A4"/>
          </p15:clr>
        </p15:guide>
        <p15:guide id="7" pos="527" userDrawn="1">
          <p15:clr>
            <a:srgbClr val="A4A3A4"/>
          </p15:clr>
        </p15:guide>
        <p15:guide id="9" orient="horz" pos="6584" userDrawn="1">
          <p15:clr>
            <a:srgbClr val="A4A3A4"/>
          </p15:clr>
        </p15:guide>
        <p15:guide id="10" orient="horz" pos="710" userDrawn="1">
          <p15:clr>
            <a:srgbClr val="A4A3A4"/>
          </p15:clr>
        </p15:guide>
        <p15:guide id="11" pos="77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D4F9"/>
    <a:srgbClr val="00B8F5"/>
    <a:srgbClr val="01219A"/>
    <a:srgbClr val="1E49E2"/>
    <a:srgbClr val="7213EA"/>
    <a:srgbClr val="FD349C"/>
    <a:srgbClr val="00C0AE"/>
    <a:srgbClr val="ACEAFF"/>
    <a:srgbClr val="C7A1F7"/>
    <a:srgbClr val="00A6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97089" autoAdjust="0"/>
  </p:normalViewPr>
  <p:slideViewPr>
    <p:cSldViewPr snapToGrid="0" showGuides="1">
      <p:cViewPr varScale="1">
        <p:scale>
          <a:sx n="41" d="100"/>
          <a:sy n="41" d="100"/>
        </p:scale>
        <p:origin x="2874" y="72"/>
      </p:cViewPr>
      <p:guideLst>
        <p:guide pos="3793"/>
        <p:guide pos="527"/>
        <p:guide orient="horz" pos="6584"/>
        <p:guide orient="horz" pos="710"/>
        <p:guide pos="77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297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815664754302819E-2"/>
          <c:y val="7.9914137451810044E-2"/>
          <c:w val="0.81289901293518152"/>
          <c:h val="0.61522709962834476"/>
        </c:manualLayout>
      </c:layout>
      <c:barChart>
        <c:barDir val="col"/>
        <c:grouping val="clustered"/>
        <c:varyColors val="0"/>
        <c:ser>
          <c:idx val="0"/>
          <c:order val="0"/>
          <c:tx>
            <c:strRef>
              <c:f>Sheet1!$B$1</c:f>
              <c:strCache>
                <c:ptCount val="1"/>
                <c:pt idx="0">
                  <c:v>투자 규모(좌)</c:v>
                </c:pt>
              </c:strCache>
            </c:strRef>
          </c:tx>
          <c:spPr>
            <a:solidFill>
              <a:srgbClr val="66D4F9"/>
            </a:solidFill>
            <a:ln>
              <a:noFill/>
            </a:ln>
            <a:effectLst/>
          </c:spPr>
          <c:invertIfNegative val="0"/>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Sheet1!$B$3:$B$35</c:f>
              <c:numCache>
                <c:formatCode>General</c:formatCode>
                <c:ptCount val="33"/>
                <c:pt idx="0">
                  <c:v>41.989732107875</c:v>
                </c:pt>
                <c:pt idx="1">
                  <c:v>57.066306007149002</c:v>
                </c:pt>
                <c:pt idx="2">
                  <c:v>40.878097366612998</c:v>
                </c:pt>
                <c:pt idx="3">
                  <c:v>50.640706325379</c:v>
                </c:pt>
                <c:pt idx="4">
                  <c:v>62.758942805944997</c:v>
                </c:pt>
                <c:pt idx="5">
                  <c:v>42.344835378527996</c:v>
                </c:pt>
                <c:pt idx="6">
                  <c:v>41.482045368580003</c:v>
                </c:pt>
                <c:pt idx="7">
                  <c:v>39.812906990404002</c:v>
                </c:pt>
                <c:pt idx="8">
                  <c:v>52.384959257119995</c:v>
                </c:pt>
                <c:pt idx="9">
                  <c:v>60.097642626378004</c:v>
                </c:pt>
                <c:pt idx="10">
                  <c:v>62.463626883784997</c:v>
                </c:pt>
                <c:pt idx="11">
                  <c:v>79.378182066365</c:v>
                </c:pt>
                <c:pt idx="12">
                  <c:v>91.810184253749</c:v>
                </c:pt>
                <c:pt idx="13">
                  <c:v>79.14430250028299</c:v>
                </c:pt>
                <c:pt idx="14">
                  <c:v>104.864569555062</c:v>
                </c:pt>
                <c:pt idx="15">
                  <c:v>76.936320074988998</c:v>
                </c:pt>
                <c:pt idx="16">
                  <c:v>73.692397654263999</c:v>
                </c:pt>
                <c:pt idx="17">
                  <c:v>89.188884756113993</c:v>
                </c:pt>
                <c:pt idx="18">
                  <c:v>88.021580500805996</c:v>
                </c:pt>
                <c:pt idx="19">
                  <c:v>79.243687254735008</c:v>
                </c:pt>
                <c:pt idx="20">
                  <c:v>77.258761065963</c:v>
                </c:pt>
                <c:pt idx="21">
                  <c:v>101.07662943239499</c:v>
                </c:pt>
                <c:pt idx="22">
                  <c:v>115.642652750899</c:v>
                </c:pt>
                <c:pt idx="23">
                  <c:v>161.43981552966099</c:v>
                </c:pt>
                <c:pt idx="24">
                  <c:v>176.76043389921401</c:v>
                </c:pt>
                <c:pt idx="25">
                  <c:v>193.94326035499898</c:v>
                </c:pt>
                <c:pt idx="26">
                  <c:v>212.96241457791601</c:v>
                </c:pt>
                <c:pt idx="27">
                  <c:v>178.22515340714799</c:v>
                </c:pt>
                <c:pt idx="28">
                  <c:v>152.90712178666101</c:v>
                </c:pt>
                <c:pt idx="29">
                  <c:v>104.020922124457</c:v>
                </c:pt>
                <c:pt idx="30">
                  <c:v>90.71833756961</c:v>
                </c:pt>
                <c:pt idx="31">
                  <c:v>86.203522080858008</c:v>
                </c:pt>
                <c:pt idx="32">
                  <c:v>77.435956227400993</c:v>
                </c:pt>
              </c:numCache>
            </c:numRef>
          </c:val>
          <c:extLst>
            <c:ext xmlns:c16="http://schemas.microsoft.com/office/drawing/2014/chart" uri="{C3380CC4-5D6E-409C-BE32-E72D297353CC}">
              <c16:uniqueId val="{00000000-40B8-48CE-901D-427CF03E84D2}"/>
            </c:ext>
          </c:extLst>
        </c:ser>
        <c:dLbls>
          <c:showLegendKey val="0"/>
          <c:showVal val="0"/>
          <c:showCatName val="0"/>
          <c:showSerName val="0"/>
          <c:showPercent val="0"/>
          <c:showBubbleSize val="0"/>
        </c:dLbls>
        <c:gapWidth val="100"/>
        <c:overlap val="-27"/>
        <c:axId val="78695600"/>
        <c:axId val="78710992"/>
      </c:barChart>
      <c:lineChart>
        <c:grouping val="standard"/>
        <c:varyColors val="0"/>
        <c:ser>
          <c:idx val="1"/>
          <c:order val="1"/>
          <c:tx>
            <c:strRef>
              <c:f>Sheet1!$C$1</c:f>
              <c:strCache>
                <c:ptCount val="1"/>
                <c:pt idx="0">
                  <c:v>투자 건수(우)</c:v>
                </c:pt>
              </c:strCache>
            </c:strRef>
          </c:tx>
          <c:spPr>
            <a:ln w="25400" cap="rnd">
              <a:solidFill>
                <a:srgbClr val="1E49E2"/>
              </a:solidFill>
              <a:round/>
            </a:ln>
            <a:effectLst/>
          </c:spPr>
          <c:marker>
            <c:symbol val="none"/>
          </c:marker>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Sheet1!$C$3:$C$35</c:f>
              <c:numCache>
                <c:formatCode>General</c:formatCode>
                <c:ptCount val="33"/>
                <c:pt idx="0">
                  <c:v>7231</c:v>
                </c:pt>
                <c:pt idx="1">
                  <c:v>7260</c:v>
                </c:pt>
                <c:pt idx="2">
                  <c:v>7562</c:v>
                </c:pt>
                <c:pt idx="3">
                  <c:v>8641</c:v>
                </c:pt>
                <c:pt idx="4">
                  <c:v>7432</c:v>
                </c:pt>
                <c:pt idx="5">
                  <c:v>7052</c:v>
                </c:pt>
                <c:pt idx="6">
                  <c:v>7545</c:v>
                </c:pt>
                <c:pt idx="7">
                  <c:v>8757</c:v>
                </c:pt>
                <c:pt idx="8">
                  <c:v>7910</c:v>
                </c:pt>
                <c:pt idx="9">
                  <c:v>7829</c:v>
                </c:pt>
                <c:pt idx="10">
                  <c:v>8328</c:v>
                </c:pt>
                <c:pt idx="11">
                  <c:v>10220</c:v>
                </c:pt>
                <c:pt idx="12">
                  <c:v>8866</c:v>
                </c:pt>
                <c:pt idx="13">
                  <c:v>8614</c:v>
                </c:pt>
                <c:pt idx="14">
                  <c:v>9042</c:v>
                </c:pt>
                <c:pt idx="15">
                  <c:v>10439</c:v>
                </c:pt>
                <c:pt idx="16">
                  <c:v>9013</c:v>
                </c:pt>
                <c:pt idx="17">
                  <c:v>9149</c:v>
                </c:pt>
                <c:pt idx="18">
                  <c:v>9642</c:v>
                </c:pt>
                <c:pt idx="19">
                  <c:v>10598</c:v>
                </c:pt>
                <c:pt idx="20">
                  <c:v>8679</c:v>
                </c:pt>
                <c:pt idx="21">
                  <c:v>9401</c:v>
                </c:pt>
                <c:pt idx="22">
                  <c:v>10870</c:v>
                </c:pt>
                <c:pt idx="23">
                  <c:v>13713</c:v>
                </c:pt>
                <c:pt idx="24">
                  <c:v>12749</c:v>
                </c:pt>
                <c:pt idx="25">
                  <c:v>13162</c:v>
                </c:pt>
                <c:pt idx="26">
                  <c:v>14268</c:v>
                </c:pt>
                <c:pt idx="27">
                  <c:v>15130</c:v>
                </c:pt>
                <c:pt idx="28">
                  <c:v>12696</c:v>
                </c:pt>
                <c:pt idx="29">
                  <c:v>11282</c:v>
                </c:pt>
                <c:pt idx="30">
                  <c:v>10868</c:v>
                </c:pt>
                <c:pt idx="31">
                  <c:v>10121</c:v>
                </c:pt>
                <c:pt idx="32">
                  <c:v>7783</c:v>
                </c:pt>
              </c:numCache>
            </c:numRef>
          </c:val>
          <c:smooth val="0"/>
          <c:extLst>
            <c:ext xmlns:c16="http://schemas.microsoft.com/office/drawing/2014/chart" uri="{C3380CC4-5D6E-409C-BE32-E72D297353CC}">
              <c16:uniqueId val="{00000001-40B8-48CE-901D-427CF03E84D2}"/>
            </c:ext>
          </c:extLst>
        </c:ser>
        <c:ser>
          <c:idx val="2"/>
          <c:order val="2"/>
          <c:tx>
            <c:strRef>
              <c:f>Sheet1!$D$1</c:f>
              <c:strCache>
                <c:ptCount val="1"/>
                <c:pt idx="0">
                  <c:v>앤젤&amp;시드(Angel&amp;Seed, 우)</c:v>
                </c:pt>
              </c:strCache>
            </c:strRef>
          </c:tx>
          <c:spPr>
            <a:ln w="25400" cap="rnd">
              <a:solidFill>
                <a:srgbClr val="7113EA"/>
              </a:solidFill>
              <a:round/>
            </a:ln>
            <a:effectLst/>
          </c:spPr>
          <c:marker>
            <c:symbol val="none"/>
          </c:marker>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Sheet1!$D$3:$D$35</c:f>
              <c:numCache>
                <c:formatCode>General</c:formatCode>
                <c:ptCount val="33"/>
                <c:pt idx="0">
                  <c:v>3103</c:v>
                </c:pt>
                <c:pt idx="1">
                  <c:v>3019</c:v>
                </c:pt>
                <c:pt idx="2">
                  <c:v>3163</c:v>
                </c:pt>
                <c:pt idx="3">
                  <c:v>3563</c:v>
                </c:pt>
                <c:pt idx="4">
                  <c:v>3034</c:v>
                </c:pt>
                <c:pt idx="5">
                  <c:v>2842</c:v>
                </c:pt>
                <c:pt idx="6">
                  <c:v>2871</c:v>
                </c:pt>
                <c:pt idx="7">
                  <c:v>3370</c:v>
                </c:pt>
                <c:pt idx="8">
                  <c:v>2954</c:v>
                </c:pt>
                <c:pt idx="9">
                  <c:v>2991</c:v>
                </c:pt>
                <c:pt idx="10">
                  <c:v>3154</c:v>
                </c:pt>
                <c:pt idx="11">
                  <c:v>3852</c:v>
                </c:pt>
                <c:pt idx="12">
                  <c:v>3249</c:v>
                </c:pt>
                <c:pt idx="13">
                  <c:v>3060</c:v>
                </c:pt>
                <c:pt idx="14">
                  <c:v>3446</c:v>
                </c:pt>
                <c:pt idx="15">
                  <c:v>3938</c:v>
                </c:pt>
                <c:pt idx="16">
                  <c:v>3401</c:v>
                </c:pt>
                <c:pt idx="17">
                  <c:v>3540</c:v>
                </c:pt>
                <c:pt idx="18">
                  <c:v>3786</c:v>
                </c:pt>
                <c:pt idx="19">
                  <c:v>4188</c:v>
                </c:pt>
                <c:pt idx="20">
                  <c:v>3257</c:v>
                </c:pt>
                <c:pt idx="21">
                  <c:v>3543</c:v>
                </c:pt>
                <c:pt idx="22">
                  <c:v>4028</c:v>
                </c:pt>
                <c:pt idx="23">
                  <c:v>4936</c:v>
                </c:pt>
                <c:pt idx="24">
                  <c:v>4741</c:v>
                </c:pt>
                <c:pt idx="25">
                  <c:v>4776</c:v>
                </c:pt>
                <c:pt idx="26">
                  <c:v>5325</c:v>
                </c:pt>
                <c:pt idx="27">
                  <c:v>5333</c:v>
                </c:pt>
                <c:pt idx="28">
                  <c:v>4590</c:v>
                </c:pt>
                <c:pt idx="29">
                  <c:v>3899</c:v>
                </c:pt>
                <c:pt idx="30">
                  <c:v>3463</c:v>
                </c:pt>
                <c:pt idx="31">
                  <c:v>3028</c:v>
                </c:pt>
                <c:pt idx="32">
                  <c:v>2230</c:v>
                </c:pt>
              </c:numCache>
            </c:numRef>
          </c:val>
          <c:smooth val="0"/>
          <c:extLst>
            <c:ext xmlns:c16="http://schemas.microsoft.com/office/drawing/2014/chart" uri="{C3380CC4-5D6E-409C-BE32-E72D297353CC}">
              <c16:uniqueId val="{00000002-40B8-48CE-901D-427CF03E84D2}"/>
            </c:ext>
          </c:extLst>
        </c:ser>
        <c:ser>
          <c:idx val="3"/>
          <c:order val="3"/>
          <c:tx>
            <c:strRef>
              <c:f>Sheet1!$E$1</c:f>
              <c:strCache>
                <c:ptCount val="1"/>
                <c:pt idx="0">
                  <c:v>초기 VC(Early, 우)</c:v>
                </c:pt>
              </c:strCache>
            </c:strRef>
          </c:tx>
          <c:spPr>
            <a:ln w="25400" cap="rnd">
              <a:solidFill>
                <a:srgbClr val="FD349C"/>
              </a:solidFill>
              <a:round/>
            </a:ln>
            <a:effectLst/>
          </c:spPr>
          <c:marker>
            <c:symbol val="none"/>
          </c:marker>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Sheet1!$E$3:$E$35</c:f>
              <c:numCache>
                <c:formatCode>General</c:formatCode>
                <c:ptCount val="33"/>
                <c:pt idx="0">
                  <c:v>2673</c:v>
                </c:pt>
                <c:pt idx="1">
                  <c:v>2794</c:v>
                </c:pt>
                <c:pt idx="2">
                  <c:v>2888</c:v>
                </c:pt>
                <c:pt idx="3">
                  <c:v>3234</c:v>
                </c:pt>
                <c:pt idx="4">
                  <c:v>2871</c:v>
                </c:pt>
                <c:pt idx="5">
                  <c:v>2735</c:v>
                </c:pt>
                <c:pt idx="6">
                  <c:v>3043</c:v>
                </c:pt>
                <c:pt idx="7">
                  <c:v>3351</c:v>
                </c:pt>
                <c:pt idx="8">
                  <c:v>3136</c:v>
                </c:pt>
                <c:pt idx="9">
                  <c:v>3059</c:v>
                </c:pt>
                <c:pt idx="10">
                  <c:v>3325</c:v>
                </c:pt>
                <c:pt idx="11">
                  <c:v>3942</c:v>
                </c:pt>
                <c:pt idx="12">
                  <c:v>3449</c:v>
                </c:pt>
                <c:pt idx="13">
                  <c:v>3394</c:v>
                </c:pt>
                <c:pt idx="14">
                  <c:v>3401</c:v>
                </c:pt>
                <c:pt idx="15">
                  <c:v>3740</c:v>
                </c:pt>
                <c:pt idx="16">
                  <c:v>3137</c:v>
                </c:pt>
                <c:pt idx="17">
                  <c:v>3158</c:v>
                </c:pt>
                <c:pt idx="18">
                  <c:v>3342</c:v>
                </c:pt>
                <c:pt idx="19">
                  <c:v>3312</c:v>
                </c:pt>
                <c:pt idx="20">
                  <c:v>2689</c:v>
                </c:pt>
                <c:pt idx="21">
                  <c:v>3033</c:v>
                </c:pt>
                <c:pt idx="22">
                  <c:v>3553</c:v>
                </c:pt>
                <c:pt idx="23">
                  <c:v>4458</c:v>
                </c:pt>
                <c:pt idx="24">
                  <c:v>4035</c:v>
                </c:pt>
                <c:pt idx="25">
                  <c:v>4334</c:v>
                </c:pt>
                <c:pt idx="26">
                  <c:v>4701</c:v>
                </c:pt>
                <c:pt idx="27">
                  <c:v>4950</c:v>
                </c:pt>
                <c:pt idx="28">
                  <c:v>4109</c:v>
                </c:pt>
                <c:pt idx="29">
                  <c:v>3857</c:v>
                </c:pt>
                <c:pt idx="30">
                  <c:v>3812</c:v>
                </c:pt>
                <c:pt idx="31">
                  <c:v>3390</c:v>
                </c:pt>
                <c:pt idx="32">
                  <c:v>2696</c:v>
                </c:pt>
              </c:numCache>
            </c:numRef>
          </c:val>
          <c:smooth val="0"/>
          <c:extLst>
            <c:ext xmlns:c16="http://schemas.microsoft.com/office/drawing/2014/chart" uri="{C3380CC4-5D6E-409C-BE32-E72D297353CC}">
              <c16:uniqueId val="{00000003-40B8-48CE-901D-427CF03E84D2}"/>
            </c:ext>
          </c:extLst>
        </c:ser>
        <c:ser>
          <c:idx val="4"/>
          <c:order val="4"/>
          <c:tx>
            <c:strRef>
              <c:f>Sheet1!$F$1</c:f>
              <c:strCache>
                <c:ptCount val="1"/>
                <c:pt idx="0">
                  <c:v>후기 VC (Later, 우)</c:v>
                </c:pt>
              </c:strCache>
            </c:strRef>
          </c:tx>
          <c:spPr>
            <a:ln w="25400" cap="rnd">
              <a:solidFill>
                <a:srgbClr val="00C0AE"/>
              </a:solidFill>
              <a:round/>
            </a:ln>
            <a:effectLst/>
          </c:spPr>
          <c:marker>
            <c:symbol val="none"/>
          </c:marker>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Sheet1!$F$3:$F$35</c:f>
              <c:numCache>
                <c:formatCode>General</c:formatCode>
                <c:ptCount val="33"/>
                <c:pt idx="0">
                  <c:v>1290</c:v>
                </c:pt>
                <c:pt idx="1">
                  <c:v>1275</c:v>
                </c:pt>
                <c:pt idx="2">
                  <c:v>1339</c:v>
                </c:pt>
                <c:pt idx="3">
                  <c:v>1653</c:v>
                </c:pt>
                <c:pt idx="4">
                  <c:v>1363</c:v>
                </c:pt>
                <c:pt idx="5">
                  <c:v>1300</c:v>
                </c:pt>
                <c:pt idx="6">
                  <c:v>1443</c:v>
                </c:pt>
                <c:pt idx="7">
                  <c:v>1833</c:v>
                </c:pt>
                <c:pt idx="8">
                  <c:v>1607</c:v>
                </c:pt>
                <c:pt idx="9">
                  <c:v>1587</c:v>
                </c:pt>
                <c:pt idx="10">
                  <c:v>1631</c:v>
                </c:pt>
                <c:pt idx="11">
                  <c:v>2187</c:v>
                </c:pt>
                <c:pt idx="12">
                  <c:v>1910</c:v>
                </c:pt>
                <c:pt idx="13">
                  <c:v>1884</c:v>
                </c:pt>
                <c:pt idx="14">
                  <c:v>1898</c:v>
                </c:pt>
                <c:pt idx="15">
                  <c:v>2445</c:v>
                </c:pt>
                <c:pt idx="16">
                  <c:v>2158</c:v>
                </c:pt>
                <c:pt idx="17">
                  <c:v>2105</c:v>
                </c:pt>
                <c:pt idx="18">
                  <c:v>2199</c:v>
                </c:pt>
                <c:pt idx="19">
                  <c:v>2712</c:v>
                </c:pt>
                <c:pt idx="20">
                  <c:v>2370</c:v>
                </c:pt>
                <c:pt idx="21">
                  <c:v>2437</c:v>
                </c:pt>
                <c:pt idx="22">
                  <c:v>2814</c:v>
                </c:pt>
                <c:pt idx="23">
                  <c:v>3780</c:v>
                </c:pt>
                <c:pt idx="24">
                  <c:v>3447</c:v>
                </c:pt>
                <c:pt idx="25">
                  <c:v>3488</c:v>
                </c:pt>
                <c:pt idx="26">
                  <c:v>3645</c:v>
                </c:pt>
                <c:pt idx="27">
                  <c:v>4254</c:v>
                </c:pt>
                <c:pt idx="28">
                  <c:v>3504</c:v>
                </c:pt>
                <c:pt idx="29">
                  <c:v>3067</c:v>
                </c:pt>
                <c:pt idx="30">
                  <c:v>3089</c:v>
                </c:pt>
                <c:pt idx="31">
                  <c:v>3225</c:v>
                </c:pt>
                <c:pt idx="32">
                  <c:v>2430</c:v>
                </c:pt>
              </c:numCache>
            </c:numRef>
          </c:val>
          <c:smooth val="0"/>
          <c:extLst>
            <c:ext xmlns:c16="http://schemas.microsoft.com/office/drawing/2014/chart" uri="{C3380CC4-5D6E-409C-BE32-E72D297353CC}">
              <c16:uniqueId val="{00000004-40B8-48CE-901D-427CF03E84D2}"/>
            </c:ext>
          </c:extLst>
        </c:ser>
        <c:ser>
          <c:idx val="5"/>
          <c:order val="5"/>
          <c:tx>
            <c:strRef>
              <c:f>Sheet1!$G$1</c:f>
              <c:strCache>
                <c:ptCount val="1"/>
                <c:pt idx="0">
                  <c:v>벤처성장(Venture Growth, 우)</c:v>
                </c:pt>
              </c:strCache>
            </c:strRef>
          </c:tx>
          <c:spPr>
            <a:ln w="25400" cap="rnd">
              <a:solidFill>
                <a:srgbClr val="63EBDA"/>
              </a:solidFill>
              <a:round/>
            </a:ln>
            <a:effectLst/>
          </c:spPr>
          <c:marker>
            <c:symbol val="none"/>
          </c:marker>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Sheet1!$G$3:$G$35</c:f>
              <c:numCache>
                <c:formatCode>General</c:formatCode>
                <c:ptCount val="33"/>
                <c:pt idx="0">
                  <c:v>165</c:v>
                </c:pt>
                <c:pt idx="1">
                  <c:v>172</c:v>
                </c:pt>
                <c:pt idx="2">
                  <c:v>172</c:v>
                </c:pt>
                <c:pt idx="3">
                  <c:v>191</c:v>
                </c:pt>
                <c:pt idx="4">
                  <c:v>164</c:v>
                </c:pt>
                <c:pt idx="5">
                  <c:v>175</c:v>
                </c:pt>
                <c:pt idx="6">
                  <c:v>188</c:v>
                </c:pt>
                <c:pt idx="7">
                  <c:v>203</c:v>
                </c:pt>
                <c:pt idx="8">
                  <c:v>213</c:v>
                </c:pt>
                <c:pt idx="9">
                  <c:v>192</c:v>
                </c:pt>
                <c:pt idx="10">
                  <c:v>218</c:v>
                </c:pt>
                <c:pt idx="11">
                  <c:v>239</c:v>
                </c:pt>
                <c:pt idx="12">
                  <c:v>258</c:v>
                </c:pt>
                <c:pt idx="13">
                  <c:v>276</c:v>
                </c:pt>
                <c:pt idx="14">
                  <c:v>297</c:v>
                </c:pt>
                <c:pt idx="15">
                  <c:v>316</c:v>
                </c:pt>
                <c:pt idx="16">
                  <c:v>317</c:v>
                </c:pt>
                <c:pt idx="17">
                  <c:v>346</c:v>
                </c:pt>
                <c:pt idx="18">
                  <c:v>315</c:v>
                </c:pt>
                <c:pt idx="19">
                  <c:v>386</c:v>
                </c:pt>
                <c:pt idx="20">
                  <c:v>363</c:v>
                </c:pt>
                <c:pt idx="21">
                  <c:v>388</c:v>
                </c:pt>
                <c:pt idx="22">
                  <c:v>475</c:v>
                </c:pt>
                <c:pt idx="23">
                  <c:v>539</c:v>
                </c:pt>
                <c:pt idx="24">
                  <c:v>526</c:v>
                </c:pt>
                <c:pt idx="25">
                  <c:v>564</c:v>
                </c:pt>
                <c:pt idx="26">
                  <c:v>597</c:v>
                </c:pt>
                <c:pt idx="27">
                  <c:v>593</c:v>
                </c:pt>
                <c:pt idx="28">
                  <c:v>493</c:v>
                </c:pt>
                <c:pt idx="29">
                  <c:v>459</c:v>
                </c:pt>
                <c:pt idx="30">
                  <c:v>504</c:v>
                </c:pt>
                <c:pt idx="31">
                  <c:v>478</c:v>
                </c:pt>
                <c:pt idx="32">
                  <c:v>427</c:v>
                </c:pt>
              </c:numCache>
            </c:numRef>
          </c:val>
          <c:smooth val="0"/>
          <c:extLst>
            <c:ext xmlns:c16="http://schemas.microsoft.com/office/drawing/2014/chart" uri="{C3380CC4-5D6E-409C-BE32-E72D297353CC}">
              <c16:uniqueId val="{00000005-40B8-48CE-901D-427CF03E84D2}"/>
            </c:ext>
          </c:extLst>
        </c:ser>
        <c:dLbls>
          <c:showLegendKey val="0"/>
          <c:showVal val="0"/>
          <c:showCatName val="0"/>
          <c:showSerName val="0"/>
          <c:showPercent val="0"/>
          <c:showBubbleSize val="0"/>
        </c:dLbls>
        <c:marker val="1"/>
        <c:smooth val="0"/>
        <c:axId val="78698512"/>
        <c:axId val="78707248"/>
      </c:lineChart>
      <c:catAx>
        <c:axId val="78695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lgn="ctr">
              <a:defRPr lang="en-US" altLang="ko-KR" sz="1400" b="0" i="0" u="none" strike="noStrike" kern="1200" baseline="0">
                <a:solidFill>
                  <a:schemeClr val="bg1">
                    <a:lumMod val="65000"/>
                  </a:schemeClr>
                </a:solidFill>
                <a:latin typeface="KPMG Bold" panose="020B0803030202040204" pitchFamily="34" charset="0"/>
                <a:ea typeface="KoPub돋움체 Medium" panose="00000600000000000000" pitchFamily="2" charset="-127"/>
                <a:cs typeface="+mn-cs"/>
              </a:defRPr>
            </a:pPr>
            <a:endParaRPr lang="ko-KR"/>
          </a:p>
        </c:txPr>
        <c:crossAx val="78710992"/>
        <c:crosses val="autoZero"/>
        <c:auto val="1"/>
        <c:lblAlgn val="ctr"/>
        <c:lblOffset val="100"/>
        <c:noMultiLvlLbl val="0"/>
      </c:catAx>
      <c:valAx>
        <c:axId val="78710992"/>
        <c:scaling>
          <c:orientation val="minMax"/>
        </c:scaling>
        <c:delete val="0"/>
        <c:axPos val="l"/>
        <c:numFmt formatCode="#,##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lgn="ctr">
              <a:defRPr lang="en-US" altLang="ko-KR" sz="1400" b="0" i="0" u="none" strike="noStrike" kern="1200" baseline="0">
                <a:solidFill>
                  <a:schemeClr val="bg1">
                    <a:lumMod val="50000"/>
                  </a:schemeClr>
                </a:solidFill>
                <a:latin typeface="KPMG Bold" panose="020B0803030202040204" pitchFamily="34" charset="0"/>
                <a:ea typeface="KoPub돋움체 Medium" panose="00000600000000000000" pitchFamily="2" charset="-127"/>
                <a:cs typeface="+mn-cs"/>
              </a:defRPr>
            </a:pPr>
            <a:endParaRPr lang="ko-KR"/>
          </a:p>
        </c:txPr>
        <c:crossAx val="78695600"/>
        <c:crosses val="autoZero"/>
        <c:crossBetween val="between"/>
      </c:valAx>
      <c:valAx>
        <c:axId val="78707248"/>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lgn="ctr">
              <a:defRPr lang="en-US" altLang="ko-KR" sz="1400" b="0" i="0" u="none" strike="noStrike" kern="1200" baseline="0">
                <a:solidFill>
                  <a:schemeClr val="bg1">
                    <a:lumMod val="50000"/>
                  </a:schemeClr>
                </a:solidFill>
                <a:latin typeface="KPMG Bold" panose="020B0803030202040204" pitchFamily="34" charset="0"/>
                <a:ea typeface="KoPub돋움체 Medium" panose="00000600000000000000" pitchFamily="2" charset="-127"/>
                <a:cs typeface="+mn-cs"/>
              </a:defRPr>
            </a:pPr>
            <a:endParaRPr lang="ko-KR"/>
          </a:p>
        </c:txPr>
        <c:crossAx val="78698512"/>
        <c:crosses val="max"/>
        <c:crossBetween val="between"/>
      </c:valAx>
      <c:catAx>
        <c:axId val="78698512"/>
        <c:scaling>
          <c:orientation val="minMax"/>
        </c:scaling>
        <c:delete val="1"/>
        <c:axPos val="b"/>
        <c:numFmt formatCode="General" sourceLinked="1"/>
        <c:majorTickMark val="out"/>
        <c:minorTickMark val="none"/>
        <c:tickLblPos val="nextTo"/>
        <c:crossAx val="78707248"/>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Down</c:v>
                </c:pt>
              </c:strCache>
            </c:strRef>
          </c:tx>
          <c:spPr>
            <a:solidFill>
              <a:srgbClr val="0C233C"/>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Sheet1!$B$2:$B$10</c:f>
              <c:numCache>
                <c:formatCode>General</c:formatCode>
                <c:ptCount val="9"/>
                <c:pt idx="0">
                  <c:v>566</c:v>
                </c:pt>
                <c:pt idx="1">
                  <c:v>734</c:v>
                </c:pt>
                <c:pt idx="2">
                  <c:v>890</c:v>
                </c:pt>
                <c:pt idx="3">
                  <c:v>935</c:v>
                </c:pt>
                <c:pt idx="4">
                  <c:v>1020</c:v>
                </c:pt>
                <c:pt idx="5">
                  <c:v>1169</c:v>
                </c:pt>
                <c:pt idx="6">
                  <c:v>1108</c:v>
                </c:pt>
                <c:pt idx="7">
                  <c:v>754</c:v>
                </c:pt>
                <c:pt idx="8">
                  <c:v>286</c:v>
                </c:pt>
              </c:numCache>
            </c:numRef>
          </c:val>
          <c:extLst>
            <c:ext xmlns:c16="http://schemas.microsoft.com/office/drawing/2014/chart" uri="{C3380CC4-5D6E-409C-BE32-E72D297353CC}">
              <c16:uniqueId val="{00000000-5B39-4968-A2E2-B9A17D14616A}"/>
            </c:ext>
          </c:extLst>
        </c:ser>
        <c:ser>
          <c:idx val="1"/>
          <c:order val="1"/>
          <c:tx>
            <c:strRef>
              <c:f>Sheet1!$C$1</c:f>
              <c:strCache>
                <c:ptCount val="1"/>
                <c:pt idx="0">
                  <c:v>Flat</c:v>
                </c:pt>
              </c:strCache>
            </c:strRef>
          </c:tx>
          <c:spPr>
            <a:solidFill>
              <a:srgbClr val="00B8F5"/>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Sheet1!$C$2:$C$10</c:f>
              <c:numCache>
                <c:formatCode>General</c:formatCode>
                <c:ptCount val="9"/>
                <c:pt idx="0">
                  <c:v>311</c:v>
                </c:pt>
                <c:pt idx="1">
                  <c:v>348</c:v>
                </c:pt>
                <c:pt idx="2">
                  <c:v>380</c:v>
                </c:pt>
                <c:pt idx="3">
                  <c:v>426</c:v>
                </c:pt>
                <c:pt idx="4">
                  <c:v>456</c:v>
                </c:pt>
                <c:pt idx="5">
                  <c:v>483</c:v>
                </c:pt>
                <c:pt idx="6">
                  <c:v>455</c:v>
                </c:pt>
                <c:pt idx="7">
                  <c:v>328</c:v>
                </c:pt>
                <c:pt idx="8">
                  <c:v>149</c:v>
                </c:pt>
              </c:numCache>
            </c:numRef>
          </c:val>
          <c:extLst>
            <c:ext xmlns:c16="http://schemas.microsoft.com/office/drawing/2014/chart" uri="{C3380CC4-5D6E-409C-BE32-E72D297353CC}">
              <c16:uniqueId val="{00000001-5B39-4968-A2E2-B9A17D14616A}"/>
            </c:ext>
          </c:extLst>
        </c:ser>
        <c:ser>
          <c:idx val="2"/>
          <c:order val="2"/>
          <c:tx>
            <c:strRef>
              <c:f>Sheet1!$D$1</c:f>
              <c:strCache>
                <c:ptCount val="1"/>
                <c:pt idx="0">
                  <c:v>Up</c:v>
                </c:pt>
              </c:strCache>
            </c:strRef>
          </c:tx>
          <c:spPr>
            <a:solidFill>
              <a:srgbClr val="1E49E2"/>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Sheet1!$D$2:$D$10</c:f>
              <c:numCache>
                <c:formatCode>General</c:formatCode>
                <c:ptCount val="9"/>
                <c:pt idx="0">
                  <c:v>3327</c:v>
                </c:pt>
                <c:pt idx="1">
                  <c:v>3679</c:v>
                </c:pt>
                <c:pt idx="2">
                  <c:v>4414</c:v>
                </c:pt>
                <c:pt idx="3">
                  <c:v>5297</c:v>
                </c:pt>
                <c:pt idx="4">
                  <c:v>6005</c:v>
                </c:pt>
                <c:pt idx="5">
                  <c:v>6123</c:v>
                </c:pt>
                <c:pt idx="6">
                  <c:v>8408</c:v>
                </c:pt>
                <c:pt idx="7">
                  <c:v>6701</c:v>
                </c:pt>
                <c:pt idx="8">
                  <c:v>1593</c:v>
                </c:pt>
              </c:numCache>
            </c:numRef>
          </c:val>
          <c:extLst>
            <c:ext xmlns:c16="http://schemas.microsoft.com/office/drawing/2014/chart" uri="{C3380CC4-5D6E-409C-BE32-E72D297353CC}">
              <c16:uniqueId val="{00000002-5B39-4968-A2E2-B9A17D14616A}"/>
            </c:ext>
          </c:extLst>
        </c:ser>
        <c:dLbls>
          <c:showLegendKey val="0"/>
          <c:showVal val="0"/>
          <c:showCatName val="0"/>
          <c:showSerName val="0"/>
          <c:showPercent val="0"/>
          <c:showBubbleSize val="0"/>
        </c:dLbls>
        <c:gapWidth val="100"/>
        <c:overlap val="100"/>
        <c:axId val="1736435167"/>
        <c:axId val="1736435999"/>
      </c:barChart>
      <c:catAx>
        <c:axId val="1736435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1400" b="0" i="0" u="none" strike="noStrike" kern="1200" baseline="0">
                <a:solidFill>
                  <a:schemeClr val="bg1">
                    <a:lumMod val="65000"/>
                  </a:schemeClr>
                </a:solidFill>
                <a:latin typeface="KPMG Bold" panose="020B0803030202040204" pitchFamily="34" charset="0"/>
                <a:ea typeface="KoPub돋움체 Medium" panose="00000600000000000000" pitchFamily="2" charset="-127"/>
                <a:cs typeface="+mn-cs"/>
              </a:defRPr>
            </a:pPr>
            <a:endParaRPr lang="ko-KR"/>
          </a:p>
        </c:txPr>
        <c:crossAx val="1736435999"/>
        <c:crosses val="autoZero"/>
        <c:auto val="1"/>
        <c:lblAlgn val="ctr"/>
        <c:lblOffset val="100"/>
        <c:noMultiLvlLbl val="0"/>
      </c:catAx>
      <c:valAx>
        <c:axId val="1736435999"/>
        <c:scaling>
          <c:orientation val="minMax"/>
        </c:scaling>
        <c:delete val="0"/>
        <c:axPos val="l"/>
        <c:numFmt formatCode="0%"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lgn="ctr">
              <a:defRPr lang="en-US" altLang="ko-KR" sz="1400" b="0" i="0" u="none" strike="noStrike" kern="1200" baseline="0">
                <a:solidFill>
                  <a:schemeClr val="bg1">
                    <a:lumMod val="50000"/>
                  </a:schemeClr>
                </a:solidFill>
                <a:latin typeface="KPMG Bold" panose="020B0803030202040204" pitchFamily="34" charset="0"/>
                <a:ea typeface="KoPub돋움체 Medium" panose="00000600000000000000" pitchFamily="2" charset="-127"/>
                <a:cs typeface="+mn-cs"/>
              </a:defRPr>
            </a:pPr>
            <a:endParaRPr lang="ko-KR"/>
          </a:p>
        </c:txPr>
        <c:crossAx val="173643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altLang="ko-KR" sz="1200" b="0" i="0" u="none" strike="noStrike" kern="1200" baseline="0">
          <a:solidFill>
            <a:schemeClr val="tx1">
              <a:lumMod val="50000"/>
              <a:lumOff val="50000"/>
            </a:schemeClr>
          </a:solidFill>
          <a:latin typeface="KPMG Bold" panose="020B0803030202040204" pitchFamily="34" charset="0"/>
          <a:ea typeface="KoPub돋움체 Medium" panose="00000600000000000000" pitchFamily="2" charset="-127"/>
          <a:cs typeface="+mn-cs"/>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$1B+</c:v>
                </c:pt>
              </c:strCache>
            </c:strRef>
          </c:tx>
          <c:spPr>
            <a:solidFill>
              <a:srgbClr val="FD349C"/>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Sheet1!$B$2:$B$10</c:f>
              <c:numCache>
                <c:formatCode>General</c:formatCode>
                <c:ptCount val="9"/>
                <c:pt idx="0">
                  <c:v>16</c:v>
                </c:pt>
                <c:pt idx="1">
                  <c:v>25</c:v>
                </c:pt>
                <c:pt idx="2">
                  <c:v>27</c:v>
                </c:pt>
                <c:pt idx="3">
                  <c:v>25</c:v>
                </c:pt>
                <c:pt idx="4">
                  <c:v>23</c:v>
                </c:pt>
                <c:pt idx="5">
                  <c:v>37</c:v>
                </c:pt>
                <c:pt idx="6">
                  <c:v>44</c:v>
                </c:pt>
                <c:pt idx="7">
                  <c:v>52</c:v>
                </c:pt>
                <c:pt idx="8">
                  <c:v>14</c:v>
                </c:pt>
              </c:numCache>
            </c:numRef>
          </c:val>
          <c:extLst>
            <c:ext xmlns:c16="http://schemas.microsoft.com/office/drawing/2014/chart" uri="{C3380CC4-5D6E-409C-BE32-E72D297353CC}">
              <c16:uniqueId val="{00000000-E231-46C1-BDEB-A81F0CBBFE06}"/>
            </c:ext>
          </c:extLst>
        </c:ser>
        <c:ser>
          <c:idx val="1"/>
          <c:order val="1"/>
          <c:tx>
            <c:strRef>
              <c:f>Sheet1!$C$1</c:f>
              <c:strCache>
                <c:ptCount val="1"/>
                <c:pt idx="0">
                  <c:v>$500M-$1B</c:v>
                </c:pt>
              </c:strCache>
            </c:strRef>
          </c:tx>
          <c:spPr>
            <a:solidFill>
              <a:srgbClr val="00C0AE"/>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Sheet1!$C$2:$C$10</c:f>
              <c:numCache>
                <c:formatCode>General</c:formatCode>
                <c:ptCount val="9"/>
                <c:pt idx="0">
                  <c:v>19</c:v>
                </c:pt>
                <c:pt idx="1">
                  <c:v>52</c:v>
                </c:pt>
                <c:pt idx="2">
                  <c:v>38</c:v>
                </c:pt>
                <c:pt idx="3">
                  <c:v>56</c:v>
                </c:pt>
                <c:pt idx="4">
                  <c:v>50</c:v>
                </c:pt>
                <c:pt idx="5">
                  <c:v>65</c:v>
                </c:pt>
                <c:pt idx="6">
                  <c:v>95</c:v>
                </c:pt>
                <c:pt idx="7">
                  <c:v>59</c:v>
                </c:pt>
                <c:pt idx="8">
                  <c:v>28</c:v>
                </c:pt>
              </c:numCache>
            </c:numRef>
          </c:val>
          <c:extLst>
            <c:ext xmlns:c16="http://schemas.microsoft.com/office/drawing/2014/chart" uri="{C3380CC4-5D6E-409C-BE32-E72D297353CC}">
              <c16:uniqueId val="{00000001-E231-46C1-BDEB-A81F0CBBFE06}"/>
            </c:ext>
          </c:extLst>
        </c:ser>
        <c:ser>
          <c:idx val="2"/>
          <c:order val="2"/>
          <c:tx>
            <c:strRef>
              <c:f>Sheet1!$D$1</c:f>
              <c:strCache>
                <c:ptCount val="1"/>
                <c:pt idx="0">
                  <c:v>$250M-$500M</c:v>
                </c:pt>
              </c:strCache>
            </c:strRef>
          </c:tx>
          <c:spPr>
            <a:solidFill>
              <a:srgbClr val="01219A"/>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Sheet1!$D$2:$D$10</c:f>
              <c:numCache>
                <c:formatCode>General</c:formatCode>
                <c:ptCount val="9"/>
                <c:pt idx="0">
                  <c:v>70</c:v>
                </c:pt>
                <c:pt idx="1">
                  <c:v>87</c:v>
                </c:pt>
                <c:pt idx="2">
                  <c:v>79</c:v>
                </c:pt>
                <c:pt idx="3">
                  <c:v>119</c:v>
                </c:pt>
                <c:pt idx="4">
                  <c:v>123</c:v>
                </c:pt>
                <c:pt idx="5">
                  <c:v>118</c:v>
                </c:pt>
                <c:pt idx="6">
                  <c:v>191</c:v>
                </c:pt>
                <c:pt idx="7">
                  <c:v>146</c:v>
                </c:pt>
                <c:pt idx="8">
                  <c:v>48</c:v>
                </c:pt>
              </c:numCache>
            </c:numRef>
          </c:val>
          <c:extLst>
            <c:ext xmlns:c16="http://schemas.microsoft.com/office/drawing/2014/chart" uri="{C3380CC4-5D6E-409C-BE32-E72D297353CC}">
              <c16:uniqueId val="{00000002-E231-46C1-BDEB-A81F0CBBFE06}"/>
            </c:ext>
          </c:extLst>
        </c:ser>
        <c:ser>
          <c:idx val="3"/>
          <c:order val="3"/>
          <c:tx>
            <c:strRef>
              <c:f>Sheet1!$E$1</c:f>
              <c:strCache>
                <c:ptCount val="1"/>
                <c:pt idx="0">
                  <c:v>$100M-$250M</c:v>
                </c:pt>
              </c:strCache>
            </c:strRef>
          </c:tx>
          <c:spPr>
            <a:solidFill>
              <a:srgbClr val="ACEAFF"/>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Sheet1!$E$2:$E$10</c:f>
              <c:numCache>
                <c:formatCode>General</c:formatCode>
                <c:ptCount val="9"/>
                <c:pt idx="0">
                  <c:v>188</c:v>
                </c:pt>
                <c:pt idx="1">
                  <c:v>227</c:v>
                </c:pt>
                <c:pt idx="2">
                  <c:v>278</c:v>
                </c:pt>
                <c:pt idx="3">
                  <c:v>356</c:v>
                </c:pt>
                <c:pt idx="4">
                  <c:v>309</c:v>
                </c:pt>
                <c:pt idx="5">
                  <c:v>370</c:v>
                </c:pt>
                <c:pt idx="6">
                  <c:v>445</c:v>
                </c:pt>
                <c:pt idx="7">
                  <c:v>283</c:v>
                </c:pt>
                <c:pt idx="8">
                  <c:v>116</c:v>
                </c:pt>
              </c:numCache>
            </c:numRef>
          </c:val>
          <c:extLst>
            <c:ext xmlns:c16="http://schemas.microsoft.com/office/drawing/2014/chart" uri="{C3380CC4-5D6E-409C-BE32-E72D297353CC}">
              <c16:uniqueId val="{00000003-E231-46C1-BDEB-A81F0CBBFE06}"/>
            </c:ext>
          </c:extLst>
        </c:ser>
        <c:ser>
          <c:idx val="4"/>
          <c:order val="4"/>
          <c:tx>
            <c:strRef>
              <c:f>Sheet1!$F$1</c:f>
              <c:strCache>
                <c:ptCount val="1"/>
                <c:pt idx="0">
                  <c:v>$50M-$100M</c:v>
                </c:pt>
              </c:strCache>
            </c:strRef>
          </c:tx>
          <c:spPr>
            <a:solidFill>
              <a:srgbClr val="00B8F5"/>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Sheet1!$F$2:$F$10</c:f>
              <c:numCache>
                <c:formatCode>General</c:formatCode>
                <c:ptCount val="9"/>
                <c:pt idx="0">
                  <c:v>207</c:v>
                </c:pt>
                <c:pt idx="1">
                  <c:v>279</c:v>
                </c:pt>
                <c:pt idx="2">
                  <c:v>362</c:v>
                </c:pt>
                <c:pt idx="3">
                  <c:v>393</c:v>
                </c:pt>
                <c:pt idx="4">
                  <c:v>375</c:v>
                </c:pt>
                <c:pt idx="5">
                  <c:v>389</c:v>
                </c:pt>
                <c:pt idx="6">
                  <c:v>394</c:v>
                </c:pt>
                <c:pt idx="7">
                  <c:v>257</c:v>
                </c:pt>
                <c:pt idx="8">
                  <c:v>74</c:v>
                </c:pt>
              </c:numCache>
            </c:numRef>
          </c:val>
          <c:extLst>
            <c:ext xmlns:c16="http://schemas.microsoft.com/office/drawing/2014/chart" uri="{C3380CC4-5D6E-409C-BE32-E72D297353CC}">
              <c16:uniqueId val="{00000004-E231-46C1-BDEB-A81F0CBBFE06}"/>
            </c:ext>
          </c:extLst>
        </c:ser>
        <c:ser>
          <c:idx val="5"/>
          <c:order val="5"/>
          <c:tx>
            <c:strRef>
              <c:f>Sheet1!$G$1</c:f>
              <c:strCache>
                <c:ptCount val="1"/>
                <c:pt idx="0">
                  <c:v>Under $50M</c:v>
                </c:pt>
              </c:strCache>
            </c:strRef>
          </c:tx>
          <c:spPr>
            <a:solidFill>
              <a:srgbClr val="7213EA"/>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Sheet1!$G$2:$G$10</c:f>
              <c:numCache>
                <c:formatCode>General</c:formatCode>
                <c:ptCount val="9"/>
                <c:pt idx="0">
                  <c:v>1323</c:v>
                </c:pt>
                <c:pt idx="1">
                  <c:v>1427</c:v>
                </c:pt>
                <c:pt idx="2">
                  <c:v>1494</c:v>
                </c:pt>
                <c:pt idx="3">
                  <c:v>1603</c:v>
                </c:pt>
                <c:pt idx="4">
                  <c:v>1395</c:v>
                </c:pt>
                <c:pt idx="5">
                  <c:v>1384</c:v>
                </c:pt>
                <c:pt idx="6">
                  <c:v>1620</c:v>
                </c:pt>
                <c:pt idx="7">
                  <c:v>1028</c:v>
                </c:pt>
                <c:pt idx="8">
                  <c:v>243</c:v>
                </c:pt>
              </c:numCache>
            </c:numRef>
          </c:val>
          <c:extLst>
            <c:ext xmlns:c16="http://schemas.microsoft.com/office/drawing/2014/chart" uri="{C3380CC4-5D6E-409C-BE32-E72D297353CC}">
              <c16:uniqueId val="{00000005-E231-46C1-BDEB-A81F0CBBFE06}"/>
            </c:ext>
          </c:extLst>
        </c:ser>
        <c:ser>
          <c:idx val="6"/>
          <c:order val="6"/>
          <c:tx>
            <c:strRef>
              <c:f>Sheet1!$H$1</c:f>
              <c:strCache>
                <c:ptCount val="1"/>
                <c:pt idx="0">
                  <c:v>Undisclosed</c:v>
                </c:pt>
              </c:strCache>
            </c:strRef>
          </c:tx>
          <c:spPr>
            <a:solidFill>
              <a:srgbClr val="C7A1F7"/>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Sheet1!$H$2:$H$10</c:f>
              <c:numCache>
                <c:formatCode>General</c:formatCode>
                <c:ptCount val="9"/>
                <c:pt idx="0">
                  <c:v>308</c:v>
                </c:pt>
                <c:pt idx="1">
                  <c:v>358</c:v>
                </c:pt>
                <c:pt idx="2">
                  <c:v>357</c:v>
                </c:pt>
                <c:pt idx="3">
                  <c:v>412</c:v>
                </c:pt>
                <c:pt idx="4">
                  <c:v>343</c:v>
                </c:pt>
                <c:pt idx="5">
                  <c:v>437</c:v>
                </c:pt>
                <c:pt idx="6">
                  <c:v>481</c:v>
                </c:pt>
                <c:pt idx="7">
                  <c:v>260</c:v>
                </c:pt>
                <c:pt idx="8">
                  <c:v>26</c:v>
                </c:pt>
              </c:numCache>
            </c:numRef>
          </c:val>
          <c:extLst>
            <c:ext xmlns:c16="http://schemas.microsoft.com/office/drawing/2014/chart" uri="{C3380CC4-5D6E-409C-BE32-E72D297353CC}">
              <c16:uniqueId val="{00000006-E231-46C1-BDEB-A81F0CBBFE06}"/>
            </c:ext>
          </c:extLst>
        </c:ser>
        <c:dLbls>
          <c:showLegendKey val="0"/>
          <c:showVal val="0"/>
          <c:showCatName val="0"/>
          <c:showSerName val="0"/>
          <c:showPercent val="0"/>
          <c:showBubbleSize val="0"/>
        </c:dLbls>
        <c:gapWidth val="100"/>
        <c:overlap val="100"/>
        <c:axId val="1736435167"/>
        <c:axId val="1736435999"/>
      </c:barChart>
      <c:catAx>
        <c:axId val="1736435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1400" b="0" i="0" u="none" strike="noStrike" kern="1200" baseline="0">
                <a:solidFill>
                  <a:schemeClr val="bg1">
                    <a:lumMod val="65000"/>
                  </a:schemeClr>
                </a:solidFill>
                <a:latin typeface="KPMG Bold" panose="020B0803030202040204" pitchFamily="34" charset="0"/>
                <a:ea typeface="KoPub돋움체 Medium" panose="00000600000000000000" pitchFamily="2" charset="-127"/>
                <a:cs typeface="+mn-cs"/>
              </a:defRPr>
            </a:pPr>
            <a:endParaRPr lang="ko-KR"/>
          </a:p>
        </c:txPr>
        <c:crossAx val="1736435999"/>
        <c:crosses val="autoZero"/>
        <c:auto val="1"/>
        <c:lblAlgn val="ctr"/>
        <c:lblOffset val="100"/>
        <c:noMultiLvlLbl val="0"/>
      </c:catAx>
      <c:valAx>
        <c:axId val="1736435999"/>
        <c:scaling>
          <c:orientation val="minMax"/>
        </c:scaling>
        <c:delete val="0"/>
        <c:axPos val="l"/>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lgn="ctr">
              <a:defRPr lang="en-US" altLang="ko-KR" sz="1400" b="0" i="0" u="none" strike="noStrike" kern="1200" baseline="0">
                <a:solidFill>
                  <a:schemeClr val="bg1">
                    <a:lumMod val="50000"/>
                  </a:schemeClr>
                </a:solidFill>
                <a:latin typeface="KPMG Bold" panose="020B0803030202040204" pitchFamily="34" charset="0"/>
                <a:ea typeface="KoPub돋움체 Medium" panose="00000600000000000000" pitchFamily="2" charset="-127"/>
                <a:cs typeface="+mn-cs"/>
              </a:defRPr>
            </a:pPr>
            <a:endParaRPr lang="ko-KR"/>
          </a:p>
        </c:txPr>
        <c:crossAx val="173643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altLang="ko-KR" sz="1400" b="0" i="0" u="none" strike="noStrike" kern="1200" baseline="0">
          <a:solidFill>
            <a:schemeClr val="bg1">
              <a:lumMod val="50000"/>
            </a:schemeClr>
          </a:solidFill>
          <a:latin typeface="KPMG Bold" panose="020B0803030202040204" pitchFamily="34" charset="0"/>
          <a:ea typeface="KoPub돋움체 Medium" panose="00000600000000000000" pitchFamily="2" charset="-127"/>
          <a:cs typeface="+mn-cs"/>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에너지</c:v>
                </c:pt>
              </c:strCache>
            </c:strRef>
          </c:tx>
          <c:spPr>
            <a:solidFill>
              <a:srgbClr val="0C233C"/>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Sheet1!$B$2:$B$10</c:f>
              <c:numCache>
                <c:formatCode>General</c:formatCode>
                <c:ptCount val="9"/>
                <c:pt idx="0">
                  <c:v>2.052533280719</c:v>
                </c:pt>
                <c:pt idx="1">
                  <c:v>1.9657108279740001</c:v>
                </c:pt>
                <c:pt idx="2">
                  <c:v>1.7667291564659999</c:v>
                </c:pt>
                <c:pt idx="3">
                  <c:v>2.349794022033</c:v>
                </c:pt>
                <c:pt idx="4">
                  <c:v>3.6551267803430001</c:v>
                </c:pt>
                <c:pt idx="5">
                  <c:v>4.0708859518690002</c:v>
                </c:pt>
                <c:pt idx="6">
                  <c:v>23.783037289872997</c:v>
                </c:pt>
                <c:pt idx="7">
                  <c:v>15.231190218641999</c:v>
                </c:pt>
                <c:pt idx="8">
                  <c:v>5.9571064897039996</c:v>
                </c:pt>
              </c:numCache>
            </c:numRef>
          </c:val>
          <c:extLst>
            <c:ext xmlns:c16="http://schemas.microsoft.com/office/drawing/2014/chart" uri="{C3380CC4-5D6E-409C-BE32-E72D297353CC}">
              <c16:uniqueId val="{00000000-181F-4545-A743-1CD28E1C12A4}"/>
            </c:ext>
          </c:extLst>
        </c:ser>
        <c:ser>
          <c:idx val="1"/>
          <c:order val="1"/>
          <c:tx>
            <c:strRef>
              <c:f>Sheet1!$C$1</c:f>
              <c:strCache>
                <c:ptCount val="1"/>
                <c:pt idx="0">
                  <c:v>헬스케어 기기 및 용품</c:v>
                </c:pt>
              </c:strCache>
            </c:strRef>
          </c:tx>
          <c:spPr>
            <a:solidFill>
              <a:srgbClr val="1E49E2"/>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Sheet1!$C$2:$C$10</c:f>
              <c:numCache>
                <c:formatCode>General</c:formatCode>
                <c:ptCount val="9"/>
                <c:pt idx="0">
                  <c:v>6.0751065401659998</c:v>
                </c:pt>
                <c:pt idx="1">
                  <c:v>6.1692476611350004</c:v>
                </c:pt>
                <c:pt idx="2">
                  <c:v>9.0238436350600004</c:v>
                </c:pt>
                <c:pt idx="3">
                  <c:v>9.922563226378001</c:v>
                </c:pt>
                <c:pt idx="4">
                  <c:v>10.817021414793</c:v>
                </c:pt>
                <c:pt idx="5">
                  <c:v>15.505875777073001</c:v>
                </c:pt>
                <c:pt idx="6">
                  <c:v>22.359656434045</c:v>
                </c:pt>
                <c:pt idx="7">
                  <c:v>13.959084504132001</c:v>
                </c:pt>
                <c:pt idx="8">
                  <c:v>5.5845472867049999</c:v>
                </c:pt>
              </c:numCache>
            </c:numRef>
          </c:val>
          <c:extLst>
            <c:ext xmlns:c16="http://schemas.microsoft.com/office/drawing/2014/chart" uri="{C3380CC4-5D6E-409C-BE32-E72D297353CC}">
              <c16:uniqueId val="{00000001-181F-4545-A743-1CD28E1C12A4}"/>
            </c:ext>
          </c:extLst>
        </c:ser>
        <c:ser>
          <c:idx val="2"/>
          <c:order val="2"/>
          <c:tx>
            <c:strRef>
              <c:f>Sheet1!$D$1</c:f>
              <c:strCache>
                <c:ptCount val="1"/>
                <c:pt idx="0">
                  <c:v>헬스케어 서비스 및 시스템</c:v>
                </c:pt>
              </c:strCache>
            </c:strRef>
          </c:tx>
          <c:spPr>
            <a:solidFill>
              <a:srgbClr val="01219A"/>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Sheet1!$D$2:$D$10</c:f>
              <c:numCache>
                <c:formatCode>General</c:formatCode>
                <c:ptCount val="9"/>
                <c:pt idx="0">
                  <c:v>8.1897608240939999</c:v>
                </c:pt>
                <c:pt idx="1">
                  <c:v>8.9341828241699996</c:v>
                </c:pt>
                <c:pt idx="2">
                  <c:v>10.503670648413999</c:v>
                </c:pt>
                <c:pt idx="3">
                  <c:v>15.48884330422</c:v>
                </c:pt>
                <c:pt idx="4">
                  <c:v>15.440007375985001</c:v>
                </c:pt>
                <c:pt idx="5">
                  <c:v>23.735506691771999</c:v>
                </c:pt>
                <c:pt idx="6">
                  <c:v>43.580174460388996</c:v>
                </c:pt>
                <c:pt idx="7">
                  <c:v>32.980055721791004</c:v>
                </c:pt>
                <c:pt idx="8">
                  <c:v>8.0715023278090001</c:v>
                </c:pt>
              </c:numCache>
            </c:numRef>
          </c:val>
          <c:extLst>
            <c:ext xmlns:c16="http://schemas.microsoft.com/office/drawing/2014/chart" uri="{C3380CC4-5D6E-409C-BE32-E72D297353CC}">
              <c16:uniqueId val="{00000002-181F-4545-A743-1CD28E1C12A4}"/>
            </c:ext>
          </c:extLst>
        </c:ser>
        <c:ser>
          <c:idx val="3"/>
          <c:order val="3"/>
          <c:tx>
            <c:strRef>
              <c:f>Sheet1!$E$1</c:f>
              <c:strCache>
                <c:ptCount val="1"/>
                <c:pt idx="0">
                  <c:v>IT 하드웨어</c:v>
                </c:pt>
              </c:strCache>
            </c:strRef>
          </c:tx>
          <c:spPr>
            <a:solidFill>
              <a:srgbClr val="ACEAFF"/>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Sheet1!$E$2:$E$10</c:f>
              <c:numCache>
                <c:formatCode>General</c:formatCode>
                <c:ptCount val="9"/>
                <c:pt idx="0">
                  <c:v>6.2890374138650005</c:v>
                </c:pt>
                <c:pt idx="1">
                  <c:v>9.8382724992880011</c:v>
                </c:pt>
                <c:pt idx="2">
                  <c:v>10.399192326287</c:v>
                </c:pt>
                <c:pt idx="3">
                  <c:v>14.150248966108</c:v>
                </c:pt>
                <c:pt idx="4">
                  <c:v>12.296446825749999</c:v>
                </c:pt>
                <c:pt idx="5">
                  <c:v>21.325303579581998</c:v>
                </c:pt>
                <c:pt idx="6">
                  <c:v>34.138051634650999</c:v>
                </c:pt>
                <c:pt idx="7">
                  <c:v>29.090285572519999</c:v>
                </c:pt>
                <c:pt idx="8">
                  <c:v>8.6973575457120003</c:v>
                </c:pt>
              </c:numCache>
            </c:numRef>
          </c:val>
          <c:extLst>
            <c:ext xmlns:c16="http://schemas.microsoft.com/office/drawing/2014/chart" uri="{C3380CC4-5D6E-409C-BE32-E72D297353CC}">
              <c16:uniqueId val="{00000003-181F-4545-A743-1CD28E1C12A4}"/>
            </c:ext>
          </c:extLst>
        </c:ser>
        <c:ser>
          <c:idx val="4"/>
          <c:order val="4"/>
          <c:tx>
            <c:strRef>
              <c:f>Sheet1!$F$1</c:f>
              <c:strCache>
                <c:ptCount val="1"/>
                <c:pt idx="0">
                  <c:v>미디어</c:v>
                </c:pt>
              </c:strCache>
            </c:strRef>
          </c:tx>
          <c:spPr>
            <a:solidFill>
              <a:srgbClr val="00B8F5"/>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Sheet1!$F$2:$F$10</c:f>
              <c:numCache>
                <c:formatCode>General</c:formatCode>
                <c:ptCount val="9"/>
                <c:pt idx="0">
                  <c:v>6.9514146703309994</c:v>
                </c:pt>
                <c:pt idx="1">
                  <c:v>7.2278503023080001</c:v>
                </c:pt>
                <c:pt idx="2">
                  <c:v>6.4074604390400003</c:v>
                </c:pt>
                <c:pt idx="3">
                  <c:v>13.980356271287999</c:v>
                </c:pt>
                <c:pt idx="4">
                  <c:v>6.0146086818900004</c:v>
                </c:pt>
                <c:pt idx="5">
                  <c:v>4.3829602593549994</c:v>
                </c:pt>
                <c:pt idx="6">
                  <c:v>9.9807588789669985</c:v>
                </c:pt>
                <c:pt idx="7">
                  <c:v>12.844856417269</c:v>
                </c:pt>
                <c:pt idx="8">
                  <c:v>1.6690023437649999</c:v>
                </c:pt>
              </c:numCache>
            </c:numRef>
          </c:val>
          <c:extLst>
            <c:ext xmlns:c16="http://schemas.microsoft.com/office/drawing/2014/chart" uri="{C3380CC4-5D6E-409C-BE32-E72D297353CC}">
              <c16:uniqueId val="{00000004-181F-4545-A743-1CD28E1C12A4}"/>
            </c:ext>
          </c:extLst>
        </c:ser>
        <c:ser>
          <c:idx val="5"/>
          <c:order val="5"/>
          <c:tx>
            <c:strRef>
              <c:f>Sheet1!$G$1</c:f>
              <c:strCache>
                <c:ptCount val="1"/>
                <c:pt idx="0">
                  <c:v>기타</c:v>
                </c:pt>
              </c:strCache>
            </c:strRef>
          </c:tx>
          <c:spPr>
            <a:solidFill>
              <a:srgbClr val="7213EA"/>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Sheet1!$G$2:$G$10</c:f>
              <c:numCache>
                <c:formatCode>General</c:formatCode>
                <c:ptCount val="9"/>
                <c:pt idx="0">
                  <c:v>10.479077238866999</c:v>
                </c:pt>
                <c:pt idx="1">
                  <c:v>10.792394512102</c:v>
                </c:pt>
                <c:pt idx="2">
                  <c:v>9.9785540612059993</c:v>
                </c:pt>
                <c:pt idx="3">
                  <c:v>17.786007066025999</c:v>
                </c:pt>
                <c:pt idx="4">
                  <c:v>19.442069498158002</c:v>
                </c:pt>
                <c:pt idx="5">
                  <c:v>24.317004747708001</c:v>
                </c:pt>
                <c:pt idx="6">
                  <c:v>57.631315620964003</c:v>
                </c:pt>
                <c:pt idx="7">
                  <c:v>38.843314620115997</c:v>
                </c:pt>
                <c:pt idx="8">
                  <c:v>12.580127946414999</c:v>
                </c:pt>
              </c:numCache>
            </c:numRef>
          </c:val>
          <c:extLst>
            <c:ext xmlns:c16="http://schemas.microsoft.com/office/drawing/2014/chart" uri="{C3380CC4-5D6E-409C-BE32-E72D297353CC}">
              <c16:uniqueId val="{00000005-181F-4545-A743-1CD28E1C12A4}"/>
            </c:ext>
          </c:extLst>
        </c:ser>
        <c:ser>
          <c:idx val="6"/>
          <c:order val="6"/>
          <c:tx>
            <c:strRef>
              <c:f>Sheet1!$H$1</c:f>
              <c:strCache>
                <c:ptCount val="1"/>
                <c:pt idx="0">
                  <c:v>제약 및 바이오테크</c:v>
                </c:pt>
              </c:strCache>
            </c:strRef>
          </c:tx>
          <c:spPr>
            <a:solidFill>
              <a:srgbClr val="C7A1F7"/>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Sheet1!$H$2:$H$10</c:f>
              <c:numCache>
                <c:formatCode>General</c:formatCode>
                <c:ptCount val="9"/>
                <c:pt idx="0">
                  <c:v>16.195090162492999</c:v>
                </c:pt>
                <c:pt idx="1">
                  <c:v>15.633687367041</c:v>
                </c:pt>
                <c:pt idx="2">
                  <c:v>19.426897370233</c:v>
                </c:pt>
                <c:pt idx="3">
                  <c:v>32.417462092207998</c:v>
                </c:pt>
                <c:pt idx="4">
                  <c:v>30.162819465747003</c:v>
                </c:pt>
                <c:pt idx="5">
                  <c:v>48.829770300863999</c:v>
                </c:pt>
                <c:pt idx="6">
                  <c:v>74.245773271841998</c:v>
                </c:pt>
                <c:pt idx="7">
                  <c:v>48.369603865357</c:v>
                </c:pt>
                <c:pt idx="8">
                  <c:v>15.521602931510001</c:v>
                </c:pt>
              </c:numCache>
            </c:numRef>
          </c:val>
          <c:extLst>
            <c:ext xmlns:c16="http://schemas.microsoft.com/office/drawing/2014/chart" uri="{C3380CC4-5D6E-409C-BE32-E72D297353CC}">
              <c16:uniqueId val="{00000006-181F-4545-A743-1CD28E1C12A4}"/>
            </c:ext>
          </c:extLst>
        </c:ser>
        <c:ser>
          <c:idx val="7"/>
          <c:order val="7"/>
          <c:tx>
            <c:strRef>
              <c:f>Sheet1!$I$1</c:f>
              <c:strCache>
                <c:ptCount val="1"/>
                <c:pt idx="0">
                  <c:v>소프트웨어</c:v>
                </c:pt>
              </c:strCache>
            </c:strRef>
          </c:tx>
          <c:spPr>
            <a:solidFill>
              <a:srgbClr val="FD349C"/>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Sheet1!$I$2:$I$10</c:f>
              <c:numCache>
                <c:formatCode>General</c:formatCode>
                <c:ptCount val="9"/>
                <c:pt idx="0">
                  <c:v>55.540214326158001</c:v>
                </c:pt>
                <c:pt idx="1">
                  <c:v>59.418284572598999</c:v>
                </c:pt>
                <c:pt idx="2">
                  <c:v>62.167572044906997</c:v>
                </c:pt>
                <c:pt idx="3">
                  <c:v>113.36291119974899</c:v>
                </c:pt>
                <c:pt idx="4">
                  <c:v>97.04038379191401</c:v>
                </c:pt>
                <c:pt idx="5">
                  <c:v>118.19724577117999</c:v>
                </c:pt>
                <c:pt idx="6">
                  <c:v>244.474959585851</c:v>
                </c:pt>
                <c:pt idx="7">
                  <c:v>180.53026211590799</c:v>
                </c:pt>
                <c:pt idx="8">
                  <c:v>57.716058422452001</c:v>
                </c:pt>
              </c:numCache>
            </c:numRef>
          </c:val>
          <c:extLst>
            <c:ext xmlns:c16="http://schemas.microsoft.com/office/drawing/2014/chart" uri="{C3380CC4-5D6E-409C-BE32-E72D297353CC}">
              <c16:uniqueId val="{00000007-181F-4545-A743-1CD28E1C12A4}"/>
            </c:ext>
          </c:extLst>
        </c:ser>
        <c:ser>
          <c:idx val="8"/>
          <c:order val="8"/>
          <c:tx>
            <c:strRef>
              <c:f>Sheet1!$J$1</c:f>
              <c:strCache>
                <c:ptCount val="1"/>
                <c:pt idx="0">
                  <c:v>소비재 및 서비스</c:v>
                </c:pt>
              </c:strCache>
            </c:strRef>
          </c:tx>
          <c:spPr>
            <a:solidFill>
              <a:srgbClr val="FEAED7"/>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Sheet1!$J$2:$J$10</c:f>
              <c:numCache>
                <c:formatCode>General</c:formatCode>
                <c:ptCount val="9"/>
                <c:pt idx="0">
                  <c:v>33.211980015392996</c:v>
                </c:pt>
                <c:pt idx="1">
                  <c:v>30.391181735925997</c:v>
                </c:pt>
                <c:pt idx="2">
                  <c:v>42.270982761728</c:v>
                </c:pt>
                <c:pt idx="3">
                  <c:v>71.057854520445005</c:v>
                </c:pt>
                <c:pt idx="4">
                  <c:v>53.932862776278995</c:v>
                </c:pt>
                <c:pt idx="5">
                  <c:v>46.884876759436999</c:v>
                </c:pt>
                <c:pt idx="6">
                  <c:v>97.791511220938006</c:v>
                </c:pt>
                <c:pt idx="7">
                  <c:v>49.916711251801004</c:v>
                </c:pt>
                <c:pt idx="8">
                  <c:v>16.787687610029</c:v>
                </c:pt>
              </c:numCache>
            </c:numRef>
          </c:val>
          <c:extLst>
            <c:ext xmlns:c16="http://schemas.microsoft.com/office/drawing/2014/chart" uri="{C3380CC4-5D6E-409C-BE32-E72D297353CC}">
              <c16:uniqueId val="{00000008-181F-4545-A743-1CD28E1C12A4}"/>
            </c:ext>
          </c:extLst>
        </c:ser>
        <c:ser>
          <c:idx val="9"/>
          <c:order val="9"/>
          <c:tx>
            <c:strRef>
              <c:f>Sheet1!$K$1</c:f>
              <c:strCache>
                <c:ptCount val="1"/>
                <c:pt idx="0">
                  <c:v>상업용 제품 및 서비스</c:v>
                </c:pt>
              </c:strCache>
            </c:strRef>
          </c:tx>
          <c:spPr>
            <a:solidFill>
              <a:srgbClr val="00C0AE"/>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Sheet1!$K$2:$K$10</c:f>
              <c:numCache>
                <c:formatCode>General</c:formatCode>
                <c:ptCount val="9"/>
                <c:pt idx="0">
                  <c:v>21.934728457817002</c:v>
                </c:pt>
                <c:pt idx="1">
                  <c:v>24.621046416542001</c:v>
                </c:pt>
                <c:pt idx="2">
                  <c:v>27.218737396287001</c:v>
                </c:pt>
                <c:pt idx="3">
                  <c:v>41.193034902057001</c:v>
                </c:pt>
                <c:pt idx="4">
                  <c:v>47.566321698731002</c:v>
                </c:pt>
                <c:pt idx="5">
                  <c:v>44.316948794631998</c:v>
                </c:pt>
                <c:pt idx="6">
                  <c:v>102.138846757688</c:v>
                </c:pt>
                <c:pt idx="7">
                  <c:v>81.532681305844008</c:v>
                </c:pt>
                <c:pt idx="8">
                  <c:v>26.234657358433999</c:v>
                </c:pt>
              </c:numCache>
            </c:numRef>
          </c:val>
          <c:extLst>
            <c:ext xmlns:c16="http://schemas.microsoft.com/office/drawing/2014/chart" uri="{C3380CC4-5D6E-409C-BE32-E72D297353CC}">
              <c16:uniqueId val="{00000009-181F-4545-A743-1CD28E1C12A4}"/>
            </c:ext>
          </c:extLst>
        </c:ser>
        <c:ser>
          <c:idx val="10"/>
          <c:order val="10"/>
          <c:tx>
            <c:strRef>
              <c:f>Sheet1!$L$1</c:f>
              <c:strCache>
                <c:ptCount val="1"/>
                <c:pt idx="0">
                  <c:v>운송</c:v>
                </c:pt>
              </c:strCache>
            </c:strRef>
          </c:tx>
          <c:spPr>
            <a:solidFill>
              <a:srgbClr val="63EBDA"/>
            </a:solidFill>
            <a:ln>
              <a:noFill/>
            </a:ln>
            <a:effectLst/>
          </c:spPr>
          <c:invertIfNegative val="0"/>
          <c:cat>
            <c:numRef>
              <c:f>Sheet1!$A$2:$A$10</c:f>
              <c:numCache>
                <c:formatCode>General</c:formatCode>
                <c:ptCount val="9"/>
                <c:pt idx="0">
                  <c:v>2015</c:v>
                </c:pt>
                <c:pt idx="1">
                  <c:v>2016</c:v>
                </c:pt>
                <c:pt idx="2">
                  <c:v>2017</c:v>
                </c:pt>
                <c:pt idx="3">
                  <c:v>2018</c:v>
                </c:pt>
                <c:pt idx="4">
                  <c:v>2019</c:v>
                </c:pt>
                <c:pt idx="5">
                  <c:v>2020</c:v>
                </c:pt>
                <c:pt idx="6">
                  <c:v>2021</c:v>
                </c:pt>
                <c:pt idx="7">
                  <c:v>2022</c:v>
                </c:pt>
                <c:pt idx="8">
                  <c:v>2023</c:v>
                </c:pt>
              </c:numCache>
            </c:numRef>
          </c:cat>
          <c:val>
            <c:numRef>
              <c:f>Sheet1!$L$2:$L$10</c:f>
              <c:numCache>
                <c:formatCode>General</c:formatCode>
                <c:ptCount val="9"/>
                <c:pt idx="0">
                  <c:v>14.228745383745</c:v>
                </c:pt>
                <c:pt idx="1">
                  <c:v>22.234671159346998</c:v>
                </c:pt>
                <c:pt idx="2">
                  <c:v>15.595495918058999</c:v>
                </c:pt>
                <c:pt idx="3">
                  <c:v>23.488162804946999</c:v>
                </c:pt>
                <c:pt idx="4">
                  <c:v>31.471514676582999</c:v>
                </c:pt>
                <c:pt idx="5">
                  <c:v>21.655351870520001</c:v>
                </c:pt>
                <c:pt idx="6">
                  <c:v>34.981839206582002</c:v>
                </c:pt>
                <c:pt idx="7">
                  <c:v>22.573489294496</c:v>
                </c:pt>
                <c:pt idx="8">
                  <c:v>4.8198280457239999</c:v>
                </c:pt>
              </c:numCache>
            </c:numRef>
          </c:val>
          <c:extLst>
            <c:ext xmlns:c16="http://schemas.microsoft.com/office/drawing/2014/chart" uri="{C3380CC4-5D6E-409C-BE32-E72D297353CC}">
              <c16:uniqueId val="{0000000A-181F-4545-A743-1CD28E1C12A4}"/>
            </c:ext>
          </c:extLst>
        </c:ser>
        <c:dLbls>
          <c:showLegendKey val="0"/>
          <c:showVal val="0"/>
          <c:showCatName val="0"/>
          <c:showSerName val="0"/>
          <c:showPercent val="0"/>
          <c:showBubbleSize val="0"/>
        </c:dLbls>
        <c:gapWidth val="100"/>
        <c:overlap val="100"/>
        <c:axId val="1736435167"/>
        <c:axId val="1736435999"/>
      </c:barChart>
      <c:catAx>
        <c:axId val="1736435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altLang="ko-KR" sz="1400" b="0" i="0" u="none" strike="noStrike" kern="1200" baseline="0">
                <a:solidFill>
                  <a:schemeClr val="bg1">
                    <a:lumMod val="65000"/>
                  </a:schemeClr>
                </a:solidFill>
                <a:latin typeface="KPMG Bold" panose="020B0803030202040204" pitchFamily="34" charset="0"/>
                <a:ea typeface="KoPub돋움체 Medium" panose="00000600000000000000" pitchFamily="2" charset="-127"/>
                <a:cs typeface="+mn-cs"/>
              </a:defRPr>
            </a:pPr>
            <a:endParaRPr lang="ko-KR"/>
          </a:p>
        </c:txPr>
        <c:crossAx val="1736435999"/>
        <c:crosses val="autoZero"/>
        <c:auto val="1"/>
        <c:lblAlgn val="ctr"/>
        <c:lblOffset val="100"/>
        <c:noMultiLvlLbl val="0"/>
      </c:catAx>
      <c:valAx>
        <c:axId val="1736435999"/>
        <c:scaling>
          <c:orientation val="minMax"/>
        </c:scaling>
        <c:delete val="0"/>
        <c:axPos val="l"/>
        <c:numFmt formatCode="0%"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lgn="ctr">
              <a:defRPr lang="en-US" altLang="ko-KR" sz="1400" b="0" i="0" u="none" strike="noStrike" kern="1200" baseline="0">
                <a:solidFill>
                  <a:schemeClr val="bg1">
                    <a:lumMod val="50000"/>
                  </a:schemeClr>
                </a:solidFill>
                <a:latin typeface="KPMG Bold" panose="020B0803030202040204" pitchFamily="34" charset="0"/>
                <a:ea typeface="KoPub돋움체 Medium" panose="00000600000000000000" pitchFamily="2" charset="-127"/>
                <a:cs typeface="+mn-cs"/>
              </a:defRPr>
            </a:pPr>
            <a:endParaRPr lang="ko-KR"/>
          </a:p>
        </c:txPr>
        <c:crossAx val="173643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altLang="ko-KR" sz="1200" b="0" i="0" u="none" strike="noStrike" kern="1200" baseline="0">
          <a:solidFill>
            <a:schemeClr val="tx1">
              <a:lumMod val="50000"/>
              <a:lumOff val="50000"/>
            </a:schemeClr>
          </a:solidFill>
          <a:latin typeface="KPMG Bold" panose="020B0803030202040204" pitchFamily="34" charset="0"/>
          <a:ea typeface="KoPub돋움체 Medium" panose="00000600000000000000" pitchFamily="2" charset="-127"/>
          <a:cs typeface="+mn-cs"/>
        </a:defRPr>
      </a:pPr>
      <a:endParaRPr lang="ko-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92201749846911E-2"/>
          <c:y val="7.9914137451810044E-2"/>
          <c:w val="0.78574587187657075"/>
          <c:h val="0.61522709962834476"/>
        </c:manualLayout>
      </c:layout>
      <c:barChart>
        <c:barDir val="col"/>
        <c:grouping val="clustered"/>
        <c:varyColors val="0"/>
        <c:ser>
          <c:idx val="0"/>
          <c:order val="0"/>
          <c:tx>
            <c:strRef>
              <c:f>Sheet1!$B$1</c:f>
              <c:strCache>
                <c:ptCount val="1"/>
                <c:pt idx="0">
                  <c:v>투자 규모(좌)</c:v>
                </c:pt>
              </c:strCache>
            </c:strRef>
          </c:tx>
          <c:spPr>
            <a:solidFill>
              <a:srgbClr val="66D4F9"/>
            </a:solidFill>
            <a:ln>
              <a:noFill/>
            </a:ln>
            <a:effectLst/>
          </c:spPr>
          <c:invertIfNegative val="0"/>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Sheet1!$B$3:$B$35</c:f>
              <c:numCache>
                <c:formatCode>General</c:formatCode>
                <c:ptCount val="33"/>
                <c:pt idx="0">
                  <c:v>22.476742936233002</c:v>
                </c:pt>
                <c:pt idx="1">
                  <c:v>24.076992206191999</c:v>
                </c:pt>
                <c:pt idx="2">
                  <c:v>21.092358953668001</c:v>
                </c:pt>
                <c:pt idx="3">
                  <c:v>22.238970128541002</c:v>
                </c:pt>
                <c:pt idx="4">
                  <c:v>27.490889032087999</c:v>
                </c:pt>
                <c:pt idx="5">
                  <c:v>19.411642993475002</c:v>
                </c:pt>
                <c:pt idx="6">
                  <c:v>18.101748411113</c:v>
                </c:pt>
                <c:pt idx="7">
                  <c:v>19.820498931739998</c:v>
                </c:pt>
                <c:pt idx="8">
                  <c:v>24.109836361679001</c:v>
                </c:pt>
                <c:pt idx="9">
                  <c:v>26.772346519965001</c:v>
                </c:pt>
                <c:pt idx="10">
                  <c:v>24.481493622134</c:v>
                </c:pt>
                <c:pt idx="11">
                  <c:v>32.461713423310002</c:v>
                </c:pt>
                <c:pt idx="12">
                  <c:v>33.777424066734</c:v>
                </c:pt>
                <c:pt idx="13">
                  <c:v>36.436619547756003</c:v>
                </c:pt>
                <c:pt idx="14">
                  <c:v>50.807296254177004</c:v>
                </c:pt>
                <c:pt idx="15">
                  <c:v>42.447803948686001</c:v>
                </c:pt>
                <c:pt idx="16">
                  <c:v>41.004129644050003</c:v>
                </c:pt>
                <c:pt idx="17">
                  <c:v>41.336515675941001</c:v>
                </c:pt>
                <c:pt idx="18">
                  <c:v>37.192909436037993</c:v>
                </c:pt>
                <c:pt idx="19">
                  <c:v>41.700231297061997</c:v>
                </c:pt>
                <c:pt idx="20">
                  <c:v>39.418296766582003</c:v>
                </c:pt>
                <c:pt idx="21">
                  <c:v>50.477385449482</c:v>
                </c:pt>
                <c:pt idx="22">
                  <c:v>49.656862709574</c:v>
                </c:pt>
                <c:pt idx="23">
                  <c:v>83.696141031014008</c:v>
                </c:pt>
                <c:pt idx="24">
                  <c:v>93.509361165422007</c:v>
                </c:pt>
                <c:pt idx="25">
                  <c:v>96.938588721801992</c:v>
                </c:pt>
                <c:pt idx="26">
                  <c:v>105.123757090878</c:v>
                </c:pt>
                <c:pt idx="27">
                  <c:v>90.955690563758992</c:v>
                </c:pt>
                <c:pt idx="28">
                  <c:v>82.051420099249995</c:v>
                </c:pt>
                <c:pt idx="29">
                  <c:v>50.357018998751997</c:v>
                </c:pt>
                <c:pt idx="30">
                  <c:v>43.199912482339002</c:v>
                </c:pt>
                <c:pt idx="31">
                  <c:v>47.741793207689</c:v>
                </c:pt>
                <c:pt idx="32">
                  <c:v>42.878613457884001</c:v>
                </c:pt>
              </c:numCache>
            </c:numRef>
          </c:val>
          <c:extLst>
            <c:ext xmlns:c16="http://schemas.microsoft.com/office/drawing/2014/chart" uri="{C3380CC4-5D6E-409C-BE32-E72D297353CC}">
              <c16:uniqueId val="{00000000-982A-4641-81A9-54995DE9FB5E}"/>
            </c:ext>
          </c:extLst>
        </c:ser>
        <c:dLbls>
          <c:showLegendKey val="0"/>
          <c:showVal val="0"/>
          <c:showCatName val="0"/>
          <c:showSerName val="0"/>
          <c:showPercent val="0"/>
          <c:showBubbleSize val="0"/>
        </c:dLbls>
        <c:gapWidth val="100"/>
        <c:overlap val="-27"/>
        <c:axId val="78695600"/>
        <c:axId val="78710992"/>
      </c:barChart>
      <c:lineChart>
        <c:grouping val="standard"/>
        <c:varyColors val="0"/>
        <c:ser>
          <c:idx val="1"/>
          <c:order val="1"/>
          <c:tx>
            <c:strRef>
              <c:f>Sheet1!$C$1</c:f>
              <c:strCache>
                <c:ptCount val="1"/>
                <c:pt idx="0">
                  <c:v>투자 건수(우)</c:v>
                </c:pt>
              </c:strCache>
            </c:strRef>
          </c:tx>
          <c:spPr>
            <a:ln w="25400" cap="rnd">
              <a:solidFill>
                <a:srgbClr val="1E49E2"/>
              </a:solidFill>
              <a:round/>
            </a:ln>
            <a:effectLst/>
          </c:spPr>
          <c:marker>
            <c:symbol val="none"/>
          </c:marker>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Sheet1!$C$3:$C$35</c:f>
              <c:numCache>
                <c:formatCode>General</c:formatCode>
                <c:ptCount val="33"/>
                <c:pt idx="0">
                  <c:v>3329</c:v>
                </c:pt>
                <c:pt idx="1">
                  <c:v>3073</c:v>
                </c:pt>
                <c:pt idx="2">
                  <c:v>3010</c:v>
                </c:pt>
                <c:pt idx="3">
                  <c:v>3534</c:v>
                </c:pt>
                <c:pt idx="4">
                  <c:v>2919</c:v>
                </c:pt>
                <c:pt idx="5">
                  <c:v>2787</c:v>
                </c:pt>
                <c:pt idx="6">
                  <c:v>2726</c:v>
                </c:pt>
                <c:pt idx="7">
                  <c:v>3504</c:v>
                </c:pt>
                <c:pt idx="8">
                  <c:v>3226</c:v>
                </c:pt>
                <c:pt idx="9">
                  <c:v>3116</c:v>
                </c:pt>
                <c:pt idx="10">
                  <c:v>3122</c:v>
                </c:pt>
                <c:pt idx="11">
                  <c:v>3872</c:v>
                </c:pt>
                <c:pt idx="12">
                  <c:v>3392</c:v>
                </c:pt>
                <c:pt idx="13">
                  <c:v>3196</c:v>
                </c:pt>
                <c:pt idx="14">
                  <c:v>3541</c:v>
                </c:pt>
                <c:pt idx="15">
                  <c:v>4255</c:v>
                </c:pt>
                <c:pt idx="16">
                  <c:v>3716</c:v>
                </c:pt>
                <c:pt idx="17">
                  <c:v>3705</c:v>
                </c:pt>
                <c:pt idx="18">
                  <c:v>3725</c:v>
                </c:pt>
                <c:pt idx="19">
                  <c:v>4377</c:v>
                </c:pt>
                <c:pt idx="20">
                  <c:v>3367</c:v>
                </c:pt>
                <c:pt idx="21">
                  <c:v>3588</c:v>
                </c:pt>
                <c:pt idx="22">
                  <c:v>4053</c:v>
                </c:pt>
                <c:pt idx="23">
                  <c:v>5676</c:v>
                </c:pt>
                <c:pt idx="24">
                  <c:v>5226</c:v>
                </c:pt>
                <c:pt idx="25">
                  <c:v>5345</c:v>
                </c:pt>
                <c:pt idx="26">
                  <c:v>5568</c:v>
                </c:pt>
                <c:pt idx="27">
                  <c:v>6165</c:v>
                </c:pt>
                <c:pt idx="28">
                  <c:v>5250</c:v>
                </c:pt>
                <c:pt idx="29">
                  <c:v>4472</c:v>
                </c:pt>
                <c:pt idx="30">
                  <c:v>4265</c:v>
                </c:pt>
                <c:pt idx="31">
                  <c:v>4009</c:v>
                </c:pt>
                <c:pt idx="32">
                  <c:v>3360</c:v>
                </c:pt>
              </c:numCache>
            </c:numRef>
          </c:val>
          <c:smooth val="0"/>
          <c:extLst>
            <c:ext xmlns:c16="http://schemas.microsoft.com/office/drawing/2014/chart" uri="{C3380CC4-5D6E-409C-BE32-E72D297353CC}">
              <c16:uniqueId val="{00000001-982A-4641-81A9-54995DE9FB5E}"/>
            </c:ext>
          </c:extLst>
        </c:ser>
        <c:ser>
          <c:idx val="2"/>
          <c:order val="2"/>
          <c:tx>
            <c:strRef>
              <c:f>Sheet1!$D$1</c:f>
              <c:strCache>
                <c:ptCount val="1"/>
                <c:pt idx="0">
                  <c:v>앤젤&amp;시드(Angel&amp;Seed, 우)</c:v>
                </c:pt>
              </c:strCache>
            </c:strRef>
          </c:tx>
          <c:spPr>
            <a:ln w="25400" cap="rnd">
              <a:solidFill>
                <a:srgbClr val="7113EA"/>
              </a:solidFill>
              <a:round/>
            </a:ln>
            <a:effectLst/>
          </c:spPr>
          <c:marker>
            <c:symbol val="none"/>
          </c:marker>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Sheet1!$D$3:$D$35</c:f>
              <c:numCache>
                <c:formatCode>General</c:formatCode>
                <c:ptCount val="33"/>
                <c:pt idx="0">
                  <c:v>1600</c:v>
                </c:pt>
                <c:pt idx="1">
                  <c:v>1510</c:v>
                </c:pt>
                <c:pt idx="2">
                  <c:v>1459</c:v>
                </c:pt>
                <c:pt idx="3">
                  <c:v>1697</c:v>
                </c:pt>
                <c:pt idx="4">
                  <c:v>1402</c:v>
                </c:pt>
                <c:pt idx="5">
                  <c:v>1284</c:v>
                </c:pt>
                <c:pt idx="6">
                  <c:v>1287</c:v>
                </c:pt>
                <c:pt idx="7">
                  <c:v>1600</c:v>
                </c:pt>
                <c:pt idx="8">
                  <c:v>1412</c:v>
                </c:pt>
                <c:pt idx="9">
                  <c:v>1437</c:v>
                </c:pt>
                <c:pt idx="10">
                  <c:v>1486</c:v>
                </c:pt>
                <c:pt idx="11">
                  <c:v>1732</c:v>
                </c:pt>
                <c:pt idx="12">
                  <c:v>1509</c:v>
                </c:pt>
                <c:pt idx="13">
                  <c:v>1366</c:v>
                </c:pt>
                <c:pt idx="14">
                  <c:v>1631</c:v>
                </c:pt>
                <c:pt idx="15">
                  <c:v>1834</c:v>
                </c:pt>
                <c:pt idx="16">
                  <c:v>1605</c:v>
                </c:pt>
                <c:pt idx="17">
                  <c:v>1692</c:v>
                </c:pt>
                <c:pt idx="18">
                  <c:v>1694</c:v>
                </c:pt>
                <c:pt idx="19">
                  <c:v>1980</c:v>
                </c:pt>
                <c:pt idx="20">
                  <c:v>1481</c:v>
                </c:pt>
                <c:pt idx="21">
                  <c:v>1586</c:v>
                </c:pt>
                <c:pt idx="22">
                  <c:v>1837</c:v>
                </c:pt>
                <c:pt idx="23">
                  <c:v>2344</c:v>
                </c:pt>
                <c:pt idx="24">
                  <c:v>2227</c:v>
                </c:pt>
                <c:pt idx="25">
                  <c:v>2250</c:v>
                </c:pt>
                <c:pt idx="26">
                  <c:v>2417</c:v>
                </c:pt>
                <c:pt idx="27">
                  <c:v>2491</c:v>
                </c:pt>
                <c:pt idx="28">
                  <c:v>2196</c:v>
                </c:pt>
                <c:pt idx="29">
                  <c:v>1834</c:v>
                </c:pt>
                <c:pt idx="30">
                  <c:v>1646</c:v>
                </c:pt>
                <c:pt idx="31">
                  <c:v>1427</c:v>
                </c:pt>
                <c:pt idx="32">
                  <c:v>1088</c:v>
                </c:pt>
              </c:numCache>
            </c:numRef>
          </c:val>
          <c:smooth val="0"/>
          <c:extLst>
            <c:ext xmlns:c16="http://schemas.microsoft.com/office/drawing/2014/chart" uri="{C3380CC4-5D6E-409C-BE32-E72D297353CC}">
              <c16:uniqueId val="{00000002-982A-4641-81A9-54995DE9FB5E}"/>
            </c:ext>
          </c:extLst>
        </c:ser>
        <c:ser>
          <c:idx val="3"/>
          <c:order val="3"/>
          <c:tx>
            <c:strRef>
              <c:f>Sheet1!$E$1</c:f>
              <c:strCache>
                <c:ptCount val="1"/>
                <c:pt idx="0">
                  <c:v>초기 VC(Early, 우)</c:v>
                </c:pt>
              </c:strCache>
            </c:strRef>
          </c:tx>
          <c:spPr>
            <a:ln w="25400" cap="rnd">
              <a:solidFill>
                <a:srgbClr val="FD349C"/>
              </a:solidFill>
              <a:round/>
            </a:ln>
            <a:effectLst/>
          </c:spPr>
          <c:marker>
            <c:symbol val="none"/>
          </c:marker>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Sheet1!$E$3:$E$35</c:f>
              <c:numCache>
                <c:formatCode>General</c:formatCode>
                <c:ptCount val="33"/>
                <c:pt idx="0">
                  <c:v>1025</c:v>
                </c:pt>
                <c:pt idx="1">
                  <c:v>911</c:v>
                </c:pt>
                <c:pt idx="2">
                  <c:v>900</c:v>
                </c:pt>
                <c:pt idx="3">
                  <c:v>1027</c:v>
                </c:pt>
                <c:pt idx="4">
                  <c:v>845</c:v>
                </c:pt>
                <c:pt idx="5">
                  <c:v>872</c:v>
                </c:pt>
                <c:pt idx="6">
                  <c:v>814</c:v>
                </c:pt>
                <c:pt idx="7">
                  <c:v>1049</c:v>
                </c:pt>
                <c:pt idx="8">
                  <c:v>1018</c:v>
                </c:pt>
                <c:pt idx="9">
                  <c:v>909</c:v>
                </c:pt>
                <c:pt idx="10">
                  <c:v>942</c:v>
                </c:pt>
                <c:pt idx="11">
                  <c:v>1172</c:v>
                </c:pt>
                <c:pt idx="12">
                  <c:v>976</c:v>
                </c:pt>
                <c:pt idx="13">
                  <c:v>953</c:v>
                </c:pt>
                <c:pt idx="14">
                  <c:v>1023</c:v>
                </c:pt>
                <c:pt idx="15">
                  <c:v>1200</c:v>
                </c:pt>
                <c:pt idx="16">
                  <c:v>1028</c:v>
                </c:pt>
                <c:pt idx="17">
                  <c:v>980</c:v>
                </c:pt>
                <c:pt idx="18">
                  <c:v>1057</c:v>
                </c:pt>
                <c:pt idx="19">
                  <c:v>1134</c:v>
                </c:pt>
                <c:pt idx="20">
                  <c:v>813</c:v>
                </c:pt>
                <c:pt idx="21">
                  <c:v>954</c:v>
                </c:pt>
                <c:pt idx="22">
                  <c:v>1110</c:v>
                </c:pt>
                <c:pt idx="23">
                  <c:v>1592</c:v>
                </c:pt>
                <c:pt idx="24">
                  <c:v>1466</c:v>
                </c:pt>
                <c:pt idx="25">
                  <c:v>1561</c:v>
                </c:pt>
                <c:pt idx="26">
                  <c:v>1615</c:v>
                </c:pt>
                <c:pt idx="27">
                  <c:v>1805</c:v>
                </c:pt>
                <c:pt idx="28">
                  <c:v>1531</c:v>
                </c:pt>
                <c:pt idx="29">
                  <c:v>1330</c:v>
                </c:pt>
                <c:pt idx="30">
                  <c:v>1291</c:v>
                </c:pt>
                <c:pt idx="31">
                  <c:v>1167</c:v>
                </c:pt>
                <c:pt idx="32">
                  <c:v>1047</c:v>
                </c:pt>
              </c:numCache>
            </c:numRef>
          </c:val>
          <c:smooth val="0"/>
          <c:extLst>
            <c:ext xmlns:c16="http://schemas.microsoft.com/office/drawing/2014/chart" uri="{C3380CC4-5D6E-409C-BE32-E72D297353CC}">
              <c16:uniqueId val="{00000003-982A-4641-81A9-54995DE9FB5E}"/>
            </c:ext>
          </c:extLst>
        </c:ser>
        <c:ser>
          <c:idx val="4"/>
          <c:order val="4"/>
          <c:tx>
            <c:strRef>
              <c:f>Sheet1!$F$1</c:f>
              <c:strCache>
                <c:ptCount val="1"/>
                <c:pt idx="0">
                  <c:v>후기 VC (Later, 우)</c:v>
                </c:pt>
              </c:strCache>
            </c:strRef>
          </c:tx>
          <c:spPr>
            <a:ln w="25400" cap="rnd">
              <a:solidFill>
                <a:srgbClr val="00C0AE"/>
              </a:solidFill>
              <a:round/>
            </a:ln>
            <a:effectLst/>
          </c:spPr>
          <c:marker>
            <c:symbol val="none"/>
          </c:marker>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Sheet1!$F$3:$F$35</c:f>
              <c:numCache>
                <c:formatCode>General</c:formatCode>
                <c:ptCount val="33"/>
                <c:pt idx="0">
                  <c:v>578</c:v>
                </c:pt>
                <c:pt idx="1">
                  <c:v>518</c:v>
                </c:pt>
                <c:pt idx="2">
                  <c:v>530</c:v>
                </c:pt>
                <c:pt idx="3">
                  <c:v>672</c:v>
                </c:pt>
                <c:pt idx="4">
                  <c:v>560</c:v>
                </c:pt>
                <c:pt idx="5">
                  <c:v>507</c:v>
                </c:pt>
                <c:pt idx="6">
                  <c:v>490</c:v>
                </c:pt>
                <c:pt idx="7">
                  <c:v>709</c:v>
                </c:pt>
                <c:pt idx="8">
                  <c:v>643</c:v>
                </c:pt>
                <c:pt idx="9">
                  <c:v>646</c:v>
                </c:pt>
                <c:pt idx="10">
                  <c:v>566</c:v>
                </c:pt>
                <c:pt idx="11">
                  <c:v>823</c:v>
                </c:pt>
                <c:pt idx="12">
                  <c:v>744</c:v>
                </c:pt>
                <c:pt idx="13">
                  <c:v>705</c:v>
                </c:pt>
                <c:pt idx="14">
                  <c:v>716</c:v>
                </c:pt>
                <c:pt idx="15">
                  <c:v>1033</c:v>
                </c:pt>
                <c:pt idx="16">
                  <c:v>895</c:v>
                </c:pt>
                <c:pt idx="17">
                  <c:v>849</c:v>
                </c:pt>
                <c:pt idx="18">
                  <c:v>804</c:v>
                </c:pt>
                <c:pt idx="19">
                  <c:v>1060</c:v>
                </c:pt>
                <c:pt idx="20">
                  <c:v>892</c:v>
                </c:pt>
                <c:pt idx="21">
                  <c:v>856</c:v>
                </c:pt>
                <c:pt idx="22">
                  <c:v>897</c:v>
                </c:pt>
                <c:pt idx="23">
                  <c:v>1477</c:v>
                </c:pt>
                <c:pt idx="24">
                  <c:v>1259</c:v>
                </c:pt>
                <c:pt idx="25">
                  <c:v>1279</c:v>
                </c:pt>
                <c:pt idx="26">
                  <c:v>1266</c:v>
                </c:pt>
                <c:pt idx="27">
                  <c:v>1592</c:v>
                </c:pt>
                <c:pt idx="28">
                  <c:v>1312</c:v>
                </c:pt>
                <c:pt idx="29">
                  <c:v>1109</c:v>
                </c:pt>
                <c:pt idx="30">
                  <c:v>1093</c:v>
                </c:pt>
                <c:pt idx="31">
                  <c:v>1202</c:v>
                </c:pt>
                <c:pt idx="32">
                  <c:v>998</c:v>
                </c:pt>
              </c:numCache>
            </c:numRef>
          </c:val>
          <c:smooth val="0"/>
          <c:extLst>
            <c:ext xmlns:c16="http://schemas.microsoft.com/office/drawing/2014/chart" uri="{C3380CC4-5D6E-409C-BE32-E72D297353CC}">
              <c16:uniqueId val="{00000004-982A-4641-81A9-54995DE9FB5E}"/>
            </c:ext>
          </c:extLst>
        </c:ser>
        <c:ser>
          <c:idx val="5"/>
          <c:order val="5"/>
          <c:tx>
            <c:strRef>
              <c:f>Sheet1!$G$1</c:f>
              <c:strCache>
                <c:ptCount val="1"/>
                <c:pt idx="0">
                  <c:v>벤처성장(Venture Growth, 우)</c:v>
                </c:pt>
              </c:strCache>
            </c:strRef>
          </c:tx>
          <c:spPr>
            <a:ln w="25400" cap="rnd">
              <a:solidFill>
                <a:srgbClr val="63EBDA"/>
              </a:solidFill>
              <a:round/>
            </a:ln>
            <a:effectLst/>
          </c:spPr>
          <c:marker>
            <c:symbol val="none"/>
          </c:marker>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Sheet1!$G$3:$G$35</c:f>
              <c:numCache>
                <c:formatCode>General</c:formatCode>
                <c:ptCount val="33"/>
                <c:pt idx="0">
                  <c:v>126</c:v>
                </c:pt>
                <c:pt idx="1">
                  <c:v>134</c:v>
                </c:pt>
                <c:pt idx="2">
                  <c:v>121</c:v>
                </c:pt>
                <c:pt idx="3">
                  <c:v>138</c:v>
                </c:pt>
                <c:pt idx="4">
                  <c:v>112</c:v>
                </c:pt>
                <c:pt idx="5">
                  <c:v>124</c:v>
                </c:pt>
                <c:pt idx="6">
                  <c:v>135</c:v>
                </c:pt>
                <c:pt idx="7">
                  <c:v>146</c:v>
                </c:pt>
                <c:pt idx="8">
                  <c:v>153</c:v>
                </c:pt>
                <c:pt idx="9">
                  <c:v>124</c:v>
                </c:pt>
                <c:pt idx="10">
                  <c:v>128</c:v>
                </c:pt>
                <c:pt idx="11">
                  <c:v>145</c:v>
                </c:pt>
                <c:pt idx="12">
                  <c:v>163</c:v>
                </c:pt>
                <c:pt idx="13">
                  <c:v>172</c:v>
                </c:pt>
                <c:pt idx="14">
                  <c:v>171</c:v>
                </c:pt>
                <c:pt idx="15">
                  <c:v>188</c:v>
                </c:pt>
                <c:pt idx="16">
                  <c:v>188</c:v>
                </c:pt>
                <c:pt idx="17">
                  <c:v>184</c:v>
                </c:pt>
                <c:pt idx="18">
                  <c:v>170</c:v>
                </c:pt>
                <c:pt idx="19">
                  <c:v>203</c:v>
                </c:pt>
                <c:pt idx="20">
                  <c:v>181</c:v>
                </c:pt>
                <c:pt idx="21">
                  <c:v>192</c:v>
                </c:pt>
                <c:pt idx="22">
                  <c:v>209</c:v>
                </c:pt>
                <c:pt idx="23">
                  <c:v>263</c:v>
                </c:pt>
                <c:pt idx="24">
                  <c:v>274</c:v>
                </c:pt>
                <c:pt idx="25">
                  <c:v>255</c:v>
                </c:pt>
                <c:pt idx="26">
                  <c:v>270</c:v>
                </c:pt>
                <c:pt idx="27">
                  <c:v>277</c:v>
                </c:pt>
                <c:pt idx="28">
                  <c:v>211</c:v>
                </c:pt>
                <c:pt idx="29">
                  <c:v>199</c:v>
                </c:pt>
                <c:pt idx="30">
                  <c:v>235</c:v>
                </c:pt>
                <c:pt idx="31">
                  <c:v>213</c:v>
                </c:pt>
                <c:pt idx="32">
                  <c:v>227</c:v>
                </c:pt>
              </c:numCache>
            </c:numRef>
          </c:val>
          <c:smooth val="0"/>
          <c:extLst>
            <c:ext xmlns:c16="http://schemas.microsoft.com/office/drawing/2014/chart" uri="{C3380CC4-5D6E-409C-BE32-E72D297353CC}">
              <c16:uniqueId val="{00000005-982A-4641-81A9-54995DE9FB5E}"/>
            </c:ext>
          </c:extLst>
        </c:ser>
        <c:dLbls>
          <c:showLegendKey val="0"/>
          <c:showVal val="0"/>
          <c:showCatName val="0"/>
          <c:showSerName val="0"/>
          <c:showPercent val="0"/>
          <c:showBubbleSize val="0"/>
        </c:dLbls>
        <c:marker val="1"/>
        <c:smooth val="0"/>
        <c:axId val="78698512"/>
        <c:axId val="78707248"/>
      </c:lineChart>
      <c:catAx>
        <c:axId val="78695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lgn="ctr">
              <a:defRPr lang="en-US" altLang="ko-KR" sz="1400" b="0" i="0" u="none" strike="noStrike" kern="1200" baseline="0">
                <a:solidFill>
                  <a:schemeClr val="bg1">
                    <a:lumMod val="65000"/>
                  </a:schemeClr>
                </a:solidFill>
                <a:latin typeface="KPMG Bold" panose="020B0803030202040204" pitchFamily="34" charset="0"/>
                <a:ea typeface="KoPub돋움체 Medium" panose="00000600000000000000" pitchFamily="2" charset="-127"/>
                <a:cs typeface="+mn-cs"/>
              </a:defRPr>
            </a:pPr>
            <a:endParaRPr lang="ko-KR"/>
          </a:p>
        </c:txPr>
        <c:crossAx val="78710992"/>
        <c:crosses val="autoZero"/>
        <c:auto val="1"/>
        <c:lblAlgn val="ctr"/>
        <c:lblOffset val="100"/>
        <c:noMultiLvlLbl val="0"/>
      </c:catAx>
      <c:valAx>
        <c:axId val="78710992"/>
        <c:scaling>
          <c:orientation val="minMax"/>
        </c:scaling>
        <c:delete val="0"/>
        <c:axPos val="l"/>
        <c:numFmt formatCode="#,##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lgn="ctr">
              <a:defRPr lang="en-US" altLang="ko-KR" sz="1400" b="0" i="0" u="none" strike="noStrike" kern="1200" baseline="0">
                <a:solidFill>
                  <a:schemeClr val="bg1">
                    <a:lumMod val="50000"/>
                  </a:schemeClr>
                </a:solidFill>
                <a:latin typeface="KPMG Bold" panose="020B0803030202040204" pitchFamily="34" charset="0"/>
                <a:ea typeface="KoPub돋움체 Medium" panose="00000600000000000000" pitchFamily="2" charset="-127"/>
                <a:cs typeface="+mn-cs"/>
              </a:defRPr>
            </a:pPr>
            <a:endParaRPr lang="ko-KR"/>
          </a:p>
        </c:txPr>
        <c:crossAx val="78695600"/>
        <c:crosses val="autoZero"/>
        <c:crossBetween val="between"/>
      </c:valAx>
      <c:valAx>
        <c:axId val="78707248"/>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lgn="ctr">
              <a:defRPr lang="en-US" altLang="ko-KR" sz="1400" b="0" i="0" u="none" strike="noStrike" kern="1200" baseline="0">
                <a:solidFill>
                  <a:schemeClr val="bg1">
                    <a:lumMod val="50000"/>
                  </a:schemeClr>
                </a:solidFill>
                <a:latin typeface="KPMG Bold" panose="020B0803030202040204" pitchFamily="34" charset="0"/>
                <a:ea typeface="KoPub돋움체 Medium" panose="00000600000000000000" pitchFamily="2" charset="-127"/>
                <a:cs typeface="+mn-cs"/>
              </a:defRPr>
            </a:pPr>
            <a:endParaRPr lang="ko-KR"/>
          </a:p>
        </c:txPr>
        <c:crossAx val="78698512"/>
        <c:crosses val="max"/>
        <c:crossBetween val="between"/>
      </c:valAx>
      <c:catAx>
        <c:axId val="78698512"/>
        <c:scaling>
          <c:orientation val="minMax"/>
        </c:scaling>
        <c:delete val="1"/>
        <c:axPos val="b"/>
        <c:numFmt formatCode="General" sourceLinked="1"/>
        <c:majorTickMark val="out"/>
        <c:minorTickMark val="none"/>
        <c:tickLblPos val="nextTo"/>
        <c:crossAx val="78707248"/>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92201749846911E-2"/>
          <c:y val="7.9914137451810044E-2"/>
          <c:w val="0.78574587187657075"/>
          <c:h val="0.61522709962834476"/>
        </c:manualLayout>
      </c:layout>
      <c:barChart>
        <c:barDir val="col"/>
        <c:grouping val="clustered"/>
        <c:varyColors val="0"/>
        <c:ser>
          <c:idx val="0"/>
          <c:order val="0"/>
          <c:tx>
            <c:strRef>
              <c:f>Sheet1!$B$1</c:f>
              <c:strCache>
                <c:ptCount val="1"/>
                <c:pt idx="0">
                  <c:v>투자 규모(좌)</c:v>
                </c:pt>
              </c:strCache>
            </c:strRef>
          </c:tx>
          <c:spPr>
            <a:solidFill>
              <a:srgbClr val="66D4F9"/>
            </a:solidFill>
            <a:ln>
              <a:noFill/>
            </a:ln>
            <a:effectLst/>
          </c:spPr>
          <c:invertIfNegative val="0"/>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Sheet1!$B$3:$B$35</c:f>
              <c:numCache>
                <c:formatCode>General</c:formatCode>
                <c:ptCount val="33"/>
                <c:pt idx="0">
                  <c:v>21.457917735031998</c:v>
                </c:pt>
                <c:pt idx="1">
                  <c:v>23.233908493948999</c:v>
                </c:pt>
                <c:pt idx="2">
                  <c:v>20.493889926217999</c:v>
                </c:pt>
                <c:pt idx="3">
                  <c:v>21.494010001238998</c:v>
                </c:pt>
                <c:pt idx="4">
                  <c:v>26.850499312265001</c:v>
                </c:pt>
                <c:pt idx="5">
                  <c:v>18.676451724311999</c:v>
                </c:pt>
                <c:pt idx="6">
                  <c:v>17.170118343195</c:v>
                </c:pt>
                <c:pt idx="7">
                  <c:v>18.925658958951001</c:v>
                </c:pt>
                <c:pt idx="8">
                  <c:v>22.627675979723001</c:v>
                </c:pt>
                <c:pt idx="9">
                  <c:v>25.437309157667002</c:v>
                </c:pt>
                <c:pt idx="10">
                  <c:v>23.273452374268</c:v>
                </c:pt>
                <c:pt idx="11">
                  <c:v>30.461538251272998</c:v>
                </c:pt>
                <c:pt idx="12">
                  <c:v>32.029170656871003</c:v>
                </c:pt>
                <c:pt idx="13">
                  <c:v>35.023904331402996</c:v>
                </c:pt>
                <c:pt idx="14">
                  <c:v>48.555053164589999</c:v>
                </c:pt>
                <c:pt idx="15">
                  <c:v>40.677806867222998</c:v>
                </c:pt>
                <c:pt idx="16">
                  <c:v>38.120203043727003</c:v>
                </c:pt>
                <c:pt idx="17">
                  <c:v>38.103673943323003</c:v>
                </c:pt>
                <c:pt idx="18">
                  <c:v>34.783935806701002</c:v>
                </c:pt>
                <c:pt idx="19">
                  <c:v>39.451972549849003</c:v>
                </c:pt>
                <c:pt idx="20">
                  <c:v>37.456944680418999</c:v>
                </c:pt>
                <c:pt idx="21">
                  <c:v>47.981982013663995</c:v>
                </c:pt>
                <c:pt idx="22">
                  <c:v>46.787361326555995</c:v>
                </c:pt>
                <c:pt idx="23">
                  <c:v>79.341590795572003</c:v>
                </c:pt>
                <c:pt idx="24">
                  <c:v>83.811353572656998</c:v>
                </c:pt>
                <c:pt idx="25">
                  <c:v>87.129954726466011</c:v>
                </c:pt>
                <c:pt idx="26">
                  <c:v>97.1754306845</c:v>
                </c:pt>
                <c:pt idx="27">
                  <c:v>82.189533546920998</c:v>
                </c:pt>
                <c:pt idx="28">
                  <c:v>76.60437500864299</c:v>
                </c:pt>
                <c:pt idx="29">
                  <c:v>47.150693999112995</c:v>
                </c:pt>
                <c:pt idx="30">
                  <c:v>40.581678984257003</c:v>
                </c:pt>
                <c:pt idx="31">
                  <c:v>45.795833294630995</c:v>
                </c:pt>
                <c:pt idx="32">
                  <c:v>39.846167833305998</c:v>
                </c:pt>
              </c:numCache>
            </c:numRef>
          </c:val>
          <c:extLst>
            <c:ext xmlns:c16="http://schemas.microsoft.com/office/drawing/2014/chart" uri="{C3380CC4-5D6E-409C-BE32-E72D297353CC}">
              <c16:uniqueId val="{00000000-665B-473F-9DD3-0B836C6B37BD}"/>
            </c:ext>
          </c:extLst>
        </c:ser>
        <c:dLbls>
          <c:showLegendKey val="0"/>
          <c:showVal val="0"/>
          <c:showCatName val="0"/>
          <c:showSerName val="0"/>
          <c:showPercent val="0"/>
          <c:showBubbleSize val="0"/>
        </c:dLbls>
        <c:gapWidth val="100"/>
        <c:overlap val="-27"/>
        <c:axId val="78695600"/>
        <c:axId val="78710992"/>
      </c:barChart>
      <c:lineChart>
        <c:grouping val="standard"/>
        <c:varyColors val="0"/>
        <c:ser>
          <c:idx val="1"/>
          <c:order val="1"/>
          <c:tx>
            <c:strRef>
              <c:f>Sheet1!$C$1</c:f>
              <c:strCache>
                <c:ptCount val="1"/>
                <c:pt idx="0">
                  <c:v>투자 건수(우)</c:v>
                </c:pt>
              </c:strCache>
            </c:strRef>
          </c:tx>
          <c:spPr>
            <a:ln w="25400" cap="rnd">
              <a:solidFill>
                <a:srgbClr val="1E49E2"/>
              </a:solidFill>
              <a:round/>
            </a:ln>
            <a:effectLst/>
          </c:spPr>
          <c:marker>
            <c:symbol val="none"/>
          </c:marker>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Sheet1!$C$3:$C$35</c:f>
              <c:numCache>
                <c:formatCode>General</c:formatCode>
                <c:ptCount val="33"/>
                <c:pt idx="0">
                  <c:v>3077</c:v>
                </c:pt>
                <c:pt idx="1">
                  <c:v>2849</c:v>
                </c:pt>
                <c:pt idx="2">
                  <c:v>2772</c:v>
                </c:pt>
                <c:pt idx="3">
                  <c:v>3189</c:v>
                </c:pt>
                <c:pt idx="4">
                  <c:v>2693</c:v>
                </c:pt>
                <c:pt idx="5">
                  <c:v>2573</c:v>
                </c:pt>
                <c:pt idx="6">
                  <c:v>2491</c:v>
                </c:pt>
                <c:pt idx="7">
                  <c:v>3167</c:v>
                </c:pt>
                <c:pt idx="8">
                  <c:v>2950</c:v>
                </c:pt>
                <c:pt idx="9">
                  <c:v>2828</c:v>
                </c:pt>
                <c:pt idx="10">
                  <c:v>2847</c:v>
                </c:pt>
                <c:pt idx="11">
                  <c:v>3387</c:v>
                </c:pt>
                <c:pt idx="12">
                  <c:v>3031</c:v>
                </c:pt>
                <c:pt idx="13">
                  <c:v>2873</c:v>
                </c:pt>
                <c:pt idx="14">
                  <c:v>3193</c:v>
                </c:pt>
                <c:pt idx="15">
                  <c:v>3736</c:v>
                </c:pt>
                <c:pt idx="16">
                  <c:v>3315</c:v>
                </c:pt>
                <c:pt idx="17">
                  <c:v>3308</c:v>
                </c:pt>
                <c:pt idx="18">
                  <c:v>3262</c:v>
                </c:pt>
                <c:pt idx="19">
                  <c:v>3809</c:v>
                </c:pt>
                <c:pt idx="20">
                  <c:v>3017</c:v>
                </c:pt>
                <c:pt idx="21">
                  <c:v>3164</c:v>
                </c:pt>
                <c:pt idx="22">
                  <c:v>3587</c:v>
                </c:pt>
                <c:pt idx="23">
                  <c:v>4935</c:v>
                </c:pt>
                <c:pt idx="24">
                  <c:v>4570</c:v>
                </c:pt>
                <c:pt idx="25">
                  <c:v>4661</c:v>
                </c:pt>
                <c:pt idx="26">
                  <c:v>4824</c:v>
                </c:pt>
                <c:pt idx="27">
                  <c:v>5318</c:v>
                </c:pt>
                <c:pt idx="28">
                  <c:v>4529</c:v>
                </c:pt>
                <c:pt idx="29">
                  <c:v>3927</c:v>
                </c:pt>
                <c:pt idx="30">
                  <c:v>3730</c:v>
                </c:pt>
                <c:pt idx="31">
                  <c:v>3503</c:v>
                </c:pt>
                <c:pt idx="32">
                  <c:v>3011</c:v>
                </c:pt>
              </c:numCache>
            </c:numRef>
          </c:val>
          <c:smooth val="0"/>
          <c:extLst>
            <c:ext xmlns:c16="http://schemas.microsoft.com/office/drawing/2014/chart" uri="{C3380CC4-5D6E-409C-BE32-E72D297353CC}">
              <c16:uniqueId val="{00000001-665B-473F-9DD3-0B836C6B37BD}"/>
            </c:ext>
          </c:extLst>
        </c:ser>
        <c:ser>
          <c:idx val="2"/>
          <c:order val="2"/>
          <c:tx>
            <c:strRef>
              <c:f>Sheet1!$D$1</c:f>
              <c:strCache>
                <c:ptCount val="1"/>
                <c:pt idx="0">
                  <c:v>앤젤&amp;시드(Angel&amp;Seed, 우)</c:v>
                </c:pt>
              </c:strCache>
            </c:strRef>
          </c:tx>
          <c:spPr>
            <a:ln w="25400" cap="rnd">
              <a:solidFill>
                <a:srgbClr val="7113EA"/>
              </a:solidFill>
              <a:round/>
            </a:ln>
            <a:effectLst/>
          </c:spPr>
          <c:marker>
            <c:symbol val="none"/>
          </c:marker>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Sheet1!$D$3:$D$35</c:f>
              <c:numCache>
                <c:formatCode>General</c:formatCode>
                <c:ptCount val="33"/>
                <c:pt idx="0">
                  <c:v>1483</c:v>
                </c:pt>
                <c:pt idx="1">
                  <c:v>1386</c:v>
                </c:pt>
                <c:pt idx="2">
                  <c:v>1345</c:v>
                </c:pt>
                <c:pt idx="3">
                  <c:v>1534</c:v>
                </c:pt>
                <c:pt idx="4">
                  <c:v>1288</c:v>
                </c:pt>
                <c:pt idx="5">
                  <c:v>1185</c:v>
                </c:pt>
                <c:pt idx="6">
                  <c:v>1172</c:v>
                </c:pt>
                <c:pt idx="7">
                  <c:v>1452</c:v>
                </c:pt>
                <c:pt idx="8">
                  <c:v>1298</c:v>
                </c:pt>
                <c:pt idx="9">
                  <c:v>1305</c:v>
                </c:pt>
                <c:pt idx="10">
                  <c:v>1344</c:v>
                </c:pt>
                <c:pt idx="11">
                  <c:v>1504</c:v>
                </c:pt>
                <c:pt idx="12">
                  <c:v>1335</c:v>
                </c:pt>
                <c:pt idx="13">
                  <c:v>1214</c:v>
                </c:pt>
                <c:pt idx="14">
                  <c:v>1474</c:v>
                </c:pt>
                <c:pt idx="15">
                  <c:v>1594</c:v>
                </c:pt>
                <c:pt idx="16">
                  <c:v>1433</c:v>
                </c:pt>
                <c:pt idx="17">
                  <c:v>1512</c:v>
                </c:pt>
                <c:pt idx="18">
                  <c:v>1477</c:v>
                </c:pt>
                <c:pt idx="19">
                  <c:v>1695</c:v>
                </c:pt>
                <c:pt idx="20">
                  <c:v>1326</c:v>
                </c:pt>
                <c:pt idx="21">
                  <c:v>1394</c:v>
                </c:pt>
                <c:pt idx="22">
                  <c:v>1631</c:v>
                </c:pt>
                <c:pt idx="23">
                  <c:v>2014</c:v>
                </c:pt>
                <c:pt idx="24">
                  <c:v>1956</c:v>
                </c:pt>
                <c:pt idx="25">
                  <c:v>1936</c:v>
                </c:pt>
                <c:pt idx="26">
                  <c:v>2074</c:v>
                </c:pt>
                <c:pt idx="27">
                  <c:v>2128</c:v>
                </c:pt>
                <c:pt idx="28">
                  <c:v>1881</c:v>
                </c:pt>
                <c:pt idx="29">
                  <c:v>1620</c:v>
                </c:pt>
                <c:pt idx="30">
                  <c:v>1461</c:v>
                </c:pt>
                <c:pt idx="31">
                  <c:v>1257</c:v>
                </c:pt>
                <c:pt idx="32">
                  <c:v>976</c:v>
                </c:pt>
              </c:numCache>
            </c:numRef>
          </c:val>
          <c:smooth val="0"/>
          <c:extLst>
            <c:ext xmlns:c16="http://schemas.microsoft.com/office/drawing/2014/chart" uri="{C3380CC4-5D6E-409C-BE32-E72D297353CC}">
              <c16:uniqueId val="{00000002-665B-473F-9DD3-0B836C6B37BD}"/>
            </c:ext>
          </c:extLst>
        </c:ser>
        <c:ser>
          <c:idx val="3"/>
          <c:order val="3"/>
          <c:tx>
            <c:strRef>
              <c:f>Sheet1!$E$1</c:f>
              <c:strCache>
                <c:ptCount val="1"/>
                <c:pt idx="0">
                  <c:v>초기 VC(Early, 우)</c:v>
                </c:pt>
              </c:strCache>
            </c:strRef>
          </c:tx>
          <c:spPr>
            <a:ln w="25400" cap="rnd">
              <a:solidFill>
                <a:srgbClr val="FD349C"/>
              </a:solidFill>
              <a:round/>
            </a:ln>
            <a:effectLst/>
          </c:spPr>
          <c:marker>
            <c:symbol val="none"/>
          </c:marker>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Sheet1!$E$3:$E$35</c:f>
              <c:numCache>
                <c:formatCode>General</c:formatCode>
                <c:ptCount val="33"/>
                <c:pt idx="0">
                  <c:v>941</c:v>
                </c:pt>
                <c:pt idx="1">
                  <c:v>851</c:v>
                </c:pt>
                <c:pt idx="2">
                  <c:v>812</c:v>
                </c:pt>
                <c:pt idx="3">
                  <c:v>920</c:v>
                </c:pt>
                <c:pt idx="4">
                  <c:v>772</c:v>
                </c:pt>
                <c:pt idx="5">
                  <c:v>796</c:v>
                </c:pt>
                <c:pt idx="6">
                  <c:v>743</c:v>
                </c:pt>
                <c:pt idx="7">
                  <c:v>940</c:v>
                </c:pt>
                <c:pt idx="8">
                  <c:v>927</c:v>
                </c:pt>
                <c:pt idx="9">
                  <c:v>817</c:v>
                </c:pt>
                <c:pt idx="10">
                  <c:v>859</c:v>
                </c:pt>
                <c:pt idx="11">
                  <c:v>1011</c:v>
                </c:pt>
                <c:pt idx="12">
                  <c:v>883</c:v>
                </c:pt>
                <c:pt idx="13">
                  <c:v>858</c:v>
                </c:pt>
                <c:pt idx="14">
                  <c:v>905</c:v>
                </c:pt>
                <c:pt idx="15">
                  <c:v>1049</c:v>
                </c:pt>
                <c:pt idx="16">
                  <c:v>911</c:v>
                </c:pt>
                <c:pt idx="17">
                  <c:v>872</c:v>
                </c:pt>
                <c:pt idx="18">
                  <c:v>917</c:v>
                </c:pt>
                <c:pt idx="19">
                  <c:v>981</c:v>
                </c:pt>
                <c:pt idx="20">
                  <c:v>729</c:v>
                </c:pt>
                <c:pt idx="21">
                  <c:v>839</c:v>
                </c:pt>
                <c:pt idx="22">
                  <c:v>967</c:v>
                </c:pt>
                <c:pt idx="23">
                  <c:v>1373</c:v>
                </c:pt>
                <c:pt idx="24">
                  <c:v>1272</c:v>
                </c:pt>
                <c:pt idx="25">
                  <c:v>1361</c:v>
                </c:pt>
                <c:pt idx="26">
                  <c:v>1387</c:v>
                </c:pt>
                <c:pt idx="27">
                  <c:v>1540</c:v>
                </c:pt>
                <c:pt idx="28">
                  <c:v>1313</c:v>
                </c:pt>
                <c:pt idx="29">
                  <c:v>1149</c:v>
                </c:pt>
                <c:pt idx="30">
                  <c:v>1106</c:v>
                </c:pt>
                <c:pt idx="31">
                  <c:v>1004</c:v>
                </c:pt>
                <c:pt idx="32">
                  <c:v>938</c:v>
                </c:pt>
              </c:numCache>
            </c:numRef>
          </c:val>
          <c:smooth val="0"/>
          <c:extLst>
            <c:ext xmlns:c16="http://schemas.microsoft.com/office/drawing/2014/chart" uri="{C3380CC4-5D6E-409C-BE32-E72D297353CC}">
              <c16:uniqueId val="{00000003-665B-473F-9DD3-0B836C6B37BD}"/>
            </c:ext>
          </c:extLst>
        </c:ser>
        <c:ser>
          <c:idx val="4"/>
          <c:order val="4"/>
          <c:tx>
            <c:strRef>
              <c:f>Sheet1!$F$1</c:f>
              <c:strCache>
                <c:ptCount val="1"/>
                <c:pt idx="0">
                  <c:v>후기 VC (Later, 우)</c:v>
                </c:pt>
              </c:strCache>
            </c:strRef>
          </c:tx>
          <c:spPr>
            <a:ln w="25400" cap="rnd">
              <a:solidFill>
                <a:srgbClr val="00C0AE"/>
              </a:solidFill>
              <a:round/>
            </a:ln>
            <a:effectLst/>
          </c:spPr>
          <c:marker>
            <c:symbol val="none"/>
          </c:marker>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Sheet1!$F$3:$F$35</c:f>
              <c:numCache>
                <c:formatCode>General</c:formatCode>
                <c:ptCount val="33"/>
                <c:pt idx="0">
                  <c:v>535</c:v>
                </c:pt>
                <c:pt idx="1">
                  <c:v>480</c:v>
                </c:pt>
                <c:pt idx="2">
                  <c:v>495</c:v>
                </c:pt>
                <c:pt idx="3">
                  <c:v>599</c:v>
                </c:pt>
                <c:pt idx="4">
                  <c:v>524</c:v>
                </c:pt>
                <c:pt idx="5">
                  <c:v>472</c:v>
                </c:pt>
                <c:pt idx="6">
                  <c:v>445</c:v>
                </c:pt>
                <c:pt idx="7">
                  <c:v>633</c:v>
                </c:pt>
                <c:pt idx="8">
                  <c:v>577</c:v>
                </c:pt>
                <c:pt idx="9">
                  <c:v>585</c:v>
                </c:pt>
                <c:pt idx="10">
                  <c:v>518</c:v>
                </c:pt>
                <c:pt idx="11">
                  <c:v>732</c:v>
                </c:pt>
                <c:pt idx="12">
                  <c:v>656</c:v>
                </c:pt>
                <c:pt idx="13">
                  <c:v>636</c:v>
                </c:pt>
                <c:pt idx="14">
                  <c:v>650</c:v>
                </c:pt>
                <c:pt idx="15">
                  <c:v>915</c:v>
                </c:pt>
                <c:pt idx="16">
                  <c:v>790</c:v>
                </c:pt>
                <c:pt idx="17">
                  <c:v>752</c:v>
                </c:pt>
                <c:pt idx="18">
                  <c:v>710</c:v>
                </c:pt>
                <c:pt idx="19">
                  <c:v>938</c:v>
                </c:pt>
                <c:pt idx="20">
                  <c:v>790</c:v>
                </c:pt>
                <c:pt idx="21">
                  <c:v>749</c:v>
                </c:pt>
                <c:pt idx="22">
                  <c:v>791</c:v>
                </c:pt>
                <c:pt idx="23">
                  <c:v>1305</c:v>
                </c:pt>
                <c:pt idx="24">
                  <c:v>1087</c:v>
                </c:pt>
                <c:pt idx="25">
                  <c:v>1131</c:v>
                </c:pt>
                <c:pt idx="26">
                  <c:v>1116</c:v>
                </c:pt>
                <c:pt idx="27">
                  <c:v>1393</c:v>
                </c:pt>
                <c:pt idx="28">
                  <c:v>1139</c:v>
                </c:pt>
                <c:pt idx="29">
                  <c:v>970</c:v>
                </c:pt>
                <c:pt idx="30">
                  <c:v>946</c:v>
                </c:pt>
                <c:pt idx="31">
                  <c:v>1043</c:v>
                </c:pt>
                <c:pt idx="32">
                  <c:v>887</c:v>
                </c:pt>
              </c:numCache>
            </c:numRef>
          </c:val>
          <c:smooth val="0"/>
          <c:extLst>
            <c:ext xmlns:c16="http://schemas.microsoft.com/office/drawing/2014/chart" uri="{C3380CC4-5D6E-409C-BE32-E72D297353CC}">
              <c16:uniqueId val="{00000004-665B-473F-9DD3-0B836C6B37BD}"/>
            </c:ext>
          </c:extLst>
        </c:ser>
        <c:ser>
          <c:idx val="5"/>
          <c:order val="5"/>
          <c:tx>
            <c:strRef>
              <c:f>Sheet1!$G$1</c:f>
              <c:strCache>
                <c:ptCount val="1"/>
                <c:pt idx="0">
                  <c:v>벤처성장(Venture Growth, 우)</c:v>
                </c:pt>
              </c:strCache>
            </c:strRef>
          </c:tx>
          <c:spPr>
            <a:ln w="25400" cap="rnd">
              <a:solidFill>
                <a:srgbClr val="63EBDA"/>
              </a:solidFill>
              <a:round/>
            </a:ln>
            <a:effectLst/>
          </c:spPr>
          <c:marker>
            <c:symbol val="none"/>
          </c:marker>
          <c:cat>
            <c:strRef>
              <c:f>Sheet1!$A$3:$A$35</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Sheet1!$G$3:$G$35</c:f>
              <c:numCache>
                <c:formatCode>General</c:formatCode>
                <c:ptCount val="33"/>
                <c:pt idx="0">
                  <c:v>118</c:v>
                </c:pt>
                <c:pt idx="1">
                  <c:v>132</c:v>
                </c:pt>
                <c:pt idx="2">
                  <c:v>120</c:v>
                </c:pt>
                <c:pt idx="3">
                  <c:v>136</c:v>
                </c:pt>
                <c:pt idx="4">
                  <c:v>109</c:v>
                </c:pt>
                <c:pt idx="5">
                  <c:v>120</c:v>
                </c:pt>
                <c:pt idx="6">
                  <c:v>131</c:v>
                </c:pt>
                <c:pt idx="7">
                  <c:v>142</c:v>
                </c:pt>
                <c:pt idx="8">
                  <c:v>148</c:v>
                </c:pt>
                <c:pt idx="9">
                  <c:v>121</c:v>
                </c:pt>
                <c:pt idx="10">
                  <c:v>126</c:v>
                </c:pt>
                <c:pt idx="11">
                  <c:v>140</c:v>
                </c:pt>
                <c:pt idx="12">
                  <c:v>157</c:v>
                </c:pt>
                <c:pt idx="13">
                  <c:v>165</c:v>
                </c:pt>
                <c:pt idx="14">
                  <c:v>164</c:v>
                </c:pt>
                <c:pt idx="15">
                  <c:v>178</c:v>
                </c:pt>
                <c:pt idx="16">
                  <c:v>181</c:v>
                </c:pt>
                <c:pt idx="17">
                  <c:v>172</c:v>
                </c:pt>
                <c:pt idx="18">
                  <c:v>158</c:v>
                </c:pt>
                <c:pt idx="19">
                  <c:v>195</c:v>
                </c:pt>
                <c:pt idx="20">
                  <c:v>172</c:v>
                </c:pt>
                <c:pt idx="21">
                  <c:v>182</c:v>
                </c:pt>
                <c:pt idx="22">
                  <c:v>198</c:v>
                </c:pt>
                <c:pt idx="23">
                  <c:v>243</c:v>
                </c:pt>
                <c:pt idx="24">
                  <c:v>255</c:v>
                </c:pt>
                <c:pt idx="25">
                  <c:v>233</c:v>
                </c:pt>
                <c:pt idx="26">
                  <c:v>247</c:v>
                </c:pt>
                <c:pt idx="27">
                  <c:v>257</c:v>
                </c:pt>
                <c:pt idx="28">
                  <c:v>196</c:v>
                </c:pt>
                <c:pt idx="29">
                  <c:v>188</c:v>
                </c:pt>
                <c:pt idx="30">
                  <c:v>217</c:v>
                </c:pt>
                <c:pt idx="31">
                  <c:v>199</c:v>
                </c:pt>
                <c:pt idx="32">
                  <c:v>210</c:v>
                </c:pt>
              </c:numCache>
            </c:numRef>
          </c:val>
          <c:smooth val="0"/>
          <c:extLst>
            <c:ext xmlns:c16="http://schemas.microsoft.com/office/drawing/2014/chart" uri="{C3380CC4-5D6E-409C-BE32-E72D297353CC}">
              <c16:uniqueId val="{00000005-665B-473F-9DD3-0B836C6B37BD}"/>
            </c:ext>
          </c:extLst>
        </c:ser>
        <c:dLbls>
          <c:showLegendKey val="0"/>
          <c:showVal val="0"/>
          <c:showCatName val="0"/>
          <c:showSerName val="0"/>
          <c:showPercent val="0"/>
          <c:showBubbleSize val="0"/>
        </c:dLbls>
        <c:marker val="1"/>
        <c:smooth val="0"/>
        <c:axId val="78698512"/>
        <c:axId val="78707248"/>
      </c:lineChart>
      <c:catAx>
        <c:axId val="78695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lgn="ctr">
              <a:defRPr lang="en-US" altLang="ko-KR" sz="1400" b="0" i="0" u="none" strike="noStrike" kern="1200" baseline="0">
                <a:solidFill>
                  <a:schemeClr val="bg1">
                    <a:lumMod val="65000"/>
                  </a:schemeClr>
                </a:solidFill>
                <a:latin typeface="KPMG Bold" panose="020B0803030202040204" pitchFamily="34" charset="0"/>
                <a:ea typeface="KoPub돋움체 Medium" panose="00000600000000000000" pitchFamily="2" charset="-127"/>
                <a:cs typeface="+mn-cs"/>
              </a:defRPr>
            </a:pPr>
            <a:endParaRPr lang="ko-KR"/>
          </a:p>
        </c:txPr>
        <c:crossAx val="78710992"/>
        <c:crosses val="autoZero"/>
        <c:auto val="1"/>
        <c:lblAlgn val="ctr"/>
        <c:lblOffset val="100"/>
        <c:noMultiLvlLbl val="0"/>
      </c:catAx>
      <c:valAx>
        <c:axId val="78710992"/>
        <c:scaling>
          <c:orientation val="minMax"/>
        </c:scaling>
        <c:delete val="0"/>
        <c:axPos val="l"/>
        <c:numFmt formatCode="#,##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lgn="ctr">
              <a:defRPr lang="en-US" altLang="ko-KR" sz="1400" b="0" i="0" u="none" strike="noStrike" kern="1200" baseline="0">
                <a:solidFill>
                  <a:schemeClr val="bg1">
                    <a:lumMod val="50000"/>
                  </a:schemeClr>
                </a:solidFill>
                <a:latin typeface="KPMG Bold" panose="020B0803030202040204" pitchFamily="34" charset="0"/>
                <a:ea typeface="KoPub돋움체 Medium" panose="00000600000000000000" pitchFamily="2" charset="-127"/>
                <a:cs typeface="+mn-cs"/>
              </a:defRPr>
            </a:pPr>
            <a:endParaRPr lang="ko-KR"/>
          </a:p>
        </c:txPr>
        <c:crossAx val="78695600"/>
        <c:crosses val="autoZero"/>
        <c:crossBetween val="between"/>
      </c:valAx>
      <c:valAx>
        <c:axId val="78707248"/>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lgn="ctr">
              <a:defRPr lang="en-US" altLang="ko-KR" sz="1400" b="0" i="0" u="none" strike="noStrike" kern="1200" baseline="0">
                <a:solidFill>
                  <a:schemeClr val="bg1">
                    <a:lumMod val="50000"/>
                  </a:schemeClr>
                </a:solidFill>
                <a:latin typeface="KPMG Bold" panose="020B0803030202040204" pitchFamily="34" charset="0"/>
                <a:ea typeface="KoPub돋움체 Medium" panose="00000600000000000000" pitchFamily="2" charset="-127"/>
                <a:cs typeface="+mn-cs"/>
              </a:defRPr>
            </a:pPr>
            <a:endParaRPr lang="ko-KR"/>
          </a:p>
        </c:txPr>
        <c:crossAx val="78698512"/>
        <c:crosses val="max"/>
        <c:crossBetween val="between"/>
      </c:valAx>
      <c:catAx>
        <c:axId val="78698512"/>
        <c:scaling>
          <c:orientation val="minMax"/>
        </c:scaling>
        <c:delete val="1"/>
        <c:axPos val="b"/>
        <c:numFmt formatCode="General" sourceLinked="1"/>
        <c:majorTickMark val="out"/>
        <c:minorTickMark val="none"/>
        <c:tickLblPos val="nextTo"/>
        <c:crossAx val="78707248"/>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altLang="ko-KR" sz="1400" b="0" i="0" u="none" strike="noStrike" kern="1200" baseline="0">
          <a:solidFill>
            <a:schemeClr val="bg1">
              <a:lumMod val="50000"/>
            </a:schemeClr>
          </a:solidFill>
          <a:latin typeface="KPMG Bold" panose="020B0803030202040204" pitchFamily="34" charset="0"/>
          <a:ea typeface="KoPub돋움체 Medium" panose="00000600000000000000" pitchFamily="2" charset="-127"/>
          <a:cs typeface="+mn-cs"/>
        </a:defRPr>
      </a:pPr>
      <a:endParaRPr lang="ko-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92201749846911E-2"/>
          <c:y val="7.9914137451810044E-2"/>
          <c:w val="0.78574587187657075"/>
          <c:h val="0.61522709962834476"/>
        </c:manualLayout>
      </c:layout>
      <c:barChart>
        <c:barDir val="col"/>
        <c:grouping val="clustered"/>
        <c:varyColors val="0"/>
        <c:ser>
          <c:idx val="0"/>
          <c:order val="0"/>
          <c:tx>
            <c:strRef>
              <c:f>Sheet1!$B$1</c:f>
              <c:strCache>
                <c:ptCount val="1"/>
                <c:pt idx="0">
                  <c:v>투자 규모(좌)</c:v>
                </c:pt>
              </c:strCache>
            </c:strRef>
          </c:tx>
          <c:spPr>
            <a:solidFill>
              <a:srgbClr val="66D4F9"/>
            </a:solidFill>
            <a:ln>
              <a:noFill/>
            </a:ln>
            <a:effectLst/>
          </c:spPr>
          <c:invertIfNegative val="0"/>
          <c:cat>
            <c:strRef>
              <c:f>Sheet1!$A$2:$A$34</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Sheet1!$B$2:$B$34</c:f>
              <c:numCache>
                <c:formatCode>General</c:formatCode>
                <c:ptCount val="33"/>
                <c:pt idx="0">
                  <c:v>5.2696538795140002</c:v>
                </c:pt>
                <c:pt idx="1">
                  <c:v>5.5217476048989997</c:v>
                </c:pt>
                <c:pt idx="2">
                  <c:v>5.4179635239349997</c:v>
                </c:pt>
                <c:pt idx="3">
                  <c:v>6.7164913146729992</c:v>
                </c:pt>
                <c:pt idx="4">
                  <c:v>5.0008442636980002</c:v>
                </c:pt>
                <c:pt idx="5">
                  <c:v>4.8247210463000005</c:v>
                </c:pt>
                <c:pt idx="6">
                  <c:v>5.4421826104199997</c:v>
                </c:pt>
                <c:pt idx="7">
                  <c:v>5.7680662733890005</c:v>
                </c:pt>
                <c:pt idx="8">
                  <c:v>7.3621223568449992</c:v>
                </c:pt>
                <c:pt idx="9">
                  <c:v>7.0628489774509999</c:v>
                </c:pt>
                <c:pt idx="10">
                  <c:v>9.5326483344900002</c:v>
                </c:pt>
                <c:pt idx="11">
                  <c:v>10.627634508918</c:v>
                </c:pt>
                <c:pt idx="12">
                  <c:v>11.201006941478999</c:v>
                </c:pt>
                <c:pt idx="13">
                  <c:v>7.8177442401569994</c:v>
                </c:pt>
                <c:pt idx="14">
                  <c:v>11.763905429089</c:v>
                </c:pt>
                <c:pt idx="15">
                  <c:v>11.446672092641</c:v>
                </c:pt>
                <c:pt idx="16">
                  <c:v>12.154387740863999</c:v>
                </c:pt>
                <c:pt idx="17">
                  <c:v>10.791798548638001</c:v>
                </c:pt>
                <c:pt idx="18">
                  <c:v>11.584215715398001</c:v>
                </c:pt>
                <c:pt idx="19">
                  <c:v>11.441979966271999</c:v>
                </c:pt>
                <c:pt idx="20">
                  <c:v>11.945294235384001</c:v>
                </c:pt>
                <c:pt idx="21">
                  <c:v>17.363542254045001</c:v>
                </c:pt>
                <c:pt idx="22">
                  <c:v>18.527866310937</c:v>
                </c:pt>
                <c:pt idx="23">
                  <c:v>28.919344179619998</c:v>
                </c:pt>
                <c:pt idx="24">
                  <c:v>39.206058615674998</c:v>
                </c:pt>
                <c:pt idx="25">
                  <c:v>29.919164316940002</c:v>
                </c:pt>
                <c:pt idx="26">
                  <c:v>32.300085309532001</c:v>
                </c:pt>
                <c:pt idx="27">
                  <c:v>39.710302020001997</c:v>
                </c:pt>
                <c:pt idx="28">
                  <c:v>32.917023848661998</c:v>
                </c:pt>
                <c:pt idx="29">
                  <c:v>21.314090106662999</c:v>
                </c:pt>
                <c:pt idx="30">
                  <c:v>18.386433608039997</c:v>
                </c:pt>
                <c:pt idx="31">
                  <c:v>14.356798491643</c:v>
                </c:pt>
                <c:pt idx="32">
                  <c:v>13.530898519305</c:v>
                </c:pt>
              </c:numCache>
            </c:numRef>
          </c:val>
          <c:extLst>
            <c:ext xmlns:c16="http://schemas.microsoft.com/office/drawing/2014/chart" uri="{C3380CC4-5D6E-409C-BE32-E72D297353CC}">
              <c16:uniqueId val="{00000000-665B-473F-9DD3-0B836C6B37BD}"/>
            </c:ext>
          </c:extLst>
        </c:ser>
        <c:dLbls>
          <c:showLegendKey val="0"/>
          <c:showVal val="0"/>
          <c:showCatName val="0"/>
          <c:showSerName val="0"/>
          <c:showPercent val="0"/>
          <c:showBubbleSize val="0"/>
        </c:dLbls>
        <c:gapWidth val="100"/>
        <c:overlap val="-27"/>
        <c:axId val="78695600"/>
        <c:axId val="78710992"/>
      </c:barChart>
      <c:lineChart>
        <c:grouping val="standard"/>
        <c:varyColors val="0"/>
        <c:ser>
          <c:idx val="1"/>
          <c:order val="1"/>
          <c:tx>
            <c:strRef>
              <c:f>Sheet1!$C$1</c:f>
              <c:strCache>
                <c:ptCount val="1"/>
                <c:pt idx="0">
                  <c:v>투자 건수(우)</c:v>
                </c:pt>
              </c:strCache>
            </c:strRef>
          </c:tx>
          <c:spPr>
            <a:ln w="25400" cap="rnd">
              <a:solidFill>
                <a:srgbClr val="1E49E2"/>
              </a:solidFill>
              <a:round/>
            </a:ln>
            <a:effectLst/>
          </c:spPr>
          <c:marker>
            <c:symbol val="none"/>
          </c:marker>
          <c:cat>
            <c:strRef>
              <c:f>Sheet1!$A$2:$A$34</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Sheet1!$C$2:$C$34</c:f>
              <c:numCache>
                <c:formatCode>General</c:formatCode>
                <c:ptCount val="33"/>
                <c:pt idx="0">
                  <c:v>1749</c:v>
                </c:pt>
                <c:pt idx="1">
                  <c:v>1601</c:v>
                </c:pt>
                <c:pt idx="2">
                  <c:v>1894</c:v>
                </c:pt>
                <c:pt idx="3">
                  <c:v>2088</c:v>
                </c:pt>
                <c:pt idx="4">
                  <c:v>1864</c:v>
                </c:pt>
                <c:pt idx="5">
                  <c:v>1686</c:v>
                </c:pt>
                <c:pt idx="6">
                  <c:v>2031</c:v>
                </c:pt>
                <c:pt idx="7">
                  <c:v>2399</c:v>
                </c:pt>
                <c:pt idx="8">
                  <c:v>2031</c:v>
                </c:pt>
                <c:pt idx="9">
                  <c:v>1938</c:v>
                </c:pt>
                <c:pt idx="10">
                  <c:v>2289</c:v>
                </c:pt>
                <c:pt idx="11">
                  <c:v>2772</c:v>
                </c:pt>
                <c:pt idx="12">
                  <c:v>2287</c:v>
                </c:pt>
                <c:pt idx="13">
                  <c:v>2199</c:v>
                </c:pt>
                <c:pt idx="14">
                  <c:v>2642</c:v>
                </c:pt>
                <c:pt idx="15">
                  <c:v>2961</c:v>
                </c:pt>
                <c:pt idx="16">
                  <c:v>2623</c:v>
                </c:pt>
                <c:pt idx="17">
                  <c:v>2474</c:v>
                </c:pt>
                <c:pt idx="18">
                  <c:v>2707</c:v>
                </c:pt>
                <c:pt idx="19">
                  <c:v>3103</c:v>
                </c:pt>
                <c:pt idx="20">
                  <c:v>2558</c:v>
                </c:pt>
                <c:pt idx="21">
                  <c:v>2542</c:v>
                </c:pt>
                <c:pt idx="22">
                  <c:v>3206</c:v>
                </c:pt>
                <c:pt idx="23">
                  <c:v>3796</c:v>
                </c:pt>
                <c:pt idx="24">
                  <c:v>3471</c:v>
                </c:pt>
                <c:pt idx="25">
                  <c:v>3148</c:v>
                </c:pt>
                <c:pt idx="26">
                  <c:v>3737</c:v>
                </c:pt>
                <c:pt idx="27">
                  <c:v>3962</c:v>
                </c:pt>
                <c:pt idx="28">
                  <c:v>3459</c:v>
                </c:pt>
                <c:pt idx="29">
                  <c:v>2852</c:v>
                </c:pt>
                <c:pt idx="30">
                  <c:v>2783</c:v>
                </c:pt>
                <c:pt idx="31">
                  <c:v>2676</c:v>
                </c:pt>
                <c:pt idx="32">
                  <c:v>1861</c:v>
                </c:pt>
              </c:numCache>
            </c:numRef>
          </c:val>
          <c:smooth val="0"/>
          <c:extLst>
            <c:ext xmlns:c16="http://schemas.microsoft.com/office/drawing/2014/chart" uri="{C3380CC4-5D6E-409C-BE32-E72D297353CC}">
              <c16:uniqueId val="{00000001-665B-473F-9DD3-0B836C6B37BD}"/>
            </c:ext>
          </c:extLst>
        </c:ser>
        <c:ser>
          <c:idx val="2"/>
          <c:order val="2"/>
          <c:tx>
            <c:strRef>
              <c:f>Sheet1!$D$1</c:f>
              <c:strCache>
                <c:ptCount val="1"/>
                <c:pt idx="0">
                  <c:v>앤젤&amp;시드(Angel&amp;Seed, 우)</c:v>
                </c:pt>
              </c:strCache>
            </c:strRef>
          </c:tx>
          <c:spPr>
            <a:ln w="25400" cap="rnd">
              <a:solidFill>
                <a:srgbClr val="7113EA"/>
              </a:solidFill>
              <a:round/>
            </a:ln>
            <a:effectLst/>
          </c:spPr>
          <c:marker>
            <c:symbol val="none"/>
          </c:marker>
          <c:cat>
            <c:strRef>
              <c:f>Sheet1!$A$2:$A$34</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Sheet1!$D$2:$D$34</c:f>
              <c:numCache>
                <c:formatCode>General</c:formatCode>
                <c:ptCount val="33"/>
                <c:pt idx="0">
                  <c:v>805</c:v>
                </c:pt>
                <c:pt idx="1">
                  <c:v>725</c:v>
                </c:pt>
                <c:pt idx="2">
                  <c:v>865</c:v>
                </c:pt>
                <c:pt idx="3">
                  <c:v>941</c:v>
                </c:pt>
                <c:pt idx="4">
                  <c:v>851</c:v>
                </c:pt>
                <c:pt idx="5">
                  <c:v>790</c:v>
                </c:pt>
                <c:pt idx="6">
                  <c:v>842</c:v>
                </c:pt>
                <c:pt idx="7">
                  <c:v>977</c:v>
                </c:pt>
                <c:pt idx="8">
                  <c:v>875</c:v>
                </c:pt>
                <c:pt idx="9">
                  <c:v>841</c:v>
                </c:pt>
                <c:pt idx="10">
                  <c:v>912</c:v>
                </c:pt>
                <c:pt idx="11">
                  <c:v>1153</c:v>
                </c:pt>
                <c:pt idx="12">
                  <c:v>941</c:v>
                </c:pt>
                <c:pt idx="13">
                  <c:v>916</c:v>
                </c:pt>
                <c:pt idx="14">
                  <c:v>1057</c:v>
                </c:pt>
                <c:pt idx="15">
                  <c:v>1194</c:v>
                </c:pt>
                <c:pt idx="16">
                  <c:v>1059</c:v>
                </c:pt>
                <c:pt idx="17">
                  <c:v>998</c:v>
                </c:pt>
                <c:pt idx="18">
                  <c:v>1115</c:v>
                </c:pt>
                <c:pt idx="19">
                  <c:v>1254</c:v>
                </c:pt>
                <c:pt idx="20">
                  <c:v>1035</c:v>
                </c:pt>
                <c:pt idx="21">
                  <c:v>1025</c:v>
                </c:pt>
                <c:pt idx="22">
                  <c:v>1224</c:v>
                </c:pt>
                <c:pt idx="23">
                  <c:v>1425</c:v>
                </c:pt>
                <c:pt idx="24">
                  <c:v>1388</c:v>
                </c:pt>
                <c:pt idx="25">
                  <c:v>1257</c:v>
                </c:pt>
                <c:pt idx="26">
                  <c:v>1433</c:v>
                </c:pt>
                <c:pt idx="27">
                  <c:v>1426</c:v>
                </c:pt>
                <c:pt idx="28">
                  <c:v>1308</c:v>
                </c:pt>
                <c:pt idx="29">
                  <c:v>1031</c:v>
                </c:pt>
                <c:pt idx="30">
                  <c:v>884</c:v>
                </c:pt>
                <c:pt idx="31">
                  <c:v>817</c:v>
                </c:pt>
                <c:pt idx="32">
                  <c:v>529</c:v>
                </c:pt>
              </c:numCache>
            </c:numRef>
          </c:val>
          <c:smooth val="0"/>
          <c:extLst>
            <c:ext xmlns:c16="http://schemas.microsoft.com/office/drawing/2014/chart" uri="{C3380CC4-5D6E-409C-BE32-E72D297353CC}">
              <c16:uniqueId val="{00000002-665B-473F-9DD3-0B836C6B37BD}"/>
            </c:ext>
          </c:extLst>
        </c:ser>
        <c:ser>
          <c:idx val="3"/>
          <c:order val="3"/>
          <c:tx>
            <c:strRef>
              <c:f>Sheet1!$E$1</c:f>
              <c:strCache>
                <c:ptCount val="1"/>
                <c:pt idx="0">
                  <c:v>초기 VC(Early, 우)</c:v>
                </c:pt>
              </c:strCache>
            </c:strRef>
          </c:tx>
          <c:spPr>
            <a:ln w="25400" cap="rnd">
              <a:solidFill>
                <a:srgbClr val="FD349C"/>
              </a:solidFill>
              <a:round/>
            </a:ln>
            <a:effectLst/>
          </c:spPr>
          <c:marker>
            <c:symbol val="none"/>
          </c:marker>
          <c:cat>
            <c:strRef>
              <c:f>Sheet1!$A$2:$A$34</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Sheet1!$E$2:$E$34</c:f>
              <c:numCache>
                <c:formatCode>General</c:formatCode>
                <c:ptCount val="33"/>
                <c:pt idx="0">
                  <c:v>588</c:v>
                </c:pt>
                <c:pt idx="1">
                  <c:v>587</c:v>
                </c:pt>
                <c:pt idx="2">
                  <c:v>681</c:v>
                </c:pt>
                <c:pt idx="3">
                  <c:v>722</c:v>
                </c:pt>
                <c:pt idx="4">
                  <c:v>645</c:v>
                </c:pt>
                <c:pt idx="5">
                  <c:v>548</c:v>
                </c:pt>
                <c:pt idx="6">
                  <c:v>784</c:v>
                </c:pt>
                <c:pt idx="7">
                  <c:v>886</c:v>
                </c:pt>
                <c:pt idx="8">
                  <c:v>718</c:v>
                </c:pt>
                <c:pt idx="9">
                  <c:v>701</c:v>
                </c:pt>
                <c:pt idx="10">
                  <c:v>887</c:v>
                </c:pt>
                <c:pt idx="11">
                  <c:v>990</c:v>
                </c:pt>
                <c:pt idx="12">
                  <c:v>808</c:v>
                </c:pt>
                <c:pt idx="13">
                  <c:v>754</c:v>
                </c:pt>
                <c:pt idx="14">
                  <c:v>969</c:v>
                </c:pt>
                <c:pt idx="15">
                  <c:v>1023</c:v>
                </c:pt>
                <c:pt idx="16">
                  <c:v>860</c:v>
                </c:pt>
                <c:pt idx="17">
                  <c:v>846</c:v>
                </c:pt>
                <c:pt idx="18">
                  <c:v>930</c:v>
                </c:pt>
                <c:pt idx="19">
                  <c:v>975</c:v>
                </c:pt>
                <c:pt idx="20">
                  <c:v>760</c:v>
                </c:pt>
                <c:pt idx="21">
                  <c:v>799</c:v>
                </c:pt>
                <c:pt idx="22">
                  <c:v>1026</c:v>
                </c:pt>
                <c:pt idx="23">
                  <c:v>1203</c:v>
                </c:pt>
                <c:pt idx="24">
                  <c:v>1042</c:v>
                </c:pt>
                <c:pt idx="25">
                  <c:v>927</c:v>
                </c:pt>
                <c:pt idx="26">
                  <c:v>1222</c:v>
                </c:pt>
                <c:pt idx="27">
                  <c:v>1257</c:v>
                </c:pt>
                <c:pt idx="28">
                  <c:v>1035</c:v>
                </c:pt>
                <c:pt idx="29">
                  <c:v>955</c:v>
                </c:pt>
                <c:pt idx="30">
                  <c:v>977</c:v>
                </c:pt>
                <c:pt idx="31">
                  <c:v>898</c:v>
                </c:pt>
                <c:pt idx="32">
                  <c:v>667</c:v>
                </c:pt>
              </c:numCache>
            </c:numRef>
          </c:val>
          <c:smooth val="0"/>
          <c:extLst>
            <c:ext xmlns:c16="http://schemas.microsoft.com/office/drawing/2014/chart" uri="{C3380CC4-5D6E-409C-BE32-E72D297353CC}">
              <c16:uniqueId val="{00000003-665B-473F-9DD3-0B836C6B37BD}"/>
            </c:ext>
          </c:extLst>
        </c:ser>
        <c:ser>
          <c:idx val="4"/>
          <c:order val="4"/>
          <c:tx>
            <c:strRef>
              <c:f>Sheet1!$F$1</c:f>
              <c:strCache>
                <c:ptCount val="1"/>
                <c:pt idx="0">
                  <c:v>후기 VC (Later, 우)</c:v>
                </c:pt>
              </c:strCache>
            </c:strRef>
          </c:tx>
          <c:spPr>
            <a:ln w="25400" cap="rnd">
              <a:solidFill>
                <a:srgbClr val="00C0AE"/>
              </a:solidFill>
              <a:round/>
            </a:ln>
            <a:effectLst/>
          </c:spPr>
          <c:marker>
            <c:symbol val="none"/>
          </c:marker>
          <c:cat>
            <c:strRef>
              <c:f>Sheet1!$A$2:$A$34</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Sheet1!$F$2:$F$34</c:f>
              <c:numCache>
                <c:formatCode>General</c:formatCode>
                <c:ptCount val="33"/>
                <c:pt idx="0">
                  <c:v>333</c:v>
                </c:pt>
                <c:pt idx="1">
                  <c:v>270</c:v>
                </c:pt>
                <c:pt idx="2">
                  <c:v>312</c:v>
                </c:pt>
                <c:pt idx="3">
                  <c:v>395</c:v>
                </c:pt>
                <c:pt idx="4">
                  <c:v>334</c:v>
                </c:pt>
                <c:pt idx="5">
                  <c:v>316</c:v>
                </c:pt>
                <c:pt idx="6">
                  <c:v>366</c:v>
                </c:pt>
                <c:pt idx="7">
                  <c:v>503</c:v>
                </c:pt>
                <c:pt idx="8">
                  <c:v>405</c:v>
                </c:pt>
                <c:pt idx="9">
                  <c:v>360</c:v>
                </c:pt>
                <c:pt idx="10">
                  <c:v>439</c:v>
                </c:pt>
                <c:pt idx="11">
                  <c:v>578</c:v>
                </c:pt>
                <c:pt idx="12">
                  <c:v>477</c:v>
                </c:pt>
                <c:pt idx="13">
                  <c:v>468</c:v>
                </c:pt>
                <c:pt idx="14">
                  <c:v>547</c:v>
                </c:pt>
                <c:pt idx="15">
                  <c:v>668</c:v>
                </c:pt>
                <c:pt idx="16">
                  <c:v>619</c:v>
                </c:pt>
                <c:pt idx="17">
                  <c:v>541</c:v>
                </c:pt>
                <c:pt idx="18">
                  <c:v>588</c:v>
                </c:pt>
                <c:pt idx="19">
                  <c:v>775</c:v>
                </c:pt>
                <c:pt idx="20">
                  <c:v>658</c:v>
                </c:pt>
                <c:pt idx="21">
                  <c:v>626</c:v>
                </c:pt>
                <c:pt idx="22">
                  <c:v>825</c:v>
                </c:pt>
                <c:pt idx="23">
                  <c:v>1037</c:v>
                </c:pt>
                <c:pt idx="24">
                  <c:v>919</c:v>
                </c:pt>
                <c:pt idx="25">
                  <c:v>828</c:v>
                </c:pt>
                <c:pt idx="26">
                  <c:v>948</c:v>
                </c:pt>
                <c:pt idx="27">
                  <c:v>1129</c:v>
                </c:pt>
                <c:pt idx="28">
                  <c:v>974</c:v>
                </c:pt>
                <c:pt idx="29">
                  <c:v>746</c:v>
                </c:pt>
                <c:pt idx="30">
                  <c:v>790</c:v>
                </c:pt>
                <c:pt idx="31">
                  <c:v>826</c:v>
                </c:pt>
                <c:pt idx="32">
                  <c:v>576</c:v>
                </c:pt>
              </c:numCache>
            </c:numRef>
          </c:val>
          <c:smooth val="0"/>
          <c:extLst>
            <c:ext xmlns:c16="http://schemas.microsoft.com/office/drawing/2014/chart" uri="{C3380CC4-5D6E-409C-BE32-E72D297353CC}">
              <c16:uniqueId val="{00000004-665B-473F-9DD3-0B836C6B37BD}"/>
            </c:ext>
          </c:extLst>
        </c:ser>
        <c:ser>
          <c:idx val="5"/>
          <c:order val="5"/>
          <c:tx>
            <c:strRef>
              <c:f>Sheet1!$G$1</c:f>
              <c:strCache>
                <c:ptCount val="1"/>
                <c:pt idx="0">
                  <c:v>벤처성장(Venture Growth, 우)</c:v>
                </c:pt>
              </c:strCache>
            </c:strRef>
          </c:tx>
          <c:spPr>
            <a:ln w="25400" cap="rnd">
              <a:solidFill>
                <a:srgbClr val="63EBDA"/>
              </a:solidFill>
              <a:round/>
            </a:ln>
            <a:effectLst/>
          </c:spPr>
          <c:marker>
            <c:symbol val="none"/>
          </c:marker>
          <c:cat>
            <c:strRef>
              <c:f>Sheet1!$A$2:$A$34</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Sheet1!$G$2:$G$34</c:f>
              <c:numCache>
                <c:formatCode>General</c:formatCode>
                <c:ptCount val="33"/>
                <c:pt idx="0">
                  <c:v>23</c:v>
                </c:pt>
                <c:pt idx="1">
                  <c:v>19</c:v>
                </c:pt>
                <c:pt idx="2">
                  <c:v>36</c:v>
                </c:pt>
                <c:pt idx="3">
                  <c:v>30</c:v>
                </c:pt>
                <c:pt idx="4">
                  <c:v>34</c:v>
                </c:pt>
                <c:pt idx="5">
                  <c:v>32</c:v>
                </c:pt>
                <c:pt idx="6">
                  <c:v>39</c:v>
                </c:pt>
                <c:pt idx="7">
                  <c:v>33</c:v>
                </c:pt>
                <c:pt idx="8">
                  <c:v>33</c:v>
                </c:pt>
                <c:pt idx="9">
                  <c:v>36</c:v>
                </c:pt>
                <c:pt idx="10">
                  <c:v>51</c:v>
                </c:pt>
                <c:pt idx="11">
                  <c:v>51</c:v>
                </c:pt>
                <c:pt idx="12">
                  <c:v>61</c:v>
                </c:pt>
                <c:pt idx="13">
                  <c:v>61</c:v>
                </c:pt>
                <c:pt idx="14">
                  <c:v>69</c:v>
                </c:pt>
                <c:pt idx="15">
                  <c:v>76</c:v>
                </c:pt>
                <c:pt idx="16">
                  <c:v>85</c:v>
                </c:pt>
                <c:pt idx="17">
                  <c:v>89</c:v>
                </c:pt>
                <c:pt idx="18">
                  <c:v>74</c:v>
                </c:pt>
                <c:pt idx="19">
                  <c:v>99</c:v>
                </c:pt>
                <c:pt idx="20">
                  <c:v>105</c:v>
                </c:pt>
                <c:pt idx="21">
                  <c:v>92</c:v>
                </c:pt>
                <c:pt idx="22">
                  <c:v>131</c:v>
                </c:pt>
                <c:pt idx="23">
                  <c:v>131</c:v>
                </c:pt>
                <c:pt idx="24">
                  <c:v>122</c:v>
                </c:pt>
                <c:pt idx="25">
                  <c:v>136</c:v>
                </c:pt>
                <c:pt idx="26">
                  <c:v>134</c:v>
                </c:pt>
                <c:pt idx="27">
                  <c:v>150</c:v>
                </c:pt>
                <c:pt idx="28">
                  <c:v>142</c:v>
                </c:pt>
                <c:pt idx="29">
                  <c:v>120</c:v>
                </c:pt>
                <c:pt idx="30">
                  <c:v>132</c:v>
                </c:pt>
                <c:pt idx="31">
                  <c:v>135</c:v>
                </c:pt>
                <c:pt idx="32">
                  <c:v>89</c:v>
                </c:pt>
              </c:numCache>
            </c:numRef>
          </c:val>
          <c:smooth val="0"/>
          <c:extLst>
            <c:ext xmlns:c16="http://schemas.microsoft.com/office/drawing/2014/chart" uri="{C3380CC4-5D6E-409C-BE32-E72D297353CC}">
              <c16:uniqueId val="{00000005-665B-473F-9DD3-0B836C6B37BD}"/>
            </c:ext>
          </c:extLst>
        </c:ser>
        <c:dLbls>
          <c:showLegendKey val="0"/>
          <c:showVal val="0"/>
          <c:showCatName val="0"/>
          <c:showSerName val="0"/>
          <c:showPercent val="0"/>
          <c:showBubbleSize val="0"/>
        </c:dLbls>
        <c:marker val="1"/>
        <c:smooth val="0"/>
        <c:axId val="78698512"/>
        <c:axId val="78707248"/>
      </c:lineChart>
      <c:catAx>
        <c:axId val="78695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lgn="ctr">
              <a:defRPr lang="en-US" altLang="ko-KR" sz="1400" b="0" i="0" u="none" strike="noStrike" kern="1200" baseline="0">
                <a:solidFill>
                  <a:schemeClr val="bg1">
                    <a:lumMod val="65000"/>
                  </a:schemeClr>
                </a:solidFill>
                <a:latin typeface="KPMG Bold" panose="020B0803030202040204" pitchFamily="34" charset="0"/>
                <a:ea typeface="KoPub돋움체 Medium" panose="00000600000000000000" pitchFamily="2" charset="-127"/>
                <a:cs typeface="+mn-cs"/>
              </a:defRPr>
            </a:pPr>
            <a:endParaRPr lang="ko-KR"/>
          </a:p>
        </c:txPr>
        <c:crossAx val="78710992"/>
        <c:crosses val="autoZero"/>
        <c:auto val="1"/>
        <c:lblAlgn val="ctr"/>
        <c:lblOffset val="100"/>
        <c:noMultiLvlLbl val="0"/>
      </c:catAx>
      <c:valAx>
        <c:axId val="78710992"/>
        <c:scaling>
          <c:orientation val="minMax"/>
        </c:scaling>
        <c:delete val="0"/>
        <c:axPos val="l"/>
        <c:numFmt formatCode="#,##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lgn="ctr">
              <a:defRPr lang="en-US" altLang="ko-KR" sz="1400" b="0" i="0" u="none" strike="noStrike" kern="1200" baseline="0">
                <a:solidFill>
                  <a:schemeClr val="bg1">
                    <a:lumMod val="50000"/>
                  </a:schemeClr>
                </a:solidFill>
                <a:latin typeface="KPMG Bold" panose="020B0803030202040204" pitchFamily="34" charset="0"/>
                <a:ea typeface="KoPub돋움체 Medium" panose="00000600000000000000" pitchFamily="2" charset="-127"/>
                <a:cs typeface="+mn-cs"/>
              </a:defRPr>
            </a:pPr>
            <a:endParaRPr lang="ko-KR"/>
          </a:p>
        </c:txPr>
        <c:crossAx val="78695600"/>
        <c:crosses val="autoZero"/>
        <c:crossBetween val="between"/>
      </c:valAx>
      <c:valAx>
        <c:axId val="78707248"/>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lgn="ctr">
              <a:defRPr lang="en-US" altLang="ko-KR" sz="1400" b="0" i="0" u="none" strike="noStrike" kern="1200" baseline="0">
                <a:solidFill>
                  <a:schemeClr val="bg1">
                    <a:lumMod val="50000"/>
                  </a:schemeClr>
                </a:solidFill>
                <a:latin typeface="KPMG Bold" panose="020B0803030202040204" pitchFamily="34" charset="0"/>
                <a:ea typeface="KoPub돋움체 Medium" panose="00000600000000000000" pitchFamily="2" charset="-127"/>
                <a:cs typeface="+mn-cs"/>
              </a:defRPr>
            </a:pPr>
            <a:endParaRPr lang="ko-KR"/>
          </a:p>
        </c:txPr>
        <c:crossAx val="78698512"/>
        <c:crosses val="max"/>
        <c:crossBetween val="between"/>
      </c:valAx>
      <c:catAx>
        <c:axId val="78698512"/>
        <c:scaling>
          <c:orientation val="minMax"/>
        </c:scaling>
        <c:delete val="1"/>
        <c:axPos val="b"/>
        <c:numFmt formatCode="General" sourceLinked="1"/>
        <c:majorTickMark val="out"/>
        <c:minorTickMark val="none"/>
        <c:tickLblPos val="nextTo"/>
        <c:crossAx val="78707248"/>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defRPr>
      </a:pPr>
      <a:endParaRPr lang="ko-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392201749846911E-2"/>
          <c:y val="7.9914137451810044E-2"/>
          <c:w val="0.78574587187657075"/>
          <c:h val="0.61522709962834476"/>
        </c:manualLayout>
      </c:layout>
      <c:barChart>
        <c:barDir val="col"/>
        <c:grouping val="clustered"/>
        <c:varyColors val="0"/>
        <c:ser>
          <c:idx val="0"/>
          <c:order val="0"/>
          <c:tx>
            <c:strRef>
              <c:f>Sheet1!$B$1</c:f>
              <c:strCache>
                <c:ptCount val="1"/>
                <c:pt idx="0">
                  <c:v>투자 규모(좌)</c:v>
                </c:pt>
              </c:strCache>
            </c:strRef>
          </c:tx>
          <c:spPr>
            <a:solidFill>
              <a:srgbClr val="66D4F9"/>
            </a:solidFill>
            <a:ln>
              <a:noFill/>
            </a:ln>
            <a:effectLst/>
          </c:spPr>
          <c:invertIfNegative val="0"/>
          <c:cat>
            <c:strRef>
              <c:f>Sheet1!$A$2:$A$34</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Sheet1!$B$2:$B$34</c:f>
              <c:numCache>
                <c:formatCode>General</c:formatCode>
                <c:ptCount val="33"/>
                <c:pt idx="0">
                  <c:v>13.809804755867999</c:v>
                </c:pt>
                <c:pt idx="1">
                  <c:v>27.238971311297998</c:v>
                </c:pt>
                <c:pt idx="2">
                  <c:v>14.194811859367</c:v>
                </c:pt>
                <c:pt idx="3">
                  <c:v>21.147854954566998</c:v>
                </c:pt>
                <c:pt idx="4">
                  <c:v>29.949879035936998</c:v>
                </c:pt>
                <c:pt idx="5">
                  <c:v>17.971059717282998</c:v>
                </c:pt>
                <c:pt idx="6">
                  <c:v>17.797538615388</c:v>
                </c:pt>
                <c:pt idx="7">
                  <c:v>13.940266099187999</c:v>
                </c:pt>
                <c:pt idx="8">
                  <c:v>20.106172115408</c:v>
                </c:pt>
                <c:pt idx="9">
                  <c:v>26.027924402502002</c:v>
                </c:pt>
                <c:pt idx="10">
                  <c:v>28.242547606879</c:v>
                </c:pt>
                <c:pt idx="11">
                  <c:v>35.920335324485997</c:v>
                </c:pt>
                <c:pt idx="12">
                  <c:v>46.309715414225998</c:v>
                </c:pt>
                <c:pt idx="13">
                  <c:v>34.600285269551001</c:v>
                </c:pt>
                <c:pt idx="14">
                  <c:v>41.591317136443998</c:v>
                </c:pt>
                <c:pt idx="15">
                  <c:v>22.492320479516998</c:v>
                </c:pt>
                <c:pt idx="16">
                  <c:v>20.170294641767001</c:v>
                </c:pt>
                <c:pt idx="17">
                  <c:v>36.677185785002003</c:v>
                </c:pt>
                <c:pt idx="18">
                  <c:v>38.626426781715004</c:v>
                </c:pt>
                <c:pt idx="19">
                  <c:v>25.405964061189</c:v>
                </c:pt>
                <c:pt idx="20">
                  <c:v>25.344977874239</c:v>
                </c:pt>
                <c:pt idx="21">
                  <c:v>32.974055324790001</c:v>
                </c:pt>
                <c:pt idx="22">
                  <c:v>46.635116128699003</c:v>
                </c:pt>
                <c:pt idx="23">
                  <c:v>48.018661366737</c:v>
                </c:pt>
                <c:pt idx="24">
                  <c:v>43.101789313590999</c:v>
                </c:pt>
                <c:pt idx="25">
                  <c:v>64.811615303598998</c:v>
                </c:pt>
                <c:pt idx="26">
                  <c:v>73.269339595600002</c:v>
                </c:pt>
                <c:pt idx="27">
                  <c:v>45.176777088030001</c:v>
                </c:pt>
                <c:pt idx="28">
                  <c:v>35.071867232321999</c:v>
                </c:pt>
                <c:pt idx="29">
                  <c:v>30.766678535315002</c:v>
                </c:pt>
                <c:pt idx="30">
                  <c:v>27.756462193278001</c:v>
                </c:pt>
                <c:pt idx="31">
                  <c:v>22.868716719439998</c:v>
                </c:pt>
                <c:pt idx="32">
                  <c:v>20.139092074021999</c:v>
                </c:pt>
              </c:numCache>
            </c:numRef>
          </c:val>
          <c:extLst>
            <c:ext xmlns:c16="http://schemas.microsoft.com/office/drawing/2014/chart" uri="{C3380CC4-5D6E-409C-BE32-E72D297353CC}">
              <c16:uniqueId val="{00000000-665B-473F-9DD3-0B836C6B37BD}"/>
            </c:ext>
          </c:extLst>
        </c:ser>
        <c:dLbls>
          <c:showLegendKey val="0"/>
          <c:showVal val="0"/>
          <c:showCatName val="0"/>
          <c:showSerName val="0"/>
          <c:showPercent val="0"/>
          <c:showBubbleSize val="0"/>
        </c:dLbls>
        <c:gapWidth val="100"/>
        <c:overlap val="-27"/>
        <c:axId val="78695600"/>
        <c:axId val="78710992"/>
      </c:barChart>
      <c:lineChart>
        <c:grouping val="standard"/>
        <c:varyColors val="0"/>
        <c:ser>
          <c:idx val="1"/>
          <c:order val="1"/>
          <c:tx>
            <c:strRef>
              <c:f>Sheet1!$C$1</c:f>
              <c:strCache>
                <c:ptCount val="1"/>
                <c:pt idx="0">
                  <c:v>투자 건수(우)</c:v>
                </c:pt>
              </c:strCache>
            </c:strRef>
          </c:tx>
          <c:spPr>
            <a:ln w="25400" cap="rnd">
              <a:solidFill>
                <a:srgbClr val="1E49E2"/>
              </a:solidFill>
              <a:round/>
            </a:ln>
            <a:effectLst/>
          </c:spPr>
          <c:marker>
            <c:symbol val="none"/>
          </c:marker>
          <c:cat>
            <c:strRef>
              <c:f>Sheet1!$A$2:$A$34</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Sheet1!$C$2:$C$34</c:f>
              <c:numCache>
                <c:formatCode>General</c:formatCode>
                <c:ptCount val="33"/>
                <c:pt idx="0">
                  <c:v>2081</c:v>
                </c:pt>
                <c:pt idx="1">
                  <c:v>2518</c:v>
                </c:pt>
                <c:pt idx="2">
                  <c:v>2574</c:v>
                </c:pt>
                <c:pt idx="3">
                  <c:v>2886</c:v>
                </c:pt>
                <c:pt idx="4">
                  <c:v>2553</c:v>
                </c:pt>
                <c:pt idx="5">
                  <c:v>2488</c:v>
                </c:pt>
                <c:pt idx="6">
                  <c:v>2692</c:v>
                </c:pt>
                <c:pt idx="7">
                  <c:v>2657</c:v>
                </c:pt>
                <c:pt idx="8">
                  <c:v>2543</c:v>
                </c:pt>
                <c:pt idx="9">
                  <c:v>2678</c:v>
                </c:pt>
                <c:pt idx="10">
                  <c:v>2793</c:v>
                </c:pt>
                <c:pt idx="11">
                  <c:v>3275</c:v>
                </c:pt>
                <c:pt idx="12">
                  <c:v>3050</c:v>
                </c:pt>
                <c:pt idx="13">
                  <c:v>3082</c:v>
                </c:pt>
                <c:pt idx="14">
                  <c:v>2712</c:v>
                </c:pt>
                <c:pt idx="15">
                  <c:v>2940</c:v>
                </c:pt>
                <c:pt idx="16">
                  <c:v>2511</c:v>
                </c:pt>
                <c:pt idx="17">
                  <c:v>2794</c:v>
                </c:pt>
                <c:pt idx="18">
                  <c:v>3013</c:v>
                </c:pt>
                <c:pt idx="19">
                  <c:v>2793</c:v>
                </c:pt>
                <c:pt idx="20">
                  <c:v>2559</c:v>
                </c:pt>
                <c:pt idx="21">
                  <c:v>3051</c:v>
                </c:pt>
                <c:pt idx="22">
                  <c:v>3402</c:v>
                </c:pt>
                <c:pt idx="23">
                  <c:v>3828</c:v>
                </c:pt>
                <c:pt idx="24">
                  <c:v>3752</c:v>
                </c:pt>
                <c:pt idx="25">
                  <c:v>4315</c:v>
                </c:pt>
                <c:pt idx="26">
                  <c:v>4564</c:v>
                </c:pt>
                <c:pt idx="27">
                  <c:v>4468</c:v>
                </c:pt>
                <c:pt idx="28">
                  <c:v>3628</c:v>
                </c:pt>
                <c:pt idx="29">
                  <c:v>3666</c:v>
                </c:pt>
                <c:pt idx="30">
                  <c:v>3517</c:v>
                </c:pt>
                <c:pt idx="31">
                  <c:v>3148</c:v>
                </c:pt>
                <c:pt idx="32">
                  <c:v>2395</c:v>
                </c:pt>
              </c:numCache>
            </c:numRef>
          </c:val>
          <c:smooth val="0"/>
          <c:extLst>
            <c:ext xmlns:c16="http://schemas.microsoft.com/office/drawing/2014/chart" uri="{C3380CC4-5D6E-409C-BE32-E72D297353CC}">
              <c16:uniqueId val="{00000001-665B-473F-9DD3-0B836C6B37BD}"/>
            </c:ext>
          </c:extLst>
        </c:ser>
        <c:ser>
          <c:idx val="2"/>
          <c:order val="2"/>
          <c:tx>
            <c:strRef>
              <c:f>Sheet1!$D$1</c:f>
              <c:strCache>
                <c:ptCount val="1"/>
                <c:pt idx="0">
                  <c:v>앤젤&amp;시드(Angel&amp;Seed, 우)</c:v>
                </c:pt>
              </c:strCache>
            </c:strRef>
          </c:tx>
          <c:spPr>
            <a:ln w="25400" cap="rnd">
              <a:solidFill>
                <a:srgbClr val="7113EA"/>
              </a:solidFill>
              <a:round/>
            </a:ln>
            <a:effectLst/>
          </c:spPr>
          <c:marker>
            <c:symbol val="none"/>
          </c:marker>
          <c:cat>
            <c:strRef>
              <c:f>Sheet1!$A$2:$A$34</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Sheet1!$D$2:$D$34</c:f>
              <c:numCache>
                <c:formatCode>General</c:formatCode>
                <c:ptCount val="33"/>
                <c:pt idx="0">
                  <c:v>658</c:v>
                </c:pt>
                <c:pt idx="1">
                  <c:v>748</c:v>
                </c:pt>
                <c:pt idx="2">
                  <c:v>790</c:v>
                </c:pt>
                <c:pt idx="3">
                  <c:v>859</c:v>
                </c:pt>
                <c:pt idx="4">
                  <c:v>725</c:v>
                </c:pt>
                <c:pt idx="5">
                  <c:v>718</c:v>
                </c:pt>
                <c:pt idx="6">
                  <c:v>691</c:v>
                </c:pt>
                <c:pt idx="7">
                  <c:v>685</c:v>
                </c:pt>
                <c:pt idx="8">
                  <c:v>609</c:v>
                </c:pt>
                <c:pt idx="9">
                  <c:v>654</c:v>
                </c:pt>
                <c:pt idx="10">
                  <c:v>697</c:v>
                </c:pt>
                <c:pt idx="11">
                  <c:v>790</c:v>
                </c:pt>
                <c:pt idx="12">
                  <c:v>714</c:v>
                </c:pt>
                <c:pt idx="13">
                  <c:v>699</c:v>
                </c:pt>
                <c:pt idx="14">
                  <c:v>693</c:v>
                </c:pt>
                <c:pt idx="15">
                  <c:v>761</c:v>
                </c:pt>
                <c:pt idx="16">
                  <c:v>655</c:v>
                </c:pt>
                <c:pt idx="17">
                  <c:v>757</c:v>
                </c:pt>
                <c:pt idx="18">
                  <c:v>878</c:v>
                </c:pt>
                <c:pt idx="19">
                  <c:v>783</c:v>
                </c:pt>
                <c:pt idx="20">
                  <c:v>644</c:v>
                </c:pt>
                <c:pt idx="21">
                  <c:v>804</c:v>
                </c:pt>
                <c:pt idx="22">
                  <c:v>870</c:v>
                </c:pt>
                <c:pt idx="23">
                  <c:v>960</c:v>
                </c:pt>
                <c:pt idx="24">
                  <c:v>972</c:v>
                </c:pt>
                <c:pt idx="25">
                  <c:v>1084</c:v>
                </c:pt>
                <c:pt idx="26">
                  <c:v>1267</c:v>
                </c:pt>
                <c:pt idx="27">
                  <c:v>1147</c:v>
                </c:pt>
                <c:pt idx="28">
                  <c:v>909</c:v>
                </c:pt>
                <c:pt idx="29">
                  <c:v>907</c:v>
                </c:pt>
                <c:pt idx="30">
                  <c:v>791</c:v>
                </c:pt>
                <c:pt idx="31">
                  <c:v>667</c:v>
                </c:pt>
                <c:pt idx="32">
                  <c:v>553</c:v>
                </c:pt>
              </c:numCache>
            </c:numRef>
          </c:val>
          <c:smooth val="0"/>
          <c:extLst>
            <c:ext xmlns:c16="http://schemas.microsoft.com/office/drawing/2014/chart" uri="{C3380CC4-5D6E-409C-BE32-E72D297353CC}">
              <c16:uniqueId val="{00000002-665B-473F-9DD3-0B836C6B37BD}"/>
            </c:ext>
          </c:extLst>
        </c:ser>
        <c:ser>
          <c:idx val="3"/>
          <c:order val="3"/>
          <c:tx>
            <c:strRef>
              <c:f>Sheet1!$E$1</c:f>
              <c:strCache>
                <c:ptCount val="1"/>
                <c:pt idx="0">
                  <c:v>초기 VC(Early, 우)</c:v>
                </c:pt>
              </c:strCache>
            </c:strRef>
          </c:tx>
          <c:spPr>
            <a:ln w="25400" cap="rnd">
              <a:solidFill>
                <a:srgbClr val="FD349C"/>
              </a:solidFill>
              <a:round/>
            </a:ln>
            <a:effectLst/>
          </c:spPr>
          <c:marker>
            <c:symbol val="none"/>
          </c:marker>
          <c:cat>
            <c:strRef>
              <c:f>Sheet1!$A$2:$A$34</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Sheet1!$E$2:$E$34</c:f>
              <c:numCache>
                <c:formatCode>General</c:formatCode>
                <c:ptCount val="33"/>
                <c:pt idx="0">
                  <c:v>1039</c:v>
                </c:pt>
                <c:pt idx="1">
                  <c:v>1275</c:v>
                </c:pt>
                <c:pt idx="2">
                  <c:v>1279</c:v>
                </c:pt>
                <c:pt idx="3">
                  <c:v>1444</c:v>
                </c:pt>
                <c:pt idx="4">
                  <c:v>1358</c:v>
                </c:pt>
                <c:pt idx="5">
                  <c:v>1292</c:v>
                </c:pt>
                <c:pt idx="6">
                  <c:v>1412</c:v>
                </c:pt>
                <c:pt idx="7">
                  <c:v>1348</c:v>
                </c:pt>
                <c:pt idx="8">
                  <c:v>1372</c:v>
                </c:pt>
                <c:pt idx="9">
                  <c:v>1422</c:v>
                </c:pt>
                <c:pt idx="10">
                  <c:v>1457</c:v>
                </c:pt>
                <c:pt idx="11">
                  <c:v>1700</c:v>
                </c:pt>
                <c:pt idx="12">
                  <c:v>1632</c:v>
                </c:pt>
                <c:pt idx="13">
                  <c:v>1647</c:v>
                </c:pt>
                <c:pt idx="14">
                  <c:v>1357</c:v>
                </c:pt>
                <c:pt idx="15">
                  <c:v>1426</c:v>
                </c:pt>
                <c:pt idx="16">
                  <c:v>1198</c:v>
                </c:pt>
                <c:pt idx="17">
                  <c:v>1281</c:v>
                </c:pt>
                <c:pt idx="18">
                  <c:v>1291</c:v>
                </c:pt>
                <c:pt idx="19">
                  <c:v>1106</c:v>
                </c:pt>
                <c:pt idx="20">
                  <c:v>1061</c:v>
                </c:pt>
                <c:pt idx="21">
                  <c:v>1215</c:v>
                </c:pt>
                <c:pt idx="22">
                  <c:v>1351</c:v>
                </c:pt>
                <c:pt idx="23">
                  <c:v>1541</c:v>
                </c:pt>
                <c:pt idx="24">
                  <c:v>1437</c:v>
                </c:pt>
                <c:pt idx="25">
                  <c:v>1741</c:v>
                </c:pt>
                <c:pt idx="26">
                  <c:v>1748</c:v>
                </c:pt>
                <c:pt idx="27">
                  <c:v>1724</c:v>
                </c:pt>
                <c:pt idx="28">
                  <c:v>1436</c:v>
                </c:pt>
                <c:pt idx="29">
                  <c:v>1469</c:v>
                </c:pt>
                <c:pt idx="30">
                  <c:v>1440</c:v>
                </c:pt>
                <c:pt idx="31">
                  <c:v>1236</c:v>
                </c:pt>
                <c:pt idx="32">
                  <c:v>921</c:v>
                </c:pt>
              </c:numCache>
            </c:numRef>
          </c:val>
          <c:smooth val="0"/>
          <c:extLst>
            <c:ext xmlns:c16="http://schemas.microsoft.com/office/drawing/2014/chart" uri="{C3380CC4-5D6E-409C-BE32-E72D297353CC}">
              <c16:uniqueId val="{00000003-665B-473F-9DD3-0B836C6B37BD}"/>
            </c:ext>
          </c:extLst>
        </c:ser>
        <c:ser>
          <c:idx val="4"/>
          <c:order val="4"/>
          <c:tx>
            <c:strRef>
              <c:f>Sheet1!$F$1</c:f>
              <c:strCache>
                <c:ptCount val="1"/>
                <c:pt idx="0">
                  <c:v>후기 VC (Later, 우)</c:v>
                </c:pt>
              </c:strCache>
            </c:strRef>
          </c:tx>
          <c:spPr>
            <a:ln w="25400" cap="rnd">
              <a:solidFill>
                <a:srgbClr val="00C0AE"/>
              </a:solidFill>
              <a:round/>
            </a:ln>
            <a:effectLst/>
          </c:spPr>
          <c:marker>
            <c:symbol val="none"/>
          </c:marker>
          <c:cat>
            <c:strRef>
              <c:f>Sheet1!$A$2:$A$34</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Sheet1!$F$2:$F$34</c:f>
              <c:numCache>
                <c:formatCode>General</c:formatCode>
                <c:ptCount val="33"/>
                <c:pt idx="0">
                  <c:v>369</c:v>
                </c:pt>
                <c:pt idx="1">
                  <c:v>476</c:v>
                </c:pt>
                <c:pt idx="2">
                  <c:v>491</c:v>
                </c:pt>
                <c:pt idx="3">
                  <c:v>561</c:v>
                </c:pt>
                <c:pt idx="4">
                  <c:v>453</c:v>
                </c:pt>
                <c:pt idx="5">
                  <c:v>460</c:v>
                </c:pt>
                <c:pt idx="6">
                  <c:v>575</c:v>
                </c:pt>
                <c:pt idx="7">
                  <c:v>600</c:v>
                </c:pt>
                <c:pt idx="8">
                  <c:v>537</c:v>
                </c:pt>
                <c:pt idx="9">
                  <c:v>570</c:v>
                </c:pt>
                <c:pt idx="10">
                  <c:v>600</c:v>
                </c:pt>
                <c:pt idx="11">
                  <c:v>742</c:v>
                </c:pt>
                <c:pt idx="12">
                  <c:v>671</c:v>
                </c:pt>
                <c:pt idx="13">
                  <c:v>693</c:v>
                </c:pt>
                <c:pt idx="14">
                  <c:v>607</c:v>
                </c:pt>
                <c:pt idx="15">
                  <c:v>703</c:v>
                </c:pt>
                <c:pt idx="16">
                  <c:v>614</c:v>
                </c:pt>
                <c:pt idx="17">
                  <c:v>686</c:v>
                </c:pt>
                <c:pt idx="18">
                  <c:v>776</c:v>
                </c:pt>
                <c:pt idx="19">
                  <c:v>823</c:v>
                </c:pt>
                <c:pt idx="20">
                  <c:v>782</c:v>
                </c:pt>
                <c:pt idx="21">
                  <c:v>930</c:v>
                </c:pt>
                <c:pt idx="22">
                  <c:v>1047</c:v>
                </c:pt>
                <c:pt idx="23">
                  <c:v>1185</c:v>
                </c:pt>
                <c:pt idx="24">
                  <c:v>1214</c:v>
                </c:pt>
                <c:pt idx="25">
                  <c:v>1319</c:v>
                </c:pt>
                <c:pt idx="26">
                  <c:v>1360</c:v>
                </c:pt>
                <c:pt idx="27">
                  <c:v>1438</c:v>
                </c:pt>
                <c:pt idx="28">
                  <c:v>1151</c:v>
                </c:pt>
                <c:pt idx="29">
                  <c:v>1157</c:v>
                </c:pt>
                <c:pt idx="30">
                  <c:v>1156</c:v>
                </c:pt>
                <c:pt idx="31">
                  <c:v>1118</c:v>
                </c:pt>
                <c:pt idx="32">
                  <c:v>813</c:v>
                </c:pt>
              </c:numCache>
            </c:numRef>
          </c:val>
          <c:smooth val="0"/>
          <c:extLst>
            <c:ext xmlns:c16="http://schemas.microsoft.com/office/drawing/2014/chart" uri="{C3380CC4-5D6E-409C-BE32-E72D297353CC}">
              <c16:uniqueId val="{00000004-665B-473F-9DD3-0B836C6B37BD}"/>
            </c:ext>
          </c:extLst>
        </c:ser>
        <c:ser>
          <c:idx val="5"/>
          <c:order val="5"/>
          <c:tx>
            <c:strRef>
              <c:f>Sheet1!$G$1</c:f>
              <c:strCache>
                <c:ptCount val="1"/>
                <c:pt idx="0">
                  <c:v>벤처성장(Venture Growth, 우)</c:v>
                </c:pt>
              </c:strCache>
            </c:strRef>
          </c:tx>
          <c:spPr>
            <a:ln w="25400" cap="rnd">
              <a:solidFill>
                <a:srgbClr val="63EBDA"/>
              </a:solidFill>
              <a:round/>
            </a:ln>
            <a:effectLst/>
          </c:spPr>
          <c:marker>
            <c:symbol val="none"/>
          </c:marker>
          <c:cat>
            <c:strRef>
              <c:f>Sheet1!$A$2:$A$34</c:f>
              <c:strCache>
                <c:ptCount val="33"/>
                <c:pt idx="0">
                  <c:v>2015.Q2</c:v>
                </c:pt>
                <c:pt idx="1">
                  <c:v>Q3</c:v>
                </c:pt>
                <c:pt idx="2">
                  <c:v>Q4</c:v>
                </c:pt>
                <c:pt idx="3">
                  <c:v>Q1</c:v>
                </c:pt>
                <c:pt idx="4">
                  <c:v>2016.Q2</c:v>
                </c:pt>
                <c:pt idx="5">
                  <c:v>Q3</c:v>
                </c:pt>
                <c:pt idx="6">
                  <c:v>Q4</c:v>
                </c:pt>
                <c:pt idx="7">
                  <c:v>Q1</c:v>
                </c:pt>
                <c:pt idx="8">
                  <c:v>2017.Q2</c:v>
                </c:pt>
                <c:pt idx="9">
                  <c:v>Q3</c:v>
                </c:pt>
                <c:pt idx="10">
                  <c:v>Q4</c:v>
                </c:pt>
                <c:pt idx="11">
                  <c:v>Q1</c:v>
                </c:pt>
                <c:pt idx="12">
                  <c:v>2018.Q2</c:v>
                </c:pt>
                <c:pt idx="13">
                  <c:v>Q3</c:v>
                </c:pt>
                <c:pt idx="14">
                  <c:v>Q4</c:v>
                </c:pt>
                <c:pt idx="15">
                  <c:v>Q1</c:v>
                </c:pt>
                <c:pt idx="16">
                  <c:v>2019.Q2</c:v>
                </c:pt>
                <c:pt idx="17">
                  <c:v>Q3</c:v>
                </c:pt>
                <c:pt idx="18">
                  <c:v>Q4</c:v>
                </c:pt>
                <c:pt idx="19">
                  <c:v>Q1</c:v>
                </c:pt>
                <c:pt idx="20">
                  <c:v>2020.Q2</c:v>
                </c:pt>
                <c:pt idx="21">
                  <c:v>Q3</c:v>
                </c:pt>
                <c:pt idx="22">
                  <c:v>Q4</c:v>
                </c:pt>
                <c:pt idx="23">
                  <c:v>Q1</c:v>
                </c:pt>
                <c:pt idx="24">
                  <c:v>2021.Q2</c:v>
                </c:pt>
                <c:pt idx="25">
                  <c:v>Q3</c:v>
                </c:pt>
                <c:pt idx="26">
                  <c:v>Q4</c:v>
                </c:pt>
                <c:pt idx="27">
                  <c:v>Q1</c:v>
                </c:pt>
                <c:pt idx="28">
                  <c:v>2022.Q2</c:v>
                </c:pt>
                <c:pt idx="29">
                  <c:v>Q3</c:v>
                </c:pt>
                <c:pt idx="30">
                  <c:v>Q4</c:v>
                </c:pt>
                <c:pt idx="31">
                  <c:v>Q1</c:v>
                </c:pt>
                <c:pt idx="32">
                  <c:v>2023.Q2</c:v>
                </c:pt>
              </c:strCache>
            </c:strRef>
          </c:cat>
          <c:val>
            <c:numRef>
              <c:f>Sheet1!$G$2:$G$34</c:f>
              <c:numCache>
                <c:formatCode>General</c:formatCode>
                <c:ptCount val="33"/>
                <c:pt idx="0">
                  <c:v>15</c:v>
                </c:pt>
                <c:pt idx="1">
                  <c:v>19</c:v>
                </c:pt>
                <c:pt idx="2">
                  <c:v>14</c:v>
                </c:pt>
                <c:pt idx="3">
                  <c:v>22</c:v>
                </c:pt>
                <c:pt idx="4">
                  <c:v>17</c:v>
                </c:pt>
                <c:pt idx="5">
                  <c:v>18</c:v>
                </c:pt>
                <c:pt idx="6">
                  <c:v>14</c:v>
                </c:pt>
                <c:pt idx="7">
                  <c:v>24</c:v>
                </c:pt>
                <c:pt idx="8">
                  <c:v>25</c:v>
                </c:pt>
                <c:pt idx="9">
                  <c:v>32</c:v>
                </c:pt>
                <c:pt idx="10">
                  <c:v>39</c:v>
                </c:pt>
                <c:pt idx="11">
                  <c:v>43</c:v>
                </c:pt>
                <c:pt idx="12">
                  <c:v>33</c:v>
                </c:pt>
                <c:pt idx="13">
                  <c:v>43</c:v>
                </c:pt>
                <c:pt idx="14">
                  <c:v>55</c:v>
                </c:pt>
                <c:pt idx="15">
                  <c:v>50</c:v>
                </c:pt>
                <c:pt idx="16">
                  <c:v>44</c:v>
                </c:pt>
                <c:pt idx="17">
                  <c:v>70</c:v>
                </c:pt>
                <c:pt idx="18">
                  <c:v>68</c:v>
                </c:pt>
                <c:pt idx="19">
                  <c:v>81</c:v>
                </c:pt>
                <c:pt idx="20">
                  <c:v>72</c:v>
                </c:pt>
                <c:pt idx="21">
                  <c:v>102</c:v>
                </c:pt>
                <c:pt idx="22">
                  <c:v>134</c:v>
                </c:pt>
                <c:pt idx="23">
                  <c:v>142</c:v>
                </c:pt>
                <c:pt idx="24">
                  <c:v>129</c:v>
                </c:pt>
                <c:pt idx="25">
                  <c:v>171</c:v>
                </c:pt>
                <c:pt idx="26">
                  <c:v>189</c:v>
                </c:pt>
                <c:pt idx="27">
                  <c:v>159</c:v>
                </c:pt>
                <c:pt idx="28">
                  <c:v>132</c:v>
                </c:pt>
                <c:pt idx="29">
                  <c:v>133</c:v>
                </c:pt>
                <c:pt idx="30">
                  <c:v>130</c:v>
                </c:pt>
                <c:pt idx="31">
                  <c:v>127</c:v>
                </c:pt>
                <c:pt idx="32">
                  <c:v>108</c:v>
                </c:pt>
              </c:numCache>
            </c:numRef>
          </c:val>
          <c:smooth val="0"/>
          <c:extLst>
            <c:ext xmlns:c16="http://schemas.microsoft.com/office/drawing/2014/chart" uri="{C3380CC4-5D6E-409C-BE32-E72D297353CC}">
              <c16:uniqueId val="{00000005-665B-473F-9DD3-0B836C6B37BD}"/>
            </c:ext>
          </c:extLst>
        </c:ser>
        <c:dLbls>
          <c:showLegendKey val="0"/>
          <c:showVal val="0"/>
          <c:showCatName val="0"/>
          <c:showSerName val="0"/>
          <c:showPercent val="0"/>
          <c:showBubbleSize val="0"/>
        </c:dLbls>
        <c:marker val="1"/>
        <c:smooth val="0"/>
        <c:axId val="78698512"/>
        <c:axId val="78707248"/>
      </c:lineChart>
      <c:catAx>
        <c:axId val="78695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lgn="ctr">
              <a:defRPr lang="en-US" altLang="ko-KR" sz="1400" b="0" i="0" u="none" strike="noStrike" kern="1200" baseline="0">
                <a:solidFill>
                  <a:schemeClr val="bg1">
                    <a:lumMod val="65000"/>
                  </a:schemeClr>
                </a:solidFill>
                <a:latin typeface="KPMG Bold" panose="020B0803030202040204" pitchFamily="34" charset="0"/>
                <a:ea typeface="KoPub돋움체 Medium" panose="00000600000000000000" pitchFamily="2" charset="-127"/>
                <a:cs typeface="+mn-cs"/>
              </a:defRPr>
            </a:pPr>
            <a:endParaRPr lang="ko-KR"/>
          </a:p>
        </c:txPr>
        <c:crossAx val="78710992"/>
        <c:crosses val="autoZero"/>
        <c:auto val="1"/>
        <c:lblAlgn val="ctr"/>
        <c:lblOffset val="100"/>
        <c:noMultiLvlLbl val="0"/>
      </c:catAx>
      <c:valAx>
        <c:axId val="78710992"/>
        <c:scaling>
          <c:orientation val="minMax"/>
        </c:scaling>
        <c:delete val="0"/>
        <c:axPos val="l"/>
        <c:numFmt formatCode="#,##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lgn="ctr">
              <a:defRPr lang="en-US" altLang="ko-KR" sz="1400" b="0" i="0" u="none" strike="noStrike" kern="1200" baseline="0">
                <a:solidFill>
                  <a:schemeClr val="bg1">
                    <a:lumMod val="50000"/>
                  </a:schemeClr>
                </a:solidFill>
                <a:latin typeface="KPMG Bold" panose="020B0803030202040204" pitchFamily="34" charset="0"/>
                <a:ea typeface="KoPub돋움체 Medium" panose="00000600000000000000" pitchFamily="2" charset="-127"/>
                <a:cs typeface="+mn-cs"/>
              </a:defRPr>
            </a:pPr>
            <a:endParaRPr lang="ko-KR"/>
          </a:p>
        </c:txPr>
        <c:crossAx val="78695600"/>
        <c:crosses val="autoZero"/>
        <c:crossBetween val="between"/>
      </c:valAx>
      <c:valAx>
        <c:axId val="78707248"/>
        <c:scaling>
          <c:orientation val="minMax"/>
        </c:scaling>
        <c:delete val="0"/>
        <c:axPos val="r"/>
        <c:numFmt formatCode="#,##0_);[Red]\(#,##0\)" sourceLinked="0"/>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lgn="ctr">
              <a:defRPr lang="en-US" altLang="ko-KR" sz="1400" b="0" i="0" u="none" strike="noStrike" kern="1200" baseline="0">
                <a:solidFill>
                  <a:schemeClr val="bg1">
                    <a:lumMod val="50000"/>
                  </a:schemeClr>
                </a:solidFill>
                <a:latin typeface="KPMG Bold" panose="020B0803030202040204" pitchFamily="34" charset="0"/>
                <a:ea typeface="KoPub돋움체 Medium" panose="00000600000000000000" pitchFamily="2" charset="-127"/>
                <a:cs typeface="+mn-cs"/>
              </a:defRPr>
            </a:pPr>
            <a:endParaRPr lang="ko-KR"/>
          </a:p>
        </c:txPr>
        <c:crossAx val="78698512"/>
        <c:crosses val="max"/>
        <c:crossBetween val="between"/>
      </c:valAx>
      <c:catAx>
        <c:axId val="78698512"/>
        <c:scaling>
          <c:orientation val="minMax"/>
        </c:scaling>
        <c:delete val="1"/>
        <c:axPos val="b"/>
        <c:numFmt formatCode="General" sourceLinked="1"/>
        <c:majorTickMark val="out"/>
        <c:minorTickMark val="none"/>
        <c:tickLblPos val="nextTo"/>
        <c:crossAx val="78707248"/>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altLang="ko-KR" sz="1400" b="0" i="0" u="none" strike="noStrike" kern="1200" baseline="0">
          <a:solidFill>
            <a:schemeClr val="bg1">
              <a:lumMod val="50000"/>
            </a:schemeClr>
          </a:solidFill>
          <a:latin typeface="KPMG Bold" panose="020B0803030202040204" pitchFamily="34" charset="0"/>
          <a:ea typeface="KoPub돋움체 Medium" panose="00000600000000000000" pitchFamily="2" charset="-127"/>
          <a:cs typeface="+mn-cs"/>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575C1B7F-4101-39BE-AD88-6E4F2D5141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FE344535-C37C-F445-533A-F8F23A0143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6E0B4B-0667-46CF-894A-CCAFAB70FD7A}" type="datetimeFigureOut">
              <a:rPr lang="ko-KR" altLang="en-US" smtClean="0"/>
              <a:t>2023-08-24</a:t>
            </a:fld>
            <a:endParaRPr lang="ko-KR" altLang="en-US"/>
          </a:p>
        </p:txBody>
      </p:sp>
      <p:sp>
        <p:nvSpPr>
          <p:cNvPr id="4" name="바닥글 개체 틀 3">
            <a:extLst>
              <a:ext uri="{FF2B5EF4-FFF2-40B4-BE49-F238E27FC236}">
                <a16:creationId xmlns:a16="http://schemas.microsoft.com/office/drawing/2014/main" id="{FD575F2B-87FF-25D4-2091-8719FB242B1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65C88BA2-F13A-3FAB-2B51-F98A1B2081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528CF2-9DC8-42B8-924B-826C9E22930D}" type="slidenum">
              <a:rPr lang="ko-KR" altLang="en-US" smtClean="0"/>
              <a:t>‹#›</a:t>
            </a:fld>
            <a:endParaRPr lang="ko-KR" altLang="en-US"/>
          </a:p>
        </p:txBody>
      </p:sp>
    </p:spTree>
    <p:extLst>
      <p:ext uri="{BB962C8B-B14F-4D97-AF65-F5344CB8AC3E}">
        <p14:creationId xmlns:p14="http://schemas.microsoft.com/office/powerpoint/2010/main" val="3225776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F85BF-36BC-47F0-AC3B-E467AE723BB6}" type="datetimeFigureOut">
              <a:rPr lang="ko-KR" altLang="en-US" smtClean="0"/>
              <a:t>2023-08-24</a:t>
            </a:fld>
            <a:endParaRPr lang="ko-KR" altLang="en-US"/>
          </a:p>
        </p:txBody>
      </p:sp>
      <p:sp>
        <p:nvSpPr>
          <p:cNvPr id="4" name="슬라이드 이미지 개체 틀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EDC9E-1800-4643-B5BF-95E09E97A770}" type="slidenum">
              <a:rPr lang="ko-KR" altLang="en-US" smtClean="0"/>
              <a:t>‹#›</a:t>
            </a:fld>
            <a:endParaRPr lang="ko-KR" altLang="en-US"/>
          </a:p>
        </p:txBody>
      </p:sp>
    </p:spTree>
    <p:extLst>
      <p:ext uri="{BB962C8B-B14F-4D97-AF65-F5344CB8AC3E}">
        <p14:creationId xmlns:p14="http://schemas.microsoft.com/office/powerpoint/2010/main" val="428604953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19EDC9E-1800-4643-B5BF-95E09E97A770}" type="slidenum">
              <a:rPr lang="ko-KR" altLang="en-US" smtClean="0"/>
              <a:t>4</a:t>
            </a:fld>
            <a:endParaRPr lang="ko-KR" altLang="en-US"/>
          </a:p>
        </p:txBody>
      </p:sp>
    </p:spTree>
    <p:extLst>
      <p:ext uri="{BB962C8B-B14F-4D97-AF65-F5344CB8AC3E}">
        <p14:creationId xmlns:p14="http://schemas.microsoft.com/office/powerpoint/2010/main" val="319058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home.kpmg/kr/ko/home.html"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392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본문">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DE54DA1-1E1E-27A0-C49F-BB2FC4D7209E}"/>
              </a:ext>
            </a:extLst>
          </p:cNvPr>
          <p:cNvSpPr txBox="1"/>
          <p:nvPr userDrawn="1"/>
        </p:nvSpPr>
        <p:spPr>
          <a:xfrm>
            <a:off x="646336" y="11749816"/>
            <a:ext cx="3704860" cy="338554"/>
          </a:xfrm>
          <a:prstGeom prst="rect">
            <a:avLst/>
          </a:prstGeom>
          <a:noFill/>
        </p:spPr>
        <p:txBody>
          <a:bodyPr wrap="none" rtlCol="0">
            <a:spAutoFit/>
          </a:bodyPr>
          <a:lstStyle/>
          <a:p>
            <a:r>
              <a:rPr lang="en-US" altLang="ko-KR" sz="800" dirty="0">
                <a:solidFill>
                  <a:schemeClr val="bg1">
                    <a:lumMod val="75000"/>
                  </a:schemeClr>
                </a:solidFill>
                <a:latin typeface="Arial" panose="020B0604020202020204" pitchFamily="34" charset="0"/>
                <a:cs typeface="Arial" panose="020B0604020202020204" pitchFamily="34" charset="0"/>
              </a:rPr>
              <a:t>© 2023 Copyright owned by one or more of the KPMG International entities.</a:t>
            </a:r>
          </a:p>
          <a:p>
            <a:r>
              <a:rPr lang="en-US" altLang="ko-KR" sz="800" dirty="0">
                <a:solidFill>
                  <a:schemeClr val="bg1">
                    <a:lumMod val="75000"/>
                  </a:schemeClr>
                </a:solidFill>
                <a:latin typeface="Arial" panose="020B0604020202020204" pitchFamily="34" charset="0"/>
                <a:cs typeface="Arial" panose="020B0604020202020204" pitchFamily="34" charset="0"/>
              </a:rPr>
              <a:t>KPMG International entities provide no services to clients. All rights reserved.</a:t>
            </a:r>
            <a:endParaRPr lang="ko-KR" altLang="en-US" sz="800" dirty="0">
              <a:solidFill>
                <a:schemeClr val="bg1">
                  <a:lumMod val="75000"/>
                </a:schemeClr>
              </a:solidFill>
              <a:latin typeface="Arial" panose="020B0604020202020204" pitchFamily="34" charset="0"/>
              <a:cs typeface="Arial" panose="020B0604020202020204" pitchFamily="34" charset="0"/>
            </a:endParaRPr>
          </a:p>
        </p:txBody>
      </p:sp>
      <p:sp>
        <p:nvSpPr>
          <p:cNvPr id="2" name="Footer Placeholder 4">
            <a:extLst>
              <a:ext uri="{FF2B5EF4-FFF2-40B4-BE49-F238E27FC236}">
                <a16:creationId xmlns:a16="http://schemas.microsoft.com/office/drawing/2014/main" id="{676E441E-B7D0-9930-CD9A-F2821A46D3F8}"/>
              </a:ext>
            </a:extLst>
          </p:cNvPr>
          <p:cNvSpPr>
            <a:spLocks noGrp="1"/>
          </p:cNvSpPr>
          <p:nvPr>
            <p:ph type="ftr" sz="quarter" idx="3"/>
          </p:nvPr>
        </p:nvSpPr>
        <p:spPr>
          <a:xfrm>
            <a:off x="646337" y="11703858"/>
            <a:ext cx="4744529" cy="406406"/>
          </a:xfrm>
          <a:prstGeom prst="rect">
            <a:avLst/>
          </a:prstGeom>
        </p:spPr>
        <p:txBody>
          <a:bodyPr vert="horz" lIns="91440" tIns="45720" rIns="91440" bIns="45720" rtlCol="0" anchor="ctr"/>
          <a:lstStyle>
            <a:lvl1pPr algn="l">
              <a:defRPr sz="800">
                <a:solidFill>
                  <a:schemeClr val="bg1">
                    <a:lumMod val="75000"/>
                  </a:schemeClr>
                </a:solidFill>
                <a:latin typeface="Arial" panose="020B0604020202020204" pitchFamily="34" charset="0"/>
                <a:cs typeface="Arial" panose="020B0604020202020204" pitchFamily="34" charset="0"/>
              </a:defRPr>
            </a:lvl1pPr>
          </a:lstStyle>
          <a:p>
            <a:r>
              <a:rPr lang="en-US" altLang="ko-KR" dirty="0"/>
              <a:t>© 2023 Copyright owned by one or more of the KPMG International entities.</a:t>
            </a:r>
          </a:p>
          <a:p>
            <a:r>
              <a:rPr lang="en-US" altLang="ko-KR" sz="700" dirty="0"/>
              <a:t>KPMG International entities provide no services to clients. All rights reserved.</a:t>
            </a:r>
            <a:endParaRPr lang="ko-KR" altLang="en-US" sz="700" dirty="0"/>
          </a:p>
        </p:txBody>
      </p:sp>
      <p:sp>
        <p:nvSpPr>
          <p:cNvPr id="3" name="Slide Number Placeholder 5">
            <a:extLst>
              <a:ext uri="{FF2B5EF4-FFF2-40B4-BE49-F238E27FC236}">
                <a16:creationId xmlns:a16="http://schemas.microsoft.com/office/drawing/2014/main" id="{870C7F32-ED95-D197-B93E-A7443DA416F3}"/>
              </a:ext>
            </a:extLst>
          </p:cNvPr>
          <p:cNvSpPr txBox="1">
            <a:spLocks/>
          </p:cNvSpPr>
          <p:nvPr userDrawn="1"/>
        </p:nvSpPr>
        <p:spPr>
          <a:xfrm>
            <a:off x="4677251" y="517863"/>
            <a:ext cx="1543050" cy="150986"/>
          </a:xfrm>
          <a:prstGeom prst="rect">
            <a:avLst/>
          </a:prstGeom>
        </p:spPr>
        <p:txBody>
          <a:bodyPr anchor="ctr"/>
          <a:lstStyle>
            <a:defPPr>
              <a:defRPr lang="en-US"/>
            </a:defPPr>
            <a:lvl1pPr marL="0" algn="l" defTabSz="457200" rtl="0" eaLnBrk="1" latinLnBrk="0" hangingPunct="1">
              <a:defRPr sz="1800" kern="1200">
                <a:solidFill>
                  <a:srgbClr val="00338D"/>
                </a:solidFill>
                <a:latin typeface="KPMG Bold" panose="020B080303020204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7444A31-314B-4071-91CF-5EAC63D90BD2}" type="slidenum">
              <a:rPr lang="ko-KR" altLang="en-US" sz="1400" smtClean="0">
                <a:solidFill>
                  <a:srgbClr val="01219A"/>
                </a:solidFill>
                <a:latin typeface="KPMG Bold" panose="020B0803030202040204" pitchFamily="34" charset="0"/>
              </a:rPr>
              <a:pPr algn="r"/>
              <a:t>‹#›</a:t>
            </a:fld>
            <a:endParaRPr lang="ko-KR" altLang="en-US" sz="1400" dirty="0">
              <a:solidFill>
                <a:srgbClr val="01219A"/>
              </a:solidFill>
              <a:latin typeface="KPMG Bold" panose="020B0803030202040204" pitchFamily="34" charset="0"/>
            </a:endParaRPr>
          </a:p>
        </p:txBody>
      </p:sp>
      <p:sp>
        <p:nvSpPr>
          <p:cNvPr id="4" name="Title 1">
            <a:extLst>
              <a:ext uri="{FF2B5EF4-FFF2-40B4-BE49-F238E27FC236}">
                <a16:creationId xmlns:a16="http://schemas.microsoft.com/office/drawing/2014/main" id="{8403878C-C9A7-BDE7-F5AB-B3558E263117}"/>
              </a:ext>
            </a:extLst>
          </p:cNvPr>
          <p:cNvSpPr txBox="1">
            <a:spLocks/>
          </p:cNvSpPr>
          <p:nvPr userDrawn="1"/>
        </p:nvSpPr>
        <p:spPr>
          <a:xfrm>
            <a:off x="-671511" y="2251519"/>
            <a:ext cx="3903757" cy="160510"/>
          </a:xfrm>
          <a:prstGeom prst="rect">
            <a:avLst/>
          </a:prstGeom>
        </p:spPr>
        <p:txBody>
          <a:bodyPr anchor="ctr">
            <a:noAutofit/>
          </a:bodyPr>
          <a:lstStyle>
            <a:lvl1pPr algn="l" defTabSz="685800" rtl="0" eaLnBrk="1" latinLnBrk="1" hangingPunct="1">
              <a:lnSpc>
                <a:spcPct val="90000"/>
              </a:lnSpc>
              <a:spcBef>
                <a:spcPct val="0"/>
              </a:spcBef>
              <a:buNone/>
              <a:defRPr sz="800" kern="1200">
                <a:solidFill>
                  <a:srgbClr val="00338D"/>
                </a:solidFill>
                <a:latin typeface="KPMG Bold" panose="020B0803030202040204" pitchFamily="34" charset="0"/>
                <a:ea typeface="+mj-ea"/>
                <a:cs typeface="+mj-cs"/>
              </a:defRPr>
            </a:lvl1pPr>
          </a:lstStyle>
          <a:p>
            <a:endParaRPr lang="en-US" sz="1400" b="1" kern="1200" spc="-100" baseline="0" dirty="0">
              <a:ln>
                <a:solidFill>
                  <a:schemeClr val="bg1">
                    <a:lumMod val="75000"/>
                    <a:alpha val="0"/>
                  </a:schemeClr>
                </a:solidFill>
              </a:ln>
              <a:solidFill>
                <a:srgbClr val="01219A"/>
              </a:solidFill>
              <a:latin typeface="KoPub돋움체 Medium" panose="02020603020101020101" pitchFamily="18" charset="-127"/>
              <a:ea typeface="KoPub돋움체 Medium" panose="02020603020101020101" pitchFamily="18" charset="-127"/>
              <a:cs typeface="+mn-cs"/>
            </a:endParaRPr>
          </a:p>
        </p:txBody>
      </p:sp>
      <p:cxnSp>
        <p:nvCxnSpPr>
          <p:cNvPr id="5" name="직선 연결선 4">
            <a:extLst>
              <a:ext uri="{FF2B5EF4-FFF2-40B4-BE49-F238E27FC236}">
                <a16:creationId xmlns:a16="http://schemas.microsoft.com/office/drawing/2014/main" id="{2E3144C0-1691-A435-F296-B37BBAC3D70A}"/>
              </a:ext>
            </a:extLst>
          </p:cNvPr>
          <p:cNvCxnSpPr>
            <a:cxnSpLocks/>
          </p:cNvCxnSpPr>
          <p:nvPr userDrawn="1"/>
        </p:nvCxnSpPr>
        <p:spPr>
          <a:xfrm>
            <a:off x="728663" y="442913"/>
            <a:ext cx="5400675" cy="0"/>
          </a:xfrm>
          <a:prstGeom prst="line">
            <a:avLst/>
          </a:prstGeom>
          <a:ln w="28575">
            <a:solidFill>
              <a:srgbClr val="01219A"/>
            </a:solidFill>
          </a:ln>
        </p:spPr>
        <p:style>
          <a:lnRef idx="1">
            <a:schemeClr val="accent1"/>
          </a:lnRef>
          <a:fillRef idx="0">
            <a:schemeClr val="accent1"/>
          </a:fillRef>
          <a:effectRef idx="0">
            <a:schemeClr val="accent1"/>
          </a:effectRef>
          <a:fontRef idx="minor">
            <a:schemeClr val="tx1"/>
          </a:fontRef>
        </p:style>
      </p:cxnSp>
      <p:pic>
        <p:nvPicPr>
          <p:cNvPr id="6" name="그림 5">
            <a:extLst>
              <a:ext uri="{FF2B5EF4-FFF2-40B4-BE49-F238E27FC236}">
                <a16:creationId xmlns:a16="http://schemas.microsoft.com/office/drawing/2014/main" id="{58D45F27-B8AC-63D8-7663-50A76B447F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58854" y="11794421"/>
            <a:ext cx="968992" cy="237050"/>
          </a:xfrm>
          <a:prstGeom prst="rect">
            <a:avLst/>
          </a:prstGeom>
        </p:spPr>
      </p:pic>
      <p:sp>
        <p:nvSpPr>
          <p:cNvPr id="8" name="Title 1">
            <a:extLst>
              <a:ext uri="{FF2B5EF4-FFF2-40B4-BE49-F238E27FC236}">
                <a16:creationId xmlns:a16="http://schemas.microsoft.com/office/drawing/2014/main" id="{58CAC230-A3DE-5B3E-E94A-E7F4A512F3AF}"/>
              </a:ext>
            </a:extLst>
          </p:cNvPr>
          <p:cNvSpPr txBox="1">
            <a:spLocks/>
          </p:cNvSpPr>
          <p:nvPr userDrawn="1"/>
        </p:nvSpPr>
        <p:spPr>
          <a:xfrm>
            <a:off x="643942" y="480871"/>
            <a:ext cx="5483904" cy="511136"/>
          </a:xfrm>
          <a:prstGeom prst="rect">
            <a:avLst/>
          </a:prstGeom>
        </p:spPr>
        <p:txBody>
          <a:bodyPr anchor="ctr">
            <a:noAutofit/>
          </a:bodyPr>
          <a:lstStyle>
            <a:lvl1pPr algn="l" defTabSz="685800" rtl="0" eaLnBrk="1" latinLnBrk="1" hangingPunct="1">
              <a:lnSpc>
                <a:spcPct val="90000"/>
              </a:lnSpc>
              <a:spcBef>
                <a:spcPct val="0"/>
              </a:spcBef>
              <a:buNone/>
              <a:defRPr sz="800" kern="1200">
                <a:solidFill>
                  <a:srgbClr val="00338D"/>
                </a:solidFill>
                <a:latin typeface="KPMG Bold" panose="020B0803030202040204" pitchFamily="34" charset="0"/>
                <a:ea typeface="+mj-ea"/>
                <a:cs typeface="+mj-cs"/>
              </a:defRPr>
            </a:lvl1pPr>
          </a:lstStyle>
          <a:p>
            <a:pPr marL="0" algn="l" defTabSz="457200" rtl="0" eaLnBrk="1" latinLnBrk="0" hangingPunct="1"/>
            <a:r>
              <a:rPr lang="en-US" altLang="ko-KR" sz="1200" kern="1200" spc="-100" baseline="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2023</a:t>
            </a:r>
            <a:r>
              <a:rPr lang="ko-KR" altLang="en-US" sz="1200" kern="1200" spc="-100" baseline="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년 </a:t>
            </a:r>
            <a:r>
              <a:rPr lang="en-US" altLang="ko-KR" sz="1200" kern="1200" spc="-100" baseline="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a:t>
            </a:r>
            <a:r>
              <a:rPr lang="ko-KR" altLang="en-US" sz="1200" kern="1200" spc="-100" baseline="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분기 글로벌 벤처투자 동향</a:t>
            </a:r>
          </a:p>
          <a:p>
            <a:pPr marL="0" algn="l" defTabSz="457200" rtl="0" eaLnBrk="1" latinLnBrk="0" hangingPunct="1"/>
            <a:r>
              <a:rPr lang="ko-KR" altLang="en-US" sz="1400" kern="1200" spc="-100" baseline="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endParaRPr lang="en-US" sz="1400" kern="1200" spc="-100" baseline="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Tree>
    <p:extLst>
      <p:ext uri="{BB962C8B-B14F-4D97-AF65-F5344CB8AC3E}">
        <p14:creationId xmlns:p14="http://schemas.microsoft.com/office/powerpoint/2010/main" val="3476649183"/>
      </p:ext>
    </p:extLst>
  </p:cSld>
  <p:clrMapOvr>
    <a:masterClrMapping/>
  </p:clrMapOvr>
  <p:extLst>
    <p:ext uri="{DCECCB84-F9BA-43D5-87BE-67443E8EF086}">
      <p15:sldGuideLst xmlns:p15="http://schemas.microsoft.com/office/powerpoint/2012/main">
        <p15:guide id="1" pos="2160" userDrawn="1">
          <p15:clr>
            <a:srgbClr val="FBAE40"/>
          </p15:clr>
        </p15:guide>
        <p15:guide id="4" orient="horz"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acts">
    <p:bg>
      <p:bgPr>
        <a:solidFill>
          <a:srgbClr val="01219A"/>
        </a:soli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11D4640-FE27-59C2-D7C7-2AAB75B4DB9E}"/>
              </a:ext>
            </a:extLst>
          </p:cNvPr>
          <p:cNvPicPr>
            <a:picLocks noChangeAspect="1"/>
          </p:cNvPicPr>
          <p:nvPr userDrawn="1"/>
        </p:nvPicPr>
        <p:blipFill>
          <a:blip r:embed="rId2"/>
          <a:stretch>
            <a:fillRect/>
          </a:stretch>
        </p:blipFill>
        <p:spPr>
          <a:xfrm>
            <a:off x="728664" y="982663"/>
            <a:ext cx="1364079" cy="316800"/>
          </a:xfrm>
          <a:prstGeom prst="rect">
            <a:avLst/>
          </a:prstGeom>
        </p:spPr>
      </p:pic>
      <p:sp>
        <p:nvSpPr>
          <p:cNvPr id="4" name="Rectangle 11">
            <a:hlinkClick r:id="rId3"/>
            <a:extLst>
              <a:ext uri="{FF2B5EF4-FFF2-40B4-BE49-F238E27FC236}">
                <a16:creationId xmlns:a16="http://schemas.microsoft.com/office/drawing/2014/main" id="{F8394201-3D21-45BC-ACF2-C6FC5A6B609F}"/>
              </a:ext>
            </a:extLst>
          </p:cNvPr>
          <p:cNvSpPr>
            <a:spLocks noChangeArrowheads="1"/>
          </p:cNvSpPr>
          <p:nvPr userDrawn="1"/>
        </p:nvSpPr>
        <p:spPr bwMode="auto">
          <a:xfrm>
            <a:off x="728663" y="9712976"/>
            <a:ext cx="1954961" cy="200055"/>
          </a:xfrm>
          <a:prstGeom prst="rect">
            <a:avLst/>
          </a:prstGeom>
          <a:noFill/>
          <a:ln w="9525">
            <a:noFill/>
            <a:miter lim="800000"/>
            <a:headEnd/>
            <a:tailEnd/>
          </a:ln>
          <a:effectLst/>
        </p:spPr>
        <p:txBody>
          <a:bodyPr wrap="square" lIns="0" tIns="0" rIns="0" bIns="0" anchor="ctr">
            <a:spAutoFit/>
          </a:bodyPr>
          <a:lstStyle/>
          <a:p>
            <a:pPr>
              <a:defRPr/>
            </a:pPr>
            <a:r>
              <a:rPr lang="en-US" sz="1300" b="1" kern="0" dirty="0" err="1">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a:t>
            </a:r>
            <a:r>
              <a:rPr lang="en-US" sz="1300" b="1" kern="0" dirty="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a:t>
            </a:r>
            <a:r>
              <a:rPr lang="en-US" sz="1300" b="1" kern="0" dirty="0" err="1">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kr</a:t>
            </a:r>
            <a:endParaRPr lang="en-GB" sz="1300" b="1" kern="0" dirty="0">
              <a:ln>
                <a:solidFill>
                  <a:schemeClr val="accent1">
                    <a:alpha val="0"/>
                  </a:schemeClr>
                </a:solidFill>
              </a:ln>
              <a:solidFill>
                <a:schemeClr val="bg1"/>
              </a:solidFill>
              <a:latin typeface="Arial" panose="020B0604020202020204" pitchFamily="34" charset="0"/>
              <a:cs typeface="Arial" panose="020B0604020202020204" pitchFamily="34" charset="0"/>
            </a:endParaRPr>
          </a:p>
        </p:txBody>
      </p:sp>
      <p:sp>
        <p:nvSpPr>
          <p:cNvPr id="5" name="Content Placeholder 1">
            <a:extLst>
              <a:ext uri="{FF2B5EF4-FFF2-40B4-BE49-F238E27FC236}">
                <a16:creationId xmlns:a16="http://schemas.microsoft.com/office/drawing/2014/main" id="{02D1917E-6354-CDDB-50A3-8916C8A6223E}"/>
              </a:ext>
            </a:extLst>
          </p:cNvPr>
          <p:cNvSpPr txBox="1">
            <a:spLocks/>
          </p:cNvSpPr>
          <p:nvPr userDrawn="1"/>
        </p:nvSpPr>
        <p:spPr>
          <a:xfrm>
            <a:off x="728664" y="10092632"/>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spTree>
    <p:extLst>
      <p:ext uri="{BB962C8B-B14F-4D97-AF65-F5344CB8AC3E}">
        <p14:creationId xmlns:p14="http://schemas.microsoft.com/office/powerpoint/2010/main" val="11948561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endParaRPr lang="en-US" dirty="0"/>
          </a:p>
        </p:txBody>
      </p:sp>
    </p:spTree>
    <p:extLst>
      <p:ext uri="{BB962C8B-B14F-4D97-AF65-F5344CB8AC3E}">
        <p14:creationId xmlns:p14="http://schemas.microsoft.com/office/powerpoint/2010/main" val="713178074"/>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60" userDrawn="1">
          <p15:clr>
            <a:srgbClr val="F26B43"/>
          </p15:clr>
        </p15:guide>
        <p15:guide id="2" pos="459" userDrawn="1">
          <p15:clr>
            <a:srgbClr val="F26B43"/>
          </p15:clr>
        </p15:guide>
        <p15:guide id="3" pos="3861" userDrawn="1">
          <p15:clr>
            <a:srgbClr val="F26B43"/>
          </p15:clr>
        </p15:guide>
        <p15:guide id="4" orient="horz" pos="3840" userDrawn="1">
          <p15:clr>
            <a:srgbClr val="F26B43"/>
          </p15:clr>
        </p15:guide>
        <p15:guide id="5" orient="horz" pos="273" userDrawn="1">
          <p15:clr>
            <a:srgbClr val="F26B43"/>
          </p15:clr>
        </p15:guide>
        <p15:guide id="6" orient="horz" pos="619" userDrawn="1">
          <p15:clr>
            <a:srgbClr val="F26B43"/>
          </p15:clr>
        </p15:guide>
        <p15:guide id="7" orient="horz" pos="723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home.kr.kpmg.com/files/filedown.asp?fm=kpmg-global-venture-pulse-q2-2023.pdf"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descr="아동 미술, 그래픽, 클립아트, 아쿠아이(가) 표시된 사진&#10;&#10;자동 생성된 설명">
            <a:extLst>
              <a:ext uri="{FF2B5EF4-FFF2-40B4-BE49-F238E27FC236}">
                <a16:creationId xmlns:a16="http://schemas.microsoft.com/office/drawing/2014/main" id="{F6A00AC1-04D2-CE84-8E63-0600E6ED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sp>
        <p:nvSpPr>
          <p:cNvPr id="4" name="텍스트 개체 틀 1">
            <a:extLst>
              <a:ext uri="{FF2B5EF4-FFF2-40B4-BE49-F238E27FC236}">
                <a16:creationId xmlns:a16="http://schemas.microsoft.com/office/drawing/2014/main" id="{1D67AA58-654E-11CF-FC9A-924997CC4DF5}"/>
              </a:ext>
            </a:extLst>
          </p:cNvPr>
          <p:cNvSpPr txBox="1">
            <a:spLocks/>
          </p:cNvSpPr>
          <p:nvPr/>
        </p:nvSpPr>
        <p:spPr>
          <a:xfrm>
            <a:off x="728662" y="1992040"/>
            <a:ext cx="5292725" cy="1275157"/>
          </a:xfrm>
          <a:prstGeom prst="rect">
            <a:avLst/>
          </a:prstGeom>
        </p:spPr>
        <p:txBody>
          <a:bodyPr wrap="square" lIns="0">
            <a:spAutoFit/>
          </a:bodyPr>
          <a:lstStyle>
            <a:lvl1pPr marL="0" indent="0" algn="l" defTabSz="495285" rtl="0" eaLnBrk="1" latinLnBrk="1" hangingPunct="1">
              <a:spcBef>
                <a:spcPts val="0"/>
              </a:spcBef>
              <a:spcAft>
                <a:spcPts val="650"/>
              </a:spcAft>
              <a:buFontTx/>
              <a:buNone/>
              <a:defRPr sz="1083" b="1" i="0" kern="1200">
                <a:solidFill>
                  <a:srgbClr val="00338D"/>
                </a:solidFill>
                <a:latin typeface="Univers for KPMG"/>
                <a:ea typeface="KoPub돋움체 Medium" panose="02020603020101020101" pitchFamily="18" charset="-127"/>
                <a:cs typeface="Univers for KPMG"/>
              </a:defRPr>
            </a:lvl1pPr>
            <a:lvl2pPr marL="0" indent="0" algn="l" defTabSz="495285" rtl="0" eaLnBrk="1" latinLnBrk="1" hangingPunct="1">
              <a:spcBef>
                <a:spcPts val="0"/>
              </a:spcBef>
              <a:spcAft>
                <a:spcPts val="650"/>
              </a:spcAft>
              <a:buFontTx/>
              <a:buNone/>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2pPr>
            <a:lvl3pPr marL="307077" indent="-307077" algn="l" defTabSz="495285" rtl="0" eaLnBrk="1" latinLnBrk="1" hangingPunct="1">
              <a:spcBef>
                <a:spcPts val="0"/>
              </a:spcBef>
              <a:spcAft>
                <a:spcPts val="650"/>
              </a:spcAft>
              <a:buFont typeface="Univers for KPMG Light" panose="020B0403020202020204" pitchFamily="34" charset="0"/>
              <a:buChar char="—"/>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3pPr>
            <a:lvl4pPr marL="624059" indent="-247642" algn="l" defTabSz="558916" rtl="0" eaLnBrk="1" latinLnBrk="1" hangingPunct="1">
              <a:spcBef>
                <a:spcPts val="0"/>
              </a:spcBef>
              <a:spcAft>
                <a:spcPts val="650"/>
              </a:spcAft>
              <a:buFont typeface="Univers for KPMG Light" panose="020B0403020202020204" pitchFamily="34" charset="0"/>
              <a:buChar char="-"/>
              <a:defRPr sz="1083" kern="1200">
                <a:solidFill>
                  <a:srgbClr val="00338D"/>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4pPr>
            <a:lvl5pPr marL="5160" indent="0" algn="l" defTabSz="495285" rtl="0" eaLnBrk="1" latinLnBrk="1" hangingPunct="1">
              <a:spcBef>
                <a:spcPts val="0"/>
              </a:spcBef>
              <a:spcAft>
                <a:spcPts val="650"/>
              </a:spcAft>
              <a:buFontTx/>
              <a:buNone/>
              <a:defRPr sz="1083" kern="1200">
                <a:solidFill>
                  <a:srgbClr val="00A3A1"/>
                </a:solidFill>
                <a:latin typeface="Univers for KPMG Light" panose="020B0403020202020204" pitchFamily="34" charset="0"/>
                <a:ea typeface="KoPub돋움체 Medium" panose="02020603020101020101" pitchFamily="18" charset="-127"/>
                <a:cs typeface="Univers for KPMG Light" panose="020B0403020202020204" pitchFamily="34" charset="0"/>
              </a:defRPr>
            </a:lvl5pPr>
            <a:lvl6pPr marL="2724066" indent="-247642" algn="l" defTabSz="495285" rtl="0" eaLnBrk="1" latinLnBrk="1" hangingPunct="1">
              <a:spcBef>
                <a:spcPct val="20000"/>
              </a:spcBef>
              <a:buFont typeface="Arial"/>
              <a:buChar char="•"/>
              <a:defRPr sz="2167" kern="1200">
                <a:solidFill>
                  <a:schemeClr val="tx1"/>
                </a:solidFill>
                <a:latin typeface="+mn-lt"/>
                <a:ea typeface="+mn-ea"/>
                <a:cs typeface="+mn-cs"/>
              </a:defRPr>
            </a:lvl6pPr>
            <a:lvl7pPr marL="3219351" indent="-247642" algn="l" defTabSz="495285" rtl="0" eaLnBrk="1" latinLnBrk="1" hangingPunct="1">
              <a:spcBef>
                <a:spcPct val="20000"/>
              </a:spcBef>
              <a:buFont typeface="Arial"/>
              <a:buChar char="•"/>
              <a:defRPr sz="2167" kern="1200">
                <a:solidFill>
                  <a:schemeClr val="tx1"/>
                </a:solidFill>
                <a:latin typeface="+mn-lt"/>
                <a:ea typeface="+mn-ea"/>
                <a:cs typeface="+mn-cs"/>
              </a:defRPr>
            </a:lvl7pPr>
            <a:lvl8pPr marL="3714636" indent="-247642" algn="l" defTabSz="495285" rtl="0" eaLnBrk="1" latinLnBrk="1" hangingPunct="1">
              <a:spcBef>
                <a:spcPct val="20000"/>
              </a:spcBef>
              <a:buFont typeface="Arial"/>
              <a:buChar char="•"/>
              <a:defRPr sz="2167" kern="1200">
                <a:solidFill>
                  <a:schemeClr val="tx1"/>
                </a:solidFill>
                <a:latin typeface="+mn-lt"/>
                <a:ea typeface="+mn-ea"/>
                <a:cs typeface="+mn-cs"/>
              </a:defRPr>
            </a:lvl8pPr>
            <a:lvl9pPr marL="4209920" indent="-247642" algn="l" defTabSz="495285" rtl="0" eaLnBrk="1" latinLnBrk="1" hangingPunct="1">
              <a:spcBef>
                <a:spcPct val="20000"/>
              </a:spcBef>
              <a:buFont typeface="Arial"/>
              <a:buChar char="•"/>
              <a:defRPr sz="2167" kern="1200">
                <a:solidFill>
                  <a:schemeClr val="tx1"/>
                </a:solidFill>
                <a:latin typeface="+mn-lt"/>
                <a:ea typeface="+mn-ea"/>
                <a:cs typeface="+mn-cs"/>
              </a:defRPr>
            </a:lvl9pPr>
          </a:lstStyle>
          <a:p>
            <a:pPr marL="0" marR="0" lvl="0" indent="0" algn="l" defTabSz="914400" rtl="0" eaLnBrk="1" fontAlgn="auto" latinLnBrk="0" hangingPunct="1">
              <a:lnSpc>
                <a:spcPct val="70000"/>
              </a:lnSpc>
              <a:spcBef>
                <a:spcPts val="0"/>
              </a:spcBef>
              <a:spcAft>
                <a:spcPts val="2000"/>
              </a:spcAft>
              <a:buClrTx/>
              <a:buSzTx/>
              <a:buFontTx/>
              <a:buNone/>
              <a:tabLst/>
              <a:defRPr/>
            </a:pPr>
            <a:r>
              <a:rPr kumimoji="0" lang="en-US" altLang="ko-KR" sz="3600" b="0" i="0" u="none" strike="noStrike" kern="1200" cap="none" spc="-150" normalizeH="0" baseline="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2023</a:t>
            </a:r>
            <a:r>
              <a:rPr kumimoji="0" lang="ko-KR" altLang="en-US" sz="3600" b="0" i="0" u="none" strike="noStrike" kern="1200" cap="none" spc="-150" normalizeH="0" baseline="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년 </a:t>
            </a:r>
            <a:r>
              <a:rPr kumimoji="0" lang="en-US" altLang="ko-KR" sz="3600" b="0" i="0" u="none" strike="noStrike" kern="1200" cap="none" spc="-150" normalizeH="0" baseline="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2</a:t>
            </a:r>
            <a:r>
              <a:rPr kumimoji="0" lang="ko-KR" altLang="en-US" sz="3600" b="0" i="0" u="none" strike="noStrike" kern="1200" cap="none" spc="-150" normalizeH="0" baseline="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분기</a:t>
            </a:r>
            <a:endParaRPr kumimoji="0" lang="en-US" altLang="ko-KR" sz="3600" b="0" i="0" u="none" strike="noStrike" kern="1200" cap="none" spc="-150" normalizeH="0" baseline="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a:p>
            <a:pPr marL="0" marR="0" lvl="0" indent="0" algn="l" defTabSz="914400" rtl="0" eaLnBrk="1" fontAlgn="auto" latinLnBrk="0" hangingPunct="1">
              <a:lnSpc>
                <a:spcPct val="70000"/>
              </a:lnSpc>
              <a:spcBef>
                <a:spcPts val="0"/>
              </a:spcBef>
              <a:spcAft>
                <a:spcPts val="2000"/>
              </a:spcAft>
              <a:buClrTx/>
              <a:buSzTx/>
              <a:buFontTx/>
              <a:buNone/>
              <a:tabLst/>
              <a:defRPr/>
            </a:pPr>
            <a:r>
              <a:rPr lang="ko-KR" altLang="en-US" sz="4800" spc="-150" dirty="0">
                <a:ln>
                  <a:solidFill>
                    <a:srgbClr val="FFFFFF">
                      <a:alpha val="0"/>
                    </a:srgbClr>
                  </a:solidFill>
                </a:ln>
                <a:solidFill>
                  <a:srgbClr val="FFFFFF"/>
                </a:solidFill>
                <a:latin typeface="KoPub돋움체 Bold" panose="00000800000000000000" pitchFamily="2" charset="-127"/>
                <a:ea typeface="KoPub돋움체 Bold" panose="00000800000000000000" pitchFamily="2" charset="-127"/>
                <a:cs typeface="Arial" panose="020B0604020202020204" pitchFamily="34" charset="0"/>
              </a:rPr>
              <a:t>글로벌 벤처투자 동향</a:t>
            </a:r>
            <a:endParaRPr kumimoji="0" lang="ko-KR" altLang="en-US" sz="5400" b="0" i="0" u="none" strike="noStrike" kern="1200" cap="none" spc="-150" normalizeH="0" baseline="0" noProof="0" dirty="0">
              <a:ln>
                <a:solidFill>
                  <a:srgbClr val="1E49E2">
                    <a:alpha val="0"/>
                  </a:srgbClr>
                </a:solidFill>
              </a:ln>
              <a:solidFill>
                <a:srgbClr val="FFFFFF"/>
              </a:solidFill>
              <a:effectLst/>
              <a:uLnTx/>
              <a:uFillTx/>
              <a:latin typeface="KPMG Bold" panose="020B0803030202040204" pitchFamily="34" charset="0"/>
              <a:ea typeface="KoPub돋움체 Medium" panose="02020603020101020101" pitchFamily="18" charset="-127"/>
            </a:endParaRPr>
          </a:p>
        </p:txBody>
      </p:sp>
      <p:pic>
        <p:nvPicPr>
          <p:cNvPr id="5" name="그림 4">
            <a:extLst>
              <a:ext uri="{FF2B5EF4-FFF2-40B4-BE49-F238E27FC236}">
                <a16:creationId xmlns:a16="http://schemas.microsoft.com/office/drawing/2014/main" id="{150659E2-6A64-A1FB-0D34-4B334260B2EA}"/>
              </a:ext>
            </a:extLst>
          </p:cNvPr>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a:ext>
            </a:extLst>
          </a:blip>
          <a:srcRect/>
          <a:stretch/>
        </p:blipFill>
        <p:spPr>
          <a:xfrm>
            <a:off x="754048" y="994695"/>
            <a:ext cx="1364079" cy="307390"/>
          </a:xfrm>
          <a:prstGeom prst="rect">
            <a:avLst/>
          </a:prstGeom>
        </p:spPr>
      </p:pic>
      <p:sp>
        <p:nvSpPr>
          <p:cNvPr id="6" name="TextBox 5">
            <a:extLst>
              <a:ext uri="{FF2B5EF4-FFF2-40B4-BE49-F238E27FC236}">
                <a16:creationId xmlns:a16="http://schemas.microsoft.com/office/drawing/2014/main" id="{9728BB4F-D883-46BA-5E72-A4585FE80024}"/>
              </a:ext>
            </a:extLst>
          </p:cNvPr>
          <p:cNvSpPr txBox="1"/>
          <p:nvPr/>
        </p:nvSpPr>
        <p:spPr>
          <a:xfrm>
            <a:off x="741188" y="3529812"/>
            <a:ext cx="5920741" cy="1357359"/>
          </a:xfrm>
          <a:prstGeom prst="rect">
            <a:avLst/>
          </a:prstGeom>
          <a:noFill/>
        </p:spPr>
        <p:txBody>
          <a:bodyPr wrap="square" lIns="0" tIns="0" rIns="0" bIns="0" rtlCol="0">
            <a:spAutoFit/>
          </a:bodyPr>
          <a:lstStyle/>
          <a:p>
            <a:pPr marL="0" marR="0" lvl="0" indent="0" algn="l" defTabSz="914400" rtl="0" eaLnBrk="1" fontAlgn="auto" latinLnBrk="0" hangingPunct="1">
              <a:lnSpc>
                <a:spcPct val="110000"/>
              </a:lnSpc>
              <a:spcBef>
                <a:spcPts val="0"/>
              </a:spcBef>
              <a:spcAft>
                <a:spcPts val="2000"/>
              </a:spcAft>
              <a:buClrTx/>
              <a:buSzTx/>
              <a:buFontTx/>
              <a:buNone/>
              <a:tabLst/>
              <a:defRPr/>
            </a:pPr>
            <a:r>
              <a:rPr kumimoji="0" lang="en-US" altLang="ko-KR" sz="2900" b="0" i="0" u="none" strike="noStrike" kern="1200" cap="none" spc="-50" normalizeH="0" baseline="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Venture Pulse Q2 2023 </a:t>
            </a:r>
            <a:r>
              <a:rPr kumimoji="0" lang="ko-KR" altLang="en-US" sz="2900" b="0" i="0" u="none" strike="noStrike" kern="1200" cap="none" spc="-50" normalizeH="0" baseline="0" noProof="0" dirty="0">
                <a:ln>
                  <a:solidFill>
                    <a:srgbClr val="FFFFFF">
                      <a:alpha val="0"/>
                    </a:srgbClr>
                  </a:solidFill>
                </a:ln>
                <a:solidFill>
                  <a:srgbClr val="FFFFFF"/>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 </a:t>
            </a:r>
          </a:p>
          <a:p>
            <a:pPr marL="0" marR="0" lvl="0" indent="0" algn="l" defTabSz="914400" rtl="0" eaLnBrk="1" fontAlgn="auto" latinLnBrk="0" hangingPunct="1">
              <a:lnSpc>
                <a:spcPct val="300000"/>
              </a:lnSpc>
              <a:spcBef>
                <a:spcPts val="0"/>
              </a:spcBef>
              <a:spcAft>
                <a:spcPts val="1000"/>
              </a:spcAft>
              <a:buClrTx/>
              <a:buSzTx/>
              <a:buFontTx/>
              <a:buNone/>
              <a:tabLst/>
              <a:defRPr/>
            </a:pPr>
            <a:r>
              <a:rPr kumimoji="0" lang="en-US" altLang="ko-KR" sz="1600" b="1" i="0" u="none" strike="noStrike" kern="1200" cap="none" spc="-20" normalizeH="0" baseline="0" noProof="0" dirty="0">
                <a:ln>
                  <a:solidFill>
                    <a:srgbClr val="FFFFFF">
                      <a:alpha val="0"/>
                    </a:srgbClr>
                  </a:solidFill>
                </a:ln>
                <a:gradFill>
                  <a:gsLst>
                    <a:gs pos="0">
                      <a:schemeClr val="bg1"/>
                    </a:gs>
                    <a:gs pos="100000">
                      <a:schemeClr val="bg1"/>
                    </a:gs>
                  </a:gsLst>
                  <a:lin ang="5400000" scaled="1"/>
                </a:gradFill>
                <a:effectLst/>
                <a:uLnTx/>
                <a:uFillTx/>
                <a:latin typeface="KoPub돋움체 Medium"/>
                <a:ea typeface="KoPub돋움체 Medium"/>
                <a:cs typeface="Arial" panose="020B0604020202020204" pitchFamily="34" charset="0"/>
              </a:rPr>
              <a:t>August 2023</a:t>
            </a:r>
            <a:endParaRPr kumimoji="0" lang="ko-KR" altLang="en-US" sz="1600" b="1" i="0" u="none" strike="noStrike" kern="1200" cap="none" spc="-20" normalizeH="0" baseline="0" noProof="0" dirty="0">
              <a:ln>
                <a:solidFill>
                  <a:srgbClr val="FFFFFF">
                    <a:alpha val="0"/>
                  </a:srgbClr>
                </a:solidFill>
              </a:ln>
              <a:gradFill>
                <a:gsLst>
                  <a:gs pos="0">
                    <a:schemeClr val="bg1"/>
                  </a:gs>
                  <a:gs pos="100000">
                    <a:schemeClr val="bg1"/>
                  </a:gs>
                </a:gsLst>
                <a:lin ang="5400000" scaled="1"/>
              </a:gradFill>
              <a:effectLst/>
              <a:uLnTx/>
              <a:uFillTx/>
              <a:latin typeface="KoPub돋움체 Medium"/>
              <a:ea typeface="KoPub돋움체 Medium"/>
              <a:cs typeface="Arial" panose="020B0604020202020204" pitchFamily="34" charset="0"/>
            </a:endParaRPr>
          </a:p>
        </p:txBody>
      </p:sp>
      <p:sp>
        <p:nvSpPr>
          <p:cNvPr id="7" name="TextBox 6">
            <a:extLst>
              <a:ext uri="{FF2B5EF4-FFF2-40B4-BE49-F238E27FC236}">
                <a16:creationId xmlns:a16="http://schemas.microsoft.com/office/drawing/2014/main" id="{01C93501-F8B2-E378-9668-356F594D8D90}"/>
              </a:ext>
            </a:extLst>
          </p:cNvPr>
          <p:cNvSpPr txBox="1"/>
          <p:nvPr/>
        </p:nvSpPr>
        <p:spPr>
          <a:xfrm>
            <a:off x="742880" y="6030177"/>
            <a:ext cx="2893201" cy="78996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ko-KR" altLang="en-US" sz="1400" b="1" i="0" u="none" strike="noStrike" kern="1200" cap="none" spc="0" normalizeH="0" baseline="0" noProof="0" dirty="0">
                <a:ln>
                  <a:solidFill>
                    <a:srgbClr val="FFFFFF">
                      <a:alpha val="0"/>
                    </a:srgbClr>
                  </a:solidFill>
                </a:ln>
                <a:gradFill>
                  <a:gsLst>
                    <a:gs pos="0">
                      <a:schemeClr val="bg1"/>
                    </a:gs>
                    <a:gs pos="100000">
                      <a:schemeClr val="bg1"/>
                    </a:gs>
                  </a:gsLst>
                  <a:lin ang="5400000" scaled="1"/>
                </a:gradFill>
                <a:effectLst/>
                <a:uLnTx/>
                <a:uFillTx/>
                <a:latin typeface="KoPub돋움체 Medium" panose="02020603020101020101" pitchFamily="18" charset="-127"/>
                <a:ea typeface="KoPub돋움체 Medium" panose="02020603020101020101" pitchFamily="18" charset="-127"/>
                <a:cs typeface="+mn-cs"/>
              </a:rPr>
              <a:t>삼정</a:t>
            </a:r>
            <a:r>
              <a:rPr kumimoji="0" lang="en-US" altLang="ko-KR" sz="1400" b="1" i="0" u="none" strike="noStrike" kern="1200" cap="none" spc="0" normalizeH="0" baseline="0" noProof="0" dirty="0">
                <a:ln>
                  <a:solidFill>
                    <a:srgbClr val="FFFFFF">
                      <a:alpha val="0"/>
                    </a:srgbClr>
                  </a:solidFill>
                </a:ln>
                <a:gradFill>
                  <a:gsLst>
                    <a:gs pos="0">
                      <a:schemeClr val="bg1"/>
                    </a:gs>
                    <a:gs pos="100000">
                      <a:schemeClr val="bg1"/>
                    </a:gs>
                  </a:gsLst>
                  <a:lin ang="5400000" scaled="1"/>
                </a:gradFill>
                <a:effectLst/>
                <a:uLnTx/>
                <a:uFillTx/>
                <a:latin typeface="KoPub돋움체 Medium" panose="02020603020101020101" pitchFamily="18" charset="-127"/>
                <a:ea typeface="KoPub돋움체 Medium" panose="02020603020101020101" pitchFamily="18" charset="-127"/>
                <a:cs typeface="+mn-cs"/>
              </a:rPr>
              <a:t>KPMG </a:t>
            </a:r>
            <a:r>
              <a:rPr kumimoji="0" lang="ko-KR" altLang="en-US" sz="1400" b="1" i="0" u="none" strike="noStrike" kern="1200" cap="none" spc="0" normalizeH="0" baseline="0" noProof="0" dirty="0">
                <a:ln>
                  <a:solidFill>
                    <a:srgbClr val="FFFFFF">
                      <a:alpha val="0"/>
                    </a:srgbClr>
                  </a:solidFill>
                </a:ln>
                <a:gradFill>
                  <a:gsLst>
                    <a:gs pos="0">
                      <a:schemeClr val="bg1"/>
                    </a:gs>
                    <a:gs pos="100000">
                      <a:schemeClr val="bg1"/>
                    </a:gs>
                  </a:gsLst>
                  <a:lin ang="5400000" scaled="1"/>
                </a:gradFill>
                <a:effectLst/>
                <a:uLnTx/>
                <a:uFillTx/>
                <a:latin typeface="KoPub돋움체 Medium" panose="02020603020101020101" pitchFamily="18" charset="-127"/>
                <a:ea typeface="KoPub돋움체 Medium" panose="02020603020101020101" pitchFamily="18" charset="-127"/>
                <a:cs typeface="+mn-cs"/>
              </a:rPr>
              <a:t>경제연구원</a:t>
            </a:r>
            <a:endParaRPr kumimoji="0" lang="en-US" altLang="ko-KR" sz="1400" b="1" i="0" u="none" strike="noStrike" kern="1200" cap="none" spc="0" normalizeH="0" baseline="0" noProof="0" dirty="0">
              <a:ln>
                <a:solidFill>
                  <a:srgbClr val="FFFFFF">
                    <a:alpha val="0"/>
                  </a:srgbClr>
                </a:solidFill>
              </a:ln>
              <a:gradFill>
                <a:gsLst>
                  <a:gs pos="0">
                    <a:schemeClr val="bg1"/>
                  </a:gs>
                  <a:gs pos="100000">
                    <a:schemeClr val="bg1"/>
                  </a:gs>
                </a:gsLst>
                <a:lin ang="5400000" scaled="1"/>
              </a:gra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altLang="ko-KR" sz="1400" b="1" i="0" u="none" strike="noStrike" kern="1200" cap="none" spc="0" normalizeH="0" baseline="0" noProof="0" dirty="0">
                <a:ln>
                  <a:solidFill>
                    <a:srgbClr val="FFFFFF">
                      <a:alpha val="0"/>
                    </a:srgbClr>
                  </a:solidFill>
                </a:ln>
                <a:gradFill>
                  <a:gsLst>
                    <a:gs pos="0">
                      <a:schemeClr val="bg1"/>
                    </a:gs>
                    <a:gs pos="100000">
                      <a:schemeClr val="bg1"/>
                    </a:gs>
                  </a:gsLst>
                  <a:lin ang="5400000" scaled="1"/>
                </a:gradFill>
                <a:effectLst/>
                <a:uLnTx/>
                <a:uFillTx/>
                <a:latin typeface="KoPub돋움체 Medium" panose="02020603020101020101" pitchFamily="18" charset="-127"/>
                <a:ea typeface="KoPub돋움체 Medium" panose="02020603020101020101" pitchFamily="18" charset="-127"/>
                <a:cs typeface="+mn-cs"/>
              </a:rPr>
              <a:t>—</a:t>
            </a:r>
            <a:br>
              <a:rPr kumimoji="0" lang="en-US" altLang="ko-KR" sz="1400" b="1" i="0" u="none" strike="noStrike" kern="1200" cap="none" spc="0" normalizeH="0" baseline="0" noProof="0" dirty="0">
                <a:ln>
                  <a:solidFill>
                    <a:srgbClr val="FFFFFF">
                      <a:alpha val="0"/>
                    </a:srgbClr>
                  </a:solidFill>
                </a:ln>
                <a:gradFill>
                  <a:gsLst>
                    <a:gs pos="0">
                      <a:schemeClr val="bg1"/>
                    </a:gs>
                    <a:gs pos="100000">
                      <a:schemeClr val="bg1"/>
                    </a:gs>
                  </a:gsLst>
                  <a:lin ang="5400000" scaled="1"/>
                </a:gradFill>
                <a:effectLst/>
                <a:uLnTx/>
                <a:uFillTx/>
                <a:latin typeface="KoPub돋움체 Medium" panose="02020603020101020101" pitchFamily="18" charset="-127"/>
                <a:ea typeface="KoPub돋움체 Medium" panose="02020603020101020101" pitchFamily="18" charset="-127"/>
                <a:cs typeface="+mn-cs"/>
              </a:rPr>
            </a:br>
            <a:r>
              <a:rPr kumimoji="0" lang="en-US" altLang="ko-KR" sz="1400" b="1" i="0" u="none" strike="noStrike" kern="1200" cap="none" spc="0" normalizeH="0" baseline="0" noProof="0" dirty="0">
                <a:ln>
                  <a:solidFill>
                    <a:srgbClr val="FFFFFF">
                      <a:alpha val="0"/>
                    </a:srgbClr>
                  </a:solidFill>
                </a:ln>
                <a:gradFill>
                  <a:gsLst>
                    <a:gs pos="0">
                      <a:schemeClr val="bg1"/>
                    </a:gs>
                    <a:gs pos="100000">
                      <a:schemeClr val="bg1"/>
                    </a:gs>
                  </a:gsLst>
                  <a:lin ang="5400000" scaled="1"/>
                </a:gradFill>
                <a:effectLst/>
                <a:uLnTx/>
                <a:uFillTx/>
                <a:latin typeface="KoPub돋움체 Medium" panose="02020603020101020101" pitchFamily="18" charset="-127"/>
                <a:ea typeface="KoPub돋움체 Medium" panose="02020603020101020101" pitchFamily="18" charset="-127"/>
                <a:cs typeface="+mn-cs"/>
              </a:rPr>
              <a:t>home.kpmg/kr</a:t>
            </a:r>
            <a:endParaRPr kumimoji="0" lang="ko-KR" altLang="en-US" sz="1400" b="1" i="0" u="none" strike="noStrike" kern="1200" cap="none" spc="0" normalizeH="0" baseline="0" noProof="0" dirty="0">
              <a:ln>
                <a:solidFill>
                  <a:srgbClr val="FFFFFF">
                    <a:alpha val="0"/>
                  </a:srgbClr>
                </a:solidFill>
              </a:ln>
              <a:gradFill>
                <a:gsLst>
                  <a:gs pos="0">
                    <a:schemeClr val="bg1"/>
                  </a:gs>
                  <a:gs pos="100000">
                    <a:schemeClr val="bg1"/>
                  </a:gs>
                </a:gsLst>
                <a:lin ang="5400000" scaled="1"/>
              </a:gradFill>
              <a:effectLst/>
              <a:uLnTx/>
              <a:uFillTx/>
              <a:latin typeface="KoPub돋움체 Medium" panose="02020603020101020101" pitchFamily="18" charset="-127"/>
              <a:ea typeface="KoPub돋움체 Medium" panose="02020603020101020101" pitchFamily="18" charset="-127"/>
              <a:cs typeface="+mn-cs"/>
            </a:endParaRPr>
          </a:p>
        </p:txBody>
      </p:sp>
    </p:spTree>
    <p:extLst>
      <p:ext uri="{BB962C8B-B14F-4D97-AF65-F5344CB8AC3E}">
        <p14:creationId xmlns:p14="http://schemas.microsoft.com/office/powerpoint/2010/main" val="2106644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0F513E19-FF0B-5B00-A4B4-DB3199D8A3F5}"/>
              </a:ext>
            </a:extLst>
          </p:cNvPr>
          <p:cNvGrpSpPr/>
          <p:nvPr/>
        </p:nvGrpSpPr>
        <p:grpSpPr>
          <a:xfrm>
            <a:off x="1073888" y="5172075"/>
            <a:ext cx="4508205" cy="4218958"/>
            <a:chOff x="1084776" y="5110968"/>
            <a:chExt cx="4480311" cy="4407066"/>
          </a:xfrm>
          <a:solidFill>
            <a:srgbClr val="F8F8F8"/>
          </a:solidFill>
        </p:grpSpPr>
        <p:sp>
          <p:nvSpPr>
            <p:cNvPr id="17" name="직사각형 16">
              <a:extLst>
                <a:ext uri="{FF2B5EF4-FFF2-40B4-BE49-F238E27FC236}">
                  <a16:creationId xmlns:a16="http://schemas.microsoft.com/office/drawing/2014/main" id="{04AA90F3-37E2-D9E2-35EE-7C4B70C07FE0}"/>
                </a:ext>
              </a:extLst>
            </p:cNvPr>
            <p:cNvSpPr/>
            <p:nvPr/>
          </p:nvSpPr>
          <p:spPr>
            <a:xfrm>
              <a:off x="1084776" y="5110968"/>
              <a:ext cx="548036" cy="4407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직사각형 17">
              <a:extLst>
                <a:ext uri="{FF2B5EF4-FFF2-40B4-BE49-F238E27FC236}">
                  <a16:creationId xmlns:a16="http://schemas.microsoft.com/office/drawing/2014/main" id="{37ECEEC8-ED0B-A071-BEF9-D08FC65188B1}"/>
                </a:ext>
              </a:extLst>
            </p:cNvPr>
            <p:cNvSpPr/>
            <p:nvPr/>
          </p:nvSpPr>
          <p:spPr>
            <a:xfrm>
              <a:off x="2161988" y="5110969"/>
              <a:ext cx="548036"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8A6DD493-C252-923E-D9D8-5735B5B2FA2E}"/>
                </a:ext>
              </a:extLst>
            </p:cNvPr>
            <p:cNvSpPr/>
            <p:nvPr/>
          </p:nvSpPr>
          <p:spPr>
            <a:xfrm>
              <a:off x="3259684" y="5110969"/>
              <a:ext cx="528658"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직사각형 19">
              <a:extLst>
                <a:ext uri="{FF2B5EF4-FFF2-40B4-BE49-F238E27FC236}">
                  <a16:creationId xmlns:a16="http://schemas.microsoft.com/office/drawing/2014/main" id="{FFA12BFC-1D70-B0C1-4134-B005576123AE}"/>
                </a:ext>
              </a:extLst>
            </p:cNvPr>
            <p:cNvSpPr/>
            <p:nvPr/>
          </p:nvSpPr>
          <p:spPr>
            <a:xfrm>
              <a:off x="4336575" y="5110969"/>
              <a:ext cx="548513"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직사각형 20">
              <a:extLst>
                <a:ext uri="{FF2B5EF4-FFF2-40B4-BE49-F238E27FC236}">
                  <a16:creationId xmlns:a16="http://schemas.microsoft.com/office/drawing/2014/main" id="{42477E6A-8E6C-83F4-FF61-886FF5766119}"/>
                </a:ext>
              </a:extLst>
            </p:cNvPr>
            <p:cNvSpPr/>
            <p:nvPr/>
          </p:nvSpPr>
          <p:spPr>
            <a:xfrm>
              <a:off x="5421088" y="5110969"/>
              <a:ext cx="143999"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0" name="직사각형 9">
            <a:extLst>
              <a:ext uri="{FF2B5EF4-FFF2-40B4-BE49-F238E27FC236}">
                <a16:creationId xmlns:a16="http://schemas.microsoft.com/office/drawing/2014/main" id="{780E1637-C2EF-1860-CA28-F20243327C3E}"/>
              </a:ext>
            </a:extLst>
          </p:cNvPr>
          <p:cNvSpPr/>
          <p:nvPr/>
        </p:nvSpPr>
        <p:spPr>
          <a:xfrm>
            <a:off x="0" y="2758002"/>
            <a:ext cx="6858000" cy="17830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3" name="TextBox 72">
            <a:extLst>
              <a:ext uri="{FF2B5EF4-FFF2-40B4-BE49-F238E27FC236}">
                <a16:creationId xmlns:a16="http://schemas.microsoft.com/office/drawing/2014/main" id="{2B508694-6CA5-1CE0-01A2-BC074CB5C831}"/>
              </a:ext>
            </a:extLst>
          </p:cNvPr>
          <p:cNvSpPr txBox="1"/>
          <p:nvPr/>
        </p:nvSpPr>
        <p:spPr>
          <a:xfrm>
            <a:off x="655517" y="11170161"/>
            <a:ext cx="5468819" cy="3693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Venture Pulse, Q2 ’23. Global Analysis of Venture Funding, KPMG Private Enterprise. 2023</a:t>
            </a:r>
            <a:r>
              <a:rPr lang="ko-KR" altLang="en-US" sz="900" spc="-50" dirty="0">
                <a:solidFill>
                  <a:schemeClr val="bg1">
                    <a:lumMod val="65000"/>
                  </a:schemeClr>
                </a:solidFill>
              </a:rPr>
              <a:t>년 </a:t>
            </a:r>
            <a:r>
              <a:rPr lang="en-US" altLang="ko-KR" sz="900" spc="-50" dirty="0">
                <a:solidFill>
                  <a:schemeClr val="bg1">
                    <a:lumMod val="65000"/>
                  </a:schemeClr>
                </a:solidFill>
              </a:rPr>
              <a:t>6</a:t>
            </a:r>
            <a:r>
              <a:rPr lang="ko-KR" altLang="en-US" sz="900" spc="-50" dirty="0">
                <a:solidFill>
                  <a:schemeClr val="bg1">
                    <a:lumMod val="65000"/>
                  </a:schemeClr>
                </a:solidFill>
              </a:rPr>
              <a:t>월 </a:t>
            </a:r>
            <a:r>
              <a:rPr lang="en-US" altLang="ko-KR" sz="900" spc="-50" dirty="0">
                <a:solidFill>
                  <a:schemeClr val="bg1">
                    <a:lumMod val="65000"/>
                  </a:schemeClr>
                </a:solidFill>
              </a:rPr>
              <a:t>30</a:t>
            </a:r>
            <a:r>
              <a:rPr lang="ko-KR" altLang="en-US" sz="900" spc="-50" dirty="0">
                <a:solidFill>
                  <a:schemeClr val="bg1">
                    <a:lumMod val="65000"/>
                  </a:schemeClr>
                </a:solidFill>
              </a:rPr>
              <a:t>일까지 거래 기준</a:t>
            </a:r>
            <a:r>
              <a:rPr lang="en-US" altLang="ko-KR" sz="900" spc="-50" dirty="0">
                <a:solidFill>
                  <a:schemeClr val="bg1">
                    <a:lumMod val="65000"/>
                  </a:schemeClr>
                </a:solidFill>
              </a:rPr>
              <a:t>, </a:t>
            </a:r>
            <a:r>
              <a:rPr lang="en-US" altLang="ko-KR" sz="900" spc="-50" dirty="0" err="1">
                <a:solidFill>
                  <a:schemeClr val="bg1">
                    <a:lumMod val="65000"/>
                  </a:schemeClr>
                </a:solidFill>
              </a:rPr>
              <a:t>PitchBook</a:t>
            </a:r>
            <a:r>
              <a:rPr lang="ko-KR" altLang="en-US" sz="900" spc="-50" dirty="0">
                <a:solidFill>
                  <a:schemeClr val="bg1">
                    <a:lumMod val="65000"/>
                  </a:schemeClr>
                </a:solidFill>
              </a:rPr>
              <a:t>에서 </a:t>
            </a:r>
            <a:r>
              <a:rPr lang="en-US" altLang="ko-KR" sz="900" spc="-50" dirty="0">
                <a:solidFill>
                  <a:schemeClr val="bg1">
                    <a:lumMod val="65000"/>
                  </a:schemeClr>
                </a:solidFill>
              </a:rPr>
              <a:t>2023</a:t>
            </a:r>
            <a:r>
              <a:rPr lang="ko-KR" altLang="en-US" sz="900" spc="-50" dirty="0">
                <a:solidFill>
                  <a:schemeClr val="bg1">
                    <a:lumMod val="65000"/>
                  </a:schemeClr>
                </a:solidFill>
              </a:rPr>
              <a:t>년 </a:t>
            </a:r>
            <a:r>
              <a:rPr lang="en-US" altLang="ko-KR" sz="900" spc="-50" dirty="0">
                <a:solidFill>
                  <a:schemeClr val="bg1">
                    <a:lumMod val="65000"/>
                  </a:schemeClr>
                </a:solidFill>
              </a:rPr>
              <a:t>7</a:t>
            </a:r>
            <a:r>
              <a:rPr lang="ko-KR" altLang="en-US" sz="900" spc="-50" dirty="0">
                <a:solidFill>
                  <a:schemeClr val="bg1">
                    <a:lumMod val="65000"/>
                  </a:schemeClr>
                </a:solidFill>
              </a:rPr>
              <a:t>월 </a:t>
            </a:r>
            <a:r>
              <a:rPr lang="en-US" altLang="ko-KR" sz="900" spc="-50" dirty="0">
                <a:solidFill>
                  <a:schemeClr val="bg1">
                    <a:lumMod val="65000"/>
                  </a:schemeClr>
                </a:solidFill>
              </a:rPr>
              <a:t>26</a:t>
            </a:r>
            <a:r>
              <a:rPr lang="ko-KR" altLang="en-US" sz="900" spc="-50" dirty="0">
                <a:solidFill>
                  <a:schemeClr val="bg1">
                    <a:lumMod val="65000"/>
                  </a:schemeClr>
                </a:solidFill>
              </a:rPr>
              <a:t>일 데이터 추출</a:t>
            </a:r>
          </a:p>
        </p:txBody>
      </p:sp>
      <p:sp>
        <p:nvSpPr>
          <p:cNvPr id="8" name="TextBox 7">
            <a:extLst>
              <a:ext uri="{FF2B5EF4-FFF2-40B4-BE49-F238E27FC236}">
                <a16:creationId xmlns:a16="http://schemas.microsoft.com/office/drawing/2014/main" id="{4578772C-DC27-8F3E-61F9-E363C1E9056A}"/>
              </a:ext>
            </a:extLst>
          </p:cNvPr>
          <p:cNvSpPr txBox="1"/>
          <p:nvPr/>
        </p:nvSpPr>
        <p:spPr>
          <a:xfrm>
            <a:off x="743284" y="4648404"/>
            <a:ext cx="864339" cy="276999"/>
          </a:xfrm>
          <a:prstGeom prst="rect">
            <a:avLst/>
          </a:prstGeom>
          <a:noFill/>
        </p:spPr>
        <p:txBody>
          <a:bodyPr wrap="none" rtlCol="0">
            <a:spAutoFit/>
          </a:bodyPr>
          <a:lstStyle/>
          <a:p>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r>
              <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십억 달러</a:t>
            </a:r>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endPar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endParaRPr>
          </a:p>
        </p:txBody>
      </p:sp>
      <p:sp>
        <p:nvSpPr>
          <p:cNvPr id="9" name="TextBox 8">
            <a:extLst>
              <a:ext uri="{FF2B5EF4-FFF2-40B4-BE49-F238E27FC236}">
                <a16:creationId xmlns:a16="http://schemas.microsoft.com/office/drawing/2014/main" id="{2C03D84A-F6FF-CC09-B605-896848D6F2EB}"/>
              </a:ext>
            </a:extLst>
          </p:cNvPr>
          <p:cNvSpPr txBox="1"/>
          <p:nvPr/>
        </p:nvSpPr>
        <p:spPr>
          <a:xfrm>
            <a:off x="5714969" y="4648404"/>
            <a:ext cx="415498" cy="276999"/>
          </a:xfrm>
          <a:prstGeom prst="rect">
            <a:avLst/>
          </a:prstGeom>
          <a:noFill/>
        </p:spPr>
        <p:txBody>
          <a:bodyPr wrap="none" rtlCol="0">
            <a:spAutoFit/>
          </a:bodyPr>
          <a:lstStyle/>
          <a:p>
            <a:pPr algn="ctr">
              <a:defRPr lang="en-US" altLang="ko-KR" sz="1150" b="0" i="0" u="none" strike="noStrike" kern="1200" baseline="0">
                <a:ln>
                  <a:solidFill>
                    <a:schemeClr val="bg1">
                      <a:lumMod val="75000"/>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cs typeface="+mn-cs"/>
              </a:defRPr>
            </a:pPr>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r>
              <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건</a:t>
            </a:r>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endPar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endParaRPr>
          </a:p>
        </p:txBody>
      </p:sp>
      <p:graphicFrame>
        <p:nvGraphicFramePr>
          <p:cNvPr id="2" name="차트 1">
            <a:extLst>
              <a:ext uri="{FF2B5EF4-FFF2-40B4-BE49-F238E27FC236}">
                <a16:creationId xmlns:a16="http://schemas.microsoft.com/office/drawing/2014/main" id="{D9E438D4-5B81-308E-6038-6B6C7BFD7CC8}"/>
              </a:ext>
            </a:extLst>
          </p:cNvPr>
          <p:cNvGraphicFramePr/>
          <p:nvPr>
            <p:extLst>
              <p:ext uri="{D42A27DB-BD31-4B8C-83A1-F6EECF244321}">
                <p14:modId xmlns:p14="http://schemas.microsoft.com/office/powerpoint/2010/main" val="2141209269"/>
              </p:ext>
            </p:extLst>
          </p:nvPr>
        </p:nvGraphicFramePr>
        <p:xfrm>
          <a:off x="563526" y="4716379"/>
          <a:ext cx="5741581" cy="5823336"/>
        </p:xfrm>
        <a:graphic>
          <a:graphicData uri="http://schemas.openxmlformats.org/drawingml/2006/chart">
            <c:chart xmlns:c="http://schemas.openxmlformats.org/drawingml/2006/chart" xmlns:r="http://schemas.openxmlformats.org/officeDocument/2006/relationships" r:id="rId2"/>
          </a:graphicData>
        </a:graphic>
      </p:graphicFrame>
      <p:grpSp>
        <p:nvGrpSpPr>
          <p:cNvPr id="35" name="그룹 34">
            <a:extLst>
              <a:ext uri="{FF2B5EF4-FFF2-40B4-BE49-F238E27FC236}">
                <a16:creationId xmlns:a16="http://schemas.microsoft.com/office/drawing/2014/main" id="{41743988-A684-1A3A-0BCF-CA77F9064177}"/>
              </a:ext>
            </a:extLst>
          </p:cNvPr>
          <p:cNvGrpSpPr/>
          <p:nvPr/>
        </p:nvGrpSpPr>
        <p:grpSpPr>
          <a:xfrm>
            <a:off x="831850" y="9755538"/>
            <a:ext cx="5189537" cy="1038913"/>
            <a:chOff x="831850" y="9753600"/>
            <a:chExt cx="5189537" cy="1038913"/>
          </a:xfrm>
        </p:grpSpPr>
        <p:sp>
          <p:nvSpPr>
            <p:cNvPr id="36" name="직사각형 35">
              <a:extLst>
                <a:ext uri="{FF2B5EF4-FFF2-40B4-BE49-F238E27FC236}">
                  <a16:creationId xmlns:a16="http://schemas.microsoft.com/office/drawing/2014/main" id="{CC99CD95-7D54-5C63-F997-91C62063C297}"/>
                </a:ext>
              </a:extLst>
            </p:cNvPr>
            <p:cNvSpPr/>
            <p:nvPr/>
          </p:nvSpPr>
          <p:spPr>
            <a:xfrm>
              <a:off x="831850" y="9753600"/>
              <a:ext cx="5189537" cy="10389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7" name="그룹 36">
              <a:extLst>
                <a:ext uri="{FF2B5EF4-FFF2-40B4-BE49-F238E27FC236}">
                  <a16:creationId xmlns:a16="http://schemas.microsoft.com/office/drawing/2014/main" id="{879165C8-8279-5FA1-59C6-465DB6706630}"/>
                </a:ext>
              </a:extLst>
            </p:cNvPr>
            <p:cNvGrpSpPr/>
            <p:nvPr/>
          </p:nvGrpSpPr>
          <p:grpSpPr>
            <a:xfrm>
              <a:off x="986136" y="9856100"/>
              <a:ext cx="2264970" cy="863189"/>
              <a:chOff x="986136" y="9856100"/>
              <a:chExt cx="2264970" cy="863189"/>
            </a:xfrm>
          </p:grpSpPr>
          <p:grpSp>
            <p:nvGrpSpPr>
              <p:cNvPr id="46" name="그룹 45">
                <a:extLst>
                  <a:ext uri="{FF2B5EF4-FFF2-40B4-BE49-F238E27FC236}">
                    <a16:creationId xmlns:a16="http://schemas.microsoft.com/office/drawing/2014/main" id="{B96ABE38-BA02-67CA-3B53-D9B9DC0C8EEF}"/>
                  </a:ext>
                </a:extLst>
              </p:cNvPr>
              <p:cNvGrpSpPr/>
              <p:nvPr/>
            </p:nvGrpSpPr>
            <p:grpSpPr>
              <a:xfrm>
                <a:off x="986136" y="9926053"/>
                <a:ext cx="533401" cy="709862"/>
                <a:chOff x="1209420" y="9926053"/>
                <a:chExt cx="691569" cy="709862"/>
              </a:xfrm>
            </p:grpSpPr>
            <p:sp>
              <p:nvSpPr>
                <p:cNvPr id="50" name="직사각형 49">
                  <a:extLst>
                    <a:ext uri="{FF2B5EF4-FFF2-40B4-BE49-F238E27FC236}">
                      <a16:creationId xmlns:a16="http://schemas.microsoft.com/office/drawing/2014/main" id="{2FB4B9F2-ECDB-BEEA-80C9-7E5B7FF74397}"/>
                    </a:ext>
                  </a:extLst>
                </p:cNvPr>
                <p:cNvSpPr/>
                <p:nvPr/>
              </p:nvSpPr>
              <p:spPr>
                <a:xfrm>
                  <a:off x="1209420" y="9926053"/>
                  <a:ext cx="685800" cy="132347"/>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50">
                  <a:extLst>
                    <a:ext uri="{FF2B5EF4-FFF2-40B4-BE49-F238E27FC236}">
                      <a16:creationId xmlns:a16="http://schemas.microsoft.com/office/drawing/2014/main" id="{2B94D1C3-C8BE-86A8-B3CF-D9D3E3D2F6ED}"/>
                    </a:ext>
                  </a:extLst>
                </p:cNvPr>
                <p:cNvSpPr/>
                <p:nvPr/>
              </p:nvSpPr>
              <p:spPr>
                <a:xfrm>
                  <a:off x="1215190" y="10287001"/>
                  <a:ext cx="685799" cy="48125"/>
                </a:xfrm>
                <a:prstGeom prst="rect">
                  <a:avLst/>
                </a:prstGeom>
                <a:solidFill>
                  <a:srgbClr val="711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직사각형 51">
                  <a:extLst>
                    <a:ext uri="{FF2B5EF4-FFF2-40B4-BE49-F238E27FC236}">
                      <a16:creationId xmlns:a16="http://schemas.microsoft.com/office/drawing/2014/main" id="{6767614C-D8E8-4053-9176-0BF21A7DDCA9}"/>
                    </a:ext>
                  </a:extLst>
                </p:cNvPr>
                <p:cNvSpPr/>
                <p:nvPr/>
              </p:nvSpPr>
              <p:spPr>
                <a:xfrm>
                  <a:off x="1215189" y="10587790"/>
                  <a:ext cx="685800" cy="48125"/>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7" name="TextBox 46">
                <a:extLst>
                  <a:ext uri="{FF2B5EF4-FFF2-40B4-BE49-F238E27FC236}">
                    <a16:creationId xmlns:a16="http://schemas.microsoft.com/office/drawing/2014/main" id="{034C4775-6092-5154-F719-772EDA745416}"/>
                  </a:ext>
                </a:extLst>
              </p:cNvPr>
              <p:cNvSpPr txBox="1"/>
              <p:nvPr/>
            </p:nvSpPr>
            <p:spPr>
              <a:xfrm>
                <a:off x="1527557" y="9856100"/>
                <a:ext cx="878767"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투자 규모</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좌</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48" name="TextBox 47">
                <a:extLst>
                  <a:ext uri="{FF2B5EF4-FFF2-40B4-BE49-F238E27FC236}">
                    <a16:creationId xmlns:a16="http://schemas.microsoft.com/office/drawing/2014/main" id="{AEE82431-798A-6BA7-0BA6-98BACB148115}"/>
                  </a:ext>
                </a:extLst>
              </p:cNvPr>
              <p:cNvSpPr txBox="1"/>
              <p:nvPr/>
            </p:nvSpPr>
            <p:spPr>
              <a:xfrm>
                <a:off x="1527557" y="10168921"/>
                <a:ext cx="1723549"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엔젤</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&amp;</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시드</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(Angel&amp;Seed,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49" name="TextBox 48">
                <a:extLst>
                  <a:ext uri="{FF2B5EF4-FFF2-40B4-BE49-F238E27FC236}">
                    <a16:creationId xmlns:a16="http://schemas.microsoft.com/office/drawing/2014/main" id="{8C50FF87-C534-D201-FF78-9BFBCE824CF0}"/>
                  </a:ext>
                </a:extLst>
              </p:cNvPr>
              <p:cNvSpPr txBox="1"/>
              <p:nvPr/>
            </p:nvSpPr>
            <p:spPr>
              <a:xfrm>
                <a:off x="1527557" y="10457679"/>
                <a:ext cx="1176925"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후기 </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VC(Later,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grpSp>
        <p:grpSp>
          <p:nvGrpSpPr>
            <p:cNvPr id="38" name="그룹 37">
              <a:extLst>
                <a:ext uri="{FF2B5EF4-FFF2-40B4-BE49-F238E27FC236}">
                  <a16:creationId xmlns:a16="http://schemas.microsoft.com/office/drawing/2014/main" id="{90612F76-0072-5E83-D553-443C4A1A8100}"/>
                </a:ext>
              </a:extLst>
            </p:cNvPr>
            <p:cNvGrpSpPr/>
            <p:nvPr/>
          </p:nvGrpSpPr>
          <p:grpSpPr>
            <a:xfrm>
              <a:off x="3573817" y="9856100"/>
              <a:ext cx="2371479" cy="875221"/>
              <a:chOff x="3573817" y="9856100"/>
              <a:chExt cx="2371479" cy="875221"/>
            </a:xfrm>
          </p:grpSpPr>
          <p:grpSp>
            <p:nvGrpSpPr>
              <p:cNvPr id="39" name="그룹 38">
                <a:extLst>
                  <a:ext uri="{FF2B5EF4-FFF2-40B4-BE49-F238E27FC236}">
                    <a16:creationId xmlns:a16="http://schemas.microsoft.com/office/drawing/2014/main" id="{F9A8FAB9-5793-360D-5084-30E0A077942D}"/>
                  </a:ext>
                </a:extLst>
              </p:cNvPr>
              <p:cNvGrpSpPr/>
              <p:nvPr/>
            </p:nvGrpSpPr>
            <p:grpSpPr>
              <a:xfrm>
                <a:off x="3573817" y="9986212"/>
                <a:ext cx="528951" cy="649703"/>
                <a:chOff x="3886199" y="9986212"/>
                <a:chExt cx="685800" cy="649703"/>
              </a:xfrm>
            </p:grpSpPr>
            <p:sp>
              <p:nvSpPr>
                <p:cNvPr id="43" name="직사각형 42">
                  <a:extLst>
                    <a:ext uri="{FF2B5EF4-FFF2-40B4-BE49-F238E27FC236}">
                      <a16:creationId xmlns:a16="http://schemas.microsoft.com/office/drawing/2014/main" id="{553FA444-3DBA-D1AE-DE5A-24BB044F9697}"/>
                    </a:ext>
                  </a:extLst>
                </p:cNvPr>
                <p:cNvSpPr/>
                <p:nvPr/>
              </p:nvSpPr>
              <p:spPr>
                <a:xfrm>
                  <a:off x="3886199" y="10287001"/>
                  <a:ext cx="685800" cy="481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a:extLst>
                    <a:ext uri="{FF2B5EF4-FFF2-40B4-BE49-F238E27FC236}">
                      <a16:creationId xmlns:a16="http://schemas.microsoft.com/office/drawing/2014/main" id="{566C8978-40AB-B332-58C8-93070C25A4A4}"/>
                    </a:ext>
                  </a:extLst>
                </p:cNvPr>
                <p:cNvSpPr/>
                <p:nvPr/>
              </p:nvSpPr>
              <p:spPr>
                <a:xfrm>
                  <a:off x="3886199" y="10587790"/>
                  <a:ext cx="685800" cy="48125"/>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a:extLst>
                    <a:ext uri="{FF2B5EF4-FFF2-40B4-BE49-F238E27FC236}">
                      <a16:creationId xmlns:a16="http://schemas.microsoft.com/office/drawing/2014/main" id="{F771FFAE-6E41-70DF-791F-ED66B2BFBD28}"/>
                    </a:ext>
                  </a:extLst>
                </p:cNvPr>
                <p:cNvSpPr/>
                <p:nvPr/>
              </p:nvSpPr>
              <p:spPr>
                <a:xfrm>
                  <a:off x="3886199" y="9986212"/>
                  <a:ext cx="685800" cy="481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0" name="TextBox 39">
                <a:extLst>
                  <a:ext uri="{FF2B5EF4-FFF2-40B4-BE49-F238E27FC236}">
                    <a16:creationId xmlns:a16="http://schemas.microsoft.com/office/drawing/2014/main" id="{AA860F40-21F7-D38C-FC4D-FEA707CC867E}"/>
                  </a:ext>
                </a:extLst>
              </p:cNvPr>
              <p:cNvSpPr txBox="1"/>
              <p:nvPr/>
            </p:nvSpPr>
            <p:spPr>
              <a:xfrm>
                <a:off x="4114346" y="9856100"/>
                <a:ext cx="878767"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투자 건수</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41" name="TextBox 40">
                <a:extLst>
                  <a:ext uri="{FF2B5EF4-FFF2-40B4-BE49-F238E27FC236}">
                    <a16:creationId xmlns:a16="http://schemas.microsoft.com/office/drawing/2014/main" id="{4225FD33-8A1A-2551-1728-EA97E119DD1E}"/>
                  </a:ext>
                </a:extLst>
              </p:cNvPr>
              <p:cNvSpPr txBox="1"/>
              <p:nvPr/>
            </p:nvSpPr>
            <p:spPr>
              <a:xfrm>
                <a:off x="4114346" y="10168921"/>
                <a:ext cx="1160895"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초기 </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VC(Early,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42" name="TextBox 41">
                <a:extLst>
                  <a:ext uri="{FF2B5EF4-FFF2-40B4-BE49-F238E27FC236}">
                    <a16:creationId xmlns:a16="http://schemas.microsoft.com/office/drawing/2014/main" id="{31C30AEE-A39F-1F32-F666-6399152266AE}"/>
                  </a:ext>
                </a:extLst>
              </p:cNvPr>
              <p:cNvSpPr txBox="1"/>
              <p:nvPr/>
            </p:nvSpPr>
            <p:spPr>
              <a:xfrm>
                <a:off x="4114346" y="10469711"/>
                <a:ext cx="1830950"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벤처성장</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(Venture Growth,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grpSp>
      </p:grpSp>
      <p:sp>
        <p:nvSpPr>
          <p:cNvPr id="4" name="TextBox 3">
            <a:extLst>
              <a:ext uri="{FF2B5EF4-FFF2-40B4-BE49-F238E27FC236}">
                <a16:creationId xmlns:a16="http://schemas.microsoft.com/office/drawing/2014/main" id="{72BE775B-DED4-6109-AC10-D09117F1C724}"/>
              </a:ext>
            </a:extLst>
          </p:cNvPr>
          <p:cNvSpPr txBox="1"/>
          <p:nvPr/>
        </p:nvSpPr>
        <p:spPr>
          <a:xfrm>
            <a:off x="1062807" y="1048205"/>
            <a:ext cx="4732386" cy="769441"/>
          </a:xfrm>
          <a:prstGeom prst="rect">
            <a:avLst/>
          </a:prstGeom>
          <a:noFill/>
        </p:spPr>
        <p:txBody>
          <a:bodyPr wrap="non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아시아</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태평양 지역</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p>
          <a:p>
            <a:pPr algn="ctr" defTabSz="914400">
              <a:defRPr/>
            </a:pP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201</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억 달러</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·2,395</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건으로</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6</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분기 연속 감소</a:t>
            </a:r>
          </a:p>
        </p:txBody>
      </p:sp>
      <p:sp>
        <p:nvSpPr>
          <p:cNvPr id="7" name="사각형: 잘린 대각선 방향 모서리 6">
            <a:extLst>
              <a:ext uri="{FF2B5EF4-FFF2-40B4-BE49-F238E27FC236}">
                <a16:creationId xmlns:a16="http://schemas.microsoft.com/office/drawing/2014/main" id="{48C6BBAE-F727-6460-8A8A-509DDC165016}"/>
              </a:ext>
            </a:extLst>
          </p:cNvPr>
          <p:cNvSpPr/>
          <p:nvPr/>
        </p:nvSpPr>
        <p:spPr>
          <a:xfrm flipH="1">
            <a:off x="511418" y="1993037"/>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VC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투자 </a:t>
            </a:r>
            <a:r>
              <a:rPr lang="ko-KR" altLang="en-US" spc="-50" dirty="0" err="1">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위축세</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지속 가운데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AI·</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에너지</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a:t>
            </a:r>
            <a:r>
              <a:rPr lang="ko-KR" altLang="en-US" spc="-50" dirty="0" err="1">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클린테크</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 등 관심</a:t>
            </a:r>
          </a:p>
        </p:txBody>
      </p:sp>
      <p:sp>
        <p:nvSpPr>
          <p:cNvPr id="14" name="사각형: 잘린 대각선 방향 모서리 13">
            <a:extLst>
              <a:ext uri="{FF2B5EF4-FFF2-40B4-BE49-F238E27FC236}">
                <a16:creationId xmlns:a16="http://schemas.microsoft.com/office/drawing/2014/main" id="{49D84697-96D4-2405-1056-19E5825B2764}"/>
              </a:ext>
            </a:extLst>
          </p:cNvPr>
          <p:cNvSpPr/>
          <p:nvPr/>
        </p:nvSpPr>
        <p:spPr>
          <a:xfrm flipH="1">
            <a:off x="728663" y="1985040"/>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대체에너지</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배터리 스토리지 등 관심에도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VC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투자 약세 심화</a:t>
            </a:r>
          </a:p>
        </p:txBody>
      </p:sp>
      <p:sp>
        <p:nvSpPr>
          <p:cNvPr id="16" name="TextBox 15">
            <a:extLst>
              <a:ext uri="{FF2B5EF4-FFF2-40B4-BE49-F238E27FC236}">
                <a16:creationId xmlns:a16="http://schemas.microsoft.com/office/drawing/2014/main" id="{2478D81C-400F-E1DC-2186-A9CC68AEF73D}"/>
              </a:ext>
            </a:extLst>
          </p:cNvPr>
          <p:cNvSpPr txBox="1"/>
          <p:nvPr/>
        </p:nvSpPr>
        <p:spPr>
          <a:xfrm>
            <a:off x="728664" y="2947967"/>
            <a:ext cx="5611978" cy="1451679"/>
          </a:xfrm>
          <a:prstGeom prst="rect">
            <a:avLst/>
          </a:prstGeom>
          <a:noFill/>
        </p:spPr>
        <p:txBody>
          <a:bodyPr wrap="square">
            <a:spAutoFit/>
          </a:bodyPr>
          <a:lstStyle>
            <a:defPPr>
              <a:defRPr lang="en-US"/>
            </a:defPPr>
            <a:lvl1pPr marL="285750" indent="-285750" defTabSz="914400">
              <a:spcBef>
                <a:spcPts val="1000"/>
              </a:spcBef>
              <a:buFont typeface="Arial" panose="020B0604020202020204" pitchFamily="34" charset="0"/>
              <a:buChar char="•"/>
              <a:defRPr sz="1600" b="1" spc="-5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defRPr>
            </a:lvl1pPr>
          </a:lstStyle>
          <a:p>
            <a:r>
              <a:rPr lang="ko-KR" altLang="en-US" dirty="0"/>
              <a:t>전반적 투자 약세 기조에서 중국</a:t>
            </a:r>
            <a:r>
              <a:rPr lang="en-US" altLang="ko-KR" dirty="0"/>
              <a:t> </a:t>
            </a:r>
            <a:r>
              <a:rPr lang="ko-KR" altLang="en-US" dirty="0"/>
              <a:t>리튬 이온 배터리 부품 기업인 </a:t>
            </a:r>
            <a:r>
              <a:rPr lang="en-US" altLang="ko-KR" dirty="0"/>
              <a:t>Libode(3.75</a:t>
            </a:r>
            <a:r>
              <a:rPr lang="ko-KR" altLang="en-US" dirty="0"/>
              <a:t>억 달러</a:t>
            </a:r>
            <a:r>
              <a:rPr lang="en-US" altLang="ko-KR" dirty="0"/>
              <a:t>), </a:t>
            </a:r>
            <a:r>
              <a:rPr lang="ko-KR" altLang="en-US" dirty="0"/>
              <a:t>핵융합 기술 회사인 </a:t>
            </a:r>
            <a:r>
              <a:rPr lang="en-US" altLang="ko-KR" dirty="0"/>
              <a:t>Neo Fusion(2.2</a:t>
            </a:r>
            <a:r>
              <a:rPr lang="ko-KR" altLang="en-US" dirty="0"/>
              <a:t>억 달러</a:t>
            </a:r>
            <a:r>
              <a:rPr lang="en-US" altLang="ko-KR" dirty="0"/>
              <a:t>) </a:t>
            </a:r>
            <a:r>
              <a:rPr lang="ko-KR" altLang="en-US" dirty="0"/>
              <a:t> 등 대체에너지 분야에서 주요 </a:t>
            </a:r>
            <a:r>
              <a:rPr lang="en-US" altLang="ko-KR" dirty="0"/>
              <a:t>VC </a:t>
            </a:r>
            <a:r>
              <a:rPr lang="ko-KR" altLang="en-US" dirty="0"/>
              <a:t>투자 거래 발생</a:t>
            </a:r>
            <a:endParaRPr lang="en-US" altLang="ko-KR" dirty="0"/>
          </a:p>
          <a:p>
            <a:r>
              <a:rPr lang="ko-KR" altLang="en-US" dirty="0"/>
              <a:t>인도</a:t>
            </a:r>
            <a:r>
              <a:rPr lang="en-US" altLang="ko-KR" dirty="0"/>
              <a:t>, </a:t>
            </a:r>
            <a:r>
              <a:rPr lang="ko-KR" altLang="en-US" dirty="0"/>
              <a:t>일본 등의 소폭 반등에도 불구</a:t>
            </a:r>
            <a:r>
              <a:rPr lang="en-US" altLang="ko-KR" dirty="0"/>
              <a:t>,</a:t>
            </a:r>
            <a:r>
              <a:rPr lang="ko-KR" altLang="en-US" dirty="0"/>
              <a:t> 중국의 분기별 </a:t>
            </a:r>
            <a:r>
              <a:rPr lang="en-US" altLang="ko-KR" dirty="0"/>
              <a:t>VC </a:t>
            </a:r>
            <a:r>
              <a:rPr lang="ko-KR" altLang="en-US" dirty="0"/>
              <a:t>투자 규모는 </a:t>
            </a:r>
            <a:r>
              <a:rPr lang="en-US" altLang="ko-KR" dirty="0"/>
              <a:t>2014</a:t>
            </a:r>
            <a:r>
              <a:rPr lang="ko-KR" altLang="en-US" dirty="0"/>
              <a:t>년 이후 처음으로 </a:t>
            </a:r>
            <a:r>
              <a:rPr lang="en-US" altLang="ko-KR" dirty="0"/>
              <a:t>100</a:t>
            </a:r>
            <a:r>
              <a:rPr lang="ko-KR" altLang="en-US" dirty="0"/>
              <a:t>억 달러를 하회하며 크게 위축</a:t>
            </a:r>
          </a:p>
        </p:txBody>
      </p:sp>
      <p:sp>
        <p:nvSpPr>
          <p:cNvPr id="22" name="사각형: 둥근 모서리 21">
            <a:extLst>
              <a:ext uri="{FF2B5EF4-FFF2-40B4-BE49-F238E27FC236}">
                <a16:creationId xmlns:a16="http://schemas.microsoft.com/office/drawing/2014/main" id="{654384CA-4C1C-512C-A2D0-D435E5267633}"/>
              </a:ext>
            </a:extLst>
          </p:cNvPr>
          <p:cNvSpPr/>
          <p:nvPr/>
        </p:nvSpPr>
        <p:spPr>
          <a:xfrm>
            <a:off x="4981575" y="7064175"/>
            <a:ext cx="558372" cy="236382"/>
          </a:xfrm>
          <a:prstGeom prst="roundRect">
            <a:avLst>
              <a:gd name="adj" fmla="val 50000"/>
            </a:avLst>
          </a:prstGeom>
          <a:solidFill>
            <a:srgbClr val="1E49E2"/>
          </a:solidFill>
          <a:ln>
            <a:solidFill>
              <a:srgbClr val="01219A"/>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400" dirty="0">
                <a:solidFill>
                  <a:schemeClr val="bg1"/>
                </a:solidFill>
                <a:latin typeface="KPMG Bold" panose="020B0803030202040204" pitchFamily="34" charset="0"/>
              </a:rPr>
              <a:t>2,395</a:t>
            </a:r>
            <a:endParaRPr lang="ko-KR" altLang="en-US" sz="1400" dirty="0">
              <a:solidFill>
                <a:schemeClr val="bg1"/>
              </a:solidFill>
              <a:latin typeface="KPMG Bold" panose="020B0803030202040204" pitchFamily="34" charset="0"/>
            </a:endParaRPr>
          </a:p>
        </p:txBody>
      </p:sp>
      <p:sp>
        <p:nvSpPr>
          <p:cNvPr id="23" name="사각형: 둥근 모서리 22">
            <a:extLst>
              <a:ext uri="{FF2B5EF4-FFF2-40B4-BE49-F238E27FC236}">
                <a16:creationId xmlns:a16="http://schemas.microsoft.com/office/drawing/2014/main" id="{B2C7C9D3-326D-F0D1-C735-BFF080B5E837}"/>
              </a:ext>
            </a:extLst>
          </p:cNvPr>
          <p:cNvSpPr/>
          <p:nvPr/>
        </p:nvSpPr>
        <p:spPr>
          <a:xfrm>
            <a:off x="5506284" y="7596192"/>
            <a:ext cx="531732" cy="236137"/>
          </a:xfrm>
          <a:prstGeom prst="roundRect">
            <a:avLst>
              <a:gd name="adj" fmla="val 50000"/>
            </a:avLst>
          </a:prstGeom>
          <a:solidFill>
            <a:srgbClr val="66D4F9"/>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400" dirty="0">
                <a:solidFill>
                  <a:schemeClr val="bg1"/>
                </a:solidFill>
                <a:latin typeface="KPMG Bold" panose="020B0803030202040204" pitchFamily="34" charset="0"/>
              </a:rPr>
              <a:t>20.1</a:t>
            </a:r>
            <a:endParaRPr lang="ko-KR" altLang="en-US" sz="1400" dirty="0">
              <a:solidFill>
                <a:schemeClr val="bg1"/>
              </a:solidFill>
              <a:latin typeface="KPMG Bold" panose="020B0803030202040204" pitchFamily="34" charset="0"/>
            </a:endParaRPr>
          </a:p>
        </p:txBody>
      </p:sp>
    </p:spTree>
    <p:extLst>
      <p:ext uri="{BB962C8B-B14F-4D97-AF65-F5344CB8AC3E}">
        <p14:creationId xmlns:p14="http://schemas.microsoft.com/office/powerpoint/2010/main" val="3158555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80E1637-C2EF-1860-CA28-F20243327C3E}"/>
              </a:ext>
            </a:extLst>
          </p:cNvPr>
          <p:cNvSpPr/>
          <p:nvPr/>
        </p:nvSpPr>
        <p:spPr>
          <a:xfrm>
            <a:off x="0" y="2758002"/>
            <a:ext cx="6858000" cy="17830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a:extLst>
              <a:ext uri="{FF2B5EF4-FFF2-40B4-BE49-F238E27FC236}">
                <a16:creationId xmlns:a16="http://schemas.microsoft.com/office/drawing/2014/main" id="{72BE775B-DED4-6109-AC10-D09117F1C724}"/>
              </a:ext>
            </a:extLst>
          </p:cNvPr>
          <p:cNvSpPr txBox="1"/>
          <p:nvPr/>
        </p:nvSpPr>
        <p:spPr>
          <a:xfrm>
            <a:off x="742207" y="1048205"/>
            <a:ext cx="5373587" cy="769441"/>
          </a:xfrm>
          <a:prstGeom prst="rect">
            <a:avLst/>
          </a:prstGeom>
          <a:noFill/>
        </p:spPr>
        <p:txBody>
          <a:bodyPr wrap="non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글로벌 벤처투자</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2023</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년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3</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분기 보수적 기조 속 </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생성형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AI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및 에너지</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r>
              <a:rPr lang="ko-KR" altLang="en-US" sz="2200" spc="-50" dirty="0" err="1">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클린테크</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관심 지속 전망</a:t>
            </a:r>
          </a:p>
        </p:txBody>
      </p:sp>
      <p:sp>
        <p:nvSpPr>
          <p:cNvPr id="7" name="사각형: 잘린 대각선 방향 모서리 6">
            <a:extLst>
              <a:ext uri="{FF2B5EF4-FFF2-40B4-BE49-F238E27FC236}">
                <a16:creationId xmlns:a16="http://schemas.microsoft.com/office/drawing/2014/main" id="{48C6BBAE-F727-6460-8A8A-509DDC165016}"/>
              </a:ext>
            </a:extLst>
          </p:cNvPr>
          <p:cNvSpPr/>
          <p:nvPr/>
        </p:nvSpPr>
        <p:spPr>
          <a:xfrm flipH="1">
            <a:off x="511418" y="1993037"/>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VC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투자 </a:t>
            </a:r>
            <a:r>
              <a:rPr lang="ko-KR" altLang="en-US" spc="-50" dirty="0" err="1">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위축세</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지속 가운데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AI·</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에너지</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a:t>
            </a:r>
            <a:r>
              <a:rPr lang="ko-KR" altLang="en-US" spc="-50" dirty="0" err="1">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클린테크</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 등 관심</a:t>
            </a:r>
          </a:p>
        </p:txBody>
      </p:sp>
      <p:sp>
        <p:nvSpPr>
          <p:cNvPr id="14" name="사각형: 잘린 대각선 방향 모서리 13">
            <a:extLst>
              <a:ext uri="{FF2B5EF4-FFF2-40B4-BE49-F238E27FC236}">
                <a16:creationId xmlns:a16="http://schemas.microsoft.com/office/drawing/2014/main" id="{49D84697-96D4-2405-1056-19E5825B2764}"/>
              </a:ext>
            </a:extLst>
          </p:cNvPr>
          <p:cNvSpPr/>
          <p:nvPr/>
        </p:nvSpPr>
        <p:spPr>
          <a:xfrm flipH="1">
            <a:off x="728663" y="1985040"/>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2023</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년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3</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분기에도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VC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투자 침체 지속 가능 </a:t>
            </a:r>
          </a:p>
        </p:txBody>
      </p:sp>
      <p:sp>
        <p:nvSpPr>
          <p:cNvPr id="2" name="TextBox 1">
            <a:extLst>
              <a:ext uri="{FF2B5EF4-FFF2-40B4-BE49-F238E27FC236}">
                <a16:creationId xmlns:a16="http://schemas.microsoft.com/office/drawing/2014/main" id="{41F5808C-D63D-C1E4-C479-4F012C06D604}"/>
              </a:ext>
            </a:extLst>
          </p:cNvPr>
          <p:cNvSpPr txBox="1"/>
          <p:nvPr/>
        </p:nvSpPr>
        <p:spPr>
          <a:xfrm>
            <a:off x="728664" y="2947967"/>
            <a:ext cx="5611978" cy="1451679"/>
          </a:xfrm>
          <a:prstGeom prst="rect">
            <a:avLst/>
          </a:prstGeom>
          <a:noFill/>
        </p:spPr>
        <p:txBody>
          <a:bodyPr wrap="square">
            <a:spAutoFit/>
          </a:bodyPr>
          <a:lstStyle>
            <a:defPPr>
              <a:defRPr lang="en-US"/>
            </a:defPPr>
            <a:lvl1pPr marL="285750" indent="-285750" defTabSz="914400">
              <a:spcBef>
                <a:spcPts val="1000"/>
              </a:spcBef>
              <a:buFont typeface="Arial" panose="020B0604020202020204" pitchFamily="34" charset="0"/>
              <a:buChar char="•"/>
              <a:defRPr sz="1600" b="1" spc="-5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defRPr>
            </a:lvl1pPr>
          </a:lstStyle>
          <a:p>
            <a:r>
              <a:rPr lang="en-US" altLang="ko-KR" dirty="0"/>
              <a:t>2023</a:t>
            </a:r>
            <a:r>
              <a:rPr lang="ko-KR" altLang="en-US" dirty="0"/>
              <a:t>년 </a:t>
            </a:r>
            <a:r>
              <a:rPr lang="en-US" altLang="ko-KR" dirty="0"/>
              <a:t>3</a:t>
            </a:r>
            <a:r>
              <a:rPr lang="ko-KR" altLang="en-US" dirty="0"/>
              <a:t>분기</a:t>
            </a:r>
            <a:r>
              <a:rPr lang="en-US" altLang="ko-KR" dirty="0"/>
              <a:t> </a:t>
            </a:r>
            <a:r>
              <a:rPr lang="ko-KR" altLang="en-US" dirty="0"/>
              <a:t>글로벌 </a:t>
            </a:r>
            <a:r>
              <a:rPr lang="en-US" altLang="ko-KR" dirty="0"/>
              <a:t>VC </a:t>
            </a:r>
            <a:r>
              <a:rPr lang="ko-KR" altLang="en-US" dirty="0"/>
              <a:t>투자자들의 보수적 기조가 이어질 것으로 전망</a:t>
            </a:r>
            <a:r>
              <a:rPr lang="en-US" altLang="ko-KR" dirty="0"/>
              <a:t>. </a:t>
            </a:r>
            <a:r>
              <a:rPr lang="ko-KR" altLang="en-US" dirty="0"/>
              <a:t>지정학적 긴장</a:t>
            </a:r>
            <a:r>
              <a:rPr lang="en-US" altLang="ko-KR" dirty="0"/>
              <a:t>, </a:t>
            </a:r>
            <a:r>
              <a:rPr lang="ko-KR" altLang="en-US" dirty="0"/>
              <a:t>글로벌 경기 불확실성</a:t>
            </a:r>
            <a:r>
              <a:rPr lang="en-US" altLang="ko-KR" dirty="0"/>
              <a:t>, </a:t>
            </a:r>
            <a:r>
              <a:rPr lang="ko-KR" altLang="en-US" dirty="0"/>
              <a:t>추가 금리인상 여부 등에 따라 침체 가능성 상존 </a:t>
            </a:r>
          </a:p>
          <a:p>
            <a:r>
              <a:rPr lang="ko-KR" altLang="en-US" dirty="0"/>
              <a:t>다만</a:t>
            </a:r>
            <a:r>
              <a:rPr lang="en-US" altLang="ko-KR" dirty="0"/>
              <a:t>, </a:t>
            </a:r>
            <a:r>
              <a:rPr lang="ko-KR" altLang="en-US" dirty="0"/>
              <a:t>생성형 </a:t>
            </a:r>
            <a:r>
              <a:rPr lang="en-US" altLang="ko-KR" dirty="0"/>
              <a:t>AI, </a:t>
            </a:r>
            <a:r>
              <a:rPr lang="ko-KR" altLang="en-US" dirty="0"/>
              <a:t>대체에너지 및 </a:t>
            </a:r>
            <a:r>
              <a:rPr lang="ko-KR" altLang="en-US" dirty="0" err="1"/>
              <a:t>클린테크</a:t>
            </a:r>
            <a:r>
              <a:rPr lang="en-US" altLang="ko-KR" dirty="0"/>
              <a:t>, </a:t>
            </a:r>
            <a:r>
              <a:rPr lang="ko-KR" altLang="en-US" dirty="0"/>
              <a:t>바이오 섹터 관심 지속 전망</a:t>
            </a:r>
          </a:p>
        </p:txBody>
      </p:sp>
      <p:sp>
        <p:nvSpPr>
          <p:cNvPr id="25" name="object 41">
            <a:extLst>
              <a:ext uri="{FF2B5EF4-FFF2-40B4-BE49-F238E27FC236}">
                <a16:creationId xmlns:a16="http://schemas.microsoft.com/office/drawing/2014/main" id="{C2B55B01-37AD-C30E-5022-770D2FF1ADFB}"/>
              </a:ext>
            </a:extLst>
          </p:cNvPr>
          <p:cNvSpPr txBox="1"/>
          <p:nvPr/>
        </p:nvSpPr>
        <p:spPr>
          <a:xfrm>
            <a:off x="679341" y="4754652"/>
            <a:ext cx="1765418" cy="452738"/>
          </a:xfrm>
          <a:prstGeom prst="rect">
            <a:avLst/>
          </a:prstGeom>
        </p:spPr>
        <p:txBody>
          <a:bodyPr vert="horz" wrap="square" lIns="0" tIns="0" rIns="0" bIns="0" rtlCol="0" anchor="ctr">
            <a:noAutofit/>
          </a:bodyPr>
          <a:lstStyle>
            <a:defPPr>
              <a:defRPr lang="en-US"/>
            </a:defPPr>
            <a:lvl1pPr algn="r">
              <a:lnSpc>
                <a:spcPct val="100000"/>
              </a:lnSpc>
              <a:spcBef>
                <a:spcPts val="655"/>
              </a:spcBef>
              <a:defRPr sz="1200" spc="40">
                <a:gradFill>
                  <a:gsLst>
                    <a:gs pos="0">
                      <a:schemeClr val="tx1">
                        <a:lumMod val="65000"/>
                        <a:lumOff val="35000"/>
                      </a:schemeClr>
                    </a:gs>
                    <a:gs pos="100000">
                      <a:schemeClr val="tx1">
                        <a:lumMod val="65000"/>
                        <a:lumOff val="35000"/>
                      </a:schemeClr>
                    </a:gs>
                  </a:gsLst>
                  <a:lin ang="5400000" scaled="1"/>
                </a:gradFill>
                <a:latin typeface="KoPub돋움체 Bold" panose="00000800000000000000" pitchFamily="2" charset="-127"/>
                <a:ea typeface="KoPub돋움체 Bold" panose="00000800000000000000" pitchFamily="2" charset="-127"/>
                <a:cs typeface="Calibri"/>
              </a:defRPr>
            </a:lvl1pPr>
          </a:lstStyle>
          <a:p>
            <a:pPr marL="12700" algn="l">
              <a:spcBef>
                <a:spcPts val="80"/>
              </a:spcBef>
              <a:defRPr/>
            </a:pPr>
            <a:r>
              <a:rPr lang="en-US" altLang="ko-KR" sz="1800" b="1" spc="-50" dirty="0">
                <a:ln>
                  <a:solidFill>
                    <a:srgbClr val="FFFFFF">
                      <a:alpha val="0"/>
                    </a:srgbClr>
                  </a:solidFill>
                </a:ln>
                <a:solidFill>
                  <a:srgbClr val="595959"/>
                </a:solidFill>
                <a:cs typeface="Arial" panose="020B0604020202020204" pitchFamily="34" charset="0"/>
              </a:rPr>
              <a:t>I </a:t>
            </a:r>
            <a:r>
              <a:rPr lang="ko-KR" altLang="en-US" sz="1800" b="1" spc="-50" dirty="0">
                <a:ln>
                  <a:solidFill>
                    <a:srgbClr val="FFFFFF">
                      <a:alpha val="0"/>
                    </a:srgbClr>
                  </a:solidFill>
                </a:ln>
                <a:solidFill>
                  <a:srgbClr val="595959"/>
                </a:solidFill>
                <a:cs typeface="Arial" panose="020B0604020202020204" pitchFamily="34" charset="0"/>
              </a:rPr>
              <a:t>지역별</a:t>
            </a:r>
            <a:r>
              <a:rPr lang="en-US" altLang="ko-KR" sz="1800" b="1" spc="-50" dirty="0">
                <a:ln>
                  <a:solidFill>
                    <a:srgbClr val="FFFFFF">
                      <a:alpha val="0"/>
                    </a:srgbClr>
                  </a:solidFill>
                </a:ln>
                <a:solidFill>
                  <a:srgbClr val="595959"/>
                </a:solidFill>
                <a:cs typeface="Arial" panose="020B0604020202020204" pitchFamily="34" charset="0"/>
              </a:rPr>
              <a:t> </a:t>
            </a:r>
            <a:r>
              <a:rPr lang="ko-KR" altLang="en-US" sz="1800" b="1" spc="-50" dirty="0">
                <a:ln>
                  <a:solidFill>
                    <a:srgbClr val="FFFFFF">
                      <a:alpha val="0"/>
                    </a:srgbClr>
                  </a:solidFill>
                </a:ln>
                <a:solidFill>
                  <a:srgbClr val="595959"/>
                </a:solidFill>
                <a:cs typeface="Arial" panose="020B0604020202020204" pitchFamily="34" charset="0"/>
              </a:rPr>
              <a:t>전망</a:t>
            </a:r>
            <a:endParaRPr lang="en-US" altLang="ko-KR" sz="1800" b="1" spc="-50" dirty="0">
              <a:ln>
                <a:solidFill>
                  <a:srgbClr val="FFFFFF">
                    <a:alpha val="0"/>
                  </a:srgbClr>
                </a:solidFill>
              </a:ln>
              <a:solidFill>
                <a:srgbClr val="595959"/>
              </a:solidFill>
              <a:cs typeface="Arial" panose="020B0604020202020204" pitchFamily="34" charset="0"/>
            </a:endParaRPr>
          </a:p>
        </p:txBody>
      </p:sp>
      <p:grpSp>
        <p:nvGrpSpPr>
          <p:cNvPr id="42" name="그룹 41">
            <a:extLst>
              <a:ext uri="{FF2B5EF4-FFF2-40B4-BE49-F238E27FC236}">
                <a16:creationId xmlns:a16="http://schemas.microsoft.com/office/drawing/2014/main" id="{3622FF0A-7D8D-8D11-DAB1-4ACD43E2C025}"/>
              </a:ext>
            </a:extLst>
          </p:cNvPr>
          <p:cNvGrpSpPr/>
          <p:nvPr/>
        </p:nvGrpSpPr>
        <p:grpSpPr>
          <a:xfrm>
            <a:off x="718298" y="7255914"/>
            <a:ext cx="5447551" cy="1839885"/>
            <a:chOff x="718298" y="7195843"/>
            <a:chExt cx="5447551" cy="1839885"/>
          </a:xfrm>
        </p:grpSpPr>
        <p:sp>
          <p:nvSpPr>
            <p:cNvPr id="30" name="직사각형 29">
              <a:extLst>
                <a:ext uri="{FF2B5EF4-FFF2-40B4-BE49-F238E27FC236}">
                  <a16:creationId xmlns:a16="http://schemas.microsoft.com/office/drawing/2014/main" id="{66AC66A8-80E4-F1B4-5ED6-F987C81DC026}"/>
                </a:ext>
              </a:extLst>
            </p:cNvPr>
            <p:cNvSpPr/>
            <p:nvPr/>
          </p:nvSpPr>
          <p:spPr>
            <a:xfrm>
              <a:off x="718298" y="7271728"/>
              <a:ext cx="5447551" cy="1764000"/>
            </a:xfrm>
            <a:prstGeom prst="rect">
              <a:avLst/>
            </a:prstGeom>
            <a:solidFill>
              <a:srgbClr val="1E49E2"/>
            </a:solidFill>
            <a:ln>
              <a:solidFill>
                <a:srgbClr val="012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object 14">
              <a:extLst>
                <a:ext uri="{FF2B5EF4-FFF2-40B4-BE49-F238E27FC236}">
                  <a16:creationId xmlns:a16="http://schemas.microsoft.com/office/drawing/2014/main" id="{EFC0807E-77B5-FDD7-0468-D4E22494E68E}"/>
                </a:ext>
              </a:extLst>
            </p:cNvPr>
            <p:cNvSpPr txBox="1"/>
            <p:nvPr/>
          </p:nvSpPr>
          <p:spPr>
            <a:xfrm>
              <a:off x="1044478" y="7246782"/>
              <a:ext cx="5046369" cy="1755641"/>
            </a:xfrm>
            <a:prstGeom prst="rect">
              <a:avLst/>
            </a:prstGeom>
            <a:noFill/>
          </p:spPr>
          <p:txBody>
            <a:bodyPr vert="horz" wrap="square" lIns="180000" tIns="180000" rIns="36000" bIns="0" rtlCol="0" anchor="t">
              <a:noAutofit/>
            </a:bodyPr>
            <a:lstStyle/>
            <a:p>
              <a:pPr>
                <a:lnSpc>
                  <a:spcPct val="100000"/>
                </a:lnSpc>
                <a:spcAft>
                  <a:spcPts val="1200"/>
                </a:spcAft>
              </a:pPr>
              <a:r>
                <a:rPr lang="ko-KR" altLang="en-US"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유럽</a:t>
              </a:r>
              <a:r>
                <a:rPr lang="en-US" altLang="ko-KR"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 </a:t>
              </a:r>
              <a:r>
                <a:rPr lang="ko-KR" altLang="en-US"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투자 위축 속 </a:t>
              </a:r>
              <a:r>
                <a:rPr lang="ko-KR" altLang="en-US" sz="1700" spc="-50" dirty="0" err="1">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클린테크</a:t>
              </a:r>
              <a:r>
                <a:rPr lang="en-US" altLang="ko-KR"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a:t>
              </a:r>
              <a:r>
                <a:rPr lang="ko-KR" altLang="en-US" sz="1700" spc="-50" dirty="0" err="1">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핀테크에</a:t>
              </a:r>
              <a:r>
                <a:rPr lang="ko-KR" altLang="en-US"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 대한 선별적 투자 </a:t>
              </a:r>
            </a:p>
            <a:p>
              <a:pPr marL="266700" indent="-266700">
                <a:spcAft>
                  <a:spcPts val="600"/>
                </a:spcAft>
                <a:buFont typeface="Wingdings" panose="05000000000000000000" pitchFamily="2" charset="2"/>
                <a:buChar char="ü"/>
              </a:pP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유럽 경기 회복이 제약되면서 </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LP(Limited Partner,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개인</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기관투자자를 포함한 유한책임투자자</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들의 보수적 투자 기조 및 출구 전략이 제한되는 상황 지속 전망</a:t>
              </a:r>
            </a:p>
            <a:p>
              <a:pPr marL="266700" indent="-266700">
                <a:spcAft>
                  <a:spcPts val="600"/>
                </a:spcAft>
                <a:buFont typeface="Wingdings" panose="05000000000000000000" pitchFamily="2" charset="2"/>
                <a:buChar char="ü"/>
              </a:pP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그러나</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대체에너지 및 </a:t>
              </a:r>
              <a:r>
                <a:rPr lang="ko-KR" altLang="en-US" sz="1300" b="1" spc="-50" dirty="0" err="1">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클린테크</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섹터 등에서 수익성을 확보한 기업에 투자 확대 가능 </a:t>
              </a:r>
            </a:p>
          </p:txBody>
        </p:sp>
        <p:sp>
          <p:nvSpPr>
            <p:cNvPr id="32" name="TextBox 31">
              <a:extLst>
                <a:ext uri="{FF2B5EF4-FFF2-40B4-BE49-F238E27FC236}">
                  <a16:creationId xmlns:a16="http://schemas.microsoft.com/office/drawing/2014/main" id="{4B4AF9F4-0F5C-E9B4-851A-D5DA4C7341B7}"/>
                </a:ext>
              </a:extLst>
            </p:cNvPr>
            <p:cNvSpPr txBox="1"/>
            <p:nvPr/>
          </p:nvSpPr>
          <p:spPr>
            <a:xfrm>
              <a:off x="780801" y="7195843"/>
              <a:ext cx="402674" cy="830997"/>
            </a:xfrm>
            <a:prstGeom prst="rect">
              <a:avLst/>
            </a:prstGeom>
            <a:noFill/>
          </p:spPr>
          <p:txBody>
            <a:bodyPr wrap="none" rtlCol="0" anchor="t">
              <a:spAutoFit/>
            </a:bodyPr>
            <a:lstStyle/>
            <a:p>
              <a:r>
                <a:rPr lang="en-US" altLang="ko-KR" sz="4800" dirty="0">
                  <a:solidFill>
                    <a:schemeClr val="bg1"/>
                  </a:solidFill>
                  <a:latin typeface="KPMG Bold" panose="020B0803030202040204" pitchFamily="34" charset="0"/>
                </a:rPr>
                <a:t>2</a:t>
              </a:r>
              <a:endParaRPr lang="ko-KR" altLang="en-US" sz="4800" dirty="0">
                <a:solidFill>
                  <a:schemeClr val="bg1"/>
                </a:solidFill>
                <a:latin typeface="KPMG Bold" panose="020B0803030202040204" pitchFamily="34" charset="0"/>
              </a:endParaRPr>
            </a:p>
          </p:txBody>
        </p:sp>
      </p:grpSp>
      <p:grpSp>
        <p:nvGrpSpPr>
          <p:cNvPr id="43" name="그룹 42">
            <a:extLst>
              <a:ext uri="{FF2B5EF4-FFF2-40B4-BE49-F238E27FC236}">
                <a16:creationId xmlns:a16="http://schemas.microsoft.com/office/drawing/2014/main" id="{00DC9E50-2856-D7E9-8C08-C412F886BD63}"/>
              </a:ext>
            </a:extLst>
          </p:cNvPr>
          <p:cNvGrpSpPr/>
          <p:nvPr/>
        </p:nvGrpSpPr>
        <p:grpSpPr>
          <a:xfrm>
            <a:off x="729735" y="9313221"/>
            <a:ext cx="5436113" cy="1868893"/>
            <a:chOff x="729735" y="9313221"/>
            <a:chExt cx="5436113" cy="1868893"/>
          </a:xfrm>
        </p:grpSpPr>
        <p:sp>
          <p:nvSpPr>
            <p:cNvPr id="33" name="직사각형 32">
              <a:extLst>
                <a:ext uri="{FF2B5EF4-FFF2-40B4-BE49-F238E27FC236}">
                  <a16:creationId xmlns:a16="http://schemas.microsoft.com/office/drawing/2014/main" id="{214D16CE-BF8A-51CC-D027-22B759F5F9FD}"/>
                </a:ext>
              </a:extLst>
            </p:cNvPr>
            <p:cNvSpPr/>
            <p:nvPr/>
          </p:nvSpPr>
          <p:spPr>
            <a:xfrm>
              <a:off x="729735" y="9418114"/>
              <a:ext cx="5436113" cy="1764000"/>
            </a:xfrm>
            <a:prstGeom prst="rect">
              <a:avLst/>
            </a:prstGeom>
            <a:solidFill>
              <a:srgbClr val="00B8F5"/>
            </a:solidFill>
            <a:ln>
              <a:solidFill>
                <a:srgbClr val="009CEA"/>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ctr"/>
            <a:lstStyle/>
            <a:p>
              <a:pPr algn="ctr"/>
              <a:endParaRPr lang="ko-KR" altLang="en-US" dirty="0"/>
            </a:p>
          </p:txBody>
        </p:sp>
        <p:sp>
          <p:nvSpPr>
            <p:cNvPr id="34" name="object 14">
              <a:extLst>
                <a:ext uri="{FF2B5EF4-FFF2-40B4-BE49-F238E27FC236}">
                  <a16:creationId xmlns:a16="http://schemas.microsoft.com/office/drawing/2014/main" id="{88A7D9A3-4E30-CB3F-C2F1-D2FCB7DFBF4A}"/>
                </a:ext>
              </a:extLst>
            </p:cNvPr>
            <p:cNvSpPr txBox="1"/>
            <p:nvPr/>
          </p:nvSpPr>
          <p:spPr>
            <a:xfrm>
              <a:off x="1046678" y="9393616"/>
              <a:ext cx="4974710" cy="1573523"/>
            </a:xfrm>
            <a:prstGeom prst="rect">
              <a:avLst/>
            </a:prstGeom>
            <a:noFill/>
          </p:spPr>
          <p:txBody>
            <a:bodyPr vert="horz" wrap="square" lIns="180000" tIns="180000" rIns="36000" bIns="0" rtlCol="0" anchor="t">
              <a:noAutofit/>
            </a:bodyPr>
            <a:lstStyle/>
            <a:p>
              <a:pPr>
                <a:lnSpc>
                  <a:spcPct val="100000"/>
                </a:lnSpc>
                <a:spcAft>
                  <a:spcPts val="1200"/>
                </a:spcAft>
              </a:pPr>
              <a:r>
                <a:rPr lang="ko-KR" altLang="en-US"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아시아</a:t>
              </a:r>
              <a:r>
                <a:rPr lang="en-US" altLang="ko-KR"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a:t>
              </a:r>
              <a:r>
                <a:rPr lang="ko-KR" altLang="en-US"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태평양</a:t>
              </a:r>
              <a:r>
                <a:rPr lang="en-US" altLang="ko-KR"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 </a:t>
              </a:r>
              <a:r>
                <a:rPr lang="ko-KR" altLang="en-US"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중국과 일본의 회복 가능성 고려 </a:t>
              </a:r>
            </a:p>
            <a:p>
              <a:pPr marL="266700" indent="-266700">
                <a:spcAft>
                  <a:spcPts val="600"/>
                </a:spcAft>
                <a:buFont typeface="Wingdings" panose="05000000000000000000" pitchFamily="2" charset="2"/>
                <a:buChar char="ü"/>
              </a:pP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하반기</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홍콩</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(SAR)</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을 중심으로 기술기업 </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IPO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활성화 정책을 본격화하는 만큼</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투자 확대 가능성 상존 </a:t>
              </a:r>
            </a:p>
            <a:p>
              <a:pPr marL="266700" indent="-266700">
                <a:spcAft>
                  <a:spcPts val="600"/>
                </a:spcAft>
                <a:buFont typeface="Wingdings" panose="05000000000000000000" pitchFamily="2" charset="2"/>
                <a:buChar char="ü"/>
              </a:pP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일본의 경우</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외국인 투자 유치를 위한 벤처펀드 규제 완화가 추진 중으로 </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2023</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년 </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3</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분기 시행될 가능성 </a:t>
              </a:r>
            </a:p>
          </p:txBody>
        </p:sp>
        <p:sp>
          <p:nvSpPr>
            <p:cNvPr id="35" name="TextBox 34">
              <a:extLst>
                <a:ext uri="{FF2B5EF4-FFF2-40B4-BE49-F238E27FC236}">
                  <a16:creationId xmlns:a16="http://schemas.microsoft.com/office/drawing/2014/main" id="{2D4E7B7E-77BB-418D-7F0B-8AE0371AF3E8}"/>
                </a:ext>
              </a:extLst>
            </p:cNvPr>
            <p:cNvSpPr txBox="1"/>
            <p:nvPr/>
          </p:nvSpPr>
          <p:spPr>
            <a:xfrm>
              <a:off x="748633" y="9313221"/>
              <a:ext cx="412292" cy="830997"/>
            </a:xfrm>
            <a:prstGeom prst="rect">
              <a:avLst/>
            </a:prstGeom>
            <a:noFill/>
          </p:spPr>
          <p:txBody>
            <a:bodyPr wrap="none" rtlCol="0" anchor="t">
              <a:spAutoFit/>
            </a:bodyPr>
            <a:lstStyle/>
            <a:p>
              <a:r>
                <a:rPr lang="en-US" altLang="ko-KR" sz="4800" dirty="0">
                  <a:solidFill>
                    <a:schemeClr val="bg1"/>
                  </a:solidFill>
                  <a:latin typeface="KPMG Bold" panose="020B0803030202040204" pitchFamily="34" charset="0"/>
                </a:rPr>
                <a:t>3</a:t>
              </a:r>
              <a:endParaRPr lang="ko-KR" altLang="en-US" sz="4800" dirty="0">
                <a:solidFill>
                  <a:schemeClr val="bg1"/>
                </a:solidFill>
                <a:latin typeface="KPMG Bold" panose="020B0803030202040204" pitchFamily="34" charset="0"/>
              </a:endParaRPr>
            </a:p>
          </p:txBody>
        </p:sp>
      </p:grpSp>
      <p:sp>
        <p:nvSpPr>
          <p:cNvPr id="3" name="TextBox 2">
            <a:extLst>
              <a:ext uri="{FF2B5EF4-FFF2-40B4-BE49-F238E27FC236}">
                <a16:creationId xmlns:a16="http://schemas.microsoft.com/office/drawing/2014/main" id="{AFEDDEE9-11F7-8FCA-5AB6-2F827D2D111C}"/>
              </a:ext>
            </a:extLst>
          </p:cNvPr>
          <p:cNvSpPr txBox="1"/>
          <p:nvPr/>
        </p:nvSpPr>
        <p:spPr>
          <a:xfrm>
            <a:off x="655517" y="11170161"/>
            <a:ext cx="5468819" cy="2308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a:t>
            </a:r>
            <a:r>
              <a:rPr lang="ko-KR" altLang="en-US" sz="900" spc="-50" dirty="0" err="1">
                <a:solidFill>
                  <a:schemeClr val="bg1">
                    <a:lumMod val="65000"/>
                  </a:schemeClr>
                </a:solidFill>
              </a:rPr>
              <a:t>삼정</a:t>
            </a:r>
            <a:r>
              <a:rPr lang="en-US" altLang="ko-KR" sz="900" spc="-50" dirty="0">
                <a:solidFill>
                  <a:schemeClr val="bg1">
                    <a:lumMod val="65000"/>
                  </a:schemeClr>
                </a:solidFill>
              </a:rPr>
              <a:t>KPMG </a:t>
            </a:r>
            <a:r>
              <a:rPr lang="ko-KR" altLang="en-US" sz="900" spc="-50" dirty="0">
                <a:solidFill>
                  <a:schemeClr val="bg1">
                    <a:lumMod val="65000"/>
                  </a:schemeClr>
                </a:solidFill>
              </a:rPr>
              <a:t>경제연구원</a:t>
            </a:r>
          </a:p>
        </p:txBody>
      </p:sp>
      <p:grpSp>
        <p:nvGrpSpPr>
          <p:cNvPr id="13" name="그룹 12">
            <a:extLst>
              <a:ext uri="{FF2B5EF4-FFF2-40B4-BE49-F238E27FC236}">
                <a16:creationId xmlns:a16="http://schemas.microsoft.com/office/drawing/2014/main" id="{A42DE2B3-FCE8-739E-35E1-CA67BB3EF231}"/>
              </a:ext>
            </a:extLst>
          </p:cNvPr>
          <p:cNvGrpSpPr/>
          <p:nvPr/>
        </p:nvGrpSpPr>
        <p:grpSpPr>
          <a:xfrm>
            <a:off x="718298" y="5198607"/>
            <a:ext cx="5447551" cy="1839885"/>
            <a:chOff x="3468274" y="5054798"/>
            <a:chExt cx="5447551" cy="1839885"/>
          </a:xfrm>
        </p:grpSpPr>
        <p:sp>
          <p:nvSpPr>
            <p:cNvPr id="12" name="직사각형 11">
              <a:extLst>
                <a:ext uri="{FF2B5EF4-FFF2-40B4-BE49-F238E27FC236}">
                  <a16:creationId xmlns:a16="http://schemas.microsoft.com/office/drawing/2014/main" id="{CF606954-42BA-F077-689F-437862670455}"/>
                </a:ext>
              </a:extLst>
            </p:cNvPr>
            <p:cNvSpPr/>
            <p:nvPr/>
          </p:nvSpPr>
          <p:spPr>
            <a:xfrm>
              <a:off x="3468274" y="5130683"/>
              <a:ext cx="5447551" cy="1764000"/>
            </a:xfrm>
            <a:prstGeom prst="rect">
              <a:avLst/>
            </a:prstGeom>
            <a:solidFill>
              <a:srgbClr val="7213E9"/>
            </a:solidFill>
            <a:ln>
              <a:solidFill>
                <a:srgbClr val="5E0F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6" name="그룹 5">
              <a:extLst>
                <a:ext uri="{FF2B5EF4-FFF2-40B4-BE49-F238E27FC236}">
                  <a16:creationId xmlns:a16="http://schemas.microsoft.com/office/drawing/2014/main" id="{C0131C6D-5A17-C8D6-A19C-DB43A66FBB54}"/>
                </a:ext>
              </a:extLst>
            </p:cNvPr>
            <p:cNvGrpSpPr/>
            <p:nvPr/>
          </p:nvGrpSpPr>
          <p:grpSpPr>
            <a:xfrm>
              <a:off x="3530777" y="5054798"/>
              <a:ext cx="5310046" cy="1806580"/>
              <a:chOff x="780801" y="7195843"/>
              <a:chExt cx="5310046" cy="1806580"/>
            </a:xfrm>
          </p:grpSpPr>
          <p:sp>
            <p:nvSpPr>
              <p:cNvPr id="9" name="object 14">
                <a:extLst>
                  <a:ext uri="{FF2B5EF4-FFF2-40B4-BE49-F238E27FC236}">
                    <a16:creationId xmlns:a16="http://schemas.microsoft.com/office/drawing/2014/main" id="{8CC37FFC-8ACE-EAA8-4C50-094B0100E4CA}"/>
                  </a:ext>
                </a:extLst>
              </p:cNvPr>
              <p:cNvSpPr txBox="1"/>
              <p:nvPr/>
            </p:nvSpPr>
            <p:spPr>
              <a:xfrm>
                <a:off x="1044478" y="7246782"/>
                <a:ext cx="5046369" cy="1755641"/>
              </a:xfrm>
              <a:prstGeom prst="rect">
                <a:avLst/>
              </a:prstGeom>
              <a:noFill/>
            </p:spPr>
            <p:txBody>
              <a:bodyPr vert="horz" wrap="square" lIns="180000" tIns="180000" rIns="36000" bIns="0" rtlCol="0" anchor="t">
                <a:noAutofit/>
              </a:bodyPr>
              <a:lstStyle/>
              <a:p>
                <a:pPr>
                  <a:lnSpc>
                    <a:spcPct val="100000"/>
                  </a:lnSpc>
                  <a:spcAft>
                    <a:spcPts val="1200"/>
                  </a:spcAft>
                </a:pPr>
                <a:r>
                  <a:rPr lang="ko-KR" altLang="en-US"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미주 전역</a:t>
                </a:r>
                <a:r>
                  <a:rPr lang="en-US" altLang="ko-KR"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 </a:t>
                </a:r>
                <a:r>
                  <a:rPr lang="ko-KR" altLang="en-US" sz="1700" spc="-50" dirty="0">
                    <a:ln>
                      <a:solidFill>
                        <a:srgbClr val="1E49E2">
                          <a:alpha val="0"/>
                        </a:srgbClr>
                      </a:solidFill>
                    </a:ln>
                    <a:solidFill>
                      <a:schemeClr val="bg1"/>
                    </a:solidFill>
                    <a:latin typeface="KoPub돋움체 Bold" panose="00000800000000000000" pitchFamily="2" charset="-127"/>
                    <a:ea typeface="KoPub돋움체 Bold" panose="00000800000000000000" pitchFamily="2" charset="-127"/>
                    <a:cs typeface="Calibri"/>
                  </a:rPr>
                  <a:t>보수적 투자 기조 속 대체에너지 등 관심</a:t>
                </a:r>
              </a:p>
              <a:p>
                <a:pPr marL="266700" indent="-266700">
                  <a:spcAft>
                    <a:spcPts val="600"/>
                  </a:spcAft>
                  <a:buFont typeface="Wingdings" panose="05000000000000000000" pitchFamily="2" charset="2"/>
                  <a:buChar char="ü"/>
                </a:pP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드라이 파우더 수준 및 금리 인상 중단으로 시장 불확실성 감소 시</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VC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등의 활동 회복 가능</a:t>
                </a:r>
              </a:p>
              <a:p>
                <a:pPr marL="266700" indent="-266700">
                  <a:spcAft>
                    <a:spcPts val="600"/>
                  </a:spcAft>
                  <a:buFont typeface="Wingdings" panose="05000000000000000000" pitchFamily="2" charset="2"/>
                  <a:buChar char="ü"/>
                </a:pP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AI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등을 중심으로 대형 투자가 이루어질 수 있으며</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성숙 단계의 스타트업 투자가 주목받을 수 있음</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대체에너지</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B2B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솔루션 제공</a:t>
                </a:r>
                <a:r>
                  <a:rPr lang="en-US" altLang="ko-KR"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 </a:t>
                </a:r>
                <a:r>
                  <a:rPr lang="ko-KR" altLang="en-US" sz="1300" b="1" spc="-50" dirty="0">
                    <a:ln>
                      <a:solidFill>
                        <a:srgbClr val="1E49E2">
                          <a:alpha val="0"/>
                        </a:srgbClr>
                      </a:solidFill>
                    </a:ln>
                    <a:solidFill>
                      <a:schemeClr val="bg1"/>
                    </a:solidFill>
                    <a:latin typeface="KoPub돋움체 Medium" panose="00000600000000000000" pitchFamily="2" charset="-127"/>
                    <a:ea typeface="KoPub돋움체 Medium" panose="00000600000000000000" pitchFamily="2" charset="-127"/>
                    <a:cs typeface="Calibri"/>
                  </a:rPr>
                  <a:t>헬스케어 및 바이오 섹터를 비롯해 미국 전기차 및 배터리 부문 주목 </a:t>
                </a:r>
              </a:p>
            </p:txBody>
          </p:sp>
          <p:sp>
            <p:nvSpPr>
              <p:cNvPr id="11" name="TextBox 10">
                <a:extLst>
                  <a:ext uri="{FF2B5EF4-FFF2-40B4-BE49-F238E27FC236}">
                    <a16:creationId xmlns:a16="http://schemas.microsoft.com/office/drawing/2014/main" id="{815E7C87-64D2-CF13-F77A-0E4A969ABA7F}"/>
                  </a:ext>
                </a:extLst>
              </p:cNvPr>
              <p:cNvSpPr txBox="1"/>
              <p:nvPr/>
            </p:nvSpPr>
            <p:spPr>
              <a:xfrm>
                <a:off x="780801" y="7195843"/>
                <a:ext cx="346570" cy="830997"/>
              </a:xfrm>
              <a:prstGeom prst="rect">
                <a:avLst/>
              </a:prstGeom>
              <a:noFill/>
            </p:spPr>
            <p:txBody>
              <a:bodyPr wrap="none" rtlCol="0" anchor="t">
                <a:spAutoFit/>
              </a:bodyPr>
              <a:lstStyle/>
              <a:p>
                <a:r>
                  <a:rPr lang="en-US" altLang="ko-KR" sz="4800" dirty="0">
                    <a:solidFill>
                      <a:schemeClr val="bg1"/>
                    </a:solidFill>
                    <a:latin typeface="KPMG Bold" panose="020B0803030202040204" pitchFamily="34" charset="0"/>
                  </a:rPr>
                  <a:t>1</a:t>
                </a:r>
                <a:endParaRPr lang="ko-KR" altLang="en-US" sz="4800" dirty="0">
                  <a:solidFill>
                    <a:schemeClr val="bg1"/>
                  </a:solidFill>
                  <a:latin typeface="KPMG Bold" panose="020B0803030202040204" pitchFamily="34" charset="0"/>
                </a:endParaRPr>
              </a:p>
            </p:txBody>
          </p:sp>
        </p:grpSp>
      </p:grpSp>
    </p:spTree>
    <p:extLst>
      <p:ext uri="{BB962C8B-B14F-4D97-AF65-F5344CB8AC3E}">
        <p14:creationId xmlns:p14="http://schemas.microsoft.com/office/powerpoint/2010/main" val="145938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729DBE9D-9F07-DADE-077C-E73ABCFFAB9E}"/>
              </a:ext>
            </a:extLst>
          </p:cNvPr>
          <p:cNvGraphicFramePr>
            <a:graphicFrameLocks noGrp="1"/>
          </p:cNvGraphicFramePr>
          <p:nvPr>
            <p:extLst>
              <p:ext uri="{D42A27DB-BD31-4B8C-83A1-F6EECF244321}">
                <p14:modId xmlns:p14="http://schemas.microsoft.com/office/powerpoint/2010/main" val="1152767687"/>
              </p:ext>
            </p:extLst>
          </p:nvPr>
        </p:nvGraphicFramePr>
        <p:xfrm>
          <a:off x="739357" y="2499885"/>
          <a:ext cx="5384718" cy="2239622"/>
        </p:xfrm>
        <a:graphic>
          <a:graphicData uri="http://schemas.openxmlformats.org/drawingml/2006/table">
            <a:tbl>
              <a:tblPr firstRow="1" bandRow="1">
                <a:tableStyleId>{5C22544A-7EE6-4342-B048-85BDC9FD1C3A}</a:tableStyleId>
              </a:tblPr>
              <a:tblGrid>
                <a:gridCol w="1794906">
                  <a:extLst>
                    <a:ext uri="{9D8B030D-6E8A-4147-A177-3AD203B41FA5}">
                      <a16:colId xmlns:a16="http://schemas.microsoft.com/office/drawing/2014/main" val="20000"/>
                    </a:ext>
                  </a:extLst>
                </a:gridCol>
                <a:gridCol w="1794906">
                  <a:extLst>
                    <a:ext uri="{9D8B030D-6E8A-4147-A177-3AD203B41FA5}">
                      <a16:colId xmlns:a16="http://schemas.microsoft.com/office/drawing/2014/main" val="2535734351"/>
                    </a:ext>
                  </a:extLst>
                </a:gridCol>
                <a:gridCol w="1794906">
                  <a:extLst>
                    <a:ext uri="{9D8B030D-6E8A-4147-A177-3AD203B41FA5}">
                      <a16:colId xmlns:a16="http://schemas.microsoft.com/office/drawing/2014/main" val="20001"/>
                    </a:ext>
                  </a:extLst>
                </a:gridCol>
              </a:tblGrid>
              <a:tr h="211960">
                <a:tc gridSpan="3">
                  <a:txBody>
                    <a:bodyPr/>
                    <a:lstStyle/>
                    <a:p>
                      <a:pPr marL="0" algn="l" defTabSz="495285" rtl="0" eaLnBrk="1" latinLnBrk="1" hangingPunct="1">
                        <a:lnSpc>
                          <a:spcPct val="114000"/>
                        </a:lnSpc>
                        <a:spcBef>
                          <a:spcPts val="0"/>
                        </a:spcBef>
                        <a:defRPr/>
                      </a:pPr>
                      <a:r>
                        <a:rPr kumimoji="0" lang="ko-KR" altLang="en-US"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스타트업 지원센터</a:t>
                      </a:r>
                      <a:r>
                        <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(Start-up Innovation Center)</a:t>
                      </a:r>
                    </a:p>
                    <a:p>
                      <a:pPr marL="0" algn="l" defTabSz="495285" rtl="0" eaLnBrk="1" latinLnBrk="1" hangingPunct="1">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0" algn="l" defTabSz="495285" rtl="0" eaLnBrk="1" latinLnBrk="1" hangingPunct="1">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18000">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468898474"/>
                  </a:ext>
                </a:extLst>
              </a:tr>
              <a:tr h="458375">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defTabSz="914400">
                        <a:lnSpc>
                          <a:spcPct val="114000"/>
                        </a:lnSpc>
                        <a:spcBef>
                          <a:spcPts val="0"/>
                        </a:spcBef>
                        <a:defRPr/>
                      </a:pPr>
                      <a:r>
                        <a:rPr lang="ko-KR" altLang="en-US" sz="1000" b="1" kern="1200" spc="0" dirty="0" err="1">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김이동</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0" kern="1200" spc="0" dirty="0" err="1">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부대표</a:t>
                      </a: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a:t>
                      </a:r>
                      <a:r>
                        <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02-2112-0343</a:t>
                      </a:r>
                    </a:p>
                    <a:p>
                      <a:pPr marL="0" defTabSz="914400">
                        <a:lnSpc>
                          <a:spcPct val="114000"/>
                        </a:lnSpc>
                        <a:spcBef>
                          <a:spcPts val="0"/>
                        </a:spcBef>
                        <a:defRPr/>
                      </a:pPr>
                      <a:r>
                        <a:rPr lang="en-US" altLang="ko-KR"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a:t>
                      </a:r>
                      <a:r>
                        <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yidongkim@kr.kpmg.com</a:t>
                      </a:r>
                    </a:p>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defTabSz="914400">
                        <a:lnSpc>
                          <a:spcPct val="114000"/>
                        </a:lnSpc>
                        <a:spcBef>
                          <a:spcPts val="0"/>
                        </a:spcBef>
                        <a:defRPr/>
                      </a:pPr>
                      <a:r>
                        <a:rPr lang="ko-KR" altLang="en-US" sz="1000" b="1" kern="1200" spc="0" dirty="0" err="1">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정도영</a:t>
                      </a: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10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상무</a:t>
                      </a:r>
                      <a:endParaRPr lang="en-US" altLang="ko-KR" sz="10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en-US" altLang="ko-KR" sz="10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 02-2112-0184</a:t>
                      </a:r>
                    </a:p>
                    <a:p>
                      <a:pPr marL="0" defTabSz="914400">
                        <a:lnSpc>
                          <a:spcPct val="114000"/>
                        </a:lnSpc>
                        <a:spcBef>
                          <a:spcPts val="0"/>
                        </a:spcBef>
                        <a:defRPr/>
                      </a:pPr>
                      <a:r>
                        <a:rPr lang="en-US" altLang="ko-KR" sz="9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 doyoungchung@kr.kpmg.com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458375">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28907497"/>
                  </a:ext>
                </a:extLst>
              </a:tr>
              <a:tr h="365767">
                <a:tc>
                  <a:txBody>
                    <a:bodyPr/>
                    <a:lstStyle/>
                    <a:p>
                      <a:pPr marL="0" defTabSz="914400">
                        <a:lnSpc>
                          <a:spcPct val="114000"/>
                        </a:lnSpc>
                        <a:spcBef>
                          <a:spcPts val="0"/>
                        </a:spcBef>
                        <a:defRPr/>
                      </a:pPr>
                      <a:endPar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defTabSz="914400">
                        <a:lnSpc>
                          <a:spcPct val="114000"/>
                        </a:lnSpc>
                        <a:spcBef>
                          <a:spcPts val="0"/>
                        </a:spcBef>
                        <a:defRPr/>
                      </a:pPr>
                      <a:endPar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906778558"/>
                  </a:ext>
                </a:extLst>
              </a:tr>
              <a:tr h="154735">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166059509"/>
                  </a:ext>
                </a:extLst>
              </a:tr>
            </a:tbl>
          </a:graphicData>
        </a:graphic>
      </p:graphicFrame>
      <p:graphicFrame>
        <p:nvGraphicFramePr>
          <p:cNvPr id="4" name="표 3">
            <a:extLst>
              <a:ext uri="{FF2B5EF4-FFF2-40B4-BE49-F238E27FC236}">
                <a16:creationId xmlns:a16="http://schemas.microsoft.com/office/drawing/2014/main" id="{CCEABCF6-CB88-D2FD-5498-6C2C9914370B}"/>
              </a:ext>
            </a:extLst>
          </p:cNvPr>
          <p:cNvGraphicFramePr>
            <a:graphicFrameLocks noGrp="1"/>
          </p:cNvGraphicFramePr>
          <p:nvPr>
            <p:extLst>
              <p:ext uri="{D42A27DB-BD31-4B8C-83A1-F6EECF244321}">
                <p14:modId xmlns:p14="http://schemas.microsoft.com/office/powerpoint/2010/main" val="249428059"/>
              </p:ext>
            </p:extLst>
          </p:nvPr>
        </p:nvGraphicFramePr>
        <p:xfrm>
          <a:off x="728665" y="4996303"/>
          <a:ext cx="2110059" cy="907858"/>
        </p:xfrm>
        <a:graphic>
          <a:graphicData uri="http://schemas.openxmlformats.org/drawingml/2006/table">
            <a:tbl>
              <a:tblPr firstRow="1" bandRow="1"/>
              <a:tblGrid>
                <a:gridCol w="2110059">
                  <a:extLst>
                    <a:ext uri="{9D8B030D-6E8A-4147-A177-3AD203B41FA5}">
                      <a16:colId xmlns:a16="http://schemas.microsoft.com/office/drawing/2014/main" val="20000"/>
                    </a:ext>
                  </a:extLst>
                </a:gridCol>
              </a:tblGrid>
              <a:tr h="178635">
                <a:tc>
                  <a:txBody>
                    <a:bodyPr/>
                    <a:lstStyle>
                      <a:lvl1pPr marL="0" algn="l" defTabSz="495285" rtl="0" eaLnBrk="1" latinLnBrk="1" hangingPunct="1">
                        <a:defRPr sz="1950" b="1" kern="1200">
                          <a:solidFill>
                            <a:schemeClr val="lt1"/>
                          </a:solidFill>
                          <a:latin typeface="Calibri"/>
                          <a:ea typeface="KoPub돋움체 Medium"/>
                        </a:defRPr>
                      </a:lvl1pPr>
                      <a:lvl2pPr marL="457200" algn="l" defTabSz="495285" rtl="0" eaLnBrk="1" latinLnBrk="1" hangingPunct="1">
                        <a:defRPr sz="1950" b="1" kern="1200">
                          <a:solidFill>
                            <a:schemeClr val="lt1"/>
                          </a:solidFill>
                          <a:latin typeface="Calibri"/>
                          <a:ea typeface="KoPub돋움체 Medium"/>
                        </a:defRPr>
                      </a:lvl2pPr>
                      <a:lvl3pPr marL="914400" algn="l" defTabSz="495285" rtl="0" eaLnBrk="1" latinLnBrk="1" hangingPunct="1">
                        <a:defRPr sz="1950" b="1" kern="1200">
                          <a:solidFill>
                            <a:schemeClr val="lt1"/>
                          </a:solidFill>
                          <a:latin typeface="Calibri"/>
                          <a:ea typeface="KoPub돋움체 Medium"/>
                        </a:defRPr>
                      </a:lvl3pPr>
                      <a:lvl4pPr marL="1371600" algn="l" defTabSz="495285" rtl="0" eaLnBrk="1" latinLnBrk="1" hangingPunct="1">
                        <a:defRPr sz="1950" b="1" kern="1200">
                          <a:solidFill>
                            <a:schemeClr val="lt1"/>
                          </a:solidFill>
                          <a:latin typeface="Calibri"/>
                          <a:ea typeface="KoPub돋움체 Medium"/>
                        </a:defRPr>
                      </a:lvl4pPr>
                      <a:lvl5pPr marL="1828800" algn="l" defTabSz="495285" rtl="0" eaLnBrk="1" latinLnBrk="1" hangingPunct="1">
                        <a:defRPr sz="1950" b="1" kern="1200">
                          <a:solidFill>
                            <a:schemeClr val="lt1"/>
                          </a:solidFill>
                          <a:latin typeface="Calibri"/>
                          <a:ea typeface="KoPub돋움체 Medium"/>
                        </a:defRPr>
                      </a:lvl5pPr>
                      <a:lvl6pPr marL="2286000" algn="l" defTabSz="495285" rtl="0" eaLnBrk="1" latinLnBrk="1" hangingPunct="1">
                        <a:defRPr sz="1950" b="1" kern="1200">
                          <a:solidFill>
                            <a:schemeClr val="lt1"/>
                          </a:solidFill>
                          <a:latin typeface="Calibri"/>
                          <a:ea typeface="KoPub돋움체 Medium"/>
                        </a:defRPr>
                      </a:lvl6pPr>
                      <a:lvl7pPr marL="2743200" algn="l" defTabSz="495285" rtl="0" eaLnBrk="1" latinLnBrk="1" hangingPunct="1">
                        <a:defRPr sz="1950" b="1" kern="1200">
                          <a:solidFill>
                            <a:schemeClr val="lt1"/>
                          </a:solidFill>
                          <a:latin typeface="Calibri"/>
                          <a:ea typeface="KoPub돋움체 Medium"/>
                        </a:defRPr>
                      </a:lvl7pPr>
                      <a:lvl8pPr marL="3200400" algn="l" defTabSz="495285" rtl="0" eaLnBrk="1" latinLnBrk="1" hangingPunct="1">
                        <a:defRPr sz="1950" b="1" kern="1200">
                          <a:solidFill>
                            <a:schemeClr val="lt1"/>
                          </a:solidFill>
                          <a:latin typeface="Calibri"/>
                          <a:ea typeface="KoPub돋움체 Medium"/>
                        </a:defRPr>
                      </a:lvl8pPr>
                      <a:lvl9pPr marL="3657600" algn="l" defTabSz="495285" rtl="0" eaLnBrk="1" latinLnBrk="1" hangingPunct="1">
                        <a:defRPr sz="1950" b="1" kern="1200">
                          <a:solidFill>
                            <a:schemeClr val="lt1"/>
                          </a:solidFill>
                          <a:latin typeface="Calibri"/>
                          <a:ea typeface="KoPub돋움체 Medium"/>
                        </a:defRPr>
                      </a:lvl9pPr>
                    </a:lstStyle>
                    <a:p>
                      <a:pPr marL="0" latinLnBrk="1">
                        <a:lnSpc>
                          <a:spcPts val="1000"/>
                        </a:lnSpc>
                      </a:pPr>
                      <a:r>
                        <a:rPr lang="ko-KR" altLang="en-US" sz="900" b="1" spc="0" dirty="0" err="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cs typeface="+mn-cs"/>
                        </a:rPr>
                        <a:t>김규림</a:t>
                      </a:r>
                      <a:endParaRPr lang="ko-KR" altLang="en-US" sz="9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cs typeface="+mn-cs"/>
                      </a:endParaRPr>
                    </a:p>
                  </a:txBody>
                  <a:tcPr marL="0" marR="0" marT="18000" marB="36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8635">
                <a:tc>
                  <a:txBody>
                    <a:bodyPr/>
                    <a:lstStyle>
                      <a:lvl1pPr marL="0" algn="l" defTabSz="495285" rtl="0" eaLnBrk="1" latinLnBrk="1" hangingPunct="1">
                        <a:defRPr sz="1950" kern="1200">
                          <a:solidFill>
                            <a:schemeClr val="dk1"/>
                          </a:solidFill>
                          <a:latin typeface="Calibri"/>
                          <a:ea typeface="KoPub돋움체 Medium"/>
                        </a:defRPr>
                      </a:lvl1pPr>
                      <a:lvl2pPr marL="457200" algn="l" defTabSz="495285" rtl="0" eaLnBrk="1" latinLnBrk="1" hangingPunct="1">
                        <a:defRPr sz="1950" kern="1200">
                          <a:solidFill>
                            <a:schemeClr val="dk1"/>
                          </a:solidFill>
                          <a:latin typeface="Calibri"/>
                          <a:ea typeface="KoPub돋움체 Medium"/>
                        </a:defRPr>
                      </a:lvl2pPr>
                      <a:lvl3pPr marL="914400" algn="l" defTabSz="495285" rtl="0" eaLnBrk="1" latinLnBrk="1" hangingPunct="1">
                        <a:defRPr sz="1950" kern="1200">
                          <a:solidFill>
                            <a:schemeClr val="dk1"/>
                          </a:solidFill>
                          <a:latin typeface="Calibri"/>
                          <a:ea typeface="KoPub돋움체 Medium"/>
                        </a:defRPr>
                      </a:lvl3pPr>
                      <a:lvl4pPr marL="1371600" algn="l" defTabSz="495285" rtl="0" eaLnBrk="1" latinLnBrk="1" hangingPunct="1">
                        <a:defRPr sz="1950" kern="1200">
                          <a:solidFill>
                            <a:schemeClr val="dk1"/>
                          </a:solidFill>
                          <a:latin typeface="Calibri"/>
                          <a:ea typeface="KoPub돋움체 Medium"/>
                        </a:defRPr>
                      </a:lvl4pPr>
                      <a:lvl5pPr marL="1828800" algn="l" defTabSz="495285" rtl="0" eaLnBrk="1" latinLnBrk="1" hangingPunct="1">
                        <a:defRPr sz="1950" kern="1200">
                          <a:solidFill>
                            <a:schemeClr val="dk1"/>
                          </a:solidFill>
                          <a:latin typeface="Calibri"/>
                          <a:ea typeface="KoPub돋움체 Medium"/>
                        </a:defRPr>
                      </a:lvl5pPr>
                      <a:lvl6pPr marL="2286000" algn="l" defTabSz="495285" rtl="0" eaLnBrk="1" latinLnBrk="1" hangingPunct="1">
                        <a:defRPr sz="1950" kern="1200">
                          <a:solidFill>
                            <a:schemeClr val="dk1"/>
                          </a:solidFill>
                          <a:latin typeface="Calibri"/>
                          <a:ea typeface="KoPub돋움체 Medium"/>
                        </a:defRPr>
                      </a:lvl6pPr>
                      <a:lvl7pPr marL="2743200" algn="l" defTabSz="495285" rtl="0" eaLnBrk="1" latinLnBrk="1" hangingPunct="1">
                        <a:defRPr sz="1950" kern="1200">
                          <a:solidFill>
                            <a:schemeClr val="dk1"/>
                          </a:solidFill>
                          <a:latin typeface="Calibri"/>
                          <a:ea typeface="KoPub돋움체 Medium"/>
                        </a:defRPr>
                      </a:lvl7pPr>
                      <a:lvl8pPr marL="3200400" algn="l" defTabSz="495285" rtl="0" eaLnBrk="1" latinLnBrk="1" hangingPunct="1">
                        <a:defRPr sz="1950" kern="1200">
                          <a:solidFill>
                            <a:schemeClr val="dk1"/>
                          </a:solidFill>
                          <a:latin typeface="Calibri"/>
                          <a:ea typeface="KoPub돋움체 Medium"/>
                        </a:defRPr>
                      </a:lvl8pPr>
                      <a:lvl9pPr marL="3657600" algn="l" defTabSz="495285" rtl="0" eaLnBrk="1" latinLnBrk="1" hangingPunct="1">
                        <a:defRPr sz="1950" kern="1200">
                          <a:solidFill>
                            <a:schemeClr val="dk1"/>
                          </a:solidFill>
                          <a:latin typeface="Calibri"/>
                          <a:ea typeface="KoPub돋움체 Medium"/>
                        </a:defRPr>
                      </a:lvl9pPr>
                    </a:lstStyle>
                    <a:p>
                      <a:pPr marL="0" marR="0" lvl="0" indent="0" defTabSz="914400" eaLnBrk="1" fontAlgn="auto" latinLnBrk="1" hangingPunct="1">
                        <a:lnSpc>
                          <a:spcPts val="1000"/>
                        </a:lnSpc>
                        <a:spcBef>
                          <a:spcPts val="0"/>
                        </a:spcBef>
                        <a:spcAft>
                          <a:spcPts val="0"/>
                        </a:spcAft>
                        <a:buClrTx/>
                        <a:buSzTx/>
                        <a:buFontTx/>
                        <a:buNone/>
                        <a:tabLst/>
                        <a:defRPr/>
                      </a:pPr>
                      <a:r>
                        <a:rPr lang="ko-KR" altLang="en-US" sz="9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cs typeface="+mn-cs"/>
                        </a:rPr>
                        <a:t>이사</a:t>
                      </a:r>
                    </a:p>
                  </a:txBody>
                  <a:tcPr marL="0" marR="0" marT="18000" marB="36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78635">
                <a:tc>
                  <a:txBody>
                    <a:bodyPr/>
                    <a:lstStyle>
                      <a:lvl1pPr marL="0" algn="l" defTabSz="495285" rtl="0" eaLnBrk="1" latinLnBrk="1" hangingPunct="1">
                        <a:defRPr sz="1950" kern="1200">
                          <a:solidFill>
                            <a:schemeClr val="dk1"/>
                          </a:solidFill>
                          <a:latin typeface="Calibri"/>
                          <a:ea typeface="KoPub돋움체 Medium"/>
                        </a:defRPr>
                      </a:lvl1pPr>
                      <a:lvl2pPr marL="457200" algn="l" defTabSz="495285" rtl="0" eaLnBrk="1" latinLnBrk="1" hangingPunct="1">
                        <a:defRPr sz="1950" kern="1200">
                          <a:solidFill>
                            <a:schemeClr val="dk1"/>
                          </a:solidFill>
                          <a:latin typeface="Calibri"/>
                          <a:ea typeface="KoPub돋움체 Medium"/>
                        </a:defRPr>
                      </a:lvl2pPr>
                      <a:lvl3pPr marL="914400" algn="l" defTabSz="495285" rtl="0" eaLnBrk="1" latinLnBrk="1" hangingPunct="1">
                        <a:defRPr sz="1950" kern="1200">
                          <a:solidFill>
                            <a:schemeClr val="dk1"/>
                          </a:solidFill>
                          <a:latin typeface="Calibri"/>
                          <a:ea typeface="KoPub돋움체 Medium"/>
                        </a:defRPr>
                      </a:lvl3pPr>
                      <a:lvl4pPr marL="1371600" algn="l" defTabSz="495285" rtl="0" eaLnBrk="1" latinLnBrk="1" hangingPunct="1">
                        <a:defRPr sz="1950" kern="1200">
                          <a:solidFill>
                            <a:schemeClr val="dk1"/>
                          </a:solidFill>
                          <a:latin typeface="Calibri"/>
                          <a:ea typeface="KoPub돋움체 Medium"/>
                        </a:defRPr>
                      </a:lvl4pPr>
                      <a:lvl5pPr marL="1828800" algn="l" defTabSz="495285" rtl="0" eaLnBrk="1" latinLnBrk="1" hangingPunct="1">
                        <a:defRPr sz="1950" kern="1200">
                          <a:solidFill>
                            <a:schemeClr val="dk1"/>
                          </a:solidFill>
                          <a:latin typeface="Calibri"/>
                          <a:ea typeface="KoPub돋움체 Medium"/>
                        </a:defRPr>
                      </a:lvl5pPr>
                      <a:lvl6pPr marL="2286000" algn="l" defTabSz="495285" rtl="0" eaLnBrk="1" latinLnBrk="1" hangingPunct="1">
                        <a:defRPr sz="1950" kern="1200">
                          <a:solidFill>
                            <a:schemeClr val="dk1"/>
                          </a:solidFill>
                          <a:latin typeface="Calibri"/>
                          <a:ea typeface="KoPub돋움체 Medium"/>
                        </a:defRPr>
                      </a:lvl6pPr>
                      <a:lvl7pPr marL="2743200" algn="l" defTabSz="495285" rtl="0" eaLnBrk="1" latinLnBrk="1" hangingPunct="1">
                        <a:defRPr sz="1950" kern="1200">
                          <a:solidFill>
                            <a:schemeClr val="dk1"/>
                          </a:solidFill>
                          <a:latin typeface="Calibri"/>
                          <a:ea typeface="KoPub돋움체 Medium"/>
                        </a:defRPr>
                      </a:lvl7pPr>
                      <a:lvl8pPr marL="3200400" algn="l" defTabSz="495285" rtl="0" eaLnBrk="1" latinLnBrk="1" hangingPunct="1">
                        <a:defRPr sz="1950" kern="1200">
                          <a:solidFill>
                            <a:schemeClr val="dk1"/>
                          </a:solidFill>
                          <a:latin typeface="Calibri"/>
                          <a:ea typeface="KoPub돋움체 Medium"/>
                        </a:defRPr>
                      </a:lvl8pPr>
                      <a:lvl9pPr marL="3657600" algn="l" defTabSz="495285" rtl="0" eaLnBrk="1" latinLnBrk="1" hangingPunct="1">
                        <a:defRPr sz="1950" kern="1200">
                          <a:solidFill>
                            <a:schemeClr val="dk1"/>
                          </a:solidFill>
                          <a:latin typeface="Calibri"/>
                          <a:ea typeface="KoPub돋움체 Medium"/>
                        </a:defRPr>
                      </a:lvl9pPr>
                    </a:lstStyle>
                    <a:p>
                      <a:pPr marL="0" marR="0" lvl="0" indent="0" defTabSz="914400" eaLnBrk="1" fontAlgn="auto" latinLnBrk="1" hangingPunct="1">
                        <a:lnSpc>
                          <a:spcPts val="1000"/>
                        </a:lnSpc>
                        <a:spcBef>
                          <a:spcPts val="0"/>
                        </a:spcBef>
                        <a:spcAft>
                          <a:spcPts val="0"/>
                        </a:spcAft>
                        <a:buClrTx/>
                        <a:buSzTx/>
                        <a:buFontTx/>
                        <a:buNone/>
                        <a:tabLst/>
                        <a:defRPr/>
                      </a:pPr>
                      <a:r>
                        <a:rPr lang="de-DE" altLang="ko-KR" sz="9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cs typeface="+mn-cs"/>
                        </a:rPr>
                        <a:t>T: +82 2 2112 4089</a:t>
                      </a:r>
                      <a:endParaRPr lang="ko-KR" altLang="en-US" sz="9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cs typeface="+mn-cs"/>
                      </a:endParaRPr>
                    </a:p>
                  </a:txBody>
                  <a:tcPr marL="0" marR="0" marT="18000" marB="36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78635">
                <a:tc>
                  <a:txBody>
                    <a:bodyPr/>
                    <a:lstStyle>
                      <a:lvl1pPr marL="0" algn="l" defTabSz="495285" rtl="0" eaLnBrk="1" latinLnBrk="1" hangingPunct="1">
                        <a:defRPr sz="1950" kern="1200">
                          <a:solidFill>
                            <a:schemeClr val="dk1"/>
                          </a:solidFill>
                          <a:latin typeface="Calibri"/>
                          <a:ea typeface="KoPub돋움체 Medium"/>
                        </a:defRPr>
                      </a:lvl1pPr>
                      <a:lvl2pPr marL="457200" algn="l" defTabSz="495285" rtl="0" eaLnBrk="1" latinLnBrk="1" hangingPunct="1">
                        <a:defRPr sz="1950" kern="1200">
                          <a:solidFill>
                            <a:schemeClr val="dk1"/>
                          </a:solidFill>
                          <a:latin typeface="Calibri"/>
                          <a:ea typeface="KoPub돋움체 Medium"/>
                        </a:defRPr>
                      </a:lvl2pPr>
                      <a:lvl3pPr marL="914400" algn="l" defTabSz="495285" rtl="0" eaLnBrk="1" latinLnBrk="1" hangingPunct="1">
                        <a:defRPr sz="1950" kern="1200">
                          <a:solidFill>
                            <a:schemeClr val="dk1"/>
                          </a:solidFill>
                          <a:latin typeface="Calibri"/>
                          <a:ea typeface="KoPub돋움체 Medium"/>
                        </a:defRPr>
                      </a:lvl3pPr>
                      <a:lvl4pPr marL="1371600" algn="l" defTabSz="495285" rtl="0" eaLnBrk="1" latinLnBrk="1" hangingPunct="1">
                        <a:defRPr sz="1950" kern="1200">
                          <a:solidFill>
                            <a:schemeClr val="dk1"/>
                          </a:solidFill>
                          <a:latin typeface="Calibri"/>
                          <a:ea typeface="KoPub돋움체 Medium"/>
                        </a:defRPr>
                      </a:lvl4pPr>
                      <a:lvl5pPr marL="1828800" algn="l" defTabSz="495285" rtl="0" eaLnBrk="1" latinLnBrk="1" hangingPunct="1">
                        <a:defRPr sz="1950" kern="1200">
                          <a:solidFill>
                            <a:schemeClr val="dk1"/>
                          </a:solidFill>
                          <a:latin typeface="Calibri"/>
                          <a:ea typeface="KoPub돋움체 Medium"/>
                        </a:defRPr>
                      </a:lvl5pPr>
                      <a:lvl6pPr marL="2286000" algn="l" defTabSz="495285" rtl="0" eaLnBrk="1" latinLnBrk="1" hangingPunct="1">
                        <a:defRPr sz="1950" kern="1200">
                          <a:solidFill>
                            <a:schemeClr val="dk1"/>
                          </a:solidFill>
                          <a:latin typeface="Calibri"/>
                          <a:ea typeface="KoPub돋움체 Medium"/>
                        </a:defRPr>
                      </a:lvl6pPr>
                      <a:lvl7pPr marL="2743200" algn="l" defTabSz="495285" rtl="0" eaLnBrk="1" latinLnBrk="1" hangingPunct="1">
                        <a:defRPr sz="1950" kern="1200">
                          <a:solidFill>
                            <a:schemeClr val="dk1"/>
                          </a:solidFill>
                          <a:latin typeface="Calibri"/>
                          <a:ea typeface="KoPub돋움체 Medium"/>
                        </a:defRPr>
                      </a:lvl7pPr>
                      <a:lvl8pPr marL="3200400" algn="l" defTabSz="495285" rtl="0" eaLnBrk="1" latinLnBrk="1" hangingPunct="1">
                        <a:defRPr sz="1950" kern="1200">
                          <a:solidFill>
                            <a:schemeClr val="dk1"/>
                          </a:solidFill>
                          <a:latin typeface="Calibri"/>
                          <a:ea typeface="KoPub돋움체 Medium"/>
                        </a:defRPr>
                      </a:lvl8pPr>
                      <a:lvl9pPr marL="3657600" algn="l" defTabSz="495285" rtl="0" eaLnBrk="1" latinLnBrk="1" hangingPunct="1">
                        <a:defRPr sz="1950" kern="1200">
                          <a:solidFill>
                            <a:schemeClr val="dk1"/>
                          </a:solidFill>
                          <a:latin typeface="Calibri"/>
                          <a:ea typeface="KoPub돋움체 Medium"/>
                        </a:defRPr>
                      </a:lvl9pPr>
                    </a:lstStyle>
                    <a:p>
                      <a:pPr marL="0" marR="0" lvl="0" indent="0" defTabSz="914400" eaLnBrk="1" fontAlgn="auto" latinLnBrk="1" hangingPunct="1">
                        <a:lnSpc>
                          <a:spcPts val="1000"/>
                        </a:lnSpc>
                        <a:spcBef>
                          <a:spcPts val="0"/>
                        </a:spcBef>
                        <a:spcAft>
                          <a:spcPts val="0"/>
                        </a:spcAft>
                        <a:buClrTx/>
                        <a:buSzTx/>
                        <a:buFontTx/>
                        <a:buNone/>
                        <a:tabLst/>
                        <a:defRPr/>
                      </a:pPr>
                      <a:r>
                        <a:rPr lang="en-US" altLang="ko-KR" sz="9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cs typeface="+mn-cs"/>
                        </a:rPr>
                        <a:t>E: gyulimkim@kr.kpmg.com</a:t>
                      </a:r>
                      <a:endParaRPr lang="ko-KR" altLang="en-US" sz="9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cs typeface="+mn-cs"/>
                      </a:endParaRPr>
                    </a:p>
                  </a:txBody>
                  <a:tcPr marL="0" marR="0" marT="18000" marB="36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1456">
                <a:tc>
                  <a:txBody>
                    <a:bodyPr/>
                    <a:lstStyle>
                      <a:lvl1pPr marL="0" algn="l" defTabSz="495285" rtl="0" eaLnBrk="1" latinLnBrk="1" hangingPunct="1">
                        <a:defRPr sz="1950" kern="1200">
                          <a:solidFill>
                            <a:schemeClr val="dk1"/>
                          </a:solidFill>
                          <a:latin typeface="Calibri"/>
                          <a:ea typeface="KoPub돋움체 Medium"/>
                        </a:defRPr>
                      </a:lvl1pPr>
                      <a:lvl2pPr marL="457200" algn="l" defTabSz="495285" rtl="0" eaLnBrk="1" latinLnBrk="1" hangingPunct="1">
                        <a:defRPr sz="1950" kern="1200">
                          <a:solidFill>
                            <a:schemeClr val="dk1"/>
                          </a:solidFill>
                          <a:latin typeface="Calibri"/>
                          <a:ea typeface="KoPub돋움체 Medium"/>
                        </a:defRPr>
                      </a:lvl2pPr>
                      <a:lvl3pPr marL="914400" algn="l" defTabSz="495285" rtl="0" eaLnBrk="1" latinLnBrk="1" hangingPunct="1">
                        <a:defRPr sz="1950" kern="1200">
                          <a:solidFill>
                            <a:schemeClr val="dk1"/>
                          </a:solidFill>
                          <a:latin typeface="Calibri"/>
                          <a:ea typeface="KoPub돋움체 Medium"/>
                        </a:defRPr>
                      </a:lvl3pPr>
                      <a:lvl4pPr marL="1371600" algn="l" defTabSz="495285" rtl="0" eaLnBrk="1" latinLnBrk="1" hangingPunct="1">
                        <a:defRPr sz="1950" kern="1200">
                          <a:solidFill>
                            <a:schemeClr val="dk1"/>
                          </a:solidFill>
                          <a:latin typeface="Calibri"/>
                          <a:ea typeface="KoPub돋움체 Medium"/>
                        </a:defRPr>
                      </a:lvl4pPr>
                      <a:lvl5pPr marL="1828800" algn="l" defTabSz="495285" rtl="0" eaLnBrk="1" latinLnBrk="1" hangingPunct="1">
                        <a:defRPr sz="1950" kern="1200">
                          <a:solidFill>
                            <a:schemeClr val="dk1"/>
                          </a:solidFill>
                          <a:latin typeface="Calibri"/>
                          <a:ea typeface="KoPub돋움체 Medium"/>
                        </a:defRPr>
                      </a:lvl5pPr>
                      <a:lvl6pPr marL="2286000" algn="l" defTabSz="495285" rtl="0" eaLnBrk="1" latinLnBrk="1" hangingPunct="1">
                        <a:defRPr sz="1950" kern="1200">
                          <a:solidFill>
                            <a:schemeClr val="dk1"/>
                          </a:solidFill>
                          <a:latin typeface="Calibri"/>
                          <a:ea typeface="KoPub돋움체 Medium"/>
                        </a:defRPr>
                      </a:lvl6pPr>
                      <a:lvl7pPr marL="2743200" algn="l" defTabSz="495285" rtl="0" eaLnBrk="1" latinLnBrk="1" hangingPunct="1">
                        <a:defRPr sz="1950" kern="1200">
                          <a:solidFill>
                            <a:schemeClr val="dk1"/>
                          </a:solidFill>
                          <a:latin typeface="Calibri"/>
                          <a:ea typeface="KoPub돋움체 Medium"/>
                        </a:defRPr>
                      </a:lvl7pPr>
                      <a:lvl8pPr marL="3200400" algn="l" defTabSz="495285" rtl="0" eaLnBrk="1" latinLnBrk="1" hangingPunct="1">
                        <a:defRPr sz="1950" kern="1200">
                          <a:solidFill>
                            <a:schemeClr val="dk1"/>
                          </a:solidFill>
                          <a:latin typeface="Calibri"/>
                          <a:ea typeface="KoPub돋움체 Medium"/>
                        </a:defRPr>
                      </a:lvl8pPr>
                      <a:lvl9pPr marL="3657600" algn="l" defTabSz="495285" rtl="0" eaLnBrk="1" latinLnBrk="1" hangingPunct="1">
                        <a:defRPr sz="1950" kern="1200">
                          <a:solidFill>
                            <a:schemeClr val="dk1"/>
                          </a:solidFill>
                          <a:latin typeface="Calibri"/>
                          <a:ea typeface="KoPub돋움체 Medium"/>
                        </a:defRPr>
                      </a:lvl9pPr>
                    </a:lstStyle>
                    <a:p>
                      <a:pPr marL="0" latinLnBrk="1">
                        <a:lnSpc>
                          <a:spcPts val="1000"/>
                        </a:lnSpc>
                      </a:pPr>
                      <a:endParaRPr lang="en-US" altLang="ko-KR" sz="10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cs typeface="+mn-cs"/>
                      </a:endParaRPr>
                    </a:p>
                  </a:txBody>
                  <a:tcPr marL="0" marR="0" marT="18000" marB="36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6546737"/>
                  </a:ext>
                </a:extLst>
              </a:tr>
            </a:tbl>
          </a:graphicData>
        </a:graphic>
      </p:graphicFrame>
      <p:sp>
        <p:nvSpPr>
          <p:cNvPr id="5" name="Text Placeholder 2">
            <a:extLst>
              <a:ext uri="{FF2B5EF4-FFF2-40B4-BE49-F238E27FC236}">
                <a16:creationId xmlns:a16="http://schemas.microsoft.com/office/drawing/2014/main" id="{A344B177-00BA-CE1D-37E1-176FD5651CA1}"/>
              </a:ext>
            </a:extLst>
          </p:cNvPr>
          <p:cNvSpPr txBox="1">
            <a:spLocks/>
          </p:cNvSpPr>
          <p:nvPr/>
        </p:nvSpPr>
        <p:spPr>
          <a:xfrm>
            <a:off x="728665" y="4592483"/>
            <a:ext cx="3262407" cy="215444"/>
          </a:xfrm>
          <a:prstGeom prst="rect">
            <a:avLst/>
          </a:prstGeom>
        </p:spPr>
        <p:txBody>
          <a:bodyPr wrap="square" lIns="0" tIns="0" rIns="0" bIns="0">
            <a:spAutoFit/>
          </a:bodyPr>
          <a:lstStyle>
            <a:lvl1pPr marL="0" indent="0" algn="l" defTabSz="457200" rtl="0" eaLnBrk="1" latinLnBrk="0" hangingPunct="1">
              <a:spcBef>
                <a:spcPct val="20000"/>
              </a:spcBef>
              <a:buFont typeface="Arial"/>
              <a:buNone/>
              <a:defRPr sz="1050" b="1" i="0" kern="1200">
                <a:solidFill>
                  <a:srgbClr val="00338D"/>
                </a:solidFill>
                <a:latin typeface="Univers for KPMG"/>
                <a:ea typeface="+mn-ea"/>
                <a:cs typeface="Univers for KPMG"/>
              </a:defRPr>
            </a:lvl1pPr>
            <a:lvl2pPr marL="0" indent="0" algn="l" defTabSz="457200" rtl="0" eaLnBrk="1" latinLnBrk="0" hangingPunct="1">
              <a:spcBef>
                <a:spcPct val="20000"/>
              </a:spcBef>
              <a:buFont typeface="Arial"/>
              <a:buNone/>
              <a:defRPr sz="1050" kern="1200">
                <a:solidFill>
                  <a:srgbClr val="00338D"/>
                </a:solidFill>
                <a:latin typeface="Univers for KPMG"/>
                <a:ea typeface="+mn-ea"/>
                <a:cs typeface="Univers for KPMG"/>
              </a:defRPr>
            </a:lvl2pPr>
            <a:lvl3pPr marL="228600" indent="-228600" algn="l" defTabSz="457200" rtl="0" eaLnBrk="1" latinLnBrk="0" hangingPunct="1">
              <a:spcBef>
                <a:spcPct val="20000"/>
              </a:spcBef>
              <a:buFont typeface="Univers for KPMG"/>
              <a:buChar char="—"/>
              <a:defRPr sz="1050" kern="1200">
                <a:solidFill>
                  <a:srgbClr val="00338D"/>
                </a:solidFill>
                <a:latin typeface="Univers for KPMG"/>
                <a:ea typeface="+mn-ea"/>
                <a:cs typeface="Univers for KPMG"/>
              </a:defRPr>
            </a:lvl3pPr>
            <a:lvl4pPr marL="457200" indent="-228600" algn="l" defTabSz="457200" rtl="0" eaLnBrk="1" latinLnBrk="0" hangingPunct="1">
              <a:spcBef>
                <a:spcPct val="20000"/>
              </a:spcBef>
              <a:buFont typeface="Arial"/>
              <a:buChar char="–"/>
              <a:defRPr sz="1050" kern="1200">
                <a:solidFill>
                  <a:srgbClr val="00338D"/>
                </a:solidFill>
                <a:latin typeface="Univers for KPMG"/>
                <a:ea typeface="+mn-ea"/>
                <a:cs typeface="Univers for KPMG"/>
              </a:defRPr>
            </a:lvl4pPr>
            <a:lvl5pPr marL="0" indent="0" algn="l" defTabSz="457200" rtl="0" eaLnBrk="1" latinLnBrk="0" hangingPunct="1">
              <a:spcBef>
                <a:spcPct val="20000"/>
              </a:spcBef>
              <a:buFont typeface="Arial"/>
              <a:buNone/>
              <a:defRPr sz="1050" kern="1200">
                <a:solidFill>
                  <a:srgbClr val="00A3A1"/>
                </a:solidFill>
                <a:latin typeface="Univers for KPMG"/>
                <a:ea typeface="+mn-ea"/>
                <a:cs typeface="Univers for KPMG"/>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tabLst>
                <a:tab pos="381554" algn="l"/>
              </a:tabLst>
            </a:pPr>
            <a:r>
              <a:rPr lang="ko-KR" altLang="en-US" sz="1400" b="0" dirty="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삼정</a:t>
            </a:r>
            <a:r>
              <a:rPr lang="en-US" altLang="ko-KR" sz="1400" b="0" dirty="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KPMG </a:t>
            </a:r>
            <a:r>
              <a:rPr lang="ko-KR" altLang="en-US" sz="1400" b="0" dirty="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rPr>
              <a:t>경제연구원</a:t>
            </a:r>
            <a:endParaRPr lang="en-US" altLang="ko-KR" sz="1400" b="0" dirty="0">
              <a:ln>
                <a:solidFill>
                  <a:srgbClr val="0091DA">
                    <a:alpha val="0"/>
                  </a:srgbClr>
                </a:solidFill>
              </a:ln>
              <a:solidFill>
                <a:prstClr val="white"/>
              </a:solidFill>
              <a:latin typeface="KoPub돋움체 Bold" panose="00000800000000000000" pitchFamily="2" charset="-127"/>
              <a:ea typeface="KoPub돋움체 Bold" panose="00000800000000000000" pitchFamily="2" charset="-127"/>
            </a:endParaRPr>
          </a:p>
        </p:txBody>
      </p:sp>
      <p:graphicFrame>
        <p:nvGraphicFramePr>
          <p:cNvPr id="6" name="표 5">
            <a:extLst>
              <a:ext uri="{FF2B5EF4-FFF2-40B4-BE49-F238E27FC236}">
                <a16:creationId xmlns:a16="http://schemas.microsoft.com/office/drawing/2014/main" id="{2909A240-A90D-C641-B4BA-B7168EAC92F5}"/>
              </a:ext>
            </a:extLst>
          </p:cNvPr>
          <p:cNvGraphicFramePr>
            <a:graphicFrameLocks noGrp="1"/>
          </p:cNvGraphicFramePr>
          <p:nvPr>
            <p:extLst>
              <p:ext uri="{D42A27DB-BD31-4B8C-83A1-F6EECF244321}">
                <p14:modId xmlns:p14="http://schemas.microsoft.com/office/powerpoint/2010/main" val="733654601"/>
              </p:ext>
            </p:extLst>
          </p:nvPr>
        </p:nvGraphicFramePr>
        <p:xfrm>
          <a:off x="2508183" y="4995289"/>
          <a:ext cx="2010076" cy="884808"/>
        </p:xfrm>
        <a:graphic>
          <a:graphicData uri="http://schemas.openxmlformats.org/drawingml/2006/table">
            <a:tbl>
              <a:tblPr firstRow="1" bandRow="1"/>
              <a:tblGrid>
                <a:gridCol w="2010076">
                  <a:extLst>
                    <a:ext uri="{9D8B030D-6E8A-4147-A177-3AD203B41FA5}">
                      <a16:colId xmlns:a16="http://schemas.microsoft.com/office/drawing/2014/main" val="20000"/>
                    </a:ext>
                  </a:extLst>
                </a:gridCol>
              </a:tblGrid>
              <a:tr h="178635">
                <a:tc>
                  <a:txBody>
                    <a:bodyPr/>
                    <a:lstStyle>
                      <a:lvl1pPr marL="0" algn="l" defTabSz="495285" rtl="0" eaLnBrk="1" latinLnBrk="1" hangingPunct="1">
                        <a:defRPr sz="1950" b="1" kern="1200">
                          <a:solidFill>
                            <a:schemeClr val="lt1"/>
                          </a:solidFill>
                          <a:latin typeface="Calibri"/>
                          <a:ea typeface="KoPub돋움체 Medium"/>
                        </a:defRPr>
                      </a:lvl1pPr>
                      <a:lvl2pPr marL="457200" algn="l" defTabSz="495285" rtl="0" eaLnBrk="1" latinLnBrk="1" hangingPunct="1">
                        <a:defRPr sz="1950" b="1" kern="1200">
                          <a:solidFill>
                            <a:schemeClr val="lt1"/>
                          </a:solidFill>
                          <a:latin typeface="Calibri"/>
                          <a:ea typeface="KoPub돋움체 Medium"/>
                        </a:defRPr>
                      </a:lvl2pPr>
                      <a:lvl3pPr marL="914400" algn="l" defTabSz="495285" rtl="0" eaLnBrk="1" latinLnBrk="1" hangingPunct="1">
                        <a:defRPr sz="1950" b="1" kern="1200">
                          <a:solidFill>
                            <a:schemeClr val="lt1"/>
                          </a:solidFill>
                          <a:latin typeface="Calibri"/>
                          <a:ea typeface="KoPub돋움체 Medium"/>
                        </a:defRPr>
                      </a:lvl3pPr>
                      <a:lvl4pPr marL="1371600" algn="l" defTabSz="495285" rtl="0" eaLnBrk="1" latinLnBrk="1" hangingPunct="1">
                        <a:defRPr sz="1950" b="1" kern="1200">
                          <a:solidFill>
                            <a:schemeClr val="lt1"/>
                          </a:solidFill>
                          <a:latin typeface="Calibri"/>
                          <a:ea typeface="KoPub돋움체 Medium"/>
                        </a:defRPr>
                      </a:lvl4pPr>
                      <a:lvl5pPr marL="1828800" algn="l" defTabSz="495285" rtl="0" eaLnBrk="1" latinLnBrk="1" hangingPunct="1">
                        <a:defRPr sz="1950" b="1" kern="1200">
                          <a:solidFill>
                            <a:schemeClr val="lt1"/>
                          </a:solidFill>
                          <a:latin typeface="Calibri"/>
                          <a:ea typeface="KoPub돋움체 Medium"/>
                        </a:defRPr>
                      </a:lvl5pPr>
                      <a:lvl6pPr marL="2286000" algn="l" defTabSz="495285" rtl="0" eaLnBrk="1" latinLnBrk="1" hangingPunct="1">
                        <a:defRPr sz="1950" b="1" kern="1200">
                          <a:solidFill>
                            <a:schemeClr val="lt1"/>
                          </a:solidFill>
                          <a:latin typeface="Calibri"/>
                          <a:ea typeface="KoPub돋움체 Medium"/>
                        </a:defRPr>
                      </a:lvl6pPr>
                      <a:lvl7pPr marL="2743200" algn="l" defTabSz="495285" rtl="0" eaLnBrk="1" latinLnBrk="1" hangingPunct="1">
                        <a:defRPr sz="1950" b="1" kern="1200">
                          <a:solidFill>
                            <a:schemeClr val="lt1"/>
                          </a:solidFill>
                          <a:latin typeface="Calibri"/>
                          <a:ea typeface="KoPub돋움체 Medium"/>
                        </a:defRPr>
                      </a:lvl7pPr>
                      <a:lvl8pPr marL="3200400" algn="l" defTabSz="495285" rtl="0" eaLnBrk="1" latinLnBrk="1" hangingPunct="1">
                        <a:defRPr sz="1950" b="1" kern="1200">
                          <a:solidFill>
                            <a:schemeClr val="lt1"/>
                          </a:solidFill>
                          <a:latin typeface="Calibri"/>
                          <a:ea typeface="KoPub돋움체 Medium"/>
                        </a:defRPr>
                      </a:lvl8pPr>
                      <a:lvl9pPr marL="3657600" algn="l" defTabSz="495285" rtl="0" eaLnBrk="1" latinLnBrk="1" hangingPunct="1">
                        <a:defRPr sz="1950" b="1" kern="1200">
                          <a:solidFill>
                            <a:schemeClr val="lt1"/>
                          </a:solidFill>
                          <a:latin typeface="Calibri"/>
                          <a:ea typeface="KoPub돋움체 Medium"/>
                        </a:defRPr>
                      </a:lvl9pPr>
                    </a:lstStyle>
                    <a:p>
                      <a:pPr latinLnBrk="1">
                        <a:lnSpc>
                          <a:spcPts val="1000"/>
                        </a:lnSpc>
                      </a:pPr>
                      <a:r>
                        <a:rPr lang="ko-KR" altLang="en-US" sz="900" b="1" spc="0" dirty="0" err="1">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곽호경</a:t>
                      </a:r>
                      <a:endParaRPr lang="ko-KR" altLang="en-US" sz="9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endParaRPr>
                    </a:p>
                  </a:txBody>
                  <a:tcPr marL="0" marR="0" marT="18000" marB="36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8635">
                <a:tc>
                  <a:txBody>
                    <a:bodyPr/>
                    <a:lstStyle>
                      <a:lvl1pPr marL="0" algn="l" defTabSz="495285" rtl="0" eaLnBrk="1" latinLnBrk="1" hangingPunct="1">
                        <a:defRPr sz="1950" kern="1200">
                          <a:solidFill>
                            <a:schemeClr val="dk1"/>
                          </a:solidFill>
                          <a:latin typeface="Calibri"/>
                          <a:ea typeface="KoPub돋움체 Medium"/>
                        </a:defRPr>
                      </a:lvl1pPr>
                      <a:lvl2pPr marL="457200" algn="l" defTabSz="495285" rtl="0" eaLnBrk="1" latinLnBrk="1" hangingPunct="1">
                        <a:defRPr sz="1950" kern="1200">
                          <a:solidFill>
                            <a:schemeClr val="dk1"/>
                          </a:solidFill>
                          <a:latin typeface="Calibri"/>
                          <a:ea typeface="KoPub돋움체 Medium"/>
                        </a:defRPr>
                      </a:lvl2pPr>
                      <a:lvl3pPr marL="914400" algn="l" defTabSz="495285" rtl="0" eaLnBrk="1" latinLnBrk="1" hangingPunct="1">
                        <a:defRPr sz="1950" kern="1200">
                          <a:solidFill>
                            <a:schemeClr val="dk1"/>
                          </a:solidFill>
                          <a:latin typeface="Calibri"/>
                          <a:ea typeface="KoPub돋움체 Medium"/>
                        </a:defRPr>
                      </a:lvl3pPr>
                      <a:lvl4pPr marL="1371600" algn="l" defTabSz="495285" rtl="0" eaLnBrk="1" latinLnBrk="1" hangingPunct="1">
                        <a:defRPr sz="1950" kern="1200">
                          <a:solidFill>
                            <a:schemeClr val="dk1"/>
                          </a:solidFill>
                          <a:latin typeface="Calibri"/>
                          <a:ea typeface="KoPub돋움체 Medium"/>
                        </a:defRPr>
                      </a:lvl4pPr>
                      <a:lvl5pPr marL="1828800" algn="l" defTabSz="495285" rtl="0" eaLnBrk="1" latinLnBrk="1" hangingPunct="1">
                        <a:defRPr sz="1950" kern="1200">
                          <a:solidFill>
                            <a:schemeClr val="dk1"/>
                          </a:solidFill>
                          <a:latin typeface="Calibri"/>
                          <a:ea typeface="KoPub돋움체 Medium"/>
                        </a:defRPr>
                      </a:lvl5pPr>
                      <a:lvl6pPr marL="2286000" algn="l" defTabSz="495285" rtl="0" eaLnBrk="1" latinLnBrk="1" hangingPunct="1">
                        <a:defRPr sz="1950" kern="1200">
                          <a:solidFill>
                            <a:schemeClr val="dk1"/>
                          </a:solidFill>
                          <a:latin typeface="Calibri"/>
                          <a:ea typeface="KoPub돋움체 Medium"/>
                        </a:defRPr>
                      </a:lvl6pPr>
                      <a:lvl7pPr marL="2743200" algn="l" defTabSz="495285" rtl="0" eaLnBrk="1" latinLnBrk="1" hangingPunct="1">
                        <a:defRPr sz="1950" kern="1200">
                          <a:solidFill>
                            <a:schemeClr val="dk1"/>
                          </a:solidFill>
                          <a:latin typeface="Calibri"/>
                          <a:ea typeface="KoPub돋움체 Medium"/>
                        </a:defRPr>
                      </a:lvl7pPr>
                      <a:lvl8pPr marL="3200400" algn="l" defTabSz="495285" rtl="0" eaLnBrk="1" latinLnBrk="1" hangingPunct="1">
                        <a:defRPr sz="1950" kern="1200">
                          <a:solidFill>
                            <a:schemeClr val="dk1"/>
                          </a:solidFill>
                          <a:latin typeface="Calibri"/>
                          <a:ea typeface="KoPub돋움체 Medium"/>
                        </a:defRPr>
                      </a:lvl8pPr>
                      <a:lvl9pPr marL="3657600" algn="l" defTabSz="495285" rtl="0" eaLnBrk="1" latinLnBrk="1" hangingPunct="1">
                        <a:defRPr sz="1950" kern="1200">
                          <a:solidFill>
                            <a:schemeClr val="dk1"/>
                          </a:solidFill>
                          <a:latin typeface="Calibri"/>
                          <a:ea typeface="KoPub돋움체 Medium"/>
                        </a:defRPr>
                      </a:lvl9pPr>
                    </a:lstStyle>
                    <a:p>
                      <a:pPr marL="0" marR="0" lvl="0" indent="0" defTabSz="914400" eaLnBrk="1" fontAlgn="auto" latinLnBrk="1" hangingPunct="1">
                        <a:lnSpc>
                          <a:spcPts val="1000"/>
                        </a:lnSpc>
                        <a:spcBef>
                          <a:spcPts val="0"/>
                        </a:spcBef>
                        <a:spcAft>
                          <a:spcPts val="0"/>
                        </a:spcAft>
                        <a:buClrTx/>
                        <a:buSzTx/>
                        <a:buFontTx/>
                        <a:buNone/>
                        <a:tabLst/>
                        <a:defRPr/>
                      </a:pPr>
                      <a:r>
                        <a:rPr lang="ko-KR" altLang="en-US" sz="9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수석연구원 </a:t>
                      </a:r>
                    </a:p>
                  </a:txBody>
                  <a:tcPr marL="0" marR="0" marT="18000" marB="36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78635">
                <a:tc>
                  <a:txBody>
                    <a:bodyPr/>
                    <a:lstStyle>
                      <a:lvl1pPr marL="0" algn="l" defTabSz="495285" rtl="0" eaLnBrk="1" latinLnBrk="1" hangingPunct="1">
                        <a:defRPr sz="1950" kern="1200">
                          <a:solidFill>
                            <a:schemeClr val="dk1"/>
                          </a:solidFill>
                          <a:latin typeface="Calibri"/>
                          <a:ea typeface="KoPub돋움체 Medium"/>
                        </a:defRPr>
                      </a:lvl1pPr>
                      <a:lvl2pPr marL="457200" algn="l" defTabSz="495285" rtl="0" eaLnBrk="1" latinLnBrk="1" hangingPunct="1">
                        <a:defRPr sz="1950" kern="1200">
                          <a:solidFill>
                            <a:schemeClr val="dk1"/>
                          </a:solidFill>
                          <a:latin typeface="Calibri"/>
                          <a:ea typeface="KoPub돋움체 Medium"/>
                        </a:defRPr>
                      </a:lvl2pPr>
                      <a:lvl3pPr marL="914400" algn="l" defTabSz="495285" rtl="0" eaLnBrk="1" latinLnBrk="1" hangingPunct="1">
                        <a:defRPr sz="1950" kern="1200">
                          <a:solidFill>
                            <a:schemeClr val="dk1"/>
                          </a:solidFill>
                          <a:latin typeface="Calibri"/>
                          <a:ea typeface="KoPub돋움체 Medium"/>
                        </a:defRPr>
                      </a:lvl3pPr>
                      <a:lvl4pPr marL="1371600" algn="l" defTabSz="495285" rtl="0" eaLnBrk="1" latinLnBrk="1" hangingPunct="1">
                        <a:defRPr sz="1950" kern="1200">
                          <a:solidFill>
                            <a:schemeClr val="dk1"/>
                          </a:solidFill>
                          <a:latin typeface="Calibri"/>
                          <a:ea typeface="KoPub돋움체 Medium"/>
                        </a:defRPr>
                      </a:lvl4pPr>
                      <a:lvl5pPr marL="1828800" algn="l" defTabSz="495285" rtl="0" eaLnBrk="1" latinLnBrk="1" hangingPunct="1">
                        <a:defRPr sz="1950" kern="1200">
                          <a:solidFill>
                            <a:schemeClr val="dk1"/>
                          </a:solidFill>
                          <a:latin typeface="Calibri"/>
                          <a:ea typeface="KoPub돋움체 Medium"/>
                        </a:defRPr>
                      </a:lvl5pPr>
                      <a:lvl6pPr marL="2286000" algn="l" defTabSz="495285" rtl="0" eaLnBrk="1" latinLnBrk="1" hangingPunct="1">
                        <a:defRPr sz="1950" kern="1200">
                          <a:solidFill>
                            <a:schemeClr val="dk1"/>
                          </a:solidFill>
                          <a:latin typeface="Calibri"/>
                          <a:ea typeface="KoPub돋움체 Medium"/>
                        </a:defRPr>
                      </a:lvl6pPr>
                      <a:lvl7pPr marL="2743200" algn="l" defTabSz="495285" rtl="0" eaLnBrk="1" latinLnBrk="1" hangingPunct="1">
                        <a:defRPr sz="1950" kern="1200">
                          <a:solidFill>
                            <a:schemeClr val="dk1"/>
                          </a:solidFill>
                          <a:latin typeface="Calibri"/>
                          <a:ea typeface="KoPub돋움체 Medium"/>
                        </a:defRPr>
                      </a:lvl7pPr>
                      <a:lvl8pPr marL="3200400" algn="l" defTabSz="495285" rtl="0" eaLnBrk="1" latinLnBrk="1" hangingPunct="1">
                        <a:defRPr sz="1950" kern="1200">
                          <a:solidFill>
                            <a:schemeClr val="dk1"/>
                          </a:solidFill>
                          <a:latin typeface="Calibri"/>
                          <a:ea typeface="KoPub돋움체 Medium"/>
                        </a:defRPr>
                      </a:lvl8pPr>
                      <a:lvl9pPr marL="3657600" algn="l" defTabSz="495285" rtl="0" eaLnBrk="1" latinLnBrk="1" hangingPunct="1">
                        <a:defRPr sz="1950" kern="1200">
                          <a:solidFill>
                            <a:schemeClr val="dk1"/>
                          </a:solidFill>
                          <a:latin typeface="Calibri"/>
                          <a:ea typeface="KoPub돋움체 Medium"/>
                        </a:defRPr>
                      </a:lvl9pPr>
                    </a:lstStyle>
                    <a:p>
                      <a:pPr marL="0" marR="0" lvl="0" indent="0" defTabSz="914400" eaLnBrk="1" fontAlgn="auto" latinLnBrk="1" hangingPunct="1">
                        <a:lnSpc>
                          <a:spcPts val="1000"/>
                        </a:lnSpc>
                        <a:spcBef>
                          <a:spcPts val="0"/>
                        </a:spcBef>
                        <a:spcAft>
                          <a:spcPts val="0"/>
                        </a:spcAft>
                        <a:buClrTx/>
                        <a:buSzTx/>
                        <a:buFontTx/>
                        <a:buNone/>
                        <a:tabLst/>
                        <a:defRPr/>
                      </a:pPr>
                      <a:r>
                        <a:rPr lang="de-DE" altLang="ko-KR" sz="9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T: +82 2 2112 </a:t>
                      </a:r>
                      <a:r>
                        <a:rPr lang="de-DE" altLang="ko-KR" sz="9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cs typeface="+mn-cs"/>
                        </a:rPr>
                        <a:t>7962</a:t>
                      </a:r>
                      <a:endParaRPr lang="ko-KR" altLang="en-US" sz="9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cs typeface="+mn-cs"/>
                      </a:endParaRPr>
                    </a:p>
                  </a:txBody>
                  <a:tcPr marL="0" marR="0" marT="18000" marB="36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68671">
                <a:tc>
                  <a:txBody>
                    <a:bodyPr/>
                    <a:lstStyle>
                      <a:lvl1pPr marL="0" algn="l" defTabSz="495285" rtl="0" eaLnBrk="1" latinLnBrk="1" hangingPunct="1">
                        <a:defRPr sz="1950" kern="1200">
                          <a:solidFill>
                            <a:schemeClr val="dk1"/>
                          </a:solidFill>
                          <a:latin typeface="Calibri"/>
                          <a:ea typeface="KoPub돋움체 Medium"/>
                        </a:defRPr>
                      </a:lvl1pPr>
                      <a:lvl2pPr marL="457200" algn="l" defTabSz="495285" rtl="0" eaLnBrk="1" latinLnBrk="1" hangingPunct="1">
                        <a:defRPr sz="1950" kern="1200">
                          <a:solidFill>
                            <a:schemeClr val="dk1"/>
                          </a:solidFill>
                          <a:latin typeface="Calibri"/>
                          <a:ea typeface="KoPub돋움체 Medium"/>
                        </a:defRPr>
                      </a:lvl2pPr>
                      <a:lvl3pPr marL="914400" algn="l" defTabSz="495285" rtl="0" eaLnBrk="1" latinLnBrk="1" hangingPunct="1">
                        <a:defRPr sz="1950" kern="1200">
                          <a:solidFill>
                            <a:schemeClr val="dk1"/>
                          </a:solidFill>
                          <a:latin typeface="Calibri"/>
                          <a:ea typeface="KoPub돋움체 Medium"/>
                        </a:defRPr>
                      </a:lvl3pPr>
                      <a:lvl4pPr marL="1371600" algn="l" defTabSz="495285" rtl="0" eaLnBrk="1" latinLnBrk="1" hangingPunct="1">
                        <a:defRPr sz="1950" kern="1200">
                          <a:solidFill>
                            <a:schemeClr val="dk1"/>
                          </a:solidFill>
                          <a:latin typeface="Calibri"/>
                          <a:ea typeface="KoPub돋움체 Medium"/>
                        </a:defRPr>
                      </a:lvl4pPr>
                      <a:lvl5pPr marL="1828800" algn="l" defTabSz="495285" rtl="0" eaLnBrk="1" latinLnBrk="1" hangingPunct="1">
                        <a:defRPr sz="1950" kern="1200">
                          <a:solidFill>
                            <a:schemeClr val="dk1"/>
                          </a:solidFill>
                          <a:latin typeface="Calibri"/>
                          <a:ea typeface="KoPub돋움체 Medium"/>
                        </a:defRPr>
                      </a:lvl5pPr>
                      <a:lvl6pPr marL="2286000" algn="l" defTabSz="495285" rtl="0" eaLnBrk="1" latinLnBrk="1" hangingPunct="1">
                        <a:defRPr sz="1950" kern="1200">
                          <a:solidFill>
                            <a:schemeClr val="dk1"/>
                          </a:solidFill>
                          <a:latin typeface="Calibri"/>
                          <a:ea typeface="KoPub돋움체 Medium"/>
                        </a:defRPr>
                      </a:lvl6pPr>
                      <a:lvl7pPr marL="2743200" algn="l" defTabSz="495285" rtl="0" eaLnBrk="1" latinLnBrk="1" hangingPunct="1">
                        <a:defRPr sz="1950" kern="1200">
                          <a:solidFill>
                            <a:schemeClr val="dk1"/>
                          </a:solidFill>
                          <a:latin typeface="Calibri"/>
                          <a:ea typeface="KoPub돋움체 Medium"/>
                        </a:defRPr>
                      </a:lvl7pPr>
                      <a:lvl8pPr marL="3200400" algn="l" defTabSz="495285" rtl="0" eaLnBrk="1" latinLnBrk="1" hangingPunct="1">
                        <a:defRPr sz="1950" kern="1200">
                          <a:solidFill>
                            <a:schemeClr val="dk1"/>
                          </a:solidFill>
                          <a:latin typeface="Calibri"/>
                          <a:ea typeface="KoPub돋움체 Medium"/>
                        </a:defRPr>
                      </a:lvl8pPr>
                      <a:lvl9pPr marL="3657600" algn="l" defTabSz="495285" rtl="0" eaLnBrk="1" latinLnBrk="1" hangingPunct="1">
                        <a:defRPr sz="1950" kern="1200">
                          <a:solidFill>
                            <a:schemeClr val="dk1"/>
                          </a:solidFill>
                          <a:latin typeface="Calibri"/>
                          <a:ea typeface="KoPub돋움체 Medium"/>
                        </a:defRPr>
                      </a:lvl9pPr>
                    </a:lstStyle>
                    <a:p>
                      <a:pPr marL="0" marR="0" lvl="0" indent="0" defTabSz="914400" eaLnBrk="1" fontAlgn="auto" latinLnBrk="1" hangingPunct="1">
                        <a:lnSpc>
                          <a:spcPts val="900"/>
                        </a:lnSpc>
                        <a:spcBef>
                          <a:spcPts val="0"/>
                        </a:spcBef>
                        <a:spcAft>
                          <a:spcPts val="0"/>
                        </a:spcAft>
                        <a:buClrTx/>
                        <a:buSzTx/>
                        <a:buFontTx/>
                        <a:buNone/>
                        <a:tabLst/>
                        <a:defRPr/>
                      </a:pPr>
                      <a:r>
                        <a:rPr lang="en-US" altLang="ko-KR" sz="900" b="1" spc="0" baseline="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E: hokyungkwak@kr.kpmg.com</a:t>
                      </a:r>
                      <a:endParaRPr lang="ko-KR" altLang="en-US" sz="900" b="1" spc="0" baseline="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endParaRPr>
                    </a:p>
                  </a:txBody>
                  <a:tcPr marL="0" marR="0" marT="18000" marB="36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8671">
                <a:tc>
                  <a:txBody>
                    <a:bodyPr/>
                    <a:lstStyle>
                      <a:lvl1pPr marL="0" algn="l" defTabSz="495285" rtl="0" eaLnBrk="1" latinLnBrk="1" hangingPunct="1">
                        <a:defRPr sz="1950" kern="1200">
                          <a:solidFill>
                            <a:schemeClr val="dk1"/>
                          </a:solidFill>
                          <a:latin typeface="Calibri"/>
                          <a:ea typeface="KoPub돋움체 Medium"/>
                        </a:defRPr>
                      </a:lvl1pPr>
                      <a:lvl2pPr marL="457200" algn="l" defTabSz="495285" rtl="0" eaLnBrk="1" latinLnBrk="1" hangingPunct="1">
                        <a:defRPr sz="1950" kern="1200">
                          <a:solidFill>
                            <a:schemeClr val="dk1"/>
                          </a:solidFill>
                          <a:latin typeface="Calibri"/>
                          <a:ea typeface="KoPub돋움체 Medium"/>
                        </a:defRPr>
                      </a:lvl2pPr>
                      <a:lvl3pPr marL="914400" algn="l" defTabSz="495285" rtl="0" eaLnBrk="1" latinLnBrk="1" hangingPunct="1">
                        <a:defRPr sz="1950" kern="1200">
                          <a:solidFill>
                            <a:schemeClr val="dk1"/>
                          </a:solidFill>
                          <a:latin typeface="Calibri"/>
                          <a:ea typeface="KoPub돋움체 Medium"/>
                        </a:defRPr>
                      </a:lvl3pPr>
                      <a:lvl4pPr marL="1371600" algn="l" defTabSz="495285" rtl="0" eaLnBrk="1" latinLnBrk="1" hangingPunct="1">
                        <a:defRPr sz="1950" kern="1200">
                          <a:solidFill>
                            <a:schemeClr val="dk1"/>
                          </a:solidFill>
                          <a:latin typeface="Calibri"/>
                          <a:ea typeface="KoPub돋움체 Medium"/>
                        </a:defRPr>
                      </a:lvl4pPr>
                      <a:lvl5pPr marL="1828800" algn="l" defTabSz="495285" rtl="0" eaLnBrk="1" latinLnBrk="1" hangingPunct="1">
                        <a:defRPr sz="1950" kern="1200">
                          <a:solidFill>
                            <a:schemeClr val="dk1"/>
                          </a:solidFill>
                          <a:latin typeface="Calibri"/>
                          <a:ea typeface="KoPub돋움체 Medium"/>
                        </a:defRPr>
                      </a:lvl5pPr>
                      <a:lvl6pPr marL="2286000" algn="l" defTabSz="495285" rtl="0" eaLnBrk="1" latinLnBrk="1" hangingPunct="1">
                        <a:defRPr sz="1950" kern="1200">
                          <a:solidFill>
                            <a:schemeClr val="dk1"/>
                          </a:solidFill>
                          <a:latin typeface="Calibri"/>
                          <a:ea typeface="KoPub돋움체 Medium"/>
                        </a:defRPr>
                      </a:lvl6pPr>
                      <a:lvl7pPr marL="2743200" algn="l" defTabSz="495285" rtl="0" eaLnBrk="1" latinLnBrk="1" hangingPunct="1">
                        <a:defRPr sz="1950" kern="1200">
                          <a:solidFill>
                            <a:schemeClr val="dk1"/>
                          </a:solidFill>
                          <a:latin typeface="Calibri"/>
                          <a:ea typeface="KoPub돋움체 Medium"/>
                        </a:defRPr>
                      </a:lvl7pPr>
                      <a:lvl8pPr marL="3200400" algn="l" defTabSz="495285" rtl="0" eaLnBrk="1" latinLnBrk="1" hangingPunct="1">
                        <a:defRPr sz="1950" kern="1200">
                          <a:solidFill>
                            <a:schemeClr val="dk1"/>
                          </a:solidFill>
                          <a:latin typeface="Calibri"/>
                          <a:ea typeface="KoPub돋움체 Medium"/>
                        </a:defRPr>
                      </a:lvl8pPr>
                      <a:lvl9pPr marL="3657600" algn="l" defTabSz="495285" rtl="0" eaLnBrk="1" latinLnBrk="1" hangingPunct="1">
                        <a:defRPr sz="1950" kern="1200">
                          <a:solidFill>
                            <a:schemeClr val="dk1"/>
                          </a:solidFill>
                          <a:latin typeface="Calibri"/>
                          <a:ea typeface="KoPub돋움체 Medium"/>
                        </a:defRPr>
                      </a:lvl9pPr>
                    </a:lstStyle>
                    <a:p>
                      <a:pPr latinLnBrk="1">
                        <a:lnSpc>
                          <a:spcPts val="900"/>
                        </a:lnSpc>
                      </a:pPr>
                      <a:endParaRPr lang="en-US" altLang="ko-KR" sz="9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endParaRPr>
                    </a:p>
                  </a:txBody>
                  <a:tcPr marL="0" marR="0" marT="18000" marB="36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6546737"/>
                  </a:ext>
                </a:extLst>
              </a:tr>
            </a:tbl>
          </a:graphicData>
        </a:graphic>
      </p:graphicFrame>
      <p:graphicFrame>
        <p:nvGraphicFramePr>
          <p:cNvPr id="7" name="표 6">
            <a:extLst>
              <a:ext uri="{FF2B5EF4-FFF2-40B4-BE49-F238E27FC236}">
                <a16:creationId xmlns:a16="http://schemas.microsoft.com/office/drawing/2014/main" id="{3E5CB4B8-D4C0-FB03-8AFE-5AC31A512241}"/>
              </a:ext>
            </a:extLst>
          </p:cNvPr>
          <p:cNvGraphicFramePr>
            <a:graphicFrameLocks noGrp="1"/>
          </p:cNvGraphicFramePr>
          <p:nvPr>
            <p:extLst>
              <p:ext uri="{D42A27DB-BD31-4B8C-83A1-F6EECF244321}">
                <p14:modId xmlns:p14="http://schemas.microsoft.com/office/powerpoint/2010/main" val="4081579292"/>
              </p:ext>
            </p:extLst>
          </p:nvPr>
        </p:nvGraphicFramePr>
        <p:xfrm>
          <a:off x="4566457" y="4996303"/>
          <a:ext cx="2010076" cy="713904"/>
        </p:xfrm>
        <a:graphic>
          <a:graphicData uri="http://schemas.openxmlformats.org/drawingml/2006/table">
            <a:tbl>
              <a:tblPr firstRow="1" bandRow="1"/>
              <a:tblGrid>
                <a:gridCol w="2010076">
                  <a:extLst>
                    <a:ext uri="{9D8B030D-6E8A-4147-A177-3AD203B41FA5}">
                      <a16:colId xmlns:a16="http://schemas.microsoft.com/office/drawing/2014/main" val="20000"/>
                    </a:ext>
                  </a:extLst>
                </a:gridCol>
              </a:tblGrid>
              <a:tr h="178635">
                <a:tc>
                  <a:txBody>
                    <a:bodyPr/>
                    <a:lstStyle>
                      <a:lvl1pPr marL="0" algn="l" defTabSz="495285" rtl="0" eaLnBrk="1" latinLnBrk="1" hangingPunct="1">
                        <a:defRPr sz="1950" b="1" kern="1200">
                          <a:solidFill>
                            <a:schemeClr val="lt1"/>
                          </a:solidFill>
                          <a:latin typeface="Calibri"/>
                          <a:ea typeface="KoPub돋움체 Medium"/>
                        </a:defRPr>
                      </a:lvl1pPr>
                      <a:lvl2pPr marL="457200" algn="l" defTabSz="495285" rtl="0" eaLnBrk="1" latinLnBrk="1" hangingPunct="1">
                        <a:defRPr sz="1950" b="1" kern="1200">
                          <a:solidFill>
                            <a:schemeClr val="lt1"/>
                          </a:solidFill>
                          <a:latin typeface="Calibri"/>
                          <a:ea typeface="KoPub돋움체 Medium"/>
                        </a:defRPr>
                      </a:lvl2pPr>
                      <a:lvl3pPr marL="914400" algn="l" defTabSz="495285" rtl="0" eaLnBrk="1" latinLnBrk="1" hangingPunct="1">
                        <a:defRPr sz="1950" b="1" kern="1200">
                          <a:solidFill>
                            <a:schemeClr val="lt1"/>
                          </a:solidFill>
                          <a:latin typeface="Calibri"/>
                          <a:ea typeface="KoPub돋움체 Medium"/>
                        </a:defRPr>
                      </a:lvl3pPr>
                      <a:lvl4pPr marL="1371600" algn="l" defTabSz="495285" rtl="0" eaLnBrk="1" latinLnBrk="1" hangingPunct="1">
                        <a:defRPr sz="1950" b="1" kern="1200">
                          <a:solidFill>
                            <a:schemeClr val="lt1"/>
                          </a:solidFill>
                          <a:latin typeface="Calibri"/>
                          <a:ea typeface="KoPub돋움체 Medium"/>
                        </a:defRPr>
                      </a:lvl4pPr>
                      <a:lvl5pPr marL="1828800" algn="l" defTabSz="495285" rtl="0" eaLnBrk="1" latinLnBrk="1" hangingPunct="1">
                        <a:defRPr sz="1950" b="1" kern="1200">
                          <a:solidFill>
                            <a:schemeClr val="lt1"/>
                          </a:solidFill>
                          <a:latin typeface="Calibri"/>
                          <a:ea typeface="KoPub돋움체 Medium"/>
                        </a:defRPr>
                      </a:lvl5pPr>
                      <a:lvl6pPr marL="2286000" algn="l" defTabSz="495285" rtl="0" eaLnBrk="1" latinLnBrk="1" hangingPunct="1">
                        <a:defRPr sz="1950" b="1" kern="1200">
                          <a:solidFill>
                            <a:schemeClr val="lt1"/>
                          </a:solidFill>
                          <a:latin typeface="Calibri"/>
                          <a:ea typeface="KoPub돋움체 Medium"/>
                        </a:defRPr>
                      </a:lvl6pPr>
                      <a:lvl7pPr marL="2743200" algn="l" defTabSz="495285" rtl="0" eaLnBrk="1" latinLnBrk="1" hangingPunct="1">
                        <a:defRPr sz="1950" b="1" kern="1200">
                          <a:solidFill>
                            <a:schemeClr val="lt1"/>
                          </a:solidFill>
                          <a:latin typeface="Calibri"/>
                          <a:ea typeface="KoPub돋움체 Medium"/>
                        </a:defRPr>
                      </a:lvl7pPr>
                      <a:lvl8pPr marL="3200400" algn="l" defTabSz="495285" rtl="0" eaLnBrk="1" latinLnBrk="1" hangingPunct="1">
                        <a:defRPr sz="1950" b="1" kern="1200">
                          <a:solidFill>
                            <a:schemeClr val="lt1"/>
                          </a:solidFill>
                          <a:latin typeface="Calibri"/>
                          <a:ea typeface="KoPub돋움체 Medium"/>
                        </a:defRPr>
                      </a:lvl8pPr>
                      <a:lvl9pPr marL="3657600" algn="l" defTabSz="495285" rtl="0" eaLnBrk="1" latinLnBrk="1" hangingPunct="1">
                        <a:defRPr sz="1950" b="1" kern="1200">
                          <a:solidFill>
                            <a:schemeClr val="lt1"/>
                          </a:solidFill>
                          <a:latin typeface="Calibri"/>
                          <a:ea typeface="KoPub돋움체 Medium"/>
                        </a:defRPr>
                      </a:lvl9pPr>
                    </a:lstStyle>
                    <a:p>
                      <a:pPr latinLnBrk="1">
                        <a:lnSpc>
                          <a:spcPts val="1000"/>
                        </a:lnSpc>
                      </a:pPr>
                      <a:r>
                        <a:rPr lang="ko-KR" altLang="en-US" sz="9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최연경</a:t>
                      </a:r>
                    </a:p>
                  </a:txBody>
                  <a:tcPr marL="0" marR="0" marT="18000" marB="36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8635">
                <a:tc>
                  <a:txBody>
                    <a:bodyPr/>
                    <a:lstStyle>
                      <a:lvl1pPr marL="0" algn="l" defTabSz="495285" rtl="0" eaLnBrk="1" latinLnBrk="1" hangingPunct="1">
                        <a:defRPr sz="1950" kern="1200">
                          <a:solidFill>
                            <a:schemeClr val="dk1"/>
                          </a:solidFill>
                          <a:latin typeface="Calibri"/>
                          <a:ea typeface="KoPub돋움체 Medium"/>
                        </a:defRPr>
                      </a:lvl1pPr>
                      <a:lvl2pPr marL="457200" algn="l" defTabSz="495285" rtl="0" eaLnBrk="1" latinLnBrk="1" hangingPunct="1">
                        <a:defRPr sz="1950" kern="1200">
                          <a:solidFill>
                            <a:schemeClr val="dk1"/>
                          </a:solidFill>
                          <a:latin typeface="Calibri"/>
                          <a:ea typeface="KoPub돋움체 Medium"/>
                        </a:defRPr>
                      </a:lvl2pPr>
                      <a:lvl3pPr marL="914400" algn="l" defTabSz="495285" rtl="0" eaLnBrk="1" latinLnBrk="1" hangingPunct="1">
                        <a:defRPr sz="1950" kern="1200">
                          <a:solidFill>
                            <a:schemeClr val="dk1"/>
                          </a:solidFill>
                          <a:latin typeface="Calibri"/>
                          <a:ea typeface="KoPub돋움체 Medium"/>
                        </a:defRPr>
                      </a:lvl3pPr>
                      <a:lvl4pPr marL="1371600" algn="l" defTabSz="495285" rtl="0" eaLnBrk="1" latinLnBrk="1" hangingPunct="1">
                        <a:defRPr sz="1950" kern="1200">
                          <a:solidFill>
                            <a:schemeClr val="dk1"/>
                          </a:solidFill>
                          <a:latin typeface="Calibri"/>
                          <a:ea typeface="KoPub돋움체 Medium"/>
                        </a:defRPr>
                      </a:lvl4pPr>
                      <a:lvl5pPr marL="1828800" algn="l" defTabSz="495285" rtl="0" eaLnBrk="1" latinLnBrk="1" hangingPunct="1">
                        <a:defRPr sz="1950" kern="1200">
                          <a:solidFill>
                            <a:schemeClr val="dk1"/>
                          </a:solidFill>
                          <a:latin typeface="Calibri"/>
                          <a:ea typeface="KoPub돋움체 Medium"/>
                        </a:defRPr>
                      </a:lvl5pPr>
                      <a:lvl6pPr marL="2286000" algn="l" defTabSz="495285" rtl="0" eaLnBrk="1" latinLnBrk="1" hangingPunct="1">
                        <a:defRPr sz="1950" kern="1200">
                          <a:solidFill>
                            <a:schemeClr val="dk1"/>
                          </a:solidFill>
                          <a:latin typeface="Calibri"/>
                          <a:ea typeface="KoPub돋움체 Medium"/>
                        </a:defRPr>
                      </a:lvl6pPr>
                      <a:lvl7pPr marL="2743200" algn="l" defTabSz="495285" rtl="0" eaLnBrk="1" latinLnBrk="1" hangingPunct="1">
                        <a:defRPr sz="1950" kern="1200">
                          <a:solidFill>
                            <a:schemeClr val="dk1"/>
                          </a:solidFill>
                          <a:latin typeface="Calibri"/>
                          <a:ea typeface="KoPub돋움체 Medium"/>
                        </a:defRPr>
                      </a:lvl7pPr>
                      <a:lvl8pPr marL="3200400" algn="l" defTabSz="495285" rtl="0" eaLnBrk="1" latinLnBrk="1" hangingPunct="1">
                        <a:defRPr sz="1950" kern="1200">
                          <a:solidFill>
                            <a:schemeClr val="dk1"/>
                          </a:solidFill>
                          <a:latin typeface="Calibri"/>
                          <a:ea typeface="KoPub돋움체 Medium"/>
                        </a:defRPr>
                      </a:lvl8pPr>
                      <a:lvl9pPr marL="3657600" algn="l" defTabSz="495285" rtl="0" eaLnBrk="1" latinLnBrk="1" hangingPunct="1">
                        <a:defRPr sz="1950" kern="1200">
                          <a:solidFill>
                            <a:schemeClr val="dk1"/>
                          </a:solidFill>
                          <a:latin typeface="Calibri"/>
                          <a:ea typeface="KoPub돋움체 Medium"/>
                        </a:defRPr>
                      </a:lvl9pPr>
                    </a:lstStyle>
                    <a:p>
                      <a:pPr marL="0" marR="0" lvl="0" indent="0" defTabSz="914400" eaLnBrk="1" fontAlgn="auto" latinLnBrk="1" hangingPunct="1">
                        <a:lnSpc>
                          <a:spcPts val="1000"/>
                        </a:lnSpc>
                        <a:spcBef>
                          <a:spcPts val="0"/>
                        </a:spcBef>
                        <a:spcAft>
                          <a:spcPts val="0"/>
                        </a:spcAft>
                        <a:buClrTx/>
                        <a:buSzTx/>
                        <a:buFontTx/>
                        <a:buNone/>
                        <a:tabLst/>
                        <a:defRPr/>
                      </a:pPr>
                      <a:r>
                        <a:rPr lang="ko-KR" altLang="en-US" sz="9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책임연구원 </a:t>
                      </a:r>
                    </a:p>
                  </a:txBody>
                  <a:tcPr marL="0" marR="0" marT="18000" marB="36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78635">
                <a:tc>
                  <a:txBody>
                    <a:bodyPr/>
                    <a:lstStyle>
                      <a:lvl1pPr marL="0" algn="l" defTabSz="495285" rtl="0" eaLnBrk="1" latinLnBrk="1" hangingPunct="1">
                        <a:defRPr sz="1950" kern="1200">
                          <a:solidFill>
                            <a:schemeClr val="dk1"/>
                          </a:solidFill>
                          <a:latin typeface="Calibri"/>
                          <a:ea typeface="KoPub돋움체 Medium"/>
                        </a:defRPr>
                      </a:lvl1pPr>
                      <a:lvl2pPr marL="457200" algn="l" defTabSz="495285" rtl="0" eaLnBrk="1" latinLnBrk="1" hangingPunct="1">
                        <a:defRPr sz="1950" kern="1200">
                          <a:solidFill>
                            <a:schemeClr val="dk1"/>
                          </a:solidFill>
                          <a:latin typeface="Calibri"/>
                          <a:ea typeface="KoPub돋움체 Medium"/>
                        </a:defRPr>
                      </a:lvl2pPr>
                      <a:lvl3pPr marL="914400" algn="l" defTabSz="495285" rtl="0" eaLnBrk="1" latinLnBrk="1" hangingPunct="1">
                        <a:defRPr sz="1950" kern="1200">
                          <a:solidFill>
                            <a:schemeClr val="dk1"/>
                          </a:solidFill>
                          <a:latin typeface="Calibri"/>
                          <a:ea typeface="KoPub돋움체 Medium"/>
                        </a:defRPr>
                      </a:lvl3pPr>
                      <a:lvl4pPr marL="1371600" algn="l" defTabSz="495285" rtl="0" eaLnBrk="1" latinLnBrk="1" hangingPunct="1">
                        <a:defRPr sz="1950" kern="1200">
                          <a:solidFill>
                            <a:schemeClr val="dk1"/>
                          </a:solidFill>
                          <a:latin typeface="Calibri"/>
                          <a:ea typeface="KoPub돋움체 Medium"/>
                        </a:defRPr>
                      </a:lvl4pPr>
                      <a:lvl5pPr marL="1828800" algn="l" defTabSz="495285" rtl="0" eaLnBrk="1" latinLnBrk="1" hangingPunct="1">
                        <a:defRPr sz="1950" kern="1200">
                          <a:solidFill>
                            <a:schemeClr val="dk1"/>
                          </a:solidFill>
                          <a:latin typeface="Calibri"/>
                          <a:ea typeface="KoPub돋움체 Medium"/>
                        </a:defRPr>
                      </a:lvl5pPr>
                      <a:lvl6pPr marL="2286000" algn="l" defTabSz="495285" rtl="0" eaLnBrk="1" latinLnBrk="1" hangingPunct="1">
                        <a:defRPr sz="1950" kern="1200">
                          <a:solidFill>
                            <a:schemeClr val="dk1"/>
                          </a:solidFill>
                          <a:latin typeface="Calibri"/>
                          <a:ea typeface="KoPub돋움체 Medium"/>
                        </a:defRPr>
                      </a:lvl6pPr>
                      <a:lvl7pPr marL="2743200" algn="l" defTabSz="495285" rtl="0" eaLnBrk="1" latinLnBrk="1" hangingPunct="1">
                        <a:defRPr sz="1950" kern="1200">
                          <a:solidFill>
                            <a:schemeClr val="dk1"/>
                          </a:solidFill>
                          <a:latin typeface="Calibri"/>
                          <a:ea typeface="KoPub돋움체 Medium"/>
                        </a:defRPr>
                      </a:lvl7pPr>
                      <a:lvl8pPr marL="3200400" algn="l" defTabSz="495285" rtl="0" eaLnBrk="1" latinLnBrk="1" hangingPunct="1">
                        <a:defRPr sz="1950" kern="1200">
                          <a:solidFill>
                            <a:schemeClr val="dk1"/>
                          </a:solidFill>
                          <a:latin typeface="Calibri"/>
                          <a:ea typeface="KoPub돋움체 Medium"/>
                        </a:defRPr>
                      </a:lvl8pPr>
                      <a:lvl9pPr marL="3657600" algn="l" defTabSz="495285" rtl="0" eaLnBrk="1" latinLnBrk="1" hangingPunct="1">
                        <a:defRPr sz="1950" kern="1200">
                          <a:solidFill>
                            <a:schemeClr val="dk1"/>
                          </a:solidFill>
                          <a:latin typeface="Calibri"/>
                          <a:ea typeface="KoPub돋움체 Medium"/>
                        </a:defRPr>
                      </a:lvl9pPr>
                    </a:lstStyle>
                    <a:p>
                      <a:pPr marL="0" marR="0" lvl="0" indent="0" defTabSz="914400" eaLnBrk="1" fontAlgn="auto" latinLnBrk="1" hangingPunct="1">
                        <a:lnSpc>
                          <a:spcPts val="1000"/>
                        </a:lnSpc>
                        <a:spcBef>
                          <a:spcPts val="0"/>
                        </a:spcBef>
                        <a:spcAft>
                          <a:spcPts val="0"/>
                        </a:spcAft>
                        <a:buClrTx/>
                        <a:buSzTx/>
                        <a:buFontTx/>
                        <a:buNone/>
                        <a:tabLst/>
                        <a:defRPr/>
                      </a:pPr>
                      <a:r>
                        <a:rPr lang="de-DE" altLang="ko-KR" sz="9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T: +82 2 2112 7769</a:t>
                      </a:r>
                      <a:endParaRPr lang="ko-KR" altLang="en-US" sz="900" b="1" spc="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endParaRPr>
                    </a:p>
                  </a:txBody>
                  <a:tcPr marL="0" marR="0" marT="18000" marB="36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68671">
                <a:tc>
                  <a:txBody>
                    <a:bodyPr/>
                    <a:lstStyle>
                      <a:lvl1pPr marL="0" algn="l" defTabSz="495285" rtl="0" eaLnBrk="1" latinLnBrk="1" hangingPunct="1">
                        <a:defRPr sz="1950" kern="1200">
                          <a:solidFill>
                            <a:schemeClr val="dk1"/>
                          </a:solidFill>
                          <a:latin typeface="Calibri"/>
                          <a:ea typeface="KoPub돋움체 Medium"/>
                        </a:defRPr>
                      </a:lvl1pPr>
                      <a:lvl2pPr marL="457200" algn="l" defTabSz="495285" rtl="0" eaLnBrk="1" latinLnBrk="1" hangingPunct="1">
                        <a:defRPr sz="1950" kern="1200">
                          <a:solidFill>
                            <a:schemeClr val="dk1"/>
                          </a:solidFill>
                          <a:latin typeface="Calibri"/>
                          <a:ea typeface="KoPub돋움체 Medium"/>
                        </a:defRPr>
                      </a:lvl2pPr>
                      <a:lvl3pPr marL="914400" algn="l" defTabSz="495285" rtl="0" eaLnBrk="1" latinLnBrk="1" hangingPunct="1">
                        <a:defRPr sz="1950" kern="1200">
                          <a:solidFill>
                            <a:schemeClr val="dk1"/>
                          </a:solidFill>
                          <a:latin typeface="Calibri"/>
                          <a:ea typeface="KoPub돋움체 Medium"/>
                        </a:defRPr>
                      </a:lvl3pPr>
                      <a:lvl4pPr marL="1371600" algn="l" defTabSz="495285" rtl="0" eaLnBrk="1" latinLnBrk="1" hangingPunct="1">
                        <a:defRPr sz="1950" kern="1200">
                          <a:solidFill>
                            <a:schemeClr val="dk1"/>
                          </a:solidFill>
                          <a:latin typeface="Calibri"/>
                          <a:ea typeface="KoPub돋움체 Medium"/>
                        </a:defRPr>
                      </a:lvl4pPr>
                      <a:lvl5pPr marL="1828800" algn="l" defTabSz="495285" rtl="0" eaLnBrk="1" latinLnBrk="1" hangingPunct="1">
                        <a:defRPr sz="1950" kern="1200">
                          <a:solidFill>
                            <a:schemeClr val="dk1"/>
                          </a:solidFill>
                          <a:latin typeface="Calibri"/>
                          <a:ea typeface="KoPub돋움체 Medium"/>
                        </a:defRPr>
                      </a:lvl5pPr>
                      <a:lvl6pPr marL="2286000" algn="l" defTabSz="495285" rtl="0" eaLnBrk="1" latinLnBrk="1" hangingPunct="1">
                        <a:defRPr sz="1950" kern="1200">
                          <a:solidFill>
                            <a:schemeClr val="dk1"/>
                          </a:solidFill>
                          <a:latin typeface="Calibri"/>
                          <a:ea typeface="KoPub돋움체 Medium"/>
                        </a:defRPr>
                      </a:lvl6pPr>
                      <a:lvl7pPr marL="2743200" algn="l" defTabSz="495285" rtl="0" eaLnBrk="1" latinLnBrk="1" hangingPunct="1">
                        <a:defRPr sz="1950" kern="1200">
                          <a:solidFill>
                            <a:schemeClr val="dk1"/>
                          </a:solidFill>
                          <a:latin typeface="Calibri"/>
                          <a:ea typeface="KoPub돋움체 Medium"/>
                        </a:defRPr>
                      </a:lvl7pPr>
                      <a:lvl8pPr marL="3200400" algn="l" defTabSz="495285" rtl="0" eaLnBrk="1" latinLnBrk="1" hangingPunct="1">
                        <a:defRPr sz="1950" kern="1200">
                          <a:solidFill>
                            <a:schemeClr val="dk1"/>
                          </a:solidFill>
                          <a:latin typeface="Calibri"/>
                          <a:ea typeface="KoPub돋움체 Medium"/>
                        </a:defRPr>
                      </a:lvl8pPr>
                      <a:lvl9pPr marL="3657600" algn="l" defTabSz="495285" rtl="0" eaLnBrk="1" latinLnBrk="1" hangingPunct="1">
                        <a:defRPr sz="1950" kern="1200">
                          <a:solidFill>
                            <a:schemeClr val="dk1"/>
                          </a:solidFill>
                          <a:latin typeface="Calibri"/>
                          <a:ea typeface="KoPub돋움체 Medium"/>
                        </a:defRPr>
                      </a:lvl9pPr>
                    </a:lstStyle>
                    <a:p>
                      <a:pPr marL="0" marR="0" lvl="0" indent="0" defTabSz="914400" eaLnBrk="1" fontAlgn="auto" latinLnBrk="1" hangingPunct="1">
                        <a:lnSpc>
                          <a:spcPts val="900"/>
                        </a:lnSpc>
                        <a:spcBef>
                          <a:spcPts val="0"/>
                        </a:spcBef>
                        <a:spcAft>
                          <a:spcPts val="0"/>
                        </a:spcAft>
                        <a:buClrTx/>
                        <a:buSzTx/>
                        <a:buFontTx/>
                        <a:buNone/>
                        <a:tabLst/>
                        <a:defRPr/>
                      </a:pPr>
                      <a:r>
                        <a:rPr lang="en-US" altLang="ko-KR" sz="900" b="1" spc="0" baseline="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rPr>
                        <a:t>E: yeonkyungchoi@kr.kpmg.com</a:t>
                      </a:r>
                      <a:endParaRPr lang="ko-KR" altLang="en-US" sz="900" b="1" spc="0" baseline="0" dirty="0">
                        <a:ln>
                          <a:solidFill>
                            <a:schemeClr val="bg1">
                              <a:lumMod val="75000"/>
                              <a:alpha val="0"/>
                            </a:schemeClr>
                          </a:solidFill>
                        </a:ln>
                        <a:solidFill>
                          <a:schemeClr val="bg1"/>
                        </a:solidFill>
                        <a:latin typeface="KoPub돋움체 Medium" panose="00000600000000000000" pitchFamily="2" charset="-127"/>
                        <a:ea typeface="KoPub돋움체 Medium" panose="00000600000000000000" pitchFamily="2" charset="-127"/>
                      </a:endParaRPr>
                    </a:p>
                  </a:txBody>
                  <a:tcPr marL="0" marR="0" marT="18000" marB="360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8846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직사각형 28">
            <a:extLst>
              <a:ext uri="{FF2B5EF4-FFF2-40B4-BE49-F238E27FC236}">
                <a16:creationId xmlns:a16="http://schemas.microsoft.com/office/drawing/2014/main" id="{90C4C238-2B1F-50DB-02DD-C48C490AE6B7}"/>
              </a:ext>
            </a:extLst>
          </p:cNvPr>
          <p:cNvSpPr/>
          <p:nvPr/>
        </p:nvSpPr>
        <p:spPr>
          <a:xfrm>
            <a:off x="3863259" y="9091016"/>
            <a:ext cx="2217953" cy="1711781"/>
          </a:xfrm>
          <a:prstGeom prst="rect">
            <a:avLst/>
          </a:prstGeom>
        </p:spPr>
        <p:txBody>
          <a:bodyPr vert="horz" wrap="square" lIns="0" tIns="11206" rIns="0" bIns="0" rtlCol="0">
            <a:spAutoFit/>
          </a:bodyPr>
          <a:lstStyle/>
          <a:p>
            <a:pPr marL="11206" marR="4483">
              <a:spcBef>
                <a:spcPts val="88"/>
              </a:spcBef>
            </a:pPr>
            <a: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t>KPMG</a:t>
            </a:r>
            <a:r>
              <a:rPr lang="ko-KR" altLang="en-US" sz="1200" spc="-50" dirty="0">
                <a:ln>
                  <a:solidFill>
                    <a:srgbClr val="4B2884">
                      <a:alpha val="0"/>
                    </a:srgbClr>
                  </a:solidFill>
                </a:ln>
                <a:solidFill>
                  <a:schemeClr val="tx1">
                    <a:lumMod val="50000"/>
                    <a:lumOff val="50000"/>
                  </a:schemeClr>
                </a:solidFill>
                <a:latin typeface="KoPub돋움체 Bold"/>
                <a:ea typeface="KoPub돋움체 Bold"/>
                <a:cs typeface="Calibri"/>
              </a:rPr>
              <a:t>는 글로벌 벤처캐피털</a:t>
            </a:r>
            <a: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t>(Venture Capital, VC) </a:t>
            </a:r>
            <a:r>
              <a:rPr lang="ko-KR" altLang="en-US" sz="1200" spc="-50" dirty="0">
                <a:ln>
                  <a:solidFill>
                    <a:srgbClr val="4B2884">
                      <a:alpha val="0"/>
                    </a:srgbClr>
                  </a:solidFill>
                </a:ln>
                <a:solidFill>
                  <a:schemeClr val="tx1">
                    <a:lumMod val="50000"/>
                    <a:lumOff val="50000"/>
                  </a:schemeClr>
                </a:solidFill>
                <a:latin typeface="KoPub돋움체 Bold"/>
                <a:ea typeface="KoPub돋움체 Bold"/>
                <a:cs typeface="Calibri"/>
              </a:rPr>
              <a:t>투자 트렌드와 기회 및 위기 요소들을 </a:t>
            </a:r>
            <a: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t>Pitchbook </a:t>
            </a:r>
            <a:r>
              <a:rPr lang="ko-KR" altLang="en-US" sz="1200" spc="-50" dirty="0">
                <a:ln>
                  <a:solidFill>
                    <a:srgbClr val="4B2884">
                      <a:alpha val="0"/>
                    </a:srgbClr>
                  </a:solidFill>
                </a:ln>
                <a:solidFill>
                  <a:schemeClr val="tx1">
                    <a:lumMod val="50000"/>
                    <a:lumOff val="50000"/>
                  </a:schemeClr>
                </a:solidFill>
                <a:latin typeface="KoPub돋움체 Bold"/>
                <a:ea typeface="KoPub돋움체 Bold"/>
                <a:cs typeface="Calibri"/>
              </a:rPr>
              <a:t>데이터를 활용하여 분기별로 분석 보고서를 발간합니다</a:t>
            </a:r>
            <a: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t>. </a:t>
            </a:r>
          </a:p>
          <a:p>
            <a:pPr marL="11206" marR="4483">
              <a:spcBef>
                <a:spcPts val="88"/>
              </a:spcBef>
            </a:pPr>
            <a:endPar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endParaRPr>
          </a:p>
          <a:p>
            <a:pPr marL="11206" marR="4483">
              <a:spcBef>
                <a:spcPts val="88"/>
              </a:spcBef>
            </a:pPr>
            <a:r>
              <a:rPr lang="ko-KR" altLang="en-US" sz="1200" spc="-50" dirty="0">
                <a:ln>
                  <a:solidFill>
                    <a:srgbClr val="4B2884">
                      <a:alpha val="0"/>
                    </a:srgbClr>
                  </a:solidFill>
                </a:ln>
                <a:solidFill>
                  <a:schemeClr val="tx1">
                    <a:lumMod val="50000"/>
                    <a:lumOff val="50000"/>
                  </a:schemeClr>
                </a:solidFill>
                <a:latin typeface="KoPub돋움체 Bold"/>
                <a:ea typeface="KoPub돋움체 Bold"/>
                <a:cs typeface="Calibri"/>
              </a:rPr>
              <a:t>본 보고서는 KPMG Global이 발간한</a:t>
            </a:r>
            <a:endPar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endParaRPr>
          </a:p>
          <a:p>
            <a:pPr marL="11206" marR="4483">
              <a:spcBef>
                <a:spcPts val="88"/>
              </a:spcBef>
            </a:pPr>
            <a: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t>“Venture Pulse Q2 2023”</a:t>
            </a:r>
            <a:r>
              <a:rPr lang="ko-KR" altLang="en-US" sz="1200" spc="-50" dirty="0">
                <a:ln>
                  <a:solidFill>
                    <a:srgbClr val="4B2884">
                      <a:alpha val="0"/>
                    </a:srgbClr>
                  </a:solidFill>
                </a:ln>
                <a:solidFill>
                  <a:schemeClr val="tx1">
                    <a:lumMod val="50000"/>
                    <a:lumOff val="50000"/>
                  </a:schemeClr>
                </a:solidFill>
                <a:latin typeface="KoPub돋움체 Bold"/>
                <a:ea typeface="KoPub돋움체 Bold"/>
                <a:cs typeface="Calibri"/>
              </a:rPr>
              <a:t>의 </a:t>
            </a:r>
            <a:b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br>
            <a:r>
              <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rPr>
              <a:t>Brief </a:t>
            </a:r>
            <a:r>
              <a:rPr lang="ko-KR" altLang="en-US" sz="1200" spc="-50" dirty="0">
                <a:ln>
                  <a:solidFill>
                    <a:srgbClr val="4B2884">
                      <a:alpha val="0"/>
                    </a:srgbClr>
                  </a:solidFill>
                </a:ln>
                <a:solidFill>
                  <a:schemeClr val="tx1">
                    <a:lumMod val="50000"/>
                    <a:lumOff val="50000"/>
                  </a:schemeClr>
                </a:solidFill>
                <a:latin typeface="KoPub돋움체 Bold"/>
                <a:ea typeface="KoPub돋움체 Bold"/>
                <a:cs typeface="Calibri"/>
              </a:rPr>
              <a:t>요약본입니다. </a:t>
            </a:r>
            <a:endParaRPr lang="en-US" altLang="ko-KR" sz="1200" spc="-50" dirty="0">
              <a:ln>
                <a:solidFill>
                  <a:srgbClr val="4B2884">
                    <a:alpha val="0"/>
                  </a:srgbClr>
                </a:solidFill>
              </a:ln>
              <a:solidFill>
                <a:schemeClr val="tx1">
                  <a:lumMod val="50000"/>
                  <a:lumOff val="50000"/>
                </a:schemeClr>
              </a:solidFill>
              <a:latin typeface="KoPub돋움체 Bold"/>
              <a:ea typeface="KoPub돋움체 Bold"/>
              <a:cs typeface="Calibri"/>
            </a:endParaRPr>
          </a:p>
        </p:txBody>
      </p:sp>
      <p:sp>
        <p:nvSpPr>
          <p:cNvPr id="3" name="직사각형 2">
            <a:extLst>
              <a:ext uri="{FF2B5EF4-FFF2-40B4-BE49-F238E27FC236}">
                <a16:creationId xmlns:a16="http://schemas.microsoft.com/office/drawing/2014/main" id="{7816CA4C-C489-C8DA-1E1A-BF5C2BAA8497}"/>
              </a:ext>
            </a:extLst>
          </p:cNvPr>
          <p:cNvSpPr/>
          <p:nvPr/>
        </p:nvSpPr>
        <p:spPr>
          <a:xfrm>
            <a:off x="0" y="7176645"/>
            <a:ext cx="6858000" cy="1072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직사각형 29">
            <a:extLst>
              <a:ext uri="{FF2B5EF4-FFF2-40B4-BE49-F238E27FC236}">
                <a16:creationId xmlns:a16="http://schemas.microsoft.com/office/drawing/2014/main" id="{C80BF7AF-5A80-DF6B-BAF2-54A1B772DF13}"/>
              </a:ext>
            </a:extLst>
          </p:cNvPr>
          <p:cNvSpPr/>
          <p:nvPr/>
        </p:nvSpPr>
        <p:spPr>
          <a:xfrm>
            <a:off x="0" y="4968513"/>
            <a:ext cx="6858000" cy="1072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54B40B66-23B5-F34C-2D52-93ED2DBEFCC7}"/>
              </a:ext>
            </a:extLst>
          </p:cNvPr>
          <p:cNvSpPr txBox="1"/>
          <p:nvPr/>
        </p:nvSpPr>
        <p:spPr>
          <a:xfrm>
            <a:off x="1496420" y="1046473"/>
            <a:ext cx="3865161" cy="769441"/>
          </a:xfrm>
          <a:prstGeom prst="rect">
            <a:avLst/>
          </a:prstGeom>
          <a:noFill/>
        </p:spPr>
        <p:txBody>
          <a:bodyPr wrap="none" rtlCol="0">
            <a:spAutoFit/>
          </a:bodyPr>
          <a:lstStyle/>
          <a:p>
            <a:pPr algn="ct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2023</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년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분기</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algn="ct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글로벌 벤처캐피털</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(VC)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투자 동향 </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2" name="직사각형 11">
            <a:extLst>
              <a:ext uri="{FF2B5EF4-FFF2-40B4-BE49-F238E27FC236}">
                <a16:creationId xmlns:a16="http://schemas.microsoft.com/office/drawing/2014/main" id="{6BFE9962-4F9C-44AD-CFBE-B02D3243BDDD}"/>
              </a:ext>
            </a:extLst>
          </p:cNvPr>
          <p:cNvSpPr/>
          <p:nvPr/>
        </p:nvSpPr>
        <p:spPr>
          <a:xfrm>
            <a:off x="0" y="2811659"/>
            <a:ext cx="6858000" cy="1072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4" name="그림 13">
            <a:extLst>
              <a:ext uri="{FF2B5EF4-FFF2-40B4-BE49-F238E27FC236}">
                <a16:creationId xmlns:a16="http://schemas.microsoft.com/office/drawing/2014/main" id="{1BE851A7-580A-B8DE-EED3-DF87EC6DE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556" y="3017498"/>
            <a:ext cx="322886" cy="269690"/>
          </a:xfrm>
          <a:prstGeom prst="rect">
            <a:avLst/>
          </a:prstGeom>
        </p:spPr>
      </p:pic>
      <p:sp>
        <p:nvSpPr>
          <p:cNvPr id="15" name="TextBox 14">
            <a:extLst>
              <a:ext uri="{FF2B5EF4-FFF2-40B4-BE49-F238E27FC236}">
                <a16:creationId xmlns:a16="http://schemas.microsoft.com/office/drawing/2014/main" id="{E62B252B-1C1C-6BF9-FA4A-C743E3D33C3C}"/>
              </a:ext>
            </a:extLst>
          </p:cNvPr>
          <p:cNvSpPr txBox="1"/>
          <p:nvPr/>
        </p:nvSpPr>
        <p:spPr>
          <a:xfrm>
            <a:off x="1070044" y="2965225"/>
            <a:ext cx="5051400" cy="793038"/>
          </a:xfrm>
          <a:prstGeom prst="rect">
            <a:avLst/>
          </a:prstGeom>
          <a:noFill/>
        </p:spPr>
        <p:txBody>
          <a:bodyPr wrap="square" rtlCol="0">
            <a:spAutoFit/>
          </a:bodyPr>
          <a:lstStyle/>
          <a:p>
            <a:pPr algn="just">
              <a:lnSpc>
                <a:spcPct val="110000"/>
              </a:lnSpc>
            </a:pP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글로벌 경제 불확실성 등으로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2023</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년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2</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분기 전 세계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VC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투자 규모는 전년동기대비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49.4%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감소한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774</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억 달러</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(7,783</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건</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를 기록하며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6</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분기 연속 감소</a:t>
            </a:r>
          </a:p>
        </p:txBody>
      </p:sp>
      <p:pic>
        <p:nvPicPr>
          <p:cNvPr id="16" name="그림 15">
            <a:extLst>
              <a:ext uri="{FF2B5EF4-FFF2-40B4-BE49-F238E27FC236}">
                <a16:creationId xmlns:a16="http://schemas.microsoft.com/office/drawing/2014/main" id="{1126E2A2-4444-3D64-DC9B-20F0587D0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556" y="4190111"/>
            <a:ext cx="322886" cy="269690"/>
          </a:xfrm>
          <a:prstGeom prst="rect">
            <a:avLst/>
          </a:prstGeom>
        </p:spPr>
      </p:pic>
      <p:sp>
        <p:nvSpPr>
          <p:cNvPr id="17" name="TextBox 16">
            <a:extLst>
              <a:ext uri="{FF2B5EF4-FFF2-40B4-BE49-F238E27FC236}">
                <a16:creationId xmlns:a16="http://schemas.microsoft.com/office/drawing/2014/main" id="{867E6879-06BD-76D5-ABF4-8BFFB0696C89}"/>
              </a:ext>
            </a:extLst>
          </p:cNvPr>
          <p:cNvSpPr txBox="1"/>
          <p:nvPr/>
        </p:nvSpPr>
        <p:spPr>
          <a:xfrm>
            <a:off x="1070044" y="4136984"/>
            <a:ext cx="5057742" cy="556050"/>
          </a:xfrm>
          <a:prstGeom prst="rect">
            <a:avLst/>
          </a:prstGeom>
          <a:noFill/>
        </p:spPr>
        <p:txBody>
          <a:bodyPr wrap="square" rtlCol="0">
            <a:spAutoFit/>
          </a:bodyPr>
          <a:lstStyle/>
          <a:p>
            <a:pPr algn="just">
              <a:lnSpc>
                <a:spcPct val="110000"/>
              </a:lnSpc>
            </a:pPr>
            <a:r>
              <a:rPr lang="ko-KR" altLang="en-US" sz="1400" b="1" spc="-50" dirty="0" err="1">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메가딜이</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크게 감소하였으며</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밸류에이션과 출구 전략에 대한 우려로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VC</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의 후기 단계 투자가 위축되면서 다운라운드 증가 </a:t>
            </a:r>
            <a:endPar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endParaRPr>
          </a:p>
        </p:txBody>
      </p:sp>
      <p:pic>
        <p:nvPicPr>
          <p:cNvPr id="18" name="그림 17">
            <a:extLst>
              <a:ext uri="{FF2B5EF4-FFF2-40B4-BE49-F238E27FC236}">
                <a16:creationId xmlns:a16="http://schemas.microsoft.com/office/drawing/2014/main" id="{7F9F2E63-61CA-755A-D7C9-E96AF93E3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556" y="5176095"/>
            <a:ext cx="322886" cy="269690"/>
          </a:xfrm>
          <a:prstGeom prst="rect">
            <a:avLst/>
          </a:prstGeom>
        </p:spPr>
      </p:pic>
      <p:sp>
        <p:nvSpPr>
          <p:cNvPr id="19" name="TextBox 18">
            <a:extLst>
              <a:ext uri="{FF2B5EF4-FFF2-40B4-BE49-F238E27FC236}">
                <a16:creationId xmlns:a16="http://schemas.microsoft.com/office/drawing/2014/main" id="{CB1AEEA9-12FB-F13E-1B87-3A76B3C14B02}"/>
              </a:ext>
            </a:extLst>
          </p:cNvPr>
          <p:cNvSpPr txBox="1"/>
          <p:nvPr/>
        </p:nvSpPr>
        <p:spPr>
          <a:xfrm>
            <a:off x="1070042" y="5109869"/>
            <a:ext cx="5174347" cy="1030026"/>
          </a:xfrm>
          <a:prstGeom prst="rect">
            <a:avLst/>
          </a:prstGeom>
          <a:noFill/>
        </p:spPr>
        <p:txBody>
          <a:bodyPr wrap="square" rtlCol="0">
            <a:spAutoFit/>
          </a:bodyPr>
          <a:lstStyle/>
          <a:p>
            <a:pPr algn="just">
              <a:lnSpc>
                <a:spcPct val="110000"/>
              </a:lnSpc>
            </a:pP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전 세계적으로 생성형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AI(Generative Artificial Intelligence)</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에 대한 투자자들의 관심이 높은 가운데</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친환경기술</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대체에너지</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전기차 인프라</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배터리 스토리지 등 에너지 솔루션에 관심 지속</a:t>
            </a:r>
            <a:endPar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endParaRPr>
          </a:p>
          <a:p>
            <a:pPr algn="just">
              <a:lnSpc>
                <a:spcPct val="110000"/>
              </a:lnSpc>
            </a:pPr>
            <a:endPar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endParaRPr>
          </a:p>
        </p:txBody>
      </p:sp>
      <p:pic>
        <p:nvPicPr>
          <p:cNvPr id="20" name="그림 19">
            <a:extLst>
              <a:ext uri="{FF2B5EF4-FFF2-40B4-BE49-F238E27FC236}">
                <a16:creationId xmlns:a16="http://schemas.microsoft.com/office/drawing/2014/main" id="{A6203F67-BA7B-1E7C-ADA4-982ADA229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556" y="6271178"/>
            <a:ext cx="322886" cy="269690"/>
          </a:xfrm>
          <a:prstGeom prst="rect">
            <a:avLst/>
          </a:prstGeom>
        </p:spPr>
      </p:pic>
      <p:sp>
        <p:nvSpPr>
          <p:cNvPr id="21" name="TextBox 20">
            <a:extLst>
              <a:ext uri="{FF2B5EF4-FFF2-40B4-BE49-F238E27FC236}">
                <a16:creationId xmlns:a16="http://schemas.microsoft.com/office/drawing/2014/main" id="{08194BFF-9BC7-DFA0-CD76-33F775948B0B}"/>
              </a:ext>
            </a:extLst>
          </p:cNvPr>
          <p:cNvSpPr txBox="1"/>
          <p:nvPr/>
        </p:nvSpPr>
        <p:spPr>
          <a:xfrm>
            <a:off x="1070044" y="6206592"/>
            <a:ext cx="5174345" cy="793038"/>
          </a:xfrm>
          <a:prstGeom prst="rect">
            <a:avLst/>
          </a:prstGeom>
          <a:noFill/>
        </p:spPr>
        <p:txBody>
          <a:bodyPr wrap="square" rtlCol="0">
            <a:spAutoFit/>
          </a:bodyPr>
          <a:lstStyle/>
          <a:p>
            <a:pPr algn="just">
              <a:lnSpc>
                <a:spcPct val="110000"/>
              </a:lnSpc>
            </a:pP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2023</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년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2</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분기 미주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VC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투자는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429</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억 달러를 기록하며 다시 </a:t>
            </a:r>
            <a:r>
              <a:rPr lang="ko-KR" altLang="en-US" sz="1400" b="1" spc="-50" dirty="0" err="1">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위축세</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유럽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VC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투자는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5</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분기 연속 감소한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135</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억 달러</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아시아</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태평양 지역은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201</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억 달러로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6</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분기 연속 감소</a:t>
            </a:r>
          </a:p>
        </p:txBody>
      </p:sp>
      <p:pic>
        <p:nvPicPr>
          <p:cNvPr id="22" name="그림 21">
            <a:extLst>
              <a:ext uri="{FF2B5EF4-FFF2-40B4-BE49-F238E27FC236}">
                <a16:creationId xmlns:a16="http://schemas.microsoft.com/office/drawing/2014/main" id="{1CBD0A72-8481-2D8A-C106-BEC520DEB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556" y="7390680"/>
            <a:ext cx="322886" cy="269690"/>
          </a:xfrm>
          <a:prstGeom prst="rect">
            <a:avLst/>
          </a:prstGeom>
        </p:spPr>
      </p:pic>
      <p:sp>
        <p:nvSpPr>
          <p:cNvPr id="23" name="TextBox 22">
            <a:extLst>
              <a:ext uri="{FF2B5EF4-FFF2-40B4-BE49-F238E27FC236}">
                <a16:creationId xmlns:a16="http://schemas.microsoft.com/office/drawing/2014/main" id="{7667989E-814A-6F8A-54E6-7763F2D1FABA}"/>
              </a:ext>
            </a:extLst>
          </p:cNvPr>
          <p:cNvSpPr txBox="1"/>
          <p:nvPr/>
        </p:nvSpPr>
        <p:spPr>
          <a:xfrm>
            <a:off x="1070044" y="7329917"/>
            <a:ext cx="5222471" cy="793038"/>
          </a:xfrm>
          <a:prstGeom prst="rect">
            <a:avLst/>
          </a:prstGeom>
          <a:noFill/>
        </p:spPr>
        <p:txBody>
          <a:bodyPr wrap="square" rtlCol="0">
            <a:spAutoFit/>
          </a:bodyPr>
          <a:lstStyle/>
          <a:p>
            <a:pPr algn="just">
              <a:lnSpc>
                <a:spcPct val="110000"/>
              </a:lnSpc>
            </a:pP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2023</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년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3</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분기에도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VC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투자자들의 보수적 기조가 이어지며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VC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투자가 확대되기 어려운 환경</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그러나 생성형 </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AI,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대체에너지</a:t>
            </a:r>
            <a:r>
              <a:rPr lang="en-US" altLang="ko-KR"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및 </a:t>
            </a:r>
            <a:r>
              <a:rPr lang="ko-KR" altLang="en-US" sz="1400" b="1" spc="-50" dirty="0" err="1">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클린테크에</a:t>
            </a:r>
            <a:r>
              <a:rPr lang="ko-KR" altLang="en-US" sz="1400" b="1" spc="-50" dirty="0">
                <a:ln>
                  <a:solidFill>
                    <a:srgbClr val="1E49E2">
                      <a:alpha val="0"/>
                    </a:srgbClr>
                  </a:solidFill>
                </a:ln>
                <a:solidFill>
                  <a:schemeClr val="tx1">
                    <a:lumMod val="65000"/>
                    <a:lumOff val="35000"/>
                  </a:schemeClr>
                </a:solidFill>
                <a:latin typeface="KoPub돋움체 Bold" panose="00000800000000000000" pitchFamily="2" charset="-127"/>
                <a:ea typeface="KoPub돋움체 Bold" panose="00000800000000000000" pitchFamily="2" charset="-127"/>
              </a:rPr>
              <a:t> 대한 관심은 지속될 전망</a:t>
            </a:r>
          </a:p>
        </p:txBody>
      </p:sp>
      <p:pic>
        <p:nvPicPr>
          <p:cNvPr id="26" name="그림 6">
            <a:hlinkClick r:id="rId3"/>
            <a:extLst>
              <a:ext uri="{FF2B5EF4-FFF2-40B4-BE49-F238E27FC236}">
                <a16:creationId xmlns:a16="http://schemas.microsoft.com/office/drawing/2014/main" id="{34C53A2E-A841-C6CA-6D76-9F9E4DC55B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08744" y="9134630"/>
            <a:ext cx="2564515" cy="147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사각형: 잘린 대각선 방향 모서리 4">
            <a:extLst>
              <a:ext uri="{FF2B5EF4-FFF2-40B4-BE49-F238E27FC236}">
                <a16:creationId xmlns:a16="http://schemas.microsoft.com/office/drawing/2014/main" id="{40CAB425-93F6-42FE-FC9A-5B9E7545D3B5}"/>
              </a:ext>
            </a:extLst>
          </p:cNvPr>
          <p:cNvSpPr/>
          <p:nvPr/>
        </p:nvSpPr>
        <p:spPr>
          <a:xfrm flipH="1">
            <a:off x="728663" y="1985040"/>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전 세계 벤처캐피털 투자 동향 분석 리포트 </a:t>
            </a:r>
          </a:p>
        </p:txBody>
      </p:sp>
    </p:spTree>
    <p:extLst>
      <p:ext uri="{BB962C8B-B14F-4D97-AF65-F5344CB8AC3E}">
        <p14:creationId xmlns:p14="http://schemas.microsoft.com/office/powerpoint/2010/main" val="59041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그룹 36">
            <a:extLst>
              <a:ext uri="{FF2B5EF4-FFF2-40B4-BE49-F238E27FC236}">
                <a16:creationId xmlns:a16="http://schemas.microsoft.com/office/drawing/2014/main" id="{549B9C8F-B949-1DC7-6CB8-0EB0C70146A1}"/>
              </a:ext>
            </a:extLst>
          </p:cNvPr>
          <p:cNvGrpSpPr/>
          <p:nvPr/>
        </p:nvGrpSpPr>
        <p:grpSpPr>
          <a:xfrm>
            <a:off x="1148317" y="5172075"/>
            <a:ext cx="4380614" cy="4218958"/>
            <a:chOff x="1084776" y="5110968"/>
            <a:chExt cx="4480311" cy="4407066"/>
          </a:xfrm>
          <a:solidFill>
            <a:srgbClr val="F8F8F8"/>
          </a:solidFill>
        </p:grpSpPr>
        <p:sp>
          <p:nvSpPr>
            <p:cNvPr id="31" name="직사각형 30">
              <a:extLst>
                <a:ext uri="{FF2B5EF4-FFF2-40B4-BE49-F238E27FC236}">
                  <a16:creationId xmlns:a16="http://schemas.microsoft.com/office/drawing/2014/main" id="{18E1830E-0E85-133C-4EE7-AC17A640DF82}"/>
                </a:ext>
              </a:extLst>
            </p:cNvPr>
            <p:cNvSpPr/>
            <p:nvPr/>
          </p:nvSpPr>
          <p:spPr>
            <a:xfrm>
              <a:off x="1084776" y="5110968"/>
              <a:ext cx="548036" cy="4407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2" name="직사각형 31">
              <a:extLst>
                <a:ext uri="{FF2B5EF4-FFF2-40B4-BE49-F238E27FC236}">
                  <a16:creationId xmlns:a16="http://schemas.microsoft.com/office/drawing/2014/main" id="{2A653A85-E176-D795-9939-55BA4C183A5C}"/>
                </a:ext>
              </a:extLst>
            </p:cNvPr>
            <p:cNvSpPr/>
            <p:nvPr/>
          </p:nvSpPr>
          <p:spPr>
            <a:xfrm>
              <a:off x="2161988" y="5110969"/>
              <a:ext cx="548036"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직사각형 32">
              <a:extLst>
                <a:ext uri="{FF2B5EF4-FFF2-40B4-BE49-F238E27FC236}">
                  <a16:creationId xmlns:a16="http://schemas.microsoft.com/office/drawing/2014/main" id="{3DB6DB81-E4AC-9F9A-70CE-E3DAD88AEDF0}"/>
                </a:ext>
              </a:extLst>
            </p:cNvPr>
            <p:cNvSpPr/>
            <p:nvPr/>
          </p:nvSpPr>
          <p:spPr>
            <a:xfrm>
              <a:off x="3259684" y="5110969"/>
              <a:ext cx="528658"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직사각형 33">
              <a:extLst>
                <a:ext uri="{FF2B5EF4-FFF2-40B4-BE49-F238E27FC236}">
                  <a16:creationId xmlns:a16="http://schemas.microsoft.com/office/drawing/2014/main" id="{B7D67D2A-B8FC-2554-F23C-BFAB2CE9CC8D}"/>
                </a:ext>
              </a:extLst>
            </p:cNvPr>
            <p:cNvSpPr/>
            <p:nvPr/>
          </p:nvSpPr>
          <p:spPr>
            <a:xfrm>
              <a:off x="4336575" y="5110969"/>
              <a:ext cx="548513"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직사각형 34">
              <a:extLst>
                <a:ext uri="{FF2B5EF4-FFF2-40B4-BE49-F238E27FC236}">
                  <a16:creationId xmlns:a16="http://schemas.microsoft.com/office/drawing/2014/main" id="{9FDA47BC-B9F1-0B82-D0DA-84EFBDE5C5A2}"/>
                </a:ext>
              </a:extLst>
            </p:cNvPr>
            <p:cNvSpPr/>
            <p:nvPr/>
          </p:nvSpPr>
          <p:spPr>
            <a:xfrm>
              <a:off x="5421088" y="5110969"/>
              <a:ext cx="143999"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aphicFrame>
        <p:nvGraphicFramePr>
          <p:cNvPr id="36" name="차트 35">
            <a:extLst>
              <a:ext uri="{FF2B5EF4-FFF2-40B4-BE49-F238E27FC236}">
                <a16:creationId xmlns:a16="http://schemas.microsoft.com/office/drawing/2014/main" id="{0FEA8DFB-8A55-2885-762A-0D1C487DE9E3}"/>
              </a:ext>
            </a:extLst>
          </p:cNvPr>
          <p:cNvGraphicFramePr/>
          <p:nvPr>
            <p:extLst>
              <p:ext uri="{D42A27DB-BD31-4B8C-83A1-F6EECF244321}">
                <p14:modId xmlns:p14="http://schemas.microsoft.com/office/powerpoint/2010/main" val="984810729"/>
              </p:ext>
            </p:extLst>
          </p:nvPr>
        </p:nvGraphicFramePr>
        <p:xfrm>
          <a:off x="747092" y="4708753"/>
          <a:ext cx="5377483" cy="5814714"/>
        </p:xfrm>
        <a:graphic>
          <a:graphicData uri="http://schemas.openxmlformats.org/drawingml/2006/chart">
            <c:chart xmlns:c="http://schemas.openxmlformats.org/drawingml/2006/chart" xmlns:r="http://schemas.openxmlformats.org/officeDocument/2006/relationships" r:id="rId2"/>
          </a:graphicData>
        </a:graphic>
      </p:graphicFrame>
      <p:sp>
        <p:nvSpPr>
          <p:cNvPr id="64" name="직사각형 63">
            <a:extLst>
              <a:ext uri="{FF2B5EF4-FFF2-40B4-BE49-F238E27FC236}">
                <a16:creationId xmlns:a16="http://schemas.microsoft.com/office/drawing/2014/main" id="{56EA6E56-127E-8619-6516-AFFD52A8E814}"/>
              </a:ext>
            </a:extLst>
          </p:cNvPr>
          <p:cNvSpPr/>
          <p:nvPr/>
        </p:nvSpPr>
        <p:spPr>
          <a:xfrm>
            <a:off x="0" y="2758002"/>
            <a:ext cx="6858000" cy="158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3" name="TextBox 72">
            <a:extLst>
              <a:ext uri="{FF2B5EF4-FFF2-40B4-BE49-F238E27FC236}">
                <a16:creationId xmlns:a16="http://schemas.microsoft.com/office/drawing/2014/main" id="{2B508694-6CA5-1CE0-01A2-BC074CB5C831}"/>
              </a:ext>
            </a:extLst>
          </p:cNvPr>
          <p:cNvSpPr txBox="1"/>
          <p:nvPr/>
        </p:nvSpPr>
        <p:spPr>
          <a:xfrm>
            <a:off x="655517" y="11170161"/>
            <a:ext cx="5468819" cy="3693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Venture Pulse, Q2 ’23, Global Analysis of Venture Funding, KPMG Private Enterprise. 2023</a:t>
            </a:r>
            <a:r>
              <a:rPr lang="ko-KR" altLang="en-US" sz="900" spc="-50" dirty="0">
                <a:solidFill>
                  <a:schemeClr val="bg1">
                    <a:lumMod val="65000"/>
                  </a:schemeClr>
                </a:solidFill>
              </a:rPr>
              <a:t>년 </a:t>
            </a:r>
            <a:r>
              <a:rPr lang="en-US" altLang="ko-KR" sz="900" spc="-50" dirty="0">
                <a:solidFill>
                  <a:schemeClr val="bg1">
                    <a:lumMod val="65000"/>
                  </a:schemeClr>
                </a:solidFill>
              </a:rPr>
              <a:t>6</a:t>
            </a:r>
            <a:r>
              <a:rPr lang="ko-KR" altLang="en-US" sz="900" spc="-50" dirty="0">
                <a:solidFill>
                  <a:schemeClr val="bg1">
                    <a:lumMod val="65000"/>
                  </a:schemeClr>
                </a:solidFill>
              </a:rPr>
              <a:t>월 </a:t>
            </a:r>
            <a:r>
              <a:rPr lang="en-US" altLang="ko-KR" sz="900" spc="-50" dirty="0">
                <a:solidFill>
                  <a:schemeClr val="bg1">
                    <a:lumMod val="65000"/>
                  </a:schemeClr>
                </a:solidFill>
              </a:rPr>
              <a:t>30</a:t>
            </a:r>
            <a:r>
              <a:rPr lang="ko-KR" altLang="en-US" sz="900" spc="-50" dirty="0">
                <a:solidFill>
                  <a:schemeClr val="bg1">
                    <a:lumMod val="65000"/>
                  </a:schemeClr>
                </a:solidFill>
              </a:rPr>
              <a:t>일까지 거래 기준</a:t>
            </a:r>
            <a:r>
              <a:rPr lang="en-US" altLang="ko-KR" sz="900" spc="-50" dirty="0">
                <a:solidFill>
                  <a:schemeClr val="bg1">
                    <a:lumMod val="65000"/>
                  </a:schemeClr>
                </a:solidFill>
              </a:rPr>
              <a:t>, </a:t>
            </a:r>
            <a:r>
              <a:rPr lang="en-US" altLang="ko-KR" sz="900" spc="-50" dirty="0" err="1">
                <a:solidFill>
                  <a:schemeClr val="bg1">
                    <a:lumMod val="65000"/>
                  </a:schemeClr>
                </a:solidFill>
              </a:rPr>
              <a:t>PitchBook</a:t>
            </a:r>
            <a:r>
              <a:rPr lang="ko-KR" altLang="en-US" sz="900" spc="-50" dirty="0">
                <a:solidFill>
                  <a:schemeClr val="bg1">
                    <a:lumMod val="65000"/>
                  </a:schemeClr>
                </a:solidFill>
              </a:rPr>
              <a:t>에서 </a:t>
            </a:r>
            <a:r>
              <a:rPr lang="en-US" altLang="ko-KR" sz="900" spc="-50" dirty="0">
                <a:solidFill>
                  <a:schemeClr val="bg1">
                    <a:lumMod val="65000"/>
                  </a:schemeClr>
                </a:solidFill>
              </a:rPr>
              <a:t>2023</a:t>
            </a:r>
            <a:r>
              <a:rPr lang="ko-KR" altLang="en-US" sz="900" spc="-50" dirty="0">
                <a:solidFill>
                  <a:schemeClr val="bg1">
                    <a:lumMod val="65000"/>
                  </a:schemeClr>
                </a:solidFill>
              </a:rPr>
              <a:t>년 </a:t>
            </a:r>
            <a:r>
              <a:rPr lang="en-US" altLang="ko-KR" sz="900" spc="-50" dirty="0">
                <a:solidFill>
                  <a:schemeClr val="bg1">
                    <a:lumMod val="65000"/>
                  </a:schemeClr>
                </a:solidFill>
              </a:rPr>
              <a:t>7</a:t>
            </a:r>
            <a:r>
              <a:rPr lang="ko-KR" altLang="en-US" sz="900" spc="-50" dirty="0">
                <a:solidFill>
                  <a:schemeClr val="bg1">
                    <a:lumMod val="65000"/>
                  </a:schemeClr>
                </a:solidFill>
              </a:rPr>
              <a:t>월 </a:t>
            </a:r>
            <a:r>
              <a:rPr lang="en-US" altLang="ko-KR" sz="900" spc="-50" dirty="0">
                <a:solidFill>
                  <a:schemeClr val="bg1">
                    <a:lumMod val="65000"/>
                  </a:schemeClr>
                </a:solidFill>
              </a:rPr>
              <a:t>26</a:t>
            </a:r>
            <a:r>
              <a:rPr lang="ko-KR" altLang="en-US" sz="900" spc="-50" dirty="0">
                <a:solidFill>
                  <a:schemeClr val="bg1">
                    <a:lumMod val="65000"/>
                  </a:schemeClr>
                </a:solidFill>
              </a:rPr>
              <a:t>일 데이터 추출</a:t>
            </a:r>
          </a:p>
        </p:txBody>
      </p:sp>
      <p:sp>
        <p:nvSpPr>
          <p:cNvPr id="4" name="TextBox 3">
            <a:extLst>
              <a:ext uri="{FF2B5EF4-FFF2-40B4-BE49-F238E27FC236}">
                <a16:creationId xmlns:a16="http://schemas.microsoft.com/office/drawing/2014/main" id="{2B6935A2-420C-38C3-B277-EF0521B4A153}"/>
              </a:ext>
            </a:extLst>
          </p:cNvPr>
          <p:cNvSpPr txBox="1"/>
          <p:nvPr/>
        </p:nvSpPr>
        <p:spPr>
          <a:xfrm>
            <a:off x="743380" y="4646466"/>
            <a:ext cx="864339" cy="276999"/>
          </a:xfrm>
          <a:prstGeom prst="rect">
            <a:avLst/>
          </a:prstGeom>
          <a:noFill/>
        </p:spPr>
        <p:txBody>
          <a:bodyPr wrap="none" rtlCol="0">
            <a:spAutoFit/>
          </a:bodyPr>
          <a:lstStyle/>
          <a:p>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r>
              <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십억 달러</a:t>
            </a:r>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endPar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endParaRPr>
          </a:p>
        </p:txBody>
      </p:sp>
      <p:sp>
        <p:nvSpPr>
          <p:cNvPr id="6" name="TextBox 5">
            <a:extLst>
              <a:ext uri="{FF2B5EF4-FFF2-40B4-BE49-F238E27FC236}">
                <a16:creationId xmlns:a16="http://schemas.microsoft.com/office/drawing/2014/main" id="{1E82110C-B2DE-CEB1-D66F-FCD9FEEDADD3}"/>
              </a:ext>
            </a:extLst>
          </p:cNvPr>
          <p:cNvSpPr txBox="1"/>
          <p:nvPr/>
        </p:nvSpPr>
        <p:spPr>
          <a:xfrm>
            <a:off x="5715564" y="4646466"/>
            <a:ext cx="415498" cy="276999"/>
          </a:xfrm>
          <a:prstGeom prst="rect">
            <a:avLst/>
          </a:prstGeom>
          <a:noFill/>
        </p:spPr>
        <p:txBody>
          <a:bodyPr wrap="none" rtlCol="0">
            <a:spAutoFit/>
          </a:bodyPr>
          <a:lstStyle/>
          <a:p>
            <a:pPr algn="ctr">
              <a:defRPr lang="en-US" altLang="ko-KR" sz="1150" b="0" i="0" u="none" strike="noStrike" kern="1200" baseline="0">
                <a:ln>
                  <a:solidFill>
                    <a:schemeClr val="bg1">
                      <a:lumMod val="75000"/>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cs typeface="+mn-cs"/>
              </a:defRPr>
            </a:pPr>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r>
              <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건</a:t>
            </a:r>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endPar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endParaRPr>
          </a:p>
        </p:txBody>
      </p:sp>
      <p:grpSp>
        <p:nvGrpSpPr>
          <p:cNvPr id="41" name="그룹 40">
            <a:extLst>
              <a:ext uri="{FF2B5EF4-FFF2-40B4-BE49-F238E27FC236}">
                <a16:creationId xmlns:a16="http://schemas.microsoft.com/office/drawing/2014/main" id="{9365830F-A1A6-7E2E-D6FD-199B45E1C7AF}"/>
              </a:ext>
            </a:extLst>
          </p:cNvPr>
          <p:cNvGrpSpPr/>
          <p:nvPr/>
        </p:nvGrpSpPr>
        <p:grpSpPr>
          <a:xfrm>
            <a:off x="834232" y="9753600"/>
            <a:ext cx="5189537" cy="1038913"/>
            <a:chOff x="831850" y="9753600"/>
            <a:chExt cx="5189537" cy="1038913"/>
          </a:xfrm>
        </p:grpSpPr>
        <p:sp>
          <p:nvSpPr>
            <p:cNvPr id="42" name="직사각형 41">
              <a:extLst>
                <a:ext uri="{FF2B5EF4-FFF2-40B4-BE49-F238E27FC236}">
                  <a16:creationId xmlns:a16="http://schemas.microsoft.com/office/drawing/2014/main" id="{0F0F496E-F202-2F55-A4F6-59162226165D}"/>
                </a:ext>
              </a:extLst>
            </p:cNvPr>
            <p:cNvSpPr/>
            <p:nvPr/>
          </p:nvSpPr>
          <p:spPr>
            <a:xfrm>
              <a:off x="831850" y="9753600"/>
              <a:ext cx="5189537" cy="10389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3" name="그룹 42">
              <a:extLst>
                <a:ext uri="{FF2B5EF4-FFF2-40B4-BE49-F238E27FC236}">
                  <a16:creationId xmlns:a16="http://schemas.microsoft.com/office/drawing/2014/main" id="{CC00F823-282C-E42D-0606-DA3475E692A6}"/>
                </a:ext>
              </a:extLst>
            </p:cNvPr>
            <p:cNvGrpSpPr/>
            <p:nvPr/>
          </p:nvGrpSpPr>
          <p:grpSpPr>
            <a:xfrm>
              <a:off x="986136" y="9856100"/>
              <a:ext cx="2264970" cy="863189"/>
              <a:chOff x="986136" y="9856100"/>
              <a:chExt cx="2264970" cy="863189"/>
            </a:xfrm>
          </p:grpSpPr>
          <p:grpSp>
            <p:nvGrpSpPr>
              <p:cNvPr id="52" name="그룹 51">
                <a:extLst>
                  <a:ext uri="{FF2B5EF4-FFF2-40B4-BE49-F238E27FC236}">
                    <a16:creationId xmlns:a16="http://schemas.microsoft.com/office/drawing/2014/main" id="{BB8223EB-A90E-A767-6323-DE47CFA34EFF}"/>
                  </a:ext>
                </a:extLst>
              </p:cNvPr>
              <p:cNvGrpSpPr/>
              <p:nvPr/>
            </p:nvGrpSpPr>
            <p:grpSpPr>
              <a:xfrm>
                <a:off x="986136" y="9926053"/>
                <a:ext cx="533401" cy="709862"/>
                <a:chOff x="1209420" y="9926053"/>
                <a:chExt cx="691569" cy="709862"/>
              </a:xfrm>
            </p:grpSpPr>
            <p:sp>
              <p:nvSpPr>
                <p:cNvPr id="56" name="직사각형 55">
                  <a:extLst>
                    <a:ext uri="{FF2B5EF4-FFF2-40B4-BE49-F238E27FC236}">
                      <a16:creationId xmlns:a16="http://schemas.microsoft.com/office/drawing/2014/main" id="{4BE078A6-3CD2-DE27-DCEE-5B41A39BF297}"/>
                    </a:ext>
                  </a:extLst>
                </p:cNvPr>
                <p:cNvSpPr/>
                <p:nvPr/>
              </p:nvSpPr>
              <p:spPr>
                <a:xfrm>
                  <a:off x="1209420" y="9926053"/>
                  <a:ext cx="685800" cy="132347"/>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a:extLst>
                    <a:ext uri="{FF2B5EF4-FFF2-40B4-BE49-F238E27FC236}">
                      <a16:creationId xmlns:a16="http://schemas.microsoft.com/office/drawing/2014/main" id="{70C91D0E-6B95-8C8E-AE1E-55276C5BAC55}"/>
                    </a:ext>
                  </a:extLst>
                </p:cNvPr>
                <p:cNvSpPr/>
                <p:nvPr/>
              </p:nvSpPr>
              <p:spPr>
                <a:xfrm>
                  <a:off x="1215190" y="10287001"/>
                  <a:ext cx="685799" cy="48125"/>
                </a:xfrm>
                <a:prstGeom prst="rect">
                  <a:avLst/>
                </a:prstGeom>
                <a:solidFill>
                  <a:srgbClr val="711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a:extLst>
                    <a:ext uri="{FF2B5EF4-FFF2-40B4-BE49-F238E27FC236}">
                      <a16:creationId xmlns:a16="http://schemas.microsoft.com/office/drawing/2014/main" id="{794CD95C-F583-3686-91A7-2C22C3737732}"/>
                    </a:ext>
                  </a:extLst>
                </p:cNvPr>
                <p:cNvSpPr/>
                <p:nvPr/>
              </p:nvSpPr>
              <p:spPr>
                <a:xfrm>
                  <a:off x="1215189" y="10587790"/>
                  <a:ext cx="685800" cy="48125"/>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3" name="TextBox 52">
                <a:extLst>
                  <a:ext uri="{FF2B5EF4-FFF2-40B4-BE49-F238E27FC236}">
                    <a16:creationId xmlns:a16="http://schemas.microsoft.com/office/drawing/2014/main" id="{0C8DC9CB-01E7-5F09-4E5F-DBD8443EFDC9}"/>
                  </a:ext>
                </a:extLst>
              </p:cNvPr>
              <p:cNvSpPr txBox="1"/>
              <p:nvPr/>
            </p:nvSpPr>
            <p:spPr>
              <a:xfrm>
                <a:off x="1527557" y="9856100"/>
                <a:ext cx="878767"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투자 규모</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좌</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54" name="TextBox 53">
                <a:extLst>
                  <a:ext uri="{FF2B5EF4-FFF2-40B4-BE49-F238E27FC236}">
                    <a16:creationId xmlns:a16="http://schemas.microsoft.com/office/drawing/2014/main" id="{7808A7B7-7CA0-E404-3028-4D778D91E5EC}"/>
                  </a:ext>
                </a:extLst>
              </p:cNvPr>
              <p:cNvSpPr txBox="1"/>
              <p:nvPr/>
            </p:nvSpPr>
            <p:spPr>
              <a:xfrm>
                <a:off x="1527557" y="10168921"/>
                <a:ext cx="1723549"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엔젤</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&amp;</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시드</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(Angel&amp;Seed,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55" name="TextBox 54">
                <a:extLst>
                  <a:ext uri="{FF2B5EF4-FFF2-40B4-BE49-F238E27FC236}">
                    <a16:creationId xmlns:a16="http://schemas.microsoft.com/office/drawing/2014/main" id="{19896B42-3D0B-FEEF-8906-B0D61CBC1120}"/>
                  </a:ext>
                </a:extLst>
              </p:cNvPr>
              <p:cNvSpPr txBox="1"/>
              <p:nvPr/>
            </p:nvSpPr>
            <p:spPr>
              <a:xfrm>
                <a:off x="1527557" y="10457679"/>
                <a:ext cx="1176925"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후기 </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VC(Later,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grpSp>
        <p:grpSp>
          <p:nvGrpSpPr>
            <p:cNvPr id="44" name="그룹 43">
              <a:extLst>
                <a:ext uri="{FF2B5EF4-FFF2-40B4-BE49-F238E27FC236}">
                  <a16:creationId xmlns:a16="http://schemas.microsoft.com/office/drawing/2014/main" id="{23415ED2-5558-9EB6-0BB8-546F3F961041}"/>
                </a:ext>
              </a:extLst>
            </p:cNvPr>
            <p:cNvGrpSpPr/>
            <p:nvPr/>
          </p:nvGrpSpPr>
          <p:grpSpPr>
            <a:xfrm>
              <a:off x="3573817" y="9856100"/>
              <a:ext cx="2371479" cy="875221"/>
              <a:chOff x="3573817" y="9856100"/>
              <a:chExt cx="2371479" cy="875221"/>
            </a:xfrm>
          </p:grpSpPr>
          <p:grpSp>
            <p:nvGrpSpPr>
              <p:cNvPr id="45" name="그룹 44">
                <a:extLst>
                  <a:ext uri="{FF2B5EF4-FFF2-40B4-BE49-F238E27FC236}">
                    <a16:creationId xmlns:a16="http://schemas.microsoft.com/office/drawing/2014/main" id="{3F6C2F7D-7DDA-395A-1238-65AF9C462E59}"/>
                  </a:ext>
                </a:extLst>
              </p:cNvPr>
              <p:cNvGrpSpPr/>
              <p:nvPr/>
            </p:nvGrpSpPr>
            <p:grpSpPr>
              <a:xfrm>
                <a:off x="3573817" y="9986212"/>
                <a:ext cx="528951" cy="649703"/>
                <a:chOff x="3886199" y="9986212"/>
                <a:chExt cx="685800" cy="649703"/>
              </a:xfrm>
            </p:grpSpPr>
            <p:sp>
              <p:nvSpPr>
                <p:cNvPr id="49" name="직사각형 48">
                  <a:extLst>
                    <a:ext uri="{FF2B5EF4-FFF2-40B4-BE49-F238E27FC236}">
                      <a16:creationId xmlns:a16="http://schemas.microsoft.com/office/drawing/2014/main" id="{7BD544DF-6EB0-3DD4-D347-0D7E877848E1}"/>
                    </a:ext>
                  </a:extLst>
                </p:cNvPr>
                <p:cNvSpPr/>
                <p:nvPr/>
              </p:nvSpPr>
              <p:spPr>
                <a:xfrm>
                  <a:off x="3886199" y="10287001"/>
                  <a:ext cx="685800" cy="481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직사각형 49">
                  <a:extLst>
                    <a:ext uri="{FF2B5EF4-FFF2-40B4-BE49-F238E27FC236}">
                      <a16:creationId xmlns:a16="http://schemas.microsoft.com/office/drawing/2014/main" id="{A44474A2-6DA4-82ED-7437-C3789BC3CE14}"/>
                    </a:ext>
                  </a:extLst>
                </p:cNvPr>
                <p:cNvSpPr/>
                <p:nvPr/>
              </p:nvSpPr>
              <p:spPr>
                <a:xfrm>
                  <a:off x="3886199" y="10587790"/>
                  <a:ext cx="685800" cy="48125"/>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50">
                  <a:extLst>
                    <a:ext uri="{FF2B5EF4-FFF2-40B4-BE49-F238E27FC236}">
                      <a16:creationId xmlns:a16="http://schemas.microsoft.com/office/drawing/2014/main" id="{457B4095-2165-5C04-68B3-BCF23127EE29}"/>
                    </a:ext>
                  </a:extLst>
                </p:cNvPr>
                <p:cNvSpPr/>
                <p:nvPr/>
              </p:nvSpPr>
              <p:spPr>
                <a:xfrm>
                  <a:off x="3886199" y="9986212"/>
                  <a:ext cx="685800" cy="481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6" name="TextBox 45">
                <a:extLst>
                  <a:ext uri="{FF2B5EF4-FFF2-40B4-BE49-F238E27FC236}">
                    <a16:creationId xmlns:a16="http://schemas.microsoft.com/office/drawing/2014/main" id="{8B773863-25C0-395B-4657-2FAD8E31DB18}"/>
                  </a:ext>
                </a:extLst>
              </p:cNvPr>
              <p:cNvSpPr txBox="1"/>
              <p:nvPr/>
            </p:nvSpPr>
            <p:spPr>
              <a:xfrm>
                <a:off x="4114346" y="9856100"/>
                <a:ext cx="878767"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투자 건수</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47" name="TextBox 46">
                <a:extLst>
                  <a:ext uri="{FF2B5EF4-FFF2-40B4-BE49-F238E27FC236}">
                    <a16:creationId xmlns:a16="http://schemas.microsoft.com/office/drawing/2014/main" id="{64EC9363-C766-8733-E0D4-C5D32DA3DCA6}"/>
                  </a:ext>
                </a:extLst>
              </p:cNvPr>
              <p:cNvSpPr txBox="1"/>
              <p:nvPr/>
            </p:nvSpPr>
            <p:spPr>
              <a:xfrm>
                <a:off x="4114346" y="10168921"/>
                <a:ext cx="1160895"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초기 </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VC(Early,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48" name="TextBox 47">
                <a:extLst>
                  <a:ext uri="{FF2B5EF4-FFF2-40B4-BE49-F238E27FC236}">
                    <a16:creationId xmlns:a16="http://schemas.microsoft.com/office/drawing/2014/main" id="{A8C49685-B55E-0DEF-AA9B-D2DF05D90C62}"/>
                  </a:ext>
                </a:extLst>
              </p:cNvPr>
              <p:cNvSpPr txBox="1"/>
              <p:nvPr/>
            </p:nvSpPr>
            <p:spPr>
              <a:xfrm>
                <a:off x="4114346" y="10469711"/>
                <a:ext cx="1830950"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벤처성장</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(Venture Growth,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grpSp>
      </p:grpSp>
      <p:sp>
        <p:nvSpPr>
          <p:cNvPr id="63" name="사각형: 잘린 대각선 방향 모서리 62">
            <a:extLst>
              <a:ext uri="{FF2B5EF4-FFF2-40B4-BE49-F238E27FC236}">
                <a16:creationId xmlns:a16="http://schemas.microsoft.com/office/drawing/2014/main" id="{13533951-2C96-81EE-18B7-E1D68F628D83}"/>
              </a:ext>
            </a:extLst>
          </p:cNvPr>
          <p:cNvSpPr/>
          <p:nvPr/>
        </p:nvSpPr>
        <p:spPr>
          <a:xfrm flipH="1">
            <a:off x="728663" y="1985040"/>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위축세가 이어지는 글로벌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VC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투자시장</a:t>
            </a:r>
          </a:p>
        </p:txBody>
      </p:sp>
      <p:sp>
        <p:nvSpPr>
          <p:cNvPr id="65" name="TextBox 64">
            <a:extLst>
              <a:ext uri="{FF2B5EF4-FFF2-40B4-BE49-F238E27FC236}">
                <a16:creationId xmlns:a16="http://schemas.microsoft.com/office/drawing/2014/main" id="{CC77677C-3ECB-0C8C-980D-E3DB54C350E2}"/>
              </a:ext>
            </a:extLst>
          </p:cNvPr>
          <p:cNvSpPr txBox="1"/>
          <p:nvPr/>
        </p:nvSpPr>
        <p:spPr>
          <a:xfrm>
            <a:off x="728664" y="2947273"/>
            <a:ext cx="5395673" cy="1231106"/>
          </a:xfrm>
          <a:prstGeom prst="rect">
            <a:avLst/>
          </a:prstGeom>
          <a:noFill/>
        </p:spPr>
        <p:txBody>
          <a:bodyPr wrap="square">
            <a:spAutoFit/>
          </a:bodyPr>
          <a:lstStyle/>
          <a:p>
            <a:pPr marL="285750" indent="-285750" defTabSz="914400">
              <a:spcBef>
                <a:spcPts val="1000"/>
              </a:spcBef>
              <a:buFont typeface="Arial" panose="020B0604020202020204" pitchFamily="34" charset="0"/>
              <a:buChar char="•"/>
              <a:defRPr/>
            </a:pP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글로벌 경제 불확실성이 지속되면서 전 세계 벤처캐피털</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(VC) </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투자 </a:t>
            </a:r>
            <a:r>
              <a:rPr lang="ko-KR" altLang="en-US" sz="1600" b="1" spc="-50" dirty="0" err="1">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위축세</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 지속</a:t>
            </a:r>
            <a:endParaRPr lang="en-US" altLang="ko-KR" sz="10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endParaRPr>
          </a:p>
          <a:p>
            <a:pPr marL="285750" indent="-285750" defTabSz="914400">
              <a:spcBef>
                <a:spcPts val="1000"/>
              </a:spcBef>
              <a:buFont typeface="Arial" panose="020B0604020202020204" pitchFamily="34" charset="0"/>
              <a:buChar char="•"/>
              <a:defRPr/>
            </a:pP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2023</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년 </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2</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분기 </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VC </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투자 규모는 </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774</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억 달러</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(7,783</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건</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로 전년동기대비 </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49.4% </a:t>
            </a: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감소 </a:t>
            </a:r>
          </a:p>
        </p:txBody>
      </p:sp>
      <p:sp>
        <p:nvSpPr>
          <p:cNvPr id="69" name="TextBox 68">
            <a:extLst>
              <a:ext uri="{FF2B5EF4-FFF2-40B4-BE49-F238E27FC236}">
                <a16:creationId xmlns:a16="http://schemas.microsoft.com/office/drawing/2014/main" id="{5105A9E5-A034-24C4-D322-1031D8FE93ED}"/>
              </a:ext>
            </a:extLst>
          </p:cNvPr>
          <p:cNvSpPr txBox="1"/>
          <p:nvPr/>
        </p:nvSpPr>
        <p:spPr>
          <a:xfrm>
            <a:off x="1062807" y="1046952"/>
            <a:ext cx="4732386" cy="769441"/>
          </a:xfrm>
          <a:prstGeom prst="rect">
            <a:avLst/>
          </a:prstGeom>
          <a:noFill/>
        </p:spPr>
        <p:txBody>
          <a:bodyPr wrap="none" rtlCol="0">
            <a:spAutoFit/>
          </a:bodyPr>
          <a:lstStyle/>
          <a:p>
            <a:pPr algn="ctr" defTabSz="914400">
              <a:defRPr/>
            </a:pP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2023</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년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분기 글로벌 벤처투자</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p>
          <a:p>
            <a:pPr algn="ctr" defTabSz="914400">
              <a:defRPr/>
            </a:pP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774</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억 달러</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·7,783</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건으로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6</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분기 연속 감소</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2" name="사각형: 둥근 모서리 1">
            <a:extLst>
              <a:ext uri="{FF2B5EF4-FFF2-40B4-BE49-F238E27FC236}">
                <a16:creationId xmlns:a16="http://schemas.microsoft.com/office/drawing/2014/main" id="{75E568E2-CC93-8B62-7C3E-FBF1CD738158}"/>
              </a:ext>
            </a:extLst>
          </p:cNvPr>
          <p:cNvSpPr/>
          <p:nvPr/>
        </p:nvSpPr>
        <p:spPr>
          <a:xfrm>
            <a:off x="4898964" y="6999248"/>
            <a:ext cx="536307" cy="214871"/>
          </a:xfrm>
          <a:prstGeom prst="roundRect">
            <a:avLst>
              <a:gd name="adj" fmla="val 50000"/>
            </a:avLst>
          </a:prstGeom>
          <a:solidFill>
            <a:srgbClr val="1E49E2"/>
          </a:solidFill>
          <a:ln>
            <a:solidFill>
              <a:srgbClr val="01219A"/>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400" dirty="0">
                <a:solidFill>
                  <a:schemeClr val="bg1"/>
                </a:solidFill>
                <a:latin typeface="KPMG Bold" panose="020B0803030202040204" pitchFamily="34" charset="0"/>
              </a:rPr>
              <a:t>7,783</a:t>
            </a:r>
            <a:endParaRPr lang="ko-KR" altLang="en-US" sz="1400" dirty="0">
              <a:solidFill>
                <a:schemeClr val="bg1"/>
              </a:solidFill>
              <a:latin typeface="KPMG Bold" panose="020B0803030202040204" pitchFamily="34" charset="0"/>
            </a:endParaRPr>
          </a:p>
        </p:txBody>
      </p:sp>
      <p:sp>
        <p:nvSpPr>
          <p:cNvPr id="3" name="사각형: 둥근 모서리 2">
            <a:extLst>
              <a:ext uri="{FF2B5EF4-FFF2-40B4-BE49-F238E27FC236}">
                <a16:creationId xmlns:a16="http://schemas.microsoft.com/office/drawing/2014/main" id="{29755D96-1BCC-24E7-BB88-DA00A99027F6}"/>
              </a:ext>
            </a:extLst>
          </p:cNvPr>
          <p:cNvSpPr/>
          <p:nvPr/>
        </p:nvSpPr>
        <p:spPr>
          <a:xfrm>
            <a:off x="5469430" y="7501357"/>
            <a:ext cx="531732" cy="214871"/>
          </a:xfrm>
          <a:prstGeom prst="roundRect">
            <a:avLst>
              <a:gd name="adj" fmla="val 50000"/>
            </a:avLst>
          </a:prstGeom>
          <a:solidFill>
            <a:srgbClr val="66D4F9"/>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400" dirty="0">
                <a:solidFill>
                  <a:schemeClr val="bg1"/>
                </a:solidFill>
                <a:latin typeface="KPMG Bold" panose="020B0803030202040204" pitchFamily="34" charset="0"/>
              </a:rPr>
              <a:t>77.4</a:t>
            </a:r>
            <a:endParaRPr lang="ko-KR" altLang="en-US" sz="1400" dirty="0">
              <a:solidFill>
                <a:schemeClr val="bg1"/>
              </a:solidFill>
              <a:latin typeface="KPMG Bold" panose="020B0803030202040204" pitchFamily="34" charset="0"/>
            </a:endParaRPr>
          </a:p>
        </p:txBody>
      </p:sp>
    </p:spTree>
    <p:extLst>
      <p:ext uri="{BB962C8B-B14F-4D97-AF65-F5344CB8AC3E}">
        <p14:creationId xmlns:p14="http://schemas.microsoft.com/office/powerpoint/2010/main" val="12988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 name="차트 82">
            <a:extLst>
              <a:ext uri="{FF2B5EF4-FFF2-40B4-BE49-F238E27FC236}">
                <a16:creationId xmlns:a16="http://schemas.microsoft.com/office/drawing/2014/main" id="{29B87194-F30E-EFB2-AD9B-8F9C5F941F55}"/>
              </a:ext>
            </a:extLst>
          </p:cNvPr>
          <p:cNvGraphicFramePr/>
          <p:nvPr>
            <p:extLst>
              <p:ext uri="{D42A27DB-BD31-4B8C-83A1-F6EECF244321}">
                <p14:modId xmlns:p14="http://schemas.microsoft.com/office/powerpoint/2010/main" val="3619141983"/>
              </p:ext>
            </p:extLst>
          </p:nvPr>
        </p:nvGraphicFramePr>
        <p:xfrm>
          <a:off x="733647" y="8632287"/>
          <a:ext cx="5388479" cy="1783044"/>
        </p:xfrm>
        <a:graphic>
          <a:graphicData uri="http://schemas.openxmlformats.org/drawingml/2006/chart">
            <c:chart xmlns:c="http://schemas.openxmlformats.org/drawingml/2006/chart" xmlns:r="http://schemas.openxmlformats.org/officeDocument/2006/relationships" r:id="rId3"/>
          </a:graphicData>
        </a:graphic>
      </p:graphicFrame>
      <p:sp>
        <p:nvSpPr>
          <p:cNvPr id="2" name="직사각형 1">
            <a:extLst>
              <a:ext uri="{FF2B5EF4-FFF2-40B4-BE49-F238E27FC236}">
                <a16:creationId xmlns:a16="http://schemas.microsoft.com/office/drawing/2014/main" id="{244D6963-379A-4841-3B84-43C515D40D45}"/>
              </a:ext>
            </a:extLst>
          </p:cNvPr>
          <p:cNvSpPr/>
          <p:nvPr/>
        </p:nvSpPr>
        <p:spPr>
          <a:xfrm>
            <a:off x="0" y="2758002"/>
            <a:ext cx="6858000" cy="1801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TextBox 4">
            <a:extLst>
              <a:ext uri="{FF2B5EF4-FFF2-40B4-BE49-F238E27FC236}">
                <a16:creationId xmlns:a16="http://schemas.microsoft.com/office/drawing/2014/main" id="{62C5330B-0CAE-CFC3-1F25-43B9CFA6480B}"/>
              </a:ext>
            </a:extLst>
          </p:cNvPr>
          <p:cNvSpPr txBox="1"/>
          <p:nvPr/>
        </p:nvSpPr>
        <p:spPr>
          <a:xfrm>
            <a:off x="1275205" y="1046952"/>
            <a:ext cx="4307590" cy="769441"/>
          </a:xfrm>
          <a:prstGeom prst="rect">
            <a:avLst/>
          </a:prstGeom>
          <a:noFill/>
        </p:spPr>
        <p:txBody>
          <a:bodyPr wrap="none" rtlCol="0">
            <a:spAutoFit/>
          </a:bodyPr>
          <a:lstStyle/>
          <a:p>
            <a:pPr algn="ctr" defTabSz="914400">
              <a:defRPr/>
            </a:pP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2023</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년 상반기 글로벌 벤처투자</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밸류에이션 하락으로 다운라운드 증가</a:t>
            </a:r>
          </a:p>
        </p:txBody>
      </p:sp>
      <p:sp>
        <p:nvSpPr>
          <p:cNvPr id="19" name="사각형: 잘린 대각선 방향 모서리 18">
            <a:extLst>
              <a:ext uri="{FF2B5EF4-FFF2-40B4-BE49-F238E27FC236}">
                <a16:creationId xmlns:a16="http://schemas.microsoft.com/office/drawing/2014/main" id="{C32FBF20-0754-D7D4-A67E-B678B0C571DF}"/>
              </a:ext>
            </a:extLst>
          </p:cNvPr>
          <p:cNvSpPr/>
          <p:nvPr/>
        </p:nvSpPr>
        <p:spPr>
          <a:xfrm flipH="1">
            <a:off x="728664" y="1985040"/>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메가 딜은 크게 줄어든 가운데 다운라운드 비중도 증가</a:t>
            </a:r>
          </a:p>
        </p:txBody>
      </p:sp>
      <p:sp>
        <p:nvSpPr>
          <p:cNvPr id="20" name="사각형: 잘린 대각선 방향 모서리 19">
            <a:extLst>
              <a:ext uri="{FF2B5EF4-FFF2-40B4-BE49-F238E27FC236}">
                <a16:creationId xmlns:a16="http://schemas.microsoft.com/office/drawing/2014/main" id="{0C1D9CE7-BD78-9C16-F6C8-B47E3678E20A}"/>
              </a:ext>
            </a:extLst>
          </p:cNvPr>
          <p:cNvSpPr/>
          <p:nvPr/>
        </p:nvSpPr>
        <p:spPr>
          <a:xfrm flipH="1">
            <a:off x="547514" y="1993037"/>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endParaRPr>
          </a:p>
        </p:txBody>
      </p:sp>
      <p:sp>
        <p:nvSpPr>
          <p:cNvPr id="7" name="TextBox 6">
            <a:extLst>
              <a:ext uri="{FF2B5EF4-FFF2-40B4-BE49-F238E27FC236}">
                <a16:creationId xmlns:a16="http://schemas.microsoft.com/office/drawing/2014/main" id="{482FCC70-7E9F-C6A2-8BCD-E227344F520E}"/>
              </a:ext>
            </a:extLst>
          </p:cNvPr>
          <p:cNvSpPr txBox="1"/>
          <p:nvPr/>
        </p:nvSpPr>
        <p:spPr>
          <a:xfrm>
            <a:off x="655517" y="11034235"/>
            <a:ext cx="5468819" cy="507831"/>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Venture Pulse, Q2 ’23, Global Analysis of Venture Funding, KPMG Private Enterprise. 2023</a:t>
            </a:r>
            <a:r>
              <a:rPr lang="ko-KR" altLang="en-US" sz="900" spc="-50" dirty="0">
                <a:solidFill>
                  <a:schemeClr val="bg1">
                    <a:lumMod val="65000"/>
                  </a:schemeClr>
                </a:solidFill>
              </a:rPr>
              <a:t>년 </a:t>
            </a:r>
            <a:r>
              <a:rPr lang="en-US" altLang="ko-KR" sz="900" spc="-50" dirty="0">
                <a:solidFill>
                  <a:schemeClr val="bg1">
                    <a:lumMod val="65000"/>
                  </a:schemeClr>
                </a:solidFill>
              </a:rPr>
              <a:t>6</a:t>
            </a:r>
            <a:r>
              <a:rPr lang="ko-KR" altLang="en-US" sz="900" spc="-50" dirty="0">
                <a:solidFill>
                  <a:schemeClr val="bg1">
                    <a:lumMod val="65000"/>
                  </a:schemeClr>
                </a:solidFill>
              </a:rPr>
              <a:t>월 </a:t>
            </a:r>
            <a:r>
              <a:rPr lang="en-US" altLang="ko-KR" sz="900" spc="-50" dirty="0">
                <a:solidFill>
                  <a:schemeClr val="bg1">
                    <a:lumMod val="65000"/>
                  </a:schemeClr>
                </a:solidFill>
              </a:rPr>
              <a:t>30</a:t>
            </a:r>
            <a:r>
              <a:rPr lang="ko-KR" altLang="en-US" sz="900" spc="-50" dirty="0">
                <a:solidFill>
                  <a:schemeClr val="bg1">
                    <a:lumMod val="65000"/>
                  </a:schemeClr>
                </a:solidFill>
              </a:rPr>
              <a:t>일까지 거래 기준</a:t>
            </a:r>
            <a:r>
              <a:rPr lang="en-US" altLang="ko-KR" sz="900" spc="-50" dirty="0">
                <a:solidFill>
                  <a:schemeClr val="bg1">
                    <a:lumMod val="65000"/>
                  </a:schemeClr>
                </a:solidFill>
              </a:rPr>
              <a:t>, </a:t>
            </a:r>
            <a:r>
              <a:rPr lang="en-US" altLang="ko-KR" sz="900" spc="-50" dirty="0" err="1">
                <a:solidFill>
                  <a:schemeClr val="bg1">
                    <a:lumMod val="65000"/>
                  </a:schemeClr>
                </a:solidFill>
              </a:rPr>
              <a:t>PitchBook</a:t>
            </a:r>
            <a:r>
              <a:rPr lang="ko-KR" altLang="en-US" sz="900" spc="-50" dirty="0">
                <a:solidFill>
                  <a:schemeClr val="bg1">
                    <a:lumMod val="65000"/>
                  </a:schemeClr>
                </a:solidFill>
              </a:rPr>
              <a:t>에서 </a:t>
            </a:r>
            <a:r>
              <a:rPr lang="en-US" altLang="ko-KR" sz="900" spc="-50" dirty="0">
                <a:solidFill>
                  <a:schemeClr val="bg1">
                    <a:lumMod val="65000"/>
                  </a:schemeClr>
                </a:solidFill>
              </a:rPr>
              <a:t>2023</a:t>
            </a:r>
            <a:r>
              <a:rPr lang="ko-KR" altLang="en-US" sz="900" spc="-50" dirty="0">
                <a:solidFill>
                  <a:schemeClr val="bg1">
                    <a:lumMod val="65000"/>
                  </a:schemeClr>
                </a:solidFill>
              </a:rPr>
              <a:t>년 </a:t>
            </a:r>
            <a:r>
              <a:rPr lang="en-US" altLang="ko-KR" sz="900" spc="-50" dirty="0">
                <a:solidFill>
                  <a:schemeClr val="bg1">
                    <a:lumMod val="65000"/>
                  </a:schemeClr>
                </a:solidFill>
              </a:rPr>
              <a:t>7</a:t>
            </a:r>
            <a:r>
              <a:rPr lang="ko-KR" altLang="en-US" sz="900" spc="-50" dirty="0">
                <a:solidFill>
                  <a:schemeClr val="bg1">
                    <a:lumMod val="65000"/>
                  </a:schemeClr>
                </a:solidFill>
              </a:rPr>
              <a:t>월 </a:t>
            </a:r>
            <a:r>
              <a:rPr lang="en-US" altLang="ko-KR" sz="900" spc="-50" dirty="0">
                <a:solidFill>
                  <a:schemeClr val="bg1">
                    <a:lumMod val="65000"/>
                  </a:schemeClr>
                </a:solidFill>
              </a:rPr>
              <a:t>26</a:t>
            </a:r>
            <a:r>
              <a:rPr lang="ko-KR" altLang="en-US" sz="900" spc="-50" dirty="0">
                <a:solidFill>
                  <a:schemeClr val="bg1">
                    <a:lumMod val="65000"/>
                  </a:schemeClr>
                </a:solidFill>
              </a:rPr>
              <a:t>일 데이터 추출</a:t>
            </a:r>
          </a:p>
          <a:p>
            <a:pPr algn="l"/>
            <a:r>
              <a:rPr lang="en-US" altLang="ko-KR" sz="900" spc="-50" dirty="0">
                <a:solidFill>
                  <a:schemeClr val="bg1">
                    <a:lumMod val="65000"/>
                  </a:schemeClr>
                </a:solidFill>
              </a:rPr>
              <a:t>Note: VC </a:t>
            </a:r>
            <a:r>
              <a:rPr lang="ko-KR" altLang="en-US" sz="900" spc="-50" dirty="0">
                <a:solidFill>
                  <a:schemeClr val="bg1">
                    <a:lumMod val="65000"/>
                  </a:schemeClr>
                </a:solidFill>
              </a:rPr>
              <a:t>투자 규모</a:t>
            </a:r>
            <a:r>
              <a:rPr lang="en-US" altLang="ko-KR" sz="900" spc="-50" dirty="0">
                <a:solidFill>
                  <a:schemeClr val="bg1">
                    <a:lumMod val="65000"/>
                  </a:schemeClr>
                </a:solidFill>
              </a:rPr>
              <a:t>(</a:t>
            </a:r>
            <a:r>
              <a:rPr lang="ko-KR" altLang="en-US" sz="900" spc="-50" dirty="0">
                <a:solidFill>
                  <a:schemeClr val="bg1">
                    <a:lumMod val="65000"/>
                  </a:schemeClr>
                </a:solidFill>
              </a:rPr>
              <a:t>십억 달러</a:t>
            </a:r>
            <a:r>
              <a:rPr lang="en-US" altLang="ko-KR" sz="900" spc="-50" dirty="0">
                <a:solidFill>
                  <a:schemeClr val="bg1">
                    <a:lumMod val="65000"/>
                  </a:schemeClr>
                </a:solidFill>
              </a:rPr>
              <a:t>) </a:t>
            </a:r>
            <a:r>
              <a:rPr lang="ko-KR" altLang="en-US" sz="900" spc="-50" dirty="0">
                <a:solidFill>
                  <a:schemeClr val="bg1">
                    <a:lumMod val="65000"/>
                  </a:schemeClr>
                </a:solidFill>
              </a:rPr>
              <a:t>기준</a:t>
            </a:r>
            <a:r>
              <a:rPr lang="en-US" altLang="ko-KR" sz="900" spc="-50" dirty="0">
                <a:solidFill>
                  <a:schemeClr val="bg1">
                    <a:lumMod val="65000"/>
                  </a:schemeClr>
                </a:solidFill>
              </a:rPr>
              <a:t>, 2023</a:t>
            </a:r>
            <a:r>
              <a:rPr lang="ko-KR" altLang="en-US" sz="900" spc="-50" dirty="0">
                <a:solidFill>
                  <a:schemeClr val="bg1">
                    <a:lumMod val="65000"/>
                  </a:schemeClr>
                </a:solidFill>
              </a:rPr>
              <a:t>년은 </a:t>
            </a:r>
            <a:r>
              <a:rPr lang="en-US" altLang="ko-KR" sz="900" spc="-50" dirty="0">
                <a:solidFill>
                  <a:schemeClr val="bg1">
                    <a:lumMod val="65000"/>
                  </a:schemeClr>
                </a:solidFill>
              </a:rPr>
              <a:t>6</a:t>
            </a:r>
            <a:r>
              <a:rPr lang="ko-KR" altLang="en-US" sz="900" spc="-50" dirty="0">
                <a:solidFill>
                  <a:schemeClr val="bg1">
                    <a:lumMod val="65000"/>
                  </a:schemeClr>
                </a:solidFill>
              </a:rPr>
              <a:t>월 </a:t>
            </a:r>
            <a:r>
              <a:rPr lang="en-US" altLang="ko-KR" sz="900" spc="-50" dirty="0">
                <a:solidFill>
                  <a:schemeClr val="bg1">
                    <a:lumMod val="65000"/>
                  </a:schemeClr>
                </a:solidFill>
              </a:rPr>
              <a:t>30</a:t>
            </a:r>
            <a:r>
              <a:rPr lang="ko-KR" altLang="en-US" sz="900" spc="-50" dirty="0">
                <a:solidFill>
                  <a:schemeClr val="bg1">
                    <a:lumMod val="65000"/>
                  </a:schemeClr>
                </a:solidFill>
              </a:rPr>
              <a:t>일까지 반영</a:t>
            </a:r>
          </a:p>
        </p:txBody>
      </p:sp>
      <p:sp>
        <p:nvSpPr>
          <p:cNvPr id="6" name="TextBox 5">
            <a:extLst>
              <a:ext uri="{FF2B5EF4-FFF2-40B4-BE49-F238E27FC236}">
                <a16:creationId xmlns:a16="http://schemas.microsoft.com/office/drawing/2014/main" id="{B353D110-8852-317A-67B3-6C022032165A}"/>
              </a:ext>
            </a:extLst>
          </p:cNvPr>
          <p:cNvSpPr txBox="1"/>
          <p:nvPr/>
        </p:nvSpPr>
        <p:spPr>
          <a:xfrm>
            <a:off x="728664" y="2947967"/>
            <a:ext cx="5395673" cy="1451679"/>
          </a:xfrm>
          <a:prstGeom prst="rect">
            <a:avLst/>
          </a:prstGeom>
          <a:noFill/>
        </p:spPr>
        <p:txBody>
          <a:bodyPr wrap="square">
            <a:spAutoFit/>
          </a:bodyPr>
          <a:lstStyle>
            <a:defPPr>
              <a:defRPr lang="en-US"/>
            </a:defPPr>
            <a:lvl1pPr marL="285750" indent="-285750" defTabSz="914400">
              <a:spcBef>
                <a:spcPts val="1000"/>
              </a:spcBef>
              <a:buFont typeface="Arial" panose="020B0604020202020204" pitchFamily="34" charset="0"/>
              <a:buChar char="•"/>
              <a:defRPr sz="1600" b="1" spc="-5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defRPr>
            </a:lvl1pPr>
          </a:lstStyle>
          <a:p>
            <a:r>
              <a:rPr lang="en-US" altLang="ko-KR" dirty="0"/>
              <a:t>2023</a:t>
            </a:r>
            <a:r>
              <a:rPr lang="ko-KR" altLang="en-US" dirty="0"/>
              <a:t>년 상반기 중 </a:t>
            </a:r>
            <a:r>
              <a:rPr lang="en-US" altLang="ko-KR" dirty="0"/>
              <a:t>10</a:t>
            </a:r>
            <a:r>
              <a:rPr lang="ko-KR" altLang="en-US" dirty="0"/>
              <a:t>억 달러 이상 메가 딜은 </a:t>
            </a:r>
            <a:r>
              <a:rPr lang="en-US" altLang="ko-KR" dirty="0"/>
              <a:t>14</a:t>
            </a:r>
            <a:r>
              <a:rPr lang="ko-KR" altLang="en-US" dirty="0"/>
              <a:t>건으로 전년</a:t>
            </a:r>
            <a:r>
              <a:rPr lang="en-US" altLang="ko-KR" dirty="0"/>
              <a:t>(52</a:t>
            </a:r>
            <a:r>
              <a:rPr lang="ko-KR" altLang="en-US" dirty="0"/>
              <a:t>건</a:t>
            </a:r>
            <a:r>
              <a:rPr lang="en-US" altLang="ko-KR" dirty="0"/>
              <a:t>)</a:t>
            </a:r>
            <a:r>
              <a:rPr lang="ko-KR" altLang="en-US" dirty="0"/>
              <a:t> 대비 </a:t>
            </a:r>
            <a:r>
              <a:rPr lang="en-US" altLang="ko-KR" dirty="0"/>
              <a:t>1/3 </a:t>
            </a:r>
            <a:r>
              <a:rPr lang="ko-KR" altLang="en-US" dirty="0"/>
              <a:t>수준</a:t>
            </a:r>
            <a:endParaRPr lang="en-US" altLang="ko-KR" dirty="0"/>
          </a:p>
          <a:p>
            <a:r>
              <a:rPr lang="en-US" altLang="ko-KR" dirty="0"/>
              <a:t>2023</a:t>
            </a:r>
            <a:r>
              <a:rPr lang="ko-KR" altLang="en-US" dirty="0"/>
              <a:t>년 상반기 중 다운라운드 비중은 </a:t>
            </a:r>
            <a:r>
              <a:rPr lang="en-US" altLang="ko-KR" dirty="0"/>
              <a:t>14.1%</a:t>
            </a:r>
            <a:r>
              <a:rPr lang="ko-KR" altLang="en-US" dirty="0"/>
              <a:t>로 전년</a:t>
            </a:r>
            <a:r>
              <a:rPr lang="en-US" altLang="ko-KR" dirty="0"/>
              <a:t>(9.7%) </a:t>
            </a:r>
            <a:r>
              <a:rPr lang="ko-KR" altLang="en-US" dirty="0"/>
              <a:t>대비</a:t>
            </a:r>
            <a:r>
              <a:rPr lang="en-US" altLang="ko-KR" dirty="0"/>
              <a:t> </a:t>
            </a:r>
            <a:r>
              <a:rPr lang="ko-KR" altLang="en-US" dirty="0"/>
              <a:t>증가</a:t>
            </a:r>
            <a:r>
              <a:rPr lang="en-US" altLang="ko-KR" dirty="0"/>
              <a:t>. </a:t>
            </a:r>
            <a:r>
              <a:rPr lang="ko-KR" altLang="en-US" dirty="0"/>
              <a:t>밸류에이션과 출구 전략에 대한 우려로 </a:t>
            </a:r>
            <a:r>
              <a:rPr lang="en-US" altLang="ko-KR" dirty="0"/>
              <a:t>VC</a:t>
            </a:r>
            <a:r>
              <a:rPr lang="ko-KR" altLang="en-US" dirty="0"/>
              <a:t>가 후기 단계 투자를 기피한 것이 주요 요인</a:t>
            </a:r>
          </a:p>
        </p:txBody>
      </p:sp>
      <p:grpSp>
        <p:nvGrpSpPr>
          <p:cNvPr id="3" name="그룹 2">
            <a:extLst>
              <a:ext uri="{FF2B5EF4-FFF2-40B4-BE49-F238E27FC236}">
                <a16:creationId xmlns:a16="http://schemas.microsoft.com/office/drawing/2014/main" id="{0D2D66D7-2DFA-670F-1D3E-6D30963DEB7B}"/>
              </a:ext>
            </a:extLst>
          </p:cNvPr>
          <p:cNvGrpSpPr/>
          <p:nvPr/>
        </p:nvGrpSpPr>
        <p:grpSpPr>
          <a:xfrm>
            <a:off x="843365" y="10455899"/>
            <a:ext cx="5185165" cy="389283"/>
            <a:chOff x="843365" y="10487983"/>
            <a:chExt cx="5185165" cy="389283"/>
          </a:xfrm>
        </p:grpSpPr>
        <p:sp>
          <p:nvSpPr>
            <p:cNvPr id="84" name="직사각형 83">
              <a:extLst>
                <a:ext uri="{FF2B5EF4-FFF2-40B4-BE49-F238E27FC236}">
                  <a16:creationId xmlns:a16="http://schemas.microsoft.com/office/drawing/2014/main" id="{B87936E4-7299-2190-815E-C04814C6C368}"/>
                </a:ext>
              </a:extLst>
            </p:cNvPr>
            <p:cNvSpPr/>
            <p:nvPr/>
          </p:nvSpPr>
          <p:spPr>
            <a:xfrm>
              <a:off x="843365" y="10487983"/>
              <a:ext cx="5178023" cy="38928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5" name="그룹 84">
              <a:extLst>
                <a:ext uri="{FF2B5EF4-FFF2-40B4-BE49-F238E27FC236}">
                  <a16:creationId xmlns:a16="http://schemas.microsoft.com/office/drawing/2014/main" id="{F5EA8A53-91BA-9F71-2417-C203C844948D}"/>
                </a:ext>
              </a:extLst>
            </p:cNvPr>
            <p:cNvGrpSpPr/>
            <p:nvPr/>
          </p:nvGrpSpPr>
          <p:grpSpPr>
            <a:xfrm>
              <a:off x="962244" y="10552622"/>
              <a:ext cx="1802019" cy="261610"/>
              <a:chOff x="988512" y="9086769"/>
              <a:chExt cx="1802019" cy="261610"/>
            </a:xfrm>
          </p:grpSpPr>
          <p:sp>
            <p:nvSpPr>
              <p:cNvPr id="87" name="직사각형 86">
                <a:extLst>
                  <a:ext uri="{FF2B5EF4-FFF2-40B4-BE49-F238E27FC236}">
                    <a16:creationId xmlns:a16="http://schemas.microsoft.com/office/drawing/2014/main" id="{F7A149E1-1083-6131-BB26-DBB527B437A2}"/>
                  </a:ext>
                </a:extLst>
              </p:cNvPr>
              <p:cNvSpPr/>
              <p:nvPr/>
            </p:nvSpPr>
            <p:spPr>
              <a:xfrm>
                <a:off x="988512" y="9127337"/>
                <a:ext cx="180474" cy="1804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TextBox 90">
                <a:extLst>
                  <a:ext uri="{FF2B5EF4-FFF2-40B4-BE49-F238E27FC236}">
                    <a16:creationId xmlns:a16="http://schemas.microsoft.com/office/drawing/2014/main" id="{FE11C108-4D41-F421-1B6E-697D360E9B9C}"/>
                  </a:ext>
                </a:extLst>
              </p:cNvPr>
              <p:cNvSpPr txBox="1"/>
              <p:nvPr/>
            </p:nvSpPr>
            <p:spPr>
              <a:xfrm>
                <a:off x="1158353" y="9086769"/>
                <a:ext cx="1632178"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다운라운드</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(Down Round)</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grpSp>
        <p:grpSp>
          <p:nvGrpSpPr>
            <p:cNvPr id="92" name="그룹 91">
              <a:extLst>
                <a:ext uri="{FF2B5EF4-FFF2-40B4-BE49-F238E27FC236}">
                  <a16:creationId xmlns:a16="http://schemas.microsoft.com/office/drawing/2014/main" id="{399527DD-E4D9-3D5E-0956-077A33CDB9E6}"/>
                </a:ext>
              </a:extLst>
            </p:cNvPr>
            <p:cNvGrpSpPr/>
            <p:nvPr/>
          </p:nvGrpSpPr>
          <p:grpSpPr>
            <a:xfrm>
              <a:off x="2823784" y="10554714"/>
              <a:ext cx="1662557" cy="261610"/>
              <a:chOff x="999145" y="9086769"/>
              <a:chExt cx="1662557" cy="261610"/>
            </a:xfrm>
          </p:grpSpPr>
          <p:sp>
            <p:nvSpPr>
              <p:cNvPr id="93" name="직사각형 92">
                <a:extLst>
                  <a:ext uri="{FF2B5EF4-FFF2-40B4-BE49-F238E27FC236}">
                    <a16:creationId xmlns:a16="http://schemas.microsoft.com/office/drawing/2014/main" id="{A896AD6E-88C2-5564-65B3-924A762BC1D9}"/>
                  </a:ext>
                </a:extLst>
              </p:cNvPr>
              <p:cNvSpPr/>
              <p:nvPr/>
            </p:nvSpPr>
            <p:spPr>
              <a:xfrm>
                <a:off x="999145" y="9127337"/>
                <a:ext cx="180474" cy="180474"/>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TextBox 93">
                <a:extLst>
                  <a:ext uri="{FF2B5EF4-FFF2-40B4-BE49-F238E27FC236}">
                    <a16:creationId xmlns:a16="http://schemas.microsoft.com/office/drawing/2014/main" id="{AA24FFDA-770A-1385-F158-B2168A3D475E}"/>
                  </a:ext>
                </a:extLst>
              </p:cNvPr>
              <p:cNvSpPr txBox="1"/>
              <p:nvPr/>
            </p:nvSpPr>
            <p:spPr>
              <a:xfrm>
                <a:off x="1168986" y="9086769"/>
                <a:ext cx="1492716"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플랫라운드</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(Flat</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 </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Round)</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grpSp>
        <p:grpSp>
          <p:nvGrpSpPr>
            <p:cNvPr id="95" name="그룹 94">
              <a:extLst>
                <a:ext uri="{FF2B5EF4-FFF2-40B4-BE49-F238E27FC236}">
                  <a16:creationId xmlns:a16="http://schemas.microsoft.com/office/drawing/2014/main" id="{1BDAFD60-5BA3-2F6A-E8A5-C8166D999BFB}"/>
                </a:ext>
              </a:extLst>
            </p:cNvPr>
            <p:cNvGrpSpPr/>
            <p:nvPr/>
          </p:nvGrpSpPr>
          <p:grpSpPr>
            <a:xfrm>
              <a:off x="4530172" y="10552622"/>
              <a:ext cx="1498358" cy="261610"/>
              <a:chOff x="1007854" y="9086769"/>
              <a:chExt cx="1498358" cy="261610"/>
            </a:xfrm>
          </p:grpSpPr>
          <p:sp>
            <p:nvSpPr>
              <p:cNvPr id="96" name="직사각형 95">
                <a:extLst>
                  <a:ext uri="{FF2B5EF4-FFF2-40B4-BE49-F238E27FC236}">
                    <a16:creationId xmlns:a16="http://schemas.microsoft.com/office/drawing/2014/main" id="{424744C5-DD99-03FD-0E8E-B5EDA3C5A6BB}"/>
                  </a:ext>
                </a:extLst>
              </p:cNvPr>
              <p:cNvSpPr/>
              <p:nvPr/>
            </p:nvSpPr>
            <p:spPr>
              <a:xfrm>
                <a:off x="1007854" y="9127337"/>
                <a:ext cx="180474" cy="180474"/>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TextBox 96">
                <a:extLst>
                  <a:ext uri="{FF2B5EF4-FFF2-40B4-BE49-F238E27FC236}">
                    <a16:creationId xmlns:a16="http://schemas.microsoft.com/office/drawing/2014/main" id="{90D49008-D2DE-90C1-996D-E0C52A6030F1}"/>
                  </a:ext>
                </a:extLst>
              </p:cNvPr>
              <p:cNvSpPr txBox="1"/>
              <p:nvPr/>
            </p:nvSpPr>
            <p:spPr>
              <a:xfrm>
                <a:off x="1168986" y="9086769"/>
                <a:ext cx="1337226"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업라운드</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(Up Round)</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grpSp>
      </p:grpSp>
      <p:graphicFrame>
        <p:nvGraphicFramePr>
          <p:cNvPr id="98" name="차트 97">
            <a:extLst>
              <a:ext uri="{FF2B5EF4-FFF2-40B4-BE49-F238E27FC236}">
                <a16:creationId xmlns:a16="http://schemas.microsoft.com/office/drawing/2014/main" id="{EC924188-5E69-AF1F-D23A-7ACF6FF872EC}"/>
              </a:ext>
            </a:extLst>
          </p:cNvPr>
          <p:cNvGraphicFramePr/>
          <p:nvPr>
            <p:extLst>
              <p:ext uri="{D42A27DB-BD31-4B8C-83A1-F6EECF244321}">
                <p14:modId xmlns:p14="http://schemas.microsoft.com/office/powerpoint/2010/main" val="219162417"/>
              </p:ext>
            </p:extLst>
          </p:nvPr>
        </p:nvGraphicFramePr>
        <p:xfrm>
          <a:off x="776176" y="5026961"/>
          <a:ext cx="5354837" cy="2456654"/>
        </p:xfrm>
        <a:graphic>
          <a:graphicData uri="http://schemas.openxmlformats.org/drawingml/2006/chart">
            <c:chart xmlns:c="http://schemas.openxmlformats.org/drawingml/2006/chart" xmlns:r="http://schemas.openxmlformats.org/officeDocument/2006/relationships" r:id="rId4"/>
          </a:graphicData>
        </a:graphic>
      </p:graphicFrame>
      <p:grpSp>
        <p:nvGrpSpPr>
          <p:cNvPr id="176" name="그룹 175">
            <a:extLst>
              <a:ext uri="{FF2B5EF4-FFF2-40B4-BE49-F238E27FC236}">
                <a16:creationId xmlns:a16="http://schemas.microsoft.com/office/drawing/2014/main" id="{E45FCA7E-90B6-4A4D-A77E-18B07268F1E6}"/>
              </a:ext>
            </a:extLst>
          </p:cNvPr>
          <p:cNvGrpSpPr/>
          <p:nvPr/>
        </p:nvGrpSpPr>
        <p:grpSpPr>
          <a:xfrm>
            <a:off x="843365" y="7519337"/>
            <a:ext cx="5178023" cy="697908"/>
            <a:chOff x="843365" y="7804923"/>
            <a:chExt cx="5178023" cy="697908"/>
          </a:xfrm>
        </p:grpSpPr>
        <p:sp>
          <p:nvSpPr>
            <p:cNvPr id="138" name="직사각형 137">
              <a:extLst>
                <a:ext uri="{FF2B5EF4-FFF2-40B4-BE49-F238E27FC236}">
                  <a16:creationId xmlns:a16="http://schemas.microsoft.com/office/drawing/2014/main" id="{1FAFDD2E-7A63-DBA6-F511-21000B2005BB}"/>
                </a:ext>
              </a:extLst>
            </p:cNvPr>
            <p:cNvSpPr/>
            <p:nvPr/>
          </p:nvSpPr>
          <p:spPr>
            <a:xfrm>
              <a:off x="843365" y="7804923"/>
              <a:ext cx="5178023" cy="69790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6" name="그룹 165">
              <a:extLst>
                <a:ext uri="{FF2B5EF4-FFF2-40B4-BE49-F238E27FC236}">
                  <a16:creationId xmlns:a16="http://schemas.microsoft.com/office/drawing/2014/main" id="{65A2F186-6A68-CACB-3F9B-8671793EBCD1}"/>
                </a:ext>
              </a:extLst>
            </p:cNvPr>
            <p:cNvGrpSpPr/>
            <p:nvPr/>
          </p:nvGrpSpPr>
          <p:grpSpPr>
            <a:xfrm>
              <a:off x="953110" y="8181307"/>
              <a:ext cx="1198701" cy="261610"/>
              <a:chOff x="988512" y="9103432"/>
              <a:chExt cx="1198701" cy="256909"/>
            </a:xfrm>
          </p:grpSpPr>
          <p:sp>
            <p:nvSpPr>
              <p:cNvPr id="173" name="직사각형 172">
                <a:extLst>
                  <a:ext uri="{FF2B5EF4-FFF2-40B4-BE49-F238E27FC236}">
                    <a16:creationId xmlns:a16="http://schemas.microsoft.com/office/drawing/2014/main" id="{60C299F4-33C1-AC0D-7CD7-646C28D7C01D}"/>
                  </a:ext>
                </a:extLst>
              </p:cNvPr>
              <p:cNvSpPr/>
              <p:nvPr/>
            </p:nvSpPr>
            <p:spPr>
              <a:xfrm>
                <a:off x="988512" y="9144000"/>
                <a:ext cx="180474" cy="180474"/>
              </a:xfrm>
              <a:prstGeom prst="rect">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4" name="TextBox 173">
                <a:extLst>
                  <a:ext uri="{FF2B5EF4-FFF2-40B4-BE49-F238E27FC236}">
                    <a16:creationId xmlns:a16="http://schemas.microsoft.com/office/drawing/2014/main" id="{65D555F5-913C-7529-7103-C91FA6657582}"/>
                  </a:ext>
                </a:extLst>
              </p:cNvPr>
              <p:cNvSpPr txBox="1"/>
              <p:nvPr/>
            </p:nvSpPr>
            <p:spPr>
              <a:xfrm>
                <a:off x="1168986" y="9103432"/>
                <a:ext cx="1018227" cy="256909"/>
              </a:xfrm>
              <a:prstGeom prst="rect">
                <a:avLst/>
              </a:prstGeom>
              <a:noFill/>
            </p:spPr>
            <p:txBody>
              <a:bodyPr wrap="none" rtlCol="0">
                <a:spAutoFit/>
              </a:bodyPr>
              <a:lstStyle/>
              <a:p>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2.5</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억</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-5</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억 달러</a:t>
                </a:r>
              </a:p>
            </p:txBody>
          </p:sp>
        </p:grpSp>
        <p:grpSp>
          <p:nvGrpSpPr>
            <p:cNvPr id="167" name="그룹 166">
              <a:extLst>
                <a:ext uri="{FF2B5EF4-FFF2-40B4-BE49-F238E27FC236}">
                  <a16:creationId xmlns:a16="http://schemas.microsoft.com/office/drawing/2014/main" id="{A1E2CD48-D691-4DB5-FE79-7CBA0B9B2C6B}"/>
                </a:ext>
              </a:extLst>
            </p:cNvPr>
            <p:cNvGrpSpPr/>
            <p:nvPr/>
          </p:nvGrpSpPr>
          <p:grpSpPr>
            <a:xfrm>
              <a:off x="4748457" y="7890400"/>
              <a:ext cx="1198701" cy="261610"/>
              <a:chOff x="988512" y="9103432"/>
              <a:chExt cx="1198701" cy="256909"/>
            </a:xfrm>
          </p:grpSpPr>
          <p:sp>
            <p:nvSpPr>
              <p:cNvPr id="171" name="직사각형 170">
                <a:extLst>
                  <a:ext uri="{FF2B5EF4-FFF2-40B4-BE49-F238E27FC236}">
                    <a16:creationId xmlns:a16="http://schemas.microsoft.com/office/drawing/2014/main" id="{6C7CDFE4-59F0-EB29-B294-534139D6FB7D}"/>
                  </a:ext>
                </a:extLst>
              </p:cNvPr>
              <p:cNvSpPr/>
              <p:nvPr/>
            </p:nvSpPr>
            <p:spPr>
              <a:xfrm>
                <a:off x="988512" y="9144000"/>
                <a:ext cx="180474" cy="180474"/>
              </a:xfrm>
              <a:prstGeom prst="rect">
                <a:avLst/>
              </a:prstGeom>
              <a:solidFill>
                <a:srgbClr val="AC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2" name="TextBox 171">
                <a:extLst>
                  <a:ext uri="{FF2B5EF4-FFF2-40B4-BE49-F238E27FC236}">
                    <a16:creationId xmlns:a16="http://schemas.microsoft.com/office/drawing/2014/main" id="{28E98F87-551A-F58E-E547-33CB12534FAA}"/>
                  </a:ext>
                </a:extLst>
              </p:cNvPr>
              <p:cNvSpPr txBox="1"/>
              <p:nvPr/>
            </p:nvSpPr>
            <p:spPr>
              <a:xfrm>
                <a:off x="1168986" y="9103432"/>
                <a:ext cx="1018227" cy="256909"/>
              </a:xfrm>
              <a:prstGeom prst="rect">
                <a:avLst/>
              </a:prstGeom>
              <a:noFill/>
            </p:spPr>
            <p:txBody>
              <a:bodyPr wrap="none" rtlCol="0">
                <a:spAutoFit/>
              </a:bodyPr>
              <a:lstStyle/>
              <a:p>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1</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억</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-2.5</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억 달러</a:t>
                </a:r>
              </a:p>
            </p:txBody>
          </p:sp>
        </p:grpSp>
        <p:grpSp>
          <p:nvGrpSpPr>
            <p:cNvPr id="168" name="그룹 167">
              <a:extLst>
                <a:ext uri="{FF2B5EF4-FFF2-40B4-BE49-F238E27FC236}">
                  <a16:creationId xmlns:a16="http://schemas.microsoft.com/office/drawing/2014/main" id="{2C496874-B949-09E6-4E45-CFB5B86B00F3}"/>
                </a:ext>
              </a:extLst>
            </p:cNvPr>
            <p:cNvGrpSpPr/>
            <p:nvPr/>
          </p:nvGrpSpPr>
          <p:grpSpPr>
            <a:xfrm>
              <a:off x="953110" y="7890399"/>
              <a:ext cx="716198" cy="266397"/>
              <a:chOff x="988512" y="9103432"/>
              <a:chExt cx="716198" cy="261610"/>
            </a:xfrm>
          </p:grpSpPr>
          <p:sp>
            <p:nvSpPr>
              <p:cNvPr id="169" name="직사각형 168">
                <a:extLst>
                  <a:ext uri="{FF2B5EF4-FFF2-40B4-BE49-F238E27FC236}">
                    <a16:creationId xmlns:a16="http://schemas.microsoft.com/office/drawing/2014/main" id="{413D590A-F13C-5182-D07F-647B35394D4A}"/>
                  </a:ext>
                </a:extLst>
              </p:cNvPr>
              <p:cNvSpPr/>
              <p:nvPr/>
            </p:nvSpPr>
            <p:spPr>
              <a:xfrm>
                <a:off x="988512" y="9144000"/>
                <a:ext cx="180474" cy="180474"/>
              </a:xfrm>
              <a:prstGeom prst="rect">
                <a:avLst/>
              </a:prstGeom>
              <a:solidFill>
                <a:srgbClr val="C7A1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0" name="TextBox 169">
                <a:extLst>
                  <a:ext uri="{FF2B5EF4-FFF2-40B4-BE49-F238E27FC236}">
                    <a16:creationId xmlns:a16="http://schemas.microsoft.com/office/drawing/2014/main" id="{E91B0B95-2A7E-0F42-17FE-137891491F45}"/>
                  </a:ext>
                </a:extLst>
              </p:cNvPr>
              <p:cNvSpPr txBox="1"/>
              <p:nvPr/>
            </p:nvSpPr>
            <p:spPr>
              <a:xfrm>
                <a:off x="1168986" y="9103432"/>
                <a:ext cx="535724" cy="261610"/>
              </a:xfrm>
              <a:prstGeom prst="rect">
                <a:avLst/>
              </a:prstGeom>
              <a:noFill/>
            </p:spPr>
            <p:txBody>
              <a:bodyPr wrap="none" rtlCol="0">
                <a:spAutoFit/>
              </a:bodyPr>
              <a:lstStyle/>
              <a:p>
                <a:r>
                  <a:rPr lang="ko-KR" altLang="en-US" sz="1100" spc="-50" dirty="0" err="1">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미공시</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grpSp>
        <p:grpSp>
          <p:nvGrpSpPr>
            <p:cNvPr id="140" name="그룹 139">
              <a:extLst>
                <a:ext uri="{FF2B5EF4-FFF2-40B4-BE49-F238E27FC236}">
                  <a16:creationId xmlns:a16="http://schemas.microsoft.com/office/drawing/2014/main" id="{0D5ECCDD-5AC4-E224-5D49-308383C36ABF}"/>
                </a:ext>
              </a:extLst>
            </p:cNvPr>
            <p:cNvGrpSpPr/>
            <p:nvPr/>
          </p:nvGrpSpPr>
          <p:grpSpPr>
            <a:xfrm>
              <a:off x="2185143" y="7890399"/>
              <a:ext cx="1242649" cy="564924"/>
              <a:chOff x="3013905" y="8996340"/>
              <a:chExt cx="1242649" cy="554773"/>
            </a:xfrm>
          </p:grpSpPr>
          <p:grpSp>
            <p:nvGrpSpPr>
              <p:cNvPr id="154" name="그룹 153">
                <a:extLst>
                  <a:ext uri="{FF2B5EF4-FFF2-40B4-BE49-F238E27FC236}">
                    <a16:creationId xmlns:a16="http://schemas.microsoft.com/office/drawing/2014/main" id="{C4B44209-39DA-C210-BAE1-595AF12BF793}"/>
                  </a:ext>
                </a:extLst>
              </p:cNvPr>
              <p:cNvGrpSpPr/>
              <p:nvPr/>
            </p:nvGrpSpPr>
            <p:grpSpPr>
              <a:xfrm>
                <a:off x="3013905" y="9294204"/>
                <a:ext cx="1198701" cy="256909"/>
                <a:chOff x="988512" y="9103432"/>
                <a:chExt cx="1198701" cy="256909"/>
              </a:xfrm>
            </p:grpSpPr>
            <p:sp>
              <p:nvSpPr>
                <p:cNvPr id="164" name="직사각형 163">
                  <a:extLst>
                    <a:ext uri="{FF2B5EF4-FFF2-40B4-BE49-F238E27FC236}">
                      <a16:creationId xmlns:a16="http://schemas.microsoft.com/office/drawing/2014/main" id="{A5E7D987-1D1E-2ECC-2C0D-87317DA20A23}"/>
                    </a:ext>
                  </a:extLst>
                </p:cNvPr>
                <p:cNvSpPr/>
                <p:nvPr/>
              </p:nvSpPr>
              <p:spPr>
                <a:xfrm>
                  <a:off x="988512" y="9144000"/>
                  <a:ext cx="180474" cy="180474"/>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5" name="TextBox 164">
                  <a:extLst>
                    <a:ext uri="{FF2B5EF4-FFF2-40B4-BE49-F238E27FC236}">
                      <a16:creationId xmlns:a16="http://schemas.microsoft.com/office/drawing/2014/main" id="{5ADC66F3-B4F9-84CE-B586-D7135EB9537A}"/>
                    </a:ext>
                  </a:extLst>
                </p:cNvPr>
                <p:cNvSpPr txBox="1"/>
                <p:nvPr/>
              </p:nvSpPr>
              <p:spPr>
                <a:xfrm>
                  <a:off x="1168986" y="9103432"/>
                  <a:ext cx="1018227" cy="256909"/>
                </a:xfrm>
                <a:prstGeom prst="rect">
                  <a:avLst/>
                </a:prstGeom>
                <a:noFill/>
              </p:spPr>
              <p:txBody>
                <a:bodyPr wrap="none" rtlCol="0">
                  <a:spAutoFit/>
                </a:bodyPr>
                <a:lstStyle/>
                <a:p>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5</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억</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-10</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억 달러 </a:t>
                  </a:r>
                </a:p>
              </p:txBody>
            </p:sp>
          </p:grpSp>
          <p:grpSp>
            <p:nvGrpSpPr>
              <p:cNvPr id="155" name="그룹 154">
                <a:extLst>
                  <a:ext uri="{FF2B5EF4-FFF2-40B4-BE49-F238E27FC236}">
                    <a16:creationId xmlns:a16="http://schemas.microsoft.com/office/drawing/2014/main" id="{17B866EF-E9D5-012F-611C-65BB59F251C0}"/>
                  </a:ext>
                </a:extLst>
              </p:cNvPr>
              <p:cNvGrpSpPr/>
              <p:nvPr/>
            </p:nvGrpSpPr>
            <p:grpSpPr>
              <a:xfrm>
                <a:off x="3018471" y="8996340"/>
                <a:ext cx="1238083" cy="261610"/>
                <a:chOff x="997221" y="9103432"/>
                <a:chExt cx="1238083" cy="261610"/>
              </a:xfrm>
            </p:grpSpPr>
            <p:sp>
              <p:nvSpPr>
                <p:cNvPr id="162" name="직사각형 161">
                  <a:extLst>
                    <a:ext uri="{FF2B5EF4-FFF2-40B4-BE49-F238E27FC236}">
                      <a16:creationId xmlns:a16="http://schemas.microsoft.com/office/drawing/2014/main" id="{6C863059-D5CA-15CD-A14B-E7BC47C4D2EF}"/>
                    </a:ext>
                  </a:extLst>
                </p:cNvPr>
                <p:cNvSpPr/>
                <p:nvPr/>
              </p:nvSpPr>
              <p:spPr>
                <a:xfrm>
                  <a:off x="997221" y="9144000"/>
                  <a:ext cx="180474" cy="180474"/>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3" name="TextBox 162">
                  <a:extLst>
                    <a:ext uri="{FF2B5EF4-FFF2-40B4-BE49-F238E27FC236}">
                      <a16:creationId xmlns:a16="http://schemas.microsoft.com/office/drawing/2014/main" id="{D712C076-2816-CDF9-A5DD-6637F062F37F}"/>
                    </a:ext>
                  </a:extLst>
                </p:cNvPr>
                <p:cNvSpPr txBox="1"/>
                <p:nvPr/>
              </p:nvSpPr>
              <p:spPr>
                <a:xfrm>
                  <a:off x="1168986" y="9103432"/>
                  <a:ext cx="1066318" cy="261610"/>
                </a:xfrm>
                <a:prstGeom prst="rect">
                  <a:avLst/>
                </a:prstGeom>
                <a:noFill/>
              </p:spPr>
              <p:txBody>
                <a:bodyPr wrap="none" rtlCol="0">
                  <a:spAutoFit/>
                </a:bodyPr>
                <a:lstStyle/>
                <a:p>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5</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천만 달러 미만 </a:t>
                  </a:r>
                </a:p>
              </p:txBody>
            </p:sp>
          </p:grpSp>
        </p:grpSp>
        <p:grpSp>
          <p:nvGrpSpPr>
            <p:cNvPr id="141" name="그룹 140">
              <a:extLst>
                <a:ext uri="{FF2B5EF4-FFF2-40B4-BE49-F238E27FC236}">
                  <a16:creationId xmlns:a16="http://schemas.microsoft.com/office/drawing/2014/main" id="{CC52DC6B-2083-222C-DD67-9EC1C4ECABBE}"/>
                </a:ext>
              </a:extLst>
            </p:cNvPr>
            <p:cNvGrpSpPr/>
            <p:nvPr/>
          </p:nvGrpSpPr>
          <p:grpSpPr>
            <a:xfrm>
              <a:off x="3531690" y="7890400"/>
              <a:ext cx="1241983" cy="572194"/>
              <a:chOff x="4491558" y="8994248"/>
              <a:chExt cx="1241983" cy="561912"/>
            </a:xfrm>
          </p:grpSpPr>
          <p:grpSp>
            <p:nvGrpSpPr>
              <p:cNvPr id="142" name="그룹 141">
                <a:extLst>
                  <a:ext uri="{FF2B5EF4-FFF2-40B4-BE49-F238E27FC236}">
                    <a16:creationId xmlns:a16="http://schemas.microsoft.com/office/drawing/2014/main" id="{15DF4094-210C-97B0-4166-A0A612CAC7F9}"/>
                  </a:ext>
                </a:extLst>
              </p:cNvPr>
              <p:cNvGrpSpPr/>
              <p:nvPr/>
            </p:nvGrpSpPr>
            <p:grpSpPr>
              <a:xfrm>
                <a:off x="4491558" y="8994248"/>
                <a:ext cx="1241983" cy="261610"/>
                <a:chOff x="988512" y="9103432"/>
                <a:chExt cx="1241983" cy="261610"/>
              </a:xfrm>
            </p:grpSpPr>
            <p:sp>
              <p:nvSpPr>
                <p:cNvPr id="152" name="직사각형 151">
                  <a:extLst>
                    <a:ext uri="{FF2B5EF4-FFF2-40B4-BE49-F238E27FC236}">
                      <a16:creationId xmlns:a16="http://schemas.microsoft.com/office/drawing/2014/main" id="{A064F0D7-5302-7993-3381-37C8A017B14D}"/>
                    </a:ext>
                  </a:extLst>
                </p:cNvPr>
                <p:cNvSpPr/>
                <p:nvPr/>
              </p:nvSpPr>
              <p:spPr>
                <a:xfrm>
                  <a:off x="988512" y="9144000"/>
                  <a:ext cx="180474" cy="180474"/>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3" name="TextBox 152">
                  <a:extLst>
                    <a:ext uri="{FF2B5EF4-FFF2-40B4-BE49-F238E27FC236}">
                      <a16:creationId xmlns:a16="http://schemas.microsoft.com/office/drawing/2014/main" id="{E0FF75F5-4CF0-8573-B6C6-7675478457B1}"/>
                    </a:ext>
                  </a:extLst>
                </p:cNvPr>
                <p:cNvSpPr txBox="1"/>
                <p:nvPr/>
              </p:nvSpPr>
              <p:spPr>
                <a:xfrm>
                  <a:off x="1168986" y="9103432"/>
                  <a:ext cx="1061509" cy="261610"/>
                </a:xfrm>
                <a:prstGeom prst="rect">
                  <a:avLst/>
                </a:prstGeom>
                <a:noFill/>
              </p:spPr>
              <p:txBody>
                <a:bodyPr wrap="none" rtlCol="0">
                  <a:spAutoFit/>
                </a:bodyPr>
                <a:lstStyle/>
                <a:p>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5</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천만</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-1</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억 달러 </a:t>
                  </a:r>
                </a:p>
              </p:txBody>
            </p:sp>
          </p:grpSp>
          <p:grpSp>
            <p:nvGrpSpPr>
              <p:cNvPr id="143" name="그룹 142">
                <a:extLst>
                  <a:ext uri="{FF2B5EF4-FFF2-40B4-BE49-F238E27FC236}">
                    <a16:creationId xmlns:a16="http://schemas.microsoft.com/office/drawing/2014/main" id="{9E57E81C-ACA9-F89F-51E6-5AD51E23A0DC}"/>
                  </a:ext>
                </a:extLst>
              </p:cNvPr>
              <p:cNvGrpSpPr/>
              <p:nvPr/>
            </p:nvGrpSpPr>
            <p:grpSpPr>
              <a:xfrm>
                <a:off x="4491558" y="9299251"/>
                <a:ext cx="1168245" cy="256909"/>
                <a:chOff x="988512" y="9103432"/>
                <a:chExt cx="1168245" cy="256909"/>
              </a:xfrm>
            </p:grpSpPr>
            <p:sp>
              <p:nvSpPr>
                <p:cNvPr id="150" name="직사각형 149">
                  <a:extLst>
                    <a:ext uri="{FF2B5EF4-FFF2-40B4-BE49-F238E27FC236}">
                      <a16:creationId xmlns:a16="http://schemas.microsoft.com/office/drawing/2014/main" id="{8E3AB53E-7340-C271-6166-5B6E4FE72039}"/>
                    </a:ext>
                  </a:extLst>
                </p:cNvPr>
                <p:cNvSpPr/>
                <p:nvPr/>
              </p:nvSpPr>
              <p:spPr>
                <a:xfrm>
                  <a:off x="988512" y="9144000"/>
                  <a:ext cx="180474" cy="180474"/>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TextBox 150">
                  <a:extLst>
                    <a:ext uri="{FF2B5EF4-FFF2-40B4-BE49-F238E27FC236}">
                      <a16:creationId xmlns:a16="http://schemas.microsoft.com/office/drawing/2014/main" id="{1E62BE86-1B1E-5A97-2219-AC12B49A4E8E}"/>
                    </a:ext>
                  </a:extLst>
                </p:cNvPr>
                <p:cNvSpPr txBox="1"/>
                <p:nvPr/>
              </p:nvSpPr>
              <p:spPr>
                <a:xfrm>
                  <a:off x="1168986" y="9103432"/>
                  <a:ext cx="987771" cy="256909"/>
                </a:xfrm>
                <a:prstGeom prst="rect">
                  <a:avLst/>
                </a:prstGeom>
                <a:noFill/>
              </p:spPr>
              <p:txBody>
                <a:bodyPr wrap="none" rtlCol="0">
                  <a:spAutoFit/>
                </a:bodyPr>
                <a:lstStyle/>
                <a:p>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10</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억 달러 이상</a:t>
                  </a:r>
                </a:p>
              </p:txBody>
            </p:sp>
          </p:grpSp>
        </p:grpSp>
      </p:grpSp>
      <p:sp>
        <p:nvSpPr>
          <p:cNvPr id="175" name="TextBox 174">
            <a:extLst>
              <a:ext uri="{FF2B5EF4-FFF2-40B4-BE49-F238E27FC236}">
                <a16:creationId xmlns:a16="http://schemas.microsoft.com/office/drawing/2014/main" id="{E8B18A6F-1843-72FD-9CD9-B86F08619B46}"/>
              </a:ext>
            </a:extLst>
          </p:cNvPr>
          <p:cNvSpPr txBox="1"/>
          <p:nvPr/>
        </p:nvSpPr>
        <p:spPr>
          <a:xfrm>
            <a:off x="738422" y="4702616"/>
            <a:ext cx="415498" cy="276999"/>
          </a:xfrm>
          <a:prstGeom prst="rect">
            <a:avLst/>
          </a:prstGeom>
          <a:noFill/>
        </p:spPr>
        <p:txBody>
          <a:bodyPr wrap="none" rtlCol="0">
            <a:spAutoFit/>
          </a:bodyPr>
          <a:lstStyle/>
          <a:p>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r>
              <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건</a:t>
            </a:r>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endPar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endParaRPr>
          </a:p>
        </p:txBody>
      </p:sp>
    </p:spTree>
    <p:extLst>
      <p:ext uri="{BB962C8B-B14F-4D97-AF65-F5344CB8AC3E}">
        <p14:creationId xmlns:p14="http://schemas.microsoft.com/office/powerpoint/2010/main" val="376747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244D6963-379A-4841-3B84-43C515D40D45}"/>
              </a:ext>
            </a:extLst>
          </p:cNvPr>
          <p:cNvSpPr/>
          <p:nvPr/>
        </p:nvSpPr>
        <p:spPr>
          <a:xfrm>
            <a:off x="0" y="2758002"/>
            <a:ext cx="6858000" cy="17830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TextBox 4">
            <a:extLst>
              <a:ext uri="{FF2B5EF4-FFF2-40B4-BE49-F238E27FC236}">
                <a16:creationId xmlns:a16="http://schemas.microsoft.com/office/drawing/2014/main" id="{62C5330B-0CAE-CFC3-1F25-43B9CFA6480B}"/>
              </a:ext>
            </a:extLst>
          </p:cNvPr>
          <p:cNvSpPr txBox="1"/>
          <p:nvPr/>
        </p:nvSpPr>
        <p:spPr>
          <a:xfrm>
            <a:off x="1605424" y="1046952"/>
            <a:ext cx="3647152" cy="769441"/>
          </a:xfrm>
          <a:prstGeom prst="rect">
            <a:avLst/>
          </a:prstGeom>
          <a:noFill/>
        </p:spPr>
        <p:txBody>
          <a:bodyPr wrap="none" rtlCol="0">
            <a:spAutoFit/>
          </a:bodyPr>
          <a:lstStyle/>
          <a:p>
            <a:pPr algn="ctr" defTabSz="914400">
              <a:defRPr/>
            </a:pP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2023</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년 상반기 글로벌 벤처투자</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생성형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AI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관련 소프트웨어 주목</a:t>
            </a:r>
          </a:p>
        </p:txBody>
      </p:sp>
      <p:sp>
        <p:nvSpPr>
          <p:cNvPr id="19" name="사각형: 잘린 대각선 방향 모서리 18">
            <a:extLst>
              <a:ext uri="{FF2B5EF4-FFF2-40B4-BE49-F238E27FC236}">
                <a16:creationId xmlns:a16="http://schemas.microsoft.com/office/drawing/2014/main" id="{C32FBF20-0754-D7D4-A67E-B678B0C571DF}"/>
              </a:ext>
            </a:extLst>
          </p:cNvPr>
          <p:cNvSpPr/>
          <p:nvPr/>
        </p:nvSpPr>
        <p:spPr>
          <a:xfrm flipH="1">
            <a:off x="728664" y="1985040"/>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생성형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AI</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에 쏠리는 투자자들의 뜨거운 관심</a:t>
            </a:r>
          </a:p>
        </p:txBody>
      </p:sp>
      <p:sp>
        <p:nvSpPr>
          <p:cNvPr id="20" name="사각형: 잘린 대각선 방향 모서리 19">
            <a:extLst>
              <a:ext uri="{FF2B5EF4-FFF2-40B4-BE49-F238E27FC236}">
                <a16:creationId xmlns:a16="http://schemas.microsoft.com/office/drawing/2014/main" id="{0C1D9CE7-BD78-9C16-F6C8-B47E3678E20A}"/>
              </a:ext>
            </a:extLst>
          </p:cNvPr>
          <p:cNvSpPr/>
          <p:nvPr/>
        </p:nvSpPr>
        <p:spPr>
          <a:xfrm flipH="1">
            <a:off x="547514" y="1993037"/>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endParaRPr>
          </a:p>
        </p:txBody>
      </p:sp>
      <p:sp>
        <p:nvSpPr>
          <p:cNvPr id="7" name="TextBox 6">
            <a:extLst>
              <a:ext uri="{FF2B5EF4-FFF2-40B4-BE49-F238E27FC236}">
                <a16:creationId xmlns:a16="http://schemas.microsoft.com/office/drawing/2014/main" id="{482FCC70-7E9F-C6A2-8BCD-E227344F520E}"/>
              </a:ext>
            </a:extLst>
          </p:cNvPr>
          <p:cNvSpPr txBox="1"/>
          <p:nvPr/>
        </p:nvSpPr>
        <p:spPr>
          <a:xfrm>
            <a:off x="655517" y="11034235"/>
            <a:ext cx="5468819" cy="507831"/>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Venture Pulse, Q2 ’23, Global Analysis of Venture Funding, KPMG Private Enterprise. 2023</a:t>
            </a:r>
            <a:r>
              <a:rPr lang="ko-KR" altLang="en-US" sz="900" spc="-50" dirty="0">
                <a:solidFill>
                  <a:schemeClr val="bg1">
                    <a:lumMod val="65000"/>
                  </a:schemeClr>
                </a:solidFill>
              </a:rPr>
              <a:t>년 </a:t>
            </a:r>
            <a:r>
              <a:rPr lang="en-US" altLang="ko-KR" sz="900" spc="-50" dirty="0">
                <a:solidFill>
                  <a:schemeClr val="bg1">
                    <a:lumMod val="65000"/>
                  </a:schemeClr>
                </a:solidFill>
              </a:rPr>
              <a:t>6</a:t>
            </a:r>
            <a:r>
              <a:rPr lang="ko-KR" altLang="en-US" sz="900" spc="-50" dirty="0">
                <a:solidFill>
                  <a:schemeClr val="bg1">
                    <a:lumMod val="65000"/>
                  </a:schemeClr>
                </a:solidFill>
              </a:rPr>
              <a:t>월 </a:t>
            </a:r>
            <a:r>
              <a:rPr lang="en-US" altLang="ko-KR" sz="900" spc="-50" dirty="0">
                <a:solidFill>
                  <a:schemeClr val="bg1">
                    <a:lumMod val="65000"/>
                  </a:schemeClr>
                </a:solidFill>
              </a:rPr>
              <a:t>30</a:t>
            </a:r>
            <a:r>
              <a:rPr lang="ko-KR" altLang="en-US" sz="900" spc="-50" dirty="0">
                <a:solidFill>
                  <a:schemeClr val="bg1">
                    <a:lumMod val="65000"/>
                  </a:schemeClr>
                </a:solidFill>
              </a:rPr>
              <a:t>일까지 거래 기준</a:t>
            </a:r>
            <a:r>
              <a:rPr lang="en-US" altLang="ko-KR" sz="900" spc="-50" dirty="0">
                <a:solidFill>
                  <a:schemeClr val="bg1">
                    <a:lumMod val="65000"/>
                  </a:schemeClr>
                </a:solidFill>
              </a:rPr>
              <a:t>, </a:t>
            </a:r>
            <a:r>
              <a:rPr lang="en-US" altLang="ko-KR" sz="900" spc="-50" dirty="0" err="1">
                <a:solidFill>
                  <a:schemeClr val="bg1">
                    <a:lumMod val="65000"/>
                  </a:schemeClr>
                </a:solidFill>
              </a:rPr>
              <a:t>PitchBook</a:t>
            </a:r>
            <a:r>
              <a:rPr lang="ko-KR" altLang="en-US" sz="900" spc="-50" dirty="0">
                <a:solidFill>
                  <a:schemeClr val="bg1">
                    <a:lumMod val="65000"/>
                  </a:schemeClr>
                </a:solidFill>
              </a:rPr>
              <a:t>에서 </a:t>
            </a:r>
            <a:r>
              <a:rPr lang="en-US" altLang="ko-KR" sz="900" spc="-50" dirty="0">
                <a:solidFill>
                  <a:schemeClr val="bg1">
                    <a:lumMod val="65000"/>
                  </a:schemeClr>
                </a:solidFill>
              </a:rPr>
              <a:t>2023</a:t>
            </a:r>
            <a:r>
              <a:rPr lang="ko-KR" altLang="en-US" sz="900" spc="-50" dirty="0">
                <a:solidFill>
                  <a:schemeClr val="bg1">
                    <a:lumMod val="65000"/>
                  </a:schemeClr>
                </a:solidFill>
              </a:rPr>
              <a:t>년 </a:t>
            </a:r>
            <a:r>
              <a:rPr lang="en-US" altLang="ko-KR" sz="900" spc="-50" dirty="0">
                <a:solidFill>
                  <a:schemeClr val="bg1">
                    <a:lumMod val="65000"/>
                  </a:schemeClr>
                </a:solidFill>
              </a:rPr>
              <a:t>7</a:t>
            </a:r>
            <a:r>
              <a:rPr lang="ko-KR" altLang="en-US" sz="900" spc="-50" dirty="0">
                <a:solidFill>
                  <a:schemeClr val="bg1">
                    <a:lumMod val="65000"/>
                  </a:schemeClr>
                </a:solidFill>
              </a:rPr>
              <a:t>월 </a:t>
            </a:r>
            <a:r>
              <a:rPr lang="en-US" altLang="ko-KR" sz="900" spc="-50" dirty="0">
                <a:solidFill>
                  <a:schemeClr val="bg1">
                    <a:lumMod val="65000"/>
                  </a:schemeClr>
                </a:solidFill>
              </a:rPr>
              <a:t>26</a:t>
            </a:r>
            <a:r>
              <a:rPr lang="ko-KR" altLang="en-US" sz="900" spc="-50" dirty="0">
                <a:solidFill>
                  <a:schemeClr val="bg1">
                    <a:lumMod val="65000"/>
                  </a:schemeClr>
                </a:solidFill>
              </a:rPr>
              <a:t>일 데이터 추출</a:t>
            </a:r>
          </a:p>
          <a:p>
            <a:pPr algn="l"/>
            <a:r>
              <a:rPr lang="en-US" altLang="ko-KR" sz="900" spc="-50" dirty="0">
                <a:solidFill>
                  <a:schemeClr val="bg1">
                    <a:lumMod val="65000"/>
                  </a:schemeClr>
                </a:solidFill>
              </a:rPr>
              <a:t>Note: VC </a:t>
            </a:r>
            <a:r>
              <a:rPr lang="ko-KR" altLang="en-US" sz="900" spc="-50" dirty="0">
                <a:solidFill>
                  <a:schemeClr val="bg1">
                    <a:lumMod val="65000"/>
                  </a:schemeClr>
                </a:solidFill>
              </a:rPr>
              <a:t>투자 규모</a:t>
            </a:r>
            <a:r>
              <a:rPr lang="en-US" altLang="ko-KR" sz="900" spc="-50" dirty="0">
                <a:solidFill>
                  <a:schemeClr val="bg1">
                    <a:lumMod val="65000"/>
                  </a:schemeClr>
                </a:solidFill>
              </a:rPr>
              <a:t>(</a:t>
            </a:r>
            <a:r>
              <a:rPr lang="ko-KR" altLang="en-US" sz="900" spc="-50" dirty="0">
                <a:solidFill>
                  <a:schemeClr val="bg1">
                    <a:lumMod val="65000"/>
                  </a:schemeClr>
                </a:solidFill>
              </a:rPr>
              <a:t>십억 달러</a:t>
            </a:r>
            <a:r>
              <a:rPr lang="en-US" altLang="ko-KR" sz="900" spc="-50" dirty="0">
                <a:solidFill>
                  <a:schemeClr val="bg1">
                    <a:lumMod val="65000"/>
                  </a:schemeClr>
                </a:solidFill>
              </a:rPr>
              <a:t>) </a:t>
            </a:r>
            <a:r>
              <a:rPr lang="ko-KR" altLang="en-US" sz="900" spc="-50" dirty="0">
                <a:solidFill>
                  <a:schemeClr val="bg1">
                    <a:lumMod val="65000"/>
                  </a:schemeClr>
                </a:solidFill>
              </a:rPr>
              <a:t>기준</a:t>
            </a:r>
            <a:r>
              <a:rPr lang="en-US" altLang="ko-KR" sz="900" spc="-50" dirty="0">
                <a:solidFill>
                  <a:schemeClr val="bg1">
                    <a:lumMod val="65000"/>
                  </a:schemeClr>
                </a:solidFill>
              </a:rPr>
              <a:t>, 2023</a:t>
            </a:r>
            <a:r>
              <a:rPr lang="ko-KR" altLang="en-US" sz="900" spc="-50" dirty="0">
                <a:solidFill>
                  <a:schemeClr val="bg1">
                    <a:lumMod val="65000"/>
                  </a:schemeClr>
                </a:solidFill>
              </a:rPr>
              <a:t>년은 </a:t>
            </a:r>
            <a:r>
              <a:rPr lang="en-US" altLang="ko-KR" sz="900" spc="-50" dirty="0">
                <a:solidFill>
                  <a:schemeClr val="bg1">
                    <a:lumMod val="65000"/>
                  </a:schemeClr>
                </a:solidFill>
              </a:rPr>
              <a:t>6</a:t>
            </a:r>
            <a:r>
              <a:rPr lang="ko-KR" altLang="en-US" sz="900" spc="-50" dirty="0">
                <a:solidFill>
                  <a:schemeClr val="bg1">
                    <a:lumMod val="65000"/>
                  </a:schemeClr>
                </a:solidFill>
              </a:rPr>
              <a:t>월 </a:t>
            </a:r>
            <a:r>
              <a:rPr lang="en-US" altLang="ko-KR" sz="900" spc="-50" dirty="0">
                <a:solidFill>
                  <a:schemeClr val="bg1">
                    <a:lumMod val="65000"/>
                  </a:schemeClr>
                </a:solidFill>
              </a:rPr>
              <a:t>30</a:t>
            </a:r>
            <a:r>
              <a:rPr lang="ko-KR" altLang="en-US" sz="900" spc="-50" dirty="0">
                <a:solidFill>
                  <a:schemeClr val="bg1">
                    <a:lumMod val="65000"/>
                  </a:schemeClr>
                </a:solidFill>
              </a:rPr>
              <a:t>일까지 반영</a:t>
            </a:r>
            <a:r>
              <a:rPr lang="en-US" altLang="ko-KR" sz="900" spc="-50" dirty="0">
                <a:solidFill>
                  <a:schemeClr val="bg1">
                    <a:lumMod val="65000"/>
                  </a:schemeClr>
                </a:solidFill>
              </a:rPr>
              <a:t>, </a:t>
            </a:r>
            <a:r>
              <a:rPr lang="ko-KR" altLang="en-US" sz="900" spc="-50" dirty="0">
                <a:solidFill>
                  <a:schemeClr val="bg1">
                    <a:lumMod val="65000"/>
                  </a:schemeClr>
                </a:solidFill>
              </a:rPr>
              <a:t>*</a:t>
            </a:r>
            <a:r>
              <a:rPr lang="en-US" altLang="ko-KR" sz="900" spc="-50" dirty="0">
                <a:solidFill>
                  <a:schemeClr val="bg1">
                    <a:lumMod val="65000"/>
                  </a:schemeClr>
                </a:solidFill>
              </a:rPr>
              <a:t>Commercial Products &amp; Services</a:t>
            </a:r>
            <a:endParaRPr lang="ko-KR" altLang="en-US" sz="900" spc="-50" dirty="0">
              <a:solidFill>
                <a:schemeClr val="bg1">
                  <a:lumMod val="65000"/>
                </a:schemeClr>
              </a:solidFill>
            </a:endParaRPr>
          </a:p>
        </p:txBody>
      </p:sp>
      <p:graphicFrame>
        <p:nvGraphicFramePr>
          <p:cNvPr id="4" name="차트 3">
            <a:extLst>
              <a:ext uri="{FF2B5EF4-FFF2-40B4-BE49-F238E27FC236}">
                <a16:creationId xmlns:a16="http://schemas.microsoft.com/office/drawing/2014/main" id="{158A600A-1680-47E1-DFAD-83F6B28F46A0}"/>
              </a:ext>
            </a:extLst>
          </p:cNvPr>
          <p:cNvGraphicFramePr/>
          <p:nvPr>
            <p:extLst>
              <p:ext uri="{D42A27DB-BD31-4B8C-83A1-F6EECF244321}">
                <p14:modId xmlns:p14="http://schemas.microsoft.com/office/powerpoint/2010/main" val="1094436321"/>
              </p:ext>
            </p:extLst>
          </p:nvPr>
        </p:nvGraphicFramePr>
        <p:xfrm>
          <a:off x="744279" y="4870760"/>
          <a:ext cx="5403972" cy="4078705"/>
        </p:xfrm>
        <a:graphic>
          <a:graphicData uri="http://schemas.openxmlformats.org/drawingml/2006/chart">
            <c:chart xmlns:c="http://schemas.openxmlformats.org/drawingml/2006/chart" xmlns:r="http://schemas.openxmlformats.org/officeDocument/2006/relationships" r:id="rId2"/>
          </a:graphicData>
        </a:graphic>
      </p:graphicFrame>
      <p:grpSp>
        <p:nvGrpSpPr>
          <p:cNvPr id="90" name="그룹 89">
            <a:extLst>
              <a:ext uri="{FF2B5EF4-FFF2-40B4-BE49-F238E27FC236}">
                <a16:creationId xmlns:a16="http://schemas.microsoft.com/office/drawing/2014/main" id="{EEC79805-581D-0244-0739-B9F33E19F435}"/>
              </a:ext>
            </a:extLst>
          </p:cNvPr>
          <p:cNvGrpSpPr/>
          <p:nvPr/>
        </p:nvGrpSpPr>
        <p:grpSpPr>
          <a:xfrm>
            <a:off x="834232" y="9119707"/>
            <a:ext cx="5218658" cy="1336840"/>
            <a:chOff x="831850" y="9470054"/>
            <a:chExt cx="5218658" cy="1336840"/>
          </a:xfrm>
        </p:grpSpPr>
        <p:sp>
          <p:nvSpPr>
            <p:cNvPr id="8" name="직사각형 7">
              <a:extLst>
                <a:ext uri="{FF2B5EF4-FFF2-40B4-BE49-F238E27FC236}">
                  <a16:creationId xmlns:a16="http://schemas.microsoft.com/office/drawing/2014/main" id="{3E23DDA5-CC0C-7877-FD9C-2E8F9AD37BE8}"/>
                </a:ext>
              </a:extLst>
            </p:cNvPr>
            <p:cNvSpPr/>
            <p:nvPr/>
          </p:nvSpPr>
          <p:spPr>
            <a:xfrm>
              <a:off x="831850" y="9470054"/>
              <a:ext cx="5189537" cy="133684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9" name="그룹 88">
              <a:extLst>
                <a:ext uri="{FF2B5EF4-FFF2-40B4-BE49-F238E27FC236}">
                  <a16:creationId xmlns:a16="http://schemas.microsoft.com/office/drawing/2014/main" id="{C96E6B9F-A4A4-2CEE-A7FC-28624569D8E9}"/>
                </a:ext>
              </a:extLst>
            </p:cNvPr>
            <p:cNvGrpSpPr/>
            <p:nvPr/>
          </p:nvGrpSpPr>
          <p:grpSpPr>
            <a:xfrm>
              <a:off x="950728" y="9551356"/>
              <a:ext cx="1758150" cy="870316"/>
              <a:chOff x="961361" y="8994248"/>
              <a:chExt cx="1758150" cy="870316"/>
            </a:xfrm>
          </p:grpSpPr>
          <p:grpSp>
            <p:nvGrpSpPr>
              <p:cNvPr id="68" name="그룹 67">
                <a:extLst>
                  <a:ext uri="{FF2B5EF4-FFF2-40B4-BE49-F238E27FC236}">
                    <a16:creationId xmlns:a16="http://schemas.microsoft.com/office/drawing/2014/main" id="{6CF65AD5-DC60-4EEF-D90F-4F61EF83B8A5}"/>
                  </a:ext>
                </a:extLst>
              </p:cNvPr>
              <p:cNvGrpSpPr/>
              <p:nvPr/>
            </p:nvGrpSpPr>
            <p:grpSpPr>
              <a:xfrm>
                <a:off x="961361" y="9295037"/>
                <a:ext cx="1524112" cy="261610"/>
                <a:chOff x="988512" y="9103432"/>
                <a:chExt cx="1524112" cy="261610"/>
              </a:xfrm>
            </p:grpSpPr>
            <p:sp>
              <p:nvSpPr>
                <p:cNvPr id="81" name="직사각형 80">
                  <a:extLst>
                    <a:ext uri="{FF2B5EF4-FFF2-40B4-BE49-F238E27FC236}">
                      <a16:creationId xmlns:a16="http://schemas.microsoft.com/office/drawing/2014/main" id="{364CF977-BDAC-F5CD-43D0-ACAE9CA98C3A}"/>
                    </a:ext>
                  </a:extLst>
                </p:cNvPr>
                <p:cNvSpPr/>
                <p:nvPr/>
              </p:nvSpPr>
              <p:spPr>
                <a:xfrm>
                  <a:off x="988512" y="9144000"/>
                  <a:ext cx="180474" cy="180474"/>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TextBox 81">
                  <a:extLst>
                    <a:ext uri="{FF2B5EF4-FFF2-40B4-BE49-F238E27FC236}">
                      <a16:creationId xmlns:a16="http://schemas.microsoft.com/office/drawing/2014/main" id="{DDD61986-15D4-CB20-A54B-3FCA8F97AB4D}"/>
                    </a:ext>
                  </a:extLst>
                </p:cNvPr>
                <p:cNvSpPr txBox="1"/>
                <p:nvPr/>
              </p:nvSpPr>
              <p:spPr>
                <a:xfrm>
                  <a:off x="1168986" y="9103432"/>
                  <a:ext cx="1343638"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헬스케어 기기 및 용품</a:t>
                  </a:r>
                </a:p>
              </p:txBody>
            </p:sp>
          </p:grpSp>
          <p:grpSp>
            <p:nvGrpSpPr>
              <p:cNvPr id="69" name="그룹 68">
                <a:extLst>
                  <a:ext uri="{FF2B5EF4-FFF2-40B4-BE49-F238E27FC236}">
                    <a16:creationId xmlns:a16="http://schemas.microsoft.com/office/drawing/2014/main" id="{3EE03E4A-BD9E-2BC4-B300-ECC8B8694DBB}"/>
                  </a:ext>
                </a:extLst>
              </p:cNvPr>
              <p:cNvGrpSpPr/>
              <p:nvPr/>
            </p:nvGrpSpPr>
            <p:grpSpPr>
              <a:xfrm>
                <a:off x="961361" y="9602954"/>
                <a:ext cx="1758150" cy="261610"/>
                <a:chOff x="988512" y="9103432"/>
                <a:chExt cx="1758150" cy="261610"/>
              </a:xfrm>
            </p:grpSpPr>
            <p:sp>
              <p:nvSpPr>
                <p:cNvPr id="79" name="직사각형 78">
                  <a:extLst>
                    <a:ext uri="{FF2B5EF4-FFF2-40B4-BE49-F238E27FC236}">
                      <a16:creationId xmlns:a16="http://schemas.microsoft.com/office/drawing/2014/main" id="{2A9C699A-6EA1-B7B6-1B67-F41A56E5749C}"/>
                    </a:ext>
                  </a:extLst>
                </p:cNvPr>
                <p:cNvSpPr/>
                <p:nvPr/>
              </p:nvSpPr>
              <p:spPr>
                <a:xfrm>
                  <a:off x="988512" y="9144000"/>
                  <a:ext cx="180474" cy="180474"/>
                </a:xfrm>
                <a:prstGeom prst="rect">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TextBox 79">
                  <a:extLst>
                    <a:ext uri="{FF2B5EF4-FFF2-40B4-BE49-F238E27FC236}">
                      <a16:creationId xmlns:a16="http://schemas.microsoft.com/office/drawing/2014/main" id="{287012E3-6573-C2AC-462B-DDF1C9E3FCCB}"/>
                    </a:ext>
                  </a:extLst>
                </p:cNvPr>
                <p:cNvSpPr txBox="1"/>
                <p:nvPr/>
              </p:nvSpPr>
              <p:spPr>
                <a:xfrm>
                  <a:off x="1168986" y="9103432"/>
                  <a:ext cx="1577676"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헬스케어 서비스 및 시스템</a:t>
                  </a:r>
                </a:p>
              </p:txBody>
            </p:sp>
          </p:grpSp>
          <p:grpSp>
            <p:nvGrpSpPr>
              <p:cNvPr id="31" name="그룹 30">
                <a:extLst>
                  <a:ext uri="{FF2B5EF4-FFF2-40B4-BE49-F238E27FC236}">
                    <a16:creationId xmlns:a16="http://schemas.microsoft.com/office/drawing/2014/main" id="{CAEECFA1-1755-7E4B-097D-0ED01D63D536}"/>
                  </a:ext>
                </a:extLst>
              </p:cNvPr>
              <p:cNvGrpSpPr/>
              <p:nvPr/>
            </p:nvGrpSpPr>
            <p:grpSpPr>
              <a:xfrm>
                <a:off x="961361" y="8994248"/>
                <a:ext cx="716198" cy="261610"/>
                <a:chOff x="988512" y="9103432"/>
                <a:chExt cx="716198" cy="261610"/>
              </a:xfrm>
            </p:grpSpPr>
            <p:sp>
              <p:nvSpPr>
                <p:cNvPr id="28" name="직사각형 27">
                  <a:extLst>
                    <a:ext uri="{FF2B5EF4-FFF2-40B4-BE49-F238E27FC236}">
                      <a16:creationId xmlns:a16="http://schemas.microsoft.com/office/drawing/2014/main" id="{0CF7A0E4-4810-EFE1-E6EF-1F16E3EE312D}"/>
                    </a:ext>
                  </a:extLst>
                </p:cNvPr>
                <p:cNvSpPr/>
                <p:nvPr/>
              </p:nvSpPr>
              <p:spPr>
                <a:xfrm>
                  <a:off x="988512" y="9144000"/>
                  <a:ext cx="180474" cy="1804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22DE8343-49E3-E832-3A08-F60EF860F3A3}"/>
                    </a:ext>
                  </a:extLst>
                </p:cNvPr>
                <p:cNvSpPr txBox="1"/>
                <p:nvPr/>
              </p:nvSpPr>
              <p:spPr>
                <a:xfrm>
                  <a:off x="1168986" y="9103432"/>
                  <a:ext cx="535724"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에너지</a:t>
                  </a:r>
                </a:p>
              </p:txBody>
            </p:sp>
          </p:grpSp>
        </p:grpSp>
        <p:grpSp>
          <p:nvGrpSpPr>
            <p:cNvPr id="86" name="그룹 85">
              <a:extLst>
                <a:ext uri="{FF2B5EF4-FFF2-40B4-BE49-F238E27FC236}">
                  <a16:creationId xmlns:a16="http://schemas.microsoft.com/office/drawing/2014/main" id="{60CEDAD1-EB6E-FD7F-47FC-64E399577E78}"/>
                </a:ext>
              </a:extLst>
            </p:cNvPr>
            <p:cNvGrpSpPr/>
            <p:nvPr/>
          </p:nvGrpSpPr>
          <p:grpSpPr>
            <a:xfrm>
              <a:off x="2903672" y="9553448"/>
              <a:ext cx="1371826" cy="1176141"/>
              <a:chOff x="3007291" y="8996340"/>
              <a:chExt cx="1371826" cy="1176141"/>
            </a:xfrm>
          </p:grpSpPr>
          <p:grpSp>
            <p:nvGrpSpPr>
              <p:cNvPr id="71" name="그룹 70">
                <a:extLst>
                  <a:ext uri="{FF2B5EF4-FFF2-40B4-BE49-F238E27FC236}">
                    <a16:creationId xmlns:a16="http://schemas.microsoft.com/office/drawing/2014/main" id="{B04AE530-998C-8568-EB1F-9D601A570FA8}"/>
                  </a:ext>
                </a:extLst>
              </p:cNvPr>
              <p:cNvGrpSpPr/>
              <p:nvPr/>
            </p:nvGrpSpPr>
            <p:grpSpPr>
              <a:xfrm>
                <a:off x="3013905" y="9294204"/>
                <a:ext cx="716198" cy="261610"/>
                <a:chOff x="988512" y="9103432"/>
                <a:chExt cx="716198" cy="261610"/>
              </a:xfrm>
            </p:grpSpPr>
            <p:sp>
              <p:nvSpPr>
                <p:cNvPr id="75" name="직사각형 74">
                  <a:extLst>
                    <a:ext uri="{FF2B5EF4-FFF2-40B4-BE49-F238E27FC236}">
                      <a16:creationId xmlns:a16="http://schemas.microsoft.com/office/drawing/2014/main" id="{BCE7ED8F-67A4-7CDC-E92D-747FC2D7E990}"/>
                    </a:ext>
                  </a:extLst>
                </p:cNvPr>
                <p:cNvSpPr/>
                <p:nvPr/>
              </p:nvSpPr>
              <p:spPr>
                <a:xfrm>
                  <a:off x="988512" y="9144000"/>
                  <a:ext cx="180474" cy="180474"/>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TextBox 75">
                  <a:extLst>
                    <a:ext uri="{FF2B5EF4-FFF2-40B4-BE49-F238E27FC236}">
                      <a16:creationId xmlns:a16="http://schemas.microsoft.com/office/drawing/2014/main" id="{4215C195-0519-C808-66C8-0DABD203A2EA}"/>
                    </a:ext>
                  </a:extLst>
                </p:cNvPr>
                <p:cNvSpPr txBox="1"/>
                <p:nvPr/>
              </p:nvSpPr>
              <p:spPr>
                <a:xfrm>
                  <a:off x="1168986" y="9103432"/>
                  <a:ext cx="535724"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미디어</a:t>
                  </a:r>
                </a:p>
              </p:txBody>
            </p:sp>
          </p:grpSp>
          <p:grpSp>
            <p:nvGrpSpPr>
              <p:cNvPr id="70" name="그룹 69">
                <a:extLst>
                  <a:ext uri="{FF2B5EF4-FFF2-40B4-BE49-F238E27FC236}">
                    <a16:creationId xmlns:a16="http://schemas.microsoft.com/office/drawing/2014/main" id="{D936CCBA-54A1-D211-4383-A7FE841E26F1}"/>
                  </a:ext>
                </a:extLst>
              </p:cNvPr>
              <p:cNvGrpSpPr/>
              <p:nvPr/>
            </p:nvGrpSpPr>
            <p:grpSpPr>
              <a:xfrm>
                <a:off x="3009762" y="8996340"/>
                <a:ext cx="974281" cy="261610"/>
                <a:chOff x="988512" y="9103432"/>
                <a:chExt cx="974281" cy="261610"/>
              </a:xfrm>
            </p:grpSpPr>
            <p:sp>
              <p:nvSpPr>
                <p:cNvPr id="77" name="직사각형 76">
                  <a:extLst>
                    <a:ext uri="{FF2B5EF4-FFF2-40B4-BE49-F238E27FC236}">
                      <a16:creationId xmlns:a16="http://schemas.microsoft.com/office/drawing/2014/main" id="{07B6112B-10AC-B9A0-A4CE-197BCAB918DA}"/>
                    </a:ext>
                  </a:extLst>
                </p:cNvPr>
                <p:cNvSpPr/>
                <p:nvPr/>
              </p:nvSpPr>
              <p:spPr>
                <a:xfrm>
                  <a:off x="988512" y="9144000"/>
                  <a:ext cx="180474" cy="180474"/>
                </a:xfrm>
                <a:prstGeom prst="rect">
                  <a:avLst/>
                </a:prstGeom>
                <a:solidFill>
                  <a:srgbClr val="AC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TextBox 77">
                  <a:extLst>
                    <a:ext uri="{FF2B5EF4-FFF2-40B4-BE49-F238E27FC236}">
                      <a16:creationId xmlns:a16="http://schemas.microsoft.com/office/drawing/2014/main" id="{E32C2F64-C0F5-AFED-6B7D-A60D49D21F33}"/>
                    </a:ext>
                  </a:extLst>
                </p:cNvPr>
                <p:cNvSpPr txBox="1"/>
                <p:nvPr/>
              </p:nvSpPr>
              <p:spPr>
                <a:xfrm>
                  <a:off x="1168986" y="9103432"/>
                  <a:ext cx="793807" cy="261610"/>
                </a:xfrm>
                <a:prstGeom prst="rect">
                  <a:avLst/>
                </a:prstGeom>
                <a:noFill/>
              </p:spPr>
              <p:txBody>
                <a:bodyPr wrap="none" rtlCol="0">
                  <a:spAutoFit/>
                </a:bodyPr>
                <a:lstStyle/>
                <a:p>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IT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하드웨어</a:t>
                  </a:r>
                </a:p>
              </p:txBody>
            </p:sp>
          </p:grpSp>
          <p:grpSp>
            <p:nvGrpSpPr>
              <p:cNvPr id="45" name="그룹 44">
                <a:extLst>
                  <a:ext uri="{FF2B5EF4-FFF2-40B4-BE49-F238E27FC236}">
                    <a16:creationId xmlns:a16="http://schemas.microsoft.com/office/drawing/2014/main" id="{33D1A3B8-14CC-FA6A-F3EE-F56AE303EF8A}"/>
                  </a:ext>
                </a:extLst>
              </p:cNvPr>
              <p:cNvGrpSpPr/>
              <p:nvPr/>
            </p:nvGrpSpPr>
            <p:grpSpPr>
              <a:xfrm>
                <a:off x="3007291" y="9602954"/>
                <a:ext cx="1371826" cy="261610"/>
                <a:chOff x="988512" y="9103432"/>
                <a:chExt cx="1371826" cy="261610"/>
              </a:xfrm>
            </p:grpSpPr>
            <p:sp>
              <p:nvSpPr>
                <p:cNvPr id="46" name="직사각형 45">
                  <a:extLst>
                    <a:ext uri="{FF2B5EF4-FFF2-40B4-BE49-F238E27FC236}">
                      <a16:creationId xmlns:a16="http://schemas.microsoft.com/office/drawing/2014/main" id="{3E13E47C-3B09-E58B-276A-315A7FBAAF9E}"/>
                    </a:ext>
                  </a:extLst>
                </p:cNvPr>
                <p:cNvSpPr/>
                <p:nvPr/>
              </p:nvSpPr>
              <p:spPr>
                <a:xfrm>
                  <a:off x="988512" y="9144000"/>
                  <a:ext cx="180474" cy="180474"/>
                </a:xfrm>
                <a:prstGeom prst="rect">
                  <a:avLst/>
                </a:prstGeom>
                <a:solidFill>
                  <a:srgbClr val="C7A1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TextBox 46">
                  <a:extLst>
                    <a:ext uri="{FF2B5EF4-FFF2-40B4-BE49-F238E27FC236}">
                      <a16:creationId xmlns:a16="http://schemas.microsoft.com/office/drawing/2014/main" id="{04427384-06B0-A24D-E454-EFFF7506ECA4}"/>
                    </a:ext>
                  </a:extLst>
                </p:cNvPr>
                <p:cNvSpPr txBox="1"/>
                <p:nvPr/>
              </p:nvSpPr>
              <p:spPr>
                <a:xfrm>
                  <a:off x="1168986" y="9103432"/>
                  <a:ext cx="1191352"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제약 및 바이오테크</a:t>
                  </a:r>
                </a:p>
              </p:txBody>
            </p:sp>
          </p:grpSp>
          <p:grpSp>
            <p:nvGrpSpPr>
              <p:cNvPr id="48" name="그룹 47">
                <a:extLst>
                  <a:ext uri="{FF2B5EF4-FFF2-40B4-BE49-F238E27FC236}">
                    <a16:creationId xmlns:a16="http://schemas.microsoft.com/office/drawing/2014/main" id="{BFC7CC05-5345-17E0-D4EB-4181465BFD3C}"/>
                  </a:ext>
                </a:extLst>
              </p:cNvPr>
              <p:cNvGrpSpPr/>
              <p:nvPr/>
            </p:nvGrpSpPr>
            <p:grpSpPr>
              <a:xfrm>
                <a:off x="3007291" y="9910871"/>
                <a:ext cx="599178" cy="261610"/>
                <a:chOff x="988512" y="9103432"/>
                <a:chExt cx="599178" cy="261610"/>
              </a:xfrm>
            </p:grpSpPr>
            <p:sp>
              <p:nvSpPr>
                <p:cNvPr id="49" name="직사각형 48">
                  <a:extLst>
                    <a:ext uri="{FF2B5EF4-FFF2-40B4-BE49-F238E27FC236}">
                      <a16:creationId xmlns:a16="http://schemas.microsoft.com/office/drawing/2014/main" id="{B208152A-ED1E-8E18-D571-6FEA4115820B}"/>
                    </a:ext>
                  </a:extLst>
                </p:cNvPr>
                <p:cNvSpPr/>
                <p:nvPr/>
              </p:nvSpPr>
              <p:spPr>
                <a:xfrm>
                  <a:off x="988512" y="9144000"/>
                  <a:ext cx="180474" cy="180474"/>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68623046-275E-0211-5EE9-D4B640540501}"/>
                    </a:ext>
                  </a:extLst>
                </p:cNvPr>
                <p:cNvSpPr txBox="1"/>
                <p:nvPr/>
              </p:nvSpPr>
              <p:spPr>
                <a:xfrm>
                  <a:off x="1168986" y="9103432"/>
                  <a:ext cx="418704"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기타</a:t>
                  </a:r>
                </a:p>
              </p:txBody>
            </p:sp>
          </p:grpSp>
        </p:grpSp>
        <p:grpSp>
          <p:nvGrpSpPr>
            <p:cNvPr id="88" name="그룹 87">
              <a:extLst>
                <a:ext uri="{FF2B5EF4-FFF2-40B4-BE49-F238E27FC236}">
                  <a16:creationId xmlns:a16="http://schemas.microsoft.com/office/drawing/2014/main" id="{E40485DC-D5DD-B2E2-8ED6-A93FB13345CD}"/>
                </a:ext>
              </a:extLst>
            </p:cNvPr>
            <p:cNvGrpSpPr/>
            <p:nvPr/>
          </p:nvGrpSpPr>
          <p:grpSpPr>
            <a:xfrm>
              <a:off x="4470292" y="9551356"/>
              <a:ext cx="1580216" cy="1176619"/>
              <a:chOff x="4491558" y="8994248"/>
              <a:chExt cx="1580216" cy="1176619"/>
            </a:xfrm>
          </p:grpSpPr>
          <p:grpSp>
            <p:nvGrpSpPr>
              <p:cNvPr id="51" name="그룹 50">
                <a:extLst>
                  <a:ext uri="{FF2B5EF4-FFF2-40B4-BE49-F238E27FC236}">
                    <a16:creationId xmlns:a16="http://schemas.microsoft.com/office/drawing/2014/main" id="{6AE418FE-B553-CBD1-30A2-C51A4E1DBEF6}"/>
                  </a:ext>
                </a:extLst>
              </p:cNvPr>
              <p:cNvGrpSpPr/>
              <p:nvPr/>
            </p:nvGrpSpPr>
            <p:grpSpPr>
              <a:xfrm>
                <a:off x="4491558" y="8994248"/>
                <a:ext cx="950237" cy="261610"/>
                <a:chOff x="988512" y="9103432"/>
                <a:chExt cx="950237" cy="261610"/>
              </a:xfrm>
            </p:grpSpPr>
            <p:sp>
              <p:nvSpPr>
                <p:cNvPr id="52" name="직사각형 51">
                  <a:extLst>
                    <a:ext uri="{FF2B5EF4-FFF2-40B4-BE49-F238E27FC236}">
                      <a16:creationId xmlns:a16="http://schemas.microsoft.com/office/drawing/2014/main" id="{1ECD5580-4A9F-AA6A-31BF-DC719AC253AD}"/>
                    </a:ext>
                  </a:extLst>
                </p:cNvPr>
                <p:cNvSpPr/>
                <p:nvPr/>
              </p:nvSpPr>
              <p:spPr>
                <a:xfrm>
                  <a:off x="988512" y="9144000"/>
                  <a:ext cx="180474" cy="180474"/>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TextBox 52">
                  <a:extLst>
                    <a:ext uri="{FF2B5EF4-FFF2-40B4-BE49-F238E27FC236}">
                      <a16:creationId xmlns:a16="http://schemas.microsoft.com/office/drawing/2014/main" id="{768FFB7D-6328-DC11-D945-90EEE397C4A3}"/>
                    </a:ext>
                  </a:extLst>
                </p:cNvPr>
                <p:cNvSpPr txBox="1"/>
                <p:nvPr/>
              </p:nvSpPr>
              <p:spPr>
                <a:xfrm>
                  <a:off x="1168986" y="9103432"/>
                  <a:ext cx="769763"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소프트웨어</a:t>
                  </a:r>
                </a:p>
              </p:txBody>
            </p:sp>
          </p:grpSp>
          <p:grpSp>
            <p:nvGrpSpPr>
              <p:cNvPr id="54" name="그룹 53">
                <a:extLst>
                  <a:ext uri="{FF2B5EF4-FFF2-40B4-BE49-F238E27FC236}">
                    <a16:creationId xmlns:a16="http://schemas.microsoft.com/office/drawing/2014/main" id="{24BC9F7B-F387-A395-9D0A-B500661F2BB5}"/>
                  </a:ext>
                </a:extLst>
              </p:cNvPr>
              <p:cNvGrpSpPr/>
              <p:nvPr/>
            </p:nvGrpSpPr>
            <p:grpSpPr>
              <a:xfrm>
                <a:off x="4491558" y="9299251"/>
                <a:ext cx="1254807" cy="261610"/>
                <a:chOff x="988512" y="9103432"/>
                <a:chExt cx="1254807" cy="261610"/>
              </a:xfrm>
            </p:grpSpPr>
            <p:sp>
              <p:nvSpPr>
                <p:cNvPr id="55" name="직사각형 54">
                  <a:extLst>
                    <a:ext uri="{FF2B5EF4-FFF2-40B4-BE49-F238E27FC236}">
                      <a16:creationId xmlns:a16="http://schemas.microsoft.com/office/drawing/2014/main" id="{1FB1FB29-D655-1091-9086-14D1C44DF589}"/>
                    </a:ext>
                  </a:extLst>
                </p:cNvPr>
                <p:cNvSpPr/>
                <p:nvPr/>
              </p:nvSpPr>
              <p:spPr>
                <a:xfrm>
                  <a:off x="988512" y="9144000"/>
                  <a:ext cx="180474" cy="180474"/>
                </a:xfrm>
                <a:prstGeom prst="rect">
                  <a:avLst/>
                </a:prstGeom>
                <a:solidFill>
                  <a:srgbClr val="FEAE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EAF3E1D3-0FE2-F1E8-B1DC-7B536F84A541}"/>
                    </a:ext>
                  </a:extLst>
                </p:cNvPr>
                <p:cNvSpPr txBox="1"/>
                <p:nvPr/>
              </p:nvSpPr>
              <p:spPr>
                <a:xfrm>
                  <a:off x="1168986" y="9103432"/>
                  <a:ext cx="1074333"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소비재 및 서비스</a:t>
                  </a:r>
                </a:p>
              </p:txBody>
            </p:sp>
          </p:grpSp>
          <p:grpSp>
            <p:nvGrpSpPr>
              <p:cNvPr id="57" name="그룹 56">
                <a:extLst>
                  <a:ext uri="{FF2B5EF4-FFF2-40B4-BE49-F238E27FC236}">
                    <a16:creationId xmlns:a16="http://schemas.microsoft.com/office/drawing/2014/main" id="{A504BEAB-A363-BB59-4A4F-26C581173673}"/>
                  </a:ext>
                </a:extLst>
              </p:cNvPr>
              <p:cNvGrpSpPr/>
              <p:nvPr/>
            </p:nvGrpSpPr>
            <p:grpSpPr>
              <a:xfrm>
                <a:off x="4491558" y="9604254"/>
                <a:ext cx="1580216" cy="261610"/>
                <a:chOff x="988512" y="9103432"/>
                <a:chExt cx="1580216" cy="261610"/>
              </a:xfrm>
            </p:grpSpPr>
            <p:sp>
              <p:nvSpPr>
                <p:cNvPr id="58" name="직사각형 57">
                  <a:extLst>
                    <a:ext uri="{FF2B5EF4-FFF2-40B4-BE49-F238E27FC236}">
                      <a16:creationId xmlns:a16="http://schemas.microsoft.com/office/drawing/2014/main" id="{4EC371DE-D399-C3BD-6B20-8896E48B9AA3}"/>
                    </a:ext>
                  </a:extLst>
                </p:cNvPr>
                <p:cNvSpPr/>
                <p:nvPr/>
              </p:nvSpPr>
              <p:spPr>
                <a:xfrm>
                  <a:off x="988512" y="9144000"/>
                  <a:ext cx="180474" cy="180474"/>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TextBox 58">
                  <a:extLst>
                    <a:ext uri="{FF2B5EF4-FFF2-40B4-BE49-F238E27FC236}">
                      <a16:creationId xmlns:a16="http://schemas.microsoft.com/office/drawing/2014/main" id="{4859B46F-AF72-C0FC-410C-52C688A821AB}"/>
                    </a:ext>
                  </a:extLst>
                </p:cNvPr>
                <p:cNvSpPr txBox="1"/>
                <p:nvPr/>
              </p:nvSpPr>
              <p:spPr>
                <a:xfrm>
                  <a:off x="1168986" y="9103432"/>
                  <a:ext cx="1399742"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상업용 제품 및 서비스*</a:t>
                  </a:r>
                </a:p>
              </p:txBody>
            </p:sp>
          </p:grpSp>
          <p:grpSp>
            <p:nvGrpSpPr>
              <p:cNvPr id="60" name="그룹 59">
                <a:extLst>
                  <a:ext uri="{FF2B5EF4-FFF2-40B4-BE49-F238E27FC236}">
                    <a16:creationId xmlns:a16="http://schemas.microsoft.com/office/drawing/2014/main" id="{C3AFF53A-DA93-26BA-A9DC-C70D2A6C7ADC}"/>
                  </a:ext>
                </a:extLst>
              </p:cNvPr>
              <p:cNvGrpSpPr/>
              <p:nvPr/>
            </p:nvGrpSpPr>
            <p:grpSpPr>
              <a:xfrm>
                <a:off x="4491558" y="9909257"/>
                <a:ext cx="599178" cy="261610"/>
                <a:chOff x="988512" y="9083290"/>
                <a:chExt cx="599178" cy="261610"/>
              </a:xfrm>
            </p:grpSpPr>
            <p:sp>
              <p:nvSpPr>
                <p:cNvPr id="61" name="직사각형 60">
                  <a:extLst>
                    <a:ext uri="{FF2B5EF4-FFF2-40B4-BE49-F238E27FC236}">
                      <a16:creationId xmlns:a16="http://schemas.microsoft.com/office/drawing/2014/main" id="{9ECDEA6A-4E60-D71C-AC4B-CFB791065807}"/>
                    </a:ext>
                  </a:extLst>
                </p:cNvPr>
                <p:cNvSpPr/>
                <p:nvPr/>
              </p:nvSpPr>
              <p:spPr>
                <a:xfrm>
                  <a:off x="988512" y="9123858"/>
                  <a:ext cx="180474" cy="180474"/>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CD303CE4-80B6-3E5A-B011-34623ADDBF12}"/>
                    </a:ext>
                  </a:extLst>
                </p:cNvPr>
                <p:cNvSpPr txBox="1"/>
                <p:nvPr/>
              </p:nvSpPr>
              <p:spPr>
                <a:xfrm>
                  <a:off x="1168986" y="9083290"/>
                  <a:ext cx="418704"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운송</a:t>
                  </a:r>
                </a:p>
              </p:txBody>
            </p:sp>
          </p:grpSp>
        </p:grpSp>
      </p:grpSp>
      <p:sp>
        <p:nvSpPr>
          <p:cNvPr id="6" name="TextBox 5">
            <a:extLst>
              <a:ext uri="{FF2B5EF4-FFF2-40B4-BE49-F238E27FC236}">
                <a16:creationId xmlns:a16="http://schemas.microsoft.com/office/drawing/2014/main" id="{B353D110-8852-317A-67B3-6C022032165A}"/>
              </a:ext>
            </a:extLst>
          </p:cNvPr>
          <p:cNvSpPr txBox="1"/>
          <p:nvPr/>
        </p:nvSpPr>
        <p:spPr>
          <a:xfrm>
            <a:off x="728664" y="2947967"/>
            <a:ext cx="5395673" cy="1451679"/>
          </a:xfrm>
          <a:prstGeom prst="rect">
            <a:avLst/>
          </a:prstGeom>
          <a:noFill/>
        </p:spPr>
        <p:txBody>
          <a:bodyPr wrap="square">
            <a:spAutoFit/>
          </a:bodyPr>
          <a:lstStyle>
            <a:defPPr>
              <a:defRPr lang="en-US"/>
            </a:defPPr>
            <a:lvl1pPr marL="285750" indent="-285750" defTabSz="914400">
              <a:spcBef>
                <a:spcPts val="1000"/>
              </a:spcBef>
              <a:buFont typeface="Arial" panose="020B0604020202020204" pitchFamily="34" charset="0"/>
              <a:buChar char="•"/>
              <a:defRPr sz="1600" b="1" spc="-5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defRPr>
            </a:lvl1pPr>
          </a:lstStyle>
          <a:p>
            <a:r>
              <a:rPr lang="en-US" altLang="ko-KR" dirty="0"/>
              <a:t>2023</a:t>
            </a:r>
            <a:r>
              <a:rPr lang="ko-KR" altLang="en-US" dirty="0"/>
              <a:t>년 </a:t>
            </a:r>
            <a:r>
              <a:rPr lang="en-US" altLang="ko-KR" dirty="0"/>
              <a:t>1</a:t>
            </a:r>
            <a:r>
              <a:rPr lang="ko-KR" altLang="en-US" dirty="0"/>
              <a:t>분기 마이크로소프트의 </a:t>
            </a:r>
            <a:r>
              <a:rPr lang="en-US" altLang="ko-KR" dirty="0" err="1"/>
              <a:t>OpenAI</a:t>
            </a:r>
            <a:r>
              <a:rPr lang="en-US" altLang="ko-KR" dirty="0"/>
              <a:t> </a:t>
            </a:r>
            <a:r>
              <a:rPr lang="ko-KR" altLang="en-US" dirty="0"/>
              <a:t>투자</a:t>
            </a:r>
            <a:r>
              <a:rPr lang="en-US" altLang="ko-KR" dirty="0"/>
              <a:t>(100</a:t>
            </a:r>
            <a:r>
              <a:rPr lang="ko-KR" altLang="en-US" dirty="0"/>
              <a:t>억 달러</a:t>
            </a:r>
            <a:r>
              <a:rPr lang="en-US" altLang="ko-KR" dirty="0"/>
              <a:t>)</a:t>
            </a:r>
            <a:r>
              <a:rPr lang="ko-KR" altLang="en-US" dirty="0"/>
              <a:t>에 이어</a:t>
            </a:r>
            <a:r>
              <a:rPr lang="en-US" altLang="ko-KR" dirty="0"/>
              <a:t>,</a:t>
            </a:r>
            <a:r>
              <a:rPr lang="ko-KR" altLang="en-US" dirty="0"/>
              <a:t> </a:t>
            </a:r>
            <a:r>
              <a:rPr lang="en-US" altLang="ko-KR" dirty="0"/>
              <a:t>2</a:t>
            </a:r>
            <a:r>
              <a:rPr lang="ko-KR" altLang="en-US" dirty="0"/>
              <a:t>분기 구글</a:t>
            </a:r>
            <a:r>
              <a:rPr lang="en-US" altLang="ko-KR" dirty="0"/>
              <a:t>·</a:t>
            </a:r>
            <a:r>
              <a:rPr lang="ko-KR" altLang="en-US" dirty="0" err="1"/>
              <a:t>세일즈포스</a:t>
            </a:r>
            <a:r>
              <a:rPr lang="ko-KR" altLang="en-US" dirty="0"/>
              <a:t> 등의 </a:t>
            </a:r>
            <a:r>
              <a:rPr lang="en-US" altLang="ko-KR" dirty="0"/>
              <a:t>Anthropic</a:t>
            </a:r>
            <a:r>
              <a:rPr lang="ko-KR" altLang="en-US" dirty="0"/>
              <a:t>에 대한</a:t>
            </a:r>
            <a:r>
              <a:rPr lang="en-US" altLang="ko-KR" dirty="0"/>
              <a:t> </a:t>
            </a:r>
            <a:r>
              <a:rPr lang="ko-KR" altLang="en-US" dirty="0"/>
              <a:t>투자 </a:t>
            </a:r>
            <a:r>
              <a:rPr lang="en-US" altLang="ko-KR" dirty="0"/>
              <a:t>4.5</a:t>
            </a:r>
            <a:r>
              <a:rPr lang="ko-KR" altLang="en-US" dirty="0"/>
              <a:t>억 달러</a:t>
            </a:r>
            <a:r>
              <a:rPr lang="en-US" altLang="ko-KR" dirty="0"/>
              <a:t>) </a:t>
            </a:r>
            <a:r>
              <a:rPr lang="ko-KR" altLang="en-US" dirty="0"/>
              <a:t>발표로 생성형 </a:t>
            </a:r>
            <a:r>
              <a:rPr lang="en-US" altLang="ko-KR" dirty="0"/>
              <a:t>AI </a:t>
            </a:r>
            <a:r>
              <a:rPr lang="ko-KR" altLang="en-US" dirty="0"/>
              <a:t>기업 등에 대한 관심 급증</a:t>
            </a:r>
            <a:endParaRPr lang="en-US" altLang="ko-KR" dirty="0"/>
          </a:p>
          <a:p>
            <a:r>
              <a:rPr lang="ko-KR" altLang="en-US" dirty="0"/>
              <a:t>소프트웨어 섹터 외 에너지</a:t>
            </a:r>
            <a:r>
              <a:rPr lang="en-US" altLang="ko-KR" dirty="0"/>
              <a:t>, </a:t>
            </a:r>
            <a:r>
              <a:rPr lang="ko-KR" altLang="en-US" dirty="0"/>
              <a:t>대체에너지</a:t>
            </a:r>
            <a:r>
              <a:rPr lang="en-US" altLang="ko-KR" dirty="0"/>
              <a:t>, </a:t>
            </a:r>
            <a:r>
              <a:rPr lang="ko-KR" altLang="en-US" dirty="0" err="1"/>
              <a:t>클린테크</a:t>
            </a:r>
            <a:r>
              <a:rPr lang="en-US" altLang="ko-KR" dirty="0"/>
              <a:t>(Cleantech)</a:t>
            </a:r>
            <a:r>
              <a:rPr lang="ko-KR" altLang="en-US" dirty="0"/>
              <a:t> 등에 대한 투자자 관심도 이어짐 </a:t>
            </a:r>
          </a:p>
        </p:txBody>
      </p:sp>
    </p:spTree>
    <p:extLst>
      <p:ext uri="{BB962C8B-B14F-4D97-AF65-F5344CB8AC3E}">
        <p14:creationId xmlns:p14="http://schemas.microsoft.com/office/powerpoint/2010/main" val="3742179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ADE909A-0C27-E5C0-ADE7-C0365A03E0F9}"/>
              </a:ext>
            </a:extLst>
          </p:cNvPr>
          <p:cNvSpPr/>
          <p:nvPr/>
        </p:nvSpPr>
        <p:spPr>
          <a:xfrm>
            <a:off x="0" y="2758002"/>
            <a:ext cx="6858000" cy="17830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9" name="그림 28" descr="실루엣이(가) 표시된 사진&#10;&#10;자동 생성된 설명">
            <a:extLst>
              <a:ext uri="{FF2B5EF4-FFF2-40B4-BE49-F238E27FC236}">
                <a16:creationId xmlns:a16="http://schemas.microsoft.com/office/drawing/2014/main" id="{713E0041-3814-5693-3865-F137AEC12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539" y="4895784"/>
            <a:ext cx="5544794" cy="2262900"/>
          </a:xfrm>
          <a:prstGeom prst="rect">
            <a:avLst/>
          </a:prstGeom>
        </p:spPr>
      </p:pic>
      <p:sp>
        <p:nvSpPr>
          <p:cNvPr id="19" name="사각형: 잘린 대각선 방향 모서리 18">
            <a:extLst>
              <a:ext uri="{FF2B5EF4-FFF2-40B4-BE49-F238E27FC236}">
                <a16:creationId xmlns:a16="http://schemas.microsoft.com/office/drawing/2014/main" id="{C32FBF20-0754-D7D4-A67E-B678B0C571DF}"/>
              </a:ext>
            </a:extLst>
          </p:cNvPr>
          <p:cNvSpPr/>
          <p:nvPr/>
        </p:nvSpPr>
        <p:spPr>
          <a:xfrm flipH="1">
            <a:off x="728663" y="1985040"/>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bIns="46800"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투자결정에 신중을 기하는 글로벌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VC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투자자들</a:t>
            </a:r>
          </a:p>
        </p:txBody>
      </p:sp>
      <p:sp>
        <p:nvSpPr>
          <p:cNvPr id="73" name="TextBox 72">
            <a:extLst>
              <a:ext uri="{FF2B5EF4-FFF2-40B4-BE49-F238E27FC236}">
                <a16:creationId xmlns:a16="http://schemas.microsoft.com/office/drawing/2014/main" id="{2B508694-6CA5-1CE0-01A2-BC074CB5C831}"/>
              </a:ext>
            </a:extLst>
          </p:cNvPr>
          <p:cNvSpPr txBox="1"/>
          <p:nvPr/>
        </p:nvSpPr>
        <p:spPr>
          <a:xfrm>
            <a:off x="655517" y="11170161"/>
            <a:ext cx="5468819" cy="3693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Venture Pulse, Q2 ’23, Global Analysis of Venture Funding, KPMG Private Enterprise. 2023</a:t>
            </a:r>
            <a:r>
              <a:rPr lang="ko-KR" altLang="en-US" sz="900" spc="-50" dirty="0">
                <a:solidFill>
                  <a:schemeClr val="bg1">
                    <a:lumMod val="65000"/>
                  </a:schemeClr>
                </a:solidFill>
              </a:rPr>
              <a:t>년 </a:t>
            </a:r>
            <a:r>
              <a:rPr lang="en-US" altLang="ko-KR" sz="900" spc="-50" dirty="0">
                <a:solidFill>
                  <a:schemeClr val="bg1">
                    <a:lumMod val="65000"/>
                  </a:schemeClr>
                </a:solidFill>
              </a:rPr>
              <a:t>6</a:t>
            </a:r>
            <a:r>
              <a:rPr lang="ko-KR" altLang="en-US" sz="900" spc="-50" dirty="0">
                <a:solidFill>
                  <a:schemeClr val="bg1">
                    <a:lumMod val="65000"/>
                  </a:schemeClr>
                </a:solidFill>
              </a:rPr>
              <a:t>월 </a:t>
            </a:r>
            <a:r>
              <a:rPr lang="en-US" altLang="ko-KR" sz="900" spc="-50" dirty="0">
                <a:solidFill>
                  <a:schemeClr val="bg1">
                    <a:lumMod val="65000"/>
                  </a:schemeClr>
                </a:solidFill>
              </a:rPr>
              <a:t>30</a:t>
            </a:r>
            <a:r>
              <a:rPr lang="ko-KR" altLang="en-US" sz="900" spc="-50" dirty="0">
                <a:solidFill>
                  <a:schemeClr val="bg1">
                    <a:lumMod val="65000"/>
                  </a:schemeClr>
                </a:solidFill>
              </a:rPr>
              <a:t>일까지 거래 기준</a:t>
            </a:r>
            <a:r>
              <a:rPr lang="en-US" altLang="ko-KR" sz="900" spc="-50" dirty="0">
                <a:solidFill>
                  <a:schemeClr val="bg1">
                    <a:lumMod val="65000"/>
                  </a:schemeClr>
                </a:solidFill>
              </a:rPr>
              <a:t>, </a:t>
            </a:r>
            <a:r>
              <a:rPr lang="en-US" altLang="ko-KR" sz="900" spc="-50" dirty="0" err="1">
                <a:solidFill>
                  <a:schemeClr val="bg1">
                    <a:lumMod val="65000"/>
                  </a:schemeClr>
                </a:solidFill>
              </a:rPr>
              <a:t>PitchBook</a:t>
            </a:r>
            <a:r>
              <a:rPr lang="ko-KR" altLang="en-US" sz="900" spc="-50" dirty="0">
                <a:solidFill>
                  <a:schemeClr val="bg1">
                    <a:lumMod val="65000"/>
                  </a:schemeClr>
                </a:solidFill>
              </a:rPr>
              <a:t>에서 </a:t>
            </a:r>
            <a:r>
              <a:rPr lang="en-US" altLang="ko-KR" sz="900" spc="-50" dirty="0">
                <a:solidFill>
                  <a:schemeClr val="bg1">
                    <a:lumMod val="65000"/>
                  </a:schemeClr>
                </a:solidFill>
              </a:rPr>
              <a:t>2023</a:t>
            </a:r>
            <a:r>
              <a:rPr lang="ko-KR" altLang="en-US" sz="900" spc="-50" dirty="0">
                <a:solidFill>
                  <a:schemeClr val="bg1">
                    <a:lumMod val="65000"/>
                  </a:schemeClr>
                </a:solidFill>
              </a:rPr>
              <a:t>년 </a:t>
            </a:r>
            <a:r>
              <a:rPr lang="en-US" altLang="ko-KR" sz="900" spc="-50" dirty="0">
                <a:solidFill>
                  <a:schemeClr val="bg1">
                    <a:lumMod val="65000"/>
                  </a:schemeClr>
                </a:solidFill>
              </a:rPr>
              <a:t>7</a:t>
            </a:r>
            <a:r>
              <a:rPr lang="ko-KR" altLang="en-US" sz="900" spc="-50" dirty="0">
                <a:solidFill>
                  <a:schemeClr val="bg1">
                    <a:lumMod val="65000"/>
                  </a:schemeClr>
                </a:solidFill>
              </a:rPr>
              <a:t>월 </a:t>
            </a:r>
            <a:r>
              <a:rPr lang="en-US" altLang="ko-KR" sz="900" spc="-50" dirty="0">
                <a:solidFill>
                  <a:schemeClr val="bg1">
                    <a:lumMod val="65000"/>
                  </a:schemeClr>
                </a:solidFill>
              </a:rPr>
              <a:t>26</a:t>
            </a:r>
            <a:r>
              <a:rPr lang="ko-KR" altLang="en-US" sz="900" spc="-50" dirty="0">
                <a:solidFill>
                  <a:schemeClr val="bg1">
                    <a:lumMod val="65000"/>
                  </a:schemeClr>
                </a:solidFill>
              </a:rPr>
              <a:t>일 데이터 추출</a:t>
            </a:r>
          </a:p>
        </p:txBody>
      </p:sp>
      <p:graphicFrame>
        <p:nvGraphicFramePr>
          <p:cNvPr id="2" name="표 2">
            <a:extLst>
              <a:ext uri="{FF2B5EF4-FFF2-40B4-BE49-F238E27FC236}">
                <a16:creationId xmlns:a16="http://schemas.microsoft.com/office/drawing/2014/main" id="{B4E2CEE2-A379-F196-014D-B0F788181BD6}"/>
              </a:ext>
            </a:extLst>
          </p:cNvPr>
          <p:cNvGraphicFramePr>
            <a:graphicFrameLocks noGrp="1"/>
          </p:cNvGraphicFramePr>
          <p:nvPr>
            <p:extLst>
              <p:ext uri="{D42A27DB-BD31-4B8C-83A1-F6EECF244321}">
                <p14:modId xmlns:p14="http://schemas.microsoft.com/office/powerpoint/2010/main" val="26646429"/>
              </p:ext>
            </p:extLst>
          </p:nvPr>
        </p:nvGraphicFramePr>
        <p:xfrm>
          <a:off x="743026" y="7469230"/>
          <a:ext cx="5416665" cy="3564000"/>
        </p:xfrm>
        <a:graphic>
          <a:graphicData uri="http://schemas.openxmlformats.org/drawingml/2006/table">
            <a:tbl>
              <a:tblPr firstRow="1" bandRow="1">
                <a:tableStyleId>{5C22544A-7EE6-4342-B048-85BDC9FD1C3A}</a:tableStyleId>
              </a:tblPr>
              <a:tblGrid>
                <a:gridCol w="376665">
                  <a:extLst>
                    <a:ext uri="{9D8B030D-6E8A-4147-A177-3AD203B41FA5}">
                      <a16:colId xmlns:a16="http://schemas.microsoft.com/office/drawing/2014/main" val="1487619911"/>
                    </a:ext>
                  </a:extLst>
                </a:gridCol>
                <a:gridCol w="1116000">
                  <a:extLst>
                    <a:ext uri="{9D8B030D-6E8A-4147-A177-3AD203B41FA5}">
                      <a16:colId xmlns:a16="http://schemas.microsoft.com/office/drawing/2014/main" val="1293596419"/>
                    </a:ext>
                  </a:extLst>
                </a:gridCol>
                <a:gridCol w="936000">
                  <a:extLst>
                    <a:ext uri="{9D8B030D-6E8A-4147-A177-3AD203B41FA5}">
                      <a16:colId xmlns:a16="http://schemas.microsoft.com/office/drawing/2014/main" val="1829483489"/>
                    </a:ext>
                  </a:extLst>
                </a:gridCol>
                <a:gridCol w="1188000">
                  <a:extLst>
                    <a:ext uri="{9D8B030D-6E8A-4147-A177-3AD203B41FA5}">
                      <a16:colId xmlns:a16="http://schemas.microsoft.com/office/drawing/2014/main" val="629517983"/>
                    </a:ext>
                  </a:extLst>
                </a:gridCol>
                <a:gridCol w="1116000">
                  <a:extLst>
                    <a:ext uri="{9D8B030D-6E8A-4147-A177-3AD203B41FA5}">
                      <a16:colId xmlns:a16="http://schemas.microsoft.com/office/drawing/2014/main" val="943952027"/>
                    </a:ext>
                  </a:extLst>
                </a:gridCol>
                <a:gridCol w="684000">
                  <a:extLst>
                    <a:ext uri="{9D8B030D-6E8A-4147-A177-3AD203B41FA5}">
                      <a16:colId xmlns:a16="http://schemas.microsoft.com/office/drawing/2014/main" val="1676935186"/>
                    </a:ext>
                  </a:extLst>
                </a:gridCol>
              </a:tblGrid>
              <a:tr h="252000">
                <a:tc>
                  <a:txBody>
                    <a:bodyPr/>
                    <a:lstStyle/>
                    <a:p>
                      <a:pPr algn="ctr" latinLnBrk="1"/>
                      <a:r>
                        <a:rPr lang="ko-KR" altLang="en-US" sz="1100" b="1" kern="1200" dirty="0">
                          <a:ln>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mn-cs"/>
                        </a:rPr>
                        <a:t>순위</a:t>
                      </a:r>
                    </a:p>
                  </a:txBody>
                  <a:tcPr marL="36000" marR="36000" marT="36000" marB="36000" anchor="ctr">
                    <a:lnL w="12700" cmpd="sng">
                      <a:noFill/>
                    </a:lnL>
                    <a:lnR w="6350" cap="flat" cmpd="sng" algn="ctr">
                      <a:solidFill>
                        <a:schemeClr val="bg1">
                          <a:lumMod val="75000"/>
                        </a:schemeClr>
                      </a:solidFill>
                      <a:prstDash val="solid"/>
                      <a:round/>
                      <a:headEnd type="none" w="med" len="med"/>
                      <a:tailEnd type="none" w="med" len="med"/>
                    </a:lnR>
                    <a:lnT w="28575" cap="flat" cmpd="sng" algn="ctr">
                      <a:solidFill>
                        <a:srgbClr val="01219A"/>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01219A"/>
                    </a:solidFill>
                  </a:tcPr>
                </a:tc>
                <a:tc>
                  <a:txBody>
                    <a:bodyPr/>
                    <a:lstStyle/>
                    <a:p>
                      <a:pPr algn="ctr" latinLnBrk="1"/>
                      <a:r>
                        <a:rPr lang="ko-KR" altLang="en-US" sz="1100" b="1" kern="1200" dirty="0">
                          <a:ln>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mn-cs"/>
                        </a:rPr>
                        <a:t>기업명</a:t>
                      </a:r>
                    </a:p>
                  </a:txBody>
                  <a:tcPr marL="36000" marR="36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rgbClr val="01219A"/>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01219A"/>
                    </a:solidFill>
                  </a:tcPr>
                </a:tc>
                <a:tc>
                  <a:txBody>
                    <a:bodyPr/>
                    <a:lstStyle/>
                    <a:p>
                      <a:pPr algn="ctr" latinLnBrk="1"/>
                      <a:r>
                        <a:rPr lang="ko-KR" altLang="en-US" sz="1100" b="1" kern="1200" dirty="0">
                          <a:ln>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mn-cs"/>
                        </a:rPr>
                        <a:t>투자유치 규모</a:t>
                      </a:r>
                    </a:p>
                  </a:txBody>
                  <a:tcPr marL="36000" marR="36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rgbClr val="01219A"/>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01219A"/>
                    </a:solidFill>
                  </a:tcPr>
                </a:tc>
                <a:tc>
                  <a:txBody>
                    <a:bodyPr/>
                    <a:lstStyle/>
                    <a:p>
                      <a:pPr algn="ctr" latinLnBrk="1"/>
                      <a:r>
                        <a:rPr lang="ko-KR" altLang="en-US" sz="1100" b="1" kern="1200" dirty="0">
                          <a:ln>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mn-cs"/>
                        </a:rPr>
                        <a:t>본사 소재지</a:t>
                      </a:r>
                    </a:p>
                  </a:txBody>
                  <a:tcPr marL="36000" marR="3600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rgbClr val="01219A"/>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01219A"/>
                    </a:solidFill>
                  </a:tcPr>
                </a:tc>
                <a:tc>
                  <a:txBody>
                    <a:bodyPr/>
                    <a:lstStyle/>
                    <a:p>
                      <a:pPr algn="ctr" latinLnBrk="1"/>
                      <a:r>
                        <a:rPr lang="ko-KR" altLang="en-US" sz="1100" b="1" kern="1200" dirty="0">
                          <a:ln>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mn-cs"/>
                        </a:rPr>
                        <a:t>사업분야</a:t>
                      </a:r>
                    </a:p>
                  </a:txBody>
                  <a:tcPr marL="0" marR="0" marT="36000" marB="36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rgbClr val="01219A"/>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01219A"/>
                    </a:solidFill>
                  </a:tcPr>
                </a:tc>
                <a:tc>
                  <a:txBody>
                    <a:bodyPr/>
                    <a:lstStyle/>
                    <a:p>
                      <a:pPr algn="ctr" latinLnBrk="1"/>
                      <a:r>
                        <a:rPr lang="ko-KR" altLang="en-US" sz="1100" b="1" kern="1200" dirty="0">
                          <a:ln>
                            <a:solidFill>
                              <a:schemeClr val="bg1">
                                <a:lumMod val="75000"/>
                                <a:alpha val="0"/>
                              </a:schemeClr>
                            </a:solidFill>
                          </a:ln>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cs typeface="+mn-cs"/>
                        </a:rPr>
                        <a:t>투자 단계</a:t>
                      </a:r>
                    </a:p>
                  </a:txBody>
                  <a:tcPr marL="36000" marR="36000" marT="36000" marB="36000" anchor="ctr">
                    <a:lnL w="6350" cap="flat" cmpd="sng" algn="ctr">
                      <a:solidFill>
                        <a:schemeClr val="bg1">
                          <a:lumMod val="75000"/>
                        </a:schemeClr>
                      </a:solidFill>
                      <a:prstDash val="solid"/>
                      <a:round/>
                      <a:headEnd type="none" w="med" len="med"/>
                      <a:tailEnd type="none" w="med" len="med"/>
                    </a:lnL>
                    <a:lnR w="12700" cmpd="sng">
                      <a:noFill/>
                    </a:lnR>
                    <a:lnT w="28575" cap="flat" cmpd="sng" algn="ctr">
                      <a:solidFill>
                        <a:srgbClr val="01219A"/>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01219A"/>
                    </a:solidFill>
                  </a:tcPr>
                </a:tc>
                <a:extLst>
                  <a:ext uri="{0D108BD9-81ED-4DB2-BD59-A6C34878D82A}">
                    <a16:rowId xmlns:a16="http://schemas.microsoft.com/office/drawing/2014/main" val="887134231"/>
                  </a:ext>
                </a:extLst>
              </a:tr>
              <a:tr h="331200">
                <a:tc>
                  <a:txBody>
                    <a:bodyPr/>
                    <a:lstStyle/>
                    <a:p>
                      <a:pPr algn="ctr" latinLnBrk="1"/>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1</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12700" cmpd="sng">
                      <a:noFill/>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latinLnBrk="1"/>
                      <a:r>
                        <a:rPr lang="en-US" altLang="ko-KR"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Stripe</a:t>
                      </a:r>
                      <a:endParaRPr lang="ko-KR" altLang="en-US"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latinLnBrk="1"/>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69.0</a:t>
                      </a:r>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억 달러</a:t>
                      </a:r>
                    </a:p>
                  </a:txBody>
                  <a:tcPr marL="36000" marR="72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미국 샌프란시스코</a:t>
                      </a:r>
                    </a:p>
                  </a:txBody>
                  <a:tcPr marL="36000" marR="36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err="1">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핀테크</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시리즈 </a:t>
                      </a:r>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I</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solidFill>
                      <a:prstDash val="solid"/>
                      <a:round/>
                      <a:headEnd type="none" w="med" len="med"/>
                      <a:tailEnd type="none" w="med" len="med"/>
                    </a:lnL>
                    <a:lnR w="12700" cmpd="sng">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8459359"/>
                  </a:ext>
                </a:extLst>
              </a:tr>
              <a:tr h="331200">
                <a:tc>
                  <a:txBody>
                    <a:bodyPr/>
                    <a:lstStyle/>
                    <a:p>
                      <a:pPr algn="ctr" latinLnBrk="1"/>
                      <a:r>
                        <a:rPr lang="en-US" altLang="ko-KR"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2</a:t>
                      </a:r>
                      <a:endParaRPr lang="ko-KR" altLang="en-US"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12700" cmpd="sng">
                      <a:noFill/>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latinLnBrk="1"/>
                      <a:r>
                        <a:rPr lang="en-US" altLang="ko-KR"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SHEIN</a:t>
                      </a:r>
                      <a:endParaRPr lang="ko-KR" altLang="en-US"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latinLnBrk="1"/>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20.0</a:t>
                      </a:r>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억 달러</a:t>
                      </a:r>
                    </a:p>
                  </a:txBody>
                  <a:tcPr marL="36000" marR="72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싱가포르</a:t>
                      </a:r>
                    </a:p>
                  </a:txBody>
                  <a:tcPr marL="36000" marR="36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리테일</a:t>
                      </a: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시리즈 </a:t>
                      </a:r>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G</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solidFill>
                      <a:prstDash val="solid"/>
                      <a:round/>
                      <a:headEnd type="none" w="med" len="med"/>
                      <a:tailEnd type="none" w="med" len="med"/>
                    </a:lnL>
                    <a:lnR w="12700" cmpd="sng">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8663605"/>
                  </a:ext>
                </a:extLst>
              </a:tr>
              <a:tr h="331200">
                <a:tc>
                  <a:txBody>
                    <a:bodyPr/>
                    <a:lstStyle/>
                    <a:p>
                      <a:pPr algn="ctr" latinLnBrk="1"/>
                      <a:r>
                        <a:rPr lang="en-US" altLang="ko-KR"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3</a:t>
                      </a:r>
                      <a:endParaRPr lang="ko-KR" altLang="en-US"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12700" cmpd="sng">
                      <a:noFill/>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latinLnBrk="1"/>
                      <a:r>
                        <a:rPr lang="en-US" altLang="ko-KR"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Inflection AI</a:t>
                      </a:r>
                      <a:endParaRPr lang="ko-KR" altLang="en-US"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latinLnBrk="1"/>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13.0</a:t>
                      </a:r>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억 달러</a:t>
                      </a:r>
                    </a:p>
                  </a:txBody>
                  <a:tcPr marL="36000" marR="72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미국 </a:t>
                      </a:r>
                      <a:r>
                        <a:rPr lang="ko-KR" altLang="en-US" sz="1150" b="0" kern="1200" dirty="0" err="1">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팔로알토</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인공지능</a:t>
                      </a:r>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a:t>
                      </a:r>
                      <a:r>
                        <a:rPr lang="ko-KR" altLang="en-US" sz="1150" b="0" kern="1200" dirty="0" err="1">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머신러닝</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초기단계</a:t>
                      </a:r>
                    </a:p>
                  </a:txBody>
                  <a:tcPr marL="36000" marR="36000" marT="36000" marB="36000" anchor="ctr">
                    <a:lnL w="9525" cap="flat" cmpd="sng" algn="ctr">
                      <a:solidFill>
                        <a:schemeClr val="bg1"/>
                      </a:solidFill>
                      <a:prstDash val="solid"/>
                      <a:round/>
                      <a:headEnd type="none" w="med" len="med"/>
                      <a:tailEnd type="none" w="med" len="med"/>
                    </a:lnL>
                    <a:lnR w="12700" cmpd="sng">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1980918"/>
                  </a:ext>
                </a:extLst>
              </a:tr>
              <a:tr h="331200">
                <a:tc>
                  <a:txBody>
                    <a:bodyPr/>
                    <a:lstStyle/>
                    <a:p>
                      <a:pPr algn="ctr" latinLnBrk="1"/>
                      <a:r>
                        <a:rPr lang="en-US" altLang="ko-KR"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4</a:t>
                      </a:r>
                      <a:endParaRPr lang="ko-KR" altLang="en-US"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12700" cmpd="sng">
                      <a:noFill/>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latinLnBrk="1"/>
                      <a:r>
                        <a:rPr lang="en-US" altLang="ko-KR"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BYJU’S</a:t>
                      </a:r>
                      <a:endParaRPr lang="ko-KR" altLang="en-US"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latinLnBrk="1"/>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7.0</a:t>
                      </a:r>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억 달러</a:t>
                      </a:r>
                    </a:p>
                  </a:txBody>
                  <a:tcPr marL="36000" marR="72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인도 </a:t>
                      </a:r>
                      <a:r>
                        <a:rPr lang="ko-KR" altLang="en-US" sz="1150" b="0" kern="1200" dirty="0" err="1">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벵갈루루</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err="1">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에듀테크</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후기단계</a:t>
                      </a:r>
                    </a:p>
                  </a:txBody>
                  <a:tcPr marL="36000" marR="36000" marT="36000" marB="36000" anchor="ctr">
                    <a:lnL w="9525" cap="flat" cmpd="sng" algn="ctr">
                      <a:solidFill>
                        <a:schemeClr val="bg1"/>
                      </a:solidFill>
                      <a:prstDash val="solid"/>
                      <a:round/>
                      <a:headEnd type="none" w="med" len="med"/>
                      <a:tailEnd type="none" w="med" len="med"/>
                    </a:lnL>
                    <a:lnR w="12700" cmpd="sng">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6293821"/>
                  </a:ext>
                </a:extLst>
              </a:tr>
              <a:tr h="331200">
                <a:tc>
                  <a:txBody>
                    <a:bodyPr/>
                    <a:lstStyle/>
                    <a:p>
                      <a:pPr algn="ctr" latinLnBrk="1"/>
                      <a:r>
                        <a:rPr lang="en-US" altLang="ko-KR"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5</a:t>
                      </a:r>
                      <a:endParaRPr lang="ko-KR" altLang="en-US"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12700" cmpd="sng">
                      <a:noFill/>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latinLnBrk="1"/>
                      <a:r>
                        <a:rPr lang="en-US" altLang="ko-KR" sz="1150" b="1" kern="1200" dirty="0" err="1">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Lenskart</a:t>
                      </a:r>
                      <a:endParaRPr lang="ko-KR" altLang="en-US"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latinLnBrk="1"/>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6.0</a:t>
                      </a:r>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억 달러</a:t>
                      </a:r>
                    </a:p>
                  </a:txBody>
                  <a:tcPr marL="36000" marR="72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인도 뉴델리</a:t>
                      </a:r>
                    </a:p>
                  </a:txBody>
                  <a:tcPr marL="36000" marR="36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err="1">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이커머스</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시리즈 </a:t>
                      </a:r>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I</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solidFill>
                      <a:prstDash val="solid"/>
                      <a:round/>
                      <a:headEnd type="none" w="med" len="med"/>
                      <a:tailEnd type="none" w="med" len="med"/>
                    </a:lnL>
                    <a:lnR w="12700" cmpd="sng">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7290484"/>
                  </a:ext>
                </a:extLst>
              </a:tr>
              <a:tr h="331200">
                <a:tc>
                  <a:txBody>
                    <a:bodyPr/>
                    <a:lstStyle/>
                    <a:p>
                      <a:pPr algn="ctr" latinLnBrk="1"/>
                      <a:r>
                        <a:rPr lang="en-US" altLang="ko-KR"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6</a:t>
                      </a:r>
                      <a:endParaRPr lang="ko-KR" altLang="en-US"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12700" cmpd="sng">
                      <a:noFill/>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latinLnBrk="1"/>
                      <a:r>
                        <a:rPr lang="en-US" altLang="ko-KR" sz="1150" b="1" kern="1200" dirty="0" err="1">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Changfei</a:t>
                      </a:r>
                      <a:endParaRPr lang="ko-KR" altLang="en-US"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latinLnBrk="1"/>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5.3</a:t>
                      </a:r>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억 달러</a:t>
                      </a:r>
                    </a:p>
                  </a:txBody>
                  <a:tcPr marL="36000" marR="72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중국 우후</a:t>
                      </a:r>
                    </a:p>
                  </a:txBody>
                  <a:tcPr marL="36000" marR="36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반도체</a:t>
                      </a: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시리즈 </a:t>
                      </a:r>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A</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solidFill>
                      <a:prstDash val="solid"/>
                      <a:round/>
                      <a:headEnd type="none" w="med" len="med"/>
                      <a:tailEnd type="none" w="med" len="med"/>
                    </a:lnL>
                    <a:lnR w="12700" cmpd="sng">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1154501"/>
                  </a:ext>
                </a:extLst>
              </a:tr>
              <a:tr h="331200">
                <a:tc>
                  <a:txBody>
                    <a:bodyPr/>
                    <a:lstStyle/>
                    <a:p>
                      <a:pPr algn="ctr" latinLnBrk="1"/>
                      <a:r>
                        <a:rPr lang="en-US" altLang="ko-KR"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7</a:t>
                      </a:r>
                      <a:endParaRPr lang="ko-KR" altLang="en-US"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12700" cmpd="sng">
                      <a:noFill/>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latinLnBrk="1"/>
                      <a:r>
                        <a:rPr lang="en-US" altLang="ko-KR"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Cacashop.com </a:t>
                      </a:r>
                      <a:endParaRPr lang="ko-KR" altLang="en-US"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latinLnBrk="1"/>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5.0</a:t>
                      </a:r>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억 달러</a:t>
                      </a:r>
                    </a:p>
                  </a:txBody>
                  <a:tcPr marL="36000" marR="72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몰타</a:t>
                      </a:r>
                    </a:p>
                  </a:txBody>
                  <a:tcPr marL="36000" marR="36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err="1">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이커머스</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시리즈 </a:t>
                      </a:r>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B</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solidFill>
                      <a:prstDash val="solid"/>
                      <a:round/>
                      <a:headEnd type="none" w="med" len="med"/>
                      <a:tailEnd type="none" w="med" len="med"/>
                    </a:lnL>
                    <a:lnR w="12700" cmpd="sng">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2719820"/>
                  </a:ext>
                </a:extLst>
              </a:tr>
              <a:tr h="331200">
                <a:tc>
                  <a:txBody>
                    <a:bodyPr/>
                    <a:lstStyle/>
                    <a:p>
                      <a:pPr algn="ctr" latinLnBrk="1"/>
                      <a:r>
                        <a:rPr lang="en-US" altLang="ko-KR"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8</a:t>
                      </a:r>
                      <a:endParaRPr lang="ko-KR" altLang="en-US"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12700" cmpd="sng">
                      <a:noFill/>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latinLnBrk="1"/>
                      <a:r>
                        <a:rPr lang="en-US" altLang="ko-KR"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Mandy</a:t>
                      </a:r>
                      <a:endParaRPr lang="ko-KR" altLang="en-US"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latinLnBrk="1"/>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5.0</a:t>
                      </a:r>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억 달러</a:t>
                      </a:r>
                    </a:p>
                  </a:txBody>
                  <a:tcPr marL="36000" marR="72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인도네시아</a:t>
                      </a:r>
                    </a:p>
                  </a:txBody>
                  <a:tcPr marL="36000" marR="36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err="1">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이커머스</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초기단계</a:t>
                      </a:r>
                    </a:p>
                  </a:txBody>
                  <a:tcPr marL="36000" marR="36000" marT="36000" marB="36000" anchor="ctr">
                    <a:lnL w="9525" cap="flat" cmpd="sng" algn="ctr">
                      <a:solidFill>
                        <a:schemeClr val="bg1"/>
                      </a:solidFill>
                      <a:prstDash val="solid"/>
                      <a:round/>
                      <a:headEnd type="none" w="med" len="med"/>
                      <a:tailEnd type="none" w="med" len="med"/>
                    </a:lnL>
                    <a:lnR w="12700" cmpd="sng">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2114948"/>
                  </a:ext>
                </a:extLst>
              </a:tr>
              <a:tr h="331200">
                <a:tc>
                  <a:txBody>
                    <a:bodyPr/>
                    <a:lstStyle/>
                    <a:p>
                      <a:pPr algn="ctr" latinLnBrk="1"/>
                      <a:r>
                        <a:rPr lang="en-US" altLang="ko-KR"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9</a:t>
                      </a:r>
                      <a:endParaRPr lang="ko-KR" altLang="en-US"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12700" cmpd="sng">
                      <a:noFill/>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latinLnBrk="1"/>
                      <a:r>
                        <a:rPr lang="en-US" altLang="ko-KR" sz="1150" b="1" kern="1200" dirty="0" err="1">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Getir</a:t>
                      </a:r>
                      <a:endParaRPr lang="ko-KR" altLang="en-US"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latinLnBrk="1"/>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4.8</a:t>
                      </a:r>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억 달러</a:t>
                      </a:r>
                    </a:p>
                  </a:txBody>
                  <a:tcPr marL="36000" marR="72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영국 런던</a:t>
                      </a:r>
                    </a:p>
                  </a:txBody>
                  <a:tcPr marL="36000" marR="36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err="1">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이커머스</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후기단계</a:t>
                      </a:r>
                    </a:p>
                  </a:txBody>
                  <a:tcPr marL="36000" marR="36000" marT="36000" marB="36000" anchor="ctr">
                    <a:lnL w="9525" cap="flat" cmpd="sng" algn="ctr">
                      <a:solidFill>
                        <a:schemeClr val="bg1"/>
                      </a:solidFill>
                      <a:prstDash val="solid"/>
                      <a:round/>
                      <a:headEnd type="none" w="med" len="med"/>
                      <a:tailEnd type="none" w="med" len="med"/>
                    </a:lnL>
                    <a:lnR w="12700" cmpd="sng">
                      <a:noFill/>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7359783"/>
                  </a:ext>
                </a:extLst>
              </a:tr>
              <a:tr h="331200">
                <a:tc>
                  <a:txBody>
                    <a:bodyPr/>
                    <a:lstStyle/>
                    <a:p>
                      <a:pPr algn="ctr" latinLnBrk="1"/>
                      <a:r>
                        <a:rPr lang="en-US" altLang="ko-KR"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10</a:t>
                      </a:r>
                      <a:endParaRPr lang="ko-KR" altLang="en-US" sz="115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12700" cmpd="sng">
                      <a:noFill/>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rgbClr val="01219A"/>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latinLnBrk="1"/>
                      <a:r>
                        <a:rPr lang="en-US" altLang="ko-KR"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KT Cloud </a:t>
                      </a:r>
                      <a:endParaRPr lang="ko-KR" altLang="en-US" sz="1150" b="1"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rgbClr val="01219A"/>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r" latinLnBrk="1"/>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4.5</a:t>
                      </a:r>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억 달러</a:t>
                      </a:r>
                    </a:p>
                  </a:txBody>
                  <a:tcPr marL="36000" marR="72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rgbClr val="01219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한국 서울</a:t>
                      </a:r>
                    </a:p>
                  </a:txBody>
                  <a:tcPr marL="36000" marR="3600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rgbClr val="01219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err="1">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클라우드테크</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0" marR="0" marT="36000" marB="3600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28575" cap="flat" cmpd="sng" algn="ctr">
                      <a:solidFill>
                        <a:srgbClr val="01219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시리즈 </a:t>
                      </a:r>
                      <a:r>
                        <a:rPr lang="en-US" altLang="ko-KR"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rPr>
                        <a:t>B</a:t>
                      </a:r>
                      <a:endParaRPr lang="ko-KR" altLang="en-US" sz="1150" b="0" kern="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cs typeface="+mn-cs"/>
                      </a:endParaRPr>
                    </a:p>
                  </a:txBody>
                  <a:tcPr marL="36000" marR="36000" marT="36000" marB="36000" anchor="ctr">
                    <a:lnL w="9525" cap="flat" cmpd="sng" algn="ctr">
                      <a:solidFill>
                        <a:schemeClr val="bg1"/>
                      </a:solidFill>
                      <a:prstDash val="solid"/>
                      <a:round/>
                      <a:headEnd type="none" w="med" len="med"/>
                      <a:tailEnd type="none" w="med" len="med"/>
                    </a:lnL>
                    <a:lnR w="12700" cmpd="sng">
                      <a:noFill/>
                    </a:lnR>
                    <a:lnT w="6350" cap="flat" cmpd="sng" algn="ctr">
                      <a:solidFill>
                        <a:schemeClr val="bg1">
                          <a:lumMod val="65000"/>
                        </a:schemeClr>
                      </a:solidFill>
                      <a:prstDash val="solid"/>
                      <a:round/>
                      <a:headEnd type="none" w="med" len="med"/>
                      <a:tailEnd type="none" w="med" len="med"/>
                    </a:lnT>
                    <a:lnB w="28575" cap="flat" cmpd="sng" algn="ctr">
                      <a:solidFill>
                        <a:srgbClr val="01219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6378647"/>
                  </a:ext>
                </a:extLst>
              </a:tr>
            </a:tbl>
          </a:graphicData>
        </a:graphic>
      </p:graphicFrame>
      <p:sp>
        <p:nvSpPr>
          <p:cNvPr id="143" name="TextBox 142">
            <a:extLst>
              <a:ext uri="{FF2B5EF4-FFF2-40B4-BE49-F238E27FC236}">
                <a16:creationId xmlns:a16="http://schemas.microsoft.com/office/drawing/2014/main" id="{3196D5A1-97D8-06CF-7BC5-EB6EF0AE7D2C}"/>
              </a:ext>
            </a:extLst>
          </p:cNvPr>
          <p:cNvSpPr txBox="1"/>
          <p:nvPr/>
        </p:nvSpPr>
        <p:spPr>
          <a:xfrm>
            <a:off x="1648705" y="1047822"/>
            <a:ext cx="3560591" cy="769441"/>
          </a:xfrm>
          <a:prstGeom prst="rect">
            <a:avLst/>
          </a:prstGeom>
          <a:noFill/>
        </p:spPr>
        <p:txBody>
          <a:bodyPr wrap="none" rtlCol="0">
            <a:spAutoFit/>
          </a:bodyPr>
          <a:lstStyle/>
          <a:p>
            <a:pPr algn="ctr" defTabSz="914400">
              <a:defRPr/>
            </a:pP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2023</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년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분기 글로벌 벤처투자</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algn="ctr" defTabSz="914400">
              <a:defRPr/>
            </a:pP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Top10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거래</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현황</a:t>
            </a:r>
          </a:p>
        </p:txBody>
      </p:sp>
      <p:grpSp>
        <p:nvGrpSpPr>
          <p:cNvPr id="30" name="그룹 29">
            <a:extLst>
              <a:ext uri="{FF2B5EF4-FFF2-40B4-BE49-F238E27FC236}">
                <a16:creationId xmlns:a16="http://schemas.microsoft.com/office/drawing/2014/main" id="{5CBC7B1E-AECF-B3B6-9478-9125B84CCB73}"/>
              </a:ext>
            </a:extLst>
          </p:cNvPr>
          <p:cNvGrpSpPr/>
          <p:nvPr/>
        </p:nvGrpSpPr>
        <p:grpSpPr>
          <a:xfrm>
            <a:off x="1044510" y="5129706"/>
            <a:ext cx="4616859" cy="1898175"/>
            <a:chOff x="1311703" y="5196402"/>
            <a:chExt cx="4146516" cy="1540025"/>
          </a:xfrm>
        </p:grpSpPr>
        <p:sp>
          <p:nvSpPr>
            <p:cNvPr id="111" name="object 49">
              <a:extLst>
                <a:ext uri="{FF2B5EF4-FFF2-40B4-BE49-F238E27FC236}">
                  <a16:creationId xmlns:a16="http://schemas.microsoft.com/office/drawing/2014/main" id="{D184BBC3-5A70-D144-0474-F8FCE1C004F5}"/>
                </a:ext>
              </a:extLst>
            </p:cNvPr>
            <p:cNvSpPr txBox="1"/>
            <p:nvPr/>
          </p:nvSpPr>
          <p:spPr>
            <a:xfrm>
              <a:off x="5242219" y="5941618"/>
              <a:ext cx="216000" cy="126410"/>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FFFFFF"/>
                  </a:solidFill>
                  <a:latin typeface="Arial MT"/>
                  <a:cs typeface="Arial MT"/>
                </a:rPr>
                <a:t>10</a:t>
              </a:r>
              <a:endParaRPr sz="1100">
                <a:latin typeface="Arial MT"/>
                <a:cs typeface="Arial MT"/>
              </a:endParaRPr>
            </a:p>
          </p:txBody>
        </p:sp>
        <p:sp>
          <p:nvSpPr>
            <p:cNvPr id="113" name="object 56">
              <a:extLst>
                <a:ext uri="{FF2B5EF4-FFF2-40B4-BE49-F238E27FC236}">
                  <a16:creationId xmlns:a16="http://schemas.microsoft.com/office/drawing/2014/main" id="{D94EB22A-8D85-5009-A00C-DC51C4999079}"/>
                </a:ext>
              </a:extLst>
            </p:cNvPr>
            <p:cNvSpPr txBox="1"/>
            <p:nvPr/>
          </p:nvSpPr>
          <p:spPr>
            <a:xfrm>
              <a:off x="4569516" y="6337673"/>
              <a:ext cx="99285" cy="12641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Arial MT"/>
                  <a:cs typeface="Arial MT"/>
                </a:rPr>
                <a:t>8</a:t>
              </a:r>
              <a:endParaRPr sz="1100">
                <a:latin typeface="Arial MT"/>
                <a:cs typeface="Arial MT"/>
              </a:endParaRPr>
            </a:p>
          </p:txBody>
        </p:sp>
        <p:grpSp>
          <p:nvGrpSpPr>
            <p:cNvPr id="157" name="그룹 156">
              <a:extLst>
                <a:ext uri="{FF2B5EF4-FFF2-40B4-BE49-F238E27FC236}">
                  <a16:creationId xmlns:a16="http://schemas.microsoft.com/office/drawing/2014/main" id="{DC1F4128-864F-69DC-0012-F8943921FB84}"/>
                </a:ext>
              </a:extLst>
            </p:cNvPr>
            <p:cNvGrpSpPr/>
            <p:nvPr/>
          </p:nvGrpSpPr>
          <p:grpSpPr>
            <a:xfrm>
              <a:off x="1311703" y="5463140"/>
              <a:ext cx="297058" cy="345434"/>
              <a:chOff x="-455221" y="1582050"/>
              <a:chExt cx="297058" cy="345434"/>
            </a:xfrm>
            <a:solidFill>
              <a:srgbClr val="01219A"/>
            </a:solidFill>
          </p:grpSpPr>
          <p:sp>
            <p:nvSpPr>
              <p:cNvPr id="150" name="타원 149">
                <a:extLst>
                  <a:ext uri="{FF2B5EF4-FFF2-40B4-BE49-F238E27FC236}">
                    <a16:creationId xmlns:a16="http://schemas.microsoft.com/office/drawing/2014/main" id="{9DF7E556-EA15-9702-803B-D7E07E5E6260}"/>
                  </a:ext>
                </a:extLst>
              </p:cNvPr>
              <p:cNvSpPr/>
              <p:nvPr/>
            </p:nvSpPr>
            <p:spPr>
              <a:xfrm>
                <a:off x="-455221" y="1582050"/>
                <a:ext cx="216000" cy="21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400" dirty="0">
                    <a:latin typeface="KPMG Bold" panose="020B0803030202040204" pitchFamily="34" charset="0"/>
                  </a:rPr>
                  <a:t>1</a:t>
                </a:r>
                <a:endParaRPr lang="ko-KR" altLang="en-US" sz="1400" dirty="0">
                  <a:latin typeface="KPMG Bold" panose="020B0803030202040204" pitchFamily="34" charset="0"/>
                </a:endParaRPr>
              </a:p>
            </p:txBody>
          </p:sp>
          <p:cxnSp>
            <p:nvCxnSpPr>
              <p:cNvPr id="152" name="연결선: 꺾임 151">
                <a:extLst>
                  <a:ext uri="{FF2B5EF4-FFF2-40B4-BE49-F238E27FC236}">
                    <a16:creationId xmlns:a16="http://schemas.microsoft.com/office/drawing/2014/main" id="{5C4D5159-DF30-7BA7-AC52-3560401F131D}"/>
                  </a:ext>
                </a:extLst>
              </p:cNvPr>
              <p:cNvCxnSpPr>
                <a:cxnSpLocks/>
                <a:stCxn id="150" idx="4"/>
              </p:cNvCxnSpPr>
              <p:nvPr/>
            </p:nvCxnSpPr>
            <p:spPr>
              <a:xfrm rot="16200000" flipH="1">
                <a:off x="-317409" y="1768237"/>
                <a:ext cx="129434" cy="189059"/>
              </a:xfrm>
              <a:prstGeom prst="bentConnector2">
                <a:avLst/>
              </a:prstGeom>
              <a:grpFill/>
              <a:ln w="9525">
                <a:solidFill>
                  <a:srgbClr val="01219A"/>
                </a:solidFill>
                <a:tailEnd type="oval"/>
              </a:ln>
            </p:spPr>
            <p:style>
              <a:lnRef idx="1">
                <a:schemeClr val="accent1"/>
              </a:lnRef>
              <a:fillRef idx="0">
                <a:schemeClr val="accent1"/>
              </a:fillRef>
              <a:effectRef idx="0">
                <a:schemeClr val="accent1"/>
              </a:effectRef>
              <a:fontRef idx="minor">
                <a:schemeClr val="tx1"/>
              </a:fontRef>
            </p:style>
          </p:cxnSp>
        </p:grpSp>
        <p:grpSp>
          <p:nvGrpSpPr>
            <p:cNvPr id="166" name="그룹 165">
              <a:extLst>
                <a:ext uri="{FF2B5EF4-FFF2-40B4-BE49-F238E27FC236}">
                  <a16:creationId xmlns:a16="http://schemas.microsoft.com/office/drawing/2014/main" id="{C80FE2FB-9395-432B-D863-F6A2C36DBFCF}"/>
                </a:ext>
              </a:extLst>
            </p:cNvPr>
            <p:cNvGrpSpPr/>
            <p:nvPr/>
          </p:nvGrpSpPr>
          <p:grpSpPr>
            <a:xfrm>
              <a:off x="1644066" y="5418740"/>
              <a:ext cx="347983" cy="326876"/>
              <a:chOff x="-719769" y="1481757"/>
              <a:chExt cx="347983" cy="326876"/>
            </a:xfrm>
          </p:grpSpPr>
          <p:sp>
            <p:nvSpPr>
              <p:cNvPr id="167" name="타원 166">
                <a:extLst>
                  <a:ext uri="{FF2B5EF4-FFF2-40B4-BE49-F238E27FC236}">
                    <a16:creationId xmlns:a16="http://schemas.microsoft.com/office/drawing/2014/main" id="{CDA4D455-DD79-EF9E-1226-846E742CCB2F}"/>
                  </a:ext>
                </a:extLst>
              </p:cNvPr>
              <p:cNvSpPr/>
              <p:nvPr/>
            </p:nvSpPr>
            <p:spPr>
              <a:xfrm>
                <a:off x="-587786" y="1481757"/>
                <a:ext cx="216000" cy="216000"/>
              </a:xfrm>
              <a:prstGeom prst="ellipse">
                <a:avLst/>
              </a:prstGeom>
              <a:solidFill>
                <a:srgbClr val="1E49E2"/>
              </a:solidFill>
              <a:ln w="9525">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400" dirty="0">
                    <a:latin typeface="KPMG Bold" panose="020B0803030202040204" pitchFamily="34" charset="0"/>
                  </a:rPr>
                  <a:t>3</a:t>
                </a:r>
                <a:endParaRPr lang="ko-KR" altLang="en-US" sz="1400" dirty="0">
                  <a:latin typeface="KPMG Bold" panose="020B0803030202040204" pitchFamily="34" charset="0"/>
                </a:endParaRPr>
              </a:p>
            </p:txBody>
          </p:sp>
          <p:cxnSp>
            <p:nvCxnSpPr>
              <p:cNvPr id="168" name="연결선: 꺾임 167">
                <a:extLst>
                  <a:ext uri="{FF2B5EF4-FFF2-40B4-BE49-F238E27FC236}">
                    <a16:creationId xmlns:a16="http://schemas.microsoft.com/office/drawing/2014/main" id="{B1288960-8520-1313-D34B-1EBCD0EC3510}"/>
                  </a:ext>
                </a:extLst>
              </p:cNvPr>
              <p:cNvCxnSpPr>
                <a:cxnSpLocks/>
                <a:stCxn id="167" idx="4"/>
              </p:cNvCxnSpPr>
              <p:nvPr/>
            </p:nvCxnSpPr>
            <p:spPr>
              <a:xfrm rot="5400000">
                <a:off x="-655216" y="1633203"/>
                <a:ext cx="110877" cy="239984"/>
              </a:xfrm>
              <a:prstGeom prst="bentConnector2">
                <a:avLst/>
              </a:prstGeom>
              <a:ln w="9525">
                <a:solidFill>
                  <a:srgbClr val="1E49E2"/>
                </a:solidFill>
                <a:tailEnd type="oval"/>
              </a:ln>
            </p:spPr>
            <p:style>
              <a:lnRef idx="1">
                <a:schemeClr val="accent1"/>
              </a:lnRef>
              <a:fillRef idx="0">
                <a:schemeClr val="accent1"/>
              </a:fillRef>
              <a:effectRef idx="0">
                <a:schemeClr val="accent1"/>
              </a:effectRef>
              <a:fontRef idx="minor">
                <a:schemeClr val="tx1"/>
              </a:fontRef>
            </p:style>
          </p:cxnSp>
        </p:grpSp>
        <p:grpSp>
          <p:nvGrpSpPr>
            <p:cNvPr id="169" name="그룹 168">
              <a:extLst>
                <a:ext uri="{FF2B5EF4-FFF2-40B4-BE49-F238E27FC236}">
                  <a16:creationId xmlns:a16="http://schemas.microsoft.com/office/drawing/2014/main" id="{1DE04E18-0626-1A23-F7AB-7DD267992331}"/>
                </a:ext>
              </a:extLst>
            </p:cNvPr>
            <p:cNvGrpSpPr/>
            <p:nvPr/>
          </p:nvGrpSpPr>
          <p:grpSpPr>
            <a:xfrm>
              <a:off x="3180914" y="5196402"/>
              <a:ext cx="216000" cy="386867"/>
              <a:chOff x="-552178" y="1545140"/>
              <a:chExt cx="216000" cy="386867"/>
            </a:xfrm>
            <a:solidFill>
              <a:srgbClr val="FD349C"/>
            </a:solidFill>
          </p:grpSpPr>
          <p:sp>
            <p:nvSpPr>
              <p:cNvPr id="170" name="타원 169">
                <a:extLst>
                  <a:ext uri="{FF2B5EF4-FFF2-40B4-BE49-F238E27FC236}">
                    <a16:creationId xmlns:a16="http://schemas.microsoft.com/office/drawing/2014/main" id="{8480DF2D-ABB4-A41B-B66A-2D4DFD2D0D8E}"/>
                  </a:ext>
                </a:extLst>
              </p:cNvPr>
              <p:cNvSpPr/>
              <p:nvPr/>
            </p:nvSpPr>
            <p:spPr>
              <a:xfrm>
                <a:off x="-552178" y="1545140"/>
                <a:ext cx="216000" cy="21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400" dirty="0">
                    <a:latin typeface="KPMG Bold" panose="020B0803030202040204" pitchFamily="34" charset="0"/>
                  </a:rPr>
                  <a:t>9</a:t>
                </a:r>
                <a:endParaRPr lang="ko-KR" altLang="en-US" sz="1400" dirty="0">
                  <a:latin typeface="KPMG Bold" panose="020B0803030202040204" pitchFamily="34" charset="0"/>
                </a:endParaRPr>
              </a:p>
            </p:txBody>
          </p:sp>
          <p:cxnSp>
            <p:nvCxnSpPr>
              <p:cNvPr id="171" name="연결선: 꺾임 170">
                <a:extLst>
                  <a:ext uri="{FF2B5EF4-FFF2-40B4-BE49-F238E27FC236}">
                    <a16:creationId xmlns:a16="http://schemas.microsoft.com/office/drawing/2014/main" id="{6F3C69FF-A7D3-2907-4C99-588683A9ADA5}"/>
                  </a:ext>
                </a:extLst>
              </p:cNvPr>
              <p:cNvCxnSpPr>
                <a:cxnSpLocks/>
                <a:stCxn id="170" idx="4"/>
              </p:cNvCxnSpPr>
              <p:nvPr/>
            </p:nvCxnSpPr>
            <p:spPr>
              <a:xfrm rot="16200000" flipH="1">
                <a:off x="-529608" y="1846573"/>
                <a:ext cx="170866" cy="2"/>
              </a:xfrm>
              <a:prstGeom prst="bentConnector3">
                <a:avLst>
                  <a:gd name="adj1" fmla="val 50000"/>
                </a:avLst>
              </a:prstGeom>
              <a:grpFill/>
              <a:ln w="9525">
                <a:solidFill>
                  <a:srgbClr val="FD349C"/>
                </a:solidFill>
                <a:tailEnd type="oval"/>
              </a:ln>
            </p:spPr>
            <p:style>
              <a:lnRef idx="1">
                <a:schemeClr val="accent1"/>
              </a:lnRef>
              <a:fillRef idx="0">
                <a:schemeClr val="accent1"/>
              </a:fillRef>
              <a:effectRef idx="0">
                <a:schemeClr val="accent1"/>
              </a:effectRef>
              <a:fontRef idx="minor">
                <a:schemeClr val="tx1"/>
              </a:fontRef>
            </p:style>
          </p:cxnSp>
        </p:grpSp>
        <p:grpSp>
          <p:nvGrpSpPr>
            <p:cNvPr id="179" name="그룹 178">
              <a:extLst>
                <a:ext uri="{FF2B5EF4-FFF2-40B4-BE49-F238E27FC236}">
                  <a16:creationId xmlns:a16="http://schemas.microsoft.com/office/drawing/2014/main" id="{01C2F8CA-F551-B951-8A7E-CE188018EB74}"/>
                </a:ext>
              </a:extLst>
            </p:cNvPr>
            <p:cNvGrpSpPr/>
            <p:nvPr/>
          </p:nvGrpSpPr>
          <p:grpSpPr>
            <a:xfrm>
              <a:off x="3399858" y="5438002"/>
              <a:ext cx="216000" cy="397544"/>
              <a:chOff x="-414190" y="1179515"/>
              <a:chExt cx="216000" cy="397544"/>
            </a:xfrm>
            <a:solidFill>
              <a:srgbClr val="B497FF"/>
            </a:solidFill>
          </p:grpSpPr>
          <p:sp>
            <p:nvSpPr>
              <p:cNvPr id="180" name="타원 179">
                <a:extLst>
                  <a:ext uri="{FF2B5EF4-FFF2-40B4-BE49-F238E27FC236}">
                    <a16:creationId xmlns:a16="http://schemas.microsoft.com/office/drawing/2014/main" id="{012FD50E-A859-4ECC-11FB-E4DECED361BE}"/>
                  </a:ext>
                </a:extLst>
              </p:cNvPr>
              <p:cNvSpPr/>
              <p:nvPr/>
            </p:nvSpPr>
            <p:spPr>
              <a:xfrm>
                <a:off x="-414190" y="1179515"/>
                <a:ext cx="216000" cy="21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400" dirty="0">
                    <a:latin typeface="KPMG Bold" panose="020B0803030202040204" pitchFamily="34" charset="0"/>
                  </a:rPr>
                  <a:t>7</a:t>
                </a:r>
                <a:endParaRPr lang="ko-KR" altLang="en-US" sz="1400" dirty="0">
                  <a:latin typeface="KPMG Bold" panose="020B0803030202040204" pitchFamily="34" charset="0"/>
                </a:endParaRPr>
              </a:p>
            </p:txBody>
          </p:sp>
          <p:cxnSp>
            <p:nvCxnSpPr>
              <p:cNvPr id="181" name="연결선: 꺾임 180">
                <a:extLst>
                  <a:ext uri="{FF2B5EF4-FFF2-40B4-BE49-F238E27FC236}">
                    <a16:creationId xmlns:a16="http://schemas.microsoft.com/office/drawing/2014/main" id="{CA712E16-39DC-A16D-318D-6327FAF52BC5}"/>
                  </a:ext>
                </a:extLst>
              </p:cNvPr>
              <p:cNvCxnSpPr>
                <a:cxnSpLocks/>
                <a:stCxn id="180" idx="4"/>
              </p:cNvCxnSpPr>
              <p:nvPr/>
            </p:nvCxnSpPr>
            <p:spPr>
              <a:xfrm rot="16200000" flipH="1">
                <a:off x="-396962" y="1486286"/>
                <a:ext cx="181544" cy="1"/>
              </a:xfrm>
              <a:prstGeom prst="bentConnector3">
                <a:avLst>
                  <a:gd name="adj1" fmla="val 50000"/>
                </a:avLst>
              </a:prstGeom>
              <a:grpFill/>
              <a:ln w="9525">
                <a:solidFill>
                  <a:srgbClr val="B497FF"/>
                </a:solidFill>
                <a:tailEnd type="oval"/>
              </a:ln>
            </p:spPr>
            <p:style>
              <a:lnRef idx="1">
                <a:schemeClr val="accent1"/>
              </a:lnRef>
              <a:fillRef idx="0">
                <a:schemeClr val="accent1"/>
              </a:fillRef>
              <a:effectRef idx="0">
                <a:schemeClr val="accent1"/>
              </a:effectRef>
              <a:fontRef idx="minor">
                <a:schemeClr val="tx1"/>
              </a:fontRef>
            </p:style>
          </p:cxnSp>
        </p:grpSp>
        <p:grpSp>
          <p:nvGrpSpPr>
            <p:cNvPr id="182" name="그룹 181">
              <a:extLst>
                <a:ext uri="{FF2B5EF4-FFF2-40B4-BE49-F238E27FC236}">
                  <a16:creationId xmlns:a16="http://schemas.microsoft.com/office/drawing/2014/main" id="{35398BB2-22B4-CBB7-3739-719289A395D7}"/>
                </a:ext>
              </a:extLst>
            </p:cNvPr>
            <p:cNvGrpSpPr/>
            <p:nvPr/>
          </p:nvGrpSpPr>
          <p:grpSpPr>
            <a:xfrm>
              <a:off x="4279604" y="5678759"/>
              <a:ext cx="216000" cy="321185"/>
              <a:chOff x="-414190" y="1172449"/>
              <a:chExt cx="216000" cy="321185"/>
            </a:xfrm>
            <a:solidFill>
              <a:srgbClr val="00DCCC"/>
            </a:solidFill>
          </p:grpSpPr>
          <p:sp>
            <p:nvSpPr>
              <p:cNvPr id="183" name="타원 182">
                <a:extLst>
                  <a:ext uri="{FF2B5EF4-FFF2-40B4-BE49-F238E27FC236}">
                    <a16:creationId xmlns:a16="http://schemas.microsoft.com/office/drawing/2014/main" id="{76546233-E9CA-5C49-73CA-C470C6B760BF}"/>
                  </a:ext>
                </a:extLst>
              </p:cNvPr>
              <p:cNvSpPr/>
              <p:nvPr/>
            </p:nvSpPr>
            <p:spPr>
              <a:xfrm>
                <a:off x="-414190" y="1172449"/>
                <a:ext cx="216000" cy="216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400" dirty="0">
                    <a:latin typeface="KPMG Bold" panose="020B0803030202040204" pitchFamily="34" charset="0"/>
                  </a:rPr>
                  <a:t>5</a:t>
                </a:r>
                <a:endParaRPr lang="ko-KR" altLang="en-US" sz="1400" dirty="0">
                  <a:latin typeface="KPMG Bold" panose="020B0803030202040204" pitchFamily="34" charset="0"/>
                </a:endParaRPr>
              </a:p>
            </p:txBody>
          </p:sp>
          <p:cxnSp>
            <p:nvCxnSpPr>
              <p:cNvPr id="184" name="연결선: 꺾임 183">
                <a:extLst>
                  <a:ext uri="{FF2B5EF4-FFF2-40B4-BE49-F238E27FC236}">
                    <a16:creationId xmlns:a16="http://schemas.microsoft.com/office/drawing/2014/main" id="{17BA1C83-D39B-7762-198C-E4897E9AF534}"/>
                  </a:ext>
                </a:extLst>
              </p:cNvPr>
              <p:cNvCxnSpPr>
                <a:cxnSpLocks/>
              </p:cNvCxnSpPr>
              <p:nvPr/>
            </p:nvCxnSpPr>
            <p:spPr>
              <a:xfrm rot="16200000" flipH="1">
                <a:off x="-360190" y="1439633"/>
                <a:ext cx="108000" cy="1"/>
              </a:xfrm>
              <a:prstGeom prst="bentConnector3">
                <a:avLst>
                  <a:gd name="adj1" fmla="val 50000"/>
                </a:avLst>
              </a:prstGeom>
              <a:grpFill/>
              <a:ln>
                <a:solidFill>
                  <a:srgbClr val="00DCCC"/>
                </a:solidFill>
                <a:tailEnd type="oval"/>
              </a:ln>
            </p:spPr>
            <p:style>
              <a:lnRef idx="1">
                <a:schemeClr val="accent1"/>
              </a:lnRef>
              <a:fillRef idx="0">
                <a:schemeClr val="accent1"/>
              </a:fillRef>
              <a:effectRef idx="0">
                <a:schemeClr val="accent1"/>
              </a:effectRef>
              <a:fontRef idx="minor">
                <a:schemeClr val="tx1"/>
              </a:fontRef>
            </p:style>
          </p:cxnSp>
        </p:grpSp>
        <p:sp>
          <p:nvSpPr>
            <p:cNvPr id="186" name="타원 185">
              <a:extLst>
                <a:ext uri="{FF2B5EF4-FFF2-40B4-BE49-F238E27FC236}">
                  <a16:creationId xmlns:a16="http://schemas.microsoft.com/office/drawing/2014/main" id="{A462682B-F6D9-2F97-A392-C5B8598C06A0}"/>
                </a:ext>
              </a:extLst>
            </p:cNvPr>
            <p:cNvSpPr/>
            <p:nvPr/>
          </p:nvSpPr>
          <p:spPr>
            <a:xfrm>
              <a:off x="3982331" y="6016464"/>
              <a:ext cx="216000" cy="216000"/>
            </a:xfrm>
            <a:prstGeom prst="ellipse">
              <a:avLst/>
            </a:prstGeom>
            <a:solidFill>
              <a:srgbClr val="00C0AE"/>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400" dirty="0">
                  <a:latin typeface="KPMG Bold" panose="020B0803030202040204" pitchFamily="34" charset="0"/>
                </a:rPr>
                <a:t>4</a:t>
              </a:r>
              <a:endParaRPr lang="ko-KR" altLang="en-US" sz="1400" dirty="0">
                <a:latin typeface="KPMG Bold" panose="020B0803030202040204" pitchFamily="34" charset="0"/>
              </a:endParaRPr>
            </a:p>
          </p:txBody>
        </p:sp>
        <p:cxnSp>
          <p:nvCxnSpPr>
            <p:cNvPr id="282" name="직선 연결선 281">
              <a:extLst>
                <a:ext uri="{FF2B5EF4-FFF2-40B4-BE49-F238E27FC236}">
                  <a16:creationId xmlns:a16="http://schemas.microsoft.com/office/drawing/2014/main" id="{10D09CAA-DE0D-3DA5-18FC-57F41715C33D}"/>
                </a:ext>
              </a:extLst>
            </p:cNvPr>
            <p:cNvCxnSpPr>
              <a:cxnSpLocks/>
              <a:stCxn id="186" idx="6"/>
            </p:cNvCxnSpPr>
            <p:nvPr/>
          </p:nvCxnSpPr>
          <p:spPr>
            <a:xfrm>
              <a:off x="4198331" y="6124464"/>
              <a:ext cx="187118" cy="0"/>
            </a:xfrm>
            <a:prstGeom prst="line">
              <a:avLst/>
            </a:prstGeom>
            <a:solidFill>
              <a:srgbClr val="00DCCC"/>
            </a:solidFill>
            <a:ln>
              <a:solidFill>
                <a:srgbClr val="00DCCC"/>
              </a:solidFill>
              <a:tailEnd type="oval"/>
            </a:ln>
          </p:spPr>
          <p:style>
            <a:lnRef idx="1">
              <a:schemeClr val="accent1"/>
            </a:lnRef>
            <a:fillRef idx="0">
              <a:schemeClr val="accent1"/>
            </a:fillRef>
            <a:effectRef idx="0">
              <a:schemeClr val="accent1"/>
            </a:effectRef>
            <a:fontRef idx="minor">
              <a:schemeClr val="tx1"/>
            </a:fontRef>
          </p:style>
        </p:cxnSp>
        <p:grpSp>
          <p:nvGrpSpPr>
            <p:cNvPr id="294" name="그룹 293">
              <a:extLst>
                <a:ext uri="{FF2B5EF4-FFF2-40B4-BE49-F238E27FC236}">
                  <a16:creationId xmlns:a16="http://schemas.microsoft.com/office/drawing/2014/main" id="{17E38C79-7D45-32D3-8982-1B0996BB0787}"/>
                </a:ext>
              </a:extLst>
            </p:cNvPr>
            <p:cNvGrpSpPr/>
            <p:nvPr/>
          </p:nvGrpSpPr>
          <p:grpSpPr>
            <a:xfrm>
              <a:off x="4670359" y="5837896"/>
              <a:ext cx="216000" cy="339628"/>
              <a:chOff x="4670359" y="5837896"/>
              <a:chExt cx="216000" cy="339628"/>
            </a:xfrm>
          </p:grpSpPr>
          <p:sp>
            <p:nvSpPr>
              <p:cNvPr id="289" name="타원 288">
                <a:extLst>
                  <a:ext uri="{FF2B5EF4-FFF2-40B4-BE49-F238E27FC236}">
                    <a16:creationId xmlns:a16="http://schemas.microsoft.com/office/drawing/2014/main" id="{9D04603F-A57F-F964-066B-B2A25C59DF7F}"/>
                  </a:ext>
                </a:extLst>
              </p:cNvPr>
              <p:cNvSpPr/>
              <p:nvPr/>
            </p:nvSpPr>
            <p:spPr>
              <a:xfrm>
                <a:off x="4670359" y="5837896"/>
                <a:ext cx="216000" cy="216000"/>
              </a:xfrm>
              <a:prstGeom prst="ellipse">
                <a:avLst/>
              </a:prstGeom>
              <a:solidFill>
                <a:srgbClr val="00B8F5"/>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400" dirty="0">
                    <a:latin typeface="KPMG Bold" panose="020B0803030202040204" pitchFamily="34" charset="0"/>
                  </a:rPr>
                  <a:t>2</a:t>
                </a:r>
                <a:endParaRPr lang="ko-KR" altLang="en-US" sz="1400" dirty="0">
                  <a:latin typeface="KPMG Bold" panose="020B0803030202040204" pitchFamily="34" charset="0"/>
                </a:endParaRPr>
              </a:p>
            </p:txBody>
          </p:sp>
          <p:cxnSp>
            <p:nvCxnSpPr>
              <p:cNvPr id="290" name="직선 연결선 289">
                <a:extLst>
                  <a:ext uri="{FF2B5EF4-FFF2-40B4-BE49-F238E27FC236}">
                    <a16:creationId xmlns:a16="http://schemas.microsoft.com/office/drawing/2014/main" id="{D8FE5A16-35FD-DEC2-87A2-5AED2FA67B67}"/>
                  </a:ext>
                </a:extLst>
              </p:cNvPr>
              <p:cNvCxnSpPr>
                <a:cxnSpLocks/>
                <a:stCxn id="289" idx="4"/>
              </p:cNvCxnSpPr>
              <p:nvPr/>
            </p:nvCxnSpPr>
            <p:spPr>
              <a:xfrm>
                <a:off x="4778359" y="6053896"/>
                <a:ext cx="3659" cy="123628"/>
              </a:xfrm>
              <a:prstGeom prst="line">
                <a:avLst/>
              </a:prstGeom>
              <a:solidFill>
                <a:srgbClr val="00DCCC"/>
              </a:solidFill>
              <a:ln>
                <a:solidFill>
                  <a:srgbClr val="00B8F5"/>
                </a:solidFill>
                <a:tailEnd type="oval"/>
              </a:ln>
            </p:spPr>
            <p:style>
              <a:lnRef idx="1">
                <a:schemeClr val="accent1"/>
              </a:lnRef>
              <a:fillRef idx="0">
                <a:schemeClr val="accent1"/>
              </a:fillRef>
              <a:effectRef idx="0">
                <a:schemeClr val="accent1"/>
              </a:effectRef>
              <a:fontRef idx="minor">
                <a:schemeClr val="tx1"/>
              </a:fontRef>
            </p:style>
          </p:cxnSp>
        </p:grpSp>
        <p:grpSp>
          <p:nvGrpSpPr>
            <p:cNvPr id="295" name="그룹 294">
              <a:extLst>
                <a:ext uri="{FF2B5EF4-FFF2-40B4-BE49-F238E27FC236}">
                  <a16:creationId xmlns:a16="http://schemas.microsoft.com/office/drawing/2014/main" id="{0307AEE2-0720-1985-9D93-B576F0D69139}"/>
                </a:ext>
              </a:extLst>
            </p:cNvPr>
            <p:cNvGrpSpPr/>
            <p:nvPr/>
          </p:nvGrpSpPr>
          <p:grpSpPr>
            <a:xfrm>
              <a:off x="4859632" y="5500408"/>
              <a:ext cx="216000" cy="339628"/>
              <a:chOff x="4670359" y="5837896"/>
              <a:chExt cx="216000" cy="339628"/>
            </a:xfrm>
          </p:grpSpPr>
          <p:sp>
            <p:nvSpPr>
              <p:cNvPr id="296" name="타원 295">
                <a:extLst>
                  <a:ext uri="{FF2B5EF4-FFF2-40B4-BE49-F238E27FC236}">
                    <a16:creationId xmlns:a16="http://schemas.microsoft.com/office/drawing/2014/main" id="{BDC33643-ED66-5903-79FE-D8DA780BBDE2}"/>
                  </a:ext>
                </a:extLst>
              </p:cNvPr>
              <p:cNvSpPr/>
              <p:nvPr/>
            </p:nvSpPr>
            <p:spPr>
              <a:xfrm>
                <a:off x="4670359" y="5837896"/>
                <a:ext cx="216000" cy="216000"/>
              </a:xfrm>
              <a:prstGeom prst="ellipse">
                <a:avLst/>
              </a:prstGeom>
              <a:solidFill>
                <a:srgbClr val="7213EA"/>
              </a:solidFill>
              <a:ln w="19050">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400" dirty="0">
                    <a:latin typeface="KPMG Bold" panose="020B0803030202040204" pitchFamily="34" charset="0"/>
                  </a:rPr>
                  <a:t>6</a:t>
                </a:r>
                <a:endParaRPr lang="ko-KR" altLang="en-US" sz="1400" dirty="0">
                  <a:latin typeface="KPMG Bold" panose="020B0803030202040204" pitchFamily="34" charset="0"/>
                </a:endParaRPr>
              </a:p>
            </p:txBody>
          </p:sp>
          <p:cxnSp>
            <p:nvCxnSpPr>
              <p:cNvPr id="297" name="직선 연결선 296">
                <a:extLst>
                  <a:ext uri="{FF2B5EF4-FFF2-40B4-BE49-F238E27FC236}">
                    <a16:creationId xmlns:a16="http://schemas.microsoft.com/office/drawing/2014/main" id="{95A80EF2-114C-D813-A902-A21338A3F868}"/>
                  </a:ext>
                </a:extLst>
              </p:cNvPr>
              <p:cNvCxnSpPr>
                <a:cxnSpLocks/>
                <a:stCxn id="296" idx="4"/>
              </p:cNvCxnSpPr>
              <p:nvPr/>
            </p:nvCxnSpPr>
            <p:spPr>
              <a:xfrm>
                <a:off x="4778359" y="6053896"/>
                <a:ext cx="3659" cy="123628"/>
              </a:xfrm>
              <a:prstGeom prst="line">
                <a:avLst/>
              </a:prstGeom>
              <a:solidFill>
                <a:srgbClr val="00DCCC"/>
              </a:solidFill>
              <a:ln>
                <a:solidFill>
                  <a:srgbClr val="7213EA"/>
                </a:solidFill>
                <a:tailEnd type="oval"/>
              </a:ln>
            </p:spPr>
            <p:style>
              <a:lnRef idx="1">
                <a:schemeClr val="accent1"/>
              </a:lnRef>
              <a:fillRef idx="0">
                <a:schemeClr val="accent1"/>
              </a:fillRef>
              <a:effectRef idx="0">
                <a:schemeClr val="accent1"/>
              </a:effectRef>
              <a:fontRef idx="minor">
                <a:schemeClr val="tx1"/>
              </a:fontRef>
            </p:style>
          </p:cxnSp>
        </p:grpSp>
        <p:sp>
          <p:nvSpPr>
            <p:cNvPr id="299" name="타원 298">
              <a:extLst>
                <a:ext uri="{FF2B5EF4-FFF2-40B4-BE49-F238E27FC236}">
                  <a16:creationId xmlns:a16="http://schemas.microsoft.com/office/drawing/2014/main" id="{3EDA4289-A22D-A0E8-0CCB-6A381A227129}"/>
                </a:ext>
              </a:extLst>
            </p:cNvPr>
            <p:cNvSpPr/>
            <p:nvPr/>
          </p:nvSpPr>
          <p:spPr>
            <a:xfrm>
              <a:off x="5140761" y="5499130"/>
              <a:ext cx="216000" cy="216000"/>
            </a:xfrm>
            <a:prstGeom prst="ellipse">
              <a:avLst/>
            </a:prstGeom>
            <a:solidFill>
              <a:srgbClr val="0C233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r>
                <a:rPr lang="en-US" altLang="ko-KR" sz="1400" dirty="0">
                  <a:latin typeface="KPMG Bold" panose="020B0803030202040204" pitchFamily="34" charset="0"/>
                </a:rPr>
                <a:t>10</a:t>
              </a:r>
              <a:endParaRPr lang="ko-KR" altLang="en-US" sz="1400" dirty="0">
                <a:latin typeface="KPMG Bold" panose="020B0803030202040204" pitchFamily="34" charset="0"/>
              </a:endParaRPr>
            </a:p>
          </p:txBody>
        </p:sp>
        <p:cxnSp>
          <p:nvCxnSpPr>
            <p:cNvPr id="301" name="연결선: 꺾임 300">
              <a:extLst>
                <a:ext uri="{FF2B5EF4-FFF2-40B4-BE49-F238E27FC236}">
                  <a16:creationId xmlns:a16="http://schemas.microsoft.com/office/drawing/2014/main" id="{7B31E712-1A44-3E65-CFB7-FC4F1D7054FD}"/>
                </a:ext>
              </a:extLst>
            </p:cNvPr>
            <p:cNvCxnSpPr>
              <a:cxnSpLocks/>
              <a:stCxn id="299" idx="4"/>
            </p:cNvCxnSpPr>
            <p:nvPr/>
          </p:nvCxnSpPr>
          <p:spPr>
            <a:xfrm rot="5400000">
              <a:off x="5116017" y="5695587"/>
              <a:ext cx="113199" cy="152290"/>
            </a:xfrm>
            <a:prstGeom prst="bentConnector2">
              <a:avLst/>
            </a:prstGeom>
            <a:ln w="9525">
              <a:solidFill>
                <a:srgbClr val="0C233C"/>
              </a:solidFill>
              <a:tailEnd type="oval"/>
            </a:ln>
          </p:spPr>
          <p:style>
            <a:lnRef idx="1">
              <a:schemeClr val="accent1"/>
            </a:lnRef>
            <a:fillRef idx="0">
              <a:schemeClr val="accent1"/>
            </a:fillRef>
            <a:effectRef idx="0">
              <a:schemeClr val="accent1"/>
            </a:effectRef>
            <a:fontRef idx="minor">
              <a:schemeClr val="tx1"/>
            </a:fontRef>
          </p:style>
        </p:cxnSp>
        <p:sp>
          <p:nvSpPr>
            <p:cNvPr id="306" name="object 49">
              <a:extLst>
                <a:ext uri="{FF2B5EF4-FFF2-40B4-BE49-F238E27FC236}">
                  <a16:creationId xmlns:a16="http://schemas.microsoft.com/office/drawing/2014/main" id="{8E577035-1426-FF12-0FCE-01F17D16376D}"/>
                </a:ext>
              </a:extLst>
            </p:cNvPr>
            <p:cNvSpPr txBox="1"/>
            <p:nvPr/>
          </p:nvSpPr>
          <p:spPr>
            <a:xfrm>
              <a:off x="4532823" y="6610017"/>
              <a:ext cx="216000" cy="126410"/>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FFFFFF"/>
                  </a:solidFill>
                  <a:latin typeface="Arial MT"/>
                  <a:cs typeface="Arial MT"/>
                </a:rPr>
                <a:t>10</a:t>
              </a:r>
              <a:endParaRPr sz="1100">
                <a:latin typeface="Arial MT"/>
                <a:cs typeface="Arial MT"/>
              </a:endParaRPr>
            </a:p>
          </p:txBody>
        </p:sp>
        <p:sp>
          <p:nvSpPr>
            <p:cNvPr id="307" name="타원 306">
              <a:extLst>
                <a:ext uri="{FF2B5EF4-FFF2-40B4-BE49-F238E27FC236}">
                  <a16:creationId xmlns:a16="http://schemas.microsoft.com/office/drawing/2014/main" id="{801C84E9-45B3-6949-281A-48F18230FA7F}"/>
                </a:ext>
              </a:extLst>
            </p:cNvPr>
            <p:cNvSpPr/>
            <p:nvPr/>
          </p:nvSpPr>
          <p:spPr>
            <a:xfrm>
              <a:off x="4558076" y="6246041"/>
              <a:ext cx="216000" cy="216000"/>
            </a:xfrm>
            <a:prstGeom prst="ellipse">
              <a:avLst/>
            </a:prstGeom>
            <a:solidFill>
              <a:srgbClr val="510DB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r>
                <a:rPr lang="en-US" altLang="ko-KR" sz="1400" dirty="0">
                  <a:latin typeface="KPMG Bold" panose="020B0803030202040204" pitchFamily="34" charset="0"/>
                </a:rPr>
                <a:t>8</a:t>
              </a:r>
              <a:endParaRPr lang="ko-KR" altLang="en-US" sz="1400" dirty="0">
                <a:latin typeface="KPMG Bold" panose="020B0803030202040204" pitchFamily="34" charset="0"/>
              </a:endParaRPr>
            </a:p>
          </p:txBody>
        </p:sp>
        <p:cxnSp>
          <p:nvCxnSpPr>
            <p:cNvPr id="308" name="연결선: 꺾임 307">
              <a:extLst>
                <a:ext uri="{FF2B5EF4-FFF2-40B4-BE49-F238E27FC236}">
                  <a16:creationId xmlns:a16="http://schemas.microsoft.com/office/drawing/2014/main" id="{9B64C1F2-4584-911F-FFE9-8D92618CD76F}"/>
                </a:ext>
              </a:extLst>
            </p:cNvPr>
            <p:cNvCxnSpPr>
              <a:cxnSpLocks/>
            </p:cNvCxnSpPr>
            <p:nvPr/>
          </p:nvCxnSpPr>
          <p:spPr>
            <a:xfrm flipV="1">
              <a:off x="4774076" y="6210948"/>
              <a:ext cx="101458" cy="143091"/>
            </a:xfrm>
            <a:prstGeom prst="bentConnector2">
              <a:avLst/>
            </a:prstGeom>
            <a:ln w="9525">
              <a:solidFill>
                <a:srgbClr val="510DBC"/>
              </a:solidFill>
              <a:tailEnd type="oval"/>
            </a:ln>
          </p:spPr>
          <p:style>
            <a:lnRef idx="1">
              <a:schemeClr val="accent1"/>
            </a:lnRef>
            <a:fillRef idx="0">
              <a:schemeClr val="accent1"/>
            </a:fillRef>
            <a:effectRef idx="0">
              <a:schemeClr val="accent1"/>
            </a:effectRef>
            <a:fontRef idx="minor">
              <a:schemeClr val="tx1"/>
            </a:fontRef>
          </p:style>
        </p:cxnSp>
      </p:grpSp>
      <p:sp>
        <p:nvSpPr>
          <p:cNvPr id="318" name="타원 317">
            <a:extLst>
              <a:ext uri="{FF2B5EF4-FFF2-40B4-BE49-F238E27FC236}">
                <a16:creationId xmlns:a16="http://schemas.microsoft.com/office/drawing/2014/main" id="{5FE42802-2628-4202-E4DF-8D3C3D699AB3}"/>
              </a:ext>
            </a:extLst>
          </p:cNvPr>
          <p:cNvSpPr/>
          <p:nvPr/>
        </p:nvSpPr>
        <p:spPr>
          <a:xfrm>
            <a:off x="804660" y="7756188"/>
            <a:ext cx="233233" cy="233233"/>
          </a:xfrm>
          <a:prstGeom prst="ellipse">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200" b="1" dirty="0">
                <a:ln>
                  <a:solidFill>
                    <a:schemeClr val="bg1">
                      <a:lumMod val="75000"/>
                      <a:alpha val="0"/>
                    </a:schemeClr>
                  </a:solidFill>
                </a:ln>
                <a:solidFill>
                  <a:schemeClr val="bg1"/>
                </a:solidFill>
                <a:latin typeface="KPMG Bold" panose="020B0803030202040204" pitchFamily="34" charset="0"/>
                <a:ea typeface="HY견고딕" panose="02030600000101010101" pitchFamily="18" charset="-127"/>
              </a:rPr>
              <a:t>1</a:t>
            </a:r>
            <a:endParaRPr lang="ko-KR" altLang="en-US" sz="1200" b="1" dirty="0">
              <a:ln>
                <a:solidFill>
                  <a:schemeClr val="bg1">
                    <a:lumMod val="75000"/>
                    <a:alpha val="0"/>
                  </a:schemeClr>
                </a:solidFill>
              </a:ln>
              <a:solidFill>
                <a:schemeClr val="bg1"/>
              </a:solidFill>
              <a:latin typeface="KPMG Bold" panose="020B0803030202040204" pitchFamily="34" charset="0"/>
              <a:ea typeface="HY견고딕" panose="02030600000101010101" pitchFamily="18" charset="-127"/>
            </a:endParaRPr>
          </a:p>
        </p:txBody>
      </p:sp>
      <p:sp>
        <p:nvSpPr>
          <p:cNvPr id="319" name="타원 318">
            <a:extLst>
              <a:ext uri="{FF2B5EF4-FFF2-40B4-BE49-F238E27FC236}">
                <a16:creationId xmlns:a16="http://schemas.microsoft.com/office/drawing/2014/main" id="{5F13DE8B-1CFD-73CC-7492-CCDADC961232}"/>
              </a:ext>
            </a:extLst>
          </p:cNvPr>
          <p:cNvSpPr/>
          <p:nvPr/>
        </p:nvSpPr>
        <p:spPr>
          <a:xfrm>
            <a:off x="804659" y="8089846"/>
            <a:ext cx="233233" cy="233233"/>
          </a:xfrm>
          <a:prstGeom prst="ellipse">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2</a:t>
            </a:r>
            <a:endParaRPr lang="ko-KR" altLang="en-US"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sp>
        <p:nvSpPr>
          <p:cNvPr id="320" name="타원 319">
            <a:extLst>
              <a:ext uri="{FF2B5EF4-FFF2-40B4-BE49-F238E27FC236}">
                <a16:creationId xmlns:a16="http://schemas.microsoft.com/office/drawing/2014/main" id="{ED6D9872-ABEF-57F9-BE7F-9DA2E3804714}"/>
              </a:ext>
            </a:extLst>
          </p:cNvPr>
          <p:cNvSpPr/>
          <p:nvPr/>
        </p:nvSpPr>
        <p:spPr>
          <a:xfrm>
            <a:off x="804658" y="8423504"/>
            <a:ext cx="233233" cy="233233"/>
          </a:xfrm>
          <a:prstGeom prst="ellipse">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3</a:t>
            </a:r>
            <a:endParaRPr lang="ko-KR" altLang="en-US"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sp>
        <p:nvSpPr>
          <p:cNvPr id="321" name="타원 320">
            <a:extLst>
              <a:ext uri="{FF2B5EF4-FFF2-40B4-BE49-F238E27FC236}">
                <a16:creationId xmlns:a16="http://schemas.microsoft.com/office/drawing/2014/main" id="{C1BEBB89-B1B6-2C66-A708-06F00EFCE6C4}"/>
              </a:ext>
            </a:extLst>
          </p:cNvPr>
          <p:cNvSpPr/>
          <p:nvPr/>
        </p:nvSpPr>
        <p:spPr>
          <a:xfrm>
            <a:off x="801426" y="8757162"/>
            <a:ext cx="233233" cy="233233"/>
          </a:xfrm>
          <a:prstGeom prst="ellipse">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4</a:t>
            </a:r>
            <a:endParaRPr lang="ko-KR" altLang="en-US"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sp>
        <p:nvSpPr>
          <p:cNvPr id="322" name="타원 321">
            <a:extLst>
              <a:ext uri="{FF2B5EF4-FFF2-40B4-BE49-F238E27FC236}">
                <a16:creationId xmlns:a16="http://schemas.microsoft.com/office/drawing/2014/main" id="{76AF583F-5C03-4FFF-B53D-2F6BE47222A5}"/>
              </a:ext>
            </a:extLst>
          </p:cNvPr>
          <p:cNvSpPr/>
          <p:nvPr/>
        </p:nvSpPr>
        <p:spPr>
          <a:xfrm>
            <a:off x="804800" y="9090820"/>
            <a:ext cx="233233" cy="233233"/>
          </a:xfrm>
          <a:prstGeom prst="ellipse">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5</a:t>
            </a:r>
            <a:endParaRPr lang="ko-KR" altLang="en-US"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sp>
        <p:nvSpPr>
          <p:cNvPr id="323" name="타원 322">
            <a:extLst>
              <a:ext uri="{FF2B5EF4-FFF2-40B4-BE49-F238E27FC236}">
                <a16:creationId xmlns:a16="http://schemas.microsoft.com/office/drawing/2014/main" id="{BB18F5F9-CACA-105D-B5CF-3E962959D5A5}"/>
              </a:ext>
            </a:extLst>
          </p:cNvPr>
          <p:cNvSpPr/>
          <p:nvPr/>
        </p:nvSpPr>
        <p:spPr>
          <a:xfrm>
            <a:off x="801426" y="9424478"/>
            <a:ext cx="233233" cy="233233"/>
          </a:xfrm>
          <a:prstGeom prst="ellipse">
            <a:avLst/>
          </a:prstGeom>
          <a:solidFill>
            <a:srgbClr val="7113EA"/>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6</a:t>
            </a:r>
            <a:endParaRPr lang="ko-KR" altLang="en-US"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sp>
        <p:nvSpPr>
          <p:cNvPr id="324" name="타원 323">
            <a:extLst>
              <a:ext uri="{FF2B5EF4-FFF2-40B4-BE49-F238E27FC236}">
                <a16:creationId xmlns:a16="http://schemas.microsoft.com/office/drawing/2014/main" id="{6FEA9B5E-4EF4-5A7B-3C4F-5EA7BD7B9260}"/>
              </a:ext>
            </a:extLst>
          </p:cNvPr>
          <p:cNvSpPr/>
          <p:nvPr/>
        </p:nvSpPr>
        <p:spPr>
          <a:xfrm>
            <a:off x="801426" y="9758136"/>
            <a:ext cx="233233" cy="233233"/>
          </a:xfrm>
          <a:prstGeom prst="ellipse">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7</a:t>
            </a:r>
            <a:endParaRPr lang="ko-KR" altLang="en-US"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sp>
        <p:nvSpPr>
          <p:cNvPr id="325" name="타원 324">
            <a:extLst>
              <a:ext uri="{FF2B5EF4-FFF2-40B4-BE49-F238E27FC236}">
                <a16:creationId xmlns:a16="http://schemas.microsoft.com/office/drawing/2014/main" id="{3170DEB9-5BB2-2BB3-27D7-E44742992328}"/>
              </a:ext>
            </a:extLst>
          </p:cNvPr>
          <p:cNvSpPr/>
          <p:nvPr/>
        </p:nvSpPr>
        <p:spPr>
          <a:xfrm>
            <a:off x="801425" y="10091794"/>
            <a:ext cx="233233" cy="233233"/>
          </a:xfrm>
          <a:prstGeom prst="ellipse">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8</a:t>
            </a:r>
            <a:endParaRPr lang="ko-KR" altLang="en-US"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sp>
        <p:nvSpPr>
          <p:cNvPr id="326" name="타원 325">
            <a:extLst>
              <a:ext uri="{FF2B5EF4-FFF2-40B4-BE49-F238E27FC236}">
                <a16:creationId xmlns:a16="http://schemas.microsoft.com/office/drawing/2014/main" id="{DC3169FA-0C2E-F97E-3B5D-57A365C5C9AD}"/>
              </a:ext>
            </a:extLst>
          </p:cNvPr>
          <p:cNvSpPr/>
          <p:nvPr/>
        </p:nvSpPr>
        <p:spPr>
          <a:xfrm>
            <a:off x="801424" y="10425452"/>
            <a:ext cx="233233" cy="233233"/>
          </a:xfrm>
          <a:prstGeom prst="ellipse">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altLang="ko-KR"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9</a:t>
            </a:r>
            <a:endParaRPr lang="ko-KR" altLang="en-US"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sp>
        <p:nvSpPr>
          <p:cNvPr id="327" name="타원 326">
            <a:extLst>
              <a:ext uri="{FF2B5EF4-FFF2-40B4-BE49-F238E27FC236}">
                <a16:creationId xmlns:a16="http://schemas.microsoft.com/office/drawing/2014/main" id="{D985AB8B-6CCE-EA63-DB87-618820AE6B4C}"/>
              </a:ext>
            </a:extLst>
          </p:cNvPr>
          <p:cNvSpPr/>
          <p:nvPr/>
        </p:nvSpPr>
        <p:spPr>
          <a:xfrm>
            <a:off x="803139" y="10759110"/>
            <a:ext cx="233233" cy="233233"/>
          </a:xfrm>
          <a:prstGeom prst="ellipse">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en-US" altLang="ko-KR"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rPr>
              <a:t>10</a:t>
            </a:r>
            <a:endParaRPr lang="ko-KR" altLang="en-US" sz="1200" b="1" dirty="0">
              <a:ln>
                <a:solidFill>
                  <a:schemeClr val="bg1">
                    <a:lumMod val="75000"/>
                    <a:alpha val="0"/>
                  </a:schemeClr>
                </a:solidFill>
              </a:ln>
              <a:solidFill>
                <a:schemeClr val="bg1"/>
              </a:solidFill>
              <a:latin typeface="KPMG Bold" panose="020B0803030202040204" pitchFamily="34" charset="0"/>
              <a:ea typeface="KoPub돋움체 Medium" panose="02020603020101020101" pitchFamily="18" charset="-127"/>
            </a:endParaRPr>
          </a:p>
        </p:txBody>
      </p:sp>
      <p:sp>
        <p:nvSpPr>
          <p:cNvPr id="330" name="TextBox 329">
            <a:extLst>
              <a:ext uri="{FF2B5EF4-FFF2-40B4-BE49-F238E27FC236}">
                <a16:creationId xmlns:a16="http://schemas.microsoft.com/office/drawing/2014/main" id="{59074F9F-F70B-0876-B42C-67CCDEAAFC41}"/>
              </a:ext>
            </a:extLst>
          </p:cNvPr>
          <p:cNvSpPr txBox="1"/>
          <p:nvPr/>
        </p:nvSpPr>
        <p:spPr>
          <a:xfrm>
            <a:off x="728664" y="2947273"/>
            <a:ext cx="5395673" cy="1451679"/>
          </a:xfrm>
          <a:prstGeom prst="rect">
            <a:avLst/>
          </a:prstGeom>
          <a:noFill/>
        </p:spPr>
        <p:txBody>
          <a:bodyPr wrap="square">
            <a:spAutoFit/>
          </a:bodyPr>
          <a:lstStyle>
            <a:defPPr>
              <a:defRPr lang="en-US"/>
            </a:defPPr>
            <a:lvl1pPr marL="285750" indent="-285750" defTabSz="914400">
              <a:spcBef>
                <a:spcPts val="1000"/>
              </a:spcBef>
              <a:buFont typeface="Arial" panose="020B0604020202020204" pitchFamily="34" charset="0"/>
              <a:buChar char="•"/>
              <a:defRPr sz="1600" b="1" spc="-5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defRPr>
            </a:lvl1pPr>
          </a:lstStyle>
          <a:p>
            <a:r>
              <a:rPr lang="ko-KR" altLang="en-US" dirty="0"/>
              <a:t>높은 불확실성 등으로 기업의 명확한 비즈니스 모델</a:t>
            </a:r>
            <a:r>
              <a:rPr lang="en-US" altLang="ko-KR" dirty="0"/>
              <a:t>·</a:t>
            </a:r>
            <a:r>
              <a:rPr lang="ko-KR" altLang="en-US" dirty="0"/>
              <a:t>수익성 등이 투자를 결정하는 핵심 요인으로 작용하며</a:t>
            </a:r>
            <a:r>
              <a:rPr lang="en-US" altLang="ko-KR" dirty="0"/>
              <a:t>,</a:t>
            </a:r>
            <a:r>
              <a:rPr lang="ko-KR" altLang="en-US" dirty="0"/>
              <a:t> 투자자들이 보다 신중을 기하는 모습</a:t>
            </a:r>
            <a:endParaRPr lang="en-US" altLang="ko-KR" dirty="0"/>
          </a:p>
          <a:p>
            <a:r>
              <a:rPr lang="ko-KR" altLang="en-US" dirty="0"/>
              <a:t>그럼에도 미국의 생성형 </a:t>
            </a:r>
            <a:r>
              <a:rPr lang="en-US" altLang="ko-KR" dirty="0"/>
              <a:t>AI</a:t>
            </a:r>
            <a:r>
              <a:rPr lang="ko-KR" altLang="en-US" dirty="0"/>
              <a:t> 개발 기업 </a:t>
            </a:r>
            <a:r>
              <a:rPr lang="en-US" altLang="ko-KR" dirty="0"/>
              <a:t>Inflection AI</a:t>
            </a:r>
            <a:r>
              <a:rPr lang="ko-KR" altLang="en-US" dirty="0"/>
              <a:t>가 </a:t>
            </a:r>
            <a:r>
              <a:rPr lang="en-US" altLang="ko-KR" dirty="0"/>
              <a:t>13</a:t>
            </a:r>
            <a:r>
              <a:rPr lang="ko-KR" altLang="en-US" dirty="0"/>
              <a:t>억 달러 규모의 투자를 유치하는</a:t>
            </a:r>
            <a:r>
              <a:rPr lang="en-US" altLang="ko-KR" dirty="0"/>
              <a:t> </a:t>
            </a:r>
            <a:r>
              <a:rPr lang="ko-KR" altLang="en-US" dirty="0"/>
              <a:t>등 </a:t>
            </a:r>
            <a:r>
              <a:rPr lang="en-US" altLang="ko-KR" dirty="0"/>
              <a:t>AI </a:t>
            </a:r>
            <a:r>
              <a:rPr lang="ko-KR" altLang="en-US" dirty="0"/>
              <a:t>솔루션에 대한 관심은 지속</a:t>
            </a:r>
            <a:endParaRPr lang="en-US" altLang="ko-KR" dirty="0"/>
          </a:p>
        </p:txBody>
      </p:sp>
    </p:spTree>
    <p:extLst>
      <p:ext uri="{BB962C8B-B14F-4D97-AF65-F5344CB8AC3E}">
        <p14:creationId xmlns:p14="http://schemas.microsoft.com/office/powerpoint/2010/main" val="191971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7F51E7F0-0A5F-8F2A-6073-D57ADF549E1E}"/>
              </a:ext>
            </a:extLst>
          </p:cNvPr>
          <p:cNvGrpSpPr/>
          <p:nvPr/>
        </p:nvGrpSpPr>
        <p:grpSpPr>
          <a:xfrm>
            <a:off x="1148316" y="5172075"/>
            <a:ext cx="4444409" cy="4218958"/>
            <a:chOff x="1084776" y="5110968"/>
            <a:chExt cx="4480311" cy="4407066"/>
          </a:xfrm>
          <a:solidFill>
            <a:srgbClr val="F8F8F8"/>
          </a:solidFill>
        </p:grpSpPr>
        <p:sp>
          <p:nvSpPr>
            <p:cNvPr id="8" name="직사각형 7">
              <a:extLst>
                <a:ext uri="{FF2B5EF4-FFF2-40B4-BE49-F238E27FC236}">
                  <a16:creationId xmlns:a16="http://schemas.microsoft.com/office/drawing/2014/main" id="{DA773C98-148E-0AFC-E6AB-9C4E4A50BDA6}"/>
                </a:ext>
              </a:extLst>
            </p:cNvPr>
            <p:cNvSpPr/>
            <p:nvPr/>
          </p:nvSpPr>
          <p:spPr>
            <a:xfrm>
              <a:off x="1084776" y="5110968"/>
              <a:ext cx="548036" cy="4407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9A45BE03-4F5F-45B8-C847-5805D56A6BD0}"/>
                </a:ext>
              </a:extLst>
            </p:cNvPr>
            <p:cNvSpPr/>
            <p:nvPr/>
          </p:nvSpPr>
          <p:spPr>
            <a:xfrm>
              <a:off x="2161988" y="5110969"/>
              <a:ext cx="548036"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사각형 9">
              <a:extLst>
                <a:ext uri="{FF2B5EF4-FFF2-40B4-BE49-F238E27FC236}">
                  <a16:creationId xmlns:a16="http://schemas.microsoft.com/office/drawing/2014/main" id="{21096AE9-B0CA-1F59-31B7-88597F1331B2}"/>
                </a:ext>
              </a:extLst>
            </p:cNvPr>
            <p:cNvSpPr/>
            <p:nvPr/>
          </p:nvSpPr>
          <p:spPr>
            <a:xfrm>
              <a:off x="3259684" y="5110969"/>
              <a:ext cx="528658"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a:extLst>
                <a:ext uri="{FF2B5EF4-FFF2-40B4-BE49-F238E27FC236}">
                  <a16:creationId xmlns:a16="http://schemas.microsoft.com/office/drawing/2014/main" id="{564FAFFC-0FE5-3D02-DC61-CF2A8327274D}"/>
                </a:ext>
              </a:extLst>
            </p:cNvPr>
            <p:cNvSpPr/>
            <p:nvPr/>
          </p:nvSpPr>
          <p:spPr>
            <a:xfrm>
              <a:off x="4336575" y="5110969"/>
              <a:ext cx="548513"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직사각형 17">
              <a:extLst>
                <a:ext uri="{FF2B5EF4-FFF2-40B4-BE49-F238E27FC236}">
                  <a16:creationId xmlns:a16="http://schemas.microsoft.com/office/drawing/2014/main" id="{4D702133-A9C6-0877-450D-7CC53AFC6FEA}"/>
                </a:ext>
              </a:extLst>
            </p:cNvPr>
            <p:cNvSpPr/>
            <p:nvPr/>
          </p:nvSpPr>
          <p:spPr>
            <a:xfrm>
              <a:off x="5421088" y="5110969"/>
              <a:ext cx="143999"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 name="직사각형 1">
            <a:extLst>
              <a:ext uri="{FF2B5EF4-FFF2-40B4-BE49-F238E27FC236}">
                <a16:creationId xmlns:a16="http://schemas.microsoft.com/office/drawing/2014/main" id="{A332A782-5E4A-A4E6-12E6-D45158CCF671}"/>
              </a:ext>
            </a:extLst>
          </p:cNvPr>
          <p:cNvSpPr/>
          <p:nvPr/>
        </p:nvSpPr>
        <p:spPr>
          <a:xfrm>
            <a:off x="0" y="2758002"/>
            <a:ext cx="6858000" cy="16335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37" name="차트 36">
            <a:extLst>
              <a:ext uri="{FF2B5EF4-FFF2-40B4-BE49-F238E27FC236}">
                <a16:creationId xmlns:a16="http://schemas.microsoft.com/office/drawing/2014/main" id="{ED33E544-3CBC-819F-F13F-FEB9C232D31C}"/>
              </a:ext>
            </a:extLst>
          </p:cNvPr>
          <p:cNvGraphicFramePr/>
          <p:nvPr>
            <p:extLst>
              <p:ext uri="{D42A27DB-BD31-4B8C-83A1-F6EECF244321}">
                <p14:modId xmlns:p14="http://schemas.microsoft.com/office/powerpoint/2010/main" val="2226545369"/>
              </p:ext>
            </p:extLst>
          </p:nvPr>
        </p:nvGraphicFramePr>
        <p:xfrm>
          <a:off x="632880" y="4710265"/>
          <a:ext cx="5672126" cy="582324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2C5330B-0CAE-CFC3-1F25-43B9CFA6480B}"/>
              </a:ext>
            </a:extLst>
          </p:cNvPr>
          <p:cNvSpPr txBox="1"/>
          <p:nvPr/>
        </p:nvSpPr>
        <p:spPr>
          <a:xfrm>
            <a:off x="1415469" y="1046953"/>
            <a:ext cx="4027063" cy="769441"/>
          </a:xfrm>
          <a:prstGeom prst="rect">
            <a:avLst/>
          </a:prstGeom>
          <a:noFill/>
        </p:spPr>
        <p:txBody>
          <a:bodyPr wrap="non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미주</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(Americas)</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지역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VC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투자</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p>
          <a:p>
            <a:pPr algn="ctr" defTabSz="914400">
              <a:defRPr/>
            </a:pP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429</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억 달러</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·3,360</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건으로</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위축 지속</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17" name="TextBox 16">
            <a:extLst>
              <a:ext uri="{FF2B5EF4-FFF2-40B4-BE49-F238E27FC236}">
                <a16:creationId xmlns:a16="http://schemas.microsoft.com/office/drawing/2014/main" id="{AEC4118C-7A8B-080B-045C-E75D07EC18A9}"/>
              </a:ext>
            </a:extLst>
          </p:cNvPr>
          <p:cNvSpPr txBox="1"/>
          <p:nvPr/>
        </p:nvSpPr>
        <p:spPr>
          <a:xfrm>
            <a:off x="728664" y="2947967"/>
            <a:ext cx="5395673" cy="1205458"/>
          </a:xfrm>
          <a:prstGeom prst="rect">
            <a:avLst/>
          </a:prstGeom>
          <a:noFill/>
        </p:spPr>
        <p:txBody>
          <a:bodyPr wrap="square">
            <a:spAutoFit/>
          </a:bodyPr>
          <a:lstStyle>
            <a:defPPr>
              <a:defRPr lang="en-US"/>
            </a:defPPr>
            <a:lvl1pPr marL="285750" indent="-285750" defTabSz="914400">
              <a:spcBef>
                <a:spcPts val="1000"/>
              </a:spcBef>
              <a:buFont typeface="Arial" panose="020B0604020202020204" pitchFamily="34" charset="0"/>
              <a:buChar char="•"/>
              <a:defRPr sz="1600" b="1" spc="-5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defRPr>
            </a:lvl1pPr>
          </a:lstStyle>
          <a:p>
            <a:r>
              <a:rPr lang="ko-KR" altLang="en-US" dirty="0"/>
              <a:t>미국 외 캐나다에서의 </a:t>
            </a:r>
            <a:r>
              <a:rPr lang="en-US" altLang="ko-KR" dirty="0"/>
              <a:t>VC </a:t>
            </a:r>
            <a:r>
              <a:rPr lang="ko-KR" altLang="en-US" dirty="0"/>
              <a:t>투자가 상대적으로 강세를 보인 반면 경제</a:t>
            </a:r>
            <a:r>
              <a:rPr lang="en-US" altLang="ko-KR" dirty="0"/>
              <a:t>·</a:t>
            </a:r>
            <a:r>
              <a:rPr lang="ko-KR" altLang="en-US" dirty="0"/>
              <a:t>정치적 불확실성으로 브라질 등에서는 크게 부진</a:t>
            </a:r>
            <a:endParaRPr lang="en-US" altLang="ko-KR" dirty="0"/>
          </a:p>
          <a:p>
            <a:r>
              <a:rPr lang="ko-KR" altLang="en-US" dirty="0"/>
              <a:t>캐나다의 </a:t>
            </a:r>
            <a:r>
              <a:rPr lang="ko-KR" altLang="en-US" dirty="0" err="1"/>
              <a:t>탄소포집</a:t>
            </a:r>
            <a:r>
              <a:rPr lang="ko-KR" altLang="en-US" dirty="0"/>
              <a:t> 기술 기업 </a:t>
            </a:r>
            <a:r>
              <a:rPr lang="en-US" altLang="ko-KR" dirty="0"/>
              <a:t>Svante(3.2</a:t>
            </a:r>
            <a:r>
              <a:rPr lang="ko-KR" altLang="en-US" dirty="0"/>
              <a:t>억 달러</a:t>
            </a:r>
            <a:r>
              <a:rPr lang="en-US" altLang="ko-KR" dirty="0"/>
              <a:t>), </a:t>
            </a:r>
            <a:r>
              <a:rPr lang="ko-KR" altLang="en-US" dirty="0"/>
              <a:t>임대 솔루션 기업 </a:t>
            </a:r>
            <a:r>
              <a:rPr lang="en-US" altLang="ko-KR" dirty="0" err="1"/>
              <a:t>Hostaway</a:t>
            </a:r>
            <a:r>
              <a:rPr lang="en-US" altLang="ko-KR" dirty="0"/>
              <a:t>(1.8</a:t>
            </a:r>
            <a:r>
              <a:rPr lang="ko-KR" altLang="en-US" dirty="0"/>
              <a:t>억 달러</a:t>
            </a:r>
            <a:r>
              <a:rPr lang="en-US" altLang="ko-KR" dirty="0"/>
              <a:t>) </a:t>
            </a:r>
            <a:r>
              <a:rPr lang="ko-KR" altLang="en-US" dirty="0"/>
              <a:t>등에서 주요 </a:t>
            </a:r>
            <a:r>
              <a:rPr lang="en-US" altLang="ko-KR" dirty="0"/>
              <a:t>VC </a:t>
            </a:r>
            <a:r>
              <a:rPr lang="ko-KR" altLang="en-US" dirty="0"/>
              <a:t>투자 거래 발생</a:t>
            </a:r>
            <a:endParaRPr lang="en-US" altLang="ko-KR" dirty="0"/>
          </a:p>
        </p:txBody>
      </p:sp>
      <p:sp>
        <p:nvSpPr>
          <p:cNvPr id="73" name="TextBox 72">
            <a:extLst>
              <a:ext uri="{FF2B5EF4-FFF2-40B4-BE49-F238E27FC236}">
                <a16:creationId xmlns:a16="http://schemas.microsoft.com/office/drawing/2014/main" id="{2B508694-6CA5-1CE0-01A2-BC074CB5C831}"/>
              </a:ext>
            </a:extLst>
          </p:cNvPr>
          <p:cNvSpPr txBox="1"/>
          <p:nvPr/>
        </p:nvSpPr>
        <p:spPr>
          <a:xfrm>
            <a:off x="655517" y="11170161"/>
            <a:ext cx="5468819" cy="3693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Venture Pulse, Q2 ’23. Global Analysis of Venture Funding, KPMG Private Enterprise. 2023</a:t>
            </a:r>
            <a:r>
              <a:rPr lang="ko-KR" altLang="en-US" sz="900" spc="-50" dirty="0">
                <a:solidFill>
                  <a:schemeClr val="bg1">
                    <a:lumMod val="65000"/>
                  </a:schemeClr>
                </a:solidFill>
              </a:rPr>
              <a:t>년 </a:t>
            </a:r>
            <a:r>
              <a:rPr lang="en-US" altLang="ko-KR" sz="900" spc="-50" dirty="0">
                <a:solidFill>
                  <a:schemeClr val="bg1">
                    <a:lumMod val="65000"/>
                  </a:schemeClr>
                </a:solidFill>
              </a:rPr>
              <a:t>6</a:t>
            </a:r>
            <a:r>
              <a:rPr lang="ko-KR" altLang="en-US" sz="900" spc="-50" dirty="0">
                <a:solidFill>
                  <a:schemeClr val="bg1">
                    <a:lumMod val="65000"/>
                  </a:schemeClr>
                </a:solidFill>
              </a:rPr>
              <a:t>월 </a:t>
            </a:r>
            <a:r>
              <a:rPr lang="en-US" altLang="ko-KR" sz="900" spc="-50" dirty="0">
                <a:solidFill>
                  <a:schemeClr val="bg1">
                    <a:lumMod val="65000"/>
                  </a:schemeClr>
                </a:solidFill>
              </a:rPr>
              <a:t>30</a:t>
            </a:r>
            <a:r>
              <a:rPr lang="ko-KR" altLang="en-US" sz="900" spc="-50" dirty="0">
                <a:solidFill>
                  <a:schemeClr val="bg1">
                    <a:lumMod val="65000"/>
                  </a:schemeClr>
                </a:solidFill>
              </a:rPr>
              <a:t>일까지 거래 기준</a:t>
            </a:r>
            <a:r>
              <a:rPr lang="en-US" altLang="ko-KR" sz="900" spc="-50" dirty="0">
                <a:solidFill>
                  <a:schemeClr val="bg1">
                    <a:lumMod val="65000"/>
                  </a:schemeClr>
                </a:solidFill>
              </a:rPr>
              <a:t>, </a:t>
            </a:r>
            <a:r>
              <a:rPr lang="en-US" altLang="ko-KR" sz="900" spc="-50" dirty="0" err="1">
                <a:solidFill>
                  <a:schemeClr val="bg1">
                    <a:lumMod val="65000"/>
                  </a:schemeClr>
                </a:solidFill>
              </a:rPr>
              <a:t>PitchBook</a:t>
            </a:r>
            <a:r>
              <a:rPr lang="ko-KR" altLang="en-US" sz="900" spc="-50" dirty="0">
                <a:solidFill>
                  <a:schemeClr val="bg1">
                    <a:lumMod val="65000"/>
                  </a:schemeClr>
                </a:solidFill>
              </a:rPr>
              <a:t>에서 </a:t>
            </a:r>
            <a:r>
              <a:rPr lang="en-US" altLang="ko-KR" sz="900" spc="-50" dirty="0">
                <a:solidFill>
                  <a:schemeClr val="bg1">
                    <a:lumMod val="65000"/>
                  </a:schemeClr>
                </a:solidFill>
              </a:rPr>
              <a:t>2023</a:t>
            </a:r>
            <a:r>
              <a:rPr lang="ko-KR" altLang="en-US" sz="900" spc="-50" dirty="0">
                <a:solidFill>
                  <a:schemeClr val="bg1">
                    <a:lumMod val="65000"/>
                  </a:schemeClr>
                </a:solidFill>
              </a:rPr>
              <a:t>년 </a:t>
            </a:r>
            <a:r>
              <a:rPr lang="en-US" altLang="ko-KR" sz="900" spc="-50" dirty="0">
                <a:solidFill>
                  <a:schemeClr val="bg1">
                    <a:lumMod val="65000"/>
                  </a:schemeClr>
                </a:solidFill>
              </a:rPr>
              <a:t>7</a:t>
            </a:r>
            <a:r>
              <a:rPr lang="ko-KR" altLang="en-US" sz="900" spc="-50" dirty="0">
                <a:solidFill>
                  <a:schemeClr val="bg1">
                    <a:lumMod val="65000"/>
                  </a:schemeClr>
                </a:solidFill>
              </a:rPr>
              <a:t>월 </a:t>
            </a:r>
            <a:r>
              <a:rPr lang="en-US" altLang="ko-KR" sz="900" spc="-50" dirty="0">
                <a:solidFill>
                  <a:schemeClr val="bg1">
                    <a:lumMod val="65000"/>
                  </a:schemeClr>
                </a:solidFill>
              </a:rPr>
              <a:t>26</a:t>
            </a:r>
            <a:r>
              <a:rPr lang="ko-KR" altLang="en-US" sz="900" spc="-50" dirty="0">
                <a:solidFill>
                  <a:schemeClr val="bg1">
                    <a:lumMod val="65000"/>
                  </a:schemeClr>
                </a:solidFill>
              </a:rPr>
              <a:t>일 데이터 추출</a:t>
            </a:r>
          </a:p>
        </p:txBody>
      </p:sp>
      <p:sp>
        <p:nvSpPr>
          <p:cNvPr id="15" name="TextBox 14">
            <a:extLst>
              <a:ext uri="{FF2B5EF4-FFF2-40B4-BE49-F238E27FC236}">
                <a16:creationId xmlns:a16="http://schemas.microsoft.com/office/drawing/2014/main" id="{7E428C7B-A94F-95BF-4CFD-CFE971EFECD6}"/>
              </a:ext>
            </a:extLst>
          </p:cNvPr>
          <p:cNvSpPr txBox="1"/>
          <p:nvPr/>
        </p:nvSpPr>
        <p:spPr>
          <a:xfrm>
            <a:off x="738524" y="4646466"/>
            <a:ext cx="864339" cy="276999"/>
          </a:xfrm>
          <a:prstGeom prst="rect">
            <a:avLst/>
          </a:prstGeom>
          <a:noFill/>
        </p:spPr>
        <p:txBody>
          <a:bodyPr wrap="none" rtlCol="0">
            <a:spAutoFit/>
          </a:bodyPr>
          <a:lstStyle/>
          <a:p>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r>
              <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십억 달러</a:t>
            </a:r>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endPar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endParaRPr>
          </a:p>
        </p:txBody>
      </p:sp>
      <p:sp>
        <p:nvSpPr>
          <p:cNvPr id="16" name="TextBox 15">
            <a:extLst>
              <a:ext uri="{FF2B5EF4-FFF2-40B4-BE49-F238E27FC236}">
                <a16:creationId xmlns:a16="http://schemas.microsoft.com/office/drawing/2014/main" id="{C1BC3B69-68A2-BE77-7085-217194D7DF93}"/>
              </a:ext>
            </a:extLst>
          </p:cNvPr>
          <p:cNvSpPr txBox="1"/>
          <p:nvPr/>
        </p:nvSpPr>
        <p:spPr>
          <a:xfrm>
            <a:off x="5710007" y="4646466"/>
            <a:ext cx="415498" cy="276999"/>
          </a:xfrm>
          <a:prstGeom prst="rect">
            <a:avLst/>
          </a:prstGeom>
          <a:noFill/>
        </p:spPr>
        <p:txBody>
          <a:bodyPr wrap="none" rtlCol="0">
            <a:spAutoFit/>
          </a:bodyPr>
          <a:lstStyle/>
          <a:p>
            <a:pPr algn="ctr">
              <a:defRPr lang="en-US" altLang="ko-KR" sz="1150" b="0" i="0" u="none" strike="noStrike" kern="1200" baseline="0">
                <a:ln>
                  <a:solidFill>
                    <a:schemeClr val="bg1">
                      <a:lumMod val="75000"/>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cs typeface="+mn-cs"/>
              </a:defRPr>
            </a:pPr>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r>
              <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건</a:t>
            </a:r>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endPar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endParaRPr>
          </a:p>
        </p:txBody>
      </p:sp>
      <p:grpSp>
        <p:nvGrpSpPr>
          <p:cNvPr id="39" name="그룹 38">
            <a:extLst>
              <a:ext uri="{FF2B5EF4-FFF2-40B4-BE49-F238E27FC236}">
                <a16:creationId xmlns:a16="http://schemas.microsoft.com/office/drawing/2014/main" id="{0D7DF9A0-56D9-8337-7338-31F60C080E6C}"/>
              </a:ext>
            </a:extLst>
          </p:cNvPr>
          <p:cNvGrpSpPr/>
          <p:nvPr/>
        </p:nvGrpSpPr>
        <p:grpSpPr>
          <a:xfrm>
            <a:off x="831850" y="9753600"/>
            <a:ext cx="5189537" cy="1038913"/>
            <a:chOff x="831850" y="9753600"/>
            <a:chExt cx="5189537" cy="1038913"/>
          </a:xfrm>
        </p:grpSpPr>
        <p:sp>
          <p:nvSpPr>
            <p:cNvPr id="40" name="직사각형 39">
              <a:extLst>
                <a:ext uri="{FF2B5EF4-FFF2-40B4-BE49-F238E27FC236}">
                  <a16:creationId xmlns:a16="http://schemas.microsoft.com/office/drawing/2014/main" id="{667BDBAB-398D-998E-3C91-5AAE8B3259DB}"/>
                </a:ext>
              </a:extLst>
            </p:cNvPr>
            <p:cNvSpPr/>
            <p:nvPr/>
          </p:nvSpPr>
          <p:spPr>
            <a:xfrm>
              <a:off x="831850" y="9753600"/>
              <a:ext cx="5189537" cy="10389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1" name="그룹 40">
              <a:extLst>
                <a:ext uri="{FF2B5EF4-FFF2-40B4-BE49-F238E27FC236}">
                  <a16:creationId xmlns:a16="http://schemas.microsoft.com/office/drawing/2014/main" id="{2B370C61-FC6C-4EB1-9C45-2B0359D46C3D}"/>
                </a:ext>
              </a:extLst>
            </p:cNvPr>
            <p:cNvGrpSpPr/>
            <p:nvPr/>
          </p:nvGrpSpPr>
          <p:grpSpPr>
            <a:xfrm>
              <a:off x="986136" y="9856100"/>
              <a:ext cx="2264970" cy="863189"/>
              <a:chOff x="986136" y="9856100"/>
              <a:chExt cx="2264970" cy="863189"/>
            </a:xfrm>
          </p:grpSpPr>
          <p:grpSp>
            <p:nvGrpSpPr>
              <p:cNvPr id="50" name="그룹 49">
                <a:extLst>
                  <a:ext uri="{FF2B5EF4-FFF2-40B4-BE49-F238E27FC236}">
                    <a16:creationId xmlns:a16="http://schemas.microsoft.com/office/drawing/2014/main" id="{6A09F8B4-A0BD-9965-211F-D835BEE5BBE3}"/>
                  </a:ext>
                </a:extLst>
              </p:cNvPr>
              <p:cNvGrpSpPr/>
              <p:nvPr/>
            </p:nvGrpSpPr>
            <p:grpSpPr>
              <a:xfrm>
                <a:off x="986136" y="9926053"/>
                <a:ext cx="533401" cy="709862"/>
                <a:chOff x="1209420" y="9926053"/>
                <a:chExt cx="691569" cy="709862"/>
              </a:xfrm>
            </p:grpSpPr>
            <p:sp>
              <p:nvSpPr>
                <p:cNvPr id="54" name="직사각형 53">
                  <a:extLst>
                    <a:ext uri="{FF2B5EF4-FFF2-40B4-BE49-F238E27FC236}">
                      <a16:creationId xmlns:a16="http://schemas.microsoft.com/office/drawing/2014/main" id="{A1E69D15-7144-0123-8E60-501CAE0CD309}"/>
                    </a:ext>
                  </a:extLst>
                </p:cNvPr>
                <p:cNvSpPr/>
                <p:nvPr/>
              </p:nvSpPr>
              <p:spPr>
                <a:xfrm>
                  <a:off x="1209420" y="9926053"/>
                  <a:ext cx="685800" cy="132347"/>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a:extLst>
                    <a:ext uri="{FF2B5EF4-FFF2-40B4-BE49-F238E27FC236}">
                      <a16:creationId xmlns:a16="http://schemas.microsoft.com/office/drawing/2014/main" id="{120B16F2-7F2F-EE6E-4FAB-5346F14C90E5}"/>
                    </a:ext>
                  </a:extLst>
                </p:cNvPr>
                <p:cNvSpPr/>
                <p:nvPr/>
              </p:nvSpPr>
              <p:spPr>
                <a:xfrm>
                  <a:off x="1215190" y="10287001"/>
                  <a:ext cx="685799" cy="48125"/>
                </a:xfrm>
                <a:prstGeom prst="rect">
                  <a:avLst/>
                </a:prstGeom>
                <a:solidFill>
                  <a:srgbClr val="711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a:extLst>
                    <a:ext uri="{FF2B5EF4-FFF2-40B4-BE49-F238E27FC236}">
                      <a16:creationId xmlns:a16="http://schemas.microsoft.com/office/drawing/2014/main" id="{CDFFE96C-0B3D-A523-CF58-A9474DF12B59}"/>
                    </a:ext>
                  </a:extLst>
                </p:cNvPr>
                <p:cNvSpPr/>
                <p:nvPr/>
              </p:nvSpPr>
              <p:spPr>
                <a:xfrm>
                  <a:off x="1215189" y="10587790"/>
                  <a:ext cx="685800" cy="48125"/>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1" name="TextBox 50">
                <a:extLst>
                  <a:ext uri="{FF2B5EF4-FFF2-40B4-BE49-F238E27FC236}">
                    <a16:creationId xmlns:a16="http://schemas.microsoft.com/office/drawing/2014/main" id="{526074EE-CF59-090C-5476-DD6E98FF9C43}"/>
                  </a:ext>
                </a:extLst>
              </p:cNvPr>
              <p:cNvSpPr txBox="1"/>
              <p:nvPr/>
            </p:nvSpPr>
            <p:spPr>
              <a:xfrm>
                <a:off x="1527557" y="9856100"/>
                <a:ext cx="878767"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투자 규모</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좌</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52" name="TextBox 51">
                <a:extLst>
                  <a:ext uri="{FF2B5EF4-FFF2-40B4-BE49-F238E27FC236}">
                    <a16:creationId xmlns:a16="http://schemas.microsoft.com/office/drawing/2014/main" id="{503BE2F6-2441-B3BD-43B8-7C80FDA60A2C}"/>
                  </a:ext>
                </a:extLst>
              </p:cNvPr>
              <p:cNvSpPr txBox="1"/>
              <p:nvPr/>
            </p:nvSpPr>
            <p:spPr>
              <a:xfrm>
                <a:off x="1527557" y="10168921"/>
                <a:ext cx="1723549"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엔젤</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&amp;</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시드</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(Angel&amp;Seed,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53" name="TextBox 52">
                <a:extLst>
                  <a:ext uri="{FF2B5EF4-FFF2-40B4-BE49-F238E27FC236}">
                    <a16:creationId xmlns:a16="http://schemas.microsoft.com/office/drawing/2014/main" id="{F48DF325-6DF2-2446-3A23-732038C219DD}"/>
                  </a:ext>
                </a:extLst>
              </p:cNvPr>
              <p:cNvSpPr txBox="1"/>
              <p:nvPr/>
            </p:nvSpPr>
            <p:spPr>
              <a:xfrm>
                <a:off x="1527557" y="10457679"/>
                <a:ext cx="1176925"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후기 </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VC(Later,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grpSp>
        <p:grpSp>
          <p:nvGrpSpPr>
            <p:cNvPr id="42" name="그룹 41">
              <a:extLst>
                <a:ext uri="{FF2B5EF4-FFF2-40B4-BE49-F238E27FC236}">
                  <a16:creationId xmlns:a16="http://schemas.microsoft.com/office/drawing/2014/main" id="{4E339C4F-2DD8-C0E0-60B9-08191CC0C0AC}"/>
                </a:ext>
              </a:extLst>
            </p:cNvPr>
            <p:cNvGrpSpPr/>
            <p:nvPr/>
          </p:nvGrpSpPr>
          <p:grpSpPr>
            <a:xfrm>
              <a:off x="3573817" y="9856100"/>
              <a:ext cx="2371479" cy="875221"/>
              <a:chOff x="3573817" y="9856100"/>
              <a:chExt cx="2371479" cy="875221"/>
            </a:xfrm>
          </p:grpSpPr>
          <p:grpSp>
            <p:nvGrpSpPr>
              <p:cNvPr id="43" name="그룹 42">
                <a:extLst>
                  <a:ext uri="{FF2B5EF4-FFF2-40B4-BE49-F238E27FC236}">
                    <a16:creationId xmlns:a16="http://schemas.microsoft.com/office/drawing/2014/main" id="{11684E4B-DA8A-D94C-1CAA-B97373FB8EE0}"/>
                  </a:ext>
                </a:extLst>
              </p:cNvPr>
              <p:cNvGrpSpPr/>
              <p:nvPr/>
            </p:nvGrpSpPr>
            <p:grpSpPr>
              <a:xfrm>
                <a:off x="3573817" y="9986212"/>
                <a:ext cx="528951" cy="649703"/>
                <a:chOff x="3886199" y="9986212"/>
                <a:chExt cx="685800" cy="649703"/>
              </a:xfrm>
            </p:grpSpPr>
            <p:sp>
              <p:nvSpPr>
                <p:cNvPr id="47" name="직사각형 46">
                  <a:extLst>
                    <a:ext uri="{FF2B5EF4-FFF2-40B4-BE49-F238E27FC236}">
                      <a16:creationId xmlns:a16="http://schemas.microsoft.com/office/drawing/2014/main" id="{22164EF1-2F57-B674-AC83-0143AD2130A7}"/>
                    </a:ext>
                  </a:extLst>
                </p:cNvPr>
                <p:cNvSpPr/>
                <p:nvPr/>
              </p:nvSpPr>
              <p:spPr>
                <a:xfrm>
                  <a:off x="3886199" y="10287001"/>
                  <a:ext cx="685800" cy="481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CCBEF8E5-DF00-8404-6B1B-89DE898586F6}"/>
                    </a:ext>
                  </a:extLst>
                </p:cNvPr>
                <p:cNvSpPr/>
                <p:nvPr/>
              </p:nvSpPr>
              <p:spPr>
                <a:xfrm>
                  <a:off x="3886199" y="10587790"/>
                  <a:ext cx="685800" cy="48125"/>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84445C10-00A9-C967-F8C4-278A45E85790}"/>
                    </a:ext>
                  </a:extLst>
                </p:cNvPr>
                <p:cNvSpPr/>
                <p:nvPr/>
              </p:nvSpPr>
              <p:spPr>
                <a:xfrm>
                  <a:off x="3886199" y="9986212"/>
                  <a:ext cx="685800" cy="481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TextBox 43">
                <a:extLst>
                  <a:ext uri="{FF2B5EF4-FFF2-40B4-BE49-F238E27FC236}">
                    <a16:creationId xmlns:a16="http://schemas.microsoft.com/office/drawing/2014/main" id="{17A6AA83-A5EB-98A2-59DE-65A003EAB537}"/>
                  </a:ext>
                </a:extLst>
              </p:cNvPr>
              <p:cNvSpPr txBox="1"/>
              <p:nvPr/>
            </p:nvSpPr>
            <p:spPr>
              <a:xfrm>
                <a:off x="4114346" y="9856100"/>
                <a:ext cx="878767"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투자 건수</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45" name="TextBox 44">
                <a:extLst>
                  <a:ext uri="{FF2B5EF4-FFF2-40B4-BE49-F238E27FC236}">
                    <a16:creationId xmlns:a16="http://schemas.microsoft.com/office/drawing/2014/main" id="{1620F543-6A82-75AD-8954-E072E4288A7D}"/>
                  </a:ext>
                </a:extLst>
              </p:cNvPr>
              <p:cNvSpPr txBox="1"/>
              <p:nvPr/>
            </p:nvSpPr>
            <p:spPr>
              <a:xfrm>
                <a:off x="4114346" y="10168921"/>
                <a:ext cx="1160895"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초기 </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VC(Early,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46" name="TextBox 45">
                <a:extLst>
                  <a:ext uri="{FF2B5EF4-FFF2-40B4-BE49-F238E27FC236}">
                    <a16:creationId xmlns:a16="http://schemas.microsoft.com/office/drawing/2014/main" id="{DD220580-165C-2CD6-BC80-A50BA99ACE93}"/>
                  </a:ext>
                </a:extLst>
              </p:cNvPr>
              <p:cNvSpPr txBox="1"/>
              <p:nvPr/>
            </p:nvSpPr>
            <p:spPr>
              <a:xfrm>
                <a:off x="4114346" y="10469711"/>
                <a:ext cx="1830950"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벤처성장</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(Venture Growth,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grpSp>
      </p:grpSp>
      <p:sp>
        <p:nvSpPr>
          <p:cNvPr id="3" name="사각형: 잘린 대각선 방향 모서리 2">
            <a:extLst>
              <a:ext uri="{FF2B5EF4-FFF2-40B4-BE49-F238E27FC236}">
                <a16:creationId xmlns:a16="http://schemas.microsoft.com/office/drawing/2014/main" id="{005EDA55-24FA-C4B8-BDB4-350557662C08}"/>
              </a:ext>
            </a:extLst>
          </p:cNvPr>
          <p:cNvSpPr/>
          <p:nvPr/>
        </p:nvSpPr>
        <p:spPr>
          <a:xfrm flipH="1">
            <a:off x="728663" y="1985040"/>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미주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VC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기업 자금 조달 활동</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2020</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년 </a:t>
            </a:r>
            <a:r>
              <a:rPr lang="ko-KR" altLang="en-US" spc="-50" dirty="0" err="1">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팬데믹</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 직후 수준</a:t>
            </a:r>
          </a:p>
        </p:txBody>
      </p:sp>
      <p:sp>
        <p:nvSpPr>
          <p:cNvPr id="19" name="사각형: 둥근 모서리 18">
            <a:extLst>
              <a:ext uri="{FF2B5EF4-FFF2-40B4-BE49-F238E27FC236}">
                <a16:creationId xmlns:a16="http://schemas.microsoft.com/office/drawing/2014/main" id="{538975EA-8EEE-9782-8C89-A80419D9F02A}"/>
              </a:ext>
            </a:extLst>
          </p:cNvPr>
          <p:cNvSpPr/>
          <p:nvPr/>
        </p:nvSpPr>
        <p:spPr>
          <a:xfrm>
            <a:off x="4991100" y="7055093"/>
            <a:ext cx="573252" cy="236382"/>
          </a:xfrm>
          <a:prstGeom prst="roundRect">
            <a:avLst>
              <a:gd name="adj" fmla="val 50000"/>
            </a:avLst>
          </a:prstGeom>
          <a:solidFill>
            <a:srgbClr val="1E49E2"/>
          </a:solidFill>
          <a:ln>
            <a:solidFill>
              <a:srgbClr val="01219A"/>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400" dirty="0">
                <a:solidFill>
                  <a:schemeClr val="bg1"/>
                </a:solidFill>
                <a:latin typeface="KPMG Bold" panose="020B0803030202040204" pitchFamily="34" charset="0"/>
              </a:rPr>
              <a:t>3,360</a:t>
            </a:r>
            <a:endParaRPr lang="ko-KR" altLang="en-US" sz="1400" dirty="0">
              <a:solidFill>
                <a:schemeClr val="bg1"/>
              </a:solidFill>
              <a:latin typeface="KPMG Bold" panose="020B0803030202040204" pitchFamily="34" charset="0"/>
            </a:endParaRPr>
          </a:p>
        </p:txBody>
      </p:sp>
      <p:sp>
        <p:nvSpPr>
          <p:cNvPr id="20" name="사각형: 둥근 모서리 19">
            <a:extLst>
              <a:ext uri="{FF2B5EF4-FFF2-40B4-BE49-F238E27FC236}">
                <a16:creationId xmlns:a16="http://schemas.microsoft.com/office/drawing/2014/main" id="{74D3BD3A-EB28-E8F6-180F-392CB0B1CAAE}"/>
              </a:ext>
            </a:extLst>
          </p:cNvPr>
          <p:cNvSpPr/>
          <p:nvPr/>
        </p:nvSpPr>
        <p:spPr>
          <a:xfrm>
            <a:off x="5545469" y="7328907"/>
            <a:ext cx="531732" cy="236137"/>
          </a:xfrm>
          <a:prstGeom prst="roundRect">
            <a:avLst>
              <a:gd name="adj" fmla="val 50000"/>
            </a:avLst>
          </a:prstGeom>
          <a:solidFill>
            <a:srgbClr val="66D4F9"/>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400" dirty="0">
                <a:solidFill>
                  <a:schemeClr val="bg1"/>
                </a:solidFill>
                <a:latin typeface="KPMG Bold" panose="020B0803030202040204" pitchFamily="34" charset="0"/>
              </a:rPr>
              <a:t>42.9</a:t>
            </a:r>
            <a:endParaRPr lang="ko-KR" altLang="en-US" sz="1400" dirty="0">
              <a:solidFill>
                <a:schemeClr val="bg1"/>
              </a:solidFill>
              <a:latin typeface="KPMG Bold" panose="020B0803030202040204" pitchFamily="34" charset="0"/>
            </a:endParaRPr>
          </a:p>
        </p:txBody>
      </p:sp>
    </p:spTree>
    <p:extLst>
      <p:ext uri="{BB962C8B-B14F-4D97-AF65-F5344CB8AC3E}">
        <p14:creationId xmlns:p14="http://schemas.microsoft.com/office/powerpoint/2010/main" val="1783931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그룹 8">
            <a:extLst>
              <a:ext uri="{FF2B5EF4-FFF2-40B4-BE49-F238E27FC236}">
                <a16:creationId xmlns:a16="http://schemas.microsoft.com/office/drawing/2014/main" id="{39F8FBBC-7156-DA54-023E-D64A4ED4826B}"/>
              </a:ext>
            </a:extLst>
          </p:cNvPr>
          <p:cNvGrpSpPr/>
          <p:nvPr/>
        </p:nvGrpSpPr>
        <p:grpSpPr>
          <a:xfrm>
            <a:off x="1148317" y="5172075"/>
            <a:ext cx="4433776" cy="4218958"/>
            <a:chOff x="1084776" y="5110968"/>
            <a:chExt cx="4480311" cy="4407066"/>
          </a:xfrm>
          <a:solidFill>
            <a:srgbClr val="F8F8F8"/>
          </a:solidFill>
        </p:grpSpPr>
        <p:sp>
          <p:nvSpPr>
            <p:cNvPr id="10" name="직사각형 9">
              <a:extLst>
                <a:ext uri="{FF2B5EF4-FFF2-40B4-BE49-F238E27FC236}">
                  <a16:creationId xmlns:a16="http://schemas.microsoft.com/office/drawing/2014/main" id="{482C256A-27FC-B3F3-C3CC-EF7FAFB24518}"/>
                </a:ext>
              </a:extLst>
            </p:cNvPr>
            <p:cNvSpPr/>
            <p:nvPr/>
          </p:nvSpPr>
          <p:spPr>
            <a:xfrm>
              <a:off x="1084776" y="5110968"/>
              <a:ext cx="548036" cy="4407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a:extLst>
                <a:ext uri="{FF2B5EF4-FFF2-40B4-BE49-F238E27FC236}">
                  <a16:creationId xmlns:a16="http://schemas.microsoft.com/office/drawing/2014/main" id="{B5C90B25-DDCC-13E9-AD98-C5DE4918317D}"/>
                </a:ext>
              </a:extLst>
            </p:cNvPr>
            <p:cNvSpPr/>
            <p:nvPr/>
          </p:nvSpPr>
          <p:spPr>
            <a:xfrm>
              <a:off x="2161988" y="5110969"/>
              <a:ext cx="548036"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
              <a:extLst>
                <a:ext uri="{FF2B5EF4-FFF2-40B4-BE49-F238E27FC236}">
                  <a16:creationId xmlns:a16="http://schemas.microsoft.com/office/drawing/2014/main" id="{D9D3E739-5CED-A94A-6F8A-F009142BE15C}"/>
                </a:ext>
              </a:extLst>
            </p:cNvPr>
            <p:cNvSpPr/>
            <p:nvPr/>
          </p:nvSpPr>
          <p:spPr>
            <a:xfrm>
              <a:off x="3259684" y="5110969"/>
              <a:ext cx="528658"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a:extLst>
                <a:ext uri="{FF2B5EF4-FFF2-40B4-BE49-F238E27FC236}">
                  <a16:creationId xmlns:a16="http://schemas.microsoft.com/office/drawing/2014/main" id="{AD3567C3-2D4C-1E59-F8DD-0A3903D03ED5}"/>
                </a:ext>
              </a:extLst>
            </p:cNvPr>
            <p:cNvSpPr/>
            <p:nvPr/>
          </p:nvSpPr>
          <p:spPr>
            <a:xfrm>
              <a:off x="4336575" y="5110969"/>
              <a:ext cx="548513"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직사각형 13">
              <a:extLst>
                <a:ext uri="{FF2B5EF4-FFF2-40B4-BE49-F238E27FC236}">
                  <a16:creationId xmlns:a16="http://schemas.microsoft.com/office/drawing/2014/main" id="{F123790E-C9FC-151A-28A2-7396CF421F8D}"/>
                </a:ext>
              </a:extLst>
            </p:cNvPr>
            <p:cNvSpPr/>
            <p:nvPr/>
          </p:nvSpPr>
          <p:spPr>
            <a:xfrm>
              <a:off x="5421088" y="5110969"/>
              <a:ext cx="143999"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 name="직사각형 1">
            <a:extLst>
              <a:ext uri="{FF2B5EF4-FFF2-40B4-BE49-F238E27FC236}">
                <a16:creationId xmlns:a16="http://schemas.microsoft.com/office/drawing/2014/main" id="{A4827B27-3D31-FD76-746F-551EEB15737E}"/>
              </a:ext>
            </a:extLst>
          </p:cNvPr>
          <p:cNvSpPr/>
          <p:nvPr/>
        </p:nvSpPr>
        <p:spPr>
          <a:xfrm>
            <a:off x="0" y="2758002"/>
            <a:ext cx="6858000" cy="17830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7" name="차트 6">
            <a:extLst>
              <a:ext uri="{FF2B5EF4-FFF2-40B4-BE49-F238E27FC236}">
                <a16:creationId xmlns:a16="http://schemas.microsoft.com/office/drawing/2014/main" id="{399BB4D5-4389-B051-823E-68D2EA3859E0}"/>
              </a:ext>
            </a:extLst>
          </p:cNvPr>
          <p:cNvGraphicFramePr/>
          <p:nvPr>
            <p:extLst>
              <p:ext uri="{D42A27DB-BD31-4B8C-83A1-F6EECF244321}">
                <p14:modId xmlns:p14="http://schemas.microsoft.com/office/powerpoint/2010/main" val="2352863997"/>
              </p:ext>
            </p:extLst>
          </p:nvPr>
        </p:nvGraphicFramePr>
        <p:xfrm>
          <a:off x="637953" y="4696618"/>
          <a:ext cx="5649636" cy="5847094"/>
        </p:xfrm>
        <a:graphic>
          <a:graphicData uri="http://schemas.openxmlformats.org/drawingml/2006/chart">
            <c:chart xmlns:c="http://schemas.openxmlformats.org/drawingml/2006/chart" xmlns:r="http://schemas.openxmlformats.org/officeDocument/2006/relationships" r:id="rId2"/>
          </a:graphicData>
        </a:graphic>
      </p:graphicFrame>
      <p:sp>
        <p:nvSpPr>
          <p:cNvPr id="73" name="TextBox 72">
            <a:extLst>
              <a:ext uri="{FF2B5EF4-FFF2-40B4-BE49-F238E27FC236}">
                <a16:creationId xmlns:a16="http://schemas.microsoft.com/office/drawing/2014/main" id="{2B508694-6CA5-1CE0-01A2-BC074CB5C831}"/>
              </a:ext>
            </a:extLst>
          </p:cNvPr>
          <p:cNvSpPr txBox="1"/>
          <p:nvPr/>
        </p:nvSpPr>
        <p:spPr>
          <a:xfrm>
            <a:off x="655517" y="11170161"/>
            <a:ext cx="5468819" cy="3693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Venture Pulse, Q2 ’23, Global Analysis of Venture Funding, KPMG Private Enterprise. 2023</a:t>
            </a:r>
            <a:r>
              <a:rPr lang="ko-KR" altLang="en-US" sz="900" spc="-50" dirty="0">
                <a:solidFill>
                  <a:schemeClr val="bg1">
                    <a:lumMod val="65000"/>
                  </a:schemeClr>
                </a:solidFill>
              </a:rPr>
              <a:t>년 </a:t>
            </a:r>
            <a:r>
              <a:rPr lang="en-US" altLang="ko-KR" sz="900" spc="-50" dirty="0">
                <a:solidFill>
                  <a:schemeClr val="bg1">
                    <a:lumMod val="65000"/>
                  </a:schemeClr>
                </a:solidFill>
              </a:rPr>
              <a:t>6</a:t>
            </a:r>
            <a:r>
              <a:rPr lang="ko-KR" altLang="en-US" sz="900" spc="-50" dirty="0">
                <a:solidFill>
                  <a:schemeClr val="bg1">
                    <a:lumMod val="65000"/>
                  </a:schemeClr>
                </a:solidFill>
              </a:rPr>
              <a:t>월 </a:t>
            </a:r>
            <a:r>
              <a:rPr lang="en-US" altLang="ko-KR" sz="900" spc="-50" dirty="0">
                <a:solidFill>
                  <a:schemeClr val="bg1">
                    <a:lumMod val="65000"/>
                  </a:schemeClr>
                </a:solidFill>
              </a:rPr>
              <a:t>30</a:t>
            </a:r>
            <a:r>
              <a:rPr lang="ko-KR" altLang="en-US" sz="900" spc="-50" dirty="0">
                <a:solidFill>
                  <a:schemeClr val="bg1">
                    <a:lumMod val="65000"/>
                  </a:schemeClr>
                </a:solidFill>
              </a:rPr>
              <a:t>일까지 거래 기준</a:t>
            </a:r>
            <a:r>
              <a:rPr lang="en-US" altLang="ko-KR" sz="900" spc="-50" dirty="0">
                <a:solidFill>
                  <a:schemeClr val="bg1">
                    <a:lumMod val="65000"/>
                  </a:schemeClr>
                </a:solidFill>
              </a:rPr>
              <a:t>, </a:t>
            </a:r>
            <a:r>
              <a:rPr lang="en-US" altLang="ko-KR" sz="900" spc="-50" dirty="0" err="1">
                <a:solidFill>
                  <a:schemeClr val="bg1">
                    <a:lumMod val="65000"/>
                  </a:schemeClr>
                </a:solidFill>
              </a:rPr>
              <a:t>PitchBook</a:t>
            </a:r>
            <a:r>
              <a:rPr lang="ko-KR" altLang="en-US" sz="900" spc="-50" dirty="0">
                <a:solidFill>
                  <a:schemeClr val="bg1">
                    <a:lumMod val="65000"/>
                  </a:schemeClr>
                </a:solidFill>
              </a:rPr>
              <a:t>에서 </a:t>
            </a:r>
            <a:r>
              <a:rPr lang="en-US" altLang="ko-KR" sz="900" spc="-50" dirty="0">
                <a:solidFill>
                  <a:schemeClr val="bg1">
                    <a:lumMod val="65000"/>
                  </a:schemeClr>
                </a:solidFill>
              </a:rPr>
              <a:t>2023</a:t>
            </a:r>
            <a:r>
              <a:rPr lang="ko-KR" altLang="en-US" sz="900" spc="-50" dirty="0">
                <a:solidFill>
                  <a:schemeClr val="bg1">
                    <a:lumMod val="65000"/>
                  </a:schemeClr>
                </a:solidFill>
              </a:rPr>
              <a:t>년 </a:t>
            </a:r>
            <a:r>
              <a:rPr lang="en-US" altLang="ko-KR" sz="900" spc="-50" dirty="0">
                <a:solidFill>
                  <a:schemeClr val="bg1">
                    <a:lumMod val="65000"/>
                  </a:schemeClr>
                </a:solidFill>
              </a:rPr>
              <a:t>7</a:t>
            </a:r>
            <a:r>
              <a:rPr lang="ko-KR" altLang="en-US" sz="900" spc="-50" dirty="0">
                <a:solidFill>
                  <a:schemeClr val="bg1">
                    <a:lumMod val="65000"/>
                  </a:schemeClr>
                </a:solidFill>
              </a:rPr>
              <a:t>월 </a:t>
            </a:r>
            <a:r>
              <a:rPr lang="en-US" altLang="ko-KR" sz="900" spc="-50" dirty="0">
                <a:solidFill>
                  <a:schemeClr val="bg1">
                    <a:lumMod val="65000"/>
                  </a:schemeClr>
                </a:solidFill>
              </a:rPr>
              <a:t>26</a:t>
            </a:r>
            <a:r>
              <a:rPr lang="ko-KR" altLang="en-US" sz="900" spc="-50" dirty="0">
                <a:solidFill>
                  <a:schemeClr val="bg1">
                    <a:lumMod val="65000"/>
                  </a:schemeClr>
                </a:solidFill>
              </a:rPr>
              <a:t>일 데이터 추출</a:t>
            </a:r>
          </a:p>
        </p:txBody>
      </p:sp>
      <p:sp>
        <p:nvSpPr>
          <p:cNvPr id="3" name="TextBox 2">
            <a:extLst>
              <a:ext uri="{FF2B5EF4-FFF2-40B4-BE49-F238E27FC236}">
                <a16:creationId xmlns:a16="http://schemas.microsoft.com/office/drawing/2014/main" id="{8D9887B2-FCA3-2871-F155-AD3C936A65FA}"/>
              </a:ext>
            </a:extLst>
          </p:cNvPr>
          <p:cNvSpPr txBox="1"/>
          <p:nvPr/>
        </p:nvSpPr>
        <p:spPr>
          <a:xfrm>
            <a:off x="740348" y="4646466"/>
            <a:ext cx="864339" cy="276999"/>
          </a:xfrm>
          <a:prstGeom prst="rect">
            <a:avLst/>
          </a:prstGeom>
          <a:noFill/>
        </p:spPr>
        <p:txBody>
          <a:bodyPr wrap="none" rtlCol="0">
            <a:spAutoFit/>
          </a:bodyPr>
          <a:lstStyle/>
          <a:p>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r>
              <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십억 달러</a:t>
            </a:r>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endPar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endParaRPr>
          </a:p>
        </p:txBody>
      </p:sp>
      <p:sp>
        <p:nvSpPr>
          <p:cNvPr id="4" name="TextBox 3">
            <a:extLst>
              <a:ext uri="{FF2B5EF4-FFF2-40B4-BE49-F238E27FC236}">
                <a16:creationId xmlns:a16="http://schemas.microsoft.com/office/drawing/2014/main" id="{3607B8D2-3C6A-C519-5210-6E4C03E3E615}"/>
              </a:ext>
            </a:extLst>
          </p:cNvPr>
          <p:cNvSpPr txBox="1"/>
          <p:nvPr/>
        </p:nvSpPr>
        <p:spPr>
          <a:xfrm>
            <a:off x="5711931" y="4646466"/>
            <a:ext cx="415498" cy="276999"/>
          </a:xfrm>
          <a:prstGeom prst="rect">
            <a:avLst/>
          </a:prstGeom>
          <a:noFill/>
        </p:spPr>
        <p:txBody>
          <a:bodyPr wrap="none" rtlCol="0">
            <a:spAutoFit/>
          </a:bodyPr>
          <a:lstStyle/>
          <a:p>
            <a:pPr algn="ctr">
              <a:defRPr lang="en-US" altLang="ko-KR" sz="1150" b="0" i="0" u="none" strike="noStrike" kern="1200" baseline="0">
                <a:ln>
                  <a:solidFill>
                    <a:schemeClr val="bg1">
                      <a:lumMod val="75000"/>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cs typeface="+mn-cs"/>
              </a:defRPr>
            </a:pPr>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r>
              <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건</a:t>
            </a:r>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endPar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endParaRPr>
          </a:p>
        </p:txBody>
      </p:sp>
      <p:grpSp>
        <p:nvGrpSpPr>
          <p:cNvPr id="28" name="그룹 27">
            <a:extLst>
              <a:ext uri="{FF2B5EF4-FFF2-40B4-BE49-F238E27FC236}">
                <a16:creationId xmlns:a16="http://schemas.microsoft.com/office/drawing/2014/main" id="{C93D03E9-9DD3-570D-70DC-88496C6A17AF}"/>
              </a:ext>
            </a:extLst>
          </p:cNvPr>
          <p:cNvGrpSpPr/>
          <p:nvPr/>
        </p:nvGrpSpPr>
        <p:grpSpPr>
          <a:xfrm>
            <a:off x="831850" y="9753600"/>
            <a:ext cx="5189537" cy="1038913"/>
            <a:chOff x="831850" y="9753600"/>
            <a:chExt cx="5189537" cy="1038913"/>
          </a:xfrm>
        </p:grpSpPr>
        <p:sp>
          <p:nvSpPr>
            <p:cNvPr id="29" name="직사각형 28">
              <a:extLst>
                <a:ext uri="{FF2B5EF4-FFF2-40B4-BE49-F238E27FC236}">
                  <a16:creationId xmlns:a16="http://schemas.microsoft.com/office/drawing/2014/main" id="{A35BD90C-AA9E-2F3D-5494-6B5EA0F78B53}"/>
                </a:ext>
              </a:extLst>
            </p:cNvPr>
            <p:cNvSpPr/>
            <p:nvPr/>
          </p:nvSpPr>
          <p:spPr>
            <a:xfrm>
              <a:off x="831850" y="9753600"/>
              <a:ext cx="5189537" cy="10389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tx1">
                        <a:lumMod val="65000"/>
                        <a:lumOff val="35000"/>
                      </a:schemeClr>
                    </a:gs>
                    <a:gs pos="100000">
                      <a:schemeClr val="tx1">
                        <a:lumMod val="65000"/>
                        <a:lumOff val="35000"/>
                      </a:schemeClr>
                    </a:gs>
                  </a:gsLst>
                  <a:lin ang="5400000" scaled="1"/>
                </a:gradFill>
              </a:endParaRPr>
            </a:p>
          </p:txBody>
        </p:sp>
        <p:grpSp>
          <p:nvGrpSpPr>
            <p:cNvPr id="30" name="그룹 29">
              <a:extLst>
                <a:ext uri="{FF2B5EF4-FFF2-40B4-BE49-F238E27FC236}">
                  <a16:creationId xmlns:a16="http://schemas.microsoft.com/office/drawing/2014/main" id="{B3DA72F2-AC11-622E-E5D9-7D914E1AB42B}"/>
                </a:ext>
              </a:extLst>
            </p:cNvPr>
            <p:cNvGrpSpPr/>
            <p:nvPr/>
          </p:nvGrpSpPr>
          <p:grpSpPr>
            <a:xfrm>
              <a:off x="986136" y="9856100"/>
              <a:ext cx="2264970" cy="863189"/>
              <a:chOff x="986136" y="9856100"/>
              <a:chExt cx="2264970" cy="863189"/>
            </a:xfrm>
          </p:grpSpPr>
          <p:grpSp>
            <p:nvGrpSpPr>
              <p:cNvPr id="39" name="그룹 38">
                <a:extLst>
                  <a:ext uri="{FF2B5EF4-FFF2-40B4-BE49-F238E27FC236}">
                    <a16:creationId xmlns:a16="http://schemas.microsoft.com/office/drawing/2014/main" id="{1A324B4D-69BE-AEDC-2841-A397557BDEF0}"/>
                  </a:ext>
                </a:extLst>
              </p:cNvPr>
              <p:cNvGrpSpPr/>
              <p:nvPr/>
            </p:nvGrpSpPr>
            <p:grpSpPr>
              <a:xfrm>
                <a:off x="986136" y="9926053"/>
                <a:ext cx="533401" cy="709862"/>
                <a:chOff x="1209420" y="9926053"/>
                <a:chExt cx="691569" cy="709862"/>
              </a:xfrm>
            </p:grpSpPr>
            <p:sp>
              <p:nvSpPr>
                <p:cNvPr id="43" name="직사각형 42">
                  <a:extLst>
                    <a:ext uri="{FF2B5EF4-FFF2-40B4-BE49-F238E27FC236}">
                      <a16:creationId xmlns:a16="http://schemas.microsoft.com/office/drawing/2014/main" id="{3C3A0D03-95E5-9247-128B-DB7CA6F45832}"/>
                    </a:ext>
                  </a:extLst>
                </p:cNvPr>
                <p:cNvSpPr/>
                <p:nvPr/>
              </p:nvSpPr>
              <p:spPr>
                <a:xfrm>
                  <a:off x="1209420" y="9926053"/>
                  <a:ext cx="685800" cy="132347"/>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tx1">
                            <a:lumMod val="65000"/>
                            <a:lumOff val="35000"/>
                          </a:schemeClr>
                        </a:gs>
                        <a:gs pos="100000">
                          <a:schemeClr val="tx1">
                            <a:lumMod val="65000"/>
                            <a:lumOff val="35000"/>
                          </a:schemeClr>
                        </a:gs>
                      </a:gsLst>
                      <a:lin ang="5400000" scaled="1"/>
                    </a:gradFill>
                  </a:endParaRPr>
                </a:p>
              </p:txBody>
            </p:sp>
            <p:sp>
              <p:nvSpPr>
                <p:cNvPr id="44" name="직사각형 43">
                  <a:extLst>
                    <a:ext uri="{FF2B5EF4-FFF2-40B4-BE49-F238E27FC236}">
                      <a16:creationId xmlns:a16="http://schemas.microsoft.com/office/drawing/2014/main" id="{1A7BFD92-4750-B2E7-BFBF-236078003B03}"/>
                    </a:ext>
                  </a:extLst>
                </p:cNvPr>
                <p:cNvSpPr/>
                <p:nvPr/>
              </p:nvSpPr>
              <p:spPr>
                <a:xfrm>
                  <a:off x="1215190" y="10287001"/>
                  <a:ext cx="685799" cy="48125"/>
                </a:xfrm>
                <a:prstGeom prst="rect">
                  <a:avLst/>
                </a:prstGeom>
                <a:solidFill>
                  <a:srgbClr val="711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tx1">
                            <a:lumMod val="65000"/>
                            <a:lumOff val="35000"/>
                          </a:schemeClr>
                        </a:gs>
                        <a:gs pos="100000">
                          <a:schemeClr val="tx1">
                            <a:lumMod val="65000"/>
                            <a:lumOff val="35000"/>
                          </a:schemeClr>
                        </a:gs>
                      </a:gsLst>
                      <a:lin ang="5400000" scaled="1"/>
                    </a:gradFill>
                  </a:endParaRPr>
                </a:p>
              </p:txBody>
            </p:sp>
            <p:sp>
              <p:nvSpPr>
                <p:cNvPr id="45" name="직사각형 44">
                  <a:extLst>
                    <a:ext uri="{FF2B5EF4-FFF2-40B4-BE49-F238E27FC236}">
                      <a16:creationId xmlns:a16="http://schemas.microsoft.com/office/drawing/2014/main" id="{E62939E5-C0FA-B689-D75A-789B411BC2F4}"/>
                    </a:ext>
                  </a:extLst>
                </p:cNvPr>
                <p:cNvSpPr/>
                <p:nvPr/>
              </p:nvSpPr>
              <p:spPr>
                <a:xfrm>
                  <a:off x="1215189" y="10587790"/>
                  <a:ext cx="685800" cy="48125"/>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tx1">
                            <a:lumMod val="65000"/>
                            <a:lumOff val="35000"/>
                          </a:schemeClr>
                        </a:gs>
                        <a:gs pos="100000">
                          <a:schemeClr val="tx1">
                            <a:lumMod val="65000"/>
                            <a:lumOff val="35000"/>
                          </a:schemeClr>
                        </a:gs>
                      </a:gsLst>
                      <a:lin ang="5400000" scaled="1"/>
                    </a:gradFill>
                  </a:endParaRPr>
                </a:p>
              </p:txBody>
            </p:sp>
          </p:grpSp>
          <p:sp>
            <p:nvSpPr>
              <p:cNvPr id="40" name="TextBox 39">
                <a:extLst>
                  <a:ext uri="{FF2B5EF4-FFF2-40B4-BE49-F238E27FC236}">
                    <a16:creationId xmlns:a16="http://schemas.microsoft.com/office/drawing/2014/main" id="{EEB5DDEE-DBB5-2D14-2632-EAFEE36C651A}"/>
                  </a:ext>
                </a:extLst>
              </p:cNvPr>
              <p:cNvSpPr txBox="1"/>
              <p:nvPr/>
            </p:nvSpPr>
            <p:spPr>
              <a:xfrm>
                <a:off x="1527557" y="9856100"/>
                <a:ext cx="878767"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투자 규모</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좌</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41" name="TextBox 40">
                <a:extLst>
                  <a:ext uri="{FF2B5EF4-FFF2-40B4-BE49-F238E27FC236}">
                    <a16:creationId xmlns:a16="http://schemas.microsoft.com/office/drawing/2014/main" id="{B4A559C3-080D-6304-8CB7-54D2C215D9C7}"/>
                  </a:ext>
                </a:extLst>
              </p:cNvPr>
              <p:cNvSpPr txBox="1"/>
              <p:nvPr/>
            </p:nvSpPr>
            <p:spPr>
              <a:xfrm>
                <a:off x="1527557" y="10168921"/>
                <a:ext cx="1723549"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엔젤</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&amp;</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시드</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(Angel&amp;Seed,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42" name="TextBox 41">
                <a:extLst>
                  <a:ext uri="{FF2B5EF4-FFF2-40B4-BE49-F238E27FC236}">
                    <a16:creationId xmlns:a16="http://schemas.microsoft.com/office/drawing/2014/main" id="{9B2842B9-0A0B-717C-4E11-4D9D95D2AA51}"/>
                  </a:ext>
                </a:extLst>
              </p:cNvPr>
              <p:cNvSpPr txBox="1"/>
              <p:nvPr/>
            </p:nvSpPr>
            <p:spPr>
              <a:xfrm>
                <a:off x="1527557" y="10457679"/>
                <a:ext cx="1176925"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후기 </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VC(Later,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grpSp>
        <p:grpSp>
          <p:nvGrpSpPr>
            <p:cNvPr id="31" name="그룹 30">
              <a:extLst>
                <a:ext uri="{FF2B5EF4-FFF2-40B4-BE49-F238E27FC236}">
                  <a16:creationId xmlns:a16="http://schemas.microsoft.com/office/drawing/2014/main" id="{CAEA84A2-EE18-2538-A717-F160016692D3}"/>
                </a:ext>
              </a:extLst>
            </p:cNvPr>
            <p:cNvGrpSpPr/>
            <p:nvPr/>
          </p:nvGrpSpPr>
          <p:grpSpPr>
            <a:xfrm>
              <a:off x="3573817" y="9856100"/>
              <a:ext cx="2371479" cy="875221"/>
              <a:chOff x="3573817" y="9856100"/>
              <a:chExt cx="2371479" cy="875221"/>
            </a:xfrm>
          </p:grpSpPr>
          <p:grpSp>
            <p:nvGrpSpPr>
              <p:cNvPr id="32" name="그룹 31">
                <a:extLst>
                  <a:ext uri="{FF2B5EF4-FFF2-40B4-BE49-F238E27FC236}">
                    <a16:creationId xmlns:a16="http://schemas.microsoft.com/office/drawing/2014/main" id="{382E1F6C-DF05-0E55-5936-D2CC8912418A}"/>
                  </a:ext>
                </a:extLst>
              </p:cNvPr>
              <p:cNvGrpSpPr/>
              <p:nvPr/>
            </p:nvGrpSpPr>
            <p:grpSpPr>
              <a:xfrm>
                <a:off x="3573817" y="9986212"/>
                <a:ext cx="528951" cy="649703"/>
                <a:chOff x="3886199" y="9986212"/>
                <a:chExt cx="685800" cy="649703"/>
              </a:xfrm>
            </p:grpSpPr>
            <p:sp>
              <p:nvSpPr>
                <p:cNvPr id="36" name="직사각형 35">
                  <a:extLst>
                    <a:ext uri="{FF2B5EF4-FFF2-40B4-BE49-F238E27FC236}">
                      <a16:creationId xmlns:a16="http://schemas.microsoft.com/office/drawing/2014/main" id="{2672FDA0-030A-6D2E-7C4D-71C42AA4A2C7}"/>
                    </a:ext>
                  </a:extLst>
                </p:cNvPr>
                <p:cNvSpPr/>
                <p:nvPr/>
              </p:nvSpPr>
              <p:spPr>
                <a:xfrm>
                  <a:off x="3886199" y="10287001"/>
                  <a:ext cx="685800" cy="481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tx1">
                            <a:lumMod val="65000"/>
                            <a:lumOff val="35000"/>
                          </a:schemeClr>
                        </a:gs>
                        <a:gs pos="100000">
                          <a:schemeClr val="tx1">
                            <a:lumMod val="65000"/>
                            <a:lumOff val="35000"/>
                          </a:schemeClr>
                        </a:gs>
                      </a:gsLst>
                      <a:lin ang="5400000" scaled="1"/>
                    </a:gradFill>
                  </a:endParaRPr>
                </a:p>
              </p:txBody>
            </p:sp>
            <p:sp>
              <p:nvSpPr>
                <p:cNvPr id="37" name="직사각형 36">
                  <a:extLst>
                    <a:ext uri="{FF2B5EF4-FFF2-40B4-BE49-F238E27FC236}">
                      <a16:creationId xmlns:a16="http://schemas.microsoft.com/office/drawing/2014/main" id="{342D1DE0-C3E1-B865-AFF9-3EED50C67C24}"/>
                    </a:ext>
                  </a:extLst>
                </p:cNvPr>
                <p:cNvSpPr/>
                <p:nvPr/>
              </p:nvSpPr>
              <p:spPr>
                <a:xfrm>
                  <a:off x="3886199" y="10587790"/>
                  <a:ext cx="685800" cy="48125"/>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tx1">
                            <a:lumMod val="65000"/>
                            <a:lumOff val="35000"/>
                          </a:schemeClr>
                        </a:gs>
                        <a:gs pos="100000">
                          <a:schemeClr val="tx1">
                            <a:lumMod val="65000"/>
                            <a:lumOff val="35000"/>
                          </a:schemeClr>
                        </a:gs>
                      </a:gsLst>
                      <a:lin ang="5400000" scaled="1"/>
                    </a:gradFill>
                  </a:endParaRPr>
                </a:p>
              </p:txBody>
            </p:sp>
            <p:sp>
              <p:nvSpPr>
                <p:cNvPr id="38" name="직사각형 37">
                  <a:extLst>
                    <a:ext uri="{FF2B5EF4-FFF2-40B4-BE49-F238E27FC236}">
                      <a16:creationId xmlns:a16="http://schemas.microsoft.com/office/drawing/2014/main" id="{1BC65E60-EAC0-E753-D08B-C18A394F1158}"/>
                    </a:ext>
                  </a:extLst>
                </p:cNvPr>
                <p:cNvSpPr/>
                <p:nvPr/>
              </p:nvSpPr>
              <p:spPr>
                <a:xfrm>
                  <a:off x="3886199" y="9986212"/>
                  <a:ext cx="685800" cy="481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gradFill>
                      <a:gsLst>
                        <a:gs pos="0">
                          <a:schemeClr val="tx1">
                            <a:lumMod val="65000"/>
                            <a:lumOff val="35000"/>
                          </a:schemeClr>
                        </a:gs>
                        <a:gs pos="100000">
                          <a:schemeClr val="tx1">
                            <a:lumMod val="65000"/>
                            <a:lumOff val="35000"/>
                          </a:schemeClr>
                        </a:gs>
                      </a:gsLst>
                      <a:lin ang="5400000" scaled="1"/>
                    </a:gradFill>
                  </a:endParaRPr>
                </a:p>
              </p:txBody>
            </p:sp>
          </p:grpSp>
          <p:sp>
            <p:nvSpPr>
              <p:cNvPr id="33" name="TextBox 32">
                <a:extLst>
                  <a:ext uri="{FF2B5EF4-FFF2-40B4-BE49-F238E27FC236}">
                    <a16:creationId xmlns:a16="http://schemas.microsoft.com/office/drawing/2014/main" id="{2F657CF3-2968-6C43-F1FB-9F26BCAB47F9}"/>
                  </a:ext>
                </a:extLst>
              </p:cNvPr>
              <p:cNvSpPr txBox="1"/>
              <p:nvPr/>
            </p:nvSpPr>
            <p:spPr>
              <a:xfrm>
                <a:off x="4114346" y="9856100"/>
                <a:ext cx="878767"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투자 건수</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34" name="TextBox 33">
                <a:extLst>
                  <a:ext uri="{FF2B5EF4-FFF2-40B4-BE49-F238E27FC236}">
                    <a16:creationId xmlns:a16="http://schemas.microsoft.com/office/drawing/2014/main" id="{E0A12ACE-B4B2-8565-A0C0-4C82C686B7EC}"/>
                  </a:ext>
                </a:extLst>
              </p:cNvPr>
              <p:cNvSpPr txBox="1"/>
              <p:nvPr/>
            </p:nvSpPr>
            <p:spPr>
              <a:xfrm>
                <a:off x="4114346" y="10168921"/>
                <a:ext cx="1160895"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초기 </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VC(Early,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35" name="TextBox 34">
                <a:extLst>
                  <a:ext uri="{FF2B5EF4-FFF2-40B4-BE49-F238E27FC236}">
                    <a16:creationId xmlns:a16="http://schemas.microsoft.com/office/drawing/2014/main" id="{1F1B6568-9985-0325-099E-D8F049C605A4}"/>
                  </a:ext>
                </a:extLst>
              </p:cNvPr>
              <p:cNvSpPr txBox="1"/>
              <p:nvPr/>
            </p:nvSpPr>
            <p:spPr>
              <a:xfrm>
                <a:off x="4114346" y="10469711"/>
                <a:ext cx="1830950"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벤처성장</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(Venture Growth,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grpSp>
      </p:grpSp>
      <p:sp>
        <p:nvSpPr>
          <p:cNvPr id="6" name="TextBox 5">
            <a:extLst>
              <a:ext uri="{FF2B5EF4-FFF2-40B4-BE49-F238E27FC236}">
                <a16:creationId xmlns:a16="http://schemas.microsoft.com/office/drawing/2014/main" id="{8780AF9A-F812-4A54-C3BB-BD9905708D52}"/>
              </a:ext>
            </a:extLst>
          </p:cNvPr>
          <p:cNvSpPr txBox="1"/>
          <p:nvPr/>
        </p:nvSpPr>
        <p:spPr>
          <a:xfrm>
            <a:off x="784687" y="1046953"/>
            <a:ext cx="5288627" cy="769441"/>
          </a:xfrm>
          <a:prstGeom prst="rect">
            <a:avLst/>
          </a:prstGeom>
          <a:noFill/>
        </p:spPr>
        <p:txBody>
          <a:bodyPr wrap="non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미국</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(US)</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VC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투자</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p>
          <a:p>
            <a:pPr algn="ctr" defTabSz="914400">
              <a:defRPr/>
            </a:pP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398.5</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억 달러</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·3,011</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건으로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2020</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년 이후 최저</a:t>
            </a:r>
          </a:p>
        </p:txBody>
      </p:sp>
      <p:sp>
        <p:nvSpPr>
          <p:cNvPr id="8" name="사각형: 잘린 대각선 방향 모서리 7">
            <a:extLst>
              <a:ext uri="{FF2B5EF4-FFF2-40B4-BE49-F238E27FC236}">
                <a16:creationId xmlns:a16="http://schemas.microsoft.com/office/drawing/2014/main" id="{62FA1624-B818-E145-F3BD-0B8B5BF75AE8}"/>
              </a:ext>
            </a:extLst>
          </p:cNvPr>
          <p:cNvSpPr/>
          <p:nvPr/>
        </p:nvSpPr>
        <p:spPr>
          <a:xfrm flipH="1">
            <a:off x="728663" y="1985040"/>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높은 드라이 파우더에도 불구</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 거래 위축 지속 </a:t>
            </a:r>
          </a:p>
        </p:txBody>
      </p:sp>
      <p:sp>
        <p:nvSpPr>
          <p:cNvPr id="5" name="TextBox 4">
            <a:extLst>
              <a:ext uri="{FF2B5EF4-FFF2-40B4-BE49-F238E27FC236}">
                <a16:creationId xmlns:a16="http://schemas.microsoft.com/office/drawing/2014/main" id="{36C2090D-8DFD-D7F0-B075-B699FC280CE9}"/>
              </a:ext>
            </a:extLst>
          </p:cNvPr>
          <p:cNvSpPr txBox="1"/>
          <p:nvPr/>
        </p:nvSpPr>
        <p:spPr>
          <a:xfrm>
            <a:off x="728664" y="2947967"/>
            <a:ext cx="5395673" cy="1451679"/>
          </a:xfrm>
          <a:prstGeom prst="rect">
            <a:avLst/>
          </a:prstGeom>
          <a:noFill/>
        </p:spPr>
        <p:txBody>
          <a:bodyPr wrap="square">
            <a:spAutoFit/>
          </a:bodyPr>
          <a:lstStyle>
            <a:defPPr>
              <a:defRPr lang="en-US"/>
            </a:defPPr>
            <a:lvl1pPr marL="285750" indent="-285750" defTabSz="914400">
              <a:spcBef>
                <a:spcPts val="1000"/>
              </a:spcBef>
              <a:buFont typeface="Arial" panose="020B0604020202020204" pitchFamily="34" charset="0"/>
              <a:buChar char="•"/>
              <a:defRPr sz="1600" b="1" spc="-5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defRPr>
            </a:lvl1pPr>
          </a:lstStyle>
          <a:p>
            <a:r>
              <a:rPr lang="ko-KR" altLang="en-US" dirty="0"/>
              <a:t>추가 금리인상 등 불확실성과 투자환경 악화로 거래 부진 지속</a:t>
            </a:r>
            <a:r>
              <a:rPr lang="en-US" altLang="ko-KR" dirty="0"/>
              <a:t>. 2023</a:t>
            </a:r>
            <a:r>
              <a:rPr lang="ko-KR" altLang="en-US" dirty="0"/>
              <a:t>년 </a:t>
            </a:r>
            <a:r>
              <a:rPr lang="en-US" altLang="ko-KR" dirty="0"/>
              <a:t>1</a:t>
            </a:r>
            <a:r>
              <a:rPr lang="ko-KR" altLang="en-US" dirty="0"/>
              <a:t>분기 미국 </a:t>
            </a:r>
            <a:r>
              <a:rPr lang="en-US" altLang="ko-KR" dirty="0"/>
              <a:t>VC </a:t>
            </a:r>
            <a:r>
              <a:rPr lang="ko-KR" altLang="en-US" dirty="0"/>
              <a:t>투자 규모는 전년동기대비 </a:t>
            </a:r>
            <a:r>
              <a:rPr lang="en-US" altLang="ko-KR" dirty="0"/>
              <a:t>47.9% </a:t>
            </a:r>
            <a:r>
              <a:rPr lang="ko-KR" altLang="en-US" dirty="0"/>
              <a:t>감소한 </a:t>
            </a:r>
            <a:r>
              <a:rPr lang="en-US" altLang="ko-KR" dirty="0"/>
              <a:t>398.5</a:t>
            </a:r>
            <a:r>
              <a:rPr lang="ko-KR" altLang="en-US" dirty="0"/>
              <a:t>억 달러</a:t>
            </a:r>
            <a:r>
              <a:rPr lang="en-US" altLang="ko-KR" dirty="0"/>
              <a:t>·3,011</a:t>
            </a:r>
            <a:r>
              <a:rPr lang="ko-KR" altLang="en-US" dirty="0"/>
              <a:t>건을 기록 </a:t>
            </a:r>
            <a:endParaRPr lang="en-US" altLang="ko-KR" dirty="0"/>
          </a:p>
          <a:p>
            <a:r>
              <a:rPr lang="ko-KR" altLang="en-US" dirty="0" err="1"/>
              <a:t>핀테크</a:t>
            </a:r>
            <a:r>
              <a:rPr lang="ko-KR" altLang="en-US" dirty="0"/>
              <a:t> 기업 </a:t>
            </a:r>
            <a:r>
              <a:rPr lang="en-US" altLang="ko-KR" dirty="0"/>
              <a:t>Stripe(69</a:t>
            </a:r>
            <a:r>
              <a:rPr lang="ko-KR" altLang="en-US" dirty="0"/>
              <a:t>억 달러</a:t>
            </a:r>
            <a:r>
              <a:rPr lang="en-US" altLang="ko-KR" dirty="0"/>
              <a:t>) </a:t>
            </a:r>
            <a:r>
              <a:rPr lang="ko-KR" altLang="en-US" dirty="0"/>
              <a:t>및</a:t>
            </a:r>
            <a:r>
              <a:rPr lang="en-US" altLang="ko-KR" dirty="0"/>
              <a:t> </a:t>
            </a:r>
            <a:r>
              <a:rPr lang="ko-KR" altLang="en-US" dirty="0"/>
              <a:t>생성형 </a:t>
            </a:r>
            <a:r>
              <a:rPr lang="en-US" altLang="ko-KR" dirty="0"/>
              <a:t>AI </a:t>
            </a:r>
            <a:r>
              <a:rPr lang="ko-KR" altLang="en-US" dirty="0"/>
              <a:t>기업 </a:t>
            </a:r>
            <a:r>
              <a:rPr lang="en-US" altLang="ko-KR" dirty="0"/>
              <a:t>Inflection AI(13</a:t>
            </a:r>
            <a:r>
              <a:rPr lang="ko-KR" altLang="en-US" dirty="0"/>
              <a:t>억 달러</a:t>
            </a:r>
            <a:r>
              <a:rPr lang="en-US" altLang="ko-KR" dirty="0"/>
              <a:t>), Anthropic(4.5</a:t>
            </a:r>
            <a:r>
              <a:rPr lang="ko-KR" altLang="en-US" dirty="0"/>
              <a:t>억 달러</a:t>
            </a:r>
            <a:r>
              <a:rPr lang="en-US" altLang="ko-KR" dirty="0"/>
              <a:t>) </a:t>
            </a:r>
            <a:r>
              <a:rPr lang="ko-KR" altLang="en-US" dirty="0"/>
              <a:t>등이 투자 유치</a:t>
            </a:r>
            <a:endParaRPr lang="en-US" altLang="ko-KR" dirty="0"/>
          </a:p>
        </p:txBody>
      </p:sp>
      <p:sp>
        <p:nvSpPr>
          <p:cNvPr id="15" name="사각형: 둥근 모서리 14">
            <a:extLst>
              <a:ext uri="{FF2B5EF4-FFF2-40B4-BE49-F238E27FC236}">
                <a16:creationId xmlns:a16="http://schemas.microsoft.com/office/drawing/2014/main" id="{3CFE5D2F-FB2E-0D69-118A-99D132E73C0E}"/>
              </a:ext>
            </a:extLst>
          </p:cNvPr>
          <p:cNvSpPr/>
          <p:nvPr/>
        </p:nvSpPr>
        <p:spPr>
          <a:xfrm>
            <a:off x="4972050" y="6968925"/>
            <a:ext cx="558372" cy="236382"/>
          </a:xfrm>
          <a:prstGeom prst="roundRect">
            <a:avLst>
              <a:gd name="adj" fmla="val 50000"/>
            </a:avLst>
          </a:prstGeom>
          <a:solidFill>
            <a:srgbClr val="1E49E2"/>
          </a:solidFill>
          <a:ln>
            <a:solidFill>
              <a:srgbClr val="01219A"/>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400" dirty="0">
                <a:solidFill>
                  <a:schemeClr val="bg1"/>
                </a:solidFill>
                <a:latin typeface="KPMG Bold" panose="020B0803030202040204" pitchFamily="34" charset="0"/>
              </a:rPr>
              <a:t>3,011</a:t>
            </a:r>
            <a:endParaRPr lang="ko-KR" altLang="en-US" sz="1400" dirty="0">
              <a:solidFill>
                <a:schemeClr val="bg1"/>
              </a:solidFill>
              <a:latin typeface="KPMG Bold" panose="020B0803030202040204" pitchFamily="34" charset="0"/>
            </a:endParaRPr>
          </a:p>
        </p:txBody>
      </p:sp>
      <p:sp>
        <p:nvSpPr>
          <p:cNvPr id="16" name="사각형: 둥근 모서리 15">
            <a:extLst>
              <a:ext uri="{FF2B5EF4-FFF2-40B4-BE49-F238E27FC236}">
                <a16:creationId xmlns:a16="http://schemas.microsoft.com/office/drawing/2014/main" id="{9D47C802-AF09-4F3D-4EDB-881E8E2A9956}"/>
              </a:ext>
            </a:extLst>
          </p:cNvPr>
          <p:cNvSpPr/>
          <p:nvPr/>
        </p:nvSpPr>
        <p:spPr>
          <a:xfrm>
            <a:off x="5474129" y="7234242"/>
            <a:ext cx="531732" cy="236137"/>
          </a:xfrm>
          <a:prstGeom prst="roundRect">
            <a:avLst>
              <a:gd name="adj" fmla="val 50000"/>
            </a:avLst>
          </a:prstGeom>
          <a:solidFill>
            <a:srgbClr val="66D4F9"/>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400" dirty="0">
                <a:solidFill>
                  <a:schemeClr val="bg1"/>
                </a:solidFill>
                <a:latin typeface="KPMG Bold" panose="020B0803030202040204" pitchFamily="34" charset="0"/>
              </a:rPr>
              <a:t>39.8</a:t>
            </a:r>
            <a:endParaRPr lang="ko-KR" altLang="en-US" sz="1400" dirty="0">
              <a:solidFill>
                <a:schemeClr val="bg1"/>
              </a:solidFill>
              <a:latin typeface="KPMG Bold" panose="020B0803030202040204" pitchFamily="34" charset="0"/>
            </a:endParaRPr>
          </a:p>
        </p:txBody>
      </p:sp>
    </p:spTree>
    <p:extLst>
      <p:ext uri="{BB962C8B-B14F-4D97-AF65-F5344CB8AC3E}">
        <p14:creationId xmlns:p14="http://schemas.microsoft.com/office/powerpoint/2010/main" val="353315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70BF655E-1E09-1668-9426-F2FF54273DDF}"/>
              </a:ext>
            </a:extLst>
          </p:cNvPr>
          <p:cNvGrpSpPr/>
          <p:nvPr/>
        </p:nvGrpSpPr>
        <p:grpSpPr>
          <a:xfrm>
            <a:off x="1116418" y="5172075"/>
            <a:ext cx="4476307" cy="4218958"/>
            <a:chOff x="1084776" y="5110968"/>
            <a:chExt cx="4480311" cy="4407066"/>
          </a:xfrm>
          <a:solidFill>
            <a:srgbClr val="F8F8F8"/>
          </a:solidFill>
        </p:grpSpPr>
        <p:sp>
          <p:nvSpPr>
            <p:cNvPr id="9" name="직사각형 8">
              <a:extLst>
                <a:ext uri="{FF2B5EF4-FFF2-40B4-BE49-F238E27FC236}">
                  <a16:creationId xmlns:a16="http://schemas.microsoft.com/office/drawing/2014/main" id="{036D58B4-8AFE-C26E-E731-EB7333658D03}"/>
                </a:ext>
              </a:extLst>
            </p:cNvPr>
            <p:cNvSpPr/>
            <p:nvPr/>
          </p:nvSpPr>
          <p:spPr>
            <a:xfrm>
              <a:off x="1084776" y="5110968"/>
              <a:ext cx="548036" cy="44070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사각형 9">
              <a:extLst>
                <a:ext uri="{FF2B5EF4-FFF2-40B4-BE49-F238E27FC236}">
                  <a16:creationId xmlns:a16="http://schemas.microsoft.com/office/drawing/2014/main" id="{A516D0EA-D092-707B-9C08-D9375209EAA4}"/>
                </a:ext>
              </a:extLst>
            </p:cNvPr>
            <p:cNvSpPr/>
            <p:nvPr/>
          </p:nvSpPr>
          <p:spPr>
            <a:xfrm>
              <a:off x="2161988" y="5110969"/>
              <a:ext cx="548036"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a:extLst>
                <a:ext uri="{FF2B5EF4-FFF2-40B4-BE49-F238E27FC236}">
                  <a16:creationId xmlns:a16="http://schemas.microsoft.com/office/drawing/2014/main" id="{F971C10C-E95E-F1CD-C542-07F372611F10}"/>
                </a:ext>
              </a:extLst>
            </p:cNvPr>
            <p:cNvSpPr/>
            <p:nvPr/>
          </p:nvSpPr>
          <p:spPr>
            <a:xfrm>
              <a:off x="3259684" y="5110969"/>
              <a:ext cx="528658"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
              <a:extLst>
                <a:ext uri="{FF2B5EF4-FFF2-40B4-BE49-F238E27FC236}">
                  <a16:creationId xmlns:a16="http://schemas.microsoft.com/office/drawing/2014/main" id="{C5383A7D-E9D9-9EA3-F6D5-6B0E422D4CE8}"/>
                </a:ext>
              </a:extLst>
            </p:cNvPr>
            <p:cNvSpPr/>
            <p:nvPr/>
          </p:nvSpPr>
          <p:spPr>
            <a:xfrm>
              <a:off x="4336575" y="5110969"/>
              <a:ext cx="548513"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a:extLst>
                <a:ext uri="{FF2B5EF4-FFF2-40B4-BE49-F238E27FC236}">
                  <a16:creationId xmlns:a16="http://schemas.microsoft.com/office/drawing/2014/main" id="{515BA1EF-0BAA-1279-6E6A-2C330B9EBCF9}"/>
                </a:ext>
              </a:extLst>
            </p:cNvPr>
            <p:cNvSpPr/>
            <p:nvPr/>
          </p:nvSpPr>
          <p:spPr>
            <a:xfrm>
              <a:off x="5421088" y="5110969"/>
              <a:ext cx="143999" cy="44070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4" name="직사각형 3">
            <a:extLst>
              <a:ext uri="{FF2B5EF4-FFF2-40B4-BE49-F238E27FC236}">
                <a16:creationId xmlns:a16="http://schemas.microsoft.com/office/drawing/2014/main" id="{D73D4767-D9AA-68AE-BD2B-706F265A84EF}"/>
              </a:ext>
            </a:extLst>
          </p:cNvPr>
          <p:cNvSpPr/>
          <p:nvPr/>
        </p:nvSpPr>
        <p:spPr>
          <a:xfrm>
            <a:off x="0" y="2758002"/>
            <a:ext cx="6858000" cy="17830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6" name="차트 5">
            <a:extLst>
              <a:ext uri="{FF2B5EF4-FFF2-40B4-BE49-F238E27FC236}">
                <a16:creationId xmlns:a16="http://schemas.microsoft.com/office/drawing/2014/main" id="{6AD2BA5B-2504-AEDB-3852-B9E37B86E58B}"/>
              </a:ext>
            </a:extLst>
          </p:cNvPr>
          <p:cNvGraphicFramePr/>
          <p:nvPr>
            <p:extLst>
              <p:ext uri="{D42A27DB-BD31-4B8C-83A1-F6EECF244321}">
                <p14:modId xmlns:p14="http://schemas.microsoft.com/office/powerpoint/2010/main" val="678580707"/>
              </p:ext>
            </p:extLst>
          </p:nvPr>
        </p:nvGraphicFramePr>
        <p:xfrm>
          <a:off x="595423" y="4711705"/>
          <a:ext cx="5688420" cy="582333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2C5330B-0CAE-CFC3-1F25-43B9CFA6480B}"/>
              </a:ext>
            </a:extLst>
          </p:cNvPr>
          <p:cNvSpPr txBox="1"/>
          <p:nvPr/>
        </p:nvSpPr>
        <p:spPr>
          <a:xfrm>
            <a:off x="1023534" y="1048205"/>
            <a:ext cx="4810933" cy="769441"/>
          </a:xfrm>
          <a:prstGeom prst="rect">
            <a:avLst/>
          </a:prstGeom>
          <a:noFill/>
        </p:spPr>
        <p:txBody>
          <a:bodyPr wrap="non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유럽</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(European)</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지역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VC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투자</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t>
            </a:r>
          </a:p>
          <a:p>
            <a:pPr algn="ctr" defTabSz="914400">
              <a:defRPr/>
            </a:pP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135</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억 달러</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·1,861</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건으로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5</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분기 연속 감소</a:t>
            </a:r>
          </a:p>
        </p:txBody>
      </p:sp>
      <p:sp>
        <p:nvSpPr>
          <p:cNvPr id="17" name="TextBox 16">
            <a:extLst>
              <a:ext uri="{FF2B5EF4-FFF2-40B4-BE49-F238E27FC236}">
                <a16:creationId xmlns:a16="http://schemas.microsoft.com/office/drawing/2014/main" id="{AEC4118C-7A8B-080B-045C-E75D07EC18A9}"/>
              </a:ext>
            </a:extLst>
          </p:cNvPr>
          <p:cNvSpPr txBox="1"/>
          <p:nvPr/>
        </p:nvSpPr>
        <p:spPr>
          <a:xfrm>
            <a:off x="728664" y="2947967"/>
            <a:ext cx="5611978" cy="1451679"/>
          </a:xfrm>
          <a:prstGeom prst="rect">
            <a:avLst/>
          </a:prstGeom>
          <a:noFill/>
        </p:spPr>
        <p:txBody>
          <a:bodyPr wrap="square">
            <a:spAutoFit/>
          </a:bodyPr>
          <a:lstStyle>
            <a:defPPr>
              <a:defRPr lang="en-US"/>
            </a:defPPr>
            <a:lvl1pPr marL="285750" indent="-285750" defTabSz="914400">
              <a:spcBef>
                <a:spcPts val="1000"/>
              </a:spcBef>
              <a:buFont typeface="Arial" panose="020B0604020202020204" pitchFamily="34" charset="0"/>
              <a:buChar char="•"/>
              <a:defRPr sz="1600" b="1" spc="-5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defRPr>
            </a:lvl1pPr>
          </a:lstStyle>
          <a:p>
            <a:r>
              <a:rPr lang="ko-KR" altLang="en-US" dirty="0"/>
              <a:t>유럽 </a:t>
            </a:r>
            <a:r>
              <a:rPr lang="en-US" altLang="ko-KR" dirty="0"/>
              <a:t>VC </a:t>
            </a:r>
            <a:r>
              <a:rPr lang="ko-KR" altLang="en-US" dirty="0"/>
              <a:t>투자는 시장 불확실성과 출구 전략이 제한됨에 따라 지속적인 </a:t>
            </a:r>
            <a:r>
              <a:rPr lang="ko-KR" altLang="en-US" dirty="0" err="1"/>
              <a:t>위축세</a:t>
            </a:r>
            <a:r>
              <a:rPr lang="ko-KR" altLang="en-US" dirty="0"/>
              <a:t> </a:t>
            </a:r>
            <a:endParaRPr lang="en-US" altLang="ko-KR" dirty="0"/>
          </a:p>
          <a:p>
            <a:r>
              <a:rPr lang="ko-KR" altLang="en-US" dirty="0"/>
              <a:t>그럼에도 불구</a:t>
            </a:r>
            <a:r>
              <a:rPr lang="en-US" altLang="ko-KR" dirty="0"/>
              <a:t>,</a:t>
            </a:r>
            <a:r>
              <a:rPr lang="ko-KR" altLang="en-US" dirty="0"/>
              <a:t> </a:t>
            </a:r>
            <a:r>
              <a:rPr lang="en-US" altLang="ko-KR" dirty="0"/>
              <a:t>AI</a:t>
            </a:r>
            <a:r>
              <a:rPr lang="ko-KR" altLang="en-US" dirty="0"/>
              <a:t> 및 딥러닝</a:t>
            </a:r>
            <a:r>
              <a:rPr lang="en-US" altLang="ko-KR" dirty="0"/>
              <a:t>(Deep Learning)</a:t>
            </a:r>
            <a:r>
              <a:rPr lang="ko-KR" altLang="en-US" dirty="0"/>
              <a:t> 기술은 유럽에서 가장 뜨거운 투자 분야였으며</a:t>
            </a:r>
            <a:r>
              <a:rPr lang="en-US" altLang="ko-KR" dirty="0"/>
              <a:t>, </a:t>
            </a:r>
            <a:r>
              <a:rPr lang="ko-KR" altLang="en-US" dirty="0"/>
              <a:t>에너지 및 </a:t>
            </a:r>
            <a:r>
              <a:rPr lang="ko-KR" altLang="en-US" dirty="0" err="1"/>
              <a:t>클린테크</a:t>
            </a:r>
            <a:r>
              <a:rPr lang="ko-KR" altLang="en-US" dirty="0"/>
              <a:t> 분야 등도 유럽 전역에서 투자자들의 관심 지속 </a:t>
            </a:r>
          </a:p>
        </p:txBody>
      </p:sp>
      <p:sp>
        <p:nvSpPr>
          <p:cNvPr id="73" name="TextBox 72">
            <a:extLst>
              <a:ext uri="{FF2B5EF4-FFF2-40B4-BE49-F238E27FC236}">
                <a16:creationId xmlns:a16="http://schemas.microsoft.com/office/drawing/2014/main" id="{2B508694-6CA5-1CE0-01A2-BC074CB5C831}"/>
              </a:ext>
            </a:extLst>
          </p:cNvPr>
          <p:cNvSpPr txBox="1"/>
          <p:nvPr/>
        </p:nvSpPr>
        <p:spPr>
          <a:xfrm>
            <a:off x="655517" y="11170160"/>
            <a:ext cx="5468819" cy="3693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algn="l"/>
            <a:r>
              <a:rPr lang="en-US" altLang="ko-KR" sz="900" spc="-50" dirty="0">
                <a:solidFill>
                  <a:schemeClr val="bg1">
                    <a:lumMod val="65000"/>
                  </a:schemeClr>
                </a:solidFill>
              </a:rPr>
              <a:t>Source: Venture Pulse, Q2 ’23. Global Analysis of Venture Funding, KPMG Private Enterprise. 2023</a:t>
            </a:r>
            <a:r>
              <a:rPr lang="ko-KR" altLang="en-US" sz="900" spc="-50" dirty="0">
                <a:solidFill>
                  <a:schemeClr val="bg1">
                    <a:lumMod val="65000"/>
                  </a:schemeClr>
                </a:solidFill>
              </a:rPr>
              <a:t>년 </a:t>
            </a:r>
            <a:r>
              <a:rPr lang="en-US" altLang="ko-KR" sz="900" spc="-50" dirty="0">
                <a:solidFill>
                  <a:schemeClr val="bg1">
                    <a:lumMod val="65000"/>
                  </a:schemeClr>
                </a:solidFill>
              </a:rPr>
              <a:t>6</a:t>
            </a:r>
            <a:r>
              <a:rPr lang="ko-KR" altLang="en-US" sz="900" spc="-50" dirty="0">
                <a:solidFill>
                  <a:schemeClr val="bg1">
                    <a:lumMod val="65000"/>
                  </a:schemeClr>
                </a:solidFill>
              </a:rPr>
              <a:t>월 </a:t>
            </a:r>
            <a:r>
              <a:rPr lang="en-US" altLang="ko-KR" sz="900" spc="-50" dirty="0">
                <a:solidFill>
                  <a:schemeClr val="bg1">
                    <a:lumMod val="65000"/>
                  </a:schemeClr>
                </a:solidFill>
              </a:rPr>
              <a:t>30</a:t>
            </a:r>
            <a:r>
              <a:rPr lang="ko-KR" altLang="en-US" sz="900" spc="-50" dirty="0">
                <a:solidFill>
                  <a:schemeClr val="bg1">
                    <a:lumMod val="65000"/>
                  </a:schemeClr>
                </a:solidFill>
              </a:rPr>
              <a:t>일까지 거래 기준</a:t>
            </a:r>
            <a:r>
              <a:rPr lang="en-US" altLang="ko-KR" sz="900" spc="-50" dirty="0">
                <a:solidFill>
                  <a:schemeClr val="bg1">
                    <a:lumMod val="65000"/>
                  </a:schemeClr>
                </a:solidFill>
              </a:rPr>
              <a:t>, </a:t>
            </a:r>
            <a:r>
              <a:rPr lang="en-US" altLang="ko-KR" sz="900" spc="-50" dirty="0" err="1">
                <a:solidFill>
                  <a:schemeClr val="bg1">
                    <a:lumMod val="65000"/>
                  </a:schemeClr>
                </a:solidFill>
              </a:rPr>
              <a:t>PitchBook</a:t>
            </a:r>
            <a:r>
              <a:rPr lang="ko-KR" altLang="en-US" sz="900" spc="-50" dirty="0">
                <a:solidFill>
                  <a:schemeClr val="bg1">
                    <a:lumMod val="65000"/>
                  </a:schemeClr>
                </a:solidFill>
              </a:rPr>
              <a:t>에서 </a:t>
            </a:r>
            <a:r>
              <a:rPr lang="en-US" altLang="ko-KR" sz="900" spc="-50" dirty="0">
                <a:solidFill>
                  <a:schemeClr val="bg1">
                    <a:lumMod val="65000"/>
                  </a:schemeClr>
                </a:solidFill>
              </a:rPr>
              <a:t>2023</a:t>
            </a:r>
            <a:r>
              <a:rPr lang="ko-KR" altLang="en-US" sz="900" spc="-50" dirty="0">
                <a:solidFill>
                  <a:schemeClr val="bg1">
                    <a:lumMod val="65000"/>
                  </a:schemeClr>
                </a:solidFill>
              </a:rPr>
              <a:t>년 </a:t>
            </a:r>
            <a:r>
              <a:rPr lang="en-US" altLang="ko-KR" sz="900" spc="-50" dirty="0">
                <a:solidFill>
                  <a:schemeClr val="bg1">
                    <a:lumMod val="65000"/>
                  </a:schemeClr>
                </a:solidFill>
              </a:rPr>
              <a:t>7</a:t>
            </a:r>
            <a:r>
              <a:rPr lang="ko-KR" altLang="en-US" sz="900" spc="-50" dirty="0">
                <a:solidFill>
                  <a:schemeClr val="bg1">
                    <a:lumMod val="65000"/>
                  </a:schemeClr>
                </a:solidFill>
              </a:rPr>
              <a:t>월 </a:t>
            </a:r>
            <a:r>
              <a:rPr lang="en-US" altLang="ko-KR" sz="900" spc="-50" dirty="0">
                <a:solidFill>
                  <a:schemeClr val="bg1">
                    <a:lumMod val="65000"/>
                  </a:schemeClr>
                </a:solidFill>
              </a:rPr>
              <a:t>26</a:t>
            </a:r>
            <a:r>
              <a:rPr lang="ko-KR" altLang="en-US" sz="900" spc="-50" dirty="0">
                <a:solidFill>
                  <a:schemeClr val="bg1">
                    <a:lumMod val="65000"/>
                  </a:schemeClr>
                </a:solidFill>
              </a:rPr>
              <a:t>일 데이터 추출</a:t>
            </a:r>
          </a:p>
        </p:txBody>
      </p:sp>
      <p:sp>
        <p:nvSpPr>
          <p:cNvPr id="2" name="TextBox 1">
            <a:extLst>
              <a:ext uri="{FF2B5EF4-FFF2-40B4-BE49-F238E27FC236}">
                <a16:creationId xmlns:a16="http://schemas.microsoft.com/office/drawing/2014/main" id="{0F9CD0F4-582C-E8C0-E096-1495DE2B56F1}"/>
              </a:ext>
            </a:extLst>
          </p:cNvPr>
          <p:cNvSpPr txBox="1"/>
          <p:nvPr/>
        </p:nvSpPr>
        <p:spPr>
          <a:xfrm>
            <a:off x="743283" y="4646466"/>
            <a:ext cx="864339" cy="276999"/>
          </a:xfrm>
          <a:prstGeom prst="rect">
            <a:avLst/>
          </a:prstGeom>
          <a:noFill/>
        </p:spPr>
        <p:txBody>
          <a:bodyPr wrap="none" rtlCol="0">
            <a:spAutoFit/>
          </a:bodyPr>
          <a:lstStyle/>
          <a:p>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r>
              <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십억 달러</a:t>
            </a:r>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endPar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endParaRPr>
          </a:p>
        </p:txBody>
      </p:sp>
      <p:sp>
        <p:nvSpPr>
          <p:cNvPr id="3" name="TextBox 2">
            <a:extLst>
              <a:ext uri="{FF2B5EF4-FFF2-40B4-BE49-F238E27FC236}">
                <a16:creationId xmlns:a16="http://schemas.microsoft.com/office/drawing/2014/main" id="{AC9FA8B9-5A75-F2F4-6398-1832119488A7}"/>
              </a:ext>
            </a:extLst>
          </p:cNvPr>
          <p:cNvSpPr txBox="1"/>
          <p:nvPr/>
        </p:nvSpPr>
        <p:spPr>
          <a:xfrm>
            <a:off x="5714969" y="4646466"/>
            <a:ext cx="415498" cy="276999"/>
          </a:xfrm>
          <a:prstGeom prst="rect">
            <a:avLst/>
          </a:prstGeom>
          <a:noFill/>
        </p:spPr>
        <p:txBody>
          <a:bodyPr wrap="none" rtlCol="0">
            <a:spAutoFit/>
          </a:bodyPr>
          <a:lstStyle/>
          <a:p>
            <a:pPr algn="ctr">
              <a:defRPr lang="en-US" altLang="ko-KR" sz="1150" b="0" i="0" u="none" strike="noStrike" kern="1200" baseline="0">
                <a:ln>
                  <a:solidFill>
                    <a:schemeClr val="bg1">
                      <a:lumMod val="75000"/>
                      <a:alpha val="0"/>
                    </a:schemeClr>
                  </a:solidFill>
                </a:ln>
                <a:solidFill>
                  <a:schemeClr val="tx1">
                    <a:lumMod val="75000"/>
                    <a:lumOff val="25000"/>
                  </a:schemeClr>
                </a:solidFill>
                <a:latin typeface="KoPub돋움체 Medium" panose="02020603020101020101" pitchFamily="18" charset="-127"/>
                <a:ea typeface="KoPub돋움체 Medium" panose="02020603020101020101" pitchFamily="18" charset="-127"/>
                <a:cs typeface="+mn-cs"/>
              </a:defRPr>
            </a:pPr>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r>
              <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건</a:t>
            </a:r>
            <a:r>
              <a:rPr lang="en-US" altLang="ko-KR"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rPr>
              <a:t>)</a:t>
            </a:r>
            <a:endParaRPr lang="ko-KR" altLang="en-US" sz="1200" dirty="0">
              <a:ln>
                <a:solidFill>
                  <a:schemeClr val="bg1">
                    <a:lumMod val="75000"/>
                    <a:alpha val="0"/>
                  </a:schemeClr>
                </a:solidFill>
              </a:ln>
              <a:gradFill>
                <a:gsLst>
                  <a:gs pos="0">
                    <a:schemeClr val="tx1">
                      <a:lumMod val="65000"/>
                      <a:lumOff val="35000"/>
                    </a:schemeClr>
                  </a:gs>
                  <a:gs pos="100000">
                    <a:schemeClr val="tx1">
                      <a:lumMod val="65000"/>
                      <a:lumOff val="35000"/>
                    </a:schemeClr>
                  </a:gs>
                </a:gsLst>
                <a:lin ang="5400000" scaled="1"/>
              </a:gradFill>
              <a:latin typeface="KoPub돋움체 Medium" panose="02020603020101020101" pitchFamily="18" charset="-127"/>
              <a:ea typeface="KoPub돋움체 Medium" panose="02020603020101020101" pitchFamily="18" charset="-127"/>
            </a:endParaRPr>
          </a:p>
        </p:txBody>
      </p:sp>
      <p:grpSp>
        <p:nvGrpSpPr>
          <p:cNvPr id="36" name="그룹 35">
            <a:extLst>
              <a:ext uri="{FF2B5EF4-FFF2-40B4-BE49-F238E27FC236}">
                <a16:creationId xmlns:a16="http://schemas.microsoft.com/office/drawing/2014/main" id="{DE9FAD20-2FF1-977E-C113-3F945BA7759A}"/>
              </a:ext>
            </a:extLst>
          </p:cNvPr>
          <p:cNvGrpSpPr/>
          <p:nvPr/>
        </p:nvGrpSpPr>
        <p:grpSpPr>
          <a:xfrm>
            <a:off x="831850" y="9753600"/>
            <a:ext cx="5189537" cy="1038913"/>
            <a:chOff x="831850" y="9753600"/>
            <a:chExt cx="5189537" cy="1038913"/>
          </a:xfrm>
        </p:grpSpPr>
        <p:sp>
          <p:nvSpPr>
            <p:cNvPr id="37" name="직사각형 36">
              <a:extLst>
                <a:ext uri="{FF2B5EF4-FFF2-40B4-BE49-F238E27FC236}">
                  <a16:creationId xmlns:a16="http://schemas.microsoft.com/office/drawing/2014/main" id="{31975B48-477F-07AA-B975-0F6FA75A78AC}"/>
                </a:ext>
              </a:extLst>
            </p:cNvPr>
            <p:cNvSpPr/>
            <p:nvPr/>
          </p:nvSpPr>
          <p:spPr>
            <a:xfrm>
              <a:off x="831850" y="9753600"/>
              <a:ext cx="5189537" cy="103891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8" name="그룹 37">
              <a:extLst>
                <a:ext uri="{FF2B5EF4-FFF2-40B4-BE49-F238E27FC236}">
                  <a16:creationId xmlns:a16="http://schemas.microsoft.com/office/drawing/2014/main" id="{B370D349-15A2-B689-2797-472F1D0B9E4B}"/>
                </a:ext>
              </a:extLst>
            </p:cNvPr>
            <p:cNvGrpSpPr/>
            <p:nvPr/>
          </p:nvGrpSpPr>
          <p:grpSpPr>
            <a:xfrm>
              <a:off x="986136" y="9856100"/>
              <a:ext cx="2264970" cy="863189"/>
              <a:chOff x="986136" y="9856100"/>
              <a:chExt cx="2264970" cy="863189"/>
            </a:xfrm>
          </p:grpSpPr>
          <p:grpSp>
            <p:nvGrpSpPr>
              <p:cNvPr id="47" name="그룹 46">
                <a:extLst>
                  <a:ext uri="{FF2B5EF4-FFF2-40B4-BE49-F238E27FC236}">
                    <a16:creationId xmlns:a16="http://schemas.microsoft.com/office/drawing/2014/main" id="{48A1575D-2755-DCA7-CAAB-FA6365C18E57}"/>
                  </a:ext>
                </a:extLst>
              </p:cNvPr>
              <p:cNvGrpSpPr/>
              <p:nvPr/>
            </p:nvGrpSpPr>
            <p:grpSpPr>
              <a:xfrm>
                <a:off x="986136" y="9926053"/>
                <a:ext cx="533401" cy="709862"/>
                <a:chOff x="1209420" y="9926053"/>
                <a:chExt cx="691569" cy="709862"/>
              </a:xfrm>
            </p:grpSpPr>
            <p:sp>
              <p:nvSpPr>
                <p:cNvPr id="51" name="직사각형 50">
                  <a:extLst>
                    <a:ext uri="{FF2B5EF4-FFF2-40B4-BE49-F238E27FC236}">
                      <a16:creationId xmlns:a16="http://schemas.microsoft.com/office/drawing/2014/main" id="{0652EA38-66A1-EDEA-C1C3-9577AE7CD83D}"/>
                    </a:ext>
                  </a:extLst>
                </p:cNvPr>
                <p:cNvSpPr/>
                <p:nvPr/>
              </p:nvSpPr>
              <p:spPr>
                <a:xfrm>
                  <a:off x="1209420" y="9926053"/>
                  <a:ext cx="685800" cy="132347"/>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직사각형 51">
                  <a:extLst>
                    <a:ext uri="{FF2B5EF4-FFF2-40B4-BE49-F238E27FC236}">
                      <a16:creationId xmlns:a16="http://schemas.microsoft.com/office/drawing/2014/main" id="{ADFF4A50-07E6-78AA-F39D-22CD7178132D}"/>
                    </a:ext>
                  </a:extLst>
                </p:cNvPr>
                <p:cNvSpPr/>
                <p:nvPr/>
              </p:nvSpPr>
              <p:spPr>
                <a:xfrm>
                  <a:off x="1215190" y="10287001"/>
                  <a:ext cx="685799" cy="48125"/>
                </a:xfrm>
                <a:prstGeom prst="rect">
                  <a:avLst/>
                </a:prstGeom>
                <a:solidFill>
                  <a:srgbClr val="7113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B9388BE0-A999-490F-0198-9E3E34D69798}"/>
                    </a:ext>
                  </a:extLst>
                </p:cNvPr>
                <p:cNvSpPr/>
                <p:nvPr/>
              </p:nvSpPr>
              <p:spPr>
                <a:xfrm>
                  <a:off x="1215189" y="10587790"/>
                  <a:ext cx="685800" cy="48125"/>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8" name="TextBox 47">
                <a:extLst>
                  <a:ext uri="{FF2B5EF4-FFF2-40B4-BE49-F238E27FC236}">
                    <a16:creationId xmlns:a16="http://schemas.microsoft.com/office/drawing/2014/main" id="{71D9ED6A-8571-68C2-9CE0-64BF542FAED6}"/>
                  </a:ext>
                </a:extLst>
              </p:cNvPr>
              <p:cNvSpPr txBox="1"/>
              <p:nvPr/>
            </p:nvSpPr>
            <p:spPr>
              <a:xfrm>
                <a:off x="1527557" y="9856100"/>
                <a:ext cx="878767"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투자 규모</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좌</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49" name="TextBox 48">
                <a:extLst>
                  <a:ext uri="{FF2B5EF4-FFF2-40B4-BE49-F238E27FC236}">
                    <a16:creationId xmlns:a16="http://schemas.microsoft.com/office/drawing/2014/main" id="{B4F627FF-160C-A163-C9DA-2F82BB4FD3C1}"/>
                  </a:ext>
                </a:extLst>
              </p:cNvPr>
              <p:cNvSpPr txBox="1"/>
              <p:nvPr/>
            </p:nvSpPr>
            <p:spPr>
              <a:xfrm>
                <a:off x="1527557" y="10168921"/>
                <a:ext cx="1723549"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엔젤</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&amp;</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시드</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(Angel&amp;Seed,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50" name="TextBox 49">
                <a:extLst>
                  <a:ext uri="{FF2B5EF4-FFF2-40B4-BE49-F238E27FC236}">
                    <a16:creationId xmlns:a16="http://schemas.microsoft.com/office/drawing/2014/main" id="{BB888EDD-5C96-C358-7C3C-AD27E3011C12}"/>
                  </a:ext>
                </a:extLst>
              </p:cNvPr>
              <p:cNvSpPr txBox="1"/>
              <p:nvPr/>
            </p:nvSpPr>
            <p:spPr>
              <a:xfrm>
                <a:off x="1527557" y="10457679"/>
                <a:ext cx="1176925"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후기 </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VC(Later,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grpSp>
        <p:grpSp>
          <p:nvGrpSpPr>
            <p:cNvPr id="39" name="그룹 38">
              <a:extLst>
                <a:ext uri="{FF2B5EF4-FFF2-40B4-BE49-F238E27FC236}">
                  <a16:creationId xmlns:a16="http://schemas.microsoft.com/office/drawing/2014/main" id="{11AF80B4-C15B-CDC5-1CF1-5ED48BF44BD7}"/>
                </a:ext>
              </a:extLst>
            </p:cNvPr>
            <p:cNvGrpSpPr/>
            <p:nvPr/>
          </p:nvGrpSpPr>
          <p:grpSpPr>
            <a:xfrm>
              <a:off x="3573817" y="9856100"/>
              <a:ext cx="2371479" cy="875221"/>
              <a:chOff x="3573817" y="9856100"/>
              <a:chExt cx="2371479" cy="875221"/>
            </a:xfrm>
          </p:grpSpPr>
          <p:grpSp>
            <p:nvGrpSpPr>
              <p:cNvPr id="40" name="그룹 39">
                <a:extLst>
                  <a:ext uri="{FF2B5EF4-FFF2-40B4-BE49-F238E27FC236}">
                    <a16:creationId xmlns:a16="http://schemas.microsoft.com/office/drawing/2014/main" id="{C813D8DA-6177-FCB8-DA0F-ECE30DE9B9D9}"/>
                  </a:ext>
                </a:extLst>
              </p:cNvPr>
              <p:cNvGrpSpPr/>
              <p:nvPr/>
            </p:nvGrpSpPr>
            <p:grpSpPr>
              <a:xfrm>
                <a:off x="3573817" y="9986212"/>
                <a:ext cx="528951" cy="649703"/>
                <a:chOff x="3886199" y="9986212"/>
                <a:chExt cx="685800" cy="649703"/>
              </a:xfrm>
            </p:grpSpPr>
            <p:sp>
              <p:nvSpPr>
                <p:cNvPr id="44" name="직사각형 43">
                  <a:extLst>
                    <a:ext uri="{FF2B5EF4-FFF2-40B4-BE49-F238E27FC236}">
                      <a16:creationId xmlns:a16="http://schemas.microsoft.com/office/drawing/2014/main" id="{392A81B5-697D-87E0-76B1-050A45C94D7D}"/>
                    </a:ext>
                  </a:extLst>
                </p:cNvPr>
                <p:cNvSpPr/>
                <p:nvPr/>
              </p:nvSpPr>
              <p:spPr>
                <a:xfrm>
                  <a:off x="3886199" y="10287001"/>
                  <a:ext cx="685800" cy="481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a:extLst>
                    <a:ext uri="{FF2B5EF4-FFF2-40B4-BE49-F238E27FC236}">
                      <a16:creationId xmlns:a16="http://schemas.microsoft.com/office/drawing/2014/main" id="{32AFAEB0-5F8D-F6A1-60D1-A440C8E4B69C}"/>
                    </a:ext>
                  </a:extLst>
                </p:cNvPr>
                <p:cNvSpPr/>
                <p:nvPr/>
              </p:nvSpPr>
              <p:spPr>
                <a:xfrm>
                  <a:off x="3886199" y="10587790"/>
                  <a:ext cx="685800" cy="48125"/>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a:extLst>
                    <a:ext uri="{FF2B5EF4-FFF2-40B4-BE49-F238E27FC236}">
                      <a16:creationId xmlns:a16="http://schemas.microsoft.com/office/drawing/2014/main" id="{10870F24-D664-7F96-10BE-D1F982877A40}"/>
                    </a:ext>
                  </a:extLst>
                </p:cNvPr>
                <p:cNvSpPr/>
                <p:nvPr/>
              </p:nvSpPr>
              <p:spPr>
                <a:xfrm>
                  <a:off x="3886199" y="9986212"/>
                  <a:ext cx="685800" cy="481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1" name="TextBox 40">
                <a:extLst>
                  <a:ext uri="{FF2B5EF4-FFF2-40B4-BE49-F238E27FC236}">
                    <a16:creationId xmlns:a16="http://schemas.microsoft.com/office/drawing/2014/main" id="{6871318A-D983-9D4A-BC42-CD52C35256ED}"/>
                  </a:ext>
                </a:extLst>
              </p:cNvPr>
              <p:cNvSpPr txBox="1"/>
              <p:nvPr/>
            </p:nvSpPr>
            <p:spPr>
              <a:xfrm>
                <a:off x="4114346" y="9856100"/>
                <a:ext cx="878767"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투자 건수</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42" name="TextBox 41">
                <a:extLst>
                  <a:ext uri="{FF2B5EF4-FFF2-40B4-BE49-F238E27FC236}">
                    <a16:creationId xmlns:a16="http://schemas.microsoft.com/office/drawing/2014/main" id="{25C4B38B-FDE8-6BD1-0DEF-D639C8476D8D}"/>
                  </a:ext>
                </a:extLst>
              </p:cNvPr>
              <p:cNvSpPr txBox="1"/>
              <p:nvPr/>
            </p:nvSpPr>
            <p:spPr>
              <a:xfrm>
                <a:off x="4114346" y="10168921"/>
                <a:ext cx="1160895"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초기 </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VC(Early,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sp>
            <p:nvSpPr>
              <p:cNvPr id="43" name="TextBox 42">
                <a:extLst>
                  <a:ext uri="{FF2B5EF4-FFF2-40B4-BE49-F238E27FC236}">
                    <a16:creationId xmlns:a16="http://schemas.microsoft.com/office/drawing/2014/main" id="{956FA34E-F723-B2CC-8717-53553060DDCE}"/>
                  </a:ext>
                </a:extLst>
              </p:cNvPr>
              <p:cNvSpPr txBox="1"/>
              <p:nvPr/>
            </p:nvSpPr>
            <p:spPr>
              <a:xfrm>
                <a:off x="4114346" y="10469711"/>
                <a:ext cx="1830950" cy="261610"/>
              </a:xfrm>
              <a:prstGeom prst="rect">
                <a:avLst/>
              </a:prstGeom>
              <a:noFill/>
            </p:spPr>
            <p:txBody>
              <a:bodyPr wrap="none" rtlCol="0">
                <a:spAutoFit/>
              </a:bodyPr>
              <a:lstStyle/>
              <a:p>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벤처성장</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(Venture Growth, </a:t>
                </a:r>
                <a:r>
                  <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우</a:t>
                </a:r>
                <a:r>
                  <a:rPr lang="en-US" altLang="ko-KR"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rPr>
                  <a:t>)</a:t>
                </a:r>
                <a:endParaRPr lang="ko-KR" altLang="en-US" sz="1100"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endParaRPr>
              </a:p>
            </p:txBody>
          </p:sp>
        </p:grpSp>
      </p:grpSp>
      <p:sp>
        <p:nvSpPr>
          <p:cNvPr id="7" name="사각형: 잘린 대각선 방향 모서리 6">
            <a:extLst>
              <a:ext uri="{FF2B5EF4-FFF2-40B4-BE49-F238E27FC236}">
                <a16:creationId xmlns:a16="http://schemas.microsoft.com/office/drawing/2014/main" id="{43EE587C-F18B-0177-0315-C72A4FAECFB3}"/>
              </a:ext>
            </a:extLst>
          </p:cNvPr>
          <p:cNvSpPr/>
          <p:nvPr/>
        </p:nvSpPr>
        <p:spPr>
          <a:xfrm flipH="1">
            <a:off x="728663" y="1985040"/>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VC </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투자 축소 가운데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AI·</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에너지</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a:t>
            </a:r>
            <a:r>
              <a:rPr lang="ko-KR" altLang="en-US" spc="-50" dirty="0" err="1">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클린테크</a:t>
            </a: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 등 관심</a:t>
            </a:r>
          </a:p>
        </p:txBody>
      </p:sp>
      <p:sp>
        <p:nvSpPr>
          <p:cNvPr id="14" name="사각형: 둥근 모서리 13">
            <a:extLst>
              <a:ext uri="{FF2B5EF4-FFF2-40B4-BE49-F238E27FC236}">
                <a16:creationId xmlns:a16="http://schemas.microsoft.com/office/drawing/2014/main" id="{99135D41-6E2A-4C06-6DB1-F4658FC17546}"/>
              </a:ext>
            </a:extLst>
          </p:cNvPr>
          <p:cNvSpPr/>
          <p:nvPr/>
        </p:nvSpPr>
        <p:spPr>
          <a:xfrm>
            <a:off x="4905375" y="7197525"/>
            <a:ext cx="558372" cy="236382"/>
          </a:xfrm>
          <a:prstGeom prst="roundRect">
            <a:avLst>
              <a:gd name="adj" fmla="val 50000"/>
            </a:avLst>
          </a:prstGeom>
          <a:solidFill>
            <a:srgbClr val="1E49E2"/>
          </a:solidFill>
          <a:ln>
            <a:solidFill>
              <a:srgbClr val="01219A"/>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400" dirty="0">
                <a:solidFill>
                  <a:schemeClr val="bg1"/>
                </a:solidFill>
                <a:latin typeface="KPMG Bold" panose="020B0803030202040204" pitchFamily="34" charset="0"/>
              </a:rPr>
              <a:t>1,861</a:t>
            </a:r>
            <a:endParaRPr lang="ko-KR" altLang="en-US" sz="1400" dirty="0">
              <a:solidFill>
                <a:schemeClr val="bg1"/>
              </a:solidFill>
              <a:latin typeface="KPMG Bold" panose="020B0803030202040204" pitchFamily="34" charset="0"/>
            </a:endParaRPr>
          </a:p>
        </p:txBody>
      </p:sp>
      <p:sp>
        <p:nvSpPr>
          <p:cNvPr id="15" name="사각형: 둥근 모서리 14">
            <a:extLst>
              <a:ext uri="{FF2B5EF4-FFF2-40B4-BE49-F238E27FC236}">
                <a16:creationId xmlns:a16="http://schemas.microsoft.com/office/drawing/2014/main" id="{1A67D2DC-5B21-B911-3B54-64F920C06CF7}"/>
              </a:ext>
            </a:extLst>
          </p:cNvPr>
          <p:cNvSpPr/>
          <p:nvPr/>
        </p:nvSpPr>
        <p:spPr>
          <a:xfrm>
            <a:off x="5487234" y="7424742"/>
            <a:ext cx="531732" cy="236137"/>
          </a:xfrm>
          <a:prstGeom prst="roundRect">
            <a:avLst>
              <a:gd name="adj" fmla="val 50000"/>
            </a:avLst>
          </a:prstGeom>
          <a:solidFill>
            <a:srgbClr val="66D4F9"/>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sz="1400" dirty="0">
                <a:solidFill>
                  <a:schemeClr val="bg1"/>
                </a:solidFill>
                <a:latin typeface="KPMG Bold" panose="020B0803030202040204" pitchFamily="34" charset="0"/>
              </a:rPr>
              <a:t>13.5</a:t>
            </a:r>
            <a:endParaRPr lang="ko-KR" altLang="en-US" sz="1400" dirty="0">
              <a:solidFill>
                <a:schemeClr val="bg1"/>
              </a:solidFill>
              <a:latin typeface="KPMG Bold" panose="020B0803030202040204" pitchFamily="34" charset="0"/>
            </a:endParaRPr>
          </a:p>
        </p:txBody>
      </p:sp>
    </p:spTree>
    <p:extLst>
      <p:ext uri="{BB962C8B-B14F-4D97-AF65-F5344CB8AC3E}">
        <p14:creationId xmlns:p14="http://schemas.microsoft.com/office/powerpoint/2010/main" val="600198291"/>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rimary_x0020_Owner_metalogix xmlns="1c657212-07cd-4eb2-8173-68663959c5b7">No Selection</Primary_x0020_Owner_metalogix>
    <Korean_x0020_Title xmlns="1c657212-07cd-4eb2-8173-68663959c5b7">20230823_GTL_2023년 2분기 글로벌 벤처투자 동향</Korean_x0020_Title>
    <Global_x0020_Country_metalogix xmlns="1c657212-07cd-4eb2-8173-68663959c5b7" xsi:nil="true"/>
    <Economy xmlns="1c657212-07cd-4eb2-8173-68663959c5b7" xsi:nil="true"/>
    <Publication_x0020_Date_metalogix xmlns="1c657212-07cd-4eb2-8173-68663959c5b7">2023-08-22T15:00:00+00:00</Publication_x0020_Date_metalogix>
    <KPMGGlobalThumbnailImage xmlns="1c657212-07cd-4eb2-8173-68663959c5b7">
      <Url xsi:nil="true"/>
      <Description xsi:nil="true"/>
    </KPMGGlobalThumbnailImage>
    <Content_x0020_Use_metalogix xmlns="1c657212-07cd-4eb2-8173-68663959c5b7" xsi:nil="true"/>
    <Language_metalogix xmlns="1c657212-07cd-4eb2-8173-68663959c5b7">Korean</Language_metalogix>
    <URL xmlns="http://schemas.microsoft.com/sharepoint/v3">
      <Url xsi:nil="true"/>
      <Description xsi:nil="true"/>
    </URL>
    <Audience_x0020_Level_metalogix xmlns="1c657212-07cd-4eb2-8173-68663959c5b7">All</Audience_x0020_Level_metalogix>
    <Category xmlns="1c657212-07cd-4eb2-8173-68663959c5b7">
      <Value>All</Value>
      <Value>Financial Services</Value>
    </Category>
    <Korean_x0020_Abstract xmlns="1c657212-07cd-4eb2-8173-68663959c5b7" xsi:nil="true"/>
    <Industry_x0020_Sector_x002f_SubSector_x0020_Selection_metalogix xmlns="1c657212-07cd-4eb2-8173-68663959c5b7" xsi:nil="true"/>
    <ERI_x0020_Report_x0020_Type xmlns="1c657212-07cd-4eb2-8173-68663959c5b7">Global Thought Leadership</ERI_x0020_Report_x0020_Type>
    <Function_x002f_Service_x002f_SubService_x0020_Selection_metalogix xmlns="1c657212-07cd-4eb2-8173-68663959c5b7" xsi:nil="true"/>
    <Media_x0020_Type_metalogix xmlns="1c657212-07cd-4eb2-8173-68663959c5b7">PPT</Media_x0020_Type_metalogix>
    <KPMGGlobalKeyContactPerson xmlns="1c657212-07cd-4eb2-8173-68663959c5b7">
      <UserInfo>
        <DisplayName/>
        <AccountId xsi:nil="true"/>
        <AccountType/>
      </UserInfo>
    </KPMGGlobalKeyContactPerson>
    <Region_kr xmlns="1c657212-07cd-4eb2-8173-68663959c5b7" xsi:nil="true"/>
    <Big_x0020_Thumbnail_x0020_Image xmlns="1c657212-07cd-4eb2-8173-68663959c5b7">
      <Url xsi:nil="true"/>
      <Description xsi:nil="true"/>
    </Big_x0020_Thumbnail_x0020_Imag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8007A509638504CA075577B0A78C43C" ma:contentTypeVersion="79" ma:contentTypeDescription="Create a new document." ma:contentTypeScope="" ma:versionID="f00120920bcee853da363c4d9d6a181b">
  <xsd:schema xmlns:xsd="http://www.w3.org/2001/XMLSchema" xmlns:xs="http://www.w3.org/2001/XMLSchema" xmlns:p="http://schemas.microsoft.com/office/2006/metadata/properties" xmlns:ns1="http://schemas.microsoft.com/sharepoint/v3" xmlns:ns3="1c657212-07cd-4eb2-8173-68663959c5b7" targetNamespace="http://schemas.microsoft.com/office/2006/metadata/properties" ma:root="true" ma:fieldsID="ff9733e702ec93a5e27b10f0a91b5c1f" ns1:_="" ns3:_="">
    <xsd:import namespace="http://schemas.microsoft.com/sharepoint/v3"/>
    <xsd:import namespace="1c657212-07cd-4eb2-8173-68663959c5b7"/>
    <xsd:element name="properties">
      <xsd:complexType>
        <xsd:sequence>
          <xsd:element name="documentManagement">
            <xsd:complexType>
              <xsd:all>
                <xsd:element ref="ns3:KPMGGlobalThumbnailImage" minOccurs="0"/>
                <xsd:element ref="ns3:KPMGGlobalKeyContactPerson" minOccurs="0"/>
                <xsd:element ref="ns1:URL" minOccurs="0"/>
                <xsd:element ref="ns3:Economy" minOccurs="0"/>
                <xsd:element ref="ns3:ERI_x0020_Report_x0020_Type" minOccurs="0"/>
                <xsd:element ref="ns3:Korean_x0020_Title" minOccurs="0"/>
                <xsd:element ref="ns3:Korean_x0020_Abstract" minOccurs="0"/>
                <xsd:element ref="ns3:Big_x0020_Thumbnail_x0020_Image" minOccurs="0"/>
                <xsd:element ref="ns3:Region_kr" minOccurs="0"/>
                <xsd:element ref="ns3:Industry_x0020_Sector_x002f_SubSector_x0020_Selection_metalogix" minOccurs="0"/>
                <xsd:element ref="ns3:Function_x002f_Service_x002f_SubService_x0020_Selection_metalogix" minOccurs="0"/>
                <xsd:element ref="ns3:Language_metalogix" minOccurs="0"/>
                <xsd:element ref="ns3:Media_x0020_Type_metalogix" minOccurs="0"/>
                <xsd:element ref="ns3:Global_x0020_Country_metalogix" minOccurs="0"/>
                <xsd:element ref="ns3:Audience_x0020_Level_metalogix" minOccurs="0"/>
                <xsd:element ref="ns3:Content_x0020_Use_metalogix" minOccurs="0"/>
                <xsd:element ref="ns3:Primary_x0020_Owner_metalogix" minOccurs="0"/>
                <xsd:element ref="ns3:Publication_x0020_Date_metalogix" minOccurs="0"/>
                <xsd:element ref="ns3:Category"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13" nillable="true" ma:displayName="URL" ma:format="Hyperlink" ma:internalName="URL"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c657212-07cd-4eb2-8173-68663959c5b7" elementFormDefault="qualified">
    <xsd:import namespace="http://schemas.microsoft.com/office/2006/documentManagement/types"/>
    <xsd:import namespace="http://schemas.microsoft.com/office/infopath/2007/PartnerControls"/>
    <xsd:element name="KPMGGlobalThumbnailImage" ma:index="11" nillable="true" ma:displayName="Thumbnail Image" ma:description="This field is to associate a visual identify of the content&#10;&#10;이미지 저장하는 곳: https://intra.aspac.kpmg.com/sites/kr/ERI/TLimage/Forms/AllItems.aspx" ma:format="Image" ma:internalName="KPMGGlobalThumbnail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KPMGGlobalKeyContactPerson" ma:index="12" nillable="true" ma:displayName="Key Contact Person" ma:description="In addition to the Author field helps identify the Author/Creator/Publisher of the document/content publication. The Key Contact Person field is resulting in end users of the content not able to reach out to the team who helped created the content" ma:list="UserInfo" ma:SharePointGroup="0" ma:internalName="KPMGGlobalKeyContactPerson" ma:readOnly="false" ma:showField="NameWithPictur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conomy" ma:index="14" nillable="true" ma:displayName="Macro Economy" ma:internalName="Economy" ma:readOnly="false">
      <xsd:complexType>
        <xsd:complexContent>
          <xsd:extension base="dms:MultiChoice">
            <xsd:sequence>
              <xsd:element name="Value" maxOccurs="unbounded" minOccurs="0" nillable="true">
                <xsd:simpleType>
                  <xsd:restriction base="dms:Choice">
                    <xsd:enumeration value="국내외경제동향"/>
                  </xsd:restriction>
                </xsd:simpleType>
              </xsd:element>
            </xsd:sequence>
          </xsd:extension>
        </xsd:complexContent>
      </xsd:complexType>
    </xsd:element>
    <xsd:element name="ERI_x0020_Report_x0020_Type" ma:index="15" nillable="true" ma:displayName="ERI Report Type" ma:format="Dropdown" ma:internalName="ERI_x0020_Report_x0020_Type">
      <xsd:simpleType>
        <xsd:restriction base="dms:Choice">
          <xsd:enumeration value="(External Publication)"/>
          <xsd:enumeration value="Samjong Insight"/>
          <xsd:enumeration value="Issue Monitor"/>
          <xsd:enumeration value="Journal Review"/>
          <xsd:enumeration value="Book(단행본)"/>
          <xsd:enumeration value="(Internal Material)"/>
          <xsd:enumeration value="Global Thought Leadership"/>
          <xsd:enumeration value="Market Frontier"/>
          <xsd:enumeration value="Industry Profile"/>
          <xsd:enumeration value="Discussion memo"/>
          <xsd:enumeration value="Morning Briefing"/>
          <xsd:enumeration value="NK Insight"/>
          <xsd:enumeration value="Business Focus"/>
        </xsd:restriction>
      </xsd:simpleType>
    </xsd:element>
    <xsd:element name="Korean_x0020_Title" ma:index="16" nillable="true" ma:displayName="Report Title" ma:description="구 Korea Title 항목입니다." ma:indexed="true" ma:internalName="Korean_x0020_Title" ma:readOnly="false">
      <xsd:simpleType>
        <xsd:restriction base="dms:Text">
          <xsd:maxLength value="255"/>
        </xsd:restriction>
      </xsd:simpleType>
    </xsd:element>
    <xsd:element name="Korean_x0020_Abstract" ma:index="17" nillable="true" ma:displayName="Korean Abstract" ma:internalName="Korean_x0020_Abstract" ma:readOnly="false">
      <xsd:simpleType>
        <xsd:restriction base="dms:Note"/>
      </xsd:simpleType>
    </xsd:element>
    <xsd:element name="Big_x0020_Thumbnail_x0020_Image" ma:index="18" nillable="true" ma:displayName="Big Thumbnail Image" ma:description="Do Not Use" ma:format="Image" ma:internalName="Big_x0020_Thumbnail_x0020_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Region_kr" ma:index="19" nillable="true" ma:displayName="Local Information" ma:description="다중 선택이 가능하도록 생성 0422" ma:internalName="Region_kr" ma:readOnly="false">
      <xsd:complexType>
        <xsd:complexContent>
          <xsd:extension base="dms:MultiChoice">
            <xsd:sequence>
              <xsd:element name="Value" maxOccurs="unbounded" minOccurs="0" nillable="true">
                <xsd:simpleType>
                  <xsd:restriction base="dms:Choice">
                    <xsd:enumeration value="Global"/>
                    <xsd:enumeration value="Asia"/>
                    <xsd:enumeration value="America"/>
                    <xsd:enumeration value="Europe"/>
                    <xsd:enumeration value="MENA(Middle East &amp; Africa)"/>
                  </xsd:restriction>
                </xsd:simpleType>
              </xsd:element>
            </xsd:sequence>
          </xsd:extension>
        </xsd:complexContent>
      </xsd:complexType>
    </xsd:element>
    <xsd:element name="Industry_x0020_Sector_x002f_SubSector_x0020_Selection_metalogix" ma:index="20" nillable="true" ma:displayName="Industry Sector/SubSector Selection_metalogix" ma:description="* 구 작성 창입니다. 입력하지 않는 란입니다." ma:internalName="Industry_x0020_Sector_x002f_SubSector_x0020_Selection_metalogix" ma:readOnly="false">
      <xsd:simpleType>
        <xsd:restriction base="dms:Note"/>
      </xsd:simpleType>
    </xsd:element>
    <xsd:element name="Function_x002f_Service_x002f_SubService_x0020_Selection_metalogix" ma:index="21" nillable="true" ma:displayName="Function/Service/SubService Selection_metalogix" ma:description="* 구 작성 창입니다. 입력하지 않는 란입니다." ma:internalName="Function_x002f_Service_x002f_SubService_x0020_Selection_metalogix" ma:readOnly="false">
      <xsd:simpleType>
        <xsd:restriction base="dms:Note"/>
      </xsd:simpleType>
    </xsd:element>
    <xsd:element name="Language_metalogix" ma:index="22" nillable="true" ma:displayName="Language" ma:default="Korean" ma:format="Dropdown" ma:internalName="Language_metalogix" ma:readOnly="false">
      <xsd:simpleType>
        <xsd:union memberTypes="dms:Text">
          <xsd:simpleType>
            <xsd:restriction base="dms:Choice">
              <xsd:enumeration value="Korean"/>
              <xsd:enumeration value="English"/>
            </xsd:restriction>
          </xsd:simpleType>
        </xsd:union>
      </xsd:simpleType>
    </xsd:element>
    <xsd:element name="Media_x0020_Type_metalogix" ma:index="23" nillable="true" ma:displayName="Media Type" ma:default="PDF" ma:format="RadioButtons" ma:internalName="Media_x0020_Type_metalogix" ma:readOnly="false">
      <xsd:simpleType>
        <xsd:union memberTypes="dms:Text">
          <xsd:simpleType>
            <xsd:restriction base="dms:Choice">
              <xsd:enumeration value="DOC"/>
              <xsd:enumeration value="MSG"/>
              <xsd:enumeration value="PDF"/>
              <xsd:enumeration value="PPT"/>
              <xsd:enumeration value="TXT"/>
            </xsd:restriction>
          </xsd:simpleType>
        </xsd:union>
      </xsd:simpleType>
    </xsd:element>
    <xsd:element name="Global_x0020_Country_metalogix" ma:index="24" nillable="true" ma:displayName="Global Country" ma:description="Identifies the Country who owns the content and where it was created" ma:internalName="Global_x0020_Country_metalogix" ma:readOnly="false">
      <xsd:simpleType>
        <xsd:restriction base="dms:Text">
          <xsd:maxLength value="255"/>
        </xsd:restriction>
      </xsd:simpleType>
    </xsd:element>
    <xsd:element name="Audience_x0020_Level_metalogix" ma:index="25" nillable="true" ma:displayName="Audience Level" ma:default="All" ma:description="All, Partner, Sr. Mgr., Mgr., Associate" ma:format="Dropdown" ma:internalName="Audience_x0020_Level_metalogix" ma:readOnly="false">
      <xsd:simpleType>
        <xsd:restriction base="dms:Choice">
          <xsd:enumeration value="All"/>
          <xsd:enumeration value="Partner"/>
          <xsd:enumeration value="Sr. Mgr."/>
          <xsd:enumeration value="Mgr."/>
          <xsd:enumeration value="Associate"/>
        </xsd:restriction>
      </xsd:simpleType>
    </xsd:element>
    <xsd:element name="Content_x0020_Use_metalogix" ma:index="26" nillable="true" ma:displayName="Content Use" ma:description="Select 'Internal' for internal use only or 'Internal/External' for public use" ma:format="Dropdown" ma:internalName="Content_x0020_Use_metalogix" ma:readOnly="false">
      <xsd:simpleType>
        <xsd:restriction base="dms:Choice">
          <xsd:enumeration value="Internal"/>
          <xsd:enumeration value="Internal/External'"/>
        </xsd:restriction>
      </xsd:simpleType>
    </xsd:element>
    <xsd:element name="Primary_x0020_Owner_metalogix" ma:index="27" nillable="true" ma:displayName="Primary Owner" ma:default="No Selection" ma:description="Identifies the function, industry, business group which owns the content" ma:format="Dropdown" ma:internalName="Primary_x0020_Owner_metalogix" ma:readOnly="false">
      <xsd:simpleType>
        <xsd:restriction base="dms:Choice">
          <xsd:enumeration value="No Selection"/>
          <xsd:enumeration value="Advisory"/>
          <xsd:enumeration value="Audit"/>
          <xsd:enumeration value="Communucations"/>
          <xsd:enumeration value="Finance and Administration"/>
          <xsd:enumeration value="Human Resources"/>
          <xsd:enumeration value="Information Technology"/>
          <xsd:enumeration value="Knowledge Management"/>
          <xsd:enumeration value="Learning &amp; Development"/>
          <xsd:enumeration value="Legal Services"/>
          <xsd:enumeration value="Marketing"/>
          <xsd:enumeration value="Quality &amp; Risk Management"/>
          <xsd:enumeration value="Research"/>
          <xsd:enumeration value="Tax"/>
        </xsd:restriction>
      </xsd:simpleType>
    </xsd:element>
    <xsd:element name="Publication_x0020_Date_metalogix" ma:index="28" nillable="true" ma:displayName="Publication Date" ma:description="Date the content was published" ma:format="DateOnly" ma:internalName="Publication_x0020_Date_metalogix" ma:readOnly="false">
      <xsd:simpleType>
        <xsd:restriction base="dms:DateTime"/>
      </xsd:simpleType>
    </xsd:element>
    <xsd:element name="Category" ma:index="32" nillable="true" ma:displayName="Category" ma:default="All" ma:description="FS/CM/IM/IGH/TMT에서 문서가 보여야 하는 경우 필수로 입력합니다.&#10;입력되지 않은 값은 각각의 페이지에서 표시되지 않습니다." ma:internalName="Category" ma:readOnly="false">
      <xsd:complexType>
        <xsd:complexContent>
          <xsd:extension base="dms:MultiChoiceFillIn">
            <xsd:sequence>
              <xsd:element name="Value" maxOccurs="unbounded" minOccurs="0" nillable="true">
                <xsd:simpleType>
                  <xsd:union memberTypes="dms:Text">
                    <xsd:simpleType>
                      <xsd:restriction base="dms:Choice">
                        <xsd:enumeration value="All"/>
                        <xsd:enumeration value="Consumer Markets"/>
                        <xsd:enumeration value="Financial Services"/>
                        <xsd:enumeration value="Industrial Markets"/>
                        <xsd:enumeration value="Infrastructure, Government and Healthcare"/>
                        <xsd:enumeration value="Technology, Media &amp; Telecommunications"/>
                        <xsd:enumeration value="M&amp;A"/>
                      </xsd:restriction>
                    </xsd:simpleType>
                  </xsd:union>
                </xsd:simpleType>
              </xsd:element>
            </xsd:sequence>
          </xsd:extension>
        </xsd:complexContent>
      </xsd:complexType>
    </xsd:element>
    <xsd:element name="MediaServiceMetadata" ma:index="34" nillable="true" ma:displayName="MediaServiceMetadata" ma:hidden="true" ma:internalName="MediaServiceMetadata" ma:readOnly="true">
      <xsd:simpleType>
        <xsd:restriction base="dms:Note"/>
      </xsd:simpleType>
    </xsd:element>
    <xsd:element name="MediaServiceFastMetadata" ma:index="35" nillable="true" ma:displayName="MediaServiceFastMetadata" ma:hidden="true" ma:internalName="MediaServiceFastMetadata" ma:readOnly="true">
      <xsd:simpleType>
        <xsd:restriction base="dms:Note"/>
      </xsd:simpleType>
    </xsd:element>
    <xsd:element name="MediaServiceObjectDetectorVersions" ma:index="3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0" ma:displayName="Comments"/>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88044C-D3C5-4E5C-8B9F-18E51073492A}">
  <ds:schemaRefs>
    <ds:schemaRef ds:uri="http://schemas.microsoft.com/office/infopath/2007/PartnerControls"/>
    <ds:schemaRef ds:uri="http://purl.org/dc/elements/1.1/"/>
    <ds:schemaRef ds:uri="http://schemas.microsoft.com/sharepoint/v3"/>
    <ds:schemaRef ds:uri="http://purl.org/dc/dcmitype/"/>
    <ds:schemaRef ds:uri="http://purl.org/dc/terms/"/>
    <ds:schemaRef ds:uri="http://schemas.microsoft.com/office/2006/metadata/properties"/>
    <ds:schemaRef ds:uri="http://schemas.microsoft.com/office/2006/documentManagement/types"/>
    <ds:schemaRef ds:uri="http://schemas.openxmlformats.org/package/2006/metadata/core-properties"/>
    <ds:schemaRef ds:uri="1c657212-07cd-4eb2-8173-68663959c5b7"/>
    <ds:schemaRef ds:uri="http://www.w3.org/XML/1998/namespace"/>
  </ds:schemaRefs>
</ds:datastoreItem>
</file>

<file path=customXml/itemProps2.xml><?xml version="1.0" encoding="utf-8"?>
<ds:datastoreItem xmlns:ds="http://schemas.openxmlformats.org/officeDocument/2006/customXml" ds:itemID="{93CF82A5-8443-49FB-A92B-F67F2BDAB13F}"/>
</file>

<file path=customXml/itemProps3.xml><?xml version="1.0" encoding="utf-8"?>
<ds:datastoreItem xmlns:ds="http://schemas.openxmlformats.org/officeDocument/2006/customXml" ds:itemID="{7C6003FD-FB82-46C7-A104-1946A7823A6D}">
  <ds:schemaRefs>
    <ds:schemaRef ds:uri="http://schemas.microsoft.com/sharepoint/v3/contenttype/forms"/>
  </ds:schemaRefs>
</ds:datastoreItem>
</file>

<file path=docMetadata/LabelInfo.xml><?xml version="1.0" encoding="utf-8"?>
<clbl:labelList xmlns:clbl="http://schemas.microsoft.com/office/2020/mipLabelMetadata">
  <clbl:label id="{deff24bb-2089-4400-8c8e-f71e680378b2}" enabled="0" method="" siteId="{deff24bb-2089-4400-8c8e-f71e680378b2}" removed="1"/>
</clbl:labelList>
</file>

<file path=docProps/app.xml><?xml version="1.0" encoding="utf-8"?>
<Properties xmlns="http://schemas.openxmlformats.org/officeDocument/2006/extended-properties" xmlns:vt="http://schemas.openxmlformats.org/officeDocument/2006/docPropsVTypes">
  <Template>Office Theme</Template>
  <TotalTime>6066</TotalTime>
  <Words>1918</Words>
  <Application>Microsoft Office PowerPoint</Application>
  <PresentationFormat>와이드스크린</PresentationFormat>
  <Paragraphs>273</Paragraphs>
  <Slides>12</Slides>
  <Notes>1</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12</vt:i4>
      </vt:variant>
    </vt:vector>
  </HeadingPairs>
  <TitlesOfParts>
    <vt:vector size="22" baseType="lpstr">
      <vt:lpstr>Arial MT</vt:lpstr>
      <vt:lpstr>KoPub돋움체 Bold</vt:lpstr>
      <vt:lpstr>KoPub돋움체 Medium</vt:lpstr>
      <vt:lpstr>맑은 고딕</vt:lpstr>
      <vt:lpstr>Arial</vt:lpstr>
      <vt:lpstr>Calibri</vt:lpstr>
      <vt:lpstr>Calibri Light</vt:lpstr>
      <vt:lpstr>KPMG Bold</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20230823_GTL_2023년 2분기 글로벌 벤처투자 동향</dc:title>
  <dc:creator>삼정kpmg 경제연구원</dc:creator>
  <cp:lastModifiedBy>Lee, Ji-Soo (KR/ERI)</cp:lastModifiedBy>
  <cp:revision>1142</cp:revision>
  <dcterms:created xsi:type="dcterms:W3CDTF">2023-04-25T09:37:50Z</dcterms:created>
  <dcterms:modified xsi:type="dcterms:W3CDTF">2023-08-24T00:07:48Z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0x01010078007A509638504CA075577B0A78C43C</vt:lpwstr>
  </property>
  <property fmtid="{D5CDD505-2E9C-101B-9397-08002B2CF9AE}" pid="3" name="MediaServiceImageTags">
    <vt:lpwstr/>
  </property>
</Properties>
</file>