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4212" r:id="rId4"/>
  </p:sldMasterIdLst>
  <p:notesMasterIdLst>
    <p:notesMasterId r:id="rId30"/>
  </p:notesMasterIdLst>
  <p:handoutMasterIdLst>
    <p:handoutMasterId r:id="rId31"/>
  </p:handoutMasterIdLst>
  <p:sldIdLst>
    <p:sldId id="2719" r:id="rId5"/>
    <p:sldId id="325" r:id="rId6"/>
    <p:sldId id="2762" r:id="rId7"/>
    <p:sldId id="2715" r:id="rId8"/>
    <p:sldId id="2746" r:id="rId9"/>
    <p:sldId id="2747" r:id="rId10"/>
    <p:sldId id="2748" r:id="rId11"/>
    <p:sldId id="2732" r:id="rId12"/>
    <p:sldId id="2733" r:id="rId13"/>
    <p:sldId id="2734" r:id="rId14"/>
    <p:sldId id="2728" r:id="rId15"/>
    <p:sldId id="2749" r:id="rId16"/>
    <p:sldId id="2750" r:id="rId17"/>
    <p:sldId id="2751" r:id="rId18"/>
    <p:sldId id="2752" r:id="rId19"/>
    <p:sldId id="2753" r:id="rId20"/>
    <p:sldId id="2754" r:id="rId21"/>
    <p:sldId id="2729" r:id="rId22"/>
    <p:sldId id="2756" r:id="rId23"/>
    <p:sldId id="2757" r:id="rId24"/>
    <p:sldId id="2758" r:id="rId25"/>
    <p:sldId id="2761" r:id="rId26"/>
    <p:sldId id="2759" r:id="rId27"/>
    <p:sldId id="2760" r:id="rId28"/>
    <p:sldId id="2725" r:id="rId29"/>
  </p:sldIdLst>
  <p:sldSz cx="9906000" cy="6858000" type="A4"/>
  <p:notesSz cx="6797675" cy="9872663"/>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표지" id="{E970A78D-25F2-4A00-AB5A-C662BD08997A}">
          <p14:sldIdLst>
            <p14:sldId id="2719"/>
          </p14:sldIdLst>
        </p14:section>
        <p14:section name="목차" id="{398F9FB4-8F10-4DE0-9EC7-0E12F260508C}">
          <p14:sldIdLst>
            <p14:sldId id="325"/>
            <p14:sldId id="2762"/>
          </p14:sldIdLst>
        </p14:section>
        <p14:section name="I. 글로벌 핀테크 투자 동향" id="{5A256F57-1DE4-4767-8F3E-C14F3B9B0864}">
          <p14:sldIdLst>
            <p14:sldId id="2715"/>
            <p14:sldId id="2746"/>
            <p14:sldId id="2747"/>
            <p14:sldId id="2748"/>
            <p14:sldId id="2732"/>
            <p14:sldId id="2733"/>
            <p14:sldId id="2734"/>
          </p14:sldIdLst>
        </p14:section>
        <p14:section name="II. 섹터별 핀테크 투자 동향" id="{9EE3406A-BE54-4E50-B99F-EC7567852C40}">
          <p14:sldIdLst>
            <p14:sldId id="2728"/>
            <p14:sldId id="2749"/>
            <p14:sldId id="2750"/>
            <p14:sldId id="2751"/>
            <p14:sldId id="2752"/>
            <p14:sldId id="2753"/>
            <p14:sldId id="2754"/>
          </p14:sldIdLst>
        </p14:section>
        <p14:section name="III. 지역별 핀테크 투자 동향" id="{FA183D65-EC57-484A-958F-78CD66574BE0}">
          <p14:sldIdLst>
            <p14:sldId id="2729"/>
            <p14:sldId id="2756"/>
            <p14:sldId id="2757"/>
            <p14:sldId id="2758"/>
            <p14:sldId id="2761"/>
            <p14:sldId id="2759"/>
            <p14:sldId id="2760"/>
          </p14:sldIdLst>
        </p14:section>
        <p14:section name="Business Contacts" id="{2649F010-5586-4998-950D-62B667F9CA53}">
          <p14:sldIdLst>
            <p14:sldId id="2725"/>
          </p14:sldIdLst>
        </p14:section>
      </p14:sectionLst>
    </p:ext>
    <p:ext uri="{EFAFB233-063F-42B5-8137-9DF3F51BA10A}">
      <p15:sldGuideLst xmlns:p15="http://schemas.microsoft.com/office/powerpoint/2012/main">
        <p15:guide id="1" orient="horz" pos="572"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Ki-Bum (KR/ERI)" initials="KK(" lastIdx="1" clrIdx="0">
    <p:extLst>
      <p:ext uri="{19B8F6BF-5375-455C-9EA6-DF929625EA0E}">
        <p15:presenceInfo xmlns:p15="http://schemas.microsoft.com/office/powerpoint/2012/main" userId="S::kkim28@kr.kpmg.com::93a05624-2d57-40b1-8485-6140a98df9d7" providerId="AD"/>
      </p:ext>
    </p:extLst>
  </p:cmAuthor>
  <p:cmAuthor id="2" name="Lee, Hyo-Jung Jenny (KR/ERI)" initials="LHJ(" lastIdx="1" clrIdx="1">
    <p:extLst>
      <p:ext uri="{19B8F6BF-5375-455C-9EA6-DF929625EA0E}">
        <p15:presenceInfo xmlns:p15="http://schemas.microsoft.com/office/powerpoint/2012/main" userId="S::hyojunglee@kr.kpmg.com::8fb11eb8-8f0d-4526-8076-aa6a881217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E6DF"/>
    <a:srgbClr val="00338D"/>
    <a:srgbClr val="D9D9D9"/>
    <a:srgbClr val="FEAED7"/>
    <a:srgbClr val="A5B6F3"/>
    <a:srgbClr val="63EBDA"/>
    <a:srgbClr val="6826E8"/>
    <a:srgbClr val="D2DBF9"/>
    <a:srgbClr val="7892EE"/>
    <a:srgbClr val="33C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11207-2121-4EE0-AEE6-B5BCBD5C54A5}" v="2" dt="2023-09-04T00:18:55.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6196" autoAdjust="0"/>
  </p:normalViewPr>
  <p:slideViewPr>
    <p:cSldViewPr snapToGrid="0">
      <p:cViewPr varScale="1">
        <p:scale>
          <a:sx n="110" d="100"/>
          <a:sy n="110" d="100"/>
        </p:scale>
        <p:origin x="1626" y="108"/>
      </p:cViewPr>
      <p:guideLst>
        <p:guide orient="horz" pos="572"/>
        <p:guide pos="312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78" d="100"/>
          <a:sy n="78" d="100"/>
        </p:scale>
        <p:origin x="312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총 투자 활동(VC, PE 및 M&amp;A)</a:t>
            </a:r>
          </a:p>
        </c:rich>
      </c:tx>
      <c:layout>
        <c:manualLayout>
          <c:xMode val="edge"/>
          <c:yMode val="edge"/>
          <c:x val="0.12120486628360644"/>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ED82-4D9E-BE3F-5BF7B24244F5}"/>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ED82-4D9E-BE3F-5BF7B24244F5}"/>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138.80000000000001</c:v>
                </c:pt>
                <c:pt idx="1">
                  <c:v>247.2</c:v>
                </c:pt>
                <c:pt idx="2">
                  <c:v>209.3</c:v>
                </c:pt>
                <c:pt idx="3">
                  <c:v>52.4</c:v>
                </c:pt>
              </c:numCache>
            </c:numRef>
          </c:val>
          <c:extLst>
            <c:ext xmlns:c16="http://schemas.microsoft.com/office/drawing/2014/chart" uri="{C3380CC4-5D6E-409C-BE32-E72D297353CC}">
              <c16:uniqueId val="{00000002-ED82-4D9E-BE3F-5BF7B24244F5}"/>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ED82-4D9E-BE3F-5BF7B24244F5}"/>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dLbl>
              <c:idx val="2"/>
              <c:layout>
                <c:manualLayout>
                  <c:x val="-8.4279279279279362E-2"/>
                  <c:y val="-6.33574457470690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82-4D9E-BE3F-5BF7B24244F5}"/>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4739</c:v>
                </c:pt>
                <c:pt idx="1">
                  <c:v>7843</c:v>
                </c:pt>
                <c:pt idx="2">
                  <c:v>7143</c:v>
                </c:pt>
                <c:pt idx="3">
                  <c:v>2153</c:v>
                </c:pt>
              </c:numCache>
            </c:numRef>
          </c:val>
          <c:smooth val="0"/>
          <c:extLst>
            <c:ext xmlns:c16="http://schemas.microsoft.com/office/drawing/2014/chart" uri="{C3380CC4-5D6E-409C-BE32-E72D297353CC}">
              <c16:uniqueId val="{00000003-ED82-4D9E-BE3F-5BF7B24244F5}"/>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64922501241398878"/>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CVC</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 활동</a:t>
            </a:r>
          </a:p>
        </c:rich>
      </c:tx>
      <c:layout>
        <c:manualLayout>
          <c:xMode val="edge"/>
          <c:yMode val="edge"/>
          <c:x val="0.37611414856060993"/>
          <c:y val="3.503742094690239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8.592603103815423E-2"/>
          <c:y val="0.27141760257527558"/>
          <c:w val="0.81338714699082448"/>
          <c:h val="0.572028778868944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1-ED82-4D9E-BE3F-5BF7B24244F5}"/>
              </c:ext>
            </c:extLst>
          </c:dPt>
          <c:dLbls>
            <c:numFmt formatCode="#,##0.0_);[Red]\(#,##0.0\)" sourceLinked="0"/>
            <c:spPr>
              <a:noFill/>
              <a:ln>
                <a:noFill/>
              </a:ln>
              <a:effectLst/>
            </c:spPr>
            <c:txPr>
              <a:bodyPr rot="-5400000" spcFirstLastPara="1" vertOverflow="ellipsis"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Sheet1!$B$2:$B$15</c:f>
              <c:numCache>
                <c:formatCode>0.0</c:formatCode>
                <c:ptCount val="14"/>
                <c:pt idx="0">
                  <c:v>8.7515634874324224</c:v>
                </c:pt>
                <c:pt idx="1">
                  <c:v>5.080741189524411</c:v>
                </c:pt>
                <c:pt idx="2">
                  <c:v>6.7676467349673821</c:v>
                </c:pt>
                <c:pt idx="3">
                  <c:v>6.5189808724161802</c:v>
                </c:pt>
                <c:pt idx="4">
                  <c:v>13.393395084321199</c:v>
                </c:pt>
                <c:pt idx="5">
                  <c:v>14.056557903660043</c:v>
                </c:pt>
                <c:pt idx="6">
                  <c:v>18.683000866399919</c:v>
                </c:pt>
                <c:pt idx="7">
                  <c:v>16.654648706791942</c:v>
                </c:pt>
                <c:pt idx="8">
                  <c:v>18.493222903040234</c:v>
                </c:pt>
                <c:pt idx="9">
                  <c:v>12.95238752591381</c:v>
                </c:pt>
                <c:pt idx="10">
                  <c:v>6.7038244676609109</c:v>
                </c:pt>
                <c:pt idx="11">
                  <c:v>5.5665051045351017</c:v>
                </c:pt>
                <c:pt idx="12">
                  <c:v>6.9743637810688801</c:v>
                </c:pt>
                <c:pt idx="13">
                  <c:v>9.7156462087248592</c:v>
                </c:pt>
              </c:numCache>
            </c:numRef>
          </c:val>
          <c:extLst>
            <c:ext xmlns:c16="http://schemas.microsoft.com/office/drawing/2014/chart" uri="{C3380CC4-5D6E-409C-BE32-E72D297353CC}">
              <c16:uniqueId val="{00000002-ED82-4D9E-BE3F-5BF7B24244F5}"/>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Sheet1!$A$2:$A$15</c15:sqref>
                        </c15:formulaRef>
                      </c:ext>
                    </c:extLst>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extLst>
                      <c:ext uri="{02D57815-91ED-43cb-92C2-25804820EDAC}">
                        <c15:formulaRef>
                          <c15:sqref>Sheet1!$C$2:$C$15</c15:sqref>
                        </c15:formulaRef>
                      </c:ext>
                    </c:extLst>
                    <c:numCache>
                      <c:formatCode>General</c:formatCode>
                      <c:ptCount val="14"/>
                    </c:numCache>
                  </c:numRef>
                </c:val>
                <c:extLst>
                  <c:ext xmlns:c16="http://schemas.microsoft.com/office/drawing/2014/chart" uri="{C3380CC4-5D6E-409C-BE32-E72D297353CC}">
                    <c16:uniqueId val="{00000004-ED82-4D9E-BE3F-5BF7B24244F5}"/>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Sheet1!$D$2:$D$15</c:f>
              <c:numCache>
                <c:formatCode>General</c:formatCode>
                <c:ptCount val="14"/>
                <c:pt idx="0">
                  <c:v>232</c:v>
                </c:pt>
                <c:pt idx="1">
                  <c:v>225</c:v>
                </c:pt>
                <c:pt idx="2">
                  <c:v>241</c:v>
                </c:pt>
                <c:pt idx="3">
                  <c:v>310</c:v>
                </c:pt>
                <c:pt idx="4">
                  <c:v>444</c:v>
                </c:pt>
                <c:pt idx="5">
                  <c:v>537</c:v>
                </c:pt>
                <c:pt idx="6">
                  <c:v>554</c:v>
                </c:pt>
                <c:pt idx="7">
                  <c:v>584</c:v>
                </c:pt>
                <c:pt idx="8">
                  <c:v>680</c:v>
                </c:pt>
                <c:pt idx="9">
                  <c:v>504</c:v>
                </c:pt>
                <c:pt idx="10">
                  <c:v>395</c:v>
                </c:pt>
                <c:pt idx="11">
                  <c:v>308</c:v>
                </c:pt>
                <c:pt idx="12">
                  <c:v>273</c:v>
                </c:pt>
                <c:pt idx="13">
                  <c:v>214</c:v>
                </c:pt>
              </c:numCache>
            </c:numRef>
          </c:val>
          <c:smooth val="0"/>
          <c:extLst>
            <c:ext xmlns:c16="http://schemas.microsoft.com/office/drawing/2014/chart" uri="{C3380CC4-5D6E-409C-BE32-E72D297353CC}">
              <c16:uniqueId val="{00000003-ED82-4D9E-BE3F-5BF7B24244F5}"/>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64922501241398878"/>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지급결제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5700738796539324"/>
          <c:y val="3.5037457912457916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29.8</c:v>
                </c:pt>
                <c:pt idx="1">
                  <c:v>57.5</c:v>
                </c:pt>
                <c:pt idx="2">
                  <c:v>56.3</c:v>
                </c:pt>
                <c:pt idx="3">
                  <c:v>16.2</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3"/>
              <c:layout>
                <c:manualLayout>
                  <c:x val="-4.5224326860712268E-2"/>
                  <c:y val="-6.85796813878208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E1B-4602-AF3B-A458A994AE59}"/>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698</c:v>
                </c:pt>
                <c:pt idx="1">
                  <c:v>1026</c:v>
                </c:pt>
                <c:pt idx="2">
                  <c:v>878</c:v>
                </c:pt>
                <c:pt idx="3">
                  <c:v>243</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인슈테크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5700738796539324"/>
          <c:y val="3.5037457912457916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15.6</c:v>
                </c:pt>
                <c:pt idx="1">
                  <c:v>12.1</c:v>
                </c:pt>
                <c:pt idx="2">
                  <c:v>6</c:v>
                </c:pt>
                <c:pt idx="3">
                  <c:v>4.7</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3"/>
              <c:layout>
                <c:manualLayout>
                  <c:x val="-4.5224326860712268E-2"/>
                  <c:y val="-5.99060285984675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3B8-4294-97B6-6D7E8526463F}"/>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364</c:v>
                </c:pt>
                <c:pt idx="1">
                  <c:v>518</c:v>
                </c:pt>
                <c:pt idx="2">
                  <c:v>394</c:v>
                </c:pt>
                <c:pt idx="3">
                  <c:v>128</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레그테크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5700738796539324"/>
          <c:y val="3.5037457912457916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layout>
                <c:manualLayout>
                  <c:x val="0"/>
                  <c:y val="4.3220060588082657E-2"/>
                </c:manualLayout>
              </c:layout>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11</c:v>
                </c:pt>
                <c:pt idx="1">
                  <c:v>12</c:v>
                </c:pt>
                <c:pt idx="2">
                  <c:v>20.9</c:v>
                </c:pt>
                <c:pt idx="3">
                  <c:v>1.1000000000000001</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4.5224326860712323E-2"/>
                  <c:y val="-2.8102635037505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C53-4BE4-AA81-D1AFEF3DEAFF}"/>
                </c:ext>
              </c:extLst>
            </c:dLbl>
            <c:dLbl>
              <c:idx val="3"/>
              <c:layout>
                <c:manualLayout>
                  <c:x val="-4.5224326860712268E-2"/>
                  <c:y val="-5.70148110020164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512-4C35-A544-9AF2E7B71F97}"/>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294</c:v>
                </c:pt>
                <c:pt idx="1">
                  <c:v>411</c:v>
                </c:pt>
                <c:pt idx="2">
                  <c:v>369</c:v>
                </c:pt>
                <c:pt idx="3">
                  <c:v>121</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max val="45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사이버보안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5700738796539324"/>
          <c:y val="3.5037457912457916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c:v>
                </c:pt>
                <c:pt idx="1">
                  <c:v>4.3</c:v>
                </c:pt>
                <c:pt idx="2">
                  <c:v>1.5</c:v>
                </c:pt>
                <c:pt idx="3">
                  <c:v>0.9</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3.8547722422977132E-2"/>
                  <c:y val="-2.52114174410538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D71-43BF-9DDA-9596083D8D57}"/>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59</c:v>
                </c:pt>
                <c:pt idx="1">
                  <c:v>63</c:v>
                </c:pt>
                <c:pt idx="2">
                  <c:v>82</c:v>
                </c:pt>
                <c:pt idx="3">
                  <c:v>25</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웰스테크</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5700738796539324"/>
          <c:y val="3.5037457912457916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0.2</c:v>
                </c:pt>
                <c:pt idx="1">
                  <c:v>1.7</c:v>
                </c:pt>
                <c:pt idx="2">
                  <c:v>0.8</c:v>
                </c:pt>
                <c:pt idx="3">
                  <c:v>0.2</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3.8547722422977132E-2"/>
                  <c:y val="-2.60209583680601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A6D-4BDA-A1DB-D8806BF351BA}"/>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33</c:v>
                </c:pt>
                <c:pt idx="1">
                  <c:v>61</c:v>
                </c:pt>
                <c:pt idx="2">
                  <c:v>61</c:v>
                </c:pt>
                <c:pt idx="3">
                  <c:v>17</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블록체인</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가상자산 관련 글로벌 총 투자 활동(VC, PE 및 M&amp;A)</a:t>
            </a:r>
          </a:p>
          <a:p>
            <a:pPr>
              <a:defRPr lang="ko-KR" altLang="en-US" sz="80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-202</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a:t>
            </a:r>
            <a:endPar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c:rich>
      </c:tx>
      <c:layout>
        <c:manualLayout>
          <c:xMode val="edge"/>
          <c:yMode val="edge"/>
          <c:x val="0.20365428973060426"/>
          <c:y val="3.503745948026835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14386659960764589"/>
          <c:w val="0.76336516963157386"/>
          <c:h val="0.7851454248302776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rgbClr val="33C6F7"/>
              </a:solidFill>
              <a:ln>
                <a:noFill/>
              </a:ln>
              <a:effectLst/>
            </c:spPr>
            <c:extLst>
              <c:ext xmlns:c16="http://schemas.microsoft.com/office/drawing/2014/chart" uri="{C3380CC4-5D6E-409C-BE32-E72D297353CC}">
                <c16:uniqueId val="{00000001-664B-44C7-8327-64D2E94A4D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664B-44C7-8327-64D2E94A4D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6.1</c:v>
                </c:pt>
                <c:pt idx="1">
                  <c:v>29.8</c:v>
                </c:pt>
                <c:pt idx="2">
                  <c:v>25.4</c:v>
                </c:pt>
                <c:pt idx="3">
                  <c:v>4.4000000000000004</c:v>
                </c:pt>
              </c:numCache>
            </c:numRef>
          </c:val>
          <c:extLst>
            <c:ext xmlns:c16="http://schemas.microsoft.com/office/drawing/2014/chart" uri="{C3380CC4-5D6E-409C-BE32-E72D297353CC}">
              <c16:uniqueId val="{00000002-664B-44C7-8327-64D2E94A4D2D}"/>
            </c:ext>
          </c:extLst>
        </c:ser>
        <c:dLbls>
          <c:showLegendKey val="0"/>
          <c:showVal val="0"/>
          <c:showCatName val="0"/>
          <c:showSerName val="0"/>
          <c:showPercent val="0"/>
          <c:showBubbleSize val="0"/>
        </c:dLbls>
        <c:gapWidth val="15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664B-44C7-8327-64D2E94A4D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0"/>
              <c:layout>
                <c:manualLayout>
                  <c:x val="-5.7080568530127135E-2"/>
                  <c:y val="-3.38850702304073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090-40C5-8215-317CFAAB1044}"/>
                </c:ext>
              </c:extLst>
            </c:dLbl>
            <c:dLbl>
              <c:idx val="3"/>
              <c:layout>
                <c:manualLayout>
                  <c:x val="-3.6332145608651133E-2"/>
                  <c:y val="-3.67762878268584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090-40C5-8215-317CFAAB1044}"/>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785</c:v>
                </c:pt>
                <c:pt idx="1">
                  <c:v>1957</c:v>
                </c:pt>
                <c:pt idx="2">
                  <c:v>1880</c:v>
                </c:pt>
                <c:pt idx="3">
                  <c:v>536</c:v>
                </c:pt>
              </c:numCache>
            </c:numRef>
          </c:val>
          <c:smooth val="0"/>
          <c:extLst>
            <c:ext xmlns:c16="http://schemas.microsoft.com/office/drawing/2014/chart" uri="{C3380CC4-5D6E-409C-BE32-E72D297353CC}">
              <c16:uniqueId val="{00000003-664B-44C7-8327-64D2E94A4D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23907164382229998"/>
          <c:y val="0.106768591336193"/>
          <c:w val="0.51274059492563429"/>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86FD-4A17-A88A-3B10C4E2B14C}"/>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95.8</c:v>
                </c:pt>
                <c:pt idx="1">
                  <c:v>118.5</c:v>
                </c:pt>
                <c:pt idx="2">
                  <c:v>93.8</c:v>
                </c:pt>
                <c:pt idx="3">
                  <c:v>36.1</c:v>
                </c:pt>
              </c:numCache>
            </c:numRef>
          </c:val>
          <c:extLst>
            <c:ext xmlns:c16="http://schemas.microsoft.com/office/drawing/2014/chart" uri="{C3380CC4-5D6E-409C-BE32-E72D297353CC}">
              <c16:uniqueId val="{00000002-86FD-4A17-A88A-3B10C4E2B14C}"/>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86FD-4A17-A88A-3B10C4E2B14C}"/>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0"/>
              <c:layout>
                <c:manualLayout>
                  <c:x val="-0.11359060210184947"/>
                  <c:y val="-0.1041870370370370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E10-4023-B386-F0BE6E6E1BF7}"/>
                </c:ext>
              </c:extLst>
            </c:dLbl>
            <c:dLbl>
              <c:idx val="2"/>
              <c:layout>
                <c:manualLayout>
                  <c:x val="-0.11359060210184944"/>
                  <c:y val="-5.40925925925926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6FD-4A17-A88A-3B10C4E2B14C}"/>
                </c:ext>
              </c:extLst>
            </c:dLbl>
            <c:dLbl>
              <c:idx val="3"/>
              <c:layout>
                <c:manualLayout>
                  <c:x val="-0.11359060210184944"/>
                  <c:y val="-0.1277055555555555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E10-4023-B386-F0BE6E6E1BF7}"/>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1972</c:v>
                </c:pt>
                <c:pt idx="1">
                  <c:v>3557</c:v>
                </c:pt>
                <c:pt idx="2">
                  <c:v>3325</c:v>
                </c:pt>
                <c:pt idx="3">
                  <c:v>1011</c:v>
                </c:pt>
              </c:numCache>
            </c:numRef>
          </c:val>
          <c:smooth val="0"/>
          <c:extLst>
            <c:ext xmlns:c16="http://schemas.microsoft.com/office/drawing/2014/chart" uri="{C3380CC4-5D6E-409C-BE32-E72D297353CC}">
              <c16:uniqueId val="{00000005-86FD-4A17-A88A-3B10C4E2B14C}"/>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max val="120"/>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30"/>
      </c:valAx>
      <c:valAx>
        <c:axId val="1150127103"/>
        <c:scaling>
          <c:orientation val="minMax"/>
          <c:max val="400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100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A6CF-4D97-9E36-DDF147552B34}"/>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68.2</c:v>
                </c:pt>
                <c:pt idx="1">
                  <c:v>40.5</c:v>
                </c:pt>
                <c:pt idx="2">
                  <c:v>43.5</c:v>
                </c:pt>
                <c:pt idx="3">
                  <c:v>19.3</c:v>
                </c:pt>
              </c:numCache>
            </c:numRef>
          </c:val>
          <c:extLst>
            <c:ext xmlns:c16="http://schemas.microsoft.com/office/drawing/2014/chart" uri="{C3380CC4-5D6E-409C-BE32-E72D297353CC}">
              <c16:uniqueId val="{00000002-A6CF-4D97-9E36-DDF147552B34}"/>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5-A6CF-4D97-9E36-DDF147552B34}"/>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3"/>
              <c:layout>
                <c:manualLayout>
                  <c:x val="-9.7168469198880239E-2"/>
                  <c:y val="-6.75319444444444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CF-4D97-9E36-DDF147552B34}"/>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300</c:v>
                </c:pt>
                <c:pt idx="1">
                  <c:v>518</c:v>
                </c:pt>
                <c:pt idx="2">
                  <c:v>379</c:v>
                </c:pt>
                <c:pt idx="3">
                  <c:v>127</c:v>
                </c:pt>
              </c:numCache>
            </c:numRef>
          </c:val>
          <c:smooth val="0"/>
          <c:extLst>
            <c:ext xmlns:c16="http://schemas.microsoft.com/office/drawing/2014/chart" uri="{C3380CC4-5D6E-409C-BE32-E72D297353CC}">
              <c16:uniqueId val="{00000004-A6CF-4D97-9E36-DDF147552B34}"/>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20"/>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EE27-449E-9B46-C0CB3FAE26B0}"/>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26</c:v>
                </c:pt>
                <c:pt idx="1">
                  <c:v>68.5</c:v>
                </c:pt>
                <c:pt idx="2">
                  <c:v>44.6</c:v>
                </c:pt>
                <c:pt idx="3">
                  <c:v>16</c:v>
                </c:pt>
              </c:numCache>
            </c:numRef>
          </c:val>
          <c:extLst>
            <c:ext xmlns:c16="http://schemas.microsoft.com/office/drawing/2014/chart" uri="{C3380CC4-5D6E-409C-BE32-E72D297353CC}">
              <c16:uniqueId val="{00000002-EE27-449E-9B46-C0CB3FAE26B0}"/>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EE27-449E-9B46-C0CB3FAE26B0}"/>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0.11359060210184944"/>
                  <c:y val="-5.45125000000000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E27-449E-9B46-C0CB3FAE26B0}"/>
                </c:ext>
              </c:extLst>
            </c:dLbl>
            <c:dLbl>
              <c:idx val="3"/>
              <c:layout>
                <c:manualLayout>
                  <c:x val="-9.2629950589711033E-2"/>
                  <c:y val="-0.1277055555555555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D58-4D65-BFF4-CFA30955FFD3}"/>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1621</c:v>
                </c:pt>
                <c:pt idx="1">
                  <c:v>2960</c:v>
                </c:pt>
                <c:pt idx="2">
                  <c:v>2873</c:v>
                </c:pt>
                <c:pt idx="3">
                  <c:v>855</c:v>
                </c:pt>
              </c:numCache>
            </c:numRef>
          </c:val>
          <c:smooth val="0"/>
          <c:extLst>
            <c:ext xmlns:c16="http://schemas.microsoft.com/office/drawing/2014/chart" uri="{C3380CC4-5D6E-409C-BE32-E72D297353CC}">
              <c16:uniqueId val="{00000005-EE27-449E-9B46-C0CB3FAE26B0}"/>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20"/>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2165217058124832"/>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M&amp;A</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 활동</a:t>
            </a:r>
          </a:p>
        </c:rich>
      </c:tx>
      <c:layout>
        <c:manualLayout>
          <c:xMode val="edge"/>
          <c:yMode val="edge"/>
          <c:x val="0.2788625239412641"/>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7869-4786-B20A-15259BBFAE72}"/>
              </c:ext>
            </c:extLst>
          </c:dPt>
          <c:dLbls>
            <c:dLbl>
              <c:idx val="3"/>
              <c:layout>
                <c:manualLayout>
                  <c:x val="-8.2581628592562116E-17"/>
                  <c:y val="0.10377884328162867"/>
                </c:manualLayout>
              </c:layout>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869-4786-B20A-15259BBFAE72}"/>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85.3</c:v>
                </c:pt>
                <c:pt idx="1">
                  <c:v>110.7</c:v>
                </c:pt>
                <c:pt idx="2">
                  <c:v>109.2</c:v>
                </c:pt>
                <c:pt idx="3">
                  <c:v>24</c:v>
                </c:pt>
              </c:numCache>
            </c:numRef>
          </c:val>
          <c:extLst>
            <c:ext xmlns:c16="http://schemas.microsoft.com/office/drawing/2014/chart" uri="{C3380CC4-5D6E-409C-BE32-E72D297353CC}">
              <c16:uniqueId val="{00000002-7869-4786-B20A-15259BBFAE72}"/>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7869-4786-B20A-15259BBFAE72}"/>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621</c:v>
                </c:pt>
                <c:pt idx="1">
                  <c:v>1067</c:v>
                </c:pt>
                <c:pt idx="2">
                  <c:v>853</c:v>
                </c:pt>
                <c:pt idx="3">
                  <c:v>287</c:v>
                </c:pt>
              </c:numCache>
            </c:numRef>
          </c:val>
          <c:smooth val="0"/>
          <c:extLst>
            <c:ext xmlns:c16="http://schemas.microsoft.com/office/drawing/2014/chart" uri="{C3380CC4-5D6E-409C-BE32-E72D297353CC}">
              <c16:uniqueId val="{00000003-7869-4786-B20A-15259BBFAE72}"/>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max val="120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40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3113038235085478"/>
          <c:y val="0.18947879536952225"/>
          <c:w val="0.70327906646804283"/>
          <c:h val="7.3638815800882523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F1CD-47CB-BCBC-C40D8BD64176}"/>
              </c:ext>
            </c:extLst>
          </c:dPt>
          <c:dLbls>
            <c:dLbl>
              <c:idx val="0"/>
              <c:layout>
                <c:manualLayout>
                  <c:x val="0"/>
                  <c:y val="0.1023296296296296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A77-4DFB-B7A5-CDF8676F8727}"/>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4131581420482578"/>
                      <c:h val="0.14310718975648667"/>
                    </c:manualLayout>
                  </c15:layout>
                </c:ext>
                <c:ext xmlns:c16="http://schemas.microsoft.com/office/drawing/2014/chart" uri="{C3380CC4-5D6E-409C-BE32-E72D297353CC}">
                  <c16:uniqueId val="{00000002-F1CD-47CB-BCBC-C40D8BD64176}"/>
                </c:ext>
              </c:extLst>
            </c:dLbl>
            <c:dLbl>
              <c:idx val="2"/>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layout>
                    <c:manualLayout>
                      <c:w val="0.21645071227748672"/>
                      <c:h val="9.3340392700521427E-2"/>
                    </c:manualLayout>
                  </c15:layout>
                </c:ext>
                <c:ext xmlns:c16="http://schemas.microsoft.com/office/drawing/2014/chart" uri="{C3380CC4-5D6E-409C-BE32-E72D297353CC}">
                  <c16:uniqueId val="{00000003-F1CD-47CB-BCBC-C40D8BD64176}"/>
                </c:ext>
              </c:extLst>
            </c:dLbl>
            <c:dLbl>
              <c:idx val="3"/>
              <c:layout>
                <c:manualLayout>
                  <c:x val="0"/>
                  <c:y val="6.2924074074073966E-2"/>
                </c:manualLayout>
              </c:layout>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15:layout>
                    <c:manualLayout>
                      <c:w val="0.12018373973168531"/>
                      <c:h val="4.3573611111111112E-2"/>
                    </c:manualLayout>
                  </c15:layout>
                </c:ext>
                <c:ext xmlns:c16="http://schemas.microsoft.com/office/drawing/2014/chart" uri="{C3380CC4-5D6E-409C-BE32-E72D297353CC}">
                  <c16:uniqueId val="{00000001-F1CD-47CB-BCBC-C40D8BD64176}"/>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0.0_ </c:formatCode>
                <c:ptCount val="4"/>
                <c:pt idx="0">
                  <c:v>1.6</c:v>
                </c:pt>
                <c:pt idx="1">
                  <c:v>9.6</c:v>
                </c:pt>
                <c:pt idx="2">
                  <c:v>5.7</c:v>
                </c:pt>
                <c:pt idx="3">
                  <c:v>0.8</c:v>
                </c:pt>
              </c:numCache>
            </c:numRef>
          </c:val>
          <c:extLst>
            <c:ext xmlns:c16="http://schemas.microsoft.com/office/drawing/2014/chart" uri="{C3380CC4-5D6E-409C-BE32-E72D297353CC}">
              <c16:uniqueId val="{00000004-F1CD-47CB-BCBC-C40D8BD64176}"/>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9-F1CD-47CB-BCBC-C40D8BD64176}"/>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8.0842907376516324E-2"/>
                  <c:y val="-5.37481408204424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1CD-47CB-BCBC-C40D8BD64176}"/>
                </c:ext>
              </c:extLst>
            </c:dLbl>
            <c:dLbl>
              <c:idx val="2"/>
              <c:layout>
                <c:manualLayout>
                  <c:x val="-7.8955117712747241E-2"/>
                  <c:y val="-4.9472685185185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CD-47CB-BCBC-C40D8BD64176}"/>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51</c:v>
                </c:pt>
                <c:pt idx="1">
                  <c:v>79</c:v>
                </c:pt>
                <c:pt idx="2">
                  <c:v>73</c:v>
                </c:pt>
                <c:pt idx="3">
                  <c:v>29</c:v>
                </c:pt>
              </c:numCache>
            </c:numRef>
          </c:val>
          <c:smooth val="0"/>
          <c:extLst>
            <c:ext xmlns:c16="http://schemas.microsoft.com/office/drawing/2014/chart" uri="{C3380CC4-5D6E-409C-BE32-E72D297353CC}">
              <c16:uniqueId val="{00000008-F1CD-47CB-BCBC-C40D8BD64176}"/>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max val="9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3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86FD-4A17-A88A-3B10C4E2B14C}"/>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27.5</c:v>
                </c:pt>
                <c:pt idx="1">
                  <c:v>77.599999999999994</c:v>
                </c:pt>
                <c:pt idx="2">
                  <c:v>63</c:v>
                </c:pt>
                <c:pt idx="3">
                  <c:v>11.2</c:v>
                </c:pt>
              </c:numCache>
            </c:numRef>
          </c:val>
          <c:extLst>
            <c:ext xmlns:c16="http://schemas.microsoft.com/office/drawing/2014/chart" uri="{C3380CC4-5D6E-409C-BE32-E72D297353CC}">
              <c16:uniqueId val="{00000002-86FD-4A17-A88A-3B10C4E2B14C}"/>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86FD-4A17-A88A-3B10C4E2B14C}"/>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0.11359060210184944"/>
                  <c:y val="-5.40925925925926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6FD-4A17-A88A-3B10C4E2B14C}"/>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1636</c:v>
                </c:pt>
                <c:pt idx="1">
                  <c:v>2518</c:v>
                </c:pt>
                <c:pt idx="2">
                  <c:v>2343</c:v>
                </c:pt>
                <c:pt idx="3">
                  <c:v>702</c:v>
                </c:pt>
              </c:numCache>
            </c:numRef>
          </c:val>
          <c:smooth val="0"/>
          <c:extLst>
            <c:ext xmlns:c16="http://schemas.microsoft.com/office/drawing/2014/chart" uri="{C3380CC4-5D6E-409C-BE32-E72D297353CC}">
              <c16:uniqueId val="{00000005-86FD-4A17-A88A-3B10C4E2B14C}"/>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30"/>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A6CF-4D97-9E36-DDF147552B34}"/>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14.9</c:v>
                </c:pt>
                <c:pt idx="1">
                  <c:v>46.1</c:v>
                </c:pt>
                <c:pt idx="2">
                  <c:v>30.6</c:v>
                </c:pt>
                <c:pt idx="3">
                  <c:v>4.3</c:v>
                </c:pt>
              </c:numCache>
            </c:numRef>
          </c:val>
          <c:extLst>
            <c:ext xmlns:c16="http://schemas.microsoft.com/office/drawing/2014/chart" uri="{C3380CC4-5D6E-409C-BE32-E72D297353CC}">
              <c16:uniqueId val="{00000002-A6CF-4D97-9E36-DDF147552B34}"/>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5-A6CF-4D97-9E36-DDF147552B34}"/>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9.2629950589711033E-2"/>
                  <c:y val="-6.30296296296296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82-4B81-812A-229EE6F03C6D}"/>
                </c:ext>
              </c:extLst>
            </c:dLbl>
            <c:dLbl>
              <c:idx val="3"/>
              <c:layout>
                <c:manualLayout>
                  <c:x val="-9.7168469198880239E-2"/>
                  <c:y val="-6.75319444444444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CF-4D97-9E36-DDF147552B34}"/>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226</c:v>
                </c:pt>
                <c:pt idx="1">
                  <c:v>409</c:v>
                </c:pt>
                <c:pt idx="2">
                  <c:v>344</c:v>
                </c:pt>
                <c:pt idx="3">
                  <c:v>115</c:v>
                </c:pt>
              </c:numCache>
            </c:numRef>
          </c:val>
          <c:smooth val="0"/>
          <c:extLst>
            <c:ext xmlns:c16="http://schemas.microsoft.com/office/drawing/2014/chart" uri="{C3380CC4-5D6E-409C-BE32-E72D297353CC}">
              <c16:uniqueId val="{00000004-A6CF-4D97-9E36-DDF147552B34}"/>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max val="50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EE27-449E-9B46-C0CB3FAE26B0}"/>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11.4</c:v>
                </c:pt>
                <c:pt idx="1">
                  <c:v>29.6</c:v>
                </c:pt>
                <c:pt idx="2">
                  <c:v>28</c:v>
                </c:pt>
                <c:pt idx="3">
                  <c:v>6.6</c:v>
                </c:pt>
              </c:numCache>
            </c:numRef>
          </c:val>
          <c:extLst>
            <c:ext xmlns:c16="http://schemas.microsoft.com/office/drawing/2014/chart" uri="{C3380CC4-5D6E-409C-BE32-E72D297353CC}">
              <c16:uniqueId val="{00000002-EE27-449E-9B46-C0CB3FAE26B0}"/>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EE27-449E-9B46-C0CB3FAE26B0}"/>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0.11359060210184944"/>
                  <c:y val="-5.45125000000000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E27-449E-9B46-C0CB3FAE26B0}"/>
                </c:ext>
              </c:extLst>
            </c:dLbl>
            <c:dLbl>
              <c:idx val="3"/>
              <c:layout>
                <c:manualLayout>
                  <c:x val="-9.2629950589711033E-2"/>
                  <c:y val="-0.11006666666666666"/>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A0C-45AF-B80E-3BDE87D8C99F}"/>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1358</c:v>
                </c:pt>
                <c:pt idx="1">
                  <c:v>2059</c:v>
                </c:pt>
                <c:pt idx="2">
                  <c:v>1935</c:v>
                </c:pt>
                <c:pt idx="3">
                  <c:v>573</c:v>
                </c:pt>
              </c:numCache>
            </c:numRef>
          </c:val>
          <c:smooth val="0"/>
          <c:extLst>
            <c:ext xmlns:c16="http://schemas.microsoft.com/office/drawing/2014/chart" uri="{C3380CC4-5D6E-409C-BE32-E72D297353CC}">
              <c16:uniqueId val="{00000005-EE27-449E-9B46-C0CB3FAE26B0}"/>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10"/>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2165217058124832"/>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F1CD-47CB-BCBC-C40D8BD64176}"/>
              </c:ext>
            </c:extLst>
          </c:dPt>
          <c:dLbls>
            <c:dLbl>
              <c:idx val="1"/>
              <c:dLblPos val="ctr"/>
              <c:showLegendKey val="0"/>
              <c:showVal val="1"/>
              <c:showCatName val="0"/>
              <c:showSerName val="0"/>
              <c:showPercent val="0"/>
              <c:showBubbleSize val="0"/>
              <c:extLst>
                <c:ext xmlns:c15="http://schemas.microsoft.com/office/drawing/2012/chart" uri="{CE6537A1-D6FC-4f65-9D91-7224C49458BB}">
                  <c15:layout>
                    <c:manualLayout>
                      <c:w val="0.24131581420482578"/>
                      <c:h val="0.14310718975648667"/>
                    </c:manualLayout>
                  </c15:layout>
                </c:ext>
                <c:ext xmlns:c16="http://schemas.microsoft.com/office/drawing/2014/chart" uri="{C3380CC4-5D6E-409C-BE32-E72D297353CC}">
                  <c16:uniqueId val="{00000002-F1CD-47CB-BCBC-C40D8BD64176}"/>
                </c:ext>
              </c:extLst>
            </c:dLbl>
            <c:dLbl>
              <c:idx val="2"/>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layout>
                    <c:manualLayout>
                      <c:w val="0.21645071227748672"/>
                      <c:h val="9.3340392700521427E-2"/>
                    </c:manualLayout>
                  </c15:layout>
                </c:ext>
                <c:ext xmlns:c16="http://schemas.microsoft.com/office/drawing/2014/chart" uri="{C3380CC4-5D6E-409C-BE32-E72D297353CC}">
                  <c16:uniqueId val="{00000003-F1CD-47CB-BCBC-C40D8BD64176}"/>
                </c:ext>
              </c:extLst>
            </c:dLbl>
            <c:dLbl>
              <c:idx val="3"/>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layout>
                    <c:manualLayout>
                      <c:w val="0.2537483651684953"/>
                      <c:h val="4.3573595644556214E-2"/>
                    </c:manualLayout>
                  </c15:layout>
                </c:ext>
                <c:ext xmlns:c16="http://schemas.microsoft.com/office/drawing/2014/chart" uri="{C3380CC4-5D6E-409C-BE32-E72D297353CC}">
                  <c16:uniqueId val="{00000001-F1CD-47CB-BCBC-C40D8BD64176}"/>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0.0_ </c:formatCode>
                <c:ptCount val="4"/>
                <c:pt idx="0">
                  <c:v>1.2</c:v>
                </c:pt>
                <c:pt idx="1">
                  <c:v>1.9</c:v>
                </c:pt>
                <c:pt idx="2">
                  <c:v>4.5</c:v>
                </c:pt>
                <c:pt idx="3">
                  <c:v>0.3</c:v>
                </c:pt>
              </c:numCache>
            </c:numRef>
          </c:val>
          <c:extLst>
            <c:ext xmlns:c16="http://schemas.microsoft.com/office/drawing/2014/chart" uri="{C3380CC4-5D6E-409C-BE32-E72D297353CC}">
              <c16:uniqueId val="{00000004-F1CD-47CB-BCBC-C40D8BD64176}"/>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9-F1CD-47CB-BCBC-C40D8BD64176}"/>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8.0842907376516324E-2"/>
                  <c:y val="-5.37481408204424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1CD-47CB-BCBC-C40D8BD64176}"/>
                </c:ext>
              </c:extLst>
            </c:dLbl>
            <c:dLbl>
              <c:idx val="2"/>
              <c:layout>
                <c:manualLayout>
                  <c:x val="-7.8955117712747241E-2"/>
                  <c:y val="-4.9472685185185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CD-47CB-BCBC-C40D8BD64176}"/>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52</c:v>
                </c:pt>
                <c:pt idx="1">
                  <c:v>50</c:v>
                </c:pt>
                <c:pt idx="2">
                  <c:v>64</c:v>
                </c:pt>
                <c:pt idx="3">
                  <c:v>14</c:v>
                </c:pt>
              </c:numCache>
            </c:numRef>
          </c:val>
          <c:smooth val="0"/>
          <c:extLst>
            <c:ext xmlns:c16="http://schemas.microsoft.com/office/drawing/2014/chart" uri="{C3380CC4-5D6E-409C-BE32-E72D297353CC}">
              <c16:uniqueId val="{00000008-F1CD-47CB-BCBC-C40D8BD64176}"/>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86FD-4A17-A88A-3B10C4E2B14C}"/>
              </c:ext>
            </c:extLst>
          </c:dPt>
          <c:dLbls>
            <c:dLbl>
              <c:idx val="3"/>
              <c:layout>
                <c:manualLayout>
                  <c:x val="-1.1130252886116819E-16"/>
                  <c:y val="8.50388888888887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6FD-4A17-A88A-3B10C4E2B14C}"/>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15.5</c:v>
                </c:pt>
                <c:pt idx="1">
                  <c:v>50</c:v>
                </c:pt>
                <c:pt idx="2">
                  <c:v>52.2</c:v>
                </c:pt>
                <c:pt idx="3">
                  <c:v>5.0999999999999996</c:v>
                </c:pt>
              </c:numCache>
            </c:numRef>
          </c:val>
          <c:extLst>
            <c:ext xmlns:c16="http://schemas.microsoft.com/office/drawing/2014/chart" uri="{C3380CC4-5D6E-409C-BE32-E72D297353CC}">
              <c16:uniqueId val="{00000002-86FD-4A17-A88A-3B10C4E2B14C}"/>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86FD-4A17-A88A-3B10C4E2B14C}"/>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2"/>
              <c:layout>
                <c:manualLayout>
                  <c:x val="-0.11359060210184944"/>
                  <c:y val="-5.40925925925926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6FD-4A17-A88A-3B10C4E2B14C}"/>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1116</c:v>
                </c:pt>
                <c:pt idx="1">
                  <c:v>1730</c:v>
                </c:pt>
                <c:pt idx="2">
                  <c:v>1453</c:v>
                </c:pt>
                <c:pt idx="3">
                  <c:v>432</c:v>
                </c:pt>
              </c:numCache>
            </c:numRef>
          </c:val>
          <c:smooth val="0"/>
          <c:extLst>
            <c:ext xmlns:c16="http://schemas.microsoft.com/office/drawing/2014/chart" uri="{C3380CC4-5D6E-409C-BE32-E72D297353CC}">
              <c16:uniqueId val="{00000005-86FD-4A17-A88A-3B10C4E2B14C}"/>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A6CF-4D97-9E36-DDF147552B34}"/>
              </c:ext>
            </c:extLst>
          </c:dPt>
          <c:dLbls>
            <c:dLbl>
              <c:idx val="3"/>
              <c:layout>
                <c:manualLayout>
                  <c:x val="0"/>
                  <c:y val="3.9245370370370264E-2"/>
                </c:manualLayout>
              </c:layout>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15:layout>
                    <c:manualLayout>
                      <c:w val="0.10569814979119181"/>
                      <c:h val="6.7262962962962969E-2"/>
                    </c:manualLayout>
                  </c15:layout>
                </c:ext>
                <c:ext xmlns:c16="http://schemas.microsoft.com/office/drawing/2014/chart" uri="{C3380CC4-5D6E-409C-BE32-E72D297353CC}">
                  <c16:uniqueId val="{00000001-A6CF-4D97-9E36-DDF147552B34}"/>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2.2000000000000002</c:v>
                </c:pt>
                <c:pt idx="1">
                  <c:v>23.3</c:v>
                </c:pt>
                <c:pt idx="2">
                  <c:v>35.1</c:v>
                </c:pt>
                <c:pt idx="3">
                  <c:v>0.5</c:v>
                </c:pt>
              </c:numCache>
            </c:numRef>
          </c:val>
          <c:extLst>
            <c:ext xmlns:c16="http://schemas.microsoft.com/office/drawing/2014/chart" uri="{C3380CC4-5D6E-409C-BE32-E72D297353CC}">
              <c16:uniqueId val="{00000002-A6CF-4D97-9E36-DDF147552B34}"/>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5-A6CF-4D97-9E36-DDF147552B34}"/>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9.2629950589711033E-2"/>
                  <c:y val="-4.53907407407407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5A1-42FF-9526-8BB5155B5727}"/>
                </c:ext>
              </c:extLst>
            </c:dLbl>
            <c:dLbl>
              <c:idx val="2"/>
              <c:layout>
                <c:manualLayout>
                  <c:x val="-9.2629950589711144E-2"/>
                  <c:y val="-5.71499999999999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5A1-42FF-9526-8BB5155B5727}"/>
                </c:ext>
              </c:extLst>
            </c:dLbl>
            <c:dLbl>
              <c:idx val="3"/>
              <c:layout>
                <c:manualLayout>
                  <c:x val="-7.2884000550702904E-2"/>
                  <c:y val="-6.16523148148149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CF-4D97-9E36-DDF147552B34}"/>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94</c:v>
                </c:pt>
                <c:pt idx="1">
                  <c:v>139</c:v>
                </c:pt>
                <c:pt idx="2">
                  <c:v>126</c:v>
                </c:pt>
                <c:pt idx="3">
                  <c:v>44</c:v>
                </c:pt>
              </c:numCache>
            </c:numRef>
          </c:val>
          <c:smooth val="0"/>
          <c:extLst>
            <c:ext xmlns:c16="http://schemas.microsoft.com/office/drawing/2014/chart" uri="{C3380CC4-5D6E-409C-BE32-E72D297353CC}">
              <c16:uniqueId val="{00000004-A6CF-4D97-9E36-DDF147552B34}"/>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max val="150"/>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5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EE27-449E-9B46-C0CB3FAE26B0}"/>
              </c:ext>
            </c:extLst>
          </c:dPt>
          <c:dLbls>
            <c:dLbl>
              <c:idx val="3"/>
              <c:layout>
                <c:manualLayout>
                  <c:x val="-1.1130252886116819E-16"/>
                  <c:y val="0.1023921296296296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E27-449E-9B46-C0CB3FAE26B0}"/>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12.5</c:v>
                </c:pt>
                <c:pt idx="1">
                  <c:v>24</c:v>
                </c:pt>
                <c:pt idx="2">
                  <c:v>15.5</c:v>
                </c:pt>
                <c:pt idx="3">
                  <c:v>4.5999999999999996</c:v>
                </c:pt>
              </c:numCache>
            </c:numRef>
          </c:val>
          <c:extLst>
            <c:ext xmlns:c16="http://schemas.microsoft.com/office/drawing/2014/chart" uri="{C3380CC4-5D6E-409C-BE32-E72D297353CC}">
              <c16:uniqueId val="{00000002-EE27-449E-9B46-C0CB3FAE26B0}"/>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EE27-449E-9B46-C0CB3FAE26B0}"/>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0.11359060210184944"/>
                  <c:y val="-6.302962962962960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778-4226-BB02-27FFF3568A6E}"/>
                </c:ext>
              </c:extLst>
            </c:dLbl>
            <c:dLbl>
              <c:idx val="2"/>
              <c:layout>
                <c:manualLayout>
                  <c:x val="-0.11359060210184944"/>
                  <c:y val="-5.45125000000000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E27-449E-9B46-C0CB3FAE26B0}"/>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1002</c:v>
                </c:pt>
                <c:pt idx="1">
                  <c:v>1568</c:v>
                </c:pt>
                <c:pt idx="2">
                  <c:v>1302</c:v>
                </c:pt>
                <c:pt idx="3">
                  <c:v>383</c:v>
                </c:pt>
              </c:numCache>
            </c:numRef>
          </c:val>
          <c:smooth val="0"/>
          <c:extLst>
            <c:ext xmlns:c16="http://schemas.microsoft.com/office/drawing/2014/chart" uri="{C3380CC4-5D6E-409C-BE32-E72D297353CC}">
              <c16:uniqueId val="{00000005-EE27-449E-9B46-C0CB3FAE26B0}"/>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60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2165217058124832"/>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67446974533588"/>
          <c:y val="0.26828701204156202"/>
          <c:w val="0.76336516963157386"/>
          <c:h val="0.59108281752348579"/>
        </c:manualLayout>
      </c:layout>
      <c:barChart>
        <c:barDir val="col"/>
        <c:grouping val="clustered"/>
        <c:varyColors val="0"/>
        <c:ser>
          <c:idx val="0"/>
          <c:order val="0"/>
          <c:tx>
            <c:strRef>
              <c:f>Sheet1!$B$1</c:f>
              <c:strCache>
                <c:ptCount val="1"/>
                <c:pt idx="0">
                  <c:v>거래 규모(좌)</c:v>
                </c:pt>
              </c:strCache>
            </c:strRef>
          </c:tx>
          <c:spPr>
            <a:solidFill>
              <a:srgbClr val="D9D9D9"/>
            </a:solidFill>
            <a:ln>
              <a:noFill/>
            </a:ln>
            <a:effectLst/>
          </c:spPr>
          <c:invertIfNegative val="0"/>
          <c:dPt>
            <c:idx val="3"/>
            <c:invertIfNegative val="0"/>
            <c:bubble3D val="0"/>
            <c:spPr>
              <a:solidFill>
                <a:srgbClr val="D2DBF9"/>
              </a:solidFill>
              <a:ln>
                <a:noFill/>
              </a:ln>
              <a:effectLst/>
            </c:spPr>
            <c:extLst>
              <c:ext xmlns:c16="http://schemas.microsoft.com/office/drawing/2014/chart" uri="{C3380CC4-5D6E-409C-BE32-E72D297353CC}">
                <c16:uniqueId val="{00000001-F1CD-47CB-BCBC-C40D8BD64176}"/>
              </c:ext>
            </c:extLst>
          </c:dPt>
          <c:dLbls>
            <c:dLbl>
              <c:idx val="1"/>
              <c:dLblPos val="ctr"/>
              <c:showLegendKey val="0"/>
              <c:showVal val="1"/>
              <c:showCatName val="0"/>
              <c:showSerName val="0"/>
              <c:showPercent val="0"/>
              <c:showBubbleSize val="0"/>
              <c:extLst>
                <c:ext xmlns:c15="http://schemas.microsoft.com/office/drawing/2012/chart" uri="{CE6537A1-D6FC-4f65-9D91-7224C49458BB}">
                  <c15:layout>
                    <c:manualLayout>
                      <c:w val="0.24131581420482578"/>
                      <c:h val="0.14310718975648667"/>
                    </c:manualLayout>
                  </c15:layout>
                </c:ext>
                <c:ext xmlns:c16="http://schemas.microsoft.com/office/drawing/2014/chart" uri="{C3380CC4-5D6E-409C-BE32-E72D297353CC}">
                  <c16:uniqueId val="{00000002-F1CD-47CB-BCBC-C40D8BD64176}"/>
                </c:ext>
              </c:extLst>
            </c:dLbl>
            <c:dLbl>
              <c:idx val="2"/>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layout>
                    <c:manualLayout>
                      <c:w val="0.21645071227748672"/>
                      <c:h val="9.3340392700521427E-2"/>
                    </c:manualLayout>
                  </c15:layout>
                </c:ext>
                <c:ext xmlns:c16="http://schemas.microsoft.com/office/drawing/2014/chart" uri="{C3380CC4-5D6E-409C-BE32-E72D297353CC}">
                  <c16:uniqueId val="{00000003-F1CD-47CB-BCBC-C40D8BD64176}"/>
                </c:ext>
              </c:extLst>
            </c:dLbl>
            <c:dLbl>
              <c:idx val="3"/>
              <c:layout>
                <c:manualLayout>
                  <c:x val="-1.1130252886116819E-16"/>
                  <c:y val="2.3581018518518411E-2"/>
                </c:manualLayout>
              </c:layout>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outEnd"/>
              <c:showLegendKey val="0"/>
              <c:showVal val="1"/>
              <c:showCatName val="0"/>
              <c:showSerName val="0"/>
              <c:showPercent val="0"/>
              <c:showBubbleSize val="0"/>
              <c:extLst>
                <c:ext xmlns:c15="http://schemas.microsoft.com/office/drawing/2012/chart" uri="{CE6537A1-D6FC-4f65-9D91-7224C49458BB}">
                  <c15:layout>
                    <c:manualLayout>
                      <c:w val="0.13232597405577395"/>
                      <c:h val="4.3573611111111112E-2"/>
                    </c:manualLayout>
                  </c15:layout>
                </c:ext>
                <c:ext xmlns:c16="http://schemas.microsoft.com/office/drawing/2014/chart" uri="{C3380CC4-5D6E-409C-BE32-E72D297353CC}">
                  <c16:uniqueId val="{00000001-F1CD-47CB-BCBC-C40D8BD64176}"/>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0.0_ </c:formatCode>
                <c:ptCount val="4"/>
                <c:pt idx="0">
                  <c:v>0.8</c:v>
                </c:pt>
                <c:pt idx="1">
                  <c:v>2.7</c:v>
                </c:pt>
                <c:pt idx="2">
                  <c:v>1.6</c:v>
                </c:pt>
                <c:pt idx="3">
                  <c:v>0.06</c:v>
                </c:pt>
              </c:numCache>
            </c:numRef>
          </c:val>
          <c:extLst>
            <c:ext xmlns:c16="http://schemas.microsoft.com/office/drawing/2014/chart" uri="{C3380CC4-5D6E-409C-BE32-E72D297353CC}">
              <c16:uniqueId val="{00000004-F1CD-47CB-BCBC-C40D8BD64176}"/>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9-F1CD-47CB-BCBC-C40D8BD64176}"/>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circle"/>
            <c:size val="5"/>
            <c:spPr>
              <a:solidFill>
                <a:schemeClr val="bg1"/>
              </a:solidFill>
              <a:ln w="9525">
                <a:solidFill>
                  <a:schemeClr val="accent1"/>
                </a:solidFill>
              </a:ln>
              <a:effectLst/>
            </c:spPr>
          </c:marker>
          <c:dLbls>
            <c:dLbl>
              <c:idx val="1"/>
              <c:layout>
                <c:manualLayout>
                  <c:x val="-8.0842907376516324E-2"/>
                  <c:y val="-5.37481408204424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1CD-47CB-BCBC-C40D8BD64176}"/>
                </c:ext>
              </c:extLst>
            </c:dLbl>
            <c:dLbl>
              <c:idx val="2"/>
              <c:layout>
                <c:manualLayout>
                  <c:x val="-7.8955117712747241E-2"/>
                  <c:y val="-4.9472685185185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CD-47CB-BCBC-C40D8BD64176}"/>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20</c:v>
                </c:pt>
                <c:pt idx="1">
                  <c:v>23</c:v>
                </c:pt>
                <c:pt idx="2">
                  <c:v>25</c:v>
                </c:pt>
                <c:pt idx="3">
                  <c:v>5</c:v>
                </c:pt>
              </c:numCache>
            </c:numRef>
          </c:val>
          <c:smooth val="0"/>
          <c:extLst>
            <c:ext xmlns:c16="http://schemas.microsoft.com/office/drawing/2014/chart" uri="{C3380CC4-5D6E-409C-BE32-E72D297353CC}">
              <c16:uniqueId val="{00000008-F1CD-47CB-BCBC-C40D8BD64176}"/>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7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1"/>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324403433341948"/>
          <c:y val="0.11612252646391885"/>
          <c:w val="0.66999751348980741"/>
          <c:h val="0.13664839126542641"/>
        </c:manualLayout>
      </c:layout>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벤처 활동</a:t>
            </a:r>
          </a:p>
        </c:rich>
      </c:tx>
      <c:layout>
        <c:manualLayout>
          <c:xMode val="edge"/>
          <c:yMode val="edge"/>
          <c:x val="0.2968805419592821"/>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93C5-49C3-9649-249ED3F51C5C}"/>
              </c:ext>
            </c:extLst>
          </c:dPt>
          <c:dLbls>
            <c:dLbl>
              <c:idx val="3"/>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93C5-49C3-9649-249ED3F51C5C}"/>
                </c:ext>
              </c:extLst>
            </c:dLbl>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49.9</c:v>
                </c:pt>
                <c:pt idx="1">
                  <c:v>122.2</c:v>
                </c:pt>
                <c:pt idx="2">
                  <c:v>88.3</c:v>
                </c:pt>
                <c:pt idx="3">
                  <c:v>27.3</c:v>
                </c:pt>
              </c:numCache>
            </c:numRef>
          </c:val>
          <c:extLst>
            <c:ext xmlns:c16="http://schemas.microsoft.com/office/drawing/2014/chart" uri="{C3380CC4-5D6E-409C-BE32-E72D297353CC}">
              <c16:uniqueId val="{00000002-93C5-49C3-9649-249ED3F51C5C}"/>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6-93C5-49C3-9649-249ED3F51C5C}"/>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dLbl>
              <c:idx val="2"/>
              <c:layout>
                <c:manualLayout>
                  <c:x val="-7.9774774774774862E-2"/>
                  <c:y val="-5.68391900117739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C5-49C3-9649-249ED3F51C5C}"/>
                </c:ext>
              </c:extLst>
            </c:dLbl>
            <c:dLbl>
              <c:idx val="3"/>
              <c:layout>
                <c:manualLayout>
                  <c:x val="-7.5270270270270265E-2"/>
                  <c:y val="-5.72995739011093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C5-49C3-9649-249ED3F51C5C}"/>
                </c:ext>
              </c:extLst>
            </c:dLbl>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3995</c:v>
                </c:pt>
                <c:pt idx="1">
                  <c:v>6623</c:v>
                </c:pt>
                <c:pt idx="2">
                  <c:v>6128</c:v>
                </c:pt>
                <c:pt idx="3">
                  <c:v>1818</c:v>
                </c:pt>
              </c:numCache>
            </c:numRef>
          </c:val>
          <c:smooth val="0"/>
          <c:extLst>
            <c:ext xmlns:c16="http://schemas.microsoft.com/office/drawing/2014/chart" uri="{C3380CC4-5D6E-409C-BE32-E72D297353CC}">
              <c16:uniqueId val="{00000005-93C5-49C3-9649-249ED3F51C5C}"/>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3563488685535929"/>
          <c:y val="0.18947879536952225"/>
          <c:w val="0.69427005745903381"/>
          <c:h val="7.3638815800882523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PE </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활동</a:t>
            </a:r>
          </a:p>
        </c:rich>
      </c:tx>
      <c:layout>
        <c:manualLayout>
          <c:xMode val="edge"/>
          <c:yMode val="edge"/>
          <c:x val="0.26985351493225507"/>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AB32-4EBF-BA1F-CD255E6BBD96}"/>
              </c:ext>
            </c:extLst>
          </c:dPt>
          <c:dLbls>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3.6</c:v>
                </c:pt>
                <c:pt idx="1">
                  <c:v>14.3</c:v>
                </c:pt>
                <c:pt idx="2">
                  <c:v>11.8</c:v>
                </c:pt>
                <c:pt idx="3">
                  <c:v>1.1000000000000001</c:v>
                </c:pt>
              </c:numCache>
            </c:numRef>
          </c:val>
          <c:extLst>
            <c:ext xmlns:c16="http://schemas.microsoft.com/office/drawing/2014/chart" uri="{C3380CC4-5D6E-409C-BE32-E72D297353CC}">
              <c16:uniqueId val="{00000002-AB32-4EBF-BA1F-CD255E6BBD96}"/>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AB32-4EBF-BA1F-CD255E6BBD96}"/>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123</c:v>
                </c:pt>
                <c:pt idx="1">
                  <c:v>153</c:v>
                </c:pt>
                <c:pt idx="2">
                  <c:v>162</c:v>
                </c:pt>
                <c:pt idx="3">
                  <c:v>48</c:v>
                </c:pt>
              </c:numCache>
            </c:numRef>
          </c:val>
          <c:smooth val="0"/>
          <c:extLst>
            <c:ext xmlns:c16="http://schemas.microsoft.com/office/drawing/2014/chart" uri="{C3380CC4-5D6E-409C-BE32-E72D297353CC}">
              <c16:uniqueId val="{00000003-AB32-4EBF-BA1F-CD255E6BBD96}"/>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4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3113038235085478"/>
          <c:y val="0.18947879536952225"/>
          <c:w val="0.70327906646804283"/>
          <c:h val="7.3638815800882523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CVC</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 활동</a:t>
            </a:r>
          </a:p>
        </c:rich>
      </c:tx>
      <c:layout>
        <c:manualLayout>
          <c:xMode val="edge"/>
          <c:yMode val="edge"/>
          <c:x val="0.2788625239412641"/>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F60E-4EB7-BA9C-655CB108232D}"/>
              </c:ext>
            </c:extLst>
          </c:dPt>
          <c:dLbls>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F60E-4EB7-BA9C-655CB108232D}"/>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27.1</c:v>
                </c:pt>
                <c:pt idx="1">
                  <c:v>62.8</c:v>
                </c:pt>
                <c:pt idx="2">
                  <c:v>43.7</c:v>
                </c:pt>
                <c:pt idx="3">
                  <c:v>16.7</c:v>
                </c:pt>
              </c:numCache>
            </c:numRef>
          </c:val>
          <c:extLst>
            <c:ext xmlns:c16="http://schemas.microsoft.com/office/drawing/2014/chart" uri="{C3380CC4-5D6E-409C-BE32-E72D297353CC}">
              <c16:uniqueId val="{00000002-F60E-4EB7-BA9C-655CB108232D}"/>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4-F60E-4EB7-BA9C-655CB108232D}"/>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numFmt formatCode="#,##0_);[Red]\(#,##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1008</c:v>
                </c:pt>
                <c:pt idx="1">
                  <c:v>2119</c:v>
                </c:pt>
                <c:pt idx="2">
                  <c:v>1887</c:v>
                </c:pt>
                <c:pt idx="3">
                  <c:v>487</c:v>
                </c:pt>
              </c:numCache>
            </c:numRef>
          </c:val>
          <c:smooth val="0"/>
          <c:extLst>
            <c:ext xmlns:c16="http://schemas.microsoft.com/office/drawing/2014/chart" uri="{C3380CC4-5D6E-409C-BE32-E72D297353CC}">
              <c16:uniqueId val="{00000003-F60E-4EB7-BA9C-655CB108232D}"/>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majorUnit val="500"/>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4464389586436829"/>
          <c:y val="0.18947879536952225"/>
          <c:w val="0.67625203944101586"/>
          <c:h val="7.3638815800882523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Cross-border M&amp;A </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활동</a:t>
            </a:r>
          </a:p>
        </c:rich>
      </c:tx>
      <c:layout>
        <c:manualLayout>
          <c:xMode val="edge"/>
          <c:yMode val="edge"/>
          <c:x val="0.18426792934666952"/>
          <c:y val="3.5037575730823133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0.10667446974533588"/>
          <c:y val="0.31704559397385751"/>
          <c:w val="0.75410583812158616"/>
          <c:h val="0.52640106780786333"/>
        </c:manualLayout>
      </c:layout>
      <c:barChart>
        <c:barDir val="col"/>
        <c:grouping val="clustered"/>
        <c:varyColors val="0"/>
        <c:ser>
          <c:idx val="0"/>
          <c:order val="0"/>
          <c:tx>
            <c:strRef>
              <c:f>Sheet1!$B$1</c:f>
              <c:strCache>
                <c:ptCount val="1"/>
                <c:pt idx="0">
                  <c:v>거래 규모(좌)</c:v>
                </c:pt>
              </c:strCache>
            </c:strRef>
          </c:tx>
          <c:spPr>
            <a:solidFill>
              <a:schemeClr val="accent1">
                <a:lumMod val="20000"/>
                <a:lumOff val="80000"/>
              </a:schemeClr>
            </a:solidFill>
            <a:ln>
              <a:noFill/>
            </a:ln>
            <a:effectLst/>
          </c:spPr>
          <c:invertIfNegative val="0"/>
          <c:dPt>
            <c:idx val="3"/>
            <c:invertIfNegative val="0"/>
            <c:bubble3D val="0"/>
            <c:spPr>
              <a:solidFill>
                <a:schemeClr val="accent1"/>
              </a:solidFill>
              <a:ln>
                <a:noFill/>
              </a:ln>
              <a:effectLst/>
            </c:spPr>
            <c:extLst>
              <c:ext xmlns:c16="http://schemas.microsoft.com/office/drawing/2014/chart" uri="{C3380CC4-5D6E-409C-BE32-E72D297353CC}">
                <c16:uniqueId val="{00000001-3E51-4124-BE04-0251231747C3}"/>
              </c:ext>
            </c:extLst>
          </c:dPt>
          <c:dLbls>
            <c:dLbl>
              <c:idx val="2"/>
              <c:numFmt formatCode="#,##0.0_);[Red]\(#,##0.0\)" sourceLinked="0"/>
              <c:spPr>
                <a:noFill/>
                <a:ln>
                  <a:noFill/>
                </a:ln>
                <a:effectLst/>
              </c:spPr>
              <c:txPr>
                <a:bodyPr rot="0" spcFirstLastPara="1" vertOverflow="ellipsis" vert="horz" wrap="square" lIns="38100" tIns="19050" rIns="38100" bIns="19050" anchor="ctr" anchorCtr="0">
                  <a:no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5="http://schemas.microsoft.com/office/drawing/2012/chart" uri="{CE6537A1-D6FC-4f65-9D91-7224C49458BB}">
                  <c15:layout>
                    <c:manualLayout>
                      <c:w val="9.8716393558913221E-2"/>
                      <c:h val="4.7250673556995755E-2"/>
                    </c:manualLayout>
                  </c15:layout>
                </c:ext>
                <c:ext xmlns:c16="http://schemas.microsoft.com/office/drawing/2014/chart" uri="{C3380CC4-5D6E-409C-BE32-E72D297353CC}">
                  <c16:uniqueId val="{00000002-3E51-4124-BE04-0251231747C3}"/>
                </c:ext>
              </c:extLst>
            </c:dLbl>
            <c:dLbl>
              <c:idx val="3"/>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1-3E51-4124-BE04-0251231747C3}"/>
                </c:ext>
              </c:extLst>
            </c:dLbl>
            <c:numFmt formatCode="#,##0.0_);[Red]\(#,##0.0\)" sourceLinked="0"/>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Sheet1!$B$2:$B$5</c:f>
              <c:numCache>
                <c:formatCode>General</c:formatCode>
                <c:ptCount val="4"/>
                <c:pt idx="0">
                  <c:v>8.9</c:v>
                </c:pt>
                <c:pt idx="1">
                  <c:v>40.299999999999997</c:v>
                </c:pt>
                <c:pt idx="2">
                  <c:v>58.8</c:v>
                </c:pt>
                <c:pt idx="3">
                  <c:v>13.7</c:v>
                </c:pt>
              </c:numCache>
            </c:numRef>
          </c:val>
          <c:extLst>
            <c:ext xmlns:c16="http://schemas.microsoft.com/office/drawing/2014/chart" uri="{C3380CC4-5D6E-409C-BE32-E72D297353CC}">
              <c16:uniqueId val="{00000003-3E51-4124-BE04-0251231747C3}"/>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2020</c:v>
                      </c:pt>
                      <c:pt idx="1">
                        <c:v>2021</c:v>
                      </c:pt>
                      <c:pt idx="2">
                        <c:v>2022</c:v>
                      </c:pt>
                      <c:pt idx="3">
                        <c:v>2023*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5-3E51-4124-BE04-0251231747C3}"/>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accent1"/>
                    </a:solidFill>
                    <a:latin typeface="KoPub돋움체 Medium" panose="02020603020101020101" pitchFamily="18" charset="-127"/>
                    <a:ea typeface="KoPub돋움체 Medium" panose="02020603020101020101" pitchFamily="18"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2020</c:v>
                </c:pt>
                <c:pt idx="1">
                  <c:v>2021</c:v>
                </c:pt>
                <c:pt idx="2">
                  <c:v>2022</c:v>
                </c:pt>
                <c:pt idx="3">
                  <c:v>2023*</c:v>
                </c:pt>
              </c:strCache>
            </c:strRef>
          </c:cat>
          <c:val>
            <c:numRef>
              <c:f>Sheet1!$D$2:$D$5</c:f>
              <c:numCache>
                <c:formatCode>General</c:formatCode>
                <c:ptCount val="4"/>
                <c:pt idx="0">
                  <c:v>218</c:v>
                </c:pt>
                <c:pt idx="1">
                  <c:v>349</c:v>
                </c:pt>
                <c:pt idx="2">
                  <c:v>319</c:v>
                </c:pt>
                <c:pt idx="3">
                  <c:v>91</c:v>
                </c:pt>
              </c:numCache>
            </c:numRef>
          </c:val>
          <c:smooth val="0"/>
          <c:extLst>
            <c:ext xmlns:c16="http://schemas.microsoft.com/office/drawing/2014/chart" uri="{C3380CC4-5D6E-409C-BE32-E72D297353CC}">
              <c16:uniqueId val="{00000004-3E51-4124-BE04-0251231747C3}"/>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64922501241398878"/>
          <c:h val="7.3638815800882523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총 투자 활동(VC, PE 및 M&amp;A)</a:t>
            </a:r>
          </a:p>
        </c:rich>
      </c:tx>
      <c:layout>
        <c:manualLayout>
          <c:xMode val="edge"/>
          <c:yMode val="edge"/>
          <c:x val="0.25162358197682805"/>
          <c:y val="3.503742094690239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8.592603103815423E-2"/>
          <c:y val="0.27141760257527558"/>
          <c:w val="0.81338714699082448"/>
          <c:h val="0.572028778868944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1-ED82-4D9E-BE3F-5BF7B24244F5}"/>
              </c:ext>
            </c:extLst>
          </c:dPt>
          <c:dLbls>
            <c:numFmt formatCode="#,##0.0_);[Red]\(#,##0.0\)" sourceLinked="0"/>
            <c:spPr>
              <a:noFill/>
              <a:ln>
                <a:noFill/>
              </a:ln>
              <a:effectLst/>
            </c:spPr>
            <c:txPr>
              <a:bodyPr rot="-5400000" spcFirstLastPara="1" vertOverflow="ellipsis"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Sheet1!$B$2:$B$15</c:f>
              <c:numCache>
                <c:formatCode>0.00</c:formatCode>
                <c:ptCount val="14"/>
                <c:pt idx="0">
                  <c:v>22.79</c:v>
                </c:pt>
                <c:pt idx="1">
                  <c:v>25.72</c:v>
                </c:pt>
                <c:pt idx="2">
                  <c:v>29.61</c:v>
                </c:pt>
                <c:pt idx="3">
                  <c:v>60.7</c:v>
                </c:pt>
                <c:pt idx="4">
                  <c:v>61.88</c:v>
                </c:pt>
                <c:pt idx="5">
                  <c:v>70.36</c:v>
                </c:pt>
                <c:pt idx="6">
                  <c:v>61.92</c:v>
                </c:pt>
                <c:pt idx="7">
                  <c:v>53.01</c:v>
                </c:pt>
                <c:pt idx="8">
                  <c:v>103.17</c:v>
                </c:pt>
                <c:pt idx="9">
                  <c:v>42.93</c:v>
                </c:pt>
                <c:pt idx="10">
                  <c:v>23.92</c:v>
                </c:pt>
                <c:pt idx="11">
                  <c:v>39.28</c:v>
                </c:pt>
                <c:pt idx="12">
                  <c:v>34.49</c:v>
                </c:pt>
                <c:pt idx="13">
                  <c:v>17.91</c:v>
                </c:pt>
              </c:numCache>
            </c:numRef>
          </c:val>
          <c:extLst>
            <c:ext xmlns:c16="http://schemas.microsoft.com/office/drawing/2014/chart" uri="{C3380CC4-5D6E-409C-BE32-E72D297353CC}">
              <c16:uniqueId val="{00000002-ED82-4D9E-BE3F-5BF7B24244F5}"/>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Sheet1!$A$2:$A$15</c15:sqref>
                        </c15:formulaRef>
                      </c:ext>
                    </c:extLst>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extLst>
                      <c:ext uri="{02D57815-91ED-43cb-92C2-25804820EDAC}">
                        <c15:formulaRef>
                          <c15:sqref>Sheet1!$C$2:$C$15</c15:sqref>
                        </c15:formulaRef>
                      </c:ext>
                    </c:extLst>
                    <c:numCache>
                      <c:formatCode>General</c:formatCode>
                      <c:ptCount val="14"/>
                    </c:numCache>
                  </c:numRef>
                </c:val>
                <c:extLst>
                  <c:ext xmlns:c16="http://schemas.microsoft.com/office/drawing/2014/chart" uri="{C3380CC4-5D6E-409C-BE32-E72D297353CC}">
                    <c16:uniqueId val="{00000004-ED82-4D9E-BE3F-5BF7B24244F5}"/>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Sheet1!$D$2:$D$15</c:f>
              <c:numCache>
                <c:formatCode>General</c:formatCode>
                <c:ptCount val="14"/>
                <c:pt idx="0">
                  <c:v>1283</c:v>
                </c:pt>
                <c:pt idx="1">
                  <c:v>996</c:v>
                </c:pt>
                <c:pt idx="2">
                  <c:v>1097</c:v>
                </c:pt>
                <c:pt idx="3">
                  <c:v>1363</c:v>
                </c:pt>
                <c:pt idx="4">
                  <c:v>1951</c:v>
                </c:pt>
                <c:pt idx="5">
                  <c:v>1886</c:v>
                </c:pt>
                <c:pt idx="6">
                  <c:v>1955</c:v>
                </c:pt>
                <c:pt idx="7">
                  <c:v>2051</c:v>
                </c:pt>
                <c:pt idx="8">
                  <c:v>2355</c:v>
                </c:pt>
                <c:pt idx="9">
                  <c:v>1903</c:v>
                </c:pt>
                <c:pt idx="10">
                  <c:v>1556</c:v>
                </c:pt>
                <c:pt idx="11">
                  <c:v>1329</c:v>
                </c:pt>
                <c:pt idx="12">
                  <c:v>1203</c:v>
                </c:pt>
                <c:pt idx="13">
                  <c:v>950</c:v>
                </c:pt>
              </c:numCache>
            </c:numRef>
          </c:val>
          <c:smooth val="0"/>
          <c:extLst>
            <c:ext xmlns:c16="http://schemas.microsoft.com/office/drawing/2014/chart" uri="{C3380CC4-5D6E-409C-BE32-E72D297353CC}">
              <c16:uniqueId val="{00000003-ED82-4D9E-BE3F-5BF7B24244F5}"/>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max val="160"/>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majorUnit val="40"/>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64922501241398878"/>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VC</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 활동</a:t>
            </a:r>
          </a:p>
        </c:rich>
      </c:tx>
      <c:layout>
        <c:manualLayout>
          <c:xMode val="edge"/>
          <c:yMode val="edge"/>
          <c:x val="0.35240165968750864"/>
          <c:y val="3.503742094690239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8.592603103815423E-2"/>
          <c:y val="0.27141760257527558"/>
          <c:w val="0.81338714699082448"/>
          <c:h val="0.572028778868944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1-ED82-4D9E-BE3F-5BF7B24244F5}"/>
              </c:ext>
            </c:extLst>
          </c:dPt>
          <c:dLbls>
            <c:numFmt formatCode="#,##0.0_);[Red]\(#,##0.0\)" sourceLinked="0"/>
            <c:spPr>
              <a:noFill/>
              <a:ln>
                <a:noFill/>
              </a:ln>
              <a:effectLst/>
            </c:spPr>
            <c:txPr>
              <a:bodyPr rot="-5400000" spcFirstLastPara="1" vertOverflow="ellipsis"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Sheet1!$B$2:$B$15</c:f>
              <c:numCache>
                <c:formatCode>#,##0.00_ </c:formatCode>
                <c:ptCount val="14"/>
                <c:pt idx="0">
                  <c:v>14.6</c:v>
                </c:pt>
                <c:pt idx="1">
                  <c:v>9.3800000000000008</c:v>
                </c:pt>
                <c:pt idx="2">
                  <c:v>12.41</c:v>
                </c:pt>
                <c:pt idx="3">
                  <c:v>13.5</c:v>
                </c:pt>
                <c:pt idx="4">
                  <c:v>25.37</c:v>
                </c:pt>
                <c:pt idx="5">
                  <c:v>30.2</c:v>
                </c:pt>
                <c:pt idx="6">
                  <c:v>34.03</c:v>
                </c:pt>
                <c:pt idx="7">
                  <c:v>32.57</c:v>
                </c:pt>
                <c:pt idx="8">
                  <c:v>32.54</c:v>
                </c:pt>
                <c:pt idx="9">
                  <c:v>27.4</c:v>
                </c:pt>
                <c:pt idx="10">
                  <c:v>16.46</c:v>
                </c:pt>
                <c:pt idx="11">
                  <c:v>11.88</c:v>
                </c:pt>
                <c:pt idx="12">
                  <c:v>12.53</c:v>
                </c:pt>
                <c:pt idx="13">
                  <c:v>14.76</c:v>
                </c:pt>
              </c:numCache>
            </c:numRef>
          </c:val>
          <c:extLst>
            <c:ext xmlns:c16="http://schemas.microsoft.com/office/drawing/2014/chart" uri="{C3380CC4-5D6E-409C-BE32-E72D297353CC}">
              <c16:uniqueId val="{00000002-ED82-4D9E-BE3F-5BF7B24244F5}"/>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Sheet1!$A$2:$A$15</c15:sqref>
                        </c15:formulaRef>
                      </c:ext>
                    </c:extLst>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extLst>
                      <c:ext uri="{02D57815-91ED-43cb-92C2-25804820EDAC}">
                        <c15:formulaRef>
                          <c15:sqref>Sheet1!$C$2:$C$15</c15:sqref>
                        </c15:formulaRef>
                      </c:ext>
                    </c:extLst>
                    <c:numCache>
                      <c:formatCode>General</c:formatCode>
                      <c:ptCount val="14"/>
                    </c:numCache>
                  </c:numRef>
                </c:val>
                <c:extLst>
                  <c:ext xmlns:c16="http://schemas.microsoft.com/office/drawing/2014/chart" uri="{C3380CC4-5D6E-409C-BE32-E72D297353CC}">
                    <c16:uniqueId val="{00000004-ED82-4D9E-BE3F-5BF7B24244F5}"/>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Sheet1!$D$2:$D$15</c:f>
              <c:numCache>
                <c:formatCode>General</c:formatCode>
                <c:ptCount val="14"/>
                <c:pt idx="0">
                  <c:v>1093</c:v>
                </c:pt>
                <c:pt idx="1">
                  <c:v>850</c:v>
                </c:pt>
                <c:pt idx="2">
                  <c:v>916</c:v>
                </c:pt>
                <c:pt idx="3">
                  <c:v>1136</c:v>
                </c:pt>
                <c:pt idx="4">
                  <c:v>1646</c:v>
                </c:pt>
                <c:pt idx="5">
                  <c:v>1590</c:v>
                </c:pt>
                <c:pt idx="6">
                  <c:v>1641</c:v>
                </c:pt>
                <c:pt idx="7">
                  <c:v>1746</c:v>
                </c:pt>
                <c:pt idx="8">
                  <c:v>2046</c:v>
                </c:pt>
                <c:pt idx="9">
                  <c:v>1637</c:v>
                </c:pt>
                <c:pt idx="10">
                  <c:v>1330</c:v>
                </c:pt>
                <c:pt idx="11">
                  <c:v>1115</c:v>
                </c:pt>
                <c:pt idx="12">
                  <c:v>1022</c:v>
                </c:pt>
                <c:pt idx="13">
                  <c:v>796</c:v>
                </c:pt>
              </c:numCache>
            </c:numRef>
          </c:val>
          <c:smooth val="0"/>
          <c:extLst>
            <c:ext xmlns:c16="http://schemas.microsoft.com/office/drawing/2014/chart" uri="{C3380CC4-5D6E-409C-BE32-E72D297353CC}">
              <c16:uniqueId val="{00000003-ED82-4D9E-BE3F-5BF7B24244F5}"/>
            </c:ext>
          </c:extLst>
        </c:ser>
        <c:ser>
          <c:idx val="3"/>
          <c:order val="3"/>
          <c:tx>
            <c:strRef>
              <c:f>Sheet1!$E$1</c:f>
              <c:strCache>
                <c:ptCount val="1"/>
                <c:pt idx="0">
                  <c:v>엔젤&amp;시드(우)</c:v>
                </c:pt>
              </c:strCache>
            </c:strRef>
          </c:tx>
          <c:spPr>
            <a:ln w="12700" cap="rnd">
              <a:solidFill>
                <a:schemeClr val="accent4"/>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Sheet1!$E$2:$E$15</c:f>
              <c:numCache>
                <c:formatCode>General</c:formatCode>
                <c:ptCount val="14"/>
                <c:pt idx="0">
                  <c:v>466</c:v>
                </c:pt>
                <c:pt idx="1">
                  <c:v>339</c:v>
                </c:pt>
                <c:pt idx="2">
                  <c:v>389</c:v>
                </c:pt>
                <c:pt idx="3">
                  <c:v>455</c:v>
                </c:pt>
                <c:pt idx="4">
                  <c:v>622</c:v>
                </c:pt>
                <c:pt idx="5">
                  <c:v>623</c:v>
                </c:pt>
                <c:pt idx="6">
                  <c:v>621</c:v>
                </c:pt>
                <c:pt idx="7">
                  <c:v>746</c:v>
                </c:pt>
                <c:pt idx="8">
                  <c:v>808</c:v>
                </c:pt>
                <c:pt idx="9">
                  <c:v>685</c:v>
                </c:pt>
                <c:pt idx="10">
                  <c:v>521</c:v>
                </c:pt>
                <c:pt idx="11">
                  <c:v>428</c:v>
                </c:pt>
                <c:pt idx="12">
                  <c:v>365</c:v>
                </c:pt>
                <c:pt idx="13">
                  <c:v>241</c:v>
                </c:pt>
              </c:numCache>
            </c:numRef>
          </c:val>
          <c:smooth val="0"/>
          <c:extLst>
            <c:ext xmlns:c16="http://schemas.microsoft.com/office/drawing/2014/chart" uri="{C3380CC4-5D6E-409C-BE32-E72D297353CC}">
              <c16:uniqueId val="{00000006-D742-44BF-96EF-DB88AA47F079}"/>
            </c:ext>
          </c:extLst>
        </c:ser>
        <c:ser>
          <c:idx val="4"/>
          <c:order val="4"/>
          <c:tx>
            <c:strRef>
              <c:f>Sheet1!$F$1</c:f>
              <c:strCache>
                <c:ptCount val="1"/>
                <c:pt idx="0">
                  <c:v>초기단계(우)</c:v>
                </c:pt>
              </c:strCache>
            </c:strRef>
          </c:tx>
          <c:spPr>
            <a:ln w="12700" cap="rnd">
              <a:solidFill>
                <a:schemeClr val="accent5"/>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Sheet1!$F$2:$F$15</c:f>
              <c:numCache>
                <c:formatCode>General</c:formatCode>
                <c:ptCount val="14"/>
                <c:pt idx="0">
                  <c:v>380</c:v>
                </c:pt>
                <c:pt idx="1">
                  <c:v>301</c:v>
                </c:pt>
                <c:pt idx="2">
                  <c:v>307</c:v>
                </c:pt>
                <c:pt idx="3">
                  <c:v>411</c:v>
                </c:pt>
                <c:pt idx="4">
                  <c:v>615</c:v>
                </c:pt>
                <c:pt idx="5">
                  <c:v>574</c:v>
                </c:pt>
                <c:pt idx="6">
                  <c:v>620</c:v>
                </c:pt>
                <c:pt idx="7">
                  <c:v>650</c:v>
                </c:pt>
                <c:pt idx="8">
                  <c:v>727</c:v>
                </c:pt>
                <c:pt idx="9">
                  <c:v>573</c:v>
                </c:pt>
                <c:pt idx="10">
                  <c:v>495</c:v>
                </c:pt>
                <c:pt idx="11">
                  <c:v>416</c:v>
                </c:pt>
                <c:pt idx="12">
                  <c:v>354</c:v>
                </c:pt>
                <c:pt idx="13">
                  <c:v>319</c:v>
                </c:pt>
              </c:numCache>
            </c:numRef>
          </c:val>
          <c:smooth val="0"/>
          <c:extLst>
            <c:ext xmlns:c16="http://schemas.microsoft.com/office/drawing/2014/chart" uri="{C3380CC4-5D6E-409C-BE32-E72D297353CC}">
              <c16:uniqueId val="{00000007-D742-44BF-96EF-DB88AA47F079}"/>
            </c:ext>
          </c:extLst>
        </c:ser>
        <c:ser>
          <c:idx val="5"/>
          <c:order val="5"/>
          <c:tx>
            <c:strRef>
              <c:f>Sheet1!$G$1</c:f>
              <c:strCache>
                <c:ptCount val="1"/>
                <c:pt idx="0">
                  <c:v>후기단계(우)</c:v>
                </c:pt>
              </c:strCache>
            </c:strRef>
          </c:tx>
          <c:spPr>
            <a:ln w="12700" cap="rnd">
              <a:solidFill>
                <a:schemeClr val="accent6"/>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Sheet1!$G$2:$G$15</c:f>
              <c:numCache>
                <c:formatCode>General</c:formatCode>
                <c:ptCount val="14"/>
                <c:pt idx="0">
                  <c:v>212</c:v>
                </c:pt>
                <c:pt idx="1">
                  <c:v>175</c:v>
                </c:pt>
                <c:pt idx="2">
                  <c:v>182</c:v>
                </c:pt>
                <c:pt idx="3">
                  <c:v>224</c:v>
                </c:pt>
                <c:pt idx="4">
                  <c:v>341</c:v>
                </c:pt>
                <c:pt idx="5">
                  <c:v>330</c:v>
                </c:pt>
                <c:pt idx="6">
                  <c:v>329</c:v>
                </c:pt>
                <c:pt idx="7">
                  <c:v>286</c:v>
                </c:pt>
                <c:pt idx="8">
                  <c:v>438</c:v>
                </c:pt>
                <c:pt idx="9">
                  <c:v>325</c:v>
                </c:pt>
                <c:pt idx="10">
                  <c:v>272</c:v>
                </c:pt>
                <c:pt idx="11">
                  <c:v>225</c:v>
                </c:pt>
                <c:pt idx="12">
                  <c:v>260</c:v>
                </c:pt>
                <c:pt idx="13">
                  <c:v>197</c:v>
                </c:pt>
              </c:numCache>
            </c:numRef>
          </c:val>
          <c:smooth val="0"/>
          <c:extLst>
            <c:ext xmlns:c16="http://schemas.microsoft.com/office/drawing/2014/chart" uri="{C3380CC4-5D6E-409C-BE32-E72D297353CC}">
              <c16:uniqueId val="{00000008-D742-44BF-96EF-DB88AA47F079}"/>
            </c:ext>
          </c:extLst>
        </c:ser>
        <c:ser>
          <c:idx val="6"/>
          <c:order val="6"/>
          <c:tx>
            <c:strRef>
              <c:f>Sheet1!$H$1</c:f>
              <c:strCache>
                <c:ptCount val="1"/>
                <c:pt idx="0">
                  <c:v>벤처그로스단계(우)</c:v>
                </c:pt>
              </c:strCache>
            </c:strRef>
          </c:tx>
          <c:spPr>
            <a:ln w="12700" cap="rnd">
              <a:solidFill>
                <a:srgbClr val="63EBDA"/>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Sheet1!$H$2:$H$15</c:f>
              <c:numCache>
                <c:formatCode>General</c:formatCode>
                <c:ptCount val="14"/>
                <c:pt idx="0">
                  <c:v>35</c:v>
                </c:pt>
                <c:pt idx="1">
                  <c:v>35</c:v>
                </c:pt>
                <c:pt idx="2">
                  <c:v>38</c:v>
                </c:pt>
                <c:pt idx="3">
                  <c:v>46</c:v>
                </c:pt>
                <c:pt idx="4">
                  <c:v>68</c:v>
                </c:pt>
                <c:pt idx="5">
                  <c:v>63</c:v>
                </c:pt>
                <c:pt idx="6">
                  <c:v>71</c:v>
                </c:pt>
                <c:pt idx="7">
                  <c:v>64</c:v>
                </c:pt>
                <c:pt idx="8">
                  <c:v>73</c:v>
                </c:pt>
                <c:pt idx="9">
                  <c:v>54</c:v>
                </c:pt>
                <c:pt idx="10">
                  <c:v>42</c:v>
                </c:pt>
                <c:pt idx="11">
                  <c:v>46</c:v>
                </c:pt>
                <c:pt idx="12">
                  <c:v>43</c:v>
                </c:pt>
                <c:pt idx="13">
                  <c:v>39</c:v>
                </c:pt>
              </c:numCache>
            </c:numRef>
          </c:val>
          <c:smooth val="0"/>
          <c:extLst>
            <c:ext xmlns:c16="http://schemas.microsoft.com/office/drawing/2014/chart" uri="{C3380CC4-5D6E-409C-BE32-E72D297353CC}">
              <c16:uniqueId val="{00000006-B60A-48C8-993A-B911E7647C21}"/>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75370145883152506"/>
          <c:h val="0.18201536255359596"/>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핀테크 관련 글로벌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M&amp;A </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활동</a:t>
            </a:r>
          </a:p>
        </c:rich>
      </c:tx>
      <c:layout>
        <c:manualLayout>
          <c:xMode val="edge"/>
          <c:yMode val="edge"/>
          <c:x val="0.3435094763600956"/>
          <c:y val="3.503742094690239E-2"/>
        </c:manualLayout>
      </c:layout>
      <c:overlay val="0"/>
      <c:spPr>
        <a:noFill/>
        <a:ln>
          <a:noFill/>
        </a:ln>
        <a:effectLst/>
      </c:spPr>
      <c:txPr>
        <a:bodyPr rot="0" spcFirstLastPara="1" vertOverflow="ellipsis" vert="horz" wrap="square" anchor="ctr" anchorCtr="1"/>
        <a:lstStyle/>
        <a:p>
          <a:pPr>
            <a:defRPr lang="ko-KR" altLang="en-US" sz="800" b="0" i="0" u="none" strike="noStrike" kern="1200" spc="0" baseline="0" dirty="0" err="1" smtClean="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title>
    <c:autoTitleDeleted val="0"/>
    <c:plotArea>
      <c:layout>
        <c:manualLayout>
          <c:layoutTarget val="inner"/>
          <c:xMode val="edge"/>
          <c:yMode val="edge"/>
          <c:x val="8.592603103815423E-2"/>
          <c:y val="0.27141760257527558"/>
          <c:w val="0.81338714699082448"/>
          <c:h val="0.5720287788689441"/>
        </c:manualLayout>
      </c:layout>
      <c:barChart>
        <c:barDir val="col"/>
        <c:grouping val="clustered"/>
        <c:varyColors val="0"/>
        <c:ser>
          <c:idx val="0"/>
          <c:order val="0"/>
          <c:tx>
            <c:strRef>
              <c:f>Sheet1!$B$1</c:f>
              <c:strCache>
                <c:ptCount val="1"/>
                <c:pt idx="0">
                  <c:v>거래 규모(좌)</c:v>
                </c:pt>
              </c:strCache>
            </c:strRef>
          </c:tx>
          <c:spPr>
            <a:solidFill>
              <a:schemeClr val="bg1">
                <a:lumMod val="85000"/>
              </a:schemeClr>
            </a:solidFill>
            <a:ln>
              <a:noFill/>
            </a:ln>
            <a:effectLst/>
          </c:spPr>
          <c:invertIfNegative val="0"/>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1-ED82-4D9E-BE3F-5BF7B24244F5}"/>
              </c:ext>
            </c:extLst>
          </c:dPt>
          <c:dLbls>
            <c:numFmt formatCode="#,##0.0_);[Red]\(#,##0.0\)" sourceLinked="0"/>
            <c:spPr>
              <a:noFill/>
              <a:ln>
                <a:noFill/>
              </a:ln>
              <a:effectLst/>
            </c:spPr>
            <c:txPr>
              <a:bodyPr rot="-5400000" spcFirstLastPara="1" vertOverflow="ellipsis" wrap="square" lIns="38100" tIns="19050" rIns="38100" bIns="19050" anchor="ctr" anchorCtr="0">
                <a:spAutoFit/>
              </a:bodyPr>
              <a:lstStyle/>
              <a:p>
                <a:pPr algn="ct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Sheet1!$B$2:$B$15</c:f>
              <c:numCache>
                <c:formatCode>0.00_);[Red]\(0.00\)</c:formatCode>
                <c:ptCount val="14"/>
                <c:pt idx="0">
                  <c:v>7.6490136748039976</c:v>
                </c:pt>
                <c:pt idx="1">
                  <c:v>14.674406546301373</c:v>
                </c:pt>
                <c:pt idx="2">
                  <c:v>16.623662976526496</c:v>
                </c:pt>
                <c:pt idx="3">
                  <c:v>46.347367132176394</c:v>
                </c:pt>
                <c:pt idx="4">
                  <c:v>31.450540815084363</c:v>
                </c:pt>
                <c:pt idx="5">
                  <c:v>36.352976536366796</c:v>
                </c:pt>
                <c:pt idx="6">
                  <c:v>25.353337710836303</c:v>
                </c:pt>
                <c:pt idx="7">
                  <c:v>17.508940402738009</c:v>
                </c:pt>
                <c:pt idx="8">
                  <c:v>65.287698419259968</c:v>
                </c:pt>
                <c:pt idx="9">
                  <c:v>11.300367825462002</c:v>
                </c:pt>
                <c:pt idx="10">
                  <c:v>6.3866374304732396</c:v>
                </c:pt>
                <c:pt idx="11">
                  <c:v>26.271533951215901</c:v>
                </c:pt>
                <c:pt idx="12">
                  <c:v>21.213524581902202</c:v>
                </c:pt>
                <c:pt idx="13">
                  <c:v>2.7935905496976297</c:v>
                </c:pt>
              </c:numCache>
            </c:numRef>
          </c:val>
          <c:extLst>
            <c:ext xmlns:c16="http://schemas.microsoft.com/office/drawing/2014/chart" uri="{C3380CC4-5D6E-409C-BE32-E72D297353CC}">
              <c16:uniqueId val="{00000002-ED82-4D9E-BE3F-5BF7B24244F5}"/>
            </c:ext>
          </c:extLst>
        </c:ser>
        <c:dLbls>
          <c:showLegendKey val="0"/>
          <c:showVal val="0"/>
          <c:showCatName val="0"/>
          <c:showSerName val="0"/>
          <c:showPercent val="0"/>
          <c:showBubbleSize val="0"/>
        </c:dLbls>
        <c:gapWidth val="100"/>
        <c:overlap val="-27"/>
        <c:axId val="1471088543"/>
        <c:axId val="115015039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열1</c:v>
                      </c:pt>
                    </c:strCache>
                  </c:strRef>
                </c:tx>
                <c:spPr>
                  <a:solidFill>
                    <a:schemeClr val="accent2"/>
                  </a:solidFill>
                  <a:ln>
                    <a:noFill/>
                  </a:ln>
                  <a:effectLst/>
                </c:spPr>
                <c:invertIfNegative val="0"/>
                <c:cat>
                  <c:strRef>
                    <c:extLst>
                      <c:ext uri="{02D57815-91ED-43cb-92C2-25804820EDAC}">
                        <c15:formulaRef>
                          <c15:sqref>Sheet1!$A$2:$A$15</c15:sqref>
                        </c15:formulaRef>
                      </c:ext>
                    </c:extLst>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extLst>
                      <c:ext uri="{02D57815-91ED-43cb-92C2-25804820EDAC}">
                        <c15:formulaRef>
                          <c15:sqref>Sheet1!$C$2:$C$15</c15:sqref>
                        </c15:formulaRef>
                      </c:ext>
                    </c:extLst>
                    <c:numCache>
                      <c:formatCode>General</c:formatCode>
                      <c:ptCount val="14"/>
                    </c:numCache>
                  </c:numRef>
                </c:val>
                <c:extLst>
                  <c:ext xmlns:c16="http://schemas.microsoft.com/office/drawing/2014/chart" uri="{C3380CC4-5D6E-409C-BE32-E72D297353CC}">
                    <c16:uniqueId val="{00000004-ED82-4D9E-BE3F-5BF7B24244F5}"/>
                  </c:ext>
                </c:extLst>
              </c15:ser>
            </c15:filteredBarSeries>
          </c:ext>
        </c:extLst>
      </c:barChart>
      <c:lineChart>
        <c:grouping val="standard"/>
        <c:varyColors val="0"/>
        <c:ser>
          <c:idx val="2"/>
          <c:order val="2"/>
          <c:tx>
            <c:strRef>
              <c:f>Sheet1!$D$1</c:f>
              <c:strCache>
                <c:ptCount val="1"/>
                <c:pt idx="0">
                  <c:v>거래 건수(우)</c:v>
                </c:pt>
              </c:strCache>
            </c:strRef>
          </c:tx>
          <c:spPr>
            <a:ln w="19050" cap="rnd">
              <a:solidFill>
                <a:schemeClr val="accent1"/>
              </a:solidFill>
              <a:round/>
            </a:ln>
            <a:effectLst/>
          </c:spPr>
          <c:marker>
            <c:symbol val="none"/>
          </c:marker>
          <c:cat>
            <c:strRef>
              <c:f>Sheet1!$A$2:$A$15</c:f>
              <c:strCache>
                <c:ptCount val="14"/>
                <c:pt idx="0">
                  <c:v>1Q</c:v>
                </c:pt>
                <c:pt idx="1">
                  <c:v>2Q</c:v>
                </c:pt>
                <c:pt idx="2">
                  <c:v>3Q</c:v>
                </c:pt>
                <c:pt idx="3">
                  <c:v>4Q</c:v>
                </c:pt>
                <c:pt idx="4">
                  <c:v>1Q</c:v>
                </c:pt>
                <c:pt idx="5">
                  <c:v>2Q</c:v>
                </c:pt>
                <c:pt idx="6">
                  <c:v>3Q</c:v>
                </c:pt>
                <c:pt idx="7">
                  <c:v>4Q</c:v>
                </c:pt>
                <c:pt idx="8">
                  <c:v>1Q</c:v>
                </c:pt>
                <c:pt idx="9">
                  <c:v>2Q</c:v>
                </c:pt>
                <c:pt idx="10">
                  <c:v>3Q</c:v>
                </c:pt>
                <c:pt idx="11">
                  <c:v>4Q</c:v>
                </c:pt>
                <c:pt idx="12">
                  <c:v>1Q</c:v>
                </c:pt>
                <c:pt idx="13">
                  <c:v>2Q</c:v>
                </c:pt>
              </c:strCache>
            </c:strRef>
          </c:cat>
          <c:val>
            <c:numRef>
              <c:f>Sheet1!$D$2:$D$15</c:f>
              <c:numCache>
                <c:formatCode>General</c:formatCode>
                <c:ptCount val="14"/>
                <c:pt idx="0">
                  <c:v>160</c:v>
                </c:pt>
                <c:pt idx="1">
                  <c:v>124</c:v>
                </c:pt>
                <c:pt idx="2">
                  <c:v>150</c:v>
                </c:pt>
                <c:pt idx="3">
                  <c:v>187</c:v>
                </c:pt>
                <c:pt idx="4">
                  <c:v>269</c:v>
                </c:pt>
                <c:pt idx="5">
                  <c:v>253</c:v>
                </c:pt>
                <c:pt idx="6">
                  <c:v>279</c:v>
                </c:pt>
                <c:pt idx="7">
                  <c:v>266</c:v>
                </c:pt>
                <c:pt idx="8">
                  <c:v>260</c:v>
                </c:pt>
                <c:pt idx="9">
                  <c:v>219</c:v>
                </c:pt>
                <c:pt idx="10">
                  <c:v>189</c:v>
                </c:pt>
                <c:pt idx="11">
                  <c:v>185</c:v>
                </c:pt>
                <c:pt idx="12">
                  <c:v>158</c:v>
                </c:pt>
                <c:pt idx="13">
                  <c:v>129</c:v>
                </c:pt>
              </c:numCache>
            </c:numRef>
          </c:val>
          <c:smooth val="0"/>
          <c:extLst>
            <c:ext xmlns:c16="http://schemas.microsoft.com/office/drawing/2014/chart" uri="{C3380CC4-5D6E-409C-BE32-E72D297353CC}">
              <c16:uniqueId val="{00000003-ED82-4D9E-BE3F-5BF7B24244F5}"/>
            </c:ext>
          </c:extLst>
        </c:ser>
        <c:dLbls>
          <c:showLegendKey val="0"/>
          <c:showVal val="0"/>
          <c:showCatName val="0"/>
          <c:showSerName val="0"/>
          <c:showPercent val="0"/>
          <c:showBubbleSize val="0"/>
        </c:dLbls>
        <c:marker val="1"/>
        <c:smooth val="0"/>
        <c:axId val="1047405199"/>
        <c:axId val="1150127103"/>
      </c:lineChart>
      <c:catAx>
        <c:axId val="1471088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150150399"/>
        <c:crosses val="autoZero"/>
        <c:auto val="1"/>
        <c:lblAlgn val="ctr"/>
        <c:lblOffset val="100"/>
        <c:noMultiLvlLbl val="0"/>
      </c:catAx>
      <c:valAx>
        <c:axId val="11501503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471088543"/>
        <c:crosses val="autoZero"/>
        <c:crossBetween val="between"/>
      </c:valAx>
      <c:valAx>
        <c:axId val="1150127103"/>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crossAx val="1047405199"/>
        <c:crosses val="max"/>
        <c:crossBetween val="between"/>
      </c:valAx>
      <c:catAx>
        <c:axId val="1047405199"/>
        <c:scaling>
          <c:orientation val="minMax"/>
        </c:scaling>
        <c:delete val="1"/>
        <c:axPos val="b"/>
        <c:numFmt formatCode="General" sourceLinked="1"/>
        <c:majorTickMark val="out"/>
        <c:minorTickMark val="none"/>
        <c:tickLblPos val="nextTo"/>
        <c:crossAx val="1150127103"/>
        <c:crosses val="autoZero"/>
        <c:auto val="1"/>
        <c:lblAlgn val="ctr"/>
        <c:lblOffset val="100"/>
        <c:noMultiLvlLbl val="0"/>
      </c:catAx>
      <c:spPr>
        <a:noFill/>
        <a:ln>
          <a:noFill/>
        </a:ln>
        <a:effectLst/>
      </c:spPr>
    </c:plotArea>
    <c:legend>
      <c:legendPos val="t"/>
      <c:layout>
        <c:manualLayout>
          <c:xMode val="edge"/>
          <c:yMode val="edge"/>
          <c:x val="0.15815740937788181"/>
          <c:y val="0.18947879536952225"/>
          <c:w val="0.64922501241398878"/>
          <c:h val="7.8637205387205381E-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6189" cy="493949"/>
          </a:xfrm>
          <a:prstGeom prst="rect">
            <a:avLst/>
          </a:prstGeom>
        </p:spPr>
        <p:txBody>
          <a:bodyPr vert="horz" lIns="91129" tIns="45564" rIns="91129" bIns="45564" rtlCol="0"/>
          <a:lstStyle>
            <a:lvl1pPr algn="l">
              <a:defRPr sz="1200"/>
            </a:lvl1pPr>
          </a:lstStyle>
          <a:p>
            <a:endParaRPr lang="en-US" dirty="0"/>
          </a:p>
        </p:txBody>
      </p:sp>
      <p:sp>
        <p:nvSpPr>
          <p:cNvPr id="3" name="Date Placeholder 2"/>
          <p:cNvSpPr>
            <a:spLocks noGrp="1"/>
          </p:cNvSpPr>
          <p:nvPr>
            <p:ph type="dt" sz="quarter" idx="1"/>
          </p:nvPr>
        </p:nvSpPr>
        <p:spPr>
          <a:xfrm>
            <a:off x="3849900" y="2"/>
            <a:ext cx="2946189" cy="493949"/>
          </a:xfrm>
          <a:prstGeom prst="rect">
            <a:avLst/>
          </a:prstGeom>
        </p:spPr>
        <p:txBody>
          <a:bodyPr vert="horz" lIns="91129" tIns="45564" rIns="91129" bIns="45564" rtlCol="0"/>
          <a:lstStyle>
            <a:lvl1pPr algn="r">
              <a:defRPr sz="1200"/>
            </a:lvl1pPr>
          </a:lstStyle>
          <a:p>
            <a:fld id="{FD4ADFBC-B392-474D-BFD2-23D3BDA66A93}" type="datetimeFigureOut">
              <a:rPr lang="en-US" smtClean="0"/>
              <a:t>9/4/2023</a:t>
            </a:fld>
            <a:endParaRPr lang="en-US" dirty="0"/>
          </a:p>
        </p:txBody>
      </p:sp>
      <p:sp>
        <p:nvSpPr>
          <p:cNvPr id="4" name="Footer Placeholder 3"/>
          <p:cNvSpPr>
            <a:spLocks noGrp="1"/>
          </p:cNvSpPr>
          <p:nvPr>
            <p:ph type="ftr" sz="quarter" idx="2"/>
          </p:nvPr>
        </p:nvSpPr>
        <p:spPr>
          <a:xfrm>
            <a:off x="2" y="9377137"/>
            <a:ext cx="2946189" cy="493949"/>
          </a:xfrm>
          <a:prstGeom prst="rect">
            <a:avLst/>
          </a:prstGeom>
        </p:spPr>
        <p:txBody>
          <a:bodyPr vert="horz" lIns="91129" tIns="45564" rIns="91129" bIns="4556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9900" y="9377137"/>
            <a:ext cx="2946189" cy="493949"/>
          </a:xfrm>
          <a:prstGeom prst="rect">
            <a:avLst/>
          </a:prstGeom>
        </p:spPr>
        <p:txBody>
          <a:bodyPr vert="horz" lIns="91129" tIns="45564" rIns="91129" bIns="45564" rtlCol="0" anchor="b"/>
          <a:lstStyle>
            <a:lvl1pPr algn="r">
              <a:defRPr sz="1200"/>
            </a:lvl1pPr>
          </a:lstStyle>
          <a:p>
            <a:fld id="{C0AC7954-39B3-A445-8EC5-862700B8B91C}" type="slidenum">
              <a:rPr lang="en-US" smtClean="0"/>
              <a:t>‹#›</a:t>
            </a:fld>
            <a:endParaRPr lang="en-US" dirty="0"/>
          </a:p>
        </p:txBody>
      </p:sp>
    </p:spTree>
    <p:extLst>
      <p:ext uri="{BB962C8B-B14F-4D97-AF65-F5344CB8AC3E}">
        <p14:creationId xmlns:p14="http://schemas.microsoft.com/office/powerpoint/2010/main" val="41764457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5659" cy="495349"/>
          </a:xfrm>
          <a:prstGeom prst="rect">
            <a:avLst/>
          </a:prstGeom>
        </p:spPr>
        <p:txBody>
          <a:bodyPr vert="horz" lIns="91129" tIns="45564" rIns="91129" bIns="45564" rtlCol="0"/>
          <a:lstStyle>
            <a:lvl1pPr algn="l">
              <a:defRPr sz="1200"/>
            </a:lvl1pPr>
          </a:lstStyle>
          <a:p>
            <a:endParaRPr lang="en-AU" dirty="0"/>
          </a:p>
        </p:txBody>
      </p:sp>
      <p:sp>
        <p:nvSpPr>
          <p:cNvPr id="3" name="Date Placeholder 2"/>
          <p:cNvSpPr>
            <a:spLocks noGrp="1"/>
          </p:cNvSpPr>
          <p:nvPr>
            <p:ph type="dt" idx="1"/>
          </p:nvPr>
        </p:nvSpPr>
        <p:spPr>
          <a:xfrm>
            <a:off x="3850446" y="1"/>
            <a:ext cx="2945659" cy="495349"/>
          </a:xfrm>
          <a:prstGeom prst="rect">
            <a:avLst/>
          </a:prstGeom>
        </p:spPr>
        <p:txBody>
          <a:bodyPr vert="horz" lIns="91129" tIns="45564" rIns="91129" bIns="45564" rtlCol="0"/>
          <a:lstStyle>
            <a:lvl1pPr algn="r">
              <a:defRPr sz="1200"/>
            </a:lvl1pPr>
          </a:lstStyle>
          <a:p>
            <a:fld id="{635DF4FA-E8DD-496D-9743-7EF5FC8FAEAE}" type="datetimeFigureOut">
              <a:rPr lang="en-AU" smtClean="0"/>
              <a:pPr/>
              <a:t>4/09/2023</a:t>
            </a:fld>
            <a:endParaRPr lang="en-AU" dirty="0"/>
          </a:p>
        </p:txBody>
      </p:sp>
      <p:sp>
        <p:nvSpPr>
          <p:cNvPr id="4" name="Slide Image Placeholder 3"/>
          <p:cNvSpPr>
            <a:spLocks noGrp="1" noRot="1" noChangeAspect="1"/>
          </p:cNvSpPr>
          <p:nvPr>
            <p:ph type="sldImg" idx="2"/>
          </p:nvPr>
        </p:nvSpPr>
        <p:spPr>
          <a:xfrm>
            <a:off x="993775" y="1235075"/>
            <a:ext cx="4810125" cy="3330575"/>
          </a:xfrm>
          <a:prstGeom prst="rect">
            <a:avLst/>
          </a:prstGeom>
          <a:noFill/>
          <a:ln w="12700">
            <a:solidFill>
              <a:prstClr val="black"/>
            </a:solidFill>
          </a:ln>
        </p:spPr>
        <p:txBody>
          <a:bodyPr vert="horz" lIns="91129" tIns="45564" rIns="91129" bIns="45564" rtlCol="0" anchor="ctr"/>
          <a:lstStyle/>
          <a:p>
            <a:endParaRPr lang="en-AU" dirty="0"/>
          </a:p>
        </p:txBody>
      </p:sp>
      <p:sp>
        <p:nvSpPr>
          <p:cNvPr id="5" name="Notes Placeholder 4"/>
          <p:cNvSpPr>
            <a:spLocks noGrp="1"/>
          </p:cNvSpPr>
          <p:nvPr>
            <p:ph type="body" sz="quarter" idx="3"/>
          </p:nvPr>
        </p:nvSpPr>
        <p:spPr>
          <a:xfrm>
            <a:off x="679768" y="4751221"/>
            <a:ext cx="5438140" cy="3887362"/>
          </a:xfrm>
          <a:prstGeom prst="rect">
            <a:avLst/>
          </a:prstGeom>
        </p:spPr>
        <p:txBody>
          <a:bodyPr vert="horz" lIns="91129" tIns="45564" rIns="91129" bIns="4556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9377318"/>
            <a:ext cx="2945659" cy="495348"/>
          </a:xfrm>
          <a:prstGeom prst="rect">
            <a:avLst/>
          </a:prstGeom>
        </p:spPr>
        <p:txBody>
          <a:bodyPr vert="horz" lIns="91129" tIns="45564" rIns="91129" bIns="45564"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6" y="9377318"/>
            <a:ext cx="2945659" cy="495348"/>
          </a:xfrm>
          <a:prstGeom prst="rect">
            <a:avLst/>
          </a:prstGeom>
        </p:spPr>
        <p:txBody>
          <a:bodyPr vert="horz" lIns="91129" tIns="45564" rIns="91129" bIns="45564" rtlCol="0" anchor="b"/>
          <a:lstStyle>
            <a:lvl1pPr algn="r">
              <a:defRPr sz="1200"/>
            </a:lvl1pPr>
          </a:lstStyle>
          <a:p>
            <a:fld id="{ABD96654-91BB-436D-BB65-0EA7A9B36C61}" type="slidenum">
              <a:rPr lang="en-AU" smtClean="0"/>
              <a:pPr/>
              <a:t>‹#›</a:t>
            </a:fld>
            <a:endParaRPr lang="en-AU" dirty="0"/>
          </a:p>
        </p:txBody>
      </p:sp>
    </p:spTree>
    <p:extLst>
      <p:ext uri="{BB962C8B-B14F-4D97-AF65-F5344CB8AC3E}">
        <p14:creationId xmlns:p14="http://schemas.microsoft.com/office/powerpoint/2010/main" val="6431078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kpmg/kr/ko/home.htm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표지">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3989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39" name="텍스트 개체 틀 38">
            <a:extLst>
              <a:ext uri="{FF2B5EF4-FFF2-40B4-BE49-F238E27FC236}">
                <a16:creationId xmlns:a16="http://schemas.microsoft.com/office/drawing/2014/main" id="{C67D7BE6-E882-41C8-856A-70093BA37756}"/>
              </a:ext>
            </a:extLst>
          </p:cNvPr>
          <p:cNvSpPr>
            <a:spLocks noGrp="1"/>
          </p:cNvSpPr>
          <p:nvPr>
            <p:ph type="body" sz="quarter" idx="11" hasCustomPrompt="1"/>
          </p:nvPr>
        </p:nvSpPr>
        <p:spPr>
          <a:xfrm>
            <a:off x="488950" y="617249"/>
            <a:ext cx="8928100" cy="322262"/>
          </a:xfrm>
          <a:prstGeom prst="rect">
            <a:avLst/>
          </a:prstGeom>
        </p:spPr>
        <p:txBody>
          <a:bodyPr wrap="none" lIns="0" tIns="0" rIns="0" bIns="0" anchor="b" anchorCtr="0">
            <a:noAutofit/>
          </a:bodyPr>
          <a:lstStyle>
            <a:lvl1pPr>
              <a:defRPr kumimoji="0" lang="ko-KR" altLang="en-US" sz="2400" b="0" u="none" strike="noStrike" kern="1200" cap="none" spc="0" normalizeH="0" baseline="0" dirty="0">
                <a:ln>
                  <a:solidFill>
                    <a:prstClr val="white">
                      <a:lumMod val="75000"/>
                      <a:alpha val="0"/>
                    </a:prstClr>
                  </a:solidFill>
                </a:ln>
                <a:solidFill>
                  <a:srgbClr val="00338D"/>
                </a:solidFill>
                <a:effectLst/>
                <a:uLnTx/>
                <a:uFillTx/>
                <a:latin typeface="KoPub돋움체 Bold" panose="00000800000000000000" pitchFamily="2" charset="-127"/>
                <a:ea typeface="KoPub돋움체 Bold" panose="00000800000000000000" pitchFamily="2" charset="-127"/>
                <a:cs typeface="KoPub돋움체 Medium" panose="02020603020101020101" pitchFamily="18" charset="-127"/>
              </a:defRPr>
            </a:lvl1pPr>
          </a:lstStyle>
          <a:p>
            <a:pPr marL="0" marR="0" lvl="0" indent="0" algn="l" defTabSz="914400" rtl="0" fontAlgn="auto" latinLnBrk="0">
              <a:lnSpc>
                <a:spcPct val="70000"/>
              </a:lnSpc>
              <a:spcBef>
                <a:spcPts val="0"/>
              </a:spcBef>
              <a:spcAft>
                <a:spcPts val="0"/>
              </a:spcAft>
              <a:buClrTx/>
              <a:buSzTx/>
              <a:buFontTx/>
              <a:buNone/>
              <a:tabLst/>
            </a:pPr>
            <a:r>
              <a:rPr lang="ko-KR" altLang="en-US" dirty="0"/>
              <a:t>제목을 입력하세요</a:t>
            </a:r>
          </a:p>
        </p:txBody>
      </p:sp>
    </p:spTree>
    <p:extLst>
      <p:ext uri="{BB962C8B-B14F-4D97-AF65-F5344CB8AC3E}">
        <p14:creationId xmlns:p14="http://schemas.microsoft.com/office/powerpoint/2010/main" val="490267412"/>
      </p:ext>
    </p:extLst>
  </p:cSld>
  <p:clrMapOvr>
    <a:masterClrMapping/>
  </p:clrMapOvr>
  <p:extLst>
    <p:ext uri="{DCECCB84-F9BA-43D5-87BE-67443E8EF086}">
      <p15:sldGuideLst xmlns:p15="http://schemas.microsoft.com/office/powerpoint/2012/main">
        <p15:guide id="1" orient="horz" pos="3521" userDrawn="1">
          <p15:clr>
            <a:srgbClr val="9FCC3B"/>
          </p15:clr>
        </p15:guide>
        <p15:guide id="2" pos="3007" userDrawn="1">
          <p15:clr>
            <a:srgbClr val="9FCC3B"/>
          </p15:clr>
        </p15:guide>
        <p15:guide id="3" pos="3120" userDrawn="1">
          <p15:clr>
            <a:srgbClr val="FBAE40"/>
          </p15:clr>
        </p15:guide>
        <p15:guide id="7" orient="horz" pos="3793" userDrawn="1">
          <p15:clr>
            <a:srgbClr val="F26B43"/>
          </p15:clr>
        </p15:guide>
        <p15:guide id="8" orient="horz" pos="754" userDrawn="1">
          <p15:clr>
            <a:srgbClr val="9FCC3B"/>
          </p15:clr>
        </p15:guide>
        <p15:guide id="9" pos="308" userDrawn="1">
          <p15:clr>
            <a:srgbClr val="FBAE40"/>
          </p15:clr>
        </p15:guide>
        <p15:guide id="10" pos="5932" userDrawn="1">
          <p15:clr>
            <a:srgbClr val="FBAE40"/>
          </p15:clr>
        </p15:guide>
        <p15:guide id="11" pos="3233" userDrawn="1">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usiness Contacts1">
    <p:spTree>
      <p:nvGrpSpPr>
        <p:cNvPr id="1" name=""/>
        <p:cNvGrpSpPr/>
        <p:nvPr/>
      </p:nvGrpSpPr>
      <p:grpSpPr>
        <a:xfrm>
          <a:off x="0" y="0"/>
          <a:ext cx="0" cy="0"/>
          <a:chOff x="0" y="0"/>
          <a:chExt cx="0" cy="0"/>
        </a:xfrm>
      </p:grpSpPr>
      <p:pic>
        <p:nvPicPr>
          <p:cNvPr id="94" name="그림 93">
            <a:extLst>
              <a:ext uri="{FF2B5EF4-FFF2-40B4-BE49-F238E27FC236}">
                <a16:creationId xmlns:a16="http://schemas.microsoft.com/office/drawing/2014/main" id="{F51EF37C-8B29-4D27-8069-0E4F8226DCEA}"/>
              </a:ext>
            </a:extLst>
          </p:cNvPr>
          <p:cNvPicPr>
            <a:picLocks noChangeAspect="1"/>
          </p:cNvPicPr>
          <p:nvPr userDrawn="1"/>
        </p:nvPicPr>
        <p:blipFill>
          <a:blip r:embed="rId2"/>
          <a:stretch>
            <a:fillRect/>
          </a:stretch>
        </p:blipFill>
        <p:spPr>
          <a:xfrm>
            <a:off x="814388" y="5178354"/>
            <a:ext cx="1816669" cy="331604"/>
          </a:xfrm>
          <a:prstGeom prst="rect">
            <a:avLst/>
          </a:prstGeom>
        </p:spPr>
      </p:pic>
      <p:sp>
        <p:nvSpPr>
          <p:cNvPr id="8" name="Rectangle 11">
            <a:hlinkClick r:id="rId3"/>
            <a:extLst>
              <a:ext uri="{FF2B5EF4-FFF2-40B4-BE49-F238E27FC236}">
                <a16:creationId xmlns:a16="http://schemas.microsoft.com/office/drawing/2014/main" id="{625DE757-6836-46D9-8EB6-0611BF6E9EB6}"/>
              </a:ext>
            </a:extLst>
          </p:cNvPr>
          <p:cNvSpPr>
            <a:spLocks noChangeArrowheads="1"/>
          </p:cNvSpPr>
          <p:nvPr/>
        </p:nvSpPr>
        <p:spPr bwMode="auto">
          <a:xfrm>
            <a:off x="814388" y="4738046"/>
            <a:ext cx="1898317" cy="338554"/>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kr</a:t>
            </a:r>
            <a:endParaRPr kumimoji="0" lang="en-US"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endParaRPr>
          </a:p>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altLang="ko-KR" sz="11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socialmedia</a:t>
            </a:r>
            <a:endParaRPr kumimoji="0" lang="en-GB" altLang="ko-KR" sz="11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2023 KPMG </a:t>
            </a:r>
            <a:r>
              <a:rPr lang="en-US" altLang="ko-KR" dirty="0" err="1">
                <a:solidFill>
                  <a:schemeClr val="tx2"/>
                </a:solidFill>
              </a:rPr>
              <a:t>Samjong</a:t>
            </a:r>
            <a:r>
              <a:rPr lang="en-US" altLang="ko-KR" dirty="0">
                <a:solidFill>
                  <a:schemeClr val="tx2"/>
                </a:solidFill>
              </a:rPr>
              <a:t>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4"/>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215861254"/>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usiness Contacts2">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E859CA94-A135-4068-83A8-73B557B47275}"/>
              </a:ext>
            </a:extLst>
          </p:cNvPr>
          <p:cNvGrpSpPr/>
          <p:nvPr userDrawn="1"/>
        </p:nvGrpSpPr>
        <p:grpSpPr>
          <a:xfrm>
            <a:off x="814388" y="5325292"/>
            <a:ext cx="6439852" cy="1100662"/>
            <a:chOff x="814388" y="5325292"/>
            <a:chExt cx="6439852" cy="1100662"/>
          </a:xfrm>
        </p:grpSpPr>
        <p:sp>
          <p:nvSpPr>
            <p:cNvPr id="8" name="Rectangle 11">
              <a:hlinkClick r:id="rId2"/>
              <a:extLst>
                <a:ext uri="{FF2B5EF4-FFF2-40B4-BE49-F238E27FC236}">
                  <a16:creationId xmlns:a16="http://schemas.microsoft.com/office/drawing/2014/main" id="{625DE757-6836-46D9-8EB6-0611BF6E9EB6}"/>
                </a:ext>
              </a:extLst>
            </p:cNvPr>
            <p:cNvSpPr>
              <a:spLocks noChangeArrowheads="1"/>
            </p:cNvSpPr>
            <p:nvPr/>
          </p:nvSpPr>
          <p:spPr bwMode="auto">
            <a:xfrm>
              <a:off x="814388" y="5325292"/>
              <a:ext cx="1898317" cy="184666"/>
            </a:xfrm>
            <a:prstGeom prst="rect">
              <a:avLst/>
            </a:prstGeom>
            <a:noFill/>
            <a:ln w="9525">
              <a:noFill/>
              <a:miter lim="800000"/>
              <a:headEnd/>
              <a:tailEnd/>
            </a:ln>
            <a:effectLst/>
          </p:spPr>
          <p:txBody>
            <a:bodyPr wrap="square" lIns="0" tIns="0" rIns="0" bIns="0" anchor="ctr">
              <a:spAutoFit/>
            </a:body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home.kpmg</a:t>
              </a:r>
              <a:r>
                <a:rPr kumimoji="0" lang="en-US"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a:t>
              </a:r>
              <a:r>
                <a:rPr kumimoji="0" lang="en-US" sz="1200" b="1" i="0" u="none" strike="noStrike" kern="0" cap="none" spc="0" normalizeH="0" baseline="0" noProof="0" dirty="0" err="1">
                  <a:ln>
                    <a:solidFill>
                      <a:srgbClr val="0091DA">
                        <a:alpha val="0"/>
                      </a:srgbClr>
                    </a:solidFill>
                  </a:ln>
                  <a:solidFill>
                    <a:schemeClr val="tx2"/>
                  </a:solidFill>
                  <a:effectLst/>
                  <a:uLnTx/>
                  <a:uFillTx/>
                  <a:latin typeface="Arial" panose="020B0604020202020204" pitchFamily="34" charset="0"/>
                  <a:ea typeface="Times New Roman" pitchFamily="18" charset="0"/>
                  <a:cs typeface="Arial" panose="020B0604020202020204" pitchFamily="34" charset="0"/>
                </a:rPr>
                <a:t>kr</a:t>
              </a:r>
              <a:endParaRPr kumimoji="0" lang="en-GB" sz="1200" b="1" i="0" u="none" strike="noStrike" kern="0" cap="none" spc="0" normalizeH="0" baseline="0" noProof="0" dirty="0">
                <a:ln>
                  <a:solidFill>
                    <a:srgbClr val="0091DA">
                      <a:alpha val="0"/>
                    </a:srgbClr>
                  </a:solidFill>
                </a:ln>
                <a:solidFill>
                  <a:schemeClr val="tx2"/>
                </a:solidFill>
                <a:effectLst/>
                <a:uLnTx/>
                <a:uFillTx/>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B739A2F4-BC56-4077-A7DB-0FE66D190AE0}"/>
                </a:ext>
              </a:extLst>
            </p:cNvPr>
            <p:cNvSpPr txBox="1">
              <a:spLocks/>
            </p:cNvSpPr>
            <p:nvPr/>
          </p:nvSpPr>
          <p:spPr>
            <a:xfrm>
              <a:off x="814388" y="5651383"/>
              <a:ext cx="6439852" cy="774571"/>
            </a:xfrm>
            <a:prstGeom prst="rect">
              <a:avLst/>
            </a:prstGeom>
            <a:ln w="12700">
              <a:miter lim="400000"/>
            </a:ln>
          </p:spPr>
          <p:txBody>
            <a:bodyPr wrap="square" lIns="0" tIns="0" rIns="0" bIns="0">
              <a:spAutoFit/>
            </a:bodyPr>
            <a:lstStyle>
              <a:defPPr>
                <a:defRPr lang="en-US"/>
              </a:defPPr>
              <a:lvl1pPr>
                <a:defRPr sz="800">
                  <a:solidFill>
                    <a:srgbClr val="004C97"/>
                  </a:solidFill>
                  <a:latin typeface="Univers for KPMG"/>
                  <a:ea typeface="Univers for KPMG"/>
                  <a:cs typeface="Univers for KPMG"/>
                </a:defRPr>
              </a:lvl1pPr>
              <a:lvl2pPr marL="0" lvl="1" indent="0" defTabSz="990570">
                <a:defRPr sz="700" kern="0">
                  <a:ln>
                    <a:solidFill>
                      <a:schemeClr val="bg1">
                        <a:lumMod val="75000"/>
                        <a:alpha val="0"/>
                      </a:schemeClr>
                    </a:solidFill>
                  </a:ln>
                  <a:solidFill>
                    <a:schemeClr val="bg1">
                      <a:lumMod val="65000"/>
                    </a:schemeClr>
                  </a:solidFill>
                  <a:latin typeface="Arial" panose="020B0604020202020204" pitchFamily="34" charset="0"/>
                  <a:ea typeface="KoPub돋움체 Light" panose="02020603020101020101" pitchFamily="18" charset="-127"/>
                  <a:cs typeface="Arial" panose="020B0604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a:spcAft>
                  <a:spcPts val="500"/>
                </a:spcAft>
              </a:pPr>
              <a:r>
                <a:rPr lang="en-US" altLang="ko-KR" dirty="0">
                  <a:solidFill>
                    <a:schemeClr val="tx2"/>
                  </a:solidFill>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pPr lvl="1">
                <a:spcAft>
                  <a:spcPts val="500"/>
                </a:spcAft>
              </a:pPr>
              <a:r>
                <a:rPr lang="en-US" altLang="ko-KR" dirty="0">
                  <a:solidFill>
                    <a:schemeClr val="tx2"/>
                  </a:solidFill>
                </a:rPr>
                <a:t>© 2022 KPMG </a:t>
              </a:r>
              <a:r>
                <a:rPr lang="en-US" altLang="ko-KR" dirty="0" err="1">
                  <a:solidFill>
                    <a:schemeClr val="tx2"/>
                  </a:solidFill>
                </a:rPr>
                <a:t>Samjong</a:t>
              </a:r>
              <a:r>
                <a:rPr lang="en-US" altLang="ko-KR" dirty="0">
                  <a:solidFill>
                    <a:schemeClr val="tx2"/>
                  </a:solidFill>
                </a:rPr>
                <a:t> Accounting Corp., a Korea Limited Liability Company and a member firm of the KPMG global organization of independent member firms affiliated with KPMG International Limited, a private English company limited by guarantee. All rights reserved.</a:t>
              </a:r>
            </a:p>
            <a:p>
              <a:pPr lvl="1">
                <a:spcAft>
                  <a:spcPts val="500"/>
                </a:spcAft>
              </a:pPr>
              <a:r>
                <a:rPr lang="en-US" altLang="en-US" dirty="0">
                  <a:solidFill>
                    <a:schemeClr val="tx2"/>
                  </a:solidFill>
                </a:rPr>
                <a:t>The KPMG name and logo are trademarks used under license by the independent member firms of the KPMG global organization.</a:t>
              </a:r>
            </a:p>
          </p:txBody>
        </p:sp>
      </p:grpSp>
      <p:pic>
        <p:nvPicPr>
          <p:cNvPr id="12" name="그림 11">
            <a:extLst>
              <a:ext uri="{FF2B5EF4-FFF2-40B4-BE49-F238E27FC236}">
                <a16:creationId xmlns:a16="http://schemas.microsoft.com/office/drawing/2014/main" id="{E352E2A6-2EAD-4189-AF7A-7464BA820B27}"/>
              </a:ext>
            </a:extLst>
          </p:cNvPr>
          <p:cNvPicPr>
            <a:picLocks noChangeAspect="1"/>
          </p:cNvPicPr>
          <p:nvPr userDrawn="1"/>
        </p:nvPicPr>
        <p:blipFill>
          <a:blip r:embed="rId3"/>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465477578"/>
      </p:ext>
    </p:extLst>
  </p:cSld>
  <p:clrMapOvr>
    <a:masterClrMapping/>
  </p:clrMapOvr>
  <p:extLst>
    <p:ext uri="{DCECCB84-F9BA-43D5-87BE-67443E8EF086}">
      <p15:sldGuideLst xmlns:p15="http://schemas.microsoft.com/office/powerpoint/2012/main">
        <p15:guide id="1" pos="512">
          <p15:clr>
            <a:srgbClr val="FBAE40"/>
          </p15:clr>
        </p15:guide>
        <p15:guide id="2" pos="57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목차">
    <p:bg>
      <p:bgPr>
        <a:solidFill>
          <a:srgbClr val="ACEA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66865"/>
      </p:ext>
    </p:extLst>
  </p:cSld>
  <p:clrMapOvr>
    <a:masterClrMapping/>
  </p:clrMapOvr>
  <p:extLst>
    <p:ext uri="{DCECCB84-F9BA-43D5-87BE-67443E8EF086}">
      <p15:sldGuideLst xmlns:p15="http://schemas.microsoft.com/office/powerpoint/2012/main">
        <p15:guide id="3" pos="308" userDrawn="1">
          <p15:clr>
            <a:srgbClr val="FBAE40"/>
          </p15:clr>
        </p15:guide>
        <p15:guide id="4" pos="5932" userDrawn="1">
          <p15:clr>
            <a:srgbClr val="FBAE40"/>
          </p15:clr>
        </p15:guide>
        <p15:guide id="5" orient="horz" pos="1389" userDrawn="1">
          <p15:clr>
            <a:srgbClr val="FBAE40"/>
          </p15:clr>
        </p15:guide>
        <p15:guide id="6" orient="horz" pos="29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빈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43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7" name="그림 146">
            <a:extLst>
              <a:ext uri="{FF2B5EF4-FFF2-40B4-BE49-F238E27FC236}">
                <a16:creationId xmlns:a16="http://schemas.microsoft.com/office/drawing/2014/main" id="{E24B28A3-9853-486C-BD38-0A3D17979EF1}"/>
              </a:ext>
            </a:extLst>
          </p:cNvPr>
          <p:cNvPicPr>
            <a:picLocks noChangeAspect="1"/>
          </p:cNvPicPr>
          <p:nvPr userDrawn="1"/>
        </p:nvPicPr>
        <p:blipFill>
          <a:blip r:embed="rId8"/>
          <a:stretch>
            <a:fillRect/>
          </a:stretch>
        </p:blipFill>
        <p:spPr>
          <a:xfrm>
            <a:off x="488950" y="6354909"/>
            <a:ext cx="766820" cy="172800"/>
          </a:xfrm>
          <a:prstGeom prst="rect">
            <a:avLst/>
          </a:prstGeom>
        </p:spPr>
      </p:pic>
      <p:sp>
        <p:nvSpPr>
          <p:cNvPr id="152" name="Shape 8">
            <a:extLst>
              <a:ext uri="{FF2B5EF4-FFF2-40B4-BE49-F238E27FC236}">
                <a16:creationId xmlns:a16="http://schemas.microsoft.com/office/drawing/2014/main" id="{9001C592-1262-4C6C-835F-4CA046B66D70}"/>
              </a:ext>
            </a:extLst>
          </p:cNvPr>
          <p:cNvSpPr txBox="1">
            <a:spLocks/>
          </p:cNvSpPr>
          <p:nvPr userDrawn="1"/>
        </p:nvSpPr>
        <p:spPr>
          <a:xfrm>
            <a:off x="9174564" y="6364988"/>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mtClean="0">
                <a:ln>
                  <a:solidFill>
                    <a:schemeClr val="accent1">
                      <a:alpha val="0"/>
                    </a:schemeClr>
                  </a:solidFill>
                </a:ln>
                <a:solidFill>
                  <a:schemeClr val="tx2"/>
                </a:solidFill>
                <a:cs typeface="Arial" panose="020B0604020202020204" pitchFamily="34" charset="0"/>
              </a:rPr>
              <a:pPr algn="r"/>
              <a:t>‹#›</a:t>
            </a:fld>
            <a:endParaRPr lang="en-GB" dirty="0">
              <a:ln>
                <a:solidFill>
                  <a:schemeClr val="accent1">
                    <a:alpha val="0"/>
                  </a:schemeClr>
                </a:solidFill>
              </a:ln>
              <a:solidFill>
                <a:schemeClr val="tx2"/>
              </a:solidFill>
              <a:cs typeface="Arial" panose="020B0604020202020204" pitchFamily="34" charset="0"/>
            </a:endParaRPr>
          </a:p>
        </p:txBody>
      </p:sp>
      <p:sp>
        <p:nvSpPr>
          <p:cNvPr id="155" name="TextBox 154">
            <a:extLst>
              <a:ext uri="{FF2B5EF4-FFF2-40B4-BE49-F238E27FC236}">
                <a16:creationId xmlns:a16="http://schemas.microsoft.com/office/drawing/2014/main" id="{D59BC9E2-8E65-4878-8CDB-E6CF79FD2A03}"/>
              </a:ext>
              <a:ext uri="{C183D7F6-B498-43B3-948B-1728B52AA6E4}">
                <adec:decorative xmlns:adec="http://schemas.microsoft.com/office/drawing/2017/decorative" val="1"/>
              </a:ext>
            </a:extLst>
          </p:cNvPr>
          <p:cNvSpPr txBox="1"/>
          <p:nvPr userDrawn="1"/>
        </p:nvSpPr>
        <p:spPr>
          <a:xfrm>
            <a:off x="1550341" y="6347361"/>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r>
              <a:rPr lang="en-US" dirty="0">
                <a:ln>
                  <a:solidFill>
                    <a:schemeClr val="accent1">
                      <a:alpha val="0"/>
                    </a:schemeClr>
                  </a:solidFill>
                </a:ln>
                <a:solidFill>
                  <a:prstClr val="white">
                    <a:lumMod val="65000"/>
                  </a:prstClr>
                </a:solidFill>
                <a:latin typeface="Arial"/>
              </a:rPr>
              <a:t>© 2023 KPMG </a:t>
            </a:r>
            <a:r>
              <a:rPr lang="en-US" dirty="0" err="1">
                <a:ln>
                  <a:solidFill>
                    <a:schemeClr val="accent1">
                      <a:alpha val="0"/>
                    </a:schemeClr>
                  </a:solidFill>
                </a:ln>
                <a:solidFill>
                  <a:prstClr val="white">
                    <a:lumMod val="65000"/>
                  </a:prstClr>
                </a:solidFill>
                <a:latin typeface="Arial"/>
              </a:rPr>
              <a:t>Samjong</a:t>
            </a:r>
            <a:r>
              <a:rPr lang="en-US" dirty="0">
                <a:ln>
                  <a:solidFill>
                    <a:schemeClr val="accent1">
                      <a:alpha val="0"/>
                    </a:schemeClr>
                  </a:solidFill>
                </a:ln>
                <a:solidFill>
                  <a:prstClr val="white">
                    <a:lumMod val="65000"/>
                  </a:prstClr>
                </a:solidFill>
                <a:latin typeface="Arial"/>
              </a:rPr>
              <a:t>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183363523"/>
      </p:ext>
    </p:extLst>
  </p:cSld>
  <p:clrMap bg1="lt1" tx1="dk1" bg2="lt2" tx2="dk2" accent1="accent1" accent2="accent2" accent3="accent3" accent4="accent4" accent5="accent5" accent6="accent6" hlink="hlink" folHlink="folHlink"/>
  <p:sldLayoutIdLst>
    <p:sldLayoutId id="2147484307" r:id="rId1"/>
    <p:sldLayoutId id="2147484288" r:id="rId2"/>
    <p:sldLayoutId id="2147484363" r:id="rId3"/>
    <p:sldLayoutId id="2147484362" r:id="rId4"/>
    <p:sldLayoutId id="2147484326" r:id="rId5"/>
    <p:sldLayoutId id="2147484361" r:id="rId6"/>
  </p:sldLayoutIdLst>
  <p:txStyles>
    <p:titleStyle>
      <a:lvl1pPr eaLnBrk="1" latinLnBrk="1" hangingPunct="1">
        <a:lnSpc>
          <a:spcPct val="70000"/>
        </a:lnSpc>
        <a:defRPr sz="5400" b="0" i="0">
          <a:solidFill>
            <a:schemeClr val="tx2"/>
          </a:solidFill>
          <a:latin typeface="KPMG Extralight"/>
          <a:cs typeface="KPMG Extralight"/>
        </a:defRPr>
      </a:lvl1pPr>
    </p:titleStyle>
    <p:bodyStyle>
      <a:lvl1pPr eaLnBrk="1" latin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algn="l" eaLnBrk="1" latin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309600" algn="l" eaLnBrk="1" latinLnBrk="1" hangingPunct="1">
        <a:spcAft>
          <a:spcPts val="600"/>
        </a:spcAft>
        <a:buClrTx/>
        <a:buFont typeface="Univers for KPMG Light" panose="020B0403020202020204" pitchFamily="34" charset="0"/>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48400" algn="l" eaLnBrk="1" latinLnBrk="1" hangingPunct="1">
        <a:spcAft>
          <a:spcPts val="600"/>
        </a:spcAft>
        <a:buFont typeface="Univers for KPMG Light" panose="020B0403020202020204" pitchFamily="34" charset="0"/>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marL="896938" indent="-309600"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cs typeface="Univers for KPMG Light" panose="020B0403020202020204" pitchFamily="34" charset="0"/>
        </a:defRPr>
      </a:lvl5pPr>
      <a:lvl6pPr marL="1166813" indent="-247650" algn="l" eaLnBrk="1" latin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latin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latin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p:bodyStyle>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chart" Target="../charts/chart20.xml"/><Relationship Id="rId4" Type="http://schemas.openxmlformats.org/officeDocument/2006/relationships/chart" Target="../charts/char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ome.kr.kpmg.com/files/filedown.asp?fm=kpmg-global-pulse-of-fintech-h123.pdf"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image" Target="../media/image16.jpeg"/><Relationship Id="rId2" Type="http://schemas.openxmlformats.org/officeDocument/2006/relationships/chart" Target="../charts/chart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hart" Target="../charts/chart24.xml"/><Relationship Id="rId4" Type="http://schemas.openxmlformats.org/officeDocument/2006/relationships/chart" Target="../charts/chart23.xml"/></Relationships>
</file>

<file path=ppt/slides/_rels/slide2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hart" Target="../charts/chart28.xml"/><Relationship Id="rId4" Type="http://schemas.openxmlformats.org/officeDocument/2006/relationships/chart" Target="../charts/char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16" name="그림 15" descr="액체, 블루, 물, 액체 방울이(가) 표시된 사진&#10;&#10;자동 생성된 설명">
            <a:extLst>
              <a:ext uri="{FF2B5EF4-FFF2-40B4-BE49-F238E27FC236}">
                <a16:creationId xmlns:a16="http://schemas.microsoft.com/office/drawing/2014/main" id="{F8FDC358-C4D6-619F-B715-16DA67D7EFAB}"/>
              </a:ext>
            </a:extLst>
          </p:cNvPr>
          <p:cNvPicPr>
            <a:picLocks noChangeAspect="1"/>
          </p:cNvPicPr>
          <p:nvPr/>
        </p:nvPicPr>
        <p:blipFill rotWithShape="1">
          <a:blip r:embed="rId2"/>
          <a:srcRect l="3704"/>
          <a:stretch/>
        </p:blipFill>
        <p:spPr>
          <a:xfrm>
            <a:off x="0" y="0"/>
            <a:ext cx="9906000" cy="6858000"/>
          </a:xfrm>
          <a:prstGeom prst="rect">
            <a:avLst/>
          </a:prstGeom>
        </p:spPr>
      </p:pic>
      <p:sp>
        <p:nvSpPr>
          <p:cNvPr id="2" name="TextBox 1">
            <a:extLst>
              <a:ext uri="{FF2B5EF4-FFF2-40B4-BE49-F238E27FC236}">
                <a16:creationId xmlns:a16="http://schemas.microsoft.com/office/drawing/2014/main" id="{798B06B8-791A-4322-9D03-8B8B0470CE9A}"/>
              </a:ext>
            </a:extLst>
          </p:cNvPr>
          <p:cNvSpPr txBox="1"/>
          <p:nvPr/>
        </p:nvSpPr>
        <p:spPr>
          <a:xfrm>
            <a:off x="814386" y="1261056"/>
            <a:ext cx="8386763" cy="1716496"/>
          </a:xfrm>
          <a:prstGeom prst="rect">
            <a:avLst/>
          </a:prstGeom>
        </p:spPr>
        <p:txBody>
          <a:bodyPr vert="horz" wrap="square" lIns="0" tIns="0" rIns="0" bIns="0" rtlCol="0" anchor="t" anchorCtr="0">
            <a:spAutoFit/>
          </a:bodyPr>
          <a:lstStyle>
            <a:lvl1pPr latinLnBrk="1">
              <a:lnSpc>
                <a:spcPct val="70000"/>
              </a:lnSpc>
              <a:spcBef>
                <a:spcPct val="0"/>
              </a:spcBef>
              <a:buNone/>
              <a:defRPr sz="6000" baseline="0">
                <a:solidFill>
                  <a:schemeClr val="bg1"/>
                </a:solidFill>
                <a:latin typeface="+mj-lt"/>
                <a:ea typeface="+mj-ea"/>
                <a:cs typeface="+mj-cs"/>
              </a:defRPr>
            </a:lvl1pPr>
          </a:lstStyle>
          <a:p>
            <a:r>
              <a:rPr lang="en-US" altLang="ko-KR" dirty="0">
                <a:ln>
                  <a:solidFill>
                    <a:schemeClr val="accent1">
                      <a:alpha val="0"/>
                    </a:schemeClr>
                  </a:solidFill>
                </a:ln>
                <a:latin typeface="KPMG Bold" panose="020B0803030202040204" pitchFamily="34" charset="0"/>
              </a:rPr>
              <a:t>Pulse</a:t>
            </a:r>
            <a:r>
              <a:rPr lang="ko-KR" altLang="en-US" dirty="0">
                <a:ln>
                  <a:solidFill>
                    <a:schemeClr val="accent1">
                      <a:alpha val="0"/>
                    </a:schemeClr>
                  </a:solidFill>
                </a:ln>
                <a:latin typeface="KPMG Bold" panose="020B0803030202040204" pitchFamily="34" charset="0"/>
              </a:rPr>
              <a:t> </a:t>
            </a:r>
            <a:r>
              <a:rPr lang="en-US" altLang="ko-KR" dirty="0">
                <a:ln>
                  <a:solidFill>
                    <a:schemeClr val="accent1">
                      <a:alpha val="0"/>
                    </a:schemeClr>
                  </a:solidFill>
                </a:ln>
                <a:latin typeface="KPMG Bold" panose="020B0803030202040204" pitchFamily="34" charset="0"/>
              </a:rPr>
              <a:t>of Fintech</a:t>
            </a:r>
          </a:p>
          <a:p>
            <a:r>
              <a:rPr lang="en-US" altLang="ko-KR" dirty="0">
                <a:ln>
                  <a:solidFill>
                    <a:schemeClr val="accent1">
                      <a:alpha val="0"/>
                    </a:schemeClr>
                  </a:solidFill>
                </a:ln>
                <a:latin typeface="KPMG Bold" panose="020B0803030202040204" pitchFamily="34" charset="0"/>
              </a:rPr>
              <a:t>H1’23</a:t>
            </a:r>
            <a:br>
              <a:rPr lang="en-US" altLang="ko-KR" sz="2000" spc="-200" dirty="0">
                <a:ln>
                  <a:solidFill>
                    <a:srgbClr val="1E49E2">
                      <a:alpha val="0"/>
                    </a:srgbClr>
                  </a:solidFill>
                </a:ln>
                <a:latin typeface="KoPub돋움체 Medium"/>
                <a:ea typeface="KoPub돋움체 Medium"/>
                <a:cs typeface="+mn-cs"/>
              </a:rPr>
            </a:br>
            <a:endParaRPr lang="en-US" altLang="ko-KR" sz="2000" spc="-200" dirty="0">
              <a:ln>
                <a:solidFill>
                  <a:srgbClr val="1E49E2">
                    <a:alpha val="0"/>
                  </a:srgbClr>
                </a:solidFill>
              </a:ln>
              <a:latin typeface="KoPub돋움체 Medium"/>
              <a:ea typeface="KoPub돋움체 Medium"/>
              <a:cs typeface="+mn-cs"/>
            </a:endParaRPr>
          </a:p>
          <a:p>
            <a:r>
              <a:rPr lang="en-US" altLang="ko-KR" sz="1800" spc="-50" dirty="0">
                <a:ln>
                  <a:solidFill>
                    <a:srgbClr val="1E49E2">
                      <a:alpha val="0"/>
                    </a:srgbClr>
                  </a:solidFill>
                </a:ln>
                <a:latin typeface="KoPub돋움체 Medium"/>
                <a:ea typeface="KoPub돋움체 Medium"/>
                <a:cs typeface="+mn-cs"/>
              </a:rPr>
              <a:t>2023</a:t>
            </a:r>
            <a:r>
              <a:rPr lang="ko-KR" altLang="en-US" sz="1800" spc="-50" dirty="0">
                <a:ln>
                  <a:solidFill>
                    <a:srgbClr val="1E49E2">
                      <a:alpha val="0"/>
                    </a:srgbClr>
                  </a:solidFill>
                </a:ln>
                <a:latin typeface="KoPub돋움체 Medium"/>
                <a:ea typeface="KoPub돋움체 Medium"/>
                <a:cs typeface="+mn-cs"/>
              </a:rPr>
              <a:t>년 상반기 글로벌 </a:t>
            </a:r>
            <a:r>
              <a:rPr lang="ko-KR" altLang="en-US" sz="1800" spc="-50" dirty="0" err="1">
                <a:ln>
                  <a:solidFill>
                    <a:srgbClr val="1E49E2">
                      <a:alpha val="0"/>
                    </a:srgbClr>
                  </a:solidFill>
                </a:ln>
                <a:latin typeface="KoPub돋움체 Medium"/>
                <a:ea typeface="KoPub돋움체 Medium"/>
                <a:cs typeface="+mn-cs"/>
              </a:rPr>
              <a:t>핀테크</a:t>
            </a:r>
            <a:r>
              <a:rPr lang="ko-KR" altLang="en-US" sz="1800" spc="-50" dirty="0">
                <a:ln>
                  <a:solidFill>
                    <a:srgbClr val="1E49E2">
                      <a:alpha val="0"/>
                    </a:srgbClr>
                  </a:solidFill>
                </a:ln>
                <a:latin typeface="KoPub돋움체 Medium"/>
                <a:ea typeface="KoPub돋움체 Medium"/>
                <a:cs typeface="+mn-cs"/>
              </a:rPr>
              <a:t> 투자 동향</a:t>
            </a:r>
            <a:endParaRPr lang="en-US" altLang="ko-KR" sz="2000" spc="-50" dirty="0">
              <a:ln>
                <a:solidFill>
                  <a:srgbClr val="1E49E2">
                    <a:alpha val="0"/>
                  </a:srgbClr>
                </a:solidFill>
              </a:ln>
              <a:latin typeface="KoPub돋움체 Medium"/>
              <a:ea typeface="KoPub돋움체 Medium"/>
              <a:cs typeface="+mn-cs"/>
            </a:endParaRPr>
          </a:p>
        </p:txBody>
      </p:sp>
      <p:sp>
        <p:nvSpPr>
          <p:cNvPr id="3" name="TextBox 2">
            <a:extLst>
              <a:ext uri="{FF2B5EF4-FFF2-40B4-BE49-F238E27FC236}">
                <a16:creationId xmlns:a16="http://schemas.microsoft.com/office/drawing/2014/main" id="{EE0332E6-AEDF-45D7-9233-B98DE3F05D9C}"/>
              </a:ext>
            </a:extLst>
          </p:cNvPr>
          <p:cNvSpPr txBox="1"/>
          <p:nvPr/>
        </p:nvSpPr>
        <p:spPr>
          <a:xfrm>
            <a:off x="779552" y="5114698"/>
            <a:ext cx="2893201" cy="6514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September 2023</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a:t>
            </a:r>
            <a:br>
              <a:rPr kumimoji="0" lang="en-US" altLang="ko-KR" sz="1100" b="1"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br>
            <a:r>
              <a:rPr kumimoji="0" lang="ko-KR" altLang="en-US" sz="1100" b="0" i="0" u="none" strike="noStrike" kern="0" cap="none" spc="0" normalizeH="0" baseline="0" noProof="0" dirty="0" err="1">
                <a:ln>
                  <a:solidFill>
                    <a:srgbClr val="FFFFFF">
                      <a:alpha val="0"/>
                    </a:srgbClr>
                  </a:solidFill>
                </a:ln>
                <a:solidFill>
                  <a:schemeClr val="bg1"/>
                </a:solidFill>
                <a:effectLst/>
                <a:uLnTx/>
                <a:uFillTx/>
                <a:latin typeface="KoPub돋움체 Medium"/>
                <a:ea typeface="KoPub돋움체 Medium"/>
                <a:cs typeface="+mn-cs"/>
              </a:rPr>
              <a:t>삼정</a:t>
            </a:r>
            <a:r>
              <a:rPr kumimoji="0" lang="en-US" altLang="ko-KR"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KPMG </a:t>
            </a:r>
            <a:r>
              <a:rPr kumimoji="0" lang="ko-KR" altLang="en-US" sz="1100" b="0" i="0" u="none" strike="noStrike" kern="0" cap="none" spc="0" normalizeH="0" baseline="0" noProof="0" dirty="0">
                <a:ln>
                  <a:solidFill>
                    <a:srgbClr val="FFFFFF">
                      <a:alpha val="0"/>
                    </a:srgbClr>
                  </a:solidFill>
                </a:ln>
                <a:solidFill>
                  <a:schemeClr val="bg1"/>
                </a:solidFill>
                <a:effectLst/>
                <a:uLnTx/>
                <a:uFillTx/>
                <a:latin typeface="KoPub돋움체 Medium"/>
                <a:ea typeface="KoPub돋움체 Medium"/>
                <a:cs typeface="+mn-cs"/>
              </a:rPr>
              <a:t>경제연구원</a:t>
            </a:r>
          </a:p>
        </p:txBody>
      </p:sp>
      <p:pic>
        <p:nvPicPr>
          <p:cNvPr id="4" name="그림 3" descr="텍스트, 클립아트이(가) 표시된 사진&#10;&#10;자동 생성된 설명">
            <a:extLst>
              <a:ext uri="{FF2B5EF4-FFF2-40B4-BE49-F238E27FC236}">
                <a16:creationId xmlns:a16="http://schemas.microsoft.com/office/drawing/2014/main" id="{A4BD5733-8DA7-46EB-B608-51E2F7EE7FA0}"/>
              </a:ext>
            </a:extLst>
          </p:cNvPr>
          <p:cNvPicPr>
            <a:picLocks noChangeAspect="1"/>
          </p:cNvPicPr>
          <p:nvPr/>
        </p:nvPicPr>
        <p:blipFill>
          <a:blip r:embed="rId3"/>
          <a:stretch>
            <a:fillRect/>
          </a:stretch>
        </p:blipFill>
        <p:spPr>
          <a:xfrm>
            <a:off x="812846" y="442914"/>
            <a:ext cx="1437787" cy="324000"/>
          </a:xfrm>
          <a:prstGeom prst="rect">
            <a:avLst/>
          </a:prstGeom>
        </p:spPr>
      </p:pic>
    </p:spTree>
    <p:extLst>
      <p:ext uri="{BB962C8B-B14F-4D97-AF65-F5344CB8AC3E}">
        <p14:creationId xmlns:p14="http://schemas.microsoft.com/office/powerpoint/2010/main" val="380017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2023</a:t>
            </a:r>
            <a:r>
              <a:rPr lang="ko-KR" altLang="en-US" dirty="0"/>
              <a:t>년 상반기 글로벌 핀테크 투자 </a:t>
            </a:r>
            <a:r>
              <a:rPr lang="en-US" altLang="ko-KR" dirty="0"/>
              <a:t>Top10</a:t>
            </a:r>
            <a:endParaRPr lang="ko-KR" altLang="en-US" dirty="0"/>
          </a:p>
        </p:txBody>
      </p:sp>
      <p:sp>
        <p:nvSpPr>
          <p:cNvPr id="33" name="TextBox 32">
            <a:extLst>
              <a:ext uri="{FF2B5EF4-FFF2-40B4-BE49-F238E27FC236}">
                <a16:creationId xmlns:a16="http://schemas.microsoft.com/office/drawing/2014/main" id="{E29CC837-8E1C-49F4-AB87-AB8AA943E9F9}"/>
              </a:ext>
            </a:extLst>
          </p:cNvPr>
          <p:cNvSpPr txBox="1"/>
          <p:nvPr/>
        </p:nvSpPr>
        <p:spPr>
          <a:xfrm>
            <a:off x="502919" y="5818036"/>
            <a:ext cx="5851405" cy="200055"/>
          </a:xfrm>
          <a:prstGeom prst="rect">
            <a:avLst/>
          </a:prstGeom>
        </p:spPr>
        <p:txBody>
          <a:bodyPr wrap="non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(PitchBook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pSp>
        <p:nvGrpSpPr>
          <p:cNvPr id="2" name="Group 1">
            <a:extLst>
              <a:ext uri="{FF2B5EF4-FFF2-40B4-BE49-F238E27FC236}">
                <a16:creationId xmlns:a16="http://schemas.microsoft.com/office/drawing/2014/main" id="{2CFA4F9E-E050-58B9-3E6C-4A23C4D5F7A3}"/>
              </a:ext>
            </a:extLst>
          </p:cNvPr>
          <p:cNvGrpSpPr/>
          <p:nvPr/>
        </p:nvGrpSpPr>
        <p:grpSpPr>
          <a:xfrm>
            <a:off x="560889" y="2149680"/>
            <a:ext cx="4193347" cy="2402660"/>
            <a:chOff x="825600" y="1422400"/>
            <a:chExt cx="8013600" cy="4586773"/>
          </a:xfrm>
          <a:solidFill>
            <a:schemeClr val="bg1">
              <a:lumMod val="75000"/>
            </a:schemeClr>
          </a:solidFill>
        </p:grpSpPr>
        <p:sp>
          <p:nvSpPr>
            <p:cNvPr id="4" name="Freeform 53">
              <a:extLst>
                <a:ext uri="{FF2B5EF4-FFF2-40B4-BE49-F238E27FC236}">
                  <a16:creationId xmlns:a16="http://schemas.microsoft.com/office/drawing/2014/main" id="{A6FF5E60-2A6E-B4C2-4D67-3F8FD62DAC32}"/>
                </a:ext>
              </a:extLst>
            </p:cNvPr>
            <p:cNvSpPr>
              <a:spLocks noChangeAspect="1"/>
            </p:cNvSpPr>
            <p:nvPr/>
          </p:nvSpPr>
          <p:spPr bwMode="gray">
            <a:xfrm>
              <a:off x="7819918" y="5526034"/>
              <a:ext cx="81543" cy="87659"/>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 name="Freeform 54">
              <a:extLst>
                <a:ext uri="{FF2B5EF4-FFF2-40B4-BE49-F238E27FC236}">
                  <a16:creationId xmlns:a16="http://schemas.microsoft.com/office/drawing/2014/main" id="{64C1B95D-4087-64AE-E5A0-D6594F580BAD}"/>
                </a:ext>
              </a:extLst>
            </p:cNvPr>
            <p:cNvSpPr>
              <a:spLocks noChangeAspect="1"/>
            </p:cNvSpPr>
            <p:nvPr/>
          </p:nvSpPr>
          <p:spPr bwMode="gray">
            <a:xfrm>
              <a:off x="7112535" y="4773802"/>
              <a:ext cx="905124" cy="70738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 name="Freeform 55">
              <a:extLst>
                <a:ext uri="{FF2B5EF4-FFF2-40B4-BE49-F238E27FC236}">
                  <a16:creationId xmlns:a16="http://schemas.microsoft.com/office/drawing/2014/main" id="{3D366B49-6A22-50B5-0CB6-FF98333663CB}"/>
                </a:ext>
              </a:extLst>
            </p:cNvPr>
            <p:cNvSpPr>
              <a:spLocks noChangeAspect="1"/>
            </p:cNvSpPr>
            <p:nvPr/>
          </p:nvSpPr>
          <p:spPr bwMode="gray">
            <a:xfrm>
              <a:off x="8305096" y="5523994"/>
              <a:ext cx="173279" cy="187548"/>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 name="Freeform 56">
              <a:extLst>
                <a:ext uri="{FF2B5EF4-FFF2-40B4-BE49-F238E27FC236}">
                  <a16:creationId xmlns:a16="http://schemas.microsoft.com/office/drawing/2014/main" id="{4DF7A6C9-4CB4-7EEE-7AE7-4967965EDAAF}"/>
                </a:ext>
              </a:extLst>
            </p:cNvPr>
            <p:cNvSpPr>
              <a:spLocks noChangeAspect="1"/>
            </p:cNvSpPr>
            <p:nvPr/>
          </p:nvSpPr>
          <p:spPr bwMode="gray">
            <a:xfrm>
              <a:off x="8443718" y="5350717"/>
              <a:ext cx="128430" cy="201819"/>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8" name="Freeform 57">
              <a:extLst>
                <a:ext uri="{FF2B5EF4-FFF2-40B4-BE49-F238E27FC236}">
                  <a16:creationId xmlns:a16="http://schemas.microsoft.com/office/drawing/2014/main" id="{CC8F98C1-FC29-5BC7-A21D-FAB9B242D0FA}"/>
                </a:ext>
              </a:extLst>
            </p:cNvPr>
            <p:cNvSpPr>
              <a:spLocks noChangeAspect="1"/>
            </p:cNvSpPr>
            <p:nvPr/>
          </p:nvSpPr>
          <p:spPr bwMode="gray">
            <a:xfrm>
              <a:off x="8248015" y="4993967"/>
              <a:ext cx="65234" cy="53003"/>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9" name="Freeform 58">
              <a:extLst>
                <a:ext uri="{FF2B5EF4-FFF2-40B4-BE49-F238E27FC236}">
                  <a16:creationId xmlns:a16="http://schemas.microsoft.com/office/drawing/2014/main" id="{4BF8FAF0-A953-3C16-AF5D-5022EED7D127}"/>
                </a:ext>
              </a:extLst>
            </p:cNvPr>
            <p:cNvSpPr>
              <a:spLocks noChangeAspect="1"/>
            </p:cNvSpPr>
            <p:nvPr/>
          </p:nvSpPr>
          <p:spPr bwMode="gray">
            <a:xfrm>
              <a:off x="6131985" y="3465043"/>
              <a:ext cx="246667" cy="118237"/>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0" name="Freeform 59">
              <a:extLst>
                <a:ext uri="{FF2B5EF4-FFF2-40B4-BE49-F238E27FC236}">
                  <a16:creationId xmlns:a16="http://schemas.microsoft.com/office/drawing/2014/main" id="{470B5898-ED6E-B407-783E-19359DDEA01A}"/>
                </a:ext>
              </a:extLst>
            </p:cNvPr>
            <p:cNvSpPr>
              <a:spLocks noChangeAspect="1"/>
            </p:cNvSpPr>
            <p:nvPr/>
          </p:nvSpPr>
          <p:spPr bwMode="gray">
            <a:xfrm>
              <a:off x="6091214" y="3530277"/>
              <a:ext cx="169201" cy="126391"/>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1" name="Freeform 60">
              <a:extLst>
                <a:ext uri="{FF2B5EF4-FFF2-40B4-BE49-F238E27FC236}">
                  <a16:creationId xmlns:a16="http://schemas.microsoft.com/office/drawing/2014/main" id="{72E61D6D-0BF1-751C-7EFA-BF6F03091642}"/>
                </a:ext>
              </a:extLst>
            </p:cNvPr>
            <p:cNvSpPr>
              <a:spLocks noChangeAspect="1"/>
            </p:cNvSpPr>
            <p:nvPr/>
          </p:nvSpPr>
          <p:spPr bwMode="gray">
            <a:xfrm>
              <a:off x="6170717" y="3556779"/>
              <a:ext cx="6116" cy="8154"/>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2" name="Freeform 61">
              <a:extLst>
                <a:ext uri="{FF2B5EF4-FFF2-40B4-BE49-F238E27FC236}">
                  <a16:creationId xmlns:a16="http://schemas.microsoft.com/office/drawing/2014/main" id="{778360BB-2460-EA99-86B3-42161F76B52D}"/>
                </a:ext>
              </a:extLst>
            </p:cNvPr>
            <p:cNvSpPr>
              <a:spLocks noChangeAspect="1"/>
            </p:cNvSpPr>
            <p:nvPr/>
          </p:nvSpPr>
          <p:spPr bwMode="gray">
            <a:xfrm>
              <a:off x="6184988" y="3560856"/>
              <a:ext cx="6116" cy="4077"/>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3" name="Freeform 62">
              <a:extLst>
                <a:ext uri="{FF2B5EF4-FFF2-40B4-BE49-F238E27FC236}">
                  <a16:creationId xmlns:a16="http://schemas.microsoft.com/office/drawing/2014/main" id="{893F8A20-5798-F6E1-5E03-3C8FBD78548E}"/>
                </a:ext>
              </a:extLst>
            </p:cNvPr>
            <p:cNvSpPr>
              <a:spLocks noChangeAspect="1"/>
            </p:cNvSpPr>
            <p:nvPr/>
          </p:nvSpPr>
          <p:spPr bwMode="gray">
            <a:xfrm>
              <a:off x="6160525" y="3564933"/>
              <a:ext cx="4077" cy="4077"/>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4" name="Freeform 63">
              <a:extLst>
                <a:ext uri="{FF2B5EF4-FFF2-40B4-BE49-F238E27FC236}">
                  <a16:creationId xmlns:a16="http://schemas.microsoft.com/office/drawing/2014/main" id="{090348A3-0D8C-CA66-00A4-0E55B59C33A0}"/>
                </a:ext>
              </a:extLst>
            </p:cNvPr>
            <p:cNvSpPr>
              <a:spLocks noChangeAspect="1"/>
            </p:cNvSpPr>
            <p:nvPr/>
          </p:nvSpPr>
          <p:spPr bwMode="gray">
            <a:xfrm>
              <a:off x="5936283" y="3605705"/>
              <a:ext cx="322093" cy="244628"/>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5" name="Freeform 64">
              <a:extLst>
                <a:ext uri="{FF2B5EF4-FFF2-40B4-BE49-F238E27FC236}">
                  <a16:creationId xmlns:a16="http://schemas.microsoft.com/office/drawing/2014/main" id="{2F9B2620-C835-8F40-586C-38BAFC0D62AD}"/>
                </a:ext>
              </a:extLst>
            </p:cNvPr>
            <p:cNvSpPr>
              <a:spLocks noChangeAspect="1"/>
            </p:cNvSpPr>
            <p:nvPr/>
          </p:nvSpPr>
          <p:spPr bwMode="gray">
            <a:xfrm>
              <a:off x="6715016" y="4408900"/>
              <a:ext cx="242590" cy="256859"/>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6" name="Freeform 65">
              <a:extLst>
                <a:ext uri="{FF2B5EF4-FFF2-40B4-BE49-F238E27FC236}">
                  <a16:creationId xmlns:a16="http://schemas.microsoft.com/office/drawing/2014/main" id="{D022D7DE-922A-7FE9-DF0F-6F34A6F4759B}"/>
                </a:ext>
              </a:extLst>
            </p:cNvPr>
            <p:cNvSpPr>
              <a:spLocks noChangeAspect="1"/>
            </p:cNvSpPr>
            <p:nvPr/>
          </p:nvSpPr>
          <p:spPr bwMode="gray">
            <a:xfrm>
              <a:off x="6939257" y="4665759"/>
              <a:ext cx="205896" cy="65234"/>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7" name="Freeform 66">
              <a:extLst>
                <a:ext uri="{FF2B5EF4-FFF2-40B4-BE49-F238E27FC236}">
                  <a16:creationId xmlns:a16="http://schemas.microsoft.com/office/drawing/2014/main" id="{FC887416-63B2-159F-2B7C-BCB063A57BBB}"/>
                </a:ext>
              </a:extLst>
            </p:cNvPr>
            <p:cNvSpPr>
              <a:spLocks noChangeAspect="1"/>
            </p:cNvSpPr>
            <p:nvPr/>
          </p:nvSpPr>
          <p:spPr bwMode="gray">
            <a:xfrm>
              <a:off x="7020799" y="4437439"/>
              <a:ext cx="222204" cy="189587"/>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8" name="Freeform 67">
              <a:extLst>
                <a:ext uri="{FF2B5EF4-FFF2-40B4-BE49-F238E27FC236}">
                  <a16:creationId xmlns:a16="http://schemas.microsoft.com/office/drawing/2014/main" id="{8B6AD81A-397B-BAA4-4463-AE50809CEA2A}"/>
                </a:ext>
              </a:extLst>
            </p:cNvPr>
            <p:cNvSpPr>
              <a:spLocks noChangeAspect="1"/>
            </p:cNvSpPr>
            <p:nvPr/>
          </p:nvSpPr>
          <p:spPr bwMode="gray">
            <a:xfrm>
              <a:off x="7903498" y="4627025"/>
              <a:ext cx="89697" cy="48926"/>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19" name="Freeform 68">
              <a:extLst>
                <a:ext uri="{FF2B5EF4-FFF2-40B4-BE49-F238E27FC236}">
                  <a16:creationId xmlns:a16="http://schemas.microsoft.com/office/drawing/2014/main" id="{0E6F8201-CDDD-66D6-1200-A9E90F5AC4FF}"/>
                </a:ext>
              </a:extLst>
            </p:cNvPr>
            <p:cNvSpPr>
              <a:spLocks noChangeAspect="1"/>
            </p:cNvSpPr>
            <p:nvPr/>
          </p:nvSpPr>
          <p:spPr bwMode="gray">
            <a:xfrm>
              <a:off x="7738374" y="4592370"/>
              <a:ext cx="222204" cy="181433"/>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20" name="Group 69">
              <a:extLst>
                <a:ext uri="{FF2B5EF4-FFF2-40B4-BE49-F238E27FC236}">
                  <a16:creationId xmlns:a16="http://schemas.microsoft.com/office/drawing/2014/main" id="{E5D4E4A0-EA1A-60EC-87C2-8660ABD0BB45}"/>
                </a:ext>
              </a:extLst>
            </p:cNvPr>
            <p:cNvGrpSpPr>
              <a:grpSpLocks noChangeAspect="1"/>
            </p:cNvGrpSpPr>
            <p:nvPr/>
          </p:nvGrpSpPr>
          <p:grpSpPr bwMode="gray">
            <a:xfrm>
              <a:off x="7206308" y="4113307"/>
              <a:ext cx="207934" cy="297631"/>
              <a:chOff x="3802" y="2280"/>
              <a:chExt cx="102" cy="146"/>
            </a:xfrm>
            <a:grpFill/>
          </p:grpSpPr>
          <p:sp>
            <p:nvSpPr>
              <p:cNvPr id="732" name="Freeform 70">
                <a:extLst>
                  <a:ext uri="{FF2B5EF4-FFF2-40B4-BE49-F238E27FC236}">
                    <a16:creationId xmlns:a16="http://schemas.microsoft.com/office/drawing/2014/main" id="{D01D313E-9F41-8A0D-72C1-60D1EDB8675C}"/>
                  </a:ext>
                </a:extLst>
              </p:cNvPr>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3" name="Freeform 71">
                <a:extLst>
                  <a:ext uri="{FF2B5EF4-FFF2-40B4-BE49-F238E27FC236}">
                    <a16:creationId xmlns:a16="http://schemas.microsoft.com/office/drawing/2014/main" id="{881405BB-D500-9AC2-ECFD-01B8B28C14C3}"/>
                  </a:ext>
                </a:extLst>
              </p:cNvPr>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4" name="Freeform 72">
                <a:extLst>
                  <a:ext uri="{FF2B5EF4-FFF2-40B4-BE49-F238E27FC236}">
                    <a16:creationId xmlns:a16="http://schemas.microsoft.com/office/drawing/2014/main" id="{5C85B4FE-25C6-A7B1-6736-4CF1B3B9EC5F}"/>
                  </a:ext>
                </a:extLst>
              </p:cNvPr>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5" name="Freeform 73">
                <a:extLst>
                  <a:ext uri="{FF2B5EF4-FFF2-40B4-BE49-F238E27FC236}">
                    <a16:creationId xmlns:a16="http://schemas.microsoft.com/office/drawing/2014/main" id="{67AF8099-ED14-7FEB-E402-004CE7CCB835}"/>
                  </a:ext>
                </a:extLst>
              </p:cNvPr>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6" name="Freeform 74">
                <a:extLst>
                  <a:ext uri="{FF2B5EF4-FFF2-40B4-BE49-F238E27FC236}">
                    <a16:creationId xmlns:a16="http://schemas.microsoft.com/office/drawing/2014/main" id="{01AAEC81-ECF5-E3DF-AB88-F63E1BC0F025}"/>
                  </a:ext>
                </a:extLst>
              </p:cNvPr>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7" name="Freeform 75">
                <a:extLst>
                  <a:ext uri="{FF2B5EF4-FFF2-40B4-BE49-F238E27FC236}">
                    <a16:creationId xmlns:a16="http://schemas.microsoft.com/office/drawing/2014/main" id="{AE011E72-B059-5AB9-C129-D3CCE2315A3E}"/>
                  </a:ext>
                </a:extLst>
              </p:cNvPr>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8" name="Freeform 76">
                <a:extLst>
                  <a:ext uri="{FF2B5EF4-FFF2-40B4-BE49-F238E27FC236}">
                    <a16:creationId xmlns:a16="http://schemas.microsoft.com/office/drawing/2014/main" id="{F7212517-33E1-3E10-E63B-1142873C32F3}"/>
                  </a:ext>
                </a:extLst>
              </p:cNvPr>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9" name="Freeform 77">
                <a:extLst>
                  <a:ext uri="{FF2B5EF4-FFF2-40B4-BE49-F238E27FC236}">
                    <a16:creationId xmlns:a16="http://schemas.microsoft.com/office/drawing/2014/main" id="{1CFAC11F-3C0B-6D3A-0195-8FD81FB1BDB2}"/>
                  </a:ext>
                </a:extLst>
              </p:cNvPr>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40" name="Freeform 78">
                <a:extLst>
                  <a:ext uri="{FF2B5EF4-FFF2-40B4-BE49-F238E27FC236}">
                    <a16:creationId xmlns:a16="http://schemas.microsoft.com/office/drawing/2014/main" id="{764E11C9-D0D5-6DCB-2170-0F88D42B7C75}"/>
                  </a:ext>
                </a:extLst>
              </p:cNvPr>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41" name="Freeform 79">
                <a:extLst>
                  <a:ext uri="{FF2B5EF4-FFF2-40B4-BE49-F238E27FC236}">
                    <a16:creationId xmlns:a16="http://schemas.microsoft.com/office/drawing/2014/main" id="{B9FF6662-4F63-21A0-6B3D-6E3B309FE8BB}"/>
                  </a:ext>
                </a:extLst>
              </p:cNvPr>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42" name="Freeform 80">
                <a:extLst>
                  <a:ext uri="{FF2B5EF4-FFF2-40B4-BE49-F238E27FC236}">
                    <a16:creationId xmlns:a16="http://schemas.microsoft.com/office/drawing/2014/main" id="{DFEB4430-6F0B-4A46-265E-8BB7EA7C135C}"/>
                  </a:ext>
                </a:extLst>
              </p:cNvPr>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38" name="Freeform 81">
              <a:extLst>
                <a:ext uri="{FF2B5EF4-FFF2-40B4-BE49-F238E27FC236}">
                  <a16:creationId xmlns:a16="http://schemas.microsoft.com/office/drawing/2014/main" id="{EA5B2627-E3C7-1F09-0504-CD08E052B9C2}"/>
                </a:ext>
              </a:extLst>
            </p:cNvPr>
            <p:cNvSpPr>
              <a:spLocks noChangeAspect="1"/>
            </p:cNvSpPr>
            <p:nvPr/>
          </p:nvSpPr>
          <p:spPr bwMode="gray">
            <a:xfrm>
              <a:off x="7132920" y="4421131"/>
              <a:ext cx="30579" cy="24463"/>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39" name="Freeform 82">
              <a:extLst>
                <a:ext uri="{FF2B5EF4-FFF2-40B4-BE49-F238E27FC236}">
                  <a16:creationId xmlns:a16="http://schemas.microsoft.com/office/drawing/2014/main" id="{17D17E75-D15E-BF48-4EEA-A2ED0526C40E}"/>
                </a:ext>
              </a:extLst>
            </p:cNvPr>
            <p:cNvSpPr>
              <a:spLocks noChangeAspect="1"/>
            </p:cNvSpPr>
            <p:nvPr/>
          </p:nvSpPr>
          <p:spPr bwMode="gray">
            <a:xfrm>
              <a:off x="7179809" y="4606640"/>
              <a:ext cx="6116" cy="1834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0" name="Freeform 83">
              <a:extLst>
                <a:ext uri="{FF2B5EF4-FFF2-40B4-BE49-F238E27FC236}">
                  <a16:creationId xmlns:a16="http://schemas.microsoft.com/office/drawing/2014/main" id="{C712A1BB-7FD3-0CC8-2743-C8EF98BDEC86}"/>
                </a:ext>
              </a:extLst>
            </p:cNvPr>
            <p:cNvSpPr>
              <a:spLocks noChangeAspect="1"/>
            </p:cNvSpPr>
            <p:nvPr/>
          </p:nvSpPr>
          <p:spPr bwMode="gray">
            <a:xfrm>
              <a:off x="7373472" y="4720799"/>
              <a:ext cx="55042" cy="24463"/>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1" name="Freeform 84">
              <a:extLst>
                <a:ext uri="{FF2B5EF4-FFF2-40B4-BE49-F238E27FC236}">
                  <a16:creationId xmlns:a16="http://schemas.microsoft.com/office/drawing/2014/main" id="{84EEA82B-6422-9C2B-975B-A32723CD61A3}"/>
                </a:ext>
              </a:extLst>
            </p:cNvPr>
            <p:cNvSpPr>
              <a:spLocks noChangeAspect="1"/>
            </p:cNvSpPr>
            <p:nvPr/>
          </p:nvSpPr>
          <p:spPr bwMode="gray">
            <a:xfrm>
              <a:off x="7346970" y="4737108"/>
              <a:ext cx="34656" cy="28540"/>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 name="Freeform 85">
              <a:extLst>
                <a:ext uri="{FF2B5EF4-FFF2-40B4-BE49-F238E27FC236}">
                  <a16:creationId xmlns:a16="http://schemas.microsoft.com/office/drawing/2014/main" id="{F8894744-3451-2D16-E068-873107F1531C}"/>
                </a:ext>
              </a:extLst>
            </p:cNvPr>
            <p:cNvSpPr>
              <a:spLocks noChangeAspect="1"/>
            </p:cNvSpPr>
            <p:nvPr/>
          </p:nvSpPr>
          <p:spPr bwMode="gray">
            <a:xfrm>
              <a:off x="7444821" y="4596448"/>
              <a:ext cx="65234" cy="24463"/>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 name="Freeform 86">
              <a:extLst>
                <a:ext uri="{FF2B5EF4-FFF2-40B4-BE49-F238E27FC236}">
                  <a16:creationId xmlns:a16="http://schemas.microsoft.com/office/drawing/2014/main" id="{498841B5-3450-C961-7E32-E4CB357E656A}"/>
                </a:ext>
              </a:extLst>
            </p:cNvPr>
            <p:cNvSpPr>
              <a:spLocks noChangeAspect="1"/>
            </p:cNvSpPr>
            <p:nvPr/>
          </p:nvSpPr>
          <p:spPr bwMode="gray">
            <a:xfrm>
              <a:off x="7243003" y="4496557"/>
              <a:ext cx="140662" cy="165124"/>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 name="Freeform 87">
              <a:extLst>
                <a:ext uri="{FF2B5EF4-FFF2-40B4-BE49-F238E27FC236}">
                  <a16:creationId xmlns:a16="http://schemas.microsoft.com/office/drawing/2014/main" id="{DFED9D3C-4156-4DF2-0C2A-6228B801B8A8}"/>
                </a:ext>
              </a:extLst>
            </p:cNvPr>
            <p:cNvSpPr>
              <a:spLocks noChangeAspect="1"/>
            </p:cNvSpPr>
            <p:nvPr/>
          </p:nvSpPr>
          <p:spPr bwMode="gray">
            <a:xfrm>
              <a:off x="7432591" y="4484326"/>
              <a:ext cx="32617" cy="69311"/>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 name="Freeform 88">
              <a:extLst>
                <a:ext uri="{FF2B5EF4-FFF2-40B4-BE49-F238E27FC236}">
                  <a16:creationId xmlns:a16="http://schemas.microsoft.com/office/drawing/2014/main" id="{134A3203-8A29-AEF8-773D-3A20DF19CCE5}"/>
                </a:ext>
              </a:extLst>
            </p:cNvPr>
            <p:cNvSpPr>
              <a:spLocks noChangeAspect="1"/>
            </p:cNvSpPr>
            <p:nvPr/>
          </p:nvSpPr>
          <p:spPr bwMode="gray">
            <a:xfrm>
              <a:off x="7512094" y="4543445"/>
              <a:ext cx="232396" cy="195702"/>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 name="Freeform 89">
              <a:extLst>
                <a:ext uri="{FF2B5EF4-FFF2-40B4-BE49-F238E27FC236}">
                  <a16:creationId xmlns:a16="http://schemas.microsoft.com/office/drawing/2014/main" id="{13E56A01-0884-7198-C4BE-B985E2A7EF73}"/>
                </a:ext>
              </a:extLst>
            </p:cNvPr>
            <p:cNvSpPr>
              <a:spLocks noChangeAspect="1"/>
            </p:cNvSpPr>
            <p:nvPr/>
          </p:nvSpPr>
          <p:spPr bwMode="gray">
            <a:xfrm>
              <a:off x="7958540" y="4592370"/>
              <a:ext cx="53003" cy="48926"/>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 name="Freeform 90">
              <a:extLst>
                <a:ext uri="{FF2B5EF4-FFF2-40B4-BE49-F238E27FC236}">
                  <a16:creationId xmlns:a16="http://schemas.microsoft.com/office/drawing/2014/main" id="{D415F0AE-751A-BA3B-4E03-CAC89B1DC9C3}"/>
                </a:ext>
              </a:extLst>
            </p:cNvPr>
            <p:cNvSpPr>
              <a:spLocks noChangeAspect="1"/>
            </p:cNvSpPr>
            <p:nvPr/>
          </p:nvSpPr>
          <p:spPr bwMode="gray">
            <a:xfrm>
              <a:off x="6867906" y="4005263"/>
              <a:ext cx="161047" cy="338402"/>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 name="Freeform 91">
              <a:extLst>
                <a:ext uri="{FF2B5EF4-FFF2-40B4-BE49-F238E27FC236}">
                  <a16:creationId xmlns:a16="http://schemas.microsoft.com/office/drawing/2014/main" id="{C24CBD6C-7A7C-1B06-A5AE-2BC37BB54043}"/>
                </a:ext>
              </a:extLst>
            </p:cNvPr>
            <p:cNvSpPr>
              <a:spLocks noChangeAspect="1"/>
            </p:cNvSpPr>
            <p:nvPr/>
          </p:nvSpPr>
          <p:spPr bwMode="gray">
            <a:xfrm>
              <a:off x="7035069" y="4380360"/>
              <a:ext cx="216088" cy="1345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 name="Freeform 92">
              <a:extLst>
                <a:ext uri="{FF2B5EF4-FFF2-40B4-BE49-F238E27FC236}">
                  <a16:creationId xmlns:a16="http://schemas.microsoft.com/office/drawing/2014/main" id="{0EA64CC0-6C3E-F5C6-EA79-36C97527A09C}"/>
                </a:ext>
              </a:extLst>
            </p:cNvPr>
            <p:cNvSpPr>
              <a:spLocks noChangeAspect="1"/>
            </p:cNvSpPr>
            <p:nvPr/>
          </p:nvSpPr>
          <p:spPr bwMode="gray">
            <a:xfrm>
              <a:off x="6825097" y="4384437"/>
              <a:ext cx="91736" cy="120276"/>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0" name="Freeform 93">
              <a:extLst>
                <a:ext uri="{FF2B5EF4-FFF2-40B4-BE49-F238E27FC236}">
                  <a16:creationId xmlns:a16="http://schemas.microsoft.com/office/drawing/2014/main" id="{C3D1EFC7-13BA-7140-4399-8494A99A3748}"/>
                </a:ext>
              </a:extLst>
            </p:cNvPr>
            <p:cNvSpPr>
              <a:spLocks noChangeAspect="1"/>
            </p:cNvSpPr>
            <p:nvPr/>
          </p:nvSpPr>
          <p:spPr bwMode="gray">
            <a:xfrm>
              <a:off x="6768017" y="4064381"/>
              <a:ext cx="175317" cy="34451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08" name="Freeform 94">
              <a:extLst>
                <a:ext uri="{FF2B5EF4-FFF2-40B4-BE49-F238E27FC236}">
                  <a16:creationId xmlns:a16="http://schemas.microsoft.com/office/drawing/2014/main" id="{492B715D-69D9-A671-E3C2-770EE274A2D9}"/>
                </a:ext>
              </a:extLst>
            </p:cNvPr>
            <p:cNvSpPr>
              <a:spLocks noChangeAspect="1"/>
            </p:cNvSpPr>
            <p:nvPr/>
          </p:nvSpPr>
          <p:spPr bwMode="gray">
            <a:xfrm>
              <a:off x="6647741" y="3878872"/>
              <a:ext cx="197741" cy="428099"/>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11" name="Freeform 95">
              <a:extLst>
                <a:ext uri="{FF2B5EF4-FFF2-40B4-BE49-F238E27FC236}">
                  <a16:creationId xmlns:a16="http://schemas.microsoft.com/office/drawing/2014/main" id="{8EFFA38C-D645-A147-69BA-53B221FD22FF}"/>
                </a:ext>
              </a:extLst>
            </p:cNvPr>
            <p:cNvSpPr>
              <a:spLocks noChangeAspect="1"/>
            </p:cNvSpPr>
            <p:nvPr/>
          </p:nvSpPr>
          <p:spPr bwMode="gray">
            <a:xfrm>
              <a:off x="6871983" y="4205043"/>
              <a:ext cx="118237" cy="958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18" name="Freeform 96">
              <a:extLst>
                <a:ext uri="{FF2B5EF4-FFF2-40B4-BE49-F238E27FC236}">
                  <a16:creationId xmlns:a16="http://schemas.microsoft.com/office/drawing/2014/main" id="{BAF96764-838D-DC0F-7A83-768756C0C353}"/>
                </a:ext>
              </a:extLst>
            </p:cNvPr>
            <p:cNvSpPr>
              <a:spLocks noChangeAspect="1"/>
            </p:cNvSpPr>
            <p:nvPr/>
          </p:nvSpPr>
          <p:spPr bwMode="gray">
            <a:xfrm>
              <a:off x="6825097" y="4021572"/>
              <a:ext cx="161047" cy="199779"/>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19" name="Freeform 98">
              <a:extLst>
                <a:ext uri="{FF2B5EF4-FFF2-40B4-BE49-F238E27FC236}">
                  <a16:creationId xmlns:a16="http://schemas.microsoft.com/office/drawing/2014/main" id="{2AFBFC3F-3967-D64E-1F90-B3FAEFF4851D}"/>
                </a:ext>
              </a:extLst>
            </p:cNvPr>
            <p:cNvSpPr>
              <a:spLocks noChangeAspect="1"/>
            </p:cNvSpPr>
            <p:nvPr/>
          </p:nvSpPr>
          <p:spPr bwMode="gray">
            <a:xfrm>
              <a:off x="6609010" y="4015456"/>
              <a:ext cx="6116" cy="10193"/>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0" name="Freeform 376">
              <a:extLst>
                <a:ext uri="{FF2B5EF4-FFF2-40B4-BE49-F238E27FC236}">
                  <a16:creationId xmlns:a16="http://schemas.microsoft.com/office/drawing/2014/main" id="{F6B74F24-87B6-1D4F-BB54-8628DCCA5274}"/>
                </a:ext>
              </a:extLst>
            </p:cNvPr>
            <p:cNvSpPr>
              <a:spLocks noChangeAspect="1"/>
            </p:cNvSpPr>
            <p:nvPr/>
          </p:nvSpPr>
          <p:spPr bwMode="gray">
            <a:xfrm>
              <a:off x="5944437" y="3648514"/>
              <a:ext cx="375096" cy="342479"/>
            </a:xfrm>
            <a:custGeom>
              <a:avLst/>
              <a:gdLst>
                <a:gd name="connsiteX0" fmla="*/ 372335 w 375096"/>
                <a:gd name="connsiteY0" fmla="*/ 42458 h 342479"/>
                <a:gd name="connsiteX1" fmla="*/ 375096 w 375096"/>
                <a:gd name="connsiteY1" fmla="*/ 42708 h 342479"/>
                <a:gd name="connsiteX2" fmla="*/ 372784 w 375096"/>
                <a:gd name="connsiteY2" fmla="*/ 44407 h 342479"/>
                <a:gd name="connsiteX3" fmla="*/ 372554 w 375096"/>
                <a:gd name="connsiteY3" fmla="*/ 42819 h 342479"/>
                <a:gd name="connsiteX4" fmla="*/ 308027 w 375096"/>
                <a:gd name="connsiteY4" fmla="*/ 553 h 342479"/>
                <a:gd name="connsiteX5" fmla="*/ 311969 w 375096"/>
                <a:gd name="connsiteY5" fmla="*/ 1627 h 342479"/>
                <a:gd name="connsiteX6" fmla="*/ 317671 w 375096"/>
                <a:gd name="connsiteY6" fmla="*/ 814 h 342479"/>
                <a:gd name="connsiteX7" fmla="*/ 319300 w 375096"/>
                <a:gd name="connsiteY7" fmla="*/ 1220 h 342479"/>
                <a:gd name="connsiteX8" fmla="*/ 321337 w 375096"/>
                <a:gd name="connsiteY8" fmla="*/ 2441 h 342479"/>
                <a:gd name="connsiteX9" fmla="*/ 324187 w 375096"/>
                <a:gd name="connsiteY9" fmla="*/ 1627 h 342479"/>
                <a:gd name="connsiteX10" fmla="*/ 325002 w 375096"/>
                <a:gd name="connsiteY10" fmla="*/ 2847 h 342479"/>
                <a:gd name="connsiteX11" fmla="*/ 325002 w 375096"/>
                <a:gd name="connsiteY11" fmla="*/ 7728 h 342479"/>
                <a:gd name="connsiteX12" fmla="*/ 325817 w 375096"/>
                <a:gd name="connsiteY12" fmla="*/ 8135 h 342479"/>
                <a:gd name="connsiteX13" fmla="*/ 328260 w 375096"/>
                <a:gd name="connsiteY13" fmla="*/ 6508 h 342479"/>
                <a:gd name="connsiteX14" fmla="*/ 330296 w 375096"/>
                <a:gd name="connsiteY14" fmla="*/ 6508 h 342479"/>
                <a:gd name="connsiteX15" fmla="*/ 334776 w 375096"/>
                <a:gd name="connsiteY15" fmla="*/ 9355 h 342479"/>
                <a:gd name="connsiteX16" fmla="*/ 337220 w 375096"/>
                <a:gd name="connsiteY16" fmla="*/ 11796 h 342479"/>
                <a:gd name="connsiteX17" fmla="*/ 338035 w 375096"/>
                <a:gd name="connsiteY17" fmla="*/ 14236 h 342479"/>
                <a:gd name="connsiteX18" fmla="*/ 338035 w 375096"/>
                <a:gd name="connsiteY18" fmla="*/ 16677 h 342479"/>
                <a:gd name="connsiteX19" fmla="*/ 337661 w 375096"/>
                <a:gd name="connsiteY19" fmla="*/ 17798 h 342479"/>
                <a:gd name="connsiteX20" fmla="*/ 335822 w 375096"/>
                <a:gd name="connsiteY20" fmla="*/ 14940 h 342479"/>
                <a:gd name="connsiteX21" fmla="*/ 335080 w 375096"/>
                <a:gd name="connsiteY21" fmla="*/ 13840 h 342479"/>
                <a:gd name="connsiteX22" fmla="*/ 334338 w 375096"/>
                <a:gd name="connsiteY22" fmla="*/ 12739 h 342479"/>
                <a:gd name="connsiteX23" fmla="*/ 332853 w 375096"/>
                <a:gd name="connsiteY23" fmla="*/ 12006 h 342479"/>
                <a:gd name="connsiteX24" fmla="*/ 330627 w 375096"/>
                <a:gd name="connsiteY24" fmla="*/ 10905 h 342479"/>
                <a:gd name="connsiteX25" fmla="*/ 329143 w 375096"/>
                <a:gd name="connsiteY25" fmla="*/ 10905 h 342479"/>
                <a:gd name="connsiteX26" fmla="*/ 327659 w 375096"/>
                <a:gd name="connsiteY26" fmla="*/ 11272 h 342479"/>
                <a:gd name="connsiteX27" fmla="*/ 327659 w 375096"/>
                <a:gd name="connsiteY27" fmla="*/ 12006 h 342479"/>
                <a:gd name="connsiteX28" fmla="*/ 327288 w 375096"/>
                <a:gd name="connsiteY28" fmla="*/ 12006 h 342479"/>
                <a:gd name="connsiteX29" fmla="*/ 326175 w 375096"/>
                <a:gd name="connsiteY29" fmla="*/ 12006 h 342479"/>
                <a:gd name="connsiteX30" fmla="*/ 325804 w 375096"/>
                <a:gd name="connsiteY30" fmla="*/ 11272 h 342479"/>
                <a:gd name="connsiteX31" fmla="*/ 325062 w 375096"/>
                <a:gd name="connsiteY31" fmla="*/ 10538 h 342479"/>
                <a:gd name="connsiteX32" fmla="*/ 325062 w 375096"/>
                <a:gd name="connsiteY32" fmla="*/ 9438 h 342479"/>
                <a:gd name="connsiteX33" fmla="*/ 325062 w 375096"/>
                <a:gd name="connsiteY33" fmla="*/ 7971 h 342479"/>
                <a:gd name="connsiteX34" fmla="*/ 324691 w 375096"/>
                <a:gd name="connsiteY34" fmla="*/ 7604 h 342479"/>
                <a:gd name="connsiteX35" fmla="*/ 324320 w 375096"/>
                <a:gd name="connsiteY35" fmla="*/ 6870 h 342479"/>
                <a:gd name="connsiteX36" fmla="*/ 323206 w 375096"/>
                <a:gd name="connsiteY36" fmla="*/ 6503 h 342479"/>
                <a:gd name="connsiteX37" fmla="*/ 320609 w 375096"/>
                <a:gd name="connsiteY37" fmla="*/ 5770 h 342479"/>
                <a:gd name="connsiteX38" fmla="*/ 320238 w 375096"/>
                <a:gd name="connsiteY38" fmla="*/ 5403 h 342479"/>
                <a:gd name="connsiteX39" fmla="*/ 319125 w 375096"/>
                <a:gd name="connsiteY39" fmla="*/ 5036 h 342479"/>
                <a:gd name="connsiteX40" fmla="*/ 319125 w 375096"/>
                <a:gd name="connsiteY40" fmla="*/ 4302 h 342479"/>
                <a:gd name="connsiteX41" fmla="*/ 318754 w 375096"/>
                <a:gd name="connsiteY41" fmla="*/ 4302 h 342479"/>
                <a:gd name="connsiteX42" fmla="*/ 316528 w 375096"/>
                <a:gd name="connsiteY42" fmla="*/ 5036 h 342479"/>
                <a:gd name="connsiteX43" fmla="*/ 315415 w 375096"/>
                <a:gd name="connsiteY43" fmla="*/ 5036 h 342479"/>
                <a:gd name="connsiteX44" fmla="*/ 315044 w 375096"/>
                <a:gd name="connsiteY44" fmla="*/ 5036 h 342479"/>
                <a:gd name="connsiteX45" fmla="*/ 314673 w 375096"/>
                <a:gd name="connsiteY45" fmla="*/ 5403 h 342479"/>
                <a:gd name="connsiteX46" fmla="*/ 313931 w 375096"/>
                <a:gd name="connsiteY46" fmla="*/ 5403 h 342479"/>
                <a:gd name="connsiteX47" fmla="*/ 313931 w 375096"/>
                <a:gd name="connsiteY47" fmla="*/ 5770 h 342479"/>
                <a:gd name="connsiteX48" fmla="*/ 313931 w 375096"/>
                <a:gd name="connsiteY48" fmla="*/ 6503 h 342479"/>
                <a:gd name="connsiteX49" fmla="*/ 313560 w 375096"/>
                <a:gd name="connsiteY49" fmla="*/ 6870 h 342479"/>
                <a:gd name="connsiteX50" fmla="*/ 313189 w 375096"/>
                <a:gd name="connsiteY50" fmla="*/ 5770 h 342479"/>
                <a:gd name="connsiteX51" fmla="*/ 313189 w 375096"/>
                <a:gd name="connsiteY51" fmla="*/ 5403 h 342479"/>
                <a:gd name="connsiteX52" fmla="*/ 312446 w 375096"/>
                <a:gd name="connsiteY52" fmla="*/ 4302 h 342479"/>
                <a:gd name="connsiteX53" fmla="*/ 311704 w 375096"/>
                <a:gd name="connsiteY53" fmla="*/ 3936 h 342479"/>
                <a:gd name="connsiteX54" fmla="*/ 309849 w 375096"/>
                <a:gd name="connsiteY54" fmla="*/ 3936 h 342479"/>
                <a:gd name="connsiteX55" fmla="*/ 309478 w 375096"/>
                <a:gd name="connsiteY55" fmla="*/ 3569 h 342479"/>
                <a:gd name="connsiteX56" fmla="*/ 309107 w 375096"/>
                <a:gd name="connsiteY56" fmla="*/ 2835 h 342479"/>
                <a:gd name="connsiteX57" fmla="*/ 308365 w 375096"/>
                <a:gd name="connsiteY57" fmla="*/ 2835 h 342479"/>
                <a:gd name="connsiteX58" fmla="*/ 307994 w 375096"/>
                <a:gd name="connsiteY58" fmla="*/ 3569 h 342479"/>
                <a:gd name="connsiteX59" fmla="*/ 306510 w 375096"/>
                <a:gd name="connsiteY59" fmla="*/ 3569 h 342479"/>
                <a:gd name="connsiteX60" fmla="*/ 306139 w 375096"/>
                <a:gd name="connsiteY60" fmla="*/ 3936 h 342479"/>
                <a:gd name="connsiteX61" fmla="*/ 306139 w 375096"/>
                <a:gd name="connsiteY61" fmla="*/ 4302 h 342479"/>
                <a:gd name="connsiteX62" fmla="*/ 306139 w 375096"/>
                <a:gd name="connsiteY62" fmla="*/ 5403 h 342479"/>
                <a:gd name="connsiteX63" fmla="*/ 305397 w 375096"/>
                <a:gd name="connsiteY63" fmla="*/ 5403 h 342479"/>
                <a:gd name="connsiteX64" fmla="*/ 305026 w 375096"/>
                <a:gd name="connsiteY64" fmla="*/ 5403 h 342479"/>
                <a:gd name="connsiteX65" fmla="*/ 304655 w 375096"/>
                <a:gd name="connsiteY65" fmla="*/ 4302 h 342479"/>
                <a:gd name="connsiteX66" fmla="*/ 303913 w 375096"/>
                <a:gd name="connsiteY66" fmla="*/ 4302 h 342479"/>
                <a:gd name="connsiteX67" fmla="*/ 303542 w 375096"/>
                <a:gd name="connsiteY67" fmla="*/ 4302 h 342479"/>
                <a:gd name="connsiteX68" fmla="*/ 302428 w 375096"/>
                <a:gd name="connsiteY68" fmla="*/ 4302 h 342479"/>
                <a:gd name="connsiteX69" fmla="*/ 302057 w 375096"/>
                <a:gd name="connsiteY69" fmla="*/ 5036 h 342479"/>
                <a:gd name="connsiteX70" fmla="*/ 300573 w 375096"/>
                <a:gd name="connsiteY70" fmla="*/ 6503 h 342479"/>
                <a:gd name="connsiteX71" fmla="*/ 299089 w 375096"/>
                <a:gd name="connsiteY71" fmla="*/ 6870 h 342479"/>
                <a:gd name="connsiteX72" fmla="*/ 298347 w 375096"/>
                <a:gd name="connsiteY72" fmla="*/ 7604 h 342479"/>
                <a:gd name="connsiteX73" fmla="*/ 296863 w 375096"/>
                <a:gd name="connsiteY73" fmla="*/ 6870 h 342479"/>
                <a:gd name="connsiteX74" fmla="*/ 296863 w 375096"/>
                <a:gd name="connsiteY74" fmla="*/ 7604 h 342479"/>
                <a:gd name="connsiteX75" fmla="*/ 296492 w 375096"/>
                <a:gd name="connsiteY75" fmla="*/ 7604 h 342479"/>
                <a:gd name="connsiteX76" fmla="*/ 296492 w 375096"/>
                <a:gd name="connsiteY76" fmla="*/ 7971 h 342479"/>
                <a:gd name="connsiteX77" fmla="*/ 296492 w 375096"/>
                <a:gd name="connsiteY77" fmla="*/ 9071 h 342479"/>
                <a:gd name="connsiteX78" fmla="*/ 295750 w 375096"/>
                <a:gd name="connsiteY78" fmla="*/ 9071 h 342479"/>
                <a:gd name="connsiteX79" fmla="*/ 295008 w 375096"/>
                <a:gd name="connsiteY79" fmla="*/ 9438 h 342479"/>
                <a:gd name="connsiteX80" fmla="*/ 293895 w 375096"/>
                <a:gd name="connsiteY80" fmla="*/ 9438 h 342479"/>
                <a:gd name="connsiteX81" fmla="*/ 293524 w 375096"/>
                <a:gd name="connsiteY81" fmla="*/ 9438 h 342479"/>
                <a:gd name="connsiteX82" fmla="*/ 292782 w 375096"/>
                <a:gd name="connsiteY82" fmla="*/ 9071 h 342479"/>
                <a:gd name="connsiteX83" fmla="*/ 290926 w 375096"/>
                <a:gd name="connsiteY83" fmla="*/ 7971 h 342479"/>
                <a:gd name="connsiteX84" fmla="*/ 290184 w 375096"/>
                <a:gd name="connsiteY84" fmla="*/ 7604 h 342479"/>
                <a:gd name="connsiteX85" fmla="*/ 288700 w 375096"/>
                <a:gd name="connsiteY85" fmla="*/ 7604 h 342479"/>
                <a:gd name="connsiteX86" fmla="*/ 287216 w 375096"/>
                <a:gd name="connsiteY86" fmla="*/ 7604 h 342479"/>
                <a:gd name="connsiteX87" fmla="*/ 287216 w 375096"/>
                <a:gd name="connsiteY87" fmla="*/ 7971 h 342479"/>
                <a:gd name="connsiteX88" fmla="*/ 287216 w 375096"/>
                <a:gd name="connsiteY88" fmla="*/ 8338 h 342479"/>
                <a:gd name="connsiteX89" fmla="*/ 287958 w 375096"/>
                <a:gd name="connsiteY89" fmla="*/ 8338 h 342479"/>
                <a:gd name="connsiteX90" fmla="*/ 287958 w 375096"/>
                <a:gd name="connsiteY90" fmla="*/ 9071 h 342479"/>
                <a:gd name="connsiteX91" fmla="*/ 288700 w 375096"/>
                <a:gd name="connsiteY91" fmla="*/ 9071 h 342479"/>
                <a:gd name="connsiteX92" fmla="*/ 289442 w 375096"/>
                <a:gd name="connsiteY92" fmla="*/ 9071 h 342479"/>
                <a:gd name="connsiteX93" fmla="*/ 289813 w 375096"/>
                <a:gd name="connsiteY93" fmla="*/ 9438 h 342479"/>
                <a:gd name="connsiteX94" fmla="*/ 290926 w 375096"/>
                <a:gd name="connsiteY94" fmla="*/ 10538 h 342479"/>
                <a:gd name="connsiteX95" fmla="*/ 291297 w 375096"/>
                <a:gd name="connsiteY95" fmla="*/ 10538 h 342479"/>
                <a:gd name="connsiteX96" fmla="*/ 291297 w 375096"/>
                <a:gd name="connsiteY96" fmla="*/ 10905 h 342479"/>
                <a:gd name="connsiteX97" fmla="*/ 291297 w 375096"/>
                <a:gd name="connsiteY97" fmla="*/ 11272 h 342479"/>
                <a:gd name="connsiteX98" fmla="*/ 291297 w 375096"/>
                <a:gd name="connsiteY98" fmla="*/ 12006 h 342479"/>
                <a:gd name="connsiteX99" fmla="*/ 291297 w 375096"/>
                <a:gd name="connsiteY99" fmla="*/ 12373 h 342479"/>
                <a:gd name="connsiteX100" fmla="*/ 290926 w 375096"/>
                <a:gd name="connsiteY100" fmla="*/ 12373 h 342479"/>
                <a:gd name="connsiteX101" fmla="*/ 290184 w 375096"/>
                <a:gd name="connsiteY101" fmla="*/ 12373 h 342479"/>
                <a:gd name="connsiteX102" fmla="*/ 290184 w 375096"/>
                <a:gd name="connsiteY102" fmla="*/ 12006 h 342479"/>
                <a:gd name="connsiteX103" fmla="*/ 289442 w 375096"/>
                <a:gd name="connsiteY103" fmla="*/ 12006 h 342479"/>
                <a:gd name="connsiteX104" fmla="*/ 288700 w 375096"/>
                <a:gd name="connsiteY104" fmla="*/ 12006 h 342479"/>
                <a:gd name="connsiteX105" fmla="*/ 288329 w 375096"/>
                <a:gd name="connsiteY105" fmla="*/ 12373 h 342479"/>
                <a:gd name="connsiteX106" fmla="*/ 287958 w 375096"/>
                <a:gd name="connsiteY106" fmla="*/ 12006 h 342479"/>
                <a:gd name="connsiteX107" fmla="*/ 287216 w 375096"/>
                <a:gd name="connsiteY107" fmla="*/ 12006 h 342479"/>
                <a:gd name="connsiteX108" fmla="*/ 286845 w 375096"/>
                <a:gd name="connsiteY108" fmla="*/ 12373 h 342479"/>
                <a:gd name="connsiteX109" fmla="*/ 286474 w 375096"/>
                <a:gd name="connsiteY109" fmla="*/ 12373 h 342479"/>
                <a:gd name="connsiteX110" fmla="*/ 285361 w 375096"/>
                <a:gd name="connsiteY110" fmla="*/ 12373 h 342479"/>
                <a:gd name="connsiteX111" fmla="*/ 284619 w 375096"/>
                <a:gd name="connsiteY111" fmla="*/ 12006 h 342479"/>
                <a:gd name="connsiteX112" fmla="*/ 284619 w 375096"/>
                <a:gd name="connsiteY112" fmla="*/ 11272 h 342479"/>
                <a:gd name="connsiteX113" fmla="*/ 284248 w 375096"/>
                <a:gd name="connsiteY113" fmla="*/ 12006 h 342479"/>
                <a:gd name="connsiteX114" fmla="*/ 283877 w 375096"/>
                <a:gd name="connsiteY114" fmla="*/ 12006 h 342479"/>
                <a:gd name="connsiteX115" fmla="*/ 283135 w 375096"/>
                <a:gd name="connsiteY115" fmla="*/ 12006 h 342479"/>
                <a:gd name="connsiteX116" fmla="*/ 282764 w 375096"/>
                <a:gd name="connsiteY116" fmla="*/ 12006 h 342479"/>
                <a:gd name="connsiteX117" fmla="*/ 281651 w 375096"/>
                <a:gd name="connsiteY117" fmla="*/ 11272 h 342479"/>
                <a:gd name="connsiteX118" fmla="*/ 281279 w 375096"/>
                <a:gd name="connsiteY118" fmla="*/ 11272 h 342479"/>
                <a:gd name="connsiteX119" fmla="*/ 280908 w 375096"/>
                <a:gd name="connsiteY119" fmla="*/ 11272 h 342479"/>
                <a:gd name="connsiteX120" fmla="*/ 278311 w 375096"/>
                <a:gd name="connsiteY120" fmla="*/ 12006 h 342479"/>
                <a:gd name="connsiteX121" fmla="*/ 277569 w 375096"/>
                <a:gd name="connsiteY121" fmla="*/ 12006 h 342479"/>
                <a:gd name="connsiteX122" fmla="*/ 277198 w 375096"/>
                <a:gd name="connsiteY122" fmla="*/ 12006 h 342479"/>
                <a:gd name="connsiteX123" fmla="*/ 276827 w 375096"/>
                <a:gd name="connsiteY123" fmla="*/ 12373 h 342479"/>
                <a:gd name="connsiteX124" fmla="*/ 276085 w 375096"/>
                <a:gd name="connsiteY124" fmla="*/ 12373 h 342479"/>
                <a:gd name="connsiteX125" fmla="*/ 275714 w 375096"/>
                <a:gd name="connsiteY125" fmla="*/ 12006 h 342479"/>
                <a:gd name="connsiteX126" fmla="*/ 275343 w 375096"/>
                <a:gd name="connsiteY126" fmla="*/ 12006 h 342479"/>
                <a:gd name="connsiteX127" fmla="*/ 274601 w 375096"/>
                <a:gd name="connsiteY127" fmla="*/ 12373 h 342479"/>
                <a:gd name="connsiteX128" fmla="*/ 274230 w 375096"/>
                <a:gd name="connsiteY128" fmla="*/ 12373 h 342479"/>
                <a:gd name="connsiteX129" fmla="*/ 273859 w 375096"/>
                <a:gd name="connsiteY129" fmla="*/ 12373 h 342479"/>
                <a:gd name="connsiteX130" fmla="*/ 273117 w 375096"/>
                <a:gd name="connsiteY130" fmla="*/ 12373 h 342479"/>
                <a:gd name="connsiteX131" fmla="*/ 273117 w 375096"/>
                <a:gd name="connsiteY131" fmla="*/ 12739 h 342479"/>
                <a:gd name="connsiteX132" fmla="*/ 273117 w 375096"/>
                <a:gd name="connsiteY132" fmla="*/ 13473 h 342479"/>
                <a:gd name="connsiteX133" fmla="*/ 273117 w 375096"/>
                <a:gd name="connsiteY133" fmla="*/ 13840 h 342479"/>
                <a:gd name="connsiteX134" fmla="*/ 273859 w 375096"/>
                <a:gd name="connsiteY134" fmla="*/ 14940 h 342479"/>
                <a:gd name="connsiteX135" fmla="*/ 273859 w 375096"/>
                <a:gd name="connsiteY135" fmla="*/ 15307 h 342479"/>
                <a:gd name="connsiteX136" fmla="*/ 273117 w 375096"/>
                <a:gd name="connsiteY136" fmla="*/ 15307 h 342479"/>
                <a:gd name="connsiteX137" fmla="*/ 273117 w 375096"/>
                <a:gd name="connsiteY137" fmla="*/ 16041 h 342479"/>
                <a:gd name="connsiteX138" fmla="*/ 272746 w 375096"/>
                <a:gd name="connsiteY138" fmla="*/ 16408 h 342479"/>
                <a:gd name="connsiteX139" fmla="*/ 272746 w 375096"/>
                <a:gd name="connsiteY139" fmla="*/ 16775 h 342479"/>
                <a:gd name="connsiteX140" fmla="*/ 272004 w 375096"/>
                <a:gd name="connsiteY140" fmla="*/ 17508 h 342479"/>
                <a:gd name="connsiteX141" fmla="*/ 271262 w 375096"/>
                <a:gd name="connsiteY141" fmla="*/ 17875 h 342479"/>
                <a:gd name="connsiteX142" fmla="*/ 271262 w 375096"/>
                <a:gd name="connsiteY142" fmla="*/ 18242 h 342479"/>
                <a:gd name="connsiteX143" fmla="*/ 271262 w 375096"/>
                <a:gd name="connsiteY143" fmla="*/ 18975 h 342479"/>
                <a:gd name="connsiteX144" fmla="*/ 270148 w 375096"/>
                <a:gd name="connsiteY144" fmla="*/ 18975 h 342479"/>
                <a:gd name="connsiteX145" fmla="*/ 269777 w 375096"/>
                <a:gd name="connsiteY145" fmla="*/ 18975 h 342479"/>
                <a:gd name="connsiteX146" fmla="*/ 269035 w 375096"/>
                <a:gd name="connsiteY146" fmla="*/ 18975 h 342479"/>
                <a:gd name="connsiteX147" fmla="*/ 269035 w 375096"/>
                <a:gd name="connsiteY147" fmla="*/ 19342 h 342479"/>
                <a:gd name="connsiteX148" fmla="*/ 268664 w 375096"/>
                <a:gd name="connsiteY148" fmla="*/ 19342 h 342479"/>
                <a:gd name="connsiteX149" fmla="*/ 268664 w 375096"/>
                <a:gd name="connsiteY149" fmla="*/ 20076 h 342479"/>
                <a:gd name="connsiteX150" fmla="*/ 268664 w 375096"/>
                <a:gd name="connsiteY150" fmla="*/ 20443 h 342479"/>
                <a:gd name="connsiteX151" fmla="*/ 268664 w 375096"/>
                <a:gd name="connsiteY151" fmla="*/ 20810 h 342479"/>
                <a:gd name="connsiteX152" fmla="*/ 268664 w 375096"/>
                <a:gd name="connsiteY152" fmla="*/ 21543 h 342479"/>
                <a:gd name="connsiteX153" fmla="*/ 267551 w 375096"/>
                <a:gd name="connsiteY153" fmla="*/ 21543 h 342479"/>
                <a:gd name="connsiteX154" fmla="*/ 267180 w 375096"/>
                <a:gd name="connsiteY154" fmla="*/ 21910 h 342479"/>
                <a:gd name="connsiteX155" fmla="*/ 266809 w 375096"/>
                <a:gd name="connsiteY155" fmla="*/ 23011 h 342479"/>
                <a:gd name="connsiteX156" fmla="*/ 266067 w 375096"/>
                <a:gd name="connsiteY156" fmla="*/ 23011 h 342479"/>
                <a:gd name="connsiteX157" fmla="*/ 265696 w 375096"/>
                <a:gd name="connsiteY157" fmla="*/ 23011 h 342479"/>
                <a:gd name="connsiteX158" fmla="*/ 265696 w 375096"/>
                <a:gd name="connsiteY158" fmla="*/ 23377 h 342479"/>
                <a:gd name="connsiteX159" fmla="*/ 264954 w 375096"/>
                <a:gd name="connsiteY159" fmla="*/ 23377 h 342479"/>
                <a:gd name="connsiteX160" fmla="*/ 264583 w 375096"/>
                <a:gd name="connsiteY160" fmla="*/ 24478 h 342479"/>
                <a:gd name="connsiteX161" fmla="*/ 264212 w 375096"/>
                <a:gd name="connsiteY161" fmla="*/ 24478 h 342479"/>
                <a:gd name="connsiteX162" fmla="*/ 263470 w 375096"/>
                <a:gd name="connsiteY162" fmla="*/ 23744 h 342479"/>
                <a:gd name="connsiteX163" fmla="*/ 263099 w 375096"/>
                <a:gd name="connsiteY163" fmla="*/ 23744 h 342479"/>
                <a:gd name="connsiteX164" fmla="*/ 262728 w 375096"/>
                <a:gd name="connsiteY164" fmla="*/ 24478 h 342479"/>
                <a:gd name="connsiteX165" fmla="*/ 261986 w 375096"/>
                <a:gd name="connsiteY165" fmla="*/ 24478 h 342479"/>
                <a:gd name="connsiteX166" fmla="*/ 261986 w 375096"/>
                <a:gd name="connsiteY166" fmla="*/ 24845 h 342479"/>
                <a:gd name="connsiteX167" fmla="*/ 261615 w 375096"/>
                <a:gd name="connsiteY167" fmla="*/ 24845 h 342479"/>
                <a:gd name="connsiteX168" fmla="*/ 261615 w 375096"/>
                <a:gd name="connsiteY168" fmla="*/ 25212 h 342479"/>
                <a:gd name="connsiteX169" fmla="*/ 261615 w 375096"/>
                <a:gd name="connsiteY169" fmla="*/ 26312 h 342479"/>
                <a:gd name="connsiteX170" fmla="*/ 261244 w 375096"/>
                <a:gd name="connsiteY170" fmla="*/ 27046 h 342479"/>
                <a:gd name="connsiteX171" fmla="*/ 261615 w 375096"/>
                <a:gd name="connsiteY171" fmla="*/ 27046 h 342479"/>
                <a:gd name="connsiteX172" fmla="*/ 261615 w 375096"/>
                <a:gd name="connsiteY172" fmla="*/ 27413 h 342479"/>
                <a:gd name="connsiteX173" fmla="*/ 261615 w 375096"/>
                <a:gd name="connsiteY173" fmla="*/ 27779 h 342479"/>
                <a:gd name="connsiteX174" fmla="*/ 261244 w 375096"/>
                <a:gd name="connsiteY174" fmla="*/ 28513 h 342479"/>
                <a:gd name="connsiteX175" fmla="*/ 260502 w 375096"/>
                <a:gd name="connsiteY175" fmla="*/ 28880 h 342479"/>
                <a:gd name="connsiteX176" fmla="*/ 261244 w 375096"/>
                <a:gd name="connsiteY176" fmla="*/ 29247 h 342479"/>
                <a:gd name="connsiteX177" fmla="*/ 261244 w 375096"/>
                <a:gd name="connsiteY177" fmla="*/ 29980 h 342479"/>
                <a:gd name="connsiteX178" fmla="*/ 261615 w 375096"/>
                <a:gd name="connsiteY178" fmla="*/ 30347 h 342479"/>
                <a:gd name="connsiteX179" fmla="*/ 261986 w 375096"/>
                <a:gd name="connsiteY179" fmla="*/ 30347 h 342479"/>
                <a:gd name="connsiteX180" fmla="*/ 261986 w 375096"/>
                <a:gd name="connsiteY180" fmla="*/ 30714 h 342479"/>
                <a:gd name="connsiteX181" fmla="*/ 261986 w 375096"/>
                <a:gd name="connsiteY181" fmla="*/ 31448 h 342479"/>
                <a:gd name="connsiteX182" fmla="*/ 260502 w 375096"/>
                <a:gd name="connsiteY182" fmla="*/ 34382 h 342479"/>
                <a:gd name="connsiteX183" fmla="*/ 261615 w 375096"/>
                <a:gd name="connsiteY183" fmla="*/ 34382 h 342479"/>
                <a:gd name="connsiteX184" fmla="*/ 263470 w 375096"/>
                <a:gd name="connsiteY184" fmla="*/ 35483 h 342479"/>
                <a:gd name="connsiteX185" fmla="*/ 265696 w 375096"/>
                <a:gd name="connsiteY185" fmla="*/ 35850 h 342479"/>
                <a:gd name="connsiteX186" fmla="*/ 266809 w 375096"/>
                <a:gd name="connsiteY186" fmla="*/ 35850 h 342479"/>
                <a:gd name="connsiteX187" fmla="*/ 267180 w 375096"/>
                <a:gd name="connsiteY187" fmla="*/ 35850 h 342479"/>
                <a:gd name="connsiteX188" fmla="*/ 268293 w 375096"/>
                <a:gd name="connsiteY188" fmla="*/ 35483 h 342479"/>
                <a:gd name="connsiteX189" fmla="*/ 268293 w 375096"/>
                <a:gd name="connsiteY189" fmla="*/ 34749 h 342479"/>
                <a:gd name="connsiteX190" fmla="*/ 268664 w 375096"/>
                <a:gd name="connsiteY190" fmla="*/ 34749 h 342479"/>
                <a:gd name="connsiteX191" fmla="*/ 270519 w 375096"/>
                <a:gd name="connsiteY191" fmla="*/ 34749 h 342479"/>
                <a:gd name="connsiteX192" fmla="*/ 271262 w 375096"/>
                <a:gd name="connsiteY192" fmla="*/ 34749 h 342479"/>
                <a:gd name="connsiteX193" fmla="*/ 271262 w 375096"/>
                <a:gd name="connsiteY193" fmla="*/ 35483 h 342479"/>
                <a:gd name="connsiteX194" fmla="*/ 271633 w 375096"/>
                <a:gd name="connsiteY194" fmla="*/ 35483 h 342479"/>
                <a:gd name="connsiteX195" fmla="*/ 272004 w 375096"/>
                <a:gd name="connsiteY195" fmla="*/ 35483 h 342479"/>
                <a:gd name="connsiteX196" fmla="*/ 272746 w 375096"/>
                <a:gd name="connsiteY196" fmla="*/ 35483 h 342479"/>
                <a:gd name="connsiteX197" fmla="*/ 273117 w 375096"/>
                <a:gd name="connsiteY197" fmla="*/ 35483 h 342479"/>
                <a:gd name="connsiteX198" fmla="*/ 273117 w 375096"/>
                <a:gd name="connsiteY198" fmla="*/ 34749 h 342479"/>
                <a:gd name="connsiteX199" fmla="*/ 273859 w 375096"/>
                <a:gd name="connsiteY199" fmla="*/ 34749 h 342479"/>
                <a:gd name="connsiteX200" fmla="*/ 273859 w 375096"/>
                <a:gd name="connsiteY200" fmla="*/ 35483 h 342479"/>
                <a:gd name="connsiteX201" fmla="*/ 274230 w 375096"/>
                <a:gd name="connsiteY201" fmla="*/ 35850 h 342479"/>
                <a:gd name="connsiteX202" fmla="*/ 274601 w 375096"/>
                <a:gd name="connsiteY202" fmla="*/ 36216 h 342479"/>
                <a:gd name="connsiteX203" fmla="*/ 274230 w 375096"/>
                <a:gd name="connsiteY203" fmla="*/ 36950 h 342479"/>
                <a:gd name="connsiteX204" fmla="*/ 274230 w 375096"/>
                <a:gd name="connsiteY204" fmla="*/ 37317 h 342479"/>
                <a:gd name="connsiteX205" fmla="*/ 274230 w 375096"/>
                <a:gd name="connsiteY205" fmla="*/ 38417 h 342479"/>
                <a:gd name="connsiteX206" fmla="*/ 274230 w 375096"/>
                <a:gd name="connsiteY206" fmla="*/ 38784 h 342479"/>
                <a:gd name="connsiteX207" fmla="*/ 274230 w 375096"/>
                <a:gd name="connsiteY207" fmla="*/ 39518 h 342479"/>
                <a:gd name="connsiteX208" fmla="*/ 276827 w 375096"/>
                <a:gd name="connsiteY208" fmla="*/ 40985 h 342479"/>
                <a:gd name="connsiteX209" fmla="*/ 277198 w 375096"/>
                <a:gd name="connsiteY209" fmla="*/ 41352 h 342479"/>
                <a:gd name="connsiteX210" fmla="*/ 277569 w 375096"/>
                <a:gd name="connsiteY210" fmla="*/ 41719 h 342479"/>
                <a:gd name="connsiteX211" fmla="*/ 278311 w 375096"/>
                <a:gd name="connsiteY211" fmla="*/ 41719 h 342479"/>
                <a:gd name="connsiteX212" fmla="*/ 278311 w 375096"/>
                <a:gd name="connsiteY212" fmla="*/ 42452 h 342479"/>
                <a:gd name="connsiteX213" fmla="*/ 278682 w 375096"/>
                <a:gd name="connsiteY213" fmla="*/ 42452 h 342479"/>
                <a:gd name="connsiteX214" fmla="*/ 279424 w 375096"/>
                <a:gd name="connsiteY214" fmla="*/ 42452 h 342479"/>
                <a:gd name="connsiteX215" fmla="*/ 279795 w 375096"/>
                <a:gd name="connsiteY215" fmla="*/ 42452 h 342479"/>
                <a:gd name="connsiteX216" fmla="*/ 279795 w 375096"/>
                <a:gd name="connsiteY216" fmla="*/ 42819 h 342479"/>
                <a:gd name="connsiteX217" fmla="*/ 280166 w 375096"/>
                <a:gd name="connsiteY217" fmla="*/ 42819 h 342479"/>
                <a:gd name="connsiteX218" fmla="*/ 280166 w 375096"/>
                <a:gd name="connsiteY218" fmla="*/ 43186 h 342479"/>
                <a:gd name="connsiteX219" fmla="*/ 280908 w 375096"/>
                <a:gd name="connsiteY219" fmla="*/ 43920 h 342479"/>
                <a:gd name="connsiteX220" fmla="*/ 281279 w 375096"/>
                <a:gd name="connsiteY220" fmla="*/ 43186 h 342479"/>
                <a:gd name="connsiteX221" fmla="*/ 281651 w 375096"/>
                <a:gd name="connsiteY221" fmla="*/ 43186 h 342479"/>
                <a:gd name="connsiteX222" fmla="*/ 282764 w 375096"/>
                <a:gd name="connsiteY222" fmla="*/ 44287 h 342479"/>
                <a:gd name="connsiteX223" fmla="*/ 284248 w 375096"/>
                <a:gd name="connsiteY223" fmla="*/ 43920 h 342479"/>
                <a:gd name="connsiteX224" fmla="*/ 285361 w 375096"/>
                <a:gd name="connsiteY224" fmla="*/ 43920 h 342479"/>
                <a:gd name="connsiteX225" fmla="*/ 288329 w 375096"/>
                <a:gd name="connsiteY225" fmla="*/ 44287 h 342479"/>
                <a:gd name="connsiteX226" fmla="*/ 288700 w 375096"/>
                <a:gd name="connsiteY226" fmla="*/ 44287 h 342479"/>
                <a:gd name="connsiteX227" fmla="*/ 288700 w 375096"/>
                <a:gd name="connsiteY227" fmla="*/ 44653 h 342479"/>
                <a:gd name="connsiteX228" fmla="*/ 288700 w 375096"/>
                <a:gd name="connsiteY228" fmla="*/ 46487 h 342479"/>
                <a:gd name="connsiteX229" fmla="*/ 288700 w 375096"/>
                <a:gd name="connsiteY229" fmla="*/ 46854 h 342479"/>
                <a:gd name="connsiteX230" fmla="*/ 287958 w 375096"/>
                <a:gd name="connsiteY230" fmla="*/ 46854 h 342479"/>
                <a:gd name="connsiteX231" fmla="*/ 287958 w 375096"/>
                <a:gd name="connsiteY231" fmla="*/ 47221 h 342479"/>
                <a:gd name="connsiteX232" fmla="*/ 287216 w 375096"/>
                <a:gd name="connsiteY232" fmla="*/ 47955 h 342479"/>
                <a:gd name="connsiteX233" fmla="*/ 286845 w 375096"/>
                <a:gd name="connsiteY233" fmla="*/ 48688 h 342479"/>
                <a:gd name="connsiteX234" fmla="*/ 286845 w 375096"/>
                <a:gd name="connsiteY234" fmla="*/ 49422 h 342479"/>
                <a:gd name="connsiteX235" fmla="*/ 286845 w 375096"/>
                <a:gd name="connsiteY235" fmla="*/ 49789 h 342479"/>
                <a:gd name="connsiteX236" fmla="*/ 286845 w 375096"/>
                <a:gd name="connsiteY236" fmla="*/ 50156 h 342479"/>
                <a:gd name="connsiteX237" fmla="*/ 287216 w 375096"/>
                <a:gd name="connsiteY237" fmla="*/ 51256 h 342479"/>
                <a:gd name="connsiteX238" fmla="*/ 287216 w 375096"/>
                <a:gd name="connsiteY238" fmla="*/ 51990 h 342479"/>
                <a:gd name="connsiteX239" fmla="*/ 287216 w 375096"/>
                <a:gd name="connsiteY239" fmla="*/ 52357 h 342479"/>
                <a:gd name="connsiteX240" fmla="*/ 287958 w 375096"/>
                <a:gd name="connsiteY240" fmla="*/ 52724 h 342479"/>
                <a:gd name="connsiteX241" fmla="*/ 288329 w 375096"/>
                <a:gd name="connsiteY241" fmla="*/ 52724 h 342479"/>
                <a:gd name="connsiteX242" fmla="*/ 288700 w 375096"/>
                <a:gd name="connsiteY242" fmla="*/ 52357 h 342479"/>
                <a:gd name="connsiteX243" fmla="*/ 289442 w 375096"/>
                <a:gd name="connsiteY243" fmla="*/ 52357 h 342479"/>
                <a:gd name="connsiteX244" fmla="*/ 289813 w 375096"/>
                <a:gd name="connsiteY244" fmla="*/ 52357 h 342479"/>
                <a:gd name="connsiteX245" fmla="*/ 290184 w 375096"/>
                <a:gd name="connsiteY245" fmla="*/ 52357 h 342479"/>
                <a:gd name="connsiteX246" fmla="*/ 290926 w 375096"/>
                <a:gd name="connsiteY246" fmla="*/ 52724 h 342479"/>
                <a:gd name="connsiteX247" fmla="*/ 291297 w 375096"/>
                <a:gd name="connsiteY247" fmla="*/ 52724 h 342479"/>
                <a:gd name="connsiteX248" fmla="*/ 292040 w 375096"/>
                <a:gd name="connsiteY248" fmla="*/ 52724 h 342479"/>
                <a:gd name="connsiteX249" fmla="*/ 292040 w 375096"/>
                <a:gd name="connsiteY249" fmla="*/ 53457 h 342479"/>
                <a:gd name="connsiteX250" fmla="*/ 292411 w 375096"/>
                <a:gd name="connsiteY250" fmla="*/ 53457 h 342479"/>
                <a:gd name="connsiteX251" fmla="*/ 292782 w 375096"/>
                <a:gd name="connsiteY251" fmla="*/ 53824 h 342479"/>
                <a:gd name="connsiteX252" fmla="*/ 293524 w 375096"/>
                <a:gd name="connsiteY252" fmla="*/ 53824 h 342479"/>
                <a:gd name="connsiteX253" fmla="*/ 293895 w 375096"/>
                <a:gd name="connsiteY253" fmla="*/ 53824 h 342479"/>
                <a:gd name="connsiteX254" fmla="*/ 293895 w 375096"/>
                <a:gd name="connsiteY254" fmla="*/ 54191 h 342479"/>
                <a:gd name="connsiteX255" fmla="*/ 294266 w 375096"/>
                <a:gd name="connsiteY255" fmla="*/ 54191 h 342479"/>
                <a:gd name="connsiteX256" fmla="*/ 295008 w 375096"/>
                <a:gd name="connsiteY256" fmla="*/ 54924 h 342479"/>
                <a:gd name="connsiteX257" fmla="*/ 295379 w 375096"/>
                <a:gd name="connsiteY257" fmla="*/ 54924 h 342479"/>
                <a:gd name="connsiteX258" fmla="*/ 295750 w 375096"/>
                <a:gd name="connsiteY258" fmla="*/ 54924 h 342479"/>
                <a:gd name="connsiteX259" fmla="*/ 295750 w 375096"/>
                <a:gd name="connsiteY259" fmla="*/ 55291 h 342479"/>
                <a:gd name="connsiteX260" fmla="*/ 296492 w 375096"/>
                <a:gd name="connsiteY260" fmla="*/ 55291 h 342479"/>
                <a:gd name="connsiteX261" fmla="*/ 296492 w 375096"/>
                <a:gd name="connsiteY261" fmla="*/ 55658 h 342479"/>
                <a:gd name="connsiteX262" fmla="*/ 295750 w 375096"/>
                <a:gd name="connsiteY262" fmla="*/ 55658 h 342479"/>
                <a:gd name="connsiteX263" fmla="*/ 295750 w 375096"/>
                <a:gd name="connsiteY263" fmla="*/ 56392 h 342479"/>
                <a:gd name="connsiteX264" fmla="*/ 295379 w 375096"/>
                <a:gd name="connsiteY264" fmla="*/ 56392 h 342479"/>
                <a:gd name="connsiteX265" fmla="*/ 295379 w 375096"/>
                <a:gd name="connsiteY265" fmla="*/ 56759 h 342479"/>
                <a:gd name="connsiteX266" fmla="*/ 295379 w 375096"/>
                <a:gd name="connsiteY266" fmla="*/ 57125 h 342479"/>
                <a:gd name="connsiteX267" fmla="*/ 295750 w 375096"/>
                <a:gd name="connsiteY267" fmla="*/ 57859 h 342479"/>
                <a:gd name="connsiteX268" fmla="*/ 295750 w 375096"/>
                <a:gd name="connsiteY268" fmla="*/ 58226 h 342479"/>
                <a:gd name="connsiteX269" fmla="*/ 295379 w 375096"/>
                <a:gd name="connsiteY269" fmla="*/ 58960 h 342479"/>
                <a:gd name="connsiteX270" fmla="*/ 295379 w 375096"/>
                <a:gd name="connsiteY270" fmla="*/ 59326 h 342479"/>
                <a:gd name="connsiteX271" fmla="*/ 295379 w 375096"/>
                <a:gd name="connsiteY271" fmla="*/ 59693 h 342479"/>
                <a:gd name="connsiteX272" fmla="*/ 295024 w 375096"/>
                <a:gd name="connsiteY272" fmla="*/ 60395 h 342479"/>
                <a:gd name="connsiteX273" fmla="*/ 293642 w 375096"/>
                <a:gd name="connsiteY273" fmla="*/ 60198 h 342479"/>
                <a:gd name="connsiteX274" fmla="*/ 292013 w 375096"/>
                <a:gd name="connsiteY274" fmla="*/ 60605 h 342479"/>
                <a:gd name="connsiteX275" fmla="*/ 291606 w 375096"/>
                <a:gd name="connsiteY275" fmla="*/ 61825 h 342479"/>
                <a:gd name="connsiteX276" fmla="*/ 291414 w 375096"/>
                <a:gd name="connsiteY276" fmla="*/ 63362 h 342479"/>
                <a:gd name="connsiteX277" fmla="*/ 291297 w 375096"/>
                <a:gd name="connsiteY277" fmla="*/ 63362 h 342479"/>
                <a:gd name="connsiteX278" fmla="*/ 290184 w 375096"/>
                <a:gd name="connsiteY278" fmla="*/ 63362 h 342479"/>
                <a:gd name="connsiteX279" fmla="*/ 289813 w 375096"/>
                <a:gd name="connsiteY279" fmla="*/ 63362 h 342479"/>
                <a:gd name="connsiteX280" fmla="*/ 289813 w 375096"/>
                <a:gd name="connsiteY280" fmla="*/ 63728 h 342479"/>
                <a:gd name="connsiteX281" fmla="*/ 289442 w 375096"/>
                <a:gd name="connsiteY281" fmla="*/ 63728 h 342479"/>
                <a:gd name="connsiteX282" fmla="*/ 288700 w 375096"/>
                <a:gd name="connsiteY282" fmla="*/ 63728 h 342479"/>
                <a:gd name="connsiteX283" fmla="*/ 288329 w 375096"/>
                <a:gd name="connsiteY283" fmla="*/ 63728 h 342479"/>
                <a:gd name="connsiteX284" fmla="*/ 288329 w 375096"/>
                <a:gd name="connsiteY284" fmla="*/ 64462 h 342479"/>
                <a:gd name="connsiteX285" fmla="*/ 287958 w 375096"/>
                <a:gd name="connsiteY285" fmla="*/ 64462 h 342479"/>
                <a:gd name="connsiteX286" fmla="*/ 287216 w 375096"/>
                <a:gd name="connsiteY286" fmla="*/ 64829 h 342479"/>
                <a:gd name="connsiteX287" fmla="*/ 286845 w 375096"/>
                <a:gd name="connsiteY287" fmla="*/ 65196 h 342479"/>
                <a:gd name="connsiteX288" fmla="*/ 286845 w 375096"/>
                <a:gd name="connsiteY288" fmla="*/ 65929 h 342479"/>
                <a:gd name="connsiteX289" fmla="*/ 286845 w 375096"/>
                <a:gd name="connsiteY289" fmla="*/ 66296 h 342479"/>
                <a:gd name="connsiteX290" fmla="*/ 285732 w 375096"/>
                <a:gd name="connsiteY290" fmla="*/ 67397 h 342479"/>
                <a:gd name="connsiteX291" fmla="*/ 285732 w 375096"/>
                <a:gd name="connsiteY291" fmla="*/ 67763 h 342479"/>
                <a:gd name="connsiteX292" fmla="*/ 286474 w 375096"/>
                <a:gd name="connsiteY292" fmla="*/ 67763 h 342479"/>
                <a:gd name="connsiteX293" fmla="*/ 286474 w 375096"/>
                <a:gd name="connsiteY293" fmla="*/ 68130 h 342479"/>
                <a:gd name="connsiteX294" fmla="*/ 285732 w 375096"/>
                <a:gd name="connsiteY294" fmla="*/ 69231 h 342479"/>
                <a:gd name="connsiteX295" fmla="*/ 285361 w 375096"/>
                <a:gd name="connsiteY295" fmla="*/ 69598 h 342479"/>
                <a:gd name="connsiteX296" fmla="*/ 284619 w 375096"/>
                <a:gd name="connsiteY296" fmla="*/ 69598 h 342479"/>
                <a:gd name="connsiteX297" fmla="*/ 284619 w 375096"/>
                <a:gd name="connsiteY297" fmla="*/ 69231 h 342479"/>
                <a:gd name="connsiteX298" fmla="*/ 284248 w 375096"/>
                <a:gd name="connsiteY298" fmla="*/ 69231 h 342479"/>
                <a:gd name="connsiteX299" fmla="*/ 283877 w 375096"/>
                <a:gd name="connsiteY299" fmla="*/ 69598 h 342479"/>
                <a:gd name="connsiteX300" fmla="*/ 283135 w 375096"/>
                <a:gd name="connsiteY300" fmla="*/ 69598 h 342479"/>
                <a:gd name="connsiteX301" fmla="*/ 282764 w 375096"/>
                <a:gd name="connsiteY301" fmla="*/ 69598 h 342479"/>
                <a:gd name="connsiteX302" fmla="*/ 282393 w 375096"/>
                <a:gd name="connsiteY302" fmla="*/ 69598 h 342479"/>
                <a:gd name="connsiteX303" fmla="*/ 281651 w 375096"/>
                <a:gd name="connsiteY303" fmla="*/ 69598 h 342479"/>
                <a:gd name="connsiteX304" fmla="*/ 281279 w 375096"/>
                <a:gd name="connsiteY304" fmla="*/ 70331 h 342479"/>
                <a:gd name="connsiteX305" fmla="*/ 281279 w 375096"/>
                <a:gd name="connsiteY305" fmla="*/ 70698 h 342479"/>
                <a:gd name="connsiteX306" fmla="*/ 281279 w 375096"/>
                <a:gd name="connsiteY306" fmla="*/ 71432 h 342479"/>
                <a:gd name="connsiteX307" fmla="*/ 281279 w 375096"/>
                <a:gd name="connsiteY307" fmla="*/ 71799 h 342479"/>
                <a:gd name="connsiteX308" fmla="*/ 281279 w 375096"/>
                <a:gd name="connsiteY308" fmla="*/ 72165 h 342479"/>
                <a:gd name="connsiteX309" fmla="*/ 280908 w 375096"/>
                <a:gd name="connsiteY309" fmla="*/ 72899 h 342479"/>
                <a:gd name="connsiteX310" fmla="*/ 280908 w 375096"/>
                <a:gd name="connsiteY310" fmla="*/ 73266 h 342479"/>
                <a:gd name="connsiteX311" fmla="*/ 280908 w 375096"/>
                <a:gd name="connsiteY311" fmla="*/ 73633 h 342479"/>
                <a:gd name="connsiteX312" fmla="*/ 280908 w 375096"/>
                <a:gd name="connsiteY312" fmla="*/ 74366 h 342479"/>
                <a:gd name="connsiteX313" fmla="*/ 280166 w 375096"/>
                <a:gd name="connsiteY313" fmla="*/ 74733 h 342479"/>
                <a:gd name="connsiteX314" fmla="*/ 280166 w 375096"/>
                <a:gd name="connsiteY314" fmla="*/ 75100 h 342479"/>
                <a:gd name="connsiteX315" fmla="*/ 280908 w 375096"/>
                <a:gd name="connsiteY315" fmla="*/ 75834 h 342479"/>
                <a:gd name="connsiteX316" fmla="*/ 281279 w 375096"/>
                <a:gd name="connsiteY316" fmla="*/ 76934 h 342479"/>
                <a:gd name="connsiteX317" fmla="*/ 281651 w 375096"/>
                <a:gd name="connsiteY317" fmla="*/ 77301 h 342479"/>
                <a:gd name="connsiteX318" fmla="*/ 281651 w 375096"/>
                <a:gd name="connsiteY318" fmla="*/ 77668 h 342479"/>
                <a:gd name="connsiteX319" fmla="*/ 282393 w 375096"/>
                <a:gd name="connsiteY319" fmla="*/ 77668 h 342479"/>
                <a:gd name="connsiteX320" fmla="*/ 282393 w 375096"/>
                <a:gd name="connsiteY320" fmla="*/ 79869 h 342479"/>
                <a:gd name="connsiteX321" fmla="*/ 282393 w 375096"/>
                <a:gd name="connsiteY321" fmla="*/ 80236 h 342479"/>
                <a:gd name="connsiteX322" fmla="*/ 282393 w 375096"/>
                <a:gd name="connsiteY322" fmla="*/ 81336 h 342479"/>
                <a:gd name="connsiteX323" fmla="*/ 282393 w 375096"/>
                <a:gd name="connsiteY323" fmla="*/ 81703 h 342479"/>
                <a:gd name="connsiteX324" fmla="*/ 282764 w 375096"/>
                <a:gd name="connsiteY324" fmla="*/ 83170 h 342479"/>
                <a:gd name="connsiteX325" fmla="*/ 282764 w 375096"/>
                <a:gd name="connsiteY325" fmla="*/ 84637 h 342479"/>
                <a:gd name="connsiteX326" fmla="*/ 283135 w 375096"/>
                <a:gd name="connsiteY326" fmla="*/ 84637 h 342479"/>
                <a:gd name="connsiteX327" fmla="*/ 284248 w 375096"/>
                <a:gd name="connsiteY327" fmla="*/ 87205 h 342479"/>
                <a:gd name="connsiteX328" fmla="*/ 284248 w 375096"/>
                <a:gd name="connsiteY328" fmla="*/ 88306 h 342479"/>
                <a:gd name="connsiteX329" fmla="*/ 284248 w 375096"/>
                <a:gd name="connsiteY329" fmla="*/ 90140 h 342479"/>
                <a:gd name="connsiteX330" fmla="*/ 284248 w 375096"/>
                <a:gd name="connsiteY330" fmla="*/ 90874 h 342479"/>
                <a:gd name="connsiteX331" fmla="*/ 284619 w 375096"/>
                <a:gd name="connsiteY331" fmla="*/ 91240 h 342479"/>
                <a:gd name="connsiteX332" fmla="*/ 284619 w 375096"/>
                <a:gd name="connsiteY332" fmla="*/ 91607 h 342479"/>
                <a:gd name="connsiteX333" fmla="*/ 284619 w 375096"/>
                <a:gd name="connsiteY333" fmla="*/ 92341 h 342479"/>
                <a:gd name="connsiteX334" fmla="*/ 284619 w 375096"/>
                <a:gd name="connsiteY334" fmla="*/ 92708 h 342479"/>
                <a:gd name="connsiteX335" fmla="*/ 284619 w 375096"/>
                <a:gd name="connsiteY335" fmla="*/ 93074 h 342479"/>
                <a:gd name="connsiteX336" fmla="*/ 284248 w 375096"/>
                <a:gd name="connsiteY336" fmla="*/ 93808 h 342479"/>
                <a:gd name="connsiteX337" fmla="*/ 284248 w 375096"/>
                <a:gd name="connsiteY337" fmla="*/ 94175 h 342479"/>
                <a:gd name="connsiteX338" fmla="*/ 284248 w 375096"/>
                <a:gd name="connsiteY338" fmla="*/ 94542 h 342479"/>
                <a:gd name="connsiteX339" fmla="*/ 284619 w 375096"/>
                <a:gd name="connsiteY339" fmla="*/ 95275 h 342479"/>
                <a:gd name="connsiteX340" fmla="*/ 285361 w 375096"/>
                <a:gd name="connsiteY340" fmla="*/ 95642 h 342479"/>
                <a:gd name="connsiteX341" fmla="*/ 285361 w 375096"/>
                <a:gd name="connsiteY341" fmla="*/ 96376 h 342479"/>
                <a:gd name="connsiteX342" fmla="*/ 285732 w 375096"/>
                <a:gd name="connsiteY342" fmla="*/ 96743 h 342479"/>
                <a:gd name="connsiteX343" fmla="*/ 285732 w 375096"/>
                <a:gd name="connsiteY343" fmla="*/ 97110 h 342479"/>
                <a:gd name="connsiteX344" fmla="*/ 285361 w 375096"/>
                <a:gd name="connsiteY344" fmla="*/ 97110 h 342479"/>
                <a:gd name="connsiteX345" fmla="*/ 285361 w 375096"/>
                <a:gd name="connsiteY345" fmla="*/ 97843 h 342479"/>
                <a:gd name="connsiteX346" fmla="*/ 285361 w 375096"/>
                <a:gd name="connsiteY346" fmla="*/ 98577 h 342479"/>
                <a:gd name="connsiteX347" fmla="*/ 285361 w 375096"/>
                <a:gd name="connsiteY347" fmla="*/ 99311 h 342479"/>
                <a:gd name="connsiteX348" fmla="*/ 285361 w 375096"/>
                <a:gd name="connsiteY348" fmla="*/ 99677 h 342479"/>
                <a:gd name="connsiteX349" fmla="*/ 284619 w 375096"/>
                <a:gd name="connsiteY349" fmla="*/ 99677 h 342479"/>
                <a:gd name="connsiteX350" fmla="*/ 284619 w 375096"/>
                <a:gd name="connsiteY350" fmla="*/ 100044 h 342479"/>
                <a:gd name="connsiteX351" fmla="*/ 284248 w 375096"/>
                <a:gd name="connsiteY351" fmla="*/ 100778 h 342479"/>
                <a:gd name="connsiteX352" fmla="*/ 284248 w 375096"/>
                <a:gd name="connsiteY352" fmla="*/ 101145 h 342479"/>
                <a:gd name="connsiteX353" fmla="*/ 284248 w 375096"/>
                <a:gd name="connsiteY353" fmla="*/ 101878 h 342479"/>
                <a:gd name="connsiteX354" fmla="*/ 284619 w 375096"/>
                <a:gd name="connsiteY354" fmla="*/ 101878 h 342479"/>
                <a:gd name="connsiteX355" fmla="*/ 284619 w 375096"/>
                <a:gd name="connsiteY355" fmla="*/ 102245 h 342479"/>
                <a:gd name="connsiteX356" fmla="*/ 284619 w 375096"/>
                <a:gd name="connsiteY356" fmla="*/ 102612 h 342479"/>
                <a:gd name="connsiteX357" fmla="*/ 284619 w 375096"/>
                <a:gd name="connsiteY357" fmla="*/ 103346 h 342479"/>
                <a:gd name="connsiteX358" fmla="*/ 284619 w 375096"/>
                <a:gd name="connsiteY358" fmla="*/ 103712 h 342479"/>
                <a:gd name="connsiteX359" fmla="*/ 284619 w 375096"/>
                <a:gd name="connsiteY359" fmla="*/ 104079 h 342479"/>
                <a:gd name="connsiteX360" fmla="*/ 284619 w 375096"/>
                <a:gd name="connsiteY360" fmla="*/ 104813 h 342479"/>
                <a:gd name="connsiteX361" fmla="*/ 284248 w 375096"/>
                <a:gd name="connsiteY361" fmla="*/ 105180 h 342479"/>
                <a:gd name="connsiteX362" fmla="*/ 284619 w 375096"/>
                <a:gd name="connsiteY362" fmla="*/ 105180 h 342479"/>
                <a:gd name="connsiteX363" fmla="*/ 285361 w 375096"/>
                <a:gd name="connsiteY363" fmla="*/ 105180 h 342479"/>
                <a:gd name="connsiteX364" fmla="*/ 285361 w 375096"/>
                <a:gd name="connsiteY364" fmla="*/ 105547 h 342479"/>
                <a:gd name="connsiteX365" fmla="*/ 285732 w 375096"/>
                <a:gd name="connsiteY365" fmla="*/ 106280 h 342479"/>
                <a:gd name="connsiteX366" fmla="*/ 286474 w 375096"/>
                <a:gd name="connsiteY366" fmla="*/ 106280 h 342479"/>
                <a:gd name="connsiteX367" fmla="*/ 286474 w 375096"/>
                <a:gd name="connsiteY367" fmla="*/ 106647 h 342479"/>
                <a:gd name="connsiteX368" fmla="*/ 285732 w 375096"/>
                <a:gd name="connsiteY368" fmla="*/ 107014 h 342479"/>
                <a:gd name="connsiteX369" fmla="*/ 285732 w 375096"/>
                <a:gd name="connsiteY369" fmla="*/ 107748 h 342479"/>
                <a:gd name="connsiteX370" fmla="*/ 285361 w 375096"/>
                <a:gd name="connsiteY370" fmla="*/ 108114 h 342479"/>
                <a:gd name="connsiteX371" fmla="*/ 285732 w 375096"/>
                <a:gd name="connsiteY371" fmla="*/ 108848 h 342479"/>
                <a:gd name="connsiteX372" fmla="*/ 286474 w 375096"/>
                <a:gd name="connsiteY372" fmla="*/ 109215 h 342479"/>
                <a:gd name="connsiteX373" fmla="*/ 287958 w 375096"/>
                <a:gd name="connsiteY373" fmla="*/ 109582 h 342479"/>
                <a:gd name="connsiteX374" fmla="*/ 288329 w 375096"/>
                <a:gd name="connsiteY374" fmla="*/ 110315 h 342479"/>
                <a:gd name="connsiteX375" fmla="*/ 288700 w 375096"/>
                <a:gd name="connsiteY375" fmla="*/ 110315 h 342479"/>
                <a:gd name="connsiteX376" fmla="*/ 288700 w 375096"/>
                <a:gd name="connsiteY376" fmla="*/ 110682 h 342479"/>
                <a:gd name="connsiteX377" fmla="*/ 289442 w 375096"/>
                <a:gd name="connsiteY377" fmla="*/ 110682 h 342479"/>
                <a:gd name="connsiteX378" fmla="*/ 289813 w 375096"/>
                <a:gd name="connsiteY378" fmla="*/ 110682 h 342479"/>
                <a:gd name="connsiteX379" fmla="*/ 290184 w 375096"/>
                <a:gd name="connsiteY379" fmla="*/ 110682 h 342479"/>
                <a:gd name="connsiteX380" fmla="*/ 290926 w 375096"/>
                <a:gd name="connsiteY380" fmla="*/ 110682 h 342479"/>
                <a:gd name="connsiteX381" fmla="*/ 292040 w 375096"/>
                <a:gd name="connsiteY381" fmla="*/ 110315 h 342479"/>
                <a:gd name="connsiteX382" fmla="*/ 292411 w 375096"/>
                <a:gd name="connsiteY382" fmla="*/ 110682 h 342479"/>
                <a:gd name="connsiteX383" fmla="*/ 292782 w 375096"/>
                <a:gd name="connsiteY383" fmla="*/ 110682 h 342479"/>
                <a:gd name="connsiteX384" fmla="*/ 292782 w 375096"/>
                <a:gd name="connsiteY384" fmla="*/ 111049 h 342479"/>
                <a:gd name="connsiteX385" fmla="*/ 293524 w 375096"/>
                <a:gd name="connsiteY385" fmla="*/ 111783 h 342479"/>
                <a:gd name="connsiteX386" fmla="*/ 293524 w 375096"/>
                <a:gd name="connsiteY386" fmla="*/ 112149 h 342479"/>
                <a:gd name="connsiteX387" fmla="*/ 300944 w 375096"/>
                <a:gd name="connsiteY387" fmla="*/ 115818 h 342479"/>
                <a:gd name="connsiteX388" fmla="*/ 300944 w 375096"/>
                <a:gd name="connsiteY388" fmla="*/ 116185 h 342479"/>
                <a:gd name="connsiteX389" fmla="*/ 300944 w 375096"/>
                <a:gd name="connsiteY389" fmla="*/ 116551 h 342479"/>
                <a:gd name="connsiteX390" fmla="*/ 301315 w 375096"/>
                <a:gd name="connsiteY390" fmla="*/ 117285 h 342479"/>
                <a:gd name="connsiteX391" fmla="*/ 302057 w 375096"/>
                <a:gd name="connsiteY391" fmla="*/ 117285 h 342479"/>
                <a:gd name="connsiteX392" fmla="*/ 302428 w 375096"/>
                <a:gd name="connsiteY392" fmla="*/ 117285 h 342479"/>
                <a:gd name="connsiteX393" fmla="*/ 303542 w 375096"/>
                <a:gd name="connsiteY393" fmla="*/ 116551 h 342479"/>
                <a:gd name="connsiteX394" fmla="*/ 303913 w 375096"/>
                <a:gd name="connsiteY394" fmla="*/ 117285 h 342479"/>
                <a:gd name="connsiteX395" fmla="*/ 305026 w 375096"/>
                <a:gd name="connsiteY395" fmla="*/ 117652 h 342479"/>
                <a:gd name="connsiteX396" fmla="*/ 305397 w 375096"/>
                <a:gd name="connsiteY396" fmla="*/ 117652 h 342479"/>
                <a:gd name="connsiteX397" fmla="*/ 306510 w 375096"/>
                <a:gd name="connsiteY397" fmla="*/ 117652 h 342479"/>
                <a:gd name="connsiteX398" fmla="*/ 306881 w 375096"/>
                <a:gd name="connsiteY398" fmla="*/ 117652 h 342479"/>
                <a:gd name="connsiteX399" fmla="*/ 307623 w 375096"/>
                <a:gd name="connsiteY399" fmla="*/ 117285 h 342479"/>
                <a:gd name="connsiteX400" fmla="*/ 307994 w 375096"/>
                <a:gd name="connsiteY400" fmla="*/ 116551 h 342479"/>
                <a:gd name="connsiteX401" fmla="*/ 307994 w 375096"/>
                <a:gd name="connsiteY401" fmla="*/ 116185 h 342479"/>
                <a:gd name="connsiteX402" fmla="*/ 307994 w 375096"/>
                <a:gd name="connsiteY402" fmla="*/ 115818 h 342479"/>
                <a:gd name="connsiteX403" fmla="*/ 308365 w 375096"/>
                <a:gd name="connsiteY403" fmla="*/ 115818 h 342479"/>
                <a:gd name="connsiteX404" fmla="*/ 308711 w 375096"/>
                <a:gd name="connsiteY404" fmla="*/ 115476 h 342479"/>
                <a:gd name="connsiteX405" fmla="*/ 308711 w 375096"/>
                <a:gd name="connsiteY405" fmla="*/ 116329 h 342479"/>
                <a:gd name="connsiteX406" fmla="*/ 308532 w 375096"/>
                <a:gd name="connsiteY406" fmla="*/ 117405 h 342479"/>
                <a:gd name="connsiteX407" fmla="*/ 308365 w 375096"/>
                <a:gd name="connsiteY407" fmla="*/ 117652 h 342479"/>
                <a:gd name="connsiteX408" fmla="*/ 308365 w 375096"/>
                <a:gd name="connsiteY408" fmla="*/ 118019 h 342479"/>
                <a:gd name="connsiteX409" fmla="*/ 308365 w 375096"/>
                <a:gd name="connsiteY409" fmla="*/ 118401 h 342479"/>
                <a:gd name="connsiteX410" fmla="*/ 308304 w 375096"/>
                <a:gd name="connsiteY410" fmla="*/ 118770 h 342479"/>
                <a:gd name="connsiteX411" fmla="*/ 308365 w 375096"/>
                <a:gd name="connsiteY411" fmla="*/ 118913 h 342479"/>
                <a:gd name="connsiteX412" fmla="*/ 308365 w 375096"/>
                <a:gd name="connsiteY412" fmla="*/ 119119 h 342479"/>
                <a:gd name="connsiteX413" fmla="*/ 308365 w 375096"/>
                <a:gd name="connsiteY413" fmla="*/ 120220 h 342479"/>
                <a:gd name="connsiteX414" fmla="*/ 308365 w 375096"/>
                <a:gd name="connsiteY414" fmla="*/ 120586 h 342479"/>
                <a:gd name="connsiteX415" fmla="*/ 308365 w 375096"/>
                <a:gd name="connsiteY415" fmla="*/ 121320 h 342479"/>
                <a:gd name="connsiteX416" fmla="*/ 307994 w 375096"/>
                <a:gd name="connsiteY416" fmla="*/ 121687 h 342479"/>
                <a:gd name="connsiteX417" fmla="*/ 307994 w 375096"/>
                <a:gd name="connsiteY417" fmla="*/ 122787 h 342479"/>
                <a:gd name="connsiteX418" fmla="*/ 308365 w 375096"/>
                <a:gd name="connsiteY418" fmla="*/ 124255 h 342479"/>
                <a:gd name="connsiteX419" fmla="*/ 309478 w 375096"/>
                <a:gd name="connsiteY419" fmla="*/ 124988 h 342479"/>
                <a:gd name="connsiteX420" fmla="*/ 309849 w 375096"/>
                <a:gd name="connsiteY420" fmla="*/ 124988 h 342479"/>
                <a:gd name="connsiteX421" fmla="*/ 310962 w 375096"/>
                <a:gd name="connsiteY421" fmla="*/ 124988 h 342479"/>
                <a:gd name="connsiteX422" fmla="*/ 312075 w 375096"/>
                <a:gd name="connsiteY422" fmla="*/ 124622 h 342479"/>
                <a:gd name="connsiteX423" fmla="*/ 312446 w 375096"/>
                <a:gd name="connsiteY423" fmla="*/ 124622 h 342479"/>
                <a:gd name="connsiteX424" fmla="*/ 313931 w 375096"/>
                <a:gd name="connsiteY424" fmla="*/ 125722 h 342479"/>
                <a:gd name="connsiteX425" fmla="*/ 315044 w 375096"/>
                <a:gd name="connsiteY425" fmla="*/ 125722 h 342479"/>
                <a:gd name="connsiteX426" fmla="*/ 316157 w 375096"/>
                <a:gd name="connsiteY426" fmla="*/ 124988 h 342479"/>
                <a:gd name="connsiteX427" fmla="*/ 317270 w 375096"/>
                <a:gd name="connsiteY427" fmla="*/ 124988 h 342479"/>
                <a:gd name="connsiteX428" fmla="*/ 317641 w 375096"/>
                <a:gd name="connsiteY428" fmla="*/ 124988 h 342479"/>
                <a:gd name="connsiteX429" fmla="*/ 318754 w 375096"/>
                <a:gd name="connsiteY429" fmla="*/ 126089 h 342479"/>
                <a:gd name="connsiteX430" fmla="*/ 319125 w 375096"/>
                <a:gd name="connsiteY430" fmla="*/ 126823 h 342479"/>
                <a:gd name="connsiteX431" fmla="*/ 320609 w 375096"/>
                <a:gd name="connsiteY431" fmla="*/ 126823 h 342479"/>
                <a:gd name="connsiteX432" fmla="*/ 321722 w 375096"/>
                <a:gd name="connsiteY432" fmla="*/ 127189 h 342479"/>
                <a:gd name="connsiteX433" fmla="*/ 323003 w 375096"/>
                <a:gd name="connsiteY433" fmla="*/ 128456 h 342479"/>
                <a:gd name="connsiteX434" fmla="*/ 322966 w 375096"/>
                <a:gd name="connsiteY434" fmla="*/ 128531 h 342479"/>
                <a:gd name="connsiteX435" fmla="*/ 324187 w 375096"/>
                <a:gd name="connsiteY435" fmla="*/ 130158 h 342479"/>
                <a:gd name="connsiteX436" fmla="*/ 322151 w 375096"/>
                <a:gd name="connsiteY436" fmla="*/ 132192 h 342479"/>
                <a:gd name="connsiteX437" fmla="*/ 321350 w 375096"/>
                <a:gd name="connsiteY437" fmla="*/ 133792 h 342479"/>
                <a:gd name="connsiteX438" fmla="*/ 320609 w 375096"/>
                <a:gd name="connsiteY438" fmla="*/ 133792 h 342479"/>
                <a:gd name="connsiteX439" fmla="*/ 320473 w 375096"/>
                <a:gd name="connsiteY439" fmla="*/ 133927 h 342479"/>
                <a:gd name="connsiteX440" fmla="*/ 318078 w 375096"/>
                <a:gd name="connsiteY440" fmla="*/ 134226 h 342479"/>
                <a:gd name="connsiteX441" fmla="*/ 316449 w 375096"/>
                <a:gd name="connsiteY441" fmla="*/ 134226 h 342479"/>
                <a:gd name="connsiteX442" fmla="*/ 315635 w 375096"/>
                <a:gd name="connsiteY442" fmla="*/ 133819 h 342479"/>
                <a:gd name="connsiteX443" fmla="*/ 313598 w 375096"/>
                <a:gd name="connsiteY443" fmla="*/ 134226 h 342479"/>
                <a:gd name="connsiteX444" fmla="*/ 312784 w 375096"/>
                <a:gd name="connsiteY444" fmla="*/ 135039 h 342479"/>
                <a:gd name="connsiteX445" fmla="*/ 308304 w 375096"/>
                <a:gd name="connsiteY445" fmla="*/ 137073 h 342479"/>
                <a:gd name="connsiteX446" fmla="*/ 306675 w 375096"/>
                <a:gd name="connsiteY446" fmla="*/ 140327 h 342479"/>
                <a:gd name="connsiteX447" fmla="*/ 306609 w 375096"/>
                <a:gd name="connsiteY447" fmla="*/ 141055 h 342479"/>
                <a:gd name="connsiteX448" fmla="*/ 306510 w 375096"/>
                <a:gd name="connsiteY448" fmla="*/ 141129 h 342479"/>
                <a:gd name="connsiteX449" fmla="*/ 306139 w 375096"/>
                <a:gd name="connsiteY449" fmla="*/ 141496 h 342479"/>
                <a:gd name="connsiteX450" fmla="*/ 306139 w 375096"/>
                <a:gd name="connsiteY450" fmla="*/ 142229 h 342479"/>
                <a:gd name="connsiteX451" fmla="*/ 306139 w 375096"/>
                <a:gd name="connsiteY451" fmla="*/ 142596 h 342479"/>
                <a:gd name="connsiteX452" fmla="*/ 306139 w 375096"/>
                <a:gd name="connsiteY452" fmla="*/ 142963 h 342479"/>
                <a:gd name="connsiteX453" fmla="*/ 305397 w 375096"/>
                <a:gd name="connsiteY453" fmla="*/ 142963 h 342479"/>
                <a:gd name="connsiteX454" fmla="*/ 305397 w 375096"/>
                <a:gd name="connsiteY454" fmla="*/ 143697 h 342479"/>
                <a:gd name="connsiteX455" fmla="*/ 305397 w 375096"/>
                <a:gd name="connsiteY455" fmla="*/ 144063 h 342479"/>
                <a:gd name="connsiteX456" fmla="*/ 305026 w 375096"/>
                <a:gd name="connsiteY456" fmla="*/ 144063 h 342479"/>
                <a:gd name="connsiteX457" fmla="*/ 305026 w 375096"/>
                <a:gd name="connsiteY457" fmla="*/ 144430 h 342479"/>
                <a:gd name="connsiteX458" fmla="*/ 306510 w 375096"/>
                <a:gd name="connsiteY458" fmla="*/ 146998 h 342479"/>
                <a:gd name="connsiteX459" fmla="*/ 306881 w 375096"/>
                <a:gd name="connsiteY459" fmla="*/ 149566 h 342479"/>
                <a:gd name="connsiteX460" fmla="*/ 307623 w 375096"/>
                <a:gd name="connsiteY460" fmla="*/ 150666 h 342479"/>
                <a:gd name="connsiteX461" fmla="*/ 307623 w 375096"/>
                <a:gd name="connsiteY461" fmla="*/ 151033 h 342479"/>
                <a:gd name="connsiteX462" fmla="*/ 307623 w 375096"/>
                <a:gd name="connsiteY462" fmla="*/ 151400 h 342479"/>
                <a:gd name="connsiteX463" fmla="*/ 307623 w 375096"/>
                <a:gd name="connsiteY463" fmla="*/ 152134 h 342479"/>
                <a:gd name="connsiteX464" fmla="*/ 306881 w 375096"/>
                <a:gd name="connsiteY464" fmla="*/ 152500 h 342479"/>
                <a:gd name="connsiteX465" fmla="*/ 306510 w 375096"/>
                <a:gd name="connsiteY465" fmla="*/ 152500 h 342479"/>
                <a:gd name="connsiteX466" fmla="*/ 306139 w 375096"/>
                <a:gd name="connsiteY466" fmla="*/ 155068 h 342479"/>
                <a:gd name="connsiteX467" fmla="*/ 305397 w 375096"/>
                <a:gd name="connsiteY467" fmla="*/ 155435 h 342479"/>
                <a:gd name="connsiteX468" fmla="*/ 305397 w 375096"/>
                <a:gd name="connsiteY468" fmla="*/ 156535 h 342479"/>
                <a:gd name="connsiteX469" fmla="*/ 305397 w 375096"/>
                <a:gd name="connsiteY469" fmla="*/ 157636 h 342479"/>
                <a:gd name="connsiteX470" fmla="*/ 305026 w 375096"/>
                <a:gd name="connsiteY470" fmla="*/ 158003 h 342479"/>
                <a:gd name="connsiteX471" fmla="*/ 305397 w 375096"/>
                <a:gd name="connsiteY471" fmla="*/ 158736 h 342479"/>
                <a:gd name="connsiteX472" fmla="*/ 305397 w 375096"/>
                <a:gd name="connsiteY472" fmla="*/ 159103 h 342479"/>
                <a:gd name="connsiteX473" fmla="*/ 305397 w 375096"/>
                <a:gd name="connsiteY473" fmla="*/ 159470 h 342479"/>
                <a:gd name="connsiteX474" fmla="*/ 306139 w 375096"/>
                <a:gd name="connsiteY474" fmla="*/ 159470 h 342479"/>
                <a:gd name="connsiteX475" fmla="*/ 306510 w 375096"/>
                <a:gd name="connsiteY475" fmla="*/ 160204 h 342479"/>
                <a:gd name="connsiteX476" fmla="*/ 307623 w 375096"/>
                <a:gd name="connsiteY476" fmla="*/ 159470 h 342479"/>
                <a:gd name="connsiteX477" fmla="*/ 307994 w 375096"/>
                <a:gd name="connsiteY477" fmla="*/ 160204 h 342479"/>
                <a:gd name="connsiteX478" fmla="*/ 308365 w 375096"/>
                <a:gd name="connsiteY478" fmla="*/ 160571 h 342479"/>
                <a:gd name="connsiteX479" fmla="*/ 307898 w 375096"/>
                <a:gd name="connsiteY479" fmla="*/ 160801 h 342479"/>
                <a:gd name="connsiteX480" fmla="*/ 307082 w 375096"/>
                <a:gd name="connsiteY480" fmla="*/ 160258 h 342479"/>
                <a:gd name="connsiteX481" fmla="*/ 306598 w 375096"/>
                <a:gd name="connsiteY481" fmla="*/ 161951 h 342479"/>
                <a:gd name="connsiteX482" fmla="*/ 306510 w 375096"/>
                <a:gd name="connsiteY482" fmla="*/ 162038 h 342479"/>
                <a:gd name="connsiteX483" fmla="*/ 306510 w 375096"/>
                <a:gd name="connsiteY483" fmla="*/ 162259 h 342479"/>
                <a:gd name="connsiteX484" fmla="*/ 306414 w 375096"/>
                <a:gd name="connsiteY484" fmla="*/ 162595 h 342479"/>
                <a:gd name="connsiteX485" fmla="*/ 306139 w 375096"/>
                <a:gd name="connsiteY485" fmla="*/ 163138 h 342479"/>
                <a:gd name="connsiteX486" fmla="*/ 306139 w 375096"/>
                <a:gd name="connsiteY486" fmla="*/ 163151 h 342479"/>
                <a:gd name="connsiteX487" fmla="*/ 304117 w 375096"/>
                <a:gd name="connsiteY487" fmla="*/ 163872 h 342479"/>
                <a:gd name="connsiteX488" fmla="*/ 303913 w 375096"/>
                <a:gd name="connsiteY488" fmla="*/ 163872 h 342479"/>
                <a:gd name="connsiteX489" fmla="*/ 303868 w 375096"/>
                <a:gd name="connsiteY489" fmla="*/ 163961 h 342479"/>
                <a:gd name="connsiteX490" fmla="*/ 300566 w 375096"/>
                <a:gd name="connsiteY490" fmla="*/ 165138 h 342479"/>
                <a:gd name="connsiteX491" fmla="*/ 295679 w 375096"/>
                <a:gd name="connsiteY491" fmla="*/ 171646 h 342479"/>
                <a:gd name="connsiteX492" fmla="*/ 293642 w 375096"/>
                <a:gd name="connsiteY492" fmla="*/ 172867 h 342479"/>
                <a:gd name="connsiteX493" fmla="*/ 291606 w 375096"/>
                <a:gd name="connsiteY493" fmla="*/ 175307 h 342479"/>
                <a:gd name="connsiteX494" fmla="*/ 289977 w 375096"/>
                <a:gd name="connsiteY494" fmla="*/ 177341 h 342479"/>
                <a:gd name="connsiteX495" fmla="*/ 289569 w 375096"/>
                <a:gd name="connsiteY495" fmla="*/ 179781 h 342479"/>
                <a:gd name="connsiteX496" fmla="*/ 289977 w 375096"/>
                <a:gd name="connsiteY496" fmla="*/ 183035 h 342479"/>
                <a:gd name="connsiteX497" fmla="*/ 288755 w 375096"/>
                <a:gd name="connsiteY497" fmla="*/ 186289 h 342479"/>
                <a:gd name="connsiteX498" fmla="*/ 287078 w 375096"/>
                <a:gd name="connsiteY498" fmla="*/ 187219 h 342479"/>
                <a:gd name="connsiteX499" fmla="*/ 283877 w 375096"/>
                <a:gd name="connsiteY499" fmla="*/ 188083 h 342479"/>
                <a:gd name="connsiteX500" fmla="*/ 283269 w 375096"/>
                <a:gd name="connsiteY500" fmla="*/ 188323 h 342479"/>
                <a:gd name="connsiteX501" fmla="*/ 282239 w 375096"/>
                <a:gd name="connsiteY501" fmla="*/ 188323 h 342479"/>
                <a:gd name="connsiteX502" fmla="*/ 281306 w 375096"/>
                <a:gd name="connsiteY502" fmla="*/ 189099 h 342479"/>
                <a:gd name="connsiteX503" fmla="*/ 280166 w 375096"/>
                <a:gd name="connsiteY503" fmla="*/ 189550 h 342479"/>
                <a:gd name="connsiteX504" fmla="*/ 279795 w 375096"/>
                <a:gd name="connsiteY504" fmla="*/ 189917 h 342479"/>
                <a:gd name="connsiteX505" fmla="*/ 279372 w 375096"/>
                <a:gd name="connsiteY505" fmla="*/ 191033 h 342479"/>
                <a:gd name="connsiteX506" fmla="*/ 277759 w 375096"/>
                <a:gd name="connsiteY506" fmla="*/ 193611 h 342479"/>
                <a:gd name="connsiteX507" fmla="*/ 276130 w 375096"/>
                <a:gd name="connsiteY507" fmla="*/ 198085 h 342479"/>
                <a:gd name="connsiteX508" fmla="*/ 273686 w 375096"/>
                <a:gd name="connsiteY508" fmla="*/ 202559 h 342479"/>
                <a:gd name="connsiteX509" fmla="*/ 267577 w 375096"/>
                <a:gd name="connsiteY509" fmla="*/ 211507 h 342479"/>
                <a:gd name="connsiteX510" fmla="*/ 265133 w 375096"/>
                <a:gd name="connsiteY510" fmla="*/ 214355 h 342479"/>
                <a:gd name="connsiteX511" fmla="*/ 260402 w 375096"/>
                <a:gd name="connsiteY511" fmla="*/ 217111 h 342479"/>
                <a:gd name="connsiteX512" fmla="*/ 257533 w 375096"/>
                <a:gd name="connsiteY512" fmla="*/ 218529 h 342479"/>
                <a:gd name="connsiteX513" fmla="*/ 257162 w 375096"/>
                <a:gd name="connsiteY513" fmla="*/ 218896 h 342479"/>
                <a:gd name="connsiteX514" fmla="*/ 254936 w 375096"/>
                <a:gd name="connsiteY514" fmla="*/ 221097 h 342479"/>
                <a:gd name="connsiteX515" fmla="*/ 254565 w 375096"/>
                <a:gd name="connsiteY515" fmla="*/ 221831 h 342479"/>
                <a:gd name="connsiteX516" fmla="*/ 254286 w 375096"/>
                <a:gd name="connsiteY516" fmla="*/ 223117 h 342479"/>
                <a:gd name="connsiteX517" fmla="*/ 254137 w 375096"/>
                <a:gd name="connsiteY517" fmla="*/ 223303 h 342479"/>
                <a:gd name="connsiteX518" fmla="*/ 250064 w 375096"/>
                <a:gd name="connsiteY518" fmla="*/ 229811 h 342479"/>
                <a:gd name="connsiteX519" fmla="*/ 247213 w 375096"/>
                <a:gd name="connsiteY519" fmla="*/ 233472 h 342479"/>
                <a:gd name="connsiteX520" fmla="*/ 243955 w 375096"/>
                <a:gd name="connsiteY520" fmla="*/ 239573 h 342479"/>
                <a:gd name="connsiteX521" fmla="*/ 242365 w 375096"/>
                <a:gd name="connsiteY521" fmla="*/ 240526 h 342479"/>
                <a:gd name="connsiteX522" fmla="*/ 242321 w 375096"/>
                <a:gd name="connsiteY522" fmla="*/ 240539 h 342479"/>
                <a:gd name="connsiteX523" fmla="*/ 239313 w 375096"/>
                <a:gd name="connsiteY523" fmla="*/ 241200 h 342479"/>
                <a:gd name="connsiteX524" fmla="*/ 230923 w 375096"/>
                <a:gd name="connsiteY524" fmla="*/ 241200 h 342479"/>
                <a:gd name="connsiteX525" fmla="*/ 229701 w 375096"/>
                <a:gd name="connsiteY525" fmla="*/ 241606 h 342479"/>
                <a:gd name="connsiteX526" fmla="*/ 226443 w 375096"/>
                <a:gd name="connsiteY526" fmla="*/ 242827 h 342479"/>
                <a:gd name="connsiteX527" fmla="*/ 224646 w 375096"/>
                <a:gd name="connsiteY527" fmla="*/ 244980 h 342479"/>
                <a:gd name="connsiteX528" fmla="*/ 222656 w 375096"/>
                <a:gd name="connsiteY528" fmla="*/ 245307 h 342479"/>
                <a:gd name="connsiteX529" fmla="*/ 221676 w 375096"/>
                <a:gd name="connsiteY529" fmla="*/ 245307 h 342479"/>
                <a:gd name="connsiteX530" fmla="*/ 221555 w 375096"/>
                <a:gd name="connsiteY530" fmla="*/ 245267 h 342479"/>
                <a:gd name="connsiteX531" fmla="*/ 220741 w 375096"/>
                <a:gd name="connsiteY531" fmla="*/ 243233 h 342479"/>
                <a:gd name="connsiteX532" fmla="*/ 217483 w 375096"/>
                <a:gd name="connsiteY532" fmla="*/ 237539 h 342479"/>
                <a:gd name="connsiteX533" fmla="*/ 216261 w 375096"/>
                <a:gd name="connsiteY533" fmla="*/ 236726 h 342479"/>
                <a:gd name="connsiteX534" fmla="*/ 214632 w 375096"/>
                <a:gd name="connsiteY534" fmla="*/ 237132 h 342479"/>
                <a:gd name="connsiteX535" fmla="*/ 214515 w 375096"/>
                <a:gd name="connsiteY535" fmla="*/ 237237 h 342479"/>
                <a:gd name="connsiteX536" fmla="*/ 214493 w 375096"/>
                <a:gd name="connsiteY536" fmla="*/ 237237 h 342479"/>
                <a:gd name="connsiteX537" fmla="*/ 214122 w 375096"/>
                <a:gd name="connsiteY537" fmla="*/ 236870 h 342479"/>
                <a:gd name="connsiteX538" fmla="*/ 213751 w 375096"/>
                <a:gd name="connsiteY538" fmla="*/ 237237 h 342479"/>
                <a:gd name="connsiteX539" fmla="*/ 213009 w 375096"/>
                <a:gd name="connsiteY539" fmla="*/ 237237 h 342479"/>
                <a:gd name="connsiteX540" fmla="*/ 212267 w 375096"/>
                <a:gd name="connsiteY540" fmla="*/ 237971 h 342479"/>
                <a:gd name="connsiteX541" fmla="*/ 211525 w 375096"/>
                <a:gd name="connsiteY541" fmla="*/ 237971 h 342479"/>
                <a:gd name="connsiteX542" fmla="*/ 211154 w 375096"/>
                <a:gd name="connsiteY542" fmla="*/ 237971 h 342479"/>
                <a:gd name="connsiteX543" fmla="*/ 210041 w 375096"/>
                <a:gd name="connsiteY543" fmla="*/ 239438 h 342479"/>
                <a:gd name="connsiteX544" fmla="*/ 208557 w 375096"/>
                <a:gd name="connsiteY544" fmla="*/ 240539 h 342479"/>
                <a:gd name="connsiteX545" fmla="*/ 208186 w 375096"/>
                <a:gd name="connsiteY545" fmla="*/ 240906 h 342479"/>
                <a:gd name="connsiteX546" fmla="*/ 205959 w 375096"/>
                <a:gd name="connsiteY546" fmla="*/ 242740 h 342479"/>
                <a:gd name="connsiteX547" fmla="*/ 205959 w 375096"/>
                <a:gd name="connsiteY547" fmla="*/ 243473 h 342479"/>
                <a:gd name="connsiteX548" fmla="*/ 204766 w 375096"/>
                <a:gd name="connsiteY548" fmla="*/ 247014 h 342479"/>
                <a:gd name="connsiteX549" fmla="*/ 204450 w 375096"/>
                <a:gd name="connsiteY549" fmla="*/ 247301 h 342479"/>
                <a:gd name="connsiteX550" fmla="*/ 202134 w 375096"/>
                <a:gd name="connsiteY550" fmla="*/ 250274 h 342479"/>
                <a:gd name="connsiteX551" fmla="*/ 201878 w 375096"/>
                <a:gd name="connsiteY551" fmla="*/ 250443 h 342479"/>
                <a:gd name="connsiteX552" fmla="*/ 201519 w 375096"/>
                <a:gd name="connsiteY552" fmla="*/ 251064 h 342479"/>
                <a:gd name="connsiteX553" fmla="*/ 198748 w 375096"/>
                <a:gd name="connsiteY553" fmla="*/ 254622 h 342479"/>
                <a:gd name="connsiteX554" fmla="*/ 197875 w 375096"/>
                <a:gd name="connsiteY554" fmla="*/ 255386 h 342479"/>
                <a:gd name="connsiteX555" fmla="*/ 196312 w 375096"/>
                <a:gd name="connsiteY555" fmla="*/ 256312 h 342479"/>
                <a:gd name="connsiteX556" fmla="*/ 194457 w 375096"/>
                <a:gd name="connsiteY556" fmla="*/ 258146 h 342479"/>
                <a:gd name="connsiteX557" fmla="*/ 193344 w 375096"/>
                <a:gd name="connsiteY557" fmla="*/ 259981 h 342479"/>
                <a:gd name="connsiteX558" fmla="*/ 192973 w 375096"/>
                <a:gd name="connsiteY558" fmla="*/ 261448 h 342479"/>
                <a:gd name="connsiteX559" fmla="*/ 192602 w 375096"/>
                <a:gd name="connsiteY559" fmla="*/ 264382 h 342479"/>
                <a:gd name="connsiteX560" fmla="*/ 191860 w 375096"/>
                <a:gd name="connsiteY560" fmla="*/ 267317 h 342479"/>
                <a:gd name="connsiteX561" fmla="*/ 191860 w 375096"/>
                <a:gd name="connsiteY561" fmla="*/ 268418 h 342479"/>
                <a:gd name="connsiteX562" fmla="*/ 192973 w 375096"/>
                <a:gd name="connsiteY562" fmla="*/ 269151 h 342479"/>
                <a:gd name="connsiteX563" fmla="*/ 193046 w 375096"/>
                <a:gd name="connsiteY563" fmla="*/ 269183 h 342479"/>
                <a:gd name="connsiteX564" fmla="*/ 193046 w 375096"/>
                <a:gd name="connsiteY564" fmla="*/ 269672 h 342479"/>
                <a:gd name="connsiteX565" fmla="*/ 193861 w 375096"/>
                <a:gd name="connsiteY565" fmla="*/ 271706 h 342479"/>
                <a:gd name="connsiteX566" fmla="*/ 196712 w 375096"/>
                <a:gd name="connsiteY566" fmla="*/ 272926 h 342479"/>
                <a:gd name="connsiteX567" fmla="*/ 198685 w 375096"/>
                <a:gd name="connsiteY567" fmla="*/ 272597 h 342479"/>
                <a:gd name="connsiteX568" fmla="*/ 198910 w 375096"/>
                <a:gd name="connsiteY568" fmla="*/ 272819 h 342479"/>
                <a:gd name="connsiteX569" fmla="*/ 199857 w 375096"/>
                <a:gd name="connsiteY569" fmla="*/ 272819 h 342479"/>
                <a:gd name="connsiteX570" fmla="*/ 202006 w 375096"/>
                <a:gd name="connsiteY570" fmla="*/ 273739 h 342479"/>
                <a:gd name="connsiteX571" fmla="*/ 206079 w 375096"/>
                <a:gd name="connsiteY571" fmla="*/ 273739 h 342479"/>
                <a:gd name="connsiteX572" fmla="*/ 206894 w 375096"/>
                <a:gd name="connsiteY572" fmla="*/ 274146 h 342479"/>
                <a:gd name="connsiteX573" fmla="*/ 207444 w 375096"/>
                <a:gd name="connsiteY573" fmla="*/ 274695 h 342479"/>
                <a:gd name="connsiteX574" fmla="*/ 207444 w 375096"/>
                <a:gd name="connsiteY574" fmla="*/ 275387 h 342479"/>
                <a:gd name="connsiteX575" fmla="*/ 207444 w 375096"/>
                <a:gd name="connsiteY575" fmla="*/ 277221 h 342479"/>
                <a:gd name="connsiteX576" fmla="*/ 207444 w 375096"/>
                <a:gd name="connsiteY576" fmla="*/ 278322 h 342479"/>
                <a:gd name="connsiteX577" fmla="*/ 207072 w 375096"/>
                <a:gd name="connsiteY577" fmla="*/ 279422 h 342479"/>
                <a:gd name="connsiteX578" fmla="*/ 207072 w 375096"/>
                <a:gd name="connsiteY578" fmla="*/ 279789 h 342479"/>
                <a:gd name="connsiteX579" fmla="*/ 207444 w 375096"/>
                <a:gd name="connsiteY579" fmla="*/ 280890 h 342479"/>
                <a:gd name="connsiteX580" fmla="*/ 207072 w 375096"/>
                <a:gd name="connsiteY580" fmla="*/ 281623 h 342479"/>
                <a:gd name="connsiteX581" fmla="*/ 207072 w 375096"/>
                <a:gd name="connsiteY581" fmla="*/ 282724 h 342479"/>
                <a:gd name="connsiteX582" fmla="*/ 205588 w 375096"/>
                <a:gd name="connsiteY582" fmla="*/ 284925 h 342479"/>
                <a:gd name="connsiteX583" fmla="*/ 205588 w 375096"/>
                <a:gd name="connsiteY583" fmla="*/ 285292 h 342479"/>
                <a:gd name="connsiteX584" fmla="*/ 205588 w 375096"/>
                <a:gd name="connsiteY584" fmla="*/ 285658 h 342479"/>
                <a:gd name="connsiteX585" fmla="*/ 205588 w 375096"/>
                <a:gd name="connsiteY585" fmla="*/ 287126 h 342479"/>
                <a:gd name="connsiteX586" fmla="*/ 205588 w 375096"/>
                <a:gd name="connsiteY586" fmla="*/ 287859 h 342479"/>
                <a:gd name="connsiteX587" fmla="*/ 205959 w 375096"/>
                <a:gd name="connsiteY587" fmla="*/ 288593 h 342479"/>
                <a:gd name="connsiteX588" fmla="*/ 206701 w 375096"/>
                <a:gd name="connsiteY588" fmla="*/ 290427 h 342479"/>
                <a:gd name="connsiteX589" fmla="*/ 206741 w 375096"/>
                <a:gd name="connsiteY589" fmla="*/ 290466 h 342479"/>
                <a:gd name="connsiteX590" fmla="*/ 206894 w 375096"/>
                <a:gd name="connsiteY590" fmla="*/ 291229 h 342479"/>
                <a:gd name="connsiteX591" fmla="*/ 208835 w 375096"/>
                <a:gd name="connsiteY591" fmla="*/ 293362 h 342479"/>
                <a:gd name="connsiteX592" fmla="*/ 208928 w 375096"/>
                <a:gd name="connsiteY592" fmla="*/ 293729 h 342479"/>
                <a:gd name="connsiteX593" fmla="*/ 209366 w 375096"/>
                <a:gd name="connsiteY593" fmla="*/ 293945 h 342479"/>
                <a:gd name="connsiteX594" fmla="*/ 209879 w 375096"/>
                <a:gd name="connsiteY594" fmla="*/ 294509 h 342479"/>
                <a:gd name="connsiteX595" fmla="*/ 210041 w 375096"/>
                <a:gd name="connsiteY595" fmla="*/ 294829 h 342479"/>
                <a:gd name="connsiteX596" fmla="*/ 210170 w 375096"/>
                <a:gd name="connsiteY596" fmla="*/ 294829 h 342479"/>
                <a:gd name="connsiteX597" fmla="*/ 210966 w 375096"/>
                <a:gd name="connsiteY597" fmla="*/ 295704 h 342479"/>
                <a:gd name="connsiteX598" fmla="*/ 212595 w 375096"/>
                <a:gd name="connsiteY598" fmla="*/ 296110 h 342479"/>
                <a:gd name="connsiteX599" fmla="*/ 216668 w 375096"/>
                <a:gd name="connsiteY599" fmla="*/ 294483 h 342479"/>
                <a:gd name="connsiteX600" fmla="*/ 217483 w 375096"/>
                <a:gd name="connsiteY600" fmla="*/ 294890 h 342479"/>
                <a:gd name="connsiteX601" fmla="*/ 218575 w 375096"/>
                <a:gd name="connsiteY601" fmla="*/ 295981 h 342479"/>
                <a:gd name="connsiteX602" fmla="*/ 218575 w 375096"/>
                <a:gd name="connsiteY602" fmla="*/ 296296 h 342479"/>
                <a:gd name="connsiteX603" fmla="*/ 218575 w 375096"/>
                <a:gd name="connsiteY603" fmla="*/ 298131 h 342479"/>
                <a:gd name="connsiteX604" fmla="*/ 218575 w 375096"/>
                <a:gd name="connsiteY604" fmla="*/ 300698 h 342479"/>
                <a:gd name="connsiteX605" fmla="*/ 218575 w 375096"/>
                <a:gd name="connsiteY605" fmla="*/ 301799 h 342479"/>
                <a:gd name="connsiteX606" fmla="*/ 218855 w 375096"/>
                <a:gd name="connsiteY606" fmla="*/ 301937 h 342479"/>
                <a:gd name="connsiteX607" fmla="*/ 219112 w 375096"/>
                <a:gd name="connsiteY607" fmla="*/ 304245 h 342479"/>
                <a:gd name="connsiteX608" fmla="*/ 221148 w 375096"/>
                <a:gd name="connsiteY608" fmla="*/ 307092 h 342479"/>
                <a:gd name="connsiteX609" fmla="*/ 221963 w 375096"/>
                <a:gd name="connsiteY609" fmla="*/ 309940 h 342479"/>
                <a:gd name="connsiteX610" fmla="*/ 223999 w 375096"/>
                <a:gd name="connsiteY610" fmla="*/ 312380 h 342479"/>
                <a:gd name="connsiteX611" fmla="*/ 225384 w 375096"/>
                <a:gd name="connsiteY611" fmla="*/ 313763 h 342479"/>
                <a:gd name="connsiteX612" fmla="*/ 226035 w 375096"/>
                <a:gd name="connsiteY612" fmla="*/ 314890 h 342479"/>
                <a:gd name="connsiteX613" fmla="*/ 226035 w 375096"/>
                <a:gd name="connsiteY613" fmla="*/ 315634 h 342479"/>
                <a:gd name="connsiteX614" fmla="*/ 226824 w 375096"/>
                <a:gd name="connsiteY614" fmla="*/ 316618 h 342479"/>
                <a:gd name="connsiteX615" fmla="*/ 227108 w 375096"/>
                <a:gd name="connsiteY615" fmla="*/ 318306 h 342479"/>
                <a:gd name="connsiteX616" fmla="*/ 227850 w 375096"/>
                <a:gd name="connsiteY616" fmla="*/ 318673 h 342479"/>
                <a:gd name="connsiteX617" fmla="*/ 227850 w 375096"/>
                <a:gd name="connsiteY617" fmla="*/ 318976 h 342479"/>
                <a:gd name="connsiteX618" fmla="*/ 227692 w 375096"/>
                <a:gd name="connsiteY618" fmla="*/ 319040 h 342479"/>
                <a:gd name="connsiteX619" fmla="*/ 227108 w 375096"/>
                <a:gd name="connsiteY619" fmla="*/ 319040 h 342479"/>
                <a:gd name="connsiteX620" fmla="*/ 226427 w 375096"/>
                <a:gd name="connsiteY620" fmla="*/ 319545 h 342479"/>
                <a:gd name="connsiteX621" fmla="*/ 226035 w 375096"/>
                <a:gd name="connsiteY621" fmla="*/ 319701 h 342479"/>
                <a:gd name="connsiteX622" fmla="*/ 226035 w 375096"/>
                <a:gd name="connsiteY622" fmla="*/ 319835 h 342479"/>
                <a:gd name="connsiteX623" fmla="*/ 225624 w 375096"/>
                <a:gd name="connsiteY623" fmla="*/ 320140 h 342479"/>
                <a:gd name="connsiteX624" fmla="*/ 225624 w 375096"/>
                <a:gd name="connsiteY624" fmla="*/ 320507 h 342479"/>
                <a:gd name="connsiteX625" fmla="*/ 225253 w 375096"/>
                <a:gd name="connsiteY625" fmla="*/ 321241 h 342479"/>
                <a:gd name="connsiteX626" fmla="*/ 225624 w 375096"/>
                <a:gd name="connsiteY626" fmla="*/ 322341 h 342479"/>
                <a:gd name="connsiteX627" fmla="*/ 226035 w 375096"/>
                <a:gd name="connsiteY627" fmla="*/ 322544 h 342479"/>
                <a:gd name="connsiteX628" fmla="*/ 226035 w 375096"/>
                <a:gd name="connsiteY628" fmla="*/ 322871 h 342479"/>
                <a:gd name="connsiteX629" fmla="*/ 225624 w 375096"/>
                <a:gd name="connsiteY629" fmla="*/ 323075 h 342479"/>
                <a:gd name="connsiteX630" fmla="*/ 225624 w 375096"/>
                <a:gd name="connsiteY630" fmla="*/ 323808 h 342479"/>
                <a:gd name="connsiteX631" fmla="*/ 225624 w 375096"/>
                <a:gd name="connsiteY631" fmla="*/ 324175 h 342479"/>
                <a:gd name="connsiteX632" fmla="*/ 226035 w 375096"/>
                <a:gd name="connsiteY632" fmla="*/ 324378 h 342479"/>
                <a:gd name="connsiteX633" fmla="*/ 226035 w 375096"/>
                <a:gd name="connsiteY633" fmla="*/ 324582 h 342479"/>
                <a:gd name="connsiteX634" fmla="*/ 225628 w 375096"/>
                <a:gd name="connsiteY634" fmla="*/ 326209 h 342479"/>
                <a:gd name="connsiteX635" fmla="*/ 226737 w 375096"/>
                <a:gd name="connsiteY635" fmla="*/ 326368 h 342479"/>
                <a:gd name="connsiteX636" fmla="*/ 226737 w 375096"/>
                <a:gd name="connsiteY636" fmla="*/ 326743 h 342479"/>
                <a:gd name="connsiteX637" fmla="*/ 226366 w 375096"/>
                <a:gd name="connsiteY637" fmla="*/ 326743 h 342479"/>
                <a:gd name="connsiteX638" fmla="*/ 225624 w 375096"/>
                <a:gd name="connsiteY638" fmla="*/ 326743 h 342479"/>
                <a:gd name="connsiteX639" fmla="*/ 225253 w 375096"/>
                <a:gd name="connsiteY639" fmla="*/ 326743 h 342479"/>
                <a:gd name="connsiteX640" fmla="*/ 224882 w 375096"/>
                <a:gd name="connsiteY640" fmla="*/ 326743 h 342479"/>
                <a:gd name="connsiteX641" fmla="*/ 223398 w 375096"/>
                <a:gd name="connsiteY641" fmla="*/ 327843 h 342479"/>
                <a:gd name="connsiteX642" fmla="*/ 222656 w 375096"/>
                <a:gd name="connsiteY642" fmla="*/ 328210 h 342479"/>
                <a:gd name="connsiteX643" fmla="*/ 222656 w 375096"/>
                <a:gd name="connsiteY643" fmla="*/ 328577 h 342479"/>
                <a:gd name="connsiteX644" fmla="*/ 223398 w 375096"/>
                <a:gd name="connsiteY644" fmla="*/ 328577 h 342479"/>
                <a:gd name="connsiteX645" fmla="*/ 223398 w 375096"/>
                <a:gd name="connsiteY645" fmla="*/ 329311 h 342479"/>
                <a:gd name="connsiteX646" fmla="*/ 222656 w 375096"/>
                <a:gd name="connsiteY646" fmla="*/ 329311 h 342479"/>
                <a:gd name="connsiteX647" fmla="*/ 222285 w 375096"/>
                <a:gd name="connsiteY647" fmla="*/ 329311 h 342479"/>
                <a:gd name="connsiteX648" fmla="*/ 221172 w 375096"/>
                <a:gd name="connsiteY648" fmla="*/ 329678 h 342479"/>
                <a:gd name="connsiteX649" fmla="*/ 220801 w 375096"/>
                <a:gd name="connsiteY649" fmla="*/ 329678 h 342479"/>
                <a:gd name="connsiteX650" fmla="*/ 218204 w 375096"/>
                <a:gd name="connsiteY650" fmla="*/ 329678 h 342479"/>
                <a:gd name="connsiteX651" fmla="*/ 217448 w 375096"/>
                <a:gd name="connsiteY651" fmla="*/ 329429 h 342479"/>
                <a:gd name="connsiteX652" fmla="*/ 217075 w 375096"/>
                <a:gd name="connsiteY652" fmla="*/ 329057 h 342479"/>
                <a:gd name="connsiteX653" fmla="*/ 217483 w 375096"/>
                <a:gd name="connsiteY653" fmla="*/ 326616 h 342479"/>
                <a:gd name="connsiteX654" fmla="*/ 217483 w 375096"/>
                <a:gd name="connsiteY654" fmla="*/ 326209 h 342479"/>
                <a:gd name="connsiteX655" fmla="*/ 216719 w 375096"/>
                <a:gd name="connsiteY655" fmla="*/ 325992 h 342479"/>
                <a:gd name="connsiteX656" fmla="*/ 216719 w 375096"/>
                <a:gd name="connsiteY656" fmla="*/ 325643 h 342479"/>
                <a:gd name="connsiteX657" fmla="*/ 216719 w 375096"/>
                <a:gd name="connsiteY657" fmla="*/ 325276 h 342479"/>
                <a:gd name="connsiteX658" fmla="*/ 215606 w 375096"/>
                <a:gd name="connsiteY658" fmla="*/ 325276 h 342479"/>
                <a:gd name="connsiteX659" fmla="*/ 214673 w 375096"/>
                <a:gd name="connsiteY659" fmla="*/ 325408 h 342479"/>
                <a:gd name="connsiteX660" fmla="*/ 214632 w 375096"/>
                <a:gd name="connsiteY660" fmla="*/ 325396 h 342479"/>
                <a:gd name="connsiteX661" fmla="*/ 214605 w 375096"/>
                <a:gd name="connsiteY661" fmla="*/ 325417 h 342479"/>
                <a:gd name="connsiteX662" fmla="*/ 213009 w 375096"/>
                <a:gd name="connsiteY662" fmla="*/ 325643 h 342479"/>
                <a:gd name="connsiteX663" fmla="*/ 212267 w 375096"/>
                <a:gd name="connsiteY663" fmla="*/ 326743 h 342479"/>
                <a:gd name="connsiteX664" fmla="*/ 210783 w 375096"/>
                <a:gd name="connsiteY664" fmla="*/ 326743 h 342479"/>
                <a:gd name="connsiteX665" fmla="*/ 210041 w 375096"/>
                <a:gd name="connsiteY665" fmla="*/ 326743 h 342479"/>
                <a:gd name="connsiteX666" fmla="*/ 209670 w 375096"/>
                <a:gd name="connsiteY666" fmla="*/ 327843 h 342479"/>
                <a:gd name="connsiteX667" fmla="*/ 208928 w 375096"/>
                <a:gd name="connsiteY667" fmla="*/ 327843 h 342479"/>
                <a:gd name="connsiteX668" fmla="*/ 208557 w 375096"/>
                <a:gd name="connsiteY668" fmla="*/ 327843 h 342479"/>
                <a:gd name="connsiteX669" fmla="*/ 207072 w 375096"/>
                <a:gd name="connsiteY669" fmla="*/ 328210 h 342479"/>
                <a:gd name="connsiteX670" fmla="*/ 206701 w 375096"/>
                <a:gd name="connsiteY670" fmla="*/ 328210 h 342479"/>
                <a:gd name="connsiteX671" fmla="*/ 205959 w 375096"/>
                <a:gd name="connsiteY671" fmla="*/ 328210 h 342479"/>
                <a:gd name="connsiteX672" fmla="*/ 205959 w 375096"/>
                <a:gd name="connsiteY672" fmla="*/ 328577 h 342479"/>
                <a:gd name="connsiteX673" fmla="*/ 205588 w 375096"/>
                <a:gd name="connsiteY673" fmla="*/ 330044 h 342479"/>
                <a:gd name="connsiteX674" fmla="*/ 205217 w 375096"/>
                <a:gd name="connsiteY674" fmla="*/ 330778 h 342479"/>
                <a:gd name="connsiteX675" fmla="*/ 204475 w 375096"/>
                <a:gd name="connsiteY675" fmla="*/ 331145 h 342479"/>
                <a:gd name="connsiteX676" fmla="*/ 203362 w 375096"/>
                <a:gd name="connsiteY676" fmla="*/ 331512 h 342479"/>
                <a:gd name="connsiteX677" fmla="*/ 198910 w 375096"/>
                <a:gd name="connsiteY677" fmla="*/ 331512 h 342479"/>
                <a:gd name="connsiteX678" fmla="*/ 197933 w 375096"/>
                <a:gd name="connsiteY678" fmla="*/ 331270 h 342479"/>
                <a:gd name="connsiteX679" fmla="*/ 195083 w 375096"/>
                <a:gd name="connsiteY679" fmla="*/ 329057 h 342479"/>
                <a:gd name="connsiteX680" fmla="*/ 194700 w 375096"/>
                <a:gd name="connsiteY680" fmla="*/ 329184 h 342479"/>
                <a:gd name="connsiteX681" fmla="*/ 194086 w 375096"/>
                <a:gd name="connsiteY681" fmla="*/ 328577 h 342479"/>
                <a:gd name="connsiteX682" fmla="*/ 187779 w 375096"/>
                <a:gd name="connsiteY682" fmla="*/ 328577 h 342479"/>
                <a:gd name="connsiteX683" fmla="*/ 186295 w 375096"/>
                <a:gd name="connsiteY683" fmla="*/ 329311 h 342479"/>
                <a:gd name="connsiteX684" fmla="*/ 185552 w 375096"/>
                <a:gd name="connsiteY684" fmla="*/ 329311 h 342479"/>
                <a:gd name="connsiteX685" fmla="*/ 185512 w 375096"/>
                <a:gd name="connsiteY685" fmla="*/ 329311 h 342479"/>
                <a:gd name="connsiteX686" fmla="*/ 184494 w 375096"/>
                <a:gd name="connsiteY686" fmla="*/ 329057 h 342479"/>
                <a:gd name="connsiteX687" fmla="*/ 184346 w 375096"/>
                <a:gd name="connsiteY687" fmla="*/ 329081 h 342479"/>
                <a:gd name="connsiteX688" fmla="*/ 183326 w 375096"/>
                <a:gd name="connsiteY688" fmla="*/ 328577 h 342479"/>
                <a:gd name="connsiteX689" fmla="*/ 182955 w 375096"/>
                <a:gd name="connsiteY689" fmla="*/ 328577 h 342479"/>
                <a:gd name="connsiteX690" fmla="*/ 182213 w 375096"/>
                <a:gd name="connsiteY690" fmla="*/ 328577 h 342479"/>
                <a:gd name="connsiteX691" fmla="*/ 181842 w 375096"/>
                <a:gd name="connsiteY691" fmla="*/ 329311 h 342479"/>
                <a:gd name="connsiteX692" fmla="*/ 181440 w 375096"/>
                <a:gd name="connsiteY692" fmla="*/ 329311 h 342479"/>
                <a:gd name="connsiteX693" fmla="*/ 180626 w 375096"/>
                <a:gd name="connsiteY693" fmla="*/ 329108 h 342479"/>
                <a:gd name="connsiteX694" fmla="*/ 180358 w 375096"/>
                <a:gd name="connsiteY694" fmla="*/ 328577 h 342479"/>
                <a:gd name="connsiteX695" fmla="*/ 179987 w 375096"/>
                <a:gd name="connsiteY695" fmla="*/ 328210 h 342479"/>
                <a:gd name="connsiteX696" fmla="*/ 179245 w 375096"/>
                <a:gd name="connsiteY696" fmla="*/ 327843 h 342479"/>
                <a:gd name="connsiteX697" fmla="*/ 178874 w 375096"/>
                <a:gd name="connsiteY697" fmla="*/ 327843 h 342479"/>
                <a:gd name="connsiteX698" fmla="*/ 178874 w 375096"/>
                <a:gd name="connsiteY698" fmla="*/ 328210 h 342479"/>
                <a:gd name="connsiteX699" fmla="*/ 178865 w 375096"/>
                <a:gd name="connsiteY699" fmla="*/ 328229 h 342479"/>
                <a:gd name="connsiteX700" fmla="*/ 178385 w 375096"/>
                <a:gd name="connsiteY700" fmla="*/ 327430 h 342479"/>
                <a:gd name="connsiteX701" fmla="*/ 177570 w 375096"/>
                <a:gd name="connsiteY701" fmla="*/ 327430 h 342479"/>
                <a:gd name="connsiteX702" fmla="*/ 177390 w 375096"/>
                <a:gd name="connsiteY702" fmla="*/ 328330 h 342479"/>
                <a:gd name="connsiteX703" fmla="*/ 177390 w 375096"/>
                <a:gd name="connsiteY703" fmla="*/ 328210 h 342479"/>
                <a:gd name="connsiteX704" fmla="*/ 176648 w 375096"/>
                <a:gd name="connsiteY704" fmla="*/ 327843 h 342479"/>
                <a:gd name="connsiteX705" fmla="*/ 175906 w 375096"/>
                <a:gd name="connsiteY705" fmla="*/ 327843 h 342479"/>
                <a:gd name="connsiteX706" fmla="*/ 175163 w 375096"/>
                <a:gd name="connsiteY706" fmla="*/ 328577 h 342479"/>
                <a:gd name="connsiteX707" fmla="*/ 175163 w 375096"/>
                <a:gd name="connsiteY707" fmla="*/ 330044 h 342479"/>
                <a:gd name="connsiteX708" fmla="*/ 175163 w 375096"/>
                <a:gd name="connsiteY708" fmla="*/ 332612 h 342479"/>
                <a:gd name="connsiteX709" fmla="*/ 175163 w 375096"/>
                <a:gd name="connsiteY709" fmla="*/ 336280 h 342479"/>
                <a:gd name="connsiteX710" fmla="*/ 173679 w 375096"/>
                <a:gd name="connsiteY710" fmla="*/ 336280 h 342479"/>
                <a:gd name="connsiteX711" fmla="*/ 171082 w 375096"/>
                <a:gd name="connsiteY711" fmla="*/ 336280 h 342479"/>
                <a:gd name="connsiteX712" fmla="*/ 168856 w 375096"/>
                <a:gd name="connsiteY712" fmla="*/ 336280 h 342479"/>
                <a:gd name="connsiteX713" fmla="*/ 167743 w 375096"/>
                <a:gd name="connsiteY713" fmla="*/ 336280 h 342479"/>
                <a:gd name="connsiteX714" fmla="*/ 167372 w 375096"/>
                <a:gd name="connsiteY714" fmla="*/ 336647 h 342479"/>
                <a:gd name="connsiteX715" fmla="*/ 166630 w 375096"/>
                <a:gd name="connsiteY715" fmla="*/ 336647 h 342479"/>
                <a:gd name="connsiteX716" fmla="*/ 166630 w 375096"/>
                <a:gd name="connsiteY716" fmla="*/ 336280 h 342479"/>
                <a:gd name="connsiteX717" fmla="*/ 166259 w 375096"/>
                <a:gd name="connsiteY717" fmla="*/ 336280 h 342479"/>
                <a:gd name="connsiteX718" fmla="*/ 166630 w 375096"/>
                <a:gd name="connsiteY718" fmla="*/ 336647 h 342479"/>
                <a:gd name="connsiteX719" fmla="*/ 166456 w 375096"/>
                <a:gd name="connsiteY719" fmla="*/ 336819 h 342479"/>
                <a:gd name="connsiteX720" fmla="*/ 165352 w 375096"/>
                <a:gd name="connsiteY720" fmla="*/ 336378 h 342479"/>
                <a:gd name="connsiteX721" fmla="*/ 165146 w 375096"/>
                <a:gd name="connsiteY721" fmla="*/ 336893 h 342479"/>
                <a:gd name="connsiteX722" fmla="*/ 165097 w 375096"/>
                <a:gd name="connsiteY722" fmla="*/ 337014 h 342479"/>
                <a:gd name="connsiteX723" fmla="*/ 164774 w 375096"/>
                <a:gd name="connsiteY723" fmla="*/ 337014 h 342479"/>
                <a:gd name="connsiteX724" fmla="*/ 164774 w 375096"/>
                <a:gd name="connsiteY724" fmla="*/ 337748 h 342479"/>
                <a:gd name="connsiteX725" fmla="*/ 164774 w 375096"/>
                <a:gd name="connsiteY725" fmla="*/ 337820 h 342479"/>
                <a:gd name="connsiteX726" fmla="*/ 164656 w 375096"/>
                <a:gd name="connsiteY726" fmla="*/ 338115 h 342479"/>
                <a:gd name="connsiteX727" fmla="*/ 164032 w 375096"/>
                <a:gd name="connsiteY727" fmla="*/ 338115 h 342479"/>
                <a:gd name="connsiteX728" fmla="*/ 163661 w 375096"/>
                <a:gd name="connsiteY728" fmla="*/ 338115 h 342479"/>
                <a:gd name="connsiteX729" fmla="*/ 163290 w 375096"/>
                <a:gd name="connsiteY729" fmla="*/ 339215 h 342479"/>
                <a:gd name="connsiteX730" fmla="*/ 163290 w 375096"/>
                <a:gd name="connsiteY730" fmla="*/ 339582 h 342479"/>
                <a:gd name="connsiteX731" fmla="*/ 163290 w 375096"/>
                <a:gd name="connsiteY731" fmla="*/ 339873 h 342479"/>
                <a:gd name="connsiteX732" fmla="*/ 162908 w 375096"/>
                <a:gd name="connsiteY732" fmla="*/ 340445 h 342479"/>
                <a:gd name="connsiteX733" fmla="*/ 162715 w 375096"/>
                <a:gd name="connsiteY733" fmla="*/ 340600 h 342479"/>
                <a:gd name="connsiteX734" fmla="*/ 162548 w 375096"/>
                <a:gd name="connsiteY734" fmla="*/ 340682 h 342479"/>
                <a:gd name="connsiteX735" fmla="*/ 162548 w 375096"/>
                <a:gd name="connsiteY735" fmla="*/ 340733 h 342479"/>
                <a:gd name="connsiteX736" fmla="*/ 160872 w 375096"/>
                <a:gd name="connsiteY736" fmla="*/ 342072 h 342479"/>
                <a:gd name="connsiteX737" fmla="*/ 159243 w 375096"/>
                <a:gd name="connsiteY737" fmla="*/ 342479 h 342479"/>
                <a:gd name="connsiteX738" fmla="*/ 153948 w 375096"/>
                <a:gd name="connsiteY738" fmla="*/ 340445 h 342479"/>
                <a:gd name="connsiteX739" fmla="*/ 149468 w 375096"/>
                <a:gd name="connsiteY739" fmla="*/ 340039 h 342479"/>
                <a:gd name="connsiteX740" fmla="*/ 147839 w 375096"/>
                <a:gd name="connsiteY740" fmla="*/ 339225 h 342479"/>
                <a:gd name="connsiteX741" fmla="*/ 147432 w 375096"/>
                <a:gd name="connsiteY741" fmla="*/ 336378 h 342479"/>
                <a:gd name="connsiteX742" fmla="*/ 146618 w 375096"/>
                <a:gd name="connsiteY742" fmla="*/ 335158 h 342479"/>
                <a:gd name="connsiteX743" fmla="*/ 144581 w 375096"/>
                <a:gd name="connsiteY743" fmla="*/ 333531 h 342479"/>
                <a:gd name="connsiteX744" fmla="*/ 142545 w 375096"/>
                <a:gd name="connsiteY744" fmla="*/ 328650 h 342479"/>
                <a:gd name="connsiteX745" fmla="*/ 140101 w 375096"/>
                <a:gd name="connsiteY745" fmla="*/ 321735 h 342479"/>
                <a:gd name="connsiteX746" fmla="*/ 140101 w 375096"/>
                <a:gd name="connsiteY746" fmla="*/ 318888 h 342479"/>
                <a:gd name="connsiteX747" fmla="*/ 138472 w 375096"/>
                <a:gd name="connsiteY747" fmla="*/ 318888 h 342479"/>
                <a:gd name="connsiteX748" fmla="*/ 133992 w 375096"/>
                <a:gd name="connsiteY748" fmla="*/ 317668 h 342479"/>
                <a:gd name="connsiteX749" fmla="*/ 131141 w 375096"/>
                <a:gd name="connsiteY749" fmla="*/ 315634 h 342479"/>
                <a:gd name="connsiteX750" fmla="*/ 129512 w 375096"/>
                <a:gd name="connsiteY750" fmla="*/ 307499 h 342479"/>
                <a:gd name="connsiteX751" fmla="*/ 128698 w 375096"/>
                <a:gd name="connsiteY751" fmla="*/ 305465 h 342479"/>
                <a:gd name="connsiteX752" fmla="*/ 125440 w 375096"/>
                <a:gd name="connsiteY752" fmla="*/ 303025 h 342479"/>
                <a:gd name="connsiteX753" fmla="*/ 122996 w 375096"/>
                <a:gd name="connsiteY753" fmla="*/ 301398 h 342479"/>
                <a:gd name="connsiteX754" fmla="*/ 118923 w 375096"/>
                <a:gd name="connsiteY754" fmla="*/ 300991 h 342479"/>
                <a:gd name="connsiteX755" fmla="*/ 110371 w 375096"/>
                <a:gd name="connsiteY755" fmla="*/ 302618 h 342479"/>
                <a:gd name="connsiteX756" fmla="*/ 101818 w 375096"/>
                <a:gd name="connsiteY756" fmla="*/ 302618 h 342479"/>
                <a:gd name="connsiteX757" fmla="*/ 96116 w 375096"/>
                <a:gd name="connsiteY757" fmla="*/ 305059 h 342479"/>
                <a:gd name="connsiteX758" fmla="*/ 92451 w 375096"/>
                <a:gd name="connsiteY758" fmla="*/ 304245 h 342479"/>
                <a:gd name="connsiteX759" fmla="*/ 86342 w 375096"/>
                <a:gd name="connsiteY759" fmla="*/ 303432 h 342479"/>
                <a:gd name="connsiteX760" fmla="*/ 83491 w 375096"/>
                <a:gd name="connsiteY760" fmla="*/ 308719 h 342479"/>
                <a:gd name="connsiteX761" fmla="*/ 81454 w 375096"/>
                <a:gd name="connsiteY761" fmla="*/ 306279 h 342479"/>
                <a:gd name="connsiteX762" fmla="*/ 76567 w 375096"/>
                <a:gd name="connsiteY762" fmla="*/ 306279 h 342479"/>
                <a:gd name="connsiteX763" fmla="*/ 72494 w 375096"/>
                <a:gd name="connsiteY763" fmla="*/ 303025 h 342479"/>
                <a:gd name="connsiteX764" fmla="*/ 66793 w 375096"/>
                <a:gd name="connsiteY764" fmla="*/ 303432 h 342479"/>
                <a:gd name="connsiteX765" fmla="*/ 61498 w 375096"/>
                <a:gd name="connsiteY765" fmla="*/ 303025 h 342479"/>
                <a:gd name="connsiteX766" fmla="*/ 58647 w 375096"/>
                <a:gd name="connsiteY766" fmla="*/ 306279 h 342479"/>
                <a:gd name="connsiteX767" fmla="*/ 52945 w 375096"/>
                <a:gd name="connsiteY767" fmla="*/ 307092 h 342479"/>
                <a:gd name="connsiteX768" fmla="*/ 41542 w 375096"/>
                <a:gd name="connsiteY768" fmla="*/ 305465 h 342479"/>
                <a:gd name="connsiteX769" fmla="*/ 37062 w 375096"/>
                <a:gd name="connsiteY769" fmla="*/ 305465 h 342479"/>
                <a:gd name="connsiteX770" fmla="*/ 30953 w 375096"/>
                <a:gd name="connsiteY770" fmla="*/ 308719 h 342479"/>
                <a:gd name="connsiteX771" fmla="*/ 28102 w 375096"/>
                <a:gd name="connsiteY771" fmla="*/ 307092 h 342479"/>
                <a:gd name="connsiteX772" fmla="*/ 24844 w 375096"/>
                <a:gd name="connsiteY772" fmla="*/ 309533 h 342479"/>
                <a:gd name="connsiteX773" fmla="*/ 21586 w 375096"/>
                <a:gd name="connsiteY773" fmla="*/ 309533 h 342479"/>
                <a:gd name="connsiteX774" fmla="*/ 19549 w 375096"/>
                <a:gd name="connsiteY774" fmla="*/ 311160 h 342479"/>
                <a:gd name="connsiteX775" fmla="*/ 18327 w 375096"/>
                <a:gd name="connsiteY775" fmla="*/ 308719 h 342479"/>
                <a:gd name="connsiteX776" fmla="*/ 17106 w 375096"/>
                <a:gd name="connsiteY776" fmla="*/ 307906 h 342479"/>
                <a:gd name="connsiteX777" fmla="*/ 17106 w 375096"/>
                <a:gd name="connsiteY777" fmla="*/ 302211 h 342479"/>
                <a:gd name="connsiteX778" fmla="*/ 17920 w 375096"/>
                <a:gd name="connsiteY778" fmla="*/ 296924 h 342479"/>
                <a:gd name="connsiteX779" fmla="*/ 22400 w 375096"/>
                <a:gd name="connsiteY779" fmla="*/ 285128 h 342479"/>
                <a:gd name="connsiteX780" fmla="*/ 26066 w 375096"/>
                <a:gd name="connsiteY780" fmla="*/ 280247 h 342479"/>
                <a:gd name="connsiteX781" fmla="*/ 31360 w 375096"/>
                <a:gd name="connsiteY781" fmla="*/ 276180 h 342479"/>
                <a:gd name="connsiteX782" fmla="*/ 37062 w 375096"/>
                <a:gd name="connsiteY782" fmla="*/ 274146 h 342479"/>
                <a:gd name="connsiteX783" fmla="*/ 43171 w 375096"/>
                <a:gd name="connsiteY783" fmla="*/ 271706 h 342479"/>
                <a:gd name="connsiteX784" fmla="*/ 48058 w 375096"/>
                <a:gd name="connsiteY784" fmla="*/ 270485 h 342479"/>
                <a:gd name="connsiteX785" fmla="*/ 53353 w 375096"/>
                <a:gd name="connsiteY785" fmla="*/ 265604 h 342479"/>
                <a:gd name="connsiteX786" fmla="*/ 54574 w 375096"/>
                <a:gd name="connsiteY786" fmla="*/ 263164 h 342479"/>
                <a:gd name="connsiteX787" fmla="*/ 54167 w 375096"/>
                <a:gd name="connsiteY787" fmla="*/ 259096 h 342479"/>
                <a:gd name="connsiteX788" fmla="*/ 52131 w 375096"/>
                <a:gd name="connsiteY788" fmla="*/ 257063 h 342479"/>
                <a:gd name="connsiteX789" fmla="*/ 43985 w 375096"/>
                <a:gd name="connsiteY789" fmla="*/ 255436 h 342479"/>
                <a:gd name="connsiteX790" fmla="*/ 44393 w 375096"/>
                <a:gd name="connsiteY790" fmla="*/ 249741 h 342479"/>
                <a:gd name="connsiteX791" fmla="*/ 43985 w 375096"/>
                <a:gd name="connsiteY791" fmla="*/ 243640 h 342479"/>
                <a:gd name="connsiteX792" fmla="*/ 41949 w 375096"/>
                <a:gd name="connsiteY792" fmla="*/ 233065 h 342479"/>
                <a:gd name="connsiteX793" fmla="*/ 39913 w 375096"/>
                <a:gd name="connsiteY793" fmla="*/ 230624 h 342479"/>
                <a:gd name="connsiteX794" fmla="*/ 28916 w 375096"/>
                <a:gd name="connsiteY794" fmla="*/ 226964 h 342479"/>
                <a:gd name="connsiteX795" fmla="*/ 22400 w 375096"/>
                <a:gd name="connsiteY795" fmla="*/ 223710 h 342479"/>
                <a:gd name="connsiteX796" fmla="*/ 17513 w 375096"/>
                <a:gd name="connsiteY796" fmla="*/ 219642 h 342479"/>
                <a:gd name="connsiteX797" fmla="*/ 8960 w 375096"/>
                <a:gd name="connsiteY797" fmla="*/ 202152 h 342479"/>
                <a:gd name="connsiteX798" fmla="*/ 3258 w 375096"/>
                <a:gd name="connsiteY798" fmla="*/ 197271 h 342479"/>
                <a:gd name="connsiteX799" fmla="*/ 0 w 375096"/>
                <a:gd name="connsiteY799" fmla="*/ 193204 h 342479"/>
                <a:gd name="connsiteX800" fmla="*/ 1629 w 375096"/>
                <a:gd name="connsiteY800" fmla="*/ 191170 h 342479"/>
                <a:gd name="connsiteX801" fmla="*/ 25658 w 375096"/>
                <a:gd name="connsiteY801" fmla="*/ 197678 h 342479"/>
                <a:gd name="connsiteX802" fmla="*/ 32989 w 375096"/>
                <a:gd name="connsiteY802" fmla="*/ 201745 h 342479"/>
                <a:gd name="connsiteX803" fmla="*/ 35840 w 375096"/>
                <a:gd name="connsiteY803" fmla="*/ 202152 h 342479"/>
                <a:gd name="connsiteX804" fmla="*/ 37469 w 375096"/>
                <a:gd name="connsiteY804" fmla="*/ 201745 h 342479"/>
                <a:gd name="connsiteX805" fmla="*/ 39098 w 375096"/>
                <a:gd name="connsiteY805" fmla="*/ 200525 h 342479"/>
                <a:gd name="connsiteX806" fmla="*/ 40320 w 375096"/>
                <a:gd name="connsiteY806" fmla="*/ 200119 h 342479"/>
                <a:gd name="connsiteX807" fmla="*/ 44393 w 375096"/>
                <a:gd name="connsiteY807" fmla="*/ 200119 h 342479"/>
                <a:gd name="connsiteX808" fmla="*/ 48058 w 375096"/>
                <a:gd name="connsiteY808" fmla="*/ 199712 h 342479"/>
                <a:gd name="connsiteX809" fmla="*/ 52945 w 375096"/>
                <a:gd name="connsiteY809" fmla="*/ 199712 h 342479"/>
                <a:gd name="connsiteX810" fmla="*/ 58647 w 375096"/>
                <a:gd name="connsiteY810" fmla="*/ 199305 h 342479"/>
                <a:gd name="connsiteX811" fmla="*/ 65571 w 375096"/>
                <a:gd name="connsiteY811" fmla="*/ 199305 h 342479"/>
                <a:gd name="connsiteX812" fmla="*/ 72087 w 375096"/>
                <a:gd name="connsiteY812" fmla="*/ 202152 h 342479"/>
                <a:gd name="connsiteX813" fmla="*/ 73309 w 375096"/>
                <a:gd name="connsiteY813" fmla="*/ 201339 h 342479"/>
                <a:gd name="connsiteX814" fmla="*/ 74938 w 375096"/>
                <a:gd name="connsiteY814" fmla="*/ 199305 h 342479"/>
                <a:gd name="connsiteX815" fmla="*/ 76160 w 375096"/>
                <a:gd name="connsiteY815" fmla="*/ 198085 h 342479"/>
                <a:gd name="connsiteX816" fmla="*/ 79011 w 375096"/>
                <a:gd name="connsiteY816" fmla="*/ 197271 h 342479"/>
                <a:gd name="connsiteX817" fmla="*/ 83898 w 375096"/>
                <a:gd name="connsiteY817" fmla="*/ 197271 h 342479"/>
                <a:gd name="connsiteX818" fmla="*/ 94487 w 375096"/>
                <a:gd name="connsiteY818" fmla="*/ 197678 h 342479"/>
                <a:gd name="connsiteX819" fmla="*/ 101003 w 375096"/>
                <a:gd name="connsiteY819" fmla="*/ 196051 h 342479"/>
                <a:gd name="connsiteX820" fmla="*/ 109149 w 375096"/>
                <a:gd name="connsiteY820" fmla="*/ 193204 h 342479"/>
                <a:gd name="connsiteX821" fmla="*/ 119330 w 375096"/>
                <a:gd name="connsiteY821" fmla="*/ 191170 h 342479"/>
                <a:gd name="connsiteX822" fmla="*/ 122996 w 375096"/>
                <a:gd name="connsiteY822" fmla="*/ 188730 h 342479"/>
                <a:gd name="connsiteX823" fmla="*/ 122996 w 375096"/>
                <a:gd name="connsiteY823" fmla="*/ 186289 h 342479"/>
                <a:gd name="connsiteX824" fmla="*/ 121367 w 375096"/>
                <a:gd name="connsiteY824" fmla="*/ 184662 h 342479"/>
                <a:gd name="connsiteX825" fmla="*/ 121367 w 375096"/>
                <a:gd name="connsiteY825" fmla="*/ 183035 h 342479"/>
                <a:gd name="connsiteX826" fmla="*/ 122996 w 375096"/>
                <a:gd name="connsiteY826" fmla="*/ 175307 h 342479"/>
                <a:gd name="connsiteX827" fmla="*/ 122589 w 375096"/>
                <a:gd name="connsiteY827" fmla="*/ 170019 h 342479"/>
                <a:gd name="connsiteX828" fmla="*/ 124218 w 375096"/>
                <a:gd name="connsiteY828" fmla="*/ 164325 h 342479"/>
                <a:gd name="connsiteX829" fmla="*/ 125440 w 375096"/>
                <a:gd name="connsiteY829" fmla="*/ 161885 h 342479"/>
                <a:gd name="connsiteX830" fmla="*/ 129919 w 375096"/>
                <a:gd name="connsiteY830" fmla="*/ 158224 h 342479"/>
                <a:gd name="connsiteX831" fmla="*/ 132363 w 375096"/>
                <a:gd name="connsiteY831" fmla="*/ 153750 h 342479"/>
                <a:gd name="connsiteX832" fmla="*/ 135621 w 375096"/>
                <a:gd name="connsiteY832" fmla="*/ 152123 h 342479"/>
                <a:gd name="connsiteX833" fmla="*/ 136843 w 375096"/>
                <a:gd name="connsiteY833" fmla="*/ 153343 h 342479"/>
                <a:gd name="connsiteX834" fmla="*/ 136843 w 375096"/>
                <a:gd name="connsiteY834" fmla="*/ 154563 h 342479"/>
                <a:gd name="connsiteX835" fmla="*/ 141730 w 375096"/>
                <a:gd name="connsiteY835" fmla="*/ 155377 h 342479"/>
                <a:gd name="connsiteX836" fmla="*/ 146210 w 375096"/>
                <a:gd name="connsiteY836" fmla="*/ 154156 h 342479"/>
                <a:gd name="connsiteX837" fmla="*/ 150690 w 375096"/>
                <a:gd name="connsiteY837" fmla="*/ 153343 h 342479"/>
                <a:gd name="connsiteX838" fmla="*/ 153541 w 375096"/>
                <a:gd name="connsiteY838" fmla="*/ 152529 h 342479"/>
                <a:gd name="connsiteX839" fmla="*/ 154356 w 375096"/>
                <a:gd name="connsiteY839" fmla="*/ 151716 h 342479"/>
                <a:gd name="connsiteX840" fmla="*/ 154356 w 375096"/>
                <a:gd name="connsiteY840" fmla="*/ 150902 h 342479"/>
                <a:gd name="connsiteX841" fmla="*/ 151505 w 375096"/>
                <a:gd name="connsiteY841" fmla="*/ 149682 h 342479"/>
                <a:gd name="connsiteX842" fmla="*/ 151098 w 375096"/>
                <a:gd name="connsiteY842" fmla="*/ 148869 h 342479"/>
                <a:gd name="connsiteX843" fmla="*/ 152727 w 375096"/>
                <a:gd name="connsiteY843" fmla="*/ 147242 h 342479"/>
                <a:gd name="connsiteX844" fmla="*/ 159650 w 375096"/>
                <a:gd name="connsiteY844" fmla="*/ 143581 h 342479"/>
                <a:gd name="connsiteX845" fmla="*/ 160465 w 375096"/>
                <a:gd name="connsiteY845" fmla="*/ 141547 h 342479"/>
                <a:gd name="connsiteX846" fmla="*/ 162501 w 375096"/>
                <a:gd name="connsiteY846" fmla="*/ 140734 h 342479"/>
                <a:gd name="connsiteX847" fmla="*/ 164945 w 375096"/>
                <a:gd name="connsiteY847" fmla="*/ 140734 h 342479"/>
                <a:gd name="connsiteX848" fmla="*/ 171461 w 375096"/>
                <a:gd name="connsiteY848" fmla="*/ 142768 h 342479"/>
                <a:gd name="connsiteX849" fmla="*/ 171461 w 375096"/>
                <a:gd name="connsiteY849" fmla="*/ 141547 h 342479"/>
                <a:gd name="connsiteX850" fmla="*/ 170239 w 375096"/>
                <a:gd name="connsiteY850" fmla="*/ 141141 h 342479"/>
                <a:gd name="connsiteX851" fmla="*/ 171054 w 375096"/>
                <a:gd name="connsiteY851" fmla="*/ 139514 h 342479"/>
                <a:gd name="connsiteX852" fmla="*/ 172683 w 375096"/>
                <a:gd name="connsiteY852" fmla="*/ 139514 h 342479"/>
                <a:gd name="connsiteX853" fmla="*/ 175534 w 375096"/>
                <a:gd name="connsiteY853" fmla="*/ 141547 h 342479"/>
                <a:gd name="connsiteX854" fmla="*/ 175941 w 375096"/>
                <a:gd name="connsiteY854" fmla="*/ 143174 h 342479"/>
                <a:gd name="connsiteX855" fmla="*/ 177163 w 375096"/>
                <a:gd name="connsiteY855" fmla="*/ 144801 h 342479"/>
                <a:gd name="connsiteX856" fmla="*/ 179606 w 375096"/>
                <a:gd name="connsiteY856" fmla="*/ 145615 h 342479"/>
                <a:gd name="connsiteX857" fmla="*/ 180421 w 375096"/>
                <a:gd name="connsiteY857" fmla="*/ 145615 h 342479"/>
                <a:gd name="connsiteX858" fmla="*/ 188566 w 375096"/>
                <a:gd name="connsiteY858" fmla="*/ 137073 h 342479"/>
                <a:gd name="connsiteX859" fmla="*/ 188566 w 375096"/>
                <a:gd name="connsiteY859" fmla="*/ 135853 h 342479"/>
                <a:gd name="connsiteX860" fmla="*/ 187752 w 375096"/>
                <a:gd name="connsiteY860" fmla="*/ 131379 h 342479"/>
                <a:gd name="connsiteX861" fmla="*/ 186937 w 375096"/>
                <a:gd name="connsiteY861" fmla="*/ 124057 h 342479"/>
                <a:gd name="connsiteX862" fmla="*/ 187752 w 375096"/>
                <a:gd name="connsiteY862" fmla="*/ 122837 h 342479"/>
                <a:gd name="connsiteX863" fmla="*/ 188974 w 375096"/>
                <a:gd name="connsiteY863" fmla="*/ 120803 h 342479"/>
                <a:gd name="connsiteX864" fmla="*/ 190195 w 375096"/>
                <a:gd name="connsiteY864" fmla="*/ 118770 h 342479"/>
                <a:gd name="connsiteX865" fmla="*/ 191010 w 375096"/>
                <a:gd name="connsiteY865" fmla="*/ 118770 h 342479"/>
                <a:gd name="connsiteX866" fmla="*/ 191417 w 375096"/>
                <a:gd name="connsiteY866" fmla="*/ 117143 h 342479"/>
                <a:gd name="connsiteX867" fmla="*/ 191010 w 375096"/>
                <a:gd name="connsiteY867" fmla="*/ 114702 h 342479"/>
                <a:gd name="connsiteX868" fmla="*/ 191417 w 375096"/>
                <a:gd name="connsiteY868" fmla="*/ 112668 h 342479"/>
                <a:gd name="connsiteX869" fmla="*/ 193861 w 375096"/>
                <a:gd name="connsiteY869" fmla="*/ 111855 h 342479"/>
                <a:gd name="connsiteX870" fmla="*/ 194675 w 375096"/>
                <a:gd name="connsiteY870" fmla="*/ 106160 h 342479"/>
                <a:gd name="connsiteX871" fmla="*/ 199563 w 375096"/>
                <a:gd name="connsiteY871" fmla="*/ 104940 h 342479"/>
                <a:gd name="connsiteX872" fmla="*/ 202414 w 375096"/>
                <a:gd name="connsiteY872" fmla="*/ 105347 h 342479"/>
                <a:gd name="connsiteX873" fmla="*/ 206486 w 375096"/>
                <a:gd name="connsiteY873" fmla="*/ 102093 h 342479"/>
                <a:gd name="connsiteX874" fmla="*/ 209744 w 375096"/>
                <a:gd name="connsiteY874" fmla="*/ 101280 h 342479"/>
                <a:gd name="connsiteX875" fmla="*/ 211374 w 375096"/>
                <a:gd name="connsiteY875" fmla="*/ 98839 h 342479"/>
                <a:gd name="connsiteX876" fmla="*/ 211374 w 375096"/>
                <a:gd name="connsiteY876" fmla="*/ 97212 h 342479"/>
                <a:gd name="connsiteX877" fmla="*/ 209744 w 375096"/>
                <a:gd name="connsiteY877" fmla="*/ 95178 h 342479"/>
                <a:gd name="connsiteX878" fmla="*/ 207708 w 375096"/>
                <a:gd name="connsiteY878" fmla="*/ 88670 h 342479"/>
                <a:gd name="connsiteX879" fmla="*/ 206079 w 375096"/>
                <a:gd name="connsiteY879" fmla="*/ 88670 h 342479"/>
                <a:gd name="connsiteX880" fmla="*/ 203635 w 375096"/>
                <a:gd name="connsiteY880" fmla="*/ 84603 h 342479"/>
                <a:gd name="connsiteX881" fmla="*/ 203228 w 375096"/>
                <a:gd name="connsiteY881" fmla="*/ 83383 h 342479"/>
                <a:gd name="connsiteX882" fmla="*/ 203635 w 375096"/>
                <a:gd name="connsiteY882" fmla="*/ 81349 h 342479"/>
                <a:gd name="connsiteX883" fmla="*/ 205265 w 375096"/>
                <a:gd name="connsiteY883" fmla="*/ 80129 h 342479"/>
                <a:gd name="connsiteX884" fmla="*/ 206894 w 375096"/>
                <a:gd name="connsiteY884" fmla="*/ 80942 h 342479"/>
                <a:gd name="connsiteX885" fmla="*/ 214632 w 375096"/>
                <a:gd name="connsiteY885" fmla="*/ 82569 h 342479"/>
                <a:gd name="connsiteX886" fmla="*/ 219112 w 375096"/>
                <a:gd name="connsiteY886" fmla="*/ 83383 h 342479"/>
                <a:gd name="connsiteX887" fmla="*/ 223592 w 375096"/>
                <a:gd name="connsiteY887" fmla="*/ 82163 h 342479"/>
                <a:gd name="connsiteX888" fmla="*/ 226035 w 375096"/>
                <a:gd name="connsiteY888" fmla="*/ 80942 h 342479"/>
                <a:gd name="connsiteX889" fmla="*/ 228886 w 375096"/>
                <a:gd name="connsiteY889" fmla="*/ 76875 h 342479"/>
                <a:gd name="connsiteX890" fmla="*/ 228886 w 375096"/>
                <a:gd name="connsiteY890" fmla="*/ 73621 h 342479"/>
                <a:gd name="connsiteX891" fmla="*/ 230515 w 375096"/>
                <a:gd name="connsiteY891" fmla="*/ 72401 h 342479"/>
                <a:gd name="connsiteX892" fmla="*/ 228886 w 375096"/>
                <a:gd name="connsiteY892" fmla="*/ 71180 h 342479"/>
                <a:gd name="connsiteX893" fmla="*/ 227257 w 375096"/>
                <a:gd name="connsiteY893" fmla="*/ 70367 h 342479"/>
                <a:gd name="connsiteX894" fmla="*/ 227257 w 375096"/>
                <a:gd name="connsiteY894" fmla="*/ 67926 h 342479"/>
                <a:gd name="connsiteX895" fmla="*/ 228479 w 375096"/>
                <a:gd name="connsiteY895" fmla="*/ 66300 h 342479"/>
                <a:gd name="connsiteX896" fmla="*/ 230108 w 375096"/>
                <a:gd name="connsiteY896" fmla="*/ 63452 h 342479"/>
                <a:gd name="connsiteX897" fmla="*/ 232959 w 375096"/>
                <a:gd name="connsiteY897" fmla="*/ 59792 h 342479"/>
                <a:gd name="connsiteX898" fmla="*/ 236624 w 375096"/>
                <a:gd name="connsiteY898" fmla="*/ 57351 h 342479"/>
                <a:gd name="connsiteX899" fmla="*/ 239068 w 375096"/>
                <a:gd name="connsiteY899" fmla="*/ 54097 h 342479"/>
                <a:gd name="connsiteX900" fmla="*/ 240697 w 375096"/>
                <a:gd name="connsiteY900" fmla="*/ 51250 h 342479"/>
                <a:gd name="connsiteX901" fmla="*/ 240697 w 375096"/>
                <a:gd name="connsiteY901" fmla="*/ 48809 h 342479"/>
                <a:gd name="connsiteX902" fmla="*/ 239475 w 375096"/>
                <a:gd name="connsiteY902" fmla="*/ 47183 h 342479"/>
                <a:gd name="connsiteX903" fmla="*/ 239475 w 375096"/>
                <a:gd name="connsiteY903" fmla="*/ 46369 h 342479"/>
                <a:gd name="connsiteX904" fmla="*/ 241512 w 375096"/>
                <a:gd name="connsiteY904" fmla="*/ 42708 h 342479"/>
                <a:gd name="connsiteX905" fmla="*/ 241512 w 375096"/>
                <a:gd name="connsiteY905" fmla="*/ 42302 h 342479"/>
                <a:gd name="connsiteX906" fmla="*/ 239475 w 375096"/>
                <a:gd name="connsiteY906" fmla="*/ 38234 h 342479"/>
                <a:gd name="connsiteX907" fmla="*/ 238253 w 375096"/>
                <a:gd name="connsiteY907" fmla="*/ 32946 h 342479"/>
                <a:gd name="connsiteX908" fmla="*/ 235403 w 375096"/>
                <a:gd name="connsiteY908" fmla="*/ 29692 h 342479"/>
                <a:gd name="connsiteX909" fmla="*/ 232144 w 375096"/>
                <a:gd name="connsiteY909" fmla="*/ 27252 h 342479"/>
                <a:gd name="connsiteX910" fmla="*/ 231737 w 375096"/>
                <a:gd name="connsiteY910" fmla="*/ 26845 h 342479"/>
                <a:gd name="connsiteX911" fmla="*/ 232144 w 375096"/>
                <a:gd name="connsiteY911" fmla="*/ 24405 h 342479"/>
                <a:gd name="connsiteX912" fmla="*/ 233773 w 375096"/>
                <a:gd name="connsiteY912" fmla="*/ 22778 h 342479"/>
                <a:gd name="connsiteX913" fmla="*/ 240697 w 375096"/>
                <a:gd name="connsiteY913" fmla="*/ 17490 h 342479"/>
                <a:gd name="connsiteX914" fmla="*/ 240697 w 375096"/>
                <a:gd name="connsiteY914" fmla="*/ 15456 h 342479"/>
                <a:gd name="connsiteX915" fmla="*/ 241104 w 375096"/>
                <a:gd name="connsiteY915" fmla="*/ 14643 h 342479"/>
                <a:gd name="connsiteX916" fmla="*/ 243141 w 375096"/>
                <a:gd name="connsiteY916" fmla="*/ 14643 h 342479"/>
                <a:gd name="connsiteX917" fmla="*/ 245177 w 375096"/>
                <a:gd name="connsiteY917" fmla="*/ 15863 h 342479"/>
                <a:gd name="connsiteX918" fmla="*/ 246399 w 375096"/>
                <a:gd name="connsiteY918" fmla="*/ 15456 h 342479"/>
                <a:gd name="connsiteX919" fmla="*/ 245992 w 375096"/>
                <a:gd name="connsiteY919" fmla="*/ 13829 h 342479"/>
                <a:gd name="connsiteX920" fmla="*/ 246399 w 375096"/>
                <a:gd name="connsiteY920" fmla="*/ 13016 h 342479"/>
                <a:gd name="connsiteX921" fmla="*/ 250472 w 375096"/>
                <a:gd name="connsiteY921" fmla="*/ 11796 h 342479"/>
                <a:gd name="connsiteX922" fmla="*/ 252101 w 375096"/>
                <a:gd name="connsiteY922" fmla="*/ 10169 h 342479"/>
                <a:gd name="connsiteX923" fmla="*/ 252101 w 375096"/>
                <a:gd name="connsiteY923" fmla="*/ 9355 h 342479"/>
                <a:gd name="connsiteX924" fmla="*/ 254137 w 375096"/>
                <a:gd name="connsiteY924" fmla="*/ 8949 h 342479"/>
                <a:gd name="connsiteX925" fmla="*/ 255766 w 375096"/>
                <a:gd name="connsiteY925" fmla="*/ 7728 h 342479"/>
                <a:gd name="connsiteX926" fmla="*/ 259024 w 375096"/>
                <a:gd name="connsiteY926" fmla="*/ 7322 h 342479"/>
                <a:gd name="connsiteX927" fmla="*/ 262690 w 375096"/>
                <a:gd name="connsiteY927" fmla="*/ 4881 h 342479"/>
                <a:gd name="connsiteX928" fmla="*/ 265541 w 375096"/>
                <a:gd name="connsiteY928" fmla="*/ 4881 h 342479"/>
                <a:gd name="connsiteX929" fmla="*/ 269613 w 375096"/>
                <a:gd name="connsiteY929" fmla="*/ 2847 h 342479"/>
                <a:gd name="connsiteX930" fmla="*/ 271242 w 375096"/>
                <a:gd name="connsiteY930" fmla="*/ 3254 h 342479"/>
                <a:gd name="connsiteX931" fmla="*/ 285497 w 375096"/>
                <a:gd name="connsiteY931" fmla="*/ 2441 h 342479"/>
                <a:gd name="connsiteX932" fmla="*/ 287126 w 375096"/>
                <a:gd name="connsiteY932" fmla="*/ 2847 h 342479"/>
                <a:gd name="connsiteX933" fmla="*/ 289977 w 375096"/>
                <a:gd name="connsiteY933" fmla="*/ 2441 h 342479"/>
                <a:gd name="connsiteX934" fmla="*/ 295679 w 375096"/>
                <a:gd name="connsiteY934" fmla="*/ 4474 h 342479"/>
                <a:gd name="connsiteX935" fmla="*/ 297715 w 375096"/>
                <a:gd name="connsiteY935" fmla="*/ 4474 h 342479"/>
                <a:gd name="connsiteX936" fmla="*/ 300158 w 375096"/>
                <a:gd name="connsiteY936" fmla="*/ 2441 h 342479"/>
                <a:gd name="connsiteX937" fmla="*/ 301788 w 375096"/>
                <a:gd name="connsiteY937" fmla="*/ 2441 h 342479"/>
                <a:gd name="connsiteX938" fmla="*/ 303824 w 375096"/>
                <a:gd name="connsiteY938" fmla="*/ 814 h 342479"/>
                <a:gd name="connsiteX939" fmla="*/ 307489 w 375096"/>
                <a:gd name="connsiteY939" fmla="*/ 1627 h 342479"/>
                <a:gd name="connsiteX940" fmla="*/ 308304 w 375096"/>
                <a:gd name="connsiteY940" fmla="*/ 0 h 342479"/>
                <a:gd name="connsiteX941" fmla="*/ 308027 w 375096"/>
                <a:gd name="connsiteY941" fmla="*/ 553 h 342479"/>
                <a:gd name="connsiteX942" fmla="*/ 307489 w 375096"/>
                <a:gd name="connsiteY942" fmla="*/ 407 h 342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Lst>
              <a:rect l="l" t="t" r="r" b="b"/>
              <a:pathLst>
                <a:path w="375096" h="342479">
                  <a:moveTo>
                    <a:pt x="372335" y="42458"/>
                  </a:moveTo>
                  <a:lnTo>
                    <a:pt x="375096" y="42708"/>
                  </a:lnTo>
                  <a:lnTo>
                    <a:pt x="372784" y="44407"/>
                  </a:lnTo>
                  <a:lnTo>
                    <a:pt x="372554" y="42819"/>
                  </a:lnTo>
                  <a:close/>
                  <a:moveTo>
                    <a:pt x="308027" y="553"/>
                  </a:moveTo>
                  <a:lnTo>
                    <a:pt x="311969" y="1627"/>
                  </a:lnTo>
                  <a:lnTo>
                    <a:pt x="317671" y="814"/>
                  </a:lnTo>
                  <a:lnTo>
                    <a:pt x="319300" y="1220"/>
                  </a:lnTo>
                  <a:lnTo>
                    <a:pt x="321337" y="2441"/>
                  </a:lnTo>
                  <a:lnTo>
                    <a:pt x="324187" y="1627"/>
                  </a:lnTo>
                  <a:lnTo>
                    <a:pt x="325002" y="2847"/>
                  </a:lnTo>
                  <a:lnTo>
                    <a:pt x="325002" y="7728"/>
                  </a:lnTo>
                  <a:lnTo>
                    <a:pt x="325817" y="8135"/>
                  </a:lnTo>
                  <a:lnTo>
                    <a:pt x="328260" y="6508"/>
                  </a:lnTo>
                  <a:lnTo>
                    <a:pt x="330296" y="6508"/>
                  </a:lnTo>
                  <a:lnTo>
                    <a:pt x="334776" y="9355"/>
                  </a:lnTo>
                  <a:lnTo>
                    <a:pt x="337220" y="11796"/>
                  </a:lnTo>
                  <a:lnTo>
                    <a:pt x="338035" y="14236"/>
                  </a:lnTo>
                  <a:lnTo>
                    <a:pt x="338035" y="16677"/>
                  </a:lnTo>
                  <a:lnTo>
                    <a:pt x="337661" y="17798"/>
                  </a:lnTo>
                  <a:lnTo>
                    <a:pt x="335822" y="14940"/>
                  </a:lnTo>
                  <a:lnTo>
                    <a:pt x="335080" y="13840"/>
                  </a:lnTo>
                  <a:lnTo>
                    <a:pt x="334338" y="12739"/>
                  </a:lnTo>
                  <a:lnTo>
                    <a:pt x="332853" y="12006"/>
                  </a:lnTo>
                  <a:lnTo>
                    <a:pt x="330627" y="10905"/>
                  </a:lnTo>
                  <a:lnTo>
                    <a:pt x="329143" y="10905"/>
                  </a:lnTo>
                  <a:lnTo>
                    <a:pt x="327659" y="11272"/>
                  </a:lnTo>
                  <a:lnTo>
                    <a:pt x="327659" y="12006"/>
                  </a:lnTo>
                  <a:lnTo>
                    <a:pt x="327288" y="12006"/>
                  </a:lnTo>
                  <a:lnTo>
                    <a:pt x="326175" y="12006"/>
                  </a:lnTo>
                  <a:lnTo>
                    <a:pt x="325804" y="11272"/>
                  </a:lnTo>
                  <a:lnTo>
                    <a:pt x="325062" y="10538"/>
                  </a:lnTo>
                  <a:lnTo>
                    <a:pt x="325062" y="9438"/>
                  </a:lnTo>
                  <a:lnTo>
                    <a:pt x="325062" y="7971"/>
                  </a:lnTo>
                  <a:lnTo>
                    <a:pt x="324691" y="7604"/>
                  </a:lnTo>
                  <a:lnTo>
                    <a:pt x="324320" y="6870"/>
                  </a:lnTo>
                  <a:lnTo>
                    <a:pt x="323206" y="6503"/>
                  </a:lnTo>
                  <a:lnTo>
                    <a:pt x="320609" y="5770"/>
                  </a:lnTo>
                  <a:lnTo>
                    <a:pt x="320238" y="5403"/>
                  </a:lnTo>
                  <a:lnTo>
                    <a:pt x="319125" y="5036"/>
                  </a:lnTo>
                  <a:lnTo>
                    <a:pt x="319125" y="4302"/>
                  </a:lnTo>
                  <a:lnTo>
                    <a:pt x="318754" y="4302"/>
                  </a:lnTo>
                  <a:lnTo>
                    <a:pt x="316528" y="5036"/>
                  </a:lnTo>
                  <a:lnTo>
                    <a:pt x="315415" y="5036"/>
                  </a:lnTo>
                  <a:lnTo>
                    <a:pt x="315044" y="5036"/>
                  </a:lnTo>
                  <a:lnTo>
                    <a:pt x="314673" y="5403"/>
                  </a:lnTo>
                  <a:lnTo>
                    <a:pt x="313931" y="5403"/>
                  </a:lnTo>
                  <a:lnTo>
                    <a:pt x="313931" y="5770"/>
                  </a:lnTo>
                  <a:lnTo>
                    <a:pt x="313931" y="6503"/>
                  </a:lnTo>
                  <a:lnTo>
                    <a:pt x="313560" y="6870"/>
                  </a:lnTo>
                  <a:lnTo>
                    <a:pt x="313189" y="5770"/>
                  </a:lnTo>
                  <a:lnTo>
                    <a:pt x="313189" y="5403"/>
                  </a:lnTo>
                  <a:lnTo>
                    <a:pt x="312446" y="4302"/>
                  </a:lnTo>
                  <a:lnTo>
                    <a:pt x="311704" y="3936"/>
                  </a:lnTo>
                  <a:lnTo>
                    <a:pt x="309849" y="3936"/>
                  </a:lnTo>
                  <a:lnTo>
                    <a:pt x="309478" y="3569"/>
                  </a:lnTo>
                  <a:lnTo>
                    <a:pt x="309107" y="2835"/>
                  </a:lnTo>
                  <a:lnTo>
                    <a:pt x="308365" y="2835"/>
                  </a:lnTo>
                  <a:lnTo>
                    <a:pt x="307994" y="3569"/>
                  </a:lnTo>
                  <a:lnTo>
                    <a:pt x="306510" y="3569"/>
                  </a:lnTo>
                  <a:lnTo>
                    <a:pt x="306139" y="3936"/>
                  </a:lnTo>
                  <a:lnTo>
                    <a:pt x="306139" y="4302"/>
                  </a:lnTo>
                  <a:lnTo>
                    <a:pt x="306139" y="5403"/>
                  </a:lnTo>
                  <a:lnTo>
                    <a:pt x="305397" y="5403"/>
                  </a:lnTo>
                  <a:lnTo>
                    <a:pt x="305026" y="5403"/>
                  </a:lnTo>
                  <a:lnTo>
                    <a:pt x="304655" y="4302"/>
                  </a:lnTo>
                  <a:lnTo>
                    <a:pt x="303913" y="4302"/>
                  </a:lnTo>
                  <a:lnTo>
                    <a:pt x="303542" y="4302"/>
                  </a:lnTo>
                  <a:lnTo>
                    <a:pt x="302428" y="4302"/>
                  </a:lnTo>
                  <a:lnTo>
                    <a:pt x="302057" y="5036"/>
                  </a:lnTo>
                  <a:lnTo>
                    <a:pt x="300573" y="6503"/>
                  </a:lnTo>
                  <a:lnTo>
                    <a:pt x="299089" y="6870"/>
                  </a:lnTo>
                  <a:lnTo>
                    <a:pt x="298347" y="7604"/>
                  </a:lnTo>
                  <a:lnTo>
                    <a:pt x="296863" y="6870"/>
                  </a:lnTo>
                  <a:lnTo>
                    <a:pt x="296863" y="7604"/>
                  </a:lnTo>
                  <a:lnTo>
                    <a:pt x="296492" y="7604"/>
                  </a:lnTo>
                  <a:lnTo>
                    <a:pt x="296492" y="7971"/>
                  </a:lnTo>
                  <a:lnTo>
                    <a:pt x="296492" y="9071"/>
                  </a:lnTo>
                  <a:lnTo>
                    <a:pt x="295750" y="9071"/>
                  </a:lnTo>
                  <a:lnTo>
                    <a:pt x="295008" y="9438"/>
                  </a:lnTo>
                  <a:lnTo>
                    <a:pt x="293895" y="9438"/>
                  </a:lnTo>
                  <a:lnTo>
                    <a:pt x="293524" y="9438"/>
                  </a:lnTo>
                  <a:lnTo>
                    <a:pt x="292782" y="9071"/>
                  </a:lnTo>
                  <a:lnTo>
                    <a:pt x="290926" y="7971"/>
                  </a:lnTo>
                  <a:lnTo>
                    <a:pt x="290184" y="7604"/>
                  </a:lnTo>
                  <a:lnTo>
                    <a:pt x="288700" y="7604"/>
                  </a:lnTo>
                  <a:lnTo>
                    <a:pt x="287216" y="7604"/>
                  </a:lnTo>
                  <a:lnTo>
                    <a:pt x="287216" y="7971"/>
                  </a:lnTo>
                  <a:lnTo>
                    <a:pt x="287216" y="8338"/>
                  </a:lnTo>
                  <a:lnTo>
                    <a:pt x="287958" y="8338"/>
                  </a:lnTo>
                  <a:lnTo>
                    <a:pt x="287958" y="9071"/>
                  </a:lnTo>
                  <a:lnTo>
                    <a:pt x="288700" y="9071"/>
                  </a:lnTo>
                  <a:lnTo>
                    <a:pt x="289442" y="9071"/>
                  </a:lnTo>
                  <a:lnTo>
                    <a:pt x="289813" y="9438"/>
                  </a:lnTo>
                  <a:lnTo>
                    <a:pt x="290926" y="10538"/>
                  </a:lnTo>
                  <a:lnTo>
                    <a:pt x="291297" y="10538"/>
                  </a:lnTo>
                  <a:lnTo>
                    <a:pt x="291297" y="10905"/>
                  </a:lnTo>
                  <a:lnTo>
                    <a:pt x="291297" y="11272"/>
                  </a:lnTo>
                  <a:lnTo>
                    <a:pt x="291297" y="12006"/>
                  </a:lnTo>
                  <a:lnTo>
                    <a:pt x="291297" y="12373"/>
                  </a:lnTo>
                  <a:lnTo>
                    <a:pt x="290926" y="12373"/>
                  </a:lnTo>
                  <a:lnTo>
                    <a:pt x="290184" y="12373"/>
                  </a:lnTo>
                  <a:lnTo>
                    <a:pt x="290184" y="12006"/>
                  </a:lnTo>
                  <a:lnTo>
                    <a:pt x="289442" y="12006"/>
                  </a:lnTo>
                  <a:lnTo>
                    <a:pt x="288700" y="12006"/>
                  </a:lnTo>
                  <a:lnTo>
                    <a:pt x="288329" y="12373"/>
                  </a:lnTo>
                  <a:lnTo>
                    <a:pt x="287958" y="12006"/>
                  </a:lnTo>
                  <a:lnTo>
                    <a:pt x="287216" y="12006"/>
                  </a:lnTo>
                  <a:lnTo>
                    <a:pt x="286845" y="12373"/>
                  </a:lnTo>
                  <a:lnTo>
                    <a:pt x="286474" y="12373"/>
                  </a:lnTo>
                  <a:lnTo>
                    <a:pt x="285361" y="12373"/>
                  </a:lnTo>
                  <a:lnTo>
                    <a:pt x="284619" y="12006"/>
                  </a:lnTo>
                  <a:lnTo>
                    <a:pt x="284619" y="11272"/>
                  </a:lnTo>
                  <a:lnTo>
                    <a:pt x="284248" y="12006"/>
                  </a:lnTo>
                  <a:lnTo>
                    <a:pt x="283877" y="12006"/>
                  </a:lnTo>
                  <a:lnTo>
                    <a:pt x="283135" y="12006"/>
                  </a:lnTo>
                  <a:lnTo>
                    <a:pt x="282764" y="12006"/>
                  </a:lnTo>
                  <a:lnTo>
                    <a:pt x="281651" y="11272"/>
                  </a:lnTo>
                  <a:lnTo>
                    <a:pt x="281279" y="11272"/>
                  </a:lnTo>
                  <a:lnTo>
                    <a:pt x="280908" y="11272"/>
                  </a:lnTo>
                  <a:lnTo>
                    <a:pt x="278311" y="12006"/>
                  </a:lnTo>
                  <a:lnTo>
                    <a:pt x="277569" y="12006"/>
                  </a:lnTo>
                  <a:lnTo>
                    <a:pt x="277198" y="12006"/>
                  </a:lnTo>
                  <a:lnTo>
                    <a:pt x="276827" y="12373"/>
                  </a:lnTo>
                  <a:lnTo>
                    <a:pt x="276085" y="12373"/>
                  </a:lnTo>
                  <a:lnTo>
                    <a:pt x="275714" y="12006"/>
                  </a:lnTo>
                  <a:lnTo>
                    <a:pt x="275343" y="12006"/>
                  </a:lnTo>
                  <a:lnTo>
                    <a:pt x="274601" y="12373"/>
                  </a:lnTo>
                  <a:lnTo>
                    <a:pt x="274230" y="12373"/>
                  </a:lnTo>
                  <a:lnTo>
                    <a:pt x="273859" y="12373"/>
                  </a:lnTo>
                  <a:lnTo>
                    <a:pt x="273117" y="12373"/>
                  </a:lnTo>
                  <a:lnTo>
                    <a:pt x="273117" y="12739"/>
                  </a:lnTo>
                  <a:lnTo>
                    <a:pt x="273117" y="13473"/>
                  </a:lnTo>
                  <a:lnTo>
                    <a:pt x="273117" y="13840"/>
                  </a:lnTo>
                  <a:lnTo>
                    <a:pt x="273859" y="14940"/>
                  </a:lnTo>
                  <a:lnTo>
                    <a:pt x="273859" y="15307"/>
                  </a:lnTo>
                  <a:lnTo>
                    <a:pt x="273117" y="15307"/>
                  </a:lnTo>
                  <a:lnTo>
                    <a:pt x="273117" y="16041"/>
                  </a:lnTo>
                  <a:lnTo>
                    <a:pt x="272746" y="16408"/>
                  </a:lnTo>
                  <a:lnTo>
                    <a:pt x="272746" y="16775"/>
                  </a:lnTo>
                  <a:lnTo>
                    <a:pt x="272004" y="17508"/>
                  </a:lnTo>
                  <a:lnTo>
                    <a:pt x="271262" y="17875"/>
                  </a:lnTo>
                  <a:lnTo>
                    <a:pt x="271262" y="18242"/>
                  </a:lnTo>
                  <a:lnTo>
                    <a:pt x="271262" y="18975"/>
                  </a:lnTo>
                  <a:lnTo>
                    <a:pt x="270148" y="18975"/>
                  </a:lnTo>
                  <a:lnTo>
                    <a:pt x="269777" y="18975"/>
                  </a:lnTo>
                  <a:lnTo>
                    <a:pt x="269035" y="18975"/>
                  </a:lnTo>
                  <a:lnTo>
                    <a:pt x="269035" y="19342"/>
                  </a:lnTo>
                  <a:lnTo>
                    <a:pt x="268664" y="19342"/>
                  </a:lnTo>
                  <a:lnTo>
                    <a:pt x="268664" y="20076"/>
                  </a:lnTo>
                  <a:lnTo>
                    <a:pt x="268664" y="20443"/>
                  </a:lnTo>
                  <a:lnTo>
                    <a:pt x="268664" y="20810"/>
                  </a:lnTo>
                  <a:lnTo>
                    <a:pt x="268664" y="21543"/>
                  </a:lnTo>
                  <a:lnTo>
                    <a:pt x="267551" y="21543"/>
                  </a:lnTo>
                  <a:lnTo>
                    <a:pt x="267180" y="21910"/>
                  </a:lnTo>
                  <a:lnTo>
                    <a:pt x="266809" y="23011"/>
                  </a:lnTo>
                  <a:lnTo>
                    <a:pt x="266067" y="23011"/>
                  </a:lnTo>
                  <a:lnTo>
                    <a:pt x="265696" y="23011"/>
                  </a:lnTo>
                  <a:lnTo>
                    <a:pt x="265696" y="23377"/>
                  </a:lnTo>
                  <a:lnTo>
                    <a:pt x="264954" y="23377"/>
                  </a:lnTo>
                  <a:lnTo>
                    <a:pt x="264583" y="24478"/>
                  </a:lnTo>
                  <a:lnTo>
                    <a:pt x="264212" y="24478"/>
                  </a:lnTo>
                  <a:lnTo>
                    <a:pt x="263470" y="23744"/>
                  </a:lnTo>
                  <a:lnTo>
                    <a:pt x="263099" y="23744"/>
                  </a:lnTo>
                  <a:lnTo>
                    <a:pt x="262728" y="24478"/>
                  </a:lnTo>
                  <a:lnTo>
                    <a:pt x="261986" y="24478"/>
                  </a:lnTo>
                  <a:lnTo>
                    <a:pt x="261986" y="24845"/>
                  </a:lnTo>
                  <a:lnTo>
                    <a:pt x="261615" y="24845"/>
                  </a:lnTo>
                  <a:lnTo>
                    <a:pt x="261615" y="25212"/>
                  </a:lnTo>
                  <a:lnTo>
                    <a:pt x="261615" y="26312"/>
                  </a:lnTo>
                  <a:lnTo>
                    <a:pt x="261244" y="27046"/>
                  </a:lnTo>
                  <a:lnTo>
                    <a:pt x="261615" y="27046"/>
                  </a:lnTo>
                  <a:lnTo>
                    <a:pt x="261615" y="27413"/>
                  </a:lnTo>
                  <a:lnTo>
                    <a:pt x="261615" y="27779"/>
                  </a:lnTo>
                  <a:lnTo>
                    <a:pt x="261244" y="28513"/>
                  </a:lnTo>
                  <a:lnTo>
                    <a:pt x="260502" y="28880"/>
                  </a:lnTo>
                  <a:lnTo>
                    <a:pt x="261244" y="29247"/>
                  </a:lnTo>
                  <a:lnTo>
                    <a:pt x="261244" y="29980"/>
                  </a:lnTo>
                  <a:lnTo>
                    <a:pt x="261615" y="30347"/>
                  </a:lnTo>
                  <a:lnTo>
                    <a:pt x="261986" y="30347"/>
                  </a:lnTo>
                  <a:lnTo>
                    <a:pt x="261986" y="30714"/>
                  </a:lnTo>
                  <a:lnTo>
                    <a:pt x="261986" y="31448"/>
                  </a:lnTo>
                  <a:lnTo>
                    <a:pt x="260502" y="34382"/>
                  </a:lnTo>
                  <a:lnTo>
                    <a:pt x="261615" y="34382"/>
                  </a:lnTo>
                  <a:lnTo>
                    <a:pt x="263470" y="35483"/>
                  </a:lnTo>
                  <a:lnTo>
                    <a:pt x="265696" y="35850"/>
                  </a:lnTo>
                  <a:lnTo>
                    <a:pt x="266809" y="35850"/>
                  </a:lnTo>
                  <a:lnTo>
                    <a:pt x="267180" y="35850"/>
                  </a:lnTo>
                  <a:lnTo>
                    <a:pt x="268293" y="35483"/>
                  </a:lnTo>
                  <a:lnTo>
                    <a:pt x="268293" y="34749"/>
                  </a:lnTo>
                  <a:lnTo>
                    <a:pt x="268664" y="34749"/>
                  </a:lnTo>
                  <a:lnTo>
                    <a:pt x="270519" y="34749"/>
                  </a:lnTo>
                  <a:lnTo>
                    <a:pt x="271262" y="34749"/>
                  </a:lnTo>
                  <a:lnTo>
                    <a:pt x="271262" y="35483"/>
                  </a:lnTo>
                  <a:lnTo>
                    <a:pt x="271633" y="35483"/>
                  </a:lnTo>
                  <a:lnTo>
                    <a:pt x="272004" y="35483"/>
                  </a:lnTo>
                  <a:lnTo>
                    <a:pt x="272746" y="35483"/>
                  </a:lnTo>
                  <a:lnTo>
                    <a:pt x="273117" y="35483"/>
                  </a:lnTo>
                  <a:lnTo>
                    <a:pt x="273117" y="34749"/>
                  </a:lnTo>
                  <a:lnTo>
                    <a:pt x="273859" y="34749"/>
                  </a:lnTo>
                  <a:lnTo>
                    <a:pt x="273859" y="35483"/>
                  </a:lnTo>
                  <a:lnTo>
                    <a:pt x="274230" y="35850"/>
                  </a:lnTo>
                  <a:lnTo>
                    <a:pt x="274601" y="36216"/>
                  </a:lnTo>
                  <a:lnTo>
                    <a:pt x="274230" y="36950"/>
                  </a:lnTo>
                  <a:lnTo>
                    <a:pt x="274230" y="37317"/>
                  </a:lnTo>
                  <a:lnTo>
                    <a:pt x="274230" y="38417"/>
                  </a:lnTo>
                  <a:lnTo>
                    <a:pt x="274230" y="38784"/>
                  </a:lnTo>
                  <a:lnTo>
                    <a:pt x="274230" y="39518"/>
                  </a:lnTo>
                  <a:lnTo>
                    <a:pt x="276827" y="40985"/>
                  </a:lnTo>
                  <a:lnTo>
                    <a:pt x="277198" y="41352"/>
                  </a:lnTo>
                  <a:lnTo>
                    <a:pt x="277569" y="41719"/>
                  </a:lnTo>
                  <a:lnTo>
                    <a:pt x="278311" y="41719"/>
                  </a:lnTo>
                  <a:lnTo>
                    <a:pt x="278311" y="42452"/>
                  </a:lnTo>
                  <a:lnTo>
                    <a:pt x="278682" y="42452"/>
                  </a:lnTo>
                  <a:lnTo>
                    <a:pt x="279424" y="42452"/>
                  </a:lnTo>
                  <a:lnTo>
                    <a:pt x="279795" y="42452"/>
                  </a:lnTo>
                  <a:lnTo>
                    <a:pt x="279795" y="42819"/>
                  </a:lnTo>
                  <a:lnTo>
                    <a:pt x="280166" y="42819"/>
                  </a:lnTo>
                  <a:lnTo>
                    <a:pt x="280166" y="43186"/>
                  </a:lnTo>
                  <a:lnTo>
                    <a:pt x="280908" y="43920"/>
                  </a:lnTo>
                  <a:lnTo>
                    <a:pt x="281279" y="43186"/>
                  </a:lnTo>
                  <a:lnTo>
                    <a:pt x="281651" y="43186"/>
                  </a:lnTo>
                  <a:lnTo>
                    <a:pt x="282764" y="44287"/>
                  </a:lnTo>
                  <a:lnTo>
                    <a:pt x="284248" y="43920"/>
                  </a:lnTo>
                  <a:lnTo>
                    <a:pt x="285361" y="43920"/>
                  </a:lnTo>
                  <a:lnTo>
                    <a:pt x="288329" y="44287"/>
                  </a:lnTo>
                  <a:lnTo>
                    <a:pt x="288700" y="44287"/>
                  </a:lnTo>
                  <a:lnTo>
                    <a:pt x="288700" y="44653"/>
                  </a:lnTo>
                  <a:lnTo>
                    <a:pt x="288700" y="46487"/>
                  </a:lnTo>
                  <a:lnTo>
                    <a:pt x="288700" y="46854"/>
                  </a:lnTo>
                  <a:lnTo>
                    <a:pt x="287958" y="46854"/>
                  </a:lnTo>
                  <a:lnTo>
                    <a:pt x="287958" y="47221"/>
                  </a:lnTo>
                  <a:lnTo>
                    <a:pt x="287216" y="47955"/>
                  </a:lnTo>
                  <a:lnTo>
                    <a:pt x="286845" y="48688"/>
                  </a:lnTo>
                  <a:lnTo>
                    <a:pt x="286845" y="49422"/>
                  </a:lnTo>
                  <a:lnTo>
                    <a:pt x="286845" y="49789"/>
                  </a:lnTo>
                  <a:lnTo>
                    <a:pt x="286845" y="50156"/>
                  </a:lnTo>
                  <a:lnTo>
                    <a:pt x="287216" y="51256"/>
                  </a:lnTo>
                  <a:lnTo>
                    <a:pt x="287216" y="51990"/>
                  </a:lnTo>
                  <a:lnTo>
                    <a:pt x="287216" y="52357"/>
                  </a:lnTo>
                  <a:lnTo>
                    <a:pt x="287958" y="52724"/>
                  </a:lnTo>
                  <a:lnTo>
                    <a:pt x="288329" y="52724"/>
                  </a:lnTo>
                  <a:lnTo>
                    <a:pt x="288700" y="52357"/>
                  </a:lnTo>
                  <a:lnTo>
                    <a:pt x="289442" y="52357"/>
                  </a:lnTo>
                  <a:lnTo>
                    <a:pt x="289813" y="52357"/>
                  </a:lnTo>
                  <a:lnTo>
                    <a:pt x="290184" y="52357"/>
                  </a:lnTo>
                  <a:lnTo>
                    <a:pt x="290926" y="52724"/>
                  </a:lnTo>
                  <a:lnTo>
                    <a:pt x="291297" y="52724"/>
                  </a:lnTo>
                  <a:lnTo>
                    <a:pt x="292040" y="52724"/>
                  </a:lnTo>
                  <a:lnTo>
                    <a:pt x="292040" y="53457"/>
                  </a:lnTo>
                  <a:lnTo>
                    <a:pt x="292411" y="53457"/>
                  </a:lnTo>
                  <a:lnTo>
                    <a:pt x="292782" y="53824"/>
                  </a:lnTo>
                  <a:lnTo>
                    <a:pt x="293524" y="53824"/>
                  </a:lnTo>
                  <a:lnTo>
                    <a:pt x="293895" y="53824"/>
                  </a:lnTo>
                  <a:lnTo>
                    <a:pt x="293895" y="54191"/>
                  </a:lnTo>
                  <a:lnTo>
                    <a:pt x="294266" y="54191"/>
                  </a:lnTo>
                  <a:lnTo>
                    <a:pt x="295008" y="54924"/>
                  </a:lnTo>
                  <a:lnTo>
                    <a:pt x="295379" y="54924"/>
                  </a:lnTo>
                  <a:lnTo>
                    <a:pt x="295750" y="54924"/>
                  </a:lnTo>
                  <a:lnTo>
                    <a:pt x="295750" y="55291"/>
                  </a:lnTo>
                  <a:lnTo>
                    <a:pt x="296492" y="55291"/>
                  </a:lnTo>
                  <a:lnTo>
                    <a:pt x="296492" y="55658"/>
                  </a:lnTo>
                  <a:lnTo>
                    <a:pt x="295750" y="55658"/>
                  </a:lnTo>
                  <a:lnTo>
                    <a:pt x="295750" y="56392"/>
                  </a:lnTo>
                  <a:lnTo>
                    <a:pt x="295379" y="56392"/>
                  </a:lnTo>
                  <a:lnTo>
                    <a:pt x="295379" y="56759"/>
                  </a:lnTo>
                  <a:lnTo>
                    <a:pt x="295379" y="57125"/>
                  </a:lnTo>
                  <a:lnTo>
                    <a:pt x="295750" y="57859"/>
                  </a:lnTo>
                  <a:lnTo>
                    <a:pt x="295750" y="58226"/>
                  </a:lnTo>
                  <a:lnTo>
                    <a:pt x="295379" y="58960"/>
                  </a:lnTo>
                  <a:lnTo>
                    <a:pt x="295379" y="59326"/>
                  </a:lnTo>
                  <a:lnTo>
                    <a:pt x="295379" y="59693"/>
                  </a:lnTo>
                  <a:lnTo>
                    <a:pt x="295024" y="60395"/>
                  </a:lnTo>
                  <a:lnTo>
                    <a:pt x="293642" y="60198"/>
                  </a:lnTo>
                  <a:lnTo>
                    <a:pt x="292013" y="60605"/>
                  </a:lnTo>
                  <a:lnTo>
                    <a:pt x="291606" y="61825"/>
                  </a:lnTo>
                  <a:lnTo>
                    <a:pt x="291414" y="63362"/>
                  </a:lnTo>
                  <a:lnTo>
                    <a:pt x="291297" y="63362"/>
                  </a:lnTo>
                  <a:lnTo>
                    <a:pt x="290184" y="63362"/>
                  </a:lnTo>
                  <a:lnTo>
                    <a:pt x="289813" y="63362"/>
                  </a:lnTo>
                  <a:lnTo>
                    <a:pt x="289813" y="63728"/>
                  </a:lnTo>
                  <a:lnTo>
                    <a:pt x="289442" y="63728"/>
                  </a:lnTo>
                  <a:lnTo>
                    <a:pt x="288700" y="63728"/>
                  </a:lnTo>
                  <a:lnTo>
                    <a:pt x="288329" y="63728"/>
                  </a:lnTo>
                  <a:lnTo>
                    <a:pt x="288329" y="64462"/>
                  </a:lnTo>
                  <a:lnTo>
                    <a:pt x="287958" y="64462"/>
                  </a:lnTo>
                  <a:lnTo>
                    <a:pt x="287216" y="64829"/>
                  </a:lnTo>
                  <a:lnTo>
                    <a:pt x="286845" y="65196"/>
                  </a:lnTo>
                  <a:lnTo>
                    <a:pt x="286845" y="65929"/>
                  </a:lnTo>
                  <a:lnTo>
                    <a:pt x="286845" y="66296"/>
                  </a:lnTo>
                  <a:lnTo>
                    <a:pt x="285732" y="67397"/>
                  </a:lnTo>
                  <a:lnTo>
                    <a:pt x="285732" y="67763"/>
                  </a:lnTo>
                  <a:lnTo>
                    <a:pt x="286474" y="67763"/>
                  </a:lnTo>
                  <a:lnTo>
                    <a:pt x="286474" y="68130"/>
                  </a:lnTo>
                  <a:lnTo>
                    <a:pt x="285732" y="69231"/>
                  </a:lnTo>
                  <a:lnTo>
                    <a:pt x="285361" y="69598"/>
                  </a:lnTo>
                  <a:lnTo>
                    <a:pt x="284619" y="69598"/>
                  </a:lnTo>
                  <a:lnTo>
                    <a:pt x="284619" y="69231"/>
                  </a:lnTo>
                  <a:lnTo>
                    <a:pt x="284248" y="69231"/>
                  </a:lnTo>
                  <a:lnTo>
                    <a:pt x="283877" y="69598"/>
                  </a:lnTo>
                  <a:lnTo>
                    <a:pt x="283135" y="69598"/>
                  </a:lnTo>
                  <a:lnTo>
                    <a:pt x="282764" y="69598"/>
                  </a:lnTo>
                  <a:lnTo>
                    <a:pt x="282393" y="69598"/>
                  </a:lnTo>
                  <a:lnTo>
                    <a:pt x="281651" y="69598"/>
                  </a:lnTo>
                  <a:lnTo>
                    <a:pt x="281279" y="70331"/>
                  </a:lnTo>
                  <a:lnTo>
                    <a:pt x="281279" y="70698"/>
                  </a:lnTo>
                  <a:lnTo>
                    <a:pt x="281279" y="71432"/>
                  </a:lnTo>
                  <a:lnTo>
                    <a:pt x="281279" y="71799"/>
                  </a:lnTo>
                  <a:lnTo>
                    <a:pt x="281279" y="72165"/>
                  </a:lnTo>
                  <a:lnTo>
                    <a:pt x="280908" y="72899"/>
                  </a:lnTo>
                  <a:lnTo>
                    <a:pt x="280908" y="73266"/>
                  </a:lnTo>
                  <a:lnTo>
                    <a:pt x="280908" y="73633"/>
                  </a:lnTo>
                  <a:lnTo>
                    <a:pt x="280908" y="74366"/>
                  </a:lnTo>
                  <a:lnTo>
                    <a:pt x="280166" y="74733"/>
                  </a:lnTo>
                  <a:lnTo>
                    <a:pt x="280166" y="75100"/>
                  </a:lnTo>
                  <a:lnTo>
                    <a:pt x="280908" y="75834"/>
                  </a:lnTo>
                  <a:lnTo>
                    <a:pt x="281279" y="76934"/>
                  </a:lnTo>
                  <a:lnTo>
                    <a:pt x="281651" y="77301"/>
                  </a:lnTo>
                  <a:lnTo>
                    <a:pt x="281651" y="77668"/>
                  </a:lnTo>
                  <a:lnTo>
                    <a:pt x="282393" y="77668"/>
                  </a:lnTo>
                  <a:lnTo>
                    <a:pt x="282393" y="79869"/>
                  </a:lnTo>
                  <a:lnTo>
                    <a:pt x="282393" y="80236"/>
                  </a:lnTo>
                  <a:lnTo>
                    <a:pt x="282393" y="81336"/>
                  </a:lnTo>
                  <a:lnTo>
                    <a:pt x="282393" y="81703"/>
                  </a:lnTo>
                  <a:lnTo>
                    <a:pt x="282764" y="83170"/>
                  </a:lnTo>
                  <a:lnTo>
                    <a:pt x="282764" y="84637"/>
                  </a:lnTo>
                  <a:lnTo>
                    <a:pt x="283135" y="84637"/>
                  </a:lnTo>
                  <a:lnTo>
                    <a:pt x="284248" y="87205"/>
                  </a:lnTo>
                  <a:lnTo>
                    <a:pt x="284248" y="88306"/>
                  </a:lnTo>
                  <a:lnTo>
                    <a:pt x="284248" y="90140"/>
                  </a:lnTo>
                  <a:lnTo>
                    <a:pt x="284248" y="90874"/>
                  </a:lnTo>
                  <a:lnTo>
                    <a:pt x="284619" y="91240"/>
                  </a:lnTo>
                  <a:lnTo>
                    <a:pt x="284619" y="91607"/>
                  </a:lnTo>
                  <a:lnTo>
                    <a:pt x="284619" y="92341"/>
                  </a:lnTo>
                  <a:lnTo>
                    <a:pt x="284619" y="92708"/>
                  </a:lnTo>
                  <a:lnTo>
                    <a:pt x="284619" y="93074"/>
                  </a:lnTo>
                  <a:lnTo>
                    <a:pt x="284248" y="93808"/>
                  </a:lnTo>
                  <a:lnTo>
                    <a:pt x="284248" y="94175"/>
                  </a:lnTo>
                  <a:lnTo>
                    <a:pt x="284248" y="94542"/>
                  </a:lnTo>
                  <a:lnTo>
                    <a:pt x="284619" y="95275"/>
                  </a:lnTo>
                  <a:lnTo>
                    <a:pt x="285361" y="95642"/>
                  </a:lnTo>
                  <a:lnTo>
                    <a:pt x="285361" y="96376"/>
                  </a:lnTo>
                  <a:lnTo>
                    <a:pt x="285732" y="96743"/>
                  </a:lnTo>
                  <a:lnTo>
                    <a:pt x="285732" y="97110"/>
                  </a:lnTo>
                  <a:lnTo>
                    <a:pt x="285361" y="97110"/>
                  </a:lnTo>
                  <a:lnTo>
                    <a:pt x="285361" y="97843"/>
                  </a:lnTo>
                  <a:lnTo>
                    <a:pt x="285361" y="98577"/>
                  </a:lnTo>
                  <a:lnTo>
                    <a:pt x="285361" y="99311"/>
                  </a:lnTo>
                  <a:lnTo>
                    <a:pt x="285361" y="99677"/>
                  </a:lnTo>
                  <a:lnTo>
                    <a:pt x="284619" y="99677"/>
                  </a:lnTo>
                  <a:lnTo>
                    <a:pt x="284619" y="100044"/>
                  </a:lnTo>
                  <a:lnTo>
                    <a:pt x="284248" y="100778"/>
                  </a:lnTo>
                  <a:lnTo>
                    <a:pt x="284248" y="101145"/>
                  </a:lnTo>
                  <a:lnTo>
                    <a:pt x="284248" y="101878"/>
                  </a:lnTo>
                  <a:lnTo>
                    <a:pt x="284619" y="101878"/>
                  </a:lnTo>
                  <a:lnTo>
                    <a:pt x="284619" y="102245"/>
                  </a:lnTo>
                  <a:lnTo>
                    <a:pt x="284619" y="102612"/>
                  </a:lnTo>
                  <a:lnTo>
                    <a:pt x="284619" y="103346"/>
                  </a:lnTo>
                  <a:lnTo>
                    <a:pt x="284619" y="103712"/>
                  </a:lnTo>
                  <a:lnTo>
                    <a:pt x="284619" y="104079"/>
                  </a:lnTo>
                  <a:lnTo>
                    <a:pt x="284619" y="104813"/>
                  </a:lnTo>
                  <a:lnTo>
                    <a:pt x="284248" y="105180"/>
                  </a:lnTo>
                  <a:lnTo>
                    <a:pt x="284619" y="105180"/>
                  </a:lnTo>
                  <a:lnTo>
                    <a:pt x="285361" y="105180"/>
                  </a:lnTo>
                  <a:lnTo>
                    <a:pt x="285361" y="105547"/>
                  </a:lnTo>
                  <a:lnTo>
                    <a:pt x="285732" y="106280"/>
                  </a:lnTo>
                  <a:lnTo>
                    <a:pt x="286474" y="106280"/>
                  </a:lnTo>
                  <a:lnTo>
                    <a:pt x="286474" y="106647"/>
                  </a:lnTo>
                  <a:lnTo>
                    <a:pt x="285732" y="107014"/>
                  </a:lnTo>
                  <a:lnTo>
                    <a:pt x="285732" y="107748"/>
                  </a:lnTo>
                  <a:lnTo>
                    <a:pt x="285361" y="108114"/>
                  </a:lnTo>
                  <a:lnTo>
                    <a:pt x="285732" y="108848"/>
                  </a:lnTo>
                  <a:lnTo>
                    <a:pt x="286474" y="109215"/>
                  </a:lnTo>
                  <a:lnTo>
                    <a:pt x="287958" y="109582"/>
                  </a:lnTo>
                  <a:lnTo>
                    <a:pt x="288329" y="110315"/>
                  </a:lnTo>
                  <a:lnTo>
                    <a:pt x="288700" y="110315"/>
                  </a:lnTo>
                  <a:lnTo>
                    <a:pt x="288700" y="110682"/>
                  </a:lnTo>
                  <a:lnTo>
                    <a:pt x="289442" y="110682"/>
                  </a:lnTo>
                  <a:lnTo>
                    <a:pt x="289813" y="110682"/>
                  </a:lnTo>
                  <a:lnTo>
                    <a:pt x="290184" y="110682"/>
                  </a:lnTo>
                  <a:lnTo>
                    <a:pt x="290926" y="110682"/>
                  </a:lnTo>
                  <a:lnTo>
                    <a:pt x="292040" y="110315"/>
                  </a:lnTo>
                  <a:lnTo>
                    <a:pt x="292411" y="110682"/>
                  </a:lnTo>
                  <a:lnTo>
                    <a:pt x="292782" y="110682"/>
                  </a:lnTo>
                  <a:lnTo>
                    <a:pt x="292782" y="111049"/>
                  </a:lnTo>
                  <a:lnTo>
                    <a:pt x="293524" y="111783"/>
                  </a:lnTo>
                  <a:lnTo>
                    <a:pt x="293524" y="112149"/>
                  </a:lnTo>
                  <a:lnTo>
                    <a:pt x="300944" y="115818"/>
                  </a:lnTo>
                  <a:lnTo>
                    <a:pt x="300944" y="116185"/>
                  </a:lnTo>
                  <a:lnTo>
                    <a:pt x="300944" y="116551"/>
                  </a:lnTo>
                  <a:lnTo>
                    <a:pt x="301315" y="117285"/>
                  </a:lnTo>
                  <a:lnTo>
                    <a:pt x="302057" y="117285"/>
                  </a:lnTo>
                  <a:lnTo>
                    <a:pt x="302428" y="117285"/>
                  </a:lnTo>
                  <a:lnTo>
                    <a:pt x="303542" y="116551"/>
                  </a:lnTo>
                  <a:lnTo>
                    <a:pt x="303913" y="117285"/>
                  </a:lnTo>
                  <a:lnTo>
                    <a:pt x="305026" y="117652"/>
                  </a:lnTo>
                  <a:lnTo>
                    <a:pt x="305397" y="117652"/>
                  </a:lnTo>
                  <a:lnTo>
                    <a:pt x="306510" y="117652"/>
                  </a:lnTo>
                  <a:lnTo>
                    <a:pt x="306881" y="117652"/>
                  </a:lnTo>
                  <a:lnTo>
                    <a:pt x="307623" y="117285"/>
                  </a:lnTo>
                  <a:lnTo>
                    <a:pt x="307994" y="116551"/>
                  </a:lnTo>
                  <a:lnTo>
                    <a:pt x="307994" y="116185"/>
                  </a:lnTo>
                  <a:lnTo>
                    <a:pt x="307994" y="115818"/>
                  </a:lnTo>
                  <a:lnTo>
                    <a:pt x="308365" y="115818"/>
                  </a:lnTo>
                  <a:lnTo>
                    <a:pt x="308711" y="115476"/>
                  </a:lnTo>
                  <a:lnTo>
                    <a:pt x="308711" y="116329"/>
                  </a:lnTo>
                  <a:lnTo>
                    <a:pt x="308532" y="117405"/>
                  </a:lnTo>
                  <a:lnTo>
                    <a:pt x="308365" y="117652"/>
                  </a:lnTo>
                  <a:lnTo>
                    <a:pt x="308365" y="118019"/>
                  </a:lnTo>
                  <a:lnTo>
                    <a:pt x="308365" y="118401"/>
                  </a:lnTo>
                  <a:lnTo>
                    <a:pt x="308304" y="118770"/>
                  </a:lnTo>
                  <a:lnTo>
                    <a:pt x="308365" y="118913"/>
                  </a:lnTo>
                  <a:lnTo>
                    <a:pt x="308365" y="119119"/>
                  </a:lnTo>
                  <a:lnTo>
                    <a:pt x="308365" y="120220"/>
                  </a:lnTo>
                  <a:lnTo>
                    <a:pt x="308365" y="120586"/>
                  </a:lnTo>
                  <a:lnTo>
                    <a:pt x="308365" y="121320"/>
                  </a:lnTo>
                  <a:lnTo>
                    <a:pt x="307994" y="121687"/>
                  </a:lnTo>
                  <a:lnTo>
                    <a:pt x="307994" y="122787"/>
                  </a:lnTo>
                  <a:lnTo>
                    <a:pt x="308365" y="124255"/>
                  </a:lnTo>
                  <a:lnTo>
                    <a:pt x="309478" y="124988"/>
                  </a:lnTo>
                  <a:lnTo>
                    <a:pt x="309849" y="124988"/>
                  </a:lnTo>
                  <a:lnTo>
                    <a:pt x="310962" y="124988"/>
                  </a:lnTo>
                  <a:lnTo>
                    <a:pt x="312075" y="124622"/>
                  </a:lnTo>
                  <a:lnTo>
                    <a:pt x="312446" y="124622"/>
                  </a:lnTo>
                  <a:lnTo>
                    <a:pt x="313931" y="125722"/>
                  </a:lnTo>
                  <a:lnTo>
                    <a:pt x="315044" y="125722"/>
                  </a:lnTo>
                  <a:lnTo>
                    <a:pt x="316157" y="124988"/>
                  </a:lnTo>
                  <a:lnTo>
                    <a:pt x="317270" y="124988"/>
                  </a:lnTo>
                  <a:lnTo>
                    <a:pt x="317641" y="124988"/>
                  </a:lnTo>
                  <a:lnTo>
                    <a:pt x="318754" y="126089"/>
                  </a:lnTo>
                  <a:lnTo>
                    <a:pt x="319125" y="126823"/>
                  </a:lnTo>
                  <a:lnTo>
                    <a:pt x="320609" y="126823"/>
                  </a:lnTo>
                  <a:lnTo>
                    <a:pt x="321722" y="127189"/>
                  </a:lnTo>
                  <a:lnTo>
                    <a:pt x="323003" y="128456"/>
                  </a:lnTo>
                  <a:lnTo>
                    <a:pt x="322966" y="128531"/>
                  </a:lnTo>
                  <a:lnTo>
                    <a:pt x="324187" y="130158"/>
                  </a:lnTo>
                  <a:lnTo>
                    <a:pt x="322151" y="132192"/>
                  </a:lnTo>
                  <a:lnTo>
                    <a:pt x="321350" y="133792"/>
                  </a:lnTo>
                  <a:lnTo>
                    <a:pt x="320609" y="133792"/>
                  </a:lnTo>
                  <a:lnTo>
                    <a:pt x="320473" y="133927"/>
                  </a:lnTo>
                  <a:lnTo>
                    <a:pt x="318078" y="134226"/>
                  </a:lnTo>
                  <a:lnTo>
                    <a:pt x="316449" y="134226"/>
                  </a:lnTo>
                  <a:lnTo>
                    <a:pt x="315635" y="133819"/>
                  </a:lnTo>
                  <a:lnTo>
                    <a:pt x="313598" y="134226"/>
                  </a:lnTo>
                  <a:lnTo>
                    <a:pt x="312784" y="135039"/>
                  </a:lnTo>
                  <a:lnTo>
                    <a:pt x="308304" y="137073"/>
                  </a:lnTo>
                  <a:lnTo>
                    <a:pt x="306675" y="140327"/>
                  </a:lnTo>
                  <a:lnTo>
                    <a:pt x="306609" y="141055"/>
                  </a:lnTo>
                  <a:lnTo>
                    <a:pt x="306510" y="141129"/>
                  </a:lnTo>
                  <a:lnTo>
                    <a:pt x="306139" y="141496"/>
                  </a:lnTo>
                  <a:lnTo>
                    <a:pt x="306139" y="142229"/>
                  </a:lnTo>
                  <a:lnTo>
                    <a:pt x="306139" y="142596"/>
                  </a:lnTo>
                  <a:lnTo>
                    <a:pt x="306139" y="142963"/>
                  </a:lnTo>
                  <a:lnTo>
                    <a:pt x="305397" y="142963"/>
                  </a:lnTo>
                  <a:lnTo>
                    <a:pt x="305397" y="143697"/>
                  </a:lnTo>
                  <a:lnTo>
                    <a:pt x="305397" y="144063"/>
                  </a:lnTo>
                  <a:lnTo>
                    <a:pt x="305026" y="144063"/>
                  </a:lnTo>
                  <a:lnTo>
                    <a:pt x="305026" y="144430"/>
                  </a:lnTo>
                  <a:lnTo>
                    <a:pt x="306510" y="146998"/>
                  </a:lnTo>
                  <a:lnTo>
                    <a:pt x="306881" y="149566"/>
                  </a:lnTo>
                  <a:lnTo>
                    <a:pt x="307623" y="150666"/>
                  </a:lnTo>
                  <a:lnTo>
                    <a:pt x="307623" y="151033"/>
                  </a:lnTo>
                  <a:lnTo>
                    <a:pt x="307623" y="151400"/>
                  </a:lnTo>
                  <a:lnTo>
                    <a:pt x="307623" y="152134"/>
                  </a:lnTo>
                  <a:lnTo>
                    <a:pt x="306881" y="152500"/>
                  </a:lnTo>
                  <a:lnTo>
                    <a:pt x="306510" y="152500"/>
                  </a:lnTo>
                  <a:lnTo>
                    <a:pt x="306139" y="155068"/>
                  </a:lnTo>
                  <a:lnTo>
                    <a:pt x="305397" y="155435"/>
                  </a:lnTo>
                  <a:lnTo>
                    <a:pt x="305397" y="156535"/>
                  </a:lnTo>
                  <a:lnTo>
                    <a:pt x="305397" y="157636"/>
                  </a:lnTo>
                  <a:lnTo>
                    <a:pt x="305026" y="158003"/>
                  </a:lnTo>
                  <a:lnTo>
                    <a:pt x="305397" y="158736"/>
                  </a:lnTo>
                  <a:lnTo>
                    <a:pt x="305397" y="159103"/>
                  </a:lnTo>
                  <a:lnTo>
                    <a:pt x="305397" y="159470"/>
                  </a:lnTo>
                  <a:lnTo>
                    <a:pt x="306139" y="159470"/>
                  </a:lnTo>
                  <a:lnTo>
                    <a:pt x="306510" y="160204"/>
                  </a:lnTo>
                  <a:lnTo>
                    <a:pt x="307623" y="159470"/>
                  </a:lnTo>
                  <a:lnTo>
                    <a:pt x="307994" y="160204"/>
                  </a:lnTo>
                  <a:lnTo>
                    <a:pt x="308365" y="160571"/>
                  </a:lnTo>
                  <a:lnTo>
                    <a:pt x="307898" y="160801"/>
                  </a:lnTo>
                  <a:lnTo>
                    <a:pt x="307082" y="160258"/>
                  </a:lnTo>
                  <a:lnTo>
                    <a:pt x="306598" y="161951"/>
                  </a:lnTo>
                  <a:lnTo>
                    <a:pt x="306510" y="162038"/>
                  </a:lnTo>
                  <a:lnTo>
                    <a:pt x="306510" y="162259"/>
                  </a:lnTo>
                  <a:lnTo>
                    <a:pt x="306414" y="162595"/>
                  </a:lnTo>
                  <a:lnTo>
                    <a:pt x="306139" y="163138"/>
                  </a:lnTo>
                  <a:lnTo>
                    <a:pt x="306139" y="163151"/>
                  </a:lnTo>
                  <a:lnTo>
                    <a:pt x="304117" y="163872"/>
                  </a:lnTo>
                  <a:lnTo>
                    <a:pt x="303913" y="163872"/>
                  </a:lnTo>
                  <a:lnTo>
                    <a:pt x="303868" y="163961"/>
                  </a:lnTo>
                  <a:lnTo>
                    <a:pt x="300566" y="165138"/>
                  </a:lnTo>
                  <a:lnTo>
                    <a:pt x="295679" y="171646"/>
                  </a:lnTo>
                  <a:lnTo>
                    <a:pt x="293642" y="172867"/>
                  </a:lnTo>
                  <a:lnTo>
                    <a:pt x="291606" y="175307"/>
                  </a:lnTo>
                  <a:lnTo>
                    <a:pt x="289977" y="177341"/>
                  </a:lnTo>
                  <a:lnTo>
                    <a:pt x="289569" y="179781"/>
                  </a:lnTo>
                  <a:lnTo>
                    <a:pt x="289977" y="183035"/>
                  </a:lnTo>
                  <a:lnTo>
                    <a:pt x="288755" y="186289"/>
                  </a:lnTo>
                  <a:lnTo>
                    <a:pt x="287078" y="187219"/>
                  </a:lnTo>
                  <a:lnTo>
                    <a:pt x="283877" y="188083"/>
                  </a:lnTo>
                  <a:lnTo>
                    <a:pt x="283269" y="188323"/>
                  </a:lnTo>
                  <a:lnTo>
                    <a:pt x="282239" y="188323"/>
                  </a:lnTo>
                  <a:lnTo>
                    <a:pt x="281306" y="189099"/>
                  </a:lnTo>
                  <a:lnTo>
                    <a:pt x="280166" y="189550"/>
                  </a:lnTo>
                  <a:lnTo>
                    <a:pt x="279795" y="189917"/>
                  </a:lnTo>
                  <a:lnTo>
                    <a:pt x="279372" y="191033"/>
                  </a:lnTo>
                  <a:lnTo>
                    <a:pt x="277759" y="193611"/>
                  </a:lnTo>
                  <a:lnTo>
                    <a:pt x="276130" y="198085"/>
                  </a:lnTo>
                  <a:lnTo>
                    <a:pt x="273686" y="202559"/>
                  </a:lnTo>
                  <a:lnTo>
                    <a:pt x="267577" y="211507"/>
                  </a:lnTo>
                  <a:lnTo>
                    <a:pt x="265133" y="214355"/>
                  </a:lnTo>
                  <a:lnTo>
                    <a:pt x="260402" y="217111"/>
                  </a:lnTo>
                  <a:lnTo>
                    <a:pt x="257533" y="218529"/>
                  </a:lnTo>
                  <a:lnTo>
                    <a:pt x="257162" y="218896"/>
                  </a:lnTo>
                  <a:lnTo>
                    <a:pt x="254936" y="221097"/>
                  </a:lnTo>
                  <a:lnTo>
                    <a:pt x="254565" y="221831"/>
                  </a:lnTo>
                  <a:lnTo>
                    <a:pt x="254286" y="223117"/>
                  </a:lnTo>
                  <a:lnTo>
                    <a:pt x="254137" y="223303"/>
                  </a:lnTo>
                  <a:lnTo>
                    <a:pt x="250064" y="229811"/>
                  </a:lnTo>
                  <a:lnTo>
                    <a:pt x="247213" y="233472"/>
                  </a:lnTo>
                  <a:lnTo>
                    <a:pt x="243955" y="239573"/>
                  </a:lnTo>
                  <a:lnTo>
                    <a:pt x="242365" y="240526"/>
                  </a:lnTo>
                  <a:lnTo>
                    <a:pt x="242321" y="240539"/>
                  </a:lnTo>
                  <a:lnTo>
                    <a:pt x="239313" y="241200"/>
                  </a:lnTo>
                  <a:lnTo>
                    <a:pt x="230923" y="241200"/>
                  </a:lnTo>
                  <a:lnTo>
                    <a:pt x="229701" y="241606"/>
                  </a:lnTo>
                  <a:lnTo>
                    <a:pt x="226443" y="242827"/>
                  </a:lnTo>
                  <a:lnTo>
                    <a:pt x="224646" y="244980"/>
                  </a:lnTo>
                  <a:lnTo>
                    <a:pt x="222656" y="245307"/>
                  </a:lnTo>
                  <a:lnTo>
                    <a:pt x="221676" y="245307"/>
                  </a:lnTo>
                  <a:lnTo>
                    <a:pt x="221555" y="245267"/>
                  </a:lnTo>
                  <a:lnTo>
                    <a:pt x="220741" y="243233"/>
                  </a:lnTo>
                  <a:lnTo>
                    <a:pt x="217483" y="237539"/>
                  </a:lnTo>
                  <a:lnTo>
                    <a:pt x="216261" y="236726"/>
                  </a:lnTo>
                  <a:lnTo>
                    <a:pt x="214632" y="237132"/>
                  </a:lnTo>
                  <a:lnTo>
                    <a:pt x="214515" y="237237"/>
                  </a:lnTo>
                  <a:lnTo>
                    <a:pt x="214493" y="237237"/>
                  </a:lnTo>
                  <a:lnTo>
                    <a:pt x="214122" y="236870"/>
                  </a:lnTo>
                  <a:lnTo>
                    <a:pt x="213751" y="237237"/>
                  </a:lnTo>
                  <a:lnTo>
                    <a:pt x="213009" y="237237"/>
                  </a:lnTo>
                  <a:lnTo>
                    <a:pt x="212267" y="237971"/>
                  </a:lnTo>
                  <a:lnTo>
                    <a:pt x="211525" y="237971"/>
                  </a:lnTo>
                  <a:lnTo>
                    <a:pt x="211154" y="237971"/>
                  </a:lnTo>
                  <a:lnTo>
                    <a:pt x="210041" y="239438"/>
                  </a:lnTo>
                  <a:lnTo>
                    <a:pt x="208557" y="240539"/>
                  </a:lnTo>
                  <a:lnTo>
                    <a:pt x="208186" y="240906"/>
                  </a:lnTo>
                  <a:lnTo>
                    <a:pt x="205959" y="242740"/>
                  </a:lnTo>
                  <a:lnTo>
                    <a:pt x="205959" y="243473"/>
                  </a:lnTo>
                  <a:lnTo>
                    <a:pt x="204766" y="247014"/>
                  </a:lnTo>
                  <a:lnTo>
                    <a:pt x="204450" y="247301"/>
                  </a:lnTo>
                  <a:lnTo>
                    <a:pt x="202134" y="250274"/>
                  </a:lnTo>
                  <a:lnTo>
                    <a:pt x="201878" y="250443"/>
                  </a:lnTo>
                  <a:lnTo>
                    <a:pt x="201519" y="251064"/>
                  </a:lnTo>
                  <a:lnTo>
                    <a:pt x="198748" y="254622"/>
                  </a:lnTo>
                  <a:lnTo>
                    <a:pt x="197875" y="255386"/>
                  </a:lnTo>
                  <a:lnTo>
                    <a:pt x="196312" y="256312"/>
                  </a:lnTo>
                  <a:lnTo>
                    <a:pt x="194457" y="258146"/>
                  </a:lnTo>
                  <a:lnTo>
                    <a:pt x="193344" y="259981"/>
                  </a:lnTo>
                  <a:lnTo>
                    <a:pt x="192973" y="261448"/>
                  </a:lnTo>
                  <a:lnTo>
                    <a:pt x="192602" y="264382"/>
                  </a:lnTo>
                  <a:lnTo>
                    <a:pt x="191860" y="267317"/>
                  </a:lnTo>
                  <a:lnTo>
                    <a:pt x="191860" y="268418"/>
                  </a:lnTo>
                  <a:lnTo>
                    <a:pt x="192973" y="269151"/>
                  </a:lnTo>
                  <a:lnTo>
                    <a:pt x="193046" y="269183"/>
                  </a:lnTo>
                  <a:lnTo>
                    <a:pt x="193046" y="269672"/>
                  </a:lnTo>
                  <a:lnTo>
                    <a:pt x="193861" y="271706"/>
                  </a:lnTo>
                  <a:lnTo>
                    <a:pt x="196712" y="272926"/>
                  </a:lnTo>
                  <a:lnTo>
                    <a:pt x="198685" y="272597"/>
                  </a:lnTo>
                  <a:lnTo>
                    <a:pt x="198910" y="272819"/>
                  </a:lnTo>
                  <a:lnTo>
                    <a:pt x="199857" y="272819"/>
                  </a:lnTo>
                  <a:lnTo>
                    <a:pt x="202006" y="273739"/>
                  </a:lnTo>
                  <a:lnTo>
                    <a:pt x="206079" y="273739"/>
                  </a:lnTo>
                  <a:lnTo>
                    <a:pt x="206894" y="274146"/>
                  </a:lnTo>
                  <a:lnTo>
                    <a:pt x="207444" y="274695"/>
                  </a:lnTo>
                  <a:lnTo>
                    <a:pt x="207444" y="275387"/>
                  </a:lnTo>
                  <a:lnTo>
                    <a:pt x="207444" y="277221"/>
                  </a:lnTo>
                  <a:lnTo>
                    <a:pt x="207444" y="278322"/>
                  </a:lnTo>
                  <a:lnTo>
                    <a:pt x="207072" y="279422"/>
                  </a:lnTo>
                  <a:lnTo>
                    <a:pt x="207072" y="279789"/>
                  </a:lnTo>
                  <a:lnTo>
                    <a:pt x="207444" y="280890"/>
                  </a:lnTo>
                  <a:lnTo>
                    <a:pt x="207072" y="281623"/>
                  </a:lnTo>
                  <a:lnTo>
                    <a:pt x="207072" y="282724"/>
                  </a:lnTo>
                  <a:lnTo>
                    <a:pt x="205588" y="284925"/>
                  </a:lnTo>
                  <a:lnTo>
                    <a:pt x="205588" y="285292"/>
                  </a:lnTo>
                  <a:lnTo>
                    <a:pt x="205588" y="285658"/>
                  </a:lnTo>
                  <a:lnTo>
                    <a:pt x="205588" y="287126"/>
                  </a:lnTo>
                  <a:lnTo>
                    <a:pt x="205588" y="287859"/>
                  </a:lnTo>
                  <a:lnTo>
                    <a:pt x="205959" y="288593"/>
                  </a:lnTo>
                  <a:lnTo>
                    <a:pt x="206701" y="290427"/>
                  </a:lnTo>
                  <a:lnTo>
                    <a:pt x="206741" y="290466"/>
                  </a:lnTo>
                  <a:lnTo>
                    <a:pt x="206894" y="291229"/>
                  </a:lnTo>
                  <a:lnTo>
                    <a:pt x="208835" y="293362"/>
                  </a:lnTo>
                  <a:lnTo>
                    <a:pt x="208928" y="293729"/>
                  </a:lnTo>
                  <a:lnTo>
                    <a:pt x="209366" y="293945"/>
                  </a:lnTo>
                  <a:lnTo>
                    <a:pt x="209879" y="294509"/>
                  </a:lnTo>
                  <a:lnTo>
                    <a:pt x="210041" y="294829"/>
                  </a:lnTo>
                  <a:lnTo>
                    <a:pt x="210170" y="294829"/>
                  </a:lnTo>
                  <a:lnTo>
                    <a:pt x="210966" y="295704"/>
                  </a:lnTo>
                  <a:lnTo>
                    <a:pt x="212595" y="296110"/>
                  </a:lnTo>
                  <a:lnTo>
                    <a:pt x="216668" y="294483"/>
                  </a:lnTo>
                  <a:lnTo>
                    <a:pt x="217483" y="294890"/>
                  </a:lnTo>
                  <a:lnTo>
                    <a:pt x="218575" y="295981"/>
                  </a:lnTo>
                  <a:lnTo>
                    <a:pt x="218575" y="296296"/>
                  </a:lnTo>
                  <a:lnTo>
                    <a:pt x="218575" y="298131"/>
                  </a:lnTo>
                  <a:lnTo>
                    <a:pt x="218575" y="300698"/>
                  </a:lnTo>
                  <a:lnTo>
                    <a:pt x="218575" y="301799"/>
                  </a:lnTo>
                  <a:lnTo>
                    <a:pt x="218855" y="301937"/>
                  </a:lnTo>
                  <a:lnTo>
                    <a:pt x="219112" y="304245"/>
                  </a:lnTo>
                  <a:lnTo>
                    <a:pt x="221148" y="307092"/>
                  </a:lnTo>
                  <a:lnTo>
                    <a:pt x="221963" y="309940"/>
                  </a:lnTo>
                  <a:lnTo>
                    <a:pt x="223999" y="312380"/>
                  </a:lnTo>
                  <a:lnTo>
                    <a:pt x="225384" y="313763"/>
                  </a:lnTo>
                  <a:lnTo>
                    <a:pt x="226035" y="314890"/>
                  </a:lnTo>
                  <a:lnTo>
                    <a:pt x="226035" y="315634"/>
                  </a:lnTo>
                  <a:lnTo>
                    <a:pt x="226824" y="316618"/>
                  </a:lnTo>
                  <a:lnTo>
                    <a:pt x="227108" y="318306"/>
                  </a:lnTo>
                  <a:lnTo>
                    <a:pt x="227850" y="318673"/>
                  </a:lnTo>
                  <a:lnTo>
                    <a:pt x="227850" y="318976"/>
                  </a:lnTo>
                  <a:lnTo>
                    <a:pt x="227692" y="319040"/>
                  </a:lnTo>
                  <a:lnTo>
                    <a:pt x="227108" y="319040"/>
                  </a:lnTo>
                  <a:lnTo>
                    <a:pt x="226427" y="319545"/>
                  </a:lnTo>
                  <a:lnTo>
                    <a:pt x="226035" y="319701"/>
                  </a:lnTo>
                  <a:lnTo>
                    <a:pt x="226035" y="319835"/>
                  </a:lnTo>
                  <a:lnTo>
                    <a:pt x="225624" y="320140"/>
                  </a:lnTo>
                  <a:lnTo>
                    <a:pt x="225624" y="320507"/>
                  </a:lnTo>
                  <a:lnTo>
                    <a:pt x="225253" y="321241"/>
                  </a:lnTo>
                  <a:lnTo>
                    <a:pt x="225624" y="322341"/>
                  </a:lnTo>
                  <a:lnTo>
                    <a:pt x="226035" y="322544"/>
                  </a:lnTo>
                  <a:lnTo>
                    <a:pt x="226035" y="322871"/>
                  </a:lnTo>
                  <a:lnTo>
                    <a:pt x="225624" y="323075"/>
                  </a:lnTo>
                  <a:lnTo>
                    <a:pt x="225624" y="323808"/>
                  </a:lnTo>
                  <a:lnTo>
                    <a:pt x="225624" y="324175"/>
                  </a:lnTo>
                  <a:lnTo>
                    <a:pt x="226035" y="324378"/>
                  </a:lnTo>
                  <a:lnTo>
                    <a:pt x="226035" y="324582"/>
                  </a:lnTo>
                  <a:lnTo>
                    <a:pt x="225628" y="326209"/>
                  </a:lnTo>
                  <a:lnTo>
                    <a:pt x="226737" y="326368"/>
                  </a:lnTo>
                  <a:lnTo>
                    <a:pt x="226737" y="326743"/>
                  </a:lnTo>
                  <a:lnTo>
                    <a:pt x="226366" y="326743"/>
                  </a:lnTo>
                  <a:lnTo>
                    <a:pt x="225624" y="326743"/>
                  </a:lnTo>
                  <a:lnTo>
                    <a:pt x="225253" y="326743"/>
                  </a:lnTo>
                  <a:lnTo>
                    <a:pt x="224882" y="326743"/>
                  </a:lnTo>
                  <a:lnTo>
                    <a:pt x="223398" y="327843"/>
                  </a:lnTo>
                  <a:lnTo>
                    <a:pt x="222656" y="328210"/>
                  </a:lnTo>
                  <a:lnTo>
                    <a:pt x="222656" y="328577"/>
                  </a:lnTo>
                  <a:lnTo>
                    <a:pt x="223398" y="328577"/>
                  </a:lnTo>
                  <a:lnTo>
                    <a:pt x="223398" y="329311"/>
                  </a:lnTo>
                  <a:lnTo>
                    <a:pt x="222656" y="329311"/>
                  </a:lnTo>
                  <a:lnTo>
                    <a:pt x="222285" y="329311"/>
                  </a:lnTo>
                  <a:lnTo>
                    <a:pt x="221172" y="329678"/>
                  </a:lnTo>
                  <a:lnTo>
                    <a:pt x="220801" y="329678"/>
                  </a:lnTo>
                  <a:lnTo>
                    <a:pt x="218204" y="329678"/>
                  </a:lnTo>
                  <a:lnTo>
                    <a:pt x="217448" y="329429"/>
                  </a:lnTo>
                  <a:lnTo>
                    <a:pt x="217075" y="329057"/>
                  </a:lnTo>
                  <a:lnTo>
                    <a:pt x="217483" y="326616"/>
                  </a:lnTo>
                  <a:lnTo>
                    <a:pt x="217483" y="326209"/>
                  </a:lnTo>
                  <a:lnTo>
                    <a:pt x="216719" y="325992"/>
                  </a:lnTo>
                  <a:lnTo>
                    <a:pt x="216719" y="325643"/>
                  </a:lnTo>
                  <a:lnTo>
                    <a:pt x="216719" y="325276"/>
                  </a:lnTo>
                  <a:lnTo>
                    <a:pt x="215606" y="325276"/>
                  </a:lnTo>
                  <a:lnTo>
                    <a:pt x="214673" y="325408"/>
                  </a:lnTo>
                  <a:lnTo>
                    <a:pt x="214632" y="325396"/>
                  </a:lnTo>
                  <a:lnTo>
                    <a:pt x="214605" y="325417"/>
                  </a:lnTo>
                  <a:lnTo>
                    <a:pt x="213009" y="325643"/>
                  </a:lnTo>
                  <a:lnTo>
                    <a:pt x="212267" y="326743"/>
                  </a:lnTo>
                  <a:lnTo>
                    <a:pt x="210783" y="326743"/>
                  </a:lnTo>
                  <a:lnTo>
                    <a:pt x="210041" y="326743"/>
                  </a:lnTo>
                  <a:lnTo>
                    <a:pt x="209670" y="327843"/>
                  </a:lnTo>
                  <a:lnTo>
                    <a:pt x="208928" y="327843"/>
                  </a:lnTo>
                  <a:lnTo>
                    <a:pt x="208557" y="327843"/>
                  </a:lnTo>
                  <a:lnTo>
                    <a:pt x="207072" y="328210"/>
                  </a:lnTo>
                  <a:lnTo>
                    <a:pt x="206701" y="328210"/>
                  </a:lnTo>
                  <a:lnTo>
                    <a:pt x="205959" y="328210"/>
                  </a:lnTo>
                  <a:lnTo>
                    <a:pt x="205959" y="328577"/>
                  </a:lnTo>
                  <a:lnTo>
                    <a:pt x="205588" y="330044"/>
                  </a:lnTo>
                  <a:lnTo>
                    <a:pt x="205217" y="330778"/>
                  </a:lnTo>
                  <a:lnTo>
                    <a:pt x="204475" y="331145"/>
                  </a:lnTo>
                  <a:lnTo>
                    <a:pt x="203362" y="331512"/>
                  </a:lnTo>
                  <a:lnTo>
                    <a:pt x="198910" y="331512"/>
                  </a:lnTo>
                  <a:lnTo>
                    <a:pt x="197933" y="331270"/>
                  </a:lnTo>
                  <a:lnTo>
                    <a:pt x="195083" y="329057"/>
                  </a:lnTo>
                  <a:lnTo>
                    <a:pt x="194700" y="329184"/>
                  </a:lnTo>
                  <a:lnTo>
                    <a:pt x="194086" y="328577"/>
                  </a:lnTo>
                  <a:lnTo>
                    <a:pt x="187779" y="328577"/>
                  </a:lnTo>
                  <a:lnTo>
                    <a:pt x="186295" y="329311"/>
                  </a:lnTo>
                  <a:lnTo>
                    <a:pt x="185552" y="329311"/>
                  </a:lnTo>
                  <a:lnTo>
                    <a:pt x="185512" y="329311"/>
                  </a:lnTo>
                  <a:lnTo>
                    <a:pt x="184494" y="329057"/>
                  </a:lnTo>
                  <a:lnTo>
                    <a:pt x="184346" y="329081"/>
                  </a:lnTo>
                  <a:lnTo>
                    <a:pt x="183326" y="328577"/>
                  </a:lnTo>
                  <a:lnTo>
                    <a:pt x="182955" y="328577"/>
                  </a:lnTo>
                  <a:lnTo>
                    <a:pt x="182213" y="328577"/>
                  </a:lnTo>
                  <a:lnTo>
                    <a:pt x="181842" y="329311"/>
                  </a:lnTo>
                  <a:lnTo>
                    <a:pt x="181440" y="329311"/>
                  </a:lnTo>
                  <a:lnTo>
                    <a:pt x="180626" y="329108"/>
                  </a:lnTo>
                  <a:lnTo>
                    <a:pt x="180358" y="328577"/>
                  </a:lnTo>
                  <a:lnTo>
                    <a:pt x="179987" y="328210"/>
                  </a:lnTo>
                  <a:lnTo>
                    <a:pt x="179245" y="327843"/>
                  </a:lnTo>
                  <a:lnTo>
                    <a:pt x="178874" y="327843"/>
                  </a:lnTo>
                  <a:lnTo>
                    <a:pt x="178874" y="328210"/>
                  </a:lnTo>
                  <a:lnTo>
                    <a:pt x="178865" y="328229"/>
                  </a:lnTo>
                  <a:lnTo>
                    <a:pt x="178385" y="327430"/>
                  </a:lnTo>
                  <a:lnTo>
                    <a:pt x="177570" y="327430"/>
                  </a:lnTo>
                  <a:lnTo>
                    <a:pt x="177390" y="328330"/>
                  </a:lnTo>
                  <a:lnTo>
                    <a:pt x="177390" y="328210"/>
                  </a:lnTo>
                  <a:lnTo>
                    <a:pt x="176648" y="327843"/>
                  </a:lnTo>
                  <a:lnTo>
                    <a:pt x="175906" y="327843"/>
                  </a:lnTo>
                  <a:lnTo>
                    <a:pt x="175163" y="328577"/>
                  </a:lnTo>
                  <a:lnTo>
                    <a:pt x="175163" y="330044"/>
                  </a:lnTo>
                  <a:lnTo>
                    <a:pt x="175163" y="332612"/>
                  </a:lnTo>
                  <a:lnTo>
                    <a:pt x="175163" y="336280"/>
                  </a:lnTo>
                  <a:lnTo>
                    <a:pt x="173679" y="336280"/>
                  </a:lnTo>
                  <a:lnTo>
                    <a:pt x="171082" y="336280"/>
                  </a:lnTo>
                  <a:lnTo>
                    <a:pt x="168856" y="336280"/>
                  </a:lnTo>
                  <a:lnTo>
                    <a:pt x="167743" y="336280"/>
                  </a:lnTo>
                  <a:lnTo>
                    <a:pt x="167372" y="336647"/>
                  </a:lnTo>
                  <a:lnTo>
                    <a:pt x="166630" y="336647"/>
                  </a:lnTo>
                  <a:lnTo>
                    <a:pt x="166630" y="336280"/>
                  </a:lnTo>
                  <a:lnTo>
                    <a:pt x="166259" y="336280"/>
                  </a:lnTo>
                  <a:lnTo>
                    <a:pt x="166630" y="336647"/>
                  </a:lnTo>
                  <a:lnTo>
                    <a:pt x="166456" y="336819"/>
                  </a:lnTo>
                  <a:lnTo>
                    <a:pt x="165352" y="336378"/>
                  </a:lnTo>
                  <a:lnTo>
                    <a:pt x="165146" y="336893"/>
                  </a:lnTo>
                  <a:lnTo>
                    <a:pt x="165097" y="337014"/>
                  </a:lnTo>
                  <a:lnTo>
                    <a:pt x="164774" y="337014"/>
                  </a:lnTo>
                  <a:lnTo>
                    <a:pt x="164774" y="337748"/>
                  </a:lnTo>
                  <a:lnTo>
                    <a:pt x="164774" y="337820"/>
                  </a:lnTo>
                  <a:lnTo>
                    <a:pt x="164656" y="338115"/>
                  </a:lnTo>
                  <a:lnTo>
                    <a:pt x="164032" y="338115"/>
                  </a:lnTo>
                  <a:lnTo>
                    <a:pt x="163661" y="338115"/>
                  </a:lnTo>
                  <a:lnTo>
                    <a:pt x="163290" y="339215"/>
                  </a:lnTo>
                  <a:lnTo>
                    <a:pt x="163290" y="339582"/>
                  </a:lnTo>
                  <a:lnTo>
                    <a:pt x="163290" y="339873"/>
                  </a:lnTo>
                  <a:lnTo>
                    <a:pt x="162908" y="340445"/>
                  </a:lnTo>
                  <a:lnTo>
                    <a:pt x="162715" y="340600"/>
                  </a:lnTo>
                  <a:lnTo>
                    <a:pt x="162548" y="340682"/>
                  </a:lnTo>
                  <a:lnTo>
                    <a:pt x="162548" y="340733"/>
                  </a:lnTo>
                  <a:lnTo>
                    <a:pt x="160872" y="342072"/>
                  </a:lnTo>
                  <a:lnTo>
                    <a:pt x="159243" y="342479"/>
                  </a:lnTo>
                  <a:lnTo>
                    <a:pt x="153948" y="340445"/>
                  </a:lnTo>
                  <a:lnTo>
                    <a:pt x="149468" y="340039"/>
                  </a:lnTo>
                  <a:lnTo>
                    <a:pt x="147839" y="339225"/>
                  </a:lnTo>
                  <a:lnTo>
                    <a:pt x="147432" y="336378"/>
                  </a:lnTo>
                  <a:lnTo>
                    <a:pt x="146618" y="335158"/>
                  </a:lnTo>
                  <a:lnTo>
                    <a:pt x="144581" y="333531"/>
                  </a:lnTo>
                  <a:lnTo>
                    <a:pt x="142545" y="328650"/>
                  </a:lnTo>
                  <a:lnTo>
                    <a:pt x="140101" y="321735"/>
                  </a:lnTo>
                  <a:lnTo>
                    <a:pt x="140101" y="318888"/>
                  </a:lnTo>
                  <a:lnTo>
                    <a:pt x="138472" y="318888"/>
                  </a:lnTo>
                  <a:lnTo>
                    <a:pt x="133992" y="317668"/>
                  </a:lnTo>
                  <a:lnTo>
                    <a:pt x="131141" y="315634"/>
                  </a:lnTo>
                  <a:lnTo>
                    <a:pt x="129512" y="307499"/>
                  </a:lnTo>
                  <a:lnTo>
                    <a:pt x="128698" y="305465"/>
                  </a:lnTo>
                  <a:lnTo>
                    <a:pt x="125440" y="303025"/>
                  </a:lnTo>
                  <a:lnTo>
                    <a:pt x="122996" y="301398"/>
                  </a:lnTo>
                  <a:lnTo>
                    <a:pt x="118923" y="300991"/>
                  </a:lnTo>
                  <a:lnTo>
                    <a:pt x="110371" y="302618"/>
                  </a:lnTo>
                  <a:lnTo>
                    <a:pt x="101818" y="302618"/>
                  </a:lnTo>
                  <a:lnTo>
                    <a:pt x="96116" y="305059"/>
                  </a:lnTo>
                  <a:lnTo>
                    <a:pt x="92451" y="304245"/>
                  </a:lnTo>
                  <a:lnTo>
                    <a:pt x="86342" y="303432"/>
                  </a:lnTo>
                  <a:lnTo>
                    <a:pt x="83491" y="308719"/>
                  </a:lnTo>
                  <a:lnTo>
                    <a:pt x="81454" y="306279"/>
                  </a:lnTo>
                  <a:lnTo>
                    <a:pt x="76567" y="306279"/>
                  </a:lnTo>
                  <a:lnTo>
                    <a:pt x="72494" y="303025"/>
                  </a:lnTo>
                  <a:lnTo>
                    <a:pt x="66793" y="303432"/>
                  </a:lnTo>
                  <a:lnTo>
                    <a:pt x="61498" y="303025"/>
                  </a:lnTo>
                  <a:lnTo>
                    <a:pt x="58647" y="306279"/>
                  </a:lnTo>
                  <a:lnTo>
                    <a:pt x="52945" y="307092"/>
                  </a:lnTo>
                  <a:lnTo>
                    <a:pt x="41542" y="305465"/>
                  </a:lnTo>
                  <a:lnTo>
                    <a:pt x="37062" y="305465"/>
                  </a:lnTo>
                  <a:lnTo>
                    <a:pt x="30953" y="308719"/>
                  </a:lnTo>
                  <a:lnTo>
                    <a:pt x="28102" y="307092"/>
                  </a:lnTo>
                  <a:lnTo>
                    <a:pt x="24844" y="309533"/>
                  </a:lnTo>
                  <a:lnTo>
                    <a:pt x="21586" y="309533"/>
                  </a:lnTo>
                  <a:lnTo>
                    <a:pt x="19549" y="311160"/>
                  </a:lnTo>
                  <a:lnTo>
                    <a:pt x="18327" y="308719"/>
                  </a:lnTo>
                  <a:lnTo>
                    <a:pt x="17106" y="307906"/>
                  </a:lnTo>
                  <a:lnTo>
                    <a:pt x="17106" y="302211"/>
                  </a:lnTo>
                  <a:lnTo>
                    <a:pt x="17920" y="296924"/>
                  </a:lnTo>
                  <a:lnTo>
                    <a:pt x="22400" y="285128"/>
                  </a:lnTo>
                  <a:lnTo>
                    <a:pt x="26066" y="280247"/>
                  </a:lnTo>
                  <a:lnTo>
                    <a:pt x="31360" y="276180"/>
                  </a:lnTo>
                  <a:lnTo>
                    <a:pt x="37062" y="274146"/>
                  </a:lnTo>
                  <a:lnTo>
                    <a:pt x="43171" y="271706"/>
                  </a:lnTo>
                  <a:lnTo>
                    <a:pt x="48058" y="270485"/>
                  </a:lnTo>
                  <a:lnTo>
                    <a:pt x="53353" y="265604"/>
                  </a:lnTo>
                  <a:lnTo>
                    <a:pt x="54574" y="263164"/>
                  </a:lnTo>
                  <a:lnTo>
                    <a:pt x="54167" y="259096"/>
                  </a:lnTo>
                  <a:lnTo>
                    <a:pt x="52131" y="257063"/>
                  </a:lnTo>
                  <a:lnTo>
                    <a:pt x="43985" y="255436"/>
                  </a:lnTo>
                  <a:lnTo>
                    <a:pt x="44393" y="249741"/>
                  </a:lnTo>
                  <a:lnTo>
                    <a:pt x="43985" y="243640"/>
                  </a:lnTo>
                  <a:lnTo>
                    <a:pt x="41949" y="233065"/>
                  </a:lnTo>
                  <a:lnTo>
                    <a:pt x="39913" y="230624"/>
                  </a:lnTo>
                  <a:lnTo>
                    <a:pt x="28916" y="226964"/>
                  </a:lnTo>
                  <a:lnTo>
                    <a:pt x="22400" y="223710"/>
                  </a:lnTo>
                  <a:lnTo>
                    <a:pt x="17513" y="219642"/>
                  </a:lnTo>
                  <a:lnTo>
                    <a:pt x="8960" y="202152"/>
                  </a:lnTo>
                  <a:lnTo>
                    <a:pt x="3258" y="197271"/>
                  </a:lnTo>
                  <a:lnTo>
                    <a:pt x="0" y="193204"/>
                  </a:lnTo>
                  <a:lnTo>
                    <a:pt x="1629" y="191170"/>
                  </a:lnTo>
                  <a:lnTo>
                    <a:pt x="25658" y="197678"/>
                  </a:lnTo>
                  <a:lnTo>
                    <a:pt x="32989" y="201745"/>
                  </a:lnTo>
                  <a:lnTo>
                    <a:pt x="35840" y="202152"/>
                  </a:lnTo>
                  <a:lnTo>
                    <a:pt x="37469" y="201745"/>
                  </a:lnTo>
                  <a:lnTo>
                    <a:pt x="39098" y="200525"/>
                  </a:lnTo>
                  <a:lnTo>
                    <a:pt x="40320" y="200119"/>
                  </a:lnTo>
                  <a:lnTo>
                    <a:pt x="44393" y="200119"/>
                  </a:lnTo>
                  <a:lnTo>
                    <a:pt x="48058" y="199712"/>
                  </a:lnTo>
                  <a:lnTo>
                    <a:pt x="52945" y="199712"/>
                  </a:lnTo>
                  <a:lnTo>
                    <a:pt x="58647" y="199305"/>
                  </a:lnTo>
                  <a:lnTo>
                    <a:pt x="65571" y="199305"/>
                  </a:lnTo>
                  <a:lnTo>
                    <a:pt x="72087" y="202152"/>
                  </a:lnTo>
                  <a:lnTo>
                    <a:pt x="73309" y="201339"/>
                  </a:lnTo>
                  <a:lnTo>
                    <a:pt x="74938" y="199305"/>
                  </a:lnTo>
                  <a:lnTo>
                    <a:pt x="76160" y="198085"/>
                  </a:lnTo>
                  <a:lnTo>
                    <a:pt x="79011" y="197271"/>
                  </a:lnTo>
                  <a:lnTo>
                    <a:pt x="83898" y="197271"/>
                  </a:lnTo>
                  <a:lnTo>
                    <a:pt x="94487" y="197678"/>
                  </a:lnTo>
                  <a:lnTo>
                    <a:pt x="101003" y="196051"/>
                  </a:lnTo>
                  <a:lnTo>
                    <a:pt x="109149" y="193204"/>
                  </a:lnTo>
                  <a:lnTo>
                    <a:pt x="119330" y="191170"/>
                  </a:lnTo>
                  <a:lnTo>
                    <a:pt x="122996" y="188730"/>
                  </a:lnTo>
                  <a:lnTo>
                    <a:pt x="122996" y="186289"/>
                  </a:lnTo>
                  <a:lnTo>
                    <a:pt x="121367" y="184662"/>
                  </a:lnTo>
                  <a:lnTo>
                    <a:pt x="121367" y="183035"/>
                  </a:lnTo>
                  <a:lnTo>
                    <a:pt x="122996" y="175307"/>
                  </a:lnTo>
                  <a:lnTo>
                    <a:pt x="122589" y="170019"/>
                  </a:lnTo>
                  <a:lnTo>
                    <a:pt x="124218" y="164325"/>
                  </a:lnTo>
                  <a:lnTo>
                    <a:pt x="125440" y="161885"/>
                  </a:lnTo>
                  <a:lnTo>
                    <a:pt x="129919" y="158224"/>
                  </a:lnTo>
                  <a:lnTo>
                    <a:pt x="132363" y="153750"/>
                  </a:lnTo>
                  <a:lnTo>
                    <a:pt x="135621" y="152123"/>
                  </a:lnTo>
                  <a:lnTo>
                    <a:pt x="136843" y="153343"/>
                  </a:lnTo>
                  <a:lnTo>
                    <a:pt x="136843" y="154563"/>
                  </a:lnTo>
                  <a:lnTo>
                    <a:pt x="141730" y="155377"/>
                  </a:lnTo>
                  <a:lnTo>
                    <a:pt x="146210" y="154156"/>
                  </a:lnTo>
                  <a:lnTo>
                    <a:pt x="150690" y="153343"/>
                  </a:lnTo>
                  <a:lnTo>
                    <a:pt x="153541" y="152529"/>
                  </a:lnTo>
                  <a:lnTo>
                    <a:pt x="154356" y="151716"/>
                  </a:lnTo>
                  <a:lnTo>
                    <a:pt x="154356" y="150902"/>
                  </a:lnTo>
                  <a:lnTo>
                    <a:pt x="151505" y="149682"/>
                  </a:lnTo>
                  <a:lnTo>
                    <a:pt x="151098" y="148869"/>
                  </a:lnTo>
                  <a:lnTo>
                    <a:pt x="152727" y="147242"/>
                  </a:lnTo>
                  <a:lnTo>
                    <a:pt x="159650" y="143581"/>
                  </a:lnTo>
                  <a:lnTo>
                    <a:pt x="160465" y="141547"/>
                  </a:lnTo>
                  <a:lnTo>
                    <a:pt x="162501" y="140734"/>
                  </a:lnTo>
                  <a:lnTo>
                    <a:pt x="164945" y="140734"/>
                  </a:lnTo>
                  <a:lnTo>
                    <a:pt x="171461" y="142768"/>
                  </a:lnTo>
                  <a:lnTo>
                    <a:pt x="171461" y="141547"/>
                  </a:lnTo>
                  <a:lnTo>
                    <a:pt x="170239" y="141141"/>
                  </a:lnTo>
                  <a:lnTo>
                    <a:pt x="171054" y="139514"/>
                  </a:lnTo>
                  <a:lnTo>
                    <a:pt x="172683" y="139514"/>
                  </a:lnTo>
                  <a:lnTo>
                    <a:pt x="175534" y="141547"/>
                  </a:lnTo>
                  <a:lnTo>
                    <a:pt x="175941" y="143174"/>
                  </a:lnTo>
                  <a:lnTo>
                    <a:pt x="177163" y="144801"/>
                  </a:lnTo>
                  <a:lnTo>
                    <a:pt x="179606" y="145615"/>
                  </a:lnTo>
                  <a:lnTo>
                    <a:pt x="180421" y="145615"/>
                  </a:lnTo>
                  <a:lnTo>
                    <a:pt x="188566" y="137073"/>
                  </a:lnTo>
                  <a:lnTo>
                    <a:pt x="188566" y="135853"/>
                  </a:lnTo>
                  <a:lnTo>
                    <a:pt x="187752" y="131379"/>
                  </a:lnTo>
                  <a:lnTo>
                    <a:pt x="186937" y="124057"/>
                  </a:lnTo>
                  <a:lnTo>
                    <a:pt x="187752" y="122837"/>
                  </a:lnTo>
                  <a:lnTo>
                    <a:pt x="188974" y="120803"/>
                  </a:lnTo>
                  <a:lnTo>
                    <a:pt x="190195" y="118770"/>
                  </a:lnTo>
                  <a:lnTo>
                    <a:pt x="191010" y="118770"/>
                  </a:lnTo>
                  <a:lnTo>
                    <a:pt x="191417" y="117143"/>
                  </a:lnTo>
                  <a:lnTo>
                    <a:pt x="191010" y="114702"/>
                  </a:lnTo>
                  <a:lnTo>
                    <a:pt x="191417" y="112668"/>
                  </a:lnTo>
                  <a:lnTo>
                    <a:pt x="193861" y="111855"/>
                  </a:lnTo>
                  <a:lnTo>
                    <a:pt x="194675" y="106160"/>
                  </a:lnTo>
                  <a:lnTo>
                    <a:pt x="199563" y="104940"/>
                  </a:lnTo>
                  <a:lnTo>
                    <a:pt x="202414" y="105347"/>
                  </a:lnTo>
                  <a:lnTo>
                    <a:pt x="206486" y="102093"/>
                  </a:lnTo>
                  <a:lnTo>
                    <a:pt x="209744" y="101280"/>
                  </a:lnTo>
                  <a:lnTo>
                    <a:pt x="211374" y="98839"/>
                  </a:lnTo>
                  <a:lnTo>
                    <a:pt x="211374" y="97212"/>
                  </a:lnTo>
                  <a:lnTo>
                    <a:pt x="209744" y="95178"/>
                  </a:lnTo>
                  <a:lnTo>
                    <a:pt x="207708" y="88670"/>
                  </a:lnTo>
                  <a:lnTo>
                    <a:pt x="206079" y="88670"/>
                  </a:lnTo>
                  <a:lnTo>
                    <a:pt x="203635" y="84603"/>
                  </a:lnTo>
                  <a:lnTo>
                    <a:pt x="203228" y="83383"/>
                  </a:lnTo>
                  <a:lnTo>
                    <a:pt x="203635" y="81349"/>
                  </a:lnTo>
                  <a:lnTo>
                    <a:pt x="205265" y="80129"/>
                  </a:lnTo>
                  <a:lnTo>
                    <a:pt x="206894" y="80942"/>
                  </a:lnTo>
                  <a:lnTo>
                    <a:pt x="214632" y="82569"/>
                  </a:lnTo>
                  <a:lnTo>
                    <a:pt x="219112" y="83383"/>
                  </a:lnTo>
                  <a:lnTo>
                    <a:pt x="223592" y="82163"/>
                  </a:lnTo>
                  <a:lnTo>
                    <a:pt x="226035" y="80942"/>
                  </a:lnTo>
                  <a:lnTo>
                    <a:pt x="228886" y="76875"/>
                  </a:lnTo>
                  <a:lnTo>
                    <a:pt x="228886" y="73621"/>
                  </a:lnTo>
                  <a:lnTo>
                    <a:pt x="230515" y="72401"/>
                  </a:lnTo>
                  <a:lnTo>
                    <a:pt x="228886" y="71180"/>
                  </a:lnTo>
                  <a:lnTo>
                    <a:pt x="227257" y="70367"/>
                  </a:lnTo>
                  <a:lnTo>
                    <a:pt x="227257" y="67926"/>
                  </a:lnTo>
                  <a:lnTo>
                    <a:pt x="228479" y="66300"/>
                  </a:lnTo>
                  <a:lnTo>
                    <a:pt x="230108" y="63452"/>
                  </a:lnTo>
                  <a:lnTo>
                    <a:pt x="232959" y="59792"/>
                  </a:lnTo>
                  <a:lnTo>
                    <a:pt x="236624" y="57351"/>
                  </a:lnTo>
                  <a:lnTo>
                    <a:pt x="239068" y="54097"/>
                  </a:lnTo>
                  <a:lnTo>
                    <a:pt x="240697" y="51250"/>
                  </a:lnTo>
                  <a:lnTo>
                    <a:pt x="240697" y="48809"/>
                  </a:lnTo>
                  <a:lnTo>
                    <a:pt x="239475" y="47183"/>
                  </a:lnTo>
                  <a:lnTo>
                    <a:pt x="239475" y="46369"/>
                  </a:lnTo>
                  <a:lnTo>
                    <a:pt x="241512" y="42708"/>
                  </a:lnTo>
                  <a:lnTo>
                    <a:pt x="241512" y="42302"/>
                  </a:lnTo>
                  <a:lnTo>
                    <a:pt x="239475" y="38234"/>
                  </a:lnTo>
                  <a:lnTo>
                    <a:pt x="238253" y="32946"/>
                  </a:lnTo>
                  <a:lnTo>
                    <a:pt x="235403" y="29692"/>
                  </a:lnTo>
                  <a:lnTo>
                    <a:pt x="232144" y="27252"/>
                  </a:lnTo>
                  <a:lnTo>
                    <a:pt x="231737" y="26845"/>
                  </a:lnTo>
                  <a:lnTo>
                    <a:pt x="232144" y="24405"/>
                  </a:lnTo>
                  <a:lnTo>
                    <a:pt x="233773" y="22778"/>
                  </a:lnTo>
                  <a:lnTo>
                    <a:pt x="240697" y="17490"/>
                  </a:lnTo>
                  <a:lnTo>
                    <a:pt x="240697" y="15456"/>
                  </a:lnTo>
                  <a:lnTo>
                    <a:pt x="241104" y="14643"/>
                  </a:lnTo>
                  <a:lnTo>
                    <a:pt x="243141" y="14643"/>
                  </a:lnTo>
                  <a:lnTo>
                    <a:pt x="245177" y="15863"/>
                  </a:lnTo>
                  <a:lnTo>
                    <a:pt x="246399" y="15456"/>
                  </a:lnTo>
                  <a:lnTo>
                    <a:pt x="245992" y="13829"/>
                  </a:lnTo>
                  <a:lnTo>
                    <a:pt x="246399" y="13016"/>
                  </a:lnTo>
                  <a:lnTo>
                    <a:pt x="250472" y="11796"/>
                  </a:lnTo>
                  <a:lnTo>
                    <a:pt x="252101" y="10169"/>
                  </a:lnTo>
                  <a:lnTo>
                    <a:pt x="252101" y="9355"/>
                  </a:lnTo>
                  <a:lnTo>
                    <a:pt x="254137" y="8949"/>
                  </a:lnTo>
                  <a:lnTo>
                    <a:pt x="255766" y="7728"/>
                  </a:lnTo>
                  <a:lnTo>
                    <a:pt x="259024" y="7322"/>
                  </a:lnTo>
                  <a:lnTo>
                    <a:pt x="262690" y="4881"/>
                  </a:lnTo>
                  <a:lnTo>
                    <a:pt x="265541" y="4881"/>
                  </a:lnTo>
                  <a:lnTo>
                    <a:pt x="269613" y="2847"/>
                  </a:lnTo>
                  <a:lnTo>
                    <a:pt x="271242" y="3254"/>
                  </a:lnTo>
                  <a:lnTo>
                    <a:pt x="285497" y="2441"/>
                  </a:lnTo>
                  <a:lnTo>
                    <a:pt x="287126" y="2847"/>
                  </a:lnTo>
                  <a:lnTo>
                    <a:pt x="289977" y="2441"/>
                  </a:lnTo>
                  <a:lnTo>
                    <a:pt x="295679" y="4474"/>
                  </a:lnTo>
                  <a:lnTo>
                    <a:pt x="297715" y="4474"/>
                  </a:lnTo>
                  <a:lnTo>
                    <a:pt x="300158" y="2441"/>
                  </a:lnTo>
                  <a:lnTo>
                    <a:pt x="301788" y="2441"/>
                  </a:lnTo>
                  <a:lnTo>
                    <a:pt x="303824" y="814"/>
                  </a:lnTo>
                  <a:lnTo>
                    <a:pt x="307489" y="1627"/>
                  </a:lnTo>
                  <a:close/>
                  <a:moveTo>
                    <a:pt x="308304" y="0"/>
                  </a:moveTo>
                  <a:lnTo>
                    <a:pt x="308027" y="553"/>
                  </a:lnTo>
                  <a:lnTo>
                    <a:pt x="307489" y="40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4" name="Freeform 101">
              <a:extLst>
                <a:ext uri="{FF2B5EF4-FFF2-40B4-BE49-F238E27FC236}">
                  <a16:creationId xmlns:a16="http://schemas.microsoft.com/office/drawing/2014/main" id="{EDC64EAF-14A9-1EFD-A80C-0F8952A98B64}"/>
                </a:ext>
              </a:extLst>
            </p:cNvPr>
            <p:cNvSpPr>
              <a:spLocks noChangeAspect="1"/>
            </p:cNvSpPr>
            <p:nvPr/>
          </p:nvSpPr>
          <p:spPr bwMode="gray">
            <a:xfrm>
              <a:off x="6568238" y="3878872"/>
              <a:ext cx="75427" cy="40771"/>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5" name="Freeform 102">
              <a:extLst>
                <a:ext uri="{FF2B5EF4-FFF2-40B4-BE49-F238E27FC236}">
                  <a16:creationId xmlns:a16="http://schemas.microsoft.com/office/drawing/2014/main" id="{72740058-9E99-970D-15BE-4E4B23447EE3}"/>
                </a:ext>
              </a:extLst>
            </p:cNvPr>
            <p:cNvSpPr>
              <a:spLocks noChangeAspect="1"/>
            </p:cNvSpPr>
            <p:nvPr/>
          </p:nvSpPr>
          <p:spPr bwMode="gray">
            <a:xfrm>
              <a:off x="6374574" y="3827908"/>
              <a:ext cx="179394" cy="99890"/>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6" name="Freeform 103">
              <a:extLst>
                <a:ext uri="{FF2B5EF4-FFF2-40B4-BE49-F238E27FC236}">
                  <a16:creationId xmlns:a16="http://schemas.microsoft.com/office/drawing/2014/main" id="{6D5B1846-6C4D-04BD-362C-AAFBD401D83E}"/>
                </a:ext>
              </a:extLst>
            </p:cNvPr>
            <p:cNvSpPr>
              <a:spLocks noChangeAspect="1"/>
            </p:cNvSpPr>
            <p:nvPr/>
          </p:nvSpPr>
          <p:spPr bwMode="gray">
            <a:xfrm>
              <a:off x="6547853" y="3923720"/>
              <a:ext cx="106005" cy="136584"/>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7" name="Freeform 104">
              <a:extLst>
                <a:ext uri="{FF2B5EF4-FFF2-40B4-BE49-F238E27FC236}">
                  <a16:creationId xmlns:a16="http://schemas.microsoft.com/office/drawing/2014/main" id="{F78C2FF8-24E7-E45D-F455-2D0032448221}"/>
                </a:ext>
              </a:extLst>
            </p:cNvPr>
            <p:cNvSpPr>
              <a:spLocks noChangeAspect="1"/>
            </p:cNvSpPr>
            <p:nvPr/>
          </p:nvSpPr>
          <p:spPr bwMode="gray">
            <a:xfrm>
              <a:off x="6366420" y="4315125"/>
              <a:ext cx="46887" cy="87658"/>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28" name="Freeform 105">
              <a:extLst>
                <a:ext uri="{FF2B5EF4-FFF2-40B4-BE49-F238E27FC236}">
                  <a16:creationId xmlns:a16="http://schemas.microsoft.com/office/drawing/2014/main" id="{72CA2D0B-33D0-82E1-48FB-59118B277564}"/>
                </a:ext>
              </a:extLst>
            </p:cNvPr>
            <p:cNvSpPr>
              <a:spLocks noChangeAspect="1"/>
            </p:cNvSpPr>
            <p:nvPr/>
          </p:nvSpPr>
          <p:spPr bwMode="gray">
            <a:xfrm>
              <a:off x="7269505" y="3954299"/>
              <a:ext cx="38733" cy="81543"/>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29" name="Group 106">
              <a:extLst>
                <a:ext uri="{FF2B5EF4-FFF2-40B4-BE49-F238E27FC236}">
                  <a16:creationId xmlns:a16="http://schemas.microsoft.com/office/drawing/2014/main" id="{3E4908D4-0A69-90BA-4628-1DFEBB2F02E4}"/>
                </a:ext>
              </a:extLst>
            </p:cNvPr>
            <p:cNvGrpSpPr>
              <a:grpSpLocks noChangeAspect="1"/>
            </p:cNvGrpSpPr>
            <p:nvPr/>
          </p:nvGrpSpPr>
          <p:grpSpPr bwMode="gray">
            <a:xfrm>
              <a:off x="7483554" y="3397771"/>
              <a:ext cx="362864" cy="411790"/>
              <a:chOff x="3938" y="1929"/>
              <a:chExt cx="178" cy="202"/>
            </a:xfrm>
            <a:grpFill/>
          </p:grpSpPr>
          <p:sp>
            <p:nvSpPr>
              <p:cNvPr id="728" name="Freeform 107">
                <a:extLst>
                  <a:ext uri="{FF2B5EF4-FFF2-40B4-BE49-F238E27FC236}">
                    <a16:creationId xmlns:a16="http://schemas.microsoft.com/office/drawing/2014/main" id="{2F97FBFF-6A09-BB93-01F2-024A2B8490F4}"/>
                  </a:ext>
                </a:extLst>
              </p:cNvPr>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9" name="Freeform 108">
                <a:extLst>
                  <a:ext uri="{FF2B5EF4-FFF2-40B4-BE49-F238E27FC236}">
                    <a16:creationId xmlns:a16="http://schemas.microsoft.com/office/drawing/2014/main" id="{2CC1F21B-C0C1-38E1-676D-895EB2527E75}"/>
                  </a:ext>
                </a:extLst>
              </p:cNvPr>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0" name="Freeform 109">
                <a:extLst>
                  <a:ext uri="{FF2B5EF4-FFF2-40B4-BE49-F238E27FC236}">
                    <a16:creationId xmlns:a16="http://schemas.microsoft.com/office/drawing/2014/main" id="{AD7C56C1-CA4C-E397-D6E1-28B149E36A2C}"/>
                  </a:ext>
                </a:extLst>
              </p:cNvPr>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31" name="Freeform 110">
                <a:extLst>
                  <a:ext uri="{FF2B5EF4-FFF2-40B4-BE49-F238E27FC236}">
                    <a16:creationId xmlns:a16="http://schemas.microsoft.com/office/drawing/2014/main" id="{5F99B831-932E-F7A4-0D2A-5757C7422534}"/>
                  </a:ext>
                </a:extLst>
              </p:cNvPr>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30" name="Freeform 111">
              <a:extLst>
                <a:ext uri="{FF2B5EF4-FFF2-40B4-BE49-F238E27FC236}">
                  <a16:creationId xmlns:a16="http://schemas.microsoft.com/office/drawing/2014/main" id="{A378E6A5-2446-020C-F04C-4B896B75ED79}"/>
                </a:ext>
              </a:extLst>
            </p:cNvPr>
            <p:cNvSpPr>
              <a:spLocks noChangeAspect="1"/>
            </p:cNvSpPr>
            <p:nvPr/>
          </p:nvSpPr>
          <p:spPr bwMode="gray">
            <a:xfrm>
              <a:off x="7404049" y="3605705"/>
              <a:ext cx="77465" cy="116199"/>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1" name="Freeform 112">
              <a:extLst>
                <a:ext uri="{FF2B5EF4-FFF2-40B4-BE49-F238E27FC236}">
                  <a16:creationId xmlns:a16="http://schemas.microsoft.com/office/drawing/2014/main" id="{299CF425-51FC-280F-AEBB-624590121892}"/>
                </a:ext>
              </a:extLst>
            </p:cNvPr>
            <p:cNvSpPr>
              <a:spLocks noChangeAspect="1"/>
            </p:cNvSpPr>
            <p:nvPr/>
          </p:nvSpPr>
          <p:spPr bwMode="gray">
            <a:xfrm>
              <a:off x="6547852" y="3169452"/>
              <a:ext cx="707383" cy="346556"/>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2" name="Freeform 113">
              <a:extLst>
                <a:ext uri="{FF2B5EF4-FFF2-40B4-BE49-F238E27FC236}">
                  <a16:creationId xmlns:a16="http://schemas.microsoft.com/office/drawing/2014/main" id="{1E14B88D-55ED-AA2A-BD40-484EAD72D645}"/>
                </a:ext>
              </a:extLst>
            </p:cNvPr>
            <p:cNvSpPr>
              <a:spLocks noChangeAspect="1"/>
            </p:cNvSpPr>
            <p:nvPr/>
          </p:nvSpPr>
          <p:spPr bwMode="gray">
            <a:xfrm>
              <a:off x="7012645" y="4076613"/>
              <a:ext cx="53003" cy="46888"/>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3" name="Freeform 114">
              <a:extLst>
                <a:ext uri="{FF2B5EF4-FFF2-40B4-BE49-F238E27FC236}">
                  <a16:creationId xmlns:a16="http://schemas.microsoft.com/office/drawing/2014/main" id="{5728C1F2-97BD-6790-ED64-78702BA5E2D7}"/>
                </a:ext>
              </a:extLst>
            </p:cNvPr>
            <p:cNvSpPr>
              <a:spLocks noChangeAspect="1"/>
            </p:cNvSpPr>
            <p:nvPr/>
          </p:nvSpPr>
          <p:spPr bwMode="gray">
            <a:xfrm>
              <a:off x="6229836" y="3122564"/>
              <a:ext cx="1369917" cy="952011"/>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4" name="Freeform 115">
              <a:extLst>
                <a:ext uri="{FF2B5EF4-FFF2-40B4-BE49-F238E27FC236}">
                  <a16:creationId xmlns:a16="http://schemas.microsoft.com/office/drawing/2014/main" id="{B8B0C070-1306-012D-CD59-87D4FBEDC3DD}"/>
                </a:ext>
              </a:extLst>
            </p:cNvPr>
            <p:cNvSpPr>
              <a:spLocks noChangeAspect="1"/>
            </p:cNvSpPr>
            <p:nvPr/>
          </p:nvSpPr>
          <p:spPr bwMode="gray">
            <a:xfrm>
              <a:off x="7365317" y="3475236"/>
              <a:ext cx="140662" cy="154931"/>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35" name="Group 116">
              <a:extLst>
                <a:ext uri="{FF2B5EF4-FFF2-40B4-BE49-F238E27FC236}">
                  <a16:creationId xmlns:a16="http://schemas.microsoft.com/office/drawing/2014/main" id="{457BDDCC-EE86-E044-ABE3-3E485FC890D0}"/>
                </a:ext>
              </a:extLst>
            </p:cNvPr>
            <p:cNvGrpSpPr>
              <a:grpSpLocks noChangeAspect="1"/>
            </p:cNvGrpSpPr>
            <p:nvPr/>
          </p:nvGrpSpPr>
          <p:grpSpPr bwMode="gray">
            <a:xfrm>
              <a:off x="5020966" y="1422400"/>
              <a:ext cx="3818234" cy="2103800"/>
              <a:chOff x="2730" y="960"/>
              <a:chExt cx="1873" cy="1032"/>
            </a:xfrm>
            <a:grpFill/>
          </p:grpSpPr>
          <p:grpSp>
            <p:nvGrpSpPr>
              <p:cNvPr id="711" name="Group 117">
                <a:extLst>
                  <a:ext uri="{FF2B5EF4-FFF2-40B4-BE49-F238E27FC236}">
                    <a16:creationId xmlns:a16="http://schemas.microsoft.com/office/drawing/2014/main" id="{7C567446-8F39-256D-E53F-80ABD1900E49}"/>
                  </a:ext>
                </a:extLst>
              </p:cNvPr>
              <p:cNvGrpSpPr>
                <a:grpSpLocks noChangeAspect="1"/>
              </p:cNvGrpSpPr>
              <p:nvPr/>
            </p:nvGrpSpPr>
            <p:grpSpPr bwMode="gray">
              <a:xfrm>
                <a:off x="3044" y="960"/>
                <a:ext cx="1473" cy="481"/>
                <a:chOff x="3044" y="960"/>
                <a:chExt cx="1473" cy="481"/>
              </a:xfrm>
              <a:grpFill/>
            </p:grpSpPr>
            <p:sp>
              <p:nvSpPr>
                <p:cNvPr id="715" name="Freeform 118">
                  <a:extLst>
                    <a:ext uri="{FF2B5EF4-FFF2-40B4-BE49-F238E27FC236}">
                      <a16:creationId xmlns:a16="http://schemas.microsoft.com/office/drawing/2014/main" id="{B34A3EDE-C92F-2CDC-8E68-F84A7B33ECFE}"/>
                    </a:ext>
                  </a:extLst>
                </p:cNvPr>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6" name="Freeform 119">
                  <a:extLst>
                    <a:ext uri="{FF2B5EF4-FFF2-40B4-BE49-F238E27FC236}">
                      <a16:creationId xmlns:a16="http://schemas.microsoft.com/office/drawing/2014/main" id="{20053C99-3B31-BBFC-3BE4-CD0AF2E5E911}"/>
                    </a:ext>
                  </a:extLst>
                </p:cNvPr>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7" name="Freeform 120">
                  <a:extLst>
                    <a:ext uri="{FF2B5EF4-FFF2-40B4-BE49-F238E27FC236}">
                      <a16:creationId xmlns:a16="http://schemas.microsoft.com/office/drawing/2014/main" id="{FF06C809-F216-0470-EDFD-3E57DC501A4D}"/>
                    </a:ext>
                  </a:extLst>
                </p:cNvPr>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8" name="Freeform 121">
                  <a:extLst>
                    <a:ext uri="{FF2B5EF4-FFF2-40B4-BE49-F238E27FC236}">
                      <a16:creationId xmlns:a16="http://schemas.microsoft.com/office/drawing/2014/main" id="{276E9EC8-305A-BA4A-389D-387CDAA4687F}"/>
                    </a:ext>
                  </a:extLst>
                </p:cNvPr>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9" name="Freeform 122">
                  <a:extLst>
                    <a:ext uri="{FF2B5EF4-FFF2-40B4-BE49-F238E27FC236}">
                      <a16:creationId xmlns:a16="http://schemas.microsoft.com/office/drawing/2014/main" id="{3A9A806B-5C17-B002-5210-7D36FCB1F6FB}"/>
                    </a:ext>
                  </a:extLst>
                </p:cNvPr>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0" name="Freeform 123">
                  <a:extLst>
                    <a:ext uri="{FF2B5EF4-FFF2-40B4-BE49-F238E27FC236}">
                      <a16:creationId xmlns:a16="http://schemas.microsoft.com/office/drawing/2014/main" id="{81175F30-1735-146C-A159-FC342D36599D}"/>
                    </a:ext>
                  </a:extLst>
                </p:cNvPr>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1" name="Freeform 124">
                  <a:extLst>
                    <a:ext uri="{FF2B5EF4-FFF2-40B4-BE49-F238E27FC236}">
                      <a16:creationId xmlns:a16="http://schemas.microsoft.com/office/drawing/2014/main" id="{1DA75D5E-D351-D79A-9D84-EE1B9AF57F45}"/>
                    </a:ext>
                  </a:extLst>
                </p:cNvPr>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2" name="Freeform 125">
                  <a:extLst>
                    <a:ext uri="{FF2B5EF4-FFF2-40B4-BE49-F238E27FC236}">
                      <a16:creationId xmlns:a16="http://schemas.microsoft.com/office/drawing/2014/main" id="{F60E36FA-1C1A-46DF-A2A5-197BA913ECAC}"/>
                    </a:ext>
                  </a:extLst>
                </p:cNvPr>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3" name="Freeform 126">
                  <a:extLst>
                    <a:ext uri="{FF2B5EF4-FFF2-40B4-BE49-F238E27FC236}">
                      <a16:creationId xmlns:a16="http://schemas.microsoft.com/office/drawing/2014/main" id="{6077F9A3-09F8-93A3-7C97-A76691626BC7}"/>
                    </a:ext>
                  </a:extLst>
                </p:cNvPr>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4" name="Freeform 127">
                  <a:extLst>
                    <a:ext uri="{FF2B5EF4-FFF2-40B4-BE49-F238E27FC236}">
                      <a16:creationId xmlns:a16="http://schemas.microsoft.com/office/drawing/2014/main" id="{6B48EB67-3371-4FCB-8CCA-AF5CC7AB1004}"/>
                    </a:ext>
                  </a:extLst>
                </p:cNvPr>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5" name="Freeform 128">
                  <a:extLst>
                    <a:ext uri="{FF2B5EF4-FFF2-40B4-BE49-F238E27FC236}">
                      <a16:creationId xmlns:a16="http://schemas.microsoft.com/office/drawing/2014/main" id="{EB8C96C1-183C-5E5C-39BA-772BA6FAD3FB}"/>
                    </a:ext>
                  </a:extLst>
                </p:cNvPr>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6" name="Freeform 129">
                  <a:extLst>
                    <a:ext uri="{FF2B5EF4-FFF2-40B4-BE49-F238E27FC236}">
                      <a16:creationId xmlns:a16="http://schemas.microsoft.com/office/drawing/2014/main" id="{7BDEF125-F34A-D214-843F-7699C796A714}"/>
                    </a:ext>
                  </a:extLst>
                </p:cNvPr>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27" name="Freeform 130">
                  <a:extLst>
                    <a:ext uri="{FF2B5EF4-FFF2-40B4-BE49-F238E27FC236}">
                      <a16:creationId xmlns:a16="http://schemas.microsoft.com/office/drawing/2014/main" id="{4A6BF511-0249-AA19-948F-4CFCFA7A7112}"/>
                    </a:ext>
                  </a:extLst>
                </p:cNvPr>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712" name="Freeform 131">
                <a:extLst>
                  <a:ext uri="{FF2B5EF4-FFF2-40B4-BE49-F238E27FC236}">
                    <a16:creationId xmlns:a16="http://schemas.microsoft.com/office/drawing/2014/main" id="{B16A9D01-96C8-0822-6E89-97A53FE31A9B}"/>
                  </a:ext>
                </a:extLst>
              </p:cNvPr>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3" name="Freeform 132">
                <a:extLst>
                  <a:ext uri="{FF2B5EF4-FFF2-40B4-BE49-F238E27FC236}">
                    <a16:creationId xmlns:a16="http://schemas.microsoft.com/office/drawing/2014/main" id="{6DAF3202-5A8F-AD62-6D41-8204AB05A2B2}"/>
                  </a:ext>
                </a:extLst>
              </p:cNvPr>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4" name="Freeform 133">
                <a:extLst>
                  <a:ext uri="{FF2B5EF4-FFF2-40B4-BE49-F238E27FC236}">
                    <a16:creationId xmlns:a16="http://schemas.microsoft.com/office/drawing/2014/main" id="{DE2FAD49-631E-C59C-8806-5C9ACA800390}"/>
                  </a:ext>
                </a:extLst>
              </p:cNvPr>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nvGrpSpPr>
            <p:cNvPr id="436" name="Group 135">
              <a:extLst>
                <a:ext uri="{FF2B5EF4-FFF2-40B4-BE49-F238E27FC236}">
                  <a16:creationId xmlns:a16="http://schemas.microsoft.com/office/drawing/2014/main" id="{6E6D3E85-0AE8-A007-6A9E-E5814C9F9F91}"/>
                </a:ext>
              </a:extLst>
            </p:cNvPr>
            <p:cNvGrpSpPr>
              <a:grpSpLocks noChangeAspect="1"/>
            </p:cNvGrpSpPr>
            <p:nvPr/>
          </p:nvGrpSpPr>
          <p:grpSpPr bwMode="gray">
            <a:xfrm>
              <a:off x="5167744" y="3499699"/>
              <a:ext cx="831734" cy="752231"/>
              <a:chOff x="2802" y="1979"/>
              <a:chExt cx="408" cy="369"/>
            </a:xfrm>
            <a:grpFill/>
          </p:grpSpPr>
          <p:sp>
            <p:nvSpPr>
              <p:cNvPr id="682" name="Freeform 136">
                <a:extLst>
                  <a:ext uri="{FF2B5EF4-FFF2-40B4-BE49-F238E27FC236}">
                    <a16:creationId xmlns:a16="http://schemas.microsoft.com/office/drawing/2014/main" id="{AE4F5C11-7C67-D8BB-5FF2-A7B89DD91387}"/>
                  </a:ext>
                </a:extLst>
              </p:cNvPr>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683" name="Group 137">
                <a:extLst>
                  <a:ext uri="{FF2B5EF4-FFF2-40B4-BE49-F238E27FC236}">
                    <a16:creationId xmlns:a16="http://schemas.microsoft.com/office/drawing/2014/main" id="{3B1E870F-A438-6EFF-D7BA-C4303ACB8FAB}"/>
                  </a:ext>
                </a:extLst>
              </p:cNvPr>
              <p:cNvGrpSpPr>
                <a:grpSpLocks noChangeAspect="1"/>
              </p:cNvGrpSpPr>
              <p:nvPr/>
            </p:nvGrpSpPr>
            <p:grpSpPr bwMode="gray">
              <a:xfrm>
                <a:off x="2889" y="2101"/>
                <a:ext cx="17" cy="51"/>
                <a:chOff x="2889" y="2101"/>
                <a:chExt cx="17" cy="51"/>
              </a:xfrm>
              <a:grpFill/>
            </p:grpSpPr>
            <p:sp>
              <p:nvSpPr>
                <p:cNvPr id="708" name="Freeform 138">
                  <a:extLst>
                    <a:ext uri="{FF2B5EF4-FFF2-40B4-BE49-F238E27FC236}">
                      <a16:creationId xmlns:a16="http://schemas.microsoft.com/office/drawing/2014/main" id="{B1CE0339-D006-3A5A-8304-4A27184764D3}"/>
                    </a:ext>
                  </a:extLst>
                </p:cNvPr>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09" name="Freeform 139">
                  <a:extLst>
                    <a:ext uri="{FF2B5EF4-FFF2-40B4-BE49-F238E27FC236}">
                      <a16:creationId xmlns:a16="http://schemas.microsoft.com/office/drawing/2014/main" id="{76FD1AB9-681F-4188-09A3-2EDB87F06C5C}"/>
                    </a:ext>
                  </a:extLst>
                </p:cNvPr>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10" name="Freeform 140">
                  <a:extLst>
                    <a:ext uri="{FF2B5EF4-FFF2-40B4-BE49-F238E27FC236}">
                      <a16:creationId xmlns:a16="http://schemas.microsoft.com/office/drawing/2014/main" id="{ADA5F73E-F115-09E8-E662-8F8350631B45}"/>
                    </a:ext>
                  </a:extLst>
                </p:cNvPr>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684" name="Freeform 141">
                <a:extLst>
                  <a:ext uri="{FF2B5EF4-FFF2-40B4-BE49-F238E27FC236}">
                    <a16:creationId xmlns:a16="http://schemas.microsoft.com/office/drawing/2014/main" id="{BECCC574-829E-CF15-54C4-63D4937BB60C}"/>
                  </a:ext>
                </a:extLst>
              </p:cNvPr>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685" name="Group 142">
                <a:extLst>
                  <a:ext uri="{FF2B5EF4-FFF2-40B4-BE49-F238E27FC236}">
                    <a16:creationId xmlns:a16="http://schemas.microsoft.com/office/drawing/2014/main" id="{5F598AC3-C679-7F99-BBF1-BA21771834B6}"/>
                  </a:ext>
                </a:extLst>
              </p:cNvPr>
              <p:cNvGrpSpPr>
                <a:grpSpLocks noChangeAspect="1"/>
              </p:cNvGrpSpPr>
              <p:nvPr/>
            </p:nvGrpSpPr>
            <p:grpSpPr bwMode="gray">
              <a:xfrm>
                <a:off x="2896" y="2116"/>
                <a:ext cx="231" cy="189"/>
                <a:chOff x="2896" y="2116"/>
                <a:chExt cx="231" cy="189"/>
              </a:xfrm>
              <a:grpFill/>
            </p:grpSpPr>
            <p:sp>
              <p:nvSpPr>
                <p:cNvPr id="706" name="Freeform 143">
                  <a:extLst>
                    <a:ext uri="{FF2B5EF4-FFF2-40B4-BE49-F238E27FC236}">
                      <a16:creationId xmlns:a16="http://schemas.microsoft.com/office/drawing/2014/main" id="{5744D208-169A-DA5A-B03D-B532DF19606C}"/>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07" name="Freeform 144">
                  <a:extLst>
                    <a:ext uri="{FF2B5EF4-FFF2-40B4-BE49-F238E27FC236}">
                      <a16:creationId xmlns:a16="http://schemas.microsoft.com/office/drawing/2014/main" id="{E024305A-FFEF-308C-1088-4DD788F1D3E7}"/>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nvGrpSpPr>
              <p:cNvPr id="686" name="Group 145">
                <a:extLst>
                  <a:ext uri="{FF2B5EF4-FFF2-40B4-BE49-F238E27FC236}">
                    <a16:creationId xmlns:a16="http://schemas.microsoft.com/office/drawing/2014/main" id="{C608EF8B-9830-A5DF-A908-3145279C81EC}"/>
                  </a:ext>
                </a:extLst>
              </p:cNvPr>
              <p:cNvGrpSpPr>
                <a:grpSpLocks noChangeAspect="1"/>
              </p:cNvGrpSpPr>
              <p:nvPr/>
            </p:nvGrpSpPr>
            <p:grpSpPr bwMode="gray">
              <a:xfrm>
                <a:off x="2984" y="2276"/>
                <a:ext cx="114" cy="72"/>
                <a:chOff x="2984" y="2276"/>
                <a:chExt cx="114" cy="72"/>
              </a:xfrm>
              <a:grpFill/>
            </p:grpSpPr>
            <p:sp>
              <p:nvSpPr>
                <p:cNvPr id="704" name="Freeform 146">
                  <a:extLst>
                    <a:ext uri="{FF2B5EF4-FFF2-40B4-BE49-F238E27FC236}">
                      <a16:creationId xmlns:a16="http://schemas.microsoft.com/office/drawing/2014/main" id="{7E86441D-EBFD-E9F3-2742-131EF763BBE3}"/>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05" name="Freeform 147">
                  <a:extLst>
                    <a:ext uri="{FF2B5EF4-FFF2-40B4-BE49-F238E27FC236}">
                      <a16:creationId xmlns:a16="http://schemas.microsoft.com/office/drawing/2014/main" id="{4B0CE49D-2BB8-BEAC-4CD9-F757B0710308}"/>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687" name="Freeform 148">
                <a:extLst>
                  <a:ext uri="{FF2B5EF4-FFF2-40B4-BE49-F238E27FC236}">
                    <a16:creationId xmlns:a16="http://schemas.microsoft.com/office/drawing/2014/main" id="{F30CC0C3-5DD0-5258-A79B-2CAD825F9E90}"/>
                  </a:ext>
                </a:extLst>
              </p:cNvPr>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688" name="Group 149">
                <a:extLst>
                  <a:ext uri="{FF2B5EF4-FFF2-40B4-BE49-F238E27FC236}">
                    <a16:creationId xmlns:a16="http://schemas.microsoft.com/office/drawing/2014/main" id="{ED49A84E-E30E-42B0-AA77-9BB088A790E3}"/>
                  </a:ext>
                </a:extLst>
              </p:cNvPr>
              <p:cNvGrpSpPr>
                <a:grpSpLocks noChangeAspect="1"/>
              </p:cNvGrpSpPr>
              <p:nvPr/>
            </p:nvGrpSpPr>
            <p:grpSpPr bwMode="gray">
              <a:xfrm>
                <a:off x="3086" y="2189"/>
                <a:ext cx="85" cy="114"/>
                <a:chOff x="3086" y="2189"/>
                <a:chExt cx="85" cy="114"/>
              </a:xfrm>
              <a:grpFill/>
            </p:grpSpPr>
            <p:sp>
              <p:nvSpPr>
                <p:cNvPr id="702" name="Freeform 150">
                  <a:extLst>
                    <a:ext uri="{FF2B5EF4-FFF2-40B4-BE49-F238E27FC236}">
                      <a16:creationId xmlns:a16="http://schemas.microsoft.com/office/drawing/2014/main" id="{F13B2154-E5B9-153B-B27F-03EE340BC581}"/>
                    </a:ext>
                  </a:extLst>
                </p:cNvPr>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03" name="Freeform 151">
                  <a:extLst>
                    <a:ext uri="{FF2B5EF4-FFF2-40B4-BE49-F238E27FC236}">
                      <a16:creationId xmlns:a16="http://schemas.microsoft.com/office/drawing/2014/main" id="{93281259-9AA8-6F5D-B3CE-DB2DBF7B0939}"/>
                    </a:ext>
                  </a:extLst>
                </p:cNvPr>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689" name="Freeform 152">
                <a:extLst>
                  <a:ext uri="{FF2B5EF4-FFF2-40B4-BE49-F238E27FC236}">
                    <a16:creationId xmlns:a16="http://schemas.microsoft.com/office/drawing/2014/main" id="{06D4309E-70D6-44B3-1A6D-208857C85399}"/>
                  </a:ext>
                </a:extLst>
              </p:cNvPr>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690" name="Group 153">
                <a:extLst>
                  <a:ext uri="{FF2B5EF4-FFF2-40B4-BE49-F238E27FC236}">
                    <a16:creationId xmlns:a16="http://schemas.microsoft.com/office/drawing/2014/main" id="{9C67038E-A88F-FD7C-2A76-B71ADACD8246}"/>
                  </a:ext>
                </a:extLst>
              </p:cNvPr>
              <p:cNvGrpSpPr>
                <a:grpSpLocks noChangeAspect="1"/>
              </p:cNvGrpSpPr>
              <p:nvPr/>
            </p:nvGrpSpPr>
            <p:grpSpPr bwMode="gray">
              <a:xfrm>
                <a:off x="3000" y="2012"/>
                <a:ext cx="210" cy="192"/>
                <a:chOff x="3000" y="2012"/>
                <a:chExt cx="210" cy="192"/>
              </a:xfrm>
              <a:grpFill/>
            </p:grpSpPr>
            <p:sp>
              <p:nvSpPr>
                <p:cNvPr id="700" name="Freeform 154">
                  <a:extLst>
                    <a:ext uri="{FF2B5EF4-FFF2-40B4-BE49-F238E27FC236}">
                      <a16:creationId xmlns:a16="http://schemas.microsoft.com/office/drawing/2014/main" id="{6F5D4654-66E1-87F2-CEF1-C479C2FF2BBB}"/>
                    </a:ext>
                  </a:extLst>
                </p:cNvPr>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701" name="Freeform 155">
                  <a:extLst>
                    <a:ext uri="{FF2B5EF4-FFF2-40B4-BE49-F238E27FC236}">
                      <a16:creationId xmlns:a16="http://schemas.microsoft.com/office/drawing/2014/main" id="{6F6A85A8-E029-8BA0-1E2F-56D1039A1794}"/>
                    </a:ext>
                  </a:extLst>
                </p:cNvPr>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691" name="Freeform 156">
                <a:extLst>
                  <a:ext uri="{FF2B5EF4-FFF2-40B4-BE49-F238E27FC236}">
                    <a16:creationId xmlns:a16="http://schemas.microsoft.com/office/drawing/2014/main" id="{676553EA-5FA1-3E7F-CDEE-96700320D8A0}"/>
                  </a:ext>
                </a:extLst>
              </p:cNvPr>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92" name="Freeform 157">
                <a:extLst>
                  <a:ext uri="{FF2B5EF4-FFF2-40B4-BE49-F238E27FC236}">
                    <a16:creationId xmlns:a16="http://schemas.microsoft.com/office/drawing/2014/main" id="{C0B392CD-9F94-DD7E-FAC9-527C26BE4087}"/>
                  </a:ext>
                </a:extLst>
              </p:cNvPr>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93" name="Freeform 158">
                <a:extLst>
                  <a:ext uri="{FF2B5EF4-FFF2-40B4-BE49-F238E27FC236}">
                    <a16:creationId xmlns:a16="http://schemas.microsoft.com/office/drawing/2014/main" id="{27ECB75C-48B0-C18D-5EC3-9ECA32C8C6B7}"/>
                  </a:ext>
                </a:extLst>
              </p:cNvPr>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694" name="Group 159">
                <a:extLst>
                  <a:ext uri="{FF2B5EF4-FFF2-40B4-BE49-F238E27FC236}">
                    <a16:creationId xmlns:a16="http://schemas.microsoft.com/office/drawing/2014/main" id="{99CED6C0-E82F-8CE7-E5C5-8607D9CDD671}"/>
                  </a:ext>
                </a:extLst>
              </p:cNvPr>
              <p:cNvGrpSpPr>
                <a:grpSpLocks noChangeAspect="1"/>
              </p:cNvGrpSpPr>
              <p:nvPr/>
            </p:nvGrpSpPr>
            <p:grpSpPr bwMode="gray">
              <a:xfrm>
                <a:off x="2802" y="1979"/>
                <a:ext cx="205" cy="88"/>
                <a:chOff x="2802" y="1979"/>
                <a:chExt cx="205" cy="88"/>
              </a:xfrm>
              <a:grpFill/>
            </p:grpSpPr>
            <p:sp>
              <p:nvSpPr>
                <p:cNvPr id="698" name="Freeform 160">
                  <a:extLst>
                    <a:ext uri="{FF2B5EF4-FFF2-40B4-BE49-F238E27FC236}">
                      <a16:creationId xmlns:a16="http://schemas.microsoft.com/office/drawing/2014/main" id="{E38CAE3E-97C0-C438-0DC9-EAD4C3465D5E}"/>
                    </a:ext>
                  </a:extLst>
                </p:cNvPr>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99" name="Freeform 161">
                  <a:extLst>
                    <a:ext uri="{FF2B5EF4-FFF2-40B4-BE49-F238E27FC236}">
                      <a16:creationId xmlns:a16="http://schemas.microsoft.com/office/drawing/2014/main" id="{7E77D221-0204-0F38-71C5-E8FCF27BC70A}"/>
                    </a:ext>
                  </a:extLst>
                </p:cNvPr>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695" name="Freeform 162">
                <a:extLst>
                  <a:ext uri="{FF2B5EF4-FFF2-40B4-BE49-F238E27FC236}">
                    <a16:creationId xmlns:a16="http://schemas.microsoft.com/office/drawing/2014/main" id="{EE4F79E9-D0AE-CEC1-118E-7C03F3115058}"/>
                  </a:ext>
                </a:extLst>
              </p:cNvPr>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96" name="Freeform 163">
                <a:extLst>
                  <a:ext uri="{FF2B5EF4-FFF2-40B4-BE49-F238E27FC236}">
                    <a16:creationId xmlns:a16="http://schemas.microsoft.com/office/drawing/2014/main" id="{A0E918E0-44CC-76E1-79D9-435C77656142}"/>
                  </a:ext>
                </a:extLst>
              </p:cNvPr>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97" name="Freeform 164">
                <a:extLst>
                  <a:ext uri="{FF2B5EF4-FFF2-40B4-BE49-F238E27FC236}">
                    <a16:creationId xmlns:a16="http://schemas.microsoft.com/office/drawing/2014/main" id="{C3CA06AB-CDD8-986D-FA69-5A9001219317}"/>
                  </a:ext>
                </a:extLst>
              </p:cNvPr>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37" name="Freeform 165">
              <a:extLst>
                <a:ext uri="{FF2B5EF4-FFF2-40B4-BE49-F238E27FC236}">
                  <a16:creationId xmlns:a16="http://schemas.microsoft.com/office/drawing/2014/main" id="{A04CDE2F-78C9-E0AF-B19F-6019B710ACF3}"/>
                </a:ext>
              </a:extLst>
            </p:cNvPr>
            <p:cNvSpPr>
              <a:spLocks noChangeAspect="1"/>
            </p:cNvSpPr>
            <p:nvPr/>
          </p:nvSpPr>
          <p:spPr bwMode="gray">
            <a:xfrm>
              <a:off x="5555071" y="3522123"/>
              <a:ext cx="69311" cy="71350"/>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8" name="Freeform 166">
              <a:extLst>
                <a:ext uri="{FF2B5EF4-FFF2-40B4-BE49-F238E27FC236}">
                  <a16:creationId xmlns:a16="http://schemas.microsoft.com/office/drawing/2014/main" id="{43A38951-6884-0FF8-36BA-C0517EDA29E6}"/>
                </a:ext>
              </a:extLst>
            </p:cNvPr>
            <p:cNvSpPr>
              <a:spLocks noChangeAspect="1"/>
            </p:cNvSpPr>
            <p:nvPr/>
          </p:nvSpPr>
          <p:spPr bwMode="gray">
            <a:xfrm>
              <a:off x="5624382" y="3045098"/>
              <a:ext cx="909200" cy="485179"/>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39" name="Freeform 167">
              <a:extLst>
                <a:ext uri="{FF2B5EF4-FFF2-40B4-BE49-F238E27FC236}">
                  <a16:creationId xmlns:a16="http://schemas.microsoft.com/office/drawing/2014/main" id="{C2806568-BA40-0980-2D83-FC9C8A07705C}"/>
                </a:ext>
              </a:extLst>
            </p:cNvPr>
            <p:cNvSpPr>
              <a:spLocks noChangeAspect="1"/>
            </p:cNvSpPr>
            <p:nvPr/>
          </p:nvSpPr>
          <p:spPr bwMode="gray">
            <a:xfrm>
              <a:off x="5475567" y="3454851"/>
              <a:ext cx="150854" cy="73388"/>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0" name="Freeform 168">
              <a:extLst>
                <a:ext uri="{FF2B5EF4-FFF2-40B4-BE49-F238E27FC236}">
                  <a16:creationId xmlns:a16="http://schemas.microsoft.com/office/drawing/2014/main" id="{AE58678C-DF59-2C87-3DC1-A327FAA5ABB2}"/>
                </a:ext>
              </a:extLst>
            </p:cNvPr>
            <p:cNvSpPr>
              <a:spLocks noChangeAspect="1"/>
            </p:cNvSpPr>
            <p:nvPr/>
          </p:nvSpPr>
          <p:spPr bwMode="gray">
            <a:xfrm>
              <a:off x="5836391" y="3391655"/>
              <a:ext cx="383250" cy="24870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1" name="Freeform 169">
              <a:extLst>
                <a:ext uri="{FF2B5EF4-FFF2-40B4-BE49-F238E27FC236}">
                  <a16:creationId xmlns:a16="http://schemas.microsoft.com/office/drawing/2014/main" id="{6E660A25-F0FF-17F8-0F3A-5BB4E1C8B010}"/>
                </a:ext>
              </a:extLst>
            </p:cNvPr>
            <p:cNvSpPr>
              <a:spLocks noChangeAspect="1"/>
            </p:cNvSpPr>
            <p:nvPr/>
          </p:nvSpPr>
          <p:spPr bwMode="gray">
            <a:xfrm>
              <a:off x="5756889" y="3477274"/>
              <a:ext cx="318016" cy="220165"/>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42" name="Group 170">
              <a:extLst>
                <a:ext uri="{FF2B5EF4-FFF2-40B4-BE49-F238E27FC236}">
                  <a16:creationId xmlns:a16="http://schemas.microsoft.com/office/drawing/2014/main" id="{6876A4ED-4B8D-DC60-9412-1F1D623F5FF7}"/>
                </a:ext>
              </a:extLst>
            </p:cNvPr>
            <p:cNvGrpSpPr>
              <a:grpSpLocks noChangeAspect="1"/>
            </p:cNvGrpSpPr>
            <p:nvPr/>
          </p:nvGrpSpPr>
          <p:grpSpPr bwMode="gray">
            <a:xfrm>
              <a:off x="5585650" y="3505814"/>
              <a:ext cx="124353" cy="99890"/>
              <a:chOff x="3007" y="1982"/>
              <a:chExt cx="61" cy="49"/>
            </a:xfrm>
            <a:grpFill/>
          </p:grpSpPr>
          <p:sp>
            <p:nvSpPr>
              <p:cNvPr id="680" name="Freeform 171">
                <a:extLst>
                  <a:ext uri="{FF2B5EF4-FFF2-40B4-BE49-F238E27FC236}">
                    <a16:creationId xmlns:a16="http://schemas.microsoft.com/office/drawing/2014/main" id="{84E9D76A-CDBD-6AC0-A15B-33EC6E2636CA}"/>
                  </a:ext>
                </a:extLst>
              </p:cNvPr>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81" name="Freeform 172">
                <a:extLst>
                  <a:ext uri="{FF2B5EF4-FFF2-40B4-BE49-F238E27FC236}">
                    <a16:creationId xmlns:a16="http://schemas.microsoft.com/office/drawing/2014/main" id="{7CE3FE84-0695-ECB7-93B5-7BBE0990672A}"/>
                  </a:ext>
                </a:extLst>
              </p:cNvPr>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43" name="Freeform 173">
              <a:extLst>
                <a:ext uri="{FF2B5EF4-FFF2-40B4-BE49-F238E27FC236}">
                  <a16:creationId xmlns:a16="http://schemas.microsoft.com/office/drawing/2014/main" id="{3E3E7F37-D90E-AEF4-5967-1ABF84B71391}"/>
                </a:ext>
              </a:extLst>
            </p:cNvPr>
            <p:cNvSpPr>
              <a:spLocks noChangeAspect="1"/>
            </p:cNvSpPr>
            <p:nvPr/>
          </p:nvSpPr>
          <p:spPr bwMode="gray">
            <a:xfrm>
              <a:off x="4036341" y="2529342"/>
              <a:ext cx="244628" cy="167162"/>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44" name="Group 222">
              <a:extLst>
                <a:ext uri="{FF2B5EF4-FFF2-40B4-BE49-F238E27FC236}">
                  <a16:creationId xmlns:a16="http://schemas.microsoft.com/office/drawing/2014/main" id="{10444187-22F8-9FA6-266D-2E5030BDA309}"/>
                </a:ext>
              </a:extLst>
            </p:cNvPr>
            <p:cNvGrpSpPr>
              <a:grpSpLocks noChangeAspect="1"/>
            </p:cNvGrpSpPr>
            <p:nvPr/>
          </p:nvGrpSpPr>
          <p:grpSpPr bwMode="gray">
            <a:xfrm>
              <a:off x="4823227" y="1422400"/>
              <a:ext cx="368981" cy="381212"/>
              <a:chOff x="3202" y="1036"/>
              <a:chExt cx="181" cy="187"/>
            </a:xfrm>
            <a:grpFill/>
          </p:grpSpPr>
          <p:sp>
            <p:nvSpPr>
              <p:cNvPr id="674" name="Freeform 223">
                <a:extLst>
                  <a:ext uri="{FF2B5EF4-FFF2-40B4-BE49-F238E27FC236}">
                    <a16:creationId xmlns:a16="http://schemas.microsoft.com/office/drawing/2014/main" id="{028A5AF7-EE66-3948-6E4B-EE2B3198BD39}"/>
                  </a:ext>
                </a:extLst>
              </p:cNvPr>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5" name="Freeform 224">
                <a:extLst>
                  <a:ext uri="{FF2B5EF4-FFF2-40B4-BE49-F238E27FC236}">
                    <a16:creationId xmlns:a16="http://schemas.microsoft.com/office/drawing/2014/main" id="{BC62F2F0-CFB2-D9F2-B239-06E1C05F4DE0}"/>
                  </a:ext>
                </a:extLst>
              </p:cNvPr>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6" name="Freeform 225">
                <a:extLst>
                  <a:ext uri="{FF2B5EF4-FFF2-40B4-BE49-F238E27FC236}">
                    <a16:creationId xmlns:a16="http://schemas.microsoft.com/office/drawing/2014/main" id="{C6F9B73C-BE8D-D3C3-7EB0-50CE4203996A}"/>
                  </a:ext>
                </a:extLst>
              </p:cNvPr>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7" name="Freeform 226">
                <a:extLst>
                  <a:ext uri="{FF2B5EF4-FFF2-40B4-BE49-F238E27FC236}">
                    <a16:creationId xmlns:a16="http://schemas.microsoft.com/office/drawing/2014/main" id="{BC8C1537-110E-B4F6-30D8-630B1644654E}"/>
                  </a:ext>
                </a:extLst>
              </p:cNvPr>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8" name="Freeform 227">
                <a:extLst>
                  <a:ext uri="{FF2B5EF4-FFF2-40B4-BE49-F238E27FC236}">
                    <a16:creationId xmlns:a16="http://schemas.microsoft.com/office/drawing/2014/main" id="{4E8D985D-EE76-7ED6-0ED3-3F87E1F12473}"/>
                  </a:ext>
                </a:extLst>
              </p:cNvPr>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9" name="Freeform 228">
                <a:extLst>
                  <a:ext uri="{FF2B5EF4-FFF2-40B4-BE49-F238E27FC236}">
                    <a16:creationId xmlns:a16="http://schemas.microsoft.com/office/drawing/2014/main" id="{954A298D-6F3E-1782-305D-CCF372ACC372}"/>
                  </a:ext>
                </a:extLst>
              </p:cNvPr>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45" name="Freeform 229">
              <a:extLst>
                <a:ext uri="{FF2B5EF4-FFF2-40B4-BE49-F238E27FC236}">
                  <a16:creationId xmlns:a16="http://schemas.microsoft.com/office/drawing/2014/main" id="{DB9ED6E8-1D31-612E-5036-3B8F484C218E}"/>
                </a:ext>
              </a:extLst>
            </p:cNvPr>
            <p:cNvSpPr>
              <a:spLocks noChangeAspect="1"/>
            </p:cNvSpPr>
            <p:nvPr/>
          </p:nvSpPr>
          <p:spPr bwMode="gray">
            <a:xfrm>
              <a:off x="3600088" y="2857550"/>
              <a:ext cx="8154" cy="8154"/>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6" name="Freeform 230">
              <a:extLst>
                <a:ext uri="{FF2B5EF4-FFF2-40B4-BE49-F238E27FC236}">
                  <a16:creationId xmlns:a16="http://schemas.microsoft.com/office/drawing/2014/main" id="{10C99C26-E989-C0D6-0ACC-9846FD9B3BC3}"/>
                </a:ext>
              </a:extLst>
            </p:cNvPr>
            <p:cNvSpPr>
              <a:spLocks noChangeAspect="1"/>
            </p:cNvSpPr>
            <p:nvPr/>
          </p:nvSpPr>
          <p:spPr bwMode="gray">
            <a:xfrm>
              <a:off x="4034302" y="2117552"/>
              <a:ext cx="59119" cy="5708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7" name="Freeform 231">
              <a:extLst>
                <a:ext uri="{FF2B5EF4-FFF2-40B4-BE49-F238E27FC236}">
                  <a16:creationId xmlns:a16="http://schemas.microsoft.com/office/drawing/2014/main" id="{E05279CE-2BA3-6453-2D45-D04A09F73C63}"/>
                </a:ext>
              </a:extLst>
            </p:cNvPr>
            <p:cNvSpPr>
              <a:spLocks noChangeAspect="1"/>
            </p:cNvSpPr>
            <p:nvPr/>
          </p:nvSpPr>
          <p:spPr bwMode="gray">
            <a:xfrm>
              <a:off x="3956836" y="2250058"/>
              <a:ext cx="59119" cy="40771"/>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8" name="Freeform 232">
              <a:extLst>
                <a:ext uri="{FF2B5EF4-FFF2-40B4-BE49-F238E27FC236}">
                  <a16:creationId xmlns:a16="http://schemas.microsoft.com/office/drawing/2014/main" id="{EFBE99C8-A273-EB70-06D8-E95520D8EDFB}"/>
                </a:ext>
              </a:extLst>
            </p:cNvPr>
            <p:cNvSpPr>
              <a:spLocks noChangeAspect="1"/>
            </p:cNvSpPr>
            <p:nvPr/>
          </p:nvSpPr>
          <p:spPr bwMode="gray">
            <a:xfrm>
              <a:off x="3602126" y="2851435"/>
              <a:ext cx="18348" cy="6116"/>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49" name="Freeform 233">
              <a:extLst>
                <a:ext uri="{FF2B5EF4-FFF2-40B4-BE49-F238E27FC236}">
                  <a16:creationId xmlns:a16="http://schemas.microsoft.com/office/drawing/2014/main" id="{4F174314-3D0B-C308-9428-9F81EEE60745}"/>
                </a:ext>
              </a:extLst>
            </p:cNvPr>
            <p:cNvSpPr>
              <a:spLocks noChangeAspect="1"/>
            </p:cNvSpPr>
            <p:nvPr/>
          </p:nvSpPr>
          <p:spPr bwMode="gray">
            <a:xfrm>
              <a:off x="2953863" y="1422400"/>
              <a:ext cx="1237409" cy="1431073"/>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0" name="Freeform 234">
              <a:extLst>
                <a:ext uri="{FF2B5EF4-FFF2-40B4-BE49-F238E27FC236}">
                  <a16:creationId xmlns:a16="http://schemas.microsoft.com/office/drawing/2014/main" id="{C138A341-B537-DE46-AED7-735AC62FC5AB}"/>
                </a:ext>
              </a:extLst>
            </p:cNvPr>
            <p:cNvSpPr>
              <a:spLocks noChangeAspect="1"/>
            </p:cNvSpPr>
            <p:nvPr/>
          </p:nvSpPr>
          <p:spPr bwMode="gray">
            <a:xfrm>
              <a:off x="3357498" y="2298983"/>
              <a:ext cx="67273" cy="6727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1" name="Freeform 235">
              <a:extLst>
                <a:ext uri="{FF2B5EF4-FFF2-40B4-BE49-F238E27FC236}">
                  <a16:creationId xmlns:a16="http://schemas.microsoft.com/office/drawing/2014/main" id="{AF3DD2F3-9669-203C-6439-457A0277110A}"/>
                </a:ext>
              </a:extLst>
            </p:cNvPr>
            <p:cNvSpPr>
              <a:spLocks noChangeAspect="1"/>
            </p:cNvSpPr>
            <p:nvPr/>
          </p:nvSpPr>
          <p:spPr bwMode="gray">
            <a:xfrm>
              <a:off x="3043559" y="1720031"/>
              <a:ext cx="67273" cy="24463"/>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52" name="Group 236">
              <a:extLst>
                <a:ext uri="{FF2B5EF4-FFF2-40B4-BE49-F238E27FC236}">
                  <a16:creationId xmlns:a16="http://schemas.microsoft.com/office/drawing/2014/main" id="{913FB9C5-20C9-E135-E346-B1995184189D}"/>
                </a:ext>
              </a:extLst>
            </p:cNvPr>
            <p:cNvGrpSpPr>
              <a:grpSpLocks noChangeAspect="1"/>
            </p:cNvGrpSpPr>
            <p:nvPr/>
          </p:nvGrpSpPr>
          <p:grpSpPr bwMode="gray">
            <a:xfrm>
              <a:off x="2766313" y="4256006"/>
              <a:ext cx="1037631" cy="1753167"/>
              <a:chOff x="1624" y="2350"/>
              <a:chExt cx="509" cy="860"/>
            </a:xfrm>
            <a:grpFill/>
          </p:grpSpPr>
          <p:sp>
            <p:nvSpPr>
              <p:cNvPr id="649" name="Freeform 237">
                <a:extLst>
                  <a:ext uri="{FF2B5EF4-FFF2-40B4-BE49-F238E27FC236}">
                    <a16:creationId xmlns:a16="http://schemas.microsoft.com/office/drawing/2014/main" id="{AAFC80AC-2C38-9CB4-3D87-3C77DF30D578}"/>
                  </a:ext>
                </a:extLst>
              </p:cNvPr>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0" name="Freeform 238">
                <a:extLst>
                  <a:ext uri="{FF2B5EF4-FFF2-40B4-BE49-F238E27FC236}">
                    <a16:creationId xmlns:a16="http://schemas.microsoft.com/office/drawing/2014/main" id="{FEE4D02F-A2E6-D2F3-0032-7A386C100A6F}"/>
                  </a:ext>
                </a:extLst>
              </p:cNvPr>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1" name="Freeform 239">
                <a:extLst>
                  <a:ext uri="{FF2B5EF4-FFF2-40B4-BE49-F238E27FC236}">
                    <a16:creationId xmlns:a16="http://schemas.microsoft.com/office/drawing/2014/main" id="{65C080B1-C64C-DB91-3FF4-F4C14A8573F6}"/>
                  </a:ext>
                </a:extLst>
              </p:cNvPr>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2" name="Freeform 240">
                <a:extLst>
                  <a:ext uri="{FF2B5EF4-FFF2-40B4-BE49-F238E27FC236}">
                    <a16:creationId xmlns:a16="http://schemas.microsoft.com/office/drawing/2014/main" id="{1CEF8A92-2041-3A67-FFF7-C29C604EA53D}"/>
                  </a:ext>
                </a:extLst>
              </p:cNvPr>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3" name="Freeform 241">
                <a:extLst>
                  <a:ext uri="{FF2B5EF4-FFF2-40B4-BE49-F238E27FC236}">
                    <a16:creationId xmlns:a16="http://schemas.microsoft.com/office/drawing/2014/main" id="{422485E8-C706-D817-204A-DF80DC73393E}"/>
                  </a:ext>
                </a:extLst>
              </p:cNvPr>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4" name="Freeform 242">
                <a:extLst>
                  <a:ext uri="{FF2B5EF4-FFF2-40B4-BE49-F238E27FC236}">
                    <a16:creationId xmlns:a16="http://schemas.microsoft.com/office/drawing/2014/main" id="{A63F8A2D-BDA8-B4BC-A435-98B0A8DC3645}"/>
                  </a:ext>
                </a:extLst>
              </p:cNvPr>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5" name="Freeform 243">
                <a:extLst>
                  <a:ext uri="{FF2B5EF4-FFF2-40B4-BE49-F238E27FC236}">
                    <a16:creationId xmlns:a16="http://schemas.microsoft.com/office/drawing/2014/main" id="{185A8089-661C-B158-222E-BCE484A95942}"/>
                  </a:ext>
                </a:extLst>
              </p:cNvPr>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6" name="Freeform 244">
                <a:extLst>
                  <a:ext uri="{FF2B5EF4-FFF2-40B4-BE49-F238E27FC236}">
                    <a16:creationId xmlns:a16="http://schemas.microsoft.com/office/drawing/2014/main" id="{5BD7585F-6146-21F5-67BB-F91923199A9A}"/>
                  </a:ext>
                </a:extLst>
              </p:cNvPr>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7" name="Freeform 245">
                <a:extLst>
                  <a:ext uri="{FF2B5EF4-FFF2-40B4-BE49-F238E27FC236}">
                    <a16:creationId xmlns:a16="http://schemas.microsoft.com/office/drawing/2014/main" id="{DC9D541E-EC1D-799A-E7F8-F9D0C41D6E7C}"/>
                  </a:ext>
                </a:extLst>
              </p:cNvPr>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8" name="Freeform 246">
                <a:extLst>
                  <a:ext uri="{FF2B5EF4-FFF2-40B4-BE49-F238E27FC236}">
                    <a16:creationId xmlns:a16="http://schemas.microsoft.com/office/drawing/2014/main" id="{87F79EBE-EB60-FB5E-B79A-341C4EA5E52B}"/>
                  </a:ext>
                </a:extLst>
              </p:cNvPr>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59" name="Freeform 247">
                <a:extLst>
                  <a:ext uri="{FF2B5EF4-FFF2-40B4-BE49-F238E27FC236}">
                    <a16:creationId xmlns:a16="http://schemas.microsoft.com/office/drawing/2014/main" id="{597FE2FA-36F9-9278-AD5B-97A776BB77D7}"/>
                  </a:ext>
                </a:extLst>
              </p:cNvPr>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0" name="Freeform 248">
                <a:extLst>
                  <a:ext uri="{FF2B5EF4-FFF2-40B4-BE49-F238E27FC236}">
                    <a16:creationId xmlns:a16="http://schemas.microsoft.com/office/drawing/2014/main" id="{6C18477B-5DD2-F24E-9C8E-D62406AE1AE2}"/>
                  </a:ext>
                </a:extLst>
              </p:cNvPr>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1" name="Freeform 249">
                <a:extLst>
                  <a:ext uri="{FF2B5EF4-FFF2-40B4-BE49-F238E27FC236}">
                    <a16:creationId xmlns:a16="http://schemas.microsoft.com/office/drawing/2014/main" id="{4561313F-006C-5826-0A85-34FED2CC45CB}"/>
                  </a:ext>
                </a:extLst>
              </p:cNvPr>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2" name="Freeform 250">
                <a:extLst>
                  <a:ext uri="{FF2B5EF4-FFF2-40B4-BE49-F238E27FC236}">
                    <a16:creationId xmlns:a16="http://schemas.microsoft.com/office/drawing/2014/main" id="{C73150A2-4D58-671B-6257-F9F74E319C2A}"/>
                  </a:ext>
                </a:extLst>
              </p:cNvPr>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3" name="Freeform 251">
                <a:extLst>
                  <a:ext uri="{FF2B5EF4-FFF2-40B4-BE49-F238E27FC236}">
                    <a16:creationId xmlns:a16="http://schemas.microsoft.com/office/drawing/2014/main" id="{567DEB5B-71C5-C582-B78C-F1010221A8D9}"/>
                  </a:ext>
                </a:extLst>
              </p:cNvPr>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4" name="Freeform 252">
                <a:extLst>
                  <a:ext uri="{FF2B5EF4-FFF2-40B4-BE49-F238E27FC236}">
                    <a16:creationId xmlns:a16="http://schemas.microsoft.com/office/drawing/2014/main" id="{8095AC33-F9EE-2DF3-745F-07D667889481}"/>
                  </a:ext>
                </a:extLst>
              </p:cNvPr>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5" name="Freeform 253">
                <a:extLst>
                  <a:ext uri="{FF2B5EF4-FFF2-40B4-BE49-F238E27FC236}">
                    <a16:creationId xmlns:a16="http://schemas.microsoft.com/office/drawing/2014/main" id="{BDA175B1-01D1-8B56-76C8-AAC21A746786}"/>
                  </a:ext>
                </a:extLst>
              </p:cNvPr>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6" name="Freeform 254">
                <a:extLst>
                  <a:ext uri="{FF2B5EF4-FFF2-40B4-BE49-F238E27FC236}">
                    <a16:creationId xmlns:a16="http://schemas.microsoft.com/office/drawing/2014/main" id="{0C925923-0522-680B-11EC-1E93DE907A6A}"/>
                  </a:ext>
                </a:extLst>
              </p:cNvPr>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7" name="Freeform 255">
                <a:extLst>
                  <a:ext uri="{FF2B5EF4-FFF2-40B4-BE49-F238E27FC236}">
                    <a16:creationId xmlns:a16="http://schemas.microsoft.com/office/drawing/2014/main" id="{58D132C9-BD22-5472-5C8E-942DE6B88004}"/>
                  </a:ext>
                </a:extLst>
              </p:cNvPr>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8" name="Freeform 256">
                <a:extLst>
                  <a:ext uri="{FF2B5EF4-FFF2-40B4-BE49-F238E27FC236}">
                    <a16:creationId xmlns:a16="http://schemas.microsoft.com/office/drawing/2014/main" id="{2516470F-8E97-6DB1-92D9-CB2AD4ED4CE4}"/>
                  </a:ext>
                </a:extLst>
              </p:cNvPr>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69" name="Freeform 257">
                <a:extLst>
                  <a:ext uri="{FF2B5EF4-FFF2-40B4-BE49-F238E27FC236}">
                    <a16:creationId xmlns:a16="http://schemas.microsoft.com/office/drawing/2014/main" id="{FD5CE51D-E70C-25C3-71AE-B22503668456}"/>
                  </a:ext>
                </a:extLst>
              </p:cNvPr>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0" name="Freeform 258">
                <a:extLst>
                  <a:ext uri="{FF2B5EF4-FFF2-40B4-BE49-F238E27FC236}">
                    <a16:creationId xmlns:a16="http://schemas.microsoft.com/office/drawing/2014/main" id="{BF0A3A60-C949-D547-EA91-F45308B1B283}"/>
                  </a:ext>
                </a:extLst>
              </p:cNvPr>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1" name="Freeform 259">
                <a:extLst>
                  <a:ext uri="{FF2B5EF4-FFF2-40B4-BE49-F238E27FC236}">
                    <a16:creationId xmlns:a16="http://schemas.microsoft.com/office/drawing/2014/main" id="{D176006A-1D84-39F1-A6FD-91AF2293CAC1}"/>
                  </a:ext>
                </a:extLst>
              </p:cNvPr>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2" name="Freeform 260">
                <a:extLst>
                  <a:ext uri="{FF2B5EF4-FFF2-40B4-BE49-F238E27FC236}">
                    <a16:creationId xmlns:a16="http://schemas.microsoft.com/office/drawing/2014/main" id="{4B3AB053-816A-D120-ACF0-AC46834023B5}"/>
                  </a:ext>
                </a:extLst>
              </p:cNvPr>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73" name="Freeform 261">
                <a:extLst>
                  <a:ext uri="{FF2B5EF4-FFF2-40B4-BE49-F238E27FC236}">
                    <a16:creationId xmlns:a16="http://schemas.microsoft.com/office/drawing/2014/main" id="{233E816B-0B72-52B5-8D66-DE04E761126E}"/>
                  </a:ext>
                </a:extLst>
              </p:cNvPr>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53" name="Freeform 262">
              <a:extLst>
                <a:ext uri="{FF2B5EF4-FFF2-40B4-BE49-F238E27FC236}">
                  <a16:creationId xmlns:a16="http://schemas.microsoft.com/office/drawing/2014/main" id="{75596FDC-77C4-3626-F3C8-7BDAD75F3DDD}"/>
                </a:ext>
              </a:extLst>
            </p:cNvPr>
            <p:cNvSpPr>
              <a:spLocks noChangeAspect="1"/>
            </p:cNvSpPr>
            <p:nvPr/>
          </p:nvSpPr>
          <p:spPr bwMode="gray">
            <a:xfrm>
              <a:off x="2625653" y="4196889"/>
              <a:ext cx="95813" cy="958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4" name="Freeform 263">
              <a:extLst>
                <a:ext uri="{FF2B5EF4-FFF2-40B4-BE49-F238E27FC236}">
                  <a16:creationId xmlns:a16="http://schemas.microsoft.com/office/drawing/2014/main" id="{6DF1C742-AD25-7B7F-CABA-CFD256AE7A99}"/>
                </a:ext>
              </a:extLst>
            </p:cNvPr>
            <p:cNvSpPr>
              <a:spLocks noChangeAspect="1"/>
            </p:cNvSpPr>
            <p:nvPr/>
          </p:nvSpPr>
          <p:spPr bwMode="gray">
            <a:xfrm>
              <a:off x="2727583" y="4319203"/>
              <a:ext cx="130468" cy="55042"/>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5" name="Freeform 264">
              <a:extLst>
                <a:ext uri="{FF2B5EF4-FFF2-40B4-BE49-F238E27FC236}">
                  <a16:creationId xmlns:a16="http://schemas.microsoft.com/office/drawing/2014/main" id="{A28193AE-8A5E-2E46-8C57-8572BDFEA7F2}"/>
                </a:ext>
              </a:extLst>
            </p:cNvPr>
            <p:cNvSpPr>
              <a:spLocks noChangeAspect="1"/>
            </p:cNvSpPr>
            <p:nvPr/>
          </p:nvSpPr>
          <p:spPr bwMode="gray">
            <a:xfrm>
              <a:off x="2521687" y="4131655"/>
              <a:ext cx="87659" cy="958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6" name="Freeform 265">
              <a:extLst>
                <a:ext uri="{FF2B5EF4-FFF2-40B4-BE49-F238E27FC236}">
                  <a16:creationId xmlns:a16="http://schemas.microsoft.com/office/drawing/2014/main" id="{5A6DAB6A-BC64-9372-0A22-F69B88DA561C}"/>
                </a:ext>
              </a:extLst>
            </p:cNvPr>
            <p:cNvSpPr>
              <a:spLocks noChangeAspect="1"/>
            </p:cNvSpPr>
            <p:nvPr/>
          </p:nvSpPr>
          <p:spPr bwMode="gray">
            <a:xfrm>
              <a:off x="2588960" y="4117384"/>
              <a:ext cx="24463" cy="59119"/>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7" name="Freeform 266">
              <a:extLst>
                <a:ext uri="{FF2B5EF4-FFF2-40B4-BE49-F238E27FC236}">
                  <a16:creationId xmlns:a16="http://schemas.microsoft.com/office/drawing/2014/main" id="{A867F2C1-83D5-3DB3-7B92-E8EA985B0720}"/>
                </a:ext>
              </a:extLst>
            </p:cNvPr>
            <p:cNvSpPr>
              <a:spLocks noChangeAspect="1"/>
            </p:cNvSpPr>
            <p:nvPr/>
          </p:nvSpPr>
          <p:spPr bwMode="gray">
            <a:xfrm>
              <a:off x="2570611" y="4211158"/>
              <a:ext cx="50965" cy="28540"/>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8" name="Freeform 267">
              <a:extLst>
                <a:ext uri="{FF2B5EF4-FFF2-40B4-BE49-F238E27FC236}">
                  <a16:creationId xmlns:a16="http://schemas.microsoft.com/office/drawing/2014/main" id="{330E23B2-0883-EB35-FA0E-CF506ABFFBF3}"/>
                </a:ext>
              </a:extLst>
            </p:cNvPr>
            <p:cNvSpPr>
              <a:spLocks noChangeAspect="1"/>
            </p:cNvSpPr>
            <p:nvPr/>
          </p:nvSpPr>
          <p:spPr bwMode="gray">
            <a:xfrm>
              <a:off x="2664386" y="4284546"/>
              <a:ext cx="73388" cy="65234"/>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59" name="Freeform 268">
              <a:extLst>
                <a:ext uri="{FF2B5EF4-FFF2-40B4-BE49-F238E27FC236}">
                  <a16:creationId xmlns:a16="http://schemas.microsoft.com/office/drawing/2014/main" id="{9A2D5C9E-0D41-9612-6F78-293DAA33EE32}"/>
                </a:ext>
              </a:extLst>
            </p:cNvPr>
            <p:cNvSpPr>
              <a:spLocks noChangeAspect="1"/>
            </p:cNvSpPr>
            <p:nvPr/>
          </p:nvSpPr>
          <p:spPr bwMode="gray">
            <a:xfrm>
              <a:off x="2584882" y="4174464"/>
              <a:ext cx="136584" cy="69311"/>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0" name="Freeform 269">
              <a:extLst>
                <a:ext uri="{FF2B5EF4-FFF2-40B4-BE49-F238E27FC236}">
                  <a16:creationId xmlns:a16="http://schemas.microsoft.com/office/drawing/2014/main" id="{1D8C16F2-26CA-A581-0ABA-7B020017E84C}"/>
                </a:ext>
              </a:extLst>
            </p:cNvPr>
            <p:cNvSpPr>
              <a:spLocks noChangeAspect="1"/>
            </p:cNvSpPr>
            <p:nvPr/>
          </p:nvSpPr>
          <p:spPr bwMode="gray">
            <a:xfrm>
              <a:off x="1967196" y="3766751"/>
              <a:ext cx="674765" cy="44033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61" name="Group 270">
              <a:extLst>
                <a:ext uri="{FF2B5EF4-FFF2-40B4-BE49-F238E27FC236}">
                  <a16:creationId xmlns:a16="http://schemas.microsoft.com/office/drawing/2014/main" id="{08D7DAFC-8F2B-81F8-3B7A-E2103711E769}"/>
                </a:ext>
              </a:extLst>
            </p:cNvPr>
            <p:cNvGrpSpPr>
              <a:grpSpLocks noChangeAspect="1"/>
            </p:cNvGrpSpPr>
            <p:nvPr/>
          </p:nvGrpSpPr>
          <p:grpSpPr bwMode="gray">
            <a:xfrm>
              <a:off x="825600" y="2229672"/>
              <a:ext cx="2266884" cy="1728704"/>
              <a:chOff x="672" y="1356"/>
              <a:chExt cx="1112" cy="848"/>
            </a:xfrm>
            <a:grpFill/>
          </p:grpSpPr>
          <p:grpSp>
            <p:nvGrpSpPr>
              <p:cNvPr id="637" name="Group 271">
                <a:extLst>
                  <a:ext uri="{FF2B5EF4-FFF2-40B4-BE49-F238E27FC236}">
                    <a16:creationId xmlns:a16="http://schemas.microsoft.com/office/drawing/2014/main" id="{715DD50C-8710-E23F-4522-DEABDC4C2064}"/>
                  </a:ext>
                </a:extLst>
              </p:cNvPr>
              <p:cNvGrpSpPr>
                <a:grpSpLocks noChangeAspect="1"/>
              </p:cNvGrpSpPr>
              <p:nvPr/>
            </p:nvGrpSpPr>
            <p:grpSpPr bwMode="gray">
              <a:xfrm>
                <a:off x="672" y="1356"/>
                <a:ext cx="418" cy="413"/>
                <a:chOff x="672" y="1356"/>
                <a:chExt cx="418" cy="413"/>
              </a:xfrm>
              <a:grpFill/>
            </p:grpSpPr>
            <p:sp>
              <p:nvSpPr>
                <p:cNvPr id="644" name="Freeform 272">
                  <a:extLst>
                    <a:ext uri="{FF2B5EF4-FFF2-40B4-BE49-F238E27FC236}">
                      <a16:creationId xmlns:a16="http://schemas.microsoft.com/office/drawing/2014/main" id="{A288E249-F84B-212D-41CD-F9C60A2295C4}"/>
                    </a:ext>
                  </a:extLst>
                </p:cNvPr>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5" name="Freeform 273">
                  <a:extLst>
                    <a:ext uri="{FF2B5EF4-FFF2-40B4-BE49-F238E27FC236}">
                      <a16:creationId xmlns:a16="http://schemas.microsoft.com/office/drawing/2014/main" id="{5F2F78B4-1CA7-FBF0-052F-C0DC41F3C428}"/>
                    </a:ext>
                  </a:extLst>
                </p:cNvPr>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6" name="Freeform 274">
                  <a:extLst>
                    <a:ext uri="{FF2B5EF4-FFF2-40B4-BE49-F238E27FC236}">
                      <a16:creationId xmlns:a16="http://schemas.microsoft.com/office/drawing/2014/main" id="{CD911A5C-1E5F-C296-81CA-E3385F0E97C9}"/>
                    </a:ext>
                  </a:extLst>
                </p:cNvPr>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7" name="Freeform 275">
                  <a:extLst>
                    <a:ext uri="{FF2B5EF4-FFF2-40B4-BE49-F238E27FC236}">
                      <a16:creationId xmlns:a16="http://schemas.microsoft.com/office/drawing/2014/main" id="{1B0BCBFC-35A9-793C-5282-2CC0E30B7AF7}"/>
                    </a:ext>
                  </a:extLst>
                </p:cNvPr>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8" name="Freeform 276">
                  <a:extLst>
                    <a:ext uri="{FF2B5EF4-FFF2-40B4-BE49-F238E27FC236}">
                      <a16:creationId xmlns:a16="http://schemas.microsoft.com/office/drawing/2014/main" id="{DE475AD1-617B-7A1C-CA71-0153DB905517}"/>
                    </a:ext>
                  </a:extLst>
                </p:cNvPr>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nvGrpSpPr>
              <p:cNvPr id="638" name="Group 277">
                <a:extLst>
                  <a:ext uri="{FF2B5EF4-FFF2-40B4-BE49-F238E27FC236}">
                    <a16:creationId xmlns:a16="http://schemas.microsoft.com/office/drawing/2014/main" id="{B7974FFE-EC06-12CB-8E15-9C7D6DAC7218}"/>
                  </a:ext>
                </a:extLst>
              </p:cNvPr>
              <p:cNvGrpSpPr>
                <a:grpSpLocks noChangeAspect="1"/>
              </p:cNvGrpSpPr>
              <p:nvPr/>
            </p:nvGrpSpPr>
            <p:grpSpPr bwMode="gray">
              <a:xfrm>
                <a:off x="1149" y="1865"/>
                <a:ext cx="635" cy="339"/>
                <a:chOff x="1149" y="1865"/>
                <a:chExt cx="635" cy="339"/>
              </a:xfrm>
              <a:grpFill/>
            </p:grpSpPr>
            <p:sp>
              <p:nvSpPr>
                <p:cNvPr id="639" name="Freeform 278">
                  <a:extLst>
                    <a:ext uri="{FF2B5EF4-FFF2-40B4-BE49-F238E27FC236}">
                      <a16:creationId xmlns:a16="http://schemas.microsoft.com/office/drawing/2014/main" id="{DDC2D88A-6D67-2904-8601-8ED69926D140}"/>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0" name="Freeform 279">
                  <a:extLst>
                    <a:ext uri="{FF2B5EF4-FFF2-40B4-BE49-F238E27FC236}">
                      <a16:creationId xmlns:a16="http://schemas.microsoft.com/office/drawing/2014/main" id="{094577C7-3BD6-B8E0-A107-40FC950427BE}"/>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1" name="Freeform 280">
                  <a:extLst>
                    <a:ext uri="{FF2B5EF4-FFF2-40B4-BE49-F238E27FC236}">
                      <a16:creationId xmlns:a16="http://schemas.microsoft.com/office/drawing/2014/main" id="{11D10565-36CE-743F-AED3-F42342279EDD}"/>
                    </a:ext>
                  </a:extLst>
                </p:cNvPr>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2" name="Freeform 281">
                  <a:extLst>
                    <a:ext uri="{FF2B5EF4-FFF2-40B4-BE49-F238E27FC236}">
                      <a16:creationId xmlns:a16="http://schemas.microsoft.com/office/drawing/2014/main" id="{D67F975B-EB43-72B0-00B4-83BB679D9A1C}"/>
                    </a:ext>
                  </a:extLst>
                </p:cNvPr>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43" name="Freeform 282">
                  <a:extLst>
                    <a:ext uri="{FF2B5EF4-FFF2-40B4-BE49-F238E27FC236}">
                      <a16:creationId xmlns:a16="http://schemas.microsoft.com/office/drawing/2014/main" id="{A67F5C9A-98A4-324D-3BD1-C10C96D4BB40}"/>
                    </a:ext>
                  </a:extLst>
                </p:cNvPr>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grpSp>
          <p:nvGrpSpPr>
            <p:cNvPr id="462" name="Group 283">
              <a:extLst>
                <a:ext uri="{FF2B5EF4-FFF2-40B4-BE49-F238E27FC236}">
                  <a16:creationId xmlns:a16="http://schemas.microsoft.com/office/drawing/2014/main" id="{04A925FF-B3E7-04FB-FE46-AA2AAF280021}"/>
                </a:ext>
              </a:extLst>
            </p:cNvPr>
            <p:cNvGrpSpPr>
              <a:grpSpLocks noChangeAspect="1"/>
            </p:cNvGrpSpPr>
            <p:nvPr/>
          </p:nvGrpSpPr>
          <p:grpSpPr bwMode="gray">
            <a:xfrm>
              <a:off x="1431054" y="1422400"/>
              <a:ext cx="1975370" cy="2083414"/>
              <a:chOff x="969" y="960"/>
              <a:chExt cx="969" cy="1022"/>
            </a:xfrm>
            <a:grpFill/>
          </p:grpSpPr>
          <p:sp>
            <p:nvSpPr>
              <p:cNvPr id="608" name="Freeform 284">
                <a:extLst>
                  <a:ext uri="{FF2B5EF4-FFF2-40B4-BE49-F238E27FC236}">
                    <a16:creationId xmlns:a16="http://schemas.microsoft.com/office/drawing/2014/main" id="{25F3A716-6AE7-E139-F7C4-675BB6F82A61}"/>
                  </a:ext>
                </a:extLst>
              </p:cNvPr>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9" name="Freeform 285">
                <a:extLst>
                  <a:ext uri="{FF2B5EF4-FFF2-40B4-BE49-F238E27FC236}">
                    <a16:creationId xmlns:a16="http://schemas.microsoft.com/office/drawing/2014/main" id="{0760BC58-29D7-1ACB-4EC6-DFA107AD14E1}"/>
                  </a:ext>
                </a:extLst>
              </p:cNvPr>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0" name="Freeform 286">
                <a:extLst>
                  <a:ext uri="{FF2B5EF4-FFF2-40B4-BE49-F238E27FC236}">
                    <a16:creationId xmlns:a16="http://schemas.microsoft.com/office/drawing/2014/main" id="{49A397BD-B64C-4CC1-5EE2-8E5497951DC8}"/>
                  </a:ext>
                </a:extLst>
              </p:cNvPr>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1" name="Freeform 287">
                <a:extLst>
                  <a:ext uri="{FF2B5EF4-FFF2-40B4-BE49-F238E27FC236}">
                    <a16:creationId xmlns:a16="http://schemas.microsoft.com/office/drawing/2014/main" id="{762CCF4D-0750-0D02-0B25-3CD31A5989E6}"/>
                  </a:ext>
                </a:extLst>
              </p:cNvPr>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2" name="Freeform 288">
                <a:extLst>
                  <a:ext uri="{FF2B5EF4-FFF2-40B4-BE49-F238E27FC236}">
                    <a16:creationId xmlns:a16="http://schemas.microsoft.com/office/drawing/2014/main" id="{CE984280-BCB7-B82C-5ECE-A809295CB79B}"/>
                  </a:ext>
                </a:extLst>
              </p:cNvPr>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3" name="Freeform 289">
                <a:extLst>
                  <a:ext uri="{FF2B5EF4-FFF2-40B4-BE49-F238E27FC236}">
                    <a16:creationId xmlns:a16="http://schemas.microsoft.com/office/drawing/2014/main" id="{9A447BC0-D426-73F0-AD09-4A9AABC2A5A6}"/>
                  </a:ext>
                </a:extLst>
              </p:cNvPr>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4" name="Freeform 290">
                <a:extLst>
                  <a:ext uri="{FF2B5EF4-FFF2-40B4-BE49-F238E27FC236}">
                    <a16:creationId xmlns:a16="http://schemas.microsoft.com/office/drawing/2014/main" id="{52245927-5E67-8E46-37E3-F819574B6253}"/>
                  </a:ext>
                </a:extLst>
              </p:cNvPr>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5" name="Freeform 291">
                <a:extLst>
                  <a:ext uri="{FF2B5EF4-FFF2-40B4-BE49-F238E27FC236}">
                    <a16:creationId xmlns:a16="http://schemas.microsoft.com/office/drawing/2014/main" id="{5AC04FAC-0652-7219-F3BF-A24173B1310E}"/>
                  </a:ext>
                </a:extLst>
              </p:cNvPr>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6" name="Freeform 292">
                <a:extLst>
                  <a:ext uri="{FF2B5EF4-FFF2-40B4-BE49-F238E27FC236}">
                    <a16:creationId xmlns:a16="http://schemas.microsoft.com/office/drawing/2014/main" id="{166F462B-36D3-B044-048E-CF5774F97DD7}"/>
                  </a:ext>
                </a:extLst>
              </p:cNvPr>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7" name="Freeform 293">
                <a:extLst>
                  <a:ext uri="{FF2B5EF4-FFF2-40B4-BE49-F238E27FC236}">
                    <a16:creationId xmlns:a16="http://schemas.microsoft.com/office/drawing/2014/main" id="{844E92A5-91C9-1AD1-A08E-8B0A411CFC03}"/>
                  </a:ext>
                </a:extLst>
              </p:cNvPr>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8" name="Freeform 294">
                <a:extLst>
                  <a:ext uri="{FF2B5EF4-FFF2-40B4-BE49-F238E27FC236}">
                    <a16:creationId xmlns:a16="http://schemas.microsoft.com/office/drawing/2014/main" id="{875BDF37-55F0-988C-418D-8D5BCF3AC7CD}"/>
                  </a:ext>
                </a:extLst>
              </p:cNvPr>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19" name="Freeform 295">
                <a:extLst>
                  <a:ext uri="{FF2B5EF4-FFF2-40B4-BE49-F238E27FC236}">
                    <a16:creationId xmlns:a16="http://schemas.microsoft.com/office/drawing/2014/main" id="{1DFA1351-8563-9B0D-063A-B19933D8DECF}"/>
                  </a:ext>
                </a:extLst>
              </p:cNvPr>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0" name="Freeform 296">
                <a:extLst>
                  <a:ext uri="{FF2B5EF4-FFF2-40B4-BE49-F238E27FC236}">
                    <a16:creationId xmlns:a16="http://schemas.microsoft.com/office/drawing/2014/main" id="{AF1C112F-C743-98E6-3B7B-144877DAE10F}"/>
                  </a:ext>
                </a:extLst>
              </p:cNvPr>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1" name="Freeform 297">
                <a:extLst>
                  <a:ext uri="{FF2B5EF4-FFF2-40B4-BE49-F238E27FC236}">
                    <a16:creationId xmlns:a16="http://schemas.microsoft.com/office/drawing/2014/main" id="{E5979E18-CED8-E449-7F52-2DE6DB4E5D8B}"/>
                  </a:ext>
                </a:extLst>
              </p:cNvPr>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2" name="Freeform 298">
                <a:extLst>
                  <a:ext uri="{FF2B5EF4-FFF2-40B4-BE49-F238E27FC236}">
                    <a16:creationId xmlns:a16="http://schemas.microsoft.com/office/drawing/2014/main" id="{71E89510-A177-51EB-C0BA-B316DBAA122F}"/>
                  </a:ext>
                </a:extLst>
              </p:cNvPr>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3" name="Freeform 299">
                <a:extLst>
                  <a:ext uri="{FF2B5EF4-FFF2-40B4-BE49-F238E27FC236}">
                    <a16:creationId xmlns:a16="http://schemas.microsoft.com/office/drawing/2014/main" id="{C41CC4A1-D2C8-85BA-AC50-BB922E43C16F}"/>
                  </a:ext>
                </a:extLst>
              </p:cNvPr>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4" name="Freeform 300">
                <a:extLst>
                  <a:ext uri="{FF2B5EF4-FFF2-40B4-BE49-F238E27FC236}">
                    <a16:creationId xmlns:a16="http://schemas.microsoft.com/office/drawing/2014/main" id="{6512A46E-B052-54BD-E065-FCD0C4A9EB42}"/>
                  </a:ext>
                </a:extLst>
              </p:cNvPr>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5" name="Freeform 301">
                <a:extLst>
                  <a:ext uri="{FF2B5EF4-FFF2-40B4-BE49-F238E27FC236}">
                    <a16:creationId xmlns:a16="http://schemas.microsoft.com/office/drawing/2014/main" id="{A063E0A0-2966-E31E-21BC-90B76C4B9BBA}"/>
                  </a:ext>
                </a:extLst>
              </p:cNvPr>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6" name="Freeform 302">
                <a:extLst>
                  <a:ext uri="{FF2B5EF4-FFF2-40B4-BE49-F238E27FC236}">
                    <a16:creationId xmlns:a16="http://schemas.microsoft.com/office/drawing/2014/main" id="{102F4425-F32B-F29E-EEE9-7E3DB4511DE2}"/>
                  </a:ext>
                </a:extLst>
              </p:cNvPr>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7" name="Freeform 303">
                <a:extLst>
                  <a:ext uri="{FF2B5EF4-FFF2-40B4-BE49-F238E27FC236}">
                    <a16:creationId xmlns:a16="http://schemas.microsoft.com/office/drawing/2014/main" id="{05DEFE50-A8D5-929A-01B3-C6CEC79E85DE}"/>
                  </a:ext>
                </a:extLst>
              </p:cNvPr>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8" name="Freeform 304">
                <a:extLst>
                  <a:ext uri="{FF2B5EF4-FFF2-40B4-BE49-F238E27FC236}">
                    <a16:creationId xmlns:a16="http://schemas.microsoft.com/office/drawing/2014/main" id="{168CBBA9-156A-14F6-AEEF-B12643C63BEF}"/>
                  </a:ext>
                </a:extLst>
              </p:cNvPr>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29" name="Freeform 305">
                <a:extLst>
                  <a:ext uri="{FF2B5EF4-FFF2-40B4-BE49-F238E27FC236}">
                    <a16:creationId xmlns:a16="http://schemas.microsoft.com/office/drawing/2014/main" id="{3C760E74-FB69-5BA0-F0B4-56C8A85AB62C}"/>
                  </a:ext>
                </a:extLst>
              </p:cNvPr>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0" name="Freeform 306">
                <a:extLst>
                  <a:ext uri="{FF2B5EF4-FFF2-40B4-BE49-F238E27FC236}">
                    <a16:creationId xmlns:a16="http://schemas.microsoft.com/office/drawing/2014/main" id="{3029B160-8862-C141-4A3B-D1E15333EFEA}"/>
                  </a:ext>
                </a:extLst>
              </p:cNvPr>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1" name="Freeform 307">
                <a:extLst>
                  <a:ext uri="{FF2B5EF4-FFF2-40B4-BE49-F238E27FC236}">
                    <a16:creationId xmlns:a16="http://schemas.microsoft.com/office/drawing/2014/main" id="{46FB7177-3246-7D17-B174-919260E0CB5E}"/>
                  </a:ext>
                </a:extLst>
              </p:cNvPr>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2" name="Freeform 308">
                <a:extLst>
                  <a:ext uri="{FF2B5EF4-FFF2-40B4-BE49-F238E27FC236}">
                    <a16:creationId xmlns:a16="http://schemas.microsoft.com/office/drawing/2014/main" id="{E477AE35-3F10-6F0A-930C-6654CF30C269}"/>
                  </a:ext>
                </a:extLst>
              </p:cNvPr>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3" name="Freeform 309">
                <a:extLst>
                  <a:ext uri="{FF2B5EF4-FFF2-40B4-BE49-F238E27FC236}">
                    <a16:creationId xmlns:a16="http://schemas.microsoft.com/office/drawing/2014/main" id="{A5CFB3B6-DCFA-EE68-59A7-FD360D559679}"/>
                  </a:ext>
                </a:extLst>
              </p:cNvPr>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4" name="Freeform 310">
                <a:extLst>
                  <a:ext uri="{FF2B5EF4-FFF2-40B4-BE49-F238E27FC236}">
                    <a16:creationId xmlns:a16="http://schemas.microsoft.com/office/drawing/2014/main" id="{F20EFAF1-F589-BEEF-C6E4-332C619B7F41}"/>
                  </a:ext>
                </a:extLst>
              </p:cNvPr>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5" name="Freeform 311">
                <a:extLst>
                  <a:ext uri="{FF2B5EF4-FFF2-40B4-BE49-F238E27FC236}">
                    <a16:creationId xmlns:a16="http://schemas.microsoft.com/office/drawing/2014/main" id="{97DE83C9-0DA2-E12A-7CBC-E3B863634600}"/>
                  </a:ext>
                </a:extLst>
              </p:cNvPr>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36" name="Freeform 312">
                <a:extLst>
                  <a:ext uri="{FF2B5EF4-FFF2-40B4-BE49-F238E27FC236}">
                    <a16:creationId xmlns:a16="http://schemas.microsoft.com/office/drawing/2014/main" id="{9423ADE3-7D95-47E4-1570-A37F9D8FF7ED}"/>
                  </a:ext>
                </a:extLst>
              </p:cNvPr>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63" name="Freeform 313">
              <a:extLst>
                <a:ext uri="{FF2B5EF4-FFF2-40B4-BE49-F238E27FC236}">
                  <a16:creationId xmlns:a16="http://schemas.microsoft.com/office/drawing/2014/main" id="{BF1C0A72-AD77-899A-0F71-9F8001B5AD83}"/>
                </a:ext>
              </a:extLst>
            </p:cNvPr>
            <p:cNvSpPr>
              <a:spLocks noChangeAspect="1"/>
            </p:cNvSpPr>
            <p:nvPr/>
          </p:nvSpPr>
          <p:spPr bwMode="gray">
            <a:xfrm rot="21085610">
              <a:off x="2837665" y="3884987"/>
              <a:ext cx="16309" cy="8154"/>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4" name="Freeform 314">
              <a:extLst>
                <a:ext uri="{FF2B5EF4-FFF2-40B4-BE49-F238E27FC236}">
                  <a16:creationId xmlns:a16="http://schemas.microsoft.com/office/drawing/2014/main" id="{75633827-064F-78BA-6546-F00C299AB77C}"/>
                </a:ext>
              </a:extLst>
            </p:cNvPr>
            <p:cNvSpPr>
              <a:spLocks noChangeAspect="1"/>
            </p:cNvSpPr>
            <p:nvPr/>
          </p:nvSpPr>
          <p:spPr bwMode="gray">
            <a:xfrm rot="21085610">
              <a:off x="2864164" y="3887027"/>
              <a:ext cx="2039" cy="20386"/>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5" name="Freeform 315">
              <a:extLst>
                <a:ext uri="{FF2B5EF4-FFF2-40B4-BE49-F238E27FC236}">
                  <a16:creationId xmlns:a16="http://schemas.microsoft.com/office/drawing/2014/main" id="{07B13FDB-91E1-C997-744F-3D717330F964}"/>
                </a:ext>
              </a:extLst>
            </p:cNvPr>
            <p:cNvSpPr>
              <a:spLocks noChangeAspect="1"/>
            </p:cNvSpPr>
            <p:nvPr/>
          </p:nvSpPr>
          <p:spPr bwMode="gray">
            <a:xfrm rot="21085610">
              <a:off x="2864164" y="3933913"/>
              <a:ext cx="4077" cy="2039"/>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6" name="Freeform 316">
              <a:extLst>
                <a:ext uri="{FF2B5EF4-FFF2-40B4-BE49-F238E27FC236}">
                  <a16:creationId xmlns:a16="http://schemas.microsoft.com/office/drawing/2014/main" id="{C0BCCBF5-9785-2B6A-489D-578CF784F075}"/>
                </a:ext>
              </a:extLst>
            </p:cNvPr>
            <p:cNvSpPr>
              <a:spLocks noChangeAspect="1"/>
            </p:cNvSpPr>
            <p:nvPr/>
          </p:nvSpPr>
          <p:spPr bwMode="gray">
            <a:xfrm rot="21085610">
              <a:off x="2853972" y="3931875"/>
              <a:ext cx="8154" cy="24463"/>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7" name="Freeform 317">
              <a:extLst>
                <a:ext uri="{FF2B5EF4-FFF2-40B4-BE49-F238E27FC236}">
                  <a16:creationId xmlns:a16="http://schemas.microsoft.com/office/drawing/2014/main" id="{4CDEE992-71C6-2738-8A49-16A361082D79}"/>
                </a:ext>
              </a:extLst>
            </p:cNvPr>
            <p:cNvSpPr>
              <a:spLocks noChangeAspect="1"/>
            </p:cNvSpPr>
            <p:nvPr/>
          </p:nvSpPr>
          <p:spPr bwMode="gray">
            <a:xfrm rot="21085610">
              <a:off x="2864164" y="3960415"/>
              <a:ext cx="2039" cy="12231"/>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8" name="Freeform 318">
              <a:extLst>
                <a:ext uri="{FF2B5EF4-FFF2-40B4-BE49-F238E27FC236}">
                  <a16:creationId xmlns:a16="http://schemas.microsoft.com/office/drawing/2014/main" id="{30127417-697D-AB44-B14D-F99BC7D02D83}"/>
                </a:ext>
              </a:extLst>
            </p:cNvPr>
            <p:cNvSpPr>
              <a:spLocks noChangeAspect="1"/>
            </p:cNvSpPr>
            <p:nvPr/>
          </p:nvSpPr>
          <p:spPr bwMode="gray">
            <a:xfrm rot="21085610">
              <a:off x="2882513" y="3925759"/>
              <a:ext cx="2039" cy="1630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69" name="Freeform 319">
              <a:extLst>
                <a:ext uri="{FF2B5EF4-FFF2-40B4-BE49-F238E27FC236}">
                  <a16:creationId xmlns:a16="http://schemas.microsoft.com/office/drawing/2014/main" id="{A7B70044-8C98-3072-30FB-58B15FB27A9C}"/>
                </a:ext>
              </a:extLst>
            </p:cNvPr>
            <p:cNvSpPr>
              <a:spLocks noChangeAspect="1"/>
            </p:cNvSpPr>
            <p:nvPr/>
          </p:nvSpPr>
          <p:spPr bwMode="gray">
            <a:xfrm rot="21085610">
              <a:off x="2892706" y="3940029"/>
              <a:ext cx="6116" cy="1834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0" name="Freeform 320">
              <a:extLst>
                <a:ext uri="{FF2B5EF4-FFF2-40B4-BE49-F238E27FC236}">
                  <a16:creationId xmlns:a16="http://schemas.microsoft.com/office/drawing/2014/main" id="{008C8497-3436-71A0-1E25-2BB8F101A1B9}"/>
                </a:ext>
              </a:extLst>
            </p:cNvPr>
            <p:cNvSpPr>
              <a:spLocks noChangeAspect="1"/>
            </p:cNvSpPr>
            <p:nvPr/>
          </p:nvSpPr>
          <p:spPr bwMode="gray">
            <a:xfrm rot="21085610">
              <a:off x="2911053" y="3954299"/>
              <a:ext cx="4077" cy="4077"/>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1" name="Freeform 321">
              <a:extLst>
                <a:ext uri="{FF2B5EF4-FFF2-40B4-BE49-F238E27FC236}">
                  <a16:creationId xmlns:a16="http://schemas.microsoft.com/office/drawing/2014/main" id="{4D15C188-0DB7-3C40-42B4-03A433BD8B91}"/>
                </a:ext>
              </a:extLst>
            </p:cNvPr>
            <p:cNvSpPr>
              <a:spLocks noChangeAspect="1"/>
            </p:cNvSpPr>
            <p:nvPr/>
          </p:nvSpPr>
          <p:spPr bwMode="gray">
            <a:xfrm rot="21085610">
              <a:off x="2902899" y="3972646"/>
              <a:ext cx="6116" cy="20386"/>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2" name="Freeform 322">
              <a:extLst>
                <a:ext uri="{FF2B5EF4-FFF2-40B4-BE49-F238E27FC236}">
                  <a16:creationId xmlns:a16="http://schemas.microsoft.com/office/drawing/2014/main" id="{62BA4DA5-7435-3F3D-0D71-E27F9DBDE358}"/>
                </a:ext>
              </a:extLst>
            </p:cNvPr>
            <p:cNvSpPr>
              <a:spLocks noChangeAspect="1"/>
            </p:cNvSpPr>
            <p:nvPr/>
          </p:nvSpPr>
          <p:spPr bwMode="gray">
            <a:xfrm rot="21085610">
              <a:off x="2921246" y="3990993"/>
              <a:ext cx="6116" cy="1834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3" name="Freeform 323">
              <a:extLst>
                <a:ext uri="{FF2B5EF4-FFF2-40B4-BE49-F238E27FC236}">
                  <a16:creationId xmlns:a16="http://schemas.microsoft.com/office/drawing/2014/main" id="{92B9932F-86A0-AD9D-E54D-B721A85B94F8}"/>
                </a:ext>
              </a:extLst>
            </p:cNvPr>
            <p:cNvSpPr>
              <a:spLocks noChangeAspect="1"/>
            </p:cNvSpPr>
            <p:nvPr/>
          </p:nvSpPr>
          <p:spPr bwMode="gray">
            <a:xfrm rot="21085610">
              <a:off x="2937554" y="4003224"/>
              <a:ext cx="6116" cy="2039"/>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4" name="Freeform 324">
              <a:extLst>
                <a:ext uri="{FF2B5EF4-FFF2-40B4-BE49-F238E27FC236}">
                  <a16:creationId xmlns:a16="http://schemas.microsoft.com/office/drawing/2014/main" id="{CC55858B-4F24-0699-2F4E-BDB9447C28FD}"/>
                </a:ext>
              </a:extLst>
            </p:cNvPr>
            <p:cNvSpPr>
              <a:spLocks noChangeAspect="1"/>
            </p:cNvSpPr>
            <p:nvPr/>
          </p:nvSpPr>
          <p:spPr bwMode="gray">
            <a:xfrm rot="21085610">
              <a:off x="2951823" y="4011379"/>
              <a:ext cx="12231" cy="8154"/>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5" name="Freeform 325">
              <a:extLst>
                <a:ext uri="{FF2B5EF4-FFF2-40B4-BE49-F238E27FC236}">
                  <a16:creationId xmlns:a16="http://schemas.microsoft.com/office/drawing/2014/main" id="{B78B2AC5-9116-93BE-6196-5132AC164415}"/>
                </a:ext>
              </a:extLst>
            </p:cNvPr>
            <p:cNvSpPr>
              <a:spLocks noChangeAspect="1"/>
            </p:cNvSpPr>
            <p:nvPr/>
          </p:nvSpPr>
          <p:spPr bwMode="gray">
            <a:xfrm rot="21085610">
              <a:off x="2935516" y="4033803"/>
              <a:ext cx="8154" cy="12231"/>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6" name="Freeform 326">
              <a:extLst>
                <a:ext uri="{FF2B5EF4-FFF2-40B4-BE49-F238E27FC236}">
                  <a16:creationId xmlns:a16="http://schemas.microsoft.com/office/drawing/2014/main" id="{D99DDA34-86ED-88C5-9B12-E23311719BD6}"/>
                </a:ext>
              </a:extLst>
            </p:cNvPr>
            <p:cNvSpPr>
              <a:spLocks noChangeAspect="1"/>
            </p:cNvSpPr>
            <p:nvPr/>
          </p:nvSpPr>
          <p:spPr bwMode="gray">
            <a:xfrm rot="21085610">
              <a:off x="2862128" y="3958376"/>
              <a:ext cx="4077" cy="6116"/>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7" name="Freeform 327">
              <a:extLst>
                <a:ext uri="{FF2B5EF4-FFF2-40B4-BE49-F238E27FC236}">
                  <a16:creationId xmlns:a16="http://schemas.microsoft.com/office/drawing/2014/main" id="{6659270D-E8B8-967C-BE7B-8390936D3FBD}"/>
                </a:ext>
              </a:extLst>
            </p:cNvPr>
            <p:cNvSpPr>
              <a:spLocks noChangeAspect="1"/>
            </p:cNvSpPr>
            <p:nvPr/>
          </p:nvSpPr>
          <p:spPr bwMode="gray">
            <a:xfrm rot="21085610">
              <a:off x="2821355" y="3937990"/>
              <a:ext cx="2039" cy="8154"/>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8" name="Freeform 328">
              <a:extLst>
                <a:ext uri="{FF2B5EF4-FFF2-40B4-BE49-F238E27FC236}">
                  <a16:creationId xmlns:a16="http://schemas.microsoft.com/office/drawing/2014/main" id="{DE96ED81-8F6D-71CC-E0CD-F51987DA6E7A}"/>
                </a:ext>
              </a:extLst>
            </p:cNvPr>
            <p:cNvSpPr>
              <a:spLocks noChangeAspect="1"/>
            </p:cNvSpPr>
            <p:nvPr/>
          </p:nvSpPr>
          <p:spPr bwMode="gray">
            <a:xfrm rot="21085610">
              <a:off x="2817279" y="3948184"/>
              <a:ext cx="4077" cy="4077"/>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79" name="Freeform 329">
              <a:extLst>
                <a:ext uri="{FF2B5EF4-FFF2-40B4-BE49-F238E27FC236}">
                  <a16:creationId xmlns:a16="http://schemas.microsoft.com/office/drawing/2014/main" id="{B78B795A-2C2F-8756-EFF9-9D6513670487}"/>
                </a:ext>
              </a:extLst>
            </p:cNvPr>
            <p:cNvSpPr>
              <a:spLocks noChangeAspect="1"/>
            </p:cNvSpPr>
            <p:nvPr/>
          </p:nvSpPr>
          <p:spPr bwMode="gray">
            <a:xfrm rot="21085610">
              <a:off x="2805048" y="3952261"/>
              <a:ext cx="8154" cy="8154"/>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0" name="Freeform 330">
              <a:extLst>
                <a:ext uri="{FF2B5EF4-FFF2-40B4-BE49-F238E27FC236}">
                  <a16:creationId xmlns:a16="http://schemas.microsoft.com/office/drawing/2014/main" id="{D66661D4-B2BC-2BBE-C033-B7522839CF95}"/>
                </a:ext>
              </a:extLst>
            </p:cNvPr>
            <p:cNvSpPr>
              <a:spLocks noChangeAspect="1"/>
            </p:cNvSpPr>
            <p:nvPr/>
          </p:nvSpPr>
          <p:spPr bwMode="gray">
            <a:xfrm rot="20552049">
              <a:off x="2860089" y="4127577"/>
              <a:ext cx="30579" cy="22425"/>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1" name="Freeform 331">
              <a:extLst>
                <a:ext uri="{FF2B5EF4-FFF2-40B4-BE49-F238E27FC236}">
                  <a16:creationId xmlns:a16="http://schemas.microsoft.com/office/drawing/2014/main" id="{D686F1C4-414A-EED8-4D8E-B4A46341321E}"/>
                </a:ext>
              </a:extLst>
            </p:cNvPr>
            <p:cNvSpPr>
              <a:spLocks noChangeAspect="1"/>
            </p:cNvSpPr>
            <p:nvPr/>
          </p:nvSpPr>
          <p:spPr bwMode="gray">
            <a:xfrm rot="20552049">
              <a:off x="2943670" y="4054189"/>
              <a:ext cx="48926" cy="6727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2" name="Freeform 332">
              <a:extLst>
                <a:ext uri="{FF2B5EF4-FFF2-40B4-BE49-F238E27FC236}">
                  <a16:creationId xmlns:a16="http://schemas.microsoft.com/office/drawing/2014/main" id="{58D1DC77-02B8-A0CA-2DE5-F6BA8166AD49}"/>
                </a:ext>
              </a:extLst>
            </p:cNvPr>
            <p:cNvSpPr>
              <a:spLocks noChangeAspect="1"/>
            </p:cNvSpPr>
            <p:nvPr/>
          </p:nvSpPr>
          <p:spPr bwMode="gray">
            <a:xfrm rot="20552049">
              <a:off x="3090447" y="4094960"/>
              <a:ext cx="2039" cy="2039"/>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3" name="Freeform 333">
              <a:extLst>
                <a:ext uri="{FF2B5EF4-FFF2-40B4-BE49-F238E27FC236}">
                  <a16:creationId xmlns:a16="http://schemas.microsoft.com/office/drawing/2014/main" id="{20F125D1-7CBD-DB27-1032-6E95B756B4B0}"/>
                </a:ext>
              </a:extLst>
            </p:cNvPr>
            <p:cNvSpPr>
              <a:spLocks noChangeAspect="1"/>
            </p:cNvSpPr>
            <p:nvPr/>
          </p:nvSpPr>
          <p:spPr bwMode="gray">
            <a:xfrm rot="20552049">
              <a:off x="3118987" y="4150001"/>
              <a:ext cx="4077" cy="14271"/>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4" name="Freeform 334">
              <a:extLst>
                <a:ext uri="{FF2B5EF4-FFF2-40B4-BE49-F238E27FC236}">
                  <a16:creationId xmlns:a16="http://schemas.microsoft.com/office/drawing/2014/main" id="{4E966C1E-DF9D-58B9-D1F5-9B57780B5876}"/>
                </a:ext>
              </a:extLst>
            </p:cNvPr>
            <p:cNvSpPr>
              <a:spLocks noChangeAspect="1"/>
            </p:cNvSpPr>
            <p:nvPr/>
          </p:nvSpPr>
          <p:spPr bwMode="gray">
            <a:xfrm rot="20552049">
              <a:off x="3149565" y="4249891"/>
              <a:ext cx="4077" cy="6116"/>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5" name="Freeform 335">
              <a:extLst>
                <a:ext uri="{FF2B5EF4-FFF2-40B4-BE49-F238E27FC236}">
                  <a16:creationId xmlns:a16="http://schemas.microsoft.com/office/drawing/2014/main" id="{DD6C855F-88AC-0AAC-B4E7-386EABF649B3}"/>
                </a:ext>
              </a:extLst>
            </p:cNvPr>
            <p:cNvSpPr>
              <a:spLocks noChangeAspect="1"/>
            </p:cNvSpPr>
            <p:nvPr/>
          </p:nvSpPr>
          <p:spPr bwMode="gray">
            <a:xfrm rot="20552049">
              <a:off x="3141410" y="4268238"/>
              <a:ext cx="12231" cy="20386"/>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6" name="Freeform 336">
              <a:extLst>
                <a:ext uri="{FF2B5EF4-FFF2-40B4-BE49-F238E27FC236}">
                  <a16:creationId xmlns:a16="http://schemas.microsoft.com/office/drawing/2014/main" id="{AFD3BE0A-5850-6D8C-F45B-26671ACC732D}"/>
                </a:ext>
              </a:extLst>
            </p:cNvPr>
            <p:cNvSpPr>
              <a:spLocks noChangeAspect="1"/>
            </p:cNvSpPr>
            <p:nvPr/>
          </p:nvSpPr>
          <p:spPr bwMode="gray">
            <a:xfrm rot="20552049">
              <a:off x="2919206" y="4062343"/>
              <a:ext cx="2039" cy="4077"/>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487" name="Group 337">
              <a:extLst>
                <a:ext uri="{FF2B5EF4-FFF2-40B4-BE49-F238E27FC236}">
                  <a16:creationId xmlns:a16="http://schemas.microsoft.com/office/drawing/2014/main" id="{761251D7-C06A-F6E6-957F-2D8CBBB8C3F4}"/>
                </a:ext>
              </a:extLst>
            </p:cNvPr>
            <p:cNvGrpSpPr>
              <a:grpSpLocks noChangeAspect="1"/>
            </p:cNvGrpSpPr>
            <p:nvPr/>
          </p:nvGrpSpPr>
          <p:grpSpPr bwMode="gray">
            <a:xfrm>
              <a:off x="2909014" y="4066420"/>
              <a:ext cx="36694" cy="57080"/>
              <a:chOff x="1694" y="2257"/>
              <a:chExt cx="18" cy="28"/>
            </a:xfrm>
            <a:grpFill/>
          </p:grpSpPr>
          <p:sp>
            <p:nvSpPr>
              <p:cNvPr id="606" name="Freeform 338">
                <a:extLst>
                  <a:ext uri="{FF2B5EF4-FFF2-40B4-BE49-F238E27FC236}">
                    <a16:creationId xmlns:a16="http://schemas.microsoft.com/office/drawing/2014/main" id="{B1F30AD8-8AFE-7432-A839-DD6D90186890}"/>
                  </a:ext>
                </a:extLst>
              </p:cNvPr>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7" name="Freeform 339">
                <a:extLst>
                  <a:ext uri="{FF2B5EF4-FFF2-40B4-BE49-F238E27FC236}">
                    <a16:creationId xmlns:a16="http://schemas.microsoft.com/office/drawing/2014/main" id="{BB50C1EB-D30F-FFE3-922A-BA46EDAAA959}"/>
                  </a:ext>
                </a:extLst>
              </p:cNvPr>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488" name="Freeform 340">
              <a:extLst>
                <a:ext uri="{FF2B5EF4-FFF2-40B4-BE49-F238E27FC236}">
                  <a16:creationId xmlns:a16="http://schemas.microsoft.com/office/drawing/2014/main" id="{C628A846-08F8-3986-7640-88102CFE96C1}"/>
                </a:ext>
              </a:extLst>
            </p:cNvPr>
            <p:cNvSpPr>
              <a:spLocks noChangeAspect="1"/>
            </p:cNvSpPr>
            <p:nvPr/>
          </p:nvSpPr>
          <p:spPr bwMode="gray">
            <a:xfrm rot="20552049">
              <a:off x="3008904" y="4078652"/>
              <a:ext cx="20386" cy="1630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89" name="Freeform 341">
              <a:extLst>
                <a:ext uri="{FF2B5EF4-FFF2-40B4-BE49-F238E27FC236}">
                  <a16:creationId xmlns:a16="http://schemas.microsoft.com/office/drawing/2014/main" id="{9F76515B-1CEE-83BC-1CC8-43B7322C59B4}"/>
                </a:ext>
              </a:extLst>
            </p:cNvPr>
            <p:cNvSpPr>
              <a:spLocks noChangeAspect="1"/>
            </p:cNvSpPr>
            <p:nvPr/>
          </p:nvSpPr>
          <p:spPr bwMode="gray">
            <a:xfrm rot="20552049">
              <a:off x="3133256" y="4196889"/>
              <a:ext cx="0" cy="6116"/>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0" name="Freeform 342">
              <a:extLst>
                <a:ext uri="{FF2B5EF4-FFF2-40B4-BE49-F238E27FC236}">
                  <a16:creationId xmlns:a16="http://schemas.microsoft.com/office/drawing/2014/main" id="{F03097BB-22C0-FCF5-346B-09C2D4097281}"/>
                </a:ext>
              </a:extLst>
            </p:cNvPr>
            <p:cNvSpPr>
              <a:spLocks noChangeAspect="1"/>
            </p:cNvSpPr>
            <p:nvPr/>
          </p:nvSpPr>
          <p:spPr bwMode="gray">
            <a:xfrm rot="20552049">
              <a:off x="3098601" y="4111269"/>
              <a:ext cx="6116" cy="14271"/>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1" name="Freeform 343">
              <a:extLst>
                <a:ext uri="{FF2B5EF4-FFF2-40B4-BE49-F238E27FC236}">
                  <a16:creationId xmlns:a16="http://schemas.microsoft.com/office/drawing/2014/main" id="{5BBB67F3-4353-0E94-E2CD-A874C8F82832}"/>
                </a:ext>
              </a:extLst>
            </p:cNvPr>
            <p:cNvSpPr>
              <a:spLocks noChangeAspect="1"/>
            </p:cNvSpPr>
            <p:nvPr/>
          </p:nvSpPr>
          <p:spPr bwMode="gray">
            <a:xfrm rot="20552049">
              <a:off x="3039482" y="4074575"/>
              <a:ext cx="0" cy="2039"/>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2" name="Freeform 344">
              <a:extLst>
                <a:ext uri="{FF2B5EF4-FFF2-40B4-BE49-F238E27FC236}">
                  <a16:creationId xmlns:a16="http://schemas.microsoft.com/office/drawing/2014/main" id="{B335A348-B9E0-9B7D-EBE5-3486823CF862}"/>
                </a:ext>
              </a:extLst>
            </p:cNvPr>
            <p:cNvSpPr>
              <a:spLocks noChangeAspect="1"/>
            </p:cNvSpPr>
            <p:nvPr/>
          </p:nvSpPr>
          <p:spPr bwMode="gray">
            <a:xfrm rot="20552049">
              <a:off x="3043559" y="4090883"/>
              <a:ext cx="2039" cy="4077"/>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3" name="Freeform 345">
              <a:extLst>
                <a:ext uri="{FF2B5EF4-FFF2-40B4-BE49-F238E27FC236}">
                  <a16:creationId xmlns:a16="http://schemas.microsoft.com/office/drawing/2014/main" id="{58382342-E01A-2A5E-1A05-41B87E33FE4B}"/>
                </a:ext>
              </a:extLst>
            </p:cNvPr>
            <p:cNvSpPr>
              <a:spLocks noChangeAspect="1"/>
            </p:cNvSpPr>
            <p:nvPr/>
          </p:nvSpPr>
          <p:spPr bwMode="gray">
            <a:xfrm rot="20552049">
              <a:off x="3108793" y="4133692"/>
              <a:ext cx="4077" cy="10193"/>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4" name="Freeform 346">
              <a:extLst>
                <a:ext uri="{FF2B5EF4-FFF2-40B4-BE49-F238E27FC236}">
                  <a16:creationId xmlns:a16="http://schemas.microsoft.com/office/drawing/2014/main" id="{D7BFFC37-3E74-1766-2869-47A7E143DAD7}"/>
                </a:ext>
              </a:extLst>
            </p:cNvPr>
            <p:cNvSpPr>
              <a:spLocks noChangeAspect="1"/>
            </p:cNvSpPr>
            <p:nvPr/>
          </p:nvSpPr>
          <p:spPr bwMode="gray">
            <a:xfrm rot="20552049">
              <a:off x="3133256" y="4229506"/>
              <a:ext cx="2039" cy="6116"/>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5" name="Freeform 347">
              <a:extLst>
                <a:ext uri="{FF2B5EF4-FFF2-40B4-BE49-F238E27FC236}">
                  <a16:creationId xmlns:a16="http://schemas.microsoft.com/office/drawing/2014/main" id="{C8FE748C-F13E-7477-9793-8549EFCBC80C}"/>
                </a:ext>
              </a:extLst>
            </p:cNvPr>
            <p:cNvSpPr>
              <a:spLocks noChangeAspect="1"/>
            </p:cNvSpPr>
            <p:nvPr/>
          </p:nvSpPr>
          <p:spPr bwMode="gray">
            <a:xfrm rot="20552049">
              <a:off x="2741852" y="4005263"/>
              <a:ext cx="150854" cy="99890"/>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6" name="Freeform 348">
              <a:extLst>
                <a:ext uri="{FF2B5EF4-FFF2-40B4-BE49-F238E27FC236}">
                  <a16:creationId xmlns:a16="http://schemas.microsoft.com/office/drawing/2014/main" id="{672858B5-39C1-CC51-4803-1AE1AB330B65}"/>
                </a:ext>
              </a:extLst>
            </p:cNvPr>
            <p:cNvSpPr>
              <a:spLocks noChangeAspect="1"/>
            </p:cNvSpPr>
            <p:nvPr/>
          </p:nvSpPr>
          <p:spPr bwMode="gray">
            <a:xfrm rot="20552049">
              <a:off x="2766313" y="4058266"/>
              <a:ext cx="6116" cy="12231"/>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7" name="Freeform 349">
              <a:extLst>
                <a:ext uri="{FF2B5EF4-FFF2-40B4-BE49-F238E27FC236}">
                  <a16:creationId xmlns:a16="http://schemas.microsoft.com/office/drawing/2014/main" id="{B2062527-3232-3F59-CB8B-4F9CADAF950E}"/>
                </a:ext>
              </a:extLst>
            </p:cNvPr>
            <p:cNvSpPr>
              <a:spLocks noChangeAspect="1"/>
            </p:cNvSpPr>
            <p:nvPr/>
          </p:nvSpPr>
          <p:spPr bwMode="gray">
            <a:xfrm rot="20552049">
              <a:off x="2821355" y="4017495"/>
              <a:ext cx="14271" cy="1834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8" name="Freeform 350">
              <a:extLst>
                <a:ext uri="{FF2B5EF4-FFF2-40B4-BE49-F238E27FC236}">
                  <a16:creationId xmlns:a16="http://schemas.microsoft.com/office/drawing/2014/main" id="{D2AE0E3A-04CC-69D6-3794-5AB5DD478C74}"/>
                </a:ext>
              </a:extLst>
            </p:cNvPr>
            <p:cNvSpPr>
              <a:spLocks noChangeAspect="1"/>
            </p:cNvSpPr>
            <p:nvPr/>
          </p:nvSpPr>
          <p:spPr bwMode="gray">
            <a:xfrm rot="20552049">
              <a:off x="3076175" y="4090883"/>
              <a:ext cx="0" cy="6116"/>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499" name="Freeform 351">
              <a:extLst>
                <a:ext uri="{FF2B5EF4-FFF2-40B4-BE49-F238E27FC236}">
                  <a16:creationId xmlns:a16="http://schemas.microsoft.com/office/drawing/2014/main" id="{9D807A45-24A0-64CE-1033-BDE4194E50FA}"/>
                </a:ext>
              </a:extLst>
            </p:cNvPr>
            <p:cNvSpPr>
              <a:spLocks noChangeAspect="1"/>
            </p:cNvSpPr>
            <p:nvPr/>
          </p:nvSpPr>
          <p:spPr bwMode="gray">
            <a:xfrm rot="20552049">
              <a:off x="3129178" y="4176503"/>
              <a:ext cx="2039" cy="8154"/>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00" name="Group 362">
              <a:extLst>
                <a:ext uri="{FF2B5EF4-FFF2-40B4-BE49-F238E27FC236}">
                  <a16:creationId xmlns:a16="http://schemas.microsoft.com/office/drawing/2014/main" id="{95DCC558-4FA5-4C94-C3BE-8D0157981638}"/>
                </a:ext>
              </a:extLst>
            </p:cNvPr>
            <p:cNvGrpSpPr/>
            <p:nvPr/>
          </p:nvGrpSpPr>
          <p:grpSpPr bwMode="gray">
            <a:xfrm>
              <a:off x="4354356" y="2248020"/>
              <a:ext cx="1129366" cy="1424958"/>
              <a:chOff x="4580731" y="1911697"/>
              <a:chExt cx="879476" cy="1109663"/>
            </a:xfrm>
            <a:grpFill/>
          </p:grpSpPr>
          <p:sp>
            <p:nvSpPr>
              <p:cNvPr id="557" name="Freeform 175">
                <a:extLst>
                  <a:ext uri="{FF2B5EF4-FFF2-40B4-BE49-F238E27FC236}">
                    <a16:creationId xmlns:a16="http://schemas.microsoft.com/office/drawing/2014/main" id="{C30DCCD1-0163-92AF-4DF2-0BAEB6AA065F}"/>
                  </a:ext>
                </a:extLst>
              </p:cNvPr>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58" name="Freeform 176">
                <a:extLst>
                  <a:ext uri="{FF2B5EF4-FFF2-40B4-BE49-F238E27FC236}">
                    <a16:creationId xmlns:a16="http://schemas.microsoft.com/office/drawing/2014/main" id="{B342DF44-7954-8DB1-DD6D-5BD0900F62DD}"/>
                  </a:ext>
                </a:extLst>
              </p:cNvPr>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59" name="Freeform 177">
                <a:extLst>
                  <a:ext uri="{FF2B5EF4-FFF2-40B4-BE49-F238E27FC236}">
                    <a16:creationId xmlns:a16="http://schemas.microsoft.com/office/drawing/2014/main" id="{1D179DDB-4654-B3BA-1676-8648849DCD53}"/>
                  </a:ext>
                </a:extLst>
              </p:cNvPr>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60" name="Group 178">
                <a:extLst>
                  <a:ext uri="{FF2B5EF4-FFF2-40B4-BE49-F238E27FC236}">
                    <a16:creationId xmlns:a16="http://schemas.microsoft.com/office/drawing/2014/main" id="{F1CE3F7C-8245-FCBE-A101-C9EBE0789546}"/>
                  </a:ext>
                </a:extLst>
              </p:cNvPr>
              <p:cNvGrpSpPr>
                <a:grpSpLocks noChangeAspect="1"/>
              </p:cNvGrpSpPr>
              <p:nvPr/>
            </p:nvGrpSpPr>
            <p:grpSpPr bwMode="gray">
              <a:xfrm>
                <a:off x="4876006" y="2765772"/>
                <a:ext cx="204788" cy="242888"/>
                <a:chOff x="2589" y="1903"/>
                <a:chExt cx="129" cy="153"/>
              </a:xfrm>
              <a:grpFill/>
            </p:grpSpPr>
            <p:sp>
              <p:nvSpPr>
                <p:cNvPr id="603" name="Freeform 179">
                  <a:extLst>
                    <a:ext uri="{FF2B5EF4-FFF2-40B4-BE49-F238E27FC236}">
                      <a16:creationId xmlns:a16="http://schemas.microsoft.com/office/drawing/2014/main" id="{1F1FA94F-22F3-D89D-2DDB-D1CD9C2E22A2}"/>
                    </a:ext>
                  </a:extLst>
                </p:cNvPr>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4" name="Freeform 180">
                  <a:extLst>
                    <a:ext uri="{FF2B5EF4-FFF2-40B4-BE49-F238E27FC236}">
                      <a16:creationId xmlns:a16="http://schemas.microsoft.com/office/drawing/2014/main" id="{1F36633E-F09F-6C8F-8A67-1635AA542255}"/>
                    </a:ext>
                  </a:extLst>
                </p:cNvPr>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5" name="Freeform 181">
                  <a:extLst>
                    <a:ext uri="{FF2B5EF4-FFF2-40B4-BE49-F238E27FC236}">
                      <a16:creationId xmlns:a16="http://schemas.microsoft.com/office/drawing/2014/main" id="{90A4E9B0-F1C5-3781-CBBA-F50930E61C97}"/>
                    </a:ext>
                  </a:extLst>
                </p:cNvPr>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561" name="Freeform 182">
                <a:extLst>
                  <a:ext uri="{FF2B5EF4-FFF2-40B4-BE49-F238E27FC236}">
                    <a16:creationId xmlns:a16="http://schemas.microsoft.com/office/drawing/2014/main" id="{284F0023-73F8-727B-2E93-C0ACF46194C4}"/>
                  </a:ext>
                </a:extLst>
              </p:cNvPr>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2" name="Freeform 183">
                <a:extLst>
                  <a:ext uri="{FF2B5EF4-FFF2-40B4-BE49-F238E27FC236}">
                    <a16:creationId xmlns:a16="http://schemas.microsoft.com/office/drawing/2014/main" id="{660E4C2E-EEFE-0DDD-3FFC-6ACD99A87E5D}"/>
                  </a:ext>
                </a:extLst>
              </p:cNvPr>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3" name="Freeform 184">
                <a:extLst>
                  <a:ext uri="{FF2B5EF4-FFF2-40B4-BE49-F238E27FC236}">
                    <a16:creationId xmlns:a16="http://schemas.microsoft.com/office/drawing/2014/main" id="{E980AFD1-393C-AA2D-AEB5-12C24D50FA36}"/>
                  </a:ext>
                </a:extLst>
              </p:cNvPr>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4" name="Freeform 185">
                <a:extLst>
                  <a:ext uri="{FF2B5EF4-FFF2-40B4-BE49-F238E27FC236}">
                    <a16:creationId xmlns:a16="http://schemas.microsoft.com/office/drawing/2014/main" id="{6EF8A8D1-D1DB-3990-2969-383243D3CD15}"/>
                  </a:ext>
                </a:extLst>
              </p:cNvPr>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5" name="Freeform 186">
                <a:extLst>
                  <a:ext uri="{FF2B5EF4-FFF2-40B4-BE49-F238E27FC236}">
                    <a16:creationId xmlns:a16="http://schemas.microsoft.com/office/drawing/2014/main" id="{0AA58D26-6FED-7827-8AAA-14CBEBAC523C}"/>
                  </a:ext>
                </a:extLst>
              </p:cNvPr>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6" name="Freeform 187">
                <a:extLst>
                  <a:ext uri="{FF2B5EF4-FFF2-40B4-BE49-F238E27FC236}">
                    <a16:creationId xmlns:a16="http://schemas.microsoft.com/office/drawing/2014/main" id="{D19262E4-EA5D-D503-6D0E-D1E4F7703585}"/>
                  </a:ext>
                </a:extLst>
              </p:cNvPr>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67" name="Freeform 188">
                <a:extLst>
                  <a:ext uri="{FF2B5EF4-FFF2-40B4-BE49-F238E27FC236}">
                    <a16:creationId xmlns:a16="http://schemas.microsoft.com/office/drawing/2014/main" id="{6016E40E-6FB2-BD75-5A63-5786778ACBE0}"/>
                  </a:ext>
                </a:extLst>
              </p:cNvPr>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68" name="Group 189">
                <a:extLst>
                  <a:ext uri="{FF2B5EF4-FFF2-40B4-BE49-F238E27FC236}">
                    <a16:creationId xmlns:a16="http://schemas.microsoft.com/office/drawing/2014/main" id="{1062C11B-AFDD-4F88-3745-B6930A57AAE7}"/>
                  </a:ext>
                </a:extLst>
              </p:cNvPr>
              <p:cNvGrpSpPr>
                <a:grpSpLocks noChangeAspect="1"/>
              </p:cNvGrpSpPr>
              <p:nvPr/>
            </p:nvGrpSpPr>
            <p:grpSpPr bwMode="gray">
              <a:xfrm>
                <a:off x="4679156" y="2659410"/>
                <a:ext cx="247650" cy="244475"/>
                <a:chOff x="2465" y="1836"/>
                <a:chExt cx="156" cy="154"/>
              </a:xfrm>
              <a:grpFill/>
            </p:grpSpPr>
            <p:sp>
              <p:nvSpPr>
                <p:cNvPr id="601" name="Freeform 190">
                  <a:extLst>
                    <a:ext uri="{FF2B5EF4-FFF2-40B4-BE49-F238E27FC236}">
                      <a16:creationId xmlns:a16="http://schemas.microsoft.com/office/drawing/2014/main" id="{D45737D3-4696-790F-5B95-85181825B3A3}"/>
                    </a:ext>
                  </a:extLst>
                </p:cNvPr>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2" name="Freeform 191">
                  <a:extLst>
                    <a:ext uri="{FF2B5EF4-FFF2-40B4-BE49-F238E27FC236}">
                      <a16:creationId xmlns:a16="http://schemas.microsoft.com/office/drawing/2014/main" id="{27F60443-48D1-0B03-137F-8F3F18694BA4}"/>
                    </a:ext>
                  </a:extLst>
                </p:cNvPr>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nvGrpSpPr>
              <p:cNvPr id="569" name="Group 192">
                <a:extLst>
                  <a:ext uri="{FF2B5EF4-FFF2-40B4-BE49-F238E27FC236}">
                    <a16:creationId xmlns:a16="http://schemas.microsoft.com/office/drawing/2014/main" id="{DDDF85A1-EB2D-BB53-49F4-7C38D2972A8C}"/>
                  </a:ext>
                </a:extLst>
              </p:cNvPr>
              <p:cNvGrpSpPr>
                <a:grpSpLocks noChangeAspect="1"/>
              </p:cNvGrpSpPr>
              <p:nvPr/>
            </p:nvGrpSpPr>
            <p:grpSpPr bwMode="gray">
              <a:xfrm>
                <a:off x="4620419" y="2430810"/>
                <a:ext cx="171450" cy="258763"/>
                <a:chOff x="2428" y="1692"/>
                <a:chExt cx="108" cy="163"/>
              </a:xfrm>
              <a:grpFill/>
            </p:grpSpPr>
            <p:sp>
              <p:nvSpPr>
                <p:cNvPr id="599" name="Freeform 193">
                  <a:extLst>
                    <a:ext uri="{FF2B5EF4-FFF2-40B4-BE49-F238E27FC236}">
                      <a16:creationId xmlns:a16="http://schemas.microsoft.com/office/drawing/2014/main" id="{0A0D373C-0481-FCBA-7D17-F3A0202D6F2B}"/>
                    </a:ext>
                  </a:extLst>
                </p:cNvPr>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600" name="Freeform 194">
                  <a:extLst>
                    <a:ext uri="{FF2B5EF4-FFF2-40B4-BE49-F238E27FC236}">
                      <a16:creationId xmlns:a16="http://schemas.microsoft.com/office/drawing/2014/main" id="{99BAC188-35C8-A5DB-C9E7-3D818B56F708}"/>
                    </a:ext>
                  </a:extLst>
                </p:cNvPr>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570" name="Freeform 195">
                <a:extLst>
                  <a:ext uri="{FF2B5EF4-FFF2-40B4-BE49-F238E27FC236}">
                    <a16:creationId xmlns:a16="http://schemas.microsoft.com/office/drawing/2014/main" id="{64A8EC75-2D09-0160-8D73-447FBD947EC4}"/>
                  </a:ext>
                </a:extLst>
              </p:cNvPr>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1" name="Freeform 196">
                <a:extLst>
                  <a:ext uri="{FF2B5EF4-FFF2-40B4-BE49-F238E27FC236}">
                    <a16:creationId xmlns:a16="http://schemas.microsoft.com/office/drawing/2014/main" id="{26F52EF6-0AC0-D6AB-DEA5-33B6197B2516}"/>
                  </a:ext>
                </a:extLst>
              </p:cNvPr>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2" name="Freeform 197">
                <a:extLst>
                  <a:ext uri="{FF2B5EF4-FFF2-40B4-BE49-F238E27FC236}">
                    <a16:creationId xmlns:a16="http://schemas.microsoft.com/office/drawing/2014/main" id="{E1425A85-69C0-610B-A738-8DF5767A6D56}"/>
                  </a:ext>
                </a:extLst>
              </p:cNvPr>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3" name="Freeform 198">
                <a:extLst>
                  <a:ext uri="{FF2B5EF4-FFF2-40B4-BE49-F238E27FC236}">
                    <a16:creationId xmlns:a16="http://schemas.microsoft.com/office/drawing/2014/main" id="{CCC83DCF-EC37-19A3-C3DC-CBA642C6341B}"/>
                  </a:ext>
                </a:extLst>
              </p:cNvPr>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74" name="Group 199">
                <a:extLst>
                  <a:ext uri="{FF2B5EF4-FFF2-40B4-BE49-F238E27FC236}">
                    <a16:creationId xmlns:a16="http://schemas.microsoft.com/office/drawing/2014/main" id="{A9B6DBB3-0476-6360-7F93-E27811C46FCB}"/>
                  </a:ext>
                </a:extLst>
              </p:cNvPr>
              <p:cNvGrpSpPr>
                <a:grpSpLocks noChangeAspect="1"/>
              </p:cNvGrpSpPr>
              <p:nvPr/>
            </p:nvGrpSpPr>
            <p:grpSpPr bwMode="gray">
              <a:xfrm>
                <a:off x="5033169" y="2808635"/>
                <a:ext cx="68263" cy="68263"/>
                <a:chOff x="2688" y="1930"/>
                <a:chExt cx="43" cy="43"/>
              </a:xfrm>
              <a:grpFill/>
            </p:grpSpPr>
            <p:sp>
              <p:nvSpPr>
                <p:cNvPr id="597" name="Freeform 200">
                  <a:extLst>
                    <a:ext uri="{FF2B5EF4-FFF2-40B4-BE49-F238E27FC236}">
                      <a16:creationId xmlns:a16="http://schemas.microsoft.com/office/drawing/2014/main" id="{71977365-BAA1-41DA-CA1E-8AB587FB53CA}"/>
                    </a:ext>
                  </a:extLst>
                </p:cNvPr>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8" name="Freeform 201">
                  <a:extLst>
                    <a:ext uri="{FF2B5EF4-FFF2-40B4-BE49-F238E27FC236}">
                      <a16:creationId xmlns:a16="http://schemas.microsoft.com/office/drawing/2014/main" id="{5E2CED24-8038-8FFE-A915-EE484D6A2E04}"/>
                    </a:ext>
                  </a:extLst>
                </p:cNvPr>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575" name="Freeform 202">
                <a:extLst>
                  <a:ext uri="{FF2B5EF4-FFF2-40B4-BE49-F238E27FC236}">
                    <a16:creationId xmlns:a16="http://schemas.microsoft.com/office/drawing/2014/main" id="{3F02749E-00E5-D964-391E-28FE7ED69C41}"/>
                  </a:ext>
                </a:extLst>
              </p:cNvPr>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6" name="Freeform 203">
                <a:extLst>
                  <a:ext uri="{FF2B5EF4-FFF2-40B4-BE49-F238E27FC236}">
                    <a16:creationId xmlns:a16="http://schemas.microsoft.com/office/drawing/2014/main" id="{354F90AB-45B3-8465-4E92-FD6452C0CC97}"/>
                  </a:ext>
                </a:extLst>
              </p:cNvPr>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7" name="Freeform 204">
                <a:extLst>
                  <a:ext uri="{FF2B5EF4-FFF2-40B4-BE49-F238E27FC236}">
                    <a16:creationId xmlns:a16="http://schemas.microsoft.com/office/drawing/2014/main" id="{33F47D21-8D02-BA68-9F71-808F5F154807}"/>
                  </a:ext>
                </a:extLst>
              </p:cNvPr>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8" name="Freeform 205">
                <a:extLst>
                  <a:ext uri="{FF2B5EF4-FFF2-40B4-BE49-F238E27FC236}">
                    <a16:creationId xmlns:a16="http://schemas.microsoft.com/office/drawing/2014/main" id="{8E29EDEF-7B3D-EAE8-6792-F29D2078712A}"/>
                  </a:ext>
                </a:extLst>
              </p:cNvPr>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79" name="Freeform 206">
                <a:extLst>
                  <a:ext uri="{FF2B5EF4-FFF2-40B4-BE49-F238E27FC236}">
                    <a16:creationId xmlns:a16="http://schemas.microsoft.com/office/drawing/2014/main" id="{F9AF31B4-1D35-569B-A23D-B6BC03160C00}"/>
                  </a:ext>
                </a:extLst>
              </p:cNvPr>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0" name="Freeform 207">
                <a:extLst>
                  <a:ext uri="{FF2B5EF4-FFF2-40B4-BE49-F238E27FC236}">
                    <a16:creationId xmlns:a16="http://schemas.microsoft.com/office/drawing/2014/main" id="{B591D936-B8E6-2C1A-CF7A-6F4A1C71F532}"/>
                  </a:ext>
                </a:extLst>
              </p:cNvPr>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1" name="Freeform 208">
                <a:extLst>
                  <a:ext uri="{FF2B5EF4-FFF2-40B4-BE49-F238E27FC236}">
                    <a16:creationId xmlns:a16="http://schemas.microsoft.com/office/drawing/2014/main" id="{AD994389-7EB7-5AFC-5612-76EBA8410B2E}"/>
                  </a:ext>
                </a:extLst>
              </p:cNvPr>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2" name="Freeform 209">
                <a:extLst>
                  <a:ext uri="{FF2B5EF4-FFF2-40B4-BE49-F238E27FC236}">
                    <a16:creationId xmlns:a16="http://schemas.microsoft.com/office/drawing/2014/main" id="{45353B95-2B27-1E87-C1A1-990006926C4C}"/>
                  </a:ext>
                </a:extLst>
              </p:cNvPr>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3" name="Freeform 210">
                <a:extLst>
                  <a:ext uri="{FF2B5EF4-FFF2-40B4-BE49-F238E27FC236}">
                    <a16:creationId xmlns:a16="http://schemas.microsoft.com/office/drawing/2014/main" id="{9E52FBEF-B99C-A0EE-0EA9-7E07B0871B96}"/>
                  </a:ext>
                </a:extLst>
              </p:cNvPr>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4" name="Freeform 211">
                <a:extLst>
                  <a:ext uri="{FF2B5EF4-FFF2-40B4-BE49-F238E27FC236}">
                    <a16:creationId xmlns:a16="http://schemas.microsoft.com/office/drawing/2014/main" id="{F84406E0-D9A4-E1AE-95A0-844DE4145404}"/>
                  </a:ext>
                </a:extLst>
              </p:cNvPr>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5" name="Freeform 213">
                <a:extLst>
                  <a:ext uri="{FF2B5EF4-FFF2-40B4-BE49-F238E27FC236}">
                    <a16:creationId xmlns:a16="http://schemas.microsoft.com/office/drawing/2014/main" id="{42D736F3-160C-09E4-D2A3-DCE97B09C51C}"/>
                  </a:ext>
                </a:extLst>
              </p:cNvPr>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6" name="Freeform 214">
                <a:extLst>
                  <a:ext uri="{FF2B5EF4-FFF2-40B4-BE49-F238E27FC236}">
                    <a16:creationId xmlns:a16="http://schemas.microsoft.com/office/drawing/2014/main" id="{ABF85AD2-2F46-615F-CED3-6A11A0E4E738}"/>
                  </a:ext>
                </a:extLst>
              </p:cNvPr>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7" name="Freeform 215">
                <a:extLst>
                  <a:ext uri="{FF2B5EF4-FFF2-40B4-BE49-F238E27FC236}">
                    <a16:creationId xmlns:a16="http://schemas.microsoft.com/office/drawing/2014/main" id="{3BE120E4-5E40-09B1-6B0F-4BBC06FB6531}"/>
                  </a:ext>
                </a:extLst>
              </p:cNvPr>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8" name="Freeform 216">
                <a:extLst>
                  <a:ext uri="{FF2B5EF4-FFF2-40B4-BE49-F238E27FC236}">
                    <a16:creationId xmlns:a16="http://schemas.microsoft.com/office/drawing/2014/main" id="{FF4F4698-7BF2-13A6-0477-4DC7079A7E54}"/>
                  </a:ext>
                </a:extLst>
              </p:cNvPr>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89" name="Freeform 217">
                <a:extLst>
                  <a:ext uri="{FF2B5EF4-FFF2-40B4-BE49-F238E27FC236}">
                    <a16:creationId xmlns:a16="http://schemas.microsoft.com/office/drawing/2014/main" id="{9679B327-B9D4-1CB4-4BFE-B52D987FE474}"/>
                  </a:ext>
                </a:extLst>
              </p:cNvPr>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0" name="Freeform 218">
                <a:extLst>
                  <a:ext uri="{FF2B5EF4-FFF2-40B4-BE49-F238E27FC236}">
                    <a16:creationId xmlns:a16="http://schemas.microsoft.com/office/drawing/2014/main" id="{DD02EAFA-64FA-30B2-55E7-41583C182556}"/>
                  </a:ext>
                </a:extLst>
              </p:cNvPr>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1" name="Freeform 219">
                <a:extLst>
                  <a:ext uri="{FF2B5EF4-FFF2-40B4-BE49-F238E27FC236}">
                    <a16:creationId xmlns:a16="http://schemas.microsoft.com/office/drawing/2014/main" id="{19D5FFF2-C493-5B35-49E1-B4890329E800}"/>
                  </a:ext>
                </a:extLst>
              </p:cNvPr>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2" name="Freeform 220">
                <a:extLst>
                  <a:ext uri="{FF2B5EF4-FFF2-40B4-BE49-F238E27FC236}">
                    <a16:creationId xmlns:a16="http://schemas.microsoft.com/office/drawing/2014/main" id="{84C757C7-EE65-4011-83FB-8D7FA3B1248A}"/>
                  </a:ext>
                </a:extLst>
              </p:cNvPr>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3" name="Freeform 221">
                <a:extLst>
                  <a:ext uri="{FF2B5EF4-FFF2-40B4-BE49-F238E27FC236}">
                    <a16:creationId xmlns:a16="http://schemas.microsoft.com/office/drawing/2014/main" id="{E922CB5A-91EA-8E8F-E530-4CD3A364C432}"/>
                  </a:ext>
                </a:extLst>
              </p:cNvPr>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94" name="Group 359">
                <a:extLst>
                  <a:ext uri="{FF2B5EF4-FFF2-40B4-BE49-F238E27FC236}">
                    <a16:creationId xmlns:a16="http://schemas.microsoft.com/office/drawing/2014/main" id="{177CE755-BC4B-46A4-1AB7-DBC55AC2831B}"/>
                  </a:ext>
                </a:extLst>
              </p:cNvPr>
              <p:cNvGrpSpPr/>
              <p:nvPr/>
            </p:nvGrpSpPr>
            <p:grpSpPr bwMode="gray">
              <a:xfrm>
                <a:off x="5080794" y="2788583"/>
                <a:ext cx="75600" cy="108000"/>
                <a:chOff x="4160739" y="2986112"/>
                <a:chExt cx="187325" cy="233362"/>
              </a:xfrm>
              <a:grpFill/>
            </p:grpSpPr>
            <p:sp>
              <p:nvSpPr>
                <p:cNvPr id="595" name="Freeform 45">
                  <a:extLst>
                    <a:ext uri="{FF2B5EF4-FFF2-40B4-BE49-F238E27FC236}">
                      <a16:creationId xmlns:a16="http://schemas.microsoft.com/office/drawing/2014/main" id="{E5D2BBFB-56A4-E115-12BB-5273E71E698E}"/>
                    </a:ext>
                  </a:extLst>
                </p:cNvPr>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96" name="Freeform 46">
                  <a:extLst>
                    <a:ext uri="{FF2B5EF4-FFF2-40B4-BE49-F238E27FC236}">
                      <a16:creationId xmlns:a16="http://schemas.microsoft.com/office/drawing/2014/main" id="{ECCD148E-E864-D523-BED0-13D89F5886D3}"/>
                    </a:ext>
                  </a:extLst>
                </p:cNvPr>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grpSp>
        <p:grpSp>
          <p:nvGrpSpPr>
            <p:cNvPr id="501" name="Group 368">
              <a:extLst>
                <a:ext uri="{FF2B5EF4-FFF2-40B4-BE49-F238E27FC236}">
                  <a16:creationId xmlns:a16="http://schemas.microsoft.com/office/drawing/2014/main" id="{B5FDFE58-DD7D-B560-6DB8-ADAC22C58914}"/>
                </a:ext>
              </a:extLst>
            </p:cNvPr>
            <p:cNvGrpSpPr/>
            <p:nvPr/>
          </p:nvGrpSpPr>
          <p:grpSpPr bwMode="gray">
            <a:xfrm>
              <a:off x="4193308" y="3638322"/>
              <a:ext cx="1537076" cy="1720550"/>
              <a:chOff x="4455318" y="2994372"/>
              <a:chExt cx="1196974" cy="1339850"/>
            </a:xfrm>
            <a:grpFill/>
          </p:grpSpPr>
          <p:sp>
            <p:nvSpPr>
              <p:cNvPr id="503" name="Freeform 630">
                <a:extLst>
                  <a:ext uri="{FF2B5EF4-FFF2-40B4-BE49-F238E27FC236}">
                    <a16:creationId xmlns:a16="http://schemas.microsoft.com/office/drawing/2014/main" id="{336D44BF-1475-9A80-3849-36A45BCED572}"/>
                  </a:ext>
                </a:extLst>
              </p:cNvPr>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04" name="Freeform 631">
                <a:extLst>
                  <a:ext uri="{FF2B5EF4-FFF2-40B4-BE49-F238E27FC236}">
                    <a16:creationId xmlns:a16="http://schemas.microsoft.com/office/drawing/2014/main" id="{F442CD2B-E95C-7434-EB1F-ECAB5F0F83BB}"/>
                  </a:ext>
                </a:extLst>
              </p:cNvPr>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05" name="Group 367">
                <a:extLst>
                  <a:ext uri="{FF2B5EF4-FFF2-40B4-BE49-F238E27FC236}">
                    <a16:creationId xmlns:a16="http://schemas.microsoft.com/office/drawing/2014/main" id="{64A75F08-CA0F-B6B7-E2ED-A6B9F0EB4A21}"/>
                  </a:ext>
                </a:extLst>
              </p:cNvPr>
              <p:cNvGrpSpPr/>
              <p:nvPr/>
            </p:nvGrpSpPr>
            <p:grpSpPr bwMode="gray">
              <a:xfrm>
                <a:off x="4455318" y="2994372"/>
                <a:ext cx="1196974" cy="1339850"/>
                <a:chOff x="4455318" y="2994372"/>
                <a:chExt cx="1196974" cy="1339850"/>
              </a:xfrm>
              <a:grpFill/>
            </p:grpSpPr>
            <p:sp>
              <p:nvSpPr>
                <p:cNvPr id="506" name="Freeform 633">
                  <a:extLst>
                    <a:ext uri="{FF2B5EF4-FFF2-40B4-BE49-F238E27FC236}">
                      <a16:creationId xmlns:a16="http://schemas.microsoft.com/office/drawing/2014/main" id="{3763A933-BBF7-D0F9-61CE-2E678B5DA4B3}"/>
                    </a:ext>
                  </a:extLst>
                </p:cNvPr>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07" name="Freeform 634">
                  <a:extLst>
                    <a:ext uri="{FF2B5EF4-FFF2-40B4-BE49-F238E27FC236}">
                      <a16:creationId xmlns:a16="http://schemas.microsoft.com/office/drawing/2014/main" id="{ECDF890C-8619-4B3E-0B2A-2494845A3182}"/>
                    </a:ext>
                  </a:extLst>
                </p:cNvPr>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08" name="Freeform 635">
                  <a:extLst>
                    <a:ext uri="{FF2B5EF4-FFF2-40B4-BE49-F238E27FC236}">
                      <a16:creationId xmlns:a16="http://schemas.microsoft.com/office/drawing/2014/main" id="{71897A88-409F-0530-711D-01FAAE3C92FB}"/>
                    </a:ext>
                  </a:extLst>
                </p:cNvPr>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09" name="Freeform 636">
                  <a:extLst>
                    <a:ext uri="{FF2B5EF4-FFF2-40B4-BE49-F238E27FC236}">
                      <a16:creationId xmlns:a16="http://schemas.microsoft.com/office/drawing/2014/main" id="{990C8341-C6F2-ADD3-DA65-1257338C5B5B}"/>
                    </a:ext>
                  </a:extLst>
                </p:cNvPr>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0" name="Freeform 637">
                  <a:extLst>
                    <a:ext uri="{FF2B5EF4-FFF2-40B4-BE49-F238E27FC236}">
                      <a16:creationId xmlns:a16="http://schemas.microsoft.com/office/drawing/2014/main" id="{349F445B-C530-E7F7-7F28-71DABE048B41}"/>
                    </a:ext>
                  </a:extLst>
                </p:cNvPr>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1" name="Freeform 638">
                  <a:extLst>
                    <a:ext uri="{FF2B5EF4-FFF2-40B4-BE49-F238E27FC236}">
                      <a16:creationId xmlns:a16="http://schemas.microsoft.com/office/drawing/2014/main" id="{9A38E010-76BD-AB35-92F0-EF305D655194}"/>
                    </a:ext>
                  </a:extLst>
                </p:cNvPr>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2" name="Freeform 639">
                  <a:extLst>
                    <a:ext uri="{FF2B5EF4-FFF2-40B4-BE49-F238E27FC236}">
                      <a16:creationId xmlns:a16="http://schemas.microsoft.com/office/drawing/2014/main" id="{A14D9FC1-94D1-7EB1-2B8A-04D6A6EFC8A8}"/>
                    </a:ext>
                  </a:extLst>
                </p:cNvPr>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3" name="Freeform 640">
                  <a:extLst>
                    <a:ext uri="{FF2B5EF4-FFF2-40B4-BE49-F238E27FC236}">
                      <a16:creationId xmlns:a16="http://schemas.microsoft.com/office/drawing/2014/main" id="{9A6C607E-0BF5-1196-507A-2240CB684A7E}"/>
                    </a:ext>
                  </a:extLst>
                </p:cNvPr>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4" name="Freeform 641">
                  <a:extLst>
                    <a:ext uri="{FF2B5EF4-FFF2-40B4-BE49-F238E27FC236}">
                      <a16:creationId xmlns:a16="http://schemas.microsoft.com/office/drawing/2014/main" id="{F1C8A93D-3C66-8423-69AD-D9B0795E304D}"/>
                    </a:ext>
                  </a:extLst>
                </p:cNvPr>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5" name="Freeform 642">
                  <a:extLst>
                    <a:ext uri="{FF2B5EF4-FFF2-40B4-BE49-F238E27FC236}">
                      <a16:creationId xmlns:a16="http://schemas.microsoft.com/office/drawing/2014/main" id="{654F1C35-4C08-7C4B-5503-5EBD63F11B54}"/>
                    </a:ext>
                  </a:extLst>
                </p:cNvPr>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6" name="Freeform 643">
                  <a:extLst>
                    <a:ext uri="{FF2B5EF4-FFF2-40B4-BE49-F238E27FC236}">
                      <a16:creationId xmlns:a16="http://schemas.microsoft.com/office/drawing/2014/main" id="{04F499FB-DB2D-174D-7DD5-70C80FAB7A32}"/>
                    </a:ext>
                  </a:extLst>
                </p:cNvPr>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7" name="Freeform 644">
                  <a:extLst>
                    <a:ext uri="{FF2B5EF4-FFF2-40B4-BE49-F238E27FC236}">
                      <a16:creationId xmlns:a16="http://schemas.microsoft.com/office/drawing/2014/main" id="{DC5FACE5-0751-9BF4-57B5-D9FDA063F010}"/>
                    </a:ext>
                  </a:extLst>
                </p:cNvPr>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8" name="Freeform 645">
                  <a:extLst>
                    <a:ext uri="{FF2B5EF4-FFF2-40B4-BE49-F238E27FC236}">
                      <a16:creationId xmlns:a16="http://schemas.microsoft.com/office/drawing/2014/main" id="{C87C3800-A1C1-FAF7-3E6F-356970D3E94F}"/>
                    </a:ext>
                  </a:extLst>
                </p:cNvPr>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19" name="Freeform 646">
                  <a:extLst>
                    <a:ext uri="{FF2B5EF4-FFF2-40B4-BE49-F238E27FC236}">
                      <a16:creationId xmlns:a16="http://schemas.microsoft.com/office/drawing/2014/main" id="{6BCCFDDA-B3D6-D04A-35D7-EF7950D9D245}"/>
                    </a:ext>
                  </a:extLst>
                </p:cNvPr>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0" name="Freeform 18">
                  <a:extLst>
                    <a:ext uri="{FF2B5EF4-FFF2-40B4-BE49-F238E27FC236}">
                      <a16:creationId xmlns:a16="http://schemas.microsoft.com/office/drawing/2014/main" id="{846A421B-8E5C-0339-ECF6-663951E941FA}"/>
                    </a:ext>
                  </a:extLst>
                </p:cNvPr>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1" name="Freeform 648">
                  <a:extLst>
                    <a:ext uri="{FF2B5EF4-FFF2-40B4-BE49-F238E27FC236}">
                      <a16:creationId xmlns:a16="http://schemas.microsoft.com/office/drawing/2014/main" id="{76F573CE-97B5-7B1D-6E69-9FCE23F54510}"/>
                    </a:ext>
                  </a:extLst>
                </p:cNvPr>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2" name="Freeform 649">
                  <a:extLst>
                    <a:ext uri="{FF2B5EF4-FFF2-40B4-BE49-F238E27FC236}">
                      <a16:creationId xmlns:a16="http://schemas.microsoft.com/office/drawing/2014/main" id="{88BF0B64-5A3B-6FDB-1B1B-8D5ECAB3E1E1}"/>
                    </a:ext>
                  </a:extLst>
                </p:cNvPr>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3" name="Freeform 650">
                  <a:extLst>
                    <a:ext uri="{FF2B5EF4-FFF2-40B4-BE49-F238E27FC236}">
                      <a16:creationId xmlns:a16="http://schemas.microsoft.com/office/drawing/2014/main" id="{0B3C8775-D982-88C8-D3F7-9C2216033364}"/>
                    </a:ext>
                  </a:extLst>
                </p:cNvPr>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4" name="Freeform 651">
                  <a:extLst>
                    <a:ext uri="{FF2B5EF4-FFF2-40B4-BE49-F238E27FC236}">
                      <a16:creationId xmlns:a16="http://schemas.microsoft.com/office/drawing/2014/main" id="{EC0C7EE7-FE52-12B2-8C05-FB5046AB67F7}"/>
                    </a:ext>
                  </a:extLst>
                </p:cNvPr>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25" name="Group 25">
                  <a:extLst>
                    <a:ext uri="{FF2B5EF4-FFF2-40B4-BE49-F238E27FC236}">
                      <a16:creationId xmlns:a16="http://schemas.microsoft.com/office/drawing/2014/main" id="{6A1B56B4-FD64-9291-AAB1-8CBB1722C049}"/>
                    </a:ext>
                  </a:extLst>
                </p:cNvPr>
                <p:cNvGrpSpPr>
                  <a:grpSpLocks noChangeAspect="1"/>
                </p:cNvGrpSpPr>
                <p:nvPr/>
              </p:nvGrpSpPr>
              <p:grpSpPr bwMode="gray">
                <a:xfrm>
                  <a:off x="4961730" y="3769072"/>
                  <a:ext cx="219075" cy="239713"/>
                  <a:chOff x="2643" y="2535"/>
                  <a:chExt cx="138" cy="151"/>
                </a:xfrm>
                <a:grpFill/>
              </p:grpSpPr>
              <p:sp>
                <p:nvSpPr>
                  <p:cNvPr id="555" name="Freeform 26">
                    <a:extLst>
                      <a:ext uri="{FF2B5EF4-FFF2-40B4-BE49-F238E27FC236}">
                        <a16:creationId xmlns:a16="http://schemas.microsoft.com/office/drawing/2014/main" id="{66B4EFB2-CDA4-37D0-685E-D83D5432443F}"/>
                      </a:ext>
                    </a:extLst>
                  </p:cNvPr>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56" name="Freeform 27">
                    <a:extLst>
                      <a:ext uri="{FF2B5EF4-FFF2-40B4-BE49-F238E27FC236}">
                        <a16:creationId xmlns:a16="http://schemas.microsoft.com/office/drawing/2014/main" id="{3886EABB-674D-8A77-8526-DAF0A59E80D0}"/>
                      </a:ext>
                    </a:extLst>
                  </p:cNvPr>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526" name="Freeform 28">
                  <a:extLst>
                    <a:ext uri="{FF2B5EF4-FFF2-40B4-BE49-F238E27FC236}">
                      <a16:creationId xmlns:a16="http://schemas.microsoft.com/office/drawing/2014/main" id="{9FC7EC10-19CA-235B-25DB-295C51888E8C}"/>
                    </a:ext>
                  </a:extLst>
                </p:cNvPr>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7" name="Freeform 29">
                  <a:extLst>
                    <a:ext uri="{FF2B5EF4-FFF2-40B4-BE49-F238E27FC236}">
                      <a16:creationId xmlns:a16="http://schemas.microsoft.com/office/drawing/2014/main" id="{34C0AE50-D9C4-9234-0D33-E47CD1989B15}"/>
                    </a:ext>
                  </a:extLst>
                </p:cNvPr>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8" name="Freeform 30">
                  <a:extLst>
                    <a:ext uri="{FF2B5EF4-FFF2-40B4-BE49-F238E27FC236}">
                      <a16:creationId xmlns:a16="http://schemas.microsoft.com/office/drawing/2014/main" id="{25347537-E9DA-9CED-AEF7-129086E13ABB}"/>
                    </a:ext>
                  </a:extLst>
                </p:cNvPr>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29" name="Freeform 31">
                  <a:extLst>
                    <a:ext uri="{FF2B5EF4-FFF2-40B4-BE49-F238E27FC236}">
                      <a16:creationId xmlns:a16="http://schemas.microsoft.com/office/drawing/2014/main" id="{5DEFCFFC-C97B-6606-0F17-EBE2439A89B1}"/>
                    </a:ext>
                  </a:extLst>
                </p:cNvPr>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0" name="Freeform 32">
                  <a:extLst>
                    <a:ext uri="{FF2B5EF4-FFF2-40B4-BE49-F238E27FC236}">
                      <a16:creationId xmlns:a16="http://schemas.microsoft.com/office/drawing/2014/main" id="{7260571B-FA2C-44B7-99D8-E2C45407ADF6}"/>
                    </a:ext>
                  </a:extLst>
                </p:cNvPr>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1" name="Freeform 33">
                  <a:extLst>
                    <a:ext uri="{FF2B5EF4-FFF2-40B4-BE49-F238E27FC236}">
                      <a16:creationId xmlns:a16="http://schemas.microsoft.com/office/drawing/2014/main" id="{1D4AD6D5-2F5F-1F16-909D-548AB2B3C835}"/>
                    </a:ext>
                  </a:extLst>
                </p:cNvPr>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2" name="Freeform 34">
                  <a:extLst>
                    <a:ext uri="{FF2B5EF4-FFF2-40B4-BE49-F238E27FC236}">
                      <a16:creationId xmlns:a16="http://schemas.microsoft.com/office/drawing/2014/main" id="{02C75C0A-23AC-E23A-8A9B-F1DDBFAD6A47}"/>
                    </a:ext>
                  </a:extLst>
                </p:cNvPr>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3" name="Freeform 35">
                  <a:extLst>
                    <a:ext uri="{FF2B5EF4-FFF2-40B4-BE49-F238E27FC236}">
                      <a16:creationId xmlns:a16="http://schemas.microsoft.com/office/drawing/2014/main" id="{D32F3057-CC72-95B5-6503-1A95F8C23EBA}"/>
                    </a:ext>
                  </a:extLst>
                </p:cNvPr>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4" name="Freeform 36">
                  <a:extLst>
                    <a:ext uri="{FF2B5EF4-FFF2-40B4-BE49-F238E27FC236}">
                      <a16:creationId xmlns:a16="http://schemas.microsoft.com/office/drawing/2014/main" id="{858DD9EC-F33A-D66C-3F16-5D3991DC610D}"/>
                    </a:ext>
                  </a:extLst>
                </p:cNvPr>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5" name="Freeform 37">
                  <a:extLst>
                    <a:ext uri="{FF2B5EF4-FFF2-40B4-BE49-F238E27FC236}">
                      <a16:creationId xmlns:a16="http://schemas.microsoft.com/office/drawing/2014/main" id="{D0A3A8B1-EABC-C8AE-3EDC-129A93323E92}"/>
                    </a:ext>
                  </a:extLst>
                </p:cNvPr>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6" name="Freeform 38">
                  <a:extLst>
                    <a:ext uri="{FF2B5EF4-FFF2-40B4-BE49-F238E27FC236}">
                      <a16:creationId xmlns:a16="http://schemas.microsoft.com/office/drawing/2014/main" id="{DAFCADEE-0CEB-EFAF-A545-F76B98B118F6}"/>
                    </a:ext>
                  </a:extLst>
                </p:cNvPr>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7" name="Freeform 39">
                  <a:extLst>
                    <a:ext uri="{FF2B5EF4-FFF2-40B4-BE49-F238E27FC236}">
                      <a16:creationId xmlns:a16="http://schemas.microsoft.com/office/drawing/2014/main" id="{19495859-9B78-5386-A6F5-54A71B8B8B15}"/>
                    </a:ext>
                  </a:extLst>
                </p:cNvPr>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8" name="Freeform 40">
                  <a:extLst>
                    <a:ext uri="{FF2B5EF4-FFF2-40B4-BE49-F238E27FC236}">
                      <a16:creationId xmlns:a16="http://schemas.microsoft.com/office/drawing/2014/main" id="{A4E86ECE-1907-918B-B5C9-256A54197243}"/>
                    </a:ext>
                  </a:extLst>
                </p:cNvPr>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39" name="Freeform 41">
                  <a:extLst>
                    <a:ext uri="{FF2B5EF4-FFF2-40B4-BE49-F238E27FC236}">
                      <a16:creationId xmlns:a16="http://schemas.microsoft.com/office/drawing/2014/main" id="{CC5B4A6E-0F5F-6674-1942-9821DCA5FB00}"/>
                    </a:ext>
                  </a:extLst>
                </p:cNvPr>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0" name="Freeform 42">
                  <a:extLst>
                    <a:ext uri="{FF2B5EF4-FFF2-40B4-BE49-F238E27FC236}">
                      <a16:creationId xmlns:a16="http://schemas.microsoft.com/office/drawing/2014/main" id="{F0DA0D01-2AD6-F9A3-406A-7B3B321A43D1}"/>
                    </a:ext>
                  </a:extLst>
                </p:cNvPr>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1" name="Freeform 43">
                  <a:extLst>
                    <a:ext uri="{FF2B5EF4-FFF2-40B4-BE49-F238E27FC236}">
                      <a16:creationId xmlns:a16="http://schemas.microsoft.com/office/drawing/2014/main" id="{9FBDDC8A-C0A8-5E5A-181D-1A4D57081622}"/>
                    </a:ext>
                  </a:extLst>
                </p:cNvPr>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2" name="Freeform 44">
                  <a:extLst>
                    <a:ext uri="{FF2B5EF4-FFF2-40B4-BE49-F238E27FC236}">
                      <a16:creationId xmlns:a16="http://schemas.microsoft.com/office/drawing/2014/main" id="{E8BF3D11-0B19-2390-617F-2DDF5E584A27}"/>
                    </a:ext>
                  </a:extLst>
                </p:cNvPr>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3" name="Freeform 45">
                  <a:extLst>
                    <a:ext uri="{FF2B5EF4-FFF2-40B4-BE49-F238E27FC236}">
                      <a16:creationId xmlns:a16="http://schemas.microsoft.com/office/drawing/2014/main" id="{CCB565C8-8B1C-AD28-2DE9-DC7A40E51E53}"/>
                    </a:ext>
                  </a:extLst>
                </p:cNvPr>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4" name="Freeform 46">
                  <a:extLst>
                    <a:ext uri="{FF2B5EF4-FFF2-40B4-BE49-F238E27FC236}">
                      <a16:creationId xmlns:a16="http://schemas.microsoft.com/office/drawing/2014/main" id="{8CA06C79-684E-3FD3-33AA-00742BB22706}"/>
                    </a:ext>
                  </a:extLst>
                </p:cNvPr>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5" name="Freeform 47">
                  <a:extLst>
                    <a:ext uri="{FF2B5EF4-FFF2-40B4-BE49-F238E27FC236}">
                      <a16:creationId xmlns:a16="http://schemas.microsoft.com/office/drawing/2014/main" id="{4FB72725-1CE6-680D-C2AC-E20AB375D7D7}"/>
                    </a:ext>
                  </a:extLst>
                </p:cNvPr>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6" name="Freeform 48">
                  <a:extLst>
                    <a:ext uri="{FF2B5EF4-FFF2-40B4-BE49-F238E27FC236}">
                      <a16:creationId xmlns:a16="http://schemas.microsoft.com/office/drawing/2014/main" id="{4B935AE1-CF17-1A58-7B50-1D0296ACC7D7}"/>
                    </a:ext>
                  </a:extLst>
                </p:cNvPr>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7" name="Freeform 49">
                  <a:extLst>
                    <a:ext uri="{FF2B5EF4-FFF2-40B4-BE49-F238E27FC236}">
                      <a16:creationId xmlns:a16="http://schemas.microsoft.com/office/drawing/2014/main" id="{FD86AFAC-A5D3-1695-569E-381D8A812822}"/>
                    </a:ext>
                  </a:extLst>
                </p:cNvPr>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8" name="Freeform 50">
                  <a:extLst>
                    <a:ext uri="{FF2B5EF4-FFF2-40B4-BE49-F238E27FC236}">
                      <a16:creationId xmlns:a16="http://schemas.microsoft.com/office/drawing/2014/main" id="{17428760-96BF-775F-4A01-268588D18E6F}"/>
                    </a:ext>
                  </a:extLst>
                </p:cNvPr>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49" name="Freeform 51">
                  <a:extLst>
                    <a:ext uri="{FF2B5EF4-FFF2-40B4-BE49-F238E27FC236}">
                      <a16:creationId xmlns:a16="http://schemas.microsoft.com/office/drawing/2014/main" id="{F3DFB66A-1747-C08E-F51F-7A7C14AA3A74}"/>
                    </a:ext>
                  </a:extLst>
                </p:cNvPr>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50" name="Freeform 52">
                  <a:extLst>
                    <a:ext uri="{FF2B5EF4-FFF2-40B4-BE49-F238E27FC236}">
                      <a16:creationId xmlns:a16="http://schemas.microsoft.com/office/drawing/2014/main" id="{C45A2A60-98DD-6C2D-4319-F6C05167AE7E}"/>
                    </a:ext>
                  </a:extLst>
                </p:cNvPr>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sp>
              <p:nvSpPr>
                <p:cNvPr id="551" name="Freeform 134">
                  <a:extLst>
                    <a:ext uri="{FF2B5EF4-FFF2-40B4-BE49-F238E27FC236}">
                      <a16:creationId xmlns:a16="http://schemas.microsoft.com/office/drawing/2014/main" id="{567A2AD5-D0CD-90C6-EF87-481F130647E1}"/>
                    </a:ext>
                  </a:extLst>
                </p:cNvPr>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nvGrpSpPr>
                <p:cNvPr id="552" name="Group 364">
                  <a:extLst>
                    <a:ext uri="{FF2B5EF4-FFF2-40B4-BE49-F238E27FC236}">
                      <a16:creationId xmlns:a16="http://schemas.microsoft.com/office/drawing/2014/main" id="{6FAC3444-F33F-D4C8-B26C-83FFCF04EFA9}"/>
                    </a:ext>
                  </a:extLst>
                </p:cNvPr>
                <p:cNvGrpSpPr>
                  <a:grpSpLocks noChangeAspect="1"/>
                </p:cNvGrpSpPr>
                <p:nvPr/>
              </p:nvGrpSpPr>
              <p:grpSpPr bwMode="gray">
                <a:xfrm>
                  <a:off x="5141117" y="3280172"/>
                  <a:ext cx="289379" cy="349200"/>
                  <a:chOff x="3548063" y="12700"/>
                  <a:chExt cx="5667375" cy="6838950"/>
                </a:xfrm>
                <a:grpFill/>
              </p:grpSpPr>
              <p:sp>
                <p:nvSpPr>
                  <p:cNvPr id="553" name="Freeform 6">
                    <a:extLst>
                      <a:ext uri="{FF2B5EF4-FFF2-40B4-BE49-F238E27FC236}">
                        <a16:creationId xmlns:a16="http://schemas.microsoft.com/office/drawing/2014/main" id="{2E834036-297C-B08F-B646-F7DC9941D637}"/>
                      </a:ext>
                    </a:extLst>
                  </p:cNvPr>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GB" sz="1932" dirty="0">
                      <a:solidFill>
                        <a:srgbClr val="000000"/>
                      </a:solidFill>
                    </a:endParaRPr>
                  </a:p>
                </p:txBody>
              </p:sp>
              <p:sp>
                <p:nvSpPr>
                  <p:cNvPr id="554" name="Freeform 9">
                    <a:extLst>
                      <a:ext uri="{FF2B5EF4-FFF2-40B4-BE49-F238E27FC236}">
                        <a16:creationId xmlns:a16="http://schemas.microsoft.com/office/drawing/2014/main" id="{CD76C1DF-814D-B37A-1C4B-949909F8190F}"/>
                      </a:ext>
                    </a:extLst>
                  </p:cNvPr>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GB" sz="1932" dirty="0">
                      <a:solidFill>
                        <a:srgbClr val="000000"/>
                      </a:solidFill>
                    </a:endParaRPr>
                  </a:p>
                </p:txBody>
              </p:sp>
            </p:grpSp>
          </p:grpSp>
        </p:grpSp>
        <p:sp>
          <p:nvSpPr>
            <p:cNvPr id="502" name="Freeform 427">
              <a:extLst>
                <a:ext uri="{FF2B5EF4-FFF2-40B4-BE49-F238E27FC236}">
                  <a16:creationId xmlns:a16="http://schemas.microsoft.com/office/drawing/2014/main" id="{2FAD2732-4C57-C53C-87D8-F91A2732A128}"/>
                </a:ext>
              </a:extLst>
            </p:cNvPr>
            <p:cNvSpPr>
              <a:spLocks/>
            </p:cNvSpPr>
            <p:nvPr/>
          </p:nvSpPr>
          <p:spPr bwMode="auto">
            <a:xfrm>
              <a:off x="6106614" y="3651349"/>
              <a:ext cx="656361" cy="695870"/>
            </a:xfrm>
            <a:custGeom>
              <a:avLst/>
              <a:gdLst>
                <a:gd name="T0" fmla="*/ 1231 w 1769"/>
                <a:gd name="T1" fmla="*/ 639 h 1897"/>
                <a:gd name="T2" fmla="*/ 1153 w 1769"/>
                <a:gd name="T3" fmla="*/ 748 h 1897"/>
                <a:gd name="T4" fmla="*/ 1009 w 1769"/>
                <a:gd name="T5" fmla="*/ 707 h 1897"/>
                <a:gd name="T6" fmla="*/ 805 w 1769"/>
                <a:gd name="T7" fmla="*/ 633 h 1897"/>
                <a:gd name="T8" fmla="*/ 732 w 1769"/>
                <a:gd name="T9" fmla="*/ 544 h 1897"/>
                <a:gd name="T10" fmla="*/ 690 w 1769"/>
                <a:gd name="T11" fmla="*/ 439 h 1897"/>
                <a:gd name="T12" fmla="*/ 622 w 1769"/>
                <a:gd name="T13" fmla="*/ 332 h 1897"/>
                <a:gd name="T14" fmla="*/ 690 w 1769"/>
                <a:gd name="T15" fmla="*/ 211 h 1897"/>
                <a:gd name="T16" fmla="*/ 642 w 1769"/>
                <a:gd name="T17" fmla="*/ 85 h 1897"/>
                <a:gd name="T18" fmla="*/ 384 w 1769"/>
                <a:gd name="T19" fmla="*/ 4 h 1897"/>
                <a:gd name="T20" fmla="*/ 299 w 1769"/>
                <a:gd name="T21" fmla="*/ 27 h 1897"/>
                <a:gd name="T22" fmla="*/ 299 w 1769"/>
                <a:gd name="T23" fmla="*/ 87 h 1897"/>
                <a:gd name="T24" fmla="*/ 341 w 1769"/>
                <a:gd name="T25" fmla="*/ 135 h 1897"/>
                <a:gd name="T26" fmla="*/ 351 w 1769"/>
                <a:gd name="T27" fmla="*/ 163 h 1897"/>
                <a:gd name="T28" fmla="*/ 330 w 1769"/>
                <a:gd name="T29" fmla="*/ 241 h 1897"/>
                <a:gd name="T30" fmla="*/ 394 w 1769"/>
                <a:gd name="T31" fmla="*/ 317 h 1897"/>
                <a:gd name="T32" fmla="*/ 379 w 1769"/>
                <a:gd name="T33" fmla="*/ 442 h 1897"/>
                <a:gd name="T34" fmla="*/ 133 w 1769"/>
                <a:gd name="T35" fmla="*/ 641 h 1897"/>
                <a:gd name="T36" fmla="*/ 147 w 1769"/>
                <a:gd name="T37" fmla="*/ 888 h 1897"/>
                <a:gd name="T38" fmla="*/ 3 w 1769"/>
                <a:gd name="T39" fmla="*/ 929 h 1897"/>
                <a:gd name="T40" fmla="*/ 27 w 1769"/>
                <a:gd name="T41" fmla="*/ 949 h 1897"/>
                <a:gd name="T42" fmla="*/ 144 w 1769"/>
                <a:gd name="T43" fmla="*/ 970 h 1897"/>
                <a:gd name="T44" fmla="*/ 54 w 1769"/>
                <a:gd name="T45" fmla="*/ 1007 h 1897"/>
                <a:gd name="T46" fmla="*/ 239 w 1769"/>
                <a:gd name="T47" fmla="*/ 1083 h 1897"/>
                <a:gd name="T48" fmla="*/ 250 w 1769"/>
                <a:gd name="T49" fmla="*/ 1034 h 1897"/>
                <a:gd name="T50" fmla="*/ 276 w 1769"/>
                <a:gd name="T51" fmla="*/ 1038 h 1897"/>
                <a:gd name="T52" fmla="*/ 275 w 1769"/>
                <a:gd name="T53" fmla="*/ 1094 h 1897"/>
                <a:gd name="T54" fmla="*/ 273 w 1769"/>
                <a:gd name="T55" fmla="*/ 1174 h 1897"/>
                <a:gd name="T56" fmla="*/ 280 w 1769"/>
                <a:gd name="T57" fmla="*/ 1230 h 1897"/>
                <a:gd name="T58" fmla="*/ 290 w 1769"/>
                <a:gd name="T59" fmla="*/ 1268 h 1897"/>
                <a:gd name="T60" fmla="*/ 311 w 1769"/>
                <a:gd name="T61" fmla="*/ 1348 h 1897"/>
                <a:gd name="T62" fmla="*/ 333 w 1769"/>
                <a:gd name="T63" fmla="*/ 1427 h 1897"/>
                <a:gd name="T64" fmla="*/ 364 w 1769"/>
                <a:gd name="T65" fmla="*/ 1487 h 1897"/>
                <a:gd name="T66" fmla="*/ 396 w 1769"/>
                <a:gd name="T67" fmla="*/ 1560 h 1897"/>
                <a:gd name="T68" fmla="*/ 437 w 1769"/>
                <a:gd name="T69" fmla="*/ 1669 h 1897"/>
                <a:gd name="T70" fmla="*/ 502 w 1769"/>
                <a:gd name="T71" fmla="*/ 1809 h 1897"/>
                <a:gd name="T72" fmla="*/ 513 w 1769"/>
                <a:gd name="T73" fmla="*/ 1843 h 1897"/>
                <a:gd name="T74" fmla="*/ 680 w 1769"/>
                <a:gd name="T75" fmla="*/ 1828 h 1897"/>
                <a:gd name="T76" fmla="*/ 700 w 1769"/>
                <a:gd name="T77" fmla="*/ 1703 h 1897"/>
                <a:gd name="T78" fmla="*/ 725 w 1769"/>
                <a:gd name="T79" fmla="*/ 1557 h 1897"/>
                <a:gd name="T80" fmla="*/ 766 w 1769"/>
                <a:gd name="T81" fmla="*/ 1421 h 1897"/>
                <a:gd name="T82" fmla="*/ 860 w 1769"/>
                <a:gd name="T83" fmla="*/ 1372 h 1897"/>
                <a:gd name="T84" fmla="*/ 981 w 1769"/>
                <a:gd name="T85" fmla="*/ 1255 h 1897"/>
                <a:gd name="T86" fmla="*/ 1030 w 1769"/>
                <a:gd name="T87" fmla="*/ 1197 h 1897"/>
                <a:gd name="T88" fmla="*/ 1095 w 1769"/>
                <a:gd name="T89" fmla="*/ 1159 h 1897"/>
                <a:gd name="T90" fmla="*/ 1208 w 1769"/>
                <a:gd name="T91" fmla="*/ 1035 h 1897"/>
                <a:gd name="T92" fmla="*/ 1232 w 1769"/>
                <a:gd name="T93" fmla="*/ 1049 h 1897"/>
                <a:gd name="T94" fmla="*/ 1246 w 1769"/>
                <a:gd name="T95" fmla="*/ 1042 h 1897"/>
                <a:gd name="T96" fmla="*/ 1259 w 1769"/>
                <a:gd name="T97" fmla="*/ 993 h 1897"/>
                <a:gd name="T98" fmla="*/ 1240 w 1769"/>
                <a:gd name="T99" fmla="*/ 887 h 1897"/>
                <a:gd name="T100" fmla="*/ 1242 w 1769"/>
                <a:gd name="T101" fmla="*/ 811 h 1897"/>
                <a:gd name="T102" fmla="*/ 1246 w 1769"/>
                <a:gd name="T103" fmla="*/ 755 h 1897"/>
                <a:gd name="T104" fmla="*/ 1303 w 1769"/>
                <a:gd name="T105" fmla="*/ 764 h 1897"/>
                <a:gd name="T106" fmla="*/ 1454 w 1769"/>
                <a:gd name="T107" fmla="*/ 832 h 1897"/>
                <a:gd name="T108" fmla="*/ 1405 w 1769"/>
                <a:gd name="T109" fmla="*/ 907 h 1897"/>
                <a:gd name="T110" fmla="*/ 1432 w 1769"/>
                <a:gd name="T111" fmla="*/ 948 h 1897"/>
                <a:gd name="T112" fmla="*/ 1504 w 1769"/>
                <a:gd name="T113" fmla="*/ 1036 h 1897"/>
                <a:gd name="T114" fmla="*/ 1541 w 1769"/>
                <a:gd name="T115" fmla="*/ 907 h 1897"/>
                <a:gd name="T116" fmla="*/ 1632 w 1769"/>
                <a:gd name="T117" fmla="*/ 763 h 1897"/>
                <a:gd name="T118" fmla="*/ 1752 w 1769"/>
                <a:gd name="T119" fmla="*/ 694 h 1897"/>
                <a:gd name="T120" fmla="*/ 1697 w 1769"/>
                <a:gd name="T121" fmla="*/ 552 h 1897"/>
                <a:gd name="T122" fmla="*/ 1516 w 1769"/>
                <a:gd name="T123" fmla="*/ 607 h 1897"/>
                <a:gd name="T124" fmla="*/ 1444 w 1769"/>
                <a:gd name="T125" fmla="*/ 703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9" h="1897">
                  <a:moveTo>
                    <a:pt x="1315" y="726"/>
                  </a:moveTo>
                  <a:lnTo>
                    <a:pt x="1315" y="726"/>
                  </a:lnTo>
                  <a:lnTo>
                    <a:pt x="1314" y="726"/>
                  </a:lnTo>
                  <a:lnTo>
                    <a:pt x="1314" y="726"/>
                  </a:lnTo>
                  <a:lnTo>
                    <a:pt x="1314" y="726"/>
                  </a:lnTo>
                  <a:lnTo>
                    <a:pt x="1314" y="726"/>
                  </a:lnTo>
                  <a:lnTo>
                    <a:pt x="1314" y="726"/>
                  </a:lnTo>
                  <a:lnTo>
                    <a:pt x="1314" y="728"/>
                  </a:lnTo>
                  <a:lnTo>
                    <a:pt x="1314" y="728"/>
                  </a:lnTo>
                  <a:lnTo>
                    <a:pt x="1314" y="728"/>
                  </a:lnTo>
                  <a:lnTo>
                    <a:pt x="1312" y="728"/>
                  </a:lnTo>
                  <a:lnTo>
                    <a:pt x="1312" y="728"/>
                  </a:lnTo>
                  <a:lnTo>
                    <a:pt x="1312" y="729"/>
                  </a:lnTo>
                  <a:lnTo>
                    <a:pt x="1312" y="729"/>
                  </a:lnTo>
                  <a:lnTo>
                    <a:pt x="1312" y="729"/>
                  </a:lnTo>
                  <a:lnTo>
                    <a:pt x="1311" y="729"/>
                  </a:lnTo>
                  <a:lnTo>
                    <a:pt x="1310" y="729"/>
                  </a:lnTo>
                  <a:lnTo>
                    <a:pt x="1308" y="728"/>
                  </a:lnTo>
                  <a:lnTo>
                    <a:pt x="1308" y="728"/>
                  </a:lnTo>
                  <a:lnTo>
                    <a:pt x="1304" y="726"/>
                  </a:lnTo>
                  <a:lnTo>
                    <a:pt x="1303" y="726"/>
                  </a:lnTo>
                  <a:lnTo>
                    <a:pt x="1302" y="728"/>
                  </a:lnTo>
                  <a:lnTo>
                    <a:pt x="1300" y="728"/>
                  </a:lnTo>
                  <a:lnTo>
                    <a:pt x="1299" y="728"/>
                  </a:lnTo>
                  <a:lnTo>
                    <a:pt x="1300" y="725"/>
                  </a:lnTo>
                  <a:lnTo>
                    <a:pt x="1300" y="724"/>
                  </a:lnTo>
                  <a:lnTo>
                    <a:pt x="1299" y="722"/>
                  </a:lnTo>
                  <a:lnTo>
                    <a:pt x="1296" y="722"/>
                  </a:lnTo>
                  <a:lnTo>
                    <a:pt x="1293" y="721"/>
                  </a:lnTo>
                  <a:lnTo>
                    <a:pt x="1289" y="722"/>
                  </a:lnTo>
                  <a:lnTo>
                    <a:pt x="1288" y="721"/>
                  </a:lnTo>
                  <a:lnTo>
                    <a:pt x="1285" y="720"/>
                  </a:lnTo>
                  <a:lnTo>
                    <a:pt x="1284" y="718"/>
                  </a:lnTo>
                  <a:lnTo>
                    <a:pt x="1281" y="718"/>
                  </a:lnTo>
                  <a:lnTo>
                    <a:pt x="1281" y="718"/>
                  </a:lnTo>
                  <a:lnTo>
                    <a:pt x="1280" y="718"/>
                  </a:lnTo>
                  <a:lnTo>
                    <a:pt x="1278" y="720"/>
                  </a:lnTo>
                  <a:lnTo>
                    <a:pt x="1278" y="720"/>
                  </a:lnTo>
                  <a:lnTo>
                    <a:pt x="1277" y="721"/>
                  </a:lnTo>
                  <a:lnTo>
                    <a:pt x="1276" y="721"/>
                  </a:lnTo>
                  <a:lnTo>
                    <a:pt x="1274" y="721"/>
                  </a:lnTo>
                  <a:lnTo>
                    <a:pt x="1270" y="721"/>
                  </a:lnTo>
                  <a:lnTo>
                    <a:pt x="1269" y="721"/>
                  </a:lnTo>
                  <a:lnTo>
                    <a:pt x="1268" y="720"/>
                  </a:lnTo>
                  <a:lnTo>
                    <a:pt x="1268" y="718"/>
                  </a:lnTo>
                  <a:lnTo>
                    <a:pt x="1266" y="717"/>
                  </a:lnTo>
                  <a:lnTo>
                    <a:pt x="1266" y="716"/>
                  </a:lnTo>
                  <a:lnTo>
                    <a:pt x="1265" y="714"/>
                  </a:lnTo>
                  <a:lnTo>
                    <a:pt x="1264" y="714"/>
                  </a:lnTo>
                  <a:lnTo>
                    <a:pt x="1262" y="714"/>
                  </a:lnTo>
                  <a:lnTo>
                    <a:pt x="1261" y="714"/>
                  </a:lnTo>
                  <a:lnTo>
                    <a:pt x="1261" y="714"/>
                  </a:lnTo>
                  <a:lnTo>
                    <a:pt x="1259" y="714"/>
                  </a:lnTo>
                  <a:lnTo>
                    <a:pt x="1259" y="714"/>
                  </a:lnTo>
                  <a:lnTo>
                    <a:pt x="1258" y="713"/>
                  </a:lnTo>
                  <a:lnTo>
                    <a:pt x="1258" y="713"/>
                  </a:lnTo>
                  <a:lnTo>
                    <a:pt x="1259" y="711"/>
                  </a:lnTo>
                  <a:lnTo>
                    <a:pt x="1258" y="711"/>
                  </a:lnTo>
                  <a:lnTo>
                    <a:pt x="1258" y="710"/>
                  </a:lnTo>
                  <a:lnTo>
                    <a:pt x="1257" y="710"/>
                  </a:lnTo>
                  <a:lnTo>
                    <a:pt x="1255" y="711"/>
                  </a:lnTo>
                  <a:lnTo>
                    <a:pt x="1254" y="711"/>
                  </a:lnTo>
                  <a:lnTo>
                    <a:pt x="1254" y="709"/>
                  </a:lnTo>
                  <a:lnTo>
                    <a:pt x="1254" y="705"/>
                  </a:lnTo>
                  <a:lnTo>
                    <a:pt x="1254" y="703"/>
                  </a:lnTo>
                  <a:lnTo>
                    <a:pt x="1253" y="702"/>
                  </a:lnTo>
                  <a:lnTo>
                    <a:pt x="1251" y="701"/>
                  </a:lnTo>
                  <a:lnTo>
                    <a:pt x="1247" y="699"/>
                  </a:lnTo>
                  <a:lnTo>
                    <a:pt x="1247" y="698"/>
                  </a:lnTo>
                  <a:lnTo>
                    <a:pt x="1247" y="698"/>
                  </a:lnTo>
                  <a:lnTo>
                    <a:pt x="1247" y="696"/>
                  </a:lnTo>
                  <a:lnTo>
                    <a:pt x="1249" y="694"/>
                  </a:lnTo>
                  <a:lnTo>
                    <a:pt x="1250" y="692"/>
                  </a:lnTo>
                  <a:lnTo>
                    <a:pt x="1251" y="691"/>
                  </a:lnTo>
                  <a:lnTo>
                    <a:pt x="1255" y="690"/>
                  </a:lnTo>
                  <a:lnTo>
                    <a:pt x="1255" y="690"/>
                  </a:lnTo>
                  <a:lnTo>
                    <a:pt x="1257" y="690"/>
                  </a:lnTo>
                  <a:lnTo>
                    <a:pt x="1257" y="687"/>
                  </a:lnTo>
                  <a:lnTo>
                    <a:pt x="1255" y="686"/>
                  </a:lnTo>
                  <a:lnTo>
                    <a:pt x="1254" y="686"/>
                  </a:lnTo>
                  <a:lnTo>
                    <a:pt x="1253" y="684"/>
                  </a:lnTo>
                  <a:lnTo>
                    <a:pt x="1253" y="683"/>
                  </a:lnTo>
                  <a:lnTo>
                    <a:pt x="1251" y="683"/>
                  </a:lnTo>
                  <a:lnTo>
                    <a:pt x="1251" y="683"/>
                  </a:lnTo>
                  <a:lnTo>
                    <a:pt x="1250" y="682"/>
                  </a:lnTo>
                  <a:lnTo>
                    <a:pt x="1249" y="679"/>
                  </a:lnTo>
                  <a:lnTo>
                    <a:pt x="1249" y="677"/>
                  </a:lnTo>
                  <a:lnTo>
                    <a:pt x="1249" y="675"/>
                  </a:lnTo>
                  <a:lnTo>
                    <a:pt x="1249" y="675"/>
                  </a:lnTo>
                  <a:lnTo>
                    <a:pt x="1247" y="673"/>
                  </a:lnTo>
                  <a:lnTo>
                    <a:pt x="1247" y="672"/>
                  </a:lnTo>
                  <a:lnTo>
                    <a:pt x="1249" y="671"/>
                  </a:lnTo>
                  <a:lnTo>
                    <a:pt x="1249" y="669"/>
                  </a:lnTo>
                  <a:lnTo>
                    <a:pt x="1250" y="667"/>
                  </a:lnTo>
                  <a:lnTo>
                    <a:pt x="1251" y="664"/>
                  </a:lnTo>
                  <a:lnTo>
                    <a:pt x="1254" y="652"/>
                  </a:lnTo>
                  <a:lnTo>
                    <a:pt x="1254" y="650"/>
                  </a:lnTo>
                  <a:lnTo>
                    <a:pt x="1254" y="650"/>
                  </a:lnTo>
                  <a:lnTo>
                    <a:pt x="1254" y="649"/>
                  </a:lnTo>
                  <a:lnTo>
                    <a:pt x="1253" y="648"/>
                  </a:lnTo>
                  <a:lnTo>
                    <a:pt x="1251" y="646"/>
                  </a:lnTo>
                  <a:lnTo>
                    <a:pt x="1251" y="645"/>
                  </a:lnTo>
                  <a:lnTo>
                    <a:pt x="1253" y="643"/>
                  </a:lnTo>
                  <a:lnTo>
                    <a:pt x="1253" y="642"/>
                  </a:lnTo>
                  <a:lnTo>
                    <a:pt x="1253" y="642"/>
                  </a:lnTo>
                  <a:lnTo>
                    <a:pt x="1253" y="642"/>
                  </a:lnTo>
                  <a:lnTo>
                    <a:pt x="1251" y="641"/>
                  </a:lnTo>
                  <a:lnTo>
                    <a:pt x="1250" y="639"/>
                  </a:lnTo>
                  <a:lnTo>
                    <a:pt x="1247" y="638"/>
                  </a:lnTo>
                  <a:lnTo>
                    <a:pt x="1246" y="637"/>
                  </a:lnTo>
                  <a:lnTo>
                    <a:pt x="1242" y="637"/>
                  </a:lnTo>
                  <a:lnTo>
                    <a:pt x="1240" y="635"/>
                  </a:lnTo>
                  <a:lnTo>
                    <a:pt x="1239" y="634"/>
                  </a:lnTo>
                  <a:lnTo>
                    <a:pt x="1239" y="634"/>
                  </a:lnTo>
                  <a:lnTo>
                    <a:pt x="1236" y="637"/>
                  </a:lnTo>
                  <a:lnTo>
                    <a:pt x="1235" y="637"/>
                  </a:lnTo>
                  <a:lnTo>
                    <a:pt x="1234" y="638"/>
                  </a:lnTo>
                  <a:lnTo>
                    <a:pt x="1234" y="639"/>
                  </a:lnTo>
                  <a:lnTo>
                    <a:pt x="1231" y="639"/>
                  </a:lnTo>
                  <a:lnTo>
                    <a:pt x="1231" y="639"/>
                  </a:lnTo>
                  <a:lnTo>
                    <a:pt x="1227" y="642"/>
                  </a:lnTo>
                  <a:lnTo>
                    <a:pt x="1227" y="642"/>
                  </a:lnTo>
                  <a:lnTo>
                    <a:pt x="1227" y="642"/>
                  </a:lnTo>
                  <a:lnTo>
                    <a:pt x="1225" y="642"/>
                  </a:lnTo>
                  <a:lnTo>
                    <a:pt x="1215" y="643"/>
                  </a:lnTo>
                  <a:lnTo>
                    <a:pt x="1213" y="645"/>
                  </a:lnTo>
                  <a:lnTo>
                    <a:pt x="1212" y="645"/>
                  </a:lnTo>
                  <a:lnTo>
                    <a:pt x="1212" y="645"/>
                  </a:lnTo>
                  <a:lnTo>
                    <a:pt x="1210" y="645"/>
                  </a:lnTo>
                  <a:lnTo>
                    <a:pt x="1209" y="645"/>
                  </a:lnTo>
                  <a:lnTo>
                    <a:pt x="1209" y="646"/>
                  </a:lnTo>
                  <a:lnTo>
                    <a:pt x="1209" y="648"/>
                  </a:lnTo>
                  <a:lnTo>
                    <a:pt x="1209" y="649"/>
                  </a:lnTo>
                  <a:lnTo>
                    <a:pt x="1209" y="650"/>
                  </a:lnTo>
                  <a:lnTo>
                    <a:pt x="1212" y="652"/>
                  </a:lnTo>
                  <a:lnTo>
                    <a:pt x="1212" y="652"/>
                  </a:lnTo>
                  <a:lnTo>
                    <a:pt x="1213" y="652"/>
                  </a:lnTo>
                  <a:lnTo>
                    <a:pt x="1213" y="653"/>
                  </a:lnTo>
                  <a:lnTo>
                    <a:pt x="1212" y="654"/>
                  </a:lnTo>
                  <a:lnTo>
                    <a:pt x="1212" y="657"/>
                  </a:lnTo>
                  <a:lnTo>
                    <a:pt x="1212" y="658"/>
                  </a:lnTo>
                  <a:lnTo>
                    <a:pt x="1210" y="660"/>
                  </a:lnTo>
                  <a:lnTo>
                    <a:pt x="1209" y="665"/>
                  </a:lnTo>
                  <a:lnTo>
                    <a:pt x="1205" y="672"/>
                  </a:lnTo>
                  <a:lnTo>
                    <a:pt x="1204" y="675"/>
                  </a:lnTo>
                  <a:lnTo>
                    <a:pt x="1204" y="676"/>
                  </a:lnTo>
                  <a:lnTo>
                    <a:pt x="1204" y="676"/>
                  </a:lnTo>
                  <a:lnTo>
                    <a:pt x="1204" y="677"/>
                  </a:lnTo>
                  <a:lnTo>
                    <a:pt x="1205" y="679"/>
                  </a:lnTo>
                  <a:lnTo>
                    <a:pt x="1205" y="679"/>
                  </a:lnTo>
                  <a:lnTo>
                    <a:pt x="1205" y="679"/>
                  </a:lnTo>
                  <a:lnTo>
                    <a:pt x="1205" y="680"/>
                  </a:lnTo>
                  <a:lnTo>
                    <a:pt x="1205" y="680"/>
                  </a:lnTo>
                  <a:lnTo>
                    <a:pt x="1205" y="680"/>
                  </a:lnTo>
                  <a:lnTo>
                    <a:pt x="1204" y="680"/>
                  </a:lnTo>
                  <a:lnTo>
                    <a:pt x="1204" y="683"/>
                  </a:lnTo>
                  <a:lnTo>
                    <a:pt x="1204" y="683"/>
                  </a:lnTo>
                  <a:lnTo>
                    <a:pt x="1204" y="684"/>
                  </a:lnTo>
                  <a:lnTo>
                    <a:pt x="1204" y="684"/>
                  </a:lnTo>
                  <a:lnTo>
                    <a:pt x="1205" y="686"/>
                  </a:lnTo>
                  <a:lnTo>
                    <a:pt x="1205" y="687"/>
                  </a:lnTo>
                  <a:lnTo>
                    <a:pt x="1205" y="688"/>
                  </a:lnTo>
                  <a:lnTo>
                    <a:pt x="1202" y="692"/>
                  </a:lnTo>
                  <a:lnTo>
                    <a:pt x="1202" y="694"/>
                  </a:lnTo>
                  <a:lnTo>
                    <a:pt x="1202" y="699"/>
                  </a:lnTo>
                  <a:lnTo>
                    <a:pt x="1201" y="701"/>
                  </a:lnTo>
                  <a:lnTo>
                    <a:pt x="1201" y="701"/>
                  </a:lnTo>
                  <a:lnTo>
                    <a:pt x="1201" y="702"/>
                  </a:lnTo>
                  <a:lnTo>
                    <a:pt x="1201" y="702"/>
                  </a:lnTo>
                  <a:lnTo>
                    <a:pt x="1202" y="703"/>
                  </a:lnTo>
                  <a:lnTo>
                    <a:pt x="1204" y="706"/>
                  </a:lnTo>
                  <a:lnTo>
                    <a:pt x="1204" y="706"/>
                  </a:lnTo>
                  <a:lnTo>
                    <a:pt x="1205" y="706"/>
                  </a:lnTo>
                  <a:lnTo>
                    <a:pt x="1206" y="707"/>
                  </a:lnTo>
                  <a:lnTo>
                    <a:pt x="1208" y="709"/>
                  </a:lnTo>
                  <a:lnTo>
                    <a:pt x="1209" y="711"/>
                  </a:lnTo>
                  <a:lnTo>
                    <a:pt x="1209" y="714"/>
                  </a:lnTo>
                  <a:lnTo>
                    <a:pt x="1210" y="714"/>
                  </a:lnTo>
                  <a:lnTo>
                    <a:pt x="1212" y="717"/>
                  </a:lnTo>
                  <a:lnTo>
                    <a:pt x="1212" y="718"/>
                  </a:lnTo>
                  <a:lnTo>
                    <a:pt x="1212" y="718"/>
                  </a:lnTo>
                  <a:lnTo>
                    <a:pt x="1212" y="722"/>
                  </a:lnTo>
                  <a:lnTo>
                    <a:pt x="1213" y="724"/>
                  </a:lnTo>
                  <a:lnTo>
                    <a:pt x="1213" y="725"/>
                  </a:lnTo>
                  <a:lnTo>
                    <a:pt x="1213" y="726"/>
                  </a:lnTo>
                  <a:lnTo>
                    <a:pt x="1212" y="728"/>
                  </a:lnTo>
                  <a:lnTo>
                    <a:pt x="1212" y="730"/>
                  </a:lnTo>
                  <a:lnTo>
                    <a:pt x="1209" y="736"/>
                  </a:lnTo>
                  <a:lnTo>
                    <a:pt x="1208" y="739"/>
                  </a:lnTo>
                  <a:lnTo>
                    <a:pt x="1208" y="740"/>
                  </a:lnTo>
                  <a:lnTo>
                    <a:pt x="1208" y="741"/>
                  </a:lnTo>
                  <a:lnTo>
                    <a:pt x="1208" y="743"/>
                  </a:lnTo>
                  <a:lnTo>
                    <a:pt x="1208" y="743"/>
                  </a:lnTo>
                  <a:lnTo>
                    <a:pt x="1208" y="745"/>
                  </a:lnTo>
                  <a:lnTo>
                    <a:pt x="1205" y="748"/>
                  </a:lnTo>
                  <a:lnTo>
                    <a:pt x="1204" y="751"/>
                  </a:lnTo>
                  <a:lnTo>
                    <a:pt x="1201" y="751"/>
                  </a:lnTo>
                  <a:lnTo>
                    <a:pt x="1201" y="750"/>
                  </a:lnTo>
                  <a:lnTo>
                    <a:pt x="1198" y="748"/>
                  </a:lnTo>
                  <a:lnTo>
                    <a:pt x="1197" y="748"/>
                  </a:lnTo>
                  <a:lnTo>
                    <a:pt x="1197" y="747"/>
                  </a:lnTo>
                  <a:lnTo>
                    <a:pt x="1197" y="747"/>
                  </a:lnTo>
                  <a:lnTo>
                    <a:pt x="1197" y="745"/>
                  </a:lnTo>
                  <a:lnTo>
                    <a:pt x="1197" y="745"/>
                  </a:lnTo>
                  <a:lnTo>
                    <a:pt x="1194" y="744"/>
                  </a:lnTo>
                  <a:lnTo>
                    <a:pt x="1194" y="744"/>
                  </a:lnTo>
                  <a:lnTo>
                    <a:pt x="1194" y="744"/>
                  </a:lnTo>
                  <a:lnTo>
                    <a:pt x="1191" y="745"/>
                  </a:lnTo>
                  <a:lnTo>
                    <a:pt x="1191" y="745"/>
                  </a:lnTo>
                  <a:lnTo>
                    <a:pt x="1190" y="745"/>
                  </a:lnTo>
                  <a:lnTo>
                    <a:pt x="1189" y="745"/>
                  </a:lnTo>
                  <a:lnTo>
                    <a:pt x="1187" y="745"/>
                  </a:lnTo>
                  <a:lnTo>
                    <a:pt x="1187" y="747"/>
                  </a:lnTo>
                  <a:lnTo>
                    <a:pt x="1187" y="748"/>
                  </a:lnTo>
                  <a:lnTo>
                    <a:pt x="1186" y="748"/>
                  </a:lnTo>
                  <a:lnTo>
                    <a:pt x="1185" y="748"/>
                  </a:lnTo>
                  <a:lnTo>
                    <a:pt x="1185" y="747"/>
                  </a:lnTo>
                  <a:lnTo>
                    <a:pt x="1183" y="747"/>
                  </a:lnTo>
                  <a:lnTo>
                    <a:pt x="1182" y="747"/>
                  </a:lnTo>
                  <a:lnTo>
                    <a:pt x="1182" y="748"/>
                  </a:lnTo>
                  <a:lnTo>
                    <a:pt x="1179" y="750"/>
                  </a:lnTo>
                  <a:lnTo>
                    <a:pt x="1178" y="750"/>
                  </a:lnTo>
                  <a:lnTo>
                    <a:pt x="1175" y="750"/>
                  </a:lnTo>
                  <a:lnTo>
                    <a:pt x="1171" y="747"/>
                  </a:lnTo>
                  <a:lnTo>
                    <a:pt x="1170" y="747"/>
                  </a:lnTo>
                  <a:lnTo>
                    <a:pt x="1167" y="747"/>
                  </a:lnTo>
                  <a:lnTo>
                    <a:pt x="1166" y="747"/>
                  </a:lnTo>
                  <a:lnTo>
                    <a:pt x="1164" y="748"/>
                  </a:lnTo>
                  <a:lnTo>
                    <a:pt x="1163" y="750"/>
                  </a:lnTo>
                  <a:lnTo>
                    <a:pt x="1162" y="752"/>
                  </a:lnTo>
                  <a:lnTo>
                    <a:pt x="1162" y="752"/>
                  </a:lnTo>
                  <a:lnTo>
                    <a:pt x="1160" y="752"/>
                  </a:lnTo>
                  <a:lnTo>
                    <a:pt x="1157" y="751"/>
                  </a:lnTo>
                  <a:lnTo>
                    <a:pt x="1157" y="751"/>
                  </a:lnTo>
                  <a:lnTo>
                    <a:pt x="1156" y="750"/>
                  </a:lnTo>
                  <a:lnTo>
                    <a:pt x="1156" y="748"/>
                  </a:lnTo>
                  <a:lnTo>
                    <a:pt x="1155" y="748"/>
                  </a:lnTo>
                  <a:lnTo>
                    <a:pt x="1153" y="748"/>
                  </a:lnTo>
                  <a:lnTo>
                    <a:pt x="1151" y="750"/>
                  </a:lnTo>
                  <a:lnTo>
                    <a:pt x="1148" y="748"/>
                  </a:lnTo>
                  <a:lnTo>
                    <a:pt x="1147" y="747"/>
                  </a:lnTo>
                  <a:lnTo>
                    <a:pt x="1147" y="744"/>
                  </a:lnTo>
                  <a:lnTo>
                    <a:pt x="1145" y="743"/>
                  </a:lnTo>
                  <a:lnTo>
                    <a:pt x="1145" y="743"/>
                  </a:lnTo>
                  <a:lnTo>
                    <a:pt x="1145" y="743"/>
                  </a:lnTo>
                  <a:lnTo>
                    <a:pt x="1145" y="739"/>
                  </a:lnTo>
                  <a:lnTo>
                    <a:pt x="1145" y="737"/>
                  </a:lnTo>
                  <a:lnTo>
                    <a:pt x="1145" y="736"/>
                  </a:lnTo>
                  <a:lnTo>
                    <a:pt x="1144" y="736"/>
                  </a:lnTo>
                  <a:lnTo>
                    <a:pt x="1142" y="737"/>
                  </a:lnTo>
                  <a:lnTo>
                    <a:pt x="1141" y="739"/>
                  </a:lnTo>
                  <a:lnTo>
                    <a:pt x="1140" y="740"/>
                  </a:lnTo>
                  <a:lnTo>
                    <a:pt x="1138" y="740"/>
                  </a:lnTo>
                  <a:lnTo>
                    <a:pt x="1137" y="741"/>
                  </a:lnTo>
                  <a:lnTo>
                    <a:pt x="1134" y="743"/>
                  </a:lnTo>
                  <a:lnTo>
                    <a:pt x="1134" y="744"/>
                  </a:lnTo>
                  <a:lnTo>
                    <a:pt x="1133" y="745"/>
                  </a:lnTo>
                  <a:lnTo>
                    <a:pt x="1132" y="745"/>
                  </a:lnTo>
                  <a:lnTo>
                    <a:pt x="1130" y="747"/>
                  </a:lnTo>
                  <a:lnTo>
                    <a:pt x="1129" y="747"/>
                  </a:lnTo>
                  <a:lnTo>
                    <a:pt x="1128" y="745"/>
                  </a:lnTo>
                  <a:lnTo>
                    <a:pt x="1126" y="745"/>
                  </a:lnTo>
                  <a:lnTo>
                    <a:pt x="1126" y="747"/>
                  </a:lnTo>
                  <a:lnTo>
                    <a:pt x="1125" y="747"/>
                  </a:lnTo>
                  <a:lnTo>
                    <a:pt x="1125" y="748"/>
                  </a:lnTo>
                  <a:lnTo>
                    <a:pt x="1123" y="747"/>
                  </a:lnTo>
                  <a:lnTo>
                    <a:pt x="1119" y="744"/>
                  </a:lnTo>
                  <a:lnTo>
                    <a:pt x="1115" y="743"/>
                  </a:lnTo>
                  <a:lnTo>
                    <a:pt x="1114" y="743"/>
                  </a:lnTo>
                  <a:lnTo>
                    <a:pt x="1114" y="743"/>
                  </a:lnTo>
                  <a:lnTo>
                    <a:pt x="1114" y="741"/>
                  </a:lnTo>
                  <a:lnTo>
                    <a:pt x="1113" y="740"/>
                  </a:lnTo>
                  <a:lnTo>
                    <a:pt x="1111" y="740"/>
                  </a:lnTo>
                  <a:lnTo>
                    <a:pt x="1110" y="740"/>
                  </a:lnTo>
                  <a:lnTo>
                    <a:pt x="1108" y="739"/>
                  </a:lnTo>
                  <a:lnTo>
                    <a:pt x="1104" y="737"/>
                  </a:lnTo>
                  <a:lnTo>
                    <a:pt x="1103" y="736"/>
                  </a:lnTo>
                  <a:lnTo>
                    <a:pt x="1103" y="736"/>
                  </a:lnTo>
                  <a:lnTo>
                    <a:pt x="1102" y="736"/>
                  </a:lnTo>
                  <a:lnTo>
                    <a:pt x="1100" y="736"/>
                  </a:lnTo>
                  <a:lnTo>
                    <a:pt x="1100" y="736"/>
                  </a:lnTo>
                  <a:lnTo>
                    <a:pt x="1100" y="735"/>
                  </a:lnTo>
                  <a:lnTo>
                    <a:pt x="1100" y="735"/>
                  </a:lnTo>
                  <a:lnTo>
                    <a:pt x="1099" y="735"/>
                  </a:lnTo>
                  <a:lnTo>
                    <a:pt x="1098" y="735"/>
                  </a:lnTo>
                  <a:lnTo>
                    <a:pt x="1095" y="736"/>
                  </a:lnTo>
                  <a:lnTo>
                    <a:pt x="1093" y="736"/>
                  </a:lnTo>
                  <a:lnTo>
                    <a:pt x="1093" y="736"/>
                  </a:lnTo>
                  <a:lnTo>
                    <a:pt x="1092" y="736"/>
                  </a:lnTo>
                  <a:lnTo>
                    <a:pt x="1092" y="736"/>
                  </a:lnTo>
                  <a:lnTo>
                    <a:pt x="1092" y="736"/>
                  </a:lnTo>
                  <a:lnTo>
                    <a:pt x="1092" y="736"/>
                  </a:lnTo>
                  <a:lnTo>
                    <a:pt x="1091" y="735"/>
                  </a:lnTo>
                  <a:lnTo>
                    <a:pt x="1091" y="735"/>
                  </a:lnTo>
                  <a:lnTo>
                    <a:pt x="1091" y="735"/>
                  </a:lnTo>
                  <a:lnTo>
                    <a:pt x="1089" y="735"/>
                  </a:lnTo>
                  <a:lnTo>
                    <a:pt x="1088" y="735"/>
                  </a:lnTo>
                  <a:lnTo>
                    <a:pt x="1088" y="735"/>
                  </a:lnTo>
                  <a:lnTo>
                    <a:pt x="1084" y="732"/>
                  </a:lnTo>
                  <a:lnTo>
                    <a:pt x="1083" y="732"/>
                  </a:lnTo>
                  <a:lnTo>
                    <a:pt x="1080" y="732"/>
                  </a:lnTo>
                  <a:lnTo>
                    <a:pt x="1079" y="732"/>
                  </a:lnTo>
                  <a:lnTo>
                    <a:pt x="1077" y="733"/>
                  </a:lnTo>
                  <a:lnTo>
                    <a:pt x="1073" y="736"/>
                  </a:lnTo>
                  <a:lnTo>
                    <a:pt x="1072" y="737"/>
                  </a:lnTo>
                  <a:lnTo>
                    <a:pt x="1072" y="737"/>
                  </a:lnTo>
                  <a:lnTo>
                    <a:pt x="1070" y="737"/>
                  </a:lnTo>
                  <a:lnTo>
                    <a:pt x="1070" y="736"/>
                  </a:lnTo>
                  <a:lnTo>
                    <a:pt x="1070" y="736"/>
                  </a:lnTo>
                  <a:lnTo>
                    <a:pt x="1070" y="736"/>
                  </a:lnTo>
                  <a:lnTo>
                    <a:pt x="1070" y="735"/>
                  </a:lnTo>
                  <a:lnTo>
                    <a:pt x="1069" y="735"/>
                  </a:lnTo>
                  <a:lnTo>
                    <a:pt x="1069" y="736"/>
                  </a:lnTo>
                  <a:lnTo>
                    <a:pt x="1068" y="735"/>
                  </a:lnTo>
                  <a:lnTo>
                    <a:pt x="1065" y="733"/>
                  </a:lnTo>
                  <a:lnTo>
                    <a:pt x="1064" y="732"/>
                  </a:lnTo>
                  <a:lnTo>
                    <a:pt x="1064" y="729"/>
                  </a:lnTo>
                  <a:lnTo>
                    <a:pt x="1064" y="724"/>
                  </a:lnTo>
                  <a:lnTo>
                    <a:pt x="1064" y="722"/>
                  </a:lnTo>
                  <a:lnTo>
                    <a:pt x="1062" y="721"/>
                  </a:lnTo>
                  <a:lnTo>
                    <a:pt x="1058" y="718"/>
                  </a:lnTo>
                  <a:lnTo>
                    <a:pt x="1057" y="718"/>
                  </a:lnTo>
                  <a:lnTo>
                    <a:pt x="1053" y="720"/>
                  </a:lnTo>
                  <a:lnTo>
                    <a:pt x="1050" y="721"/>
                  </a:lnTo>
                  <a:lnTo>
                    <a:pt x="1047" y="722"/>
                  </a:lnTo>
                  <a:lnTo>
                    <a:pt x="1046" y="722"/>
                  </a:lnTo>
                  <a:lnTo>
                    <a:pt x="1046" y="722"/>
                  </a:lnTo>
                  <a:lnTo>
                    <a:pt x="1045" y="722"/>
                  </a:lnTo>
                  <a:lnTo>
                    <a:pt x="1043" y="724"/>
                  </a:lnTo>
                  <a:lnTo>
                    <a:pt x="1042" y="725"/>
                  </a:lnTo>
                  <a:lnTo>
                    <a:pt x="1042" y="725"/>
                  </a:lnTo>
                  <a:lnTo>
                    <a:pt x="1042" y="725"/>
                  </a:lnTo>
                  <a:lnTo>
                    <a:pt x="1039" y="726"/>
                  </a:lnTo>
                  <a:lnTo>
                    <a:pt x="1038" y="726"/>
                  </a:lnTo>
                  <a:lnTo>
                    <a:pt x="1032" y="725"/>
                  </a:lnTo>
                  <a:lnTo>
                    <a:pt x="1031" y="722"/>
                  </a:lnTo>
                  <a:lnTo>
                    <a:pt x="1031" y="721"/>
                  </a:lnTo>
                  <a:lnTo>
                    <a:pt x="1031" y="718"/>
                  </a:lnTo>
                  <a:lnTo>
                    <a:pt x="1028" y="717"/>
                  </a:lnTo>
                  <a:lnTo>
                    <a:pt x="1027" y="718"/>
                  </a:lnTo>
                  <a:lnTo>
                    <a:pt x="1024" y="718"/>
                  </a:lnTo>
                  <a:lnTo>
                    <a:pt x="1021" y="718"/>
                  </a:lnTo>
                  <a:lnTo>
                    <a:pt x="1021" y="718"/>
                  </a:lnTo>
                  <a:lnTo>
                    <a:pt x="1021" y="717"/>
                  </a:lnTo>
                  <a:lnTo>
                    <a:pt x="1021" y="717"/>
                  </a:lnTo>
                  <a:lnTo>
                    <a:pt x="1020" y="717"/>
                  </a:lnTo>
                  <a:lnTo>
                    <a:pt x="1020" y="716"/>
                  </a:lnTo>
                  <a:lnTo>
                    <a:pt x="1019" y="716"/>
                  </a:lnTo>
                  <a:lnTo>
                    <a:pt x="1017" y="714"/>
                  </a:lnTo>
                  <a:lnTo>
                    <a:pt x="1017" y="713"/>
                  </a:lnTo>
                  <a:lnTo>
                    <a:pt x="1016" y="711"/>
                  </a:lnTo>
                  <a:lnTo>
                    <a:pt x="1015" y="710"/>
                  </a:lnTo>
                  <a:lnTo>
                    <a:pt x="1012" y="710"/>
                  </a:lnTo>
                  <a:lnTo>
                    <a:pt x="1011" y="709"/>
                  </a:lnTo>
                  <a:lnTo>
                    <a:pt x="1011" y="709"/>
                  </a:lnTo>
                  <a:lnTo>
                    <a:pt x="1011" y="707"/>
                  </a:lnTo>
                  <a:lnTo>
                    <a:pt x="1009" y="707"/>
                  </a:lnTo>
                  <a:lnTo>
                    <a:pt x="1008" y="707"/>
                  </a:lnTo>
                  <a:lnTo>
                    <a:pt x="1008" y="709"/>
                  </a:lnTo>
                  <a:lnTo>
                    <a:pt x="1006" y="709"/>
                  </a:lnTo>
                  <a:lnTo>
                    <a:pt x="1000" y="706"/>
                  </a:lnTo>
                  <a:lnTo>
                    <a:pt x="998" y="706"/>
                  </a:lnTo>
                  <a:lnTo>
                    <a:pt x="998" y="705"/>
                  </a:lnTo>
                  <a:lnTo>
                    <a:pt x="998" y="703"/>
                  </a:lnTo>
                  <a:lnTo>
                    <a:pt x="1000" y="702"/>
                  </a:lnTo>
                  <a:lnTo>
                    <a:pt x="1000" y="701"/>
                  </a:lnTo>
                  <a:lnTo>
                    <a:pt x="1001" y="698"/>
                  </a:lnTo>
                  <a:lnTo>
                    <a:pt x="1000" y="695"/>
                  </a:lnTo>
                  <a:lnTo>
                    <a:pt x="1000" y="692"/>
                  </a:lnTo>
                  <a:lnTo>
                    <a:pt x="998" y="690"/>
                  </a:lnTo>
                  <a:lnTo>
                    <a:pt x="997" y="688"/>
                  </a:lnTo>
                  <a:lnTo>
                    <a:pt x="996" y="687"/>
                  </a:lnTo>
                  <a:lnTo>
                    <a:pt x="978" y="683"/>
                  </a:lnTo>
                  <a:lnTo>
                    <a:pt x="977" y="683"/>
                  </a:lnTo>
                  <a:lnTo>
                    <a:pt x="975" y="680"/>
                  </a:lnTo>
                  <a:lnTo>
                    <a:pt x="975" y="680"/>
                  </a:lnTo>
                  <a:lnTo>
                    <a:pt x="974" y="679"/>
                  </a:lnTo>
                  <a:lnTo>
                    <a:pt x="972" y="679"/>
                  </a:lnTo>
                  <a:lnTo>
                    <a:pt x="971" y="679"/>
                  </a:lnTo>
                  <a:lnTo>
                    <a:pt x="971" y="677"/>
                  </a:lnTo>
                  <a:lnTo>
                    <a:pt x="971" y="677"/>
                  </a:lnTo>
                  <a:lnTo>
                    <a:pt x="968" y="676"/>
                  </a:lnTo>
                  <a:lnTo>
                    <a:pt x="968" y="676"/>
                  </a:lnTo>
                  <a:lnTo>
                    <a:pt x="968" y="675"/>
                  </a:lnTo>
                  <a:lnTo>
                    <a:pt x="967" y="675"/>
                  </a:lnTo>
                  <a:lnTo>
                    <a:pt x="967" y="673"/>
                  </a:lnTo>
                  <a:lnTo>
                    <a:pt x="966" y="675"/>
                  </a:lnTo>
                  <a:lnTo>
                    <a:pt x="962" y="677"/>
                  </a:lnTo>
                  <a:lnTo>
                    <a:pt x="960" y="679"/>
                  </a:lnTo>
                  <a:lnTo>
                    <a:pt x="959" y="679"/>
                  </a:lnTo>
                  <a:lnTo>
                    <a:pt x="956" y="679"/>
                  </a:lnTo>
                  <a:lnTo>
                    <a:pt x="956" y="679"/>
                  </a:lnTo>
                  <a:lnTo>
                    <a:pt x="956" y="679"/>
                  </a:lnTo>
                  <a:lnTo>
                    <a:pt x="955" y="679"/>
                  </a:lnTo>
                  <a:lnTo>
                    <a:pt x="952" y="679"/>
                  </a:lnTo>
                  <a:lnTo>
                    <a:pt x="951" y="679"/>
                  </a:lnTo>
                  <a:lnTo>
                    <a:pt x="951" y="680"/>
                  </a:lnTo>
                  <a:lnTo>
                    <a:pt x="952" y="683"/>
                  </a:lnTo>
                  <a:lnTo>
                    <a:pt x="953" y="683"/>
                  </a:lnTo>
                  <a:lnTo>
                    <a:pt x="953" y="684"/>
                  </a:lnTo>
                  <a:lnTo>
                    <a:pt x="953" y="684"/>
                  </a:lnTo>
                  <a:lnTo>
                    <a:pt x="952" y="684"/>
                  </a:lnTo>
                  <a:lnTo>
                    <a:pt x="952" y="684"/>
                  </a:lnTo>
                  <a:lnTo>
                    <a:pt x="952" y="686"/>
                  </a:lnTo>
                  <a:lnTo>
                    <a:pt x="952" y="686"/>
                  </a:lnTo>
                  <a:lnTo>
                    <a:pt x="951" y="686"/>
                  </a:lnTo>
                  <a:lnTo>
                    <a:pt x="948" y="684"/>
                  </a:lnTo>
                  <a:lnTo>
                    <a:pt x="940" y="680"/>
                  </a:lnTo>
                  <a:lnTo>
                    <a:pt x="936" y="677"/>
                  </a:lnTo>
                  <a:lnTo>
                    <a:pt x="929" y="677"/>
                  </a:lnTo>
                  <a:lnTo>
                    <a:pt x="923" y="677"/>
                  </a:lnTo>
                  <a:lnTo>
                    <a:pt x="922" y="677"/>
                  </a:lnTo>
                  <a:lnTo>
                    <a:pt x="921" y="679"/>
                  </a:lnTo>
                  <a:lnTo>
                    <a:pt x="921" y="679"/>
                  </a:lnTo>
                  <a:lnTo>
                    <a:pt x="921" y="680"/>
                  </a:lnTo>
                  <a:lnTo>
                    <a:pt x="922" y="682"/>
                  </a:lnTo>
                  <a:lnTo>
                    <a:pt x="922" y="682"/>
                  </a:lnTo>
                  <a:lnTo>
                    <a:pt x="922" y="683"/>
                  </a:lnTo>
                  <a:lnTo>
                    <a:pt x="921" y="684"/>
                  </a:lnTo>
                  <a:lnTo>
                    <a:pt x="919" y="686"/>
                  </a:lnTo>
                  <a:lnTo>
                    <a:pt x="918" y="686"/>
                  </a:lnTo>
                  <a:lnTo>
                    <a:pt x="917" y="687"/>
                  </a:lnTo>
                  <a:lnTo>
                    <a:pt x="915" y="686"/>
                  </a:lnTo>
                  <a:lnTo>
                    <a:pt x="915" y="686"/>
                  </a:lnTo>
                  <a:lnTo>
                    <a:pt x="914" y="684"/>
                  </a:lnTo>
                  <a:lnTo>
                    <a:pt x="914" y="683"/>
                  </a:lnTo>
                  <a:lnTo>
                    <a:pt x="913" y="682"/>
                  </a:lnTo>
                  <a:lnTo>
                    <a:pt x="910" y="680"/>
                  </a:lnTo>
                  <a:lnTo>
                    <a:pt x="909" y="679"/>
                  </a:lnTo>
                  <a:lnTo>
                    <a:pt x="900" y="679"/>
                  </a:lnTo>
                  <a:lnTo>
                    <a:pt x="896" y="677"/>
                  </a:lnTo>
                  <a:lnTo>
                    <a:pt x="894" y="676"/>
                  </a:lnTo>
                  <a:lnTo>
                    <a:pt x="892" y="676"/>
                  </a:lnTo>
                  <a:lnTo>
                    <a:pt x="885" y="675"/>
                  </a:lnTo>
                  <a:lnTo>
                    <a:pt x="884" y="673"/>
                  </a:lnTo>
                  <a:lnTo>
                    <a:pt x="883" y="671"/>
                  </a:lnTo>
                  <a:lnTo>
                    <a:pt x="883" y="667"/>
                  </a:lnTo>
                  <a:lnTo>
                    <a:pt x="881" y="664"/>
                  </a:lnTo>
                  <a:lnTo>
                    <a:pt x="880" y="663"/>
                  </a:lnTo>
                  <a:lnTo>
                    <a:pt x="880" y="661"/>
                  </a:lnTo>
                  <a:lnTo>
                    <a:pt x="879" y="661"/>
                  </a:lnTo>
                  <a:lnTo>
                    <a:pt x="872" y="664"/>
                  </a:lnTo>
                  <a:lnTo>
                    <a:pt x="866" y="664"/>
                  </a:lnTo>
                  <a:lnTo>
                    <a:pt x="864" y="663"/>
                  </a:lnTo>
                  <a:lnTo>
                    <a:pt x="861" y="660"/>
                  </a:lnTo>
                  <a:lnTo>
                    <a:pt x="855" y="657"/>
                  </a:lnTo>
                  <a:lnTo>
                    <a:pt x="849" y="652"/>
                  </a:lnTo>
                  <a:lnTo>
                    <a:pt x="846" y="650"/>
                  </a:lnTo>
                  <a:lnTo>
                    <a:pt x="845" y="650"/>
                  </a:lnTo>
                  <a:lnTo>
                    <a:pt x="843" y="649"/>
                  </a:lnTo>
                  <a:lnTo>
                    <a:pt x="842" y="648"/>
                  </a:lnTo>
                  <a:lnTo>
                    <a:pt x="842" y="648"/>
                  </a:lnTo>
                  <a:lnTo>
                    <a:pt x="841" y="648"/>
                  </a:lnTo>
                  <a:lnTo>
                    <a:pt x="838" y="648"/>
                  </a:lnTo>
                  <a:lnTo>
                    <a:pt x="836" y="648"/>
                  </a:lnTo>
                  <a:lnTo>
                    <a:pt x="834" y="650"/>
                  </a:lnTo>
                  <a:lnTo>
                    <a:pt x="832" y="652"/>
                  </a:lnTo>
                  <a:lnTo>
                    <a:pt x="831" y="652"/>
                  </a:lnTo>
                  <a:lnTo>
                    <a:pt x="828" y="650"/>
                  </a:lnTo>
                  <a:lnTo>
                    <a:pt x="827" y="649"/>
                  </a:lnTo>
                  <a:lnTo>
                    <a:pt x="824" y="648"/>
                  </a:lnTo>
                  <a:lnTo>
                    <a:pt x="821" y="645"/>
                  </a:lnTo>
                  <a:lnTo>
                    <a:pt x="820" y="643"/>
                  </a:lnTo>
                  <a:lnTo>
                    <a:pt x="819" y="643"/>
                  </a:lnTo>
                  <a:lnTo>
                    <a:pt x="816" y="642"/>
                  </a:lnTo>
                  <a:lnTo>
                    <a:pt x="815" y="642"/>
                  </a:lnTo>
                  <a:lnTo>
                    <a:pt x="815" y="642"/>
                  </a:lnTo>
                  <a:lnTo>
                    <a:pt x="815" y="642"/>
                  </a:lnTo>
                  <a:lnTo>
                    <a:pt x="815" y="641"/>
                  </a:lnTo>
                  <a:lnTo>
                    <a:pt x="813" y="639"/>
                  </a:lnTo>
                  <a:lnTo>
                    <a:pt x="808" y="637"/>
                  </a:lnTo>
                  <a:lnTo>
                    <a:pt x="807" y="637"/>
                  </a:lnTo>
                  <a:lnTo>
                    <a:pt x="807" y="635"/>
                  </a:lnTo>
                  <a:lnTo>
                    <a:pt x="807" y="635"/>
                  </a:lnTo>
                  <a:lnTo>
                    <a:pt x="807" y="634"/>
                  </a:lnTo>
                  <a:lnTo>
                    <a:pt x="805" y="633"/>
                  </a:lnTo>
                  <a:lnTo>
                    <a:pt x="804" y="631"/>
                  </a:lnTo>
                  <a:lnTo>
                    <a:pt x="802" y="630"/>
                  </a:lnTo>
                  <a:lnTo>
                    <a:pt x="801" y="630"/>
                  </a:lnTo>
                  <a:lnTo>
                    <a:pt x="801" y="630"/>
                  </a:lnTo>
                  <a:lnTo>
                    <a:pt x="800" y="631"/>
                  </a:lnTo>
                  <a:lnTo>
                    <a:pt x="800" y="631"/>
                  </a:lnTo>
                  <a:lnTo>
                    <a:pt x="800" y="633"/>
                  </a:lnTo>
                  <a:lnTo>
                    <a:pt x="798" y="633"/>
                  </a:lnTo>
                  <a:lnTo>
                    <a:pt x="797" y="633"/>
                  </a:lnTo>
                  <a:lnTo>
                    <a:pt x="797" y="633"/>
                  </a:lnTo>
                  <a:lnTo>
                    <a:pt x="797" y="631"/>
                  </a:lnTo>
                  <a:lnTo>
                    <a:pt x="796" y="631"/>
                  </a:lnTo>
                  <a:lnTo>
                    <a:pt x="796" y="631"/>
                  </a:lnTo>
                  <a:lnTo>
                    <a:pt x="796" y="630"/>
                  </a:lnTo>
                  <a:lnTo>
                    <a:pt x="797" y="630"/>
                  </a:lnTo>
                  <a:lnTo>
                    <a:pt x="796" y="629"/>
                  </a:lnTo>
                  <a:lnTo>
                    <a:pt x="793" y="624"/>
                  </a:lnTo>
                  <a:lnTo>
                    <a:pt x="792" y="623"/>
                  </a:lnTo>
                  <a:lnTo>
                    <a:pt x="790" y="619"/>
                  </a:lnTo>
                  <a:lnTo>
                    <a:pt x="789" y="616"/>
                  </a:lnTo>
                  <a:lnTo>
                    <a:pt x="787" y="616"/>
                  </a:lnTo>
                  <a:lnTo>
                    <a:pt x="782" y="615"/>
                  </a:lnTo>
                  <a:lnTo>
                    <a:pt x="779" y="615"/>
                  </a:lnTo>
                  <a:lnTo>
                    <a:pt x="778" y="614"/>
                  </a:lnTo>
                  <a:lnTo>
                    <a:pt x="778" y="614"/>
                  </a:lnTo>
                  <a:lnTo>
                    <a:pt x="778" y="612"/>
                  </a:lnTo>
                  <a:lnTo>
                    <a:pt x="778" y="612"/>
                  </a:lnTo>
                  <a:lnTo>
                    <a:pt x="777" y="612"/>
                  </a:lnTo>
                  <a:lnTo>
                    <a:pt x="775" y="612"/>
                  </a:lnTo>
                  <a:lnTo>
                    <a:pt x="774" y="612"/>
                  </a:lnTo>
                  <a:lnTo>
                    <a:pt x="773" y="611"/>
                  </a:lnTo>
                  <a:lnTo>
                    <a:pt x="773" y="611"/>
                  </a:lnTo>
                  <a:lnTo>
                    <a:pt x="771" y="609"/>
                  </a:lnTo>
                  <a:lnTo>
                    <a:pt x="771" y="608"/>
                  </a:lnTo>
                  <a:lnTo>
                    <a:pt x="771" y="608"/>
                  </a:lnTo>
                  <a:lnTo>
                    <a:pt x="770" y="607"/>
                  </a:lnTo>
                  <a:lnTo>
                    <a:pt x="767" y="607"/>
                  </a:lnTo>
                  <a:lnTo>
                    <a:pt x="767" y="607"/>
                  </a:lnTo>
                  <a:lnTo>
                    <a:pt x="766" y="607"/>
                  </a:lnTo>
                  <a:lnTo>
                    <a:pt x="763" y="604"/>
                  </a:lnTo>
                  <a:lnTo>
                    <a:pt x="762" y="604"/>
                  </a:lnTo>
                  <a:lnTo>
                    <a:pt x="760" y="603"/>
                  </a:lnTo>
                  <a:lnTo>
                    <a:pt x="759" y="603"/>
                  </a:lnTo>
                  <a:lnTo>
                    <a:pt x="759" y="601"/>
                  </a:lnTo>
                  <a:lnTo>
                    <a:pt x="758" y="600"/>
                  </a:lnTo>
                  <a:lnTo>
                    <a:pt x="756" y="599"/>
                  </a:lnTo>
                  <a:lnTo>
                    <a:pt x="755" y="599"/>
                  </a:lnTo>
                  <a:lnTo>
                    <a:pt x="753" y="599"/>
                  </a:lnTo>
                  <a:lnTo>
                    <a:pt x="752" y="597"/>
                  </a:lnTo>
                  <a:lnTo>
                    <a:pt x="752" y="597"/>
                  </a:lnTo>
                  <a:lnTo>
                    <a:pt x="752" y="596"/>
                  </a:lnTo>
                  <a:lnTo>
                    <a:pt x="752" y="596"/>
                  </a:lnTo>
                  <a:lnTo>
                    <a:pt x="752" y="596"/>
                  </a:lnTo>
                  <a:lnTo>
                    <a:pt x="751" y="596"/>
                  </a:lnTo>
                  <a:lnTo>
                    <a:pt x="749" y="596"/>
                  </a:lnTo>
                  <a:lnTo>
                    <a:pt x="748" y="596"/>
                  </a:lnTo>
                  <a:lnTo>
                    <a:pt x="748" y="597"/>
                  </a:lnTo>
                  <a:lnTo>
                    <a:pt x="748" y="599"/>
                  </a:lnTo>
                  <a:lnTo>
                    <a:pt x="748" y="603"/>
                  </a:lnTo>
                  <a:lnTo>
                    <a:pt x="748" y="603"/>
                  </a:lnTo>
                  <a:lnTo>
                    <a:pt x="747" y="603"/>
                  </a:lnTo>
                  <a:lnTo>
                    <a:pt x="744" y="600"/>
                  </a:lnTo>
                  <a:lnTo>
                    <a:pt x="743" y="599"/>
                  </a:lnTo>
                  <a:lnTo>
                    <a:pt x="741" y="599"/>
                  </a:lnTo>
                  <a:lnTo>
                    <a:pt x="741" y="599"/>
                  </a:lnTo>
                  <a:lnTo>
                    <a:pt x="740" y="600"/>
                  </a:lnTo>
                  <a:lnTo>
                    <a:pt x="739" y="599"/>
                  </a:lnTo>
                  <a:lnTo>
                    <a:pt x="737" y="599"/>
                  </a:lnTo>
                  <a:lnTo>
                    <a:pt x="736" y="595"/>
                  </a:lnTo>
                  <a:lnTo>
                    <a:pt x="736" y="595"/>
                  </a:lnTo>
                  <a:lnTo>
                    <a:pt x="734" y="595"/>
                  </a:lnTo>
                  <a:lnTo>
                    <a:pt x="734" y="593"/>
                  </a:lnTo>
                  <a:lnTo>
                    <a:pt x="733" y="593"/>
                  </a:lnTo>
                  <a:lnTo>
                    <a:pt x="733" y="592"/>
                  </a:lnTo>
                  <a:lnTo>
                    <a:pt x="732" y="592"/>
                  </a:lnTo>
                  <a:lnTo>
                    <a:pt x="732" y="590"/>
                  </a:lnTo>
                  <a:lnTo>
                    <a:pt x="729" y="590"/>
                  </a:lnTo>
                  <a:lnTo>
                    <a:pt x="728" y="590"/>
                  </a:lnTo>
                  <a:lnTo>
                    <a:pt x="728" y="589"/>
                  </a:lnTo>
                  <a:lnTo>
                    <a:pt x="725" y="586"/>
                  </a:lnTo>
                  <a:lnTo>
                    <a:pt x="724" y="586"/>
                  </a:lnTo>
                  <a:lnTo>
                    <a:pt x="722" y="586"/>
                  </a:lnTo>
                  <a:lnTo>
                    <a:pt x="722" y="585"/>
                  </a:lnTo>
                  <a:lnTo>
                    <a:pt x="721" y="585"/>
                  </a:lnTo>
                  <a:lnTo>
                    <a:pt x="719" y="582"/>
                  </a:lnTo>
                  <a:lnTo>
                    <a:pt x="719" y="581"/>
                  </a:lnTo>
                  <a:lnTo>
                    <a:pt x="721" y="580"/>
                  </a:lnTo>
                  <a:lnTo>
                    <a:pt x="721" y="578"/>
                  </a:lnTo>
                  <a:lnTo>
                    <a:pt x="721" y="577"/>
                  </a:lnTo>
                  <a:lnTo>
                    <a:pt x="722" y="577"/>
                  </a:lnTo>
                  <a:lnTo>
                    <a:pt x="724" y="575"/>
                  </a:lnTo>
                  <a:lnTo>
                    <a:pt x="725" y="575"/>
                  </a:lnTo>
                  <a:lnTo>
                    <a:pt x="725" y="574"/>
                  </a:lnTo>
                  <a:lnTo>
                    <a:pt x="725" y="574"/>
                  </a:lnTo>
                  <a:lnTo>
                    <a:pt x="725" y="571"/>
                  </a:lnTo>
                  <a:lnTo>
                    <a:pt x="725" y="569"/>
                  </a:lnTo>
                  <a:lnTo>
                    <a:pt x="726" y="566"/>
                  </a:lnTo>
                  <a:lnTo>
                    <a:pt x="728" y="565"/>
                  </a:lnTo>
                  <a:lnTo>
                    <a:pt x="729" y="565"/>
                  </a:lnTo>
                  <a:lnTo>
                    <a:pt x="730" y="565"/>
                  </a:lnTo>
                  <a:lnTo>
                    <a:pt x="732" y="565"/>
                  </a:lnTo>
                  <a:lnTo>
                    <a:pt x="732" y="565"/>
                  </a:lnTo>
                  <a:lnTo>
                    <a:pt x="732" y="563"/>
                  </a:lnTo>
                  <a:lnTo>
                    <a:pt x="732" y="561"/>
                  </a:lnTo>
                  <a:lnTo>
                    <a:pt x="732" y="559"/>
                  </a:lnTo>
                  <a:lnTo>
                    <a:pt x="733" y="559"/>
                  </a:lnTo>
                  <a:lnTo>
                    <a:pt x="733" y="559"/>
                  </a:lnTo>
                  <a:lnTo>
                    <a:pt x="734" y="559"/>
                  </a:lnTo>
                  <a:lnTo>
                    <a:pt x="734" y="555"/>
                  </a:lnTo>
                  <a:lnTo>
                    <a:pt x="736" y="554"/>
                  </a:lnTo>
                  <a:lnTo>
                    <a:pt x="736" y="552"/>
                  </a:lnTo>
                  <a:lnTo>
                    <a:pt x="734" y="552"/>
                  </a:lnTo>
                  <a:lnTo>
                    <a:pt x="734" y="552"/>
                  </a:lnTo>
                  <a:lnTo>
                    <a:pt x="733" y="552"/>
                  </a:lnTo>
                  <a:lnTo>
                    <a:pt x="733" y="551"/>
                  </a:lnTo>
                  <a:lnTo>
                    <a:pt x="733" y="548"/>
                  </a:lnTo>
                  <a:lnTo>
                    <a:pt x="732" y="546"/>
                  </a:lnTo>
                  <a:lnTo>
                    <a:pt x="732" y="546"/>
                  </a:lnTo>
                  <a:lnTo>
                    <a:pt x="732" y="544"/>
                  </a:lnTo>
                  <a:lnTo>
                    <a:pt x="732" y="543"/>
                  </a:lnTo>
                  <a:lnTo>
                    <a:pt x="734" y="543"/>
                  </a:lnTo>
                  <a:lnTo>
                    <a:pt x="734" y="543"/>
                  </a:lnTo>
                  <a:lnTo>
                    <a:pt x="734" y="541"/>
                  </a:lnTo>
                  <a:lnTo>
                    <a:pt x="734" y="541"/>
                  </a:lnTo>
                  <a:lnTo>
                    <a:pt x="736" y="540"/>
                  </a:lnTo>
                  <a:lnTo>
                    <a:pt x="736" y="540"/>
                  </a:lnTo>
                  <a:lnTo>
                    <a:pt x="736" y="540"/>
                  </a:lnTo>
                  <a:lnTo>
                    <a:pt x="737" y="539"/>
                  </a:lnTo>
                  <a:lnTo>
                    <a:pt x="737" y="539"/>
                  </a:lnTo>
                  <a:lnTo>
                    <a:pt x="739" y="537"/>
                  </a:lnTo>
                  <a:lnTo>
                    <a:pt x="739" y="537"/>
                  </a:lnTo>
                  <a:lnTo>
                    <a:pt x="739" y="537"/>
                  </a:lnTo>
                  <a:lnTo>
                    <a:pt x="737" y="536"/>
                  </a:lnTo>
                  <a:lnTo>
                    <a:pt x="739" y="536"/>
                  </a:lnTo>
                  <a:lnTo>
                    <a:pt x="739" y="536"/>
                  </a:lnTo>
                  <a:lnTo>
                    <a:pt x="739" y="536"/>
                  </a:lnTo>
                  <a:lnTo>
                    <a:pt x="740" y="535"/>
                  </a:lnTo>
                  <a:lnTo>
                    <a:pt x="741" y="533"/>
                  </a:lnTo>
                  <a:lnTo>
                    <a:pt x="741" y="532"/>
                  </a:lnTo>
                  <a:lnTo>
                    <a:pt x="741" y="531"/>
                  </a:lnTo>
                  <a:lnTo>
                    <a:pt x="741" y="529"/>
                  </a:lnTo>
                  <a:lnTo>
                    <a:pt x="740" y="527"/>
                  </a:lnTo>
                  <a:lnTo>
                    <a:pt x="740" y="525"/>
                  </a:lnTo>
                  <a:lnTo>
                    <a:pt x="740" y="524"/>
                  </a:lnTo>
                  <a:lnTo>
                    <a:pt x="741" y="521"/>
                  </a:lnTo>
                  <a:lnTo>
                    <a:pt x="743" y="521"/>
                  </a:lnTo>
                  <a:lnTo>
                    <a:pt x="745" y="520"/>
                  </a:lnTo>
                  <a:lnTo>
                    <a:pt x="747" y="518"/>
                  </a:lnTo>
                  <a:lnTo>
                    <a:pt x="751" y="514"/>
                  </a:lnTo>
                  <a:lnTo>
                    <a:pt x="752" y="513"/>
                  </a:lnTo>
                  <a:lnTo>
                    <a:pt x="752" y="510"/>
                  </a:lnTo>
                  <a:lnTo>
                    <a:pt x="753" y="509"/>
                  </a:lnTo>
                  <a:lnTo>
                    <a:pt x="753" y="509"/>
                  </a:lnTo>
                  <a:lnTo>
                    <a:pt x="756" y="507"/>
                  </a:lnTo>
                  <a:lnTo>
                    <a:pt x="758" y="507"/>
                  </a:lnTo>
                  <a:lnTo>
                    <a:pt x="758" y="507"/>
                  </a:lnTo>
                  <a:lnTo>
                    <a:pt x="759" y="506"/>
                  </a:lnTo>
                  <a:lnTo>
                    <a:pt x="762" y="505"/>
                  </a:lnTo>
                  <a:lnTo>
                    <a:pt x="762" y="503"/>
                  </a:lnTo>
                  <a:lnTo>
                    <a:pt x="764" y="501"/>
                  </a:lnTo>
                  <a:lnTo>
                    <a:pt x="764" y="499"/>
                  </a:lnTo>
                  <a:lnTo>
                    <a:pt x="768" y="497"/>
                  </a:lnTo>
                  <a:lnTo>
                    <a:pt x="770" y="495"/>
                  </a:lnTo>
                  <a:lnTo>
                    <a:pt x="768" y="494"/>
                  </a:lnTo>
                  <a:lnTo>
                    <a:pt x="770" y="493"/>
                  </a:lnTo>
                  <a:lnTo>
                    <a:pt x="771" y="491"/>
                  </a:lnTo>
                  <a:lnTo>
                    <a:pt x="771" y="491"/>
                  </a:lnTo>
                  <a:lnTo>
                    <a:pt x="773" y="491"/>
                  </a:lnTo>
                  <a:lnTo>
                    <a:pt x="773" y="493"/>
                  </a:lnTo>
                  <a:lnTo>
                    <a:pt x="774" y="493"/>
                  </a:lnTo>
                  <a:lnTo>
                    <a:pt x="778" y="491"/>
                  </a:lnTo>
                  <a:lnTo>
                    <a:pt x="778" y="491"/>
                  </a:lnTo>
                  <a:lnTo>
                    <a:pt x="779" y="490"/>
                  </a:lnTo>
                  <a:lnTo>
                    <a:pt x="778" y="490"/>
                  </a:lnTo>
                  <a:lnTo>
                    <a:pt x="778" y="487"/>
                  </a:lnTo>
                  <a:lnTo>
                    <a:pt x="775" y="487"/>
                  </a:lnTo>
                  <a:lnTo>
                    <a:pt x="771" y="486"/>
                  </a:lnTo>
                  <a:lnTo>
                    <a:pt x="766" y="483"/>
                  </a:lnTo>
                  <a:lnTo>
                    <a:pt x="764" y="482"/>
                  </a:lnTo>
                  <a:lnTo>
                    <a:pt x="764" y="482"/>
                  </a:lnTo>
                  <a:lnTo>
                    <a:pt x="763" y="479"/>
                  </a:lnTo>
                  <a:lnTo>
                    <a:pt x="762" y="478"/>
                  </a:lnTo>
                  <a:lnTo>
                    <a:pt x="760" y="476"/>
                  </a:lnTo>
                  <a:lnTo>
                    <a:pt x="755" y="473"/>
                  </a:lnTo>
                  <a:lnTo>
                    <a:pt x="753" y="473"/>
                  </a:lnTo>
                  <a:lnTo>
                    <a:pt x="752" y="473"/>
                  </a:lnTo>
                  <a:lnTo>
                    <a:pt x="751" y="473"/>
                  </a:lnTo>
                  <a:lnTo>
                    <a:pt x="749" y="473"/>
                  </a:lnTo>
                  <a:lnTo>
                    <a:pt x="749" y="473"/>
                  </a:lnTo>
                  <a:lnTo>
                    <a:pt x="747" y="472"/>
                  </a:lnTo>
                  <a:lnTo>
                    <a:pt x="744" y="471"/>
                  </a:lnTo>
                  <a:lnTo>
                    <a:pt x="739" y="467"/>
                  </a:lnTo>
                  <a:lnTo>
                    <a:pt x="733" y="467"/>
                  </a:lnTo>
                  <a:lnTo>
                    <a:pt x="732" y="465"/>
                  </a:lnTo>
                  <a:lnTo>
                    <a:pt x="729" y="467"/>
                  </a:lnTo>
                  <a:lnTo>
                    <a:pt x="729" y="465"/>
                  </a:lnTo>
                  <a:lnTo>
                    <a:pt x="730" y="464"/>
                  </a:lnTo>
                  <a:lnTo>
                    <a:pt x="730" y="463"/>
                  </a:lnTo>
                  <a:lnTo>
                    <a:pt x="730" y="461"/>
                  </a:lnTo>
                  <a:lnTo>
                    <a:pt x="730" y="461"/>
                  </a:lnTo>
                  <a:lnTo>
                    <a:pt x="729" y="460"/>
                  </a:lnTo>
                  <a:lnTo>
                    <a:pt x="728" y="460"/>
                  </a:lnTo>
                  <a:lnTo>
                    <a:pt x="728" y="459"/>
                  </a:lnTo>
                  <a:lnTo>
                    <a:pt x="729" y="459"/>
                  </a:lnTo>
                  <a:lnTo>
                    <a:pt x="729" y="459"/>
                  </a:lnTo>
                  <a:lnTo>
                    <a:pt x="730" y="459"/>
                  </a:lnTo>
                  <a:lnTo>
                    <a:pt x="730" y="459"/>
                  </a:lnTo>
                  <a:lnTo>
                    <a:pt x="730" y="457"/>
                  </a:lnTo>
                  <a:lnTo>
                    <a:pt x="732" y="454"/>
                  </a:lnTo>
                  <a:lnTo>
                    <a:pt x="732" y="454"/>
                  </a:lnTo>
                  <a:lnTo>
                    <a:pt x="730" y="453"/>
                  </a:lnTo>
                  <a:lnTo>
                    <a:pt x="729" y="450"/>
                  </a:lnTo>
                  <a:lnTo>
                    <a:pt x="728" y="450"/>
                  </a:lnTo>
                  <a:lnTo>
                    <a:pt x="726" y="450"/>
                  </a:lnTo>
                  <a:lnTo>
                    <a:pt x="725" y="452"/>
                  </a:lnTo>
                  <a:lnTo>
                    <a:pt x="724" y="452"/>
                  </a:lnTo>
                  <a:lnTo>
                    <a:pt x="722" y="450"/>
                  </a:lnTo>
                  <a:lnTo>
                    <a:pt x="721" y="449"/>
                  </a:lnTo>
                  <a:lnTo>
                    <a:pt x="719" y="448"/>
                  </a:lnTo>
                  <a:lnTo>
                    <a:pt x="718" y="446"/>
                  </a:lnTo>
                  <a:lnTo>
                    <a:pt x="714" y="445"/>
                  </a:lnTo>
                  <a:lnTo>
                    <a:pt x="713" y="444"/>
                  </a:lnTo>
                  <a:lnTo>
                    <a:pt x="713" y="444"/>
                  </a:lnTo>
                  <a:lnTo>
                    <a:pt x="713" y="444"/>
                  </a:lnTo>
                  <a:lnTo>
                    <a:pt x="711" y="442"/>
                  </a:lnTo>
                  <a:lnTo>
                    <a:pt x="710" y="439"/>
                  </a:lnTo>
                  <a:lnTo>
                    <a:pt x="709" y="439"/>
                  </a:lnTo>
                  <a:lnTo>
                    <a:pt x="709" y="438"/>
                  </a:lnTo>
                  <a:lnTo>
                    <a:pt x="703" y="438"/>
                  </a:lnTo>
                  <a:lnTo>
                    <a:pt x="702" y="437"/>
                  </a:lnTo>
                  <a:lnTo>
                    <a:pt x="699" y="438"/>
                  </a:lnTo>
                  <a:lnTo>
                    <a:pt x="696" y="438"/>
                  </a:lnTo>
                  <a:lnTo>
                    <a:pt x="696" y="438"/>
                  </a:lnTo>
                  <a:lnTo>
                    <a:pt x="694" y="439"/>
                  </a:lnTo>
                  <a:lnTo>
                    <a:pt x="692" y="441"/>
                  </a:lnTo>
                  <a:lnTo>
                    <a:pt x="692" y="439"/>
                  </a:lnTo>
                  <a:lnTo>
                    <a:pt x="691" y="439"/>
                  </a:lnTo>
                  <a:lnTo>
                    <a:pt x="690" y="439"/>
                  </a:lnTo>
                  <a:lnTo>
                    <a:pt x="688" y="438"/>
                  </a:lnTo>
                  <a:lnTo>
                    <a:pt x="688" y="437"/>
                  </a:lnTo>
                  <a:lnTo>
                    <a:pt x="687" y="437"/>
                  </a:lnTo>
                  <a:lnTo>
                    <a:pt x="687" y="435"/>
                  </a:lnTo>
                  <a:lnTo>
                    <a:pt x="687" y="435"/>
                  </a:lnTo>
                  <a:lnTo>
                    <a:pt x="687" y="435"/>
                  </a:lnTo>
                  <a:lnTo>
                    <a:pt x="687" y="435"/>
                  </a:lnTo>
                  <a:lnTo>
                    <a:pt x="685" y="434"/>
                  </a:lnTo>
                  <a:lnTo>
                    <a:pt x="684" y="434"/>
                  </a:lnTo>
                  <a:lnTo>
                    <a:pt x="684" y="434"/>
                  </a:lnTo>
                  <a:lnTo>
                    <a:pt x="683" y="434"/>
                  </a:lnTo>
                  <a:lnTo>
                    <a:pt x="681" y="434"/>
                  </a:lnTo>
                  <a:lnTo>
                    <a:pt x="681" y="433"/>
                  </a:lnTo>
                  <a:lnTo>
                    <a:pt x="681" y="431"/>
                  </a:lnTo>
                  <a:lnTo>
                    <a:pt x="681" y="430"/>
                  </a:lnTo>
                  <a:lnTo>
                    <a:pt x="680" y="430"/>
                  </a:lnTo>
                  <a:lnTo>
                    <a:pt x="679" y="429"/>
                  </a:lnTo>
                  <a:lnTo>
                    <a:pt x="677" y="429"/>
                  </a:lnTo>
                  <a:lnTo>
                    <a:pt x="676" y="427"/>
                  </a:lnTo>
                  <a:lnTo>
                    <a:pt x="675" y="426"/>
                  </a:lnTo>
                  <a:lnTo>
                    <a:pt x="675" y="425"/>
                  </a:lnTo>
                  <a:lnTo>
                    <a:pt x="675" y="425"/>
                  </a:lnTo>
                  <a:lnTo>
                    <a:pt x="675" y="423"/>
                  </a:lnTo>
                  <a:lnTo>
                    <a:pt x="673" y="420"/>
                  </a:lnTo>
                  <a:lnTo>
                    <a:pt x="673" y="420"/>
                  </a:lnTo>
                  <a:lnTo>
                    <a:pt x="672" y="420"/>
                  </a:lnTo>
                  <a:lnTo>
                    <a:pt x="671" y="419"/>
                  </a:lnTo>
                  <a:lnTo>
                    <a:pt x="671" y="419"/>
                  </a:lnTo>
                  <a:lnTo>
                    <a:pt x="671" y="418"/>
                  </a:lnTo>
                  <a:lnTo>
                    <a:pt x="671" y="418"/>
                  </a:lnTo>
                  <a:lnTo>
                    <a:pt x="671" y="418"/>
                  </a:lnTo>
                  <a:lnTo>
                    <a:pt x="671" y="416"/>
                  </a:lnTo>
                  <a:lnTo>
                    <a:pt x="669" y="416"/>
                  </a:lnTo>
                  <a:lnTo>
                    <a:pt x="669" y="415"/>
                  </a:lnTo>
                  <a:lnTo>
                    <a:pt x="669" y="415"/>
                  </a:lnTo>
                  <a:lnTo>
                    <a:pt x="669" y="414"/>
                  </a:lnTo>
                  <a:lnTo>
                    <a:pt x="669" y="414"/>
                  </a:lnTo>
                  <a:lnTo>
                    <a:pt x="669" y="412"/>
                  </a:lnTo>
                  <a:lnTo>
                    <a:pt x="669" y="412"/>
                  </a:lnTo>
                  <a:lnTo>
                    <a:pt x="668" y="412"/>
                  </a:lnTo>
                  <a:lnTo>
                    <a:pt x="668" y="412"/>
                  </a:lnTo>
                  <a:lnTo>
                    <a:pt x="666" y="411"/>
                  </a:lnTo>
                  <a:lnTo>
                    <a:pt x="666" y="410"/>
                  </a:lnTo>
                  <a:lnTo>
                    <a:pt x="666" y="408"/>
                  </a:lnTo>
                  <a:lnTo>
                    <a:pt x="664" y="408"/>
                  </a:lnTo>
                  <a:lnTo>
                    <a:pt x="662" y="405"/>
                  </a:lnTo>
                  <a:lnTo>
                    <a:pt x="661" y="405"/>
                  </a:lnTo>
                  <a:lnTo>
                    <a:pt x="658" y="407"/>
                  </a:lnTo>
                  <a:lnTo>
                    <a:pt x="657" y="410"/>
                  </a:lnTo>
                  <a:lnTo>
                    <a:pt x="657" y="412"/>
                  </a:lnTo>
                  <a:lnTo>
                    <a:pt x="656" y="414"/>
                  </a:lnTo>
                  <a:lnTo>
                    <a:pt x="656" y="414"/>
                  </a:lnTo>
                  <a:lnTo>
                    <a:pt x="654" y="412"/>
                  </a:lnTo>
                  <a:lnTo>
                    <a:pt x="653" y="411"/>
                  </a:lnTo>
                  <a:lnTo>
                    <a:pt x="651" y="414"/>
                  </a:lnTo>
                  <a:lnTo>
                    <a:pt x="651" y="415"/>
                  </a:lnTo>
                  <a:lnTo>
                    <a:pt x="650" y="415"/>
                  </a:lnTo>
                  <a:lnTo>
                    <a:pt x="650" y="415"/>
                  </a:lnTo>
                  <a:lnTo>
                    <a:pt x="649" y="415"/>
                  </a:lnTo>
                  <a:lnTo>
                    <a:pt x="649" y="415"/>
                  </a:lnTo>
                  <a:lnTo>
                    <a:pt x="647" y="415"/>
                  </a:lnTo>
                  <a:lnTo>
                    <a:pt x="645" y="416"/>
                  </a:lnTo>
                  <a:lnTo>
                    <a:pt x="645" y="416"/>
                  </a:lnTo>
                  <a:lnTo>
                    <a:pt x="643" y="415"/>
                  </a:lnTo>
                  <a:lnTo>
                    <a:pt x="642" y="415"/>
                  </a:lnTo>
                  <a:lnTo>
                    <a:pt x="642" y="414"/>
                  </a:lnTo>
                  <a:lnTo>
                    <a:pt x="642" y="412"/>
                  </a:lnTo>
                  <a:lnTo>
                    <a:pt x="642" y="410"/>
                  </a:lnTo>
                  <a:lnTo>
                    <a:pt x="643" y="407"/>
                  </a:lnTo>
                  <a:lnTo>
                    <a:pt x="643" y="405"/>
                  </a:lnTo>
                  <a:lnTo>
                    <a:pt x="642" y="403"/>
                  </a:lnTo>
                  <a:lnTo>
                    <a:pt x="639" y="401"/>
                  </a:lnTo>
                  <a:lnTo>
                    <a:pt x="639" y="400"/>
                  </a:lnTo>
                  <a:lnTo>
                    <a:pt x="646" y="396"/>
                  </a:lnTo>
                  <a:lnTo>
                    <a:pt x="646" y="395"/>
                  </a:lnTo>
                  <a:lnTo>
                    <a:pt x="646" y="393"/>
                  </a:lnTo>
                  <a:lnTo>
                    <a:pt x="645" y="392"/>
                  </a:lnTo>
                  <a:lnTo>
                    <a:pt x="643" y="389"/>
                  </a:lnTo>
                  <a:lnTo>
                    <a:pt x="642" y="389"/>
                  </a:lnTo>
                  <a:lnTo>
                    <a:pt x="642" y="389"/>
                  </a:lnTo>
                  <a:lnTo>
                    <a:pt x="641" y="389"/>
                  </a:lnTo>
                  <a:lnTo>
                    <a:pt x="641" y="388"/>
                  </a:lnTo>
                  <a:lnTo>
                    <a:pt x="641" y="388"/>
                  </a:lnTo>
                  <a:lnTo>
                    <a:pt x="639" y="386"/>
                  </a:lnTo>
                  <a:lnTo>
                    <a:pt x="639" y="386"/>
                  </a:lnTo>
                  <a:lnTo>
                    <a:pt x="639" y="385"/>
                  </a:lnTo>
                  <a:lnTo>
                    <a:pt x="639" y="384"/>
                  </a:lnTo>
                  <a:lnTo>
                    <a:pt x="639" y="384"/>
                  </a:lnTo>
                  <a:lnTo>
                    <a:pt x="638" y="382"/>
                  </a:lnTo>
                  <a:lnTo>
                    <a:pt x="638" y="381"/>
                  </a:lnTo>
                  <a:lnTo>
                    <a:pt x="639" y="378"/>
                  </a:lnTo>
                  <a:lnTo>
                    <a:pt x="639" y="377"/>
                  </a:lnTo>
                  <a:lnTo>
                    <a:pt x="641" y="374"/>
                  </a:lnTo>
                  <a:lnTo>
                    <a:pt x="641" y="373"/>
                  </a:lnTo>
                  <a:lnTo>
                    <a:pt x="642" y="370"/>
                  </a:lnTo>
                  <a:lnTo>
                    <a:pt x="642" y="369"/>
                  </a:lnTo>
                  <a:lnTo>
                    <a:pt x="642" y="367"/>
                  </a:lnTo>
                  <a:lnTo>
                    <a:pt x="641" y="366"/>
                  </a:lnTo>
                  <a:lnTo>
                    <a:pt x="638" y="365"/>
                  </a:lnTo>
                  <a:lnTo>
                    <a:pt x="636" y="363"/>
                  </a:lnTo>
                  <a:lnTo>
                    <a:pt x="631" y="355"/>
                  </a:lnTo>
                  <a:lnTo>
                    <a:pt x="630" y="354"/>
                  </a:lnTo>
                  <a:lnTo>
                    <a:pt x="628" y="351"/>
                  </a:lnTo>
                  <a:lnTo>
                    <a:pt x="626" y="350"/>
                  </a:lnTo>
                  <a:lnTo>
                    <a:pt x="626" y="350"/>
                  </a:lnTo>
                  <a:lnTo>
                    <a:pt x="626" y="350"/>
                  </a:lnTo>
                  <a:lnTo>
                    <a:pt x="624" y="350"/>
                  </a:lnTo>
                  <a:lnTo>
                    <a:pt x="624" y="348"/>
                  </a:lnTo>
                  <a:lnTo>
                    <a:pt x="626" y="348"/>
                  </a:lnTo>
                  <a:lnTo>
                    <a:pt x="626" y="346"/>
                  </a:lnTo>
                  <a:lnTo>
                    <a:pt x="624" y="340"/>
                  </a:lnTo>
                  <a:lnTo>
                    <a:pt x="623" y="339"/>
                  </a:lnTo>
                  <a:lnTo>
                    <a:pt x="623" y="339"/>
                  </a:lnTo>
                  <a:lnTo>
                    <a:pt x="623" y="338"/>
                  </a:lnTo>
                  <a:lnTo>
                    <a:pt x="624" y="338"/>
                  </a:lnTo>
                  <a:lnTo>
                    <a:pt x="624" y="338"/>
                  </a:lnTo>
                  <a:lnTo>
                    <a:pt x="624" y="336"/>
                  </a:lnTo>
                  <a:lnTo>
                    <a:pt x="624" y="336"/>
                  </a:lnTo>
                  <a:lnTo>
                    <a:pt x="622" y="332"/>
                  </a:lnTo>
                  <a:lnTo>
                    <a:pt x="620" y="329"/>
                  </a:lnTo>
                  <a:lnTo>
                    <a:pt x="620" y="328"/>
                  </a:lnTo>
                  <a:lnTo>
                    <a:pt x="622" y="327"/>
                  </a:lnTo>
                  <a:lnTo>
                    <a:pt x="624" y="327"/>
                  </a:lnTo>
                  <a:lnTo>
                    <a:pt x="632" y="325"/>
                  </a:lnTo>
                  <a:lnTo>
                    <a:pt x="635" y="325"/>
                  </a:lnTo>
                  <a:lnTo>
                    <a:pt x="636" y="325"/>
                  </a:lnTo>
                  <a:lnTo>
                    <a:pt x="638" y="324"/>
                  </a:lnTo>
                  <a:lnTo>
                    <a:pt x="639" y="321"/>
                  </a:lnTo>
                  <a:lnTo>
                    <a:pt x="641" y="321"/>
                  </a:lnTo>
                  <a:lnTo>
                    <a:pt x="642" y="321"/>
                  </a:lnTo>
                  <a:lnTo>
                    <a:pt x="642" y="323"/>
                  </a:lnTo>
                  <a:lnTo>
                    <a:pt x="642" y="324"/>
                  </a:lnTo>
                  <a:lnTo>
                    <a:pt x="642" y="325"/>
                  </a:lnTo>
                  <a:lnTo>
                    <a:pt x="642" y="327"/>
                  </a:lnTo>
                  <a:lnTo>
                    <a:pt x="642" y="328"/>
                  </a:lnTo>
                  <a:lnTo>
                    <a:pt x="643" y="331"/>
                  </a:lnTo>
                  <a:lnTo>
                    <a:pt x="643" y="333"/>
                  </a:lnTo>
                  <a:lnTo>
                    <a:pt x="649" y="338"/>
                  </a:lnTo>
                  <a:lnTo>
                    <a:pt x="650" y="339"/>
                  </a:lnTo>
                  <a:lnTo>
                    <a:pt x="653" y="342"/>
                  </a:lnTo>
                  <a:lnTo>
                    <a:pt x="654" y="342"/>
                  </a:lnTo>
                  <a:lnTo>
                    <a:pt x="656" y="340"/>
                  </a:lnTo>
                  <a:lnTo>
                    <a:pt x="657" y="340"/>
                  </a:lnTo>
                  <a:lnTo>
                    <a:pt x="658" y="340"/>
                  </a:lnTo>
                  <a:lnTo>
                    <a:pt x="660" y="339"/>
                  </a:lnTo>
                  <a:lnTo>
                    <a:pt x="660" y="340"/>
                  </a:lnTo>
                  <a:lnTo>
                    <a:pt x="661" y="340"/>
                  </a:lnTo>
                  <a:lnTo>
                    <a:pt x="662" y="340"/>
                  </a:lnTo>
                  <a:lnTo>
                    <a:pt x="664" y="339"/>
                  </a:lnTo>
                  <a:lnTo>
                    <a:pt x="664" y="335"/>
                  </a:lnTo>
                  <a:lnTo>
                    <a:pt x="665" y="332"/>
                  </a:lnTo>
                  <a:lnTo>
                    <a:pt x="665" y="332"/>
                  </a:lnTo>
                  <a:lnTo>
                    <a:pt x="668" y="331"/>
                  </a:lnTo>
                  <a:lnTo>
                    <a:pt x="669" y="331"/>
                  </a:lnTo>
                  <a:lnTo>
                    <a:pt x="671" y="331"/>
                  </a:lnTo>
                  <a:lnTo>
                    <a:pt x="672" y="331"/>
                  </a:lnTo>
                  <a:lnTo>
                    <a:pt x="673" y="331"/>
                  </a:lnTo>
                  <a:lnTo>
                    <a:pt x="675" y="332"/>
                  </a:lnTo>
                  <a:lnTo>
                    <a:pt x="676" y="331"/>
                  </a:lnTo>
                  <a:lnTo>
                    <a:pt x="679" y="328"/>
                  </a:lnTo>
                  <a:lnTo>
                    <a:pt x="684" y="324"/>
                  </a:lnTo>
                  <a:lnTo>
                    <a:pt x="687" y="321"/>
                  </a:lnTo>
                  <a:lnTo>
                    <a:pt x="688" y="318"/>
                  </a:lnTo>
                  <a:lnTo>
                    <a:pt x="688" y="316"/>
                  </a:lnTo>
                  <a:lnTo>
                    <a:pt x="688" y="313"/>
                  </a:lnTo>
                  <a:lnTo>
                    <a:pt x="687" y="312"/>
                  </a:lnTo>
                  <a:lnTo>
                    <a:pt x="685" y="310"/>
                  </a:lnTo>
                  <a:lnTo>
                    <a:pt x="684" y="308"/>
                  </a:lnTo>
                  <a:lnTo>
                    <a:pt x="684" y="306"/>
                  </a:lnTo>
                  <a:lnTo>
                    <a:pt x="683" y="304"/>
                  </a:lnTo>
                  <a:lnTo>
                    <a:pt x="679" y="301"/>
                  </a:lnTo>
                  <a:lnTo>
                    <a:pt x="677" y="298"/>
                  </a:lnTo>
                  <a:lnTo>
                    <a:pt x="677" y="295"/>
                  </a:lnTo>
                  <a:lnTo>
                    <a:pt x="679" y="294"/>
                  </a:lnTo>
                  <a:lnTo>
                    <a:pt x="679" y="291"/>
                  </a:lnTo>
                  <a:lnTo>
                    <a:pt x="679" y="290"/>
                  </a:lnTo>
                  <a:lnTo>
                    <a:pt x="680" y="287"/>
                  </a:lnTo>
                  <a:lnTo>
                    <a:pt x="681" y="286"/>
                  </a:lnTo>
                  <a:lnTo>
                    <a:pt x="680" y="283"/>
                  </a:lnTo>
                  <a:lnTo>
                    <a:pt x="679" y="283"/>
                  </a:lnTo>
                  <a:lnTo>
                    <a:pt x="673" y="283"/>
                  </a:lnTo>
                  <a:lnTo>
                    <a:pt x="672" y="282"/>
                  </a:lnTo>
                  <a:lnTo>
                    <a:pt x="666" y="279"/>
                  </a:lnTo>
                  <a:lnTo>
                    <a:pt x="665" y="279"/>
                  </a:lnTo>
                  <a:lnTo>
                    <a:pt x="662" y="280"/>
                  </a:lnTo>
                  <a:lnTo>
                    <a:pt x="662" y="279"/>
                  </a:lnTo>
                  <a:lnTo>
                    <a:pt x="662" y="278"/>
                  </a:lnTo>
                  <a:lnTo>
                    <a:pt x="662" y="276"/>
                  </a:lnTo>
                  <a:lnTo>
                    <a:pt x="661" y="276"/>
                  </a:lnTo>
                  <a:lnTo>
                    <a:pt x="660" y="275"/>
                  </a:lnTo>
                  <a:lnTo>
                    <a:pt x="660" y="275"/>
                  </a:lnTo>
                  <a:lnTo>
                    <a:pt x="657" y="274"/>
                  </a:lnTo>
                  <a:lnTo>
                    <a:pt x="656" y="274"/>
                  </a:lnTo>
                  <a:lnTo>
                    <a:pt x="653" y="268"/>
                  </a:lnTo>
                  <a:lnTo>
                    <a:pt x="653" y="268"/>
                  </a:lnTo>
                  <a:lnTo>
                    <a:pt x="653" y="267"/>
                  </a:lnTo>
                  <a:lnTo>
                    <a:pt x="651" y="265"/>
                  </a:lnTo>
                  <a:lnTo>
                    <a:pt x="651" y="264"/>
                  </a:lnTo>
                  <a:lnTo>
                    <a:pt x="653" y="260"/>
                  </a:lnTo>
                  <a:lnTo>
                    <a:pt x="651" y="259"/>
                  </a:lnTo>
                  <a:lnTo>
                    <a:pt x="651" y="255"/>
                  </a:lnTo>
                  <a:lnTo>
                    <a:pt x="650" y="253"/>
                  </a:lnTo>
                  <a:lnTo>
                    <a:pt x="651" y="252"/>
                  </a:lnTo>
                  <a:lnTo>
                    <a:pt x="653" y="250"/>
                  </a:lnTo>
                  <a:lnTo>
                    <a:pt x="654" y="250"/>
                  </a:lnTo>
                  <a:lnTo>
                    <a:pt x="656" y="250"/>
                  </a:lnTo>
                  <a:lnTo>
                    <a:pt x="658" y="252"/>
                  </a:lnTo>
                  <a:lnTo>
                    <a:pt x="658" y="250"/>
                  </a:lnTo>
                  <a:lnTo>
                    <a:pt x="658" y="249"/>
                  </a:lnTo>
                  <a:lnTo>
                    <a:pt x="657" y="245"/>
                  </a:lnTo>
                  <a:lnTo>
                    <a:pt x="657" y="244"/>
                  </a:lnTo>
                  <a:lnTo>
                    <a:pt x="657" y="242"/>
                  </a:lnTo>
                  <a:lnTo>
                    <a:pt x="656" y="241"/>
                  </a:lnTo>
                  <a:lnTo>
                    <a:pt x="654" y="238"/>
                  </a:lnTo>
                  <a:lnTo>
                    <a:pt x="653" y="236"/>
                  </a:lnTo>
                  <a:lnTo>
                    <a:pt x="653" y="233"/>
                  </a:lnTo>
                  <a:lnTo>
                    <a:pt x="651" y="230"/>
                  </a:lnTo>
                  <a:lnTo>
                    <a:pt x="651" y="227"/>
                  </a:lnTo>
                  <a:lnTo>
                    <a:pt x="651" y="225"/>
                  </a:lnTo>
                  <a:lnTo>
                    <a:pt x="654" y="223"/>
                  </a:lnTo>
                  <a:lnTo>
                    <a:pt x="660" y="223"/>
                  </a:lnTo>
                  <a:lnTo>
                    <a:pt x="661" y="225"/>
                  </a:lnTo>
                  <a:lnTo>
                    <a:pt x="662" y="225"/>
                  </a:lnTo>
                  <a:lnTo>
                    <a:pt x="662" y="223"/>
                  </a:lnTo>
                  <a:lnTo>
                    <a:pt x="664" y="223"/>
                  </a:lnTo>
                  <a:lnTo>
                    <a:pt x="664" y="222"/>
                  </a:lnTo>
                  <a:lnTo>
                    <a:pt x="665" y="222"/>
                  </a:lnTo>
                  <a:lnTo>
                    <a:pt x="680" y="223"/>
                  </a:lnTo>
                  <a:lnTo>
                    <a:pt x="683" y="222"/>
                  </a:lnTo>
                  <a:lnTo>
                    <a:pt x="685" y="219"/>
                  </a:lnTo>
                  <a:lnTo>
                    <a:pt x="687" y="218"/>
                  </a:lnTo>
                  <a:lnTo>
                    <a:pt x="688" y="216"/>
                  </a:lnTo>
                  <a:lnTo>
                    <a:pt x="688" y="215"/>
                  </a:lnTo>
                  <a:lnTo>
                    <a:pt x="687" y="212"/>
                  </a:lnTo>
                  <a:lnTo>
                    <a:pt x="687" y="211"/>
                  </a:lnTo>
                  <a:lnTo>
                    <a:pt x="688" y="211"/>
                  </a:lnTo>
                  <a:lnTo>
                    <a:pt x="688" y="211"/>
                  </a:lnTo>
                  <a:lnTo>
                    <a:pt x="690" y="211"/>
                  </a:lnTo>
                  <a:lnTo>
                    <a:pt x="691" y="208"/>
                  </a:lnTo>
                  <a:lnTo>
                    <a:pt x="691" y="206"/>
                  </a:lnTo>
                  <a:lnTo>
                    <a:pt x="690" y="199"/>
                  </a:lnTo>
                  <a:lnTo>
                    <a:pt x="688" y="196"/>
                  </a:lnTo>
                  <a:lnTo>
                    <a:pt x="688" y="195"/>
                  </a:lnTo>
                  <a:lnTo>
                    <a:pt x="690" y="193"/>
                  </a:lnTo>
                  <a:lnTo>
                    <a:pt x="691" y="193"/>
                  </a:lnTo>
                  <a:lnTo>
                    <a:pt x="695" y="195"/>
                  </a:lnTo>
                  <a:lnTo>
                    <a:pt x="698" y="195"/>
                  </a:lnTo>
                  <a:lnTo>
                    <a:pt x="700" y="195"/>
                  </a:lnTo>
                  <a:lnTo>
                    <a:pt x="700" y="193"/>
                  </a:lnTo>
                  <a:lnTo>
                    <a:pt x="702" y="192"/>
                  </a:lnTo>
                  <a:lnTo>
                    <a:pt x="702" y="191"/>
                  </a:lnTo>
                  <a:lnTo>
                    <a:pt x="702" y="189"/>
                  </a:lnTo>
                  <a:lnTo>
                    <a:pt x="700" y="189"/>
                  </a:lnTo>
                  <a:lnTo>
                    <a:pt x="700" y="188"/>
                  </a:lnTo>
                  <a:lnTo>
                    <a:pt x="700" y="187"/>
                  </a:lnTo>
                  <a:lnTo>
                    <a:pt x="700" y="185"/>
                  </a:lnTo>
                  <a:lnTo>
                    <a:pt x="702" y="185"/>
                  </a:lnTo>
                  <a:lnTo>
                    <a:pt x="703" y="184"/>
                  </a:lnTo>
                  <a:lnTo>
                    <a:pt x="706" y="184"/>
                  </a:lnTo>
                  <a:lnTo>
                    <a:pt x="707" y="182"/>
                  </a:lnTo>
                  <a:lnTo>
                    <a:pt x="709" y="182"/>
                  </a:lnTo>
                  <a:lnTo>
                    <a:pt x="709" y="181"/>
                  </a:lnTo>
                  <a:lnTo>
                    <a:pt x="709" y="178"/>
                  </a:lnTo>
                  <a:lnTo>
                    <a:pt x="709" y="177"/>
                  </a:lnTo>
                  <a:lnTo>
                    <a:pt x="710" y="177"/>
                  </a:lnTo>
                  <a:lnTo>
                    <a:pt x="713" y="176"/>
                  </a:lnTo>
                  <a:lnTo>
                    <a:pt x="714" y="177"/>
                  </a:lnTo>
                  <a:lnTo>
                    <a:pt x="718" y="177"/>
                  </a:lnTo>
                  <a:lnTo>
                    <a:pt x="721" y="177"/>
                  </a:lnTo>
                  <a:lnTo>
                    <a:pt x="721" y="176"/>
                  </a:lnTo>
                  <a:lnTo>
                    <a:pt x="722" y="170"/>
                  </a:lnTo>
                  <a:lnTo>
                    <a:pt x="724" y="168"/>
                  </a:lnTo>
                  <a:lnTo>
                    <a:pt x="724" y="166"/>
                  </a:lnTo>
                  <a:lnTo>
                    <a:pt x="728" y="162"/>
                  </a:lnTo>
                  <a:lnTo>
                    <a:pt x="729" y="161"/>
                  </a:lnTo>
                  <a:lnTo>
                    <a:pt x="729" y="159"/>
                  </a:lnTo>
                  <a:lnTo>
                    <a:pt x="729" y="146"/>
                  </a:lnTo>
                  <a:lnTo>
                    <a:pt x="729" y="144"/>
                  </a:lnTo>
                  <a:lnTo>
                    <a:pt x="732" y="142"/>
                  </a:lnTo>
                  <a:lnTo>
                    <a:pt x="733" y="139"/>
                  </a:lnTo>
                  <a:lnTo>
                    <a:pt x="734" y="138"/>
                  </a:lnTo>
                  <a:lnTo>
                    <a:pt x="734" y="135"/>
                  </a:lnTo>
                  <a:lnTo>
                    <a:pt x="734" y="132"/>
                  </a:lnTo>
                  <a:lnTo>
                    <a:pt x="733" y="129"/>
                  </a:lnTo>
                  <a:lnTo>
                    <a:pt x="734" y="127"/>
                  </a:lnTo>
                  <a:lnTo>
                    <a:pt x="739" y="123"/>
                  </a:lnTo>
                  <a:lnTo>
                    <a:pt x="740" y="121"/>
                  </a:lnTo>
                  <a:lnTo>
                    <a:pt x="740" y="117"/>
                  </a:lnTo>
                  <a:lnTo>
                    <a:pt x="740" y="117"/>
                  </a:lnTo>
                  <a:lnTo>
                    <a:pt x="740" y="114"/>
                  </a:lnTo>
                  <a:lnTo>
                    <a:pt x="739" y="114"/>
                  </a:lnTo>
                  <a:lnTo>
                    <a:pt x="737" y="114"/>
                  </a:lnTo>
                  <a:lnTo>
                    <a:pt x="737" y="114"/>
                  </a:lnTo>
                  <a:lnTo>
                    <a:pt x="736" y="114"/>
                  </a:lnTo>
                  <a:lnTo>
                    <a:pt x="736" y="116"/>
                  </a:lnTo>
                  <a:lnTo>
                    <a:pt x="734" y="114"/>
                  </a:lnTo>
                  <a:lnTo>
                    <a:pt x="734" y="114"/>
                  </a:lnTo>
                  <a:lnTo>
                    <a:pt x="733" y="114"/>
                  </a:lnTo>
                  <a:lnTo>
                    <a:pt x="733" y="112"/>
                  </a:lnTo>
                  <a:lnTo>
                    <a:pt x="732" y="112"/>
                  </a:lnTo>
                  <a:lnTo>
                    <a:pt x="729" y="112"/>
                  </a:lnTo>
                  <a:lnTo>
                    <a:pt x="729" y="112"/>
                  </a:lnTo>
                  <a:lnTo>
                    <a:pt x="726" y="117"/>
                  </a:lnTo>
                  <a:lnTo>
                    <a:pt x="726" y="119"/>
                  </a:lnTo>
                  <a:lnTo>
                    <a:pt x="725" y="120"/>
                  </a:lnTo>
                  <a:lnTo>
                    <a:pt x="722" y="123"/>
                  </a:lnTo>
                  <a:lnTo>
                    <a:pt x="721" y="123"/>
                  </a:lnTo>
                  <a:lnTo>
                    <a:pt x="719" y="121"/>
                  </a:lnTo>
                  <a:lnTo>
                    <a:pt x="718" y="120"/>
                  </a:lnTo>
                  <a:lnTo>
                    <a:pt x="717" y="117"/>
                  </a:lnTo>
                  <a:lnTo>
                    <a:pt x="717" y="114"/>
                  </a:lnTo>
                  <a:lnTo>
                    <a:pt x="715" y="112"/>
                  </a:lnTo>
                  <a:lnTo>
                    <a:pt x="714" y="109"/>
                  </a:lnTo>
                  <a:lnTo>
                    <a:pt x="713" y="106"/>
                  </a:lnTo>
                  <a:lnTo>
                    <a:pt x="711" y="108"/>
                  </a:lnTo>
                  <a:lnTo>
                    <a:pt x="710" y="109"/>
                  </a:lnTo>
                  <a:lnTo>
                    <a:pt x="710" y="110"/>
                  </a:lnTo>
                  <a:lnTo>
                    <a:pt x="709" y="110"/>
                  </a:lnTo>
                  <a:lnTo>
                    <a:pt x="707" y="110"/>
                  </a:lnTo>
                  <a:lnTo>
                    <a:pt x="706" y="109"/>
                  </a:lnTo>
                  <a:lnTo>
                    <a:pt x="706" y="108"/>
                  </a:lnTo>
                  <a:lnTo>
                    <a:pt x="706" y="106"/>
                  </a:lnTo>
                  <a:lnTo>
                    <a:pt x="705" y="106"/>
                  </a:lnTo>
                  <a:lnTo>
                    <a:pt x="699" y="105"/>
                  </a:lnTo>
                  <a:lnTo>
                    <a:pt x="698" y="104"/>
                  </a:lnTo>
                  <a:lnTo>
                    <a:pt x="696" y="100"/>
                  </a:lnTo>
                  <a:lnTo>
                    <a:pt x="695" y="97"/>
                  </a:lnTo>
                  <a:lnTo>
                    <a:pt x="695" y="97"/>
                  </a:lnTo>
                  <a:lnTo>
                    <a:pt x="695" y="95"/>
                  </a:lnTo>
                  <a:lnTo>
                    <a:pt x="696" y="94"/>
                  </a:lnTo>
                  <a:lnTo>
                    <a:pt x="696" y="93"/>
                  </a:lnTo>
                  <a:lnTo>
                    <a:pt x="695" y="91"/>
                  </a:lnTo>
                  <a:lnTo>
                    <a:pt x="695" y="91"/>
                  </a:lnTo>
                  <a:lnTo>
                    <a:pt x="694" y="91"/>
                  </a:lnTo>
                  <a:lnTo>
                    <a:pt x="692" y="90"/>
                  </a:lnTo>
                  <a:lnTo>
                    <a:pt x="692" y="90"/>
                  </a:lnTo>
                  <a:lnTo>
                    <a:pt x="692" y="90"/>
                  </a:lnTo>
                  <a:lnTo>
                    <a:pt x="692" y="89"/>
                  </a:lnTo>
                  <a:lnTo>
                    <a:pt x="691" y="89"/>
                  </a:lnTo>
                  <a:lnTo>
                    <a:pt x="690" y="89"/>
                  </a:lnTo>
                  <a:lnTo>
                    <a:pt x="687" y="90"/>
                  </a:lnTo>
                  <a:lnTo>
                    <a:pt x="684" y="89"/>
                  </a:lnTo>
                  <a:lnTo>
                    <a:pt x="683" y="87"/>
                  </a:lnTo>
                  <a:lnTo>
                    <a:pt x="684" y="85"/>
                  </a:lnTo>
                  <a:lnTo>
                    <a:pt x="683" y="83"/>
                  </a:lnTo>
                  <a:lnTo>
                    <a:pt x="681" y="82"/>
                  </a:lnTo>
                  <a:lnTo>
                    <a:pt x="680" y="80"/>
                  </a:lnTo>
                  <a:lnTo>
                    <a:pt x="677" y="80"/>
                  </a:lnTo>
                  <a:lnTo>
                    <a:pt x="675" y="80"/>
                  </a:lnTo>
                  <a:lnTo>
                    <a:pt x="669" y="83"/>
                  </a:lnTo>
                  <a:lnTo>
                    <a:pt x="661" y="83"/>
                  </a:lnTo>
                  <a:lnTo>
                    <a:pt x="654" y="86"/>
                  </a:lnTo>
                  <a:lnTo>
                    <a:pt x="653" y="86"/>
                  </a:lnTo>
                  <a:lnTo>
                    <a:pt x="650" y="86"/>
                  </a:lnTo>
                  <a:lnTo>
                    <a:pt x="646" y="85"/>
                  </a:lnTo>
                  <a:lnTo>
                    <a:pt x="643" y="85"/>
                  </a:lnTo>
                  <a:lnTo>
                    <a:pt x="642" y="85"/>
                  </a:lnTo>
                  <a:lnTo>
                    <a:pt x="639" y="86"/>
                  </a:lnTo>
                  <a:lnTo>
                    <a:pt x="639" y="86"/>
                  </a:lnTo>
                  <a:lnTo>
                    <a:pt x="638" y="89"/>
                  </a:lnTo>
                  <a:lnTo>
                    <a:pt x="636" y="90"/>
                  </a:lnTo>
                  <a:lnTo>
                    <a:pt x="630" y="94"/>
                  </a:lnTo>
                  <a:lnTo>
                    <a:pt x="628" y="95"/>
                  </a:lnTo>
                  <a:lnTo>
                    <a:pt x="623" y="95"/>
                  </a:lnTo>
                  <a:lnTo>
                    <a:pt x="622" y="97"/>
                  </a:lnTo>
                  <a:lnTo>
                    <a:pt x="619" y="98"/>
                  </a:lnTo>
                  <a:lnTo>
                    <a:pt x="617" y="100"/>
                  </a:lnTo>
                  <a:lnTo>
                    <a:pt x="615" y="101"/>
                  </a:lnTo>
                  <a:lnTo>
                    <a:pt x="613" y="101"/>
                  </a:lnTo>
                  <a:lnTo>
                    <a:pt x="613" y="102"/>
                  </a:lnTo>
                  <a:lnTo>
                    <a:pt x="612" y="104"/>
                  </a:lnTo>
                  <a:lnTo>
                    <a:pt x="611" y="105"/>
                  </a:lnTo>
                  <a:lnTo>
                    <a:pt x="608" y="105"/>
                  </a:lnTo>
                  <a:lnTo>
                    <a:pt x="607" y="106"/>
                  </a:lnTo>
                  <a:lnTo>
                    <a:pt x="605" y="108"/>
                  </a:lnTo>
                  <a:lnTo>
                    <a:pt x="605" y="109"/>
                  </a:lnTo>
                  <a:lnTo>
                    <a:pt x="604" y="112"/>
                  </a:lnTo>
                  <a:lnTo>
                    <a:pt x="604" y="112"/>
                  </a:lnTo>
                  <a:lnTo>
                    <a:pt x="601" y="112"/>
                  </a:lnTo>
                  <a:lnTo>
                    <a:pt x="596" y="110"/>
                  </a:lnTo>
                  <a:lnTo>
                    <a:pt x="594" y="110"/>
                  </a:lnTo>
                  <a:lnTo>
                    <a:pt x="593" y="112"/>
                  </a:lnTo>
                  <a:lnTo>
                    <a:pt x="593" y="113"/>
                  </a:lnTo>
                  <a:lnTo>
                    <a:pt x="592" y="116"/>
                  </a:lnTo>
                  <a:lnTo>
                    <a:pt x="590" y="116"/>
                  </a:lnTo>
                  <a:lnTo>
                    <a:pt x="589" y="116"/>
                  </a:lnTo>
                  <a:lnTo>
                    <a:pt x="586" y="116"/>
                  </a:lnTo>
                  <a:lnTo>
                    <a:pt x="585" y="116"/>
                  </a:lnTo>
                  <a:lnTo>
                    <a:pt x="583" y="116"/>
                  </a:lnTo>
                  <a:lnTo>
                    <a:pt x="582" y="116"/>
                  </a:lnTo>
                  <a:lnTo>
                    <a:pt x="582" y="116"/>
                  </a:lnTo>
                  <a:lnTo>
                    <a:pt x="579" y="117"/>
                  </a:lnTo>
                  <a:lnTo>
                    <a:pt x="578" y="117"/>
                  </a:lnTo>
                  <a:lnTo>
                    <a:pt x="577" y="119"/>
                  </a:lnTo>
                  <a:lnTo>
                    <a:pt x="568" y="117"/>
                  </a:lnTo>
                  <a:lnTo>
                    <a:pt x="568" y="116"/>
                  </a:lnTo>
                  <a:lnTo>
                    <a:pt x="567" y="109"/>
                  </a:lnTo>
                  <a:lnTo>
                    <a:pt x="564" y="104"/>
                  </a:lnTo>
                  <a:lnTo>
                    <a:pt x="562" y="105"/>
                  </a:lnTo>
                  <a:lnTo>
                    <a:pt x="558" y="100"/>
                  </a:lnTo>
                  <a:lnTo>
                    <a:pt x="555" y="100"/>
                  </a:lnTo>
                  <a:lnTo>
                    <a:pt x="549" y="100"/>
                  </a:lnTo>
                  <a:lnTo>
                    <a:pt x="544" y="98"/>
                  </a:lnTo>
                  <a:lnTo>
                    <a:pt x="541" y="98"/>
                  </a:lnTo>
                  <a:lnTo>
                    <a:pt x="541" y="94"/>
                  </a:lnTo>
                  <a:lnTo>
                    <a:pt x="537" y="91"/>
                  </a:lnTo>
                  <a:lnTo>
                    <a:pt x="533" y="90"/>
                  </a:lnTo>
                  <a:lnTo>
                    <a:pt x="526" y="89"/>
                  </a:lnTo>
                  <a:lnTo>
                    <a:pt x="524" y="85"/>
                  </a:lnTo>
                  <a:lnTo>
                    <a:pt x="524" y="75"/>
                  </a:lnTo>
                  <a:lnTo>
                    <a:pt x="522" y="71"/>
                  </a:lnTo>
                  <a:lnTo>
                    <a:pt x="520" y="67"/>
                  </a:lnTo>
                  <a:lnTo>
                    <a:pt x="517" y="64"/>
                  </a:lnTo>
                  <a:lnTo>
                    <a:pt x="510" y="64"/>
                  </a:lnTo>
                  <a:lnTo>
                    <a:pt x="505" y="63"/>
                  </a:lnTo>
                  <a:lnTo>
                    <a:pt x="502" y="61"/>
                  </a:lnTo>
                  <a:lnTo>
                    <a:pt x="499" y="56"/>
                  </a:lnTo>
                  <a:lnTo>
                    <a:pt x="495" y="55"/>
                  </a:lnTo>
                  <a:lnTo>
                    <a:pt x="491" y="55"/>
                  </a:lnTo>
                  <a:lnTo>
                    <a:pt x="486" y="47"/>
                  </a:lnTo>
                  <a:lnTo>
                    <a:pt x="475" y="45"/>
                  </a:lnTo>
                  <a:lnTo>
                    <a:pt x="475" y="44"/>
                  </a:lnTo>
                  <a:lnTo>
                    <a:pt x="475" y="44"/>
                  </a:lnTo>
                  <a:lnTo>
                    <a:pt x="468" y="33"/>
                  </a:lnTo>
                  <a:lnTo>
                    <a:pt x="466" y="30"/>
                  </a:lnTo>
                  <a:lnTo>
                    <a:pt x="464" y="27"/>
                  </a:lnTo>
                  <a:lnTo>
                    <a:pt x="460" y="25"/>
                  </a:lnTo>
                  <a:lnTo>
                    <a:pt x="454" y="22"/>
                  </a:lnTo>
                  <a:lnTo>
                    <a:pt x="450" y="22"/>
                  </a:lnTo>
                  <a:lnTo>
                    <a:pt x="446" y="23"/>
                  </a:lnTo>
                  <a:lnTo>
                    <a:pt x="446" y="23"/>
                  </a:lnTo>
                  <a:lnTo>
                    <a:pt x="446" y="25"/>
                  </a:lnTo>
                  <a:lnTo>
                    <a:pt x="445" y="25"/>
                  </a:lnTo>
                  <a:lnTo>
                    <a:pt x="442" y="25"/>
                  </a:lnTo>
                  <a:lnTo>
                    <a:pt x="441" y="23"/>
                  </a:lnTo>
                  <a:lnTo>
                    <a:pt x="439" y="21"/>
                  </a:lnTo>
                  <a:lnTo>
                    <a:pt x="439" y="18"/>
                  </a:lnTo>
                  <a:lnTo>
                    <a:pt x="439" y="14"/>
                  </a:lnTo>
                  <a:lnTo>
                    <a:pt x="438" y="13"/>
                  </a:lnTo>
                  <a:lnTo>
                    <a:pt x="437" y="11"/>
                  </a:lnTo>
                  <a:lnTo>
                    <a:pt x="434" y="10"/>
                  </a:lnTo>
                  <a:lnTo>
                    <a:pt x="427" y="8"/>
                  </a:lnTo>
                  <a:lnTo>
                    <a:pt x="426" y="7"/>
                  </a:lnTo>
                  <a:lnTo>
                    <a:pt x="423" y="6"/>
                  </a:lnTo>
                  <a:lnTo>
                    <a:pt x="423" y="4"/>
                  </a:lnTo>
                  <a:lnTo>
                    <a:pt x="422" y="4"/>
                  </a:lnTo>
                  <a:lnTo>
                    <a:pt x="416" y="6"/>
                  </a:lnTo>
                  <a:lnTo>
                    <a:pt x="413" y="6"/>
                  </a:lnTo>
                  <a:lnTo>
                    <a:pt x="412" y="6"/>
                  </a:lnTo>
                  <a:lnTo>
                    <a:pt x="411" y="7"/>
                  </a:lnTo>
                  <a:lnTo>
                    <a:pt x="409" y="7"/>
                  </a:lnTo>
                  <a:lnTo>
                    <a:pt x="409" y="8"/>
                  </a:lnTo>
                  <a:lnTo>
                    <a:pt x="409" y="10"/>
                  </a:lnTo>
                  <a:lnTo>
                    <a:pt x="408" y="11"/>
                  </a:lnTo>
                  <a:lnTo>
                    <a:pt x="408" y="11"/>
                  </a:lnTo>
                  <a:lnTo>
                    <a:pt x="408" y="11"/>
                  </a:lnTo>
                  <a:lnTo>
                    <a:pt x="407" y="8"/>
                  </a:lnTo>
                  <a:lnTo>
                    <a:pt x="407" y="7"/>
                  </a:lnTo>
                  <a:lnTo>
                    <a:pt x="405" y="4"/>
                  </a:lnTo>
                  <a:lnTo>
                    <a:pt x="405" y="4"/>
                  </a:lnTo>
                  <a:lnTo>
                    <a:pt x="403" y="3"/>
                  </a:lnTo>
                  <a:lnTo>
                    <a:pt x="398" y="3"/>
                  </a:lnTo>
                  <a:lnTo>
                    <a:pt x="397" y="2"/>
                  </a:lnTo>
                  <a:lnTo>
                    <a:pt x="396" y="0"/>
                  </a:lnTo>
                  <a:lnTo>
                    <a:pt x="394" y="0"/>
                  </a:lnTo>
                  <a:lnTo>
                    <a:pt x="393" y="2"/>
                  </a:lnTo>
                  <a:lnTo>
                    <a:pt x="389" y="2"/>
                  </a:lnTo>
                  <a:lnTo>
                    <a:pt x="388" y="3"/>
                  </a:lnTo>
                  <a:lnTo>
                    <a:pt x="388" y="3"/>
                  </a:lnTo>
                  <a:lnTo>
                    <a:pt x="388" y="3"/>
                  </a:lnTo>
                  <a:lnTo>
                    <a:pt x="388" y="4"/>
                  </a:lnTo>
                  <a:lnTo>
                    <a:pt x="388" y="4"/>
                  </a:lnTo>
                  <a:lnTo>
                    <a:pt x="388" y="7"/>
                  </a:lnTo>
                  <a:lnTo>
                    <a:pt x="386" y="7"/>
                  </a:lnTo>
                  <a:lnTo>
                    <a:pt x="385" y="7"/>
                  </a:lnTo>
                  <a:lnTo>
                    <a:pt x="384" y="4"/>
                  </a:lnTo>
                  <a:lnTo>
                    <a:pt x="384" y="4"/>
                  </a:lnTo>
                  <a:lnTo>
                    <a:pt x="384" y="4"/>
                  </a:lnTo>
                  <a:lnTo>
                    <a:pt x="382" y="4"/>
                  </a:lnTo>
                  <a:lnTo>
                    <a:pt x="381" y="4"/>
                  </a:lnTo>
                  <a:lnTo>
                    <a:pt x="378" y="4"/>
                  </a:lnTo>
                  <a:lnTo>
                    <a:pt x="377" y="6"/>
                  </a:lnTo>
                  <a:lnTo>
                    <a:pt x="373" y="10"/>
                  </a:lnTo>
                  <a:lnTo>
                    <a:pt x="369" y="11"/>
                  </a:lnTo>
                  <a:lnTo>
                    <a:pt x="367" y="13"/>
                  </a:lnTo>
                  <a:lnTo>
                    <a:pt x="363" y="11"/>
                  </a:lnTo>
                  <a:lnTo>
                    <a:pt x="363" y="13"/>
                  </a:lnTo>
                  <a:lnTo>
                    <a:pt x="362" y="13"/>
                  </a:lnTo>
                  <a:lnTo>
                    <a:pt x="362" y="14"/>
                  </a:lnTo>
                  <a:lnTo>
                    <a:pt x="362" y="17"/>
                  </a:lnTo>
                  <a:lnTo>
                    <a:pt x="360" y="17"/>
                  </a:lnTo>
                  <a:lnTo>
                    <a:pt x="358" y="18"/>
                  </a:lnTo>
                  <a:lnTo>
                    <a:pt x="355" y="18"/>
                  </a:lnTo>
                  <a:lnTo>
                    <a:pt x="354" y="18"/>
                  </a:lnTo>
                  <a:lnTo>
                    <a:pt x="352" y="17"/>
                  </a:lnTo>
                  <a:lnTo>
                    <a:pt x="347" y="14"/>
                  </a:lnTo>
                  <a:lnTo>
                    <a:pt x="345" y="13"/>
                  </a:lnTo>
                  <a:lnTo>
                    <a:pt x="341" y="13"/>
                  </a:lnTo>
                  <a:lnTo>
                    <a:pt x="337" y="13"/>
                  </a:lnTo>
                  <a:lnTo>
                    <a:pt x="337" y="13"/>
                  </a:lnTo>
                  <a:lnTo>
                    <a:pt x="337" y="14"/>
                  </a:lnTo>
                  <a:lnTo>
                    <a:pt x="337" y="15"/>
                  </a:lnTo>
                  <a:lnTo>
                    <a:pt x="337" y="15"/>
                  </a:lnTo>
                  <a:lnTo>
                    <a:pt x="337" y="15"/>
                  </a:lnTo>
                  <a:lnTo>
                    <a:pt x="337" y="15"/>
                  </a:lnTo>
                  <a:lnTo>
                    <a:pt x="337" y="15"/>
                  </a:lnTo>
                  <a:lnTo>
                    <a:pt x="339" y="15"/>
                  </a:lnTo>
                  <a:lnTo>
                    <a:pt x="339" y="15"/>
                  </a:lnTo>
                  <a:lnTo>
                    <a:pt x="339" y="15"/>
                  </a:lnTo>
                  <a:lnTo>
                    <a:pt x="339" y="17"/>
                  </a:lnTo>
                  <a:lnTo>
                    <a:pt x="341" y="17"/>
                  </a:lnTo>
                  <a:lnTo>
                    <a:pt x="341" y="17"/>
                  </a:lnTo>
                  <a:lnTo>
                    <a:pt x="343" y="17"/>
                  </a:lnTo>
                  <a:lnTo>
                    <a:pt x="343" y="17"/>
                  </a:lnTo>
                  <a:lnTo>
                    <a:pt x="344" y="18"/>
                  </a:lnTo>
                  <a:lnTo>
                    <a:pt x="344" y="18"/>
                  </a:lnTo>
                  <a:lnTo>
                    <a:pt x="347" y="21"/>
                  </a:lnTo>
                  <a:lnTo>
                    <a:pt x="347" y="21"/>
                  </a:lnTo>
                  <a:lnTo>
                    <a:pt x="348" y="21"/>
                  </a:lnTo>
                  <a:lnTo>
                    <a:pt x="348" y="22"/>
                  </a:lnTo>
                  <a:lnTo>
                    <a:pt x="348" y="22"/>
                  </a:lnTo>
                  <a:lnTo>
                    <a:pt x="348" y="22"/>
                  </a:lnTo>
                  <a:lnTo>
                    <a:pt x="348" y="22"/>
                  </a:lnTo>
                  <a:lnTo>
                    <a:pt x="348" y="22"/>
                  </a:lnTo>
                  <a:lnTo>
                    <a:pt x="348" y="23"/>
                  </a:lnTo>
                  <a:lnTo>
                    <a:pt x="348" y="23"/>
                  </a:lnTo>
                  <a:lnTo>
                    <a:pt x="348" y="23"/>
                  </a:lnTo>
                  <a:lnTo>
                    <a:pt x="348" y="25"/>
                  </a:lnTo>
                  <a:lnTo>
                    <a:pt x="348" y="25"/>
                  </a:lnTo>
                  <a:lnTo>
                    <a:pt x="348" y="25"/>
                  </a:lnTo>
                  <a:lnTo>
                    <a:pt x="348" y="25"/>
                  </a:lnTo>
                  <a:lnTo>
                    <a:pt x="348" y="26"/>
                  </a:lnTo>
                  <a:lnTo>
                    <a:pt x="348" y="26"/>
                  </a:lnTo>
                  <a:lnTo>
                    <a:pt x="347" y="26"/>
                  </a:lnTo>
                  <a:lnTo>
                    <a:pt x="345" y="26"/>
                  </a:lnTo>
                  <a:lnTo>
                    <a:pt x="345" y="25"/>
                  </a:lnTo>
                  <a:lnTo>
                    <a:pt x="343" y="25"/>
                  </a:lnTo>
                  <a:lnTo>
                    <a:pt x="343" y="25"/>
                  </a:lnTo>
                  <a:lnTo>
                    <a:pt x="341" y="25"/>
                  </a:lnTo>
                  <a:lnTo>
                    <a:pt x="341" y="25"/>
                  </a:lnTo>
                  <a:lnTo>
                    <a:pt x="340" y="26"/>
                  </a:lnTo>
                  <a:lnTo>
                    <a:pt x="340" y="26"/>
                  </a:lnTo>
                  <a:lnTo>
                    <a:pt x="339" y="25"/>
                  </a:lnTo>
                  <a:lnTo>
                    <a:pt x="339" y="25"/>
                  </a:lnTo>
                  <a:lnTo>
                    <a:pt x="339" y="25"/>
                  </a:lnTo>
                  <a:lnTo>
                    <a:pt x="337" y="25"/>
                  </a:lnTo>
                  <a:lnTo>
                    <a:pt x="336" y="26"/>
                  </a:lnTo>
                  <a:lnTo>
                    <a:pt x="336" y="26"/>
                  </a:lnTo>
                  <a:lnTo>
                    <a:pt x="336" y="26"/>
                  </a:lnTo>
                  <a:lnTo>
                    <a:pt x="335" y="26"/>
                  </a:lnTo>
                  <a:lnTo>
                    <a:pt x="335" y="26"/>
                  </a:lnTo>
                  <a:lnTo>
                    <a:pt x="335" y="26"/>
                  </a:lnTo>
                  <a:lnTo>
                    <a:pt x="332" y="26"/>
                  </a:lnTo>
                  <a:lnTo>
                    <a:pt x="332" y="26"/>
                  </a:lnTo>
                  <a:lnTo>
                    <a:pt x="332" y="26"/>
                  </a:lnTo>
                  <a:lnTo>
                    <a:pt x="332" y="26"/>
                  </a:lnTo>
                  <a:lnTo>
                    <a:pt x="332" y="26"/>
                  </a:lnTo>
                  <a:lnTo>
                    <a:pt x="330" y="25"/>
                  </a:lnTo>
                  <a:lnTo>
                    <a:pt x="330" y="25"/>
                  </a:lnTo>
                  <a:lnTo>
                    <a:pt x="330" y="23"/>
                  </a:lnTo>
                  <a:lnTo>
                    <a:pt x="330" y="23"/>
                  </a:lnTo>
                  <a:lnTo>
                    <a:pt x="330" y="23"/>
                  </a:lnTo>
                  <a:lnTo>
                    <a:pt x="329" y="25"/>
                  </a:lnTo>
                  <a:lnTo>
                    <a:pt x="329" y="25"/>
                  </a:lnTo>
                  <a:lnTo>
                    <a:pt x="329" y="25"/>
                  </a:lnTo>
                  <a:lnTo>
                    <a:pt x="328" y="25"/>
                  </a:lnTo>
                  <a:lnTo>
                    <a:pt x="328" y="25"/>
                  </a:lnTo>
                  <a:lnTo>
                    <a:pt x="328" y="25"/>
                  </a:lnTo>
                  <a:lnTo>
                    <a:pt x="326" y="25"/>
                  </a:lnTo>
                  <a:lnTo>
                    <a:pt x="325" y="25"/>
                  </a:lnTo>
                  <a:lnTo>
                    <a:pt x="322" y="23"/>
                  </a:lnTo>
                  <a:lnTo>
                    <a:pt x="321" y="23"/>
                  </a:lnTo>
                  <a:lnTo>
                    <a:pt x="320" y="23"/>
                  </a:lnTo>
                  <a:lnTo>
                    <a:pt x="313" y="25"/>
                  </a:lnTo>
                  <a:lnTo>
                    <a:pt x="313" y="25"/>
                  </a:lnTo>
                  <a:lnTo>
                    <a:pt x="311" y="25"/>
                  </a:lnTo>
                  <a:lnTo>
                    <a:pt x="310" y="25"/>
                  </a:lnTo>
                  <a:lnTo>
                    <a:pt x="309" y="26"/>
                  </a:lnTo>
                  <a:lnTo>
                    <a:pt x="307" y="26"/>
                  </a:lnTo>
                  <a:lnTo>
                    <a:pt x="307" y="26"/>
                  </a:lnTo>
                  <a:lnTo>
                    <a:pt x="307" y="26"/>
                  </a:lnTo>
                  <a:lnTo>
                    <a:pt x="307" y="26"/>
                  </a:lnTo>
                  <a:lnTo>
                    <a:pt x="306" y="25"/>
                  </a:lnTo>
                  <a:lnTo>
                    <a:pt x="306" y="25"/>
                  </a:lnTo>
                  <a:lnTo>
                    <a:pt x="306" y="25"/>
                  </a:lnTo>
                  <a:lnTo>
                    <a:pt x="305" y="25"/>
                  </a:lnTo>
                  <a:lnTo>
                    <a:pt x="305" y="25"/>
                  </a:lnTo>
                  <a:lnTo>
                    <a:pt x="303" y="26"/>
                  </a:lnTo>
                  <a:lnTo>
                    <a:pt x="302" y="26"/>
                  </a:lnTo>
                  <a:lnTo>
                    <a:pt x="301" y="26"/>
                  </a:lnTo>
                  <a:lnTo>
                    <a:pt x="299" y="26"/>
                  </a:lnTo>
                  <a:lnTo>
                    <a:pt x="299" y="26"/>
                  </a:lnTo>
                  <a:lnTo>
                    <a:pt x="299" y="27"/>
                  </a:lnTo>
                  <a:lnTo>
                    <a:pt x="299" y="27"/>
                  </a:lnTo>
                  <a:lnTo>
                    <a:pt x="299" y="27"/>
                  </a:lnTo>
                  <a:lnTo>
                    <a:pt x="299" y="29"/>
                  </a:lnTo>
                  <a:lnTo>
                    <a:pt x="299" y="30"/>
                  </a:lnTo>
                  <a:lnTo>
                    <a:pt x="301" y="33"/>
                  </a:lnTo>
                  <a:lnTo>
                    <a:pt x="301" y="33"/>
                  </a:lnTo>
                  <a:lnTo>
                    <a:pt x="301" y="34"/>
                  </a:lnTo>
                  <a:lnTo>
                    <a:pt x="301" y="34"/>
                  </a:lnTo>
                  <a:lnTo>
                    <a:pt x="299" y="34"/>
                  </a:lnTo>
                  <a:lnTo>
                    <a:pt x="299" y="36"/>
                  </a:lnTo>
                  <a:lnTo>
                    <a:pt x="298" y="37"/>
                  </a:lnTo>
                  <a:lnTo>
                    <a:pt x="298" y="37"/>
                  </a:lnTo>
                  <a:lnTo>
                    <a:pt x="298" y="38"/>
                  </a:lnTo>
                  <a:lnTo>
                    <a:pt x="298" y="38"/>
                  </a:lnTo>
                  <a:lnTo>
                    <a:pt x="298" y="38"/>
                  </a:lnTo>
                  <a:lnTo>
                    <a:pt x="296" y="40"/>
                  </a:lnTo>
                  <a:lnTo>
                    <a:pt x="294" y="41"/>
                  </a:lnTo>
                  <a:lnTo>
                    <a:pt x="294" y="41"/>
                  </a:lnTo>
                  <a:lnTo>
                    <a:pt x="294" y="41"/>
                  </a:lnTo>
                  <a:lnTo>
                    <a:pt x="294" y="41"/>
                  </a:lnTo>
                  <a:lnTo>
                    <a:pt x="294" y="41"/>
                  </a:lnTo>
                  <a:lnTo>
                    <a:pt x="294" y="42"/>
                  </a:lnTo>
                  <a:lnTo>
                    <a:pt x="294" y="42"/>
                  </a:lnTo>
                  <a:lnTo>
                    <a:pt x="294" y="42"/>
                  </a:lnTo>
                  <a:lnTo>
                    <a:pt x="294" y="44"/>
                  </a:lnTo>
                  <a:lnTo>
                    <a:pt x="294" y="44"/>
                  </a:lnTo>
                  <a:lnTo>
                    <a:pt x="294" y="44"/>
                  </a:lnTo>
                  <a:lnTo>
                    <a:pt x="291" y="44"/>
                  </a:lnTo>
                  <a:lnTo>
                    <a:pt x="290" y="44"/>
                  </a:lnTo>
                  <a:lnTo>
                    <a:pt x="288" y="44"/>
                  </a:lnTo>
                  <a:lnTo>
                    <a:pt x="288" y="44"/>
                  </a:lnTo>
                  <a:lnTo>
                    <a:pt x="288" y="45"/>
                  </a:lnTo>
                  <a:lnTo>
                    <a:pt x="287" y="45"/>
                  </a:lnTo>
                  <a:lnTo>
                    <a:pt x="287" y="47"/>
                  </a:lnTo>
                  <a:lnTo>
                    <a:pt x="287" y="48"/>
                  </a:lnTo>
                  <a:lnTo>
                    <a:pt x="287" y="49"/>
                  </a:lnTo>
                  <a:lnTo>
                    <a:pt x="287" y="49"/>
                  </a:lnTo>
                  <a:lnTo>
                    <a:pt x="287" y="49"/>
                  </a:lnTo>
                  <a:lnTo>
                    <a:pt x="287" y="51"/>
                  </a:lnTo>
                  <a:lnTo>
                    <a:pt x="287" y="51"/>
                  </a:lnTo>
                  <a:lnTo>
                    <a:pt x="284" y="51"/>
                  </a:lnTo>
                  <a:lnTo>
                    <a:pt x="284" y="51"/>
                  </a:lnTo>
                  <a:lnTo>
                    <a:pt x="283" y="52"/>
                  </a:lnTo>
                  <a:lnTo>
                    <a:pt x="282" y="55"/>
                  </a:lnTo>
                  <a:lnTo>
                    <a:pt x="280" y="55"/>
                  </a:lnTo>
                  <a:lnTo>
                    <a:pt x="280" y="55"/>
                  </a:lnTo>
                  <a:lnTo>
                    <a:pt x="279" y="55"/>
                  </a:lnTo>
                  <a:lnTo>
                    <a:pt x="279" y="56"/>
                  </a:lnTo>
                  <a:lnTo>
                    <a:pt x="277" y="56"/>
                  </a:lnTo>
                  <a:lnTo>
                    <a:pt x="277" y="56"/>
                  </a:lnTo>
                  <a:lnTo>
                    <a:pt x="276" y="59"/>
                  </a:lnTo>
                  <a:lnTo>
                    <a:pt x="275" y="59"/>
                  </a:lnTo>
                  <a:lnTo>
                    <a:pt x="275" y="59"/>
                  </a:lnTo>
                  <a:lnTo>
                    <a:pt x="273" y="57"/>
                  </a:lnTo>
                  <a:lnTo>
                    <a:pt x="273" y="57"/>
                  </a:lnTo>
                  <a:lnTo>
                    <a:pt x="272" y="57"/>
                  </a:lnTo>
                  <a:lnTo>
                    <a:pt x="272" y="57"/>
                  </a:lnTo>
                  <a:lnTo>
                    <a:pt x="271" y="59"/>
                  </a:lnTo>
                  <a:lnTo>
                    <a:pt x="269" y="59"/>
                  </a:lnTo>
                  <a:lnTo>
                    <a:pt x="269" y="60"/>
                  </a:lnTo>
                  <a:lnTo>
                    <a:pt x="269" y="60"/>
                  </a:lnTo>
                  <a:lnTo>
                    <a:pt x="268" y="60"/>
                  </a:lnTo>
                  <a:lnTo>
                    <a:pt x="268" y="61"/>
                  </a:lnTo>
                  <a:lnTo>
                    <a:pt x="268" y="61"/>
                  </a:lnTo>
                  <a:lnTo>
                    <a:pt x="268" y="64"/>
                  </a:lnTo>
                  <a:lnTo>
                    <a:pt x="267" y="66"/>
                  </a:lnTo>
                  <a:lnTo>
                    <a:pt x="267" y="66"/>
                  </a:lnTo>
                  <a:lnTo>
                    <a:pt x="268" y="66"/>
                  </a:lnTo>
                  <a:lnTo>
                    <a:pt x="268" y="67"/>
                  </a:lnTo>
                  <a:lnTo>
                    <a:pt x="268" y="67"/>
                  </a:lnTo>
                  <a:lnTo>
                    <a:pt x="268" y="68"/>
                  </a:lnTo>
                  <a:lnTo>
                    <a:pt x="267" y="70"/>
                  </a:lnTo>
                  <a:lnTo>
                    <a:pt x="267" y="70"/>
                  </a:lnTo>
                  <a:lnTo>
                    <a:pt x="265" y="71"/>
                  </a:lnTo>
                  <a:lnTo>
                    <a:pt x="265" y="71"/>
                  </a:lnTo>
                  <a:lnTo>
                    <a:pt x="265" y="71"/>
                  </a:lnTo>
                  <a:lnTo>
                    <a:pt x="267" y="72"/>
                  </a:lnTo>
                  <a:lnTo>
                    <a:pt x="267" y="72"/>
                  </a:lnTo>
                  <a:lnTo>
                    <a:pt x="267" y="72"/>
                  </a:lnTo>
                  <a:lnTo>
                    <a:pt x="267" y="72"/>
                  </a:lnTo>
                  <a:lnTo>
                    <a:pt x="267" y="74"/>
                  </a:lnTo>
                  <a:lnTo>
                    <a:pt x="268" y="75"/>
                  </a:lnTo>
                  <a:lnTo>
                    <a:pt x="269" y="75"/>
                  </a:lnTo>
                  <a:lnTo>
                    <a:pt x="269" y="76"/>
                  </a:lnTo>
                  <a:lnTo>
                    <a:pt x="269" y="76"/>
                  </a:lnTo>
                  <a:lnTo>
                    <a:pt x="269" y="78"/>
                  </a:lnTo>
                  <a:lnTo>
                    <a:pt x="269" y="78"/>
                  </a:lnTo>
                  <a:lnTo>
                    <a:pt x="265" y="86"/>
                  </a:lnTo>
                  <a:lnTo>
                    <a:pt x="268" y="86"/>
                  </a:lnTo>
                  <a:lnTo>
                    <a:pt x="273" y="89"/>
                  </a:lnTo>
                  <a:lnTo>
                    <a:pt x="273" y="89"/>
                  </a:lnTo>
                  <a:lnTo>
                    <a:pt x="279" y="90"/>
                  </a:lnTo>
                  <a:lnTo>
                    <a:pt x="282" y="90"/>
                  </a:lnTo>
                  <a:lnTo>
                    <a:pt x="282" y="90"/>
                  </a:lnTo>
                  <a:lnTo>
                    <a:pt x="283" y="90"/>
                  </a:lnTo>
                  <a:lnTo>
                    <a:pt x="283" y="90"/>
                  </a:lnTo>
                  <a:lnTo>
                    <a:pt x="283" y="90"/>
                  </a:lnTo>
                  <a:lnTo>
                    <a:pt x="283" y="90"/>
                  </a:lnTo>
                  <a:lnTo>
                    <a:pt x="286" y="89"/>
                  </a:lnTo>
                  <a:lnTo>
                    <a:pt x="286" y="87"/>
                  </a:lnTo>
                  <a:lnTo>
                    <a:pt x="287" y="87"/>
                  </a:lnTo>
                  <a:lnTo>
                    <a:pt x="292" y="87"/>
                  </a:lnTo>
                  <a:lnTo>
                    <a:pt x="292" y="87"/>
                  </a:lnTo>
                  <a:lnTo>
                    <a:pt x="294" y="87"/>
                  </a:lnTo>
                  <a:lnTo>
                    <a:pt x="294" y="87"/>
                  </a:lnTo>
                  <a:lnTo>
                    <a:pt x="294" y="89"/>
                  </a:lnTo>
                  <a:lnTo>
                    <a:pt x="294" y="89"/>
                  </a:lnTo>
                  <a:lnTo>
                    <a:pt x="295" y="89"/>
                  </a:lnTo>
                  <a:lnTo>
                    <a:pt x="295" y="89"/>
                  </a:lnTo>
                  <a:lnTo>
                    <a:pt x="295" y="89"/>
                  </a:lnTo>
                  <a:lnTo>
                    <a:pt x="295" y="89"/>
                  </a:lnTo>
                  <a:lnTo>
                    <a:pt x="296" y="89"/>
                  </a:lnTo>
                  <a:lnTo>
                    <a:pt x="296" y="89"/>
                  </a:lnTo>
                  <a:lnTo>
                    <a:pt x="298" y="89"/>
                  </a:lnTo>
                  <a:lnTo>
                    <a:pt x="298" y="89"/>
                  </a:lnTo>
                  <a:lnTo>
                    <a:pt x="298" y="89"/>
                  </a:lnTo>
                  <a:lnTo>
                    <a:pt x="298" y="89"/>
                  </a:lnTo>
                  <a:lnTo>
                    <a:pt x="299" y="89"/>
                  </a:lnTo>
                  <a:lnTo>
                    <a:pt x="299" y="87"/>
                  </a:lnTo>
                  <a:lnTo>
                    <a:pt x="299" y="87"/>
                  </a:lnTo>
                  <a:lnTo>
                    <a:pt x="299" y="87"/>
                  </a:lnTo>
                  <a:lnTo>
                    <a:pt x="299" y="87"/>
                  </a:lnTo>
                  <a:lnTo>
                    <a:pt x="299" y="87"/>
                  </a:lnTo>
                  <a:lnTo>
                    <a:pt x="299" y="87"/>
                  </a:lnTo>
                  <a:lnTo>
                    <a:pt x="299" y="87"/>
                  </a:lnTo>
                  <a:lnTo>
                    <a:pt x="301" y="87"/>
                  </a:lnTo>
                  <a:lnTo>
                    <a:pt x="301" y="89"/>
                  </a:lnTo>
                  <a:lnTo>
                    <a:pt x="301" y="89"/>
                  </a:lnTo>
                  <a:lnTo>
                    <a:pt x="302" y="90"/>
                  </a:lnTo>
                  <a:lnTo>
                    <a:pt x="302" y="90"/>
                  </a:lnTo>
                  <a:lnTo>
                    <a:pt x="302" y="90"/>
                  </a:lnTo>
                  <a:lnTo>
                    <a:pt x="302" y="90"/>
                  </a:lnTo>
                  <a:lnTo>
                    <a:pt x="303" y="91"/>
                  </a:lnTo>
                  <a:lnTo>
                    <a:pt x="303" y="91"/>
                  </a:lnTo>
                  <a:lnTo>
                    <a:pt x="303" y="91"/>
                  </a:lnTo>
                  <a:lnTo>
                    <a:pt x="303" y="91"/>
                  </a:lnTo>
                  <a:lnTo>
                    <a:pt x="303" y="91"/>
                  </a:lnTo>
                  <a:lnTo>
                    <a:pt x="303" y="91"/>
                  </a:lnTo>
                  <a:lnTo>
                    <a:pt x="302" y="93"/>
                  </a:lnTo>
                  <a:lnTo>
                    <a:pt x="302" y="93"/>
                  </a:lnTo>
                  <a:lnTo>
                    <a:pt x="302" y="94"/>
                  </a:lnTo>
                  <a:lnTo>
                    <a:pt x="302" y="97"/>
                  </a:lnTo>
                  <a:lnTo>
                    <a:pt x="302" y="98"/>
                  </a:lnTo>
                  <a:lnTo>
                    <a:pt x="302" y="98"/>
                  </a:lnTo>
                  <a:lnTo>
                    <a:pt x="302" y="98"/>
                  </a:lnTo>
                  <a:lnTo>
                    <a:pt x="302" y="100"/>
                  </a:lnTo>
                  <a:lnTo>
                    <a:pt x="302" y="100"/>
                  </a:lnTo>
                  <a:lnTo>
                    <a:pt x="309" y="104"/>
                  </a:lnTo>
                  <a:lnTo>
                    <a:pt x="309" y="104"/>
                  </a:lnTo>
                  <a:lnTo>
                    <a:pt x="309" y="104"/>
                  </a:lnTo>
                  <a:lnTo>
                    <a:pt x="310" y="105"/>
                  </a:lnTo>
                  <a:lnTo>
                    <a:pt x="311" y="106"/>
                  </a:lnTo>
                  <a:lnTo>
                    <a:pt x="311" y="106"/>
                  </a:lnTo>
                  <a:lnTo>
                    <a:pt x="311" y="106"/>
                  </a:lnTo>
                  <a:lnTo>
                    <a:pt x="313" y="106"/>
                  </a:lnTo>
                  <a:lnTo>
                    <a:pt x="313" y="106"/>
                  </a:lnTo>
                  <a:lnTo>
                    <a:pt x="313" y="108"/>
                  </a:lnTo>
                  <a:lnTo>
                    <a:pt x="313" y="108"/>
                  </a:lnTo>
                  <a:lnTo>
                    <a:pt x="313" y="108"/>
                  </a:lnTo>
                  <a:lnTo>
                    <a:pt x="313" y="108"/>
                  </a:lnTo>
                  <a:lnTo>
                    <a:pt x="313" y="108"/>
                  </a:lnTo>
                  <a:lnTo>
                    <a:pt x="313" y="108"/>
                  </a:lnTo>
                  <a:lnTo>
                    <a:pt x="314" y="108"/>
                  </a:lnTo>
                  <a:lnTo>
                    <a:pt x="314" y="108"/>
                  </a:lnTo>
                  <a:lnTo>
                    <a:pt x="316" y="108"/>
                  </a:lnTo>
                  <a:lnTo>
                    <a:pt x="316" y="108"/>
                  </a:lnTo>
                  <a:lnTo>
                    <a:pt x="317" y="108"/>
                  </a:lnTo>
                  <a:lnTo>
                    <a:pt x="317" y="108"/>
                  </a:lnTo>
                  <a:lnTo>
                    <a:pt x="317" y="109"/>
                  </a:lnTo>
                  <a:lnTo>
                    <a:pt x="317" y="109"/>
                  </a:lnTo>
                  <a:lnTo>
                    <a:pt x="317" y="109"/>
                  </a:lnTo>
                  <a:lnTo>
                    <a:pt x="317" y="109"/>
                  </a:lnTo>
                  <a:lnTo>
                    <a:pt x="318" y="109"/>
                  </a:lnTo>
                  <a:lnTo>
                    <a:pt x="318" y="109"/>
                  </a:lnTo>
                  <a:lnTo>
                    <a:pt x="318" y="109"/>
                  </a:lnTo>
                  <a:lnTo>
                    <a:pt x="318" y="110"/>
                  </a:lnTo>
                  <a:lnTo>
                    <a:pt x="320" y="112"/>
                  </a:lnTo>
                  <a:lnTo>
                    <a:pt x="320" y="112"/>
                  </a:lnTo>
                  <a:lnTo>
                    <a:pt x="320" y="112"/>
                  </a:lnTo>
                  <a:lnTo>
                    <a:pt x="320" y="112"/>
                  </a:lnTo>
                  <a:lnTo>
                    <a:pt x="321" y="110"/>
                  </a:lnTo>
                  <a:lnTo>
                    <a:pt x="322" y="110"/>
                  </a:lnTo>
                  <a:lnTo>
                    <a:pt x="322" y="110"/>
                  </a:lnTo>
                  <a:lnTo>
                    <a:pt x="322" y="110"/>
                  </a:lnTo>
                  <a:lnTo>
                    <a:pt x="322" y="110"/>
                  </a:lnTo>
                  <a:lnTo>
                    <a:pt x="325" y="113"/>
                  </a:lnTo>
                  <a:lnTo>
                    <a:pt x="325" y="113"/>
                  </a:lnTo>
                  <a:lnTo>
                    <a:pt x="325" y="113"/>
                  </a:lnTo>
                  <a:lnTo>
                    <a:pt x="325" y="113"/>
                  </a:lnTo>
                  <a:lnTo>
                    <a:pt x="329" y="112"/>
                  </a:lnTo>
                  <a:lnTo>
                    <a:pt x="332" y="112"/>
                  </a:lnTo>
                  <a:lnTo>
                    <a:pt x="340" y="113"/>
                  </a:lnTo>
                  <a:lnTo>
                    <a:pt x="340" y="113"/>
                  </a:lnTo>
                  <a:lnTo>
                    <a:pt x="341" y="113"/>
                  </a:lnTo>
                  <a:lnTo>
                    <a:pt x="341" y="113"/>
                  </a:lnTo>
                  <a:lnTo>
                    <a:pt x="341" y="114"/>
                  </a:lnTo>
                  <a:lnTo>
                    <a:pt x="341" y="114"/>
                  </a:lnTo>
                  <a:lnTo>
                    <a:pt x="341" y="119"/>
                  </a:lnTo>
                  <a:lnTo>
                    <a:pt x="341" y="119"/>
                  </a:lnTo>
                  <a:lnTo>
                    <a:pt x="341" y="119"/>
                  </a:lnTo>
                  <a:lnTo>
                    <a:pt x="341" y="119"/>
                  </a:lnTo>
                  <a:lnTo>
                    <a:pt x="341" y="119"/>
                  </a:lnTo>
                  <a:lnTo>
                    <a:pt x="341" y="119"/>
                  </a:lnTo>
                  <a:lnTo>
                    <a:pt x="341" y="120"/>
                  </a:lnTo>
                  <a:lnTo>
                    <a:pt x="341" y="120"/>
                  </a:lnTo>
                  <a:lnTo>
                    <a:pt x="339" y="120"/>
                  </a:lnTo>
                  <a:lnTo>
                    <a:pt x="339" y="121"/>
                  </a:lnTo>
                  <a:lnTo>
                    <a:pt x="339" y="121"/>
                  </a:lnTo>
                  <a:lnTo>
                    <a:pt x="339" y="121"/>
                  </a:lnTo>
                  <a:lnTo>
                    <a:pt x="339" y="121"/>
                  </a:lnTo>
                  <a:lnTo>
                    <a:pt x="337" y="123"/>
                  </a:lnTo>
                  <a:lnTo>
                    <a:pt x="336" y="125"/>
                  </a:lnTo>
                  <a:lnTo>
                    <a:pt x="336" y="125"/>
                  </a:lnTo>
                  <a:lnTo>
                    <a:pt x="336" y="125"/>
                  </a:lnTo>
                  <a:lnTo>
                    <a:pt x="336" y="125"/>
                  </a:lnTo>
                  <a:lnTo>
                    <a:pt x="336" y="127"/>
                  </a:lnTo>
                  <a:lnTo>
                    <a:pt x="336" y="127"/>
                  </a:lnTo>
                  <a:lnTo>
                    <a:pt x="336" y="128"/>
                  </a:lnTo>
                  <a:lnTo>
                    <a:pt x="336" y="129"/>
                  </a:lnTo>
                  <a:lnTo>
                    <a:pt x="336" y="129"/>
                  </a:lnTo>
                  <a:lnTo>
                    <a:pt x="336" y="129"/>
                  </a:lnTo>
                  <a:lnTo>
                    <a:pt x="337" y="132"/>
                  </a:lnTo>
                  <a:lnTo>
                    <a:pt x="337" y="132"/>
                  </a:lnTo>
                  <a:lnTo>
                    <a:pt x="337" y="134"/>
                  </a:lnTo>
                  <a:lnTo>
                    <a:pt x="337" y="134"/>
                  </a:lnTo>
                  <a:lnTo>
                    <a:pt x="337" y="135"/>
                  </a:lnTo>
                  <a:lnTo>
                    <a:pt x="337" y="135"/>
                  </a:lnTo>
                  <a:lnTo>
                    <a:pt x="337" y="135"/>
                  </a:lnTo>
                  <a:lnTo>
                    <a:pt x="339" y="136"/>
                  </a:lnTo>
                  <a:lnTo>
                    <a:pt x="339" y="136"/>
                  </a:lnTo>
                  <a:lnTo>
                    <a:pt x="339" y="136"/>
                  </a:lnTo>
                  <a:lnTo>
                    <a:pt x="339" y="136"/>
                  </a:lnTo>
                  <a:lnTo>
                    <a:pt x="339" y="136"/>
                  </a:lnTo>
                  <a:lnTo>
                    <a:pt x="339" y="136"/>
                  </a:lnTo>
                  <a:lnTo>
                    <a:pt x="339" y="136"/>
                  </a:lnTo>
                  <a:lnTo>
                    <a:pt x="339" y="136"/>
                  </a:lnTo>
                  <a:lnTo>
                    <a:pt x="340" y="136"/>
                  </a:lnTo>
                  <a:lnTo>
                    <a:pt x="341" y="135"/>
                  </a:lnTo>
                  <a:lnTo>
                    <a:pt x="341" y="135"/>
                  </a:lnTo>
                  <a:lnTo>
                    <a:pt x="341" y="135"/>
                  </a:lnTo>
                  <a:lnTo>
                    <a:pt x="341" y="135"/>
                  </a:lnTo>
                  <a:lnTo>
                    <a:pt x="343" y="135"/>
                  </a:lnTo>
                  <a:lnTo>
                    <a:pt x="343" y="135"/>
                  </a:lnTo>
                  <a:lnTo>
                    <a:pt x="343" y="135"/>
                  </a:lnTo>
                  <a:lnTo>
                    <a:pt x="344" y="135"/>
                  </a:lnTo>
                  <a:lnTo>
                    <a:pt x="344" y="135"/>
                  </a:lnTo>
                  <a:lnTo>
                    <a:pt x="345" y="135"/>
                  </a:lnTo>
                  <a:lnTo>
                    <a:pt x="347" y="136"/>
                  </a:lnTo>
                  <a:lnTo>
                    <a:pt x="347" y="136"/>
                  </a:lnTo>
                  <a:lnTo>
                    <a:pt x="347" y="136"/>
                  </a:lnTo>
                  <a:lnTo>
                    <a:pt x="347" y="136"/>
                  </a:lnTo>
                  <a:lnTo>
                    <a:pt x="347" y="136"/>
                  </a:lnTo>
                  <a:lnTo>
                    <a:pt x="348" y="136"/>
                  </a:lnTo>
                  <a:lnTo>
                    <a:pt x="348" y="136"/>
                  </a:lnTo>
                  <a:lnTo>
                    <a:pt x="348" y="136"/>
                  </a:lnTo>
                  <a:lnTo>
                    <a:pt x="350" y="136"/>
                  </a:lnTo>
                  <a:lnTo>
                    <a:pt x="350" y="138"/>
                  </a:lnTo>
                  <a:lnTo>
                    <a:pt x="351" y="138"/>
                  </a:lnTo>
                  <a:lnTo>
                    <a:pt x="352" y="139"/>
                  </a:lnTo>
                  <a:lnTo>
                    <a:pt x="352" y="139"/>
                  </a:lnTo>
                  <a:lnTo>
                    <a:pt x="352" y="139"/>
                  </a:lnTo>
                  <a:lnTo>
                    <a:pt x="352" y="139"/>
                  </a:lnTo>
                  <a:lnTo>
                    <a:pt x="352" y="139"/>
                  </a:lnTo>
                  <a:lnTo>
                    <a:pt x="352" y="139"/>
                  </a:lnTo>
                  <a:lnTo>
                    <a:pt x="354" y="139"/>
                  </a:lnTo>
                  <a:lnTo>
                    <a:pt x="354" y="139"/>
                  </a:lnTo>
                  <a:lnTo>
                    <a:pt x="355" y="139"/>
                  </a:lnTo>
                  <a:lnTo>
                    <a:pt x="355" y="139"/>
                  </a:lnTo>
                  <a:lnTo>
                    <a:pt x="355" y="139"/>
                  </a:lnTo>
                  <a:lnTo>
                    <a:pt x="355" y="139"/>
                  </a:lnTo>
                  <a:lnTo>
                    <a:pt x="355" y="139"/>
                  </a:lnTo>
                  <a:lnTo>
                    <a:pt x="355" y="139"/>
                  </a:lnTo>
                  <a:lnTo>
                    <a:pt x="355" y="139"/>
                  </a:lnTo>
                  <a:lnTo>
                    <a:pt x="355" y="140"/>
                  </a:lnTo>
                  <a:lnTo>
                    <a:pt x="356" y="140"/>
                  </a:lnTo>
                  <a:lnTo>
                    <a:pt x="356" y="140"/>
                  </a:lnTo>
                  <a:lnTo>
                    <a:pt x="358" y="142"/>
                  </a:lnTo>
                  <a:lnTo>
                    <a:pt x="358" y="142"/>
                  </a:lnTo>
                  <a:lnTo>
                    <a:pt x="358" y="142"/>
                  </a:lnTo>
                  <a:lnTo>
                    <a:pt x="359" y="142"/>
                  </a:lnTo>
                  <a:lnTo>
                    <a:pt x="359" y="142"/>
                  </a:lnTo>
                  <a:lnTo>
                    <a:pt x="360" y="142"/>
                  </a:lnTo>
                  <a:lnTo>
                    <a:pt x="360" y="142"/>
                  </a:lnTo>
                  <a:lnTo>
                    <a:pt x="360" y="142"/>
                  </a:lnTo>
                  <a:lnTo>
                    <a:pt x="360" y="142"/>
                  </a:lnTo>
                  <a:lnTo>
                    <a:pt x="360" y="142"/>
                  </a:lnTo>
                  <a:lnTo>
                    <a:pt x="360" y="142"/>
                  </a:lnTo>
                  <a:lnTo>
                    <a:pt x="362" y="142"/>
                  </a:lnTo>
                  <a:lnTo>
                    <a:pt x="362" y="142"/>
                  </a:lnTo>
                  <a:lnTo>
                    <a:pt x="360" y="142"/>
                  </a:lnTo>
                  <a:lnTo>
                    <a:pt x="360" y="143"/>
                  </a:lnTo>
                  <a:lnTo>
                    <a:pt x="362" y="143"/>
                  </a:lnTo>
                  <a:lnTo>
                    <a:pt x="362" y="143"/>
                  </a:lnTo>
                  <a:lnTo>
                    <a:pt x="362" y="144"/>
                  </a:lnTo>
                  <a:lnTo>
                    <a:pt x="362" y="144"/>
                  </a:lnTo>
                  <a:lnTo>
                    <a:pt x="362" y="144"/>
                  </a:lnTo>
                  <a:lnTo>
                    <a:pt x="362" y="144"/>
                  </a:lnTo>
                  <a:lnTo>
                    <a:pt x="362" y="144"/>
                  </a:lnTo>
                  <a:lnTo>
                    <a:pt x="362" y="144"/>
                  </a:lnTo>
                  <a:lnTo>
                    <a:pt x="360" y="144"/>
                  </a:lnTo>
                  <a:lnTo>
                    <a:pt x="360" y="146"/>
                  </a:lnTo>
                  <a:lnTo>
                    <a:pt x="360" y="146"/>
                  </a:lnTo>
                  <a:lnTo>
                    <a:pt x="359" y="146"/>
                  </a:lnTo>
                  <a:lnTo>
                    <a:pt x="359" y="147"/>
                  </a:lnTo>
                  <a:lnTo>
                    <a:pt x="359" y="148"/>
                  </a:lnTo>
                  <a:lnTo>
                    <a:pt x="359" y="148"/>
                  </a:lnTo>
                  <a:lnTo>
                    <a:pt x="359" y="148"/>
                  </a:lnTo>
                  <a:lnTo>
                    <a:pt x="359" y="148"/>
                  </a:lnTo>
                  <a:lnTo>
                    <a:pt x="359" y="148"/>
                  </a:lnTo>
                  <a:lnTo>
                    <a:pt x="359" y="148"/>
                  </a:lnTo>
                  <a:lnTo>
                    <a:pt x="359" y="148"/>
                  </a:lnTo>
                  <a:lnTo>
                    <a:pt x="359" y="148"/>
                  </a:lnTo>
                  <a:lnTo>
                    <a:pt x="359" y="148"/>
                  </a:lnTo>
                  <a:lnTo>
                    <a:pt x="360" y="150"/>
                  </a:lnTo>
                  <a:lnTo>
                    <a:pt x="360" y="150"/>
                  </a:lnTo>
                  <a:lnTo>
                    <a:pt x="360" y="150"/>
                  </a:lnTo>
                  <a:lnTo>
                    <a:pt x="360" y="150"/>
                  </a:lnTo>
                  <a:lnTo>
                    <a:pt x="360" y="151"/>
                  </a:lnTo>
                  <a:lnTo>
                    <a:pt x="360" y="151"/>
                  </a:lnTo>
                  <a:lnTo>
                    <a:pt x="360" y="151"/>
                  </a:lnTo>
                  <a:lnTo>
                    <a:pt x="360" y="151"/>
                  </a:lnTo>
                  <a:lnTo>
                    <a:pt x="360" y="151"/>
                  </a:lnTo>
                  <a:lnTo>
                    <a:pt x="360" y="151"/>
                  </a:lnTo>
                  <a:lnTo>
                    <a:pt x="360" y="151"/>
                  </a:lnTo>
                  <a:lnTo>
                    <a:pt x="359" y="153"/>
                  </a:lnTo>
                  <a:lnTo>
                    <a:pt x="359" y="153"/>
                  </a:lnTo>
                  <a:lnTo>
                    <a:pt x="359" y="154"/>
                  </a:lnTo>
                  <a:lnTo>
                    <a:pt x="359" y="154"/>
                  </a:lnTo>
                  <a:lnTo>
                    <a:pt x="359" y="155"/>
                  </a:lnTo>
                  <a:lnTo>
                    <a:pt x="359" y="155"/>
                  </a:lnTo>
                  <a:lnTo>
                    <a:pt x="358" y="157"/>
                  </a:lnTo>
                  <a:lnTo>
                    <a:pt x="358" y="157"/>
                  </a:lnTo>
                  <a:lnTo>
                    <a:pt x="358" y="157"/>
                  </a:lnTo>
                  <a:lnTo>
                    <a:pt x="358" y="157"/>
                  </a:lnTo>
                  <a:lnTo>
                    <a:pt x="358" y="157"/>
                  </a:lnTo>
                  <a:lnTo>
                    <a:pt x="358" y="158"/>
                  </a:lnTo>
                  <a:lnTo>
                    <a:pt x="356" y="158"/>
                  </a:lnTo>
                  <a:lnTo>
                    <a:pt x="356" y="158"/>
                  </a:lnTo>
                  <a:lnTo>
                    <a:pt x="356" y="158"/>
                  </a:lnTo>
                  <a:lnTo>
                    <a:pt x="356" y="159"/>
                  </a:lnTo>
                  <a:lnTo>
                    <a:pt x="356" y="159"/>
                  </a:lnTo>
                  <a:lnTo>
                    <a:pt x="356" y="161"/>
                  </a:lnTo>
                  <a:lnTo>
                    <a:pt x="356" y="161"/>
                  </a:lnTo>
                  <a:lnTo>
                    <a:pt x="356" y="161"/>
                  </a:lnTo>
                  <a:lnTo>
                    <a:pt x="355" y="161"/>
                  </a:lnTo>
                  <a:lnTo>
                    <a:pt x="355" y="161"/>
                  </a:lnTo>
                  <a:lnTo>
                    <a:pt x="355" y="161"/>
                  </a:lnTo>
                  <a:lnTo>
                    <a:pt x="354" y="161"/>
                  </a:lnTo>
                  <a:lnTo>
                    <a:pt x="354" y="161"/>
                  </a:lnTo>
                  <a:lnTo>
                    <a:pt x="354" y="161"/>
                  </a:lnTo>
                  <a:lnTo>
                    <a:pt x="352" y="162"/>
                  </a:lnTo>
                  <a:lnTo>
                    <a:pt x="352" y="162"/>
                  </a:lnTo>
                  <a:lnTo>
                    <a:pt x="352" y="162"/>
                  </a:lnTo>
                  <a:lnTo>
                    <a:pt x="352" y="162"/>
                  </a:lnTo>
                  <a:lnTo>
                    <a:pt x="352" y="162"/>
                  </a:lnTo>
                  <a:lnTo>
                    <a:pt x="351" y="162"/>
                  </a:lnTo>
                  <a:lnTo>
                    <a:pt x="351" y="162"/>
                  </a:lnTo>
                  <a:lnTo>
                    <a:pt x="351" y="163"/>
                  </a:lnTo>
                  <a:lnTo>
                    <a:pt x="351" y="163"/>
                  </a:lnTo>
                  <a:lnTo>
                    <a:pt x="351" y="163"/>
                  </a:lnTo>
                  <a:lnTo>
                    <a:pt x="351" y="163"/>
                  </a:lnTo>
                  <a:lnTo>
                    <a:pt x="351" y="163"/>
                  </a:lnTo>
                  <a:lnTo>
                    <a:pt x="350" y="163"/>
                  </a:lnTo>
                  <a:lnTo>
                    <a:pt x="350" y="165"/>
                  </a:lnTo>
                  <a:lnTo>
                    <a:pt x="350" y="165"/>
                  </a:lnTo>
                  <a:lnTo>
                    <a:pt x="348" y="165"/>
                  </a:lnTo>
                  <a:lnTo>
                    <a:pt x="348" y="165"/>
                  </a:lnTo>
                  <a:lnTo>
                    <a:pt x="348" y="165"/>
                  </a:lnTo>
                  <a:lnTo>
                    <a:pt x="348" y="165"/>
                  </a:lnTo>
                  <a:lnTo>
                    <a:pt x="348" y="165"/>
                  </a:lnTo>
                  <a:lnTo>
                    <a:pt x="345" y="165"/>
                  </a:lnTo>
                  <a:lnTo>
                    <a:pt x="344" y="165"/>
                  </a:lnTo>
                  <a:lnTo>
                    <a:pt x="344" y="166"/>
                  </a:lnTo>
                  <a:lnTo>
                    <a:pt x="343" y="166"/>
                  </a:lnTo>
                  <a:lnTo>
                    <a:pt x="343" y="166"/>
                  </a:lnTo>
                  <a:lnTo>
                    <a:pt x="343" y="166"/>
                  </a:lnTo>
                  <a:lnTo>
                    <a:pt x="341" y="166"/>
                  </a:lnTo>
                  <a:lnTo>
                    <a:pt x="341" y="166"/>
                  </a:lnTo>
                  <a:lnTo>
                    <a:pt x="340" y="166"/>
                  </a:lnTo>
                  <a:lnTo>
                    <a:pt x="340" y="168"/>
                  </a:lnTo>
                  <a:lnTo>
                    <a:pt x="340" y="168"/>
                  </a:lnTo>
                  <a:lnTo>
                    <a:pt x="339" y="168"/>
                  </a:lnTo>
                  <a:lnTo>
                    <a:pt x="337" y="169"/>
                  </a:lnTo>
                  <a:lnTo>
                    <a:pt x="337" y="169"/>
                  </a:lnTo>
                  <a:lnTo>
                    <a:pt x="337" y="169"/>
                  </a:lnTo>
                  <a:lnTo>
                    <a:pt x="336" y="170"/>
                  </a:lnTo>
                  <a:lnTo>
                    <a:pt x="336" y="172"/>
                  </a:lnTo>
                  <a:lnTo>
                    <a:pt x="336" y="173"/>
                  </a:lnTo>
                  <a:lnTo>
                    <a:pt x="333" y="176"/>
                  </a:lnTo>
                  <a:lnTo>
                    <a:pt x="333" y="176"/>
                  </a:lnTo>
                  <a:lnTo>
                    <a:pt x="333" y="176"/>
                  </a:lnTo>
                  <a:lnTo>
                    <a:pt x="333" y="176"/>
                  </a:lnTo>
                  <a:lnTo>
                    <a:pt x="333" y="177"/>
                  </a:lnTo>
                  <a:lnTo>
                    <a:pt x="335" y="177"/>
                  </a:lnTo>
                  <a:lnTo>
                    <a:pt x="335" y="177"/>
                  </a:lnTo>
                  <a:lnTo>
                    <a:pt x="335" y="178"/>
                  </a:lnTo>
                  <a:lnTo>
                    <a:pt x="335" y="178"/>
                  </a:lnTo>
                  <a:lnTo>
                    <a:pt x="333" y="181"/>
                  </a:lnTo>
                  <a:lnTo>
                    <a:pt x="332" y="182"/>
                  </a:lnTo>
                  <a:lnTo>
                    <a:pt x="332" y="182"/>
                  </a:lnTo>
                  <a:lnTo>
                    <a:pt x="332" y="184"/>
                  </a:lnTo>
                  <a:lnTo>
                    <a:pt x="332" y="184"/>
                  </a:lnTo>
                  <a:lnTo>
                    <a:pt x="332" y="184"/>
                  </a:lnTo>
                  <a:lnTo>
                    <a:pt x="332" y="182"/>
                  </a:lnTo>
                  <a:lnTo>
                    <a:pt x="332" y="182"/>
                  </a:lnTo>
                  <a:lnTo>
                    <a:pt x="332" y="182"/>
                  </a:lnTo>
                  <a:lnTo>
                    <a:pt x="330" y="182"/>
                  </a:lnTo>
                  <a:lnTo>
                    <a:pt x="330" y="182"/>
                  </a:lnTo>
                  <a:lnTo>
                    <a:pt x="330" y="182"/>
                  </a:lnTo>
                  <a:lnTo>
                    <a:pt x="330" y="181"/>
                  </a:lnTo>
                  <a:lnTo>
                    <a:pt x="330" y="181"/>
                  </a:lnTo>
                  <a:lnTo>
                    <a:pt x="330" y="181"/>
                  </a:lnTo>
                  <a:lnTo>
                    <a:pt x="330" y="181"/>
                  </a:lnTo>
                  <a:lnTo>
                    <a:pt x="329" y="181"/>
                  </a:lnTo>
                  <a:lnTo>
                    <a:pt x="329" y="181"/>
                  </a:lnTo>
                  <a:lnTo>
                    <a:pt x="329" y="181"/>
                  </a:lnTo>
                  <a:lnTo>
                    <a:pt x="328" y="182"/>
                  </a:lnTo>
                  <a:lnTo>
                    <a:pt x="326" y="182"/>
                  </a:lnTo>
                  <a:lnTo>
                    <a:pt x="326" y="182"/>
                  </a:lnTo>
                  <a:lnTo>
                    <a:pt x="326" y="182"/>
                  </a:lnTo>
                  <a:lnTo>
                    <a:pt x="326" y="182"/>
                  </a:lnTo>
                  <a:lnTo>
                    <a:pt x="326" y="182"/>
                  </a:lnTo>
                  <a:lnTo>
                    <a:pt x="325" y="182"/>
                  </a:lnTo>
                  <a:lnTo>
                    <a:pt x="325" y="182"/>
                  </a:lnTo>
                  <a:lnTo>
                    <a:pt x="325" y="182"/>
                  </a:lnTo>
                  <a:lnTo>
                    <a:pt x="324" y="182"/>
                  </a:lnTo>
                  <a:lnTo>
                    <a:pt x="322" y="182"/>
                  </a:lnTo>
                  <a:lnTo>
                    <a:pt x="322" y="182"/>
                  </a:lnTo>
                  <a:lnTo>
                    <a:pt x="322" y="182"/>
                  </a:lnTo>
                  <a:lnTo>
                    <a:pt x="321" y="184"/>
                  </a:lnTo>
                  <a:lnTo>
                    <a:pt x="321" y="184"/>
                  </a:lnTo>
                  <a:lnTo>
                    <a:pt x="321" y="184"/>
                  </a:lnTo>
                  <a:lnTo>
                    <a:pt x="321" y="184"/>
                  </a:lnTo>
                  <a:lnTo>
                    <a:pt x="321" y="185"/>
                  </a:lnTo>
                  <a:lnTo>
                    <a:pt x="321" y="185"/>
                  </a:lnTo>
                  <a:lnTo>
                    <a:pt x="321" y="185"/>
                  </a:lnTo>
                  <a:lnTo>
                    <a:pt x="321" y="187"/>
                  </a:lnTo>
                  <a:lnTo>
                    <a:pt x="321" y="187"/>
                  </a:lnTo>
                  <a:lnTo>
                    <a:pt x="321" y="187"/>
                  </a:lnTo>
                  <a:lnTo>
                    <a:pt x="321" y="188"/>
                  </a:lnTo>
                  <a:lnTo>
                    <a:pt x="321" y="189"/>
                  </a:lnTo>
                  <a:lnTo>
                    <a:pt x="321" y="189"/>
                  </a:lnTo>
                  <a:lnTo>
                    <a:pt x="321" y="189"/>
                  </a:lnTo>
                  <a:lnTo>
                    <a:pt x="321" y="189"/>
                  </a:lnTo>
                  <a:lnTo>
                    <a:pt x="320" y="191"/>
                  </a:lnTo>
                  <a:lnTo>
                    <a:pt x="320" y="191"/>
                  </a:lnTo>
                  <a:lnTo>
                    <a:pt x="320" y="191"/>
                  </a:lnTo>
                  <a:lnTo>
                    <a:pt x="320" y="192"/>
                  </a:lnTo>
                  <a:lnTo>
                    <a:pt x="320" y="193"/>
                  </a:lnTo>
                  <a:lnTo>
                    <a:pt x="320" y="193"/>
                  </a:lnTo>
                  <a:lnTo>
                    <a:pt x="320" y="195"/>
                  </a:lnTo>
                  <a:lnTo>
                    <a:pt x="320" y="195"/>
                  </a:lnTo>
                  <a:lnTo>
                    <a:pt x="318" y="196"/>
                  </a:lnTo>
                  <a:lnTo>
                    <a:pt x="318" y="197"/>
                  </a:lnTo>
                  <a:lnTo>
                    <a:pt x="318" y="197"/>
                  </a:lnTo>
                  <a:lnTo>
                    <a:pt x="320" y="199"/>
                  </a:lnTo>
                  <a:lnTo>
                    <a:pt x="321" y="202"/>
                  </a:lnTo>
                  <a:lnTo>
                    <a:pt x="322" y="203"/>
                  </a:lnTo>
                  <a:lnTo>
                    <a:pt x="322" y="204"/>
                  </a:lnTo>
                  <a:lnTo>
                    <a:pt x="324" y="204"/>
                  </a:lnTo>
                  <a:lnTo>
                    <a:pt x="324" y="204"/>
                  </a:lnTo>
                  <a:lnTo>
                    <a:pt x="324" y="210"/>
                  </a:lnTo>
                  <a:lnTo>
                    <a:pt x="324" y="211"/>
                  </a:lnTo>
                  <a:lnTo>
                    <a:pt x="324" y="214"/>
                  </a:lnTo>
                  <a:lnTo>
                    <a:pt x="324" y="214"/>
                  </a:lnTo>
                  <a:lnTo>
                    <a:pt x="324" y="214"/>
                  </a:lnTo>
                  <a:lnTo>
                    <a:pt x="324" y="215"/>
                  </a:lnTo>
                  <a:lnTo>
                    <a:pt x="324" y="215"/>
                  </a:lnTo>
                  <a:lnTo>
                    <a:pt x="325" y="219"/>
                  </a:lnTo>
                  <a:lnTo>
                    <a:pt x="325" y="223"/>
                  </a:lnTo>
                  <a:lnTo>
                    <a:pt x="325" y="223"/>
                  </a:lnTo>
                  <a:lnTo>
                    <a:pt x="325" y="223"/>
                  </a:lnTo>
                  <a:lnTo>
                    <a:pt x="326" y="223"/>
                  </a:lnTo>
                  <a:lnTo>
                    <a:pt x="329" y="230"/>
                  </a:lnTo>
                  <a:lnTo>
                    <a:pt x="329" y="233"/>
                  </a:lnTo>
                  <a:lnTo>
                    <a:pt x="329" y="238"/>
                  </a:lnTo>
                  <a:lnTo>
                    <a:pt x="329" y="240"/>
                  </a:lnTo>
                  <a:lnTo>
                    <a:pt x="330" y="241"/>
                  </a:lnTo>
                  <a:lnTo>
                    <a:pt x="330" y="242"/>
                  </a:lnTo>
                  <a:lnTo>
                    <a:pt x="330" y="244"/>
                  </a:lnTo>
                  <a:lnTo>
                    <a:pt x="330" y="245"/>
                  </a:lnTo>
                  <a:lnTo>
                    <a:pt x="330" y="246"/>
                  </a:lnTo>
                  <a:lnTo>
                    <a:pt x="329" y="248"/>
                  </a:lnTo>
                  <a:lnTo>
                    <a:pt x="329" y="249"/>
                  </a:lnTo>
                  <a:lnTo>
                    <a:pt x="329" y="249"/>
                  </a:lnTo>
                  <a:lnTo>
                    <a:pt x="329" y="250"/>
                  </a:lnTo>
                  <a:lnTo>
                    <a:pt x="329" y="250"/>
                  </a:lnTo>
                  <a:lnTo>
                    <a:pt x="330" y="252"/>
                  </a:lnTo>
                  <a:lnTo>
                    <a:pt x="332" y="253"/>
                  </a:lnTo>
                  <a:lnTo>
                    <a:pt x="332" y="255"/>
                  </a:lnTo>
                  <a:lnTo>
                    <a:pt x="333" y="256"/>
                  </a:lnTo>
                  <a:lnTo>
                    <a:pt x="333" y="257"/>
                  </a:lnTo>
                  <a:lnTo>
                    <a:pt x="333" y="257"/>
                  </a:lnTo>
                  <a:lnTo>
                    <a:pt x="332" y="257"/>
                  </a:lnTo>
                  <a:lnTo>
                    <a:pt x="332" y="257"/>
                  </a:lnTo>
                  <a:lnTo>
                    <a:pt x="332" y="259"/>
                  </a:lnTo>
                  <a:lnTo>
                    <a:pt x="332" y="259"/>
                  </a:lnTo>
                  <a:lnTo>
                    <a:pt x="332" y="261"/>
                  </a:lnTo>
                  <a:lnTo>
                    <a:pt x="332" y="261"/>
                  </a:lnTo>
                  <a:lnTo>
                    <a:pt x="332" y="263"/>
                  </a:lnTo>
                  <a:lnTo>
                    <a:pt x="332" y="263"/>
                  </a:lnTo>
                  <a:lnTo>
                    <a:pt x="332" y="264"/>
                  </a:lnTo>
                  <a:lnTo>
                    <a:pt x="332" y="264"/>
                  </a:lnTo>
                  <a:lnTo>
                    <a:pt x="332" y="264"/>
                  </a:lnTo>
                  <a:lnTo>
                    <a:pt x="332" y="264"/>
                  </a:lnTo>
                  <a:lnTo>
                    <a:pt x="330" y="264"/>
                  </a:lnTo>
                  <a:lnTo>
                    <a:pt x="330" y="265"/>
                  </a:lnTo>
                  <a:lnTo>
                    <a:pt x="329" y="267"/>
                  </a:lnTo>
                  <a:lnTo>
                    <a:pt x="329" y="268"/>
                  </a:lnTo>
                  <a:lnTo>
                    <a:pt x="329" y="270"/>
                  </a:lnTo>
                  <a:lnTo>
                    <a:pt x="330" y="270"/>
                  </a:lnTo>
                  <a:lnTo>
                    <a:pt x="330" y="271"/>
                  </a:lnTo>
                  <a:lnTo>
                    <a:pt x="330" y="272"/>
                  </a:lnTo>
                  <a:lnTo>
                    <a:pt x="330" y="272"/>
                  </a:lnTo>
                  <a:lnTo>
                    <a:pt x="330" y="274"/>
                  </a:lnTo>
                  <a:lnTo>
                    <a:pt x="330" y="274"/>
                  </a:lnTo>
                  <a:lnTo>
                    <a:pt x="330" y="275"/>
                  </a:lnTo>
                  <a:lnTo>
                    <a:pt x="330" y="276"/>
                  </a:lnTo>
                  <a:lnTo>
                    <a:pt x="330" y="278"/>
                  </a:lnTo>
                  <a:lnTo>
                    <a:pt x="330" y="278"/>
                  </a:lnTo>
                  <a:lnTo>
                    <a:pt x="330" y="278"/>
                  </a:lnTo>
                  <a:lnTo>
                    <a:pt x="330" y="278"/>
                  </a:lnTo>
                  <a:lnTo>
                    <a:pt x="329" y="279"/>
                  </a:lnTo>
                  <a:lnTo>
                    <a:pt x="329" y="279"/>
                  </a:lnTo>
                  <a:lnTo>
                    <a:pt x="329" y="279"/>
                  </a:lnTo>
                  <a:lnTo>
                    <a:pt x="329" y="279"/>
                  </a:lnTo>
                  <a:lnTo>
                    <a:pt x="329" y="279"/>
                  </a:lnTo>
                  <a:lnTo>
                    <a:pt x="330" y="279"/>
                  </a:lnTo>
                  <a:lnTo>
                    <a:pt x="330" y="279"/>
                  </a:lnTo>
                  <a:lnTo>
                    <a:pt x="330" y="279"/>
                  </a:lnTo>
                  <a:lnTo>
                    <a:pt x="330" y="279"/>
                  </a:lnTo>
                  <a:lnTo>
                    <a:pt x="330" y="279"/>
                  </a:lnTo>
                  <a:lnTo>
                    <a:pt x="332" y="279"/>
                  </a:lnTo>
                  <a:lnTo>
                    <a:pt x="332" y="279"/>
                  </a:lnTo>
                  <a:lnTo>
                    <a:pt x="332" y="279"/>
                  </a:lnTo>
                  <a:lnTo>
                    <a:pt x="332" y="279"/>
                  </a:lnTo>
                  <a:lnTo>
                    <a:pt x="332" y="280"/>
                  </a:lnTo>
                  <a:lnTo>
                    <a:pt x="332" y="280"/>
                  </a:lnTo>
                  <a:lnTo>
                    <a:pt x="333" y="282"/>
                  </a:lnTo>
                  <a:lnTo>
                    <a:pt x="333" y="282"/>
                  </a:lnTo>
                  <a:lnTo>
                    <a:pt x="335" y="282"/>
                  </a:lnTo>
                  <a:lnTo>
                    <a:pt x="335" y="283"/>
                  </a:lnTo>
                  <a:lnTo>
                    <a:pt x="333" y="284"/>
                  </a:lnTo>
                  <a:lnTo>
                    <a:pt x="333" y="284"/>
                  </a:lnTo>
                  <a:lnTo>
                    <a:pt x="333" y="286"/>
                  </a:lnTo>
                  <a:lnTo>
                    <a:pt x="332" y="287"/>
                  </a:lnTo>
                  <a:lnTo>
                    <a:pt x="333" y="289"/>
                  </a:lnTo>
                  <a:lnTo>
                    <a:pt x="335" y="290"/>
                  </a:lnTo>
                  <a:lnTo>
                    <a:pt x="339" y="291"/>
                  </a:lnTo>
                  <a:lnTo>
                    <a:pt x="340" y="293"/>
                  </a:lnTo>
                  <a:lnTo>
                    <a:pt x="341" y="293"/>
                  </a:lnTo>
                  <a:lnTo>
                    <a:pt x="341" y="294"/>
                  </a:lnTo>
                  <a:lnTo>
                    <a:pt x="343" y="294"/>
                  </a:lnTo>
                  <a:lnTo>
                    <a:pt x="344" y="294"/>
                  </a:lnTo>
                  <a:lnTo>
                    <a:pt x="344" y="294"/>
                  </a:lnTo>
                  <a:lnTo>
                    <a:pt x="344" y="294"/>
                  </a:lnTo>
                  <a:lnTo>
                    <a:pt x="345" y="294"/>
                  </a:lnTo>
                  <a:lnTo>
                    <a:pt x="345" y="294"/>
                  </a:lnTo>
                  <a:lnTo>
                    <a:pt x="347" y="294"/>
                  </a:lnTo>
                  <a:lnTo>
                    <a:pt x="347" y="294"/>
                  </a:lnTo>
                  <a:lnTo>
                    <a:pt x="350" y="293"/>
                  </a:lnTo>
                  <a:lnTo>
                    <a:pt x="351" y="294"/>
                  </a:lnTo>
                  <a:lnTo>
                    <a:pt x="351" y="294"/>
                  </a:lnTo>
                  <a:lnTo>
                    <a:pt x="352" y="294"/>
                  </a:lnTo>
                  <a:lnTo>
                    <a:pt x="352" y="295"/>
                  </a:lnTo>
                  <a:lnTo>
                    <a:pt x="352" y="295"/>
                  </a:lnTo>
                  <a:lnTo>
                    <a:pt x="352" y="295"/>
                  </a:lnTo>
                  <a:lnTo>
                    <a:pt x="354" y="297"/>
                  </a:lnTo>
                  <a:lnTo>
                    <a:pt x="354" y="298"/>
                  </a:lnTo>
                  <a:lnTo>
                    <a:pt x="374" y="308"/>
                  </a:lnTo>
                  <a:lnTo>
                    <a:pt x="374" y="308"/>
                  </a:lnTo>
                  <a:lnTo>
                    <a:pt x="374" y="309"/>
                  </a:lnTo>
                  <a:lnTo>
                    <a:pt x="374" y="310"/>
                  </a:lnTo>
                  <a:lnTo>
                    <a:pt x="375" y="312"/>
                  </a:lnTo>
                  <a:lnTo>
                    <a:pt x="375" y="312"/>
                  </a:lnTo>
                  <a:lnTo>
                    <a:pt x="377" y="312"/>
                  </a:lnTo>
                  <a:lnTo>
                    <a:pt x="378" y="312"/>
                  </a:lnTo>
                  <a:lnTo>
                    <a:pt x="381" y="310"/>
                  </a:lnTo>
                  <a:lnTo>
                    <a:pt x="381" y="310"/>
                  </a:lnTo>
                  <a:lnTo>
                    <a:pt x="382" y="312"/>
                  </a:lnTo>
                  <a:lnTo>
                    <a:pt x="385" y="313"/>
                  </a:lnTo>
                  <a:lnTo>
                    <a:pt x="385" y="313"/>
                  </a:lnTo>
                  <a:lnTo>
                    <a:pt x="386" y="313"/>
                  </a:lnTo>
                  <a:lnTo>
                    <a:pt x="389" y="313"/>
                  </a:lnTo>
                  <a:lnTo>
                    <a:pt x="390" y="313"/>
                  </a:lnTo>
                  <a:lnTo>
                    <a:pt x="392" y="312"/>
                  </a:lnTo>
                  <a:lnTo>
                    <a:pt x="393" y="310"/>
                  </a:lnTo>
                  <a:lnTo>
                    <a:pt x="393" y="309"/>
                  </a:lnTo>
                  <a:lnTo>
                    <a:pt x="393" y="308"/>
                  </a:lnTo>
                  <a:lnTo>
                    <a:pt x="394" y="308"/>
                  </a:lnTo>
                  <a:lnTo>
                    <a:pt x="396" y="306"/>
                  </a:lnTo>
                  <a:lnTo>
                    <a:pt x="396" y="308"/>
                  </a:lnTo>
                  <a:lnTo>
                    <a:pt x="397" y="309"/>
                  </a:lnTo>
                  <a:lnTo>
                    <a:pt x="396" y="310"/>
                  </a:lnTo>
                  <a:lnTo>
                    <a:pt x="394" y="313"/>
                  </a:lnTo>
                  <a:lnTo>
                    <a:pt x="394" y="314"/>
                  </a:lnTo>
                  <a:lnTo>
                    <a:pt x="394" y="317"/>
                  </a:lnTo>
                  <a:lnTo>
                    <a:pt x="394" y="320"/>
                  </a:lnTo>
                  <a:lnTo>
                    <a:pt x="394" y="321"/>
                  </a:lnTo>
                  <a:lnTo>
                    <a:pt x="394" y="323"/>
                  </a:lnTo>
                  <a:lnTo>
                    <a:pt x="393" y="324"/>
                  </a:lnTo>
                  <a:lnTo>
                    <a:pt x="393" y="324"/>
                  </a:lnTo>
                  <a:lnTo>
                    <a:pt x="393" y="327"/>
                  </a:lnTo>
                  <a:lnTo>
                    <a:pt x="394" y="331"/>
                  </a:lnTo>
                  <a:lnTo>
                    <a:pt x="397" y="333"/>
                  </a:lnTo>
                  <a:lnTo>
                    <a:pt x="398" y="333"/>
                  </a:lnTo>
                  <a:lnTo>
                    <a:pt x="401" y="333"/>
                  </a:lnTo>
                  <a:lnTo>
                    <a:pt x="404" y="332"/>
                  </a:lnTo>
                  <a:lnTo>
                    <a:pt x="405" y="332"/>
                  </a:lnTo>
                  <a:lnTo>
                    <a:pt x="409" y="335"/>
                  </a:lnTo>
                  <a:lnTo>
                    <a:pt x="412" y="335"/>
                  </a:lnTo>
                  <a:lnTo>
                    <a:pt x="415" y="333"/>
                  </a:lnTo>
                  <a:lnTo>
                    <a:pt x="418" y="333"/>
                  </a:lnTo>
                  <a:lnTo>
                    <a:pt x="419" y="333"/>
                  </a:lnTo>
                  <a:lnTo>
                    <a:pt x="422" y="336"/>
                  </a:lnTo>
                  <a:lnTo>
                    <a:pt x="423" y="338"/>
                  </a:lnTo>
                  <a:lnTo>
                    <a:pt x="427" y="338"/>
                  </a:lnTo>
                  <a:lnTo>
                    <a:pt x="430" y="339"/>
                  </a:lnTo>
                  <a:lnTo>
                    <a:pt x="434" y="343"/>
                  </a:lnTo>
                  <a:lnTo>
                    <a:pt x="435" y="344"/>
                  </a:lnTo>
                  <a:lnTo>
                    <a:pt x="437" y="346"/>
                  </a:lnTo>
                  <a:lnTo>
                    <a:pt x="437" y="347"/>
                  </a:lnTo>
                  <a:lnTo>
                    <a:pt x="437" y="348"/>
                  </a:lnTo>
                  <a:lnTo>
                    <a:pt x="435" y="351"/>
                  </a:lnTo>
                  <a:lnTo>
                    <a:pt x="434" y="352"/>
                  </a:lnTo>
                  <a:lnTo>
                    <a:pt x="434" y="355"/>
                  </a:lnTo>
                  <a:lnTo>
                    <a:pt x="434" y="355"/>
                  </a:lnTo>
                  <a:lnTo>
                    <a:pt x="431" y="355"/>
                  </a:lnTo>
                  <a:lnTo>
                    <a:pt x="431" y="355"/>
                  </a:lnTo>
                  <a:lnTo>
                    <a:pt x="430" y="357"/>
                  </a:lnTo>
                  <a:lnTo>
                    <a:pt x="427" y="357"/>
                  </a:lnTo>
                  <a:lnTo>
                    <a:pt x="426" y="358"/>
                  </a:lnTo>
                  <a:lnTo>
                    <a:pt x="426" y="359"/>
                  </a:lnTo>
                  <a:lnTo>
                    <a:pt x="426" y="359"/>
                  </a:lnTo>
                  <a:lnTo>
                    <a:pt x="424" y="359"/>
                  </a:lnTo>
                  <a:lnTo>
                    <a:pt x="423" y="359"/>
                  </a:lnTo>
                  <a:lnTo>
                    <a:pt x="423" y="361"/>
                  </a:lnTo>
                  <a:lnTo>
                    <a:pt x="422" y="361"/>
                  </a:lnTo>
                  <a:lnTo>
                    <a:pt x="422" y="361"/>
                  </a:lnTo>
                  <a:lnTo>
                    <a:pt x="418" y="359"/>
                  </a:lnTo>
                  <a:lnTo>
                    <a:pt x="416" y="359"/>
                  </a:lnTo>
                  <a:lnTo>
                    <a:pt x="418" y="362"/>
                  </a:lnTo>
                  <a:lnTo>
                    <a:pt x="416" y="362"/>
                  </a:lnTo>
                  <a:lnTo>
                    <a:pt x="415" y="361"/>
                  </a:lnTo>
                  <a:lnTo>
                    <a:pt x="415" y="362"/>
                  </a:lnTo>
                  <a:lnTo>
                    <a:pt x="413" y="362"/>
                  </a:lnTo>
                  <a:lnTo>
                    <a:pt x="413" y="363"/>
                  </a:lnTo>
                  <a:lnTo>
                    <a:pt x="413" y="363"/>
                  </a:lnTo>
                  <a:lnTo>
                    <a:pt x="412" y="363"/>
                  </a:lnTo>
                  <a:lnTo>
                    <a:pt x="411" y="363"/>
                  </a:lnTo>
                  <a:lnTo>
                    <a:pt x="409" y="363"/>
                  </a:lnTo>
                  <a:lnTo>
                    <a:pt x="409" y="363"/>
                  </a:lnTo>
                  <a:lnTo>
                    <a:pt x="408" y="365"/>
                  </a:lnTo>
                  <a:lnTo>
                    <a:pt x="405" y="365"/>
                  </a:lnTo>
                  <a:lnTo>
                    <a:pt x="404" y="366"/>
                  </a:lnTo>
                  <a:lnTo>
                    <a:pt x="404" y="369"/>
                  </a:lnTo>
                  <a:lnTo>
                    <a:pt x="403" y="370"/>
                  </a:lnTo>
                  <a:lnTo>
                    <a:pt x="401" y="370"/>
                  </a:lnTo>
                  <a:lnTo>
                    <a:pt x="397" y="370"/>
                  </a:lnTo>
                  <a:lnTo>
                    <a:pt x="396" y="373"/>
                  </a:lnTo>
                  <a:lnTo>
                    <a:pt x="394" y="373"/>
                  </a:lnTo>
                  <a:lnTo>
                    <a:pt x="393" y="374"/>
                  </a:lnTo>
                  <a:lnTo>
                    <a:pt x="389" y="377"/>
                  </a:lnTo>
                  <a:lnTo>
                    <a:pt x="388" y="378"/>
                  </a:lnTo>
                  <a:lnTo>
                    <a:pt x="388" y="380"/>
                  </a:lnTo>
                  <a:lnTo>
                    <a:pt x="388" y="381"/>
                  </a:lnTo>
                  <a:lnTo>
                    <a:pt x="388" y="382"/>
                  </a:lnTo>
                  <a:lnTo>
                    <a:pt x="388" y="382"/>
                  </a:lnTo>
                  <a:lnTo>
                    <a:pt x="388" y="382"/>
                  </a:lnTo>
                  <a:lnTo>
                    <a:pt x="386" y="382"/>
                  </a:lnTo>
                  <a:lnTo>
                    <a:pt x="386" y="384"/>
                  </a:lnTo>
                  <a:lnTo>
                    <a:pt x="386" y="384"/>
                  </a:lnTo>
                  <a:lnTo>
                    <a:pt x="386" y="385"/>
                  </a:lnTo>
                  <a:lnTo>
                    <a:pt x="386" y="385"/>
                  </a:lnTo>
                  <a:lnTo>
                    <a:pt x="385" y="385"/>
                  </a:lnTo>
                  <a:lnTo>
                    <a:pt x="385" y="385"/>
                  </a:lnTo>
                  <a:lnTo>
                    <a:pt x="385" y="386"/>
                  </a:lnTo>
                  <a:lnTo>
                    <a:pt x="385" y="386"/>
                  </a:lnTo>
                  <a:lnTo>
                    <a:pt x="385" y="386"/>
                  </a:lnTo>
                  <a:lnTo>
                    <a:pt x="389" y="393"/>
                  </a:lnTo>
                  <a:lnTo>
                    <a:pt x="390" y="400"/>
                  </a:lnTo>
                  <a:lnTo>
                    <a:pt x="392" y="403"/>
                  </a:lnTo>
                  <a:lnTo>
                    <a:pt x="392" y="404"/>
                  </a:lnTo>
                  <a:lnTo>
                    <a:pt x="392" y="405"/>
                  </a:lnTo>
                  <a:lnTo>
                    <a:pt x="392" y="407"/>
                  </a:lnTo>
                  <a:lnTo>
                    <a:pt x="390" y="408"/>
                  </a:lnTo>
                  <a:lnTo>
                    <a:pt x="389" y="408"/>
                  </a:lnTo>
                  <a:lnTo>
                    <a:pt x="388" y="415"/>
                  </a:lnTo>
                  <a:lnTo>
                    <a:pt x="386" y="416"/>
                  </a:lnTo>
                  <a:lnTo>
                    <a:pt x="386" y="419"/>
                  </a:lnTo>
                  <a:lnTo>
                    <a:pt x="386" y="422"/>
                  </a:lnTo>
                  <a:lnTo>
                    <a:pt x="385" y="423"/>
                  </a:lnTo>
                  <a:lnTo>
                    <a:pt x="386" y="425"/>
                  </a:lnTo>
                  <a:lnTo>
                    <a:pt x="386" y="426"/>
                  </a:lnTo>
                  <a:lnTo>
                    <a:pt x="386" y="427"/>
                  </a:lnTo>
                  <a:lnTo>
                    <a:pt x="388" y="427"/>
                  </a:lnTo>
                  <a:lnTo>
                    <a:pt x="389" y="429"/>
                  </a:lnTo>
                  <a:lnTo>
                    <a:pt x="392" y="427"/>
                  </a:lnTo>
                  <a:lnTo>
                    <a:pt x="392" y="427"/>
                  </a:lnTo>
                  <a:lnTo>
                    <a:pt x="393" y="429"/>
                  </a:lnTo>
                  <a:lnTo>
                    <a:pt x="394" y="430"/>
                  </a:lnTo>
                  <a:lnTo>
                    <a:pt x="394" y="430"/>
                  </a:lnTo>
                  <a:lnTo>
                    <a:pt x="392" y="431"/>
                  </a:lnTo>
                  <a:lnTo>
                    <a:pt x="390" y="433"/>
                  </a:lnTo>
                  <a:lnTo>
                    <a:pt x="389" y="434"/>
                  </a:lnTo>
                  <a:lnTo>
                    <a:pt x="389" y="435"/>
                  </a:lnTo>
                  <a:lnTo>
                    <a:pt x="388" y="437"/>
                  </a:lnTo>
                  <a:lnTo>
                    <a:pt x="388" y="438"/>
                  </a:lnTo>
                  <a:lnTo>
                    <a:pt x="386" y="438"/>
                  </a:lnTo>
                  <a:lnTo>
                    <a:pt x="385" y="439"/>
                  </a:lnTo>
                  <a:lnTo>
                    <a:pt x="384" y="439"/>
                  </a:lnTo>
                  <a:lnTo>
                    <a:pt x="382" y="439"/>
                  </a:lnTo>
                  <a:lnTo>
                    <a:pt x="382" y="439"/>
                  </a:lnTo>
                  <a:lnTo>
                    <a:pt x="381" y="441"/>
                  </a:lnTo>
                  <a:lnTo>
                    <a:pt x="379" y="442"/>
                  </a:lnTo>
                  <a:lnTo>
                    <a:pt x="379" y="442"/>
                  </a:lnTo>
                  <a:lnTo>
                    <a:pt x="379" y="444"/>
                  </a:lnTo>
                  <a:lnTo>
                    <a:pt x="378" y="444"/>
                  </a:lnTo>
                  <a:lnTo>
                    <a:pt x="377" y="442"/>
                  </a:lnTo>
                  <a:lnTo>
                    <a:pt x="375" y="442"/>
                  </a:lnTo>
                  <a:lnTo>
                    <a:pt x="375" y="442"/>
                  </a:lnTo>
                  <a:lnTo>
                    <a:pt x="374" y="444"/>
                  </a:lnTo>
                  <a:lnTo>
                    <a:pt x="374" y="444"/>
                  </a:lnTo>
                  <a:lnTo>
                    <a:pt x="373" y="445"/>
                  </a:lnTo>
                  <a:lnTo>
                    <a:pt x="374" y="446"/>
                  </a:lnTo>
                  <a:lnTo>
                    <a:pt x="373" y="448"/>
                  </a:lnTo>
                  <a:lnTo>
                    <a:pt x="371" y="448"/>
                  </a:lnTo>
                  <a:lnTo>
                    <a:pt x="371" y="449"/>
                  </a:lnTo>
                  <a:lnTo>
                    <a:pt x="370" y="449"/>
                  </a:lnTo>
                  <a:lnTo>
                    <a:pt x="371" y="450"/>
                  </a:lnTo>
                  <a:lnTo>
                    <a:pt x="371" y="450"/>
                  </a:lnTo>
                  <a:lnTo>
                    <a:pt x="370" y="452"/>
                  </a:lnTo>
                  <a:lnTo>
                    <a:pt x="370" y="452"/>
                  </a:lnTo>
                  <a:lnTo>
                    <a:pt x="369" y="452"/>
                  </a:lnTo>
                  <a:lnTo>
                    <a:pt x="369" y="454"/>
                  </a:lnTo>
                  <a:lnTo>
                    <a:pt x="367" y="454"/>
                  </a:lnTo>
                  <a:lnTo>
                    <a:pt x="366" y="456"/>
                  </a:lnTo>
                  <a:lnTo>
                    <a:pt x="366" y="457"/>
                  </a:lnTo>
                  <a:lnTo>
                    <a:pt x="366" y="457"/>
                  </a:lnTo>
                  <a:lnTo>
                    <a:pt x="364" y="459"/>
                  </a:lnTo>
                  <a:lnTo>
                    <a:pt x="364" y="459"/>
                  </a:lnTo>
                  <a:lnTo>
                    <a:pt x="364" y="460"/>
                  </a:lnTo>
                  <a:lnTo>
                    <a:pt x="363" y="460"/>
                  </a:lnTo>
                  <a:lnTo>
                    <a:pt x="362" y="460"/>
                  </a:lnTo>
                  <a:lnTo>
                    <a:pt x="360" y="461"/>
                  </a:lnTo>
                  <a:lnTo>
                    <a:pt x="360" y="461"/>
                  </a:lnTo>
                  <a:lnTo>
                    <a:pt x="359" y="463"/>
                  </a:lnTo>
                  <a:lnTo>
                    <a:pt x="358" y="464"/>
                  </a:lnTo>
                  <a:lnTo>
                    <a:pt x="359" y="465"/>
                  </a:lnTo>
                  <a:lnTo>
                    <a:pt x="359" y="467"/>
                  </a:lnTo>
                  <a:lnTo>
                    <a:pt x="359" y="468"/>
                  </a:lnTo>
                  <a:lnTo>
                    <a:pt x="358" y="469"/>
                  </a:lnTo>
                  <a:lnTo>
                    <a:pt x="355" y="469"/>
                  </a:lnTo>
                  <a:lnTo>
                    <a:pt x="355" y="471"/>
                  </a:lnTo>
                  <a:lnTo>
                    <a:pt x="354" y="471"/>
                  </a:lnTo>
                  <a:lnTo>
                    <a:pt x="351" y="476"/>
                  </a:lnTo>
                  <a:lnTo>
                    <a:pt x="351" y="476"/>
                  </a:lnTo>
                  <a:lnTo>
                    <a:pt x="350" y="476"/>
                  </a:lnTo>
                  <a:lnTo>
                    <a:pt x="348" y="476"/>
                  </a:lnTo>
                  <a:lnTo>
                    <a:pt x="350" y="476"/>
                  </a:lnTo>
                  <a:lnTo>
                    <a:pt x="350" y="478"/>
                  </a:lnTo>
                  <a:lnTo>
                    <a:pt x="350" y="478"/>
                  </a:lnTo>
                  <a:lnTo>
                    <a:pt x="348" y="478"/>
                  </a:lnTo>
                  <a:lnTo>
                    <a:pt x="347" y="479"/>
                  </a:lnTo>
                  <a:lnTo>
                    <a:pt x="345" y="479"/>
                  </a:lnTo>
                  <a:lnTo>
                    <a:pt x="345" y="480"/>
                  </a:lnTo>
                  <a:lnTo>
                    <a:pt x="345" y="480"/>
                  </a:lnTo>
                  <a:lnTo>
                    <a:pt x="348" y="483"/>
                  </a:lnTo>
                  <a:lnTo>
                    <a:pt x="350" y="484"/>
                  </a:lnTo>
                  <a:lnTo>
                    <a:pt x="351" y="487"/>
                  </a:lnTo>
                  <a:lnTo>
                    <a:pt x="352" y="490"/>
                  </a:lnTo>
                  <a:lnTo>
                    <a:pt x="352" y="491"/>
                  </a:lnTo>
                  <a:lnTo>
                    <a:pt x="351" y="493"/>
                  </a:lnTo>
                  <a:lnTo>
                    <a:pt x="341" y="501"/>
                  </a:lnTo>
                  <a:lnTo>
                    <a:pt x="339" y="502"/>
                  </a:lnTo>
                  <a:lnTo>
                    <a:pt x="328" y="505"/>
                  </a:lnTo>
                  <a:lnTo>
                    <a:pt x="318" y="509"/>
                  </a:lnTo>
                  <a:lnTo>
                    <a:pt x="317" y="510"/>
                  </a:lnTo>
                  <a:lnTo>
                    <a:pt x="314" y="518"/>
                  </a:lnTo>
                  <a:lnTo>
                    <a:pt x="311" y="527"/>
                  </a:lnTo>
                  <a:lnTo>
                    <a:pt x="309" y="537"/>
                  </a:lnTo>
                  <a:lnTo>
                    <a:pt x="305" y="543"/>
                  </a:lnTo>
                  <a:lnTo>
                    <a:pt x="302" y="548"/>
                  </a:lnTo>
                  <a:lnTo>
                    <a:pt x="298" y="558"/>
                  </a:lnTo>
                  <a:lnTo>
                    <a:pt x="294" y="563"/>
                  </a:lnTo>
                  <a:lnTo>
                    <a:pt x="292" y="566"/>
                  </a:lnTo>
                  <a:lnTo>
                    <a:pt x="290" y="570"/>
                  </a:lnTo>
                  <a:lnTo>
                    <a:pt x="290" y="571"/>
                  </a:lnTo>
                  <a:lnTo>
                    <a:pt x="288" y="571"/>
                  </a:lnTo>
                  <a:lnTo>
                    <a:pt x="280" y="575"/>
                  </a:lnTo>
                  <a:lnTo>
                    <a:pt x="273" y="580"/>
                  </a:lnTo>
                  <a:lnTo>
                    <a:pt x="265" y="584"/>
                  </a:lnTo>
                  <a:lnTo>
                    <a:pt x="257" y="588"/>
                  </a:lnTo>
                  <a:lnTo>
                    <a:pt x="256" y="589"/>
                  </a:lnTo>
                  <a:lnTo>
                    <a:pt x="250" y="595"/>
                  </a:lnTo>
                  <a:lnTo>
                    <a:pt x="249" y="597"/>
                  </a:lnTo>
                  <a:lnTo>
                    <a:pt x="246" y="611"/>
                  </a:lnTo>
                  <a:lnTo>
                    <a:pt x="245" y="615"/>
                  </a:lnTo>
                  <a:lnTo>
                    <a:pt x="243" y="618"/>
                  </a:lnTo>
                  <a:lnTo>
                    <a:pt x="241" y="620"/>
                  </a:lnTo>
                  <a:lnTo>
                    <a:pt x="233" y="626"/>
                  </a:lnTo>
                  <a:lnTo>
                    <a:pt x="228" y="633"/>
                  </a:lnTo>
                  <a:lnTo>
                    <a:pt x="227" y="634"/>
                  </a:lnTo>
                  <a:lnTo>
                    <a:pt x="227" y="635"/>
                  </a:lnTo>
                  <a:lnTo>
                    <a:pt x="227" y="643"/>
                  </a:lnTo>
                  <a:lnTo>
                    <a:pt x="226" y="643"/>
                  </a:lnTo>
                  <a:lnTo>
                    <a:pt x="226" y="645"/>
                  </a:lnTo>
                  <a:lnTo>
                    <a:pt x="216" y="648"/>
                  </a:lnTo>
                  <a:lnTo>
                    <a:pt x="207" y="650"/>
                  </a:lnTo>
                  <a:lnTo>
                    <a:pt x="203" y="650"/>
                  </a:lnTo>
                  <a:lnTo>
                    <a:pt x="197" y="650"/>
                  </a:lnTo>
                  <a:lnTo>
                    <a:pt x="192" y="650"/>
                  </a:lnTo>
                  <a:lnTo>
                    <a:pt x="186" y="652"/>
                  </a:lnTo>
                  <a:lnTo>
                    <a:pt x="182" y="653"/>
                  </a:lnTo>
                  <a:lnTo>
                    <a:pt x="175" y="657"/>
                  </a:lnTo>
                  <a:lnTo>
                    <a:pt x="169" y="660"/>
                  </a:lnTo>
                  <a:lnTo>
                    <a:pt x="163" y="661"/>
                  </a:lnTo>
                  <a:lnTo>
                    <a:pt x="159" y="661"/>
                  </a:lnTo>
                  <a:lnTo>
                    <a:pt x="155" y="658"/>
                  </a:lnTo>
                  <a:lnTo>
                    <a:pt x="154" y="656"/>
                  </a:lnTo>
                  <a:lnTo>
                    <a:pt x="151" y="652"/>
                  </a:lnTo>
                  <a:lnTo>
                    <a:pt x="151" y="650"/>
                  </a:lnTo>
                  <a:lnTo>
                    <a:pt x="151" y="648"/>
                  </a:lnTo>
                  <a:lnTo>
                    <a:pt x="151" y="646"/>
                  </a:lnTo>
                  <a:lnTo>
                    <a:pt x="150" y="645"/>
                  </a:lnTo>
                  <a:lnTo>
                    <a:pt x="148" y="643"/>
                  </a:lnTo>
                  <a:lnTo>
                    <a:pt x="147" y="641"/>
                  </a:lnTo>
                  <a:lnTo>
                    <a:pt x="145" y="641"/>
                  </a:lnTo>
                  <a:lnTo>
                    <a:pt x="143" y="639"/>
                  </a:lnTo>
                  <a:lnTo>
                    <a:pt x="141" y="639"/>
                  </a:lnTo>
                  <a:lnTo>
                    <a:pt x="140" y="638"/>
                  </a:lnTo>
                  <a:lnTo>
                    <a:pt x="139" y="639"/>
                  </a:lnTo>
                  <a:lnTo>
                    <a:pt x="137" y="639"/>
                  </a:lnTo>
                  <a:lnTo>
                    <a:pt x="135" y="641"/>
                  </a:lnTo>
                  <a:lnTo>
                    <a:pt x="133" y="641"/>
                  </a:lnTo>
                  <a:lnTo>
                    <a:pt x="132" y="641"/>
                  </a:lnTo>
                  <a:lnTo>
                    <a:pt x="129" y="645"/>
                  </a:lnTo>
                  <a:lnTo>
                    <a:pt x="125" y="648"/>
                  </a:lnTo>
                  <a:lnTo>
                    <a:pt x="124" y="649"/>
                  </a:lnTo>
                  <a:lnTo>
                    <a:pt x="118" y="654"/>
                  </a:lnTo>
                  <a:lnTo>
                    <a:pt x="118" y="656"/>
                  </a:lnTo>
                  <a:lnTo>
                    <a:pt x="114" y="668"/>
                  </a:lnTo>
                  <a:lnTo>
                    <a:pt x="113" y="671"/>
                  </a:lnTo>
                  <a:lnTo>
                    <a:pt x="107" y="675"/>
                  </a:lnTo>
                  <a:lnTo>
                    <a:pt x="103" y="682"/>
                  </a:lnTo>
                  <a:lnTo>
                    <a:pt x="97" y="688"/>
                  </a:lnTo>
                  <a:lnTo>
                    <a:pt x="92" y="691"/>
                  </a:lnTo>
                  <a:lnTo>
                    <a:pt x="87" y="696"/>
                  </a:lnTo>
                  <a:lnTo>
                    <a:pt x="84" y="701"/>
                  </a:lnTo>
                  <a:lnTo>
                    <a:pt x="83" y="705"/>
                  </a:lnTo>
                  <a:lnTo>
                    <a:pt x="82" y="713"/>
                  </a:lnTo>
                  <a:lnTo>
                    <a:pt x="80" y="721"/>
                  </a:lnTo>
                  <a:lnTo>
                    <a:pt x="80" y="724"/>
                  </a:lnTo>
                  <a:lnTo>
                    <a:pt x="83" y="726"/>
                  </a:lnTo>
                  <a:lnTo>
                    <a:pt x="92" y="730"/>
                  </a:lnTo>
                  <a:lnTo>
                    <a:pt x="95" y="732"/>
                  </a:lnTo>
                  <a:lnTo>
                    <a:pt x="99" y="736"/>
                  </a:lnTo>
                  <a:lnTo>
                    <a:pt x="102" y="736"/>
                  </a:lnTo>
                  <a:lnTo>
                    <a:pt x="116" y="736"/>
                  </a:lnTo>
                  <a:lnTo>
                    <a:pt x="118" y="736"/>
                  </a:lnTo>
                  <a:lnTo>
                    <a:pt x="121" y="737"/>
                  </a:lnTo>
                  <a:lnTo>
                    <a:pt x="122" y="740"/>
                  </a:lnTo>
                  <a:lnTo>
                    <a:pt x="122" y="743"/>
                  </a:lnTo>
                  <a:lnTo>
                    <a:pt x="122" y="748"/>
                  </a:lnTo>
                  <a:lnTo>
                    <a:pt x="122" y="751"/>
                  </a:lnTo>
                  <a:lnTo>
                    <a:pt x="122" y="751"/>
                  </a:lnTo>
                  <a:lnTo>
                    <a:pt x="121" y="754"/>
                  </a:lnTo>
                  <a:lnTo>
                    <a:pt x="121" y="754"/>
                  </a:lnTo>
                  <a:lnTo>
                    <a:pt x="121" y="755"/>
                  </a:lnTo>
                  <a:lnTo>
                    <a:pt x="122" y="758"/>
                  </a:lnTo>
                  <a:lnTo>
                    <a:pt x="121" y="760"/>
                  </a:lnTo>
                  <a:lnTo>
                    <a:pt x="121" y="763"/>
                  </a:lnTo>
                  <a:lnTo>
                    <a:pt x="117" y="769"/>
                  </a:lnTo>
                  <a:lnTo>
                    <a:pt x="117" y="770"/>
                  </a:lnTo>
                  <a:lnTo>
                    <a:pt x="117" y="771"/>
                  </a:lnTo>
                  <a:lnTo>
                    <a:pt x="117" y="775"/>
                  </a:lnTo>
                  <a:lnTo>
                    <a:pt x="117" y="777"/>
                  </a:lnTo>
                  <a:lnTo>
                    <a:pt x="118" y="779"/>
                  </a:lnTo>
                  <a:lnTo>
                    <a:pt x="120" y="784"/>
                  </a:lnTo>
                  <a:lnTo>
                    <a:pt x="122" y="786"/>
                  </a:lnTo>
                  <a:lnTo>
                    <a:pt x="125" y="788"/>
                  </a:lnTo>
                  <a:lnTo>
                    <a:pt x="125" y="789"/>
                  </a:lnTo>
                  <a:lnTo>
                    <a:pt x="126" y="793"/>
                  </a:lnTo>
                  <a:lnTo>
                    <a:pt x="128" y="794"/>
                  </a:lnTo>
                  <a:lnTo>
                    <a:pt x="129" y="796"/>
                  </a:lnTo>
                  <a:lnTo>
                    <a:pt x="131" y="796"/>
                  </a:lnTo>
                  <a:lnTo>
                    <a:pt x="135" y="797"/>
                  </a:lnTo>
                  <a:lnTo>
                    <a:pt x="141" y="797"/>
                  </a:lnTo>
                  <a:lnTo>
                    <a:pt x="144" y="796"/>
                  </a:lnTo>
                  <a:lnTo>
                    <a:pt x="147" y="794"/>
                  </a:lnTo>
                  <a:lnTo>
                    <a:pt x="148" y="794"/>
                  </a:lnTo>
                  <a:lnTo>
                    <a:pt x="151" y="794"/>
                  </a:lnTo>
                  <a:lnTo>
                    <a:pt x="152" y="797"/>
                  </a:lnTo>
                  <a:lnTo>
                    <a:pt x="152" y="800"/>
                  </a:lnTo>
                  <a:lnTo>
                    <a:pt x="152" y="805"/>
                  </a:lnTo>
                  <a:lnTo>
                    <a:pt x="152" y="812"/>
                  </a:lnTo>
                  <a:lnTo>
                    <a:pt x="152" y="815"/>
                  </a:lnTo>
                  <a:lnTo>
                    <a:pt x="154" y="816"/>
                  </a:lnTo>
                  <a:lnTo>
                    <a:pt x="155" y="819"/>
                  </a:lnTo>
                  <a:lnTo>
                    <a:pt x="156" y="820"/>
                  </a:lnTo>
                  <a:lnTo>
                    <a:pt x="156" y="822"/>
                  </a:lnTo>
                  <a:lnTo>
                    <a:pt x="158" y="823"/>
                  </a:lnTo>
                  <a:lnTo>
                    <a:pt x="159" y="826"/>
                  </a:lnTo>
                  <a:lnTo>
                    <a:pt x="163" y="828"/>
                  </a:lnTo>
                  <a:lnTo>
                    <a:pt x="165" y="830"/>
                  </a:lnTo>
                  <a:lnTo>
                    <a:pt x="165" y="832"/>
                  </a:lnTo>
                  <a:lnTo>
                    <a:pt x="167" y="841"/>
                  </a:lnTo>
                  <a:lnTo>
                    <a:pt x="169" y="845"/>
                  </a:lnTo>
                  <a:lnTo>
                    <a:pt x="170" y="847"/>
                  </a:lnTo>
                  <a:lnTo>
                    <a:pt x="174" y="854"/>
                  </a:lnTo>
                  <a:lnTo>
                    <a:pt x="175" y="860"/>
                  </a:lnTo>
                  <a:lnTo>
                    <a:pt x="177" y="861"/>
                  </a:lnTo>
                  <a:lnTo>
                    <a:pt x="177" y="862"/>
                  </a:lnTo>
                  <a:lnTo>
                    <a:pt x="175" y="862"/>
                  </a:lnTo>
                  <a:lnTo>
                    <a:pt x="171" y="865"/>
                  </a:lnTo>
                  <a:lnTo>
                    <a:pt x="171" y="866"/>
                  </a:lnTo>
                  <a:lnTo>
                    <a:pt x="170" y="868"/>
                  </a:lnTo>
                  <a:lnTo>
                    <a:pt x="171" y="871"/>
                  </a:lnTo>
                  <a:lnTo>
                    <a:pt x="171" y="871"/>
                  </a:lnTo>
                  <a:lnTo>
                    <a:pt x="173" y="872"/>
                  </a:lnTo>
                  <a:lnTo>
                    <a:pt x="173" y="872"/>
                  </a:lnTo>
                  <a:lnTo>
                    <a:pt x="173" y="872"/>
                  </a:lnTo>
                  <a:lnTo>
                    <a:pt x="171" y="873"/>
                  </a:lnTo>
                  <a:lnTo>
                    <a:pt x="171" y="875"/>
                  </a:lnTo>
                  <a:lnTo>
                    <a:pt x="171" y="875"/>
                  </a:lnTo>
                  <a:lnTo>
                    <a:pt x="171" y="875"/>
                  </a:lnTo>
                  <a:lnTo>
                    <a:pt x="171" y="876"/>
                  </a:lnTo>
                  <a:lnTo>
                    <a:pt x="171" y="876"/>
                  </a:lnTo>
                  <a:lnTo>
                    <a:pt x="173" y="877"/>
                  </a:lnTo>
                  <a:lnTo>
                    <a:pt x="175" y="877"/>
                  </a:lnTo>
                  <a:lnTo>
                    <a:pt x="178" y="877"/>
                  </a:lnTo>
                  <a:lnTo>
                    <a:pt x="178" y="880"/>
                  </a:lnTo>
                  <a:lnTo>
                    <a:pt x="178" y="880"/>
                  </a:lnTo>
                  <a:lnTo>
                    <a:pt x="174" y="881"/>
                  </a:lnTo>
                  <a:lnTo>
                    <a:pt x="174" y="881"/>
                  </a:lnTo>
                  <a:lnTo>
                    <a:pt x="174" y="883"/>
                  </a:lnTo>
                  <a:lnTo>
                    <a:pt x="173" y="883"/>
                  </a:lnTo>
                  <a:lnTo>
                    <a:pt x="171" y="883"/>
                  </a:lnTo>
                  <a:lnTo>
                    <a:pt x="170" y="883"/>
                  </a:lnTo>
                  <a:lnTo>
                    <a:pt x="170" y="883"/>
                  </a:lnTo>
                  <a:lnTo>
                    <a:pt x="169" y="883"/>
                  </a:lnTo>
                  <a:lnTo>
                    <a:pt x="165" y="886"/>
                  </a:lnTo>
                  <a:lnTo>
                    <a:pt x="163" y="887"/>
                  </a:lnTo>
                  <a:lnTo>
                    <a:pt x="163" y="888"/>
                  </a:lnTo>
                  <a:lnTo>
                    <a:pt x="165" y="888"/>
                  </a:lnTo>
                  <a:lnTo>
                    <a:pt x="165" y="890"/>
                  </a:lnTo>
                  <a:lnTo>
                    <a:pt x="163" y="890"/>
                  </a:lnTo>
                  <a:lnTo>
                    <a:pt x="162" y="890"/>
                  </a:lnTo>
                  <a:lnTo>
                    <a:pt x="159" y="891"/>
                  </a:lnTo>
                  <a:lnTo>
                    <a:pt x="158" y="891"/>
                  </a:lnTo>
                  <a:lnTo>
                    <a:pt x="151" y="891"/>
                  </a:lnTo>
                  <a:lnTo>
                    <a:pt x="148" y="890"/>
                  </a:lnTo>
                  <a:lnTo>
                    <a:pt x="147" y="888"/>
                  </a:lnTo>
                  <a:lnTo>
                    <a:pt x="147" y="888"/>
                  </a:lnTo>
                  <a:lnTo>
                    <a:pt x="147" y="886"/>
                  </a:lnTo>
                  <a:lnTo>
                    <a:pt x="145" y="883"/>
                  </a:lnTo>
                  <a:lnTo>
                    <a:pt x="145" y="883"/>
                  </a:lnTo>
                  <a:lnTo>
                    <a:pt x="145" y="881"/>
                  </a:lnTo>
                  <a:lnTo>
                    <a:pt x="147" y="881"/>
                  </a:lnTo>
                  <a:lnTo>
                    <a:pt x="147" y="880"/>
                  </a:lnTo>
                  <a:lnTo>
                    <a:pt x="147" y="879"/>
                  </a:lnTo>
                  <a:lnTo>
                    <a:pt x="144" y="879"/>
                  </a:lnTo>
                  <a:lnTo>
                    <a:pt x="137" y="880"/>
                  </a:lnTo>
                  <a:lnTo>
                    <a:pt x="135" y="883"/>
                  </a:lnTo>
                  <a:lnTo>
                    <a:pt x="135" y="883"/>
                  </a:lnTo>
                  <a:lnTo>
                    <a:pt x="131" y="883"/>
                  </a:lnTo>
                  <a:lnTo>
                    <a:pt x="129" y="883"/>
                  </a:lnTo>
                  <a:lnTo>
                    <a:pt x="128" y="886"/>
                  </a:lnTo>
                  <a:lnTo>
                    <a:pt x="126" y="886"/>
                  </a:lnTo>
                  <a:lnTo>
                    <a:pt x="125" y="886"/>
                  </a:lnTo>
                  <a:lnTo>
                    <a:pt x="121" y="887"/>
                  </a:lnTo>
                  <a:lnTo>
                    <a:pt x="120" y="887"/>
                  </a:lnTo>
                  <a:lnTo>
                    <a:pt x="118" y="887"/>
                  </a:lnTo>
                  <a:lnTo>
                    <a:pt x="118" y="888"/>
                  </a:lnTo>
                  <a:lnTo>
                    <a:pt x="117" y="892"/>
                  </a:lnTo>
                  <a:lnTo>
                    <a:pt x="116" y="894"/>
                  </a:lnTo>
                  <a:lnTo>
                    <a:pt x="114" y="895"/>
                  </a:lnTo>
                  <a:lnTo>
                    <a:pt x="111" y="896"/>
                  </a:lnTo>
                  <a:lnTo>
                    <a:pt x="99" y="896"/>
                  </a:lnTo>
                  <a:lnTo>
                    <a:pt x="95" y="895"/>
                  </a:lnTo>
                  <a:lnTo>
                    <a:pt x="92" y="894"/>
                  </a:lnTo>
                  <a:lnTo>
                    <a:pt x="88" y="890"/>
                  </a:lnTo>
                  <a:lnTo>
                    <a:pt x="86" y="888"/>
                  </a:lnTo>
                  <a:lnTo>
                    <a:pt x="69" y="888"/>
                  </a:lnTo>
                  <a:lnTo>
                    <a:pt x="65" y="890"/>
                  </a:lnTo>
                  <a:lnTo>
                    <a:pt x="63" y="890"/>
                  </a:lnTo>
                  <a:lnTo>
                    <a:pt x="61" y="890"/>
                  </a:lnTo>
                  <a:lnTo>
                    <a:pt x="57" y="888"/>
                  </a:lnTo>
                  <a:lnTo>
                    <a:pt x="56" y="888"/>
                  </a:lnTo>
                  <a:lnTo>
                    <a:pt x="54" y="888"/>
                  </a:lnTo>
                  <a:lnTo>
                    <a:pt x="53" y="890"/>
                  </a:lnTo>
                  <a:lnTo>
                    <a:pt x="50" y="890"/>
                  </a:lnTo>
                  <a:lnTo>
                    <a:pt x="50" y="890"/>
                  </a:lnTo>
                  <a:lnTo>
                    <a:pt x="49" y="888"/>
                  </a:lnTo>
                  <a:lnTo>
                    <a:pt x="48" y="887"/>
                  </a:lnTo>
                  <a:lnTo>
                    <a:pt x="48" y="887"/>
                  </a:lnTo>
                  <a:lnTo>
                    <a:pt x="46" y="886"/>
                  </a:lnTo>
                  <a:lnTo>
                    <a:pt x="46" y="886"/>
                  </a:lnTo>
                  <a:lnTo>
                    <a:pt x="45" y="886"/>
                  </a:lnTo>
                  <a:lnTo>
                    <a:pt x="45" y="886"/>
                  </a:lnTo>
                  <a:lnTo>
                    <a:pt x="45" y="887"/>
                  </a:lnTo>
                  <a:lnTo>
                    <a:pt x="45" y="887"/>
                  </a:lnTo>
                  <a:lnTo>
                    <a:pt x="43" y="891"/>
                  </a:lnTo>
                  <a:lnTo>
                    <a:pt x="42" y="891"/>
                  </a:lnTo>
                  <a:lnTo>
                    <a:pt x="41" y="890"/>
                  </a:lnTo>
                  <a:lnTo>
                    <a:pt x="41" y="887"/>
                  </a:lnTo>
                  <a:lnTo>
                    <a:pt x="39" y="886"/>
                  </a:lnTo>
                  <a:lnTo>
                    <a:pt x="37" y="886"/>
                  </a:lnTo>
                  <a:lnTo>
                    <a:pt x="35" y="888"/>
                  </a:lnTo>
                  <a:lnTo>
                    <a:pt x="35" y="892"/>
                  </a:lnTo>
                  <a:lnTo>
                    <a:pt x="35" y="899"/>
                  </a:lnTo>
                  <a:lnTo>
                    <a:pt x="35" y="909"/>
                  </a:lnTo>
                  <a:lnTo>
                    <a:pt x="31" y="909"/>
                  </a:lnTo>
                  <a:lnTo>
                    <a:pt x="24" y="909"/>
                  </a:lnTo>
                  <a:lnTo>
                    <a:pt x="18" y="909"/>
                  </a:lnTo>
                  <a:lnTo>
                    <a:pt x="15" y="909"/>
                  </a:lnTo>
                  <a:lnTo>
                    <a:pt x="14" y="910"/>
                  </a:lnTo>
                  <a:lnTo>
                    <a:pt x="14" y="910"/>
                  </a:lnTo>
                  <a:lnTo>
                    <a:pt x="12" y="910"/>
                  </a:lnTo>
                  <a:lnTo>
                    <a:pt x="12" y="909"/>
                  </a:lnTo>
                  <a:lnTo>
                    <a:pt x="12" y="909"/>
                  </a:lnTo>
                  <a:lnTo>
                    <a:pt x="12" y="909"/>
                  </a:lnTo>
                  <a:lnTo>
                    <a:pt x="11" y="909"/>
                  </a:lnTo>
                  <a:lnTo>
                    <a:pt x="12" y="910"/>
                  </a:lnTo>
                  <a:lnTo>
                    <a:pt x="12" y="910"/>
                  </a:lnTo>
                  <a:lnTo>
                    <a:pt x="11" y="911"/>
                  </a:lnTo>
                  <a:lnTo>
                    <a:pt x="11" y="911"/>
                  </a:lnTo>
                  <a:lnTo>
                    <a:pt x="9" y="913"/>
                  </a:lnTo>
                  <a:lnTo>
                    <a:pt x="9" y="911"/>
                  </a:lnTo>
                  <a:lnTo>
                    <a:pt x="8" y="911"/>
                  </a:lnTo>
                  <a:lnTo>
                    <a:pt x="8" y="911"/>
                  </a:lnTo>
                  <a:lnTo>
                    <a:pt x="8" y="910"/>
                  </a:lnTo>
                  <a:lnTo>
                    <a:pt x="8" y="911"/>
                  </a:lnTo>
                  <a:lnTo>
                    <a:pt x="7" y="911"/>
                  </a:lnTo>
                  <a:lnTo>
                    <a:pt x="7" y="911"/>
                  </a:lnTo>
                  <a:lnTo>
                    <a:pt x="7" y="913"/>
                  </a:lnTo>
                  <a:lnTo>
                    <a:pt x="7" y="913"/>
                  </a:lnTo>
                  <a:lnTo>
                    <a:pt x="7" y="913"/>
                  </a:lnTo>
                  <a:lnTo>
                    <a:pt x="7" y="913"/>
                  </a:lnTo>
                  <a:lnTo>
                    <a:pt x="7" y="913"/>
                  </a:lnTo>
                  <a:lnTo>
                    <a:pt x="7" y="914"/>
                  </a:lnTo>
                  <a:lnTo>
                    <a:pt x="7" y="914"/>
                  </a:lnTo>
                  <a:lnTo>
                    <a:pt x="7" y="914"/>
                  </a:lnTo>
                  <a:lnTo>
                    <a:pt x="7" y="914"/>
                  </a:lnTo>
                  <a:lnTo>
                    <a:pt x="5" y="914"/>
                  </a:lnTo>
                  <a:lnTo>
                    <a:pt x="4" y="914"/>
                  </a:lnTo>
                  <a:lnTo>
                    <a:pt x="4" y="914"/>
                  </a:lnTo>
                  <a:lnTo>
                    <a:pt x="3" y="917"/>
                  </a:lnTo>
                  <a:lnTo>
                    <a:pt x="3" y="917"/>
                  </a:lnTo>
                  <a:lnTo>
                    <a:pt x="3" y="917"/>
                  </a:lnTo>
                  <a:lnTo>
                    <a:pt x="3" y="918"/>
                  </a:lnTo>
                  <a:lnTo>
                    <a:pt x="3" y="920"/>
                  </a:lnTo>
                  <a:lnTo>
                    <a:pt x="1" y="921"/>
                  </a:lnTo>
                  <a:lnTo>
                    <a:pt x="1" y="922"/>
                  </a:lnTo>
                  <a:lnTo>
                    <a:pt x="1" y="924"/>
                  </a:lnTo>
                  <a:lnTo>
                    <a:pt x="3" y="922"/>
                  </a:lnTo>
                  <a:lnTo>
                    <a:pt x="4" y="921"/>
                  </a:lnTo>
                  <a:lnTo>
                    <a:pt x="4" y="922"/>
                  </a:lnTo>
                  <a:lnTo>
                    <a:pt x="4" y="924"/>
                  </a:lnTo>
                  <a:lnTo>
                    <a:pt x="4" y="925"/>
                  </a:lnTo>
                  <a:lnTo>
                    <a:pt x="4" y="926"/>
                  </a:lnTo>
                  <a:lnTo>
                    <a:pt x="5" y="928"/>
                  </a:lnTo>
                  <a:lnTo>
                    <a:pt x="7" y="928"/>
                  </a:lnTo>
                  <a:lnTo>
                    <a:pt x="7" y="928"/>
                  </a:lnTo>
                  <a:lnTo>
                    <a:pt x="8" y="928"/>
                  </a:lnTo>
                  <a:lnTo>
                    <a:pt x="8" y="928"/>
                  </a:lnTo>
                  <a:lnTo>
                    <a:pt x="7" y="929"/>
                  </a:lnTo>
                  <a:lnTo>
                    <a:pt x="7" y="929"/>
                  </a:lnTo>
                  <a:lnTo>
                    <a:pt x="5" y="929"/>
                  </a:lnTo>
                  <a:lnTo>
                    <a:pt x="5" y="929"/>
                  </a:lnTo>
                  <a:lnTo>
                    <a:pt x="4" y="929"/>
                  </a:lnTo>
                  <a:lnTo>
                    <a:pt x="4" y="929"/>
                  </a:lnTo>
                  <a:lnTo>
                    <a:pt x="3" y="929"/>
                  </a:lnTo>
                  <a:lnTo>
                    <a:pt x="3" y="929"/>
                  </a:lnTo>
                  <a:lnTo>
                    <a:pt x="3" y="930"/>
                  </a:lnTo>
                  <a:lnTo>
                    <a:pt x="3" y="930"/>
                  </a:lnTo>
                  <a:lnTo>
                    <a:pt x="1" y="930"/>
                  </a:lnTo>
                  <a:lnTo>
                    <a:pt x="0" y="930"/>
                  </a:lnTo>
                  <a:lnTo>
                    <a:pt x="0" y="932"/>
                  </a:lnTo>
                  <a:lnTo>
                    <a:pt x="1" y="933"/>
                  </a:lnTo>
                  <a:lnTo>
                    <a:pt x="3" y="933"/>
                  </a:lnTo>
                  <a:lnTo>
                    <a:pt x="5" y="933"/>
                  </a:lnTo>
                  <a:lnTo>
                    <a:pt x="9" y="933"/>
                  </a:lnTo>
                  <a:lnTo>
                    <a:pt x="11" y="933"/>
                  </a:lnTo>
                  <a:lnTo>
                    <a:pt x="11" y="933"/>
                  </a:lnTo>
                  <a:lnTo>
                    <a:pt x="11" y="933"/>
                  </a:lnTo>
                  <a:lnTo>
                    <a:pt x="12" y="933"/>
                  </a:lnTo>
                  <a:lnTo>
                    <a:pt x="12" y="932"/>
                  </a:lnTo>
                  <a:lnTo>
                    <a:pt x="14" y="932"/>
                  </a:lnTo>
                  <a:lnTo>
                    <a:pt x="12" y="932"/>
                  </a:lnTo>
                  <a:lnTo>
                    <a:pt x="12" y="930"/>
                  </a:lnTo>
                  <a:lnTo>
                    <a:pt x="16" y="926"/>
                  </a:lnTo>
                  <a:lnTo>
                    <a:pt x="18" y="925"/>
                  </a:lnTo>
                  <a:lnTo>
                    <a:pt x="19" y="925"/>
                  </a:lnTo>
                  <a:lnTo>
                    <a:pt x="20" y="924"/>
                  </a:lnTo>
                  <a:lnTo>
                    <a:pt x="23" y="924"/>
                  </a:lnTo>
                  <a:lnTo>
                    <a:pt x="23" y="922"/>
                  </a:lnTo>
                  <a:lnTo>
                    <a:pt x="24" y="922"/>
                  </a:lnTo>
                  <a:lnTo>
                    <a:pt x="26" y="922"/>
                  </a:lnTo>
                  <a:lnTo>
                    <a:pt x="27" y="921"/>
                  </a:lnTo>
                  <a:lnTo>
                    <a:pt x="27" y="921"/>
                  </a:lnTo>
                  <a:lnTo>
                    <a:pt x="29" y="920"/>
                  </a:lnTo>
                  <a:lnTo>
                    <a:pt x="30" y="918"/>
                  </a:lnTo>
                  <a:lnTo>
                    <a:pt x="30" y="917"/>
                  </a:lnTo>
                  <a:lnTo>
                    <a:pt x="31" y="917"/>
                  </a:lnTo>
                  <a:lnTo>
                    <a:pt x="34" y="917"/>
                  </a:lnTo>
                  <a:lnTo>
                    <a:pt x="35" y="917"/>
                  </a:lnTo>
                  <a:lnTo>
                    <a:pt x="37" y="915"/>
                  </a:lnTo>
                  <a:lnTo>
                    <a:pt x="38" y="914"/>
                  </a:lnTo>
                  <a:lnTo>
                    <a:pt x="39" y="914"/>
                  </a:lnTo>
                  <a:lnTo>
                    <a:pt x="41" y="914"/>
                  </a:lnTo>
                  <a:lnTo>
                    <a:pt x="41" y="914"/>
                  </a:lnTo>
                  <a:lnTo>
                    <a:pt x="38" y="917"/>
                  </a:lnTo>
                  <a:lnTo>
                    <a:pt x="37" y="917"/>
                  </a:lnTo>
                  <a:lnTo>
                    <a:pt x="37" y="917"/>
                  </a:lnTo>
                  <a:lnTo>
                    <a:pt x="35" y="918"/>
                  </a:lnTo>
                  <a:lnTo>
                    <a:pt x="35" y="918"/>
                  </a:lnTo>
                  <a:lnTo>
                    <a:pt x="33" y="918"/>
                  </a:lnTo>
                  <a:lnTo>
                    <a:pt x="33" y="918"/>
                  </a:lnTo>
                  <a:lnTo>
                    <a:pt x="31" y="920"/>
                  </a:lnTo>
                  <a:lnTo>
                    <a:pt x="30" y="922"/>
                  </a:lnTo>
                  <a:lnTo>
                    <a:pt x="29" y="924"/>
                  </a:lnTo>
                  <a:lnTo>
                    <a:pt x="27" y="924"/>
                  </a:lnTo>
                  <a:lnTo>
                    <a:pt x="26" y="926"/>
                  </a:lnTo>
                  <a:lnTo>
                    <a:pt x="24" y="928"/>
                  </a:lnTo>
                  <a:lnTo>
                    <a:pt x="24" y="928"/>
                  </a:lnTo>
                  <a:lnTo>
                    <a:pt x="23" y="928"/>
                  </a:lnTo>
                  <a:lnTo>
                    <a:pt x="22" y="928"/>
                  </a:lnTo>
                  <a:lnTo>
                    <a:pt x="22" y="929"/>
                  </a:lnTo>
                  <a:lnTo>
                    <a:pt x="20" y="929"/>
                  </a:lnTo>
                  <a:lnTo>
                    <a:pt x="20" y="929"/>
                  </a:lnTo>
                  <a:lnTo>
                    <a:pt x="20" y="930"/>
                  </a:lnTo>
                  <a:lnTo>
                    <a:pt x="20" y="930"/>
                  </a:lnTo>
                  <a:lnTo>
                    <a:pt x="20" y="930"/>
                  </a:lnTo>
                  <a:lnTo>
                    <a:pt x="22" y="930"/>
                  </a:lnTo>
                  <a:lnTo>
                    <a:pt x="22" y="932"/>
                  </a:lnTo>
                  <a:lnTo>
                    <a:pt x="20" y="932"/>
                  </a:lnTo>
                  <a:lnTo>
                    <a:pt x="18" y="930"/>
                  </a:lnTo>
                  <a:lnTo>
                    <a:pt x="16" y="932"/>
                  </a:lnTo>
                  <a:lnTo>
                    <a:pt x="16" y="933"/>
                  </a:lnTo>
                  <a:lnTo>
                    <a:pt x="16" y="936"/>
                  </a:lnTo>
                  <a:lnTo>
                    <a:pt x="16" y="939"/>
                  </a:lnTo>
                  <a:lnTo>
                    <a:pt x="16" y="940"/>
                  </a:lnTo>
                  <a:lnTo>
                    <a:pt x="18" y="940"/>
                  </a:lnTo>
                  <a:lnTo>
                    <a:pt x="19" y="939"/>
                  </a:lnTo>
                  <a:lnTo>
                    <a:pt x="19" y="939"/>
                  </a:lnTo>
                  <a:lnTo>
                    <a:pt x="18" y="937"/>
                  </a:lnTo>
                  <a:lnTo>
                    <a:pt x="18" y="936"/>
                  </a:lnTo>
                  <a:lnTo>
                    <a:pt x="19" y="936"/>
                  </a:lnTo>
                  <a:lnTo>
                    <a:pt x="19" y="937"/>
                  </a:lnTo>
                  <a:lnTo>
                    <a:pt x="19" y="937"/>
                  </a:lnTo>
                  <a:lnTo>
                    <a:pt x="20" y="937"/>
                  </a:lnTo>
                  <a:lnTo>
                    <a:pt x="20" y="937"/>
                  </a:lnTo>
                  <a:lnTo>
                    <a:pt x="20" y="937"/>
                  </a:lnTo>
                  <a:lnTo>
                    <a:pt x="20" y="939"/>
                  </a:lnTo>
                  <a:lnTo>
                    <a:pt x="20" y="939"/>
                  </a:lnTo>
                  <a:lnTo>
                    <a:pt x="19" y="940"/>
                  </a:lnTo>
                  <a:lnTo>
                    <a:pt x="18" y="941"/>
                  </a:lnTo>
                  <a:lnTo>
                    <a:pt x="18" y="943"/>
                  </a:lnTo>
                  <a:lnTo>
                    <a:pt x="18" y="943"/>
                  </a:lnTo>
                  <a:lnTo>
                    <a:pt x="18" y="944"/>
                  </a:lnTo>
                  <a:lnTo>
                    <a:pt x="19" y="943"/>
                  </a:lnTo>
                  <a:lnTo>
                    <a:pt x="20" y="943"/>
                  </a:lnTo>
                  <a:lnTo>
                    <a:pt x="19" y="944"/>
                  </a:lnTo>
                  <a:lnTo>
                    <a:pt x="19" y="944"/>
                  </a:lnTo>
                  <a:lnTo>
                    <a:pt x="19" y="945"/>
                  </a:lnTo>
                  <a:lnTo>
                    <a:pt x="20" y="945"/>
                  </a:lnTo>
                  <a:lnTo>
                    <a:pt x="22" y="945"/>
                  </a:lnTo>
                  <a:lnTo>
                    <a:pt x="22" y="944"/>
                  </a:lnTo>
                  <a:lnTo>
                    <a:pt x="22" y="944"/>
                  </a:lnTo>
                  <a:lnTo>
                    <a:pt x="23" y="944"/>
                  </a:lnTo>
                  <a:lnTo>
                    <a:pt x="23" y="944"/>
                  </a:lnTo>
                  <a:lnTo>
                    <a:pt x="23" y="944"/>
                  </a:lnTo>
                  <a:lnTo>
                    <a:pt x="24" y="944"/>
                  </a:lnTo>
                  <a:lnTo>
                    <a:pt x="24" y="945"/>
                  </a:lnTo>
                  <a:lnTo>
                    <a:pt x="23" y="945"/>
                  </a:lnTo>
                  <a:lnTo>
                    <a:pt x="23" y="945"/>
                  </a:lnTo>
                  <a:lnTo>
                    <a:pt x="23" y="945"/>
                  </a:lnTo>
                  <a:lnTo>
                    <a:pt x="23" y="947"/>
                  </a:lnTo>
                  <a:lnTo>
                    <a:pt x="23" y="947"/>
                  </a:lnTo>
                  <a:lnTo>
                    <a:pt x="23" y="948"/>
                  </a:lnTo>
                  <a:lnTo>
                    <a:pt x="23" y="948"/>
                  </a:lnTo>
                  <a:lnTo>
                    <a:pt x="24" y="948"/>
                  </a:lnTo>
                  <a:lnTo>
                    <a:pt x="24" y="948"/>
                  </a:lnTo>
                  <a:lnTo>
                    <a:pt x="24" y="948"/>
                  </a:lnTo>
                  <a:lnTo>
                    <a:pt x="26" y="948"/>
                  </a:lnTo>
                  <a:lnTo>
                    <a:pt x="26" y="948"/>
                  </a:lnTo>
                  <a:lnTo>
                    <a:pt x="26" y="948"/>
                  </a:lnTo>
                  <a:lnTo>
                    <a:pt x="26" y="948"/>
                  </a:lnTo>
                  <a:lnTo>
                    <a:pt x="26" y="949"/>
                  </a:lnTo>
                  <a:lnTo>
                    <a:pt x="27" y="949"/>
                  </a:lnTo>
                  <a:lnTo>
                    <a:pt x="27" y="949"/>
                  </a:lnTo>
                  <a:lnTo>
                    <a:pt x="29" y="949"/>
                  </a:lnTo>
                  <a:lnTo>
                    <a:pt x="29" y="951"/>
                  </a:lnTo>
                  <a:lnTo>
                    <a:pt x="27" y="951"/>
                  </a:lnTo>
                  <a:lnTo>
                    <a:pt x="26" y="951"/>
                  </a:lnTo>
                  <a:lnTo>
                    <a:pt x="26" y="951"/>
                  </a:lnTo>
                  <a:lnTo>
                    <a:pt x="24" y="954"/>
                  </a:lnTo>
                  <a:lnTo>
                    <a:pt x="24" y="955"/>
                  </a:lnTo>
                  <a:lnTo>
                    <a:pt x="27" y="955"/>
                  </a:lnTo>
                  <a:lnTo>
                    <a:pt x="29" y="955"/>
                  </a:lnTo>
                  <a:lnTo>
                    <a:pt x="30" y="954"/>
                  </a:lnTo>
                  <a:lnTo>
                    <a:pt x="30" y="955"/>
                  </a:lnTo>
                  <a:lnTo>
                    <a:pt x="29" y="956"/>
                  </a:lnTo>
                  <a:lnTo>
                    <a:pt x="29" y="956"/>
                  </a:lnTo>
                  <a:lnTo>
                    <a:pt x="27" y="956"/>
                  </a:lnTo>
                  <a:lnTo>
                    <a:pt x="27" y="956"/>
                  </a:lnTo>
                  <a:lnTo>
                    <a:pt x="29" y="958"/>
                  </a:lnTo>
                  <a:lnTo>
                    <a:pt x="29" y="958"/>
                  </a:lnTo>
                  <a:lnTo>
                    <a:pt x="30" y="959"/>
                  </a:lnTo>
                  <a:lnTo>
                    <a:pt x="31" y="960"/>
                  </a:lnTo>
                  <a:lnTo>
                    <a:pt x="31" y="960"/>
                  </a:lnTo>
                  <a:lnTo>
                    <a:pt x="31" y="962"/>
                  </a:lnTo>
                  <a:lnTo>
                    <a:pt x="31" y="962"/>
                  </a:lnTo>
                  <a:lnTo>
                    <a:pt x="31" y="962"/>
                  </a:lnTo>
                  <a:lnTo>
                    <a:pt x="34" y="963"/>
                  </a:lnTo>
                  <a:lnTo>
                    <a:pt x="43" y="970"/>
                  </a:lnTo>
                  <a:lnTo>
                    <a:pt x="54" y="975"/>
                  </a:lnTo>
                  <a:lnTo>
                    <a:pt x="60" y="979"/>
                  </a:lnTo>
                  <a:lnTo>
                    <a:pt x="64" y="981"/>
                  </a:lnTo>
                  <a:lnTo>
                    <a:pt x="67" y="982"/>
                  </a:lnTo>
                  <a:lnTo>
                    <a:pt x="72" y="982"/>
                  </a:lnTo>
                  <a:lnTo>
                    <a:pt x="75" y="983"/>
                  </a:lnTo>
                  <a:lnTo>
                    <a:pt x="76" y="983"/>
                  </a:lnTo>
                  <a:lnTo>
                    <a:pt x="77" y="985"/>
                  </a:lnTo>
                  <a:lnTo>
                    <a:pt x="80" y="985"/>
                  </a:lnTo>
                  <a:lnTo>
                    <a:pt x="82" y="985"/>
                  </a:lnTo>
                  <a:lnTo>
                    <a:pt x="82" y="985"/>
                  </a:lnTo>
                  <a:lnTo>
                    <a:pt x="82" y="985"/>
                  </a:lnTo>
                  <a:lnTo>
                    <a:pt x="83" y="986"/>
                  </a:lnTo>
                  <a:lnTo>
                    <a:pt x="83" y="986"/>
                  </a:lnTo>
                  <a:lnTo>
                    <a:pt x="86" y="986"/>
                  </a:lnTo>
                  <a:lnTo>
                    <a:pt x="86" y="986"/>
                  </a:lnTo>
                  <a:lnTo>
                    <a:pt x="87" y="986"/>
                  </a:lnTo>
                  <a:lnTo>
                    <a:pt x="87" y="988"/>
                  </a:lnTo>
                  <a:lnTo>
                    <a:pt x="91" y="988"/>
                  </a:lnTo>
                  <a:lnTo>
                    <a:pt x="94" y="988"/>
                  </a:lnTo>
                  <a:lnTo>
                    <a:pt x="95" y="988"/>
                  </a:lnTo>
                  <a:lnTo>
                    <a:pt x="97" y="988"/>
                  </a:lnTo>
                  <a:lnTo>
                    <a:pt x="98" y="983"/>
                  </a:lnTo>
                  <a:lnTo>
                    <a:pt x="99" y="982"/>
                  </a:lnTo>
                  <a:lnTo>
                    <a:pt x="101" y="982"/>
                  </a:lnTo>
                  <a:lnTo>
                    <a:pt x="102" y="981"/>
                  </a:lnTo>
                  <a:lnTo>
                    <a:pt x="103" y="981"/>
                  </a:lnTo>
                  <a:lnTo>
                    <a:pt x="106" y="981"/>
                  </a:lnTo>
                  <a:lnTo>
                    <a:pt x="109" y="979"/>
                  </a:lnTo>
                  <a:lnTo>
                    <a:pt x="113" y="978"/>
                  </a:lnTo>
                  <a:lnTo>
                    <a:pt x="117" y="977"/>
                  </a:lnTo>
                  <a:lnTo>
                    <a:pt x="120" y="977"/>
                  </a:lnTo>
                  <a:lnTo>
                    <a:pt x="121" y="977"/>
                  </a:lnTo>
                  <a:lnTo>
                    <a:pt x="121" y="975"/>
                  </a:lnTo>
                  <a:lnTo>
                    <a:pt x="120" y="974"/>
                  </a:lnTo>
                  <a:lnTo>
                    <a:pt x="120" y="974"/>
                  </a:lnTo>
                  <a:lnTo>
                    <a:pt x="121" y="973"/>
                  </a:lnTo>
                  <a:lnTo>
                    <a:pt x="120" y="973"/>
                  </a:lnTo>
                  <a:lnTo>
                    <a:pt x="120" y="973"/>
                  </a:lnTo>
                  <a:lnTo>
                    <a:pt x="121" y="974"/>
                  </a:lnTo>
                  <a:lnTo>
                    <a:pt x="121" y="974"/>
                  </a:lnTo>
                  <a:lnTo>
                    <a:pt x="121" y="974"/>
                  </a:lnTo>
                  <a:lnTo>
                    <a:pt x="122" y="974"/>
                  </a:lnTo>
                  <a:lnTo>
                    <a:pt x="122" y="974"/>
                  </a:lnTo>
                  <a:lnTo>
                    <a:pt x="122" y="974"/>
                  </a:lnTo>
                  <a:lnTo>
                    <a:pt x="122" y="975"/>
                  </a:lnTo>
                  <a:lnTo>
                    <a:pt x="122" y="975"/>
                  </a:lnTo>
                  <a:lnTo>
                    <a:pt x="122" y="975"/>
                  </a:lnTo>
                  <a:lnTo>
                    <a:pt x="124" y="974"/>
                  </a:lnTo>
                  <a:lnTo>
                    <a:pt x="125" y="975"/>
                  </a:lnTo>
                  <a:lnTo>
                    <a:pt x="126" y="974"/>
                  </a:lnTo>
                  <a:lnTo>
                    <a:pt x="126" y="973"/>
                  </a:lnTo>
                  <a:lnTo>
                    <a:pt x="126" y="971"/>
                  </a:lnTo>
                  <a:lnTo>
                    <a:pt x="128" y="973"/>
                  </a:lnTo>
                  <a:lnTo>
                    <a:pt x="128" y="974"/>
                  </a:lnTo>
                  <a:lnTo>
                    <a:pt x="129" y="974"/>
                  </a:lnTo>
                  <a:lnTo>
                    <a:pt x="131" y="974"/>
                  </a:lnTo>
                  <a:lnTo>
                    <a:pt x="131" y="975"/>
                  </a:lnTo>
                  <a:lnTo>
                    <a:pt x="131" y="975"/>
                  </a:lnTo>
                  <a:lnTo>
                    <a:pt x="131" y="975"/>
                  </a:lnTo>
                  <a:lnTo>
                    <a:pt x="132" y="975"/>
                  </a:lnTo>
                  <a:lnTo>
                    <a:pt x="132" y="975"/>
                  </a:lnTo>
                  <a:lnTo>
                    <a:pt x="132" y="975"/>
                  </a:lnTo>
                  <a:lnTo>
                    <a:pt x="132" y="975"/>
                  </a:lnTo>
                  <a:lnTo>
                    <a:pt x="133" y="975"/>
                  </a:lnTo>
                  <a:lnTo>
                    <a:pt x="133" y="975"/>
                  </a:lnTo>
                  <a:lnTo>
                    <a:pt x="133" y="975"/>
                  </a:lnTo>
                  <a:lnTo>
                    <a:pt x="133" y="977"/>
                  </a:lnTo>
                  <a:lnTo>
                    <a:pt x="135" y="975"/>
                  </a:lnTo>
                  <a:lnTo>
                    <a:pt x="135" y="975"/>
                  </a:lnTo>
                  <a:lnTo>
                    <a:pt x="135" y="975"/>
                  </a:lnTo>
                  <a:lnTo>
                    <a:pt x="136" y="975"/>
                  </a:lnTo>
                  <a:lnTo>
                    <a:pt x="136" y="975"/>
                  </a:lnTo>
                  <a:lnTo>
                    <a:pt x="137" y="975"/>
                  </a:lnTo>
                  <a:lnTo>
                    <a:pt x="137" y="974"/>
                  </a:lnTo>
                  <a:lnTo>
                    <a:pt x="137" y="974"/>
                  </a:lnTo>
                  <a:lnTo>
                    <a:pt x="137" y="973"/>
                  </a:lnTo>
                  <a:lnTo>
                    <a:pt x="137" y="973"/>
                  </a:lnTo>
                  <a:lnTo>
                    <a:pt x="137" y="971"/>
                  </a:lnTo>
                  <a:lnTo>
                    <a:pt x="137" y="970"/>
                  </a:lnTo>
                  <a:lnTo>
                    <a:pt x="137" y="970"/>
                  </a:lnTo>
                  <a:lnTo>
                    <a:pt x="137" y="968"/>
                  </a:lnTo>
                  <a:lnTo>
                    <a:pt x="137" y="967"/>
                  </a:lnTo>
                  <a:lnTo>
                    <a:pt x="137" y="967"/>
                  </a:lnTo>
                  <a:lnTo>
                    <a:pt x="137" y="966"/>
                  </a:lnTo>
                  <a:lnTo>
                    <a:pt x="140" y="964"/>
                  </a:lnTo>
                  <a:lnTo>
                    <a:pt x="140" y="964"/>
                  </a:lnTo>
                  <a:lnTo>
                    <a:pt x="141" y="963"/>
                  </a:lnTo>
                  <a:lnTo>
                    <a:pt x="141" y="963"/>
                  </a:lnTo>
                  <a:lnTo>
                    <a:pt x="143" y="964"/>
                  </a:lnTo>
                  <a:lnTo>
                    <a:pt x="144" y="966"/>
                  </a:lnTo>
                  <a:lnTo>
                    <a:pt x="144" y="967"/>
                  </a:lnTo>
                  <a:lnTo>
                    <a:pt x="144" y="968"/>
                  </a:lnTo>
                  <a:lnTo>
                    <a:pt x="144" y="970"/>
                  </a:lnTo>
                  <a:lnTo>
                    <a:pt x="144" y="971"/>
                  </a:lnTo>
                  <a:lnTo>
                    <a:pt x="144" y="971"/>
                  </a:lnTo>
                  <a:lnTo>
                    <a:pt x="143" y="973"/>
                  </a:lnTo>
                  <a:lnTo>
                    <a:pt x="143" y="974"/>
                  </a:lnTo>
                  <a:lnTo>
                    <a:pt x="143" y="974"/>
                  </a:lnTo>
                  <a:lnTo>
                    <a:pt x="141" y="974"/>
                  </a:lnTo>
                  <a:lnTo>
                    <a:pt x="140" y="974"/>
                  </a:lnTo>
                  <a:lnTo>
                    <a:pt x="140" y="974"/>
                  </a:lnTo>
                  <a:lnTo>
                    <a:pt x="139" y="974"/>
                  </a:lnTo>
                  <a:lnTo>
                    <a:pt x="137" y="977"/>
                  </a:lnTo>
                  <a:lnTo>
                    <a:pt x="136" y="977"/>
                  </a:lnTo>
                  <a:lnTo>
                    <a:pt x="136" y="978"/>
                  </a:lnTo>
                  <a:lnTo>
                    <a:pt x="133" y="982"/>
                  </a:lnTo>
                  <a:lnTo>
                    <a:pt x="132" y="982"/>
                  </a:lnTo>
                  <a:lnTo>
                    <a:pt x="132" y="983"/>
                  </a:lnTo>
                  <a:lnTo>
                    <a:pt x="132" y="983"/>
                  </a:lnTo>
                  <a:lnTo>
                    <a:pt x="132" y="985"/>
                  </a:lnTo>
                  <a:lnTo>
                    <a:pt x="132" y="986"/>
                  </a:lnTo>
                  <a:lnTo>
                    <a:pt x="129" y="990"/>
                  </a:lnTo>
                  <a:lnTo>
                    <a:pt x="126" y="994"/>
                  </a:lnTo>
                  <a:lnTo>
                    <a:pt x="125" y="997"/>
                  </a:lnTo>
                  <a:lnTo>
                    <a:pt x="124" y="998"/>
                  </a:lnTo>
                  <a:lnTo>
                    <a:pt x="124" y="1000"/>
                  </a:lnTo>
                  <a:lnTo>
                    <a:pt x="121" y="1001"/>
                  </a:lnTo>
                  <a:lnTo>
                    <a:pt x="116" y="1000"/>
                  </a:lnTo>
                  <a:lnTo>
                    <a:pt x="114" y="1000"/>
                  </a:lnTo>
                  <a:lnTo>
                    <a:pt x="113" y="1001"/>
                  </a:lnTo>
                  <a:lnTo>
                    <a:pt x="113" y="1001"/>
                  </a:lnTo>
                  <a:lnTo>
                    <a:pt x="111" y="1001"/>
                  </a:lnTo>
                  <a:lnTo>
                    <a:pt x="111" y="1001"/>
                  </a:lnTo>
                  <a:lnTo>
                    <a:pt x="110" y="1001"/>
                  </a:lnTo>
                  <a:lnTo>
                    <a:pt x="107" y="1005"/>
                  </a:lnTo>
                  <a:lnTo>
                    <a:pt x="106" y="1005"/>
                  </a:lnTo>
                  <a:lnTo>
                    <a:pt x="105" y="1007"/>
                  </a:lnTo>
                  <a:lnTo>
                    <a:pt x="103" y="1007"/>
                  </a:lnTo>
                  <a:lnTo>
                    <a:pt x="103" y="1007"/>
                  </a:lnTo>
                  <a:lnTo>
                    <a:pt x="102" y="1007"/>
                  </a:lnTo>
                  <a:lnTo>
                    <a:pt x="102" y="1007"/>
                  </a:lnTo>
                  <a:lnTo>
                    <a:pt x="102" y="1008"/>
                  </a:lnTo>
                  <a:lnTo>
                    <a:pt x="102" y="1008"/>
                  </a:lnTo>
                  <a:lnTo>
                    <a:pt x="101" y="1009"/>
                  </a:lnTo>
                  <a:lnTo>
                    <a:pt x="101" y="1009"/>
                  </a:lnTo>
                  <a:lnTo>
                    <a:pt x="99" y="1009"/>
                  </a:lnTo>
                  <a:lnTo>
                    <a:pt x="97" y="1005"/>
                  </a:lnTo>
                  <a:lnTo>
                    <a:pt x="97" y="1005"/>
                  </a:lnTo>
                  <a:lnTo>
                    <a:pt x="97" y="1007"/>
                  </a:lnTo>
                  <a:lnTo>
                    <a:pt x="95" y="1009"/>
                  </a:lnTo>
                  <a:lnTo>
                    <a:pt x="94" y="1011"/>
                  </a:lnTo>
                  <a:lnTo>
                    <a:pt x="94" y="1011"/>
                  </a:lnTo>
                  <a:lnTo>
                    <a:pt x="94" y="1009"/>
                  </a:lnTo>
                  <a:lnTo>
                    <a:pt x="92" y="1009"/>
                  </a:lnTo>
                  <a:lnTo>
                    <a:pt x="92" y="1009"/>
                  </a:lnTo>
                  <a:lnTo>
                    <a:pt x="92" y="1011"/>
                  </a:lnTo>
                  <a:lnTo>
                    <a:pt x="92" y="1011"/>
                  </a:lnTo>
                  <a:lnTo>
                    <a:pt x="92" y="1011"/>
                  </a:lnTo>
                  <a:lnTo>
                    <a:pt x="91" y="1011"/>
                  </a:lnTo>
                  <a:lnTo>
                    <a:pt x="91" y="1012"/>
                  </a:lnTo>
                  <a:lnTo>
                    <a:pt x="91" y="1012"/>
                  </a:lnTo>
                  <a:lnTo>
                    <a:pt x="90" y="1012"/>
                  </a:lnTo>
                  <a:lnTo>
                    <a:pt x="90" y="1012"/>
                  </a:lnTo>
                  <a:lnTo>
                    <a:pt x="90" y="1012"/>
                  </a:lnTo>
                  <a:lnTo>
                    <a:pt x="90" y="1013"/>
                  </a:lnTo>
                  <a:lnTo>
                    <a:pt x="88" y="1012"/>
                  </a:lnTo>
                  <a:lnTo>
                    <a:pt x="87" y="1012"/>
                  </a:lnTo>
                  <a:lnTo>
                    <a:pt x="86" y="1012"/>
                  </a:lnTo>
                  <a:lnTo>
                    <a:pt x="86" y="1011"/>
                  </a:lnTo>
                  <a:lnTo>
                    <a:pt x="86" y="1009"/>
                  </a:lnTo>
                  <a:lnTo>
                    <a:pt x="86" y="1007"/>
                  </a:lnTo>
                  <a:lnTo>
                    <a:pt x="84" y="1007"/>
                  </a:lnTo>
                  <a:lnTo>
                    <a:pt x="84" y="1008"/>
                  </a:lnTo>
                  <a:lnTo>
                    <a:pt x="84" y="1007"/>
                  </a:lnTo>
                  <a:lnTo>
                    <a:pt x="83" y="1007"/>
                  </a:lnTo>
                  <a:lnTo>
                    <a:pt x="83" y="1008"/>
                  </a:lnTo>
                  <a:lnTo>
                    <a:pt x="83" y="1009"/>
                  </a:lnTo>
                  <a:lnTo>
                    <a:pt x="84" y="1011"/>
                  </a:lnTo>
                  <a:lnTo>
                    <a:pt x="84" y="1011"/>
                  </a:lnTo>
                  <a:lnTo>
                    <a:pt x="83" y="1012"/>
                  </a:lnTo>
                  <a:lnTo>
                    <a:pt x="83" y="1012"/>
                  </a:lnTo>
                  <a:lnTo>
                    <a:pt x="83" y="1012"/>
                  </a:lnTo>
                  <a:lnTo>
                    <a:pt x="83" y="1012"/>
                  </a:lnTo>
                  <a:lnTo>
                    <a:pt x="83" y="1012"/>
                  </a:lnTo>
                  <a:lnTo>
                    <a:pt x="82" y="1013"/>
                  </a:lnTo>
                  <a:lnTo>
                    <a:pt x="82" y="1013"/>
                  </a:lnTo>
                  <a:lnTo>
                    <a:pt x="80" y="1015"/>
                  </a:lnTo>
                  <a:lnTo>
                    <a:pt x="79" y="1015"/>
                  </a:lnTo>
                  <a:lnTo>
                    <a:pt x="73" y="1015"/>
                  </a:lnTo>
                  <a:lnTo>
                    <a:pt x="73" y="1015"/>
                  </a:lnTo>
                  <a:lnTo>
                    <a:pt x="72" y="1016"/>
                  </a:lnTo>
                  <a:lnTo>
                    <a:pt x="69" y="1017"/>
                  </a:lnTo>
                  <a:lnTo>
                    <a:pt x="65" y="1019"/>
                  </a:lnTo>
                  <a:lnTo>
                    <a:pt x="65" y="1017"/>
                  </a:lnTo>
                  <a:lnTo>
                    <a:pt x="64" y="1017"/>
                  </a:lnTo>
                  <a:lnTo>
                    <a:pt x="63" y="1016"/>
                  </a:lnTo>
                  <a:lnTo>
                    <a:pt x="63" y="1015"/>
                  </a:lnTo>
                  <a:lnTo>
                    <a:pt x="64" y="1013"/>
                  </a:lnTo>
                  <a:lnTo>
                    <a:pt x="63" y="1012"/>
                  </a:lnTo>
                  <a:lnTo>
                    <a:pt x="64" y="1011"/>
                  </a:lnTo>
                  <a:lnTo>
                    <a:pt x="64" y="1009"/>
                  </a:lnTo>
                  <a:lnTo>
                    <a:pt x="64" y="1008"/>
                  </a:lnTo>
                  <a:lnTo>
                    <a:pt x="63" y="1008"/>
                  </a:lnTo>
                  <a:lnTo>
                    <a:pt x="63" y="1009"/>
                  </a:lnTo>
                  <a:lnTo>
                    <a:pt x="61" y="1009"/>
                  </a:lnTo>
                  <a:lnTo>
                    <a:pt x="61" y="1011"/>
                  </a:lnTo>
                  <a:lnTo>
                    <a:pt x="61" y="1009"/>
                  </a:lnTo>
                  <a:lnTo>
                    <a:pt x="60" y="1009"/>
                  </a:lnTo>
                  <a:lnTo>
                    <a:pt x="60" y="1009"/>
                  </a:lnTo>
                  <a:lnTo>
                    <a:pt x="58" y="1009"/>
                  </a:lnTo>
                  <a:lnTo>
                    <a:pt x="58" y="1011"/>
                  </a:lnTo>
                  <a:lnTo>
                    <a:pt x="57" y="1011"/>
                  </a:lnTo>
                  <a:lnTo>
                    <a:pt x="57" y="1011"/>
                  </a:lnTo>
                  <a:lnTo>
                    <a:pt x="56" y="1009"/>
                  </a:lnTo>
                  <a:lnTo>
                    <a:pt x="54" y="1008"/>
                  </a:lnTo>
                  <a:lnTo>
                    <a:pt x="56" y="1008"/>
                  </a:lnTo>
                  <a:lnTo>
                    <a:pt x="57" y="1007"/>
                  </a:lnTo>
                  <a:lnTo>
                    <a:pt x="57" y="1007"/>
                  </a:lnTo>
                  <a:lnTo>
                    <a:pt x="57" y="1005"/>
                  </a:lnTo>
                  <a:lnTo>
                    <a:pt x="57" y="1005"/>
                  </a:lnTo>
                  <a:lnTo>
                    <a:pt x="57" y="1005"/>
                  </a:lnTo>
                  <a:lnTo>
                    <a:pt x="54" y="1007"/>
                  </a:lnTo>
                  <a:lnTo>
                    <a:pt x="53" y="1008"/>
                  </a:lnTo>
                  <a:lnTo>
                    <a:pt x="52" y="1008"/>
                  </a:lnTo>
                  <a:lnTo>
                    <a:pt x="52" y="1009"/>
                  </a:lnTo>
                  <a:lnTo>
                    <a:pt x="50" y="1011"/>
                  </a:lnTo>
                  <a:lnTo>
                    <a:pt x="50" y="1011"/>
                  </a:lnTo>
                  <a:lnTo>
                    <a:pt x="50" y="1012"/>
                  </a:lnTo>
                  <a:lnTo>
                    <a:pt x="50" y="1013"/>
                  </a:lnTo>
                  <a:lnTo>
                    <a:pt x="49" y="1015"/>
                  </a:lnTo>
                  <a:lnTo>
                    <a:pt x="49" y="1016"/>
                  </a:lnTo>
                  <a:lnTo>
                    <a:pt x="49" y="1017"/>
                  </a:lnTo>
                  <a:lnTo>
                    <a:pt x="49" y="1019"/>
                  </a:lnTo>
                  <a:lnTo>
                    <a:pt x="50" y="1021"/>
                  </a:lnTo>
                  <a:lnTo>
                    <a:pt x="52" y="1023"/>
                  </a:lnTo>
                  <a:lnTo>
                    <a:pt x="53" y="1024"/>
                  </a:lnTo>
                  <a:lnTo>
                    <a:pt x="54" y="1026"/>
                  </a:lnTo>
                  <a:lnTo>
                    <a:pt x="57" y="1030"/>
                  </a:lnTo>
                  <a:lnTo>
                    <a:pt x="58" y="1031"/>
                  </a:lnTo>
                  <a:lnTo>
                    <a:pt x="60" y="1032"/>
                  </a:lnTo>
                  <a:lnTo>
                    <a:pt x="61" y="1034"/>
                  </a:lnTo>
                  <a:lnTo>
                    <a:pt x="64" y="1038"/>
                  </a:lnTo>
                  <a:lnTo>
                    <a:pt x="65" y="1038"/>
                  </a:lnTo>
                  <a:lnTo>
                    <a:pt x="67" y="1039"/>
                  </a:lnTo>
                  <a:lnTo>
                    <a:pt x="72" y="1045"/>
                  </a:lnTo>
                  <a:lnTo>
                    <a:pt x="73" y="1046"/>
                  </a:lnTo>
                  <a:lnTo>
                    <a:pt x="75" y="1045"/>
                  </a:lnTo>
                  <a:lnTo>
                    <a:pt x="76" y="1043"/>
                  </a:lnTo>
                  <a:lnTo>
                    <a:pt x="76" y="1045"/>
                  </a:lnTo>
                  <a:lnTo>
                    <a:pt x="76" y="1047"/>
                  </a:lnTo>
                  <a:lnTo>
                    <a:pt x="76" y="1047"/>
                  </a:lnTo>
                  <a:lnTo>
                    <a:pt x="77" y="1050"/>
                  </a:lnTo>
                  <a:lnTo>
                    <a:pt x="79" y="1051"/>
                  </a:lnTo>
                  <a:lnTo>
                    <a:pt x="82" y="1051"/>
                  </a:lnTo>
                  <a:lnTo>
                    <a:pt x="83" y="1054"/>
                  </a:lnTo>
                  <a:lnTo>
                    <a:pt x="83" y="1055"/>
                  </a:lnTo>
                  <a:lnTo>
                    <a:pt x="86" y="1057"/>
                  </a:lnTo>
                  <a:lnTo>
                    <a:pt x="87" y="1058"/>
                  </a:lnTo>
                  <a:lnTo>
                    <a:pt x="90" y="1061"/>
                  </a:lnTo>
                  <a:lnTo>
                    <a:pt x="98" y="1069"/>
                  </a:lnTo>
                  <a:lnTo>
                    <a:pt x="99" y="1069"/>
                  </a:lnTo>
                  <a:lnTo>
                    <a:pt x="99" y="1070"/>
                  </a:lnTo>
                  <a:lnTo>
                    <a:pt x="101" y="1070"/>
                  </a:lnTo>
                  <a:lnTo>
                    <a:pt x="102" y="1072"/>
                  </a:lnTo>
                  <a:lnTo>
                    <a:pt x="103" y="1075"/>
                  </a:lnTo>
                  <a:lnTo>
                    <a:pt x="107" y="1080"/>
                  </a:lnTo>
                  <a:lnTo>
                    <a:pt x="110" y="1083"/>
                  </a:lnTo>
                  <a:lnTo>
                    <a:pt x="110" y="1083"/>
                  </a:lnTo>
                  <a:lnTo>
                    <a:pt x="111" y="1084"/>
                  </a:lnTo>
                  <a:lnTo>
                    <a:pt x="116" y="1091"/>
                  </a:lnTo>
                  <a:lnTo>
                    <a:pt x="122" y="1095"/>
                  </a:lnTo>
                  <a:lnTo>
                    <a:pt x="129" y="1102"/>
                  </a:lnTo>
                  <a:lnTo>
                    <a:pt x="131" y="1103"/>
                  </a:lnTo>
                  <a:lnTo>
                    <a:pt x="133" y="1104"/>
                  </a:lnTo>
                  <a:lnTo>
                    <a:pt x="137" y="1106"/>
                  </a:lnTo>
                  <a:lnTo>
                    <a:pt x="137" y="1107"/>
                  </a:lnTo>
                  <a:lnTo>
                    <a:pt x="140" y="1110"/>
                  </a:lnTo>
                  <a:lnTo>
                    <a:pt x="140" y="1110"/>
                  </a:lnTo>
                  <a:lnTo>
                    <a:pt x="141" y="1110"/>
                  </a:lnTo>
                  <a:lnTo>
                    <a:pt x="145" y="1113"/>
                  </a:lnTo>
                  <a:lnTo>
                    <a:pt x="155" y="1117"/>
                  </a:lnTo>
                  <a:lnTo>
                    <a:pt x="156" y="1118"/>
                  </a:lnTo>
                  <a:lnTo>
                    <a:pt x="158" y="1118"/>
                  </a:lnTo>
                  <a:lnTo>
                    <a:pt x="158" y="1118"/>
                  </a:lnTo>
                  <a:lnTo>
                    <a:pt x="159" y="1118"/>
                  </a:lnTo>
                  <a:lnTo>
                    <a:pt x="159" y="1118"/>
                  </a:lnTo>
                  <a:lnTo>
                    <a:pt x="160" y="1118"/>
                  </a:lnTo>
                  <a:lnTo>
                    <a:pt x="162" y="1118"/>
                  </a:lnTo>
                  <a:lnTo>
                    <a:pt x="162" y="1119"/>
                  </a:lnTo>
                  <a:lnTo>
                    <a:pt x="163" y="1119"/>
                  </a:lnTo>
                  <a:lnTo>
                    <a:pt x="171" y="1118"/>
                  </a:lnTo>
                  <a:lnTo>
                    <a:pt x="173" y="1118"/>
                  </a:lnTo>
                  <a:lnTo>
                    <a:pt x="173" y="1118"/>
                  </a:lnTo>
                  <a:lnTo>
                    <a:pt x="174" y="1117"/>
                  </a:lnTo>
                  <a:lnTo>
                    <a:pt x="174" y="1117"/>
                  </a:lnTo>
                  <a:lnTo>
                    <a:pt x="174" y="1117"/>
                  </a:lnTo>
                  <a:lnTo>
                    <a:pt x="175" y="1117"/>
                  </a:lnTo>
                  <a:lnTo>
                    <a:pt x="177" y="1117"/>
                  </a:lnTo>
                  <a:lnTo>
                    <a:pt x="178" y="1117"/>
                  </a:lnTo>
                  <a:lnTo>
                    <a:pt x="178" y="1115"/>
                  </a:lnTo>
                  <a:lnTo>
                    <a:pt x="179" y="1115"/>
                  </a:lnTo>
                  <a:lnTo>
                    <a:pt x="179" y="1115"/>
                  </a:lnTo>
                  <a:lnTo>
                    <a:pt x="181" y="1115"/>
                  </a:lnTo>
                  <a:lnTo>
                    <a:pt x="182" y="1115"/>
                  </a:lnTo>
                  <a:lnTo>
                    <a:pt x="193" y="1110"/>
                  </a:lnTo>
                  <a:lnTo>
                    <a:pt x="196" y="1109"/>
                  </a:lnTo>
                  <a:lnTo>
                    <a:pt x="201" y="1107"/>
                  </a:lnTo>
                  <a:lnTo>
                    <a:pt x="203" y="1106"/>
                  </a:lnTo>
                  <a:lnTo>
                    <a:pt x="203" y="1106"/>
                  </a:lnTo>
                  <a:lnTo>
                    <a:pt x="203" y="1104"/>
                  </a:lnTo>
                  <a:lnTo>
                    <a:pt x="205" y="1102"/>
                  </a:lnTo>
                  <a:lnTo>
                    <a:pt x="207" y="1102"/>
                  </a:lnTo>
                  <a:lnTo>
                    <a:pt x="208" y="1102"/>
                  </a:lnTo>
                  <a:lnTo>
                    <a:pt x="207" y="1102"/>
                  </a:lnTo>
                  <a:lnTo>
                    <a:pt x="207" y="1102"/>
                  </a:lnTo>
                  <a:lnTo>
                    <a:pt x="207" y="1103"/>
                  </a:lnTo>
                  <a:lnTo>
                    <a:pt x="208" y="1103"/>
                  </a:lnTo>
                  <a:lnTo>
                    <a:pt x="212" y="1100"/>
                  </a:lnTo>
                  <a:lnTo>
                    <a:pt x="215" y="1099"/>
                  </a:lnTo>
                  <a:lnTo>
                    <a:pt x="216" y="1098"/>
                  </a:lnTo>
                  <a:lnTo>
                    <a:pt x="218" y="1098"/>
                  </a:lnTo>
                  <a:lnTo>
                    <a:pt x="218" y="1098"/>
                  </a:lnTo>
                  <a:lnTo>
                    <a:pt x="219" y="1098"/>
                  </a:lnTo>
                  <a:lnTo>
                    <a:pt x="220" y="1098"/>
                  </a:lnTo>
                  <a:lnTo>
                    <a:pt x="222" y="1096"/>
                  </a:lnTo>
                  <a:lnTo>
                    <a:pt x="230" y="1092"/>
                  </a:lnTo>
                  <a:lnTo>
                    <a:pt x="233" y="1092"/>
                  </a:lnTo>
                  <a:lnTo>
                    <a:pt x="233" y="1091"/>
                  </a:lnTo>
                  <a:lnTo>
                    <a:pt x="237" y="1089"/>
                  </a:lnTo>
                  <a:lnTo>
                    <a:pt x="238" y="1089"/>
                  </a:lnTo>
                  <a:lnTo>
                    <a:pt x="238" y="1088"/>
                  </a:lnTo>
                  <a:lnTo>
                    <a:pt x="238" y="1088"/>
                  </a:lnTo>
                  <a:lnTo>
                    <a:pt x="239" y="1088"/>
                  </a:lnTo>
                  <a:lnTo>
                    <a:pt x="239" y="1088"/>
                  </a:lnTo>
                  <a:lnTo>
                    <a:pt x="241" y="1087"/>
                  </a:lnTo>
                  <a:lnTo>
                    <a:pt x="241" y="1085"/>
                  </a:lnTo>
                  <a:lnTo>
                    <a:pt x="239" y="1084"/>
                  </a:lnTo>
                  <a:lnTo>
                    <a:pt x="239" y="1084"/>
                  </a:lnTo>
                  <a:lnTo>
                    <a:pt x="239" y="1084"/>
                  </a:lnTo>
                  <a:lnTo>
                    <a:pt x="239" y="1083"/>
                  </a:lnTo>
                  <a:lnTo>
                    <a:pt x="239" y="1083"/>
                  </a:lnTo>
                  <a:lnTo>
                    <a:pt x="239" y="1081"/>
                  </a:lnTo>
                  <a:lnTo>
                    <a:pt x="241" y="1081"/>
                  </a:lnTo>
                  <a:lnTo>
                    <a:pt x="241" y="1081"/>
                  </a:lnTo>
                  <a:lnTo>
                    <a:pt x="241" y="1080"/>
                  </a:lnTo>
                  <a:lnTo>
                    <a:pt x="241" y="1080"/>
                  </a:lnTo>
                  <a:lnTo>
                    <a:pt x="241" y="1080"/>
                  </a:lnTo>
                  <a:lnTo>
                    <a:pt x="243" y="1077"/>
                  </a:lnTo>
                  <a:lnTo>
                    <a:pt x="243" y="1076"/>
                  </a:lnTo>
                  <a:lnTo>
                    <a:pt x="243" y="1075"/>
                  </a:lnTo>
                  <a:lnTo>
                    <a:pt x="248" y="1072"/>
                  </a:lnTo>
                  <a:lnTo>
                    <a:pt x="249" y="1069"/>
                  </a:lnTo>
                  <a:lnTo>
                    <a:pt x="250" y="1062"/>
                  </a:lnTo>
                  <a:lnTo>
                    <a:pt x="250" y="1062"/>
                  </a:lnTo>
                  <a:lnTo>
                    <a:pt x="252" y="1061"/>
                  </a:lnTo>
                  <a:lnTo>
                    <a:pt x="252" y="1061"/>
                  </a:lnTo>
                  <a:lnTo>
                    <a:pt x="252" y="1060"/>
                  </a:lnTo>
                  <a:lnTo>
                    <a:pt x="252" y="1060"/>
                  </a:lnTo>
                  <a:lnTo>
                    <a:pt x="252" y="1060"/>
                  </a:lnTo>
                  <a:lnTo>
                    <a:pt x="252" y="1058"/>
                  </a:lnTo>
                  <a:lnTo>
                    <a:pt x="252" y="1058"/>
                  </a:lnTo>
                  <a:lnTo>
                    <a:pt x="252" y="1057"/>
                  </a:lnTo>
                  <a:lnTo>
                    <a:pt x="250" y="1057"/>
                  </a:lnTo>
                  <a:lnTo>
                    <a:pt x="250" y="1055"/>
                  </a:lnTo>
                  <a:lnTo>
                    <a:pt x="250" y="1055"/>
                  </a:lnTo>
                  <a:lnTo>
                    <a:pt x="249" y="1055"/>
                  </a:lnTo>
                  <a:lnTo>
                    <a:pt x="249" y="1055"/>
                  </a:lnTo>
                  <a:lnTo>
                    <a:pt x="248" y="1055"/>
                  </a:lnTo>
                  <a:lnTo>
                    <a:pt x="248" y="1055"/>
                  </a:lnTo>
                  <a:lnTo>
                    <a:pt x="248" y="1055"/>
                  </a:lnTo>
                  <a:lnTo>
                    <a:pt x="246" y="1054"/>
                  </a:lnTo>
                  <a:lnTo>
                    <a:pt x="246" y="1053"/>
                  </a:lnTo>
                  <a:lnTo>
                    <a:pt x="246" y="1051"/>
                  </a:lnTo>
                  <a:lnTo>
                    <a:pt x="246" y="1051"/>
                  </a:lnTo>
                  <a:lnTo>
                    <a:pt x="245" y="1051"/>
                  </a:lnTo>
                  <a:lnTo>
                    <a:pt x="245" y="1050"/>
                  </a:lnTo>
                  <a:lnTo>
                    <a:pt x="245" y="1050"/>
                  </a:lnTo>
                  <a:lnTo>
                    <a:pt x="243" y="1049"/>
                  </a:lnTo>
                  <a:lnTo>
                    <a:pt x="241" y="1050"/>
                  </a:lnTo>
                  <a:lnTo>
                    <a:pt x="239" y="1050"/>
                  </a:lnTo>
                  <a:lnTo>
                    <a:pt x="239" y="1050"/>
                  </a:lnTo>
                  <a:lnTo>
                    <a:pt x="238" y="1050"/>
                  </a:lnTo>
                  <a:lnTo>
                    <a:pt x="237" y="1050"/>
                  </a:lnTo>
                  <a:lnTo>
                    <a:pt x="235" y="1050"/>
                  </a:lnTo>
                  <a:lnTo>
                    <a:pt x="235" y="1050"/>
                  </a:lnTo>
                  <a:lnTo>
                    <a:pt x="235" y="1049"/>
                  </a:lnTo>
                  <a:lnTo>
                    <a:pt x="235" y="1049"/>
                  </a:lnTo>
                  <a:lnTo>
                    <a:pt x="234" y="1049"/>
                  </a:lnTo>
                  <a:lnTo>
                    <a:pt x="234" y="1049"/>
                  </a:lnTo>
                  <a:lnTo>
                    <a:pt x="234" y="1050"/>
                  </a:lnTo>
                  <a:lnTo>
                    <a:pt x="234" y="1049"/>
                  </a:lnTo>
                  <a:lnTo>
                    <a:pt x="234" y="1049"/>
                  </a:lnTo>
                  <a:lnTo>
                    <a:pt x="234" y="1046"/>
                  </a:lnTo>
                  <a:lnTo>
                    <a:pt x="234" y="1046"/>
                  </a:lnTo>
                  <a:lnTo>
                    <a:pt x="234" y="1045"/>
                  </a:lnTo>
                  <a:lnTo>
                    <a:pt x="238" y="1046"/>
                  </a:lnTo>
                  <a:lnTo>
                    <a:pt x="239" y="1047"/>
                  </a:lnTo>
                  <a:lnTo>
                    <a:pt x="241" y="1046"/>
                  </a:lnTo>
                  <a:lnTo>
                    <a:pt x="239" y="1045"/>
                  </a:lnTo>
                  <a:lnTo>
                    <a:pt x="238" y="1045"/>
                  </a:lnTo>
                  <a:lnTo>
                    <a:pt x="238" y="1045"/>
                  </a:lnTo>
                  <a:lnTo>
                    <a:pt x="238" y="1045"/>
                  </a:lnTo>
                  <a:lnTo>
                    <a:pt x="237" y="1043"/>
                  </a:lnTo>
                  <a:lnTo>
                    <a:pt x="237" y="1043"/>
                  </a:lnTo>
                  <a:lnTo>
                    <a:pt x="237" y="1042"/>
                  </a:lnTo>
                  <a:lnTo>
                    <a:pt x="238" y="1043"/>
                  </a:lnTo>
                  <a:lnTo>
                    <a:pt x="239" y="1043"/>
                  </a:lnTo>
                  <a:lnTo>
                    <a:pt x="241" y="1045"/>
                  </a:lnTo>
                  <a:lnTo>
                    <a:pt x="241" y="1046"/>
                  </a:lnTo>
                  <a:lnTo>
                    <a:pt x="242" y="1046"/>
                  </a:lnTo>
                  <a:lnTo>
                    <a:pt x="243" y="1046"/>
                  </a:lnTo>
                  <a:lnTo>
                    <a:pt x="243" y="1046"/>
                  </a:lnTo>
                  <a:lnTo>
                    <a:pt x="243" y="1046"/>
                  </a:lnTo>
                  <a:lnTo>
                    <a:pt x="243" y="1045"/>
                  </a:lnTo>
                  <a:lnTo>
                    <a:pt x="243" y="1043"/>
                  </a:lnTo>
                  <a:lnTo>
                    <a:pt x="243" y="1043"/>
                  </a:lnTo>
                  <a:lnTo>
                    <a:pt x="243" y="1042"/>
                  </a:lnTo>
                  <a:lnTo>
                    <a:pt x="243" y="1042"/>
                  </a:lnTo>
                  <a:lnTo>
                    <a:pt x="242" y="1042"/>
                  </a:lnTo>
                  <a:lnTo>
                    <a:pt x="242" y="1042"/>
                  </a:lnTo>
                  <a:lnTo>
                    <a:pt x="243" y="1041"/>
                  </a:lnTo>
                  <a:lnTo>
                    <a:pt x="242" y="1041"/>
                  </a:lnTo>
                  <a:lnTo>
                    <a:pt x="241" y="1042"/>
                  </a:lnTo>
                  <a:lnTo>
                    <a:pt x="239" y="1041"/>
                  </a:lnTo>
                  <a:lnTo>
                    <a:pt x="235" y="1041"/>
                  </a:lnTo>
                  <a:lnTo>
                    <a:pt x="237" y="1039"/>
                  </a:lnTo>
                  <a:lnTo>
                    <a:pt x="237" y="1039"/>
                  </a:lnTo>
                  <a:lnTo>
                    <a:pt x="238" y="1039"/>
                  </a:lnTo>
                  <a:lnTo>
                    <a:pt x="239" y="1039"/>
                  </a:lnTo>
                  <a:lnTo>
                    <a:pt x="239" y="1039"/>
                  </a:lnTo>
                  <a:lnTo>
                    <a:pt x="239" y="1039"/>
                  </a:lnTo>
                  <a:lnTo>
                    <a:pt x="241" y="1039"/>
                  </a:lnTo>
                  <a:lnTo>
                    <a:pt x="241" y="1039"/>
                  </a:lnTo>
                  <a:lnTo>
                    <a:pt x="239" y="1038"/>
                  </a:lnTo>
                  <a:lnTo>
                    <a:pt x="238" y="1038"/>
                  </a:lnTo>
                  <a:lnTo>
                    <a:pt x="241" y="1038"/>
                  </a:lnTo>
                  <a:lnTo>
                    <a:pt x="241" y="1038"/>
                  </a:lnTo>
                  <a:lnTo>
                    <a:pt x="242" y="1036"/>
                  </a:lnTo>
                  <a:lnTo>
                    <a:pt x="241" y="1036"/>
                  </a:lnTo>
                  <a:lnTo>
                    <a:pt x="239" y="1035"/>
                  </a:lnTo>
                  <a:lnTo>
                    <a:pt x="241" y="1035"/>
                  </a:lnTo>
                  <a:lnTo>
                    <a:pt x="242" y="1035"/>
                  </a:lnTo>
                  <a:lnTo>
                    <a:pt x="243" y="1036"/>
                  </a:lnTo>
                  <a:lnTo>
                    <a:pt x="243" y="1036"/>
                  </a:lnTo>
                  <a:lnTo>
                    <a:pt x="243" y="1038"/>
                  </a:lnTo>
                  <a:lnTo>
                    <a:pt x="245" y="1038"/>
                  </a:lnTo>
                  <a:lnTo>
                    <a:pt x="245" y="1036"/>
                  </a:lnTo>
                  <a:lnTo>
                    <a:pt x="245" y="1036"/>
                  </a:lnTo>
                  <a:lnTo>
                    <a:pt x="245" y="1036"/>
                  </a:lnTo>
                  <a:lnTo>
                    <a:pt x="246" y="1035"/>
                  </a:lnTo>
                  <a:lnTo>
                    <a:pt x="246" y="1035"/>
                  </a:lnTo>
                  <a:lnTo>
                    <a:pt x="246" y="1036"/>
                  </a:lnTo>
                  <a:lnTo>
                    <a:pt x="246" y="1036"/>
                  </a:lnTo>
                  <a:lnTo>
                    <a:pt x="248" y="1035"/>
                  </a:lnTo>
                  <a:lnTo>
                    <a:pt x="248" y="1035"/>
                  </a:lnTo>
                  <a:lnTo>
                    <a:pt x="248" y="1035"/>
                  </a:lnTo>
                  <a:lnTo>
                    <a:pt x="249" y="1035"/>
                  </a:lnTo>
                  <a:lnTo>
                    <a:pt x="249" y="1035"/>
                  </a:lnTo>
                  <a:lnTo>
                    <a:pt x="250" y="1034"/>
                  </a:lnTo>
                  <a:lnTo>
                    <a:pt x="250" y="1034"/>
                  </a:lnTo>
                  <a:lnTo>
                    <a:pt x="252" y="1034"/>
                  </a:lnTo>
                  <a:lnTo>
                    <a:pt x="252" y="1032"/>
                  </a:lnTo>
                  <a:lnTo>
                    <a:pt x="252" y="1032"/>
                  </a:lnTo>
                  <a:lnTo>
                    <a:pt x="252" y="1032"/>
                  </a:lnTo>
                  <a:lnTo>
                    <a:pt x="253" y="1031"/>
                  </a:lnTo>
                  <a:lnTo>
                    <a:pt x="253" y="1024"/>
                  </a:lnTo>
                  <a:lnTo>
                    <a:pt x="253" y="1021"/>
                  </a:lnTo>
                  <a:lnTo>
                    <a:pt x="250" y="1021"/>
                  </a:lnTo>
                  <a:lnTo>
                    <a:pt x="249" y="1020"/>
                  </a:lnTo>
                  <a:lnTo>
                    <a:pt x="248" y="1020"/>
                  </a:lnTo>
                  <a:lnTo>
                    <a:pt x="248" y="1020"/>
                  </a:lnTo>
                  <a:lnTo>
                    <a:pt x="249" y="1019"/>
                  </a:lnTo>
                  <a:lnTo>
                    <a:pt x="249" y="1019"/>
                  </a:lnTo>
                  <a:lnTo>
                    <a:pt x="249" y="1017"/>
                  </a:lnTo>
                  <a:lnTo>
                    <a:pt x="246" y="1019"/>
                  </a:lnTo>
                  <a:lnTo>
                    <a:pt x="245" y="1020"/>
                  </a:lnTo>
                  <a:lnTo>
                    <a:pt x="243" y="1019"/>
                  </a:lnTo>
                  <a:lnTo>
                    <a:pt x="243" y="1019"/>
                  </a:lnTo>
                  <a:lnTo>
                    <a:pt x="243" y="1017"/>
                  </a:lnTo>
                  <a:lnTo>
                    <a:pt x="246" y="1019"/>
                  </a:lnTo>
                  <a:lnTo>
                    <a:pt x="246" y="1017"/>
                  </a:lnTo>
                  <a:lnTo>
                    <a:pt x="246" y="1016"/>
                  </a:lnTo>
                  <a:lnTo>
                    <a:pt x="248" y="1016"/>
                  </a:lnTo>
                  <a:lnTo>
                    <a:pt x="249" y="1016"/>
                  </a:lnTo>
                  <a:lnTo>
                    <a:pt x="250" y="1017"/>
                  </a:lnTo>
                  <a:lnTo>
                    <a:pt x="250" y="1017"/>
                  </a:lnTo>
                  <a:lnTo>
                    <a:pt x="250" y="1019"/>
                  </a:lnTo>
                  <a:lnTo>
                    <a:pt x="250" y="1019"/>
                  </a:lnTo>
                  <a:lnTo>
                    <a:pt x="252" y="1019"/>
                  </a:lnTo>
                  <a:lnTo>
                    <a:pt x="253" y="1019"/>
                  </a:lnTo>
                  <a:lnTo>
                    <a:pt x="254" y="1019"/>
                  </a:lnTo>
                  <a:lnTo>
                    <a:pt x="254" y="1017"/>
                  </a:lnTo>
                  <a:lnTo>
                    <a:pt x="254" y="1016"/>
                  </a:lnTo>
                  <a:lnTo>
                    <a:pt x="254" y="1015"/>
                  </a:lnTo>
                  <a:lnTo>
                    <a:pt x="256" y="1013"/>
                  </a:lnTo>
                  <a:lnTo>
                    <a:pt x="256" y="1013"/>
                  </a:lnTo>
                  <a:lnTo>
                    <a:pt x="258" y="1012"/>
                  </a:lnTo>
                  <a:lnTo>
                    <a:pt x="258" y="1013"/>
                  </a:lnTo>
                  <a:lnTo>
                    <a:pt x="258" y="1015"/>
                  </a:lnTo>
                  <a:lnTo>
                    <a:pt x="257" y="1015"/>
                  </a:lnTo>
                  <a:lnTo>
                    <a:pt x="257" y="1016"/>
                  </a:lnTo>
                  <a:lnTo>
                    <a:pt x="257" y="1017"/>
                  </a:lnTo>
                  <a:lnTo>
                    <a:pt x="257" y="1019"/>
                  </a:lnTo>
                  <a:lnTo>
                    <a:pt x="257" y="1020"/>
                  </a:lnTo>
                  <a:lnTo>
                    <a:pt x="258" y="1020"/>
                  </a:lnTo>
                  <a:lnTo>
                    <a:pt x="260" y="1020"/>
                  </a:lnTo>
                  <a:lnTo>
                    <a:pt x="261" y="1019"/>
                  </a:lnTo>
                  <a:lnTo>
                    <a:pt x="262" y="1019"/>
                  </a:lnTo>
                  <a:lnTo>
                    <a:pt x="262" y="1020"/>
                  </a:lnTo>
                  <a:lnTo>
                    <a:pt x="261" y="1020"/>
                  </a:lnTo>
                  <a:lnTo>
                    <a:pt x="261" y="1020"/>
                  </a:lnTo>
                  <a:lnTo>
                    <a:pt x="262" y="1021"/>
                  </a:lnTo>
                  <a:lnTo>
                    <a:pt x="262" y="1021"/>
                  </a:lnTo>
                  <a:lnTo>
                    <a:pt x="264" y="1020"/>
                  </a:lnTo>
                  <a:lnTo>
                    <a:pt x="265" y="1020"/>
                  </a:lnTo>
                  <a:lnTo>
                    <a:pt x="268" y="1017"/>
                  </a:lnTo>
                  <a:lnTo>
                    <a:pt x="268" y="1017"/>
                  </a:lnTo>
                  <a:lnTo>
                    <a:pt x="269" y="1017"/>
                  </a:lnTo>
                  <a:lnTo>
                    <a:pt x="271" y="1017"/>
                  </a:lnTo>
                  <a:lnTo>
                    <a:pt x="272" y="1019"/>
                  </a:lnTo>
                  <a:lnTo>
                    <a:pt x="272" y="1019"/>
                  </a:lnTo>
                  <a:lnTo>
                    <a:pt x="273" y="1019"/>
                  </a:lnTo>
                  <a:lnTo>
                    <a:pt x="273" y="1019"/>
                  </a:lnTo>
                  <a:lnTo>
                    <a:pt x="277" y="1020"/>
                  </a:lnTo>
                  <a:lnTo>
                    <a:pt x="280" y="1020"/>
                  </a:lnTo>
                  <a:lnTo>
                    <a:pt x="282" y="1020"/>
                  </a:lnTo>
                  <a:lnTo>
                    <a:pt x="282" y="1019"/>
                  </a:lnTo>
                  <a:lnTo>
                    <a:pt x="283" y="1019"/>
                  </a:lnTo>
                  <a:lnTo>
                    <a:pt x="284" y="1019"/>
                  </a:lnTo>
                  <a:lnTo>
                    <a:pt x="286" y="1019"/>
                  </a:lnTo>
                  <a:lnTo>
                    <a:pt x="287" y="1019"/>
                  </a:lnTo>
                  <a:lnTo>
                    <a:pt x="287" y="1019"/>
                  </a:lnTo>
                  <a:lnTo>
                    <a:pt x="288" y="1019"/>
                  </a:lnTo>
                  <a:lnTo>
                    <a:pt x="288" y="1017"/>
                  </a:lnTo>
                  <a:lnTo>
                    <a:pt x="290" y="1019"/>
                  </a:lnTo>
                  <a:lnTo>
                    <a:pt x="290" y="1020"/>
                  </a:lnTo>
                  <a:lnTo>
                    <a:pt x="290" y="1020"/>
                  </a:lnTo>
                  <a:lnTo>
                    <a:pt x="290" y="1021"/>
                  </a:lnTo>
                  <a:lnTo>
                    <a:pt x="288" y="1023"/>
                  </a:lnTo>
                  <a:lnTo>
                    <a:pt x="287" y="1021"/>
                  </a:lnTo>
                  <a:lnTo>
                    <a:pt x="286" y="1021"/>
                  </a:lnTo>
                  <a:lnTo>
                    <a:pt x="286" y="1020"/>
                  </a:lnTo>
                  <a:lnTo>
                    <a:pt x="283" y="1021"/>
                  </a:lnTo>
                  <a:lnTo>
                    <a:pt x="282" y="1021"/>
                  </a:lnTo>
                  <a:lnTo>
                    <a:pt x="279" y="1026"/>
                  </a:lnTo>
                  <a:lnTo>
                    <a:pt x="277" y="1024"/>
                  </a:lnTo>
                  <a:lnTo>
                    <a:pt x="277" y="1024"/>
                  </a:lnTo>
                  <a:lnTo>
                    <a:pt x="276" y="1024"/>
                  </a:lnTo>
                  <a:lnTo>
                    <a:pt x="276" y="1024"/>
                  </a:lnTo>
                  <a:lnTo>
                    <a:pt x="276" y="1024"/>
                  </a:lnTo>
                  <a:lnTo>
                    <a:pt x="275" y="1024"/>
                  </a:lnTo>
                  <a:lnTo>
                    <a:pt x="275" y="1024"/>
                  </a:lnTo>
                  <a:lnTo>
                    <a:pt x="273" y="1023"/>
                  </a:lnTo>
                  <a:lnTo>
                    <a:pt x="272" y="1023"/>
                  </a:lnTo>
                  <a:lnTo>
                    <a:pt x="271" y="1023"/>
                  </a:lnTo>
                  <a:lnTo>
                    <a:pt x="269" y="1023"/>
                  </a:lnTo>
                  <a:lnTo>
                    <a:pt x="269" y="1023"/>
                  </a:lnTo>
                  <a:lnTo>
                    <a:pt x="268" y="1024"/>
                  </a:lnTo>
                  <a:lnTo>
                    <a:pt x="267" y="1026"/>
                  </a:lnTo>
                  <a:lnTo>
                    <a:pt x="267" y="1027"/>
                  </a:lnTo>
                  <a:lnTo>
                    <a:pt x="267" y="1028"/>
                  </a:lnTo>
                  <a:lnTo>
                    <a:pt x="265" y="1030"/>
                  </a:lnTo>
                  <a:lnTo>
                    <a:pt x="265" y="1030"/>
                  </a:lnTo>
                  <a:lnTo>
                    <a:pt x="265" y="1031"/>
                  </a:lnTo>
                  <a:lnTo>
                    <a:pt x="265" y="1032"/>
                  </a:lnTo>
                  <a:lnTo>
                    <a:pt x="265" y="1032"/>
                  </a:lnTo>
                  <a:lnTo>
                    <a:pt x="265" y="1034"/>
                  </a:lnTo>
                  <a:lnTo>
                    <a:pt x="264" y="1036"/>
                  </a:lnTo>
                  <a:lnTo>
                    <a:pt x="264" y="1038"/>
                  </a:lnTo>
                  <a:lnTo>
                    <a:pt x="264" y="1038"/>
                  </a:lnTo>
                  <a:lnTo>
                    <a:pt x="267" y="1041"/>
                  </a:lnTo>
                  <a:lnTo>
                    <a:pt x="267" y="1042"/>
                  </a:lnTo>
                  <a:lnTo>
                    <a:pt x="268" y="1042"/>
                  </a:lnTo>
                  <a:lnTo>
                    <a:pt x="269" y="1041"/>
                  </a:lnTo>
                  <a:lnTo>
                    <a:pt x="271" y="1039"/>
                  </a:lnTo>
                  <a:lnTo>
                    <a:pt x="271" y="1039"/>
                  </a:lnTo>
                  <a:lnTo>
                    <a:pt x="272" y="1038"/>
                  </a:lnTo>
                  <a:lnTo>
                    <a:pt x="276" y="1038"/>
                  </a:lnTo>
                  <a:lnTo>
                    <a:pt x="276" y="1038"/>
                  </a:lnTo>
                  <a:lnTo>
                    <a:pt x="276" y="1038"/>
                  </a:lnTo>
                  <a:lnTo>
                    <a:pt x="276" y="1036"/>
                  </a:lnTo>
                  <a:lnTo>
                    <a:pt x="276" y="1036"/>
                  </a:lnTo>
                  <a:lnTo>
                    <a:pt x="277" y="1036"/>
                  </a:lnTo>
                  <a:lnTo>
                    <a:pt x="277" y="1036"/>
                  </a:lnTo>
                  <a:lnTo>
                    <a:pt x="277" y="1036"/>
                  </a:lnTo>
                  <a:lnTo>
                    <a:pt x="279" y="1036"/>
                  </a:lnTo>
                  <a:lnTo>
                    <a:pt x="279" y="1036"/>
                  </a:lnTo>
                  <a:lnTo>
                    <a:pt x="277" y="1036"/>
                  </a:lnTo>
                  <a:lnTo>
                    <a:pt x="276" y="1038"/>
                  </a:lnTo>
                  <a:lnTo>
                    <a:pt x="276" y="1039"/>
                  </a:lnTo>
                  <a:lnTo>
                    <a:pt x="276" y="1041"/>
                  </a:lnTo>
                  <a:lnTo>
                    <a:pt x="273" y="1039"/>
                  </a:lnTo>
                  <a:lnTo>
                    <a:pt x="272" y="1041"/>
                  </a:lnTo>
                  <a:lnTo>
                    <a:pt x="271" y="1041"/>
                  </a:lnTo>
                  <a:lnTo>
                    <a:pt x="271" y="1043"/>
                  </a:lnTo>
                  <a:lnTo>
                    <a:pt x="269" y="1045"/>
                  </a:lnTo>
                  <a:lnTo>
                    <a:pt x="268" y="1046"/>
                  </a:lnTo>
                  <a:lnTo>
                    <a:pt x="268" y="1046"/>
                  </a:lnTo>
                  <a:lnTo>
                    <a:pt x="268" y="1050"/>
                  </a:lnTo>
                  <a:lnTo>
                    <a:pt x="267" y="1051"/>
                  </a:lnTo>
                  <a:lnTo>
                    <a:pt x="267" y="1054"/>
                  </a:lnTo>
                  <a:lnTo>
                    <a:pt x="265" y="1055"/>
                  </a:lnTo>
                  <a:lnTo>
                    <a:pt x="267" y="1057"/>
                  </a:lnTo>
                  <a:lnTo>
                    <a:pt x="267" y="1057"/>
                  </a:lnTo>
                  <a:lnTo>
                    <a:pt x="268" y="1057"/>
                  </a:lnTo>
                  <a:lnTo>
                    <a:pt x="271" y="1057"/>
                  </a:lnTo>
                  <a:lnTo>
                    <a:pt x="272" y="1057"/>
                  </a:lnTo>
                  <a:lnTo>
                    <a:pt x="273" y="1057"/>
                  </a:lnTo>
                  <a:lnTo>
                    <a:pt x="275" y="1057"/>
                  </a:lnTo>
                  <a:lnTo>
                    <a:pt x="279" y="1055"/>
                  </a:lnTo>
                  <a:lnTo>
                    <a:pt x="280" y="1057"/>
                  </a:lnTo>
                  <a:lnTo>
                    <a:pt x="282" y="1057"/>
                  </a:lnTo>
                  <a:lnTo>
                    <a:pt x="283" y="1057"/>
                  </a:lnTo>
                  <a:lnTo>
                    <a:pt x="284" y="1055"/>
                  </a:lnTo>
                  <a:lnTo>
                    <a:pt x="286" y="1055"/>
                  </a:lnTo>
                  <a:lnTo>
                    <a:pt x="287" y="1055"/>
                  </a:lnTo>
                  <a:lnTo>
                    <a:pt x="290" y="1057"/>
                  </a:lnTo>
                  <a:lnTo>
                    <a:pt x="291" y="1055"/>
                  </a:lnTo>
                  <a:lnTo>
                    <a:pt x="294" y="1054"/>
                  </a:lnTo>
                  <a:lnTo>
                    <a:pt x="295" y="1054"/>
                  </a:lnTo>
                  <a:lnTo>
                    <a:pt x="295" y="1054"/>
                  </a:lnTo>
                  <a:lnTo>
                    <a:pt x="296" y="1053"/>
                  </a:lnTo>
                  <a:lnTo>
                    <a:pt x="296" y="1053"/>
                  </a:lnTo>
                  <a:lnTo>
                    <a:pt x="299" y="1053"/>
                  </a:lnTo>
                  <a:lnTo>
                    <a:pt x="302" y="1051"/>
                  </a:lnTo>
                  <a:lnTo>
                    <a:pt x="302" y="1051"/>
                  </a:lnTo>
                  <a:lnTo>
                    <a:pt x="302" y="1051"/>
                  </a:lnTo>
                  <a:lnTo>
                    <a:pt x="302" y="1053"/>
                  </a:lnTo>
                  <a:lnTo>
                    <a:pt x="302" y="1053"/>
                  </a:lnTo>
                  <a:lnTo>
                    <a:pt x="301" y="1053"/>
                  </a:lnTo>
                  <a:lnTo>
                    <a:pt x="299" y="1053"/>
                  </a:lnTo>
                  <a:lnTo>
                    <a:pt x="295" y="1055"/>
                  </a:lnTo>
                  <a:lnTo>
                    <a:pt x="292" y="1057"/>
                  </a:lnTo>
                  <a:lnTo>
                    <a:pt x="291" y="1058"/>
                  </a:lnTo>
                  <a:lnTo>
                    <a:pt x="287" y="1060"/>
                  </a:lnTo>
                  <a:lnTo>
                    <a:pt x="287" y="1060"/>
                  </a:lnTo>
                  <a:lnTo>
                    <a:pt x="286" y="1060"/>
                  </a:lnTo>
                  <a:lnTo>
                    <a:pt x="284" y="1058"/>
                  </a:lnTo>
                  <a:lnTo>
                    <a:pt x="284" y="1058"/>
                  </a:lnTo>
                  <a:lnTo>
                    <a:pt x="283" y="1060"/>
                  </a:lnTo>
                  <a:lnTo>
                    <a:pt x="282" y="1062"/>
                  </a:lnTo>
                  <a:lnTo>
                    <a:pt x="280" y="1062"/>
                  </a:lnTo>
                  <a:lnTo>
                    <a:pt x="279" y="1064"/>
                  </a:lnTo>
                  <a:lnTo>
                    <a:pt x="277" y="1065"/>
                  </a:lnTo>
                  <a:lnTo>
                    <a:pt x="276" y="1065"/>
                  </a:lnTo>
                  <a:lnTo>
                    <a:pt x="276" y="1065"/>
                  </a:lnTo>
                  <a:lnTo>
                    <a:pt x="273" y="1068"/>
                  </a:lnTo>
                  <a:lnTo>
                    <a:pt x="272" y="1068"/>
                  </a:lnTo>
                  <a:lnTo>
                    <a:pt x="271" y="1069"/>
                  </a:lnTo>
                  <a:lnTo>
                    <a:pt x="269" y="1072"/>
                  </a:lnTo>
                  <a:lnTo>
                    <a:pt x="269" y="1073"/>
                  </a:lnTo>
                  <a:lnTo>
                    <a:pt x="271" y="1073"/>
                  </a:lnTo>
                  <a:lnTo>
                    <a:pt x="275" y="1070"/>
                  </a:lnTo>
                  <a:lnTo>
                    <a:pt x="275" y="1070"/>
                  </a:lnTo>
                  <a:lnTo>
                    <a:pt x="279" y="1069"/>
                  </a:lnTo>
                  <a:lnTo>
                    <a:pt x="279" y="1069"/>
                  </a:lnTo>
                  <a:lnTo>
                    <a:pt x="279" y="1070"/>
                  </a:lnTo>
                  <a:lnTo>
                    <a:pt x="279" y="1070"/>
                  </a:lnTo>
                  <a:lnTo>
                    <a:pt x="277" y="1070"/>
                  </a:lnTo>
                  <a:lnTo>
                    <a:pt x="275" y="1072"/>
                  </a:lnTo>
                  <a:lnTo>
                    <a:pt x="275" y="1073"/>
                  </a:lnTo>
                  <a:lnTo>
                    <a:pt x="272" y="1075"/>
                  </a:lnTo>
                  <a:lnTo>
                    <a:pt x="268" y="1075"/>
                  </a:lnTo>
                  <a:lnTo>
                    <a:pt x="268" y="1076"/>
                  </a:lnTo>
                  <a:lnTo>
                    <a:pt x="268" y="1076"/>
                  </a:lnTo>
                  <a:lnTo>
                    <a:pt x="269" y="1077"/>
                  </a:lnTo>
                  <a:lnTo>
                    <a:pt x="269" y="1077"/>
                  </a:lnTo>
                  <a:lnTo>
                    <a:pt x="272" y="1076"/>
                  </a:lnTo>
                  <a:lnTo>
                    <a:pt x="272" y="1076"/>
                  </a:lnTo>
                  <a:lnTo>
                    <a:pt x="273" y="1077"/>
                  </a:lnTo>
                  <a:lnTo>
                    <a:pt x="272" y="1077"/>
                  </a:lnTo>
                  <a:lnTo>
                    <a:pt x="271" y="1077"/>
                  </a:lnTo>
                  <a:lnTo>
                    <a:pt x="269" y="1077"/>
                  </a:lnTo>
                  <a:lnTo>
                    <a:pt x="269" y="1079"/>
                  </a:lnTo>
                  <a:lnTo>
                    <a:pt x="269" y="1079"/>
                  </a:lnTo>
                  <a:lnTo>
                    <a:pt x="271" y="1080"/>
                  </a:lnTo>
                  <a:lnTo>
                    <a:pt x="271" y="1083"/>
                  </a:lnTo>
                  <a:lnTo>
                    <a:pt x="271" y="1083"/>
                  </a:lnTo>
                  <a:lnTo>
                    <a:pt x="271" y="1084"/>
                  </a:lnTo>
                  <a:lnTo>
                    <a:pt x="272" y="1084"/>
                  </a:lnTo>
                  <a:lnTo>
                    <a:pt x="273" y="1083"/>
                  </a:lnTo>
                  <a:lnTo>
                    <a:pt x="273" y="1084"/>
                  </a:lnTo>
                  <a:lnTo>
                    <a:pt x="273" y="1084"/>
                  </a:lnTo>
                  <a:lnTo>
                    <a:pt x="275" y="1085"/>
                  </a:lnTo>
                  <a:lnTo>
                    <a:pt x="275" y="1085"/>
                  </a:lnTo>
                  <a:lnTo>
                    <a:pt x="276" y="1085"/>
                  </a:lnTo>
                  <a:lnTo>
                    <a:pt x="277" y="1087"/>
                  </a:lnTo>
                  <a:lnTo>
                    <a:pt x="279" y="1087"/>
                  </a:lnTo>
                  <a:lnTo>
                    <a:pt x="277" y="1087"/>
                  </a:lnTo>
                  <a:lnTo>
                    <a:pt x="277" y="1088"/>
                  </a:lnTo>
                  <a:lnTo>
                    <a:pt x="276" y="1088"/>
                  </a:lnTo>
                  <a:lnTo>
                    <a:pt x="272" y="1091"/>
                  </a:lnTo>
                  <a:lnTo>
                    <a:pt x="271" y="1092"/>
                  </a:lnTo>
                  <a:lnTo>
                    <a:pt x="271" y="1094"/>
                  </a:lnTo>
                  <a:lnTo>
                    <a:pt x="272" y="1095"/>
                  </a:lnTo>
                  <a:lnTo>
                    <a:pt x="272" y="1095"/>
                  </a:lnTo>
                  <a:lnTo>
                    <a:pt x="273" y="1094"/>
                  </a:lnTo>
                  <a:lnTo>
                    <a:pt x="275" y="1094"/>
                  </a:lnTo>
                  <a:lnTo>
                    <a:pt x="275" y="1094"/>
                  </a:lnTo>
                  <a:lnTo>
                    <a:pt x="275" y="1092"/>
                  </a:lnTo>
                  <a:lnTo>
                    <a:pt x="275" y="1091"/>
                  </a:lnTo>
                  <a:lnTo>
                    <a:pt x="275" y="1091"/>
                  </a:lnTo>
                  <a:lnTo>
                    <a:pt x="275" y="1091"/>
                  </a:lnTo>
                  <a:lnTo>
                    <a:pt x="275" y="1089"/>
                  </a:lnTo>
                  <a:lnTo>
                    <a:pt x="276" y="1089"/>
                  </a:lnTo>
                  <a:lnTo>
                    <a:pt x="277" y="1089"/>
                  </a:lnTo>
                  <a:lnTo>
                    <a:pt x="277" y="1091"/>
                  </a:lnTo>
                  <a:lnTo>
                    <a:pt x="277" y="1092"/>
                  </a:lnTo>
                  <a:lnTo>
                    <a:pt x="276" y="1094"/>
                  </a:lnTo>
                  <a:lnTo>
                    <a:pt x="276" y="1095"/>
                  </a:lnTo>
                  <a:lnTo>
                    <a:pt x="277" y="1095"/>
                  </a:lnTo>
                  <a:lnTo>
                    <a:pt x="279" y="1094"/>
                  </a:lnTo>
                  <a:lnTo>
                    <a:pt x="279" y="1094"/>
                  </a:lnTo>
                  <a:lnTo>
                    <a:pt x="279" y="1092"/>
                  </a:lnTo>
                  <a:lnTo>
                    <a:pt x="279" y="1092"/>
                  </a:lnTo>
                  <a:lnTo>
                    <a:pt x="279" y="1092"/>
                  </a:lnTo>
                  <a:lnTo>
                    <a:pt x="279" y="1092"/>
                  </a:lnTo>
                  <a:lnTo>
                    <a:pt x="280" y="1094"/>
                  </a:lnTo>
                  <a:lnTo>
                    <a:pt x="282" y="1092"/>
                  </a:lnTo>
                  <a:lnTo>
                    <a:pt x="283" y="1092"/>
                  </a:lnTo>
                  <a:lnTo>
                    <a:pt x="283" y="1092"/>
                  </a:lnTo>
                  <a:lnTo>
                    <a:pt x="286" y="1098"/>
                  </a:lnTo>
                  <a:lnTo>
                    <a:pt x="286" y="1098"/>
                  </a:lnTo>
                  <a:lnTo>
                    <a:pt x="284" y="1098"/>
                  </a:lnTo>
                  <a:lnTo>
                    <a:pt x="282" y="1098"/>
                  </a:lnTo>
                  <a:lnTo>
                    <a:pt x="280" y="1098"/>
                  </a:lnTo>
                  <a:lnTo>
                    <a:pt x="280" y="1099"/>
                  </a:lnTo>
                  <a:lnTo>
                    <a:pt x="282" y="1099"/>
                  </a:lnTo>
                  <a:lnTo>
                    <a:pt x="282" y="1099"/>
                  </a:lnTo>
                  <a:lnTo>
                    <a:pt x="282" y="1099"/>
                  </a:lnTo>
                  <a:lnTo>
                    <a:pt x="283" y="1100"/>
                  </a:lnTo>
                  <a:lnTo>
                    <a:pt x="283" y="1100"/>
                  </a:lnTo>
                  <a:lnTo>
                    <a:pt x="283" y="1100"/>
                  </a:lnTo>
                  <a:lnTo>
                    <a:pt x="284" y="1102"/>
                  </a:lnTo>
                  <a:lnTo>
                    <a:pt x="284" y="1102"/>
                  </a:lnTo>
                  <a:lnTo>
                    <a:pt x="286" y="1102"/>
                  </a:lnTo>
                  <a:lnTo>
                    <a:pt x="287" y="1102"/>
                  </a:lnTo>
                  <a:lnTo>
                    <a:pt x="287" y="1102"/>
                  </a:lnTo>
                  <a:lnTo>
                    <a:pt x="287" y="1103"/>
                  </a:lnTo>
                  <a:lnTo>
                    <a:pt x="286" y="1103"/>
                  </a:lnTo>
                  <a:lnTo>
                    <a:pt x="284" y="1104"/>
                  </a:lnTo>
                  <a:lnTo>
                    <a:pt x="286" y="1107"/>
                  </a:lnTo>
                  <a:lnTo>
                    <a:pt x="286" y="1107"/>
                  </a:lnTo>
                  <a:lnTo>
                    <a:pt x="286" y="1110"/>
                  </a:lnTo>
                  <a:lnTo>
                    <a:pt x="284" y="1110"/>
                  </a:lnTo>
                  <a:lnTo>
                    <a:pt x="287" y="1109"/>
                  </a:lnTo>
                  <a:lnTo>
                    <a:pt x="287" y="1109"/>
                  </a:lnTo>
                  <a:lnTo>
                    <a:pt x="288" y="1109"/>
                  </a:lnTo>
                  <a:lnTo>
                    <a:pt x="288" y="1109"/>
                  </a:lnTo>
                  <a:lnTo>
                    <a:pt x="287" y="1110"/>
                  </a:lnTo>
                  <a:lnTo>
                    <a:pt x="287" y="1111"/>
                  </a:lnTo>
                  <a:lnTo>
                    <a:pt x="287" y="1113"/>
                  </a:lnTo>
                  <a:lnTo>
                    <a:pt x="288" y="1113"/>
                  </a:lnTo>
                  <a:lnTo>
                    <a:pt x="290" y="1111"/>
                  </a:lnTo>
                  <a:lnTo>
                    <a:pt x="290" y="1113"/>
                  </a:lnTo>
                  <a:lnTo>
                    <a:pt x="290" y="1113"/>
                  </a:lnTo>
                  <a:lnTo>
                    <a:pt x="290" y="1113"/>
                  </a:lnTo>
                  <a:lnTo>
                    <a:pt x="290" y="1114"/>
                  </a:lnTo>
                  <a:lnTo>
                    <a:pt x="290" y="1114"/>
                  </a:lnTo>
                  <a:lnTo>
                    <a:pt x="291" y="1114"/>
                  </a:lnTo>
                  <a:lnTo>
                    <a:pt x="291" y="1115"/>
                  </a:lnTo>
                  <a:lnTo>
                    <a:pt x="291" y="1115"/>
                  </a:lnTo>
                  <a:lnTo>
                    <a:pt x="291" y="1115"/>
                  </a:lnTo>
                  <a:lnTo>
                    <a:pt x="288" y="1117"/>
                  </a:lnTo>
                  <a:lnTo>
                    <a:pt x="288" y="1118"/>
                  </a:lnTo>
                  <a:lnTo>
                    <a:pt x="288" y="1119"/>
                  </a:lnTo>
                  <a:lnTo>
                    <a:pt x="288" y="1122"/>
                  </a:lnTo>
                  <a:lnTo>
                    <a:pt x="288" y="1123"/>
                  </a:lnTo>
                  <a:lnTo>
                    <a:pt x="287" y="1123"/>
                  </a:lnTo>
                  <a:lnTo>
                    <a:pt x="287" y="1125"/>
                  </a:lnTo>
                  <a:lnTo>
                    <a:pt x="287" y="1125"/>
                  </a:lnTo>
                  <a:lnTo>
                    <a:pt x="288" y="1126"/>
                  </a:lnTo>
                  <a:lnTo>
                    <a:pt x="288" y="1128"/>
                  </a:lnTo>
                  <a:lnTo>
                    <a:pt x="288" y="1129"/>
                  </a:lnTo>
                  <a:lnTo>
                    <a:pt x="287" y="1130"/>
                  </a:lnTo>
                  <a:lnTo>
                    <a:pt x="287" y="1132"/>
                  </a:lnTo>
                  <a:lnTo>
                    <a:pt x="286" y="1134"/>
                  </a:lnTo>
                  <a:lnTo>
                    <a:pt x="284" y="1134"/>
                  </a:lnTo>
                  <a:lnTo>
                    <a:pt x="284" y="1136"/>
                  </a:lnTo>
                  <a:lnTo>
                    <a:pt x="284" y="1137"/>
                  </a:lnTo>
                  <a:lnTo>
                    <a:pt x="283" y="1140"/>
                  </a:lnTo>
                  <a:lnTo>
                    <a:pt x="283" y="1140"/>
                  </a:lnTo>
                  <a:lnTo>
                    <a:pt x="283" y="1140"/>
                  </a:lnTo>
                  <a:lnTo>
                    <a:pt x="283" y="1140"/>
                  </a:lnTo>
                  <a:lnTo>
                    <a:pt x="282" y="1141"/>
                  </a:lnTo>
                  <a:lnTo>
                    <a:pt x="282" y="1141"/>
                  </a:lnTo>
                  <a:lnTo>
                    <a:pt x="282" y="1141"/>
                  </a:lnTo>
                  <a:lnTo>
                    <a:pt x="282" y="1143"/>
                  </a:lnTo>
                  <a:lnTo>
                    <a:pt x="280" y="1144"/>
                  </a:lnTo>
                  <a:lnTo>
                    <a:pt x="280" y="1145"/>
                  </a:lnTo>
                  <a:lnTo>
                    <a:pt x="279" y="1145"/>
                  </a:lnTo>
                  <a:lnTo>
                    <a:pt x="279" y="1148"/>
                  </a:lnTo>
                  <a:lnTo>
                    <a:pt x="279" y="1148"/>
                  </a:lnTo>
                  <a:lnTo>
                    <a:pt x="279" y="1149"/>
                  </a:lnTo>
                  <a:lnTo>
                    <a:pt x="279" y="1149"/>
                  </a:lnTo>
                  <a:lnTo>
                    <a:pt x="279" y="1149"/>
                  </a:lnTo>
                  <a:lnTo>
                    <a:pt x="279" y="1149"/>
                  </a:lnTo>
                  <a:lnTo>
                    <a:pt x="280" y="1149"/>
                  </a:lnTo>
                  <a:lnTo>
                    <a:pt x="279" y="1151"/>
                  </a:lnTo>
                  <a:lnTo>
                    <a:pt x="279" y="1152"/>
                  </a:lnTo>
                  <a:lnTo>
                    <a:pt x="279" y="1152"/>
                  </a:lnTo>
                  <a:lnTo>
                    <a:pt x="277" y="1155"/>
                  </a:lnTo>
                  <a:lnTo>
                    <a:pt x="277" y="1159"/>
                  </a:lnTo>
                  <a:lnTo>
                    <a:pt x="276" y="1159"/>
                  </a:lnTo>
                  <a:lnTo>
                    <a:pt x="276" y="1159"/>
                  </a:lnTo>
                  <a:lnTo>
                    <a:pt x="276" y="1163"/>
                  </a:lnTo>
                  <a:lnTo>
                    <a:pt x="276" y="1164"/>
                  </a:lnTo>
                  <a:lnTo>
                    <a:pt x="276" y="1164"/>
                  </a:lnTo>
                  <a:lnTo>
                    <a:pt x="275" y="1166"/>
                  </a:lnTo>
                  <a:lnTo>
                    <a:pt x="275" y="1167"/>
                  </a:lnTo>
                  <a:lnTo>
                    <a:pt x="275" y="1167"/>
                  </a:lnTo>
                  <a:lnTo>
                    <a:pt x="273" y="1167"/>
                  </a:lnTo>
                  <a:lnTo>
                    <a:pt x="275" y="1168"/>
                  </a:lnTo>
                  <a:lnTo>
                    <a:pt x="273" y="1171"/>
                  </a:lnTo>
                  <a:lnTo>
                    <a:pt x="273" y="1172"/>
                  </a:lnTo>
                  <a:lnTo>
                    <a:pt x="273" y="1172"/>
                  </a:lnTo>
                  <a:lnTo>
                    <a:pt x="273" y="1174"/>
                  </a:lnTo>
                  <a:lnTo>
                    <a:pt x="275" y="1175"/>
                  </a:lnTo>
                  <a:lnTo>
                    <a:pt x="275" y="1177"/>
                  </a:lnTo>
                  <a:lnTo>
                    <a:pt x="275" y="1179"/>
                  </a:lnTo>
                  <a:lnTo>
                    <a:pt x="275" y="1179"/>
                  </a:lnTo>
                  <a:lnTo>
                    <a:pt x="276" y="1179"/>
                  </a:lnTo>
                  <a:lnTo>
                    <a:pt x="277" y="1177"/>
                  </a:lnTo>
                  <a:lnTo>
                    <a:pt x="279" y="1178"/>
                  </a:lnTo>
                  <a:lnTo>
                    <a:pt x="279" y="1178"/>
                  </a:lnTo>
                  <a:lnTo>
                    <a:pt x="279" y="1179"/>
                  </a:lnTo>
                  <a:lnTo>
                    <a:pt x="277" y="1179"/>
                  </a:lnTo>
                  <a:lnTo>
                    <a:pt x="277" y="1179"/>
                  </a:lnTo>
                  <a:lnTo>
                    <a:pt x="277" y="1179"/>
                  </a:lnTo>
                  <a:lnTo>
                    <a:pt x="277" y="1179"/>
                  </a:lnTo>
                  <a:lnTo>
                    <a:pt x="277" y="1181"/>
                  </a:lnTo>
                  <a:lnTo>
                    <a:pt x="277" y="1182"/>
                  </a:lnTo>
                  <a:lnTo>
                    <a:pt x="277" y="1182"/>
                  </a:lnTo>
                  <a:lnTo>
                    <a:pt x="276" y="1183"/>
                  </a:lnTo>
                  <a:lnTo>
                    <a:pt x="276" y="1182"/>
                  </a:lnTo>
                  <a:lnTo>
                    <a:pt x="276" y="1182"/>
                  </a:lnTo>
                  <a:lnTo>
                    <a:pt x="276" y="1182"/>
                  </a:lnTo>
                  <a:lnTo>
                    <a:pt x="275" y="1181"/>
                  </a:lnTo>
                  <a:lnTo>
                    <a:pt x="276" y="1186"/>
                  </a:lnTo>
                  <a:lnTo>
                    <a:pt x="277" y="1189"/>
                  </a:lnTo>
                  <a:lnTo>
                    <a:pt x="277" y="1190"/>
                  </a:lnTo>
                  <a:lnTo>
                    <a:pt x="277" y="1193"/>
                  </a:lnTo>
                  <a:lnTo>
                    <a:pt x="279" y="1194"/>
                  </a:lnTo>
                  <a:lnTo>
                    <a:pt x="279" y="1194"/>
                  </a:lnTo>
                  <a:lnTo>
                    <a:pt x="280" y="1194"/>
                  </a:lnTo>
                  <a:lnTo>
                    <a:pt x="279" y="1194"/>
                  </a:lnTo>
                  <a:lnTo>
                    <a:pt x="279" y="1193"/>
                  </a:lnTo>
                  <a:lnTo>
                    <a:pt x="279" y="1193"/>
                  </a:lnTo>
                  <a:lnTo>
                    <a:pt x="279" y="1191"/>
                  </a:lnTo>
                  <a:lnTo>
                    <a:pt x="279" y="1191"/>
                  </a:lnTo>
                  <a:lnTo>
                    <a:pt x="279" y="1191"/>
                  </a:lnTo>
                  <a:lnTo>
                    <a:pt x="279" y="1190"/>
                  </a:lnTo>
                  <a:lnTo>
                    <a:pt x="279" y="1190"/>
                  </a:lnTo>
                  <a:lnTo>
                    <a:pt x="280" y="1190"/>
                  </a:lnTo>
                  <a:lnTo>
                    <a:pt x="280" y="1191"/>
                  </a:lnTo>
                  <a:lnTo>
                    <a:pt x="280" y="1191"/>
                  </a:lnTo>
                  <a:lnTo>
                    <a:pt x="280" y="1193"/>
                  </a:lnTo>
                  <a:lnTo>
                    <a:pt x="282" y="1193"/>
                  </a:lnTo>
                  <a:lnTo>
                    <a:pt x="282" y="1193"/>
                  </a:lnTo>
                  <a:lnTo>
                    <a:pt x="282" y="1194"/>
                  </a:lnTo>
                  <a:lnTo>
                    <a:pt x="283" y="1193"/>
                  </a:lnTo>
                  <a:lnTo>
                    <a:pt x="284" y="1193"/>
                  </a:lnTo>
                  <a:lnTo>
                    <a:pt x="286" y="1193"/>
                  </a:lnTo>
                  <a:lnTo>
                    <a:pt x="287" y="1193"/>
                  </a:lnTo>
                  <a:lnTo>
                    <a:pt x="280" y="1196"/>
                  </a:lnTo>
                  <a:lnTo>
                    <a:pt x="279" y="1197"/>
                  </a:lnTo>
                  <a:lnTo>
                    <a:pt x="279" y="1197"/>
                  </a:lnTo>
                  <a:lnTo>
                    <a:pt x="279" y="1198"/>
                  </a:lnTo>
                  <a:lnTo>
                    <a:pt x="280" y="1202"/>
                  </a:lnTo>
                  <a:lnTo>
                    <a:pt x="280" y="1202"/>
                  </a:lnTo>
                  <a:lnTo>
                    <a:pt x="282" y="1205"/>
                  </a:lnTo>
                  <a:lnTo>
                    <a:pt x="283" y="1206"/>
                  </a:lnTo>
                  <a:lnTo>
                    <a:pt x="283" y="1206"/>
                  </a:lnTo>
                  <a:lnTo>
                    <a:pt x="284" y="1205"/>
                  </a:lnTo>
                  <a:lnTo>
                    <a:pt x="286" y="1205"/>
                  </a:lnTo>
                  <a:lnTo>
                    <a:pt x="287" y="1206"/>
                  </a:lnTo>
                  <a:lnTo>
                    <a:pt x="288" y="1208"/>
                  </a:lnTo>
                  <a:lnTo>
                    <a:pt x="290" y="1208"/>
                  </a:lnTo>
                  <a:lnTo>
                    <a:pt x="292" y="1208"/>
                  </a:lnTo>
                  <a:lnTo>
                    <a:pt x="294" y="1208"/>
                  </a:lnTo>
                  <a:lnTo>
                    <a:pt x="294" y="1209"/>
                  </a:lnTo>
                  <a:lnTo>
                    <a:pt x="295" y="1209"/>
                  </a:lnTo>
                  <a:lnTo>
                    <a:pt x="295" y="1211"/>
                  </a:lnTo>
                  <a:lnTo>
                    <a:pt x="296" y="1211"/>
                  </a:lnTo>
                  <a:lnTo>
                    <a:pt x="296" y="1212"/>
                  </a:lnTo>
                  <a:lnTo>
                    <a:pt x="296" y="1212"/>
                  </a:lnTo>
                  <a:lnTo>
                    <a:pt x="298" y="1213"/>
                  </a:lnTo>
                  <a:lnTo>
                    <a:pt x="296" y="1213"/>
                  </a:lnTo>
                  <a:lnTo>
                    <a:pt x="295" y="1213"/>
                  </a:lnTo>
                  <a:lnTo>
                    <a:pt x="294" y="1209"/>
                  </a:lnTo>
                  <a:lnTo>
                    <a:pt x="292" y="1208"/>
                  </a:lnTo>
                  <a:lnTo>
                    <a:pt x="292" y="1208"/>
                  </a:lnTo>
                  <a:lnTo>
                    <a:pt x="291" y="1209"/>
                  </a:lnTo>
                  <a:lnTo>
                    <a:pt x="290" y="1209"/>
                  </a:lnTo>
                  <a:lnTo>
                    <a:pt x="288" y="1209"/>
                  </a:lnTo>
                  <a:lnTo>
                    <a:pt x="287" y="1208"/>
                  </a:lnTo>
                  <a:lnTo>
                    <a:pt x="286" y="1206"/>
                  </a:lnTo>
                  <a:lnTo>
                    <a:pt x="284" y="1206"/>
                  </a:lnTo>
                  <a:lnTo>
                    <a:pt x="282" y="1206"/>
                  </a:lnTo>
                  <a:lnTo>
                    <a:pt x="280" y="1208"/>
                  </a:lnTo>
                  <a:lnTo>
                    <a:pt x="280" y="1211"/>
                  </a:lnTo>
                  <a:lnTo>
                    <a:pt x="280" y="1215"/>
                  </a:lnTo>
                  <a:lnTo>
                    <a:pt x="282" y="1213"/>
                  </a:lnTo>
                  <a:lnTo>
                    <a:pt x="283" y="1212"/>
                  </a:lnTo>
                  <a:lnTo>
                    <a:pt x="283" y="1211"/>
                  </a:lnTo>
                  <a:lnTo>
                    <a:pt x="284" y="1211"/>
                  </a:lnTo>
                  <a:lnTo>
                    <a:pt x="283" y="1212"/>
                  </a:lnTo>
                  <a:lnTo>
                    <a:pt x="283" y="1213"/>
                  </a:lnTo>
                  <a:lnTo>
                    <a:pt x="282" y="1216"/>
                  </a:lnTo>
                  <a:lnTo>
                    <a:pt x="282" y="1217"/>
                  </a:lnTo>
                  <a:lnTo>
                    <a:pt x="282" y="1217"/>
                  </a:lnTo>
                  <a:lnTo>
                    <a:pt x="282" y="1217"/>
                  </a:lnTo>
                  <a:lnTo>
                    <a:pt x="282" y="1217"/>
                  </a:lnTo>
                  <a:lnTo>
                    <a:pt x="283" y="1216"/>
                  </a:lnTo>
                  <a:lnTo>
                    <a:pt x="283" y="1216"/>
                  </a:lnTo>
                  <a:lnTo>
                    <a:pt x="283" y="1216"/>
                  </a:lnTo>
                  <a:lnTo>
                    <a:pt x="284" y="1216"/>
                  </a:lnTo>
                  <a:lnTo>
                    <a:pt x="284" y="1216"/>
                  </a:lnTo>
                  <a:lnTo>
                    <a:pt x="283" y="1217"/>
                  </a:lnTo>
                  <a:lnTo>
                    <a:pt x="283" y="1217"/>
                  </a:lnTo>
                  <a:lnTo>
                    <a:pt x="283" y="1219"/>
                  </a:lnTo>
                  <a:lnTo>
                    <a:pt x="283" y="1219"/>
                  </a:lnTo>
                  <a:lnTo>
                    <a:pt x="284" y="1220"/>
                  </a:lnTo>
                  <a:lnTo>
                    <a:pt x="283" y="1221"/>
                  </a:lnTo>
                  <a:lnTo>
                    <a:pt x="283" y="1223"/>
                  </a:lnTo>
                  <a:lnTo>
                    <a:pt x="283" y="1223"/>
                  </a:lnTo>
                  <a:lnTo>
                    <a:pt x="284" y="1224"/>
                  </a:lnTo>
                  <a:lnTo>
                    <a:pt x="283" y="1224"/>
                  </a:lnTo>
                  <a:lnTo>
                    <a:pt x="283" y="1224"/>
                  </a:lnTo>
                  <a:lnTo>
                    <a:pt x="283" y="1224"/>
                  </a:lnTo>
                  <a:lnTo>
                    <a:pt x="283" y="1224"/>
                  </a:lnTo>
                  <a:lnTo>
                    <a:pt x="283" y="1225"/>
                  </a:lnTo>
                  <a:lnTo>
                    <a:pt x="283" y="1227"/>
                  </a:lnTo>
                  <a:lnTo>
                    <a:pt x="282" y="1228"/>
                  </a:lnTo>
                  <a:lnTo>
                    <a:pt x="280" y="1230"/>
                  </a:lnTo>
                  <a:lnTo>
                    <a:pt x="280" y="1230"/>
                  </a:lnTo>
                  <a:lnTo>
                    <a:pt x="280" y="1231"/>
                  </a:lnTo>
                  <a:lnTo>
                    <a:pt x="282" y="1230"/>
                  </a:lnTo>
                  <a:lnTo>
                    <a:pt x="282" y="1230"/>
                  </a:lnTo>
                  <a:lnTo>
                    <a:pt x="282" y="1230"/>
                  </a:lnTo>
                  <a:lnTo>
                    <a:pt x="283" y="1230"/>
                  </a:lnTo>
                  <a:lnTo>
                    <a:pt x="283" y="1231"/>
                  </a:lnTo>
                  <a:lnTo>
                    <a:pt x="283" y="1231"/>
                  </a:lnTo>
                  <a:lnTo>
                    <a:pt x="283" y="1232"/>
                  </a:lnTo>
                  <a:lnTo>
                    <a:pt x="283" y="1232"/>
                  </a:lnTo>
                  <a:lnTo>
                    <a:pt x="283" y="1234"/>
                  </a:lnTo>
                  <a:lnTo>
                    <a:pt x="283" y="1232"/>
                  </a:lnTo>
                  <a:lnTo>
                    <a:pt x="284" y="1232"/>
                  </a:lnTo>
                  <a:lnTo>
                    <a:pt x="284" y="1230"/>
                  </a:lnTo>
                  <a:lnTo>
                    <a:pt x="286" y="1228"/>
                  </a:lnTo>
                  <a:lnTo>
                    <a:pt x="287" y="1225"/>
                  </a:lnTo>
                  <a:lnTo>
                    <a:pt x="287" y="1225"/>
                  </a:lnTo>
                  <a:lnTo>
                    <a:pt x="288" y="1227"/>
                  </a:lnTo>
                  <a:lnTo>
                    <a:pt x="288" y="1227"/>
                  </a:lnTo>
                  <a:lnTo>
                    <a:pt x="290" y="1224"/>
                  </a:lnTo>
                  <a:lnTo>
                    <a:pt x="291" y="1223"/>
                  </a:lnTo>
                  <a:lnTo>
                    <a:pt x="290" y="1223"/>
                  </a:lnTo>
                  <a:lnTo>
                    <a:pt x="290" y="1221"/>
                  </a:lnTo>
                  <a:lnTo>
                    <a:pt x="291" y="1220"/>
                  </a:lnTo>
                  <a:lnTo>
                    <a:pt x="291" y="1219"/>
                  </a:lnTo>
                  <a:lnTo>
                    <a:pt x="292" y="1216"/>
                  </a:lnTo>
                  <a:lnTo>
                    <a:pt x="292" y="1216"/>
                  </a:lnTo>
                  <a:lnTo>
                    <a:pt x="292" y="1221"/>
                  </a:lnTo>
                  <a:lnTo>
                    <a:pt x="292" y="1221"/>
                  </a:lnTo>
                  <a:lnTo>
                    <a:pt x="294" y="1223"/>
                  </a:lnTo>
                  <a:lnTo>
                    <a:pt x="294" y="1223"/>
                  </a:lnTo>
                  <a:lnTo>
                    <a:pt x="294" y="1224"/>
                  </a:lnTo>
                  <a:lnTo>
                    <a:pt x="294" y="1224"/>
                  </a:lnTo>
                  <a:lnTo>
                    <a:pt x="294" y="1227"/>
                  </a:lnTo>
                  <a:lnTo>
                    <a:pt x="294" y="1227"/>
                  </a:lnTo>
                  <a:lnTo>
                    <a:pt x="295" y="1227"/>
                  </a:lnTo>
                  <a:lnTo>
                    <a:pt x="296" y="1225"/>
                  </a:lnTo>
                  <a:lnTo>
                    <a:pt x="298" y="1225"/>
                  </a:lnTo>
                  <a:lnTo>
                    <a:pt x="296" y="1227"/>
                  </a:lnTo>
                  <a:lnTo>
                    <a:pt x="296" y="1227"/>
                  </a:lnTo>
                  <a:lnTo>
                    <a:pt x="294" y="1228"/>
                  </a:lnTo>
                  <a:lnTo>
                    <a:pt x="292" y="1228"/>
                  </a:lnTo>
                  <a:lnTo>
                    <a:pt x="291" y="1228"/>
                  </a:lnTo>
                  <a:lnTo>
                    <a:pt x="291" y="1230"/>
                  </a:lnTo>
                  <a:lnTo>
                    <a:pt x="294" y="1230"/>
                  </a:lnTo>
                  <a:lnTo>
                    <a:pt x="292" y="1230"/>
                  </a:lnTo>
                  <a:lnTo>
                    <a:pt x="292" y="1230"/>
                  </a:lnTo>
                  <a:lnTo>
                    <a:pt x="291" y="1230"/>
                  </a:lnTo>
                  <a:lnTo>
                    <a:pt x="291" y="1230"/>
                  </a:lnTo>
                  <a:lnTo>
                    <a:pt x="291" y="1232"/>
                  </a:lnTo>
                  <a:lnTo>
                    <a:pt x="290" y="1232"/>
                  </a:lnTo>
                  <a:lnTo>
                    <a:pt x="290" y="1232"/>
                  </a:lnTo>
                  <a:lnTo>
                    <a:pt x="288" y="1234"/>
                  </a:lnTo>
                  <a:lnTo>
                    <a:pt x="290" y="1235"/>
                  </a:lnTo>
                  <a:lnTo>
                    <a:pt x="291" y="1236"/>
                  </a:lnTo>
                  <a:lnTo>
                    <a:pt x="292" y="1235"/>
                  </a:lnTo>
                  <a:lnTo>
                    <a:pt x="292" y="1235"/>
                  </a:lnTo>
                  <a:lnTo>
                    <a:pt x="292" y="1235"/>
                  </a:lnTo>
                  <a:lnTo>
                    <a:pt x="292" y="1235"/>
                  </a:lnTo>
                  <a:lnTo>
                    <a:pt x="292" y="1235"/>
                  </a:lnTo>
                  <a:lnTo>
                    <a:pt x="294" y="1235"/>
                  </a:lnTo>
                  <a:lnTo>
                    <a:pt x="294" y="1235"/>
                  </a:lnTo>
                  <a:lnTo>
                    <a:pt x="292" y="1236"/>
                  </a:lnTo>
                  <a:lnTo>
                    <a:pt x="292" y="1236"/>
                  </a:lnTo>
                  <a:lnTo>
                    <a:pt x="294" y="1238"/>
                  </a:lnTo>
                  <a:lnTo>
                    <a:pt x="294" y="1238"/>
                  </a:lnTo>
                  <a:lnTo>
                    <a:pt x="295" y="1239"/>
                  </a:lnTo>
                  <a:lnTo>
                    <a:pt x="295" y="1239"/>
                  </a:lnTo>
                  <a:lnTo>
                    <a:pt x="294" y="1240"/>
                  </a:lnTo>
                  <a:lnTo>
                    <a:pt x="294" y="1242"/>
                  </a:lnTo>
                  <a:lnTo>
                    <a:pt x="294" y="1243"/>
                  </a:lnTo>
                  <a:lnTo>
                    <a:pt x="294" y="1243"/>
                  </a:lnTo>
                  <a:lnTo>
                    <a:pt x="292" y="1243"/>
                  </a:lnTo>
                  <a:lnTo>
                    <a:pt x="292" y="1242"/>
                  </a:lnTo>
                  <a:lnTo>
                    <a:pt x="292" y="1240"/>
                  </a:lnTo>
                  <a:lnTo>
                    <a:pt x="291" y="1238"/>
                  </a:lnTo>
                  <a:lnTo>
                    <a:pt x="290" y="1238"/>
                  </a:lnTo>
                  <a:lnTo>
                    <a:pt x="290" y="1239"/>
                  </a:lnTo>
                  <a:lnTo>
                    <a:pt x="288" y="1239"/>
                  </a:lnTo>
                  <a:lnTo>
                    <a:pt x="287" y="1239"/>
                  </a:lnTo>
                  <a:lnTo>
                    <a:pt x="287" y="1239"/>
                  </a:lnTo>
                  <a:lnTo>
                    <a:pt x="286" y="1239"/>
                  </a:lnTo>
                  <a:lnTo>
                    <a:pt x="286" y="1240"/>
                  </a:lnTo>
                  <a:lnTo>
                    <a:pt x="286" y="1242"/>
                  </a:lnTo>
                  <a:lnTo>
                    <a:pt x="286" y="1245"/>
                  </a:lnTo>
                  <a:lnTo>
                    <a:pt x="286" y="1247"/>
                  </a:lnTo>
                  <a:lnTo>
                    <a:pt x="286" y="1249"/>
                  </a:lnTo>
                  <a:lnTo>
                    <a:pt x="287" y="1250"/>
                  </a:lnTo>
                  <a:lnTo>
                    <a:pt x="288" y="1254"/>
                  </a:lnTo>
                  <a:lnTo>
                    <a:pt x="288" y="1254"/>
                  </a:lnTo>
                  <a:lnTo>
                    <a:pt x="290" y="1255"/>
                  </a:lnTo>
                  <a:lnTo>
                    <a:pt x="291" y="1254"/>
                  </a:lnTo>
                  <a:lnTo>
                    <a:pt x="292" y="1255"/>
                  </a:lnTo>
                  <a:lnTo>
                    <a:pt x="292" y="1255"/>
                  </a:lnTo>
                  <a:lnTo>
                    <a:pt x="292" y="1257"/>
                  </a:lnTo>
                  <a:lnTo>
                    <a:pt x="294" y="1258"/>
                  </a:lnTo>
                  <a:lnTo>
                    <a:pt x="294" y="1259"/>
                  </a:lnTo>
                  <a:lnTo>
                    <a:pt x="295" y="1259"/>
                  </a:lnTo>
                  <a:lnTo>
                    <a:pt x="295" y="1261"/>
                  </a:lnTo>
                  <a:lnTo>
                    <a:pt x="295" y="1261"/>
                  </a:lnTo>
                  <a:lnTo>
                    <a:pt x="294" y="1261"/>
                  </a:lnTo>
                  <a:lnTo>
                    <a:pt x="292" y="1257"/>
                  </a:lnTo>
                  <a:lnTo>
                    <a:pt x="291" y="1257"/>
                  </a:lnTo>
                  <a:lnTo>
                    <a:pt x="290" y="1255"/>
                  </a:lnTo>
                  <a:lnTo>
                    <a:pt x="288" y="1257"/>
                  </a:lnTo>
                  <a:lnTo>
                    <a:pt x="288" y="1258"/>
                  </a:lnTo>
                  <a:lnTo>
                    <a:pt x="288" y="1259"/>
                  </a:lnTo>
                  <a:lnTo>
                    <a:pt x="287" y="1262"/>
                  </a:lnTo>
                  <a:lnTo>
                    <a:pt x="288" y="1262"/>
                  </a:lnTo>
                  <a:lnTo>
                    <a:pt x="288" y="1264"/>
                  </a:lnTo>
                  <a:lnTo>
                    <a:pt x="288" y="1264"/>
                  </a:lnTo>
                  <a:lnTo>
                    <a:pt x="288" y="1265"/>
                  </a:lnTo>
                  <a:lnTo>
                    <a:pt x="290" y="1265"/>
                  </a:lnTo>
                  <a:lnTo>
                    <a:pt x="288" y="1266"/>
                  </a:lnTo>
                  <a:lnTo>
                    <a:pt x="288" y="1266"/>
                  </a:lnTo>
                  <a:lnTo>
                    <a:pt x="288" y="1266"/>
                  </a:lnTo>
                  <a:lnTo>
                    <a:pt x="290" y="1268"/>
                  </a:lnTo>
                  <a:lnTo>
                    <a:pt x="290" y="1268"/>
                  </a:lnTo>
                  <a:lnTo>
                    <a:pt x="290" y="1268"/>
                  </a:lnTo>
                  <a:lnTo>
                    <a:pt x="290" y="1268"/>
                  </a:lnTo>
                  <a:lnTo>
                    <a:pt x="290" y="1268"/>
                  </a:lnTo>
                  <a:lnTo>
                    <a:pt x="291" y="1269"/>
                  </a:lnTo>
                  <a:lnTo>
                    <a:pt x="292" y="1269"/>
                  </a:lnTo>
                  <a:lnTo>
                    <a:pt x="292" y="1269"/>
                  </a:lnTo>
                  <a:lnTo>
                    <a:pt x="292" y="1270"/>
                  </a:lnTo>
                  <a:lnTo>
                    <a:pt x="292" y="1272"/>
                  </a:lnTo>
                  <a:lnTo>
                    <a:pt x="294" y="1272"/>
                  </a:lnTo>
                  <a:lnTo>
                    <a:pt x="295" y="1272"/>
                  </a:lnTo>
                  <a:lnTo>
                    <a:pt x="296" y="1272"/>
                  </a:lnTo>
                  <a:lnTo>
                    <a:pt x="298" y="1272"/>
                  </a:lnTo>
                  <a:lnTo>
                    <a:pt x="299" y="1273"/>
                  </a:lnTo>
                  <a:lnTo>
                    <a:pt x="298" y="1273"/>
                  </a:lnTo>
                  <a:lnTo>
                    <a:pt x="299" y="1276"/>
                  </a:lnTo>
                  <a:lnTo>
                    <a:pt x="299" y="1277"/>
                  </a:lnTo>
                  <a:lnTo>
                    <a:pt x="298" y="1279"/>
                  </a:lnTo>
                  <a:lnTo>
                    <a:pt x="298" y="1279"/>
                  </a:lnTo>
                  <a:lnTo>
                    <a:pt x="298" y="1277"/>
                  </a:lnTo>
                  <a:lnTo>
                    <a:pt x="298" y="1277"/>
                  </a:lnTo>
                  <a:lnTo>
                    <a:pt x="298" y="1276"/>
                  </a:lnTo>
                  <a:lnTo>
                    <a:pt x="296" y="1274"/>
                  </a:lnTo>
                  <a:lnTo>
                    <a:pt x="295" y="1274"/>
                  </a:lnTo>
                  <a:lnTo>
                    <a:pt x="294" y="1274"/>
                  </a:lnTo>
                  <a:lnTo>
                    <a:pt x="294" y="1274"/>
                  </a:lnTo>
                  <a:lnTo>
                    <a:pt x="292" y="1274"/>
                  </a:lnTo>
                  <a:lnTo>
                    <a:pt x="292" y="1274"/>
                  </a:lnTo>
                  <a:lnTo>
                    <a:pt x="292" y="1273"/>
                  </a:lnTo>
                  <a:lnTo>
                    <a:pt x="292" y="1273"/>
                  </a:lnTo>
                  <a:lnTo>
                    <a:pt x="292" y="1273"/>
                  </a:lnTo>
                  <a:lnTo>
                    <a:pt x="291" y="1272"/>
                  </a:lnTo>
                  <a:lnTo>
                    <a:pt x="291" y="1272"/>
                  </a:lnTo>
                  <a:lnTo>
                    <a:pt x="291" y="1272"/>
                  </a:lnTo>
                  <a:lnTo>
                    <a:pt x="290" y="1273"/>
                  </a:lnTo>
                  <a:lnTo>
                    <a:pt x="291" y="1273"/>
                  </a:lnTo>
                  <a:lnTo>
                    <a:pt x="291" y="1274"/>
                  </a:lnTo>
                  <a:lnTo>
                    <a:pt x="291" y="1274"/>
                  </a:lnTo>
                  <a:lnTo>
                    <a:pt x="290" y="1276"/>
                  </a:lnTo>
                  <a:lnTo>
                    <a:pt x="291" y="1276"/>
                  </a:lnTo>
                  <a:lnTo>
                    <a:pt x="292" y="1277"/>
                  </a:lnTo>
                  <a:lnTo>
                    <a:pt x="292" y="1283"/>
                  </a:lnTo>
                  <a:lnTo>
                    <a:pt x="292" y="1283"/>
                  </a:lnTo>
                  <a:lnTo>
                    <a:pt x="294" y="1283"/>
                  </a:lnTo>
                  <a:lnTo>
                    <a:pt x="294" y="1284"/>
                  </a:lnTo>
                  <a:lnTo>
                    <a:pt x="294" y="1284"/>
                  </a:lnTo>
                  <a:lnTo>
                    <a:pt x="294" y="1284"/>
                  </a:lnTo>
                  <a:lnTo>
                    <a:pt x="294" y="1285"/>
                  </a:lnTo>
                  <a:lnTo>
                    <a:pt x="294" y="1285"/>
                  </a:lnTo>
                  <a:lnTo>
                    <a:pt x="294" y="1287"/>
                  </a:lnTo>
                  <a:lnTo>
                    <a:pt x="295" y="1287"/>
                  </a:lnTo>
                  <a:lnTo>
                    <a:pt x="295" y="1287"/>
                  </a:lnTo>
                  <a:lnTo>
                    <a:pt x="295" y="1287"/>
                  </a:lnTo>
                  <a:lnTo>
                    <a:pt x="296" y="1285"/>
                  </a:lnTo>
                  <a:lnTo>
                    <a:pt x="296" y="1285"/>
                  </a:lnTo>
                  <a:lnTo>
                    <a:pt x="296" y="1287"/>
                  </a:lnTo>
                  <a:lnTo>
                    <a:pt x="296" y="1287"/>
                  </a:lnTo>
                  <a:lnTo>
                    <a:pt x="295" y="1288"/>
                  </a:lnTo>
                  <a:lnTo>
                    <a:pt x="295" y="1288"/>
                  </a:lnTo>
                  <a:lnTo>
                    <a:pt x="295" y="1289"/>
                  </a:lnTo>
                  <a:lnTo>
                    <a:pt x="295" y="1289"/>
                  </a:lnTo>
                  <a:lnTo>
                    <a:pt x="295" y="1291"/>
                  </a:lnTo>
                  <a:lnTo>
                    <a:pt x="296" y="1291"/>
                  </a:lnTo>
                  <a:lnTo>
                    <a:pt x="295" y="1291"/>
                  </a:lnTo>
                  <a:lnTo>
                    <a:pt x="295" y="1292"/>
                  </a:lnTo>
                  <a:lnTo>
                    <a:pt x="298" y="1298"/>
                  </a:lnTo>
                  <a:lnTo>
                    <a:pt x="299" y="1299"/>
                  </a:lnTo>
                  <a:lnTo>
                    <a:pt x="299" y="1300"/>
                  </a:lnTo>
                  <a:lnTo>
                    <a:pt x="299" y="1302"/>
                  </a:lnTo>
                  <a:lnTo>
                    <a:pt x="301" y="1303"/>
                  </a:lnTo>
                  <a:lnTo>
                    <a:pt x="301" y="1303"/>
                  </a:lnTo>
                  <a:lnTo>
                    <a:pt x="301" y="1304"/>
                  </a:lnTo>
                  <a:lnTo>
                    <a:pt x="302" y="1306"/>
                  </a:lnTo>
                  <a:lnTo>
                    <a:pt x="302" y="1306"/>
                  </a:lnTo>
                  <a:lnTo>
                    <a:pt x="302" y="1307"/>
                  </a:lnTo>
                  <a:lnTo>
                    <a:pt x="302" y="1308"/>
                  </a:lnTo>
                  <a:lnTo>
                    <a:pt x="301" y="1308"/>
                  </a:lnTo>
                  <a:lnTo>
                    <a:pt x="301" y="1310"/>
                  </a:lnTo>
                  <a:lnTo>
                    <a:pt x="301" y="1310"/>
                  </a:lnTo>
                  <a:lnTo>
                    <a:pt x="302" y="1311"/>
                  </a:lnTo>
                  <a:lnTo>
                    <a:pt x="302" y="1311"/>
                  </a:lnTo>
                  <a:lnTo>
                    <a:pt x="302" y="1313"/>
                  </a:lnTo>
                  <a:lnTo>
                    <a:pt x="302" y="1313"/>
                  </a:lnTo>
                  <a:lnTo>
                    <a:pt x="302" y="1314"/>
                  </a:lnTo>
                  <a:lnTo>
                    <a:pt x="303" y="1315"/>
                  </a:lnTo>
                  <a:lnTo>
                    <a:pt x="303" y="1315"/>
                  </a:lnTo>
                  <a:lnTo>
                    <a:pt x="306" y="1315"/>
                  </a:lnTo>
                  <a:lnTo>
                    <a:pt x="306" y="1315"/>
                  </a:lnTo>
                  <a:lnTo>
                    <a:pt x="305" y="1317"/>
                  </a:lnTo>
                  <a:lnTo>
                    <a:pt x="303" y="1317"/>
                  </a:lnTo>
                  <a:lnTo>
                    <a:pt x="302" y="1317"/>
                  </a:lnTo>
                  <a:lnTo>
                    <a:pt x="302" y="1317"/>
                  </a:lnTo>
                  <a:lnTo>
                    <a:pt x="302" y="1318"/>
                  </a:lnTo>
                  <a:lnTo>
                    <a:pt x="302" y="1318"/>
                  </a:lnTo>
                  <a:lnTo>
                    <a:pt x="305" y="1321"/>
                  </a:lnTo>
                  <a:lnTo>
                    <a:pt x="305" y="1322"/>
                  </a:lnTo>
                  <a:lnTo>
                    <a:pt x="305" y="1323"/>
                  </a:lnTo>
                  <a:lnTo>
                    <a:pt x="306" y="1325"/>
                  </a:lnTo>
                  <a:lnTo>
                    <a:pt x="305" y="1326"/>
                  </a:lnTo>
                  <a:lnTo>
                    <a:pt x="305" y="1326"/>
                  </a:lnTo>
                  <a:lnTo>
                    <a:pt x="305" y="1327"/>
                  </a:lnTo>
                  <a:lnTo>
                    <a:pt x="305" y="1327"/>
                  </a:lnTo>
                  <a:lnTo>
                    <a:pt x="306" y="1329"/>
                  </a:lnTo>
                  <a:lnTo>
                    <a:pt x="307" y="1330"/>
                  </a:lnTo>
                  <a:lnTo>
                    <a:pt x="309" y="1333"/>
                  </a:lnTo>
                  <a:lnTo>
                    <a:pt x="310" y="1334"/>
                  </a:lnTo>
                  <a:lnTo>
                    <a:pt x="309" y="1334"/>
                  </a:lnTo>
                  <a:lnTo>
                    <a:pt x="307" y="1334"/>
                  </a:lnTo>
                  <a:lnTo>
                    <a:pt x="306" y="1333"/>
                  </a:lnTo>
                  <a:lnTo>
                    <a:pt x="306" y="1333"/>
                  </a:lnTo>
                  <a:lnTo>
                    <a:pt x="306" y="1334"/>
                  </a:lnTo>
                  <a:lnTo>
                    <a:pt x="307" y="1336"/>
                  </a:lnTo>
                  <a:lnTo>
                    <a:pt x="307" y="1336"/>
                  </a:lnTo>
                  <a:lnTo>
                    <a:pt x="307" y="1337"/>
                  </a:lnTo>
                  <a:lnTo>
                    <a:pt x="309" y="1338"/>
                  </a:lnTo>
                  <a:lnTo>
                    <a:pt x="309" y="1340"/>
                  </a:lnTo>
                  <a:lnTo>
                    <a:pt x="310" y="1342"/>
                  </a:lnTo>
                  <a:lnTo>
                    <a:pt x="310" y="1342"/>
                  </a:lnTo>
                  <a:lnTo>
                    <a:pt x="310" y="1344"/>
                  </a:lnTo>
                  <a:lnTo>
                    <a:pt x="310" y="1345"/>
                  </a:lnTo>
                  <a:lnTo>
                    <a:pt x="310" y="1346"/>
                  </a:lnTo>
                  <a:lnTo>
                    <a:pt x="311" y="1348"/>
                  </a:lnTo>
                  <a:lnTo>
                    <a:pt x="311" y="1349"/>
                  </a:lnTo>
                  <a:lnTo>
                    <a:pt x="310" y="1351"/>
                  </a:lnTo>
                  <a:lnTo>
                    <a:pt x="310" y="1349"/>
                  </a:lnTo>
                  <a:lnTo>
                    <a:pt x="310" y="1349"/>
                  </a:lnTo>
                  <a:lnTo>
                    <a:pt x="310" y="1351"/>
                  </a:lnTo>
                  <a:lnTo>
                    <a:pt x="310" y="1351"/>
                  </a:lnTo>
                  <a:lnTo>
                    <a:pt x="310" y="1352"/>
                  </a:lnTo>
                  <a:lnTo>
                    <a:pt x="310" y="1352"/>
                  </a:lnTo>
                  <a:lnTo>
                    <a:pt x="311" y="1353"/>
                  </a:lnTo>
                  <a:lnTo>
                    <a:pt x="311" y="1355"/>
                  </a:lnTo>
                  <a:lnTo>
                    <a:pt x="310" y="1356"/>
                  </a:lnTo>
                  <a:lnTo>
                    <a:pt x="310" y="1356"/>
                  </a:lnTo>
                  <a:lnTo>
                    <a:pt x="311" y="1359"/>
                  </a:lnTo>
                  <a:lnTo>
                    <a:pt x="311" y="1359"/>
                  </a:lnTo>
                  <a:lnTo>
                    <a:pt x="310" y="1360"/>
                  </a:lnTo>
                  <a:lnTo>
                    <a:pt x="311" y="1361"/>
                  </a:lnTo>
                  <a:lnTo>
                    <a:pt x="311" y="1363"/>
                  </a:lnTo>
                  <a:lnTo>
                    <a:pt x="313" y="1364"/>
                  </a:lnTo>
                  <a:lnTo>
                    <a:pt x="313" y="1364"/>
                  </a:lnTo>
                  <a:lnTo>
                    <a:pt x="313" y="1366"/>
                  </a:lnTo>
                  <a:lnTo>
                    <a:pt x="313" y="1367"/>
                  </a:lnTo>
                  <a:lnTo>
                    <a:pt x="311" y="1368"/>
                  </a:lnTo>
                  <a:lnTo>
                    <a:pt x="313" y="1370"/>
                  </a:lnTo>
                  <a:lnTo>
                    <a:pt x="314" y="1371"/>
                  </a:lnTo>
                  <a:lnTo>
                    <a:pt x="314" y="1371"/>
                  </a:lnTo>
                  <a:lnTo>
                    <a:pt x="314" y="1372"/>
                  </a:lnTo>
                  <a:lnTo>
                    <a:pt x="314" y="1372"/>
                  </a:lnTo>
                  <a:lnTo>
                    <a:pt x="313" y="1374"/>
                  </a:lnTo>
                  <a:lnTo>
                    <a:pt x="313" y="1374"/>
                  </a:lnTo>
                  <a:lnTo>
                    <a:pt x="313" y="1374"/>
                  </a:lnTo>
                  <a:lnTo>
                    <a:pt x="314" y="1376"/>
                  </a:lnTo>
                  <a:lnTo>
                    <a:pt x="316" y="1375"/>
                  </a:lnTo>
                  <a:lnTo>
                    <a:pt x="316" y="1375"/>
                  </a:lnTo>
                  <a:lnTo>
                    <a:pt x="317" y="1375"/>
                  </a:lnTo>
                  <a:lnTo>
                    <a:pt x="317" y="1376"/>
                  </a:lnTo>
                  <a:lnTo>
                    <a:pt x="317" y="1378"/>
                  </a:lnTo>
                  <a:lnTo>
                    <a:pt x="317" y="1378"/>
                  </a:lnTo>
                  <a:lnTo>
                    <a:pt x="316" y="1376"/>
                  </a:lnTo>
                  <a:lnTo>
                    <a:pt x="316" y="1376"/>
                  </a:lnTo>
                  <a:lnTo>
                    <a:pt x="314" y="1376"/>
                  </a:lnTo>
                  <a:lnTo>
                    <a:pt x="314" y="1376"/>
                  </a:lnTo>
                  <a:lnTo>
                    <a:pt x="313" y="1376"/>
                  </a:lnTo>
                  <a:lnTo>
                    <a:pt x="313" y="1376"/>
                  </a:lnTo>
                  <a:lnTo>
                    <a:pt x="313" y="1378"/>
                  </a:lnTo>
                  <a:lnTo>
                    <a:pt x="314" y="1378"/>
                  </a:lnTo>
                  <a:lnTo>
                    <a:pt x="314" y="1379"/>
                  </a:lnTo>
                  <a:lnTo>
                    <a:pt x="314" y="1379"/>
                  </a:lnTo>
                  <a:lnTo>
                    <a:pt x="316" y="1379"/>
                  </a:lnTo>
                  <a:lnTo>
                    <a:pt x="317" y="1379"/>
                  </a:lnTo>
                  <a:lnTo>
                    <a:pt x="317" y="1380"/>
                  </a:lnTo>
                  <a:lnTo>
                    <a:pt x="316" y="1380"/>
                  </a:lnTo>
                  <a:lnTo>
                    <a:pt x="316" y="1380"/>
                  </a:lnTo>
                  <a:lnTo>
                    <a:pt x="316" y="1382"/>
                  </a:lnTo>
                  <a:lnTo>
                    <a:pt x="317" y="1382"/>
                  </a:lnTo>
                  <a:lnTo>
                    <a:pt x="317" y="1382"/>
                  </a:lnTo>
                  <a:lnTo>
                    <a:pt x="317" y="1382"/>
                  </a:lnTo>
                  <a:lnTo>
                    <a:pt x="316" y="1382"/>
                  </a:lnTo>
                  <a:lnTo>
                    <a:pt x="316" y="1382"/>
                  </a:lnTo>
                  <a:lnTo>
                    <a:pt x="314" y="1380"/>
                  </a:lnTo>
                  <a:lnTo>
                    <a:pt x="314" y="1380"/>
                  </a:lnTo>
                  <a:lnTo>
                    <a:pt x="313" y="1379"/>
                  </a:lnTo>
                  <a:lnTo>
                    <a:pt x="313" y="1379"/>
                  </a:lnTo>
                  <a:lnTo>
                    <a:pt x="313" y="1379"/>
                  </a:lnTo>
                  <a:lnTo>
                    <a:pt x="313" y="1382"/>
                  </a:lnTo>
                  <a:lnTo>
                    <a:pt x="313" y="1382"/>
                  </a:lnTo>
                  <a:lnTo>
                    <a:pt x="313" y="1382"/>
                  </a:lnTo>
                  <a:lnTo>
                    <a:pt x="314" y="1383"/>
                  </a:lnTo>
                  <a:lnTo>
                    <a:pt x="314" y="1385"/>
                  </a:lnTo>
                  <a:lnTo>
                    <a:pt x="316" y="1387"/>
                  </a:lnTo>
                  <a:lnTo>
                    <a:pt x="316" y="1389"/>
                  </a:lnTo>
                  <a:lnTo>
                    <a:pt x="317" y="1389"/>
                  </a:lnTo>
                  <a:lnTo>
                    <a:pt x="318" y="1390"/>
                  </a:lnTo>
                  <a:lnTo>
                    <a:pt x="317" y="1390"/>
                  </a:lnTo>
                  <a:lnTo>
                    <a:pt x="317" y="1390"/>
                  </a:lnTo>
                  <a:lnTo>
                    <a:pt x="316" y="1390"/>
                  </a:lnTo>
                  <a:lnTo>
                    <a:pt x="316" y="1391"/>
                  </a:lnTo>
                  <a:lnTo>
                    <a:pt x="317" y="1391"/>
                  </a:lnTo>
                  <a:lnTo>
                    <a:pt x="317" y="1393"/>
                  </a:lnTo>
                  <a:lnTo>
                    <a:pt x="317" y="1393"/>
                  </a:lnTo>
                  <a:lnTo>
                    <a:pt x="317" y="1394"/>
                  </a:lnTo>
                  <a:lnTo>
                    <a:pt x="318" y="1398"/>
                  </a:lnTo>
                  <a:lnTo>
                    <a:pt x="320" y="1400"/>
                  </a:lnTo>
                  <a:lnTo>
                    <a:pt x="320" y="1401"/>
                  </a:lnTo>
                  <a:lnTo>
                    <a:pt x="320" y="1401"/>
                  </a:lnTo>
                  <a:lnTo>
                    <a:pt x="320" y="1401"/>
                  </a:lnTo>
                  <a:lnTo>
                    <a:pt x="321" y="1401"/>
                  </a:lnTo>
                  <a:lnTo>
                    <a:pt x="321" y="1401"/>
                  </a:lnTo>
                  <a:lnTo>
                    <a:pt x="321" y="1402"/>
                  </a:lnTo>
                  <a:lnTo>
                    <a:pt x="321" y="1404"/>
                  </a:lnTo>
                  <a:lnTo>
                    <a:pt x="321" y="1408"/>
                  </a:lnTo>
                  <a:lnTo>
                    <a:pt x="321" y="1405"/>
                  </a:lnTo>
                  <a:lnTo>
                    <a:pt x="322" y="1404"/>
                  </a:lnTo>
                  <a:lnTo>
                    <a:pt x="322" y="1404"/>
                  </a:lnTo>
                  <a:lnTo>
                    <a:pt x="324" y="1402"/>
                  </a:lnTo>
                  <a:lnTo>
                    <a:pt x="324" y="1404"/>
                  </a:lnTo>
                  <a:lnTo>
                    <a:pt x="322" y="1404"/>
                  </a:lnTo>
                  <a:lnTo>
                    <a:pt x="322" y="1405"/>
                  </a:lnTo>
                  <a:lnTo>
                    <a:pt x="322" y="1405"/>
                  </a:lnTo>
                  <a:lnTo>
                    <a:pt x="322" y="1409"/>
                  </a:lnTo>
                  <a:lnTo>
                    <a:pt x="322" y="1409"/>
                  </a:lnTo>
                  <a:lnTo>
                    <a:pt x="322" y="1409"/>
                  </a:lnTo>
                  <a:lnTo>
                    <a:pt x="321" y="1410"/>
                  </a:lnTo>
                  <a:lnTo>
                    <a:pt x="321" y="1410"/>
                  </a:lnTo>
                  <a:lnTo>
                    <a:pt x="322" y="1410"/>
                  </a:lnTo>
                  <a:lnTo>
                    <a:pt x="322" y="1410"/>
                  </a:lnTo>
                  <a:lnTo>
                    <a:pt x="322" y="1412"/>
                  </a:lnTo>
                  <a:lnTo>
                    <a:pt x="322" y="1412"/>
                  </a:lnTo>
                  <a:lnTo>
                    <a:pt x="324" y="1413"/>
                  </a:lnTo>
                  <a:lnTo>
                    <a:pt x="325" y="1413"/>
                  </a:lnTo>
                  <a:lnTo>
                    <a:pt x="325" y="1413"/>
                  </a:lnTo>
                  <a:lnTo>
                    <a:pt x="325" y="1413"/>
                  </a:lnTo>
                  <a:lnTo>
                    <a:pt x="324" y="1413"/>
                  </a:lnTo>
                  <a:lnTo>
                    <a:pt x="324" y="1414"/>
                  </a:lnTo>
                  <a:lnTo>
                    <a:pt x="325" y="1416"/>
                  </a:lnTo>
                  <a:lnTo>
                    <a:pt x="326" y="1417"/>
                  </a:lnTo>
                  <a:lnTo>
                    <a:pt x="330" y="1420"/>
                  </a:lnTo>
                  <a:lnTo>
                    <a:pt x="330" y="1421"/>
                  </a:lnTo>
                  <a:lnTo>
                    <a:pt x="333" y="1425"/>
                  </a:lnTo>
                  <a:lnTo>
                    <a:pt x="333" y="1427"/>
                  </a:lnTo>
                  <a:lnTo>
                    <a:pt x="333" y="1429"/>
                  </a:lnTo>
                  <a:lnTo>
                    <a:pt x="333" y="1431"/>
                  </a:lnTo>
                  <a:lnTo>
                    <a:pt x="335" y="1431"/>
                  </a:lnTo>
                  <a:lnTo>
                    <a:pt x="335" y="1431"/>
                  </a:lnTo>
                  <a:lnTo>
                    <a:pt x="336" y="1431"/>
                  </a:lnTo>
                  <a:lnTo>
                    <a:pt x="337" y="1431"/>
                  </a:lnTo>
                  <a:lnTo>
                    <a:pt x="336" y="1432"/>
                  </a:lnTo>
                  <a:lnTo>
                    <a:pt x="336" y="1432"/>
                  </a:lnTo>
                  <a:lnTo>
                    <a:pt x="336" y="1434"/>
                  </a:lnTo>
                  <a:lnTo>
                    <a:pt x="336" y="1435"/>
                  </a:lnTo>
                  <a:lnTo>
                    <a:pt x="337" y="1436"/>
                  </a:lnTo>
                  <a:lnTo>
                    <a:pt x="337" y="1438"/>
                  </a:lnTo>
                  <a:lnTo>
                    <a:pt x="339" y="1438"/>
                  </a:lnTo>
                  <a:lnTo>
                    <a:pt x="339" y="1438"/>
                  </a:lnTo>
                  <a:lnTo>
                    <a:pt x="341" y="1436"/>
                  </a:lnTo>
                  <a:lnTo>
                    <a:pt x="341" y="1436"/>
                  </a:lnTo>
                  <a:lnTo>
                    <a:pt x="341" y="1435"/>
                  </a:lnTo>
                  <a:lnTo>
                    <a:pt x="343" y="1435"/>
                  </a:lnTo>
                  <a:lnTo>
                    <a:pt x="345" y="1435"/>
                  </a:lnTo>
                  <a:lnTo>
                    <a:pt x="345" y="1436"/>
                  </a:lnTo>
                  <a:lnTo>
                    <a:pt x="341" y="1436"/>
                  </a:lnTo>
                  <a:lnTo>
                    <a:pt x="340" y="1438"/>
                  </a:lnTo>
                  <a:lnTo>
                    <a:pt x="340" y="1438"/>
                  </a:lnTo>
                  <a:lnTo>
                    <a:pt x="340" y="1439"/>
                  </a:lnTo>
                  <a:lnTo>
                    <a:pt x="339" y="1439"/>
                  </a:lnTo>
                  <a:lnTo>
                    <a:pt x="339" y="1439"/>
                  </a:lnTo>
                  <a:lnTo>
                    <a:pt x="339" y="1440"/>
                  </a:lnTo>
                  <a:lnTo>
                    <a:pt x="339" y="1440"/>
                  </a:lnTo>
                  <a:lnTo>
                    <a:pt x="339" y="1442"/>
                  </a:lnTo>
                  <a:lnTo>
                    <a:pt x="340" y="1443"/>
                  </a:lnTo>
                  <a:lnTo>
                    <a:pt x="340" y="1444"/>
                  </a:lnTo>
                  <a:lnTo>
                    <a:pt x="341" y="1446"/>
                  </a:lnTo>
                  <a:lnTo>
                    <a:pt x="341" y="1446"/>
                  </a:lnTo>
                  <a:lnTo>
                    <a:pt x="343" y="1446"/>
                  </a:lnTo>
                  <a:lnTo>
                    <a:pt x="347" y="1443"/>
                  </a:lnTo>
                  <a:lnTo>
                    <a:pt x="347" y="1443"/>
                  </a:lnTo>
                  <a:lnTo>
                    <a:pt x="347" y="1443"/>
                  </a:lnTo>
                  <a:lnTo>
                    <a:pt x="347" y="1444"/>
                  </a:lnTo>
                  <a:lnTo>
                    <a:pt x="347" y="1444"/>
                  </a:lnTo>
                  <a:lnTo>
                    <a:pt x="347" y="1444"/>
                  </a:lnTo>
                  <a:lnTo>
                    <a:pt x="344" y="1446"/>
                  </a:lnTo>
                  <a:lnTo>
                    <a:pt x="344" y="1446"/>
                  </a:lnTo>
                  <a:lnTo>
                    <a:pt x="343" y="1446"/>
                  </a:lnTo>
                  <a:lnTo>
                    <a:pt x="343" y="1447"/>
                  </a:lnTo>
                  <a:lnTo>
                    <a:pt x="343" y="1447"/>
                  </a:lnTo>
                  <a:lnTo>
                    <a:pt x="343" y="1448"/>
                  </a:lnTo>
                  <a:lnTo>
                    <a:pt x="343" y="1448"/>
                  </a:lnTo>
                  <a:lnTo>
                    <a:pt x="345" y="1448"/>
                  </a:lnTo>
                  <a:lnTo>
                    <a:pt x="345" y="1448"/>
                  </a:lnTo>
                  <a:lnTo>
                    <a:pt x="345" y="1448"/>
                  </a:lnTo>
                  <a:lnTo>
                    <a:pt x="347" y="1450"/>
                  </a:lnTo>
                  <a:lnTo>
                    <a:pt x="347" y="1450"/>
                  </a:lnTo>
                  <a:lnTo>
                    <a:pt x="348" y="1450"/>
                  </a:lnTo>
                  <a:lnTo>
                    <a:pt x="348" y="1450"/>
                  </a:lnTo>
                  <a:lnTo>
                    <a:pt x="351" y="1450"/>
                  </a:lnTo>
                  <a:lnTo>
                    <a:pt x="351" y="1451"/>
                  </a:lnTo>
                  <a:lnTo>
                    <a:pt x="352" y="1453"/>
                  </a:lnTo>
                  <a:lnTo>
                    <a:pt x="354" y="1453"/>
                  </a:lnTo>
                  <a:lnTo>
                    <a:pt x="352" y="1454"/>
                  </a:lnTo>
                  <a:lnTo>
                    <a:pt x="352" y="1454"/>
                  </a:lnTo>
                  <a:lnTo>
                    <a:pt x="352" y="1454"/>
                  </a:lnTo>
                  <a:lnTo>
                    <a:pt x="352" y="1454"/>
                  </a:lnTo>
                  <a:lnTo>
                    <a:pt x="352" y="1453"/>
                  </a:lnTo>
                  <a:lnTo>
                    <a:pt x="351" y="1451"/>
                  </a:lnTo>
                  <a:lnTo>
                    <a:pt x="348" y="1451"/>
                  </a:lnTo>
                  <a:lnTo>
                    <a:pt x="348" y="1451"/>
                  </a:lnTo>
                  <a:lnTo>
                    <a:pt x="347" y="1451"/>
                  </a:lnTo>
                  <a:lnTo>
                    <a:pt x="347" y="1451"/>
                  </a:lnTo>
                  <a:lnTo>
                    <a:pt x="345" y="1451"/>
                  </a:lnTo>
                  <a:lnTo>
                    <a:pt x="345" y="1451"/>
                  </a:lnTo>
                  <a:lnTo>
                    <a:pt x="341" y="1451"/>
                  </a:lnTo>
                  <a:lnTo>
                    <a:pt x="343" y="1453"/>
                  </a:lnTo>
                  <a:lnTo>
                    <a:pt x="344" y="1454"/>
                  </a:lnTo>
                  <a:lnTo>
                    <a:pt x="345" y="1454"/>
                  </a:lnTo>
                  <a:lnTo>
                    <a:pt x="347" y="1454"/>
                  </a:lnTo>
                  <a:lnTo>
                    <a:pt x="348" y="1454"/>
                  </a:lnTo>
                  <a:lnTo>
                    <a:pt x="348" y="1455"/>
                  </a:lnTo>
                  <a:lnTo>
                    <a:pt x="352" y="1466"/>
                  </a:lnTo>
                  <a:lnTo>
                    <a:pt x="352" y="1466"/>
                  </a:lnTo>
                  <a:lnTo>
                    <a:pt x="352" y="1466"/>
                  </a:lnTo>
                  <a:lnTo>
                    <a:pt x="352" y="1468"/>
                  </a:lnTo>
                  <a:lnTo>
                    <a:pt x="351" y="1468"/>
                  </a:lnTo>
                  <a:lnTo>
                    <a:pt x="351" y="1469"/>
                  </a:lnTo>
                  <a:lnTo>
                    <a:pt x="350" y="1469"/>
                  </a:lnTo>
                  <a:lnTo>
                    <a:pt x="350" y="1472"/>
                  </a:lnTo>
                  <a:lnTo>
                    <a:pt x="352" y="1472"/>
                  </a:lnTo>
                  <a:lnTo>
                    <a:pt x="354" y="1473"/>
                  </a:lnTo>
                  <a:lnTo>
                    <a:pt x="355" y="1476"/>
                  </a:lnTo>
                  <a:lnTo>
                    <a:pt x="355" y="1476"/>
                  </a:lnTo>
                  <a:lnTo>
                    <a:pt x="356" y="1476"/>
                  </a:lnTo>
                  <a:lnTo>
                    <a:pt x="356" y="1477"/>
                  </a:lnTo>
                  <a:lnTo>
                    <a:pt x="358" y="1477"/>
                  </a:lnTo>
                  <a:lnTo>
                    <a:pt x="356" y="1480"/>
                  </a:lnTo>
                  <a:lnTo>
                    <a:pt x="356" y="1480"/>
                  </a:lnTo>
                  <a:lnTo>
                    <a:pt x="358" y="1481"/>
                  </a:lnTo>
                  <a:lnTo>
                    <a:pt x="359" y="1482"/>
                  </a:lnTo>
                  <a:lnTo>
                    <a:pt x="360" y="1482"/>
                  </a:lnTo>
                  <a:lnTo>
                    <a:pt x="360" y="1482"/>
                  </a:lnTo>
                  <a:lnTo>
                    <a:pt x="362" y="1485"/>
                  </a:lnTo>
                  <a:lnTo>
                    <a:pt x="362" y="1485"/>
                  </a:lnTo>
                  <a:lnTo>
                    <a:pt x="362" y="1485"/>
                  </a:lnTo>
                  <a:lnTo>
                    <a:pt x="363" y="1485"/>
                  </a:lnTo>
                  <a:lnTo>
                    <a:pt x="364" y="1485"/>
                  </a:lnTo>
                  <a:lnTo>
                    <a:pt x="364" y="1484"/>
                  </a:lnTo>
                  <a:lnTo>
                    <a:pt x="364" y="1484"/>
                  </a:lnTo>
                  <a:lnTo>
                    <a:pt x="367" y="1482"/>
                  </a:lnTo>
                  <a:lnTo>
                    <a:pt x="367" y="1482"/>
                  </a:lnTo>
                  <a:lnTo>
                    <a:pt x="367" y="1482"/>
                  </a:lnTo>
                  <a:lnTo>
                    <a:pt x="369" y="1484"/>
                  </a:lnTo>
                  <a:lnTo>
                    <a:pt x="369" y="1484"/>
                  </a:lnTo>
                  <a:lnTo>
                    <a:pt x="369" y="1484"/>
                  </a:lnTo>
                  <a:lnTo>
                    <a:pt x="369" y="1484"/>
                  </a:lnTo>
                  <a:lnTo>
                    <a:pt x="369" y="1485"/>
                  </a:lnTo>
                  <a:lnTo>
                    <a:pt x="369" y="1484"/>
                  </a:lnTo>
                  <a:lnTo>
                    <a:pt x="367" y="1484"/>
                  </a:lnTo>
                  <a:lnTo>
                    <a:pt x="366" y="1485"/>
                  </a:lnTo>
                  <a:lnTo>
                    <a:pt x="366" y="1485"/>
                  </a:lnTo>
                  <a:lnTo>
                    <a:pt x="364" y="1485"/>
                  </a:lnTo>
                  <a:lnTo>
                    <a:pt x="364" y="1487"/>
                  </a:lnTo>
                  <a:lnTo>
                    <a:pt x="364" y="1487"/>
                  </a:lnTo>
                  <a:lnTo>
                    <a:pt x="363" y="1487"/>
                  </a:lnTo>
                  <a:lnTo>
                    <a:pt x="363" y="1487"/>
                  </a:lnTo>
                  <a:lnTo>
                    <a:pt x="362" y="1487"/>
                  </a:lnTo>
                  <a:lnTo>
                    <a:pt x="362" y="1487"/>
                  </a:lnTo>
                  <a:lnTo>
                    <a:pt x="362" y="1488"/>
                  </a:lnTo>
                  <a:lnTo>
                    <a:pt x="362" y="1488"/>
                  </a:lnTo>
                  <a:lnTo>
                    <a:pt x="360" y="1488"/>
                  </a:lnTo>
                  <a:lnTo>
                    <a:pt x="360" y="1489"/>
                  </a:lnTo>
                  <a:lnTo>
                    <a:pt x="362" y="1489"/>
                  </a:lnTo>
                  <a:lnTo>
                    <a:pt x="363" y="1491"/>
                  </a:lnTo>
                  <a:lnTo>
                    <a:pt x="363" y="1491"/>
                  </a:lnTo>
                  <a:lnTo>
                    <a:pt x="364" y="1492"/>
                  </a:lnTo>
                  <a:lnTo>
                    <a:pt x="364" y="1492"/>
                  </a:lnTo>
                  <a:lnTo>
                    <a:pt x="364" y="1492"/>
                  </a:lnTo>
                  <a:lnTo>
                    <a:pt x="366" y="1492"/>
                  </a:lnTo>
                  <a:lnTo>
                    <a:pt x="366" y="1492"/>
                  </a:lnTo>
                  <a:lnTo>
                    <a:pt x="367" y="1493"/>
                  </a:lnTo>
                  <a:lnTo>
                    <a:pt x="367" y="1492"/>
                  </a:lnTo>
                  <a:lnTo>
                    <a:pt x="369" y="1492"/>
                  </a:lnTo>
                  <a:lnTo>
                    <a:pt x="369" y="1492"/>
                  </a:lnTo>
                  <a:lnTo>
                    <a:pt x="370" y="1493"/>
                  </a:lnTo>
                  <a:lnTo>
                    <a:pt x="371" y="1495"/>
                  </a:lnTo>
                  <a:lnTo>
                    <a:pt x="371" y="1497"/>
                  </a:lnTo>
                  <a:lnTo>
                    <a:pt x="371" y="1499"/>
                  </a:lnTo>
                  <a:lnTo>
                    <a:pt x="371" y="1499"/>
                  </a:lnTo>
                  <a:lnTo>
                    <a:pt x="371" y="1500"/>
                  </a:lnTo>
                  <a:lnTo>
                    <a:pt x="371" y="1500"/>
                  </a:lnTo>
                  <a:lnTo>
                    <a:pt x="373" y="1500"/>
                  </a:lnTo>
                  <a:lnTo>
                    <a:pt x="373" y="1500"/>
                  </a:lnTo>
                  <a:lnTo>
                    <a:pt x="374" y="1500"/>
                  </a:lnTo>
                  <a:lnTo>
                    <a:pt x="374" y="1500"/>
                  </a:lnTo>
                  <a:lnTo>
                    <a:pt x="375" y="1500"/>
                  </a:lnTo>
                  <a:lnTo>
                    <a:pt x="375" y="1500"/>
                  </a:lnTo>
                  <a:lnTo>
                    <a:pt x="374" y="1500"/>
                  </a:lnTo>
                  <a:lnTo>
                    <a:pt x="373" y="1502"/>
                  </a:lnTo>
                  <a:lnTo>
                    <a:pt x="373" y="1503"/>
                  </a:lnTo>
                  <a:lnTo>
                    <a:pt x="373" y="1504"/>
                  </a:lnTo>
                  <a:lnTo>
                    <a:pt x="373" y="1506"/>
                  </a:lnTo>
                  <a:lnTo>
                    <a:pt x="374" y="1506"/>
                  </a:lnTo>
                  <a:lnTo>
                    <a:pt x="374" y="1506"/>
                  </a:lnTo>
                  <a:lnTo>
                    <a:pt x="375" y="1506"/>
                  </a:lnTo>
                  <a:lnTo>
                    <a:pt x="375" y="1504"/>
                  </a:lnTo>
                  <a:lnTo>
                    <a:pt x="375" y="1504"/>
                  </a:lnTo>
                  <a:lnTo>
                    <a:pt x="375" y="1503"/>
                  </a:lnTo>
                  <a:lnTo>
                    <a:pt x="377" y="1503"/>
                  </a:lnTo>
                  <a:lnTo>
                    <a:pt x="377" y="1503"/>
                  </a:lnTo>
                  <a:lnTo>
                    <a:pt x="377" y="1503"/>
                  </a:lnTo>
                  <a:lnTo>
                    <a:pt x="377" y="1504"/>
                  </a:lnTo>
                  <a:lnTo>
                    <a:pt x="377" y="1504"/>
                  </a:lnTo>
                  <a:lnTo>
                    <a:pt x="377" y="1504"/>
                  </a:lnTo>
                  <a:lnTo>
                    <a:pt x="378" y="1504"/>
                  </a:lnTo>
                  <a:lnTo>
                    <a:pt x="378" y="1504"/>
                  </a:lnTo>
                  <a:lnTo>
                    <a:pt x="378" y="1504"/>
                  </a:lnTo>
                  <a:lnTo>
                    <a:pt x="378" y="1506"/>
                  </a:lnTo>
                  <a:lnTo>
                    <a:pt x="378" y="1506"/>
                  </a:lnTo>
                  <a:lnTo>
                    <a:pt x="381" y="1508"/>
                  </a:lnTo>
                  <a:lnTo>
                    <a:pt x="379" y="1508"/>
                  </a:lnTo>
                  <a:lnTo>
                    <a:pt x="379" y="1508"/>
                  </a:lnTo>
                  <a:lnTo>
                    <a:pt x="379" y="1510"/>
                  </a:lnTo>
                  <a:lnTo>
                    <a:pt x="378" y="1510"/>
                  </a:lnTo>
                  <a:lnTo>
                    <a:pt x="378" y="1508"/>
                  </a:lnTo>
                  <a:lnTo>
                    <a:pt x="377" y="1506"/>
                  </a:lnTo>
                  <a:lnTo>
                    <a:pt x="377" y="1506"/>
                  </a:lnTo>
                  <a:lnTo>
                    <a:pt x="377" y="1507"/>
                  </a:lnTo>
                  <a:lnTo>
                    <a:pt x="378" y="1508"/>
                  </a:lnTo>
                  <a:lnTo>
                    <a:pt x="378" y="1511"/>
                  </a:lnTo>
                  <a:lnTo>
                    <a:pt x="378" y="1511"/>
                  </a:lnTo>
                  <a:lnTo>
                    <a:pt x="378" y="1512"/>
                  </a:lnTo>
                  <a:lnTo>
                    <a:pt x="378" y="1512"/>
                  </a:lnTo>
                  <a:lnTo>
                    <a:pt x="378" y="1514"/>
                  </a:lnTo>
                  <a:lnTo>
                    <a:pt x="379" y="1515"/>
                  </a:lnTo>
                  <a:lnTo>
                    <a:pt x="379" y="1515"/>
                  </a:lnTo>
                  <a:lnTo>
                    <a:pt x="379" y="1516"/>
                  </a:lnTo>
                  <a:lnTo>
                    <a:pt x="379" y="1519"/>
                  </a:lnTo>
                  <a:lnTo>
                    <a:pt x="381" y="1521"/>
                  </a:lnTo>
                  <a:lnTo>
                    <a:pt x="381" y="1521"/>
                  </a:lnTo>
                  <a:lnTo>
                    <a:pt x="385" y="1522"/>
                  </a:lnTo>
                  <a:lnTo>
                    <a:pt x="386" y="1522"/>
                  </a:lnTo>
                  <a:lnTo>
                    <a:pt x="385" y="1522"/>
                  </a:lnTo>
                  <a:lnTo>
                    <a:pt x="384" y="1522"/>
                  </a:lnTo>
                  <a:lnTo>
                    <a:pt x="382" y="1522"/>
                  </a:lnTo>
                  <a:lnTo>
                    <a:pt x="381" y="1522"/>
                  </a:lnTo>
                  <a:lnTo>
                    <a:pt x="381" y="1523"/>
                  </a:lnTo>
                  <a:lnTo>
                    <a:pt x="381" y="1525"/>
                  </a:lnTo>
                  <a:lnTo>
                    <a:pt x="384" y="1526"/>
                  </a:lnTo>
                  <a:lnTo>
                    <a:pt x="384" y="1527"/>
                  </a:lnTo>
                  <a:lnTo>
                    <a:pt x="384" y="1531"/>
                  </a:lnTo>
                  <a:lnTo>
                    <a:pt x="384" y="1531"/>
                  </a:lnTo>
                  <a:lnTo>
                    <a:pt x="385" y="1533"/>
                  </a:lnTo>
                  <a:lnTo>
                    <a:pt x="385" y="1533"/>
                  </a:lnTo>
                  <a:lnTo>
                    <a:pt x="385" y="1534"/>
                  </a:lnTo>
                  <a:lnTo>
                    <a:pt x="385" y="1536"/>
                  </a:lnTo>
                  <a:lnTo>
                    <a:pt x="385" y="1536"/>
                  </a:lnTo>
                  <a:lnTo>
                    <a:pt x="385" y="1537"/>
                  </a:lnTo>
                  <a:lnTo>
                    <a:pt x="388" y="1540"/>
                  </a:lnTo>
                  <a:lnTo>
                    <a:pt x="388" y="1541"/>
                  </a:lnTo>
                  <a:lnTo>
                    <a:pt x="390" y="1544"/>
                  </a:lnTo>
                  <a:lnTo>
                    <a:pt x="390" y="1545"/>
                  </a:lnTo>
                  <a:lnTo>
                    <a:pt x="392" y="1548"/>
                  </a:lnTo>
                  <a:lnTo>
                    <a:pt x="393" y="1552"/>
                  </a:lnTo>
                  <a:lnTo>
                    <a:pt x="394" y="1556"/>
                  </a:lnTo>
                  <a:lnTo>
                    <a:pt x="394" y="1559"/>
                  </a:lnTo>
                  <a:lnTo>
                    <a:pt x="396" y="1556"/>
                  </a:lnTo>
                  <a:lnTo>
                    <a:pt x="397" y="1556"/>
                  </a:lnTo>
                  <a:lnTo>
                    <a:pt x="397" y="1556"/>
                  </a:lnTo>
                  <a:lnTo>
                    <a:pt x="397" y="1557"/>
                  </a:lnTo>
                  <a:lnTo>
                    <a:pt x="397" y="1557"/>
                  </a:lnTo>
                  <a:lnTo>
                    <a:pt x="397" y="1557"/>
                  </a:lnTo>
                  <a:lnTo>
                    <a:pt x="398" y="1559"/>
                  </a:lnTo>
                  <a:lnTo>
                    <a:pt x="398" y="1559"/>
                  </a:lnTo>
                  <a:lnTo>
                    <a:pt x="400" y="1559"/>
                  </a:lnTo>
                  <a:lnTo>
                    <a:pt x="398" y="1560"/>
                  </a:lnTo>
                  <a:lnTo>
                    <a:pt x="398" y="1560"/>
                  </a:lnTo>
                  <a:lnTo>
                    <a:pt x="397" y="1560"/>
                  </a:lnTo>
                  <a:lnTo>
                    <a:pt x="397" y="1560"/>
                  </a:lnTo>
                  <a:lnTo>
                    <a:pt x="396" y="1560"/>
                  </a:lnTo>
                  <a:lnTo>
                    <a:pt x="396" y="1560"/>
                  </a:lnTo>
                  <a:lnTo>
                    <a:pt x="396" y="1560"/>
                  </a:lnTo>
                  <a:lnTo>
                    <a:pt x="396" y="1560"/>
                  </a:lnTo>
                  <a:lnTo>
                    <a:pt x="396" y="1560"/>
                  </a:lnTo>
                  <a:lnTo>
                    <a:pt x="396" y="1560"/>
                  </a:lnTo>
                  <a:lnTo>
                    <a:pt x="396" y="1560"/>
                  </a:lnTo>
                  <a:lnTo>
                    <a:pt x="396" y="1561"/>
                  </a:lnTo>
                  <a:lnTo>
                    <a:pt x="396" y="1561"/>
                  </a:lnTo>
                  <a:lnTo>
                    <a:pt x="396" y="1561"/>
                  </a:lnTo>
                  <a:lnTo>
                    <a:pt x="396" y="1565"/>
                  </a:lnTo>
                  <a:lnTo>
                    <a:pt x="396" y="1567"/>
                  </a:lnTo>
                  <a:lnTo>
                    <a:pt x="397" y="1571"/>
                  </a:lnTo>
                  <a:lnTo>
                    <a:pt x="397" y="1572"/>
                  </a:lnTo>
                  <a:lnTo>
                    <a:pt x="397" y="1574"/>
                  </a:lnTo>
                  <a:lnTo>
                    <a:pt x="397" y="1574"/>
                  </a:lnTo>
                  <a:lnTo>
                    <a:pt x="397" y="1574"/>
                  </a:lnTo>
                  <a:lnTo>
                    <a:pt x="397" y="1572"/>
                  </a:lnTo>
                  <a:lnTo>
                    <a:pt x="396" y="1571"/>
                  </a:lnTo>
                  <a:lnTo>
                    <a:pt x="396" y="1572"/>
                  </a:lnTo>
                  <a:lnTo>
                    <a:pt x="397" y="1574"/>
                  </a:lnTo>
                  <a:lnTo>
                    <a:pt x="397" y="1575"/>
                  </a:lnTo>
                  <a:lnTo>
                    <a:pt x="397" y="1575"/>
                  </a:lnTo>
                  <a:lnTo>
                    <a:pt x="397" y="1576"/>
                  </a:lnTo>
                  <a:lnTo>
                    <a:pt x="397" y="1578"/>
                  </a:lnTo>
                  <a:lnTo>
                    <a:pt x="398" y="1579"/>
                  </a:lnTo>
                  <a:lnTo>
                    <a:pt x="400" y="1583"/>
                  </a:lnTo>
                  <a:lnTo>
                    <a:pt x="400" y="1586"/>
                  </a:lnTo>
                  <a:lnTo>
                    <a:pt x="400" y="1589"/>
                  </a:lnTo>
                  <a:lnTo>
                    <a:pt x="400" y="1589"/>
                  </a:lnTo>
                  <a:lnTo>
                    <a:pt x="401" y="1590"/>
                  </a:lnTo>
                  <a:lnTo>
                    <a:pt x="401" y="1590"/>
                  </a:lnTo>
                  <a:lnTo>
                    <a:pt x="401" y="1591"/>
                  </a:lnTo>
                  <a:lnTo>
                    <a:pt x="401" y="1593"/>
                  </a:lnTo>
                  <a:lnTo>
                    <a:pt x="401" y="1593"/>
                  </a:lnTo>
                  <a:lnTo>
                    <a:pt x="403" y="1594"/>
                  </a:lnTo>
                  <a:lnTo>
                    <a:pt x="401" y="1595"/>
                  </a:lnTo>
                  <a:lnTo>
                    <a:pt x="404" y="1608"/>
                  </a:lnTo>
                  <a:lnTo>
                    <a:pt x="407" y="1608"/>
                  </a:lnTo>
                  <a:lnTo>
                    <a:pt x="409" y="1606"/>
                  </a:lnTo>
                  <a:lnTo>
                    <a:pt x="412" y="1606"/>
                  </a:lnTo>
                  <a:lnTo>
                    <a:pt x="411" y="1608"/>
                  </a:lnTo>
                  <a:lnTo>
                    <a:pt x="411" y="1608"/>
                  </a:lnTo>
                  <a:lnTo>
                    <a:pt x="409" y="1608"/>
                  </a:lnTo>
                  <a:lnTo>
                    <a:pt x="409" y="1608"/>
                  </a:lnTo>
                  <a:lnTo>
                    <a:pt x="408" y="1608"/>
                  </a:lnTo>
                  <a:lnTo>
                    <a:pt x="408" y="1609"/>
                  </a:lnTo>
                  <a:lnTo>
                    <a:pt x="407" y="1610"/>
                  </a:lnTo>
                  <a:lnTo>
                    <a:pt x="407" y="1609"/>
                  </a:lnTo>
                  <a:lnTo>
                    <a:pt x="405" y="1609"/>
                  </a:lnTo>
                  <a:lnTo>
                    <a:pt x="405" y="1610"/>
                  </a:lnTo>
                  <a:lnTo>
                    <a:pt x="405" y="1610"/>
                  </a:lnTo>
                  <a:lnTo>
                    <a:pt x="407" y="1610"/>
                  </a:lnTo>
                  <a:lnTo>
                    <a:pt x="407" y="1612"/>
                  </a:lnTo>
                  <a:lnTo>
                    <a:pt x="407" y="1612"/>
                  </a:lnTo>
                  <a:lnTo>
                    <a:pt x="407" y="1613"/>
                  </a:lnTo>
                  <a:lnTo>
                    <a:pt x="407" y="1613"/>
                  </a:lnTo>
                  <a:lnTo>
                    <a:pt x="408" y="1614"/>
                  </a:lnTo>
                  <a:lnTo>
                    <a:pt x="408" y="1616"/>
                  </a:lnTo>
                  <a:lnTo>
                    <a:pt x="412" y="1627"/>
                  </a:lnTo>
                  <a:lnTo>
                    <a:pt x="413" y="1629"/>
                  </a:lnTo>
                  <a:lnTo>
                    <a:pt x="415" y="1629"/>
                  </a:lnTo>
                  <a:lnTo>
                    <a:pt x="415" y="1631"/>
                  </a:lnTo>
                  <a:lnTo>
                    <a:pt x="415" y="1632"/>
                  </a:lnTo>
                  <a:lnTo>
                    <a:pt x="415" y="1632"/>
                  </a:lnTo>
                  <a:lnTo>
                    <a:pt x="416" y="1632"/>
                  </a:lnTo>
                  <a:lnTo>
                    <a:pt x="416" y="1633"/>
                  </a:lnTo>
                  <a:lnTo>
                    <a:pt x="416" y="1633"/>
                  </a:lnTo>
                  <a:lnTo>
                    <a:pt x="416" y="1635"/>
                  </a:lnTo>
                  <a:lnTo>
                    <a:pt x="420" y="1642"/>
                  </a:lnTo>
                  <a:lnTo>
                    <a:pt x="422" y="1643"/>
                  </a:lnTo>
                  <a:lnTo>
                    <a:pt x="422" y="1644"/>
                  </a:lnTo>
                  <a:lnTo>
                    <a:pt x="422" y="1646"/>
                  </a:lnTo>
                  <a:lnTo>
                    <a:pt x="422" y="1647"/>
                  </a:lnTo>
                  <a:lnTo>
                    <a:pt x="423" y="1646"/>
                  </a:lnTo>
                  <a:lnTo>
                    <a:pt x="423" y="1646"/>
                  </a:lnTo>
                  <a:lnTo>
                    <a:pt x="423" y="1644"/>
                  </a:lnTo>
                  <a:lnTo>
                    <a:pt x="424" y="1644"/>
                  </a:lnTo>
                  <a:lnTo>
                    <a:pt x="424" y="1646"/>
                  </a:lnTo>
                  <a:lnTo>
                    <a:pt x="423" y="1647"/>
                  </a:lnTo>
                  <a:lnTo>
                    <a:pt x="424" y="1650"/>
                  </a:lnTo>
                  <a:lnTo>
                    <a:pt x="426" y="1655"/>
                  </a:lnTo>
                  <a:lnTo>
                    <a:pt x="427" y="1658"/>
                  </a:lnTo>
                  <a:lnTo>
                    <a:pt x="427" y="1659"/>
                  </a:lnTo>
                  <a:lnTo>
                    <a:pt x="428" y="1659"/>
                  </a:lnTo>
                  <a:lnTo>
                    <a:pt x="428" y="1659"/>
                  </a:lnTo>
                  <a:lnTo>
                    <a:pt x="428" y="1659"/>
                  </a:lnTo>
                  <a:lnTo>
                    <a:pt x="428" y="1659"/>
                  </a:lnTo>
                  <a:lnTo>
                    <a:pt x="428" y="1659"/>
                  </a:lnTo>
                  <a:lnTo>
                    <a:pt x="428" y="1659"/>
                  </a:lnTo>
                  <a:lnTo>
                    <a:pt x="430" y="1659"/>
                  </a:lnTo>
                  <a:lnTo>
                    <a:pt x="430" y="1659"/>
                  </a:lnTo>
                  <a:lnTo>
                    <a:pt x="430" y="1659"/>
                  </a:lnTo>
                  <a:lnTo>
                    <a:pt x="430" y="1659"/>
                  </a:lnTo>
                  <a:lnTo>
                    <a:pt x="432" y="1662"/>
                  </a:lnTo>
                  <a:lnTo>
                    <a:pt x="431" y="1661"/>
                  </a:lnTo>
                  <a:lnTo>
                    <a:pt x="431" y="1659"/>
                  </a:lnTo>
                  <a:lnTo>
                    <a:pt x="434" y="1658"/>
                  </a:lnTo>
                  <a:lnTo>
                    <a:pt x="434" y="1658"/>
                  </a:lnTo>
                  <a:lnTo>
                    <a:pt x="435" y="1658"/>
                  </a:lnTo>
                  <a:lnTo>
                    <a:pt x="435" y="1659"/>
                  </a:lnTo>
                  <a:lnTo>
                    <a:pt x="434" y="1659"/>
                  </a:lnTo>
                  <a:lnTo>
                    <a:pt x="432" y="1659"/>
                  </a:lnTo>
                  <a:lnTo>
                    <a:pt x="432" y="1659"/>
                  </a:lnTo>
                  <a:lnTo>
                    <a:pt x="432" y="1661"/>
                  </a:lnTo>
                  <a:lnTo>
                    <a:pt x="434" y="1662"/>
                  </a:lnTo>
                  <a:lnTo>
                    <a:pt x="435" y="1662"/>
                  </a:lnTo>
                  <a:lnTo>
                    <a:pt x="435" y="1663"/>
                  </a:lnTo>
                  <a:lnTo>
                    <a:pt x="437" y="1663"/>
                  </a:lnTo>
                  <a:lnTo>
                    <a:pt x="438" y="1663"/>
                  </a:lnTo>
                  <a:lnTo>
                    <a:pt x="438" y="1662"/>
                  </a:lnTo>
                  <a:lnTo>
                    <a:pt x="439" y="1662"/>
                  </a:lnTo>
                  <a:lnTo>
                    <a:pt x="439" y="1662"/>
                  </a:lnTo>
                  <a:lnTo>
                    <a:pt x="439" y="1663"/>
                  </a:lnTo>
                  <a:lnTo>
                    <a:pt x="439" y="1663"/>
                  </a:lnTo>
                  <a:lnTo>
                    <a:pt x="439" y="1665"/>
                  </a:lnTo>
                  <a:lnTo>
                    <a:pt x="439" y="1665"/>
                  </a:lnTo>
                  <a:lnTo>
                    <a:pt x="435" y="1663"/>
                  </a:lnTo>
                  <a:lnTo>
                    <a:pt x="434" y="1665"/>
                  </a:lnTo>
                  <a:lnTo>
                    <a:pt x="435" y="1666"/>
                  </a:lnTo>
                  <a:lnTo>
                    <a:pt x="437" y="1667"/>
                  </a:lnTo>
                  <a:lnTo>
                    <a:pt x="437" y="1669"/>
                  </a:lnTo>
                  <a:lnTo>
                    <a:pt x="437" y="1669"/>
                  </a:lnTo>
                  <a:lnTo>
                    <a:pt x="438" y="1669"/>
                  </a:lnTo>
                  <a:lnTo>
                    <a:pt x="438" y="1669"/>
                  </a:lnTo>
                  <a:lnTo>
                    <a:pt x="446" y="1677"/>
                  </a:lnTo>
                  <a:lnTo>
                    <a:pt x="447" y="1678"/>
                  </a:lnTo>
                  <a:lnTo>
                    <a:pt x="452" y="1686"/>
                  </a:lnTo>
                  <a:lnTo>
                    <a:pt x="450" y="1688"/>
                  </a:lnTo>
                  <a:lnTo>
                    <a:pt x="452" y="1689"/>
                  </a:lnTo>
                  <a:lnTo>
                    <a:pt x="452" y="1691"/>
                  </a:lnTo>
                  <a:lnTo>
                    <a:pt x="453" y="1692"/>
                  </a:lnTo>
                  <a:lnTo>
                    <a:pt x="453" y="1692"/>
                  </a:lnTo>
                  <a:lnTo>
                    <a:pt x="454" y="1692"/>
                  </a:lnTo>
                  <a:lnTo>
                    <a:pt x="454" y="1692"/>
                  </a:lnTo>
                  <a:lnTo>
                    <a:pt x="456" y="1693"/>
                  </a:lnTo>
                  <a:lnTo>
                    <a:pt x="457" y="1693"/>
                  </a:lnTo>
                  <a:lnTo>
                    <a:pt x="457" y="1695"/>
                  </a:lnTo>
                  <a:lnTo>
                    <a:pt x="458" y="1697"/>
                  </a:lnTo>
                  <a:lnTo>
                    <a:pt x="460" y="1699"/>
                  </a:lnTo>
                  <a:lnTo>
                    <a:pt x="460" y="1699"/>
                  </a:lnTo>
                  <a:lnTo>
                    <a:pt x="461" y="1699"/>
                  </a:lnTo>
                  <a:lnTo>
                    <a:pt x="460" y="1700"/>
                  </a:lnTo>
                  <a:lnTo>
                    <a:pt x="460" y="1700"/>
                  </a:lnTo>
                  <a:lnTo>
                    <a:pt x="460" y="1700"/>
                  </a:lnTo>
                  <a:lnTo>
                    <a:pt x="460" y="1701"/>
                  </a:lnTo>
                  <a:lnTo>
                    <a:pt x="460" y="1701"/>
                  </a:lnTo>
                  <a:lnTo>
                    <a:pt x="461" y="1701"/>
                  </a:lnTo>
                  <a:lnTo>
                    <a:pt x="466" y="1715"/>
                  </a:lnTo>
                  <a:lnTo>
                    <a:pt x="469" y="1725"/>
                  </a:lnTo>
                  <a:lnTo>
                    <a:pt x="469" y="1730"/>
                  </a:lnTo>
                  <a:lnTo>
                    <a:pt x="471" y="1733"/>
                  </a:lnTo>
                  <a:lnTo>
                    <a:pt x="472" y="1733"/>
                  </a:lnTo>
                  <a:lnTo>
                    <a:pt x="472" y="1734"/>
                  </a:lnTo>
                  <a:lnTo>
                    <a:pt x="472" y="1734"/>
                  </a:lnTo>
                  <a:lnTo>
                    <a:pt x="471" y="1734"/>
                  </a:lnTo>
                  <a:lnTo>
                    <a:pt x="472" y="1735"/>
                  </a:lnTo>
                  <a:lnTo>
                    <a:pt x="472" y="1735"/>
                  </a:lnTo>
                  <a:lnTo>
                    <a:pt x="472" y="1735"/>
                  </a:lnTo>
                  <a:lnTo>
                    <a:pt x="472" y="1737"/>
                  </a:lnTo>
                  <a:lnTo>
                    <a:pt x="472" y="1737"/>
                  </a:lnTo>
                  <a:lnTo>
                    <a:pt x="476" y="1745"/>
                  </a:lnTo>
                  <a:lnTo>
                    <a:pt x="476" y="1748"/>
                  </a:lnTo>
                  <a:lnTo>
                    <a:pt x="477" y="1748"/>
                  </a:lnTo>
                  <a:lnTo>
                    <a:pt x="479" y="1749"/>
                  </a:lnTo>
                  <a:lnTo>
                    <a:pt x="479" y="1750"/>
                  </a:lnTo>
                  <a:lnTo>
                    <a:pt x="480" y="1753"/>
                  </a:lnTo>
                  <a:lnTo>
                    <a:pt x="480" y="1754"/>
                  </a:lnTo>
                  <a:lnTo>
                    <a:pt x="480" y="1756"/>
                  </a:lnTo>
                  <a:lnTo>
                    <a:pt x="483" y="1759"/>
                  </a:lnTo>
                  <a:lnTo>
                    <a:pt x="483" y="1760"/>
                  </a:lnTo>
                  <a:lnTo>
                    <a:pt x="484" y="1765"/>
                  </a:lnTo>
                  <a:lnTo>
                    <a:pt x="486" y="1768"/>
                  </a:lnTo>
                  <a:lnTo>
                    <a:pt x="486" y="1769"/>
                  </a:lnTo>
                  <a:lnTo>
                    <a:pt x="487" y="1769"/>
                  </a:lnTo>
                  <a:lnTo>
                    <a:pt x="487" y="1769"/>
                  </a:lnTo>
                  <a:lnTo>
                    <a:pt x="488" y="1769"/>
                  </a:lnTo>
                  <a:lnTo>
                    <a:pt x="488" y="1768"/>
                  </a:lnTo>
                  <a:lnTo>
                    <a:pt x="488" y="1767"/>
                  </a:lnTo>
                  <a:lnTo>
                    <a:pt x="488" y="1765"/>
                  </a:lnTo>
                  <a:lnTo>
                    <a:pt x="488" y="1765"/>
                  </a:lnTo>
                  <a:lnTo>
                    <a:pt x="488" y="1767"/>
                  </a:lnTo>
                  <a:lnTo>
                    <a:pt x="490" y="1767"/>
                  </a:lnTo>
                  <a:lnTo>
                    <a:pt x="490" y="1767"/>
                  </a:lnTo>
                  <a:lnTo>
                    <a:pt x="490" y="1767"/>
                  </a:lnTo>
                  <a:lnTo>
                    <a:pt x="491" y="1767"/>
                  </a:lnTo>
                  <a:lnTo>
                    <a:pt x="491" y="1768"/>
                  </a:lnTo>
                  <a:lnTo>
                    <a:pt x="491" y="1768"/>
                  </a:lnTo>
                  <a:lnTo>
                    <a:pt x="491" y="1768"/>
                  </a:lnTo>
                  <a:lnTo>
                    <a:pt x="491" y="1768"/>
                  </a:lnTo>
                  <a:lnTo>
                    <a:pt x="490" y="1769"/>
                  </a:lnTo>
                  <a:lnTo>
                    <a:pt x="487" y="1771"/>
                  </a:lnTo>
                  <a:lnTo>
                    <a:pt x="487" y="1772"/>
                  </a:lnTo>
                  <a:lnTo>
                    <a:pt x="487" y="1772"/>
                  </a:lnTo>
                  <a:lnTo>
                    <a:pt x="487" y="1773"/>
                  </a:lnTo>
                  <a:lnTo>
                    <a:pt x="487" y="1773"/>
                  </a:lnTo>
                  <a:lnTo>
                    <a:pt x="487" y="1775"/>
                  </a:lnTo>
                  <a:lnTo>
                    <a:pt x="490" y="1780"/>
                  </a:lnTo>
                  <a:lnTo>
                    <a:pt x="490" y="1782"/>
                  </a:lnTo>
                  <a:lnTo>
                    <a:pt x="491" y="1782"/>
                  </a:lnTo>
                  <a:lnTo>
                    <a:pt x="490" y="1782"/>
                  </a:lnTo>
                  <a:lnTo>
                    <a:pt x="490" y="1780"/>
                  </a:lnTo>
                  <a:lnTo>
                    <a:pt x="490" y="1778"/>
                  </a:lnTo>
                  <a:lnTo>
                    <a:pt x="490" y="1776"/>
                  </a:lnTo>
                  <a:lnTo>
                    <a:pt x="488" y="1775"/>
                  </a:lnTo>
                  <a:lnTo>
                    <a:pt x="488" y="1775"/>
                  </a:lnTo>
                  <a:lnTo>
                    <a:pt x="490" y="1773"/>
                  </a:lnTo>
                  <a:lnTo>
                    <a:pt x="490" y="1775"/>
                  </a:lnTo>
                  <a:lnTo>
                    <a:pt x="490" y="1775"/>
                  </a:lnTo>
                  <a:lnTo>
                    <a:pt x="491" y="1775"/>
                  </a:lnTo>
                  <a:lnTo>
                    <a:pt x="491" y="1775"/>
                  </a:lnTo>
                  <a:lnTo>
                    <a:pt x="491" y="1779"/>
                  </a:lnTo>
                  <a:lnTo>
                    <a:pt x="492" y="1779"/>
                  </a:lnTo>
                  <a:lnTo>
                    <a:pt x="492" y="1780"/>
                  </a:lnTo>
                  <a:lnTo>
                    <a:pt x="492" y="1783"/>
                  </a:lnTo>
                  <a:lnTo>
                    <a:pt x="494" y="1784"/>
                  </a:lnTo>
                  <a:lnTo>
                    <a:pt x="495" y="1783"/>
                  </a:lnTo>
                  <a:lnTo>
                    <a:pt x="495" y="1784"/>
                  </a:lnTo>
                  <a:lnTo>
                    <a:pt x="498" y="1787"/>
                  </a:lnTo>
                  <a:lnTo>
                    <a:pt x="498" y="1787"/>
                  </a:lnTo>
                  <a:lnTo>
                    <a:pt x="499" y="1790"/>
                  </a:lnTo>
                  <a:lnTo>
                    <a:pt x="500" y="1791"/>
                  </a:lnTo>
                  <a:lnTo>
                    <a:pt x="500" y="1793"/>
                  </a:lnTo>
                  <a:lnTo>
                    <a:pt x="499" y="1793"/>
                  </a:lnTo>
                  <a:lnTo>
                    <a:pt x="499" y="1794"/>
                  </a:lnTo>
                  <a:lnTo>
                    <a:pt x="499" y="1794"/>
                  </a:lnTo>
                  <a:lnTo>
                    <a:pt x="499" y="1795"/>
                  </a:lnTo>
                  <a:lnTo>
                    <a:pt x="499" y="1797"/>
                  </a:lnTo>
                  <a:lnTo>
                    <a:pt x="500" y="1797"/>
                  </a:lnTo>
                  <a:lnTo>
                    <a:pt x="500" y="1798"/>
                  </a:lnTo>
                  <a:lnTo>
                    <a:pt x="499" y="1798"/>
                  </a:lnTo>
                  <a:lnTo>
                    <a:pt x="500" y="1799"/>
                  </a:lnTo>
                  <a:lnTo>
                    <a:pt x="500" y="1799"/>
                  </a:lnTo>
                  <a:lnTo>
                    <a:pt x="500" y="1799"/>
                  </a:lnTo>
                  <a:lnTo>
                    <a:pt x="500" y="1801"/>
                  </a:lnTo>
                  <a:lnTo>
                    <a:pt x="500" y="1803"/>
                  </a:lnTo>
                  <a:lnTo>
                    <a:pt x="502" y="1805"/>
                  </a:lnTo>
                  <a:lnTo>
                    <a:pt x="502" y="1806"/>
                  </a:lnTo>
                  <a:lnTo>
                    <a:pt x="500" y="1807"/>
                  </a:lnTo>
                  <a:lnTo>
                    <a:pt x="502" y="1807"/>
                  </a:lnTo>
                  <a:lnTo>
                    <a:pt x="502" y="1809"/>
                  </a:lnTo>
                  <a:lnTo>
                    <a:pt x="503" y="1807"/>
                  </a:lnTo>
                  <a:lnTo>
                    <a:pt x="505" y="1809"/>
                  </a:lnTo>
                  <a:lnTo>
                    <a:pt x="506" y="1809"/>
                  </a:lnTo>
                  <a:lnTo>
                    <a:pt x="506" y="1809"/>
                  </a:lnTo>
                  <a:lnTo>
                    <a:pt x="505" y="1812"/>
                  </a:lnTo>
                  <a:lnTo>
                    <a:pt x="503" y="1812"/>
                  </a:lnTo>
                  <a:lnTo>
                    <a:pt x="502" y="1812"/>
                  </a:lnTo>
                  <a:lnTo>
                    <a:pt x="502" y="1812"/>
                  </a:lnTo>
                  <a:lnTo>
                    <a:pt x="499" y="1810"/>
                  </a:lnTo>
                  <a:lnTo>
                    <a:pt x="498" y="1810"/>
                  </a:lnTo>
                  <a:lnTo>
                    <a:pt x="498" y="1809"/>
                  </a:lnTo>
                  <a:lnTo>
                    <a:pt x="499" y="1803"/>
                  </a:lnTo>
                  <a:lnTo>
                    <a:pt x="499" y="1803"/>
                  </a:lnTo>
                  <a:lnTo>
                    <a:pt x="499" y="1802"/>
                  </a:lnTo>
                  <a:lnTo>
                    <a:pt x="499" y="1802"/>
                  </a:lnTo>
                  <a:lnTo>
                    <a:pt x="500" y="1801"/>
                  </a:lnTo>
                  <a:lnTo>
                    <a:pt x="499" y="1799"/>
                  </a:lnTo>
                  <a:lnTo>
                    <a:pt x="498" y="1798"/>
                  </a:lnTo>
                  <a:lnTo>
                    <a:pt x="498" y="1795"/>
                  </a:lnTo>
                  <a:lnTo>
                    <a:pt x="498" y="1794"/>
                  </a:lnTo>
                  <a:lnTo>
                    <a:pt x="498" y="1794"/>
                  </a:lnTo>
                  <a:lnTo>
                    <a:pt x="498" y="1793"/>
                  </a:lnTo>
                  <a:lnTo>
                    <a:pt x="498" y="1791"/>
                  </a:lnTo>
                  <a:lnTo>
                    <a:pt x="496" y="1790"/>
                  </a:lnTo>
                  <a:lnTo>
                    <a:pt x="496" y="1790"/>
                  </a:lnTo>
                  <a:lnTo>
                    <a:pt x="495" y="1790"/>
                  </a:lnTo>
                  <a:lnTo>
                    <a:pt x="495" y="1791"/>
                  </a:lnTo>
                  <a:lnTo>
                    <a:pt x="496" y="1793"/>
                  </a:lnTo>
                  <a:lnTo>
                    <a:pt x="496" y="1794"/>
                  </a:lnTo>
                  <a:lnTo>
                    <a:pt x="496" y="1798"/>
                  </a:lnTo>
                  <a:lnTo>
                    <a:pt x="496" y="1799"/>
                  </a:lnTo>
                  <a:lnTo>
                    <a:pt x="496" y="1799"/>
                  </a:lnTo>
                  <a:lnTo>
                    <a:pt x="495" y="1790"/>
                  </a:lnTo>
                  <a:lnTo>
                    <a:pt x="495" y="1788"/>
                  </a:lnTo>
                  <a:lnTo>
                    <a:pt x="494" y="1790"/>
                  </a:lnTo>
                  <a:lnTo>
                    <a:pt x="495" y="1790"/>
                  </a:lnTo>
                  <a:lnTo>
                    <a:pt x="494" y="1791"/>
                  </a:lnTo>
                  <a:lnTo>
                    <a:pt x="494" y="1791"/>
                  </a:lnTo>
                  <a:lnTo>
                    <a:pt x="492" y="1791"/>
                  </a:lnTo>
                  <a:lnTo>
                    <a:pt x="494" y="1791"/>
                  </a:lnTo>
                  <a:lnTo>
                    <a:pt x="494" y="1790"/>
                  </a:lnTo>
                  <a:lnTo>
                    <a:pt x="494" y="1788"/>
                  </a:lnTo>
                  <a:lnTo>
                    <a:pt x="494" y="1788"/>
                  </a:lnTo>
                  <a:lnTo>
                    <a:pt x="492" y="1788"/>
                  </a:lnTo>
                  <a:lnTo>
                    <a:pt x="492" y="1790"/>
                  </a:lnTo>
                  <a:lnTo>
                    <a:pt x="492" y="1788"/>
                  </a:lnTo>
                  <a:lnTo>
                    <a:pt x="492" y="1788"/>
                  </a:lnTo>
                  <a:lnTo>
                    <a:pt x="491" y="1787"/>
                  </a:lnTo>
                  <a:lnTo>
                    <a:pt x="491" y="1787"/>
                  </a:lnTo>
                  <a:lnTo>
                    <a:pt x="492" y="1787"/>
                  </a:lnTo>
                  <a:lnTo>
                    <a:pt x="494" y="1787"/>
                  </a:lnTo>
                  <a:lnTo>
                    <a:pt x="494" y="1787"/>
                  </a:lnTo>
                  <a:lnTo>
                    <a:pt x="494" y="1786"/>
                  </a:lnTo>
                  <a:lnTo>
                    <a:pt x="492" y="1784"/>
                  </a:lnTo>
                  <a:lnTo>
                    <a:pt x="491" y="1783"/>
                  </a:lnTo>
                  <a:lnTo>
                    <a:pt x="491" y="1784"/>
                  </a:lnTo>
                  <a:lnTo>
                    <a:pt x="491" y="1784"/>
                  </a:lnTo>
                  <a:lnTo>
                    <a:pt x="491" y="1788"/>
                  </a:lnTo>
                  <a:lnTo>
                    <a:pt x="491" y="1788"/>
                  </a:lnTo>
                  <a:lnTo>
                    <a:pt x="492" y="1793"/>
                  </a:lnTo>
                  <a:lnTo>
                    <a:pt x="494" y="1802"/>
                  </a:lnTo>
                  <a:lnTo>
                    <a:pt x="494" y="1803"/>
                  </a:lnTo>
                  <a:lnTo>
                    <a:pt x="495" y="1812"/>
                  </a:lnTo>
                  <a:lnTo>
                    <a:pt x="498" y="1822"/>
                  </a:lnTo>
                  <a:lnTo>
                    <a:pt x="503" y="1833"/>
                  </a:lnTo>
                  <a:lnTo>
                    <a:pt x="503" y="1833"/>
                  </a:lnTo>
                  <a:lnTo>
                    <a:pt x="503" y="1832"/>
                  </a:lnTo>
                  <a:lnTo>
                    <a:pt x="502" y="1828"/>
                  </a:lnTo>
                  <a:lnTo>
                    <a:pt x="500" y="1827"/>
                  </a:lnTo>
                  <a:lnTo>
                    <a:pt x="502" y="1827"/>
                  </a:lnTo>
                  <a:lnTo>
                    <a:pt x="503" y="1829"/>
                  </a:lnTo>
                  <a:lnTo>
                    <a:pt x="505" y="1832"/>
                  </a:lnTo>
                  <a:lnTo>
                    <a:pt x="505" y="1832"/>
                  </a:lnTo>
                  <a:lnTo>
                    <a:pt x="505" y="1832"/>
                  </a:lnTo>
                  <a:lnTo>
                    <a:pt x="505" y="1832"/>
                  </a:lnTo>
                  <a:lnTo>
                    <a:pt x="505" y="1832"/>
                  </a:lnTo>
                  <a:lnTo>
                    <a:pt x="505" y="1833"/>
                  </a:lnTo>
                  <a:lnTo>
                    <a:pt x="505" y="1835"/>
                  </a:lnTo>
                  <a:lnTo>
                    <a:pt x="505" y="1835"/>
                  </a:lnTo>
                  <a:lnTo>
                    <a:pt x="505" y="1835"/>
                  </a:lnTo>
                  <a:lnTo>
                    <a:pt x="505" y="1833"/>
                  </a:lnTo>
                  <a:lnTo>
                    <a:pt x="505" y="1833"/>
                  </a:lnTo>
                  <a:lnTo>
                    <a:pt x="505" y="1833"/>
                  </a:lnTo>
                  <a:lnTo>
                    <a:pt x="503" y="1835"/>
                  </a:lnTo>
                  <a:lnTo>
                    <a:pt x="506" y="1839"/>
                  </a:lnTo>
                  <a:lnTo>
                    <a:pt x="506" y="1840"/>
                  </a:lnTo>
                  <a:lnTo>
                    <a:pt x="507" y="1841"/>
                  </a:lnTo>
                  <a:lnTo>
                    <a:pt x="507" y="1843"/>
                  </a:lnTo>
                  <a:lnTo>
                    <a:pt x="507" y="1843"/>
                  </a:lnTo>
                  <a:lnTo>
                    <a:pt x="507" y="1844"/>
                  </a:lnTo>
                  <a:lnTo>
                    <a:pt x="509" y="1846"/>
                  </a:lnTo>
                  <a:lnTo>
                    <a:pt x="509" y="1846"/>
                  </a:lnTo>
                  <a:lnTo>
                    <a:pt x="509" y="1844"/>
                  </a:lnTo>
                  <a:lnTo>
                    <a:pt x="509" y="1843"/>
                  </a:lnTo>
                  <a:lnTo>
                    <a:pt x="509" y="1843"/>
                  </a:lnTo>
                  <a:lnTo>
                    <a:pt x="510" y="1841"/>
                  </a:lnTo>
                  <a:lnTo>
                    <a:pt x="510" y="1843"/>
                  </a:lnTo>
                  <a:lnTo>
                    <a:pt x="510" y="1843"/>
                  </a:lnTo>
                  <a:lnTo>
                    <a:pt x="510" y="1844"/>
                  </a:lnTo>
                  <a:lnTo>
                    <a:pt x="510" y="1844"/>
                  </a:lnTo>
                  <a:lnTo>
                    <a:pt x="510" y="1844"/>
                  </a:lnTo>
                  <a:lnTo>
                    <a:pt x="511" y="1841"/>
                  </a:lnTo>
                  <a:lnTo>
                    <a:pt x="511" y="1841"/>
                  </a:lnTo>
                  <a:lnTo>
                    <a:pt x="513" y="1843"/>
                  </a:lnTo>
                  <a:lnTo>
                    <a:pt x="514" y="1843"/>
                  </a:lnTo>
                  <a:lnTo>
                    <a:pt x="514" y="1841"/>
                  </a:lnTo>
                  <a:lnTo>
                    <a:pt x="514" y="1841"/>
                  </a:lnTo>
                  <a:lnTo>
                    <a:pt x="515" y="1841"/>
                  </a:lnTo>
                  <a:lnTo>
                    <a:pt x="515" y="1841"/>
                  </a:lnTo>
                  <a:lnTo>
                    <a:pt x="517" y="1841"/>
                  </a:lnTo>
                  <a:lnTo>
                    <a:pt x="517" y="1841"/>
                  </a:lnTo>
                  <a:lnTo>
                    <a:pt x="515" y="1841"/>
                  </a:lnTo>
                  <a:lnTo>
                    <a:pt x="515" y="1843"/>
                  </a:lnTo>
                  <a:lnTo>
                    <a:pt x="514" y="1843"/>
                  </a:lnTo>
                  <a:lnTo>
                    <a:pt x="514" y="1843"/>
                  </a:lnTo>
                  <a:lnTo>
                    <a:pt x="515" y="1843"/>
                  </a:lnTo>
                  <a:lnTo>
                    <a:pt x="515" y="1844"/>
                  </a:lnTo>
                  <a:lnTo>
                    <a:pt x="515" y="1844"/>
                  </a:lnTo>
                  <a:lnTo>
                    <a:pt x="513" y="1843"/>
                  </a:lnTo>
                  <a:lnTo>
                    <a:pt x="511" y="1844"/>
                  </a:lnTo>
                  <a:lnTo>
                    <a:pt x="511" y="1844"/>
                  </a:lnTo>
                  <a:lnTo>
                    <a:pt x="511" y="1846"/>
                  </a:lnTo>
                  <a:lnTo>
                    <a:pt x="510" y="1846"/>
                  </a:lnTo>
                  <a:lnTo>
                    <a:pt x="511" y="1847"/>
                  </a:lnTo>
                  <a:lnTo>
                    <a:pt x="511" y="1847"/>
                  </a:lnTo>
                  <a:lnTo>
                    <a:pt x="513" y="1846"/>
                  </a:lnTo>
                  <a:lnTo>
                    <a:pt x="514" y="1847"/>
                  </a:lnTo>
                  <a:lnTo>
                    <a:pt x="513" y="1847"/>
                  </a:lnTo>
                  <a:lnTo>
                    <a:pt x="511" y="1847"/>
                  </a:lnTo>
                  <a:lnTo>
                    <a:pt x="510" y="1847"/>
                  </a:lnTo>
                  <a:lnTo>
                    <a:pt x="510" y="1847"/>
                  </a:lnTo>
                  <a:lnTo>
                    <a:pt x="509" y="1847"/>
                  </a:lnTo>
                  <a:lnTo>
                    <a:pt x="509" y="1847"/>
                  </a:lnTo>
                  <a:lnTo>
                    <a:pt x="510" y="1848"/>
                  </a:lnTo>
                  <a:lnTo>
                    <a:pt x="515" y="1852"/>
                  </a:lnTo>
                  <a:lnTo>
                    <a:pt x="515" y="1854"/>
                  </a:lnTo>
                  <a:lnTo>
                    <a:pt x="518" y="1858"/>
                  </a:lnTo>
                  <a:lnTo>
                    <a:pt x="521" y="1859"/>
                  </a:lnTo>
                  <a:lnTo>
                    <a:pt x="521" y="1861"/>
                  </a:lnTo>
                  <a:lnTo>
                    <a:pt x="525" y="1866"/>
                  </a:lnTo>
                  <a:lnTo>
                    <a:pt x="526" y="1867"/>
                  </a:lnTo>
                  <a:lnTo>
                    <a:pt x="529" y="1870"/>
                  </a:lnTo>
                  <a:lnTo>
                    <a:pt x="534" y="1878"/>
                  </a:lnTo>
                  <a:lnTo>
                    <a:pt x="536" y="1880"/>
                  </a:lnTo>
                  <a:lnTo>
                    <a:pt x="543" y="1885"/>
                  </a:lnTo>
                  <a:lnTo>
                    <a:pt x="544" y="1885"/>
                  </a:lnTo>
                  <a:lnTo>
                    <a:pt x="551" y="1890"/>
                  </a:lnTo>
                  <a:lnTo>
                    <a:pt x="551" y="1892"/>
                  </a:lnTo>
                  <a:lnTo>
                    <a:pt x="552" y="1892"/>
                  </a:lnTo>
                  <a:lnTo>
                    <a:pt x="554" y="1893"/>
                  </a:lnTo>
                  <a:lnTo>
                    <a:pt x="555" y="1893"/>
                  </a:lnTo>
                  <a:lnTo>
                    <a:pt x="555" y="1895"/>
                  </a:lnTo>
                  <a:lnTo>
                    <a:pt x="556" y="1895"/>
                  </a:lnTo>
                  <a:lnTo>
                    <a:pt x="564" y="1897"/>
                  </a:lnTo>
                  <a:lnTo>
                    <a:pt x="567" y="1897"/>
                  </a:lnTo>
                  <a:lnTo>
                    <a:pt x="571" y="1897"/>
                  </a:lnTo>
                  <a:lnTo>
                    <a:pt x="570" y="1895"/>
                  </a:lnTo>
                  <a:lnTo>
                    <a:pt x="573" y="1893"/>
                  </a:lnTo>
                  <a:lnTo>
                    <a:pt x="575" y="1893"/>
                  </a:lnTo>
                  <a:lnTo>
                    <a:pt x="582" y="1892"/>
                  </a:lnTo>
                  <a:lnTo>
                    <a:pt x="583" y="1890"/>
                  </a:lnTo>
                  <a:lnTo>
                    <a:pt x="585" y="1889"/>
                  </a:lnTo>
                  <a:lnTo>
                    <a:pt x="585" y="1888"/>
                  </a:lnTo>
                  <a:lnTo>
                    <a:pt x="597" y="1881"/>
                  </a:lnTo>
                  <a:lnTo>
                    <a:pt x="600" y="1881"/>
                  </a:lnTo>
                  <a:lnTo>
                    <a:pt x="601" y="1880"/>
                  </a:lnTo>
                  <a:lnTo>
                    <a:pt x="601" y="1880"/>
                  </a:lnTo>
                  <a:lnTo>
                    <a:pt x="602" y="1875"/>
                  </a:lnTo>
                  <a:lnTo>
                    <a:pt x="602" y="1875"/>
                  </a:lnTo>
                  <a:lnTo>
                    <a:pt x="604" y="1874"/>
                  </a:lnTo>
                  <a:lnTo>
                    <a:pt x="605" y="1873"/>
                  </a:lnTo>
                  <a:lnTo>
                    <a:pt x="605" y="1873"/>
                  </a:lnTo>
                  <a:lnTo>
                    <a:pt x="605" y="1866"/>
                  </a:lnTo>
                  <a:lnTo>
                    <a:pt x="605" y="1865"/>
                  </a:lnTo>
                  <a:lnTo>
                    <a:pt x="604" y="1862"/>
                  </a:lnTo>
                  <a:lnTo>
                    <a:pt x="605" y="1862"/>
                  </a:lnTo>
                  <a:lnTo>
                    <a:pt x="605" y="1862"/>
                  </a:lnTo>
                  <a:lnTo>
                    <a:pt x="605" y="1861"/>
                  </a:lnTo>
                  <a:lnTo>
                    <a:pt x="607" y="1861"/>
                  </a:lnTo>
                  <a:lnTo>
                    <a:pt x="607" y="1858"/>
                  </a:lnTo>
                  <a:lnTo>
                    <a:pt x="608" y="1858"/>
                  </a:lnTo>
                  <a:lnTo>
                    <a:pt x="608" y="1858"/>
                  </a:lnTo>
                  <a:lnTo>
                    <a:pt x="609" y="1856"/>
                  </a:lnTo>
                  <a:lnTo>
                    <a:pt x="611" y="1856"/>
                  </a:lnTo>
                  <a:lnTo>
                    <a:pt x="609" y="1855"/>
                  </a:lnTo>
                  <a:lnTo>
                    <a:pt x="609" y="1855"/>
                  </a:lnTo>
                  <a:lnTo>
                    <a:pt x="608" y="1856"/>
                  </a:lnTo>
                  <a:lnTo>
                    <a:pt x="608" y="1856"/>
                  </a:lnTo>
                  <a:lnTo>
                    <a:pt x="607" y="1856"/>
                  </a:lnTo>
                  <a:lnTo>
                    <a:pt x="608" y="1855"/>
                  </a:lnTo>
                  <a:lnTo>
                    <a:pt x="608" y="1854"/>
                  </a:lnTo>
                  <a:lnTo>
                    <a:pt x="608" y="1850"/>
                  </a:lnTo>
                  <a:lnTo>
                    <a:pt x="608" y="1850"/>
                  </a:lnTo>
                  <a:lnTo>
                    <a:pt x="611" y="1846"/>
                  </a:lnTo>
                  <a:lnTo>
                    <a:pt x="612" y="1844"/>
                  </a:lnTo>
                  <a:lnTo>
                    <a:pt x="620" y="1837"/>
                  </a:lnTo>
                  <a:lnTo>
                    <a:pt x="622" y="1836"/>
                  </a:lnTo>
                  <a:lnTo>
                    <a:pt x="624" y="1835"/>
                  </a:lnTo>
                  <a:lnTo>
                    <a:pt x="627" y="1835"/>
                  </a:lnTo>
                  <a:lnTo>
                    <a:pt x="635" y="1833"/>
                  </a:lnTo>
                  <a:lnTo>
                    <a:pt x="635" y="1833"/>
                  </a:lnTo>
                  <a:lnTo>
                    <a:pt x="636" y="1832"/>
                  </a:lnTo>
                  <a:lnTo>
                    <a:pt x="636" y="1832"/>
                  </a:lnTo>
                  <a:lnTo>
                    <a:pt x="636" y="1831"/>
                  </a:lnTo>
                  <a:lnTo>
                    <a:pt x="638" y="1831"/>
                  </a:lnTo>
                  <a:lnTo>
                    <a:pt x="641" y="1831"/>
                  </a:lnTo>
                  <a:lnTo>
                    <a:pt x="642" y="1831"/>
                  </a:lnTo>
                  <a:lnTo>
                    <a:pt x="642" y="1829"/>
                  </a:lnTo>
                  <a:lnTo>
                    <a:pt x="643" y="1829"/>
                  </a:lnTo>
                  <a:lnTo>
                    <a:pt x="645" y="1828"/>
                  </a:lnTo>
                  <a:lnTo>
                    <a:pt x="646" y="1828"/>
                  </a:lnTo>
                  <a:lnTo>
                    <a:pt x="649" y="1827"/>
                  </a:lnTo>
                  <a:lnTo>
                    <a:pt x="649" y="1827"/>
                  </a:lnTo>
                  <a:lnTo>
                    <a:pt x="651" y="1827"/>
                  </a:lnTo>
                  <a:lnTo>
                    <a:pt x="651" y="1827"/>
                  </a:lnTo>
                  <a:lnTo>
                    <a:pt x="653" y="1827"/>
                  </a:lnTo>
                  <a:lnTo>
                    <a:pt x="653" y="1827"/>
                  </a:lnTo>
                  <a:lnTo>
                    <a:pt x="653" y="1827"/>
                  </a:lnTo>
                  <a:lnTo>
                    <a:pt x="654" y="1825"/>
                  </a:lnTo>
                  <a:lnTo>
                    <a:pt x="656" y="1825"/>
                  </a:lnTo>
                  <a:lnTo>
                    <a:pt x="657" y="1825"/>
                  </a:lnTo>
                  <a:lnTo>
                    <a:pt x="660" y="1825"/>
                  </a:lnTo>
                  <a:lnTo>
                    <a:pt x="661" y="1825"/>
                  </a:lnTo>
                  <a:lnTo>
                    <a:pt x="662" y="1827"/>
                  </a:lnTo>
                  <a:lnTo>
                    <a:pt x="664" y="1827"/>
                  </a:lnTo>
                  <a:lnTo>
                    <a:pt x="665" y="1827"/>
                  </a:lnTo>
                  <a:lnTo>
                    <a:pt x="668" y="1825"/>
                  </a:lnTo>
                  <a:lnTo>
                    <a:pt x="669" y="1825"/>
                  </a:lnTo>
                  <a:lnTo>
                    <a:pt x="669" y="1825"/>
                  </a:lnTo>
                  <a:lnTo>
                    <a:pt x="671" y="1825"/>
                  </a:lnTo>
                  <a:lnTo>
                    <a:pt x="672" y="1827"/>
                  </a:lnTo>
                  <a:lnTo>
                    <a:pt x="676" y="1827"/>
                  </a:lnTo>
                  <a:lnTo>
                    <a:pt x="680" y="1829"/>
                  </a:lnTo>
                  <a:lnTo>
                    <a:pt x="683" y="1832"/>
                  </a:lnTo>
                  <a:lnTo>
                    <a:pt x="684" y="1832"/>
                  </a:lnTo>
                  <a:lnTo>
                    <a:pt x="685" y="1832"/>
                  </a:lnTo>
                  <a:lnTo>
                    <a:pt x="684" y="1831"/>
                  </a:lnTo>
                  <a:lnTo>
                    <a:pt x="680" y="1828"/>
                  </a:lnTo>
                  <a:lnTo>
                    <a:pt x="679" y="1828"/>
                  </a:lnTo>
                  <a:lnTo>
                    <a:pt x="679" y="1827"/>
                  </a:lnTo>
                  <a:lnTo>
                    <a:pt x="679" y="1827"/>
                  </a:lnTo>
                  <a:lnTo>
                    <a:pt x="679" y="1827"/>
                  </a:lnTo>
                  <a:lnTo>
                    <a:pt x="677" y="1825"/>
                  </a:lnTo>
                  <a:lnTo>
                    <a:pt x="677" y="1825"/>
                  </a:lnTo>
                  <a:lnTo>
                    <a:pt x="679" y="1824"/>
                  </a:lnTo>
                  <a:lnTo>
                    <a:pt x="679" y="1824"/>
                  </a:lnTo>
                  <a:lnTo>
                    <a:pt x="679" y="1824"/>
                  </a:lnTo>
                  <a:lnTo>
                    <a:pt x="679" y="1822"/>
                  </a:lnTo>
                  <a:lnTo>
                    <a:pt x="677" y="1822"/>
                  </a:lnTo>
                  <a:lnTo>
                    <a:pt x="676" y="1822"/>
                  </a:lnTo>
                  <a:lnTo>
                    <a:pt x="675" y="1824"/>
                  </a:lnTo>
                  <a:lnTo>
                    <a:pt x="673" y="1824"/>
                  </a:lnTo>
                  <a:lnTo>
                    <a:pt x="665" y="1824"/>
                  </a:lnTo>
                  <a:lnTo>
                    <a:pt x="662" y="1824"/>
                  </a:lnTo>
                  <a:lnTo>
                    <a:pt x="660" y="1822"/>
                  </a:lnTo>
                  <a:lnTo>
                    <a:pt x="656" y="1818"/>
                  </a:lnTo>
                  <a:lnTo>
                    <a:pt x="654" y="1817"/>
                  </a:lnTo>
                  <a:lnTo>
                    <a:pt x="653" y="1814"/>
                  </a:lnTo>
                  <a:lnTo>
                    <a:pt x="653" y="1813"/>
                  </a:lnTo>
                  <a:lnTo>
                    <a:pt x="653" y="1810"/>
                  </a:lnTo>
                  <a:lnTo>
                    <a:pt x="653" y="1807"/>
                  </a:lnTo>
                  <a:lnTo>
                    <a:pt x="654" y="1806"/>
                  </a:lnTo>
                  <a:lnTo>
                    <a:pt x="654" y="1805"/>
                  </a:lnTo>
                  <a:lnTo>
                    <a:pt x="656" y="1805"/>
                  </a:lnTo>
                  <a:lnTo>
                    <a:pt x="656" y="1805"/>
                  </a:lnTo>
                  <a:lnTo>
                    <a:pt x="656" y="1803"/>
                  </a:lnTo>
                  <a:lnTo>
                    <a:pt x="657" y="1803"/>
                  </a:lnTo>
                  <a:lnTo>
                    <a:pt x="657" y="1802"/>
                  </a:lnTo>
                  <a:lnTo>
                    <a:pt x="657" y="1802"/>
                  </a:lnTo>
                  <a:lnTo>
                    <a:pt x="657" y="1802"/>
                  </a:lnTo>
                  <a:lnTo>
                    <a:pt x="660" y="1797"/>
                  </a:lnTo>
                  <a:lnTo>
                    <a:pt x="662" y="1794"/>
                  </a:lnTo>
                  <a:lnTo>
                    <a:pt x="664" y="1794"/>
                  </a:lnTo>
                  <a:lnTo>
                    <a:pt x="664" y="1793"/>
                  </a:lnTo>
                  <a:lnTo>
                    <a:pt x="664" y="1791"/>
                  </a:lnTo>
                  <a:lnTo>
                    <a:pt x="665" y="1790"/>
                  </a:lnTo>
                  <a:lnTo>
                    <a:pt x="666" y="1788"/>
                  </a:lnTo>
                  <a:lnTo>
                    <a:pt x="669" y="1783"/>
                  </a:lnTo>
                  <a:lnTo>
                    <a:pt x="672" y="1780"/>
                  </a:lnTo>
                  <a:lnTo>
                    <a:pt x="675" y="1779"/>
                  </a:lnTo>
                  <a:lnTo>
                    <a:pt x="673" y="1778"/>
                  </a:lnTo>
                  <a:lnTo>
                    <a:pt x="672" y="1776"/>
                  </a:lnTo>
                  <a:lnTo>
                    <a:pt x="672" y="1772"/>
                  </a:lnTo>
                  <a:lnTo>
                    <a:pt x="672" y="1771"/>
                  </a:lnTo>
                  <a:lnTo>
                    <a:pt x="672" y="1771"/>
                  </a:lnTo>
                  <a:lnTo>
                    <a:pt x="673" y="1769"/>
                  </a:lnTo>
                  <a:lnTo>
                    <a:pt x="673" y="1769"/>
                  </a:lnTo>
                  <a:lnTo>
                    <a:pt x="675" y="1769"/>
                  </a:lnTo>
                  <a:lnTo>
                    <a:pt x="675" y="1768"/>
                  </a:lnTo>
                  <a:lnTo>
                    <a:pt x="675" y="1768"/>
                  </a:lnTo>
                  <a:lnTo>
                    <a:pt x="675" y="1767"/>
                  </a:lnTo>
                  <a:lnTo>
                    <a:pt x="675" y="1767"/>
                  </a:lnTo>
                  <a:lnTo>
                    <a:pt x="676" y="1765"/>
                  </a:lnTo>
                  <a:lnTo>
                    <a:pt x="680" y="1763"/>
                  </a:lnTo>
                  <a:lnTo>
                    <a:pt x="681" y="1763"/>
                  </a:lnTo>
                  <a:lnTo>
                    <a:pt x="681" y="1761"/>
                  </a:lnTo>
                  <a:lnTo>
                    <a:pt x="683" y="1761"/>
                  </a:lnTo>
                  <a:lnTo>
                    <a:pt x="684" y="1763"/>
                  </a:lnTo>
                  <a:lnTo>
                    <a:pt x="685" y="1763"/>
                  </a:lnTo>
                  <a:lnTo>
                    <a:pt x="688" y="1763"/>
                  </a:lnTo>
                  <a:lnTo>
                    <a:pt x="690" y="1761"/>
                  </a:lnTo>
                  <a:lnTo>
                    <a:pt x="690" y="1761"/>
                  </a:lnTo>
                  <a:lnTo>
                    <a:pt x="690" y="1761"/>
                  </a:lnTo>
                  <a:lnTo>
                    <a:pt x="692" y="1761"/>
                  </a:lnTo>
                  <a:lnTo>
                    <a:pt x="694" y="1760"/>
                  </a:lnTo>
                  <a:lnTo>
                    <a:pt x="695" y="1761"/>
                  </a:lnTo>
                  <a:lnTo>
                    <a:pt x="694" y="1761"/>
                  </a:lnTo>
                  <a:lnTo>
                    <a:pt x="692" y="1763"/>
                  </a:lnTo>
                  <a:lnTo>
                    <a:pt x="692" y="1763"/>
                  </a:lnTo>
                  <a:lnTo>
                    <a:pt x="691" y="1763"/>
                  </a:lnTo>
                  <a:lnTo>
                    <a:pt x="691" y="1763"/>
                  </a:lnTo>
                  <a:lnTo>
                    <a:pt x="691" y="1763"/>
                  </a:lnTo>
                  <a:lnTo>
                    <a:pt x="691" y="1763"/>
                  </a:lnTo>
                  <a:lnTo>
                    <a:pt x="692" y="1764"/>
                  </a:lnTo>
                  <a:lnTo>
                    <a:pt x="692" y="1764"/>
                  </a:lnTo>
                  <a:lnTo>
                    <a:pt x="703" y="1765"/>
                  </a:lnTo>
                  <a:lnTo>
                    <a:pt x="705" y="1765"/>
                  </a:lnTo>
                  <a:lnTo>
                    <a:pt x="705" y="1765"/>
                  </a:lnTo>
                  <a:lnTo>
                    <a:pt x="703" y="1764"/>
                  </a:lnTo>
                  <a:lnTo>
                    <a:pt x="702" y="1764"/>
                  </a:lnTo>
                  <a:lnTo>
                    <a:pt x="700" y="1764"/>
                  </a:lnTo>
                  <a:lnTo>
                    <a:pt x="699" y="1764"/>
                  </a:lnTo>
                  <a:lnTo>
                    <a:pt x="699" y="1763"/>
                  </a:lnTo>
                  <a:lnTo>
                    <a:pt x="699" y="1763"/>
                  </a:lnTo>
                  <a:lnTo>
                    <a:pt x="698" y="1763"/>
                  </a:lnTo>
                  <a:lnTo>
                    <a:pt x="696" y="1763"/>
                  </a:lnTo>
                  <a:lnTo>
                    <a:pt x="696" y="1763"/>
                  </a:lnTo>
                  <a:lnTo>
                    <a:pt x="695" y="1763"/>
                  </a:lnTo>
                  <a:lnTo>
                    <a:pt x="695" y="1761"/>
                  </a:lnTo>
                  <a:lnTo>
                    <a:pt x="696" y="1761"/>
                  </a:lnTo>
                  <a:lnTo>
                    <a:pt x="703" y="1763"/>
                  </a:lnTo>
                  <a:lnTo>
                    <a:pt x="705" y="1764"/>
                  </a:lnTo>
                  <a:lnTo>
                    <a:pt x="705" y="1765"/>
                  </a:lnTo>
                  <a:lnTo>
                    <a:pt x="706" y="1765"/>
                  </a:lnTo>
                  <a:lnTo>
                    <a:pt x="707" y="1765"/>
                  </a:lnTo>
                  <a:lnTo>
                    <a:pt x="709" y="1764"/>
                  </a:lnTo>
                  <a:lnTo>
                    <a:pt x="709" y="1764"/>
                  </a:lnTo>
                  <a:lnTo>
                    <a:pt x="710" y="1764"/>
                  </a:lnTo>
                  <a:lnTo>
                    <a:pt x="710" y="1759"/>
                  </a:lnTo>
                  <a:lnTo>
                    <a:pt x="710" y="1748"/>
                  </a:lnTo>
                  <a:lnTo>
                    <a:pt x="709" y="1745"/>
                  </a:lnTo>
                  <a:lnTo>
                    <a:pt x="709" y="1735"/>
                  </a:lnTo>
                  <a:lnTo>
                    <a:pt x="709" y="1733"/>
                  </a:lnTo>
                  <a:lnTo>
                    <a:pt x="709" y="1723"/>
                  </a:lnTo>
                  <a:lnTo>
                    <a:pt x="709" y="1722"/>
                  </a:lnTo>
                  <a:lnTo>
                    <a:pt x="709" y="1720"/>
                  </a:lnTo>
                  <a:lnTo>
                    <a:pt x="710" y="1711"/>
                  </a:lnTo>
                  <a:lnTo>
                    <a:pt x="709" y="1704"/>
                  </a:lnTo>
                  <a:lnTo>
                    <a:pt x="709" y="1700"/>
                  </a:lnTo>
                  <a:lnTo>
                    <a:pt x="707" y="1700"/>
                  </a:lnTo>
                  <a:lnTo>
                    <a:pt x="707" y="1700"/>
                  </a:lnTo>
                  <a:lnTo>
                    <a:pt x="706" y="1699"/>
                  </a:lnTo>
                  <a:lnTo>
                    <a:pt x="705" y="1699"/>
                  </a:lnTo>
                  <a:lnTo>
                    <a:pt x="703" y="1699"/>
                  </a:lnTo>
                  <a:lnTo>
                    <a:pt x="703" y="1700"/>
                  </a:lnTo>
                  <a:lnTo>
                    <a:pt x="703" y="1700"/>
                  </a:lnTo>
                  <a:lnTo>
                    <a:pt x="700" y="1703"/>
                  </a:lnTo>
                  <a:lnTo>
                    <a:pt x="699" y="1703"/>
                  </a:lnTo>
                  <a:lnTo>
                    <a:pt x="699" y="1703"/>
                  </a:lnTo>
                  <a:lnTo>
                    <a:pt x="699" y="1701"/>
                  </a:lnTo>
                  <a:lnTo>
                    <a:pt x="703" y="1699"/>
                  </a:lnTo>
                  <a:lnTo>
                    <a:pt x="703" y="1699"/>
                  </a:lnTo>
                  <a:lnTo>
                    <a:pt x="703" y="1697"/>
                  </a:lnTo>
                  <a:lnTo>
                    <a:pt x="705" y="1697"/>
                  </a:lnTo>
                  <a:lnTo>
                    <a:pt x="705" y="1697"/>
                  </a:lnTo>
                  <a:lnTo>
                    <a:pt x="705" y="1697"/>
                  </a:lnTo>
                  <a:lnTo>
                    <a:pt x="707" y="1697"/>
                  </a:lnTo>
                  <a:lnTo>
                    <a:pt x="707" y="1697"/>
                  </a:lnTo>
                  <a:lnTo>
                    <a:pt x="707" y="1697"/>
                  </a:lnTo>
                  <a:lnTo>
                    <a:pt x="707" y="1693"/>
                  </a:lnTo>
                  <a:lnTo>
                    <a:pt x="707" y="1693"/>
                  </a:lnTo>
                  <a:lnTo>
                    <a:pt x="706" y="1693"/>
                  </a:lnTo>
                  <a:lnTo>
                    <a:pt x="706" y="1693"/>
                  </a:lnTo>
                  <a:lnTo>
                    <a:pt x="706" y="1693"/>
                  </a:lnTo>
                  <a:lnTo>
                    <a:pt x="706" y="1695"/>
                  </a:lnTo>
                  <a:lnTo>
                    <a:pt x="706" y="1695"/>
                  </a:lnTo>
                  <a:lnTo>
                    <a:pt x="706" y="1695"/>
                  </a:lnTo>
                  <a:lnTo>
                    <a:pt x="705" y="1692"/>
                  </a:lnTo>
                  <a:lnTo>
                    <a:pt x="703" y="1688"/>
                  </a:lnTo>
                  <a:lnTo>
                    <a:pt x="703" y="1685"/>
                  </a:lnTo>
                  <a:lnTo>
                    <a:pt x="703" y="1685"/>
                  </a:lnTo>
                  <a:lnTo>
                    <a:pt x="705" y="1682"/>
                  </a:lnTo>
                  <a:lnTo>
                    <a:pt x="705" y="1680"/>
                  </a:lnTo>
                  <a:lnTo>
                    <a:pt x="706" y="1674"/>
                  </a:lnTo>
                  <a:lnTo>
                    <a:pt x="706" y="1673"/>
                  </a:lnTo>
                  <a:lnTo>
                    <a:pt x="706" y="1673"/>
                  </a:lnTo>
                  <a:lnTo>
                    <a:pt x="707" y="1670"/>
                  </a:lnTo>
                  <a:lnTo>
                    <a:pt x="707" y="1667"/>
                  </a:lnTo>
                  <a:lnTo>
                    <a:pt x="709" y="1665"/>
                  </a:lnTo>
                  <a:lnTo>
                    <a:pt x="709" y="1663"/>
                  </a:lnTo>
                  <a:lnTo>
                    <a:pt x="709" y="1662"/>
                  </a:lnTo>
                  <a:lnTo>
                    <a:pt x="710" y="1662"/>
                  </a:lnTo>
                  <a:lnTo>
                    <a:pt x="710" y="1661"/>
                  </a:lnTo>
                  <a:lnTo>
                    <a:pt x="710" y="1659"/>
                  </a:lnTo>
                  <a:lnTo>
                    <a:pt x="710" y="1659"/>
                  </a:lnTo>
                  <a:lnTo>
                    <a:pt x="710" y="1658"/>
                  </a:lnTo>
                  <a:lnTo>
                    <a:pt x="711" y="1655"/>
                  </a:lnTo>
                  <a:lnTo>
                    <a:pt x="714" y="1652"/>
                  </a:lnTo>
                  <a:lnTo>
                    <a:pt x="714" y="1651"/>
                  </a:lnTo>
                  <a:lnTo>
                    <a:pt x="715" y="1651"/>
                  </a:lnTo>
                  <a:lnTo>
                    <a:pt x="718" y="1646"/>
                  </a:lnTo>
                  <a:lnTo>
                    <a:pt x="717" y="1647"/>
                  </a:lnTo>
                  <a:lnTo>
                    <a:pt x="715" y="1647"/>
                  </a:lnTo>
                  <a:lnTo>
                    <a:pt x="715" y="1647"/>
                  </a:lnTo>
                  <a:lnTo>
                    <a:pt x="715" y="1646"/>
                  </a:lnTo>
                  <a:lnTo>
                    <a:pt x="718" y="1644"/>
                  </a:lnTo>
                  <a:lnTo>
                    <a:pt x="719" y="1643"/>
                  </a:lnTo>
                  <a:lnTo>
                    <a:pt x="722" y="1640"/>
                  </a:lnTo>
                  <a:lnTo>
                    <a:pt x="722" y="1640"/>
                  </a:lnTo>
                  <a:lnTo>
                    <a:pt x="722" y="1639"/>
                  </a:lnTo>
                  <a:lnTo>
                    <a:pt x="724" y="1639"/>
                  </a:lnTo>
                  <a:lnTo>
                    <a:pt x="724" y="1637"/>
                  </a:lnTo>
                  <a:lnTo>
                    <a:pt x="725" y="1636"/>
                  </a:lnTo>
                  <a:lnTo>
                    <a:pt x="725" y="1635"/>
                  </a:lnTo>
                  <a:lnTo>
                    <a:pt x="728" y="1631"/>
                  </a:lnTo>
                  <a:lnTo>
                    <a:pt x="729" y="1628"/>
                  </a:lnTo>
                  <a:lnTo>
                    <a:pt x="729" y="1627"/>
                  </a:lnTo>
                  <a:lnTo>
                    <a:pt x="729" y="1625"/>
                  </a:lnTo>
                  <a:lnTo>
                    <a:pt x="730" y="1623"/>
                  </a:lnTo>
                  <a:lnTo>
                    <a:pt x="730" y="1621"/>
                  </a:lnTo>
                  <a:lnTo>
                    <a:pt x="732" y="1620"/>
                  </a:lnTo>
                  <a:lnTo>
                    <a:pt x="732" y="1618"/>
                  </a:lnTo>
                  <a:lnTo>
                    <a:pt x="732" y="1617"/>
                  </a:lnTo>
                  <a:lnTo>
                    <a:pt x="733" y="1613"/>
                  </a:lnTo>
                  <a:lnTo>
                    <a:pt x="734" y="1609"/>
                  </a:lnTo>
                  <a:lnTo>
                    <a:pt x="734" y="1602"/>
                  </a:lnTo>
                  <a:lnTo>
                    <a:pt x="736" y="1597"/>
                  </a:lnTo>
                  <a:lnTo>
                    <a:pt x="736" y="1595"/>
                  </a:lnTo>
                  <a:lnTo>
                    <a:pt x="736" y="1594"/>
                  </a:lnTo>
                  <a:lnTo>
                    <a:pt x="737" y="1593"/>
                  </a:lnTo>
                  <a:lnTo>
                    <a:pt x="737" y="1593"/>
                  </a:lnTo>
                  <a:lnTo>
                    <a:pt x="737" y="1591"/>
                  </a:lnTo>
                  <a:lnTo>
                    <a:pt x="737" y="1590"/>
                  </a:lnTo>
                  <a:lnTo>
                    <a:pt x="737" y="1589"/>
                  </a:lnTo>
                  <a:lnTo>
                    <a:pt x="739" y="1589"/>
                  </a:lnTo>
                  <a:lnTo>
                    <a:pt x="739" y="1587"/>
                  </a:lnTo>
                  <a:lnTo>
                    <a:pt x="739" y="1586"/>
                  </a:lnTo>
                  <a:lnTo>
                    <a:pt x="737" y="1586"/>
                  </a:lnTo>
                  <a:lnTo>
                    <a:pt x="737" y="1586"/>
                  </a:lnTo>
                  <a:lnTo>
                    <a:pt x="737" y="1584"/>
                  </a:lnTo>
                  <a:lnTo>
                    <a:pt x="737" y="1583"/>
                  </a:lnTo>
                  <a:lnTo>
                    <a:pt x="737" y="1584"/>
                  </a:lnTo>
                  <a:lnTo>
                    <a:pt x="739" y="1584"/>
                  </a:lnTo>
                  <a:lnTo>
                    <a:pt x="739" y="1582"/>
                  </a:lnTo>
                  <a:lnTo>
                    <a:pt x="739" y="1579"/>
                  </a:lnTo>
                  <a:lnTo>
                    <a:pt x="740" y="1578"/>
                  </a:lnTo>
                  <a:lnTo>
                    <a:pt x="739" y="1576"/>
                  </a:lnTo>
                  <a:lnTo>
                    <a:pt x="739" y="1574"/>
                  </a:lnTo>
                  <a:lnTo>
                    <a:pt x="739" y="1572"/>
                  </a:lnTo>
                  <a:lnTo>
                    <a:pt x="737" y="1572"/>
                  </a:lnTo>
                  <a:lnTo>
                    <a:pt x="737" y="1574"/>
                  </a:lnTo>
                  <a:lnTo>
                    <a:pt x="737" y="1574"/>
                  </a:lnTo>
                  <a:lnTo>
                    <a:pt x="736" y="1572"/>
                  </a:lnTo>
                  <a:lnTo>
                    <a:pt x="734" y="1572"/>
                  </a:lnTo>
                  <a:lnTo>
                    <a:pt x="734" y="1571"/>
                  </a:lnTo>
                  <a:lnTo>
                    <a:pt x="734" y="1571"/>
                  </a:lnTo>
                  <a:lnTo>
                    <a:pt x="734" y="1571"/>
                  </a:lnTo>
                  <a:lnTo>
                    <a:pt x="733" y="1571"/>
                  </a:lnTo>
                  <a:lnTo>
                    <a:pt x="733" y="1570"/>
                  </a:lnTo>
                  <a:lnTo>
                    <a:pt x="733" y="1570"/>
                  </a:lnTo>
                  <a:lnTo>
                    <a:pt x="732" y="1570"/>
                  </a:lnTo>
                  <a:lnTo>
                    <a:pt x="732" y="1570"/>
                  </a:lnTo>
                  <a:lnTo>
                    <a:pt x="729" y="1570"/>
                  </a:lnTo>
                  <a:lnTo>
                    <a:pt x="728" y="1568"/>
                  </a:lnTo>
                  <a:lnTo>
                    <a:pt x="726" y="1568"/>
                  </a:lnTo>
                  <a:lnTo>
                    <a:pt x="725" y="1568"/>
                  </a:lnTo>
                  <a:lnTo>
                    <a:pt x="725" y="1568"/>
                  </a:lnTo>
                  <a:lnTo>
                    <a:pt x="725" y="1565"/>
                  </a:lnTo>
                  <a:lnTo>
                    <a:pt x="722" y="1564"/>
                  </a:lnTo>
                  <a:lnTo>
                    <a:pt x="722" y="1563"/>
                  </a:lnTo>
                  <a:lnTo>
                    <a:pt x="721" y="1561"/>
                  </a:lnTo>
                  <a:lnTo>
                    <a:pt x="722" y="1559"/>
                  </a:lnTo>
                  <a:lnTo>
                    <a:pt x="724" y="1559"/>
                  </a:lnTo>
                  <a:lnTo>
                    <a:pt x="724" y="1557"/>
                  </a:lnTo>
                  <a:lnTo>
                    <a:pt x="724" y="1556"/>
                  </a:lnTo>
                  <a:lnTo>
                    <a:pt x="725" y="1557"/>
                  </a:lnTo>
                  <a:lnTo>
                    <a:pt x="725" y="1557"/>
                  </a:lnTo>
                  <a:lnTo>
                    <a:pt x="725" y="1557"/>
                  </a:lnTo>
                  <a:lnTo>
                    <a:pt x="725" y="1559"/>
                  </a:lnTo>
                  <a:lnTo>
                    <a:pt x="725" y="1560"/>
                  </a:lnTo>
                  <a:lnTo>
                    <a:pt x="725" y="1560"/>
                  </a:lnTo>
                  <a:lnTo>
                    <a:pt x="726" y="1561"/>
                  </a:lnTo>
                  <a:lnTo>
                    <a:pt x="726" y="1559"/>
                  </a:lnTo>
                  <a:lnTo>
                    <a:pt x="726" y="1555"/>
                  </a:lnTo>
                  <a:lnTo>
                    <a:pt x="728" y="1555"/>
                  </a:lnTo>
                  <a:lnTo>
                    <a:pt x="729" y="1557"/>
                  </a:lnTo>
                  <a:lnTo>
                    <a:pt x="730" y="1560"/>
                  </a:lnTo>
                  <a:lnTo>
                    <a:pt x="733" y="1563"/>
                  </a:lnTo>
                  <a:lnTo>
                    <a:pt x="734" y="1568"/>
                  </a:lnTo>
                  <a:lnTo>
                    <a:pt x="737" y="1572"/>
                  </a:lnTo>
                  <a:lnTo>
                    <a:pt x="737" y="1572"/>
                  </a:lnTo>
                  <a:lnTo>
                    <a:pt x="737" y="1570"/>
                  </a:lnTo>
                  <a:lnTo>
                    <a:pt x="736" y="1567"/>
                  </a:lnTo>
                  <a:lnTo>
                    <a:pt x="736" y="1567"/>
                  </a:lnTo>
                  <a:lnTo>
                    <a:pt x="734" y="1563"/>
                  </a:lnTo>
                  <a:lnTo>
                    <a:pt x="733" y="1559"/>
                  </a:lnTo>
                  <a:lnTo>
                    <a:pt x="732" y="1557"/>
                  </a:lnTo>
                  <a:lnTo>
                    <a:pt x="732" y="1556"/>
                  </a:lnTo>
                  <a:lnTo>
                    <a:pt x="732" y="1555"/>
                  </a:lnTo>
                  <a:lnTo>
                    <a:pt x="733" y="1553"/>
                  </a:lnTo>
                  <a:lnTo>
                    <a:pt x="733" y="1550"/>
                  </a:lnTo>
                  <a:lnTo>
                    <a:pt x="733" y="1548"/>
                  </a:lnTo>
                  <a:lnTo>
                    <a:pt x="728" y="1538"/>
                  </a:lnTo>
                  <a:lnTo>
                    <a:pt x="728" y="1536"/>
                  </a:lnTo>
                  <a:lnTo>
                    <a:pt x="726" y="1529"/>
                  </a:lnTo>
                  <a:lnTo>
                    <a:pt x="726" y="1526"/>
                  </a:lnTo>
                  <a:lnTo>
                    <a:pt x="726" y="1523"/>
                  </a:lnTo>
                  <a:lnTo>
                    <a:pt x="725" y="1523"/>
                  </a:lnTo>
                  <a:lnTo>
                    <a:pt x="725" y="1523"/>
                  </a:lnTo>
                  <a:lnTo>
                    <a:pt x="724" y="1525"/>
                  </a:lnTo>
                  <a:lnTo>
                    <a:pt x="722" y="1525"/>
                  </a:lnTo>
                  <a:lnTo>
                    <a:pt x="721" y="1526"/>
                  </a:lnTo>
                  <a:lnTo>
                    <a:pt x="721" y="1525"/>
                  </a:lnTo>
                  <a:lnTo>
                    <a:pt x="722" y="1525"/>
                  </a:lnTo>
                  <a:lnTo>
                    <a:pt x="722" y="1523"/>
                  </a:lnTo>
                  <a:lnTo>
                    <a:pt x="722" y="1523"/>
                  </a:lnTo>
                  <a:lnTo>
                    <a:pt x="724" y="1522"/>
                  </a:lnTo>
                  <a:lnTo>
                    <a:pt x="724" y="1522"/>
                  </a:lnTo>
                  <a:lnTo>
                    <a:pt x="726" y="1522"/>
                  </a:lnTo>
                  <a:lnTo>
                    <a:pt x="726" y="1521"/>
                  </a:lnTo>
                  <a:lnTo>
                    <a:pt x="728" y="1518"/>
                  </a:lnTo>
                  <a:lnTo>
                    <a:pt x="729" y="1516"/>
                  </a:lnTo>
                  <a:lnTo>
                    <a:pt x="729" y="1514"/>
                  </a:lnTo>
                  <a:lnTo>
                    <a:pt x="729" y="1508"/>
                  </a:lnTo>
                  <a:lnTo>
                    <a:pt x="729" y="1506"/>
                  </a:lnTo>
                  <a:lnTo>
                    <a:pt x="730" y="1504"/>
                  </a:lnTo>
                  <a:lnTo>
                    <a:pt x="730" y="1504"/>
                  </a:lnTo>
                  <a:lnTo>
                    <a:pt x="730" y="1503"/>
                  </a:lnTo>
                  <a:lnTo>
                    <a:pt x="730" y="1503"/>
                  </a:lnTo>
                  <a:lnTo>
                    <a:pt x="730" y="1503"/>
                  </a:lnTo>
                  <a:lnTo>
                    <a:pt x="729" y="1503"/>
                  </a:lnTo>
                  <a:lnTo>
                    <a:pt x="728" y="1503"/>
                  </a:lnTo>
                  <a:lnTo>
                    <a:pt x="728" y="1503"/>
                  </a:lnTo>
                  <a:lnTo>
                    <a:pt x="726" y="1503"/>
                  </a:lnTo>
                  <a:lnTo>
                    <a:pt x="728" y="1502"/>
                  </a:lnTo>
                  <a:lnTo>
                    <a:pt x="729" y="1502"/>
                  </a:lnTo>
                  <a:lnTo>
                    <a:pt x="729" y="1502"/>
                  </a:lnTo>
                  <a:lnTo>
                    <a:pt x="729" y="1500"/>
                  </a:lnTo>
                  <a:lnTo>
                    <a:pt x="729" y="1500"/>
                  </a:lnTo>
                  <a:lnTo>
                    <a:pt x="728" y="1499"/>
                  </a:lnTo>
                  <a:lnTo>
                    <a:pt x="728" y="1497"/>
                  </a:lnTo>
                  <a:lnTo>
                    <a:pt x="728" y="1496"/>
                  </a:lnTo>
                  <a:lnTo>
                    <a:pt x="726" y="1495"/>
                  </a:lnTo>
                  <a:lnTo>
                    <a:pt x="725" y="1495"/>
                  </a:lnTo>
                  <a:lnTo>
                    <a:pt x="725" y="1495"/>
                  </a:lnTo>
                  <a:lnTo>
                    <a:pt x="725" y="1493"/>
                  </a:lnTo>
                  <a:lnTo>
                    <a:pt x="725" y="1491"/>
                  </a:lnTo>
                  <a:lnTo>
                    <a:pt x="722" y="1481"/>
                  </a:lnTo>
                  <a:lnTo>
                    <a:pt x="722" y="1480"/>
                  </a:lnTo>
                  <a:lnTo>
                    <a:pt x="722" y="1477"/>
                  </a:lnTo>
                  <a:lnTo>
                    <a:pt x="721" y="1476"/>
                  </a:lnTo>
                  <a:lnTo>
                    <a:pt x="721" y="1470"/>
                  </a:lnTo>
                  <a:lnTo>
                    <a:pt x="724" y="1463"/>
                  </a:lnTo>
                  <a:lnTo>
                    <a:pt x="724" y="1458"/>
                  </a:lnTo>
                  <a:lnTo>
                    <a:pt x="724" y="1457"/>
                  </a:lnTo>
                  <a:lnTo>
                    <a:pt x="725" y="1454"/>
                  </a:lnTo>
                  <a:lnTo>
                    <a:pt x="726" y="1453"/>
                  </a:lnTo>
                  <a:lnTo>
                    <a:pt x="726" y="1451"/>
                  </a:lnTo>
                  <a:lnTo>
                    <a:pt x="729" y="1448"/>
                  </a:lnTo>
                  <a:lnTo>
                    <a:pt x="729" y="1448"/>
                  </a:lnTo>
                  <a:lnTo>
                    <a:pt x="730" y="1446"/>
                  </a:lnTo>
                  <a:lnTo>
                    <a:pt x="730" y="1446"/>
                  </a:lnTo>
                  <a:lnTo>
                    <a:pt x="730" y="1444"/>
                  </a:lnTo>
                  <a:lnTo>
                    <a:pt x="730" y="1444"/>
                  </a:lnTo>
                  <a:lnTo>
                    <a:pt x="732" y="1442"/>
                  </a:lnTo>
                  <a:lnTo>
                    <a:pt x="732" y="1442"/>
                  </a:lnTo>
                  <a:lnTo>
                    <a:pt x="734" y="1435"/>
                  </a:lnTo>
                  <a:lnTo>
                    <a:pt x="736" y="1432"/>
                  </a:lnTo>
                  <a:lnTo>
                    <a:pt x="740" y="1428"/>
                  </a:lnTo>
                  <a:lnTo>
                    <a:pt x="743" y="1427"/>
                  </a:lnTo>
                  <a:lnTo>
                    <a:pt x="744" y="1427"/>
                  </a:lnTo>
                  <a:lnTo>
                    <a:pt x="745" y="1425"/>
                  </a:lnTo>
                  <a:lnTo>
                    <a:pt x="747" y="1425"/>
                  </a:lnTo>
                  <a:lnTo>
                    <a:pt x="747" y="1424"/>
                  </a:lnTo>
                  <a:lnTo>
                    <a:pt x="747" y="1424"/>
                  </a:lnTo>
                  <a:lnTo>
                    <a:pt x="748" y="1424"/>
                  </a:lnTo>
                  <a:lnTo>
                    <a:pt x="748" y="1424"/>
                  </a:lnTo>
                  <a:lnTo>
                    <a:pt x="749" y="1423"/>
                  </a:lnTo>
                  <a:lnTo>
                    <a:pt x="751" y="1423"/>
                  </a:lnTo>
                  <a:lnTo>
                    <a:pt x="752" y="1421"/>
                  </a:lnTo>
                  <a:lnTo>
                    <a:pt x="752" y="1421"/>
                  </a:lnTo>
                  <a:lnTo>
                    <a:pt x="752" y="1423"/>
                  </a:lnTo>
                  <a:lnTo>
                    <a:pt x="753" y="1423"/>
                  </a:lnTo>
                  <a:lnTo>
                    <a:pt x="755" y="1421"/>
                  </a:lnTo>
                  <a:lnTo>
                    <a:pt x="756" y="1421"/>
                  </a:lnTo>
                  <a:lnTo>
                    <a:pt x="759" y="1421"/>
                  </a:lnTo>
                  <a:lnTo>
                    <a:pt x="758" y="1421"/>
                  </a:lnTo>
                  <a:lnTo>
                    <a:pt x="759" y="1420"/>
                  </a:lnTo>
                  <a:lnTo>
                    <a:pt x="759" y="1420"/>
                  </a:lnTo>
                  <a:lnTo>
                    <a:pt x="759" y="1420"/>
                  </a:lnTo>
                  <a:lnTo>
                    <a:pt x="759" y="1420"/>
                  </a:lnTo>
                  <a:lnTo>
                    <a:pt x="760" y="1420"/>
                  </a:lnTo>
                  <a:lnTo>
                    <a:pt x="763" y="1421"/>
                  </a:lnTo>
                  <a:lnTo>
                    <a:pt x="764" y="1421"/>
                  </a:lnTo>
                  <a:lnTo>
                    <a:pt x="766" y="1421"/>
                  </a:lnTo>
                  <a:lnTo>
                    <a:pt x="767" y="1424"/>
                  </a:lnTo>
                  <a:lnTo>
                    <a:pt x="767" y="1427"/>
                  </a:lnTo>
                  <a:lnTo>
                    <a:pt x="767" y="1432"/>
                  </a:lnTo>
                  <a:lnTo>
                    <a:pt x="768" y="1431"/>
                  </a:lnTo>
                  <a:lnTo>
                    <a:pt x="768" y="1429"/>
                  </a:lnTo>
                  <a:lnTo>
                    <a:pt x="770" y="1425"/>
                  </a:lnTo>
                  <a:lnTo>
                    <a:pt x="773" y="1421"/>
                  </a:lnTo>
                  <a:lnTo>
                    <a:pt x="773" y="1419"/>
                  </a:lnTo>
                  <a:lnTo>
                    <a:pt x="773" y="1416"/>
                  </a:lnTo>
                  <a:lnTo>
                    <a:pt x="771" y="1413"/>
                  </a:lnTo>
                  <a:lnTo>
                    <a:pt x="771" y="1413"/>
                  </a:lnTo>
                  <a:lnTo>
                    <a:pt x="771" y="1413"/>
                  </a:lnTo>
                  <a:lnTo>
                    <a:pt x="773" y="1414"/>
                  </a:lnTo>
                  <a:lnTo>
                    <a:pt x="773" y="1413"/>
                  </a:lnTo>
                  <a:lnTo>
                    <a:pt x="773" y="1413"/>
                  </a:lnTo>
                  <a:lnTo>
                    <a:pt x="773" y="1412"/>
                  </a:lnTo>
                  <a:lnTo>
                    <a:pt x="773" y="1414"/>
                  </a:lnTo>
                  <a:lnTo>
                    <a:pt x="774" y="1416"/>
                  </a:lnTo>
                  <a:lnTo>
                    <a:pt x="774" y="1416"/>
                  </a:lnTo>
                  <a:lnTo>
                    <a:pt x="773" y="1421"/>
                  </a:lnTo>
                  <a:lnTo>
                    <a:pt x="773" y="1423"/>
                  </a:lnTo>
                  <a:lnTo>
                    <a:pt x="774" y="1424"/>
                  </a:lnTo>
                  <a:lnTo>
                    <a:pt x="774" y="1424"/>
                  </a:lnTo>
                  <a:lnTo>
                    <a:pt x="775" y="1424"/>
                  </a:lnTo>
                  <a:lnTo>
                    <a:pt x="775" y="1425"/>
                  </a:lnTo>
                  <a:lnTo>
                    <a:pt x="778" y="1427"/>
                  </a:lnTo>
                  <a:lnTo>
                    <a:pt x="778" y="1427"/>
                  </a:lnTo>
                  <a:lnTo>
                    <a:pt x="778" y="1428"/>
                  </a:lnTo>
                  <a:lnTo>
                    <a:pt x="779" y="1428"/>
                  </a:lnTo>
                  <a:lnTo>
                    <a:pt x="779" y="1428"/>
                  </a:lnTo>
                  <a:lnTo>
                    <a:pt x="779" y="1428"/>
                  </a:lnTo>
                  <a:lnTo>
                    <a:pt x="779" y="1427"/>
                  </a:lnTo>
                  <a:lnTo>
                    <a:pt x="779" y="1425"/>
                  </a:lnTo>
                  <a:lnTo>
                    <a:pt x="779" y="1425"/>
                  </a:lnTo>
                  <a:lnTo>
                    <a:pt x="779" y="1425"/>
                  </a:lnTo>
                  <a:lnTo>
                    <a:pt x="779" y="1424"/>
                  </a:lnTo>
                  <a:lnTo>
                    <a:pt x="779" y="1424"/>
                  </a:lnTo>
                  <a:lnTo>
                    <a:pt x="781" y="1421"/>
                  </a:lnTo>
                  <a:lnTo>
                    <a:pt x="782" y="1421"/>
                  </a:lnTo>
                  <a:lnTo>
                    <a:pt x="785" y="1419"/>
                  </a:lnTo>
                  <a:lnTo>
                    <a:pt x="787" y="1416"/>
                  </a:lnTo>
                  <a:lnTo>
                    <a:pt x="787" y="1416"/>
                  </a:lnTo>
                  <a:lnTo>
                    <a:pt x="789" y="1416"/>
                  </a:lnTo>
                  <a:lnTo>
                    <a:pt x="789" y="1412"/>
                  </a:lnTo>
                  <a:lnTo>
                    <a:pt x="789" y="1410"/>
                  </a:lnTo>
                  <a:lnTo>
                    <a:pt x="790" y="1409"/>
                  </a:lnTo>
                  <a:lnTo>
                    <a:pt x="790" y="1406"/>
                  </a:lnTo>
                  <a:lnTo>
                    <a:pt x="792" y="1402"/>
                  </a:lnTo>
                  <a:lnTo>
                    <a:pt x="793" y="1400"/>
                  </a:lnTo>
                  <a:lnTo>
                    <a:pt x="794" y="1397"/>
                  </a:lnTo>
                  <a:lnTo>
                    <a:pt x="794" y="1397"/>
                  </a:lnTo>
                  <a:lnTo>
                    <a:pt x="794" y="1395"/>
                  </a:lnTo>
                  <a:lnTo>
                    <a:pt x="794" y="1395"/>
                  </a:lnTo>
                  <a:lnTo>
                    <a:pt x="794" y="1394"/>
                  </a:lnTo>
                  <a:lnTo>
                    <a:pt x="794" y="1394"/>
                  </a:lnTo>
                  <a:lnTo>
                    <a:pt x="798" y="1391"/>
                  </a:lnTo>
                  <a:lnTo>
                    <a:pt x="798" y="1391"/>
                  </a:lnTo>
                  <a:lnTo>
                    <a:pt x="800" y="1391"/>
                  </a:lnTo>
                  <a:lnTo>
                    <a:pt x="801" y="1391"/>
                  </a:lnTo>
                  <a:lnTo>
                    <a:pt x="801" y="1391"/>
                  </a:lnTo>
                  <a:lnTo>
                    <a:pt x="802" y="1391"/>
                  </a:lnTo>
                  <a:lnTo>
                    <a:pt x="802" y="1390"/>
                  </a:lnTo>
                  <a:lnTo>
                    <a:pt x="804" y="1390"/>
                  </a:lnTo>
                  <a:lnTo>
                    <a:pt x="804" y="1391"/>
                  </a:lnTo>
                  <a:lnTo>
                    <a:pt x="805" y="1391"/>
                  </a:lnTo>
                  <a:lnTo>
                    <a:pt x="805" y="1391"/>
                  </a:lnTo>
                  <a:lnTo>
                    <a:pt x="804" y="1393"/>
                  </a:lnTo>
                  <a:lnTo>
                    <a:pt x="804" y="1393"/>
                  </a:lnTo>
                  <a:lnTo>
                    <a:pt x="808" y="1391"/>
                  </a:lnTo>
                  <a:lnTo>
                    <a:pt x="809" y="1391"/>
                  </a:lnTo>
                  <a:lnTo>
                    <a:pt x="811" y="1393"/>
                  </a:lnTo>
                  <a:lnTo>
                    <a:pt x="812" y="1393"/>
                  </a:lnTo>
                  <a:lnTo>
                    <a:pt x="812" y="1391"/>
                  </a:lnTo>
                  <a:lnTo>
                    <a:pt x="812" y="1391"/>
                  </a:lnTo>
                  <a:lnTo>
                    <a:pt x="813" y="1391"/>
                  </a:lnTo>
                  <a:lnTo>
                    <a:pt x="813" y="1393"/>
                  </a:lnTo>
                  <a:lnTo>
                    <a:pt x="813" y="1393"/>
                  </a:lnTo>
                  <a:lnTo>
                    <a:pt x="815" y="1393"/>
                  </a:lnTo>
                  <a:lnTo>
                    <a:pt x="816" y="1393"/>
                  </a:lnTo>
                  <a:lnTo>
                    <a:pt x="817" y="1394"/>
                  </a:lnTo>
                  <a:lnTo>
                    <a:pt x="819" y="1393"/>
                  </a:lnTo>
                  <a:lnTo>
                    <a:pt x="820" y="1394"/>
                  </a:lnTo>
                  <a:lnTo>
                    <a:pt x="821" y="1394"/>
                  </a:lnTo>
                  <a:lnTo>
                    <a:pt x="821" y="1395"/>
                  </a:lnTo>
                  <a:lnTo>
                    <a:pt x="823" y="1395"/>
                  </a:lnTo>
                  <a:lnTo>
                    <a:pt x="826" y="1394"/>
                  </a:lnTo>
                  <a:lnTo>
                    <a:pt x="826" y="1393"/>
                  </a:lnTo>
                  <a:lnTo>
                    <a:pt x="831" y="1391"/>
                  </a:lnTo>
                  <a:lnTo>
                    <a:pt x="832" y="1390"/>
                  </a:lnTo>
                  <a:lnTo>
                    <a:pt x="834" y="1390"/>
                  </a:lnTo>
                  <a:lnTo>
                    <a:pt x="835" y="1390"/>
                  </a:lnTo>
                  <a:lnTo>
                    <a:pt x="836" y="1390"/>
                  </a:lnTo>
                  <a:lnTo>
                    <a:pt x="836" y="1389"/>
                  </a:lnTo>
                  <a:lnTo>
                    <a:pt x="838" y="1389"/>
                  </a:lnTo>
                  <a:lnTo>
                    <a:pt x="838" y="1389"/>
                  </a:lnTo>
                  <a:lnTo>
                    <a:pt x="839" y="1389"/>
                  </a:lnTo>
                  <a:lnTo>
                    <a:pt x="839" y="1389"/>
                  </a:lnTo>
                  <a:lnTo>
                    <a:pt x="841" y="1387"/>
                  </a:lnTo>
                  <a:lnTo>
                    <a:pt x="842" y="1386"/>
                  </a:lnTo>
                  <a:lnTo>
                    <a:pt x="843" y="1387"/>
                  </a:lnTo>
                  <a:lnTo>
                    <a:pt x="845" y="1386"/>
                  </a:lnTo>
                  <a:lnTo>
                    <a:pt x="847" y="1385"/>
                  </a:lnTo>
                  <a:lnTo>
                    <a:pt x="850" y="1383"/>
                  </a:lnTo>
                  <a:lnTo>
                    <a:pt x="850" y="1383"/>
                  </a:lnTo>
                  <a:lnTo>
                    <a:pt x="851" y="1382"/>
                  </a:lnTo>
                  <a:lnTo>
                    <a:pt x="855" y="1379"/>
                  </a:lnTo>
                  <a:lnTo>
                    <a:pt x="858" y="1378"/>
                  </a:lnTo>
                  <a:lnTo>
                    <a:pt x="857" y="1378"/>
                  </a:lnTo>
                  <a:lnTo>
                    <a:pt x="857" y="1376"/>
                  </a:lnTo>
                  <a:lnTo>
                    <a:pt x="857" y="1376"/>
                  </a:lnTo>
                  <a:lnTo>
                    <a:pt x="857" y="1375"/>
                  </a:lnTo>
                  <a:lnTo>
                    <a:pt x="857" y="1375"/>
                  </a:lnTo>
                  <a:lnTo>
                    <a:pt x="857" y="1376"/>
                  </a:lnTo>
                  <a:lnTo>
                    <a:pt x="858" y="1376"/>
                  </a:lnTo>
                  <a:lnTo>
                    <a:pt x="858" y="1376"/>
                  </a:lnTo>
                  <a:lnTo>
                    <a:pt x="858" y="1376"/>
                  </a:lnTo>
                  <a:lnTo>
                    <a:pt x="858" y="1376"/>
                  </a:lnTo>
                  <a:lnTo>
                    <a:pt x="858" y="1375"/>
                  </a:lnTo>
                  <a:lnTo>
                    <a:pt x="860" y="1372"/>
                  </a:lnTo>
                  <a:lnTo>
                    <a:pt x="861" y="1371"/>
                  </a:lnTo>
                  <a:lnTo>
                    <a:pt x="861" y="1367"/>
                  </a:lnTo>
                  <a:lnTo>
                    <a:pt x="861" y="1364"/>
                  </a:lnTo>
                  <a:lnTo>
                    <a:pt x="861" y="1361"/>
                  </a:lnTo>
                  <a:lnTo>
                    <a:pt x="861" y="1357"/>
                  </a:lnTo>
                  <a:lnTo>
                    <a:pt x="861" y="1356"/>
                  </a:lnTo>
                  <a:lnTo>
                    <a:pt x="861" y="1355"/>
                  </a:lnTo>
                  <a:lnTo>
                    <a:pt x="861" y="1357"/>
                  </a:lnTo>
                  <a:lnTo>
                    <a:pt x="861" y="1359"/>
                  </a:lnTo>
                  <a:lnTo>
                    <a:pt x="861" y="1361"/>
                  </a:lnTo>
                  <a:lnTo>
                    <a:pt x="861" y="1361"/>
                  </a:lnTo>
                  <a:lnTo>
                    <a:pt x="860" y="1361"/>
                  </a:lnTo>
                  <a:lnTo>
                    <a:pt x="860" y="1361"/>
                  </a:lnTo>
                  <a:lnTo>
                    <a:pt x="860" y="1361"/>
                  </a:lnTo>
                  <a:lnTo>
                    <a:pt x="858" y="1361"/>
                  </a:lnTo>
                  <a:lnTo>
                    <a:pt x="858" y="1361"/>
                  </a:lnTo>
                  <a:lnTo>
                    <a:pt x="858" y="1361"/>
                  </a:lnTo>
                  <a:lnTo>
                    <a:pt x="858" y="1361"/>
                  </a:lnTo>
                  <a:lnTo>
                    <a:pt x="857" y="1361"/>
                  </a:lnTo>
                  <a:lnTo>
                    <a:pt x="855" y="1360"/>
                  </a:lnTo>
                  <a:lnTo>
                    <a:pt x="854" y="1359"/>
                  </a:lnTo>
                  <a:lnTo>
                    <a:pt x="854" y="1357"/>
                  </a:lnTo>
                  <a:lnTo>
                    <a:pt x="854" y="1356"/>
                  </a:lnTo>
                  <a:lnTo>
                    <a:pt x="857" y="1352"/>
                  </a:lnTo>
                  <a:lnTo>
                    <a:pt x="857" y="1351"/>
                  </a:lnTo>
                  <a:lnTo>
                    <a:pt x="858" y="1349"/>
                  </a:lnTo>
                  <a:lnTo>
                    <a:pt x="860" y="1348"/>
                  </a:lnTo>
                  <a:lnTo>
                    <a:pt x="862" y="1345"/>
                  </a:lnTo>
                  <a:lnTo>
                    <a:pt x="862" y="1344"/>
                  </a:lnTo>
                  <a:lnTo>
                    <a:pt x="865" y="1344"/>
                  </a:lnTo>
                  <a:lnTo>
                    <a:pt x="865" y="1342"/>
                  </a:lnTo>
                  <a:lnTo>
                    <a:pt x="866" y="1341"/>
                  </a:lnTo>
                  <a:lnTo>
                    <a:pt x="868" y="1340"/>
                  </a:lnTo>
                  <a:lnTo>
                    <a:pt x="883" y="1330"/>
                  </a:lnTo>
                  <a:lnTo>
                    <a:pt x="885" y="1330"/>
                  </a:lnTo>
                  <a:lnTo>
                    <a:pt x="888" y="1329"/>
                  </a:lnTo>
                  <a:lnTo>
                    <a:pt x="889" y="1327"/>
                  </a:lnTo>
                  <a:lnTo>
                    <a:pt x="891" y="1327"/>
                  </a:lnTo>
                  <a:lnTo>
                    <a:pt x="892" y="1326"/>
                  </a:lnTo>
                  <a:lnTo>
                    <a:pt x="892" y="1326"/>
                  </a:lnTo>
                  <a:lnTo>
                    <a:pt x="894" y="1326"/>
                  </a:lnTo>
                  <a:lnTo>
                    <a:pt x="894" y="1326"/>
                  </a:lnTo>
                  <a:lnTo>
                    <a:pt x="896" y="1325"/>
                  </a:lnTo>
                  <a:lnTo>
                    <a:pt x="898" y="1325"/>
                  </a:lnTo>
                  <a:lnTo>
                    <a:pt x="898" y="1325"/>
                  </a:lnTo>
                  <a:lnTo>
                    <a:pt x="899" y="1323"/>
                  </a:lnTo>
                  <a:lnTo>
                    <a:pt x="899" y="1322"/>
                  </a:lnTo>
                  <a:lnTo>
                    <a:pt x="902" y="1322"/>
                  </a:lnTo>
                  <a:lnTo>
                    <a:pt x="903" y="1321"/>
                  </a:lnTo>
                  <a:lnTo>
                    <a:pt x="906" y="1319"/>
                  </a:lnTo>
                  <a:lnTo>
                    <a:pt x="910" y="1317"/>
                  </a:lnTo>
                  <a:lnTo>
                    <a:pt x="911" y="1317"/>
                  </a:lnTo>
                  <a:lnTo>
                    <a:pt x="913" y="1315"/>
                  </a:lnTo>
                  <a:lnTo>
                    <a:pt x="914" y="1315"/>
                  </a:lnTo>
                  <a:lnTo>
                    <a:pt x="914" y="1315"/>
                  </a:lnTo>
                  <a:lnTo>
                    <a:pt x="914" y="1314"/>
                  </a:lnTo>
                  <a:lnTo>
                    <a:pt x="913" y="1313"/>
                  </a:lnTo>
                  <a:lnTo>
                    <a:pt x="915" y="1313"/>
                  </a:lnTo>
                  <a:lnTo>
                    <a:pt x="915" y="1313"/>
                  </a:lnTo>
                  <a:lnTo>
                    <a:pt x="917" y="1311"/>
                  </a:lnTo>
                  <a:lnTo>
                    <a:pt x="918" y="1311"/>
                  </a:lnTo>
                  <a:lnTo>
                    <a:pt x="918" y="1311"/>
                  </a:lnTo>
                  <a:lnTo>
                    <a:pt x="918" y="1310"/>
                  </a:lnTo>
                  <a:lnTo>
                    <a:pt x="918" y="1310"/>
                  </a:lnTo>
                  <a:lnTo>
                    <a:pt x="917" y="1310"/>
                  </a:lnTo>
                  <a:lnTo>
                    <a:pt x="915" y="1308"/>
                  </a:lnTo>
                  <a:lnTo>
                    <a:pt x="914" y="1308"/>
                  </a:lnTo>
                  <a:lnTo>
                    <a:pt x="915" y="1307"/>
                  </a:lnTo>
                  <a:lnTo>
                    <a:pt x="917" y="1307"/>
                  </a:lnTo>
                  <a:lnTo>
                    <a:pt x="917" y="1307"/>
                  </a:lnTo>
                  <a:lnTo>
                    <a:pt x="917" y="1308"/>
                  </a:lnTo>
                  <a:lnTo>
                    <a:pt x="917" y="1308"/>
                  </a:lnTo>
                  <a:lnTo>
                    <a:pt x="917" y="1308"/>
                  </a:lnTo>
                  <a:lnTo>
                    <a:pt x="917" y="1308"/>
                  </a:lnTo>
                  <a:lnTo>
                    <a:pt x="918" y="1308"/>
                  </a:lnTo>
                  <a:lnTo>
                    <a:pt x="918" y="1308"/>
                  </a:lnTo>
                  <a:lnTo>
                    <a:pt x="918" y="1308"/>
                  </a:lnTo>
                  <a:lnTo>
                    <a:pt x="918" y="1308"/>
                  </a:lnTo>
                  <a:lnTo>
                    <a:pt x="919" y="1308"/>
                  </a:lnTo>
                  <a:lnTo>
                    <a:pt x="919" y="1308"/>
                  </a:lnTo>
                  <a:lnTo>
                    <a:pt x="921" y="1307"/>
                  </a:lnTo>
                  <a:lnTo>
                    <a:pt x="925" y="1303"/>
                  </a:lnTo>
                  <a:lnTo>
                    <a:pt x="925" y="1302"/>
                  </a:lnTo>
                  <a:lnTo>
                    <a:pt x="926" y="1300"/>
                  </a:lnTo>
                  <a:lnTo>
                    <a:pt x="926" y="1299"/>
                  </a:lnTo>
                  <a:lnTo>
                    <a:pt x="928" y="1298"/>
                  </a:lnTo>
                  <a:lnTo>
                    <a:pt x="928" y="1296"/>
                  </a:lnTo>
                  <a:lnTo>
                    <a:pt x="928" y="1296"/>
                  </a:lnTo>
                  <a:lnTo>
                    <a:pt x="928" y="1295"/>
                  </a:lnTo>
                  <a:lnTo>
                    <a:pt x="928" y="1295"/>
                  </a:lnTo>
                  <a:lnTo>
                    <a:pt x="928" y="1296"/>
                  </a:lnTo>
                  <a:lnTo>
                    <a:pt x="929" y="1296"/>
                  </a:lnTo>
                  <a:lnTo>
                    <a:pt x="929" y="1295"/>
                  </a:lnTo>
                  <a:lnTo>
                    <a:pt x="932" y="1293"/>
                  </a:lnTo>
                  <a:lnTo>
                    <a:pt x="932" y="1292"/>
                  </a:lnTo>
                  <a:lnTo>
                    <a:pt x="933" y="1292"/>
                  </a:lnTo>
                  <a:lnTo>
                    <a:pt x="933" y="1291"/>
                  </a:lnTo>
                  <a:lnTo>
                    <a:pt x="933" y="1291"/>
                  </a:lnTo>
                  <a:lnTo>
                    <a:pt x="934" y="1291"/>
                  </a:lnTo>
                  <a:lnTo>
                    <a:pt x="934" y="1289"/>
                  </a:lnTo>
                  <a:lnTo>
                    <a:pt x="936" y="1288"/>
                  </a:lnTo>
                  <a:lnTo>
                    <a:pt x="937" y="1287"/>
                  </a:lnTo>
                  <a:lnTo>
                    <a:pt x="947" y="1281"/>
                  </a:lnTo>
                  <a:lnTo>
                    <a:pt x="966" y="1273"/>
                  </a:lnTo>
                  <a:lnTo>
                    <a:pt x="967" y="1270"/>
                  </a:lnTo>
                  <a:lnTo>
                    <a:pt x="968" y="1269"/>
                  </a:lnTo>
                  <a:lnTo>
                    <a:pt x="968" y="1268"/>
                  </a:lnTo>
                  <a:lnTo>
                    <a:pt x="968" y="1268"/>
                  </a:lnTo>
                  <a:lnTo>
                    <a:pt x="968" y="1266"/>
                  </a:lnTo>
                  <a:lnTo>
                    <a:pt x="970" y="1266"/>
                  </a:lnTo>
                  <a:lnTo>
                    <a:pt x="970" y="1266"/>
                  </a:lnTo>
                  <a:lnTo>
                    <a:pt x="971" y="1265"/>
                  </a:lnTo>
                  <a:lnTo>
                    <a:pt x="972" y="1264"/>
                  </a:lnTo>
                  <a:lnTo>
                    <a:pt x="974" y="1262"/>
                  </a:lnTo>
                  <a:lnTo>
                    <a:pt x="975" y="1261"/>
                  </a:lnTo>
                  <a:lnTo>
                    <a:pt x="978" y="1258"/>
                  </a:lnTo>
                  <a:lnTo>
                    <a:pt x="981" y="1255"/>
                  </a:lnTo>
                  <a:lnTo>
                    <a:pt x="982" y="1255"/>
                  </a:lnTo>
                  <a:lnTo>
                    <a:pt x="981" y="1255"/>
                  </a:lnTo>
                  <a:lnTo>
                    <a:pt x="978" y="1257"/>
                  </a:lnTo>
                  <a:lnTo>
                    <a:pt x="977" y="1258"/>
                  </a:lnTo>
                  <a:lnTo>
                    <a:pt x="975" y="1258"/>
                  </a:lnTo>
                  <a:lnTo>
                    <a:pt x="975" y="1258"/>
                  </a:lnTo>
                  <a:lnTo>
                    <a:pt x="975" y="1257"/>
                  </a:lnTo>
                  <a:lnTo>
                    <a:pt x="975" y="1257"/>
                  </a:lnTo>
                  <a:lnTo>
                    <a:pt x="977" y="1257"/>
                  </a:lnTo>
                  <a:lnTo>
                    <a:pt x="978" y="1257"/>
                  </a:lnTo>
                  <a:lnTo>
                    <a:pt x="978" y="1257"/>
                  </a:lnTo>
                  <a:lnTo>
                    <a:pt x="979" y="1255"/>
                  </a:lnTo>
                  <a:lnTo>
                    <a:pt x="979" y="1255"/>
                  </a:lnTo>
                  <a:lnTo>
                    <a:pt x="981" y="1255"/>
                  </a:lnTo>
                  <a:lnTo>
                    <a:pt x="982" y="1254"/>
                  </a:lnTo>
                  <a:lnTo>
                    <a:pt x="983" y="1251"/>
                  </a:lnTo>
                  <a:lnTo>
                    <a:pt x="986" y="1250"/>
                  </a:lnTo>
                  <a:lnTo>
                    <a:pt x="986" y="1249"/>
                  </a:lnTo>
                  <a:lnTo>
                    <a:pt x="987" y="1249"/>
                  </a:lnTo>
                  <a:lnTo>
                    <a:pt x="987" y="1247"/>
                  </a:lnTo>
                  <a:lnTo>
                    <a:pt x="993" y="1240"/>
                  </a:lnTo>
                  <a:lnTo>
                    <a:pt x="994" y="1239"/>
                  </a:lnTo>
                  <a:lnTo>
                    <a:pt x="998" y="1232"/>
                  </a:lnTo>
                  <a:lnTo>
                    <a:pt x="1001" y="1231"/>
                  </a:lnTo>
                  <a:lnTo>
                    <a:pt x="1001" y="1231"/>
                  </a:lnTo>
                  <a:lnTo>
                    <a:pt x="1002" y="1228"/>
                  </a:lnTo>
                  <a:lnTo>
                    <a:pt x="1005" y="1225"/>
                  </a:lnTo>
                  <a:lnTo>
                    <a:pt x="1006" y="1224"/>
                  </a:lnTo>
                  <a:lnTo>
                    <a:pt x="1008" y="1221"/>
                  </a:lnTo>
                  <a:lnTo>
                    <a:pt x="1008" y="1221"/>
                  </a:lnTo>
                  <a:lnTo>
                    <a:pt x="1008" y="1220"/>
                  </a:lnTo>
                  <a:lnTo>
                    <a:pt x="1006" y="1220"/>
                  </a:lnTo>
                  <a:lnTo>
                    <a:pt x="1006" y="1220"/>
                  </a:lnTo>
                  <a:lnTo>
                    <a:pt x="1006" y="1220"/>
                  </a:lnTo>
                  <a:lnTo>
                    <a:pt x="1005" y="1223"/>
                  </a:lnTo>
                  <a:lnTo>
                    <a:pt x="1005" y="1221"/>
                  </a:lnTo>
                  <a:lnTo>
                    <a:pt x="1004" y="1221"/>
                  </a:lnTo>
                  <a:lnTo>
                    <a:pt x="1004" y="1220"/>
                  </a:lnTo>
                  <a:lnTo>
                    <a:pt x="1004" y="1220"/>
                  </a:lnTo>
                  <a:lnTo>
                    <a:pt x="1005" y="1219"/>
                  </a:lnTo>
                  <a:lnTo>
                    <a:pt x="1005" y="1219"/>
                  </a:lnTo>
                  <a:lnTo>
                    <a:pt x="1005" y="1217"/>
                  </a:lnTo>
                  <a:lnTo>
                    <a:pt x="1006" y="1219"/>
                  </a:lnTo>
                  <a:lnTo>
                    <a:pt x="1006" y="1219"/>
                  </a:lnTo>
                  <a:lnTo>
                    <a:pt x="1008" y="1220"/>
                  </a:lnTo>
                  <a:lnTo>
                    <a:pt x="1008" y="1220"/>
                  </a:lnTo>
                  <a:lnTo>
                    <a:pt x="1008" y="1219"/>
                  </a:lnTo>
                  <a:lnTo>
                    <a:pt x="1013" y="1213"/>
                  </a:lnTo>
                  <a:lnTo>
                    <a:pt x="1020" y="1206"/>
                  </a:lnTo>
                  <a:lnTo>
                    <a:pt x="1025" y="1204"/>
                  </a:lnTo>
                  <a:lnTo>
                    <a:pt x="1032" y="1197"/>
                  </a:lnTo>
                  <a:lnTo>
                    <a:pt x="1035" y="1194"/>
                  </a:lnTo>
                  <a:lnTo>
                    <a:pt x="1038" y="1193"/>
                  </a:lnTo>
                  <a:lnTo>
                    <a:pt x="1042" y="1190"/>
                  </a:lnTo>
                  <a:lnTo>
                    <a:pt x="1045" y="1189"/>
                  </a:lnTo>
                  <a:lnTo>
                    <a:pt x="1049" y="1187"/>
                  </a:lnTo>
                  <a:lnTo>
                    <a:pt x="1054" y="1185"/>
                  </a:lnTo>
                  <a:lnTo>
                    <a:pt x="1055" y="1183"/>
                  </a:lnTo>
                  <a:lnTo>
                    <a:pt x="1040" y="1190"/>
                  </a:lnTo>
                  <a:lnTo>
                    <a:pt x="1039" y="1190"/>
                  </a:lnTo>
                  <a:lnTo>
                    <a:pt x="1039" y="1190"/>
                  </a:lnTo>
                  <a:lnTo>
                    <a:pt x="1039" y="1190"/>
                  </a:lnTo>
                  <a:lnTo>
                    <a:pt x="1039" y="1189"/>
                  </a:lnTo>
                  <a:lnTo>
                    <a:pt x="1039" y="1189"/>
                  </a:lnTo>
                  <a:lnTo>
                    <a:pt x="1039" y="1189"/>
                  </a:lnTo>
                  <a:lnTo>
                    <a:pt x="1039" y="1189"/>
                  </a:lnTo>
                  <a:lnTo>
                    <a:pt x="1040" y="1189"/>
                  </a:lnTo>
                  <a:lnTo>
                    <a:pt x="1040" y="1187"/>
                  </a:lnTo>
                  <a:lnTo>
                    <a:pt x="1040" y="1187"/>
                  </a:lnTo>
                  <a:lnTo>
                    <a:pt x="1040" y="1189"/>
                  </a:lnTo>
                  <a:lnTo>
                    <a:pt x="1042" y="1189"/>
                  </a:lnTo>
                  <a:lnTo>
                    <a:pt x="1042" y="1189"/>
                  </a:lnTo>
                  <a:lnTo>
                    <a:pt x="1043" y="1189"/>
                  </a:lnTo>
                  <a:lnTo>
                    <a:pt x="1043" y="1187"/>
                  </a:lnTo>
                  <a:lnTo>
                    <a:pt x="1045" y="1187"/>
                  </a:lnTo>
                  <a:lnTo>
                    <a:pt x="1045" y="1187"/>
                  </a:lnTo>
                  <a:lnTo>
                    <a:pt x="1045" y="1186"/>
                  </a:lnTo>
                  <a:lnTo>
                    <a:pt x="1045" y="1186"/>
                  </a:lnTo>
                  <a:lnTo>
                    <a:pt x="1046" y="1186"/>
                  </a:lnTo>
                  <a:lnTo>
                    <a:pt x="1046" y="1186"/>
                  </a:lnTo>
                  <a:lnTo>
                    <a:pt x="1046" y="1185"/>
                  </a:lnTo>
                  <a:lnTo>
                    <a:pt x="1046" y="1185"/>
                  </a:lnTo>
                  <a:lnTo>
                    <a:pt x="1045" y="1183"/>
                  </a:lnTo>
                  <a:lnTo>
                    <a:pt x="1045" y="1183"/>
                  </a:lnTo>
                  <a:lnTo>
                    <a:pt x="1045" y="1185"/>
                  </a:lnTo>
                  <a:lnTo>
                    <a:pt x="1043" y="1185"/>
                  </a:lnTo>
                  <a:lnTo>
                    <a:pt x="1043" y="1185"/>
                  </a:lnTo>
                  <a:lnTo>
                    <a:pt x="1042" y="1185"/>
                  </a:lnTo>
                  <a:lnTo>
                    <a:pt x="1039" y="1186"/>
                  </a:lnTo>
                  <a:lnTo>
                    <a:pt x="1036" y="1186"/>
                  </a:lnTo>
                  <a:lnTo>
                    <a:pt x="1036" y="1186"/>
                  </a:lnTo>
                  <a:lnTo>
                    <a:pt x="1036" y="1186"/>
                  </a:lnTo>
                  <a:lnTo>
                    <a:pt x="1035" y="1187"/>
                  </a:lnTo>
                  <a:lnTo>
                    <a:pt x="1035" y="1187"/>
                  </a:lnTo>
                  <a:lnTo>
                    <a:pt x="1035" y="1187"/>
                  </a:lnTo>
                  <a:lnTo>
                    <a:pt x="1035" y="1187"/>
                  </a:lnTo>
                  <a:lnTo>
                    <a:pt x="1035" y="1187"/>
                  </a:lnTo>
                  <a:lnTo>
                    <a:pt x="1036" y="1187"/>
                  </a:lnTo>
                  <a:lnTo>
                    <a:pt x="1036" y="1189"/>
                  </a:lnTo>
                  <a:lnTo>
                    <a:pt x="1035" y="1189"/>
                  </a:lnTo>
                  <a:lnTo>
                    <a:pt x="1035" y="1190"/>
                  </a:lnTo>
                  <a:lnTo>
                    <a:pt x="1034" y="1190"/>
                  </a:lnTo>
                  <a:lnTo>
                    <a:pt x="1032" y="1190"/>
                  </a:lnTo>
                  <a:lnTo>
                    <a:pt x="1032" y="1190"/>
                  </a:lnTo>
                  <a:lnTo>
                    <a:pt x="1034" y="1191"/>
                  </a:lnTo>
                  <a:lnTo>
                    <a:pt x="1035" y="1191"/>
                  </a:lnTo>
                  <a:lnTo>
                    <a:pt x="1035" y="1191"/>
                  </a:lnTo>
                  <a:lnTo>
                    <a:pt x="1034" y="1193"/>
                  </a:lnTo>
                  <a:lnTo>
                    <a:pt x="1034" y="1193"/>
                  </a:lnTo>
                  <a:lnTo>
                    <a:pt x="1034" y="1191"/>
                  </a:lnTo>
                  <a:lnTo>
                    <a:pt x="1032" y="1193"/>
                  </a:lnTo>
                  <a:lnTo>
                    <a:pt x="1034" y="1194"/>
                  </a:lnTo>
                  <a:lnTo>
                    <a:pt x="1034" y="1194"/>
                  </a:lnTo>
                  <a:lnTo>
                    <a:pt x="1032" y="1196"/>
                  </a:lnTo>
                  <a:lnTo>
                    <a:pt x="1032" y="1196"/>
                  </a:lnTo>
                  <a:lnTo>
                    <a:pt x="1031" y="1196"/>
                  </a:lnTo>
                  <a:lnTo>
                    <a:pt x="1031" y="1196"/>
                  </a:lnTo>
                  <a:lnTo>
                    <a:pt x="1030" y="1196"/>
                  </a:lnTo>
                  <a:lnTo>
                    <a:pt x="1030" y="1196"/>
                  </a:lnTo>
                  <a:lnTo>
                    <a:pt x="1030" y="1196"/>
                  </a:lnTo>
                  <a:lnTo>
                    <a:pt x="1030" y="1197"/>
                  </a:lnTo>
                  <a:lnTo>
                    <a:pt x="1028" y="1197"/>
                  </a:lnTo>
                  <a:lnTo>
                    <a:pt x="1028" y="1196"/>
                  </a:lnTo>
                  <a:lnTo>
                    <a:pt x="1028" y="1196"/>
                  </a:lnTo>
                  <a:lnTo>
                    <a:pt x="1028" y="1194"/>
                  </a:lnTo>
                  <a:lnTo>
                    <a:pt x="1028" y="1194"/>
                  </a:lnTo>
                  <a:lnTo>
                    <a:pt x="1028" y="1194"/>
                  </a:lnTo>
                  <a:lnTo>
                    <a:pt x="1028" y="1194"/>
                  </a:lnTo>
                  <a:lnTo>
                    <a:pt x="1027" y="1194"/>
                  </a:lnTo>
                  <a:lnTo>
                    <a:pt x="1027" y="1193"/>
                  </a:lnTo>
                  <a:lnTo>
                    <a:pt x="1028" y="1193"/>
                  </a:lnTo>
                  <a:lnTo>
                    <a:pt x="1028" y="1193"/>
                  </a:lnTo>
                  <a:lnTo>
                    <a:pt x="1030" y="1191"/>
                  </a:lnTo>
                  <a:lnTo>
                    <a:pt x="1030" y="1191"/>
                  </a:lnTo>
                  <a:lnTo>
                    <a:pt x="1030" y="1191"/>
                  </a:lnTo>
                  <a:lnTo>
                    <a:pt x="1030" y="1190"/>
                  </a:lnTo>
                  <a:lnTo>
                    <a:pt x="1030" y="1189"/>
                  </a:lnTo>
                  <a:lnTo>
                    <a:pt x="1030" y="1189"/>
                  </a:lnTo>
                  <a:lnTo>
                    <a:pt x="1031" y="1187"/>
                  </a:lnTo>
                  <a:lnTo>
                    <a:pt x="1031" y="1186"/>
                  </a:lnTo>
                  <a:lnTo>
                    <a:pt x="1032" y="1185"/>
                  </a:lnTo>
                  <a:lnTo>
                    <a:pt x="1034" y="1183"/>
                  </a:lnTo>
                  <a:lnTo>
                    <a:pt x="1034" y="1182"/>
                  </a:lnTo>
                  <a:lnTo>
                    <a:pt x="1035" y="1181"/>
                  </a:lnTo>
                  <a:lnTo>
                    <a:pt x="1036" y="1179"/>
                  </a:lnTo>
                  <a:lnTo>
                    <a:pt x="1038" y="1178"/>
                  </a:lnTo>
                  <a:lnTo>
                    <a:pt x="1038" y="1178"/>
                  </a:lnTo>
                  <a:lnTo>
                    <a:pt x="1039" y="1177"/>
                  </a:lnTo>
                  <a:lnTo>
                    <a:pt x="1039" y="1177"/>
                  </a:lnTo>
                  <a:lnTo>
                    <a:pt x="1040" y="1177"/>
                  </a:lnTo>
                  <a:lnTo>
                    <a:pt x="1043" y="1174"/>
                  </a:lnTo>
                  <a:lnTo>
                    <a:pt x="1046" y="1171"/>
                  </a:lnTo>
                  <a:lnTo>
                    <a:pt x="1047" y="1170"/>
                  </a:lnTo>
                  <a:lnTo>
                    <a:pt x="1049" y="1170"/>
                  </a:lnTo>
                  <a:lnTo>
                    <a:pt x="1050" y="1170"/>
                  </a:lnTo>
                  <a:lnTo>
                    <a:pt x="1053" y="1171"/>
                  </a:lnTo>
                  <a:lnTo>
                    <a:pt x="1054" y="1171"/>
                  </a:lnTo>
                  <a:lnTo>
                    <a:pt x="1055" y="1171"/>
                  </a:lnTo>
                  <a:lnTo>
                    <a:pt x="1055" y="1177"/>
                  </a:lnTo>
                  <a:lnTo>
                    <a:pt x="1055" y="1178"/>
                  </a:lnTo>
                  <a:lnTo>
                    <a:pt x="1055" y="1179"/>
                  </a:lnTo>
                  <a:lnTo>
                    <a:pt x="1055" y="1179"/>
                  </a:lnTo>
                  <a:lnTo>
                    <a:pt x="1055" y="1179"/>
                  </a:lnTo>
                  <a:lnTo>
                    <a:pt x="1055" y="1179"/>
                  </a:lnTo>
                  <a:lnTo>
                    <a:pt x="1055" y="1181"/>
                  </a:lnTo>
                  <a:lnTo>
                    <a:pt x="1053" y="1182"/>
                  </a:lnTo>
                  <a:lnTo>
                    <a:pt x="1053" y="1182"/>
                  </a:lnTo>
                  <a:lnTo>
                    <a:pt x="1053" y="1181"/>
                  </a:lnTo>
                  <a:lnTo>
                    <a:pt x="1053" y="1181"/>
                  </a:lnTo>
                  <a:lnTo>
                    <a:pt x="1053" y="1181"/>
                  </a:lnTo>
                  <a:lnTo>
                    <a:pt x="1050" y="1181"/>
                  </a:lnTo>
                  <a:lnTo>
                    <a:pt x="1049" y="1182"/>
                  </a:lnTo>
                  <a:lnTo>
                    <a:pt x="1047" y="1182"/>
                  </a:lnTo>
                  <a:lnTo>
                    <a:pt x="1047" y="1182"/>
                  </a:lnTo>
                  <a:lnTo>
                    <a:pt x="1047" y="1182"/>
                  </a:lnTo>
                  <a:lnTo>
                    <a:pt x="1047" y="1182"/>
                  </a:lnTo>
                  <a:lnTo>
                    <a:pt x="1047" y="1183"/>
                  </a:lnTo>
                  <a:lnTo>
                    <a:pt x="1047" y="1183"/>
                  </a:lnTo>
                  <a:lnTo>
                    <a:pt x="1047" y="1183"/>
                  </a:lnTo>
                  <a:lnTo>
                    <a:pt x="1047" y="1183"/>
                  </a:lnTo>
                  <a:lnTo>
                    <a:pt x="1049" y="1183"/>
                  </a:lnTo>
                  <a:lnTo>
                    <a:pt x="1049" y="1185"/>
                  </a:lnTo>
                  <a:lnTo>
                    <a:pt x="1049" y="1185"/>
                  </a:lnTo>
                  <a:lnTo>
                    <a:pt x="1049" y="1185"/>
                  </a:lnTo>
                  <a:lnTo>
                    <a:pt x="1050" y="1185"/>
                  </a:lnTo>
                  <a:lnTo>
                    <a:pt x="1054" y="1183"/>
                  </a:lnTo>
                  <a:lnTo>
                    <a:pt x="1058" y="1181"/>
                  </a:lnTo>
                  <a:lnTo>
                    <a:pt x="1059" y="1181"/>
                  </a:lnTo>
                  <a:lnTo>
                    <a:pt x="1059" y="1181"/>
                  </a:lnTo>
                  <a:lnTo>
                    <a:pt x="1059" y="1181"/>
                  </a:lnTo>
                  <a:lnTo>
                    <a:pt x="1058" y="1182"/>
                  </a:lnTo>
                  <a:lnTo>
                    <a:pt x="1062" y="1179"/>
                  </a:lnTo>
                  <a:lnTo>
                    <a:pt x="1065" y="1179"/>
                  </a:lnTo>
                  <a:lnTo>
                    <a:pt x="1065" y="1179"/>
                  </a:lnTo>
                  <a:lnTo>
                    <a:pt x="1066" y="1178"/>
                  </a:lnTo>
                  <a:lnTo>
                    <a:pt x="1068" y="1178"/>
                  </a:lnTo>
                  <a:lnTo>
                    <a:pt x="1069" y="1178"/>
                  </a:lnTo>
                  <a:lnTo>
                    <a:pt x="1070" y="1178"/>
                  </a:lnTo>
                  <a:lnTo>
                    <a:pt x="1072" y="1177"/>
                  </a:lnTo>
                  <a:lnTo>
                    <a:pt x="1074" y="1177"/>
                  </a:lnTo>
                  <a:lnTo>
                    <a:pt x="1083" y="1174"/>
                  </a:lnTo>
                  <a:lnTo>
                    <a:pt x="1084" y="1174"/>
                  </a:lnTo>
                  <a:lnTo>
                    <a:pt x="1084" y="1174"/>
                  </a:lnTo>
                  <a:lnTo>
                    <a:pt x="1084" y="1172"/>
                  </a:lnTo>
                  <a:lnTo>
                    <a:pt x="1085" y="1172"/>
                  </a:lnTo>
                  <a:lnTo>
                    <a:pt x="1085" y="1172"/>
                  </a:lnTo>
                  <a:lnTo>
                    <a:pt x="1087" y="1174"/>
                  </a:lnTo>
                  <a:lnTo>
                    <a:pt x="1087" y="1174"/>
                  </a:lnTo>
                  <a:lnTo>
                    <a:pt x="1088" y="1172"/>
                  </a:lnTo>
                  <a:lnTo>
                    <a:pt x="1098" y="1170"/>
                  </a:lnTo>
                  <a:lnTo>
                    <a:pt x="1104" y="1166"/>
                  </a:lnTo>
                  <a:lnTo>
                    <a:pt x="1103" y="1166"/>
                  </a:lnTo>
                  <a:lnTo>
                    <a:pt x="1102" y="1164"/>
                  </a:lnTo>
                  <a:lnTo>
                    <a:pt x="1102" y="1164"/>
                  </a:lnTo>
                  <a:lnTo>
                    <a:pt x="1100" y="1164"/>
                  </a:lnTo>
                  <a:lnTo>
                    <a:pt x="1100" y="1164"/>
                  </a:lnTo>
                  <a:lnTo>
                    <a:pt x="1100" y="1164"/>
                  </a:lnTo>
                  <a:lnTo>
                    <a:pt x="1099" y="1163"/>
                  </a:lnTo>
                  <a:lnTo>
                    <a:pt x="1099" y="1163"/>
                  </a:lnTo>
                  <a:lnTo>
                    <a:pt x="1099" y="1163"/>
                  </a:lnTo>
                  <a:lnTo>
                    <a:pt x="1099" y="1163"/>
                  </a:lnTo>
                  <a:lnTo>
                    <a:pt x="1099" y="1162"/>
                  </a:lnTo>
                  <a:lnTo>
                    <a:pt x="1099" y="1162"/>
                  </a:lnTo>
                  <a:lnTo>
                    <a:pt x="1098" y="1162"/>
                  </a:lnTo>
                  <a:lnTo>
                    <a:pt x="1098" y="1162"/>
                  </a:lnTo>
                  <a:lnTo>
                    <a:pt x="1095" y="1162"/>
                  </a:lnTo>
                  <a:lnTo>
                    <a:pt x="1095" y="1162"/>
                  </a:lnTo>
                  <a:lnTo>
                    <a:pt x="1093" y="1160"/>
                  </a:lnTo>
                  <a:lnTo>
                    <a:pt x="1092" y="1159"/>
                  </a:lnTo>
                  <a:lnTo>
                    <a:pt x="1091" y="1159"/>
                  </a:lnTo>
                  <a:lnTo>
                    <a:pt x="1091" y="1157"/>
                  </a:lnTo>
                  <a:lnTo>
                    <a:pt x="1091" y="1156"/>
                  </a:lnTo>
                  <a:lnTo>
                    <a:pt x="1091" y="1155"/>
                  </a:lnTo>
                  <a:lnTo>
                    <a:pt x="1091" y="1155"/>
                  </a:lnTo>
                  <a:lnTo>
                    <a:pt x="1091" y="1155"/>
                  </a:lnTo>
                  <a:lnTo>
                    <a:pt x="1092" y="1156"/>
                  </a:lnTo>
                  <a:lnTo>
                    <a:pt x="1092" y="1157"/>
                  </a:lnTo>
                  <a:lnTo>
                    <a:pt x="1093" y="1159"/>
                  </a:lnTo>
                  <a:lnTo>
                    <a:pt x="1093" y="1159"/>
                  </a:lnTo>
                  <a:lnTo>
                    <a:pt x="1095" y="1159"/>
                  </a:lnTo>
                  <a:lnTo>
                    <a:pt x="1095" y="1160"/>
                  </a:lnTo>
                  <a:lnTo>
                    <a:pt x="1098" y="1159"/>
                  </a:lnTo>
                  <a:lnTo>
                    <a:pt x="1103" y="1163"/>
                  </a:lnTo>
                  <a:lnTo>
                    <a:pt x="1106" y="1164"/>
                  </a:lnTo>
                  <a:lnTo>
                    <a:pt x="1107" y="1164"/>
                  </a:lnTo>
                  <a:lnTo>
                    <a:pt x="1107" y="1164"/>
                  </a:lnTo>
                  <a:lnTo>
                    <a:pt x="1106" y="1163"/>
                  </a:lnTo>
                  <a:lnTo>
                    <a:pt x="1106" y="1163"/>
                  </a:lnTo>
                  <a:lnTo>
                    <a:pt x="1106" y="1163"/>
                  </a:lnTo>
                  <a:lnTo>
                    <a:pt x="1107" y="1162"/>
                  </a:lnTo>
                  <a:lnTo>
                    <a:pt x="1110" y="1157"/>
                  </a:lnTo>
                  <a:lnTo>
                    <a:pt x="1110" y="1156"/>
                  </a:lnTo>
                  <a:lnTo>
                    <a:pt x="1111" y="1156"/>
                  </a:lnTo>
                  <a:lnTo>
                    <a:pt x="1111" y="1152"/>
                  </a:lnTo>
                  <a:lnTo>
                    <a:pt x="1111" y="1152"/>
                  </a:lnTo>
                  <a:lnTo>
                    <a:pt x="1113" y="1151"/>
                  </a:lnTo>
                  <a:lnTo>
                    <a:pt x="1114" y="1151"/>
                  </a:lnTo>
                  <a:lnTo>
                    <a:pt x="1117" y="1149"/>
                  </a:lnTo>
                  <a:lnTo>
                    <a:pt x="1119" y="1149"/>
                  </a:lnTo>
                  <a:lnTo>
                    <a:pt x="1125" y="1145"/>
                  </a:lnTo>
                  <a:lnTo>
                    <a:pt x="1128" y="1144"/>
                  </a:lnTo>
                  <a:lnTo>
                    <a:pt x="1125" y="1145"/>
                  </a:lnTo>
                  <a:lnTo>
                    <a:pt x="1123" y="1145"/>
                  </a:lnTo>
                  <a:lnTo>
                    <a:pt x="1123" y="1145"/>
                  </a:lnTo>
                  <a:lnTo>
                    <a:pt x="1123" y="1144"/>
                  </a:lnTo>
                  <a:lnTo>
                    <a:pt x="1125" y="1144"/>
                  </a:lnTo>
                  <a:lnTo>
                    <a:pt x="1126" y="1143"/>
                  </a:lnTo>
                  <a:lnTo>
                    <a:pt x="1128" y="1143"/>
                  </a:lnTo>
                  <a:lnTo>
                    <a:pt x="1128" y="1141"/>
                  </a:lnTo>
                  <a:lnTo>
                    <a:pt x="1130" y="1140"/>
                  </a:lnTo>
                  <a:lnTo>
                    <a:pt x="1130" y="1137"/>
                  </a:lnTo>
                  <a:lnTo>
                    <a:pt x="1130" y="1136"/>
                  </a:lnTo>
                  <a:lnTo>
                    <a:pt x="1129" y="1137"/>
                  </a:lnTo>
                  <a:lnTo>
                    <a:pt x="1129" y="1138"/>
                  </a:lnTo>
                  <a:lnTo>
                    <a:pt x="1129" y="1138"/>
                  </a:lnTo>
                  <a:lnTo>
                    <a:pt x="1128" y="1138"/>
                  </a:lnTo>
                  <a:lnTo>
                    <a:pt x="1128" y="1138"/>
                  </a:lnTo>
                  <a:lnTo>
                    <a:pt x="1126" y="1140"/>
                  </a:lnTo>
                  <a:lnTo>
                    <a:pt x="1125" y="1140"/>
                  </a:lnTo>
                  <a:lnTo>
                    <a:pt x="1125" y="1136"/>
                  </a:lnTo>
                  <a:lnTo>
                    <a:pt x="1126" y="1134"/>
                  </a:lnTo>
                  <a:lnTo>
                    <a:pt x="1128" y="1133"/>
                  </a:lnTo>
                  <a:lnTo>
                    <a:pt x="1129" y="1132"/>
                  </a:lnTo>
                  <a:lnTo>
                    <a:pt x="1137" y="1123"/>
                  </a:lnTo>
                  <a:lnTo>
                    <a:pt x="1141" y="1123"/>
                  </a:lnTo>
                  <a:lnTo>
                    <a:pt x="1142" y="1122"/>
                  </a:lnTo>
                  <a:lnTo>
                    <a:pt x="1144" y="1121"/>
                  </a:lnTo>
                  <a:lnTo>
                    <a:pt x="1145" y="1119"/>
                  </a:lnTo>
                  <a:lnTo>
                    <a:pt x="1144" y="1119"/>
                  </a:lnTo>
                  <a:lnTo>
                    <a:pt x="1144" y="1121"/>
                  </a:lnTo>
                  <a:lnTo>
                    <a:pt x="1141" y="1121"/>
                  </a:lnTo>
                  <a:lnTo>
                    <a:pt x="1141" y="1121"/>
                  </a:lnTo>
                  <a:lnTo>
                    <a:pt x="1141" y="1121"/>
                  </a:lnTo>
                  <a:lnTo>
                    <a:pt x="1141" y="1121"/>
                  </a:lnTo>
                  <a:lnTo>
                    <a:pt x="1141" y="1121"/>
                  </a:lnTo>
                  <a:lnTo>
                    <a:pt x="1140" y="1119"/>
                  </a:lnTo>
                  <a:lnTo>
                    <a:pt x="1140" y="1119"/>
                  </a:lnTo>
                  <a:lnTo>
                    <a:pt x="1140" y="1119"/>
                  </a:lnTo>
                  <a:lnTo>
                    <a:pt x="1138" y="1119"/>
                  </a:lnTo>
                  <a:lnTo>
                    <a:pt x="1138" y="1118"/>
                  </a:lnTo>
                  <a:lnTo>
                    <a:pt x="1140" y="1118"/>
                  </a:lnTo>
                  <a:lnTo>
                    <a:pt x="1141" y="1118"/>
                  </a:lnTo>
                  <a:lnTo>
                    <a:pt x="1141" y="1119"/>
                  </a:lnTo>
                  <a:lnTo>
                    <a:pt x="1142" y="1118"/>
                  </a:lnTo>
                  <a:lnTo>
                    <a:pt x="1142" y="1118"/>
                  </a:lnTo>
                  <a:lnTo>
                    <a:pt x="1142" y="1117"/>
                  </a:lnTo>
                  <a:lnTo>
                    <a:pt x="1141" y="1117"/>
                  </a:lnTo>
                  <a:lnTo>
                    <a:pt x="1141" y="1115"/>
                  </a:lnTo>
                  <a:lnTo>
                    <a:pt x="1141" y="1115"/>
                  </a:lnTo>
                  <a:lnTo>
                    <a:pt x="1140" y="1115"/>
                  </a:lnTo>
                  <a:lnTo>
                    <a:pt x="1137" y="1115"/>
                  </a:lnTo>
                  <a:lnTo>
                    <a:pt x="1136" y="1115"/>
                  </a:lnTo>
                  <a:lnTo>
                    <a:pt x="1134" y="1114"/>
                  </a:lnTo>
                  <a:lnTo>
                    <a:pt x="1137" y="1114"/>
                  </a:lnTo>
                  <a:lnTo>
                    <a:pt x="1138" y="1114"/>
                  </a:lnTo>
                  <a:lnTo>
                    <a:pt x="1140" y="1114"/>
                  </a:lnTo>
                  <a:lnTo>
                    <a:pt x="1140" y="1113"/>
                  </a:lnTo>
                  <a:lnTo>
                    <a:pt x="1140" y="1110"/>
                  </a:lnTo>
                  <a:lnTo>
                    <a:pt x="1133" y="1095"/>
                  </a:lnTo>
                  <a:lnTo>
                    <a:pt x="1132" y="1089"/>
                  </a:lnTo>
                  <a:lnTo>
                    <a:pt x="1134" y="1084"/>
                  </a:lnTo>
                  <a:lnTo>
                    <a:pt x="1137" y="1079"/>
                  </a:lnTo>
                  <a:lnTo>
                    <a:pt x="1147" y="1069"/>
                  </a:lnTo>
                  <a:lnTo>
                    <a:pt x="1149" y="1068"/>
                  </a:lnTo>
                  <a:lnTo>
                    <a:pt x="1155" y="1065"/>
                  </a:lnTo>
                  <a:lnTo>
                    <a:pt x="1155" y="1065"/>
                  </a:lnTo>
                  <a:lnTo>
                    <a:pt x="1156" y="1065"/>
                  </a:lnTo>
                  <a:lnTo>
                    <a:pt x="1157" y="1065"/>
                  </a:lnTo>
                  <a:lnTo>
                    <a:pt x="1157" y="1064"/>
                  </a:lnTo>
                  <a:lnTo>
                    <a:pt x="1160" y="1065"/>
                  </a:lnTo>
                  <a:lnTo>
                    <a:pt x="1163" y="1064"/>
                  </a:lnTo>
                  <a:lnTo>
                    <a:pt x="1167" y="1062"/>
                  </a:lnTo>
                  <a:lnTo>
                    <a:pt x="1171" y="1061"/>
                  </a:lnTo>
                  <a:lnTo>
                    <a:pt x="1171" y="1061"/>
                  </a:lnTo>
                  <a:lnTo>
                    <a:pt x="1179" y="1058"/>
                  </a:lnTo>
                  <a:lnTo>
                    <a:pt x="1181" y="1058"/>
                  </a:lnTo>
                  <a:lnTo>
                    <a:pt x="1183" y="1058"/>
                  </a:lnTo>
                  <a:lnTo>
                    <a:pt x="1185" y="1058"/>
                  </a:lnTo>
                  <a:lnTo>
                    <a:pt x="1187" y="1055"/>
                  </a:lnTo>
                  <a:lnTo>
                    <a:pt x="1193" y="1053"/>
                  </a:lnTo>
                  <a:lnTo>
                    <a:pt x="1194" y="1051"/>
                  </a:lnTo>
                  <a:lnTo>
                    <a:pt x="1196" y="1050"/>
                  </a:lnTo>
                  <a:lnTo>
                    <a:pt x="1197" y="1050"/>
                  </a:lnTo>
                  <a:lnTo>
                    <a:pt x="1197" y="1050"/>
                  </a:lnTo>
                  <a:lnTo>
                    <a:pt x="1197" y="1049"/>
                  </a:lnTo>
                  <a:lnTo>
                    <a:pt x="1197" y="1049"/>
                  </a:lnTo>
                  <a:lnTo>
                    <a:pt x="1197" y="1049"/>
                  </a:lnTo>
                  <a:lnTo>
                    <a:pt x="1200" y="1047"/>
                  </a:lnTo>
                  <a:lnTo>
                    <a:pt x="1200" y="1047"/>
                  </a:lnTo>
                  <a:lnTo>
                    <a:pt x="1201" y="1046"/>
                  </a:lnTo>
                  <a:lnTo>
                    <a:pt x="1202" y="1046"/>
                  </a:lnTo>
                  <a:lnTo>
                    <a:pt x="1205" y="1039"/>
                  </a:lnTo>
                  <a:lnTo>
                    <a:pt x="1205" y="1038"/>
                  </a:lnTo>
                  <a:lnTo>
                    <a:pt x="1205" y="1036"/>
                  </a:lnTo>
                  <a:lnTo>
                    <a:pt x="1205" y="1036"/>
                  </a:lnTo>
                  <a:lnTo>
                    <a:pt x="1205" y="1035"/>
                  </a:lnTo>
                  <a:lnTo>
                    <a:pt x="1205" y="1035"/>
                  </a:lnTo>
                  <a:lnTo>
                    <a:pt x="1205" y="1035"/>
                  </a:lnTo>
                  <a:lnTo>
                    <a:pt x="1208" y="1035"/>
                  </a:lnTo>
                  <a:lnTo>
                    <a:pt x="1209" y="1034"/>
                  </a:lnTo>
                  <a:lnTo>
                    <a:pt x="1210" y="1032"/>
                  </a:lnTo>
                  <a:lnTo>
                    <a:pt x="1213" y="1030"/>
                  </a:lnTo>
                  <a:lnTo>
                    <a:pt x="1213" y="1028"/>
                  </a:lnTo>
                  <a:lnTo>
                    <a:pt x="1212" y="1026"/>
                  </a:lnTo>
                  <a:lnTo>
                    <a:pt x="1210" y="1024"/>
                  </a:lnTo>
                  <a:lnTo>
                    <a:pt x="1208" y="1024"/>
                  </a:lnTo>
                  <a:lnTo>
                    <a:pt x="1206" y="1023"/>
                  </a:lnTo>
                  <a:lnTo>
                    <a:pt x="1204" y="1023"/>
                  </a:lnTo>
                  <a:lnTo>
                    <a:pt x="1204" y="1023"/>
                  </a:lnTo>
                  <a:lnTo>
                    <a:pt x="1202" y="1021"/>
                  </a:lnTo>
                  <a:lnTo>
                    <a:pt x="1201" y="1020"/>
                  </a:lnTo>
                  <a:lnTo>
                    <a:pt x="1200" y="1019"/>
                  </a:lnTo>
                  <a:lnTo>
                    <a:pt x="1200" y="1019"/>
                  </a:lnTo>
                  <a:lnTo>
                    <a:pt x="1198" y="1013"/>
                  </a:lnTo>
                  <a:lnTo>
                    <a:pt x="1198" y="1011"/>
                  </a:lnTo>
                  <a:lnTo>
                    <a:pt x="1197" y="1009"/>
                  </a:lnTo>
                  <a:lnTo>
                    <a:pt x="1197" y="1009"/>
                  </a:lnTo>
                  <a:lnTo>
                    <a:pt x="1198" y="1009"/>
                  </a:lnTo>
                  <a:lnTo>
                    <a:pt x="1200" y="1009"/>
                  </a:lnTo>
                  <a:lnTo>
                    <a:pt x="1200" y="1011"/>
                  </a:lnTo>
                  <a:lnTo>
                    <a:pt x="1200" y="1012"/>
                  </a:lnTo>
                  <a:lnTo>
                    <a:pt x="1200" y="1013"/>
                  </a:lnTo>
                  <a:lnTo>
                    <a:pt x="1201" y="1016"/>
                  </a:lnTo>
                  <a:lnTo>
                    <a:pt x="1201" y="1017"/>
                  </a:lnTo>
                  <a:lnTo>
                    <a:pt x="1201" y="1017"/>
                  </a:lnTo>
                  <a:lnTo>
                    <a:pt x="1202" y="1019"/>
                  </a:lnTo>
                  <a:lnTo>
                    <a:pt x="1204" y="1020"/>
                  </a:lnTo>
                  <a:lnTo>
                    <a:pt x="1204" y="1021"/>
                  </a:lnTo>
                  <a:lnTo>
                    <a:pt x="1205" y="1021"/>
                  </a:lnTo>
                  <a:lnTo>
                    <a:pt x="1206" y="1021"/>
                  </a:lnTo>
                  <a:lnTo>
                    <a:pt x="1208" y="1020"/>
                  </a:lnTo>
                  <a:lnTo>
                    <a:pt x="1208" y="1021"/>
                  </a:lnTo>
                  <a:lnTo>
                    <a:pt x="1210" y="1023"/>
                  </a:lnTo>
                  <a:lnTo>
                    <a:pt x="1213" y="1024"/>
                  </a:lnTo>
                  <a:lnTo>
                    <a:pt x="1215" y="1026"/>
                  </a:lnTo>
                  <a:lnTo>
                    <a:pt x="1215" y="1026"/>
                  </a:lnTo>
                  <a:lnTo>
                    <a:pt x="1216" y="1030"/>
                  </a:lnTo>
                  <a:lnTo>
                    <a:pt x="1216" y="1031"/>
                  </a:lnTo>
                  <a:lnTo>
                    <a:pt x="1215" y="1032"/>
                  </a:lnTo>
                  <a:lnTo>
                    <a:pt x="1213" y="1036"/>
                  </a:lnTo>
                  <a:lnTo>
                    <a:pt x="1212" y="1036"/>
                  </a:lnTo>
                  <a:lnTo>
                    <a:pt x="1212" y="1038"/>
                  </a:lnTo>
                  <a:lnTo>
                    <a:pt x="1212" y="1039"/>
                  </a:lnTo>
                  <a:lnTo>
                    <a:pt x="1212" y="1042"/>
                  </a:lnTo>
                  <a:lnTo>
                    <a:pt x="1212" y="1042"/>
                  </a:lnTo>
                  <a:lnTo>
                    <a:pt x="1212" y="1043"/>
                  </a:lnTo>
                  <a:lnTo>
                    <a:pt x="1215" y="1049"/>
                  </a:lnTo>
                  <a:lnTo>
                    <a:pt x="1216" y="1050"/>
                  </a:lnTo>
                  <a:lnTo>
                    <a:pt x="1215" y="1050"/>
                  </a:lnTo>
                  <a:lnTo>
                    <a:pt x="1216" y="1053"/>
                  </a:lnTo>
                  <a:lnTo>
                    <a:pt x="1215" y="1054"/>
                  </a:lnTo>
                  <a:lnTo>
                    <a:pt x="1215" y="1055"/>
                  </a:lnTo>
                  <a:lnTo>
                    <a:pt x="1213" y="1057"/>
                  </a:lnTo>
                  <a:lnTo>
                    <a:pt x="1213" y="1057"/>
                  </a:lnTo>
                  <a:lnTo>
                    <a:pt x="1215" y="1060"/>
                  </a:lnTo>
                  <a:lnTo>
                    <a:pt x="1215" y="1061"/>
                  </a:lnTo>
                  <a:lnTo>
                    <a:pt x="1216" y="1061"/>
                  </a:lnTo>
                  <a:lnTo>
                    <a:pt x="1217" y="1061"/>
                  </a:lnTo>
                  <a:lnTo>
                    <a:pt x="1217" y="1062"/>
                  </a:lnTo>
                  <a:lnTo>
                    <a:pt x="1217" y="1064"/>
                  </a:lnTo>
                  <a:lnTo>
                    <a:pt x="1219" y="1065"/>
                  </a:lnTo>
                  <a:lnTo>
                    <a:pt x="1219" y="1065"/>
                  </a:lnTo>
                  <a:lnTo>
                    <a:pt x="1220" y="1065"/>
                  </a:lnTo>
                  <a:lnTo>
                    <a:pt x="1220" y="1064"/>
                  </a:lnTo>
                  <a:lnTo>
                    <a:pt x="1220" y="1064"/>
                  </a:lnTo>
                  <a:lnTo>
                    <a:pt x="1221" y="1064"/>
                  </a:lnTo>
                  <a:lnTo>
                    <a:pt x="1221" y="1064"/>
                  </a:lnTo>
                  <a:lnTo>
                    <a:pt x="1221" y="1062"/>
                  </a:lnTo>
                  <a:lnTo>
                    <a:pt x="1221" y="1062"/>
                  </a:lnTo>
                  <a:lnTo>
                    <a:pt x="1220" y="1062"/>
                  </a:lnTo>
                  <a:lnTo>
                    <a:pt x="1220" y="1061"/>
                  </a:lnTo>
                  <a:lnTo>
                    <a:pt x="1220" y="1061"/>
                  </a:lnTo>
                  <a:lnTo>
                    <a:pt x="1220" y="1060"/>
                  </a:lnTo>
                  <a:lnTo>
                    <a:pt x="1220" y="1058"/>
                  </a:lnTo>
                  <a:lnTo>
                    <a:pt x="1220" y="1057"/>
                  </a:lnTo>
                  <a:lnTo>
                    <a:pt x="1219" y="1050"/>
                  </a:lnTo>
                  <a:lnTo>
                    <a:pt x="1219" y="1049"/>
                  </a:lnTo>
                  <a:lnTo>
                    <a:pt x="1219" y="1049"/>
                  </a:lnTo>
                  <a:lnTo>
                    <a:pt x="1220" y="1050"/>
                  </a:lnTo>
                  <a:lnTo>
                    <a:pt x="1221" y="1051"/>
                  </a:lnTo>
                  <a:lnTo>
                    <a:pt x="1221" y="1053"/>
                  </a:lnTo>
                  <a:lnTo>
                    <a:pt x="1221" y="1060"/>
                  </a:lnTo>
                  <a:lnTo>
                    <a:pt x="1221" y="1061"/>
                  </a:lnTo>
                  <a:lnTo>
                    <a:pt x="1223" y="1061"/>
                  </a:lnTo>
                  <a:lnTo>
                    <a:pt x="1223" y="1061"/>
                  </a:lnTo>
                  <a:lnTo>
                    <a:pt x="1224" y="1060"/>
                  </a:lnTo>
                  <a:lnTo>
                    <a:pt x="1224" y="1058"/>
                  </a:lnTo>
                  <a:lnTo>
                    <a:pt x="1224" y="1058"/>
                  </a:lnTo>
                  <a:lnTo>
                    <a:pt x="1224" y="1057"/>
                  </a:lnTo>
                  <a:lnTo>
                    <a:pt x="1223" y="1055"/>
                  </a:lnTo>
                  <a:lnTo>
                    <a:pt x="1223" y="1055"/>
                  </a:lnTo>
                  <a:lnTo>
                    <a:pt x="1223" y="1054"/>
                  </a:lnTo>
                  <a:lnTo>
                    <a:pt x="1223" y="1054"/>
                  </a:lnTo>
                  <a:lnTo>
                    <a:pt x="1223" y="1054"/>
                  </a:lnTo>
                  <a:lnTo>
                    <a:pt x="1223" y="1055"/>
                  </a:lnTo>
                  <a:lnTo>
                    <a:pt x="1224" y="1055"/>
                  </a:lnTo>
                  <a:lnTo>
                    <a:pt x="1224" y="1057"/>
                  </a:lnTo>
                  <a:lnTo>
                    <a:pt x="1224" y="1055"/>
                  </a:lnTo>
                  <a:lnTo>
                    <a:pt x="1225" y="1055"/>
                  </a:lnTo>
                  <a:lnTo>
                    <a:pt x="1227" y="1055"/>
                  </a:lnTo>
                  <a:lnTo>
                    <a:pt x="1225" y="1057"/>
                  </a:lnTo>
                  <a:lnTo>
                    <a:pt x="1225" y="1060"/>
                  </a:lnTo>
                  <a:lnTo>
                    <a:pt x="1227" y="1062"/>
                  </a:lnTo>
                  <a:lnTo>
                    <a:pt x="1227" y="1062"/>
                  </a:lnTo>
                  <a:lnTo>
                    <a:pt x="1228" y="1061"/>
                  </a:lnTo>
                  <a:lnTo>
                    <a:pt x="1230" y="1061"/>
                  </a:lnTo>
                  <a:lnTo>
                    <a:pt x="1231" y="1060"/>
                  </a:lnTo>
                  <a:lnTo>
                    <a:pt x="1231" y="1058"/>
                  </a:lnTo>
                  <a:lnTo>
                    <a:pt x="1231" y="1058"/>
                  </a:lnTo>
                  <a:lnTo>
                    <a:pt x="1231" y="1057"/>
                  </a:lnTo>
                  <a:lnTo>
                    <a:pt x="1230" y="1055"/>
                  </a:lnTo>
                  <a:lnTo>
                    <a:pt x="1230" y="1054"/>
                  </a:lnTo>
                  <a:lnTo>
                    <a:pt x="1230" y="1053"/>
                  </a:lnTo>
                  <a:lnTo>
                    <a:pt x="1231" y="1051"/>
                  </a:lnTo>
                  <a:lnTo>
                    <a:pt x="1231" y="1050"/>
                  </a:lnTo>
                  <a:lnTo>
                    <a:pt x="1231" y="1049"/>
                  </a:lnTo>
                  <a:lnTo>
                    <a:pt x="1232" y="1049"/>
                  </a:lnTo>
                  <a:lnTo>
                    <a:pt x="1232" y="1049"/>
                  </a:lnTo>
                  <a:lnTo>
                    <a:pt x="1232" y="1049"/>
                  </a:lnTo>
                  <a:lnTo>
                    <a:pt x="1232" y="1047"/>
                  </a:lnTo>
                  <a:lnTo>
                    <a:pt x="1232" y="1046"/>
                  </a:lnTo>
                  <a:lnTo>
                    <a:pt x="1231" y="1045"/>
                  </a:lnTo>
                  <a:lnTo>
                    <a:pt x="1231" y="1043"/>
                  </a:lnTo>
                  <a:lnTo>
                    <a:pt x="1232" y="1042"/>
                  </a:lnTo>
                  <a:lnTo>
                    <a:pt x="1232" y="1041"/>
                  </a:lnTo>
                  <a:lnTo>
                    <a:pt x="1234" y="1041"/>
                  </a:lnTo>
                  <a:lnTo>
                    <a:pt x="1232" y="1039"/>
                  </a:lnTo>
                  <a:lnTo>
                    <a:pt x="1234" y="1041"/>
                  </a:lnTo>
                  <a:lnTo>
                    <a:pt x="1234" y="1042"/>
                  </a:lnTo>
                  <a:lnTo>
                    <a:pt x="1232" y="1043"/>
                  </a:lnTo>
                  <a:lnTo>
                    <a:pt x="1234" y="1046"/>
                  </a:lnTo>
                  <a:lnTo>
                    <a:pt x="1235" y="1047"/>
                  </a:lnTo>
                  <a:lnTo>
                    <a:pt x="1235" y="1049"/>
                  </a:lnTo>
                  <a:lnTo>
                    <a:pt x="1234" y="1051"/>
                  </a:lnTo>
                  <a:lnTo>
                    <a:pt x="1234" y="1053"/>
                  </a:lnTo>
                  <a:lnTo>
                    <a:pt x="1234" y="1054"/>
                  </a:lnTo>
                  <a:lnTo>
                    <a:pt x="1235" y="1058"/>
                  </a:lnTo>
                  <a:lnTo>
                    <a:pt x="1235" y="1058"/>
                  </a:lnTo>
                  <a:lnTo>
                    <a:pt x="1234" y="1060"/>
                  </a:lnTo>
                  <a:lnTo>
                    <a:pt x="1234" y="1060"/>
                  </a:lnTo>
                  <a:lnTo>
                    <a:pt x="1234" y="1061"/>
                  </a:lnTo>
                  <a:lnTo>
                    <a:pt x="1234" y="1061"/>
                  </a:lnTo>
                  <a:lnTo>
                    <a:pt x="1234" y="1062"/>
                  </a:lnTo>
                  <a:lnTo>
                    <a:pt x="1234" y="1062"/>
                  </a:lnTo>
                  <a:lnTo>
                    <a:pt x="1232" y="1062"/>
                  </a:lnTo>
                  <a:lnTo>
                    <a:pt x="1232" y="1065"/>
                  </a:lnTo>
                  <a:lnTo>
                    <a:pt x="1232" y="1066"/>
                  </a:lnTo>
                  <a:lnTo>
                    <a:pt x="1234" y="1066"/>
                  </a:lnTo>
                  <a:lnTo>
                    <a:pt x="1235" y="1066"/>
                  </a:lnTo>
                  <a:lnTo>
                    <a:pt x="1235" y="1065"/>
                  </a:lnTo>
                  <a:lnTo>
                    <a:pt x="1235" y="1065"/>
                  </a:lnTo>
                  <a:lnTo>
                    <a:pt x="1235" y="1064"/>
                  </a:lnTo>
                  <a:lnTo>
                    <a:pt x="1235" y="1064"/>
                  </a:lnTo>
                  <a:lnTo>
                    <a:pt x="1235" y="1064"/>
                  </a:lnTo>
                  <a:lnTo>
                    <a:pt x="1236" y="1065"/>
                  </a:lnTo>
                  <a:lnTo>
                    <a:pt x="1238" y="1065"/>
                  </a:lnTo>
                  <a:lnTo>
                    <a:pt x="1238" y="1064"/>
                  </a:lnTo>
                  <a:lnTo>
                    <a:pt x="1238" y="1060"/>
                  </a:lnTo>
                  <a:lnTo>
                    <a:pt x="1239" y="1061"/>
                  </a:lnTo>
                  <a:lnTo>
                    <a:pt x="1239" y="1060"/>
                  </a:lnTo>
                  <a:lnTo>
                    <a:pt x="1239" y="1055"/>
                  </a:lnTo>
                  <a:lnTo>
                    <a:pt x="1239" y="1055"/>
                  </a:lnTo>
                  <a:lnTo>
                    <a:pt x="1240" y="1055"/>
                  </a:lnTo>
                  <a:lnTo>
                    <a:pt x="1240" y="1054"/>
                  </a:lnTo>
                  <a:lnTo>
                    <a:pt x="1240" y="1053"/>
                  </a:lnTo>
                  <a:lnTo>
                    <a:pt x="1240" y="1051"/>
                  </a:lnTo>
                  <a:lnTo>
                    <a:pt x="1240" y="1050"/>
                  </a:lnTo>
                  <a:lnTo>
                    <a:pt x="1239" y="1050"/>
                  </a:lnTo>
                  <a:lnTo>
                    <a:pt x="1238" y="1051"/>
                  </a:lnTo>
                  <a:lnTo>
                    <a:pt x="1236" y="1051"/>
                  </a:lnTo>
                  <a:lnTo>
                    <a:pt x="1236" y="1050"/>
                  </a:lnTo>
                  <a:lnTo>
                    <a:pt x="1236" y="1047"/>
                  </a:lnTo>
                  <a:lnTo>
                    <a:pt x="1236" y="1046"/>
                  </a:lnTo>
                  <a:lnTo>
                    <a:pt x="1239" y="1041"/>
                  </a:lnTo>
                  <a:lnTo>
                    <a:pt x="1239" y="1039"/>
                  </a:lnTo>
                  <a:lnTo>
                    <a:pt x="1239" y="1036"/>
                  </a:lnTo>
                  <a:lnTo>
                    <a:pt x="1239" y="1035"/>
                  </a:lnTo>
                  <a:lnTo>
                    <a:pt x="1240" y="1034"/>
                  </a:lnTo>
                  <a:lnTo>
                    <a:pt x="1240" y="1032"/>
                  </a:lnTo>
                  <a:lnTo>
                    <a:pt x="1240" y="1032"/>
                  </a:lnTo>
                  <a:lnTo>
                    <a:pt x="1240" y="1031"/>
                  </a:lnTo>
                  <a:lnTo>
                    <a:pt x="1240" y="1030"/>
                  </a:lnTo>
                  <a:lnTo>
                    <a:pt x="1240" y="1028"/>
                  </a:lnTo>
                  <a:lnTo>
                    <a:pt x="1240" y="1028"/>
                  </a:lnTo>
                  <a:lnTo>
                    <a:pt x="1240" y="1028"/>
                  </a:lnTo>
                  <a:lnTo>
                    <a:pt x="1240" y="1027"/>
                  </a:lnTo>
                  <a:lnTo>
                    <a:pt x="1242" y="1026"/>
                  </a:lnTo>
                  <a:lnTo>
                    <a:pt x="1242" y="1026"/>
                  </a:lnTo>
                  <a:lnTo>
                    <a:pt x="1242" y="1026"/>
                  </a:lnTo>
                  <a:lnTo>
                    <a:pt x="1242" y="1024"/>
                  </a:lnTo>
                  <a:lnTo>
                    <a:pt x="1243" y="1023"/>
                  </a:lnTo>
                  <a:lnTo>
                    <a:pt x="1243" y="1023"/>
                  </a:lnTo>
                  <a:lnTo>
                    <a:pt x="1244" y="1023"/>
                  </a:lnTo>
                  <a:lnTo>
                    <a:pt x="1244" y="1024"/>
                  </a:lnTo>
                  <a:lnTo>
                    <a:pt x="1243" y="1026"/>
                  </a:lnTo>
                  <a:lnTo>
                    <a:pt x="1242" y="1027"/>
                  </a:lnTo>
                  <a:lnTo>
                    <a:pt x="1242" y="1028"/>
                  </a:lnTo>
                  <a:lnTo>
                    <a:pt x="1242" y="1030"/>
                  </a:lnTo>
                  <a:lnTo>
                    <a:pt x="1242" y="1031"/>
                  </a:lnTo>
                  <a:lnTo>
                    <a:pt x="1242" y="1032"/>
                  </a:lnTo>
                  <a:lnTo>
                    <a:pt x="1242" y="1034"/>
                  </a:lnTo>
                  <a:lnTo>
                    <a:pt x="1242" y="1035"/>
                  </a:lnTo>
                  <a:lnTo>
                    <a:pt x="1242" y="1036"/>
                  </a:lnTo>
                  <a:lnTo>
                    <a:pt x="1240" y="1038"/>
                  </a:lnTo>
                  <a:lnTo>
                    <a:pt x="1240" y="1038"/>
                  </a:lnTo>
                  <a:lnTo>
                    <a:pt x="1240" y="1039"/>
                  </a:lnTo>
                  <a:lnTo>
                    <a:pt x="1240" y="1039"/>
                  </a:lnTo>
                  <a:lnTo>
                    <a:pt x="1242" y="1039"/>
                  </a:lnTo>
                  <a:lnTo>
                    <a:pt x="1242" y="1039"/>
                  </a:lnTo>
                  <a:lnTo>
                    <a:pt x="1243" y="1039"/>
                  </a:lnTo>
                  <a:lnTo>
                    <a:pt x="1243" y="1041"/>
                  </a:lnTo>
                  <a:lnTo>
                    <a:pt x="1244" y="1039"/>
                  </a:lnTo>
                  <a:lnTo>
                    <a:pt x="1244" y="1038"/>
                  </a:lnTo>
                  <a:lnTo>
                    <a:pt x="1244" y="1038"/>
                  </a:lnTo>
                  <a:lnTo>
                    <a:pt x="1246" y="1035"/>
                  </a:lnTo>
                  <a:lnTo>
                    <a:pt x="1247" y="1034"/>
                  </a:lnTo>
                  <a:lnTo>
                    <a:pt x="1246" y="1032"/>
                  </a:lnTo>
                  <a:lnTo>
                    <a:pt x="1244" y="1032"/>
                  </a:lnTo>
                  <a:lnTo>
                    <a:pt x="1244" y="1032"/>
                  </a:lnTo>
                  <a:lnTo>
                    <a:pt x="1244" y="1031"/>
                  </a:lnTo>
                  <a:lnTo>
                    <a:pt x="1244" y="1030"/>
                  </a:lnTo>
                  <a:lnTo>
                    <a:pt x="1246" y="1030"/>
                  </a:lnTo>
                  <a:lnTo>
                    <a:pt x="1247" y="1028"/>
                  </a:lnTo>
                  <a:lnTo>
                    <a:pt x="1247" y="1028"/>
                  </a:lnTo>
                  <a:lnTo>
                    <a:pt x="1249" y="1027"/>
                  </a:lnTo>
                  <a:lnTo>
                    <a:pt x="1247" y="1030"/>
                  </a:lnTo>
                  <a:lnTo>
                    <a:pt x="1246" y="1031"/>
                  </a:lnTo>
                  <a:lnTo>
                    <a:pt x="1246" y="1031"/>
                  </a:lnTo>
                  <a:lnTo>
                    <a:pt x="1246" y="1032"/>
                  </a:lnTo>
                  <a:lnTo>
                    <a:pt x="1249" y="1034"/>
                  </a:lnTo>
                  <a:lnTo>
                    <a:pt x="1249" y="1035"/>
                  </a:lnTo>
                  <a:lnTo>
                    <a:pt x="1249" y="1036"/>
                  </a:lnTo>
                  <a:lnTo>
                    <a:pt x="1247" y="1036"/>
                  </a:lnTo>
                  <a:lnTo>
                    <a:pt x="1247" y="1038"/>
                  </a:lnTo>
                  <a:lnTo>
                    <a:pt x="1246" y="1038"/>
                  </a:lnTo>
                  <a:lnTo>
                    <a:pt x="1246" y="1039"/>
                  </a:lnTo>
                  <a:lnTo>
                    <a:pt x="1246" y="1042"/>
                  </a:lnTo>
                  <a:lnTo>
                    <a:pt x="1244" y="1046"/>
                  </a:lnTo>
                  <a:lnTo>
                    <a:pt x="1244" y="1047"/>
                  </a:lnTo>
                  <a:lnTo>
                    <a:pt x="1246" y="1049"/>
                  </a:lnTo>
                  <a:lnTo>
                    <a:pt x="1244" y="1055"/>
                  </a:lnTo>
                  <a:lnTo>
                    <a:pt x="1244" y="1057"/>
                  </a:lnTo>
                  <a:lnTo>
                    <a:pt x="1246" y="1061"/>
                  </a:lnTo>
                  <a:lnTo>
                    <a:pt x="1246" y="1064"/>
                  </a:lnTo>
                  <a:lnTo>
                    <a:pt x="1247" y="1064"/>
                  </a:lnTo>
                  <a:lnTo>
                    <a:pt x="1249" y="1065"/>
                  </a:lnTo>
                  <a:lnTo>
                    <a:pt x="1250" y="1064"/>
                  </a:lnTo>
                  <a:lnTo>
                    <a:pt x="1251" y="1062"/>
                  </a:lnTo>
                  <a:lnTo>
                    <a:pt x="1250" y="1062"/>
                  </a:lnTo>
                  <a:lnTo>
                    <a:pt x="1250" y="1061"/>
                  </a:lnTo>
                  <a:lnTo>
                    <a:pt x="1250" y="1060"/>
                  </a:lnTo>
                  <a:lnTo>
                    <a:pt x="1250" y="1058"/>
                  </a:lnTo>
                  <a:lnTo>
                    <a:pt x="1250" y="1058"/>
                  </a:lnTo>
                  <a:lnTo>
                    <a:pt x="1250" y="1058"/>
                  </a:lnTo>
                  <a:lnTo>
                    <a:pt x="1251" y="1058"/>
                  </a:lnTo>
                  <a:lnTo>
                    <a:pt x="1251" y="1058"/>
                  </a:lnTo>
                  <a:lnTo>
                    <a:pt x="1251" y="1057"/>
                  </a:lnTo>
                  <a:lnTo>
                    <a:pt x="1251" y="1055"/>
                  </a:lnTo>
                  <a:lnTo>
                    <a:pt x="1253" y="1057"/>
                  </a:lnTo>
                  <a:lnTo>
                    <a:pt x="1253" y="1057"/>
                  </a:lnTo>
                  <a:lnTo>
                    <a:pt x="1253" y="1058"/>
                  </a:lnTo>
                  <a:lnTo>
                    <a:pt x="1253" y="1058"/>
                  </a:lnTo>
                  <a:lnTo>
                    <a:pt x="1251" y="1060"/>
                  </a:lnTo>
                  <a:lnTo>
                    <a:pt x="1251" y="1060"/>
                  </a:lnTo>
                  <a:lnTo>
                    <a:pt x="1253" y="1061"/>
                  </a:lnTo>
                  <a:lnTo>
                    <a:pt x="1254" y="1060"/>
                  </a:lnTo>
                  <a:lnTo>
                    <a:pt x="1254" y="1060"/>
                  </a:lnTo>
                  <a:lnTo>
                    <a:pt x="1255" y="1058"/>
                  </a:lnTo>
                  <a:lnTo>
                    <a:pt x="1254" y="1057"/>
                  </a:lnTo>
                  <a:lnTo>
                    <a:pt x="1254" y="1055"/>
                  </a:lnTo>
                  <a:lnTo>
                    <a:pt x="1254" y="1054"/>
                  </a:lnTo>
                  <a:lnTo>
                    <a:pt x="1254" y="1053"/>
                  </a:lnTo>
                  <a:lnTo>
                    <a:pt x="1254" y="1051"/>
                  </a:lnTo>
                  <a:lnTo>
                    <a:pt x="1255" y="1051"/>
                  </a:lnTo>
                  <a:lnTo>
                    <a:pt x="1255" y="1053"/>
                  </a:lnTo>
                  <a:lnTo>
                    <a:pt x="1255" y="1057"/>
                  </a:lnTo>
                  <a:lnTo>
                    <a:pt x="1257" y="1058"/>
                  </a:lnTo>
                  <a:lnTo>
                    <a:pt x="1257" y="1058"/>
                  </a:lnTo>
                  <a:lnTo>
                    <a:pt x="1257" y="1058"/>
                  </a:lnTo>
                  <a:lnTo>
                    <a:pt x="1259" y="1058"/>
                  </a:lnTo>
                  <a:lnTo>
                    <a:pt x="1262" y="1061"/>
                  </a:lnTo>
                  <a:lnTo>
                    <a:pt x="1264" y="1061"/>
                  </a:lnTo>
                  <a:lnTo>
                    <a:pt x="1265" y="1061"/>
                  </a:lnTo>
                  <a:lnTo>
                    <a:pt x="1265" y="1061"/>
                  </a:lnTo>
                  <a:lnTo>
                    <a:pt x="1265" y="1060"/>
                  </a:lnTo>
                  <a:lnTo>
                    <a:pt x="1265" y="1060"/>
                  </a:lnTo>
                  <a:lnTo>
                    <a:pt x="1265" y="1060"/>
                  </a:lnTo>
                  <a:lnTo>
                    <a:pt x="1265" y="1061"/>
                  </a:lnTo>
                  <a:lnTo>
                    <a:pt x="1266" y="1061"/>
                  </a:lnTo>
                  <a:lnTo>
                    <a:pt x="1266" y="1061"/>
                  </a:lnTo>
                  <a:lnTo>
                    <a:pt x="1268" y="1061"/>
                  </a:lnTo>
                  <a:lnTo>
                    <a:pt x="1268" y="1061"/>
                  </a:lnTo>
                  <a:lnTo>
                    <a:pt x="1269" y="1060"/>
                  </a:lnTo>
                  <a:lnTo>
                    <a:pt x="1269" y="1057"/>
                  </a:lnTo>
                  <a:lnTo>
                    <a:pt x="1268" y="1057"/>
                  </a:lnTo>
                  <a:lnTo>
                    <a:pt x="1268" y="1054"/>
                  </a:lnTo>
                  <a:lnTo>
                    <a:pt x="1266" y="1053"/>
                  </a:lnTo>
                  <a:lnTo>
                    <a:pt x="1266" y="1053"/>
                  </a:lnTo>
                  <a:lnTo>
                    <a:pt x="1265" y="1051"/>
                  </a:lnTo>
                  <a:lnTo>
                    <a:pt x="1264" y="1046"/>
                  </a:lnTo>
                  <a:lnTo>
                    <a:pt x="1264" y="1043"/>
                  </a:lnTo>
                  <a:lnTo>
                    <a:pt x="1261" y="1042"/>
                  </a:lnTo>
                  <a:lnTo>
                    <a:pt x="1261" y="1042"/>
                  </a:lnTo>
                  <a:lnTo>
                    <a:pt x="1259" y="1042"/>
                  </a:lnTo>
                  <a:lnTo>
                    <a:pt x="1258" y="1041"/>
                  </a:lnTo>
                  <a:lnTo>
                    <a:pt x="1258" y="1039"/>
                  </a:lnTo>
                  <a:lnTo>
                    <a:pt x="1258" y="1038"/>
                  </a:lnTo>
                  <a:lnTo>
                    <a:pt x="1258" y="1036"/>
                  </a:lnTo>
                  <a:lnTo>
                    <a:pt x="1259" y="1036"/>
                  </a:lnTo>
                  <a:lnTo>
                    <a:pt x="1259" y="1038"/>
                  </a:lnTo>
                  <a:lnTo>
                    <a:pt x="1259" y="1039"/>
                  </a:lnTo>
                  <a:lnTo>
                    <a:pt x="1259" y="1041"/>
                  </a:lnTo>
                  <a:lnTo>
                    <a:pt x="1261" y="1041"/>
                  </a:lnTo>
                  <a:lnTo>
                    <a:pt x="1262" y="1042"/>
                  </a:lnTo>
                  <a:lnTo>
                    <a:pt x="1264" y="1042"/>
                  </a:lnTo>
                  <a:lnTo>
                    <a:pt x="1264" y="1041"/>
                  </a:lnTo>
                  <a:lnTo>
                    <a:pt x="1264" y="1041"/>
                  </a:lnTo>
                  <a:lnTo>
                    <a:pt x="1265" y="1041"/>
                  </a:lnTo>
                  <a:lnTo>
                    <a:pt x="1265" y="1041"/>
                  </a:lnTo>
                  <a:lnTo>
                    <a:pt x="1266" y="1041"/>
                  </a:lnTo>
                  <a:lnTo>
                    <a:pt x="1268" y="1038"/>
                  </a:lnTo>
                  <a:lnTo>
                    <a:pt x="1266" y="1034"/>
                  </a:lnTo>
                  <a:lnTo>
                    <a:pt x="1266" y="1034"/>
                  </a:lnTo>
                  <a:lnTo>
                    <a:pt x="1266" y="1031"/>
                  </a:lnTo>
                  <a:lnTo>
                    <a:pt x="1265" y="1031"/>
                  </a:lnTo>
                  <a:lnTo>
                    <a:pt x="1266" y="1030"/>
                  </a:lnTo>
                  <a:lnTo>
                    <a:pt x="1266" y="1028"/>
                  </a:lnTo>
                  <a:lnTo>
                    <a:pt x="1266" y="1028"/>
                  </a:lnTo>
                  <a:lnTo>
                    <a:pt x="1266" y="1027"/>
                  </a:lnTo>
                  <a:lnTo>
                    <a:pt x="1266" y="1027"/>
                  </a:lnTo>
                  <a:lnTo>
                    <a:pt x="1266" y="1028"/>
                  </a:lnTo>
                  <a:lnTo>
                    <a:pt x="1266" y="1027"/>
                  </a:lnTo>
                  <a:lnTo>
                    <a:pt x="1268" y="1027"/>
                  </a:lnTo>
                  <a:lnTo>
                    <a:pt x="1268" y="1024"/>
                  </a:lnTo>
                  <a:lnTo>
                    <a:pt x="1268" y="1023"/>
                  </a:lnTo>
                  <a:lnTo>
                    <a:pt x="1268" y="1023"/>
                  </a:lnTo>
                  <a:lnTo>
                    <a:pt x="1265" y="1019"/>
                  </a:lnTo>
                  <a:lnTo>
                    <a:pt x="1264" y="1017"/>
                  </a:lnTo>
                  <a:lnTo>
                    <a:pt x="1265" y="1017"/>
                  </a:lnTo>
                  <a:lnTo>
                    <a:pt x="1264" y="1015"/>
                  </a:lnTo>
                  <a:lnTo>
                    <a:pt x="1264" y="1015"/>
                  </a:lnTo>
                  <a:lnTo>
                    <a:pt x="1262" y="1011"/>
                  </a:lnTo>
                  <a:lnTo>
                    <a:pt x="1262" y="1011"/>
                  </a:lnTo>
                  <a:lnTo>
                    <a:pt x="1262" y="1009"/>
                  </a:lnTo>
                  <a:lnTo>
                    <a:pt x="1264" y="1009"/>
                  </a:lnTo>
                  <a:lnTo>
                    <a:pt x="1264" y="1008"/>
                  </a:lnTo>
                  <a:lnTo>
                    <a:pt x="1264" y="1007"/>
                  </a:lnTo>
                  <a:lnTo>
                    <a:pt x="1262" y="1004"/>
                  </a:lnTo>
                  <a:lnTo>
                    <a:pt x="1261" y="1002"/>
                  </a:lnTo>
                  <a:lnTo>
                    <a:pt x="1261" y="1001"/>
                  </a:lnTo>
                  <a:lnTo>
                    <a:pt x="1259" y="1001"/>
                  </a:lnTo>
                  <a:lnTo>
                    <a:pt x="1261" y="1000"/>
                  </a:lnTo>
                  <a:lnTo>
                    <a:pt x="1261" y="998"/>
                  </a:lnTo>
                  <a:lnTo>
                    <a:pt x="1261" y="997"/>
                  </a:lnTo>
                  <a:lnTo>
                    <a:pt x="1259" y="994"/>
                  </a:lnTo>
                  <a:lnTo>
                    <a:pt x="1259" y="993"/>
                  </a:lnTo>
                  <a:lnTo>
                    <a:pt x="1258" y="992"/>
                  </a:lnTo>
                  <a:lnTo>
                    <a:pt x="1258" y="992"/>
                  </a:lnTo>
                  <a:lnTo>
                    <a:pt x="1258" y="989"/>
                  </a:lnTo>
                  <a:lnTo>
                    <a:pt x="1258" y="989"/>
                  </a:lnTo>
                  <a:lnTo>
                    <a:pt x="1258" y="988"/>
                  </a:lnTo>
                  <a:lnTo>
                    <a:pt x="1258" y="986"/>
                  </a:lnTo>
                  <a:lnTo>
                    <a:pt x="1259" y="986"/>
                  </a:lnTo>
                  <a:lnTo>
                    <a:pt x="1259" y="985"/>
                  </a:lnTo>
                  <a:lnTo>
                    <a:pt x="1259" y="983"/>
                  </a:lnTo>
                  <a:lnTo>
                    <a:pt x="1259" y="982"/>
                  </a:lnTo>
                  <a:lnTo>
                    <a:pt x="1259" y="981"/>
                  </a:lnTo>
                  <a:lnTo>
                    <a:pt x="1259" y="981"/>
                  </a:lnTo>
                  <a:lnTo>
                    <a:pt x="1258" y="981"/>
                  </a:lnTo>
                  <a:lnTo>
                    <a:pt x="1257" y="979"/>
                  </a:lnTo>
                  <a:lnTo>
                    <a:pt x="1255" y="977"/>
                  </a:lnTo>
                  <a:lnTo>
                    <a:pt x="1255" y="975"/>
                  </a:lnTo>
                  <a:lnTo>
                    <a:pt x="1254" y="974"/>
                  </a:lnTo>
                  <a:lnTo>
                    <a:pt x="1254" y="973"/>
                  </a:lnTo>
                  <a:lnTo>
                    <a:pt x="1254" y="971"/>
                  </a:lnTo>
                  <a:lnTo>
                    <a:pt x="1254" y="970"/>
                  </a:lnTo>
                  <a:lnTo>
                    <a:pt x="1254" y="967"/>
                  </a:lnTo>
                  <a:lnTo>
                    <a:pt x="1255" y="964"/>
                  </a:lnTo>
                  <a:lnTo>
                    <a:pt x="1258" y="962"/>
                  </a:lnTo>
                  <a:lnTo>
                    <a:pt x="1259" y="960"/>
                  </a:lnTo>
                  <a:lnTo>
                    <a:pt x="1261" y="959"/>
                  </a:lnTo>
                  <a:lnTo>
                    <a:pt x="1261" y="959"/>
                  </a:lnTo>
                  <a:lnTo>
                    <a:pt x="1261" y="959"/>
                  </a:lnTo>
                  <a:lnTo>
                    <a:pt x="1261" y="958"/>
                  </a:lnTo>
                  <a:lnTo>
                    <a:pt x="1259" y="958"/>
                  </a:lnTo>
                  <a:lnTo>
                    <a:pt x="1258" y="958"/>
                  </a:lnTo>
                  <a:lnTo>
                    <a:pt x="1258" y="958"/>
                  </a:lnTo>
                  <a:lnTo>
                    <a:pt x="1254" y="956"/>
                  </a:lnTo>
                  <a:lnTo>
                    <a:pt x="1253" y="956"/>
                  </a:lnTo>
                  <a:lnTo>
                    <a:pt x="1251" y="956"/>
                  </a:lnTo>
                  <a:lnTo>
                    <a:pt x="1251" y="956"/>
                  </a:lnTo>
                  <a:lnTo>
                    <a:pt x="1251" y="958"/>
                  </a:lnTo>
                  <a:lnTo>
                    <a:pt x="1250" y="958"/>
                  </a:lnTo>
                  <a:lnTo>
                    <a:pt x="1250" y="958"/>
                  </a:lnTo>
                  <a:lnTo>
                    <a:pt x="1246" y="956"/>
                  </a:lnTo>
                  <a:lnTo>
                    <a:pt x="1244" y="955"/>
                  </a:lnTo>
                  <a:lnTo>
                    <a:pt x="1244" y="954"/>
                  </a:lnTo>
                  <a:lnTo>
                    <a:pt x="1244" y="952"/>
                  </a:lnTo>
                  <a:lnTo>
                    <a:pt x="1244" y="951"/>
                  </a:lnTo>
                  <a:lnTo>
                    <a:pt x="1246" y="949"/>
                  </a:lnTo>
                  <a:lnTo>
                    <a:pt x="1249" y="941"/>
                  </a:lnTo>
                  <a:lnTo>
                    <a:pt x="1250" y="940"/>
                  </a:lnTo>
                  <a:lnTo>
                    <a:pt x="1249" y="939"/>
                  </a:lnTo>
                  <a:lnTo>
                    <a:pt x="1247" y="940"/>
                  </a:lnTo>
                  <a:lnTo>
                    <a:pt x="1247" y="941"/>
                  </a:lnTo>
                  <a:lnTo>
                    <a:pt x="1246" y="941"/>
                  </a:lnTo>
                  <a:lnTo>
                    <a:pt x="1246" y="940"/>
                  </a:lnTo>
                  <a:lnTo>
                    <a:pt x="1244" y="939"/>
                  </a:lnTo>
                  <a:lnTo>
                    <a:pt x="1243" y="939"/>
                  </a:lnTo>
                  <a:lnTo>
                    <a:pt x="1242" y="937"/>
                  </a:lnTo>
                  <a:lnTo>
                    <a:pt x="1240" y="934"/>
                  </a:lnTo>
                  <a:lnTo>
                    <a:pt x="1239" y="933"/>
                  </a:lnTo>
                  <a:lnTo>
                    <a:pt x="1239" y="933"/>
                  </a:lnTo>
                  <a:lnTo>
                    <a:pt x="1238" y="933"/>
                  </a:lnTo>
                  <a:lnTo>
                    <a:pt x="1238" y="933"/>
                  </a:lnTo>
                  <a:lnTo>
                    <a:pt x="1236" y="933"/>
                  </a:lnTo>
                  <a:lnTo>
                    <a:pt x="1236" y="932"/>
                  </a:lnTo>
                  <a:lnTo>
                    <a:pt x="1236" y="932"/>
                  </a:lnTo>
                  <a:lnTo>
                    <a:pt x="1236" y="930"/>
                  </a:lnTo>
                  <a:lnTo>
                    <a:pt x="1236" y="930"/>
                  </a:lnTo>
                  <a:lnTo>
                    <a:pt x="1236" y="930"/>
                  </a:lnTo>
                  <a:lnTo>
                    <a:pt x="1235" y="930"/>
                  </a:lnTo>
                  <a:lnTo>
                    <a:pt x="1235" y="929"/>
                  </a:lnTo>
                  <a:lnTo>
                    <a:pt x="1236" y="924"/>
                  </a:lnTo>
                  <a:lnTo>
                    <a:pt x="1236" y="922"/>
                  </a:lnTo>
                  <a:lnTo>
                    <a:pt x="1236" y="922"/>
                  </a:lnTo>
                  <a:lnTo>
                    <a:pt x="1236" y="921"/>
                  </a:lnTo>
                  <a:lnTo>
                    <a:pt x="1236" y="921"/>
                  </a:lnTo>
                  <a:lnTo>
                    <a:pt x="1238" y="920"/>
                  </a:lnTo>
                  <a:lnTo>
                    <a:pt x="1238" y="918"/>
                  </a:lnTo>
                  <a:lnTo>
                    <a:pt x="1238" y="918"/>
                  </a:lnTo>
                  <a:lnTo>
                    <a:pt x="1238" y="917"/>
                  </a:lnTo>
                  <a:lnTo>
                    <a:pt x="1238" y="917"/>
                  </a:lnTo>
                  <a:lnTo>
                    <a:pt x="1238" y="915"/>
                  </a:lnTo>
                  <a:lnTo>
                    <a:pt x="1239" y="915"/>
                  </a:lnTo>
                  <a:lnTo>
                    <a:pt x="1240" y="915"/>
                  </a:lnTo>
                  <a:lnTo>
                    <a:pt x="1240" y="915"/>
                  </a:lnTo>
                  <a:lnTo>
                    <a:pt x="1242" y="915"/>
                  </a:lnTo>
                  <a:lnTo>
                    <a:pt x="1243" y="914"/>
                  </a:lnTo>
                  <a:lnTo>
                    <a:pt x="1246" y="913"/>
                  </a:lnTo>
                  <a:lnTo>
                    <a:pt x="1246" y="911"/>
                  </a:lnTo>
                  <a:lnTo>
                    <a:pt x="1246" y="910"/>
                  </a:lnTo>
                  <a:lnTo>
                    <a:pt x="1246" y="909"/>
                  </a:lnTo>
                  <a:lnTo>
                    <a:pt x="1246" y="907"/>
                  </a:lnTo>
                  <a:lnTo>
                    <a:pt x="1244" y="907"/>
                  </a:lnTo>
                  <a:lnTo>
                    <a:pt x="1246" y="906"/>
                  </a:lnTo>
                  <a:lnTo>
                    <a:pt x="1247" y="905"/>
                  </a:lnTo>
                  <a:lnTo>
                    <a:pt x="1247" y="905"/>
                  </a:lnTo>
                  <a:lnTo>
                    <a:pt x="1244" y="903"/>
                  </a:lnTo>
                  <a:lnTo>
                    <a:pt x="1244" y="903"/>
                  </a:lnTo>
                  <a:lnTo>
                    <a:pt x="1243" y="902"/>
                  </a:lnTo>
                  <a:lnTo>
                    <a:pt x="1243" y="900"/>
                  </a:lnTo>
                  <a:lnTo>
                    <a:pt x="1243" y="900"/>
                  </a:lnTo>
                  <a:lnTo>
                    <a:pt x="1244" y="899"/>
                  </a:lnTo>
                  <a:lnTo>
                    <a:pt x="1244" y="899"/>
                  </a:lnTo>
                  <a:lnTo>
                    <a:pt x="1243" y="898"/>
                  </a:lnTo>
                  <a:lnTo>
                    <a:pt x="1243" y="896"/>
                  </a:lnTo>
                  <a:lnTo>
                    <a:pt x="1244" y="895"/>
                  </a:lnTo>
                  <a:lnTo>
                    <a:pt x="1244" y="895"/>
                  </a:lnTo>
                  <a:lnTo>
                    <a:pt x="1246" y="895"/>
                  </a:lnTo>
                  <a:lnTo>
                    <a:pt x="1247" y="894"/>
                  </a:lnTo>
                  <a:lnTo>
                    <a:pt x="1247" y="894"/>
                  </a:lnTo>
                  <a:lnTo>
                    <a:pt x="1247" y="894"/>
                  </a:lnTo>
                  <a:lnTo>
                    <a:pt x="1247" y="892"/>
                  </a:lnTo>
                  <a:lnTo>
                    <a:pt x="1249" y="892"/>
                  </a:lnTo>
                  <a:lnTo>
                    <a:pt x="1249" y="892"/>
                  </a:lnTo>
                  <a:lnTo>
                    <a:pt x="1247" y="891"/>
                  </a:lnTo>
                  <a:lnTo>
                    <a:pt x="1247" y="891"/>
                  </a:lnTo>
                  <a:lnTo>
                    <a:pt x="1247" y="888"/>
                  </a:lnTo>
                  <a:lnTo>
                    <a:pt x="1246" y="886"/>
                  </a:lnTo>
                  <a:lnTo>
                    <a:pt x="1244" y="884"/>
                  </a:lnTo>
                  <a:lnTo>
                    <a:pt x="1243" y="884"/>
                  </a:lnTo>
                  <a:lnTo>
                    <a:pt x="1242" y="886"/>
                  </a:lnTo>
                  <a:lnTo>
                    <a:pt x="1240" y="887"/>
                  </a:lnTo>
                  <a:lnTo>
                    <a:pt x="1240" y="887"/>
                  </a:lnTo>
                  <a:lnTo>
                    <a:pt x="1236" y="887"/>
                  </a:lnTo>
                  <a:lnTo>
                    <a:pt x="1232" y="887"/>
                  </a:lnTo>
                  <a:lnTo>
                    <a:pt x="1231" y="886"/>
                  </a:lnTo>
                  <a:lnTo>
                    <a:pt x="1227" y="883"/>
                  </a:lnTo>
                  <a:lnTo>
                    <a:pt x="1210" y="875"/>
                  </a:lnTo>
                  <a:lnTo>
                    <a:pt x="1209" y="873"/>
                  </a:lnTo>
                  <a:lnTo>
                    <a:pt x="1209" y="873"/>
                  </a:lnTo>
                  <a:lnTo>
                    <a:pt x="1209" y="872"/>
                  </a:lnTo>
                  <a:lnTo>
                    <a:pt x="1208" y="872"/>
                  </a:lnTo>
                  <a:lnTo>
                    <a:pt x="1208" y="872"/>
                  </a:lnTo>
                  <a:lnTo>
                    <a:pt x="1208" y="871"/>
                  </a:lnTo>
                  <a:lnTo>
                    <a:pt x="1208" y="868"/>
                  </a:lnTo>
                  <a:lnTo>
                    <a:pt x="1208" y="868"/>
                  </a:lnTo>
                  <a:lnTo>
                    <a:pt x="1206" y="866"/>
                  </a:lnTo>
                  <a:lnTo>
                    <a:pt x="1206" y="865"/>
                  </a:lnTo>
                  <a:lnTo>
                    <a:pt x="1205" y="865"/>
                  </a:lnTo>
                  <a:lnTo>
                    <a:pt x="1204" y="864"/>
                  </a:lnTo>
                  <a:lnTo>
                    <a:pt x="1204" y="862"/>
                  </a:lnTo>
                  <a:lnTo>
                    <a:pt x="1205" y="861"/>
                  </a:lnTo>
                  <a:lnTo>
                    <a:pt x="1205" y="860"/>
                  </a:lnTo>
                  <a:lnTo>
                    <a:pt x="1206" y="857"/>
                  </a:lnTo>
                  <a:lnTo>
                    <a:pt x="1206" y="857"/>
                  </a:lnTo>
                  <a:lnTo>
                    <a:pt x="1208" y="857"/>
                  </a:lnTo>
                  <a:lnTo>
                    <a:pt x="1208" y="856"/>
                  </a:lnTo>
                  <a:lnTo>
                    <a:pt x="1208" y="856"/>
                  </a:lnTo>
                  <a:lnTo>
                    <a:pt x="1208" y="854"/>
                  </a:lnTo>
                  <a:lnTo>
                    <a:pt x="1208" y="854"/>
                  </a:lnTo>
                  <a:lnTo>
                    <a:pt x="1209" y="854"/>
                  </a:lnTo>
                  <a:lnTo>
                    <a:pt x="1209" y="853"/>
                  </a:lnTo>
                  <a:lnTo>
                    <a:pt x="1210" y="852"/>
                  </a:lnTo>
                  <a:lnTo>
                    <a:pt x="1212" y="852"/>
                  </a:lnTo>
                  <a:lnTo>
                    <a:pt x="1210" y="850"/>
                  </a:lnTo>
                  <a:lnTo>
                    <a:pt x="1210" y="847"/>
                  </a:lnTo>
                  <a:lnTo>
                    <a:pt x="1210" y="847"/>
                  </a:lnTo>
                  <a:lnTo>
                    <a:pt x="1209" y="847"/>
                  </a:lnTo>
                  <a:lnTo>
                    <a:pt x="1209" y="846"/>
                  </a:lnTo>
                  <a:lnTo>
                    <a:pt x="1213" y="845"/>
                  </a:lnTo>
                  <a:lnTo>
                    <a:pt x="1213" y="845"/>
                  </a:lnTo>
                  <a:lnTo>
                    <a:pt x="1215" y="845"/>
                  </a:lnTo>
                  <a:lnTo>
                    <a:pt x="1216" y="845"/>
                  </a:lnTo>
                  <a:lnTo>
                    <a:pt x="1217" y="846"/>
                  </a:lnTo>
                  <a:lnTo>
                    <a:pt x="1217" y="847"/>
                  </a:lnTo>
                  <a:lnTo>
                    <a:pt x="1217" y="849"/>
                  </a:lnTo>
                  <a:lnTo>
                    <a:pt x="1219" y="849"/>
                  </a:lnTo>
                  <a:lnTo>
                    <a:pt x="1220" y="850"/>
                  </a:lnTo>
                  <a:lnTo>
                    <a:pt x="1221" y="850"/>
                  </a:lnTo>
                  <a:lnTo>
                    <a:pt x="1223" y="849"/>
                  </a:lnTo>
                  <a:lnTo>
                    <a:pt x="1223" y="847"/>
                  </a:lnTo>
                  <a:lnTo>
                    <a:pt x="1225" y="845"/>
                  </a:lnTo>
                  <a:lnTo>
                    <a:pt x="1225" y="843"/>
                  </a:lnTo>
                  <a:lnTo>
                    <a:pt x="1227" y="842"/>
                  </a:lnTo>
                  <a:lnTo>
                    <a:pt x="1228" y="839"/>
                  </a:lnTo>
                  <a:lnTo>
                    <a:pt x="1228" y="838"/>
                  </a:lnTo>
                  <a:lnTo>
                    <a:pt x="1230" y="834"/>
                  </a:lnTo>
                  <a:lnTo>
                    <a:pt x="1228" y="830"/>
                  </a:lnTo>
                  <a:lnTo>
                    <a:pt x="1230" y="828"/>
                  </a:lnTo>
                  <a:lnTo>
                    <a:pt x="1231" y="828"/>
                  </a:lnTo>
                  <a:lnTo>
                    <a:pt x="1232" y="828"/>
                  </a:lnTo>
                  <a:lnTo>
                    <a:pt x="1235" y="830"/>
                  </a:lnTo>
                  <a:lnTo>
                    <a:pt x="1236" y="830"/>
                  </a:lnTo>
                  <a:lnTo>
                    <a:pt x="1236" y="830"/>
                  </a:lnTo>
                  <a:lnTo>
                    <a:pt x="1236" y="830"/>
                  </a:lnTo>
                  <a:lnTo>
                    <a:pt x="1238" y="830"/>
                  </a:lnTo>
                  <a:lnTo>
                    <a:pt x="1238" y="830"/>
                  </a:lnTo>
                  <a:lnTo>
                    <a:pt x="1239" y="828"/>
                  </a:lnTo>
                  <a:lnTo>
                    <a:pt x="1239" y="828"/>
                  </a:lnTo>
                  <a:lnTo>
                    <a:pt x="1240" y="828"/>
                  </a:lnTo>
                  <a:lnTo>
                    <a:pt x="1243" y="828"/>
                  </a:lnTo>
                  <a:lnTo>
                    <a:pt x="1246" y="830"/>
                  </a:lnTo>
                  <a:lnTo>
                    <a:pt x="1250" y="831"/>
                  </a:lnTo>
                  <a:lnTo>
                    <a:pt x="1251" y="830"/>
                  </a:lnTo>
                  <a:lnTo>
                    <a:pt x="1251" y="828"/>
                  </a:lnTo>
                  <a:lnTo>
                    <a:pt x="1251" y="828"/>
                  </a:lnTo>
                  <a:lnTo>
                    <a:pt x="1253" y="828"/>
                  </a:lnTo>
                  <a:lnTo>
                    <a:pt x="1253" y="828"/>
                  </a:lnTo>
                  <a:lnTo>
                    <a:pt x="1253" y="828"/>
                  </a:lnTo>
                  <a:lnTo>
                    <a:pt x="1257" y="830"/>
                  </a:lnTo>
                  <a:lnTo>
                    <a:pt x="1258" y="830"/>
                  </a:lnTo>
                  <a:lnTo>
                    <a:pt x="1258" y="828"/>
                  </a:lnTo>
                  <a:lnTo>
                    <a:pt x="1259" y="828"/>
                  </a:lnTo>
                  <a:lnTo>
                    <a:pt x="1259" y="828"/>
                  </a:lnTo>
                  <a:lnTo>
                    <a:pt x="1259" y="827"/>
                  </a:lnTo>
                  <a:lnTo>
                    <a:pt x="1259" y="826"/>
                  </a:lnTo>
                  <a:lnTo>
                    <a:pt x="1259" y="826"/>
                  </a:lnTo>
                  <a:lnTo>
                    <a:pt x="1262" y="823"/>
                  </a:lnTo>
                  <a:lnTo>
                    <a:pt x="1262" y="823"/>
                  </a:lnTo>
                  <a:lnTo>
                    <a:pt x="1262" y="823"/>
                  </a:lnTo>
                  <a:lnTo>
                    <a:pt x="1262" y="822"/>
                  </a:lnTo>
                  <a:lnTo>
                    <a:pt x="1262" y="822"/>
                  </a:lnTo>
                  <a:lnTo>
                    <a:pt x="1258" y="822"/>
                  </a:lnTo>
                  <a:lnTo>
                    <a:pt x="1257" y="822"/>
                  </a:lnTo>
                  <a:lnTo>
                    <a:pt x="1257" y="820"/>
                  </a:lnTo>
                  <a:lnTo>
                    <a:pt x="1255" y="820"/>
                  </a:lnTo>
                  <a:lnTo>
                    <a:pt x="1254" y="820"/>
                  </a:lnTo>
                  <a:lnTo>
                    <a:pt x="1254" y="819"/>
                  </a:lnTo>
                  <a:lnTo>
                    <a:pt x="1254" y="819"/>
                  </a:lnTo>
                  <a:lnTo>
                    <a:pt x="1253" y="818"/>
                  </a:lnTo>
                  <a:lnTo>
                    <a:pt x="1251" y="816"/>
                  </a:lnTo>
                  <a:lnTo>
                    <a:pt x="1251" y="816"/>
                  </a:lnTo>
                  <a:lnTo>
                    <a:pt x="1251" y="816"/>
                  </a:lnTo>
                  <a:lnTo>
                    <a:pt x="1251" y="815"/>
                  </a:lnTo>
                  <a:lnTo>
                    <a:pt x="1251" y="815"/>
                  </a:lnTo>
                  <a:lnTo>
                    <a:pt x="1253" y="812"/>
                  </a:lnTo>
                  <a:lnTo>
                    <a:pt x="1253" y="811"/>
                  </a:lnTo>
                  <a:lnTo>
                    <a:pt x="1251" y="809"/>
                  </a:lnTo>
                  <a:lnTo>
                    <a:pt x="1251" y="809"/>
                  </a:lnTo>
                  <a:lnTo>
                    <a:pt x="1250" y="808"/>
                  </a:lnTo>
                  <a:lnTo>
                    <a:pt x="1250" y="808"/>
                  </a:lnTo>
                  <a:lnTo>
                    <a:pt x="1247" y="807"/>
                  </a:lnTo>
                  <a:lnTo>
                    <a:pt x="1247" y="808"/>
                  </a:lnTo>
                  <a:lnTo>
                    <a:pt x="1247" y="809"/>
                  </a:lnTo>
                  <a:lnTo>
                    <a:pt x="1246" y="809"/>
                  </a:lnTo>
                  <a:lnTo>
                    <a:pt x="1246" y="808"/>
                  </a:lnTo>
                  <a:lnTo>
                    <a:pt x="1246" y="808"/>
                  </a:lnTo>
                  <a:lnTo>
                    <a:pt x="1244" y="809"/>
                  </a:lnTo>
                  <a:lnTo>
                    <a:pt x="1244" y="809"/>
                  </a:lnTo>
                  <a:lnTo>
                    <a:pt x="1243" y="811"/>
                  </a:lnTo>
                  <a:lnTo>
                    <a:pt x="1243" y="811"/>
                  </a:lnTo>
                  <a:lnTo>
                    <a:pt x="1242" y="811"/>
                  </a:lnTo>
                  <a:lnTo>
                    <a:pt x="1240" y="809"/>
                  </a:lnTo>
                  <a:lnTo>
                    <a:pt x="1239" y="808"/>
                  </a:lnTo>
                  <a:lnTo>
                    <a:pt x="1236" y="808"/>
                  </a:lnTo>
                  <a:lnTo>
                    <a:pt x="1235" y="808"/>
                  </a:lnTo>
                  <a:lnTo>
                    <a:pt x="1234" y="808"/>
                  </a:lnTo>
                  <a:lnTo>
                    <a:pt x="1234" y="807"/>
                  </a:lnTo>
                  <a:lnTo>
                    <a:pt x="1232" y="805"/>
                  </a:lnTo>
                  <a:lnTo>
                    <a:pt x="1231" y="804"/>
                  </a:lnTo>
                  <a:lnTo>
                    <a:pt x="1230" y="803"/>
                  </a:lnTo>
                  <a:lnTo>
                    <a:pt x="1228" y="803"/>
                  </a:lnTo>
                  <a:lnTo>
                    <a:pt x="1228" y="798"/>
                  </a:lnTo>
                  <a:lnTo>
                    <a:pt x="1227" y="796"/>
                  </a:lnTo>
                  <a:lnTo>
                    <a:pt x="1221" y="793"/>
                  </a:lnTo>
                  <a:lnTo>
                    <a:pt x="1219" y="789"/>
                  </a:lnTo>
                  <a:lnTo>
                    <a:pt x="1216" y="788"/>
                  </a:lnTo>
                  <a:lnTo>
                    <a:pt x="1213" y="789"/>
                  </a:lnTo>
                  <a:lnTo>
                    <a:pt x="1213" y="789"/>
                  </a:lnTo>
                  <a:lnTo>
                    <a:pt x="1212" y="790"/>
                  </a:lnTo>
                  <a:lnTo>
                    <a:pt x="1210" y="790"/>
                  </a:lnTo>
                  <a:lnTo>
                    <a:pt x="1209" y="789"/>
                  </a:lnTo>
                  <a:lnTo>
                    <a:pt x="1209" y="788"/>
                  </a:lnTo>
                  <a:lnTo>
                    <a:pt x="1209" y="788"/>
                  </a:lnTo>
                  <a:lnTo>
                    <a:pt x="1208" y="786"/>
                  </a:lnTo>
                  <a:lnTo>
                    <a:pt x="1208" y="786"/>
                  </a:lnTo>
                  <a:lnTo>
                    <a:pt x="1208" y="785"/>
                  </a:lnTo>
                  <a:lnTo>
                    <a:pt x="1208" y="784"/>
                  </a:lnTo>
                  <a:lnTo>
                    <a:pt x="1208" y="781"/>
                  </a:lnTo>
                  <a:lnTo>
                    <a:pt x="1208" y="781"/>
                  </a:lnTo>
                  <a:lnTo>
                    <a:pt x="1208" y="781"/>
                  </a:lnTo>
                  <a:lnTo>
                    <a:pt x="1208" y="781"/>
                  </a:lnTo>
                  <a:lnTo>
                    <a:pt x="1209" y="777"/>
                  </a:lnTo>
                  <a:lnTo>
                    <a:pt x="1210" y="774"/>
                  </a:lnTo>
                  <a:lnTo>
                    <a:pt x="1212" y="773"/>
                  </a:lnTo>
                  <a:lnTo>
                    <a:pt x="1212" y="771"/>
                  </a:lnTo>
                  <a:lnTo>
                    <a:pt x="1212" y="771"/>
                  </a:lnTo>
                  <a:lnTo>
                    <a:pt x="1212" y="770"/>
                  </a:lnTo>
                  <a:lnTo>
                    <a:pt x="1212" y="770"/>
                  </a:lnTo>
                  <a:lnTo>
                    <a:pt x="1212" y="770"/>
                  </a:lnTo>
                  <a:lnTo>
                    <a:pt x="1210" y="770"/>
                  </a:lnTo>
                  <a:lnTo>
                    <a:pt x="1212" y="769"/>
                  </a:lnTo>
                  <a:lnTo>
                    <a:pt x="1212" y="769"/>
                  </a:lnTo>
                  <a:lnTo>
                    <a:pt x="1212" y="766"/>
                  </a:lnTo>
                  <a:lnTo>
                    <a:pt x="1213" y="766"/>
                  </a:lnTo>
                  <a:lnTo>
                    <a:pt x="1215" y="764"/>
                  </a:lnTo>
                  <a:lnTo>
                    <a:pt x="1215" y="764"/>
                  </a:lnTo>
                  <a:lnTo>
                    <a:pt x="1216" y="763"/>
                  </a:lnTo>
                  <a:lnTo>
                    <a:pt x="1216" y="763"/>
                  </a:lnTo>
                  <a:lnTo>
                    <a:pt x="1216" y="763"/>
                  </a:lnTo>
                  <a:lnTo>
                    <a:pt x="1217" y="763"/>
                  </a:lnTo>
                  <a:lnTo>
                    <a:pt x="1221" y="762"/>
                  </a:lnTo>
                  <a:lnTo>
                    <a:pt x="1223" y="760"/>
                  </a:lnTo>
                  <a:lnTo>
                    <a:pt x="1223" y="760"/>
                  </a:lnTo>
                  <a:lnTo>
                    <a:pt x="1223" y="758"/>
                  </a:lnTo>
                  <a:lnTo>
                    <a:pt x="1223" y="756"/>
                  </a:lnTo>
                  <a:lnTo>
                    <a:pt x="1224" y="755"/>
                  </a:lnTo>
                  <a:lnTo>
                    <a:pt x="1225" y="754"/>
                  </a:lnTo>
                  <a:lnTo>
                    <a:pt x="1228" y="752"/>
                  </a:lnTo>
                  <a:lnTo>
                    <a:pt x="1228" y="752"/>
                  </a:lnTo>
                  <a:lnTo>
                    <a:pt x="1228" y="751"/>
                  </a:lnTo>
                  <a:lnTo>
                    <a:pt x="1228" y="751"/>
                  </a:lnTo>
                  <a:lnTo>
                    <a:pt x="1230" y="751"/>
                  </a:lnTo>
                  <a:lnTo>
                    <a:pt x="1230" y="752"/>
                  </a:lnTo>
                  <a:lnTo>
                    <a:pt x="1231" y="752"/>
                  </a:lnTo>
                  <a:lnTo>
                    <a:pt x="1231" y="751"/>
                  </a:lnTo>
                  <a:lnTo>
                    <a:pt x="1231" y="751"/>
                  </a:lnTo>
                  <a:lnTo>
                    <a:pt x="1232" y="752"/>
                  </a:lnTo>
                  <a:lnTo>
                    <a:pt x="1232" y="750"/>
                  </a:lnTo>
                  <a:lnTo>
                    <a:pt x="1231" y="747"/>
                  </a:lnTo>
                  <a:lnTo>
                    <a:pt x="1231" y="745"/>
                  </a:lnTo>
                  <a:lnTo>
                    <a:pt x="1230" y="744"/>
                  </a:lnTo>
                  <a:lnTo>
                    <a:pt x="1225" y="744"/>
                  </a:lnTo>
                  <a:lnTo>
                    <a:pt x="1224" y="743"/>
                  </a:lnTo>
                  <a:lnTo>
                    <a:pt x="1224" y="743"/>
                  </a:lnTo>
                  <a:lnTo>
                    <a:pt x="1223" y="743"/>
                  </a:lnTo>
                  <a:lnTo>
                    <a:pt x="1223" y="745"/>
                  </a:lnTo>
                  <a:lnTo>
                    <a:pt x="1223" y="745"/>
                  </a:lnTo>
                  <a:lnTo>
                    <a:pt x="1223" y="745"/>
                  </a:lnTo>
                  <a:lnTo>
                    <a:pt x="1221" y="744"/>
                  </a:lnTo>
                  <a:lnTo>
                    <a:pt x="1221" y="743"/>
                  </a:lnTo>
                  <a:lnTo>
                    <a:pt x="1221" y="743"/>
                  </a:lnTo>
                  <a:lnTo>
                    <a:pt x="1221" y="743"/>
                  </a:lnTo>
                  <a:lnTo>
                    <a:pt x="1223" y="741"/>
                  </a:lnTo>
                  <a:lnTo>
                    <a:pt x="1224" y="736"/>
                  </a:lnTo>
                  <a:lnTo>
                    <a:pt x="1224" y="736"/>
                  </a:lnTo>
                  <a:lnTo>
                    <a:pt x="1225" y="735"/>
                  </a:lnTo>
                  <a:lnTo>
                    <a:pt x="1225" y="733"/>
                  </a:lnTo>
                  <a:lnTo>
                    <a:pt x="1227" y="735"/>
                  </a:lnTo>
                  <a:lnTo>
                    <a:pt x="1227" y="735"/>
                  </a:lnTo>
                  <a:lnTo>
                    <a:pt x="1227" y="737"/>
                  </a:lnTo>
                  <a:lnTo>
                    <a:pt x="1227" y="737"/>
                  </a:lnTo>
                  <a:lnTo>
                    <a:pt x="1228" y="739"/>
                  </a:lnTo>
                  <a:lnTo>
                    <a:pt x="1230" y="740"/>
                  </a:lnTo>
                  <a:lnTo>
                    <a:pt x="1231" y="740"/>
                  </a:lnTo>
                  <a:lnTo>
                    <a:pt x="1231" y="741"/>
                  </a:lnTo>
                  <a:lnTo>
                    <a:pt x="1232" y="741"/>
                  </a:lnTo>
                  <a:lnTo>
                    <a:pt x="1232" y="743"/>
                  </a:lnTo>
                  <a:lnTo>
                    <a:pt x="1234" y="743"/>
                  </a:lnTo>
                  <a:lnTo>
                    <a:pt x="1235" y="744"/>
                  </a:lnTo>
                  <a:lnTo>
                    <a:pt x="1236" y="744"/>
                  </a:lnTo>
                  <a:lnTo>
                    <a:pt x="1236" y="744"/>
                  </a:lnTo>
                  <a:lnTo>
                    <a:pt x="1238" y="744"/>
                  </a:lnTo>
                  <a:lnTo>
                    <a:pt x="1239" y="744"/>
                  </a:lnTo>
                  <a:lnTo>
                    <a:pt x="1239" y="745"/>
                  </a:lnTo>
                  <a:lnTo>
                    <a:pt x="1239" y="745"/>
                  </a:lnTo>
                  <a:lnTo>
                    <a:pt x="1239" y="747"/>
                  </a:lnTo>
                  <a:lnTo>
                    <a:pt x="1240" y="747"/>
                  </a:lnTo>
                  <a:lnTo>
                    <a:pt x="1240" y="747"/>
                  </a:lnTo>
                  <a:lnTo>
                    <a:pt x="1242" y="747"/>
                  </a:lnTo>
                  <a:lnTo>
                    <a:pt x="1242" y="748"/>
                  </a:lnTo>
                  <a:lnTo>
                    <a:pt x="1242" y="748"/>
                  </a:lnTo>
                  <a:lnTo>
                    <a:pt x="1242" y="750"/>
                  </a:lnTo>
                  <a:lnTo>
                    <a:pt x="1243" y="750"/>
                  </a:lnTo>
                  <a:lnTo>
                    <a:pt x="1243" y="750"/>
                  </a:lnTo>
                  <a:lnTo>
                    <a:pt x="1243" y="751"/>
                  </a:lnTo>
                  <a:lnTo>
                    <a:pt x="1243" y="751"/>
                  </a:lnTo>
                  <a:lnTo>
                    <a:pt x="1244" y="752"/>
                  </a:lnTo>
                  <a:lnTo>
                    <a:pt x="1246" y="752"/>
                  </a:lnTo>
                  <a:lnTo>
                    <a:pt x="1246" y="754"/>
                  </a:lnTo>
                  <a:lnTo>
                    <a:pt x="1246" y="755"/>
                  </a:lnTo>
                  <a:lnTo>
                    <a:pt x="1244" y="755"/>
                  </a:lnTo>
                  <a:lnTo>
                    <a:pt x="1242" y="756"/>
                  </a:lnTo>
                  <a:lnTo>
                    <a:pt x="1242" y="756"/>
                  </a:lnTo>
                  <a:lnTo>
                    <a:pt x="1243" y="758"/>
                  </a:lnTo>
                  <a:lnTo>
                    <a:pt x="1249" y="755"/>
                  </a:lnTo>
                  <a:lnTo>
                    <a:pt x="1250" y="756"/>
                  </a:lnTo>
                  <a:lnTo>
                    <a:pt x="1250" y="758"/>
                  </a:lnTo>
                  <a:lnTo>
                    <a:pt x="1251" y="759"/>
                  </a:lnTo>
                  <a:lnTo>
                    <a:pt x="1251" y="759"/>
                  </a:lnTo>
                  <a:lnTo>
                    <a:pt x="1253" y="760"/>
                  </a:lnTo>
                  <a:lnTo>
                    <a:pt x="1254" y="759"/>
                  </a:lnTo>
                  <a:lnTo>
                    <a:pt x="1254" y="758"/>
                  </a:lnTo>
                  <a:lnTo>
                    <a:pt x="1255" y="756"/>
                  </a:lnTo>
                  <a:lnTo>
                    <a:pt x="1257" y="756"/>
                  </a:lnTo>
                  <a:lnTo>
                    <a:pt x="1259" y="759"/>
                  </a:lnTo>
                  <a:lnTo>
                    <a:pt x="1262" y="760"/>
                  </a:lnTo>
                  <a:lnTo>
                    <a:pt x="1265" y="759"/>
                  </a:lnTo>
                  <a:lnTo>
                    <a:pt x="1266" y="759"/>
                  </a:lnTo>
                  <a:lnTo>
                    <a:pt x="1265" y="758"/>
                  </a:lnTo>
                  <a:lnTo>
                    <a:pt x="1265" y="758"/>
                  </a:lnTo>
                  <a:lnTo>
                    <a:pt x="1264" y="758"/>
                  </a:lnTo>
                  <a:lnTo>
                    <a:pt x="1264" y="756"/>
                  </a:lnTo>
                  <a:lnTo>
                    <a:pt x="1264" y="755"/>
                  </a:lnTo>
                  <a:lnTo>
                    <a:pt x="1264" y="756"/>
                  </a:lnTo>
                  <a:lnTo>
                    <a:pt x="1262" y="756"/>
                  </a:lnTo>
                  <a:lnTo>
                    <a:pt x="1262" y="756"/>
                  </a:lnTo>
                  <a:lnTo>
                    <a:pt x="1262" y="755"/>
                  </a:lnTo>
                  <a:lnTo>
                    <a:pt x="1261" y="754"/>
                  </a:lnTo>
                  <a:lnTo>
                    <a:pt x="1259" y="752"/>
                  </a:lnTo>
                  <a:lnTo>
                    <a:pt x="1258" y="752"/>
                  </a:lnTo>
                  <a:lnTo>
                    <a:pt x="1257" y="751"/>
                  </a:lnTo>
                  <a:lnTo>
                    <a:pt x="1257" y="750"/>
                  </a:lnTo>
                  <a:lnTo>
                    <a:pt x="1257" y="748"/>
                  </a:lnTo>
                  <a:lnTo>
                    <a:pt x="1258" y="747"/>
                  </a:lnTo>
                  <a:lnTo>
                    <a:pt x="1258" y="747"/>
                  </a:lnTo>
                  <a:lnTo>
                    <a:pt x="1259" y="745"/>
                  </a:lnTo>
                  <a:lnTo>
                    <a:pt x="1261" y="745"/>
                  </a:lnTo>
                  <a:lnTo>
                    <a:pt x="1261" y="747"/>
                  </a:lnTo>
                  <a:lnTo>
                    <a:pt x="1262" y="747"/>
                  </a:lnTo>
                  <a:lnTo>
                    <a:pt x="1262" y="748"/>
                  </a:lnTo>
                  <a:lnTo>
                    <a:pt x="1264" y="748"/>
                  </a:lnTo>
                  <a:lnTo>
                    <a:pt x="1264" y="750"/>
                  </a:lnTo>
                  <a:lnTo>
                    <a:pt x="1265" y="750"/>
                  </a:lnTo>
                  <a:lnTo>
                    <a:pt x="1266" y="750"/>
                  </a:lnTo>
                  <a:lnTo>
                    <a:pt x="1266" y="750"/>
                  </a:lnTo>
                  <a:lnTo>
                    <a:pt x="1266" y="751"/>
                  </a:lnTo>
                  <a:lnTo>
                    <a:pt x="1266" y="751"/>
                  </a:lnTo>
                  <a:lnTo>
                    <a:pt x="1266" y="752"/>
                  </a:lnTo>
                  <a:lnTo>
                    <a:pt x="1268" y="752"/>
                  </a:lnTo>
                  <a:lnTo>
                    <a:pt x="1269" y="752"/>
                  </a:lnTo>
                  <a:lnTo>
                    <a:pt x="1269" y="754"/>
                  </a:lnTo>
                  <a:lnTo>
                    <a:pt x="1269" y="754"/>
                  </a:lnTo>
                  <a:lnTo>
                    <a:pt x="1269" y="755"/>
                  </a:lnTo>
                  <a:lnTo>
                    <a:pt x="1268" y="754"/>
                  </a:lnTo>
                  <a:lnTo>
                    <a:pt x="1268" y="754"/>
                  </a:lnTo>
                  <a:lnTo>
                    <a:pt x="1268" y="756"/>
                  </a:lnTo>
                  <a:lnTo>
                    <a:pt x="1268" y="758"/>
                  </a:lnTo>
                  <a:lnTo>
                    <a:pt x="1269" y="759"/>
                  </a:lnTo>
                  <a:lnTo>
                    <a:pt x="1269" y="760"/>
                  </a:lnTo>
                  <a:lnTo>
                    <a:pt x="1270" y="764"/>
                  </a:lnTo>
                  <a:lnTo>
                    <a:pt x="1270" y="766"/>
                  </a:lnTo>
                  <a:lnTo>
                    <a:pt x="1272" y="766"/>
                  </a:lnTo>
                  <a:lnTo>
                    <a:pt x="1276" y="769"/>
                  </a:lnTo>
                  <a:lnTo>
                    <a:pt x="1276" y="769"/>
                  </a:lnTo>
                  <a:lnTo>
                    <a:pt x="1277" y="770"/>
                  </a:lnTo>
                  <a:lnTo>
                    <a:pt x="1277" y="770"/>
                  </a:lnTo>
                  <a:lnTo>
                    <a:pt x="1277" y="771"/>
                  </a:lnTo>
                  <a:lnTo>
                    <a:pt x="1280" y="773"/>
                  </a:lnTo>
                  <a:lnTo>
                    <a:pt x="1281" y="774"/>
                  </a:lnTo>
                  <a:lnTo>
                    <a:pt x="1283" y="774"/>
                  </a:lnTo>
                  <a:lnTo>
                    <a:pt x="1284" y="775"/>
                  </a:lnTo>
                  <a:lnTo>
                    <a:pt x="1284" y="775"/>
                  </a:lnTo>
                  <a:lnTo>
                    <a:pt x="1285" y="775"/>
                  </a:lnTo>
                  <a:lnTo>
                    <a:pt x="1287" y="774"/>
                  </a:lnTo>
                  <a:lnTo>
                    <a:pt x="1287" y="774"/>
                  </a:lnTo>
                  <a:lnTo>
                    <a:pt x="1288" y="775"/>
                  </a:lnTo>
                  <a:lnTo>
                    <a:pt x="1288" y="775"/>
                  </a:lnTo>
                  <a:lnTo>
                    <a:pt x="1288" y="775"/>
                  </a:lnTo>
                  <a:lnTo>
                    <a:pt x="1289" y="775"/>
                  </a:lnTo>
                  <a:lnTo>
                    <a:pt x="1289" y="775"/>
                  </a:lnTo>
                  <a:lnTo>
                    <a:pt x="1292" y="775"/>
                  </a:lnTo>
                  <a:lnTo>
                    <a:pt x="1292" y="775"/>
                  </a:lnTo>
                  <a:lnTo>
                    <a:pt x="1293" y="775"/>
                  </a:lnTo>
                  <a:lnTo>
                    <a:pt x="1293" y="775"/>
                  </a:lnTo>
                  <a:lnTo>
                    <a:pt x="1293" y="777"/>
                  </a:lnTo>
                  <a:lnTo>
                    <a:pt x="1295" y="778"/>
                  </a:lnTo>
                  <a:lnTo>
                    <a:pt x="1295" y="778"/>
                  </a:lnTo>
                  <a:lnTo>
                    <a:pt x="1296" y="778"/>
                  </a:lnTo>
                  <a:lnTo>
                    <a:pt x="1296" y="777"/>
                  </a:lnTo>
                  <a:lnTo>
                    <a:pt x="1296" y="777"/>
                  </a:lnTo>
                  <a:lnTo>
                    <a:pt x="1296" y="775"/>
                  </a:lnTo>
                  <a:lnTo>
                    <a:pt x="1298" y="774"/>
                  </a:lnTo>
                  <a:lnTo>
                    <a:pt x="1300" y="771"/>
                  </a:lnTo>
                  <a:lnTo>
                    <a:pt x="1300" y="770"/>
                  </a:lnTo>
                  <a:lnTo>
                    <a:pt x="1300" y="770"/>
                  </a:lnTo>
                  <a:lnTo>
                    <a:pt x="1299" y="770"/>
                  </a:lnTo>
                  <a:lnTo>
                    <a:pt x="1298" y="770"/>
                  </a:lnTo>
                  <a:lnTo>
                    <a:pt x="1298" y="770"/>
                  </a:lnTo>
                  <a:lnTo>
                    <a:pt x="1298" y="769"/>
                  </a:lnTo>
                  <a:lnTo>
                    <a:pt x="1298" y="769"/>
                  </a:lnTo>
                  <a:lnTo>
                    <a:pt x="1299" y="767"/>
                  </a:lnTo>
                  <a:lnTo>
                    <a:pt x="1300" y="767"/>
                  </a:lnTo>
                  <a:lnTo>
                    <a:pt x="1299" y="767"/>
                  </a:lnTo>
                  <a:lnTo>
                    <a:pt x="1298" y="766"/>
                  </a:lnTo>
                  <a:lnTo>
                    <a:pt x="1298" y="766"/>
                  </a:lnTo>
                  <a:lnTo>
                    <a:pt x="1298" y="764"/>
                  </a:lnTo>
                  <a:lnTo>
                    <a:pt x="1299" y="764"/>
                  </a:lnTo>
                  <a:lnTo>
                    <a:pt x="1299" y="764"/>
                  </a:lnTo>
                  <a:lnTo>
                    <a:pt x="1299" y="763"/>
                  </a:lnTo>
                  <a:lnTo>
                    <a:pt x="1300" y="764"/>
                  </a:lnTo>
                  <a:lnTo>
                    <a:pt x="1300" y="764"/>
                  </a:lnTo>
                  <a:lnTo>
                    <a:pt x="1300" y="763"/>
                  </a:lnTo>
                  <a:lnTo>
                    <a:pt x="1300" y="760"/>
                  </a:lnTo>
                  <a:lnTo>
                    <a:pt x="1300" y="760"/>
                  </a:lnTo>
                  <a:lnTo>
                    <a:pt x="1302" y="760"/>
                  </a:lnTo>
                  <a:lnTo>
                    <a:pt x="1303" y="760"/>
                  </a:lnTo>
                  <a:lnTo>
                    <a:pt x="1303" y="762"/>
                  </a:lnTo>
                  <a:lnTo>
                    <a:pt x="1303" y="763"/>
                  </a:lnTo>
                  <a:lnTo>
                    <a:pt x="1303" y="764"/>
                  </a:lnTo>
                  <a:lnTo>
                    <a:pt x="1303" y="764"/>
                  </a:lnTo>
                  <a:lnTo>
                    <a:pt x="1303" y="764"/>
                  </a:lnTo>
                  <a:lnTo>
                    <a:pt x="1304" y="764"/>
                  </a:lnTo>
                  <a:lnTo>
                    <a:pt x="1304" y="764"/>
                  </a:lnTo>
                  <a:lnTo>
                    <a:pt x="1306" y="764"/>
                  </a:lnTo>
                  <a:lnTo>
                    <a:pt x="1306" y="764"/>
                  </a:lnTo>
                  <a:lnTo>
                    <a:pt x="1307" y="766"/>
                  </a:lnTo>
                  <a:lnTo>
                    <a:pt x="1307" y="766"/>
                  </a:lnTo>
                  <a:lnTo>
                    <a:pt x="1307" y="767"/>
                  </a:lnTo>
                  <a:lnTo>
                    <a:pt x="1308" y="769"/>
                  </a:lnTo>
                  <a:lnTo>
                    <a:pt x="1308" y="770"/>
                  </a:lnTo>
                  <a:lnTo>
                    <a:pt x="1308" y="770"/>
                  </a:lnTo>
                  <a:lnTo>
                    <a:pt x="1308" y="771"/>
                  </a:lnTo>
                  <a:lnTo>
                    <a:pt x="1308" y="773"/>
                  </a:lnTo>
                  <a:lnTo>
                    <a:pt x="1308" y="773"/>
                  </a:lnTo>
                  <a:lnTo>
                    <a:pt x="1310" y="774"/>
                  </a:lnTo>
                  <a:lnTo>
                    <a:pt x="1311" y="775"/>
                  </a:lnTo>
                  <a:lnTo>
                    <a:pt x="1311" y="775"/>
                  </a:lnTo>
                  <a:lnTo>
                    <a:pt x="1311" y="775"/>
                  </a:lnTo>
                  <a:lnTo>
                    <a:pt x="1311" y="775"/>
                  </a:lnTo>
                  <a:lnTo>
                    <a:pt x="1312" y="775"/>
                  </a:lnTo>
                  <a:lnTo>
                    <a:pt x="1312" y="775"/>
                  </a:lnTo>
                  <a:lnTo>
                    <a:pt x="1312" y="775"/>
                  </a:lnTo>
                  <a:lnTo>
                    <a:pt x="1312" y="775"/>
                  </a:lnTo>
                  <a:lnTo>
                    <a:pt x="1312" y="775"/>
                  </a:lnTo>
                  <a:lnTo>
                    <a:pt x="1312" y="775"/>
                  </a:lnTo>
                  <a:lnTo>
                    <a:pt x="1312" y="775"/>
                  </a:lnTo>
                  <a:lnTo>
                    <a:pt x="1314" y="777"/>
                  </a:lnTo>
                  <a:lnTo>
                    <a:pt x="1314" y="777"/>
                  </a:lnTo>
                  <a:lnTo>
                    <a:pt x="1312" y="778"/>
                  </a:lnTo>
                  <a:lnTo>
                    <a:pt x="1311" y="778"/>
                  </a:lnTo>
                  <a:lnTo>
                    <a:pt x="1312" y="779"/>
                  </a:lnTo>
                  <a:lnTo>
                    <a:pt x="1314" y="779"/>
                  </a:lnTo>
                  <a:lnTo>
                    <a:pt x="1314" y="779"/>
                  </a:lnTo>
                  <a:lnTo>
                    <a:pt x="1314" y="781"/>
                  </a:lnTo>
                  <a:lnTo>
                    <a:pt x="1311" y="786"/>
                  </a:lnTo>
                  <a:lnTo>
                    <a:pt x="1311" y="788"/>
                  </a:lnTo>
                  <a:lnTo>
                    <a:pt x="1311" y="793"/>
                  </a:lnTo>
                  <a:lnTo>
                    <a:pt x="1312" y="797"/>
                  </a:lnTo>
                  <a:lnTo>
                    <a:pt x="1314" y="800"/>
                  </a:lnTo>
                  <a:lnTo>
                    <a:pt x="1312" y="804"/>
                  </a:lnTo>
                  <a:lnTo>
                    <a:pt x="1312" y="809"/>
                  </a:lnTo>
                  <a:lnTo>
                    <a:pt x="1312" y="812"/>
                  </a:lnTo>
                  <a:lnTo>
                    <a:pt x="1311" y="813"/>
                  </a:lnTo>
                  <a:lnTo>
                    <a:pt x="1311" y="815"/>
                  </a:lnTo>
                  <a:lnTo>
                    <a:pt x="1311" y="816"/>
                  </a:lnTo>
                  <a:lnTo>
                    <a:pt x="1311" y="819"/>
                  </a:lnTo>
                  <a:lnTo>
                    <a:pt x="1312" y="822"/>
                  </a:lnTo>
                  <a:lnTo>
                    <a:pt x="1312" y="823"/>
                  </a:lnTo>
                  <a:lnTo>
                    <a:pt x="1314" y="823"/>
                  </a:lnTo>
                  <a:lnTo>
                    <a:pt x="1315" y="822"/>
                  </a:lnTo>
                  <a:lnTo>
                    <a:pt x="1318" y="822"/>
                  </a:lnTo>
                  <a:lnTo>
                    <a:pt x="1332" y="827"/>
                  </a:lnTo>
                  <a:lnTo>
                    <a:pt x="1341" y="830"/>
                  </a:lnTo>
                  <a:lnTo>
                    <a:pt x="1346" y="831"/>
                  </a:lnTo>
                  <a:lnTo>
                    <a:pt x="1348" y="831"/>
                  </a:lnTo>
                  <a:lnTo>
                    <a:pt x="1355" y="830"/>
                  </a:lnTo>
                  <a:lnTo>
                    <a:pt x="1359" y="830"/>
                  </a:lnTo>
                  <a:lnTo>
                    <a:pt x="1361" y="830"/>
                  </a:lnTo>
                  <a:lnTo>
                    <a:pt x="1363" y="830"/>
                  </a:lnTo>
                  <a:lnTo>
                    <a:pt x="1363" y="830"/>
                  </a:lnTo>
                  <a:lnTo>
                    <a:pt x="1364" y="831"/>
                  </a:lnTo>
                  <a:lnTo>
                    <a:pt x="1367" y="831"/>
                  </a:lnTo>
                  <a:lnTo>
                    <a:pt x="1367" y="831"/>
                  </a:lnTo>
                  <a:lnTo>
                    <a:pt x="1367" y="831"/>
                  </a:lnTo>
                  <a:lnTo>
                    <a:pt x="1368" y="830"/>
                  </a:lnTo>
                  <a:lnTo>
                    <a:pt x="1368" y="830"/>
                  </a:lnTo>
                  <a:lnTo>
                    <a:pt x="1370" y="830"/>
                  </a:lnTo>
                  <a:lnTo>
                    <a:pt x="1370" y="831"/>
                  </a:lnTo>
                  <a:lnTo>
                    <a:pt x="1371" y="831"/>
                  </a:lnTo>
                  <a:lnTo>
                    <a:pt x="1372" y="831"/>
                  </a:lnTo>
                  <a:lnTo>
                    <a:pt x="1374" y="831"/>
                  </a:lnTo>
                  <a:lnTo>
                    <a:pt x="1380" y="831"/>
                  </a:lnTo>
                  <a:lnTo>
                    <a:pt x="1380" y="831"/>
                  </a:lnTo>
                  <a:lnTo>
                    <a:pt x="1383" y="830"/>
                  </a:lnTo>
                  <a:lnTo>
                    <a:pt x="1393" y="828"/>
                  </a:lnTo>
                  <a:lnTo>
                    <a:pt x="1395" y="828"/>
                  </a:lnTo>
                  <a:lnTo>
                    <a:pt x="1397" y="828"/>
                  </a:lnTo>
                  <a:lnTo>
                    <a:pt x="1398" y="828"/>
                  </a:lnTo>
                  <a:lnTo>
                    <a:pt x="1398" y="828"/>
                  </a:lnTo>
                  <a:lnTo>
                    <a:pt x="1401" y="830"/>
                  </a:lnTo>
                  <a:lnTo>
                    <a:pt x="1410" y="832"/>
                  </a:lnTo>
                  <a:lnTo>
                    <a:pt x="1413" y="832"/>
                  </a:lnTo>
                  <a:lnTo>
                    <a:pt x="1413" y="832"/>
                  </a:lnTo>
                  <a:lnTo>
                    <a:pt x="1414" y="831"/>
                  </a:lnTo>
                  <a:lnTo>
                    <a:pt x="1416" y="831"/>
                  </a:lnTo>
                  <a:lnTo>
                    <a:pt x="1416" y="831"/>
                  </a:lnTo>
                  <a:lnTo>
                    <a:pt x="1417" y="831"/>
                  </a:lnTo>
                  <a:lnTo>
                    <a:pt x="1417" y="831"/>
                  </a:lnTo>
                  <a:lnTo>
                    <a:pt x="1419" y="831"/>
                  </a:lnTo>
                  <a:lnTo>
                    <a:pt x="1419" y="831"/>
                  </a:lnTo>
                  <a:lnTo>
                    <a:pt x="1420" y="831"/>
                  </a:lnTo>
                  <a:lnTo>
                    <a:pt x="1420" y="832"/>
                  </a:lnTo>
                  <a:lnTo>
                    <a:pt x="1421" y="832"/>
                  </a:lnTo>
                  <a:lnTo>
                    <a:pt x="1423" y="832"/>
                  </a:lnTo>
                  <a:lnTo>
                    <a:pt x="1424" y="832"/>
                  </a:lnTo>
                  <a:lnTo>
                    <a:pt x="1425" y="832"/>
                  </a:lnTo>
                  <a:lnTo>
                    <a:pt x="1425" y="831"/>
                  </a:lnTo>
                  <a:lnTo>
                    <a:pt x="1425" y="831"/>
                  </a:lnTo>
                  <a:lnTo>
                    <a:pt x="1427" y="831"/>
                  </a:lnTo>
                  <a:lnTo>
                    <a:pt x="1427" y="831"/>
                  </a:lnTo>
                  <a:lnTo>
                    <a:pt x="1428" y="831"/>
                  </a:lnTo>
                  <a:lnTo>
                    <a:pt x="1428" y="830"/>
                  </a:lnTo>
                  <a:lnTo>
                    <a:pt x="1428" y="830"/>
                  </a:lnTo>
                  <a:lnTo>
                    <a:pt x="1429" y="830"/>
                  </a:lnTo>
                  <a:lnTo>
                    <a:pt x="1432" y="830"/>
                  </a:lnTo>
                  <a:lnTo>
                    <a:pt x="1439" y="830"/>
                  </a:lnTo>
                  <a:lnTo>
                    <a:pt x="1442" y="830"/>
                  </a:lnTo>
                  <a:lnTo>
                    <a:pt x="1443" y="830"/>
                  </a:lnTo>
                  <a:lnTo>
                    <a:pt x="1444" y="828"/>
                  </a:lnTo>
                  <a:lnTo>
                    <a:pt x="1447" y="830"/>
                  </a:lnTo>
                  <a:lnTo>
                    <a:pt x="1448" y="830"/>
                  </a:lnTo>
                  <a:lnTo>
                    <a:pt x="1450" y="830"/>
                  </a:lnTo>
                  <a:lnTo>
                    <a:pt x="1451" y="831"/>
                  </a:lnTo>
                  <a:lnTo>
                    <a:pt x="1451" y="831"/>
                  </a:lnTo>
                  <a:lnTo>
                    <a:pt x="1451" y="832"/>
                  </a:lnTo>
                  <a:lnTo>
                    <a:pt x="1453" y="832"/>
                  </a:lnTo>
                  <a:lnTo>
                    <a:pt x="1454" y="832"/>
                  </a:lnTo>
                  <a:lnTo>
                    <a:pt x="1454" y="832"/>
                  </a:lnTo>
                  <a:lnTo>
                    <a:pt x="1454" y="832"/>
                  </a:lnTo>
                  <a:lnTo>
                    <a:pt x="1455" y="832"/>
                  </a:lnTo>
                  <a:lnTo>
                    <a:pt x="1455" y="832"/>
                  </a:lnTo>
                  <a:lnTo>
                    <a:pt x="1455" y="832"/>
                  </a:lnTo>
                  <a:lnTo>
                    <a:pt x="1457" y="834"/>
                  </a:lnTo>
                  <a:lnTo>
                    <a:pt x="1458" y="835"/>
                  </a:lnTo>
                  <a:lnTo>
                    <a:pt x="1458" y="835"/>
                  </a:lnTo>
                  <a:lnTo>
                    <a:pt x="1459" y="835"/>
                  </a:lnTo>
                  <a:lnTo>
                    <a:pt x="1461" y="835"/>
                  </a:lnTo>
                  <a:lnTo>
                    <a:pt x="1463" y="837"/>
                  </a:lnTo>
                  <a:lnTo>
                    <a:pt x="1463" y="837"/>
                  </a:lnTo>
                  <a:lnTo>
                    <a:pt x="1465" y="838"/>
                  </a:lnTo>
                  <a:lnTo>
                    <a:pt x="1466" y="839"/>
                  </a:lnTo>
                  <a:lnTo>
                    <a:pt x="1468" y="839"/>
                  </a:lnTo>
                  <a:lnTo>
                    <a:pt x="1468" y="841"/>
                  </a:lnTo>
                  <a:lnTo>
                    <a:pt x="1469" y="842"/>
                  </a:lnTo>
                  <a:lnTo>
                    <a:pt x="1469" y="842"/>
                  </a:lnTo>
                  <a:lnTo>
                    <a:pt x="1469" y="842"/>
                  </a:lnTo>
                  <a:lnTo>
                    <a:pt x="1470" y="842"/>
                  </a:lnTo>
                  <a:lnTo>
                    <a:pt x="1470" y="842"/>
                  </a:lnTo>
                  <a:lnTo>
                    <a:pt x="1470" y="842"/>
                  </a:lnTo>
                  <a:lnTo>
                    <a:pt x="1470" y="842"/>
                  </a:lnTo>
                  <a:lnTo>
                    <a:pt x="1470" y="842"/>
                  </a:lnTo>
                  <a:lnTo>
                    <a:pt x="1472" y="843"/>
                  </a:lnTo>
                  <a:lnTo>
                    <a:pt x="1472" y="843"/>
                  </a:lnTo>
                  <a:lnTo>
                    <a:pt x="1473" y="843"/>
                  </a:lnTo>
                  <a:lnTo>
                    <a:pt x="1473" y="843"/>
                  </a:lnTo>
                  <a:lnTo>
                    <a:pt x="1473" y="845"/>
                  </a:lnTo>
                  <a:lnTo>
                    <a:pt x="1473" y="845"/>
                  </a:lnTo>
                  <a:lnTo>
                    <a:pt x="1472" y="845"/>
                  </a:lnTo>
                  <a:lnTo>
                    <a:pt x="1472" y="845"/>
                  </a:lnTo>
                  <a:lnTo>
                    <a:pt x="1473" y="845"/>
                  </a:lnTo>
                  <a:lnTo>
                    <a:pt x="1474" y="846"/>
                  </a:lnTo>
                  <a:lnTo>
                    <a:pt x="1474" y="847"/>
                  </a:lnTo>
                  <a:lnTo>
                    <a:pt x="1474" y="847"/>
                  </a:lnTo>
                  <a:lnTo>
                    <a:pt x="1474" y="847"/>
                  </a:lnTo>
                  <a:lnTo>
                    <a:pt x="1474" y="849"/>
                  </a:lnTo>
                  <a:lnTo>
                    <a:pt x="1474" y="850"/>
                  </a:lnTo>
                  <a:lnTo>
                    <a:pt x="1472" y="850"/>
                  </a:lnTo>
                  <a:lnTo>
                    <a:pt x="1468" y="852"/>
                  </a:lnTo>
                  <a:lnTo>
                    <a:pt x="1468" y="852"/>
                  </a:lnTo>
                  <a:lnTo>
                    <a:pt x="1468" y="852"/>
                  </a:lnTo>
                  <a:lnTo>
                    <a:pt x="1468" y="852"/>
                  </a:lnTo>
                  <a:lnTo>
                    <a:pt x="1466" y="852"/>
                  </a:lnTo>
                  <a:lnTo>
                    <a:pt x="1466" y="852"/>
                  </a:lnTo>
                  <a:lnTo>
                    <a:pt x="1466" y="850"/>
                  </a:lnTo>
                  <a:lnTo>
                    <a:pt x="1466" y="850"/>
                  </a:lnTo>
                  <a:lnTo>
                    <a:pt x="1462" y="849"/>
                  </a:lnTo>
                  <a:lnTo>
                    <a:pt x="1462" y="849"/>
                  </a:lnTo>
                  <a:lnTo>
                    <a:pt x="1461" y="847"/>
                  </a:lnTo>
                  <a:lnTo>
                    <a:pt x="1458" y="849"/>
                  </a:lnTo>
                  <a:lnTo>
                    <a:pt x="1458" y="849"/>
                  </a:lnTo>
                  <a:lnTo>
                    <a:pt x="1458" y="850"/>
                  </a:lnTo>
                  <a:lnTo>
                    <a:pt x="1458" y="850"/>
                  </a:lnTo>
                  <a:lnTo>
                    <a:pt x="1459" y="853"/>
                  </a:lnTo>
                  <a:lnTo>
                    <a:pt x="1459" y="853"/>
                  </a:lnTo>
                  <a:lnTo>
                    <a:pt x="1459" y="854"/>
                  </a:lnTo>
                  <a:lnTo>
                    <a:pt x="1459" y="854"/>
                  </a:lnTo>
                  <a:lnTo>
                    <a:pt x="1459" y="856"/>
                  </a:lnTo>
                  <a:lnTo>
                    <a:pt x="1455" y="864"/>
                  </a:lnTo>
                  <a:lnTo>
                    <a:pt x="1455" y="866"/>
                  </a:lnTo>
                  <a:lnTo>
                    <a:pt x="1455" y="869"/>
                  </a:lnTo>
                  <a:lnTo>
                    <a:pt x="1455" y="871"/>
                  </a:lnTo>
                  <a:lnTo>
                    <a:pt x="1454" y="871"/>
                  </a:lnTo>
                  <a:lnTo>
                    <a:pt x="1454" y="871"/>
                  </a:lnTo>
                  <a:lnTo>
                    <a:pt x="1454" y="872"/>
                  </a:lnTo>
                  <a:lnTo>
                    <a:pt x="1453" y="872"/>
                  </a:lnTo>
                  <a:lnTo>
                    <a:pt x="1451" y="873"/>
                  </a:lnTo>
                  <a:lnTo>
                    <a:pt x="1451" y="875"/>
                  </a:lnTo>
                  <a:lnTo>
                    <a:pt x="1451" y="879"/>
                  </a:lnTo>
                  <a:lnTo>
                    <a:pt x="1451" y="880"/>
                  </a:lnTo>
                  <a:lnTo>
                    <a:pt x="1450" y="881"/>
                  </a:lnTo>
                  <a:lnTo>
                    <a:pt x="1448" y="883"/>
                  </a:lnTo>
                  <a:lnTo>
                    <a:pt x="1447" y="883"/>
                  </a:lnTo>
                  <a:lnTo>
                    <a:pt x="1442" y="881"/>
                  </a:lnTo>
                  <a:lnTo>
                    <a:pt x="1442" y="883"/>
                  </a:lnTo>
                  <a:lnTo>
                    <a:pt x="1443" y="886"/>
                  </a:lnTo>
                  <a:lnTo>
                    <a:pt x="1443" y="886"/>
                  </a:lnTo>
                  <a:lnTo>
                    <a:pt x="1442" y="886"/>
                  </a:lnTo>
                  <a:lnTo>
                    <a:pt x="1440" y="884"/>
                  </a:lnTo>
                  <a:lnTo>
                    <a:pt x="1440" y="884"/>
                  </a:lnTo>
                  <a:lnTo>
                    <a:pt x="1439" y="884"/>
                  </a:lnTo>
                  <a:lnTo>
                    <a:pt x="1439" y="886"/>
                  </a:lnTo>
                  <a:lnTo>
                    <a:pt x="1439" y="888"/>
                  </a:lnTo>
                  <a:lnTo>
                    <a:pt x="1439" y="890"/>
                  </a:lnTo>
                  <a:lnTo>
                    <a:pt x="1438" y="895"/>
                  </a:lnTo>
                  <a:lnTo>
                    <a:pt x="1438" y="896"/>
                  </a:lnTo>
                  <a:lnTo>
                    <a:pt x="1436" y="896"/>
                  </a:lnTo>
                  <a:lnTo>
                    <a:pt x="1435" y="896"/>
                  </a:lnTo>
                  <a:lnTo>
                    <a:pt x="1434" y="895"/>
                  </a:lnTo>
                  <a:lnTo>
                    <a:pt x="1434" y="894"/>
                  </a:lnTo>
                  <a:lnTo>
                    <a:pt x="1434" y="892"/>
                  </a:lnTo>
                  <a:lnTo>
                    <a:pt x="1434" y="892"/>
                  </a:lnTo>
                  <a:lnTo>
                    <a:pt x="1432" y="892"/>
                  </a:lnTo>
                  <a:lnTo>
                    <a:pt x="1428" y="891"/>
                  </a:lnTo>
                  <a:lnTo>
                    <a:pt x="1428" y="892"/>
                  </a:lnTo>
                  <a:lnTo>
                    <a:pt x="1428" y="894"/>
                  </a:lnTo>
                  <a:lnTo>
                    <a:pt x="1428" y="895"/>
                  </a:lnTo>
                  <a:lnTo>
                    <a:pt x="1428" y="896"/>
                  </a:lnTo>
                  <a:lnTo>
                    <a:pt x="1428" y="896"/>
                  </a:lnTo>
                  <a:lnTo>
                    <a:pt x="1427" y="898"/>
                  </a:lnTo>
                  <a:lnTo>
                    <a:pt x="1425" y="896"/>
                  </a:lnTo>
                  <a:lnTo>
                    <a:pt x="1424" y="896"/>
                  </a:lnTo>
                  <a:lnTo>
                    <a:pt x="1424" y="895"/>
                  </a:lnTo>
                  <a:lnTo>
                    <a:pt x="1423" y="892"/>
                  </a:lnTo>
                  <a:lnTo>
                    <a:pt x="1423" y="892"/>
                  </a:lnTo>
                  <a:lnTo>
                    <a:pt x="1423" y="894"/>
                  </a:lnTo>
                  <a:lnTo>
                    <a:pt x="1421" y="898"/>
                  </a:lnTo>
                  <a:lnTo>
                    <a:pt x="1421" y="899"/>
                  </a:lnTo>
                  <a:lnTo>
                    <a:pt x="1420" y="899"/>
                  </a:lnTo>
                  <a:lnTo>
                    <a:pt x="1420" y="900"/>
                  </a:lnTo>
                  <a:lnTo>
                    <a:pt x="1419" y="900"/>
                  </a:lnTo>
                  <a:lnTo>
                    <a:pt x="1416" y="900"/>
                  </a:lnTo>
                  <a:lnTo>
                    <a:pt x="1413" y="900"/>
                  </a:lnTo>
                  <a:lnTo>
                    <a:pt x="1409" y="900"/>
                  </a:lnTo>
                  <a:lnTo>
                    <a:pt x="1406" y="900"/>
                  </a:lnTo>
                  <a:lnTo>
                    <a:pt x="1405" y="902"/>
                  </a:lnTo>
                  <a:lnTo>
                    <a:pt x="1405" y="905"/>
                  </a:lnTo>
                  <a:lnTo>
                    <a:pt x="1405" y="907"/>
                  </a:lnTo>
                  <a:lnTo>
                    <a:pt x="1404" y="907"/>
                  </a:lnTo>
                  <a:lnTo>
                    <a:pt x="1404" y="907"/>
                  </a:lnTo>
                  <a:lnTo>
                    <a:pt x="1404" y="907"/>
                  </a:lnTo>
                  <a:lnTo>
                    <a:pt x="1402" y="907"/>
                  </a:lnTo>
                  <a:lnTo>
                    <a:pt x="1402" y="907"/>
                  </a:lnTo>
                  <a:lnTo>
                    <a:pt x="1401" y="907"/>
                  </a:lnTo>
                  <a:lnTo>
                    <a:pt x="1400" y="909"/>
                  </a:lnTo>
                  <a:lnTo>
                    <a:pt x="1400" y="909"/>
                  </a:lnTo>
                  <a:lnTo>
                    <a:pt x="1397" y="913"/>
                  </a:lnTo>
                  <a:lnTo>
                    <a:pt x="1397" y="914"/>
                  </a:lnTo>
                  <a:lnTo>
                    <a:pt x="1397" y="914"/>
                  </a:lnTo>
                  <a:lnTo>
                    <a:pt x="1398" y="915"/>
                  </a:lnTo>
                  <a:lnTo>
                    <a:pt x="1398" y="917"/>
                  </a:lnTo>
                  <a:lnTo>
                    <a:pt x="1398" y="918"/>
                  </a:lnTo>
                  <a:lnTo>
                    <a:pt x="1397" y="921"/>
                  </a:lnTo>
                  <a:lnTo>
                    <a:pt x="1395" y="922"/>
                  </a:lnTo>
                  <a:lnTo>
                    <a:pt x="1395" y="924"/>
                  </a:lnTo>
                  <a:lnTo>
                    <a:pt x="1394" y="924"/>
                  </a:lnTo>
                  <a:lnTo>
                    <a:pt x="1393" y="924"/>
                  </a:lnTo>
                  <a:lnTo>
                    <a:pt x="1393" y="925"/>
                  </a:lnTo>
                  <a:lnTo>
                    <a:pt x="1393" y="926"/>
                  </a:lnTo>
                  <a:lnTo>
                    <a:pt x="1394" y="926"/>
                  </a:lnTo>
                  <a:lnTo>
                    <a:pt x="1394" y="928"/>
                  </a:lnTo>
                  <a:lnTo>
                    <a:pt x="1395" y="928"/>
                  </a:lnTo>
                  <a:lnTo>
                    <a:pt x="1394" y="929"/>
                  </a:lnTo>
                  <a:lnTo>
                    <a:pt x="1394" y="929"/>
                  </a:lnTo>
                  <a:lnTo>
                    <a:pt x="1393" y="929"/>
                  </a:lnTo>
                  <a:lnTo>
                    <a:pt x="1393" y="930"/>
                  </a:lnTo>
                  <a:lnTo>
                    <a:pt x="1393" y="932"/>
                  </a:lnTo>
                  <a:lnTo>
                    <a:pt x="1394" y="934"/>
                  </a:lnTo>
                  <a:lnTo>
                    <a:pt x="1395" y="936"/>
                  </a:lnTo>
                  <a:lnTo>
                    <a:pt x="1395" y="939"/>
                  </a:lnTo>
                  <a:lnTo>
                    <a:pt x="1395" y="940"/>
                  </a:lnTo>
                  <a:lnTo>
                    <a:pt x="1397" y="940"/>
                  </a:lnTo>
                  <a:lnTo>
                    <a:pt x="1398" y="940"/>
                  </a:lnTo>
                  <a:lnTo>
                    <a:pt x="1398" y="941"/>
                  </a:lnTo>
                  <a:lnTo>
                    <a:pt x="1398" y="941"/>
                  </a:lnTo>
                  <a:lnTo>
                    <a:pt x="1398" y="943"/>
                  </a:lnTo>
                  <a:lnTo>
                    <a:pt x="1400" y="945"/>
                  </a:lnTo>
                  <a:lnTo>
                    <a:pt x="1400" y="947"/>
                  </a:lnTo>
                  <a:lnTo>
                    <a:pt x="1401" y="948"/>
                  </a:lnTo>
                  <a:lnTo>
                    <a:pt x="1401" y="948"/>
                  </a:lnTo>
                  <a:lnTo>
                    <a:pt x="1402" y="948"/>
                  </a:lnTo>
                  <a:lnTo>
                    <a:pt x="1401" y="949"/>
                  </a:lnTo>
                  <a:lnTo>
                    <a:pt x="1401" y="949"/>
                  </a:lnTo>
                  <a:lnTo>
                    <a:pt x="1401" y="951"/>
                  </a:lnTo>
                  <a:lnTo>
                    <a:pt x="1401" y="951"/>
                  </a:lnTo>
                  <a:lnTo>
                    <a:pt x="1401" y="951"/>
                  </a:lnTo>
                  <a:lnTo>
                    <a:pt x="1401" y="952"/>
                  </a:lnTo>
                  <a:lnTo>
                    <a:pt x="1402" y="962"/>
                  </a:lnTo>
                  <a:lnTo>
                    <a:pt x="1404" y="964"/>
                  </a:lnTo>
                  <a:lnTo>
                    <a:pt x="1405" y="967"/>
                  </a:lnTo>
                  <a:lnTo>
                    <a:pt x="1406" y="967"/>
                  </a:lnTo>
                  <a:lnTo>
                    <a:pt x="1406" y="966"/>
                  </a:lnTo>
                  <a:lnTo>
                    <a:pt x="1406" y="960"/>
                  </a:lnTo>
                  <a:lnTo>
                    <a:pt x="1406" y="958"/>
                  </a:lnTo>
                  <a:lnTo>
                    <a:pt x="1406" y="955"/>
                  </a:lnTo>
                  <a:lnTo>
                    <a:pt x="1406" y="955"/>
                  </a:lnTo>
                  <a:lnTo>
                    <a:pt x="1408" y="955"/>
                  </a:lnTo>
                  <a:lnTo>
                    <a:pt x="1409" y="955"/>
                  </a:lnTo>
                  <a:lnTo>
                    <a:pt x="1410" y="956"/>
                  </a:lnTo>
                  <a:lnTo>
                    <a:pt x="1410" y="958"/>
                  </a:lnTo>
                  <a:lnTo>
                    <a:pt x="1410" y="958"/>
                  </a:lnTo>
                  <a:lnTo>
                    <a:pt x="1410" y="958"/>
                  </a:lnTo>
                  <a:lnTo>
                    <a:pt x="1410" y="958"/>
                  </a:lnTo>
                  <a:lnTo>
                    <a:pt x="1412" y="958"/>
                  </a:lnTo>
                  <a:lnTo>
                    <a:pt x="1412" y="958"/>
                  </a:lnTo>
                  <a:lnTo>
                    <a:pt x="1412" y="959"/>
                  </a:lnTo>
                  <a:lnTo>
                    <a:pt x="1412" y="959"/>
                  </a:lnTo>
                  <a:lnTo>
                    <a:pt x="1412" y="959"/>
                  </a:lnTo>
                  <a:lnTo>
                    <a:pt x="1412" y="959"/>
                  </a:lnTo>
                  <a:lnTo>
                    <a:pt x="1413" y="962"/>
                  </a:lnTo>
                  <a:lnTo>
                    <a:pt x="1413" y="962"/>
                  </a:lnTo>
                  <a:lnTo>
                    <a:pt x="1414" y="967"/>
                  </a:lnTo>
                  <a:lnTo>
                    <a:pt x="1414" y="968"/>
                  </a:lnTo>
                  <a:lnTo>
                    <a:pt x="1414" y="968"/>
                  </a:lnTo>
                  <a:lnTo>
                    <a:pt x="1416" y="968"/>
                  </a:lnTo>
                  <a:lnTo>
                    <a:pt x="1416" y="970"/>
                  </a:lnTo>
                  <a:lnTo>
                    <a:pt x="1416" y="971"/>
                  </a:lnTo>
                  <a:lnTo>
                    <a:pt x="1416" y="971"/>
                  </a:lnTo>
                  <a:lnTo>
                    <a:pt x="1417" y="973"/>
                  </a:lnTo>
                  <a:lnTo>
                    <a:pt x="1417" y="973"/>
                  </a:lnTo>
                  <a:lnTo>
                    <a:pt x="1419" y="973"/>
                  </a:lnTo>
                  <a:lnTo>
                    <a:pt x="1419" y="974"/>
                  </a:lnTo>
                  <a:lnTo>
                    <a:pt x="1420" y="974"/>
                  </a:lnTo>
                  <a:lnTo>
                    <a:pt x="1420" y="975"/>
                  </a:lnTo>
                  <a:lnTo>
                    <a:pt x="1420" y="975"/>
                  </a:lnTo>
                  <a:lnTo>
                    <a:pt x="1421" y="974"/>
                  </a:lnTo>
                  <a:lnTo>
                    <a:pt x="1421" y="974"/>
                  </a:lnTo>
                  <a:lnTo>
                    <a:pt x="1421" y="974"/>
                  </a:lnTo>
                  <a:lnTo>
                    <a:pt x="1421" y="973"/>
                  </a:lnTo>
                  <a:lnTo>
                    <a:pt x="1423" y="973"/>
                  </a:lnTo>
                  <a:lnTo>
                    <a:pt x="1423" y="973"/>
                  </a:lnTo>
                  <a:lnTo>
                    <a:pt x="1423" y="973"/>
                  </a:lnTo>
                  <a:lnTo>
                    <a:pt x="1424" y="973"/>
                  </a:lnTo>
                  <a:lnTo>
                    <a:pt x="1424" y="973"/>
                  </a:lnTo>
                  <a:lnTo>
                    <a:pt x="1425" y="973"/>
                  </a:lnTo>
                  <a:lnTo>
                    <a:pt x="1427" y="973"/>
                  </a:lnTo>
                  <a:lnTo>
                    <a:pt x="1427" y="971"/>
                  </a:lnTo>
                  <a:lnTo>
                    <a:pt x="1428" y="971"/>
                  </a:lnTo>
                  <a:lnTo>
                    <a:pt x="1428" y="970"/>
                  </a:lnTo>
                  <a:lnTo>
                    <a:pt x="1429" y="970"/>
                  </a:lnTo>
                  <a:lnTo>
                    <a:pt x="1429" y="968"/>
                  </a:lnTo>
                  <a:lnTo>
                    <a:pt x="1429" y="968"/>
                  </a:lnTo>
                  <a:lnTo>
                    <a:pt x="1429" y="968"/>
                  </a:lnTo>
                  <a:lnTo>
                    <a:pt x="1429" y="967"/>
                  </a:lnTo>
                  <a:lnTo>
                    <a:pt x="1431" y="967"/>
                  </a:lnTo>
                  <a:lnTo>
                    <a:pt x="1431" y="967"/>
                  </a:lnTo>
                  <a:lnTo>
                    <a:pt x="1431" y="967"/>
                  </a:lnTo>
                  <a:lnTo>
                    <a:pt x="1431" y="967"/>
                  </a:lnTo>
                  <a:lnTo>
                    <a:pt x="1432" y="966"/>
                  </a:lnTo>
                  <a:lnTo>
                    <a:pt x="1432" y="966"/>
                  </a:lnTo>
                  <a:lnTo>
                    <a:pt x="1432" y="964"/>
                  </a:lnTo>
                  <a:lnTo>
                    <a:pt x="1431" y="963"/>
                  </a:lnTo>
                  <a:lnTo>
                    <a:pt x="1431" y="959"/>
                  </a:lnTo>
                  <a:lnTo>
                    <a:pt x="1429" y="956"/>
                  </a:lnTo>
                  <a:lnTo>
                    <a:pt x="1429" y="954"/>
                  </a:lnTo>
                  <a:lnTo>
                    <a:pt x="1431" y="951"/>
                  </a:lnTo>
                  <a:lnTo>
                    <a:pt x="1432" y="948"/>
                  </a:lnTo>
                  <a:lnTo>
                    <a:pt x="1434" y="945"/>
                  </a:lnTo>
                  <a:lnTo>
                    <a:pt x="1435" y="945"/>
                  </a:lnTo>
                  <a:lnTo>
                    <a:pt x="1438" y="943"/>
                  </a:lnTo>
                  <a:lnTo>
                    <a:pt x="1439" y="943"/>
                  </a:lnTo>
                  <a:lnTo>
                    <a:pt x="1440" y="941"/>
                  </a:lnTo>
                  <a:lnTo>
                    <a:pt x="1442" y="940"/>
                  </a:lnTo>
                  <a:lnTo>
                    <a:pt x="1442" y="937"/>
                  </a:lnTo>
                  <a:lnTo>
                    <a:pt x="1440" y="929"/>
                  </a:lnTo>
                  <a:lnTo>
                    <a:pt x="1440" y="926"/>
                  </a:lnTo>
                  <a:lnTo>
                    <a:pt x="1440" y="925"/>
                  </a:lnTo>
                  <a:lnTo>
                    <a:pt x="1440" y="925"/>
                  </a:lnTo>
                  <a:lnTo>
                    <a:pt x="1442" y="925"/>
                  </a:lnTo>
                  <a:lnTo>
                    <a:pt x="1442" y="925"/>
                  </a:lnTo>
                  <a:lnTo>
                    <a:pt x="1443" y="926"/>
                  </a:lnTo>
                  <a:lnTo>
                    <a:pt x="1444" y="929"/>
                  </a:lnTo>
                  <a:lnTo>
                    <a:pt x="1446" y="930"/>
                  </a:lnTo>
                  <a:lnTo>
                    <a:pt x="1447" y="929"/>
                  </a:lnTo>
                  <a:lnTo>
                    <a:pt x="1448" y="929"/>
                  </a:lnTo>
                  <a:lnTo>
                    <a:pt x="1450" y="926"/>
                  </a:lnTo>
                  <a:lnTo>
                    <a:pt x="1451" y="925"/>
                  </a:lnTo>
                  <a:lnTo>
                    <a:pt x="1454" y="924"/>
                  </a:lnTo>
                  <a:lnTo>
                    <a:pt x="1455" y="926"/>
                  </a:lnTo>
                  <a:lnTo>
                    <a:pt x="1455" y="928"/>
                  </a:lnTo>
                  <a:lnTo>
                    <a:pt x="1457" y="929"/>
                  </a:lnTo>
                  <a:lnTo>
                    <a:pt x="1458" y="929"/>
                  </a:lnTo>
                  <a:lnTo>
                    <a:pt x="1458" y="925"/>
                  </a:lnTo>
                  <a:lnTo>
                    <a:pt x="1459" y="925"/>
                  </a:lnTo>
                  <a:lnTo>
                    <a:pt x="1461" y="926"/>
                  </a:lnTo>
                  <a:lnTo>
                    <a:pt x="1461" y="926"/>
                  </a:lnTo>
                  <a:lnTo>
                    <a:pt x="1461" y="928"/>
                  </a:lnTo>
                  <a:lnTo>
                    <a:pt x="1459" y="930"/>
                  </a:lnTo>
                  <a:lnTo>
                    <a:pt x="1461" y="932"/>
                  </a:lnTo>
                  <a:lnTo>
                    <a:pt x="1462" y="940"/>
                  </a:lnTo>
                  <a:lnTo>
                    <a:pt x="1463" y="943"/>
                  </a:lnTo>
                  <a:lnTo>
                    <a:pt x="1463" y="944"/>
                  </a:lnTo>
                  <a:lnTo>
                    <a:pt x="1463" y="944"/>
                  </a:lnTo>
                  <a:lnTo>
                    <a:pt x="1465" y="945"/>
                  </a:lnTo>
                  <a:lnTo>
                    <a:pt x="1465" y="945"/>
                  </a:lnTo>
                  <a:lnTo>
                    <a:pt x="1465" y="945"/>
                  </a:lnTo>
                  <a:lnTo>
                    <a:pt x="1465" y="947"/>
                  </a:lnTo>
                  <a:lnTo>
                    <a:pt x="1465" y="947"/>
                  </a:lnTo>
                  <a:lnTo>
                    <a:pt x="1465" y="948"/>
                  </a:lnTo>
                  <a:lnTo>
                    <a:pt x="1466" y="948"/>
                  </a:lnTo>
                  <a:lnTo>
                    <a:pt x="1466" y="948"/>
                  </a:lnTo>
                  <a:lnTo>
                    <a:pt x="1466" y="949"/>
                  </a:lnTo>
                  <a:lnTo>
                    <a:pt x="1466" y="951"/>
                  </a:lnTo>
                  <a:lnTo>
                    <a:pt x="1466" y="951"/>
                  </a:lnTo>
                  <a:lnTo>
                    <a:pt x="1466" y="952"/>
                  </a:lnTo>
                  <a:lnTo>
                    <a:pt x="1466" y="952"/>
                  </a:lnTo>
                  <a:lnTo>
                    <a:pt x="1466" y="954"/>
                  </a:lnTo>
                  <a:lnTo>
                    <a:pt x="1466" y="955"/>
                  </a:lnTo>
                  <a:lnTo>
                    <a:pt x="1465" y="956"/>
                  </a:lnTo>
                  <a:lnTo>
                    <a:pt x="1465" y="958"/>
                  </a:lnTo>
                  <a:lnTo>
                    <a:pt x="1465" y="960"/>
                  </a:lnTo>
                  <a:lnTo>
                    <a:pt x="1466" y="970"/>
                  </a:lnTo>
                  <a:lnTo>
                    <a:pt x="1466" y="974"/>
                  </a:lnTo>
                  <a:lnTo>
                    <a:pt x="1466" y="977"/>
                  </a:lnTo>
                  <a:lnTo>
                    <a:pt x="1468" y="978"/>
                  </a:lnTo>
                  <a:lnTo>
                    <a:pt x="1470" y="979"/>
                  </a:lnTo>
                  <a:lnTo>
                    <a:pt x="1470" y="979"/>
                  </a:lnTo>
                  <a:lnTo>
                    <a:pt x="1472" y="985"/>
                  </a:lnTo>
                  <a:lnTo>
                    <a:pt x="1472" y="988"/>
                  </a:lnTo>
                  <a:lnTo>
                    <a:pt x="1473" y="988"/>
                  </a:lnTo>
                  <a:lnTo>
                    <a:pt x="1474" y="989"/>
                  </a:lnTo>
                  <a:lnTo>
                    <a:pt x="1474" y="990"/>
                  </a:lnTo>
                  <a:lnTo>
                    <a:pt x="1474" y="992"/>
                  </a:lnTo>
                  <a:lnTo>
                    <a:pt x="1476" y="996"/>
                  </a:lnTo>
                  <a:lnTo>
                    <a:pt x="1476" y="1000"/>
                  </a:lnTo>
                  <a:lnTo>
                    <a:pt x="1476" y="1001"/>
                  </a:lnTo>
                  <a:lnTo>
                    <a:pt x="1476" y="1002"/>
                  </a:lnTo>
                  <a:lnTo>
                    <a:pt x="1476" y="1004"/>
                  </a:lnTo>
                  <a:lnTo>
                    <a:pt x="1480" y="1026"/>
                  </a:lnTo>
                  <a:lnTo>
                    <a:pt x="1480" y="1027"/>
                  </a:lnTo>
                  <a:lnTo>
                    <a:pt x="1478" y="1027"/>
                  </a:lnTo>
                  <a:lnTo>
                    <a:pt x="1478" y="1027"/>
                  </a:lnTo>
                  <a:lnTo>
                    <a:pt x="1477" y="1028"/>
                  </a:lnTo>
                  <a:lnTo>
                    <a:pt x="1478" y="1032"/>
                  </a:lnTo>
                  <a:lnTo>
                    <a:pt x="1480" y="1036"/>
                  </a:lnTo>
                  <a:lnTo>
                    <a:pt x="1480" y="1036"/>
                  </a:lnTo>
                  <a:lnTo>
                    <a:pt x="1480" y="1038"/>
                  </a:lnTo>
                  <a:lnTo>
                    <a:pt x="1480" y="1038"/>
                  </a:lnTo>
                  <a:lnTo>
                    <a:pt x="1481" y="1036"/>
                  </a:lnTo>
                  <a:lnTo>
                    <a:pt x="1481" y="1036"/>
                  </a:lnTo>
                  <a:lnTo>
                    <a:pt x="1481" y="1036"/>
                  </a:lnTo>
                  <a:lnTo>
                    <a:pt x="1482" y="1035"/>
                  </a:lnTo>
                  <a:lnTo>
                    <a:pt x="1482" y="1035"/>
                  </a:lnTo>
                  <a:lnTo>
                    <a:pt x="1484" y="1035"/>
                  </a:lnTo>
                  <a:lnTo>
                    <a:pt x="1484" y="1035"/>
                  </a:lnTo>
                  <a:lnTo>
                    <a:pt x="1485" y="1034"/>
                  </a:lnTo>
                  <a:lnTo>
                    <a:pt x="1485" y="1032"/>
                  </a:lnTo>
                  <a:lnTo>
                    <a:pt x="1485" y="1032"/>
                  </a:lnTo>
                  <a:lnTo>
                    <a:pt x="1485" y="1031"/>
                  </a:lnTo>
                  <a:lnTo>
                    <a:pt x="1485" y="1030"/>
                  </a:lnTo>
                  <a:lnTo>
                    <a:pt x="1485" y="1030"/>
                  </a:lnTo>
                  <a:lnTo>
                    <a:pt x="1485" y="1030"/>
                  </a:lnTo>
                  <a:lnTo>
                    <a:pt x="1485" y="1030"/>
                  </a:lnTo>
                  <a:lnTo>
                    <a:pt x="1485" y="1030"/>
                  </a:lnTo>
                  <a:lnTo>
                    <a:pt x="1485" y="1027"/>
                  </a:lnTo>
                  <a:lnTo>
                    <a:pt x="1485" y="1027"/>
                  </a:lnTo>
                  <a:lnTo>
                    <a:pt x="1487" y="1026"/>
                  </a:lnTo>
                  <a:lnTo>
                    <a:pt x="1488" y="1027"/>
                  </a:lnTo>
                  <a:lnTo>
                    <a:pt x="1492" y="1030"/>
                  </a:lnTo>
                  <a:lnTo>
                    <a:pt x="1496" y="1032"/>
                  </a:lnTo>
                  <a:lnTo>
                    <a:pt x="1496" y="1035"/>
                  </a:lnTo>
                  <a:lnTo>
                    <a:pt x="1497" y="1036"/>
                  </a:lnTo>
                  <a:lnTo>
                    <a:pt x="1497" y="1038"/>
                  </a:lnTo>
                  <a:lnTo>
                    <a:pt x="1497" y="1039"/>
                  </a:lnTo>
                  <a:lnTo>
                    <a:pt x="1499" y="1038"/>
                  </a:lnTo>
                  <a:lnTo>
                    <a:pt x="1499" y="1036"/>
                  </a:lnTo>
                  <a:lnTo>
                    <a:pt x="1500" y="1035"/>
                  </a:lnTo>
                  <a:lnTo>
                    <a:pt x="1500" y="1035"/>
                  </a:lnTo>
                  <a:lnTo>
                    <a:pt x="1502" y="1035"/>
                  </a:lnTo>
                  <a:lnTo>
                    <a:pt x="1503" y="1036"/>
                  </a:lnTo>
                  <a:lnTo>
                    <a:pt x="1503" y="1036"/>
                  </a:lnTo>
                  <a:lnTo>
                    <a:pt x="1503" y="1036"/>
                  </a:lnTo>
                  <a:lnTo>
                    <a:pt x="1503" y="1036"/>
                  </a:lnTo>
                  <a:lnTo>
                    <a:pt x="1504" y="1036"/>
                  </a:lnTo>
                  <a:lnTo>
                    <a:pt x="1504" y="1036"/>
                  </a:lnTo>
                  <a:lnTo>
                    <a:pt x="1504" y="1036"/>
                  </a:lnTo>
                  <a:lnTo>
                    <a:pt x="1504" y="1036"/>
                  </a:lnTo>
                  <a:lnTo>
                    <a:pt x="1504" y="1035"/>
                  </a:lnTo>
                  <a:lnTo>
                    <a:pt x="1504" y="1035"/>
                  </a:lnTo>
                  <a:lnTo>
                    <a:pt x="1504" y="1035"/>
                  </a:lnTo>
                  <a:lnTo>
                    <a:pt x="1503" y="1034"/>
                  </a:lnTo>
                  <a:lnTo>
                    <a:pt x="1503" y="1032"/>
                  </a:lnTo>
                  <a:lnTo>
                    <a:pt x="1503" y="1032"/>
                  </a:lnTo>
                  <a:lnTo>
                    <a:pt x="1504" y="1030"/>
                  </a:lnTo>
                  <a:lnTo>
                    <a:pt x="1506" y="1030"/>
                  </a:lnTo>
                  <a:lnTo>
                    <a:pt x="1506" y="1030"/>
                  </a:lnTo>
                  <a:lnTo>
                    <a:pt x="1507" y="1028"/>
                  </a:lnTo>
                  <a:lnTo>
                    <a:pt x="1507" y="1028"/>
                  </a:lnTo>
                  <a:lnTo>
                    <a:pt x="1507" y="1024"/>
                  </a:lnTo>
                  <a:lnTo>
                    <a:pt x="1507" y="1023"/>
                  </a:lnTo>
                  <a:lnTo>
                    <a:pt x="1507" y="1023"/>
                  </a:lnTo>
                  <a:lnTo>
                    <a:pt x="1507" y="1023"/>
                  </a:lnTo>
                  <a:lnTo>
                    <a:pt x="1508" y="1023"/>
                  </a:lnTo>
                  <a:lnTo>
                    <a:pt x="1510" y="1023"/>
                  </a:lnTo>
                  <a:lnTo>
                    <a:pt x="1511" y="1023"/>
                  </a:lnTo>
                  <a:lnTo>
                    <a:pt x="1511" y="1024"/>
                  </a:lnTo>
                  <a:lnTo>
                    <a:pt x="1512" y="1024"/>
                  </a:lnTo>
                  <a:lnTo>
                    <a:pt x="1514" y="1024"/>
                  </a:lnTo>
                  <a:lnTo>
                    <a:pt x="1512" y="1021"/>
                  </a:lnTo>
                  <a:lnTo>
                    <a:pt x="1512" y="1021"/>
                  </a:lnTo>
                  <a:lnTo>
                    <a:pt x="1512" y="1021"/>
                  </a:lnTo>
                  <a:lnTo>
                    <a:pt x="1514" y="1021"/>
                  </a:lnTo>
                  <a:lnTo>
                    <a:pt x="1515" y="1020"/>
                  </a:lnTo>
                  <a:lnTo>
                    <a:pt x="1515" y="1020"/>
                  </a:lnTo>
                  <a:lnTo>
                    <a:pt x="1515" y="1020"/>
                  </a:lnTo>
                  <a:lnTo>
                    <a:pt x="1516" y="1019"/>
                  </a:lnTo>
                  <a:lnTo>
                    <a:pt x="1516" y="1019"/>
                  </a:lnTo>
                  <a:lnTo>
                    <a:pt x="1515" y="1011"/>
                  </a:lnTo>
                  <a:lnTo>
                    <a:pt x="1515" y="1008"/>
                  </a:lnTo>
                  <a:lnTo>
                    <a:pt x="1512" y="1007"/>
                  </a:lnTo>
                  <a:lnTo>
                    <a:pt x="1512" y="1005"/>
                  </a:lnTo>
                  <a:lnTo>
                    <a:pt x="1511" y="1002"/>
                  </a:lnTo>
                  <a:lnTo>
                    <a:pt x="1511" y="1001"/>
                  </a:lnTo>
                  <a:lnTo>
                    <a:pt x="1512" y="998"/>
                  </a:lnTo>
                  <a:lnTo>
                    <a:pt x="1512" y="997"/>
                  </a:lnTo>
                  <a:lnTo>
                    <a:pt x="1511" y="996"/>
                  </a:lnTo>
                  <a:lnTo>
                    <a:pt x="1510" y="994"/>
                  </a:lnTo>
                  <a:lnTo>
                    <a:pt x="1510" y="993"/>
                  </a:lnTo>
                  <a:lnTo>
                    <a:pt x="1510" y="992"/>
                  </a:lnTo>
                  <a:lnTo>
                    <a:pt x="1510" y="986"/>
                  </a:lnTo>
                  <a:lnTo>
                    <a:pt x="1512" y="985"/>
                  </a:lnTo>
                  <a:lnTo>
                    <a:pt x="1512" y="985"/>
                  </a:lnTo>
                  <a:lnTo>
                    <a:pt x="1512" y="983"/>
                  </a:lnTo>
                  <a:lnTo>
                    <a:pt x="1515" y="981"/>
                  </a:lnTo>
                  <a:lnTo>
                    <a:pt x="1516" y="979"/>
                  </a:lnTo>
                  <a:lnTo>
                    <a:pt x="1516" y="978"/>
                  </a:lnTo>
                  <a:lnTo>
                    <a:pt x="1515" y="977"/>
                  </a:lnTo>
                  <a:lnTo>
                    <a:pt x="1515" y="974"/>
                  </a:lnTo>
                  <a:lnTo>
                    <a:pt x="1514" y="973"/>
                  </a:lnTo>
                  <a:lnTo>
                    <a:pt x="1514" y="971"/>
                  </a:lnTo>
                  <a:lnTo>
                    <a:pt x="1514" y="970"/>
                  </a:lnTo>
                  <a:lnTo>
                    <a:pt x="1515" y="968"/>
                  </a:lnTo>
                  <a:lnTo>
                    <a:pt x="1516" y="967"/>
                  </a:lnTo>
                  <a:lnTo>
                    <a:pt x="1518" y="968"/>
                  </a:lnTo>
                  <a:lnTo>
                    <a:pt x="1518" y="968"/>
                  </a:lnTo>
                  <a:lnTo>
                    <a:pt x="1519" y="970"/>
                  </a:lnTo>
                  <a:lnTo>
                    <a:pt x="1521" y="971"/>
                  </a:lnTo>
                  <a:lnTo>
                    <a:pt x="1522" y="971"/>
                  </a:lnTo>
                  <a:lnTo>
                    <a:pt x="1523" y="970"/>
                  </a:lnTo>
                  <a:lnTo>
                    <a:pt x="1525" y="970"/>
                  </a:lnTo>
                  <a:lnTo>
                    <a:pt x="1526" y="968"/>
                  </a:lnTo>
                  <a:lnTo>
                    <a:pt x="1529" y="963"/>
                  </a:lnTo>
                  <a:lnTo>
                    <a:pt x="1529" y="962"/>
                  </a:lnTo>
                  <a:lnTo>
                    <a:pt x="1527" y="962"/>
                  </a:lnTo>
                  <a:lnTo>
                    <a:pt x="1527" y="960"/>
                  </a:lnTo>
                  <a:lnTo>
                    <a:pt x="1529" y="956"/>
                  </a:lnTo>
                  <a:lnTo>
                    <a:pt x="1529" y="954"/>
                  </a:lnTo>
                  <a:lnTo>
                    <a:pt x="1529" y="952"/>
                  </a:lnTo>
                  <a:lnTo>
                    <a:pt x="1529" y="951"/>
                  </a:lnTo>
                  <a:lnTo>
                    <a:pt x="1530" y="949"/>
                  </a:lnTo>
                  <a:lnTo>
                    <a:pt x="1530" y="949"/>
                  </a:lnTo>
                  <a:lnTo>
                    <a:pt x="1530" y="948"/>
                  </a:lnTo>
                  <a:lnTo>
                    <a:pt x="1530" y="948"/>
                  </a:lnTo>
                  <a:lnTo>
                    <a:pt x="1530" y="944"/>
                  </a:lnTo>
                  <a:lnTo>
                    <a:pt x="1530" y="943"/>
                  </a:lnTo>
                  <a:lnTo>
                    <a:pt x="1531" y="929"/>
                  </a:lnTo>
                  <a:lnTo>
                    <a:pt x="1531" y="928"/>
                  </a:lnTo>
                  <a:lnTo>
                    <a:pt x="1531" y="926"/>
                  </a:lnTo>
                  <a:lnTo>
                    <a:pt x="1530" y="925"/>
                  </a:lnTo>
                  <a:lnTo>
                    <a:pt x="1530" y="925"/>
                  </a:lnTo>
                  <a:lnTo>
                    <a:pt x="1529" y="924"/>
                  </a:lnTo>
                  <a:lnTo>
                    <a:pt x="1527" y="915"/>
                  </a:lnTo>
                  <a:lnTo>
                    <a:pt x="1527" y="914"/>
                  </a:lnTo>
                  <a:lnTo>
                    <a:pt x="1527" y="913"/>
                  </a:lnTo>
                  <a:lnTo>
                    <a:pt x="1527" y="913"/>
                  </a:lnTo>
                  <a:lnTo>
                    <a:pt x="1526" y="911"/>
                  </a:lnTo>
                  <a:lnTo>
                    <a:pt x="1526" y="911"/>
                  </a:lnTo>
                  <a:lnTo>
                    <a:pt x="1525" y="909"/>
                  </a:lnTo>
                  <a:lnTo>
                    <a:pt x="1525" y="909"/>
                  </a:lnTo>
                  <a:lnTo>
                    <a:pt x="1523" y="907"/>
                  </a:lnTo>
                  <a:lnTo>
                    <a:pt x="1523" y="906"/>
                  </a:lnTo>
                  <a:lnTo>
                    <a:pt x="1523" y="905"/>
                  </a:lnTo>
                  <a:lnTo>
                    <a:pt x="1523" y="903"/>
                  </a:lnTo>
                  <a:lnTo>
                    <a:pt x="1525" y="902"/>
                  </a:lnTo>
                  <a:lnTo>
                    <a:pt x="1525" y="902"/>
                  </a:lnTo>
                  <a:lnTo>
                    <a:pt x="1526" y="900"/>
                  </a:lnTo>
                  <a:lnTo>
                    <a:pt x="1527" y="902"/>
                  </a:lnTo>
                  <a:lnTo>
                    <a:pt x="1529" y="905"/>
                  </a:lnTo>
                  <a:lnTo>
                    <a:pt x="1530" y="905"/>
                  </a:lnTo>
                  <a:lnTo>
                    <a:pt x="1531" y="907"/>
                  </a:lnTo>
                  <a:lnTo>
                    <a:pt x="1533" y="907"/>
                  </a:lnTo>
                  <a:lnTo>
                    <a:pt x="1533" y="909"/>
                  </a:lnTo>
                  <a:lnTo>
                    <a:pt x="1533" y="909"/>
                  </a:lnTo>
                  <a:lnTo>
                    <a:pt x="1534" y="910"/>
                  </a:lnTo>
                  <a:lnTo>
                    <a:pt x="1536" y="909"/>
                  </a:lnTo>
                  <a:lnTo>
                    <a:pt x="1537" y="909"/>
                  </a:lnTo>
                  <a:lnTo>
                    <a:pt x="1538" y="907"/>
                  </a:lnTo>
                  <a:lnTo>
                    <a:pt x="1538" y="909"/>
                  </a:lnTo>
                  <a:lnTo>
                    <a:pt x="1540" y="909"/>
                  </a:lnTo>
                  <a:lnTo>
                    <a:pt x="1540" y="909"/>
                  </a:lnTo>
                  <a:lnTo>
                    <a:pt x="1540" y="909"/>
                  </a:lnTo>
                  <a:lnTo>
                    <a:pt x="1541" y="909"/>
                  </a:lnTo>
                  <a:lnTo>
                    <a:pt x="1541" y="907"/>
                  </a:lnTo>
                  <a:lnTo>
                    <a:pt x="1541" y="907"/>
                  </a:lnTo>
                  <a:lnTo>
                    <a:pt x="1541" y="907"/>
                  </a:lnTo>
                  <a:lnTo>
                    <a:pt x="1542" y="906"/>
                  </a:lnTo>
                  <a:lnTo>
                    <a:pt x="1545" y="906"/>
                  </a:lnTo>
                  <a:lnTo>
                    <a:pt x="1548" y="906"/>
                  </a:lnTo>
                  <a:lnTo>
                    <a:pt x="1551" y="907"/>
                  </a:lnTo>
                  <a:lnTo>
                    <a:pt x="1553" y="910"/>
                  </a:lnTo>
                  <a:lnTo>
                    <a:pt x="1555" y="911"/>
                  </a:lnTo>
                  <a:lnTo>
                    <a:pt x="1559" y="910"/>
                  </a:lnTo>
                  <a:lnTo>
                    <a:pt x="1560" y="910"/>
                  </a:lnTo>
                  <a:lnTo>
                    <a:pt x="1563" y="911"/>
                  </a:lnTo>
                  <a:lnTo>
                    <a:pt x="1564" y="911"/>
                  </a:lnTo>
                  <a:lnTo>
                    <a:pt x="1565" y="911"/>
                  </a:lnTo>
                  <a:lnTo>
                    <a:pt x="1570" y="914"/>
                  </a:lnTo>
                  <a:lnTo>
                    <a:pt x="1571" y="914"/>
                  </a:lnTo>
                  <a:lnTo>
                    <a:pt x="1571" y="915"/>
                  </a:lnTo>
                  <a:lnTo>
                    <a:pt x="1572" y="917"/>
                  </a:lnTo>
                  <a:lnTo>
                    <a:pt x="1574" y="917"/>
                  </a:lnTo>
                  <a:lnTo>
                    <a:pt x="1574" y="915"/>
                  </a:lnTo>
                  <a:lnTo>
                    <a:pt x="1574" y="915"/>
                  </a:lnTo>
                  <a:lnTo>
                    <a:pt x="1574" y="914"/>
                  </a:lnTo>
                  <a:lnTo>
                    <a:pt x="1574" y="913"/>
                  </a:lnTo>
                  <a:lnTo>
                    <a:pt x="1574" y="911"/>
                  </a:lnTo>
                  <a:lnTo>
                    <a:pt x="1575" y="910"/>
                  </a:lnTo>
                  <a:lnTo>
                    <a:pt x="1578" y="907"/>
                  </a:lnTo>
                  <a:lnTo>
                    <a:pt x="1578" y="906"/>
                  </a:lnTo>
                  <a:lnTo>
                    <a:pt x="1578" y="903"/>
                  </a:lnTo>
                  <a:lnTo>
                    <a:pt x="1578" y="903"/>
                  </a:lnTo>
                  <a:lnTo>
                    <a:pt x="1579" y="902"/>
                  </a:lnTo>
                  <a:lnTo>
                    <a:pt x="1579" y="900"/>
                  </a:lnTo>
                  <a:lnTo>
                    <a:pt x="1579" y="899"/>
                  </a:lnTo>
                  <a:lnTo>
                    <a:pt x="1580" y="896"/>
                  </a:lnTo>
                  <a:lnTo>
                    <a:pt x="1583" y="890"/>
                  </a:lnTo>
                  <a:lnTo>
                    <a:pt x="1583" y="888"/>
                  </a:lnTo>
                  <a:lnTo>
                    <a:pt x="1583" y="886"/>
                  </a:lnTo>
                  <a:lnTo>
                    <a:pt x="1585" y="884"/>
                  </a:lnTo>
                  <a:lnTo>
                    <a:pt x="1585" y="884"/>
                  </a:lnTo>
                  <a:lnTo>
                    <a:pt x="1586" y="883"/>
                  </a:lnTo>
                  <a:lnTo>
                    <a:pt x="1586" y="883"/>
                  </a:lnTo>
                  <a:lnTo>
                    <a:pt x="1586" y="883"/>
                  </a:lnTo>
                  <a:lnTo>
                    <a:pt x="1586" y="881"/>
                  </a:lnTo>
                  <a:lnTo>
                    <a:pt x="1586" y="881"/>
                  </a:lnTo>
                  <a:lnTo>
                    <a:pt x="1586" y="880"/>
                  </a:lnTo>
                  <a:lnTo>
                    <a:pt x="1587" y="880"/>
                  </a:lnTo>
                  <a:lnTo>
                    <a:pt x="1587" y="879"/>
                  </a:lnTo>
                  <a:lnTo>
                    <a:pt x="1589" y="876"/>
                  </a:lnTo>
                  <a:lnTo>
                    <a:pt x="1589" y="876"/>
                  </a:lnTo>
                  <a:lnTo>
                    <a:pt x="1589" y="875"/>
                  </a:lnTo>
                  <a:lnTo>
                    <a:pt x="1590" y="875"/>
                  </a:lnTo>
                  <a:lnTo>
                    <a:pt x="1591" y="871"/>
                  </a:lnTo>
                  <a:lnTo>
                    <a:pt x="1591" y="871"/>
                  </a:lnTo>
                  <a:lnTo>
                    <a:pt x="1593" y="869"/>
                  </a:lnTo>
                  <a:lnTo>
                    <a:pt x="1595" y="868"/>
                  </a:lnTo>
                  <a:lnTo>
                    <a:pt x="1595" y="866"/>
                  </a:lnTo>
                  <a:lnTo>
                    <a:pt x="1597" y="861"/>
                  </a:lnTo>
                  <a:lnTo>
                    <a:pt x="1597" y="861"/>
                  </a:lnTo>
                  <a:lnTo>
                    <a:pt x="1598" y="860"/>
                  </a:lnTo>
                  <a:lnTo>
                    <a:pt x="1599" y="860"/>
                  </a:lnTo>
                  <a:lnTo>
                    <a:pt x="1599" y="860"/>
                  </a:lnTo>
                  <a:lnTo>
                    <a:pt x="1601" y="860"/>
                  </a:lnTo>
                  <a:lnTo>
                    <a:pt x="1601" y="858"/>
                  </a:lnTo>
                  <a:lnTo>
                    <a:pt x="1602" y="858"/>
                  </a:lnTo>
                  <a:lnTo>
                    <a:pt x="1602" y="857"/>
                  </a:lnTo>
                  <a:lnTo>
                    <a:pt x="1602" y="856"/>
                  </a:lnTo>
                  <a:lnTo>
                    <a:pt x="1602" y="853"/>
                  </a:lnTo>
                  <a:lnTo>
                    <a:pt x="1605" y="850"/>
                  </a:lnTo>
                  <a:lnTo>
                    <a:pt x="1606" y="849"/>
                  </a:lnTo>
                  <a:lnTo>
                    <a:pt x="1606" y="843"/>
                  </a:lnTo>
                  <a:lnTo>
                    <a:pt x="1608" y="842"/>
                  </a:lnTo>
                  <a:lnTo>
                    <a:pt x="1609" y="839"/>
                  </a:lnTo>
                  <a:lnTo>
                    <a:pt x="1609" y="837"/>
                  </a:lnTo>
                  <a:lnTo>
                    <a:pt x="1609" y="834"/>
                  </a:lnTo>
                  <a:lnTo>
                    <a:pt x="1608" y="832"/>
                  </a:lnTo>
                  <a:lnTo>
                    <a:pt x="1605" y="831"/>
                  </a:lnTo>
                  <a:lnTo>
                    <a:pt x="1604" y="831"/>
                  </a:lnTo>
                  <a:lnTo>
                    <a:pt x="1601" y="830"/>
                  </a:lnTo>
                  <a:lnTo>
                    <a:pt x="1599" y="827"/>
                  </a:lnTo>
                  <a:lnTo>
                    <a:pt x="1599" y="824"/>
                  </a:lnTo>
                  <a:lnTo>
                    <a:pt x="1602" y="815"/>
                  </a:lnTo>
                  <a:lnTo>
                    <a:pt x="1604" y="813"/>
                  </a:lnTo>
                  <a:lnTo>
                    <a:pt x="1605" y="812"/>
                  </a:lnTo>
                  <a:lnTo>
                    <a:pt x="1606" y="811"/>
                  </a:lnTo>
                  <a:lnTo>
                    <a:pt x="1608" y="809"/>
                  </a:lnTo>
                  <a:lnTo>
                    <a:pt x="1609" y="809"/>
                  </a:lnTo>
                  <a:lnTo>
                    <a:pt x="1612" y="809"/>
                  </a:lnTo>
                  <a:lnTo>
                    <a:pt x="1612" y="808"/>
                  </a:lnTo>
                  <a:lnTo>
                    <a:pt x="1613" y="808"/>
                  </a:lnTo>
                  <a:lnTo>
                    <a:pt x="1614" y="805"/>
                  </a:lnTo>
                  <a:lnTo>
                    <a:pt x="1616" y="804"/>
                  </a:lnTo>
                  <a:lnTo>
                    <a:pt x="1616" y="804"/>
                  </a:lnTo>
                  <a:lnTo>
                    <a:pt x="1617" y="804"/>
                  </a:lnTo>
                  <a:lnTo>
                    <a:pt x="1619" y="804"/>
                  </a:lnTo>
                  <a:lnTo>
                    <a:pt x="1619" y="804"/>
                  </a:lnTo>
                  <a:lnTo>
                    <a:pt x="1617" y="803"/>
                  </a:lnTo>
                  <a:lnTo>
                    <a:pt x="1617" y="803"/>
                  </a:lnTo>
                  <a:lnTo>
                    <a:pt x="1619" y="803"/>
                  </a:lnTo>
                  <a:lnTo>
                    <a:pt x="1619" y="801"/>
                  </a:lnTo>
                  <a:lnTo>
                    <a:pt x="1619" y="801"/>
                  </a:lnTo>
                  <a:lnTo>
                    <a:pt x="1624" y="794"/>
                  </a:lnTo>
                  <a:lnTo>
                    <a:pt x="1624" y="793"/>
                  </a:lnTo>
                  <a:lnTo>
                    <a:pt x="1625" y="793"/>
                  </a:lnTo>
                  <a:lnTo>
                    <a:pt x="1627" y="793"/>
                  </a:lnTo>
                  <a:lnTo>
                    <a:pt x="1627" y="793"/>
                  </a:lnTo>
                  <a:lnTo>
                    <a:pt x="1628" y="792"/>
                  </a:lnTo>
                  <a:lnTo>
                    <a:pt x="1627" y="790"/>
                  </a:lnTo>
                  <a:lnTo>
                    <a:pt x="1627" y="784"/>
                  </a:lnTo>
                  <a:lnTo>
                    <a:pt x="1627" y="782"/>
                  </a:lnTo>
                  <a:lnTo>
                    <a:pt x="1627" y="781"/>
                  </a:lnTo>
                  <a:lnTo>
                    <a:pt x="1627" y="779"/>
                  </a:lnTo>
                  <a:lnTo>
                    <a:pt x="1629" y="779"/>
                  </a:lnTo>
                  <a:lnTo>
                    <a:pt x="1631" y="778"/>
                  </a:lnTo>
                  <a:lnTo>
                    <a:pt x="1633" y="775"/>
                  </a:lnTo>
                  <a:lnTo>
                    <a:pt x="1635" y="773"/>
                  </a:lnTo>
                  <a:lnTo>
                    <a:pt x="1636" y="771"/>
                  </a:lnTo>
                  <a:lnTo>
                    <a:pt x="1636" y="770"/>
                  </a:lnTo>
                  <a:lnTo>
                    <a:pt x="1635" y="770"/>
                  </a:lnTo>
                  <a:lnTo>
                    <a:pt x="1632" y="769"/>
                  </a:lnTo>
                  <a:lnTo>
                    <a:pt x="1632" y="769"/>
                  </a:lnTo>
                  <a:lnTo>
                    <a:pt x="1631" y="763"/>
                  </a:lnTo>
                  <a:lnTo>
                    <a:pt x="1632" y="763"/>
                  </a:lnTo>
                  <a:lnTo>
                    <a:pt x="1632" y="763"/>
                  </a:lnTo>
                  <a:lnTo>
                    <a:pt x="1632" y="762"/>
                  </a:lnTo>
                  <a:lnTo>
                    <a:pt x="1632" y="762"/>
                  </a:lnTo>
                  <a:lnTo>
                    <a:pt x="1632" y="762"/>
                  </a:lnTo>
                  <a:lnTo>
                    <a:pt x="1631" y="762"/>
                  </a:lnTo>
                  <a:lnTo>
                    <a:pt x="1631" y="760"/>
                  </a:lnTo>
                  <a:lnTo>
                    <a:pt x="1629" y="760"/>
                  </a:lnTo>
                  <a:lnTo>
                    <a:pt x="1629" y="759"/>
                  </a:lnTo>
                  <a:lnTo>
                    <a:pt x="1629" y="756"/>
                  </a:lnTo>
                  <a:lnTo>
                    <a:pt x="1629" y="754"/>
                  </a:lnTo>
                  <a:lnTo>
                    <a:pt x="1629" y="751"/>
                  </a:lnTo>
                  <a:lnTo>
                    <a:pt x="1631" y="750"/>
                  </a:lnTo>
                  <a:lnTo>
                    <a:pt x="1631" y="748"/>
                  </a:lnTo>
                  <a:lnTo>
                    <a:pt x="1631" y="747"/>
                  </a:lnTo>
                  <a:lnTo>
                    <a:pt x="1629" y="744"/>
                  </a:lnTo>
                  <a:lnTo>
                    <a:pt x="1629" y="744"/>
                  </a:lnTo>
                  <a:lnTo>
                    <a:pt x="1629" y="743"/>
                  </a:lnTo>
                  <a:lnTo>
                    <a:pt x="1629" y="743"/>
                  </a:lnTo>
                  <a:lnTo>
                    <a:pt x="1631" y="741"/>
                  </a:lnTo>
                  <a:lnTo>
                    <a:pt x="1632" y="740"/>
                  </a:lnTo>
                  <a:lnTo>
                    <a:pt x="1633" y="739"/>
                  </a:lnTo>
                  <a:lnTo>
                    <a:pt x="1633" y="737"/>
                  </a:lnTo>
                  <a:lnTo>
                    <a:pt x="1633" y="737"/>
                  </a:lnTo>
                  <a:lnTo>
                    <a:pt x="1633" y="737"/>
                  </a:lnTo>
                  <a:lnTo>
                    <a:pt x="1633" y="735"/>
                  </a:lnTo>
                  <a:lnTo>
                    <a:pt x="1633" y="735"/>
                  </a:lnTo>
                  <a:lnTo>
                    <a:pt x="1635" y="733"/>
                  </a:lnTo>
                  <a:lnTo>
                    <a:pt x="1635" y="733"/>
                  </a:lnTo>
                  <a:lnTo>
                    <a:pt x="1636" y="733"/>
                  </a:lnTo>
                  <a:lnTo>
                    <a:pt x="1638" y="733"/>
                  </a:lnTo>
                  <a:lnTo>
                    <a:pt x="1638" y="732"/>
                  </a:lnTo>
                  <a:lnTo>
                    <a:pt x="1639" y="730"/>
                  </a:lnTo>
                  <a:lnTo>
                    <a:pt x="1639" y="730"/>
                  </a:lnTo>
                  <a:lnTo>
                    <a:pt x="1640" y="730"/>
                  </a:lnTo>
                  <a:lnTo>
                    <a:pt x="1642" y="732"/>
                  </a:lnTo>
                  <a:lnTo>
                    <a:pt x="1642" y="732"/>
                  </a:lnTo>
                  <a:lnTo>
                    <a:pt x="1642" y="732"/>
                  </a:lnTo>
                  <a:lnTo>
                    <a:pt x="1643" y="732"/>
                  </a:lnTo>
                  <a:lnTo>
                    <a:pt x="1646" y="730"/>
                  </a:lnTo>
                  <a:lnTo>
                    <a:pt x="1650" y="729"/>
                  </a:lnTo>
                  <a:lnTo>
                    <a:pt x="1651" y="728"/>
                  </a:lnTo>
                  <a:lnTo>
                    <a:pt x="1653" y="726"/>
                  </a:lnTo>
                  <a:lnTo>
                    <a:pt x="1654" y="724"/>
                  </a:lnTo>
                  <a:lnTo>
                    <a:pt x="1657" y="721"/>
                  </a:lnTo>
                  <a:lnTo>
                    <a:pt x="1659" y="721"/>
                  </a:lnTo>
                  <a:lnTo>
                    <a:pt x="1661" y="721"/>
                  </a:lnTo>
                  <a:lnTo>
                    <a:pt x="1661" y="721"/>
                  </a:lnTo>
                  <a:lnTo>
                    <a:pt x="1662" y="720"/>
                  </a:lnTo>
                  <a:lnTo>
                    <a:pt x="1663" y="718"/>
                  </a:lnTo>
                  <a:lnTo>
                    <a:pt x="1663" y="717"/>
                  </a:lnTo>
                  <a:lnTo>
                    <a:pt x="1665" y="717"/>
                  </a:lnTo>
                  <a:lnTo>
                    <a:pt x="1665" y="716"/>
                  </a:lnTo>
                  <a:lnTo>
                    <a:pt x="1667" y="716"/>
                  </a:lnTo>
                  <a:lnTo>
                    <a:pt x="1669" y="716"/>
                  </a:lnTo>
                  <a:lnTo>
                    <a:pt x="1669" y="714"/>
                  </a:lnTo>
                  <a:lnTo>
                    <a:pt x="1672" y="711"/>
                  </a:lnTo>
                  <a:lnTo>
                    <a:pt x="1674" y="709"/>
                  </a:lnTo>
                  <a:lnTo>
                    <a:pt x="1676" y="709"/>
                  </a:lnTo>
                  <a:lnTo>
                    <a:pt x="1678" y="707"/>
                  </a:lnTo>
                  <a:lnTo>
                    <a:pt x="1680" y="706"/>
                  </a:lnTo>
                  <a:lnTo>
                    <a:pt x="1682" y="705"/>
                  </a:lnTo>
                  <a:lnTo>
                    <a:pt x="1684" y="703"/>
                  </a:lnTo>
                  <a:lnTo>
                    <a:pt x="1685" y="699"/>
                  </a:lnTo>
                  <a:lnTo>
                    <a:pt x="1688" y="695"/>
                  </a:lnTo>
                  <a:lnTo>
                    <a:pt x="1692" y="692"/>
                  </a:lnTo>
                  <a:lnTo>
                    <a:pt x="1696" y="691"/>
                  </a:lnTo>
                  <a:lnTo>
                    <a:pt x="1712" y="688"/>
                  </a:lnTo>
                  <a:lnTo>
                    <a:pt x="1716" y="688"/>
                  </a:lnTo>
                  <a:lnTo>
                    <a:pt x="1716" y="690"/>
                  </a:lnTo>
                  <a:lnTo>
                    <a:pt x="1718" y="688"/>
                  </a:lnTo>
                  <a:lnTo>
                    <a:pt x="1719" y="688"/>
                  </a:lnTo>
                  <a:lnTo>
                    <a:pt x="1721" y="688"/>
                  </a:lnTo>
                  <a:lnTo>
                    <a:pt x="1722" y="687"/>
                  </a:lnTo>
                  <a:lnTo>
                    <a:pt x="1722" y="686"/>
                  </a:lnTo>
                  <a:lnTo>
                    <a:pt x="1723" y="684"/>
                  </a:lnTo>
                  <a:lnTo>
                    <a:pt x="1725" y="686"/>
                  </a:lnTo>
                  <a:lnTo>
                    <a:pt x="1725" y="686"/>
                  </a:lnTo>
                  <a:lnTo>
                    <a:pt x="1725" y="686"/>
                  </a:lnTo>
                  <a:lnTo>
                    <a:pt x="1726" y="686"/>
                  </a:lnTo>
                  <a:lnTo>
                    <a:pt x="1726" y="686"/>
                  </a:lnTo>
                  <a:lnTo>
                    <a:pt x="1727" y="686"/>
                  </a:lnTo>
                  <a:lnTo>
                    <a:pt x="1727" y="684"/>
                  </a:lnTo>
                  <a:lnTo>
                    <a:pt x="1729" y="684"/>
                  </a:lnTo>
                  <a:lnTo>
                    <a:pt x="1730" y="684"/>
                  </a:lnTo>
                  <a:lnTo>
                    <a:pt x="1731" y="684"/>
                  </a:lnTo>
                  <a:lnTo>
                    <a:pt x="1733" y="686"/>
                  </a:lnTo>
                  <a:lnTo>
                    <a:pt x="1734" y="687"/>
                  </a:lnTo>
                  <a:lnTo>
                    <a:pt x="1735" y="687"/>
                  </a:lnTo>
                  <a:lnTo>
                    <a:pt x="1735" y="690"/>
                  </a:lnTo>
                  <a:lnTo>
                    <a:pt x="1737" y="690"/>
                  </a:lnTo>
                  <a:lnTo>
                    <a:pt x="1738" y="692"/>
                  </a:lnTo>
                  <a:lnTo>
                    <a:pt x="1740" y="692"/>
                  </a:lnTo>
                  <a:lnTo>
                    <a:pt x="1738" y="694"/>
                  </a:lnTo>
                  <a:lnTo>
                    <a:pt x="1738" y="695"/>
                  </a:lnTo>
                  <a:lnTo>
                    <a:pt x="1738" y="696"/>
                  </a:lnTo>
                  <a:lnTo>
                    <a:pt x="1740" y="696"/>
                  </a:lnTo>
                  <a:lnTo>
                    <a:pt x="1748" y="701"/>
                  </a:lnTo>
                  <a:lnTo>
                    <a:pt x="1748" y="702"/>
                  </a:lnTo>
                  <a:lnTo>
                    <a:pt x="1749" y="702"/>
                  </a:lnTo>
                  <a:lnTo>
                    <a:pt x="1749" y="702"/>
                  </a:lnTo>
                  <a:lnTo>
                    <a:pt x="1750" y="703"/>
                  </a:lnTo>
                  <a:lnTo>
                    <a:pt x="1750" y="702"/>
                  </a:lnTo>
                  <a:lnTo>
                    <a:pt x="1752" y="702"/>
                  </a:lnTo>
                  <a:lnTo>
                    <a:pt x="1752" y="702"/>
                  </a:lnTo>
                  <a:lnTo>
                    <a:pt x="1752" y="702"/>
                  </a:lnTo>
                  <a:lnTo>
                    <a:pt x="1753" y="702"/>
                  </a:lnTo>
                  <a:lnTo>
                    <a:pt x="1753" y="703"/>
                  </a:lnTo>
                  <a:lnTo>
                    <a:pt x="1755" y="703"/>
                  </a:lnTo>
                  <a:lnTo>
                    <a:pt x="1755" y="703"/>
                  </a:lnTo>
                  <a:lnTo>
                    <a:pt x="1755" y="702"/>
                  </a:lnTo>
                  <a:lnTo>
                    <a:pt x="1756" y="701"/>
                  </a:lnTo>
                  <a:lnTo>
                    <a:pt x="1756" y="701"/>
                  </a:lnTo>
                  <a:lnTo>
                    <a:pt x="1756" y="699"/>
                  </a:lnTo>
                  <a:lnTo>
                    <a:pt x="1755" y="699"/>
                  </a:lnTo>
                  <a:lnTo>
                    <a:pt x="1755" y="698"/>
                  </a:lnTo>
                  <a:lnTo>
                    <a:pt x="1755" y="698"/>
                  </a:lnTo>
                  <a:lnTo>
                    <a:pt x="1753" y="698"/>
                  </a:lnTo>
                  <a:lnTo>
                    <a:pt x="1753" y="696"/>
                  </a:lnTo>
                  <a:lnTo>
                    <a:pt x="1753" y="695"/>
                  </a:lnTo>
                  <a:lnTo>
                    <a:pt x="1752" y="694"/>
                  </a:lnTo>
                  <a:lnTo>
                    <a:pt x="1742" y="682"/>
                  </a:lnTo>
                  <a:lnTo>
                    <a:pt x="1741" y="679"/>
                  </a:lnTo>
                  <a:lnTo>
                    <a:pt x="1740" y="677"/>
                  </a:lnTo>
                  <a:lnTo>
                    <a:pt x="1741" y="676"/>
                  </a:lnTo>
                  <a:lnTo>
                    <a:pt x="1741" y="675"/>
                  </a:lnTo>
                  <a:lnTo>
                    <a:pt x="1741" y="673"/>
                  </a:lnTo>
                  <a:lnTo>
                    <a:pt x="1741" y="672"/>
                  </a:lnTo>
                  <a:lnTo>
                    <a:pt x="1741" y="672"/>
                  </a:lnTo>
                  <a:lnTo>
                    <a:pt x="1740" y="672"/>
                  </a:lnTo>
                  <a:lnTo>
                    <a:pt x="1740" y="671"/>
                  </a:lnTo>
                  <a:lnTo>
                    <a:pt x="1740" y="669"/>
                  </a:lnTo>
                  <a:lnTo>
                    <a:pt x="1740" y="668"/>
                  </a:lnTo>
                  <a:lnTo>
                    <a:pt x="1740" y="667"/>
                  </a:lnTo>
                  <a:lnTo>
                    <a:pt x="1741" y="665"/>
                  </a:lnTo>
                  <a:lnTo>
                    <a:pt x="1741" y="665"/>
                  </a:lnTo>
                  <a:lnTo>
                    <a:pt x="1744" y="664"/>
                  </a:lnTo>
                  <a:lnTo>
                    <a:pt x="1745" y="663"/>
                  </a:lnTo>
                  <a:lnTo>
                    <a:pt x="1748" y="660"/>
                  </a:lnTo>
                  <a:lnTo>
                    <a:pt x="1748" y="660"/>
                  </a:lnTo>
                  <a:lnTo>
                    <a:pt x="1750" y="658"/>
                  </a:lnTo>
                  <a:lnTo>
                    <a:pt x="1750" y="658"/>
                  </a:lnTo>
                  <a:lnTo>
                    <a:pt x="1750" y="658"/>
                  </a:lnTo>
                  <a:lnTo>
                    <a:pt x="1752" y="658"/>
                  </a:lnTo>
                  <a:lnTo>
                    <a:pt x="1752" y="657"/>
                  </a:lnTo>
                  <a:lnTo>
                    <a:pt x="1752" y="657"/>
                  </a:lnTo>
                  <a:lnTo>
                    <a:pt x="1752" y="656"/>
                  </a:lnTo>
                  <a:lnTo>
                    <a:pt x="1753" y="656"/>
                  </a:lnTo>
                  <a:lnTo>
                    <a:pt x="1753" y="656"/>
                  </a:lnTo>
                  <a:lnTo>
                    <a:pt x="1755" y="654"/>
                  </a:lnTo>
                  <a:lnTo>
                    <a:pt x="1755" y="654"/>
                  </a:lnTo>
                  <a:lnTo>
                    <a:pt x="1755" y="654"/>
                  </a:lnTo>
                  <a:lnTo>
                    <a:pt x="1756" y="653"/>
                  </a:lnTo>
                  <a:lnTo>
                    <a:pt x="1759" y="650"/>
                  </a:lnTo>
                  <a:lnTo>
                    <a:pt x="1760" y="650"/>
                  </a:lnTo>
                  <a:lnTo>
                    <a:pt x="1760" y="649"/>
                  </a:lnTo>
                  <a:lnTo>
                    <a:pt x="1761" y="648"/>
                  </a:lnTo>
                  <a:lnTo>
                    <a:pt x="1763" y="648"/>
                  </a:lnTo>
                  <a:lnTo>
                    <a:pt x="1764" y="648"/>
                  </a:lnTo>
                  <a:lnTo>
                    <a:pt x="1764" y="648"/>
                  </a:lnTo>
                  <a:lnTo>
                    <a:pt x="1765" y="648"/>
                  </a:lnTo>
                  <a:lnTo>
                    <a:pt x="1765" y="649"/>
                  </a:lnTo>
                  <a:lnTo>
                    <a:pt x="1765" y="649"/>
                  </a:lnTo>
                  <a:lnTo>
                    <a:pt x="1767" y="649"/>
                  </a:lnTo>
                  <a:lnTo>
                    <a:pt x="1768" y="649"/>
                  </a:lnTo>
                  <a:lnTo>
                    <a:pt x="1768" y="648"/>
                  </a:lnTo>
                  <a:lnTo>
                    <a:pt x="1768" y="648"/>
                  </a:lnTo>
                  <a:lnTo>
                    <a:pt x="1768" y="646"/>
                  </a:lnTo>
                  <a:lnTo>
                    <a:pt x="1768" y="645"/>
                  </a:lnTo>
                  <a:lnTo>
                    <a:pt x="1769" y="642"/>
                  </a:lnTo>
                  <a:lnTo>
                    <a:pt x="1769" y="642"/>
                  </a:lnTo>
                  <a:lnTo>
                    <a:pt x="1769" y="639"/>
                  </a:lnTo>
                  <a:lnTo>
                    <a:pt x="1767" y="637"/>
                  </a:lnTo>
                  <a:lnTo>
                    <a:pt x="1765" y="635"/>
                  </a:lnTo>
                  <a:lnTo>
                    <a:pt x="1765" y="633"/>
                  </a:lnTo>
                  <a:lnTo>
                    <a:pt x="1768" y="629"/>
                  </a:lnTo>
                  <a:lnTo>
                    <a:pt x="1767" y="627"/>
                  </a:lnTo>
                  <a:lnTo>
                    <a:pt x="1765" y="626"/>
                  </a:lnTo>
                  <a:lnTo>
                    <a:pt x="1761" y="623"/>
                  </a:lnTo>
                  <a:lnTo>
                    <a:pt x="1761" y="622"/>
                  </a:lnTo>
                  <a:lnTo>
                    <a:pt x="1760" y="620"/>
                  </a:lnTo>
                  <a:lnTo>
                    <a:pt x="1760" y="620"/>
                  </a:lnTo>
                  <a:lnTo>
                    <a:pt x="1760" y="620"/>
                  </a:lnTo>
                  <a:lnTo>
                    <a:pt x="1759" y="620"/>
                  </a:lnTo>
                  <a:lnTo>
                    <a:pt x="1755" y="616"/>
                  </a:lnTo>
                  <a:lnTo>
                    <a:pt x="1752" y="616"/>
                  </a:lnTo>
                  <a:lnTo>
                    <a:pt x="1749" y="618"/>
                  </a:lnTo>
                  <a:lnTo>
                    <a:pt x="1748" y="619"/>
                  </a:lnTo>
                  <a:lnTo>
                    <a:pt x="1745" y="619"/>
                  </a:lnTo>
                  <a:lnTo>
                    <a:pt x="1744" y="619"/>
                  </a:lnTo>
                  <a:lnTo>
                    <a:pt x="1741" y="618"/>
                  </a:lnTo>
                  <a:lnTo>
                    <a:pt x="1741" y="612"/>
                  </a:lnTo>
                  <a:lnTo>
                    <a:pt x="1738" y="609"/>
                  </a:lnTo>
                  <a:lnTo>
                    <a:pt x="1734" y="607"/>
                  </a:lnTo>
                  <a:lnTo>
                    <a:pt x="1730" y="601"/>
                  </a:lnTo>
                  <a:lnTo>
                    <a:pt x="1725" y="600"/>
                  </a:lnTo>
                  <a:lnTo>
                    <a:pt x="1721" y="601"/>
                  </a:lnTo>
                  <a:lnTo>
                    <a:pt x="1719" y="605"/>
                  </a:lnTo>
                  <a:lnTo>
                    <a:pt x="1718" y="608"/>
                  </a:lnTo>
                  <a:lnTo>
                    <a:pt x="1718" y="612"/>
                  </a:lnTo>
                  <a:lnTo>
                    <a:pt x="1716" y="612"/>
                  </a:lnTo>
                  <a:lnTo>
                    <a:pt x="1715" y="608"/>
                  </a:lnTo>
                  <a:lnTo>
                    <a:pt x="1712" y="607"/>
                  </a:lnTo>
                  <a:lnTo>
                    <a:pt x="1715" y="603"/>
                  </a:lnTo>
                  <a:lnTo>
                    <a:pt x="1714" y="600"/>
                  </a:lnTo>
                  <a:lnTo>
                    <a:pt x="1718" y="597"/>
                  </a:lnTo>
                  <a:lnTo>
                    <a:pt x="1723" y="593"/>
                  </a:lnTo>
                  <a:lnTo>
                    <a:pt x="1723" y="590"/>
                  </a:lnTo>
                  <a:lnTo>
                    <a:pt x="1722" y="586"/>
                  </a:lnTo>
                  <a:lnTo>
                    <a:pt x="1719" y="582"/>
                  </a:lnTo>
                  <a:lnTo>
                    <a:pt x="1718" y="581"/>
                  </a:lnTo>
                  <a:lnTo>
                    <a:pt x="1718" y="578"/>
                  </a:lnTo>
                  <a:lnTo>
                    <a:pt x="1716" y="577"/>
                  </a:lnTo>
                  <a:lnTo>
                    <a:pt x="1716" y="575"/>
                  </a:lnTo>
                  <a:lnTo>
                    <a:pt x="1715" y="575"/>
                  </a:lnTo>
                  <a:lnTo>
                    <a:pt x="1715" y="575"/>
                  </a:lnTo>
                  <a:lnTo>
                    <a:pt x="1714" y="574"/>
                  </a:lnTo>
                  <a:lnTo>
                    <a:pt x="1715" y="574"/>
                  </a:lnTo>
                  <a:lnTo>
                    <a:pt x="1710" y="571"/>
                  </a:lnTo>
                  <a:lnTo>
                    <a:pt x="1708" y="567"/>
                  </a:lnTo>
                  <a:lnTo>
                    <a:pt x="1704" y="569"/>
                  </a:lnTo>
                  <a:lnTo>
                    <a:pt x="1699" y="571"/>
                  </a:lnTo>
                  <a:lnTo>
                    <a:pt x="1697" y="566"/>
                  </a:lnTo>
                  <a:lnTo>
                    <a:pt x="1699" y="565"/>
                  </a:lnTo>
                  <a:lnTo>
                    <a:pt x="1699" y="565"/>
                  </a:lnTo>
                  <a:lnTo>
                    <a:pt x="1700" y="563"/>
                  </a:lnTo>
                  <a:lnTo>
                    <a:pt x="1707" y="562"/>
                  </a:lnTo>
                  <a:lnTo>
                    <a:pt x="1707" y="562"/>
                  </a:lnTo>
                  <a:lnTo>
                    <a:pt x="1708" y="559"/>
                  </a:lnTo>
                  <a:lnTo>
                    <a:pt x="1710" y="556"/>
                  </a:lnTo>
                  <a:lnTo>
                    <a:pt x="1710" y="556"/>
                  </a:lnTo>
                  <a:lnTo>
                    <a:pt x="1708" y="555"/>
                  </a:lnTo>
                  <a:lnTo>
                    <a:pt x="1707" y="555"/>
                  </a:lnTo>
                  <a:lnTo>
                    <a:pt x="1707" y="555"/>
                  </a:lnTo>
                  <a:lnTo>
                    <a:pt x="1706" y="555"/>
                  </a:lnTo>
                  <a:lnTo>
                    <a:pt x="1703" y="556"/>
                  </a:lnTo>
                  <a:lnTo>
                    <a:pt x="1701" y="556"/>
                  </a:lnTo>
                  <a:lnTo>
                    <a:pt x="1700" y="556"/>
                  </a:lnTo>
                  <a:lnTo>
                    <a:pt x="1697" y="554"/>
                  </a:lnTo>
                  <a:lnTo>
                    <a:pt x="1697" y="552"/>
                  </a:lnTo>
                  <a:lnTo>
                    <a:pt x="1696" y="550"/>
                  </a:lnTo>
                  <a:lnTo>
                    <a:pt x="1696" y="548"/>
                  </a:lnTo>
                  <a:lnTo>
                    <a:pt x="1692" y="548"/>
                  </a:lnTo>
                  <a:lnTo>
                    <a:pt x="1688" y="548"/>
                  </a:lnTo>
                  <a:lnTo>
                    <a:pt x="1684" y="550"/>
                  </a:lnTo>
                  <a:lnTo>
                    <a:pt x="1678" y="551"/>
                  </a:lnTo>
                  <a:lnTo>
                    <a:pt x="1674" y="550"/>
                  </a:lnTo>
                  <a:lnTo>
                    <a:pt x="1673" y="550"/>
                  </a:lnTo>
                  <a:lnTo>
                    <a:pt x="1672" y="550"/>
                  </a:lnTo>
                  <a:lnTo>
                    <a:pt x="1672" y="555"/>
                  </a:lnTo>
                  <a:lnTo>
                    <a:pt x="1670" y="559"/>
                  </a:lnTo>
                  <a:lnTo>
                    <a:pt x="1666" y="558"/>
                  </a:lnTo>
                  <a:lnTo>
                    <a:pt x="1662" y="556"/>
                  </a:lnTo>
                  <a:lnTo>
                    <a:pt x="1662" y="556"/>
                  </a:lnTo>
                  <a:lnTo>
                    <a:pt x="1661" y="556"/>
                  </a:lnTo>
                  <a:lnTo>
                    <a:pt x="1661" y="556"/>
                  </a:lnTo>
                  <a:lnTo>
                    <a:pt x="1661" y="558"/>
                  </a:lnTo>
                  <a:lnTo>
                    <a:pt x="1659" y="558"/>
                  </a:lnTo>
                  <a:lnTo>
                    <a:pt x="1659" y="559"/>
                  </a:lnTo>
                  <a:lnTo>
                    <a:pt x="1659" y="559"/>
                  </a:lnTo>
                  <a:lnTo>
                    <a:pt x="1658" y="559"/>
                  </a:lnTo>
                  <a:lnTo>
                    <a:pt x="1658" y="561"/>
                  </a:lnTo>
                  <a:lnTo>
                    <a:pt x="1658" y="562"/>
                  </a:lnTo>
                  <a:lnTo>
                    <a:pt x="1658" y="565"/>
                  </a:lnTo>
                  <a:lnTo>
                    <a:pt x="1658" y="565"/>
                  </a:lnTo>
                  <a:lnTo>
                    <a:pt x="1655" y="565"/>
                  </a:lnTo>
                  <a:lnTo>
                    <a:pt x="1655" y="565"/>
                  </a:lnTo>
                  <a:lnTo>
                    <a:pt x="1654" y="563"/>
                  </a:lnTo>
                  <a:lnTo>
                    <a:pt x="1654" y="561"/>
                  </a:lnTo>
                  <a:lnTo>
                    <a:pt x="1653" y="562"/>
                  </a:lnTo>
                  <a:lnTo>
                    <a:pt x="1651" y="565"/>
                  </a:lnTo>
                  <a:lnTo>
                    <a:pt x="1648" y="565"/>
                  </a:lnTo>
                  <a:lnTo>
                    <a:pt x="1646" y="565"/>
                  </a:lnTo>
                  <a:lnTo>
                    <a:pt x="1643" y="566"/>
                  </a:lnTo>
                  <a:lnTo>
                    <a:pt x="1643" y="570"/>
                  </a:lnTo>
                  <a:lnTo>
                    <a:pt x="1640" y="570"/>
                  </a:lnTo>
                  <a:lnTo>
                    <a:pt x="1640" y="569"/>
                  </a:lnTo>
                  <a:lnTo>
                    <a:pt x="1639" y="569"/>
                  </a:lnTo>
                  <a:lnTo>
                    <a:pt x="1639" y="567"/>
                  </a:lnTo>
                  <a:lnTo>
                    <a:pt x="1639" y="567"/>
                  </a:lnTo>
                  <a:lnTo>
                    <a:pt x="1639" y="567"/>
                  </a:lnTo>
                  <a:lnTo>
                    <a:pt x="1638" y="567"/>
                  </a:lnTo>
                  <a:lnTo>
                    <a:pt x="1633" y="566"/>
                  </a:lnTo>
                  <a:lnTo>
                    <a:pt x="1632" y="566"/>
                  </a:lnTo>
                  <a:lnTo>
                    <a:pt x="1629" y="563"/>
                  </a:lnTo>
                  <a:lnTo>
                    <a:pt x="1625" y="563"/>
                  </a:lnTo>
                  <a:lnTo>
                    <a:pt x="1625" y="563"/>
                  </a:lnTo>
                  <a:lnTo>
                    <a:pt x="1624" y="562"/>
                  </a:lnTo>
                  <a:lnTo>
                    <a:pt x="1624" y="563"/>
                  </a:lnTo>
                  <a:lnTo>
                    <a:pt x="1625" y="565"/>
                  </a:lnTo>
                  <a:lnTo>
                    <a:pt x="1625" y="565"/>
                  </a:lnTo>
                  <a:lnTo>
                    <a:pt x="1624" y="565"/>
                  </a:lnTo>
                  <a:lnTo>
                    <a:pt x="1620" y="563"/>
                  </a:lnTo>
                  <a:lnTo>
                    <a:pt x="1617" y="562"/>
                  </a:lnTo>
                  <a:lnTo>
                    <a:pt x="1616" y="562"/>
                  </a:lnTo>
                  <a:lnTo>
                    <a:pt x="1614" y="562"/>
                  </a:lnTo>
                  <a:lnTo>
                    <a:pt x="1613" y="562"/>
                  </a:lnTo>
                  <a:lnTo>
                    <a:pt x="1612" y="562"/>
                  </a:lnTo>
                  <a:lnTo>
                    <a:pt x="1613" y="559"/>
                  </a:lnTo>
                  <a:lnTo>
                    <a:pt x="1612" y="558"/>
                  </a:lnTo>
                  <a:lnTo>
                    <a:pt x="1609" y="554"/>
                  </a:lnTo>
                  <a:lnTo>
                    <a:pt x="1606" y="552"/>
                  </a:lnTo>
                  <a:lnTo>
                    <a:pt x="1604" y="552"/>
                  </a:lnTo>
                  <a:lnTo>
                    <a:pt x="1602" y="552"/>
                  </a:lnTo>
                  <a:lnTo>
                    <a:pt x="1601" y="552"/>
                  </a:lnTo>
                  <a:lnTo>
                    <a:pt x="1598" y="558"/>
                  </a:lnTo>
                  <a:lnTo>
                    <a:pt x="1597" y="558"/>
                  </a:lnTo>
                  <a:lnTo>
                    <a:pt x="1597" y="559"/>
                  </a:lnTo>
                  <a:lnTo>
                    <a:pt x="1595" y="559"/>
                  </a:lnTo>
                  <a:lnTo>
                    <a:pt x="1591" y="559"/>
                  </a:lnTo>
                  <a:lnTo>
                    <a:pt x="1590" y="559"/>
                  </a:lnTo>
                  <a:lnTo>
                    <a:pt x="1589" y="561"/>
                  </a:lnTo>
                  <a:lnTo>
                    <a:pt x="1589" y="561"/>
                  </a:lnTo>
                  <a:lnTo>
                    <a:pt x="1587" y="563"/>
                  </a:lnTo>
                  <a:lnTo>
                    <a:pt x="1586" y="563"/>
                  </a:lnTo>
                  <a:lnTo>
                    <a:pt x="1586" y="563"/>
                  </a:lnTo>
                  <a:lnTo>
                    <a:pt x="1583" y="563"/>
                  </a:lnTo>
                  <a:lnTo>
                    <a:pt x="1582" y="567"/>
                  </a:lnTo>
                  <a:lnTo>
                    <a:pt x="1585" y="570"/>
                  </a:lnTo>
                  <a:lnTo>
                    <a:pt x="1587" y="571"/>
                  </a:lnTo>
                  <a:lnTo>
                    <a:pt x="1583" y="575"/>
                  </a:lnTo>
                  <a:lnTo>
                    <a:pt x="1580" y="578"/>
                  </a:lnTo>
                  <a:lnTo>
                    <a:pt x="1576" y="578"/>
                  </a:lnTo>
                  <a:lnTo>
                    <a:pt x="1574" y="581"/>
                  </a:lnTo>
                  <a:lnTo>
                    <a:pt x="1571" y="581"/>
                  </a:lnTo>
                  <a:lnTo>
                    <a:pt x="1568" y="582"/>
                  </a:lnTo>
                  <a:lnTo>
                    <a:pt x="1567" y="584"/>
                  </a:lnTo>
                  <a:lnTo>
                    <a:pt x="1565" y="584"/>
                  </a:lnTo>
                  <a:lnTo>
                    <a:pt x="1564" y="585"/>
                  </a:lnTo>
                  <a:lnTo>
                    <a:pt x="1564" y="585"/>
                  </a:lnTo>
                  <a:lnTo>
                    <a:pt x="1563" y="585"/>
                  </a:lnTo>
                  <a:lnTo>
                    <a:pt x="1561" y="585"/>
                  </a:lnTo>
                  <a:lnTo>
                    <a:pt x="1560" y="585"/>
                  </a:lnTo>
                  <a:lnTo>
                    <a:pt x="1560" y="586"/>
                  </a:lnTo>
                  <a:lnTo>
                    <a:pt x="1560" y="586"/>
                  </a:lnTo>
                  <a:lnTo>
                    <a:pt x="1560" y="586"/>
                  </a:lnTo>
                  <a:lnTo>
                    <a:pt x="1560" y="588"/>
                  </a:lnTo>
                  <a:lnTo>
                    <a:pt x="1560" y="588"/>
                  </a:lnTo>
                  <a:lnTo>
                    <a:pt x="1559" y="588"/>
                  </a:lnTo>
                  <a:lnTo>
                    <a:pt x="1559" y="588"/>
                  </a:lnTo>
                  <a:lnTo>
                    <a:pt x="1559" y="588"/>
                  </a:lnTo>
                  <a:lnTo>
                    <a:pt x="1557" y="589"/>
                  </a:lnTo>
                  <a:lnTo>
                    <a:pt x="1555" y="590"/>
                  </a:lnTo>
                  <a:lnTo>
                    <a:pt x="1553" y="590"/>
                  </a:lnTo>
                  <a:lnTo>
                    <a:pt x="1549" y="595"/>
                  </a:lnTo>
                  <a:lnTo>
                    <a:pt x="1548" y="595"/>
                  </a:lnTo>
                  <a:lnTo>
                    <a:pt x="1548" y="595"/>
                  </a:lnTo>
                  <a:lnTo>
                    <a:pt x="1546" y="593"/>
                  </a:lnTo>
                  <a:lnTo>
                    <a:pt x="1545" y="595"/>
                  </a:lnTo>
                  <a:lnTo>
                    <a:pt x="1544" y="596"/>
                  </a:lnTo>
                  <a:lnTo>
                    <a:pt x="1544" y="596"/>
                  </a:lnTo>
                  <a:lnTo>
                    <a:pt x="1542" y="596"/>
                  </a:lnTo>
                  <a:lnTo>
                    <a:pt x="1538" y="596"/>
                  </a:lnTo>
                  <a:lnTo>
                    <a:pt x="1533" y="596"/>
                  </a:lnTo>
                  <a:lnTo>
                    <a:pt x="1527" y="599"/>
                  </a:lnTo>
                  <a:lnTo>
                    <a:pt x="1525" y="600"/>
                  </a:lnTo>
                  <a:lnTo>
                    <a:pt x="1522" y="603"/>
                  </a:lnTo>
                  <a:lnTo>
                    <a:pt x="1519" y="604"/>
                  </a:lnTo>
                  <a:lnTo>
                    <a:pt x="1516" y="607"/>
                  </a:lnTo>
                  <a:lnTo>
                    <a:pt x="1515" y="608"/>
                  </a:lnTo>
                  <a:lnTo>
                    <a:pt x="1515" y="609"/>
                  </a:lnTo>
                  <a:lnTo>
                    <a:pt x="1514" y="612"/>
                  </a:lnTo>
                  <a:lnTo>
                    <a:pt x="1512" y="615"/>
                  </a:lnTo>
                  <a:lnTo>
                    <a:pt x="1511" y="616"/>
                  </a:lnTo>
                  <a:lnTo>
                    <a:pt x="1506" y="620"/>
                  </a:lnTo>
                  <a:lnTo>
                    <a:pt x="1504" y="622"/>
                  </a:lnTo>
                  <a:lnTo>
                    <a:pt x="1503" y="623"/>
                  </a:lnTo>
                  <a:lnTo>
                    <a:pt x="1500" y="624"/>
                  </a:lnTo>
                  <a:lnTo>
                    <a:pt x="1500" y="624"/>
                  </a:lnTo>
                  <a:lnTo>
                    <a:pt x="1499" y="626"/>
                  </a:lnTo>
                  <a:lnTo>
                    <a:pt x="1497" y="627"/>
                  </a:lnTo>
                  <a:lnTo>
                    <a:pt x="1496" y="629"/>
                  </a:lnTo>
                  <a:lnTo>
                    <a:pt x="1495" y="629"/>
                  </a:lnTo>
                  <a:lnTo>
                    <a:pt x="1495" y="630"/>
                  </a:lnTo>
                  <a:lnTo>
                    <a:pt x="1493" y="630"/>
                  </a:lnTo>
                  <a:lnTo>
                    <a:pt x="1492" y="630"/>
                  </a:lnTo>
                  <a:lnTo>
                    <a:pt x="1492" y="629"/>
                  </a:lnTo>
                  <a:lnTo>
                    <a:pt x="1492" y="629"/>
                  </a:lnTo>
                  <a:lnTo>
                    <a:pt x="1492" y="629"/>
                  </a:lnTo>
                  <a:lnTo>
                    <a:pt x="1492" y="629"/>
                  </a:lnTo>
                  <a:lnTo>
                    <a:pt x="1488" y="631"/>
                  </a:lnTo>
                  <a:lnTo>
                    <a:pt x="1487" y="633"/>
                  </a:lnTo>
                  <a:lnTo>
                    <a:pt x="1484" y="634"/>
                  </a:lnTo>
                  <a:lnTo>
                    <a:pt x="1484" y="637"/>
                  </a:lnTo>
                  <a:lnTo>
                    <a:pt x="1484" y="638"/>
                  </a:lnTo>
                  <a:lnTo>
                    <a:pt x="1484" y="638"/>
                  </a:lnTo>
                  <a:lnTo>
                    <a:pt x="1487" y="638"/>
                  </a:lnTo>
                  <a:lnTo>
                    <a:pt x="1488" y="639"/>
                  </a:lnTo>
                  <a:lnTo>
                    <a:pt x="1488" y="639"/>
                  </a:lnTo>
                  <a:lnTo>
                    <a:pt x="1487" y="642"/>
                  </a:lnTo>
                  <a:lnTo>
                    <a:pt x="1487" y="642"/>
                  </a:lnTo>
                  <a:lnTo>
                    <a:pt x="1487" y="642"/>
                  </a:lnTo>
                  <a:lnTo>
                    <a:pt x="1487" y="643"/>
                  </a:lnTo>
                  <a:lnTo>
                    <a:pt x="1485" y="645"/>
                  </a:lnTo>
                  <a:lnTo>
                    <a:pt x="1482" y="648"/>
                  </a:lnTo>
                  <a:lnTo>
                    <a:pt x="1481" y="648"/>
                  </a:lnTo>
                  <a:lnTo>
                    <a:pt x="1480" y="648"/>
                  </a:lnTo>
                  <a:lnTo>
                    <a:pt x="1478" y="649"/>
                  </a:lnTo>
                  <a:lnTo>
                    <a:pt x="1477" y="650"/>
                  </a:lnTo>
                  <a:lnTo>
                    <a:pt x="1477" y="650"/>
                  </a:lnTo>
                  <a:lnTo>
                    <a:pt x="1473" y="652"/>
                  </a:lnTo>
                  <a:lnTo>
                    <a:pt x="1472" y="653"/>
                  </a:lnTo>
                  <a:lnTo>
                    <a:pt x="1470" y="653"/>
                  </a:lnTo>
                  <a:lnTo>
                    <a:pt x="1470" y="653"/>
                  </a:lnTo>
                  <a:lnTo>
                    <a:pt x="1469" y="652"/>
                  </a:lnTo>
                  <a:lnTo>
                    <a:pt x="1469" y="652"/>
                  </a:lnTo>
                  <a:lnTo>
                    <a:pt x="1468" y="652"/>
                  </a:lnTo>
                  <a:lnTo>
                    <a:pt x="1468" y="653"/>
                  </a:lnTo>
                  <a:lnTo>
                    <a:pt x="1468" y="654"/>
                  </a:lnTo>
                  <a:lnTo>
                    <a:pt x="1466" y="654"/>
                  </a:lnTo>
                  <a:lnTo>
                    <a:pt x="1465" y="654"/>
                  </a:lnTo>
                  <a:lnTo>
                    <a:pt x="1465" y="653"/>
                  </a:lnTo>
                  <a:lnTo>
                    <a:pt x="1465" y="653"/>
                  </a:lnTo>
                  <a:lnTo>
                    <a:pt x="1463" y="654"/>
                  </a:lnTo>
                  <a:lnTo>
                    <a:pt x="1463" y="656"/>
                  </a:lnTo>
                  <a:lnTo>
                    <a:pt x="1462" y="656"/>
                  </a:lnTo>
                  <a:lnTo>
                    <a:pt x="1462" y="654"/>
                  </a:lnTo>
                  <a:lnTo>
                    <a:pt x="1461" y="652"/>
                  </a:lnTo>
                  <a:lnTo>
                    <a:pt x="1459" y="650"/>
                  </a:lnTo>
                  <a:lnTo>
                    <a:pt x="1459" y="650"/>
                  </a:lnTo>
                  <a:lnTo>
                    <a:pt x="1459" y="652"/>
                  </a:lnTo>
                  <a:lnTo>
                    <a:pt x="1459" y="652"/>
                  </a:lnTo>
                  <a:lnTo>
                    <a:pt x="1459" y="653"/>
                  </a:lnTo>
                  <a:lnTo>
                    <a:pt x="1459" y="653"/>
                  </a:lnTo>
                  <a:lnTo>
                    <a:pt x="1459" y="654"/>
                  </a:lnTo>
                  <a:lnTo>
                    <a:pt x="1458" y="654"/>
                  </a:lnTo>
                  <a:lnTo>
                    <a:pt x="1458" y="654"/>
                  </a:lnTo>
                  <a:lnTo>
                    <a:pt x="1453" y="654"/>
                  </a:lnTo>
                  <a:lnTo>
                    <a:pt x="1451" y="654"/>
                  </a:lnTo>
                  <a:lnTo>
                    <a:pt x="1448" y="656"/>
                  </a:lnTo>
                  <a:lnTo>
                    <a:pt x="1446" y="658"/>
                  </a:lnTo>
                  <a:lnTo>
                    <a:pt x="1443" y="660"/>
                  </a:lnTo>
                  <a:lnTo>
                    <a:pt x="1442" y="660"/>
                  </a:lnTo>
                  <a:lnTo>
                    <a:pt x="1439" y="660"/>
                  </a:lnTo>
                  <a:lnTo>
                    <a:pt x="1436" y="660"/>
                  </a:lnTo>
                  <a:lnTo>
                    <a:pt x="1436" y="660"/>
                  </a:lnTo>
                  <a:lnTo>
                    <a:pt x="1434" y="658"/>
                  </a:lnTo>
                  <a:lnTo>
                    <a:pt x="1431" y="657"/>
                  </a:lnTo>
                  <a:lnTo>
                    <a:pt x="1423" y="657"/>
                  </a:lnTo>
                  <a:lnTo>
                    <a:pt x="1423" y="660"/>
                  </a:lnTo>
                  <a:lnTo>
                    <a:pt x="1420" y="664"/>
                  </a:lnTo>
                  <a:lnTo>
                    <a:pt x="1419" y="667"/>
                  </a:lnTo>
                  <a:lnTo>
                    <a:pt x="1420" y="672"/>
                  </a:lnTo>
                  <a:lnTo>
                    <a:pt x="1421" y="673"/>
                  </a:lnTo>
                  <a:lnTo>
                    <a:pt x="1423" y="675"/>
                  </a:lnTo>
                  <a:lnTo>
                    <a:pt x="1423" y="675"/>
                  </a:lnTo>
                  <a:lnTo>
                    <a:pt x="1424" y="676"/>
                  </a:lnTo>
                  <a:lnTo>
                    <a:pt x="1425" y="677"/>
                  </a:lnTo>
                  <a:lnTo>
                    <a:pt x="1427" y="677"/>
                  </a:lnTo>
                  <a:lnTo>
                    <a:pt x="1428" y="677"/>
                  </a:lnTo>
                  <a:lnTo>
                    <a:pt x="1429" y="679"/>
                  </a:lnTo>
                  <a:lnTo>
                    <a:pt x="1429" y="680"/>
                  </a:lnTo>
                  <a:lnTo>
                    <a:pt x="1429" y="680"/>
                  </a:lnTo>
                  <a:lnTo>
                    <a:pt x="1432" y="680"/>
                  </a:lnTo>
                  <a:lnTo>
                    <a:pt x="1436" y="679"/>
                  </a:lnTo>
                  <a:lnTo>
                    <a:pt x="1438" y="679"/>
                  </a:lnTo>
                  <a:lnTo>
                    <a:pt x="1440" y="679"/>
                  </a:lnTo>
                  <a:lnTo>
                    <a:pt x="1440" y="679"/>
                  </a:lnTo>
                  <a:lnTo>
                    <a:pt x="1443" y="677"/>
                  </a:lnTo>
                  <a:lnTo>
                    <a:pt x="1443" y="677"/>
                  </a:lnTo>
                  <a:lnTo>
                    <a:pt x="1444" y="679"/>
                  </a:lnTo>
                  <a:lnTo>
                    <a:pt x="1450" y="688"/>
                  </a:lnTo>
                  <a:lnTo>
                    <a:pt x="1450" y="688"/>
                  </a:lnTo>
                  <a:lnTo>
                    <a:pt x="1450" y="690"/>
                  </a:lnTo>
                  <a:lnTo>
                    <a:pt x="1448" y="691"/>
                  </a:lnTo>
                  <a:lnTo>
                    <a:pt x="1447" y="692"/>
                  </a:lnTo>
                  <a:lnTo>
                    <a:pt x="1447" y="694"/>
                  </a:lnTo>
                  <a:lnTo>
                    <a:pt x="1447" y="695"/>
                  </a:lnTo>
                  <a:lnTo>
                    <a:pt x="1447" y="695"/>
                  </a:lnTo>
                  <a:lnTo>
                    <a:pt x="1446" y="695"/>
                  </a:lnTo>
                  <a:lnTo>
                    <a:pt x="1446" y="696"/>
                  </a:lnTo>
                  <a:lnTo>
                    <a:pt x="1446" y="696"/>
                  </a:lnTo>
                  <a:lnTo>
                    <a:pt x="1444" y="696"/>
                  </a:lnTo>
                  <a:lnTo>
                    <a:pt x="1444" y="698"/>
                  </a:lnTo>
                  <a:lnTo>
                    <a:pt x="1444" y="699"/>
                  </a:lnTo>
                  <a:lnTo>
                    <a:pt x="1444" y="701"/>
                  </a:lnTo>
                  <a:lnTo>
                    <a:pt x="1444" y="702"/>
                  </a:lnTo>
                  <a:lnTo>
                    <a:pt x="1444" y="703"/>
                  </a:lnTo>
                  <a:lnTo>
                    <a:pt x="1448" y="706"/>
                  </a:lnTo>
                  <a:lnTo>
                    <a:pt x="1448" y="709"/>
                  </a:lnTo>
                  <a:lnTo>
                    <a:pt x="1448" y="709"/>
                  </a:lnTo>
                  <a:lnTo>
                    <a:pt x="1450" y="713"/>
                  </a:lnTo>
                  <a:lnTo>
                    <a:pt x="1450" y="714"/>
                  </a:lnTo>
                  <a:lnTo>
                    <a:pt x="1450" y="716"/>
                  </a:lnTo>
                  <a:lnTo>
                    <a:pt x="1447" y="718"/>
                  </a:lnTo>
                  <a:lnTo>
                    <a:pt x="1443" y="718"/>
                  </a:lnTo>
                  <a:lnTo>
                    <a:pt x="1442" y="718"/>
                  </a:lnTo>
                  <a:lnTo>
                    <a:pt x="1440" y="717"/>
                  </a:lnTo>
                  <a:lnTo>
                    <a:pt x="1439" y="716"/>
                  </a:lnTo>
                  <a:lnTo>
                    <a:pt x="1439" y="717"/>
                  </a:lnTo>
                  <a:lnTo>
                    <a:pt x="1439" y="717"/>
                  </a:lnTo>
                  <a:lnTo>
                    <a:pt x="1439" y="718"/>
                  </a:lnTo>
                  <a:lnTo>
                    <a:pt x="1438" y="718"/>
                  </a:lnTo>
                  <a:lnTo>
                    <a:pt x="1438" y="720"/>
                  </a:lnTo>
                  <a:lnTo>
                    <a:pt x="1438" y="721"/>
                  </a:lnTo>
                  <a:lnTo>
                    <a:pt x="1438" y="721"/>
                  </a:lnTo>
                  <a:lnTo>
                    <a:pt x="1436" y="721"/>
                  </a:lnTo>
                  <a:lnTo>
                    <a:pt x="1436" y="721"/>
                  </a:lnTo>
                  <a:lnTo>
                    <a:pt x="1436" y="720"/>
                  </a:lnTo>
                  <a:lnTo>
                    <a:pt x="1435" y="718"/>
                  </a:lnTo>
                  <a:lnTo>
                    <a:pt x="1435" y="718"/>
                  </a:lnTo>
                  <a:lnTo>
                    <a:pt x="1432" y="718"/>
                  </a:lnTo>
                  <a:lnTo>
                    <a:pt x="1428" y="721"/>
                  </a:lnTo>
                  <a:lnTo>
                    <a:pt x="1427" y="721"/>
                  </a:lnTo>
                  <a:lnTo>
                    <a:pt x="1424" y="722"/>
                  </a:lnTo>
                  <a:lnTo>
                    <a:pt x="1423" y="722"/>
                  </a:lnTo>
                  <a:lnTo>
                    <a:pt x="1420" y="721"/>
                  </a:lnTo>
                  <a:lnTo>
                    <a:pt x="1419" y="721"/>
                  </a:lnTo>
                  <a:lnTo>
                    <a:pt x="1417" y="722"/>
                  </a:lnTo>
                  <a:lnTo>
                    <a:pt x="1416" y="722"/>
                  </a:lnTo>
                  <a:lnTo>
                    <a:pt x="1414" y="721"/>
                  </a:lnTo>
                  <a:lnTo>
                    <a:pt x="1413" y="718"/>
                  </a:lnTo>
                  <a:lnTo>
                    <a:pt x="1413" y="717"/>
                  </a:lnTo>
                  <a:lnTo>
                    <a:pt x="1412" y="717"/>
                  </a:lnTo>
                  <a:lnTo>
                    <a:pt x="1410" y="717"/>
                  </a:lnTo>
                  <a:lnTo>
                    <a:pt x="1409" y="717"/>
                  </a:lnTo>
                  <a:lnTo>
                    <a:pt x="1408" y="718"/>
                  </a:lnTo>
                  <a:lnTo>
                    <a:pt x="1408" y="720"/>
                  </a:lnTo>
                  <a:lnTo>
                    <a:pt x="1406" y="720"/>
                  </a:lnTo>
                  <a:lnTo>
                    <a:pt x="1406" y="721"/>
                  </a:lnTo>
                  <a:lnTo>
                    <a:pt x="1405" y="722"/>
                  </a:lnTo>
                  <a:lnTo>
                    <a:pt x="1404" y="722"/>
                  </a:lnTo>
                  <a:lnTo>
                    <a:pt x="1404" y="724"/>
                  </a:lnTo>
                  <a:lnTo>
                    <a:pt x="1402" y="724"/>
                  </a:lnTo>
                  <a:lnTo>
                    <a:pt x="1401" y="724"/>
                  </a:lnTo>
                  <a:lnTo>
                    <a:pt x="1400" y="724"/>
                  </a:lnTo>
                  <a:lnTo>
                    <a:pt x="1398" y="722"/>
                  </a:lnTo>
                  <a:lnTo>
                    <a:pt x="1397" y="722"/>
                  </a:lnTo>
                  <a:lnTo>
                    <a:pt x="1391" y="722"/>
                  </a:lnTo>
                  <a:lnTo>
                    <a:pt x="1390" y="721"/>
                  </a:lnTo>
                  <a:lnTo>
                    <a:pt x="1389" y="721"/>
                  </a:lnTo>
                  <a:lnTo>
                    <a:pt x="1385" y="722"/>
                  </a:lnTo>
                  <a:lnTo>
                    <a:pt x="1385" y="724"/>
                  </a:lnTo>
                  <a:lnTo>
                    <a:pt x="1380" y="724"/>
                  </a:lnTo>
                  <a:lnTo>
                    <a:pt x="1367" y="724"/>
                  </a:lnTo>
                  <a:lnTo>
                    <a:pt x="1359" y="724"/>
                  </a:lnTo>
                  <a:lnTo>
                    <a:pt x="1352" y="720"/>
                  </a:lnTo>
                  <a:lnTo>
                    <a:pt x="1346" y="716"/>
                  </a:lnTo>
                  <a:lnTo>
                    <a:pt x="1345" y="716"/>
                  </a:lnTo>
                  <a:lnTo>
                    <a:pt x="1344" y="716"/>
                  </a:lnTo>
                  <a:lnTo>
                    <a:pt x="1342" y="717"/>
                  </a:lnTo>
                  <a:lnTo>
                    <a:pt x="1342" y="717"/>
                  </a:lnTo>
                  <a:lnTo>
                    <a:pt x="1341" y="718"/>
                  </a:lnTo>
                  <a:lnTo>
                    <a:pt x="1340" y="718"/>
                  </a:lnTo>
                  <a:lnTo>
                    <a:pt x="1337" y="718"/>
                  </a:lnTo>
                  <a:lnTo>
                    <a:pt x="1337" y="718"/>
                  </a:lnTo>
                  <a:lnTo>
                    <a:pt x="1334" y="720"/>
                  </a:lnTo>
                  <a:lnTo>
                    <a:pt x="1333" y="724"/>
                  </a:lnTo>
                  <a:lnTo>
                    <a:pt x="1332" y="725"/>
                  </a:lnTo>
                  <a:lnTo>
                    <a:pt x="1329" y="725"/>
                  </a:lnTo>
                  <a:lnTo>
                    <a:pt x="1322" y="726"/>
                  </a:lnTo>
                  <a:lnTo>
                    <a:pt x="1318" y="728"/>
                  </a:lnTo>
                  <a:lnTo>
                    <a:pt x="1317" y="728"/>
                  </a:lnTo>
                  <a:lnTo>
                    <a:pt x="1317" y="728"/>
                  </a:lnTo>
                  <a:lnTo>
                    <a:pt x="1315" y="726"/>
                  </a:lnTo>
                  <a:lnTo>
                    <a:pt x="1315" y="726"/>
                  </a:lnTo>
                </a:path>
              </a:pathLst>
            </a:custGeom>
            <a:grpFill/>
            <a:ln w="6350" cmpd="sng">
              <a:noFill/>
              <a:prstDash val="solid"/>
              <a:round/>
              <a:headEnd/>
              <a:tailEnd/>
            </a:ln>
          </p:spPr>
          <p:txBody>
            <a:bodyPr/>
            <a:lstStyle/>
            <a:p>
              <a:pPr defTabSz="819293" eaLnBrk="0" fontAlgn="base" hangingPunct="0">
                <a:spcBef>
                  <a:spcPct val="0"/>
                </a:spcBef>
                <a:spcAft>
                  <a:spcPct val="0"/>
                </a:spcAft>
              </a:pPr>
              <a:endParaRPr lang="en-US" sz="1932" dirty="0">
                <a:solidFill>
                  <a:srgbClr val="000000"/>
                </a:solidFill>
              </a:endParaRPr>
            </a:p>
          </p:txBody>
        </p:sp>
      </p:grpSp>
      <p:sp>
        <p:nvSpPr>
          <p:cNvPr id="743" name="타원 742">
            <a:extLst>
              <a:ext uri="{FF2B5EF4-FFF2-40B4-BE49-F238E27FC236}">
                <a16:creationId xmlns:a16="http://schemas.microsoft.com/office/drawing/2014/main" id="{DBC67543-7AD3-FD45-743F-75AD8A60433C}"/>
              </a:ext>
            </a:extLst>
          </p:cNvPr>
          <p:cNvSpPr/>
          <p:nvPr/>
        </p:nvSpPr>
        <p:spPr>
          <a:xfrm>
            <a:off x="992600" y="2971207"/>
            <a:ext cx="2286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4" name="5">
            <a:extLst>
              <a:ext uri="{FF2B5EF4-FFF2-40B4-BE49-F238E27FC236}">
                <a16:creationId xmlns:a16="http://schemas.microsoft.com/office/drawing/2014/main" id="{0BE48524-1F68-7822-A2B8-697C81DC6CF3}"/>
              </a:ext>
            </a:extLst>
          </p:cNvPr>
          <p:cNvSpPr/>
          <p:nvPr/>
        </p:nvSpPr>
        <p:spPr>
          <a:xfrm>
            <a:off x="1659641" y="3206851"/>
            <a:ext cx="228600" cy="22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5</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5" name="타원 744">
            <a:extLst>
              <a:ext uri="{FF2B5EF4-FFF2-40B4-BE49-F238E27FC236}">
                <a16:creationId xmlns:a16="http://schemas.microsoft.com/office/drawing/2014/main" id="{C11ABF8F-A75F-1107-5406-DAB6B2D2345C}"/>
              </a:ext>
            </a:extLst>
          </p:cNvPr>
          <p:cNvSpPr/>
          <p:nvPr/>
        </p:nvSpPr>
        <p:spPr>
          <a:xfrm>
            <a:off x="783482" y="3105365"/>
            <a:ext cx="228600" cy="228600"/>
          </a:xfrm>
          <a:prstGeom prst="ellipse">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9</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6" name="타원 745">
            <a:extLst>
              <a:ext uri="{FF2B5EF4-FFF2-40B4-BE49-F238E27FC236}">
                <a16:creationId xmlns:a16="http://schemas.microsoft.com/office/drawing/2014/main" id="{9B33D2F9-81D7-042A-4215-E2F434C86427}"/>
              </a:ext>
            </a:extLst>
          </p:cNvPr>
          <p:cNvSpPr/>
          <p:nvPr/>
        </p:nvSpPr>
        <p:spPr>
          <a:xfrm>
            <a:off x="1520635" y="2973932"/>
            <a:ext cx="228600" cy="228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7" name="타원 746">
            <a:extLst>
              <a:ext uri="{FF2B5EF4-FFF2-40B4-BE49-F238E27FC236}">
                <a16:creationId xmlns:a16="http://schemas.microsoft.com/office/drawing/2014/main" id="{D383041B-77A7-1D0A-5EB7-00BF2AFB05AF}"/>
              </a:ext>
            </a:extLst>
          </p:cNvPr>
          <p:cNvSpPr/>
          <p:nvPr/>
        </p:nvSpPr>
        <p:spPr>
          <a:xfrm>
            <a:off x="2339980" y="2798852"/>
            <a:ext cx="228600" cy="22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8" name="타원 747">
            <a:extLst>
              <a:ext uri="{FF2B5EF4-FFF2-40B4-BE49-F238E27FC236}">
                <a16:creationId xmlns:a16="http://schemas.microsoft.com/office/drawing/2014/main" id="{9C88E9B8-5C25-84FF-05B9-7362FB90C9AD}"/>
              </a:ext>
            </a:extLst>
          </p:cNvPr>
          <p:cNvSpPr/>
          <p:nvPr/>
        </p:nvSpPr>
        <p:spPr>
          <a:xfrm>
            <a:off x="1265337" y="3242009"/>
            <a:ext cx="228600" cy="228600"/>
          </a:xfrm>
          <a:prstGeom prst="ellipse">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6</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49" name="타원 748">
            <a:extLst>
              <a:ext uri="{FF2B5EF4-FFF2-40B4-BE49-F238E27FC236}">
                <a16:creationId xmlns:a16="http://schemas.microsoft.com/office/drawing/2014/main" id="{43F06D56-E1D8-5B42-8227-8796E42EE0EC}"/>
              </a:ext>
            </a:extLst>
          </p:cNvPr>
          <p:cNvSpPr/>
          <p:nvPr/>
        </p:nvSpPr>
        <p:spPr>
          <a:xfrm>
            <a:off x="3686064" y="3267331"/>
            <a:ext cx="228600" cy="228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7</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50" name="타원 749">
            <a:extLst>
              <a:ext uri="{FF2B5EF4-FFF2-40B4-BE49-F238E27FC236}">
                <a16:creationId xmlns:a16="http://schemas.microsoft.com/office/drawing/2014/main" id="{0961115C-1259-75AD-B3DA-C0E43858BD8B}"/>
              </a:ext>
            </a:extLst>
          </p:cNvPr>
          <p:cNvSpPr/>
          <p:nvPr/>
        </p:nvSpPr>
        <p:spPr>
          <a:xfrm>
            <a:off x="997026" y="3219665"/>
            <a:ext cx="228600" cy="228600"/>
          </a:xfrm>
          <a:prstGeom prst="ellipse">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51" name="타원 750">
            <a:extLst>
              <a:ext uri="{FF2B5EF4-FFF2-40B4-BE49-F238E27FC236}">
                <a16:creationId xmlns:a16="http://schemas.microsoft.com/office/drawing/2014/main" id="{419C7CA8-DE06-CA71-E59C-033788306884}"/>
              </a:ext>
            </a:extLst>
          </p:cNvPr>
          <p:cNvSpPr/>
          <p:nvPr/>
        </p:nvSpPr>
        <p:spPr>
          <a:xfrm>
            <a:off x="1267654" y="3710835"/>
            <a:ext cx="228600" cy="228600"/>
          </a:xfrm>
          <a:prstGeom prst="ellipse">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8</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nvGrpSpPr>
          <p:cNvPr id="752" name="그룹 751">
            <a:extLst>
              <a:ext uri="{FF2B5EF4-FFF2-40B4-BE49-F238E27FC236}">
                <a16:creationId xmlns:a16="http://schemas.microsoft.com/office/drawing/2014/main" id="{0A4805CF-1875-F16B-1AD6-09DF8A766D30}"/>
              </a:ext>
            </a:extLst>
          </p:cNvPr>
          <p:cNvGrpSpPr/>
          <p:nvPr/>
        </p:nvGrpSpPr>
        <p:grpSpPr>
          <a:xfrm>
            <a:off x="2479471" y="2819883"/>
            <a:ext cx="428467" cy="246221"/>
            <a:chOff x="7117864" y="4739353"/>
            <a:chExt cx="428467" cy="246221"/>
          </a:xfrm>
        </p:grpSpPr>
        <p:sp>
          <p:nvSpPr>
            <p:cNvPr id="753" name="타원 752">
              <a:extLst>
                <a:ext uri="{FF2B5EF4-FFF2-40B4-BE49-F238E27FC236}">
                  <a16:creationId xmlns:a16="http://schemas.microsoft.com/office/drawing/2014/main" id="{0EA1D7F6-ED9D-5B7B-812A-EC3CFA0F16E6}"/>
                </a:ext>
              </a:extLst>
            </p:cNvPr>
            <p:cNvSpPr/>
            <p:nvPr/>
          </p:nvSpPr>
          <p:spPr>
            <a:xfrm>
              <a:off x="7217798" y="4748164"/>
              <a:ext cx="228600"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spc="-1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754" name="TextBox 753">
              <a:extLst>
                <a:ext uri="{FF2B5EF4-FFF2-40B4-BE49-F238E27FC236}">
                  <a16:creationId xmlns:a16="http://schemas.microsoft.com/office/drawing/2014/main" id="{D2C926FA-C952-FE59-DBD9-0B05B67B43C0}"/>
                </a:ext>
              </a:extLst>
            </p:cNvPr>
            <p:cNvSpPr txBox="1"/>
            <p:nvPr/>
          </p:nvSpPr>
          <p:spPr>
            <a:xfrm>
              <a:off x="7117864" y="4739353"/>
              <a:ext cx="428467" cy="246221"/>
            </a:xfrm>
            <a:prstGeom prst="rect">
              <a:avLst/>
            </a:prstGeom>
            <a:noFill/>
          </p:spPr>
          <p:txBody>
            <a:bodyPr wrap="square" rtlCol="0">
              <a:spAutoFit/>
            </a:bodyP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10</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cxnSp>
        <p:nvCxnSpPr>
          <p:cNvPr id="755" name="직선 연결선 754">
            <a:extLst>
              <a:ext uri="{FF2B5EF4-FFF2-40B4-BE49-F238E27FC236}">
                <a16:creationId xmlns:a16="http://schemas.microsoft.com/office/drawing/2014/main" id="{E1ADEE5C-A0ED-F076-3586-C4A3839674B2}"/>
              </a:ext>
            </a:extLst>
          </p:cNvPr>
          <p:cNvCxnSpPr>
            <a:cxnSpLocks/>
            <a:endCxn id="746" idx="4"/>
          </p:cNvCxnSpPr>
          <p:nvPr/>
        </p:nvCxnSpPr>
        <p:spPr>
          <a:xfrm flipV="1">
            <a:off x="1557807" y="3202532"/>
            <a:ext cx="77128" cy="131345"/>
          </a:xfrm>
          <a:prstGeom prst="line">
            <a:avLst/>
          </a:prstGeom>
          <a:ln w="6350">
            <a:solidFill>
              <a:schemeClr val="accent6">
                <a:lumMod val="40000"/>
                <a:lumOff val="60000"/>
              </a:schemeClr>
            </a:solidFill>
          </a:ln>
        </p:spPr>
        <p:style>
          <a:lnRef idx="1">
            <a:schemeClr val="accent5"/>
          </a:lnRef>
          <a:fillRef idx="0">
            <a:schemeClr val="accent5"/>
          </a:fillRef>
          <a:effectRef idx="0">
            <a:schemeClr val="accent5"/>
          </a:effectRef>
          <a:fontRef idx="minor">
            <a:schemeClr val="tx1"/>
          </a:fontRef>
        </p:style>
      </p:cxnSp>
      <p:cxnSp>
        <p:nvCxnSpPr>
          <p:cNvPr id="756" name="직선 연결선 755">
            <a:extLst>
              <a:ext uri="{FF2B5EF4-FFF2-40B4-BE49-F238E27FC236}">
                <a16:creationId xmlns:a16="http://schemas.microsoft.com/office/drawing/2014/main" id="{C814DBA4-9E06-A405-CCAE-339FC76FAFB3}"/>
              </a:ext>
            </a:extLst>
          </p:cNvPr>
          <p:cNvCxnSpPr>
            <a:cxnSpLocks/>
            <a:stCxn id="751" idx="0"/>
          </p:cNvCxnSpPr>
          <p:nvPr/>
        </p:nvCxnSpPr>
        <p:spPr>
          <a:xfrm flipV="1">
            <a:off x="1381954" y="3332815"/>
            <a:ext cx="168161" cy="378020"/>
          </a:xfrm>
          <a:prstGeom prst="line">
            <a:avLst/>
          </a:prstGeom>
          <a:ln w="3175">
            <a:solidFill>
              <a:srgbClr val="AB0D82"/>
            </a:solidFill>
          </a:ln>
        </p:spPr>
        <p:style>
          <a:lnRef idx="1">
            <a:schemeClr val="accent1"/>
          </a:lnRef>
          <a:fillRef idx="0">
            <a:schemeClr val="accent1"/>
          </a:fillRef>
          <a:effectRef idx="0">
            <a:schemeClr val="accent1"/>
          </a:effectRef>
          <a:fontRef idx="minor">
            <a:schemeClr val="tx1"/>
          </a:fontRef>
        </p:style>
      </p:cxnSp>
      <p:cxnSp>
        <p:nvCxnSpPr>
          <p:cNvPr id="770" name="직선 연결선 769">
            <a:extLst>
              <a:ext uri="{FF2B5EF4-FFF2-40B4-BE49-F238E27FC236}">
                <a16:creationId xmlns:a16="http://schemas.microsoft.com/office/drawing/2014/main" id="{C49CDED7-0AE3-B7DA-A25E-A0B091E0CA23}"/>
              </a:ext>
            </a:extLst>
          </p:cNvPr>
          <p:cNvCxnSpPr>
            <a:cxnSpLocks/>
          </p:cNvCxnSpPr>
          <p:nvPr/>
        </p:nvCxnSpPr>
        <p:spPr>
          <a:xfrm flipV="1">
            <a:off x="2521944" y="2994199"/>
            <a:ext cx="66532" cy="57813"/>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표 21">
            <a:extLst>
              <a:ext uri="{FF2B5EF4-FFF2-40B4-BE49-F238E27FC236}">
                <a16:creationId xmlns:a16="http://schemas.microsoft.com/office/drawing/2014/main" id="{EDE1BEAA-F6CB-853B-D216-D6F50D63F48F}"/>
              </a:ext>
            </a:extLst>
          </p:cNvPr>
          <p:cNvGraphicFramePr>
            <a:graphicFrameLocks noGrp="1"/>
          </p:cNvGraphicFramePr>
          <p:nvPr>
            <p:extLst>
              <p:ext uri="{D42A27DB-BD31-4B8C-83A1-F6EECF244321}">
                <p14:modId xmlns:p14="http://schemas.microsoft.com/office/powerpoint/2010/main" val="100348952"/>
              </p:ext>
            </p:extLst>
          </p:nvPr>
        </p:nvGraphicFramePr>
        <p:xfrm>
          <a:off x="4847040" y="1675309"/>
          <a:ext cx="4359628" cy="3532870"/>
        </p:xfrm>
        <a:graphic>
          <a:graphicData uri="http://schemas.openxmlformats.org/drawingml/2006/table">
            <a:tbl>
              <a:tblPr firstRow="1" firstCol="1" bandRow="1">
                <a:tableStyleId>{5C22544A-7EE6-4342-B048-85BDC9FD1C3A}</a:tableStyleId>
              </a:tblPr>
              <a:tblGrid>
                <a:gridCol w="1220385">
                  <a:extLst>
                    <a:ext uri="{9D8B030D-6E8A-4147-A177-3AD203B41FA5}">
                      <a16:colId xmlns:a16="http://schemas.microsoft.com/office/drawing/2014/main" val="2563257991"/>
                    </a:ext>
                  </a:extLst>
                </a:gridCol>
                <a:gridCol w="381000">
                  <a:extLst>
                    <a:ext uri="{9D8B030D-6E8A-4147-A177-3AD203B41FA5}">
                      <a16:colId xmlns:a16="http://schemas.microsoft.com/office/drawing/2014/main" val="4053326692"/>
                    </a:ext>
                  </a:extLst>
                </a:gridCol>
                <a:gridCol w="638175">
                  <a:extLst>
                    <a:ext uri="{9D8B030D-6E8A-4147-A177-3AD203B41FA5}">
                      <a16:colId xmlns:a16="http://schemas.microsoft.com/office/drawing/2014/main" val="29440693"/>
                    </a:ext>
                  </a:extLst>
                </a:gridCol>
                <a:gridCol w="714375">
                  <a:extLst>
                    <a:ext uri="{9D8B030D-6E8A-4147-A177-3AD203B41FA5}">
                      <a16:colId xmlns:a16="http://schemas.microsoft.com/office/drawing/2014/main" val="315512263"/>
                    </a:ext>
                  </a:extLst>
                </a:gridCol>
                <a:gridCol w="781985">
                  <a:extLst>
                    <a:ext uri="{9D8B030D-6E8A-4147-A177-3AD203B41FA5}">
                      <a16:colId xmlns:a16="http://schemas.microsoft.com/office/drawing/2014/main" val="3395985127"/>
                    </a:ext>
                  </a:extLst>
                </a:gridCol>
                <a:gridCol w="623708">
                  <a:extLst>
                    <a:ext uri="{9D8B030D-6E8A-4147-A177-3AD203B41FA5}">
                      <a16:colId xmlns:a16="http://schemas.microsoft.com/office/drawing/2014/main" val="223799489"/>
                    </a:ext>
                  </a:extLst>
                </a:gridCol>
              </a:tblGrid>
              <a:tr h="376910">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기업</a:t>
                      </a:r>
                    </a:p>
                  </a:txBody>
                  <a:tcPr marL="36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국가</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지역</a:t>
                      </a:r>
                      <a:r>
                        <a:rPr lang="en-US" altLang="ko-KR"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 </a:t>
                      </a:r>
                      <a:endPar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사업 영역 </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거래 유형 </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tc>
                  <a:txBody>
                    <a:bodyPr/>
                    <a:lstStyle/>
                    <a:p>
                      <a:pPr algn="ctr" fontAlgn="ct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투자규모</a:t>
                      </a:r>
                      <a:endParaRPr lang="en-US" altLang="ko-KR"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endParaRPr>
                    </a:p>
                    <a:p>
                      <a:pPr algn="ctr" fontAlgn="ctr"/>
                      <a:r>
                        <a:rPr lang="en-US" altLang="ko-KR"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a:t>
                      </a:r>
                      <a:r>
                        <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십억 달러</a:t>
                      </a:r>
                      <a:r>
                        <a:rPr lang="en-US" altLang="ko-KR"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rPr>
                        <a:t>)</a:t>
                      </a:r>
                      <a:endParaRPr lang="ko-KR" altLang="en-US" sz="800" b="1" kern="1200" dirty="0">
                        <a:ln>
                          <a:solidFill>
                            <a:schemeClr val="tx1">
                              <a:alpha val="0"/>
                            </a:schemeClr>
                          </a:solidFill>
                        </a:ln>
                        <a:solidFill>
                          <a:srgbClr val="00338D"/>
                        </a:solidFill>
                        <a:latin typeface="KoPub돋움체 Medium" panose="02020603020101020101" pitchFamily="18" charset="-127"/>
                        <a:ea typeface="KoPub돋움체 Medium" panose="02020603020101020101" pitchFamily="18" charset="-127"/>
                        <a:cs typeface="Arial" panose="020B0604020202020204" pitchFamily="34" charset="0"/>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00338D"/>
                      </a:solidFill>
                      <a:prstDash val="sysDot"/>
                      <a:round/>
                      <a:headEnd type="none" w="med" len="med"/>
                      <a:tailEnd type="none" w="med" len="med"/>
                    </a:lnB>
                    <a:noFill/>
                  </a:tcPr>
                </a:tc>
                <a:extLst>
                  <a:ext uri="{0D108BD9-81ED-4DB2-BD59-A6C34878D82A}">
                    <a16:rowId xmlns:a16="http://schemas.microsoft.com/office/drawing/2014/main" val="3479453271"/>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Coupa</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샌머테이오</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기관</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/B2B</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Public-to-Private </a:t>
                      </a: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바이아웃</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8.0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rgbClr val="00338D"/>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606289301"/>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Stripe</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샌프란시스코</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지급결제 </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시리즈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I</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6.9</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709223960"/>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EVO Payments</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애틀랜타</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지급결제</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M&amp;A</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4.0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2922744305"/>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Wood Mackenzie</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영국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에든버러</a:t>
                      </a:r>
                      <a:endPar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기관</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/B2B</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기업분할</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3.1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2744094817"/>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Duck Creek Technologies</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보스턴</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인슈테크</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Public-to-Private </a:t>
                      </a:r>
                      <a:r>
                        <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바이아웃</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2.6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49612734"/>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Moneygram</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댈러스</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지급결제</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Public-to-Private </a:t>
                      </a:r>
                      <a:r>
                        <a:rPr lang="ko-KR" altLang="en-US" sz="800" kern="1200" dirty="0" err="1">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바이아웃</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1.8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1255415118"/>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Chongqing Ant Consumer Finance</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중국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충칭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소비자금융</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후기단계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VC</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1.5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664900288"/>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Paya</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애틀랜타</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지급결제</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M&amp;A</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1.3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3646915721"/>
                  </a:ext>
                </a:extLst>
              </a:tr>
              <a:tr h="315352">
                <a:tc>
                  <a:txBody>
                    <a:bodyPr/>
                    <a:lstStyle/>
                    <a:p>
                      <a:pPr algn="l" fontAlgn="ctr"/>
                      <a:r>
                        <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Generate</a:t>
                      </a: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미국</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샌프란시스코</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기관</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/B2B</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후기단계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VC</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0.9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bg1"/>
                    </a:solidFill>
                  </a:tcPr>
                </a:tc>
                <a:extLst>
                  <a:ext uri="{0D108BD9-81ED-4DB2-BD59-A6C34878D82A}">
                    <a16:rowId xmlns:a16="http://schemas.microsoft.com/office/drawing/2014/main" val="3498630611"/>
                  </a:ext>
                </a:extLst>
              </a:tr>
              <a:tr h="315352">
                <a:tc>
                  <a:txBody>
                    <a:bodyPr/>
                    <a:lstStyle/>
                    <a:p>
                      <a:pPr algn="l"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Abound</a:t>
                      </a:r>
                    </a:p>
                    <a:p>
                      <a:pPr algn="l"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(Consumer Finance) </a:t>
                      </a:r>
                      <a:endParaRPr 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288000" marR="36000" marT="36000" marB="36000" anchor="ctr">
                    <a:lnL w="12700" cap="flat" cmpd="sng" algn="ctr">
                      <a:noFill/>
                      <a:prstDash val="solid"/>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영국 </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런던</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소비자금융</a:t>
                      </a: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초기단계 </a:t>
                      </a: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VC</a:t>
                      </a:r>
                      <a:endParaRPr lang="ko-KR" altLang="en-US"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lumMod val="85000"/>
                        </a:schemeClr>
                      </a:solidFill>
                      <a:prstDash val="sysDot"/>
                      <a:round/>
                      <a:headEnd type="none" w="med" len="med"/>
                      <a:tailEnd type="none" w="med" len="med"/>
                    </a:lnL>
                    <a:lnR w="9525" cap="flat" cmpd="sng" algn="ctr">
                      <a:solidFill>
                        <a:schemeClr val="bg1">
                          <a:lumMod val="85000"/>
                        </a:schemeClr>
                      </a:solidFill>
                      <a:prstDash val="sysDot"/>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ctr"/>
                      <a:r>
                        <a:rPr lang="en-US" altLang="ko-KR" sz="800" kern="1200" dirty="0">
                          <a:ln>
                            <a:solidFill>
                              <a:schemeClr val="accent1">
                                <a:shade val="50000"/>
                                <a:alpha val="0"/>
                              </a:schemeClr>
                            </a:solidFill>
                          </a:ln>
                          <a:solidFill>
                            <a:schemeClr val="tx1"/>
                          </a:solidFill>
                          <a:latin typeface="KoPub돋움체 Medium" panose="02020603020101020101" pitchFamily="18" charset="-127"/>
                          <a:ea typeface="KoPub돋움체 Medium" panose="02020603020101020101" pitchFamily="18" charset="-127"/>
                          <a:cs typeface="+mn-cs"/>
                        </a:rPr>
                        <a:t>0.6 </a:t>
                      </a:r>
                    </a:p>
                  </a:txBody>
                  <a:tcPr marL="36000" marR="36000" marT="36000" marB="36000" anchor="ctr">
                    <a:lnL w="9525" cap="flat" cmpd="sng" algn="ctr">
                      <a:solidFill>
                        <a:schemeClr val="bg1">
                          <a:lumMod val="85000"/>
                        </a:schemeClr>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3837723"/>
                  </a:ext>
                </a:extLst>
              </a:tr>
            </a:tbl>
          </a:graphicData>
        </a:graphic>
      </p:graphicFrame>
      <p:sp>
        <p:nvSpPr>
          <p:cNvPr id="23" name="타원 22">
            <a:extLst>
              <a:ext uri="{FF2B5EF4-FFF2-40B4-BE49-F238E27FC236}">
                <a16:creationId xmlns:a16="http://schemas.microsoft.com/office/drawing/2014/main" id="{262C305C-F731-8AFB-BE26-F30495A322DF}"/>
              </a:ext>
            </a:extLst>
          </p:cNvPr>
          <p:cNvSpPr/>
          <p:nvPr/>
        </p:nvSpPr>
        <p:spPr>
          <a:xfrm>
            <a:off x="4859835" y="2119200"/>
            <a:ext cx="2286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1</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4" name="타원 23">
            <a:extLst>
              <a:ext uri="{FF2B5EF4-FFF2-40B4-BE49-F238E27FC236}">
                <a16:creationId xmlns:a16="http://schemas.microsoft.com/office/drawing/2014/main" id="{A3535DB8-357B-D2C4-0518-76BC9241085A}"/>
              </a:ext>
            </a:extLst>
          </p:cNvPr>
          <p:cNvSpPr/>
          <p:nvPr/>
        </p:nvSpPr>
        <p:spPr>
          <a:xfrm>
            <a:off x="4859835" y="2428843"/>
            <a:ext cx="228600" cy="228600"/>
          </a:xfrm>
          <a:prstGeom prst="ellipse">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2</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5" name="타원 24">
            <a:extLst>
              <a:ext uri="{FF2B5EF4-FFF2-40B4-BE49-F238E27FC236}">
                <a16:creationId xmlns:a16="http://schemas.microsoft.com/office/drawing/2014/main" id="{87F94EE1-587F-03A6-AA26-1FD65401358E}"/>
              </a:ext>
            </a:extLst>
          </p:cNvPr>
          <p:cNvSpPr/>
          <p:nvPr/>
        </p:nvSpPr>
        <p:spPr>
          <a:xfrm>
            <a:off x="4859835" y="2738486"/>
            <a:ext cx="228600" cy="22860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3</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6" name="타원 25">
            <a:extLst>
              <a:ext uri="{FF2B5EF4-FFF2-40B4-BE49-F238E27FC236}">
                <a16:creationId xmlns:a16="http://schemas.microsoft.com/office/drawing/2014/main" id="{0C7A532F-75A4-4747-262D-4FF3145B796A}"/>
              </a:ext>
            </a:extLst>
          </p:cNvPr>
          <p:cNvSpPr/>
          <p:nvPr/>
        </p:nvSpPr>
        <p:spPr>
          <a:xfrm>
            <a:off x="4859835" y="3048129"/>
            <a:ext cx="228600" cy="228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4</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7" name="5">
            <a:extLst>
              <a:ext uri="{FF2B5EF4-FFF2-40B4-BE49-F238E27FC236}">
                <a16:creationId xmlns:a16="http://schemas.microsoft.com/office/drawing/2014/main" id="{6CC58A64-7463-480B-5571-54FA397054BF}"/>
              </a:ext>
            </a:extLst>
          </p:cNvPr>
          <p:cNvSpPr/>
          <p:nvPr/>
        </p:nvSpPr>
        <p:spPr>
          <a:xfrm>
            <a:off x="4859835" y="3357772"/>
            <a:ext cx="228600" cy="228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5</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8" name="타원 27">
            <a:extLst>
              <a:ext uri="{FF2B5EF4-FFF2-40B4-BE49-F238E27FC236}">
                <a16:creationId xmlns:a16="http://schemas.microsoft.com/office/drawing/2014/main" id="{B82490A2-689E-E0B6-2C3A-74014BD8A29A}"/>
              </a:ext>
            </a:extLst>
          </p:cNvPr>
          <p:cNvSpPr/>
          <p:nvPr/>
        </p:nvSpPr>
        <p:spPr>
          <a:xfrm>
            <a:off x="4859835" y="3667415"/>
            <a:ext cx="228600" cy="228600"/>
          </a:xfrm>
          <a:prstGeom prst="ellipse">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6</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9" name="타원 28">
            <a:extLst>
              <a:ext uri="{FF2B5EF4-FFF2-40B4-BE49-F238E27FC236}">
                <a16:creationId xmlns:a16="http://schemas.microsoft.com/office/drawing/2014/main" id="{AF8BECFC-11C0-9488-588C-FD3CCEF75B38}"/>
              </a:ext>
            </a:extLst>
          </p:cNvPr>
          <p:cNvSpPr/>
          <p:nvPr/>
        </p:nvSpPr>
        <p:spPr>
          <a:xfrm>
            <a:off x="4859835" y="3977058"/>
            <a:ext cx="228600" cy="228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7</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0" name="타원 29">
            <a:extLst>
              <a:ext uri="{FF2B5EF4-FFF2-40B4-BE49-F238E27FC236}">
                <a16:creationId xmlns:a16="http://schemas.microsoft.com/office/drawing/2014/main" id="{40CC381F-705B-B79F-DAAE-6EB8A74AAA35}"/>
              </a:ext>
            </a:extLst>
          </p:cNvPr>
          <p:cNvSpPr/>
          <p:nvPr/>
        </p:nvSpPr>
        <p:spPr>
          <a:xfrm>
            <a:off x="4859835" y="4286701"/>
            <a:ext cx="228600" cy="228600"/>
          </a:xfrm>
          <a:prstGeom prst="ellipse">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8</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1" name="타원 30">
            <a:extLst>
              <a:ext uri="{FF2B5EF4-FFF2-40B4-BE49-F238E27FC236}">
                <a16:creationId xmlns:a16="http://schemas.microsoft.com/office/drawing/2014/main" id="{2657AC44-04D0-F6B4-DCC5-C2C2B83075E8}"/>
              </a:ext>
            </a:extLst>
          </p:cNvPr>
          <p:cNvSpPr/>
          <p:nvPr/>
        </p:nvSpPr>
        <p:spPr>
          <a:xfrm>
            <a:off x="4859835" y="4596344"/>
            <a:ext cx="228600" cy="228600"/>
          </a:xfrm>
          <a:prstGeom prst="ellipse">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9</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nvGrpSpPr>
          <p:cNvPr id="32" name="그룹 31">
            <a:extLst>
              <a:ext uri="{FF2B5EF4-FFF2-40B4-BE49-F238E27FC236}">
                <a16:creationId xmlns:a16="http://schemas.microsoft.com/office/drawing/2014/main" id="{7A67BD92-3099-2DBF-8723-F7407D9B14A7}"/>
              </a:ext>
            </a:extLst>
          </p:cNvPr>
          <p:cNvGrpSpPr/>
          <p:nvPr/>
        </p:nvGrpSpPr>
        <p:grpSpPr>
          <a:xfrm>
            <a:off x="4759950" y="4905990"/>
            <a:ext cx="428467" cy="246221"/>
            <a:chOff x="7117864" y="4739353"/>
            <a:chExt cx="428467" cy="246221"/>
          </a:xfrm>
        </p:grpSpPr>
        <p:sp>
          <p:nvSpPr>
            <p:cNvPr id="34" name="타원 33">
              <a:extLst>
                <a:ext uri="{FF2B5EF4-FFF2-40B4-BE49-F238E27FC236}">
                  <a16:creationId xmlns:a16="http://schemas.microsoft.com/office/drawing/2014/main" id="{41BDEDAC-625F-8B6C-BBE4-BAD3D4CCE650}"/>
                </a:ext>
              </a:extLst>
            </p:cNvPr>
            <p:cNvSpPr/>
            <p:nvPr/>
          </p:nvSpPr>
          <p:spPr>
            <a:xfrm>
              <a:off x="7217798" y="4748164"/>
              <a:ext cx="228600" cy="228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b="1" spc="-1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5" name="TextBox 34">
              <a:extLst>
                <a:ext uri="{FF2B5EF4-FFF2-40B4-BE49-F238E27FC236}">
                  <a16:creationId xmlns:a16="http://schemas.microsoft.com/office/drawing/2014/main" id="{7422AE8A-7AE4-E1E5-3E5C-B58B216D5350}"/>
                </a:ext>
              </a:extLst>
            </p:cNvPr>
            <p:cNvSpPr txBox="1"/>
            <p:nvPr/>
          </p:nvSpPr>
          <p:spPr>
            <a:xfrm>
              <a:off x="7117864" y="4739353"/>
              <a:ext cx="428467" cy="246221"/>
            </a:xfrm>
            <a:prstGeom prst="rect">
              <a:avLst/>
            </a:prstGeom>
            <a:noFill/>
          </p:spPr>
          <p:txBody>
            <a:bodyPr wrap="square" rtlCol="0">
              <a:spAutoFit/>
            </a:bodyPr>
            <a:lstStyle/>
            <a:p>
              <a:pPr algn="ctr"/>
              <a:r>
                <a:rPr lang="en-US" altLang="ko-KR"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10</a:t>
              </a:r>
              <a:endParaRPr lang="ko-KR" altLang="en-US" sz="10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grpSp>
    </p:spTree>
    <p:extLst>
      <p:ext uri="{BB962C8B-B14F-4D97-AF65-F5344CB8AC3E}">
        <p14:creationId xmlns:p14="http://schemas.microsoft.com/office/powerpoint/2010/main" val="331947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BE57E7B-4F4A-470E-ABD3-DD4D29FF3FA3}"/>
              </a:ext>
            </a:extLst>
          </p:cNvPr>
          <p:cNvSpPr>
            <a:spLocks/>
          </p:cNvSpPr>
          <p:nvPr/>
        </p:nvSpPr>
        <p:spPr>
          <a:xfrm>
            <a:off x="814388" y="1268413"/>
            <a:ext cx="6322834" cy="440794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US" sz="8800" b="0" i="0" u="none" strike="noStrike" kern="1200" cap="none" spc="0" normalizeH="0" baseline="0" noProof="0" dirty="0">
              <a:ln>
                <a:noFill/>
              </a:ln>
              <a:solidFill>
                <a:srgbClr val="FFFFFF"/>
              </a:solidFill>
              <a:effectLst/>
              <a:uLnTx/>
              <a:uFillTx/>
              <a:latin typeface="KPMG Bold" panose="020B0803030202040204" pitchFamily="34" charset="0"/>
              <a:ea typeface="KoPub돋움체 Bold"/>
              <a:cs typeface="+mn-cs"/>
            </a:endParaRPr>
          </a:p>
        </p:txBody>
      </p:sp>
      <p:sp>
        <p:nvSpPr>
          <p:cNvPr id="5" name="Text Placeholder 3">
            <a:extLst>
              <a:ext uri="{FF2B5EF4-FFF2-40B4-BE49-F238E27FC236}">
                <a16:creationId xmlns:a16="http://schemas.microsoft.com/office/drawing/2014/main" id="{859AF789-79B7-40EF-8423-1ABFC633B0AD}"/>
              </a:ext>
            </a:extLst>
          </p:cNvPr>
          <p:cNvSpPr txBox="1">
            <a:spLocks/>
          </p:cNvSpPr>
          <p:nvPr/>
        </p:nvSpPr>
        <p:spPr>
          <a:xfrm>
            <a:off x="1033559" y="1553183"/>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0" i="0" u="none" strike="noStrike" kern="1200" cap="none" spc="0" normalizeH="0" baseline="0" noProof="0" dirty="0">
                <a:ln>
                  <a:solidFill>
                    <a:srgbClr val="1E49E2">
                      <a:alpha val="0"/>
                    </a:srgbClr>
                  </a:solidFill>
                </a:ln>
                <a:solidFill>
                  <a:schemeClr val="bg1"/>
                </a:solidFill>
                <a:effectLst/>
                <a:uLnTx/>
                <a:uFillTx/>
                <a:latin typeface="KoPub돋움체 Bold"/>
                <a:ea typeface="KoPub돋움체 Bold"/>
                <a:cs typeface="+mn-cs"/>
              </a:rPr>
              <a:t>II.</a:t>
            </a:r>
          </a:p>
        </p:txBody>
      </p:sp>
      <p:sp>
        <p:nvSpPr>
          <p:cNvPr id="13" name="TextBox 12">
            <a:extLst>
              <a:ext uri="{FF2B5EF4-FFF2-40B4-BE49-F238E27FC236}">
                <a16:creationId xmlns:a16="http://schemas.microsoft.com/office/drawing/2014/main" id="{1E094C63-D74E-480D-8302-76ACE3D913C1}"/>
              </a:ext>
            </a:extLst>
          </p:cNvPr>
          <p:cNvSpPr txBox="1"/>
          <p:nvPr/>
        </p:nvSpPr>
        <p:spPr>
          <a:xfrm>
            <a:off x="1050976" y="2345643"/>
            <a:ext cx="5849657"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3600" b="1" spc="-100" dirty="0">
                <a:ln>
                  <a:solidFill>
                    <a:srgbClr val="1E49E2">
                      <a:alpha val="0"/>
                    </a:srgbClr>
                  </a:solidFill>
                </a:ln>
                <a:solidFill>
                  <a:schemeClr val="bg1"/>
                </a:solidFill>
                <a:latin typeface="KoPub돋움체 Medium"/>
                <a:ea typeface="KoPub돋움체 Medium"/>
              </a:rPr>
              <a:t>섹터별</a:t>
            </a:r>
            <a:r>
              <a:rPr kumimoji="0" lang="ko-KR" altLang="en-US" sz="3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rPr>
              <a:t> 핀테크 투자 동향</a:t>
            </a:r>
            <a:endParaRPr kumimoji="0" lang="en-US" altLang="ko-KR" sz="1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144926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a:extLst>
              <a:ext uri="{FF2B5EF4-FFF2-40B4-BE49-F238E27FC236}">
                <a16:creationId xmlns:a16="http://schemas.microsoft.com/office/drawing/2014/main" id="{07DB9472-34D2-4DE4-876D-461C23124FA5}"/>
              </a:ext>
            </a:extLst>
          </p:cNvPr>
          <p:cNvSpPr/>
          <p:nvPr/>
        </p:nvSpPr>
        <p:spPr>
          <a:xfrm>
            <a:off x="5132388" y="4775909"/>
            <a:ext cx="4284661" cy="1240536"/>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 상반기 동안 규제 당국의 정밀한 조사</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물가 상승</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소비 지출 감소 등을 고려하여</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지난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2</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년간 상당한 관심을 끈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BNPL</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과 같은 서비스보다는 핵심 결제 기능과 리스크가 낮은 비즈니스 모델을 갖춘 지급결제 핀테크로 투자자들의 관심이 전환되고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Courtney Trimble</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Leader of Payments,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Principal, Financial Services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the US</a:t>
            </a:r>
            <a:endParaRPr lang="en-US" altLang="ko-KR" sz="9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529340"/>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(PitchBook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1413403139"/>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지급결제 분야는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162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·243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건의 투자를 유치하며 역사상 최대 규모의 거래가 이루어진 지난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대비 거래 규모와 건수 모두 크게 감소했습니다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이는 핀테크 밸류에이션 하락 압력 외에도 글로벌 경기 침체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높은 물가상승률</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급격한 기준금리 인상 등에 기인합니다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Stripe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VC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(69</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Global Payments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EVO Payments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(40</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Madison Dearborn Partners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Moneygram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(18</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미국에서 주요 대규모 거래가 이루어졌습니다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유럽에서는 영국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The Bank of London(1.6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아시아</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태평양 지역에서는 싱가포르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Thunes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(0.6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 주요 거래입니다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2021~2022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동안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BNPL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기업에 주요 투자가 집행되었으나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최근 투자자의 위험회피적 성향으로 핵심 결제 처리 기능과 탄탄한 비즈니스 모델을 갖춘 핀테크로 투자자의 관심이 이동하고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Global Payments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EVO Payments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캐나다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Nuvei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미국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Paya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 같이 타 국가 및 지역으로의 진출을 위한 투자가 이루어졌습니다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 외 생체 인식</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단일 인터페이스 결제 모델 및 슈퍼앱</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(Super App),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임베디드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(Embedded)</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금융 등도 주목 받고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16">
            <a:extLst>
              <a:ext uri="{FF2B5EF4-FFF2-40B4-BE49-F238E27FC236}">
                <a16:creationId xmlns:a16="http://schemas.microsoft.com/office/drawing/2014/main" id="{9FD124C6-05DF-2852-B96F-31C6B8107270}"/>
              </a:ext>
            </a:extLst>
          </p:cNvPr>
          <p:cNvPicPr>
            <a:picLocks noChangeAspect="1"/>
          </p:cNvPicPr>
          <p:nvPr/>
        </p:nvPicPr>
        <p:blipFill>
          <a:blip r:embed="rId3">
            <a:extLst>
              <a:ext uri="{28A0092B-C50C-407E-A947-70E740481C1C}">
                <a14:useLocalDpi xmlns:a14="http://schemas.microsoft.com/office/drawing/2010/main" val="0"/>
              </a:ext>
            </a:extLst>
          </a:blip>
          <a:srcRect l="540" r="540"/>
          <a:stretch/>
        </p:blipFill>
        <p:spPr>
          <a:xfrm>
            <a:off x="5260038" y="5474863"/>
            <a:ext cx="424800" cy="467609"/>
          </a:xfrm>
          <a:prstGeom prst="rect">
            <a:avLst/>
          </a:prstGeom>
        </p:spPr>
      </p:pic>
      <p:sp>
        <p:nvSpPr>
          <p:cNvPr id="29" name="사각형: 둥근 위쪽 모서리 28">
            <a:extLst>
              <a:ext uri="{FF2B5EF4-FFF2-40B4-BE49-F238E27FC236}">
                <a16:creationId xmlns:a16="http://schemas.microsoft.com/office/drawing/2014/main" id="{0FD2350A-B4A7-6499-C16F-CA6A007E70FF}"/>
              </a:ext>
            </a:extLst>
          </p:cNvPr>
          <p:cNvSpPr/>
          <p:nvPr/>
        </p:nvSpPr>
        <p:spPr>
          <a:xfrm>
            <a:off x="486424"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지급결제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핵심결제처리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해외진출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슈퍼앱</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임베디드 금융</a:t>
            </a:r>
          </a:p>
        </p:txBody>
      </p:sp>
      <p:sp>
        <p:nvSpPr>
          <p:cNvPr id="30" name="사각형: 둥근 위쪽 모서리 29">
            <a:extLst>
              <a:ext uri="{FF2B5EF4-FFF2-40B4-BE49-F238E27FC236}">
                <a16:creationId xmlns:a16="http://schemas.microsoft.com/office/drawing/2014/main" id="{87CD7371-744A-93B5-3142-03D80077ED44}"/>
              </a:ext>
            </a:extLst>
          </p:cNvPr>
          <p:cNvSpPr/>
          <p:nvPr/>
        </p:nvSpPr>
        <p:spPr>
          <a:xfrm>
            <a:off x="5052451"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1" name="사각형: 둥근 위쪽 모서리 30">
            <a:extLst>
              <a:ext uri="{FF2B5EF4-FFF2-40B4-BE49-F238E27FC236}">
                <a16:creationId xmlns:a16="http://schemas.microsoft.com/office/drawing/2014/main" id="{A8464A2D-A516-CC2C-C127-0C2A4EAA2F71}"/>
              </a:ext>
            </a:extLst>
          </p:cNvPr>
          <p:cNvSpPr/>
          <p:nvPr/>
        </p:nvSpPr>
        <p:spPr>
          <a:xfrm>
            <a:off x="5928478"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레그테크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2" name="사각형: 둥근 위쪽 모서리 31">
            <a:extLst>
              <a:ext uri="{FF2B5EF4-FFF2-40B4-BE49-F238E27FC236}">
                <a16:creationId xmlns:a16="http://schemas.microsoft.com/office/drawing/2014/main" id="{6976C2EE-4F45-0DF9-B756-F16FE5F8C382}"/>
              </a:ext>
            </a:extLst>
          </p:cNvPr>
          <p:cNvSpPr/>
          <p:nvPr/>
        </p:nvSpPr>
        <p:spPr>
          <a:xfrm>
            <a:off x="6804505"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사이버보안</a:t>
            </a:r>
          </a:p>
        </p:txBody>
      </p:sp>
      <p:sp>
        <p:nvSpPr>
          <p:cNvPr id="33" name="사각형: 둥근 위쪽 모서리 32">
            <a:extLst>
              <a:ext uri="{FF2B5EF4-FFF2-40B4-BE49-F238E27FC236}">
                <a16:creationId xmlns:a16="http://schemas.microsoft.com/office/drawing/2014/main" id="{5DD6F149-8968-285E-0055-0C19F7225317}"/>
              </a:ext>
            </a:extLst>
          </p:cNvPr>
          <p:cNvSpPr/>
          <p:nvPr/>
        </p:nvSpPr>
        <p:spPr>
          <a:xfrm>
            <a:off x="7680532"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웰스테크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4" name="사각형: 둥근 위쪽 모서리 33">
            <a:extLst>
              <a:ext uri="{FF2B5EF4-FFF2-40B4-BE49-F238E27FC236}">
                <a16:creationId xmlns:a16="http://schemas.microsoft.com/office/drawing/2014/main" id="{23DC2B29-A925-4B07-2B35-6FA00B912449}"/>
              </a:ext>
            </a:extLst>
          </p:cNvPr>
          <p:cNvSpPr/>
          <p:nvPr/>
        </p:nvSpPr>
        <p:spPr>
          <a:xfrm>
            <a:off x="8556557"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a:t>
            </a:r>
            <a:r>
              <a:rPr lang="en-US" altLang="ko-KR"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가상자산</a:t>
            </a:r>
          </a:p>
        </p:txBody>
      </p:sp>
      <p:sp>
        <p:nvSpPr>
          <p:cNvPr id="43" name="텍스트 개체 틀 2">
            <a:extLst>
              <a:ext uri="{FF2B5EF4-FFF2-40B4-BE49-F238E27FC236}">
                <a16:creationId xmlns:a16="http://schemas.microsoft.com/office/drawing/2014/main" id="{E06C46C9-0DBD-BC5E-0D94-9D7BD0A53B88}"/>
              </a:ext>
            </a:extLst>
          </p:cNvPr>
          <p:cNvSpPr>
            <a:spLocks noGrp="1"/>
          </p:cNvSpPr>
          <p:nvPr>
            <p:ph type="body" sz="quarter" idx="11"/>
          </p:nvPr>
        </p:nvSpPr>
        <p:spPr>
          <a:xfrm>
            <a:off x="488950" y="617249"/>
            <a:ext cx="8928100" cy="322262"/>
          </a:xfrm>
        </p:spPr>
        <p:txBody>
          <a:bodyPr/>
          <a:lstStyle/>
          <a:p>
            <a:r>
              <a:rPr lang="ko-KR" altLang="en-US" dirty="0"/>
              <a:t>안정적 비즈니스 모델과 기업에 집중하는 투자자들</a:t>
            </a:r>
            <a:endParaRPr lang="ko-KR" altLang="en-US" dirty="0">
              <a:highlight>
                <a:srgbClr val="FFFF00"/>
              </a:highlight>
            </a:endParaRPr>
          </a:p>
        </p:txBody>
      </p:sp>
    </p:spTree>
    <p:extLst>
      <p:ext uri="{BB962C8B-B14F-4D97-AF65-F5344CB8AC3E}">
        <p14:creationId xmlns:p14="http://schemas.microsoft.com/office/powerpoint/2010/main" val="4184009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2022</a:t>
            </a:r>
            <a:r>
              <a:rPr lang="ko-KR" altLang="en-US" dirty="0"/>
              <a:t>년 전체 투자 규모에 근접하며 회복되는 모습</a:t>
            </a:r>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757331"/>
            <a:ext cx="4284661" cy="1260000"/>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 하반기로 접어들면서 인슈테크 투자 자금은 보험산업 밸류체인 전반의 포인트 솔루션을 제공하는 인슈테크에 집중될 것입니다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상장한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1</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세대 인슈테크의 밸류에이션이 상당히 낮아진 가운데</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인슈테크들이 더 이상 보험사가 아닌</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기술을 중심으로 핵심 역량과 경쟁력을 실현하는 인에이블러</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(Enablers)</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가 되고 있음을 관찰할 수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Ram</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Menon</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Head, Insurance Deal Advisory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International </a:t>
            </a:r>
            <a:endParaRPr lang="en-US" altLang="ko-KR" sz="9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510763"/>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(PitchBook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43486714"/>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인슈테크 부문 투자 규모는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47</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한 해 투자 규모의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78%</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수준에 달하고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Vista Equity partners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재산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상해 보험 시스템 제공사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Duck Creek Technologies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바이아웃</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Voya Financial</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헬스케어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건강보험 관리 솔루션 제공사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Benefitfocus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(5.7</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주요 거래입니다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동 거래를 포함하여 개인 맞춤형 건강보험 추천 기업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Gravie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(1.8</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등은 모두 미국 기업으로 글로벌 인슈테크 투자가 집중되고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2020~2021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동안 특히 미국을 중심으로 성숙한 인슈테크 기업들이 상장했으나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시장 상황 악화로 인해 상장사를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인수하는 사례가 있었습니다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PE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기업들의 낮은 밸류에이션의 인슈테크 상장사를 추가적으로 인수할 가능성도 있으며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상반기 동안 부진했던 인슈테크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활동은 향후 시장 상황 안정 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디지털 기술 역량을 확보하려는 기업을 중심으로 재개될 수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상반기에도 위험 감지</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예방을 위한 센서부터 사이버 공격 예방</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및 영향 완화를 위한 메커니즘에 이르기까지 보험의 위험 관리 측면에 투자자들의 관심이 집중되었습니다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아울러 청구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사기 방지 및 포렌식과 같은 프로세스에서 인슈테크를 지원하기 위한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활용에도 주목하고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15">
            <a:extLst>
              <a:ext uri="{FF2B5EF4-FFF2-40B4-BE49-F238E27FC236}">
                <a16:creationId xmlns:a16="http://schemas.microsoft.com/office/drawing/2014/main" id="{8330CE7B-3D66-4AE1-B876-AA516565528F}"/>
              </a:ext>
            </a:extLst>
          </p:cNvPr>
          <p:cNvPicPr>
            <a:picLocks noChangeAspect="1"/>
          </p:cNvPicPr>
          <p:nvPr/>
        </p:nvPicPr>
        <p:blipFill>
          <a:blip r:embed="rId3" cstate="screen">
            <a:extLst>
              <a:ext uri="{28A0092B-C50C-407E-A947-70E740481C1C}">
                <a14:useLocalDpi xmlns:a14="http://schemas.microsoft.com/office/drawing/2010/main" val="0"/>
              </a:ext>
            </a:extLst>
          </a:blip>
          <a:srcRect l="3650" r="3650"/>
          <a:stretch/>
        </p:blipFill>
        <p:spPr>
          <a:xfrm>
            <a:off x="5258603" y="5552199"/>
            <a:ext cx="426235" cy="469189"/>
          </a:xfrm>
          <a:prstGeom prst="rect">
            <a:avLst/>
          </a:prstGeom>
        </p:spPr>
      </p:pic>
      <p:sp>
        <p:nvSpPr>
          <p:cNvPr id="29" name="사각형: 둥근 위쪽 모서리 28">
            <a:extLst>
              <a:ext uri="{FF2B5EF4-FFF2-40B4-BE49-F238E27FC236}">
                <a16:creationId xmlns:a16="http://schemas.microsoft.com/office/drawing/2014/main" id="{E530D0C3-9B27-2A5A-1BF6-81F8466512E9}"/>
              </a:ext>
            </a:extLst>
          </p:cNvPr>
          <p:cNvSpPr/>
          <p:nvPr/>
        </p:nvSpPr>
        <p:spPr>
          <a:xfrm>
            <a:off x="1362451"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dirty="0" err="1">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인슈테크</a:t>
            </a:r>
            <a:r>
              <a:rPr lang="ko-KR" altLang="en-US"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미국 </a:t>
            </a:r>
            <a:r>
              <a:rPr lang="ko-KR" altLang="en-US" sz="1200" b="1"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위험 감지</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예방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#AI</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활용</a:t>
            </a:r>
          </a:p>
        </p:txBody>
      </p:sp>
      <p:sp>
        <p:nvSpPr>
          <p:cNvPr id="30" name="사각형: 둥근 위쪽 모서리 29">
            <a:extLst>
              <a:ext uri="{FF2B5EF4-FFF2-40B4-BE49-F238E27FC236}">
                <a16:creationId xmlns:a16="http://schemas.microsoft.com/office/drawing/2014/main" id="{CEA86301-5202-A967-3767-E03E7B1CB94C}"/>
              </a:ext>
            </a:extLst>
          </p:cNvPr>
          <p:cNvSpPr/>
          <p:nvPr/>
        </p:nvSpPr>
        <p:spPr>
          <a:xfrm>
            <a:off x="48642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지급결제</a:t>
            </a:r>
          </a:p>
        </p:txBody>
      </p:sp>
      <p:sp>
        <p:nvSpPr>
          <p:cNvPr id="31" name="사각형: 둥근 위쪽 모서리 30">
            <a:extLst>
              <a:ext uri="{FF2B5EF4-FFF2-40B4-BE49-F238E27FC236}">
                <a16:creationId xmlns:a16="http://schemas.microsoft.com/office/drawing/2014/main" id="{1B5BC7EB-2E87-33C1-0611-D412CB8DA833}"/>
              </a:ext>
            </a:extLst>
          </p:cNvPr>
          <p:cNvSpPr/>
          <p:nvPr/>
        </p:nvSpPr>
        <p:spPr>
          <a:xfrm>
            <a:off x="5928478"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레그테크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2" name="사각형: 둥근 위쪽 모서리 31">
            <a:extLst>
              <a:ext uri="{FF2B5EF4-FFF2-40B4-BE49-F238E27FC236}">
                <a16:creationId xmlns:a16="http://schemas.microsoft.com/office/drawing/2014/main" id="{1756BD4A-B8E9-C221-6E07-4DF91F6B2912}"/>
              </a:ext>
            </a:extLst>
          </p:cNvPr>
          <p:cNvSpPr/>
          <p:nvPr/>
        </p:nvSpPr>
        <p:spPr>
          <a:xfrm>
            <a:off x="6804505"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사이버보안</a:t>
            </a:r>
          </a:p>
        </p:txBody>
      </p:sp>
      <p:sp>
        <p:nvSpPr>
          <p:cNvPr id="33" name="사각형: 둥근 위쪽 모서리 32">
            <a:extLst>
              <a:ext uri="{FF2B5EF4-FFF2-40B4-BE49-F238E27FC236}">
                <a16:creationId xmlns:a16="http://schemas.microsoft.com/office/drawing/2014/main" id="{FB4C7053-990C-5F6E-7092-D84743AD46CC}"/>
              </a:ext>
            </a:extLst>
          </p:cNvPr>
          <p:cNvSpPr/>
          <p:nvPr/>
        </p:nvSpPr>
        <p:spPr>
          <a:xfrm>
            <a:off x="7680532"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웰스테크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4" name="사각형: 둥근 위쪽 모서리 33">
            <a:extLst>
              <a:ext uri="{FF2B5EF4-FFF2-40B4-BE49-F238E27FC236}">
                <a16:creationId xmlns:a16="http://schemas.microsoft.com/office/drawing/2014/main" id="{57AE73BB-067A-D2AC-AEC5-A02AF22F2D8B}"/>
              </a:ext>
            </a:extLst>
          </p:cNvPr>
          <p:cNvSpPr/>
          <p:nvPr/>
        </p:nvSpPr>
        <p:spPr>
          <a:xfrm>
            <a:off x="8556557"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a:t>
            </a:r>
            <a:r>
              <a:rPr lang="en-US" altLang="ko-KR"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가상자산</a:t>
            </a:r>
          </a:p>
        </p:txBody>
      </p:sp>
    </p:spTree>
    <p:extLst>
      <p:ext uri="{BB962C8B-B14F-4D97-AF65-F5344CB8AC3E}">
        <p14:creationId xmlns:p14="http://schemas.microsoft.com/office/powerpoint/2010/main" val="175490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엔드 투 엔드</a:t>
            </a:r>
            <a:r>
              <a:rPr lang="en-US" altLang="ko-KR" dirty="0"/>
              <a:t>·</a:t>
            </a:r>
            <a:r>
              <a:rPr lang="ko-KR" altLang="en-US" dirty="0"/>
              <a:t>원스톱 플랫폼</a:t>
            </a:r>
            <a:r>
              <a:rPr lang="en-US" altLang="ko-KR" dirty="0"/>
              <a:t>, AI </a:t>
            </a:r>
            <a:r>
              <a:rPr lang="ko-KR" altLang="en-US" dirty="0"/>
              <a:t>활용 등에 관심 점증</a:t>
            </a:r>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883040"/>
            <a:ext cx="4284661" cy="113340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레그테크 분야는 성숙한 단계로 발전하고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Nasdaq</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은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Adenza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인수를 통해 위험관리 및 규제 소프트웨어 솔루션을 강화하는 등 금융기술을 확장할 것으로 기대됩니다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또한 기업들이 레그테크를 통합하려는 움직임은 늘어날 것으로 예상됩니다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Fabiano Gobbo </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Head of</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Regtech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International </a:t>
            </a:r>
            <a:endParaRPr lang="en-US" altLang="ko-KR" sz="9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636471"/>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(PitchBook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4101966800"/>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latinLnBrk="0">
              <a:lnSpc>
                <a:spcPct val="125000"/>
              </a:lnSpc>
              <a:spcBef>
                <a:spcPts val="600"/>
              </a:spcBef>
              <a:buFont typeface="Arial" panose="020B0604020202020204" pitchFamily="34" charset="0"/>
              <a:buChar char="•"/>
            </a:pP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레그테크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투자는 사상 최고치를 기록한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이후 총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달러의 투자가 집행되며 둔화되었습니다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동 부문의 주요 거래는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Bakkt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미국 턴키 솔루션  플랫폼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Apex Crypto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 매출채권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자동화 스타트업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Tipalti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영국 데이터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인텔리전스</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기업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Quantexa</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VC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미국과 유럽이 시장 성숙도와 규제 체계를 기반으로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레그테크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분야 투자에 선두를 달리고 있는 가운데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아시아</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태평양 지역에서는 호주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올인원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BAAS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플랫폼사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Constantinople(0.2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대만 원스톱 클라우드 플랫폼사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OEN(0.2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시드단계</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자금 조달에 성공하며 해당 지역에 대한 투자자들의 관심을 받았습니다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부정 행위와 금융범죄 방지</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리스크 및 컴플라이언스 플랫폼에 대한 수요가 여전히 높은 가운데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실시간 컴플라이언스 모니터링</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평가 및 의사 결정 대응 솔루션을 강화하기 위한 메커니즘으로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레그테크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분야에서 생성형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활용을 검토하고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Nasdaq</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금융 리스크 관련 소프트웨어 업체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Adenza</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(105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 같이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동 분야에서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 꾸준히 이루어지고 있으며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EU</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금융기관을 위한 통합 위험 관리 규정인 디지털업무 탄력성법</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(Digital Operational Resilience Act, DORA)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및 지속가능성 보고 지침</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(Corporate Sustainability Reporting Directive, CSRD)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준수하기 위해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레그테크에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투자하는 경우도 증가하는 중입니다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16">
            <a:extLst>
              <a:ext uri="{FF2B5EF4-FFF2-40B4-BE49-F238E27FC236}">
                <a16:creationId xmlns:a16="http://schemas.microsoft.com/office/drawing/2014/main" id="{18BD6035-24AA-72BD-785E-2DA25BC36DD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9605" t="104" r="6015" b="38128"/>
          <a:stretch/>
        </p:blipFill>
        <p:spPr>
          <a:xfrm>
            <a:off x="5196213" y="5512176"/>
            <a:ext cx="424800" cy="467609"/>
          </a:xfrm>
          <a:prstGeom prst="rect">
            <a:avLst/>
          </a:prstGeom>
        </p:spPr>
      </p:pic>
      <p:sp>
        <p:nvSpPr>
          <p:cNvPr id="16" name="사각형: 둥근 위쪽 모서리 15">
            <a:extLst>
              <a:ext uri="{FF2B5EF4-FFF2-40B4-BE49-F238E27FC236}">
                <a16:creationId xmlns:a16="http://schemas.microsoft.com/office/drawing/2014/main" id="{3DF67B34-D266-5327-07BE-18C7D963CAEB}"/>
              </a:ext>
            </a:extLst>
          </p:cNvPr>
          <p:cNvSpPr/>
          <p:nvPr/>
        </p:nvSpPr>
        <p:spPr>
          <a:xfrm>
            <a:off x="2238478"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dirty="0" err="1">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레그테크</a:t>
            </a:r>
            <a:r>
              <a:rPr lang="ko-KR" altLang="en-US"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en-US" altLang="ko-KR"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규제 강화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생성형</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AI</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#M&amp;A</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지속</a:t>
            </a:r>
          </a:p>
        </p:txBody>
      </p:sp>
      <p:sp>
        <p:nvSpPr>
          <p:cNvPr id="17" name="사각형: 둥근 위쪽 모서리 16">
            <a:extLst>
              <a:ext uri="{FF2B5EF4-FFF2-40B4-BE49-F238E27FC236}">
                <a16:creationId xmlns:a16="http://schemas.microsoft.com/office/drawing/2014/main" id="{02C57453-470F-66B6-6CA6-90EAA3D6E62A}"/>
              </a:ext>
            </a:extLst>
          </p:cNvPr>
          <p:cNvSpPr/>
          <p:nvPr/>
        </p:nvSpPr>
        <p:spPr>
          <a:xfrm>
            <a:off x="48642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지급결제</a:t>
            </a:r>
          </a:p>
        </p:txBody>
      </p:sp>
      <p:sp>
        <p:nvSpPr>
          <p:cNvPr id="19" name="사각형: 둥근 위쪽 모서리 18">
            <a:extLst>
              <a:ext uri="{FF2B5EF4-FFF2-40B4-BE49-F238E27FC236}">
                <a16:creationId xmlns:a16="http://schemas.microsoft.com/office/drawing/2014/main" id="{9142B190-7865-492A-DC57-8B292C21BDF5}"/>
              </a:ext>
            </a:extLst>
          </p:cNvPr>
          <p:cNvSpPr/>
          <p:nvPr/>
        </p:nvSpPr>
        <p:spPr>
          <a:xfrm>
            <a:off x="1362451"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2" name="사각형: 둥근 위쪽 모서리 21">
            <a:extLst>
              <a:ext uri="{FF2B5EF4-FFF2-40B4-BE49-F238E27FC236}">
                <a16:creationId xmlns:a16="http://schemas.microsoft.com/office/drawing/2014/main" id="{5C4820DE-9B4B-BB70-D40B-A69DD7D7DAEF}"/>
              </a:ext>
            </a:extLst>
          </p:cNvPr>
          <p:cNvSpPr/>
          <p:nvPr/>
        </p:nvSpPr>
        <p:spPr>
          <a:xfrm>
            <a:off x="6804505"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사이버보안</a:t>
            </a:r>
          </a:p>
        </p:txBody>
      </p:sp>
      <p:sp>
        <p:nvSpPr>
          <p:cNvPr id="26" name="사각형: 둥근 위쪽 모서리 25">
            <a:extLst>
              <a:ext uri="{FF2B5EF4-FFF2-40B4-BE49-F238E27FC236}">
                <a16:creationId xmlns:a16="http://schemas.microsoft.com/office/drawing/2014/main" id="{F232D4A0-F0F4-D993-7C45-788BAACEF65F}"/>
              </a:ext>
            </a:extLst>
          </p:cNvPr>
          <p:cNvSpPr/>
          <p:nvPr/>
        </p:nvSpPr>
        <p:spPr>
          <a:xfrm>
            <a:off x="7680532"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웰스테크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8" name="사각형: 둥근 위쪽 모서리 27">
            <a:extLst>
              <a:ext uri="{FF2B5EF4-FFF2-40B4-BE49-F238E27FC236}">
                <a16:creationId xmlns:a16="http://schemas.microsoft.com/office/drawing/2014/main" id="{3B6F757E-7AFB-7534-C8DB-6158E09361A9}"/>
              </a:ext>
            </a:extLst>
          </p:cNvPr>
          <p:cNvSpPr/>
          <p:nvPr/>
        </p:nvSpPr>
        <p:spPr>
          <a:xfrm>
            <a:off x="8556557"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a:t>
            </a:r>
            <a:r>
              <a:rPr lang="en-US" altLang="ko-KR"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가상자산</a:t>
            </a:r>
          </a:p>
        </p:txBody>
      </p:sp>
    </p:spTree>
    <p:extLst>
      <p:ext uri="{BB962C8B-B14F-4D97-AF65-F5344CB8AC3E}">
        <p14:creationId xmlns:p14="http://schemas.microsoft.com/office/powerpoint/2010/main" val="2404646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자동화 및 통합에 관심 커지며 견조한 흐름</a:t>
            </a:r>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759810"/>
            <a:ext cx="4284661" cy="1257818"/>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사이버보안 자동화에 대한 필요성이 높아지고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또한</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보험업을 중심으로 클라우드를 포함한 기업 인프라에 대한 사이버 공격에 보다 쉽고 빠르게 대응</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관리해야 한다는 인식이 확산되고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Charles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Jacco</a:t>
            </a:r>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Americas Cyber Security Services,</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Financial services Leader, Principal</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the US</a:t>
            </a: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513240"/>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3849758209"/>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사이버보안 투자는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9</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건으로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년의 투자 속도를 능가하고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동 기간 사이버보안 분야의 주요 거래는 프랑스 디지털 자산 보안 기업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Ledger</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VC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(4.9</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Ripple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스위스 암호화폐 수탁기업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Metaco</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동 분야 투자자들은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말부터 보안 자동화에 관심을 가지고 있으며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기반 사이버보안 툴과 기술 통합을 위해 보다 확장된 플랫폼 구축에 집중했습니다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Microsoft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Security Copilot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출시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Google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Security AI Workbench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발표 등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빅테크들</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또한 자사 플랫폼 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기반 사이버보안 솔루션을 구축하고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활동이 부진했지만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금융서비스 중심의 플랫폼 기업과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빅테크들이</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맞춤형 사이버보안 솔루션을 통해 다양한 고객의 요구에 대응하기 위한 방안으로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관심을 보이고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사이버보안 전반에 걸쳐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 자동화를 적극적으로 활용 중이며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최근 규제 당국이 코로나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19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팬데믹</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동안 기업의 클라우드 전환 속도</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사이버 위협 및 사이버 위험 증가에 대한 조직의 회복력 등을 인식</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예</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EU</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금융기관을 위한 통합 위험 관리 규정</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하면서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개인정보보호 및 데이터 규제 변화를 주목할 필요가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15">
            <a:extLst>
              <a:ext uri="{FF2B5EF4-FFF2-40B4-BE49-F238E27FC236}">
                <a16:creationId xmlns:a16="http://schemas.microsoft.com/office/drawing/2014/main" id="{B00BF87B-D534-EDE0-0A9E-33C503D8AAF2}"/>
              </a:ext>
            </a:extLst>
          </p:cNvPr>
          <p:cNvPicPr>
            <a:picLocks noChangeAspect="1"/>
          </p:cNvPicPr>
          <p:nvPr/>
        </p:nvPicPr>
        <p:blipFill>
          <a:blip r:embed="rId3" cstate="screen">
            <a:extLst>
              <a:ext uri="{28A0092B-C50C-407E-A947-70E740481C1C}">
                <a14:useLocalDpi xmlns:a14="http://schemas.microsoft.com/office/drawing/2010/main" val="0"/>
              </a:ext>
            </a:extLst>
          </a:blip>
          <a:srcRect t="465" b="465"/>
          <a:stretch/>
        </p:blipFill>
        <p:spPr>
          <a:xfrm>
            <a:off x="5260038" y="5474863"/>
            <a:ext cx="424800" cy="467609"/>
          </a:xfrm>
          <a:prstGeom prst="rect">
            <a:avLst/>
          </a:prstGeom>
        </p:spPr>
      </p:pic>
      <p:sp>
        <p:nvSpPr>
          <p:cNvPr id="16" name="사각형: 둥근 위쪽 모서리 15">
            <a:extLst>
              <a:ext uri="{FF2B5EF4-FFF2-40B4-BE49-F238E27FC236}">
                <a16:creationId xmlns:a16="http://schemas.microsoft.com/office/drawing/2014/main" id="{93C867F1-F02D-40E4-79AF-CB08C398C321}"/>
              </a:ext>
            </a:extLst>
          </p:cNvPr>
          <p:cNvSpPr/>
          <p:nvPr/>
        </p:nvSpPr>
        <p:spPr>
          <a:xfrm>
            <a:off x="3114505"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사이버보안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보안자동화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빅테크</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AI</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솔루션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규제 강화</a:t>
            </a:r>
          </a:p>
        </p:txBody>
      </p:sp>
      <p:sp>
        <p:nvSpPr>
          <p:cNvPr id="17" name="사각형: 둥근 위쪽 모서리 16">
            <a:extLst>
              <a:ext uri="{FF2B5EF4-FFF2-40B4-BE49-F238E27FC236}">
                <a16:creationId xmlns:a16="http://schemas.microsoft.com/office/drawing/2014/main" id="{9062705C-C5CF-20A2-B36F-967514AAF666}"/>
              </a:ext>
            </a:extLst>
          </p:cNvPr>
          <p:cNvSpPr/>
          <p:nvPr/>
        </p:nvSpPr>
        <p:spPr>
          <a:xfrm>
            <a:off x="48642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지급결제</a:t>
            </a:r>
          </a:p>
        </p:txBody>
      </p:sp>
      <p:sp>
        <p:nvSpPr>
          <p:cNvPr id="19" name="사각형: 둥근 위쪽 모서리 18">
            <a:extLst>
              <a:ext uri="{FF2B5EF4-FFF2-40B4-BE49-F238E27FC236}">
                <a16:creationId xmlns:a16="http://schemas.microsoft.com/office/drawing/2014/main" id="{61B788F4-53F4-F0A1-2A22-7D636F551687}"/>
              </a:ext>
            </a:extLst>
          </p:cNvPr>
          <p:cNvSpPr/>
          <p:nvPr/>
        </p:nvSpPr>
        <p:spPr>
          <a:xfrm>
            <a:off x="1362451"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2" name="사각형: 둥근 위쪽 모서리 21">
            <a:extLst>
              <a:ext uri="{FF2B5EF4-FFF2-40B4-BE49-F238E27FC236}">
                <a16:creationId xmlns:a16="http://schemas.microsoft.com/office/drawing/2014/main" id="{294D5900-3652-A07B-3883-E447A6030C11}"/>
              </a:ext>
            </a:extLst>
          </p:cNvPr>
          <p:cNvSpPr/>
          <p:nvPr/>
        </p:nvSpPr>
        <p:spPr>
          <a:xfrm>
            <a:off x="2238478"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레그테크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6" name="사각형: 둥근 위쪽 모서리 25">
            <a:extLst>
              <a:ext uri="{FF2B5EF4-FFF2-40B4-BE49-F238E27FC236}">
                <a16:creationId xmlns:a16="http://schemas.microsoft.com/office/drawing/2014/main" id="{6E458841-0A3E-F611-9F9B-F82DC42311EC}"/>
              </a:ext>
            </a:extLst>
          </p:cNvPr>
          <p:cNvSpPr/>
          <p:nvPr/>
        </p:nvSpPr>
        <p:spPr>
          <a:xfrm>
            <a:off x="7680532"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웰스테크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28" name="사각형: 둥근 위쪽 모서리 27">
            <a:extLst>
              <a:ext uri="{FF2B5EF4-FFF2-40B4-BE49-F238E27FC236}">
                <a16:creationId xmlns:a16="http://schemas.microsoft.com/office/drawing/2014/main" id="{8F8700EC-3F03-569E-4E73-67CB960E2664}"/>
              </a:ext>
            </a:extLst>
          </p:cNvPr>
          <p:cNvSpPr/>
          <p:nvPr/>
        </p:nvSpPr>
        <p:spPr>
          <a:xfrm>
            <a:off x="8556557"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a:t>
            </a:r>
            <a:r>
              <a:rPr lang="en-US" altLang="ko-KR"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가상자산</a:t>
            </a:r>
          </a:p>
        </p:txBody>
      </p:sp>
    </p:spTree>
    <p:extLst>
      <p:ext uri="{BB962C8B-B14F-4D97-AF65-F5344CB8AC3E}">
        <p14:creationId xmlns:p14="http://schemas.microsoft.com/office/powerpoint/2010/main" val="425545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투자 관망 속 </a:t>
            </a:r>
            <a:r>
              <a:rPr lang="ko-KR" altLang="en-US" dirty="0" err="1"/>
              <a:t>자산군</a:t>
            </a:r>
            <a:r>
              <a:rPr lang="ko-KR" altLang="en-US" dirty="0"/>
              <a:t> 확대와 </a:t>
            </a:r>
            <a:r>
              <a:rPr lang="en-US" altLang="ko-KR" dirty="0"/>
              <a:t>AI </a:t>
            </a:r>
            <a:r>
              <a:rPr lang="ko-KR" altLang="en-US" dirty="0"/>
              <a:t>활용에 집중</a:t>
            </a:r>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560296"/>
            <a:ext cx="4284661" cy="1456149"/>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전 세계적으로 불확실성이 확대되면서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웰스테크</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투자자들은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 하반기 시장 환경 개선을 희망하며 관망 중입니다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또한 다양한 신기술들이 출현하고 있지만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웰스테크</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분야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스타트업들</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중 아직 이러한 기술들을 실제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유즈</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케이스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(Use Case)</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로 연결한 곳은 많지 않습니다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예를 들어 생성형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의 경우 활용 방안에 대한 다양한 논의가 있었으나 투자로 이어지지 않은 경우들도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Leon Ong </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Partner, Financial Services Advisory</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Singapore </a:t>
            </a: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313727"/>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722813125"/>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a:lnSpc>
                <a:spcPct val="125000"/>
              </a:lnSpc>
              <a:spcBef>
                <a:spcPts val="600"/>
              </a:spcBef>
              <a:buFont typeface="Arial" panose="020B0604020202020204" pitchFamily="34" charset="0"/>
              <a:buChar char="•"/>
            </a:pP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웰스테크는</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달러의 투자 자금을 조달하는 데 그쳤습니다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 단독주택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렌털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(Rental)</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관련 플랫폼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Avenue One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달러를 조달하며 동 기간 유일한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 이상 거래로 기록됐습니다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웰스테크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또한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CDD(Customer Due Diligence,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고객확인의무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KYC(Know-Your-Customer,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고객에 대해 알기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솔루션 등을 중심으로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를 활용한 솔루션에 관한 투자자들의 관심이 증가하고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아시아</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태평양 지역의 저개발 국가에서 중산층이 증가하면서 새로운 뱅킹 상품에 대한 수요가 늘어나면서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로보어드바이저의</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역할이 확대되는 모습입니다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아울러 그 동안 고액 자산가를 중심의 자산관리 분야는 세분화된 솔루션을 통해 다양한 자산군에 대중의 접근성을 높이고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웰스테크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부문의 경우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기업들이 파트너십 구축을 우선시함에 따라</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향후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M&amp;A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활동은 저조할 것으로 예상됩니다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한편 자산관리사의 의사 결정 지원</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로보어드바이저</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기능 개선</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자산관리 전반에 걸친 개인화 강화 등을 위한 생성형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사용에 집중하는 추세를 지켜볼 필요가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5">
            <a:extLst>
              <a:ext uri="{FF2B5EF4-FFF2-40B4-BE49-F238E27FC236}">
                <a16:creationId xmlns:a16="http://schemas.microsoft.com/office/drawing/2014/main" id="{4A502194-ADF1-1998-CD54-6FEF77D9D186}"/>
              </a:ext>
            </a:extLst>
          </p:cNvPr>
          <p:cNvPicPr>
            <a:picLocks noChangeAspect="1"/>
          </p:cNvPicPr>
          <p:nvPr/>
        </p:nvPicPr>
        <p:blipFill>
          <a:blip r:embed="rId3"/>
          <a:stretch>
            <a:fillRect/>
          </a:stretch>
        </p:blipFill>
        <p:spPr>
          <a:xfrm>
            <a:off x="5260038" y="5552917"/>
            <a:ext cx="424800" cy="433048"/>
          </a:xfrm>
          <a:prstGeom prst="rect">
            <a:avLst/>
          </a:prstGeom>
        </p:spPr>
      </p:pic>
      <p:sp>
        <p:nvSpPr>
          <p:cNvPr id="29" name="사각형: 둥근 위쪽 모서리 28">
            <a:extLst>
              <a:ext uri="{FF2B5EF4-FFF2-40B4-BE49-F238E27FC236}">
                <a16:creationId xmlns:a16="http://schemas.microsoft.com/office/drawing/2014/main" id="{4B692C2B-4513-75F1-A19F-C4AE1676B39F}"/>
              </a:ext>
            </a:extLst>
          </p:cNvPr>
          <p:cNvSpPr/>
          <p:nvPr/>
        </p:nvSpPr>
        <p:spPr>
          <a:xfrm>
            <a:off x="3990532"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dirty="0" err="1">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웰스테크</a:t>
            </a:r>
            <a:r>
              <a:rPr lang="ko-KR" altLang="en-US" sz="16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#AI</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활용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자산군</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 다양화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 </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접근성 제고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파트너십</a:t>
            </a:r>
          </a:p>
        </p:txBody>
      </p:sp>
      <p:sp>
        <p:nvSpPr>
          <p:cNvPr id="30" name="사각형: 둥근 위쪽 모서리 29">
            <a:extLst>
              <a:ext uri="{FF2B5EF4-FFF2-40B4-BE49-F238E27FC236}">
                <a16:creationId xmlns:a16="http://schemas.microsoft.com/office/drawing/2014/main" id="{3A124021-0140-30F1-DA15-3DB1ABABA1D7}"/>
              </a:ext>
            </a:extLst>
          </p:cNvPr>
          <p:cNvSpPr/>
          <p:nvPr/>
        </p:nvSpPr>
        <p:spPr>
          <a:xfrm>
            <a:off x="48642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지급결제</a:t>
            </a:r>
          </a:p>
        </p:txBody>
      </p:sp>
      <p:sp>
        <p:nvSpPr>
          <p:cNvPr id="31" name="사각형: 둥근 위쪽 모서리 30">
            <a:extLst>
              <a:ext uri="{FF2B5EF4-FFF2-40B4-BE49-F238E27FC236}">
                <a16:creationId xmlns:a16="http://schemas.microsoft.com/office/drawing/2014/main" id="{FC903B47-E974-169F-CDBC-4270744559BA}"/>
              </a:ext>
            </a:extLst>
          </p:cNvPr>
          <p:cNvSpPr/>
          <p:nvPr/>
        </p:nvSpPr>
        <p:spPr>
          <a:xfrm>
            <a:off x="1362451"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2" name="사각형: 둥근 위쪽 모서리 31">
            <a:extLst>
              <a:ext uri="{FF2B5EF4-FFF2-40B4-BE49-F238E27FC236}">
                <a16:creationId xmlns:a16="http://schemas.microsoft.com/office/drawing/2014/main" id="{514EAE25-C362-A863-BB1E-9F440A0BEFC5}"/>
              </a:ext>
            </a:extLst>
          </p:cNvPr>
          <p:cNvSpPr/>
          <p:nvPr/>
        </p:nvSpPr>
        <p:spPr>
          <a:xfrm>
            <a:off x="2238478"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레그테크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3" name="사각형: 둥근 위쪽 모서리 32">
            <a:extLst>
              <a:ext uri="{FF2B5EF4-FFF2-40B4-BE49-F238E27FC236}">
                <a16:creationId xmlns:a16="http://schemas.microsoft.com/office/drawing/2014/main" id="{09F83EAD-7B12-3F7D-45EF-B5DC4E6223C2}"/>
              </a:ext>
            </a:extLst>
          </p:cNvPr>
          <p:cNvSpPr/>
          <p:nvPr/>
        </p:nvSpPr>
        <p:spPr>
          <a:xfrm>
            <a:off x="3114505"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사이버보안</a:t>
            </a:r>
          </a:p>
        </p:txBody>
      </p:sp>
      <p:sp>
        <p:nvSpPr>
          <p:cNvPr id="34" name="사각형: 둥근 위쪽 모서리 33">
            <a:extLst>
              <a:ext uri="{FF2B5EF4-FFF2-40B4-BE49-F238E27FC236}">
                <a16:creationId xmlns:a16="http://schemas.microsoft.com/office/drawing/2014/main" id="{DC658ABF-92D6-E7BD-E00F-00088F946363}"/>
              </a:ext>
            </a:extLst>
          </p:cNvPr>
          <p:cNvSpPr/>
          <p:nvPr/>
        </p:nvSpPr>
        <p:spPr>
          <a:xfrm>
            <a:off x="8556557"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a:t>
            </a:r>
            <a:r>
              <a:rPr lang="en-US" altLang="ko-KR"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가상자산</a:t>
            </a:r>
          </a:p>
        </p:txBody>
      </p:sp>
    </p:spTree>
    <p:extLst>
      <p:ext uri="{BB962C8B-B14F-4D97-AF65-F5344CB8AC3E}">
        <p14:creationId xmlns:p14="http://schemas.microsoft.com/office/powerpoint/2010/main" val="361332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a:extLst>
              <a:ext uri="{FF2B5EF4-FFF2-40B4-BE49-F238E27FC236}">
                <a16:creationId xmlns:a16="http://schemas.microsoft.com/office/drawing/2014/main" id="{07DB9472-34D2-4DE4-876D-461C23124FA5}"/>
              </a:ext>
            </a:extLst>
          </p:cNvPr>
          <p:cNvSpPr/>
          <p:nvPr/>
        </p:nvSpPr>
        <p:spPr>
          <a:xfrm>
            <a:off x="5132388" y="4578828"/>
            <a:ext cx="4284661" cy="1438794"/>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블록체인은 상당히 새로운 발전 분야로</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EU,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남아프리카공화국</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카자흐스탄</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카타르 등 많은 국가들이 규제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샌드박스를</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시행하고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블록체인 기반 기술을 테스트하는 것뿐만 아니라</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새로운 가치를 창출할 수 있는 기업 생태계를 만들기 위한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샌드박스의</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역할은 지속적으로 중요할 것입니다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Debarshi</a:t>
            </a:r>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Bandyopadhyay </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Director, Financial Services,</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Blockchain</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&amp;</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Crypto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Singapore </a:t>
            </a: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332259"/>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23" name="차트 22">
            <a:extLst>
              <a:ext uri="{FF2B5EF4-FFF2-40B4-BE49-F238E27FC236}">
                <a16:creationId xmlns:a16="http://schemas.microsoft.com/office/drawing/2014/main" id="{6B762CF4-BEC6-413B-A540-8F52AEC9664B}"/>
              </a:ext>
            </a:extLst>
          </p:cNvPr>
          <p:cNvGraphicFramePr/>
          <p:nvPr>
            <p:extLst>
              <p:ext uri="{D42A27DB-BD31-4B8C-83A1-F6EECF244321}">
                <p14:modId xmlns:p14="http://schemas.microsoft.com/office/powerpoint/2010/main" val="3041675899"/>
              </p:ext>
            </p:extLst>
          </p:nvPr>
        </p:nvGraphicFramePr>
        <p:xfrm>
          <a:off x="488950" y="1196975"/>
          <a:ext cx="4284663" cy="4392613"/>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DBE7226C-507F-49D7-8FD4-FF235A3F94C4}"/>
              </a:ext>
            </a:extLst>
          </p:cNvPr>
          <p:cNvSpPr txBox="1"/>
          <p:nvPr/>
        </p:nvSpPr>
        <p:spPr>
          <a:xfrm>
            <a:off x="450667" y="143704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5" name="TextBox 24">
            <a:extLst>
              <a:ext uri="{FF2B5EF4-FFF2-40B4-BE49-F238E27FC236}">
                <a16:creationId xmlns:a16="http://schemas.microsoft.com/office/drawing/2014/main" id="{DD434491-F28A-41F8-875D-A37F7CAE2C27}"/>
              </a:ext>
            </a:extLst>
          </p:cNvPr>
          <p:cNvSpPr txBox="1"/>
          <p:nvPr/>
        </p:nvSpPr>
        <p:spPr>
          <a:xfrm>
            <a:off x="4232364" y="143704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nchorCtr="0"/>
          <a:lstStyle/>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전 세계 블록체인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가상자산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부문에 대한 총 투자 규모는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44</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달러를 기록하며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2020</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수준으로 위축됐습니다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아울러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동안 발생한 일련의 사태들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테라</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루나 사태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11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FTX</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파산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은 디지털 자산 관련 시장의 신뢰를 떨어뜨렸습니다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다만 프랑스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Ledger(4.9</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미국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GammaRey</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(3.2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Apex Crypto(1.6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WorldCoin</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스위스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Metaco</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캐나다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Blockstream</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 이상의 메가 딜이 다양한 지역에서 이루어졌습니다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동안 미국 증권거래위원회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(SEC)</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Coinbase,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Binance</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가상자산 플랫폼 및 거래소를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증권법</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위반으로 제소하는 등 관련 규제를 강화하고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이에 싱가포르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일본에 투자자들의 이목이 집중되는 가운데 싱가포르는 결제서비스법</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(Payment Services Act)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과</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디지털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페이먼트</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토큰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(Digital Payment Token)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서비스 관련 규제를 마련하며 규제를 재정비하고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ESG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분야에서 탄소배출권 추적과 같이 블록체인 기반 기술을 활용한 솔루션이 투자자들의 관심을 받는 한편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월 유럽집행위원회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(EC)</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는 블록체인 규제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샌드박스를</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시행하기도 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18">
            <a:extLst>
              <a:ext uri="{FF2B5EF4-FFF2-40B4-BE49-F238E27FC236}">
                <a16:creationId xmlns:a16="http://schemas.microsoft.com/office/drawing/2014/main" id="{D787A829-F9E3-405C-E2D3-ABF6EF7138B1}"/>
              </a:ext>
            </a:extLst>
          </p:cNvPr>
          <p:cNvPicPr>
            <a:picLocks noChangeAspect="1"/>
          </p:cNvPicPr>
          <p:nvPr/>
        </p:nvPicPr>
        <p:blipFill>
          <a:blip r:embed="rId3"/>
          <a:stretch>
            <a:fillRect/>
          </a:stretch>
        </p:blipFill>
        <p:spPr>
          <a:xfrm>
            <a:off x="5260038" y="5371361"/>
            <a:ext cx="424800" cy="564947"/>
          </a:xfrm>
          <a:prstGeom prst="rect">
            <a:avLst/>
          </a:prstGeom>
        </p:spPr>
      </p:pic>
      <p:sp>
        <p:nvSpPr>
          <p:cNvPr id="12" name="사각형: 둥근 위쪽 모서리 11">
            <a:extLst>
              <a:ext uri="{FF2B5EF4-FFF2-40B4-BE49-F238E27FC236}">
                <a16:creationId xmlns:a16="http://schemas.microsoft.com/office/drawing/2014/main" id="{20AE33BD-9EDF-C688-CD7D-276F1A390F84}"/>
              </a:ext>
            </a:extLst>
          </p:cNvPr>
          <p:cNvSpPr/>
          <p:nvPr/>
        </p:nvSpPr>
        <p:spPr>
          <a:xfrm>
            <a:off x="4863049" y="221011"/>
            <a:ext cx="4554000" cy="322263"/>
          </a:xfrm>
          <a:prstGeom prst="round2SameRect">
            <a:avLst/>
          </a:prstGeom>
          <a:solidFill>
            <a:srgbClr val="00338D"/>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ko-KR" altLang="en-US" sz="1600" spc="-1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블록체인</a:t>
            </a:r>
            <a:r>
              <a:rPr lang="en-US" altLang="ko-KR" sz="1600" spc="-1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a:t>
            </a:r>
            <a:r>
              <a:rPr lang="ko-KR" altLang="en-US" sz="1600" spc="-100" dirty="0">
                <a:ln>
                  <a:solidFill>
                    <a:prstClr val="white">
                      <a:lumMod val="75000"/>
                      <a:alpha val="0"/>
                    </a:prstClr>
                  </a:solidFill>
                </a:ln>
                <a:solidFill>
                  <a:schemeClr val="bg1"/>
                </a:solidFill>
                <a:latin typeface="KoPub돋움체 Bold" panose="00000800000000000000" pitchFamily="2" charset="-127"/>
                <a:ea typeface="KoPub돋움체 Bold" panose="00000800000000000000" pitchFamily="2" charset="-127"/>
              </a:rPr>
              <a:t>가상자산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신뢰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규제 재정비 </a:t>
            </a:r>
            <a:r>
              <a:rPr lang="en-US" altLang="ko-KR"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a:t>
            </a:r>
            <a:r>
              <a:rPr lang="ko-KR" altLang="en-US" sz="1200" b="1"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블록체인 기술 </a:t>
            </a:r>
          </a:p>
        </p:txBody>
      </p:sp>
      <p:sp>
        <p:nvSpPr>
          <p:cNvPr id="13" name="사각형: 둥근 위쪽 모서리 12">
            <a:extLst>
              <a:ext uri="{FF2B5EF4-FFF2-40B4-BE49-F238E27FC236}">
                <a16:creationId xmlns:a16="http://schemas.microsoft.com/office/drawing/2014/main" id="{C9ECE55A-662F-3D02-FEDA-9714C47B79CE}"/>
              </a:ext>
            </a:extLst>
          </p:cNvPr>
          <p:cNvSpPr/>
          <p:nvPr/>
        </p:nvSpPr>
        <p:spPr>
          <a:xfrm>
            <a:off x="48642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지급결제</a:t>
            </a:r>
          </a:p>
        </p:txBody>
      </p:sp>
      <p:sp>
        <p:nvSpPr>
          <p:cNvPr id="14" name="사각형: 둥근 위쪽 모서리 13">
            <a:extLst>
              <a:ext uri="{FF2B5EF4-FFF2-40B4-BE49-F238E27FC236}">
                <a16:creationId xmlns:a16="http://schemas.microsoft.com/office/drawing/2014/main" id="{1678FCE5-EA9B-B981-496B-441E805D2203}"/>
              </a:ext>
            </a:extLst>
          </p:cNvPr>
          <p:cNvSpPr/>
          <p:nvPr/>
        </p:nvSpPr>
        <p:spPr>
          <a:xfrm>
            <a:off x="1361749"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인슈테크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5" name="사각형: 둥근 위쪽 모서리 14">
            <a:extLst>
              <a:ext uri="{FF2B5EF4-FFF2-40B4-BE49-F238E27FC236}">
                <a16:creationId xmlns:a16="http://schemas.microsoft.com/office/drawing/2014/main" id="{6D5AD0FB-40F5-9AEC-CEEC-9EDEE23B934B}"/>
              </a:ext>
            </a:extLst>
          </p:cNvPr>
          <p:cNvSpPr/>
          <p:nvPr/>
        </p:nvSpPr>
        <p:spPr>
          <a:xfrm>
            <a:off x="2237074"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레그테크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16" name="사각형: 둥근 위쪽 모서리 15">
            <a:extLst>
              <a:ext uri="{FF2B5EF4-FFF2-40B4-BE49-F238E27FC236}">
                <a16:creationId xmlns:a16="http://schemas.microsoft.com/office/drawing/2014/main" id="{D9F7F23D-2AB7-5508-4692-08755820D7E7}"/>
              </a:ext>
            </a:extLst>
          </p:cNvPr>
          <p:cNvSpPr/>
          <p:nvPr/>
        </p:nvSpPr>
        <p:spPr>
          <a:xfrm>
            <a:off x="3112399" y="291275"/>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사이버보안</a:t>
            </a:r>
          </a:p>
        </p:txBody>
      </p:sp>
      <p:sp>
        <p:nvSpPr>
          <p:cNvPr id="17" name="사각형: 둥근 위쪽 모서리 16">
            <a:extLst>
              <a:ext uri="{FF2B5EF4-FFF2-40B4-BE49-F238E27FC236}">
                <a16:creationId xmlns:a16="http://schemas.microsoft.com/office/drawing/2014/main" id="{C6927E61-2077-D22D-4D6B-95852D1F7ED0}"/>
              </a:ext>
            </a:extLst>
          </p:cNvPr>
          <p:cNvSpPr/>
          <p:nvPr/>
        </p:nvSpPr>
        <p:spPr>
          <a:xfrm>
            <a:off x="3987724" y="291276"/>
            <a:ext cx="864000" cy="252000"/>
          </a:xfrm>
          <a:prstGeom prst="round2Same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l"/>
            <a:r>
              <a:rPr lang="ko-KR" altLang="en-US" sz="800" dirty="0" err="1">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rPr>
              <a:t>웰스테크</a:t>
            </a:r>
            <a:endParaRPr lang="ko-KR" altLang="en-US" sz="800" dirty="0">
              <a:ln>
                <a:solidFill>
                  <a:schemeClr val="accent1">
                    <a:shade val="50000"/>
                    <a:alpha val="0"/>
                  </a:schemeClr>
                </a:solidFill>
              </a:ln>
              <a:solidFill>
                <a:schemeClr val="bg1"/>
              </a:solidFill>
              <a:latin typeface="KoPub돋움체 Medium" panose="02020603020101020101" pitchFamily="18" charset="-127"/>
              <a:ea typeface="KoPub돋움체 Medium" panose="02020603020101020101" pitchFamily="18" charset="-127"/>
            </a:endParaRPr>
          </a:p>
        </p:txBody>
      </p:sp>
      <p:sp>
        <p:nvSpPr>
          <p:cNvPr id="31" name="텍스트 개체 틀 30">
            <a:extLst>
              <a:ext uri="{FF2B5EF4-FFF2-40B4-BE49-F238E27FC236}">
                <a16:creationId xmlns:a16="http://schemas.microsoft.com/office/drawing/2014/main" id="{ACC27F01-AC5C-E154-FBAD-BD76A03E8D46}"/>
              </a:ext>
            </a:extLst>
          </p:cNvPr>
          <p:cNvSpPr>
            <a:spLocks noGrp="1"/>
          </p:cNvSpPr>
          <p:nvPr>
            <p:ph type="body" sz="quarter" idx="11"/>
          </p:nvPr>
        </p:nvSpPr>
        <p:spPr/>
        <p:txBody>
          <a:bodyPr/>
          <a:lstStyle/>
          <a:p>
            <a:r>
              <a:rPr lang="ko-KR" altLang="en-US" dirty="0"/>
              <a:t>투자자의 실사</a:t>
            </a:r>
            <a:r>
              <a:rPr lang="en-US" altLang="ko-KR" dirty="0"/>
              <a:t>·</a:t>
            </a:r>
            <a:r>
              <a:rPr lang="ko-KR" altLang="en-US" dirty="0"/>
              <a:t>거버넌스 강화와 미국의 규제 본격화 </a:t>
            </a:r>
          </a:p>
        </p:txBody>
      </p:sp>
    </p:spTree>
    <p:extLst>
      <p:ext uri="{BB962C8B-B14F-4D97-AF65-F5344CB8AC3E}">
        <p14:creationId xmlns:p14="http://schemas.microsoft.com/office/powerpoint/2010/main" val="318863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BE57E7B-4F4A-470E-ABD3-DD4D29FF3FA3}"/>
              </a:ext>
            </a:extLst>
          </p:cNvPr>
          <p:cNvSpPr>
            <a:spLocks/>
          </p:cNvSpPr>
          <p:nvPr/>
        </p:nvSpPr>
        <p:spPr>
          <a:xfrm>
            <a:off x="814388" y="1268413"/>
            <a:ext cx="6322834" cy="440794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US" sz="8800" b="0" i="0" u="none" strike="noStrike" kern="1200" cap="none" spc="0" normalizeH="0" baseline="0" noProof="0" dirty="0" err="1">
              <a:ln>
                <a:noFill/>
              </a:ln>
              <a:solidFill>
                <a:srgbClr val="FFFFFF"/>
              </a:solidFill>
              <a:effectLst/>
              <a:uLnTx/>
              <a:uFillTx/>
              <a:latin typeface="KPMG Bold" panose="020B0803030202040204" pitchFamily="34" charset="0"/>
              <a:ea typeface="KoPub돋움체 Bold"/>
              <a:cs typeface="+mn-cs"/>
            </a:endParaRPr>
          </a:p>
        </p:txBody>
      </p:sp>
      <p:sp>
        <p:nvSpPr>
          <p:cNvPr id="5" name="Text Placeholder 3">
            <a:extLst>
              <a:ext uri="{FF2B5EF4-FFF2-40B4-BE49-F238E27FC236}">
                <a16:creationId xmlns:a16="http://schemas.microsoft.com/office/drawing/2014/main" id="{859AF789-79B7-40EF-8423-1ABFC633B0AD}"/>
              </a:ext>
            </a:extLst>
          </p:cNvPr>
          <p:cNvSpPr txBox="1">
            <a:spLocks/>
          </p:cNvSpPr>
          <p:nvPr/>
        </p:nvSpPr>
        <p:spPr>
          <a:xfrm>
            <a:off x="1033559" y="1553183"/>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0" i="0" u="none" strike="noStrike" kern="1200" cap="none" spc="0" normalizeH="0" baseline="0" noProof="0" dirty="0">
                <a:ln>
                  <a:solidFill>
                    <a:srgbClr val="1E49E2">
                      <a:alpha val="0"/>
                    </a:srgbClr>
                  </a:solidFill>
                </a:ln>
                <a:solidFill>
                  <a:schemeClr val="bg1"/>
                </a:solidFill>
                <a:effectLst/>
                <a:uLnTx/>
                <a:uFillTx/>
                <a:latin typeface="KoPub돋움체 Bold"/>
                <a:ea typeface="KoPub돋움체 Bold"/>
                <a:cs typeface="+mn-cs"/>
              </a:rPr>
              <a:t>III.</a:t>
            </a:r>
          </a:p>
        </p:txBody>
      </p:sp>
      <p:sp>
        <p:nvSpPr>
          <p:cNvPr id="13" name="TextBox 12">
            <a:extLst>
              <a:ext uri="{FF2B5EF4-FFF2-40B4-BE49-F238E27FC236}">
                <a16:creationId xmlns:a16="http://schemas.microsoft.com/office/drawing/2014/main" id="{1E094C63-D74E-480D-8302-76ACE3D913C1}"/>
              </a:ext>
            </a:extLst>
          </p:cNvPr>
          <p:cNvSpPr txBox="1"/>
          <p:nvPr/>
        </p:nvSpPr>
        <p:spPr>
          <a:xfrm>
            <a:off x="1050976" y="2345643"/>
            <a:ext cx="5849657"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3600" b="1" spc="-100" dirty="0">
                <a:ln>
                  <a:solidFill>
                    <a:srgbClr val="1E49E2">
                      <a:alpha val="0"/>
                    </a:srgbClr>
                  </a:solidFill>
                </a:ln>
                <a:solidFill>
                  <a:schemeClr val="bg1"/>
                </a:solidFill>
                <a:latin typeface="KoPub돋움체 Medium"/>
                <a:ea typeface="KoPub돋움체 Medium"/>
              </a:rPr>
              <a:t>지역별</a:t>
            </a:r>
            <a:r>
              <a:rPr kumimoji="0" lang="ko-KR" altLang="en-US" sz="3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rPr>
              <a:t> </a:t>
            </a:r>
            <a:r>
              <a:rPr kumimoji="0" lang="ko-KR" altLang="en-US" sz="3600" b="1" i="0" u="none" strike="noStrike" kern="1200" cap="none" spc="-100" normalizeH="0" baseline="0" noProof="0" dirty="0" err="1">
                <a:ln>
                  <a:solidFill>
                    <a:srgbClr val="1E49E2">
                      <a:alpha val="0"/>
                    </a:srgbClr>
                  </a:solidFill>
                </a:ln>
                <a:solidFill>
                  <a:schemeClr val="bg1"/>
                </a:solidFill>
                <a:effectLst/>
                <a:uLnTx/>
                <a:uFillTx/>
                <a:latin typeface="KoPub돋움체 Medium"/>
                <a:ea typeface="KoPub돋움체 Medium"/>
                <a:cs typeface="+mn-cs"/>
              </a:rPr>
              <a:t>핀테크</a:t>
            </a:r>
            <a:r>
              <a:rPr kumimoji="0" lang="ko-KR" altLang="en-US" sz="3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rPr>
              <a:t> 투자 동향</a:t>
            </a:r>
            <a:endParaRPr kumimoji="0" lang="en-US" altLang="ko-KR" sz="1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13266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미주</a:t>
            </a:r>
            <a:r>
              <a:rPr lang="en-US" altLang="ko-KR" dirty="0"/>
              <a:t>(Americas) – </a:t>
            </a:r>
            <a:r>
              <a:rPr lang="ko-KR" altLang="en-US" dirty="0"/>
              <a:t>미국 중심의 양호한 투자 활동</a:t>
            </a:r>
            <a:r>
              <a:rPr lang="en-US" altLang="ko-KR" dirty="0"/>
              <a:t>…</a:t>
            </a:r>
            <a:r>
              <a:rPr lang="ko-KR" altLang="en-US" dirty="0"/>
              <a:t> 견조한 </a:t>
            </a:r>
            <a:r>
              <a:rPr lang="en-US" altLang="ko-KR" dirty="0"/>
              <a:t>VC·CVC </a:t>
            </a:r>
            <a:r>
              <a:rPr lang="ko-KR" altLang="en-US" dirty="0"/>
              <a:t>투자</a:t>
            </a:r>
            <a:endParaRPr lang="en-US" altLang="ko-KR" dirty="0"/>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775564"/>
            <a:ext cx="4284661" cy="12420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미주 지역에서는 기업</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·VC·PE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등 투자자들이 보다 선별적으로 투자하는 모습을 볼 수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과거에는 투자자들이 성장 관점에서 투자를 집행했다면</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이제 높은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성장뿐만</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아니라 운영 관점에서 수익성과 현금흐름도 확인하고자 합니다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Robert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Ruark</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Principal, Financial Services</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Strategy and Fintech Leader</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the US</a:t>
            </a: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528995"/>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sp>
        <p:nvSpPr>
          <p:cNvPr id="27" name="직사각형 26">
            <a:extLst>
              <a:ext uri="{FF2B5EF4-FFF2-40B4-BE49-F238E27FC236}">
                <a16:creationId xmlns:a16="http://schemas.microsoft.com/office/drawing/2014/main" id="{B9F3C923-DB51-4395-ADA2-CDD17A7946D4}"/>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72000" rtlCol="0" anchor="t" anchorCtr="0"/>
          <a:lstStyle/>
          <a:p>
            <a:pPr algn="just" latinLnBrk="0">
              <a:lnSpc>
                <a:spcPct val="125000"/>
              </a:lnSpc>
              <a:spcBef>
                <a:spcPts val="600"/>
              </a:spcBef>
            </a:pP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미주 지역의 </a:t>
            </a:r>
            <a:r>
              <a:rPr lang="ko-KR" altLang="en-US" sz="900" b="1"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 규모는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289</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달러에서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361</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달러로 증가했으나</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2020</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및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대비 상대적으로 위축됐습니다</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Coupa(80</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Stripe(69</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EVO Payments(40</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미국에서 대부분의 대형 딜이 이루어졌습니다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동 기간 멕시코</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Kapital(1.8</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캐나다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Blockstream</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미국을 제외한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개국만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 이상의 자금 조달에 성공했습니다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가상자산 업체 파산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미국 증권거래위원회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(SEC)</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규제 강화 등에 따라 상반기 동안 미국 투자자들은 블록체인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가상자산 분야 투자를 크게 줄였습니다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반면 지급결제 부문의 경우 탄탄한 결제 비즈니스 모델로 인해 다른 부문 대비 회복세가 높은 편입니다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endPar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endParaRP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투자자들이 미주</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지역의 기존 보험사들의 오래된 기술을 업그레이드할 수 있는 기회로 인식하여 장기적으로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인슈테크에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견조한 자금 조달이 유지될 가능성이 존재합니다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재무 계획 및 자산 관리 분야에서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생성형</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활용 사례에 대한 관심이 늘어나고 있는 가운데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금융시장의 정상화</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인플레이션 및 금리 안정화에 대한 확신이 커지면서 미주 지역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투자가 늘어날 것으로 전망합니다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graphicFrame>
        <p:nvGraphicFramePr>
          <p:cNvPr id="11" name="차트 10">
            <a:extLst>
              <a:ext uri="{FF2B5EF4-FFF2-40B4-BE49-F238E27FC236}">
                <a16:creationId xmlns:a16="http://schemas.microsoft.com/office/drawing/2014/main" id="{6CC6515B-2165-4450-90A5-1179E39E3369}"/>
              </a:ext>
            </a:extLst>
          </p:cNvPr>
          <p:cNvGraphicFramePr/>
          <p:nvPr>
            <p:extLst>
              <p:ext uri="{D42A27DB-BD31-4B8C-83A1-F6EECF244321}">
                <p14:modId xmlns:p14="http://schemas.microsoft.com/office/powerpoint/2010/main" val="2206023210"/>
              </p:ext>
            </p:extLst>
          </p:nvPr>
        </p:nvGraphicFramePr>
        <p:xfrm>
          <a:off x="495300" y="1196975"/>
          <a:ext cx="2091872"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E8759B8-99C3-49B3-ADC3-35963A317CC5}"/>
              </a:ext>
            </a:extLst>
          </p:cNvPr>
          <p:cNvSpPr txBox="1"/>
          <p:nvPr/>
        </p:nvSpPr>
        <p:spPr>
          <a:xfrm>
            <a:off x="440711"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3" name="TextBox 12">
            <a:extLst>
              <a:ext uri="{FF2B5EF4-FFF2-40B4-BE49-F238E27FC236}">
                <a16:creationId xmlns:a16="http://schemas.microsoft.com/office/drawing/2014/main" id="{49F57B75-1739-43C2-9B8E-2DD06F2A021B}"/>
              </a:ext>
            </a:extLst>
          </p:cNvPr>
          <p:cNvSpPr txBox="1"/>
          <p:nvPr/>
        </p:nvSpPr>
        <p:spPr>
          <a:xfrm>
            <a:off x="2225993"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C2E32F4D-FE62-421E-86E7-48C560034172}"/>
              </a:ext>
            </a:extLst>
          </p:cNvPr>
          <p:cNvSpPr txBox="1"/>
          <p:nvPr/>
        </p:nvSpPr>
        <p:spPr>
          <a:xfrm>
            <a:off x="452586" y="1208106"/>
            <a:ext cx="2176733" cy="215444"/>
          </a:xfrm>
          <a:prstGeom prst="rect">
            <a:avLst/>
          </a:prstGeom>
          <a:noFill/>
        </p:spPr>
        <p:txBody>
          <a:bodyPr wrap="square" rtlCol="0">
            <a:spAutoFit/>
          </a:bodyPr>
          <a:lstStyle/>
          <a:p>
            <a:pPr algn="ct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미주</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지역 총 투자 활동</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(VC, 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및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a:t>
            </a:r>
          </a:p>
        </p:txBody>
      </p:sp>
      <p:graphicFrame>
        <p:nvGraphicFramePr>
          <p:cNvPr id="15" name="차트 14">
            <a:extLst>
              <a:ext uri="{FF2B5EF4-FFF2-40B4-BE49-F238E27FC236}">
                <a16:creationId xmlns:a16="http://schemas.microsoft.com/office/drawing/2014/main" id="{03A146CC-3A98-4AFC-85AB-0E7A41B6C52C}"/>
              </a:ext>
            </a:extLst>
          </p:cNvPr>
          <p:cNvGraphicFramePr/>
          <p:nvPr>
            <p:extLst>
              <p:ext uri="{D42A27DB-BD31-4B8C-83A1-F6EECF244321}">
                <p14:modId xmlns:p14="http://schemas.microsoft.com/office/powerpoint/2010/main" val="906427684"/>
              </p:ext>
            </p:extLst>
          </p:nvPr>
        </p:nvGraphicFramePr>
        <p:xfrm>
          <a:off x="2676615" y="1196975"/>
          <a:ext cx="2091872"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DC587B0-83BF-4EF3-BD28-24C6D771CC68}"/>
              </a:ext>
            </a:extLst>
          </p:cNvPr>
          <p:cNvSpPr txBox="1"/>
          <p:nvPr/>
        </p:nvSpPr>
        <p:spPr>
          <a:xfrm>
            <a:off x="2599166"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9D5FCD98-D755-4226-B495-C81666B74AE6}"/>
              </a:ext>
            </a:extLst>
          </p:cNvPr>
          <p:cNvSpPr txBox="1"/>
          <p:nvPr/>
        </p:nvSpPr>
        <p:spPr>
          <a:xfrm>
            <a:off x="4441062"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9" name="TextBox 18">
            <a:extLst>
              <a:ext uri="{FF2B5EF4-FFF2-40B4-BE49-F238E27FC236}">
                <a16:creationId xmlns:a16="http://schemas.microsoft.com/office/drawing/2014/main" id="{397C295A-6360-493C-96D2-186DC86CC54D}"/>
              </a:ext>
            </a:extLst>
          </p:cNvPr>
          <p:cNvSpPr txBox="1"/>
          <p:nvPr/>
        </p:nvSpPr>
        <p:spPr>
          <a:xfrm>
            <a:off x="3062680" y="1208106"/>
            <a:ext cx="1324882" cy="215444"/>
          </a:xfrm>
          <a:prstGeom prst="rect">
            <a:avLst/>
          </a:prstGeom>
          <a:noFill/>
        </p:spPr>
        <p:txBody>
          <a:bodyPr wrap="square" rtlCol="0">
            <a:spAutoFit/>
          </a:bodyPr>
          <a:lstStyle/>
          <a:p>
            <a:pPr algn="ct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미주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2" name="차트 21">
            <a:extLst>
              <a:ext uri="{FF2B5EF4-FFF2-40B4-BE49-F238E27FC236}">
                <a16:creationId xmlns:a16="http://schemas.microsoft.com/office/drawing/2014/main" id="{F2E4090C-DBE3-4707-966F-C78219ACBC68}"/>
              </a:ext>
            </a:extLst>
          </p:cNvPr>
          <p:cNvGraphicFramePr/>
          <p:nvPr>
            <p:extLst>
              <p:ext uri="{D42A27DB-BD31-4B8C-83A1-F6EECF244321}">
                <p14:modId xmlns:p14="http://schemas.microsoft.com/office/powerpoint/2010/main" val="3957186288"/>
              </p:ext>
            </p:extLst>
          </p:nvPr>
        </p:nvGraphicFramePr>
        <p:xfrm>
          <a:off x="490539" y="3429588"/>
          <a:ext cx="2091872"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65DCE9A4-F576-4F86-BD63-AE7576A81152}"/>
              </a:ext>
            </a:extLst>
          </p:cNvPr>
          <p:cNvSpPr txBox="1"/>
          <p:nvPr/>
        </p:nvSpPr>
        <p:spPr>
          <a:xfrm>
            <a:off x="435950"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8" name="TextBox 27">
            <a:extLst>
              <a:ext uri="{FF2B5EF4-FFF2-40B4-BE49-F238E27FC236}">
                <a16:creationId xmlns:a16="http://schemas.microsoft.com/office/drawing/2014/main" id="{2C3889B6-E987-4A14-A106-AC3DA5F7AB92}"/>
              </a:ext>
            </a:extLst>
          </p:cNvPr>
          <p:cNvSpPr txBox="1"/>
          <p:nvPr/>
        </p:nvSpPr>
        <p:spPr>
          <a:xfrm>
            <a:off x="222123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9" name="TextBox 28">
            <a:extLst>
              <a:ext uri="{FF2B5EF4-FFF2-40B4-BE49-F238E27FC236}">
                <a16:creationId xmlns:a16="http://schemas.microsoft.com/office/drawing/2014/main" id="{D5F08D72-CADF-4B6D-A2C1-53B0BC950006}"/>
              </a:ext>
            </a:extLst>
          </p:cNvPr>
          <p:cNvSpPr txBox="1"/>
          <p:nvPr/>
        </p:nvSpPr>
        <p:spPr>
          <a:xfrm>
            <a:off x="902215" y="3440719"/>
            <a:ext cx="1274000" cy="215444"/>
          </a:xfrm>
          <a:prstGeom prst="rect">
            <a:avLst/>
          </a:prstGeom>
          <a:noFill/>
        </p:spPr>
        <p:txBody>
          <a:bodyPr wrap="square" rtlCol="0">
            <a:spAutoFit/>
          </a:bodyPr>
          <a:lstStyle/>
          <a:p>
            <a:pPr algn="ct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미주 지역 벤처</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30" name="차트 29">
            <a:extLst>
              <a:ext uri="{FF2B5EF4-FFF2-40B4-BE49-F238E27FC236}">
                <a16:creationId xmlns:a16="http://schemas.microsoft.com/office/drawing/2014/main" id="{1361807B-854D-47FB-BEC6-9FDDCA5DF08D}"/>
              </a:ext>
            </a:extLst>
          </p:cNvPr>
          <p:cNvGraphicFramePr/>
          <p:nvPr>
            <p:extLst>
              <p:ext uri="{D42A27DB-BD31-4B8C-83A1-F6EECF244321}">
                <p14:modId xmlns:p14="http://schemas.microsoft.com/office/powerpoint/2010/main" val="3030319603"/>
              </p:ext>
            </p:extLst>
          </p:nvPr>
        </p:nvGraphicFramePr>
        <p:xfrm>
          <a:off x="2676615" y="3429588"/>
          <a:ext cx="2091872" cy="2160000"/>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A2A0D792-0D33-434A-B0DF-EE80128B9058}"/>
              </a:ext>
            </a:extLst>
          </p:cNvPr>
          <p:cNvSpPr txBox="1"/>
          <p:nvPr/>
        </p:nvSpPr>
        <p:spPr>
          <a:xfrm>
            <a:off x="2595356"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2" name="TextBox 31">
            <a:extLst>
              <a:ext uri="{FF2B5EF4-FFF2-40B4-BE49-F238E27FC236}">
                <a16:creationId xmlns:a16="http://schemas.microsoft.com/office/drawing/2014/main" id="{60C4EAA0-9EAD-4150-A666-CDE0AD52EEB6}"/>
              </a:ext>
            </a:extLst>
          </p:cNvPr>
          <p:cNvSpPr txBox="1"/>
          <p:nvPr/>
        </p:nvSpPr>
        <p:spPr>
          <a:xfrm>
            <a:off x="444106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3" name="TextBox 32">
            <a:extLst>
              <a:ext uri="{FF2B5EF4-FFF2-40B4-BE49-F238E27FC236}">
                <a16:creationId xmlns:a16="http://schemas.microsoft.com/office/drawing/2014/main" id="{9525C23B-D139-46F0-948A-298C6D3EF296}"/>
              </a:ext>
            </a:extLst>
          </p:cNvPr>
          <p:cNvSpPr txBox="1"/>
          <p:nvPr/>
        </p:nvSpPr>
        <p:spPr>
          <a:xfrm>
            <a:off x="3116380" y="3440719"/>
            <a:ext cx="1218196" cy="215444"/>
          </a:xfrm>
          <a:prstGeom prst="rect">
            <a:avLst/>
          </a:prstGeom>
          <a:noFill/>
        </p:spPr>
        <p:txBody>
          <a:bodyPr wrap="square" rtlCol="0">
            <a:spAutoFit/>
          </a:bodyPr>
          <a:lstStyle/>
          <a:p>
            <a:pPr algn="ct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미주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pic>
        <p:nvPicPr>
          <p:cNvPr id="2" name="Picture 10">
            <a:extLst>
              <a:ext uri="{FF2B5EF4-FFF2-40B4-BE49-F238E27FC236}">
                <a16:creationId xmlns:a16="http://schemas.microsoft.com/office/drawing/2014/main" id="{EDB6FCE4-EAE9-D2F0-13FE-E8649CA4EF7F}"/>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b="9256"/>
          <a:stretch/>
        </p:blipFill>
        <p:spPr>
          <a:xfrm>
            <a:off x="5260038" y="5438845"/>
            <a:ext cx="424800" cy="539645"/>
          </a:xfrm>
          <a:prstGeom prst="rect">
            <a:avLst/>
          </a:prstGeom>
        </p:spPr>
      </p:pic>
    </p:spTree>
    <p:extLst>
      <p:ext uri="{BB962C8B-B14F-4D97-AF65-F5344CB8AC3E}">
        <p14:creationId xmlns:p14="http://schemas.microsoft.com/office/powerpoint/2010/main" val="321326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CEAFF"/>
        </a:solidFill>
        <a:effectLst/>
      </p:bgPr>
    </p:bg>
    <p:spTree>
      <p:nvGrpSpPr>
        <p:cNvPr id="1" name=""/>
        <p:cNvGrpSpPr/>
        <p:nvPr/>
      </p:nvGrpSpPr>
      <p:grpSpPr>
        <a:xfrm>
          <a:off x="0" y="0"/>
          <a:ext cx="0" cy="0"/>
          <a:chOff x="0" y="0"/>
          <a:chExt cx="0" cy="0"/>
        </a:xfrm>
      </p:grpSpPr>
      <p:sp>
        <p:nvSpPr>
          <p:cNvPr id="16" name="object 4">
            <a:extLst>
              <a:ext uri="{FF2B5EF4-FFF2-40B4-BE49-F238E27FC236}">
                <a16:creationId xmlns:a16="http://schemas.microsoft.com/office/drawing/2014/main" id="{3C019B21-43A7-40F2-96C9-D1E56A8A25FE}"/>
              </a:ext>
            </a:extLst>
          </p:cNvPr>
          <p:cNvSpPr/>
          <p:nvPr/>
        </p:nvSpPr>
        <p:spPr>
          <a:xfrm>
            <a:off x="3877644" y="1072324"/>
            <a:ext cx="5539406" cy="3877585"/>
          </a:xfrm>
          <a:custGeom>
            <a:avLst/>
            <a:gdLst/>
            <a:ahLst/>
            <a:cxnLst/>
            <a:rect l="l" t="t" r="r" b="b"/>
            <a:pathLst>
              <a:path w="10515600" h="7560309">
                <a:moveTo>
                  <a:pt x="0" y="7560005"/>
                </a:moveTo>
                <a:lnTo>
                  <a:pt x="10515600" y="7560005"/>
                </a:lnTo>
                <a:lnTo>
                  <a:pt x="10515600" y="0"/>
                </a:lnTo>
                <a:lnTo>
                  <a:pt x="0" y="0"/>
                </a:lnTo>
                <a:lnTo>
                  <a:pt x="0" y="7560005"/>
                </a:lnTo>
                <a:close/>
              </a:path>
            </a:pathLst>
          </a:custGeom>
          <a:solidFill>
            <a:schemeClr val="bg1"/>
          </a:solidFill>
          <a:ln>
            <a:noFill/>
          </a:ln>
        </p:spPr>
        <p:txBody>
          <a:bodyPr wrap="square" lIns="0" tIns="0" rIns="0" bIns="0" rtlCol="0"/>
          <a:lstStyle/>
          <a:p>
            <a:endParaRPr sz="1526"/>
          </a:p>
        </p:txBody>
      </p:sp>
      <p:sp>
        <p:nvSpPr>
          <p:cNvPr id="17" name="TextBox 16">
            <a:extLst>
              <a:ext uri="{FF2B5EF4-FFF2-40B4-BE49-F238E27FC236}">
                <a16:creationId xmlns:a16="http://schemas.microsoft.com/office/drawing/2014/main" id="{7CBE42C5-4935-484F-8B24-41F51663A4D1}"/>
              </a:ext>
            </a:extLst>
          </p:cNvPr>
          <p:cNvSpPr txBox="1"/>
          <p:nvPr/>
        </p:nvSpPr>
        <p:spPr>
          <a:xfrm>
            <a:off x="488950" y="2463828"/>
            <a:ext cx="2106674" cy="138499"/>
          </a:xfrm>
          <a:prstGeom prst="rect">
            <a:avLst/>
          </a:prstGeom>
          <a:noFill/>
        </p:spPr>
        <p:txBody>
          <a:bodyPr wrap="square" lIns="0" tIns="0" rIns="0" bIns="0" rtlCol="0">
            <a:spAutoFit/>
          </a:bodyPr>
          <a:lstStyle/>
          <a:p>
            <a:r>
              <a:rPr lang="ko-KR" altLang="en-US" sz="900" kern="0" dirty="0">
                <a:ln>
                  <a:solidFill>
                    <a:schemeClr val="bg1">
                      <a:alpha val="0"/>
                    </a:schemeClr>
                  </a:solidFill>
                </a:ln>
                <a:solidFill>
                  <a:schemeClr val="tx2"/>
                </a:solidFill>
                <a:latin typeface="KoPub돋움체 Medium" panose="00000600000000000000" pitchFamily="2" charset="-127"/>
                <a:ea typeface="KoPub돋움체 Medium" panose="00000600000000000000" pitchFamily="2" charset="-127"/>
              </a:rPr>
              <a:t>▲ 표지 클릭 시</a:t>
            </a:r>
            <a:r>
              <a:rPr lang="en-US" altLang="ko-KR" sz="900" kern="0" dirty="0">
                <a:ln>
                  <a:solidFill>
                    <a:schemeClr val="bg1">
                      <a:alpha val="0"/>
                    </a:schemeClr>
                  </a:solidFill>
                </a:ln>
                <a:solidFill>
                  <a:schemeClr val="tx2"/>
                </a:solidFill>
                <a:latin typeface="KoPub돋움체 Medium" panose="00000600000000000000" pitchFamily="2" charset="-127"/>
                <a:ea typeface="KoPub돋움체 Medium" panose="00000600000000000000" pitchFamily="2" charset="-127"/>
              </a:rPr>
              <a:t>, </a:t>
            </a:r>
            <a:r>
              <a:rPr lang="ko-KR" altLang="en-US" sz="900" kern="0" dirty="0" err="1">
                <a:ln>
                  <a:solidFill>
                    <a:schemeClr val="bg1">
                      <a:alpha val="0"/>
                    </a:schemeClr>
                  </a:solidFill>
                </a:ln>
                <a:solidFill>
                  <a:schemeClr val="tx2"/>
                </a:solidFill>
                <a:latin typeface="KoPub돋움체 Medium" panose="00000600000000000000" pitchFamily="2" charset="-127"/>
                <a:ea typeface="KoPub돋움체 Medium" panose="00000600000000000000" pitchFamily="2" charset="-127"/>
              </a:rPr>
              <a:t>영문본</a:t>
            </a:r>
            <a:r>
              <a:rPr lang="ko-KR" altLang="en-US" sz="900" kern="0" dirty="0">
                <a:ln>
                  <a:solidFill>
                    <a:schemeClr val="bg1">
                      <a:alpha val="0"/>
                    </a:schemeClr>
                  </a:solidFill>
                </a:ln>
                <a:solidFill>
                  <a:schemeClr val="tx2"/>
                </a:solidFill>
                <a:latin typeface="KoPub돋움체 Medium" panose="00000600000000000000" pitchFamily="2" charset="-127"/>
                <a:ea typeface="KoPub돋움체 Medium" panose="00000600000000000000" pitchFamily="2" charset="-127"/>
              </a:rPr>
              <a:t> 다운로드 가능</a:t>
            </a:r>
          </a:p>
        </p:txBody>
      </p:sp>
      <p:graphicFrame>
        <p:nvGraphicFramePr>
          <p:cNvPr id="18" name="표 17">
            <a:extLst>
              <a:ext uri="{FF2B5EF4-FFF2-40B4-BE49-F238E27FC236}">
                <a16:creationId xmlns:a16="http://schemas.microsoft.com/office/drawing/2014/main" id="{A1F18BC9-8185-430E-9B1C-A9175D226CDD}"/>
              </a:ext>
            </a:extLst>
          </p:cNvPr>
          <p:cNvGraphicFramePr>
            <a:graphicFrameLocks noGrp="1"/>
          </p:cNvGraphicFramePr>
          <p:nvPr>
            <p:extLst>
              <p:ext uri="{D42A27DB-BD31-4B8C-83A1-F6EECF244321}">
                <p14:modId xmlns:p14="http://schemas.microsoft.com/office/powerpoint/2010/main" val="3278202408"/>
              </p:ext>
            </p:extLst>
          </p:nvPr>
        </p:nvGraphicFramePr>
        <p:xfrm>
          <a:off x="488950" y="3232726"/>
          <a:ext cx="2565070" cy="2752954"/>
        </p:xfrm>
        <a:graphic>
          <a:graphicData uri="http://schemas.openxmlformats.org/drawingml/2006/table">
            <a:tbl>
              <a:tblPr firstRow="1" bandRow="1">
                <a:tableStyleId>{5C22544A-7EE6-4342-B048-85BDC9FD1C3A}</a:tableStyleId>
              </a:tblPr>
              <a:tblGrid>
                <a:gridCol w="2565070">
                  <a:extLst>
                    <a:ext uri="{9D8B030D-6E8A-4147-A177-3AD203B41FA5}">
                      <a16:colId xmlns:a16="http://schemas.microsoft.com/office/drawing/2014/main" val="20000"/>
                    </a:ext>
                  </a:extLst>
                </a:gridCol>
              </a:tblGrid>
              <a:tr h="175204">
                <a:tc>
                  <a:txBody>
                    <a:bodyPr/>
                    <a:lstStyle/>
                    <a:p>
                      <a:pPr latinLnBrk="1">
                        <a:lnSpc>
                          <a:spcPts val="1000"/>
                        </a:lnSpc>
                      </a:pPr>
                      <a:r>
                        <a:rPr lang="ko-KR" altLang="en-US" sz="1200" b="0" dirty="0" err="1">
                          <a:ln>
                            <a:solidFill>
                              <a:schemeClr val="bg1">
                                <a:lumMod val="75000"/>
                                <a:alpha val="0"/>
                              </a:schemeClr>
                            </a:solidFill>
                          </a:ln>
                          <a:solidFill>
                            <a:schemeClr val="tx2"/>
                          </a:solidFill>
                          <a:latin typeface="+mj-ea"/>
                          <a:ea typeface="+mj-ea"/>
                        </a:rPr>
                        <a:t>삼정</a:t>
                      </a:r>
                      <a:r>
                        <a:rPr lang="en-US" altLang="ko-KR" sz="1200" b="0" dirty="0">
                          <a:ln>
                            <a:solidFill>
                              <a:schemeClr val="bg1">
                                <a:lumMod val="75000"/>
                                <a:alpha val="0"/>
                              </a:schemeClr>
                            </a:solidFill>
                          </a:ln>
                          <a:solidFill>
                            <a:schemeClr val="tx2"/>
                          </a:solidFill>
                          <a:latin typeface="+mj-ea"/>
                          <a:ea typeface="+mj-ea"/>
                        </a:rPr>
                        <a:t>KPMG </a:t>
                      </a:r>
                      <a:r>
                        <a:rPr lang="ko-KR" altLang="en-US" sz="1200" b="0" dirty="0">
                          <a:ln>
                            <a:solidFill>
                              <a:schemeClr val="bg1">
                                <a:lumMod val="75000"/>
                                <a:alpha val="0"/>
                              </a:schemeClr>
                            </a:solidFill>
                          </a:ln>
                          <a:solidFill>
                            <a:schemeClr val="tx2"/>
                          </a:solidFill>
                          <a:latin typeface="+mj-ea"/>
                          <a:ea typeface="+mj-ea"/>
                        </a:rPr>
                        <a:t>경제연구원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4400169"/>
                  </a:ext>
                </a:extLst>
              </a:tr>
              <a:tr h="175204">
                <a:tc>
                  <a:txBody>
                    <a:bodyPr/>
                    <a:lstStyle/>
                    <a:p>
                      <a:pPr latinLnBrk="1">
                        <a:lnSpc>
                          <a:spcPts val="1000"/>
                        </a:lnSpc>
                      </a:pPr>
                      <a:endParaRPr lang="ko-KR" altLang="en-US" sz="1000" b="1"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724752"/>
                  </a:ext>
                </a:extLst>
              </a:tr>
              <a:tr h="175204">
                <a:tc>
                  <a:txBody>
                    <a:bodyPr/>
                    <a:lstStyle/>
                    <a:p>
                      <a:pPr latinLnBrk="1">
                        <a:lnSpc>
                          <a:spcPts val="1000"/>
                        </a:lnSpc>
                      </a:pPr>
                      <a:r>
                        <a:rPr lang="ko-KR" altLang="en-US" sz="1000" b="1">
                          <a:ln>
                            <a:solidFill>
                              <a:schemeClr val="bg1">
                                <a:lumMod val="75000"/>
                                <a:alpha val="0"/>
                              </a:schemeClr>
                            </a:solidFill>
                          </a:ln>
                          <a:solidFill>
                            <a:schemeClr val="tx2"/>
                          </a:solidFill>
                          <a:latin typeface="+mn-ea"/>
                          <a:ea typeface="+mn-ea"/>
                        </a:rPr>
                        <a:t>김규림</a:t>
                      </a:r>
                      <a:endParaRPr lang="ko-KR" altLang="en-US" sz="1000" b="1"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5204">
                <a:tc>
                  <a:txBody>
                    <a:bodyPr/>
                    <a:lstStyle/>
                    <a:p>
                      <a:pPr latinLnBrk="1">
                        <a:lnSpc>
                          <a:spcPts val="1000"/>
                        </a:lnSpc>
                      </a:pPr>
                      <a:r>
                        <a:rPr lang="ko-KR" altLang="en-US" sz="1000" b="0">
                          <a:ln>
                            <a:solidFill>
                              <a:schemeClr val="bg1">
                                <a:lumMod val="75000"/>
                                <a:alpha val="0"/>
                              </a:schemeClr>
                            </a:solidFill>
                          </a:ln>
                          <a:solidFill>
                            <a:schemeClr val="tx2"/>
                          </a:solidFill>
                          <a:latin typeface="+mn-ea"/>
                          <a:ea typeface="+mn-ea"/>
                        </a:rPr>
                        <a:t>이사</a:t>
                      </a:r>
                      <a:endParaRPr lang="ko-KR" altLang="en-US" sz="1000" b="0"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5204">
                <a:tc>
                  <a:txBody>
                    <a:body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1000" b="0">
                          <a:ln>
                            <a:solidFill>
                              <a:schemeClr val="bg1">
                                <a:lumMod val="75000"/>
                                <a:alpha val="0"/>
                              </a:schemeClr>
                            </a:solidFill>
                          </a:ln>
                          <a:solidFill>
                            <a:schemeClr val="tx2"/>
                          </a:solidFill>
                          <a:latin typeface="+mn-ea"/>
                          <a:ea typeface="+mn-ea"/>
                        </a:rPr>
                        <a:t>T 02-2112-4089</a:t>
                      </a:r>
                      <a:endParaRPr lang="ko-KR" altLang="en-US" sz="1000" b="0"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5142">
                <a:tc>
                  <a:txBody>
                    <a:bodyPr/>
                    <a:lstStyle/>
                    <a:p>
                      <a:pPr latinLnBrk="1">
                        <a:lnSpc>
                          <a:spcPts val="900"/>
                        </a:lnSpc>
                      </a:pPr>
                      <a:r>
                        <a:rPr lang="en-US" altLang="ko-KR" sz="1000" b="0" dirty="0">
                          <a:ln>
                            <a:solidFill>
                              <a:schemeClr val="bg1">
                                <a:lumMod val="75000"/>
                                <a:alpha val="0"/>
                              </a:schemeClr>
                            </a:solidFill>
                          </a:ln>
                          <a:solidFill>
                            <a:schemeClr val="tx2"/>
                          </a:solidFill>
                          <a:latin typeface="+mn-ea"/>
                          <a:ea typeface="+mn-ea"/>
                        </a:rPr>
                        <a:t>E gyulimkim@kr.kpmg.com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5142">
                <a:tc>
                  <a:txBody>
                    <a:bodyPr/>
                    <a:lstStyle/>
                    <a:p>
                      <a:pPr latinLnBrk="1">
                        <a:lnSpc>
                          <a:spcPts val="900"/>
                        </a:lnSpc>
                      </a:pPr>
                      <a:endParaRPr lang="en-US" altLang="ko-KR" sz="1000" b="0"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83030894"/>
                  </a:ext>
                </a:extLst>
              </a:tr>
              <a:tr h="175204">
                <a:tc>
                  <a:txBody>
                    <a:bodyPr/>
                    <a:lstStyle/>
                    <a:p>
                      <a:pPr latinLnBrk="1">
                        <a:lnSpc>
                          <a:spcPts val="1000"/>
                        </a:lnSpc>
                      </a:pPr>
                      <a:r>
                        <a:rPr lang="ko-KR" altLang="en-US" sz="1000" b="1" dirty="0" err="1">
                          <a:ln>
                            <a:solidFill>
                              <a:schemeClr val="bg1">
                                <a:lumMod val="75000"/>
                                <a:alpha val="0"/>
                              </a:schemeClr>
                            </a:solidFill>
                          </a:ln>
                          <a:solidFill>
                            <a:schemeClr val="tx2"/>
                          </a:solidFill>
                          <a:latin typeface="+mn-ea"/>
                          <a:ea typeface="+mn-ea"/>
                        </a:rPr>
                        <a:t>곽호경</a:t>
                      </a:r>
                      <a:endParaRPr lang="ko-KR" altLang="en-US" sz="1000" b="1"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6598363"/>
                  </a:ext>
                </a:extLst>
              </a:tr>
              <a:tr h="175204">
                <a:tc>
                  <a:txBody>
                    <a:bodyPr/>
                    <a:lstStyle/>
                    <a:p>
                      <a:pPr marL="0" marR="0" lvl="0" indent="0" defTabSz="914400" eaLnBrk="1" fontAlgn="auto" latinLnBrk="1" hangingPunct="1">
                        <a:lnSpc>
                          <a:spcPts val="1000"/>
                        </a:lnSpc>
                        <a:spcBef>
                          <a:spcPts val="0"/>
                        </a:spcBef>
                        <a:spcAft>
                          <a:spcPts val="0"/>
                        </a:spcAft>
                        <a:buClrTx/>
                        <a:buSzTx/>
                        <a:buFontTx/>
                        <a:buNone/>
                        <a:tabLst/>
                        <a:defRPr/>
                      </a:pPr>
                      <a:r>
                        <a:rPr lang="ko-KR" altLang="en-US" sz="1000" b="0" dirty="0">
                          <a:ln>
                            <a:solidFill>
                              <a:schemeClr val="bg1">
                                <a:lumMod val="75000"/>
                                <a:alpha val="0"/>
                              </a:schemeClr>
                            </a:solidFill>
                          </a:ln>
                          <a:solidFill>
                            <a:schemeClr val="tx2"/>
                          </a:solidFill>
                          <a:latin typeface="+mn-ea"/>
                          <a:ea typeface="+mn-ea"/>
                        </a:rPr>
                        <a:t>수석연구원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1485758"/>
                  </a:ext>
                </a:extLst>
              </a:tr>
              <a:tr h="175204">
                <a:tc>
                  <a:txBody>
                    <a:body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1000" b="0" dirty="0">
                          <a:ln>
                            <a:solidFill>
                              <a:schemeClr val="bg1">
                                <a:lumMod val="75000"/>
                                <a:alpha val="0"/>
                              </a:schemeClr>
                            </a:solidFill>
                          </a:ln>
                          <a:solidFill>
                            <a:schemeClr val="tx2"/>
                          </a:solidFill>
                          <a:latin typeface="+mn-ea"/>
                          <a:ea typeface="+mn-ea"/>
                        </a:rPr>
                        <a:t>T 02-2112-7962</a:t>
                      </a:r>
                      <a:endParaRPr lang="ko-KR" altLang="en-US" sz="1000" b="0"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3683178"/>
                  </a:ext>
                </a:extLst>
              </a:tr>
              <a:tr h="165142">
                <a:tc>
                  <a:txBody>
                    <a:bodyPr/>
                    <a:lstStyle/>
                    <a:p>
                      <a:pPr latinLnBrk="1">
                        <a:lnSpc>
                          <a:spcPts val="900"/>
                        </a:lnSpc>
                      </a:pPr>
                      <a:r>
                        <a:rPr lang="en-US" altLang="ko-KR" sz="1000" b="0" dirty="0">
                          <a:ln>
                            <a:solidFill>
                              <a:schemeClr val="bg1">
                                <a:lumMod val="75000"/>
                                <a:alpha val="0"/>
                              </a:schemeClr>
                            </a:solidFill>
                          </a:ln>
                          <a:solidFill>
                            <a:schemeClr val="tx2"/>
                          </a:solidFill>
                          <a:latin typeface="+mn-ea"/>
                          <a:ea typeface="+mn-ea"/>
                        </a:rPr>
                        <a:t>E hokyungkwak@kr.kpmg.com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16071994"/>
                  </a:ext>
                </a:extLst>
              </a:tr>
              <a:tr h="165142">
                <a:tc>
                  <a:txBody>
                    <a:bodyPr/>
                    <a:lstStyle/>
                    <a:p>
                      <a:pPr marL="0" marR="0" lvl="0" indent="0" defTabSz="914400" eaLnBrk="1" fontAlgn="auto" latinLnBrk="1" hangingPunct="1">
                        <a:lnSpc>
                          <a:spcPts val="900"/>
                        </a:lnSpc>
                        <a:spcBef>
                          <a:spcPts val="0"/>
                        </a:spcBef>
                        <a:spcAft>
                          <a:spcPts val="0"/>
                        </a:spcAft>
                        <a:buClrTx/>
                        <a:buSzTx/>
                        <a:buFontTx/>
                        <a:buNone/>
                        <a:tabLst/>
                        <a:defRPr/>
                      </a:pPr>
                      <a:endParaRPr lang="ko-KR" altLang="en-US" sz="1000" b="0"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2455736"/>
                  </a:ext>
                </a:extLst>
              </a:tr>
              <a:tr h="175204">
                <a:tc>
                  <a:txBody>
                    <a:bodyPr/>
                    <a:lstStyle/>
                    <a:p>
                      <a:pPr latinLnBrk="1">
                        <a:lnSpc>
                          <a:spcPts val="1000"/>
                        </a:lnSpc>
                      </a:pPr>
                      <a:r>
                        <a:rPr lang="ko-KR" altLang="en-US" sz="1000" b="1" dirty="0" err="1">
                          <a:ln>
                            <a:solidFill>
                              <a:schemeClr val="bg1">
                                <a:lumMod val="75000"/>
                                <a:alpha val="0"/>
                              </a:schemeClr>
                            </a:solidFill>
                          </a:ln>
                          <a:solidFill>
                            <a:schemeClr val="tx2"/>
                          </a:solidFill>
                          <a:latin typeface="+mn-ea"/>
                          <a:ea typeface="+mn-ea"/>
                        </a:rPr>
                        <a:t>최연경</a:t>
                      </a:r>
                      <a:endParaRPr lang="ko-KR" altLang="en-US" sz="1000" b="1" dirty="0">
                        <a:ln>
                          <a:solidFill>
                            <a:schemeClr val="bg1">
                              <a:lumMod val="75000"/>
                              <a:alpha val="0"/>
                            </a:schemeClr>
                          </a:solidFill>
                        </a:ln>
                        <a:solidFill>
                          <a:schemeClr val="tx2"/>
                        </a:solidFill>
                        <a:latin typeface="+mn-ea"/>
                        <a:ea typeface="+mn-ea"/>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8512568"/>
                  </a:ext>
                </a:extLst>
              </a:tr>
              <a:tr h="175204">
                <a:tc>
                  <a:txBody>
                    <a:bodyPr/>
                    <a:lstStyle/>
                    <a:p>
                      <a:pPr latinLnBrk="1">
                        <a:lnSpc>
                          <a:spcPts val="1000"/>
                        </a:lnSpc>
                      </a:pPr>
                      <a:r>
                        <a:rPr lang="ko-KR" altLang="en-US" sz="1000" b="0" dirty="0">
                          <a:ln>
                            <a:solidFill>
                              <a:schemeClr val="bg1">
                                <a:lumMod val="75000"/>
                                <a:alpha val="0"/>
                              </a:schemeClr>
                            </a:solidFill>
                          </a:ln>
                          <a:solidFill>
                            <a:schemeClr val="tx2"/>
                          </a:solidFill>
                          <a:latin typeface="+mn-ea"/>
                          <a:ea typeface="+mn-ea"/>
                        </a:rPr>
                        <a:t>책임연구원</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69864599"/>
                  </a:ext>
                </a:extLst>
              </a:tr>
              <a:tr h="175204">
                <a:tc>
                  <a:txBody>
                    <a:body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1000" b="0" dirty="0">
                          <a:ln>
                            <a:solidFill>
                              <a:schemeClr val="bg1">
                                <a:lumMod val="75000"/>
                                <a:alpha val="0"/>
                              </a:schemeClr>
                            </a:solidFill>
                          </a:ln>
                          <a:solidFill>
                            <a:schemeClr val="tx2"/>
                          </a:solidFill>
                          <a:latin typeface="+mn-ea"/>
                          <a:ea typeface="+mn-ea"/>
                          <a:cs typeface="+mn-cs"/>
                        </a:rPr>
                        <a:t>T 02-2112-7769</a:t>
                      </a:r>
                      <a:endParaRPr lang="ko-KR" altLang="en-US" sz="1000" b="0" dirty="0">
                        <a:ln>
                          <a:solidFill>
                            <a:schemeClr val="bg1">
                              <a:lumMod val="75000"/>
                              <a:alpha val="0"/>
                            </a:schemeClr>
                          </a:solidFill>
                        </a:ln>
                        <a:solidFill>
                          <a:schemeClr val="tx2"/>
                        </a:solidFill>
                        <a:latin typeface="+mn-ea"/>
                        <a:ea typeface="+mn-ea"/>
                        <a:cs typeface="+mn-cs"/>
                      </a:endParaRP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6719045"/>
                  </a:ext>
                </a:extLst>
              </a:tr>
              <a:tr h="165142">
                <a:tc>
                  <a:txBody>
                    <a:bodyPr/>
                    <a:lstStyle/>
                    <a:p>
                      <a:pPr latinLnBrk="1">
                        <a:lnSpc>
                          <a:spcPts val="900"/>
                        </a:lnSpc>
                      </a:pPr>
                      <a:r>
                        <a:rPr lang="en-US" altLang="ko-KR" sz="1000" b="0" dirty="0">
                          <a:ln>
                            <a:solidFill>
                              <a:schemeClr val="bg1">
                                <a:lumMod val="75000"/>
                                <a:alpha val="0"/>
                              </a:schemeClr>
                            </a:solidFill>
                          </a:ln>
                          <a:solidFill>
                            <a:schemeClr val="tx2"/>
                          </a:solidFill>
                          <a:latin typeface="+mn-ea"/>
                          <a:ea typeface="+mn-ea"/>
                        </a:rPr>
                        <a:t>E yeonkyungchoi@kr.kpmg.com</a:t>
                      </a:r>
                    </a:p>
                  </a:txBody>
                  <a:tcPr marL="0" marR="0" marT="18000" marB="18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8325925"/>
                  </a:ext>
                </a:extLst>
              </a:tr>
            </a:tbl>
          </a:graphicData>
        </a:graphic>
      </p:graphicFrame>
      <p:sp>
        <p:nvSpPr>
          <p:cNvPr id="19" name="직사각형 18">
            <a:extLst>
              <a:ext uri="{FF2B5EF4-FFF2-40B4-BE49-F238E27FC236}">
                <a16:creationId xmlns:a16="http://schemas.microsoft.com/office/drawing/2014/main" id="{537D28AC-42F3-4C98-85F4-5B12A5ACA043}"/>
              </a:ext>
            </a:extLst>
          </p:cNvPr>
          <p:cNvSpPr/>
          <p:nvPr/>
        </p:nvSpPr>
        <p:spPr>
          <a:xfrm>
            <a:off x="3877644" y="5055695"/>
            <a:ext cx="5539406" cy="929985"/>
          </a:xfrm>
          <a:prstGeom prst="rect">
            <a:avLst/>
          </a:prstGeom>
          <a:noFill/>
          <a:ln w="3175" cap="rnd" cmpd="sng" algn="ctr">
            <a:solidFill>
              <a:schemeClr val="tx2"/>
            </a:solidFill>
            <a:prstDash val="solid"/>
          </a:ln>
          <a:effectLst/>
        </p:spPr>
        <p:txBody>
          <a:bodyPr wrap="square" lIns="108000" tIns="54000" rIns="108000" bIns="54000" rtlCol="0" anchor="b">
            <a:spAutoFit/>
          </a:bodyPr>
          <a:lstStyle/>
          <a:p>
            <a:pPr lvl="0" algn="just" latinLnBrk="0">
              <a:lnSpc>
                <a:spcPct val="120000"/>
              </a:lnSpc>
              <a:defRPr/>
            </a:pP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본 보고서는 </a:t>
            </a:r>
            <a:r>
              <a:rPr lang="ko-KR" altLang="en-US" sz="900" kern="0" dirty="0" err="1">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삼정</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KPMG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경제연구원과 </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KPMG member firm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전문가들이 수집한 자료를 바탕으로 일반적인 정보를 제공할 목적으로 작성되었으며</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보고서에 포함된 자료의 완전성</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정확성 및 신뢰성을 확인하기 위한 절차를 밟은 것은 아닙니다</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본 보고서는 특정 기업이나 개인의 개별 사안에 대한 조언을 제공할 목적으로 작성된 것이 아니므로</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구체적인 의사결정이 필요한 경우에는 당 법인의 전문가와 상의하여 주시기 바랍니다</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err="1">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삼정</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KPMG</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의 사전 동의 없이 본 보고서의 전체 또는 일부를 무단 배포</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인용</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발간</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복제할 수 없습니다</a:t>
            </a:r>
            <a:r>
              <a:rPr lang="en-US" altLang="ko-KR" sz="900" kern="0" dirty="0">
                <a:ln>
                  <a:solidFill>
                    <a:schemeClr val="bg1">
                      <a:lumMod val="75000"/>
                      <a:alpha val="0"/>
                    </a:schemeClr>
                  </a:solidFill>
                </a:ln>
                <a:solidFill>
                  <a:schemeClr val="tx2"/>
                </a:solidFill>
                <a:latin typeface="KoPub돋움체 Medium" panose="02020603020101020101" pitchFamily="18" charset="-127"/>
                <a:ea typeface="KoPub돋움체 Medium" panose="02020603020101020101" pitchFamily="18" charset="-127"/>
              </a:rPr>
              <a:t>. </a:t>
            </a:r>
          </a:p>
        </p:txBody>
      </p:sp>
      <p:pic>
        <p:nvPicPr>
          <p:cNvPr id="20" name="그림 19">
            <a:hlinkClick r:id="rId2"/>
            <a:extLst>
              <a:ext uri="{FF2B5EF4-FFF2-40B4-BE49-F238E27FC236}">
                <a16:creationId xmlns:a16="http://schemas.microsoft.com/office/drawing/2014/main" id="{113CCE69-2635-4052-AF23-69394F12B136}"/>
              </a:ext>
            </a:extLst>
          </p:cNvPr>
          <p:cNvPicPr>
            <a:picLocks noChangeAspect="1"/>
          </p:cNvPicPr>
          <p:nvPr/>
        </p:nvPicPr>
        <p:blipFill>
          <a:blip r:embed="rId3"/>
          <a:srcRect/>
          <a:stretch/>
        </p:blipFill>
        <p:spPr>
          <a:xfrm>
            <a:off x="493928" y="1073665"/>
            <a:ext cx="2366043" cy="1328696"/>
          </a:xfrm>
          <a:prstGeom prst="rect">
            <a:avLst/>
          </a:prstGeom>
        </p:spPr>
      </p:pic>
      <p:graphicFrame>
        <p:nvGraphicFramePr>
          <p:cNvPr id="21" name="Group 2">
            <a:extLst>
              <a:ext uri="{FF2B5EF4-FFF2-40B4-BE49-F238E27FC236}">
                <a16:creationId xmlns:a16="http://schemas.microsoft.com/office/drawing/2014/main" id="{0A43EBE4-7867-4A61-9C27-34634EFD7BF4}"/>
              </a:ext>
            </a:extLst>
          </p:cNvPr>
          <p:cNvGraphicFramePr>
            <a:graphicFrameLocks noGrp="1"/>
          </p:cNvGraphicFramePr>
          <p:nvPr>
            <p:extLst>
              <p:ext uri="{D42A27DB-BD31-4B8C-83A1-F6EECF244321}">
                <p14:modId xmlns:p14="http://schemas.microsoft.com/office/powerpoint/2010/main" val="4269568922"/>
              </p:ext>
            </p:extLst>
          </p:nvPr>
        </p:nvGraphicFramePr>
        <p:xfrm>
          <a:off x="4248305" y="2205038"/>
          <a:ext cx="4798086" cy="2697481"/>
        </p:xfrm>
        <a:graphic>
          <a:graphicData uri="http://schemas.openxmlformats.org/drawingml/2006/table">
            <a:tbl>
              <a:tblPr/>
              <a:tblGrid>
                <a:gridCol w="4188214">
                  <a:extLst>
                    <a:ext uri="{9D8B030D-6E8A-4147-A177-3AD203B41FA5}">
                      <a16:colId xmlns:a16="http://schemas.microsoft.com/office/drawing/2014/main" val="20000"/>
                    </a:ext>
                  </a:extLst>
                </a:gridCol>
                <a:gridCol w="609872">
                  <a:extLst>
                    <a:ext uri="{9D8B030D-6E8A-4147-A177-3AD203B41FA5}">
                      <a16:colId xmlns:a16="http://schemas.microsoft.com/office/drawing/2014/main" val="20001"/>
                    </a:ext>
                  </a:extLst>
                </a:gridCol>
              </a:tblGrid>
              <a:tr h="414073">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87325" marR="0" lvl="1" indent="-185738" algn="l" defTabSz="762000" rtl="0" eaLnBrk="1" fontAlgn="base" latinLnBrk="0" hangingPunct="1">
                        <a:lnSpc>
                          <a:spcPct val="100000"/>
                        </a:lnSpc>
                        <a:spcBef>
                          <a:spcPts val="0"/>
                        </a:spcBef>
                        <a:spcAft>
                          <a:spcPts val="0"/>
                        </a:spcAft>
                        <a:buClr>
                          <a:schemeClr val="tx2"/>
                        </a:buClr>
                        <a:buSzPct val="85000"/>
                        <a:buFont typeface="Univers for KPMG" pitchFamily="2" charset="2"/>
                        <a:buNone/>
                        <a:tabLst/>
                        <a:defRPr/>
                      </a:pPr>
                      <a:r>
                        <a:rPr lang="ko-KR" alt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들어가며 </a:t>
                      </a: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pPr>
                      <a:r>
                        <a:rPr 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2</a:t>
                      </a: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073">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2700" marR="5080" lvl="0" indent="0" algn="just" defTabSz="495285" rtl="0" eaLnBrk="1" fontAlgn="auto" latinLnBrk="1" hangingPunct="1">
                        <a:lnSpc>
                          <a:spcPct val="120000"/>
                        </a:lnSpc>
                        <a:spcBef>
                          <a:spcPts val="600"/>
                        </a:spcBef>
                        <a:spcAft>
                          <a:spcPts val="600"/>
                        </a:spcAft>
                        <a:buClrTx/>
                        <a:buSzTx/>
                        <a:buFontTx/>
                        <a:buNone/>
                        <a:tabLst/>
                        <a:defRPr/>
                      </a:pPr>
                      <a:r>
                        <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I. </a:t>
                      </a:r>
                      <a:r>
                        <a:rPr lang="ko-KR" alt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글로벌 </a:t>
                      </a:r>
                      <a:r>
                        <a:rPr lang="ko-KR" altLang="en-US" sz="1200" b="0" kern="1200" noProof="0"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핀테크</a:t>
                      </a:r>
                      <a:r>
                        <a:rPr lang="ko-KR" alt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 투자 동향</a:t>
                      </a:r>
                      <a:endPar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endParaRP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pPr>
                      <a:r>
                        <a:rPr 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3</a:t>
                      </a: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073">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87325" marR="0" lvl="1" indent="-185738" algn="l"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defRPr/>
                      </a:pPr>
                      <a:r>
                        <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II. </a:t>
                      </a:r>
                      <a:r>
                        <a:rPr lang="ko-KR" altLang="en-US" sz="1200" b="0" kern="1200" noProof="0"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섹터별</a:t>
                      </a:r>
                      <a:r>
                        <a:rPr lang="ko-KR" alt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 </a:t>
                      </a:r>
                      <a:r>
                        <a:rPr lang="ko-KR" altLang="en-US" sz="1200" b="0" kern="1200" noProof="0"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핀테크</a:t>
                      </a:r>
                      <a:r>
                        <a:rPr lang="ko-KR" alt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 투자 동향</a:t>
                      </a: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lvl1pPr marL="0">
                        <a:defRPr>
                          <a:solidFill>
                            <a:schemeClr val="tx1"/>
                          </a:solidFill>
                          <a:latin typeface="Calibri"/>
                        </a:defRPr>
                      </a:lvl1pPr>
                      <a:lvl2pPr marL="403433">
                        <a:defRPr>
                          <a:solidFill>
                            <a:schemeClr val="tx1"/>
                          </a:solidFill>
                          <a:latin typeface="Calibri"/>
                        </a:defRPr>
                      </a:lvl2pPr>
                      <a:lvl3pPr marL="806867">
                        <a:defRPr>
                          <a:solidFill>
                            <a:schemeClr val="tx1"/>
                          </a:solidFill>
                          <a:latin typeface="Calibri"/>
                        </a:defRPr>
                      </a:lvl3pPr>
                      <a:lvl4pPr marL="1210300">
                        <a:defRPr>
                          <a:solidFill>
                            <a:schemeClr val="tx1"/>
                          </a:solidFill>
                          <a:latin typeface="Calibri"/>
                        </a:defRPr>
                      </a:lvl4pPr>
                      <a:lvl5pPr marL="1613733">
                        <a:defRPr>
                          <a:solidFill>
                            <a:schemeClr val="tx1"/>
                          </a:solidFill>
                          <a:latin typeface="Calibri"/>
                        </a:defRPr>
                      </a:lvl5pPr>
                      <a:lvl6pPr marL="2017166">
                        <a:defRPr>
                          <a:solidFill>
                            <a:schemeClr val="tx1"/>
                          </a:solidFill>
                          <a:latin typeface="Calibri"/>
                        </a:defRPr>
                      </a:lvl6pPr>
                      <a:lvl7pPr marL="2420600">
                        <a:defRPr>
                          <a:solidFill>
                            <a:schemeClr val="tx1"/>
                          </a:solidFill>
                          <a:latin typeface="Calibri"/>
                        </a:defRPr>
                      </a:lvl7pPr>
                      <a:lvl8pPr marL="2824033">
                        <a:defRPr>
                          <a:solidFill>
                            <a:schemeClr val="tx1"/>
                          </a:solidFill>
                          <a:latin typeface="Calibri"/>
                        </a:defRPr>
                      </a:lvl8pPr>
                      <a:lvl9pPr marL="3227466">
                        <a:defRPr>
                          <a:solidFill>
                            <a:schemeClr val="tx1"/>
                          </a:solidFill>
                          <a:latin typeface="Calibri"/>
                        </a:defRPr>
                      </a:lvl9p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pPr>
                      <a:r>
                        <a:rPr 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10</a:t>
                      </a: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073">
                <a:tc>
                  <a:txBody>
                    <a:bodyPr/>
                    <a:lstStyle/>
                    <a:p>
                      <a:pPr marL="12700" marR="5080" algn="just">
                        <a:lnSpc>
                          <a:spcPct val="125000"/>
                        </a:lnSpc>
                        <a:spcBef>
                          <a:spcPts val="600"/>
                        </a:spcBef>
                        <a:spcAft>
                          <a:spcPts val="600"/>
                        </a:spcAft>
                      </a:pPr>
                      <a:r>
                        <a:rPr lang="en-US" altLang="ko-KR" sz="1200" b="0" kern="120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III. </a:t>
                      </a:r>
                      <a:r>
                        <a:rPr lang="ko-KR" altLang="en-US" sz="1200" b="0" kern="120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지역별 </a:t>
                      </a:r>
                      <a:r>
                        <a:rPr lang="ko-KR" altLang="en-US" sz="1200" b="0" kern="1200"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200" b="0" kern="120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 동향</a:t>
                      </a: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pPr>
                      <a:r>
                        <a:rPr 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17</a:t>
                      </a: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073">
                <a:tc>
                  <a:txBody>
                    <a:bodyPr/>
                    <a:lstStyle/>
                    <a:p>
                      <a:pPr marL="12700" marR="5080" lvl="0" indent="0" algn="just" defTabSz="914400" rtl="0" eaLnBrk="1" fontAlgn="auto" latinLnBrk="0" hangingPunct="1">
                        <a:lnSpc>
                          <a:spcPct val="125000"/>
                        </a:lnSpc>
                        <a:spcBef>
                          <a:spcPts val="600"/>
                        </a:spcBef>
                        <a:spcAft>
                          <a:spcPts val="600"/>
                        </a:spcAft>
                        <a:buClrTx/>
                        <a:buSzTx/>
                        <a:buFontTx/>
                        <a:buNone/>
                        <a:tabLst/>
                        <a:defRPr/>
                      </a:pPr>
                      <a:r>
                        <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mn-cs"/>
                        </a:rPr>
                        <a:t>[Appendix] Methodology </a:t>
                      </a: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pPr>
                      <a:r>
                        <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rPr>
                        <a:t>21</a:t>
                      </a:r>
                      <a:endParaRPr lang="en-US"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endParaRP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3441458"/>
                  </a:ext>
                </a:extLst>
              </a:tr>
              <a:tr h="180000">
                <a:tc>
                  <a:txBody>
                    <a:bodyPr/>
                    <a:lstStyle/>
                    <a:p>
                      <a:pPr marL="12700" marR="5080" lvl="1" indent="-185738" algn="just" defTabSz="495285" rtl="0" eaLnBrk="1" fontAlgn="base" latinLnBrk="1" hangingPunct="1">
                        <a:lnSpc>
                          <a:spcPct val="125000"/>
                        </a:lnSpc>
                        <a:spcBef>
                          <a:spcPts val="600"/>
                        </a:spcBef>
                        <a:spcAft>
                          <a:spcPts val="600"/>
                        </a:spcAft>
                        <a:buClr>
                          <a:schemeClr val="tx2"/>
                        </a:buClr>
                        <a:buSzPct val="85000"/>
                        <a:buFont typeface="Univers for KPMG" pitchFamily="2" charset="2"/>
                        <a:buNone/>
                        <a:tabLst/>
                      </a:pPr>
                      <a:endPar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mn-cs"/>
                      </a:endParaRP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defRPr/>
                      </a:pPr>
                      <a:endPar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endParaRP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14073">
                <a:tc>
                  <a:txBody>
                    <a:bodyPr/>
                    <a:lstStyle/>
                    <a:p>
                      <a:pPr marL="12700" marR="5080" lvl="1" indent="-185738" algn="just" defTabSz="495285" rtl="0" eaLnBrk="1" fontAlgn="base" latinLnBrk="1" hangingPunct="1">
                        <a:lnSpc>
                          <a:spcPct val="125000"/>
                        </a:lnSpc>
                        <a:spcBef>
                          <a:spcPts val="600"/>
                        </a:spcBef>
                        <a:spcAft>
                          <a:spcPts val="600"/>
                        </a:spcAft>
                        <a:buClr>
                          <a:schemeClr val="tx2"/>
                        </a:buClr>
                        <a:buSzPct val="85000"/>
                        <a:buFont typeface="Univers for KPMG" pitchFamily="2" charset="2"/>
                        <a:buNone/>
                        <a:tabLst/>
                        <a:defRPr/>
                      </a:pPr>
                      <a:endPar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mn-cs"/>
                      </a:endParaRPr>
                    </a:p>
                  </a:txBody>
                  <a:tcPr marL="0" marR="7200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187325" marR="0" lvl="1" indent="-185738" algn="r" defTabSz="762000" rtl="0" eaLnBrk="1" fontAlgn="base" latinLnBrk="0" hangingPunct="1">
                        <a:lnSpc>
                          <a:spcPct val="100000"/>
                        </a:lnSpc>
                        <a:spcBef>
                          <a:spcPts val="600"/>
                        </a:spcBef>
                        <a:spcAft>
                          <a:spcPts val="600"/>
                        </a:spcAft>
                        <a:buClr>
                          <a:schemeClr val="tx2"/>
                        </a:buClr>
                        <a:buSzPct val="85000"/>
                        <a:buFont typeface="Univers for KPMG" pitchFamily="2" charset="2"/>
                        <a:buNone/>
                        <a:tabLst/>
                        <a:defRPr/>
                      </a:pPr>
                      <a:endParaRPr lang="en-US" altLang="ko-KR" sz="1200" b="0" kern="1200" noProof="0"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Univers for KPMG"/>
                      </a:endParaRPr>
                    </a:p>
                  </a:txBody>
                  <a:tcPr marL="0" marR="0" marT="0" marB="0" anchor="ctr" horzOverflow="overflow">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6826561"/>
                  </a:ext>
                </a:extLst>
              </a:tr>
            </a:tbl>
          </a:graphicData>
        </a:graphic>
      </p:graphicFrame>
      <p:sp>
        <p:nvSpPr>
          <p:cNvPr id="22" name="object 3">
            <a:extLst>
              <a:ext uri="{FF2B5EF4-FFF2-40B4-BE49-F238E27FC236}">
                <a16:creationId xmlns:a16="http://schemas.microsoft.com/office/drawing/2014/main" id="{C3E48981-2B43-4E6A-8C22-BBF73840DE20}"/>
              </a:ext>
            </a:extLst>
          </p:cNvPr>
          <p:cNvSpPr txBox="1">
            <a:spLocks/>
          </p:cNvSpPr>
          <p:nvPr/>
        </p:nvSpPr>
        <p:spPr>
          <a:xfrm>
            <a:off x="4248305" y="1182617"/>
            <a:ext cx="3185265" cy="736099"/>
          </a:xfrm>
          <a:prstGeom prst="rect">
            <a:avLst/>
          </a:prstGeom>
        </p:spPr>
        <p:txBody>
          <a:bodyPr vert="horz" wrap="square" lIns="0" tIns="12700" rIns="0" bIns="0" rtlCol="0">
            <a:spAutoFit/>
          </a:bodyPr>
          <a:lstStyle>
            <a:lvl1pPr>
              <a:defRPr sz="5800" b="0" i="0">
                <a:solidFill>
                  <a:srgbClr val="004E98"/>
                </a:solidFill>
                <a:latin typeface="KPMG Extralight"/>
                <a:ea typeface="+mj-ea"/>
                <a:cs typeface="KPMG Extralight"/>
              </a:defRPr>
            </a:lvl1pPr>
          </a:lstStyle>
          <a:p>
            <a:pPr latinLnBrk="0">
              <a:spcBef>
                <a:spcPts val="100"/>
              </a:spcBef>
            </a:pPr>
            <a:r>
              <a:rPr lang="en-US" sz="4700" kern="0" dirty="0">
                <a:ln>
                  <a:solidFill>
                    <a:schemeClr val="bg1">
                      <a:alpha val="0"/>
                    </a:schemeClr>
                  </a:solidFill>
                </a:ln>
                <a:solidFill>
                  <a:schemeClr val="tx2"/>
                </a:solidFill>
                <a:latin typeface="KPMG Bold" panose="020B0803030202040204" pitchFamily="34" charset="0"/>
              </a:rPr>
              <a:t>Contents</a:t>
            </a:r>
          </a:p>
        </p:txBody>
      </p:sp>
      <p:sp>
        <p:nvSpPr>
          <p:cNvPr id="23" name="TextBox 22">
            <a:extLst>
              <a:ext uri="{FF2B5EF4-FFF2-40B4-BE49-F238E27FC236}">
                <a16:creationId xmlns:a16="http://schemas.microsoft.com/office/drawing/2014/main" id="{AB291FF5-F9F2-45EB-8325-3EBCD9252D24}"/>
              </a:ext>
            </a:extLst>
          </p:cNvPr>
          <p:cNvSpPr txBox="1"/>
          <p:nvPr/>
        </p:nvSpPr>
        <p:spPr>
          <a:xfrm>
            <a:off x="488950" y="416932"/>
            <a:ext cx="5253395" cy="411844"/>
          </a:xfrm>
          <a:prstGeom prst="rect">
            <a:avLst/>
          </a:prstGeom>
          <a:noFill/>
        </p:spPr>
        <p:txBody>
          <a:bodyPr wrap="square" lIns="0" tIns="0" rIns="0" bIns="0">
            <a:spAutoFit/>
          </a:bodyPr>
          <a:lstStyle/>
          <a:p>
            <a:pPr latinLnBrk="0" hangingPunct="0">
              <a:lnSpc>
                <a:spcPct val="120000"/>
              </a:lnSpc>
            </a:pPr>
            <a:r>
              <a:rPr kumimoji="0" lang="ko-KR" altLang="en-US"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본 보고서는 </a:t>
            </a:r>
            <a:r>
              <a:rPr kumimoji="0" lang="en-US" altLang="ko-KR"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KPMG Global</a:t>
            </a:r>
            <a:r>
              <a:rPr kumimoji="0" lang="ko-KR" altLang="en-US"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이 발간한 “</a:t>
            </a:r>
            <a:r>
              <a:rPr kumimoji="0" lang="en-US" altLang="ko-KR"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Pulse of Fintech H1’23”</a:t>
            </a:r>
            <a:r>
              <a:rPr lang="ko-KR" altLang="en-US" sz="1150" b="1" dirty="0">
                <a:ln>
                  <a:solidFill>
                    <a:srgbClr val="4F81BD">
                      <a:shade val="50000"/>
                      <a:alpha val="0"/>
                    </a:srgbClr>
                  </a:solidFill>
                </a:ln>
                <a:solidFill>
                  <a:schemeClr val="tx2"/>
                </a:solidFill>
                <a:latin typeface="KoPub돋움체 Medium" panose="02020603020101020101" pitchFamily="18" charset="-127"/>
                <a:ea typeface="KoPub돋움체 Medium" panose="02020603020101020101" pitchFamily="18" charset="-127"/>
              </a:rPr>
              <a:t>을</a:t>
            </a:r>
            <a:r>
              <a:rPr kumimoji="0" lang="ko-KR" altLang="en-US"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 </a:t>
            </a:r>
            <a:endParaRPr kumimoji="0" lang="en-US" altLang="ko-KR"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endParaRPr>
          </a:p>
          <a:p>
            <a:pPr latinLnBrk="0" hangingPunct="0">
              <a:lnSpc>
                <a:spcPct val="120000"/>
              </a:lnSpc>
            </a:pPr>
            <a:r>
              <a:rPr kumimoji="0" lang="ko-KR" altLang="en-US" sz="1150" b="1" i="0" u="none" strike="noStrike" kern="1200" cap="none" spc="0" normalizeH="0" baseline="0" noProof="0" dirty="0" err="1">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경제연구원에서 한글 요약한 자료입니다</a:t>
            </a:r>
            <a:r>
              <a:rPr kumimoji="0" lang="en-US" altLang="ko-KR" sz="1150" b="1" i="0" u="none" strike="noStrike" kern="1200" cap="none" spc="0" normalizeH="0" baseline="0" noProof="0" dirty="0">
                <a:ln>
                  <a:solidFill>
                    <a:srgbClr val="4F81BD">
                      <a:shade val="50000"/>
                      <a:alpha val="0"/>
                    </a:srgbClr>
                  </a:solidFill>
                </a:ln>
                <a:solidFill>
                  <a:schemeClr val="tx2"/>
                </a:solidFill>
                <a:effectLst/>
                <a:uLnTx/>
                <a:uFillTx/>
                <a:latin typeface="KoPub돋움체 Medium" panose="02020603020101020101" pitchFamily="18" charset="-127"/>
                <a:ea typeface="KoPub돋움체 Medium" panose="02020603020101020101" pitchFamily="18" charset="-127"/>
                <a:cs typeface="+mn-cs"/>
              </a:rPr>
              <a:t>.</a:t>
            </a:r>
          </a:p>
        </p:txBody>
      </p:sp>
    </p:spTree>
    <p:extLst>
      <p:ext uri="{BB962C8B-B14F-4D97-AF65-F5344CB8AC3E}">
        <p14:creationId xmlns:p14="http://schemas.microsoft.com/office/powerpoint/2010/main" val="3989855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유럽 및 중동</a:t>
            </a:r>
            <a:r>
              <a:rPr lang="en-US" altLang="ko-KR" dirty="0"/>
              <a:t>·</a:t>
            </a:r>
            <a:r>
              <a:rPr lang="ko-KR" altLang="en-US" dirty="0"/>
              <a:t>아프리카</a:t>
            </a:r>
            <a:r>
              <a:rPr lang="en-US" altLang="ko-KR" dirty="0"/>
              <a:t>(EMEA) – </a:t>
            </a:r>
            <a:r>
              <a:rPr lang="ko-KR" altLang="en-US" dirty="0"/>
              <a:t>투자 위축 가운데 </a:t>
            </a:r>
            <a:r>
              <a:rPr lang="ko-KR" altLang="en-US" dirty="0" err="1"/>
              <a:t>핀테크</a:t>
            </a:r>
            <a:r>
              <a:rPr lang="ko-KR" altLang="en-US" dirty="0"/>
              <a:t> 허브 노력 지속 </a:t>
            </a:r>
            <a:endParaRPr lang="en-US" altLang="ko-KR" dirty="0"/>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241817"/>
            <a:ext cx="4284661" cy="181713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10000"/>
              </a:lnSpc>
              <a:spcAft>
                <a:spcPts val="3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영국은 디지털자산 허브로 자리매김하기 위해 지속가능한 디지털자산 생태계를 구축하고 있으며</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이는 소비자 보호와 관련 시장 참여자들에게 매력적인 요소로 작용할 것입니다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endParaRPr lang="en-US" altLang="ko-KR" sz="6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John</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Hallsworth</a:t>
            </a:r>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spc="-5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Partner, Financial Services, Open Finance &amp; Fintech, KPMG in the UK </a:t>
            </a:r>
          </a:p>
          <a:p>
            <a:pPr algn="just">
              <a:lnSpc>
                <a:spcPct val="110000"/>
              </a:lnSpc>
              <a:spcAft>
                <a:spcPts val="300"/>
              </a:spcAft>
            </a:pPr>
            <a:endParaRPr lang="en-US" altLang="ko-KR" sz="5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algn="just">
              <a:lnSpc>
                <a:spcPct val="110000"/>
              </a:lnSpc>
              <a:spcAft>
                <a:spcPts val="3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유럽에서의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PSD3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제안과 금융데이터 접근을 위한 프레임워크 발표 등은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오픈뱅킹을</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촉진하여</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은행과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등이 금융 서비스를 고객 여정에 통합하고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B2C, B2B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부문에서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오픈뱅킹</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중심 파트너십을 추진할 것입니다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endParaRPr lang="en-US" altLang="ko-KR" sz="6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Dave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Remue</a:t>
            </a:r>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Director, Head of Fintech, Advisory, KPMG in Belgium  </a:t>
            </a: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3995247"/>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11" name="차트 10">
            <a:extLst>
              <a:ext uri="{FF2B5EF4-FFF2-40B4-BE49-F238E27FC236}">
                <a16:creationId xmlns:a16="http://schemas.microsoft.com/office/drawing/2014/main" id="{6CC6515B-2165-4450-90A5-1179E39E3369}"/>
              </a:ext>
            </a:extLst>
          </p:cNvPr>
          <p:cNvGraphicFramePr/>
          <p:nvPr>
            <p:extLst>
              <p:ext uri="{D42A27DB-BD31-4B8C-83A1-F6EECF244321}">
                <p14:modId xmlns:p14="http://schemas.microsoft.com/office/powerpoint/2010/main" val="3867913232"/>
              </p:ext>
            </p:extLst>
          </p:nvPr>
        </p:nvGraphicFramePr>
        <p:xfrm>
          <a:off x="495300" y="1196975"/>
          <a:ext cx="2091872"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E8759B8-99C3-49B3-ADC3-35963A317CC5}"/>
              </a:ext>
            </a:extLst>
          </p:cNvPr>
          <p:cNvSpPr txBox="1"/>
          <p:nvPr/>
        </p:nvSpPr>
        <p:spPr>
          <a:xfrm>
            <a:off x="440711"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3" name="TextBox 12">
            <a:extLst>
              <a:ext uri="{FF2B5EF4-FFF2-40B4-BE49-F238E27FC236}">
                <a16:creationId xmlns:a16="http://schemas.microsoft.com/office/drawing/2014/main" id="{49F57B75-1739-43C2-9B8E-2DD06F2A021B}"/>
              </a:ext>
            </a:extLst>
          </p:cNvPr>
          <p:cNvSpPr txBox="1"/>
          <p:nvPr/>
        </p:nvSpPr>
        <p:spPr>
          <a:xfrm>
            <a:off x="2225993"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C2E32F4D-FE62-421E-86E7-48C560034172}"/>
              </a:ext>
            </a:extLst>
          </p:cNvPr>
          <p:cNvSpPr txBox="1"/>
          <p:nvPr/>
        </p:nvSpPr>
        <p:spPr>
          <a:xfrm>
            <a:off x="452586" y="1208106"/>
            <a:ext cx="2176733"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EMEA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지역 총 투자 활동</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(VC, 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및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a:t>
            </a:r>
          </a:p>
        </p:txBody>
      </p:sp>
      <p:graphicFrame>
        <p:nvGraphicFramePr>
          <p:cNvPr id="15" name="차트 14">
            <a:extLst>
              <a:ext uri="{FF2B5EF4-FFF2-40B4-BE49-F238E27FC236}">
                <a16:creationId xmlns:a16="http://schemas.microsoft.com/office/drawing/2014/main" id="{03A146CC-3A98-4AFC-85AB-0E7A41B6C52C}"/>
              </a:ext>
            </a:extLst>
          </p:cNvPr>
          <p:cNvGraphicFramePr/>
          <p:nvPr>
            <p:extLst>
              <p:ext uri="{D42A27DB-BD31-4B8C-83A1-F6EECF244321}">
                <p14:modId xmlns:p14="http://schemas.microsoft.com/office/powerpoint/2010/main" val="4079347602"/>
              </p:ext>
            </p:extLst>
          </p:nvPr>
        </p:nvGraphicFramePr>
        <p:xfrm>
          <a:off x="2676615" y="1196975"/>
          <a:ext cx="2091872"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DC587B0-83BF-4EF3-BD28-24C6D771CC68}"/>
              </a:ext>
            </a:extLst>
          </p:cNvPr>
          <p:cNvSpPr txBox="1"/>
          <p:nvPr/>
        </p:nvSpPr>
        <p:spPr>
          <a:xfrm>
            <a:off x="2599166"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9D5FCD98-D755-4226-B495-C81666B74AE6}"/>
              </a:ext>
            </a:extLst>
          </p:cNvPr>
          <p:cNvSpPr txBox="1"/>
          <p:nvPr/>
        </p:nvSpPr>
        <p:spPr>
          <a:xfrm>
            <a:off x="4441062"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9" name="TextBox 18">
            <a:extLst>
              <a:ext uri="{FF2B5EF4-FFF2-40B4-BE49-F238E27FC236}">
                <a16:creationId xmlns:a16="http://schemas.microsoft.com/office/drawing/2014/main" id="{397C295A-6360-493C-96D2-186DC86CC54D}"/>
              </a:ext>
            </a:extLst>
          </p:cNvPr>
          <p:cNvSpPr txBox="1"/>
          <p:nvPr/>
        </p:nvSpPr>
        <p:spPr>
          <a:xfrm>
            <a:off x="3062680" y="1208106"/>
            <a:ext cx="1324882"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EMEA</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2" name="차트 21">
            <a:extLst>
              <a:ext uri="{FF2B5EF4-FFF2-40B4-BE49-F238E27FC236}">
                <a16:creationId xmlns:a16="http://schemas.microsoft.com/office/drawing/2014/main" id="{F2E4090C-DBE3-4707-966F-C78219ACBC68}"/>
              </a:ext>
            </a:extLst>
          </p:cNvPr>
          <p:cNvGraphicFramePr/>
          <p:nvPr>
            <p:extLst>
              <p:ext uri="{D42A27DB-BD31-4B8C-83A1-F6EECF244321}">
                <p14:modId xmlns:p14="http://schemas.microsoft.com/office/powerpoint/2010/main" val="3129225821"/>
              </p:ext>
            </p:extLst>
          </p:nvPr>
        </p:nvGraphicFramePr>
        <p:xfrm>
          <a:off x="490539" y="3429588"/>
          <a:ext cx="2091872"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65DCE9A4-F576-4F86-BD63-AE7576A81152}"/>
              </a:ext>
            </a:extLst>
          </p:cNvPr>
          <p:cNvSpPr txBox="1"/>
          <p:nvPr/>
        </p:nvSpPr>
        <p:spPr>
          <a:xfrm>
            <a:off x="435950"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8" name="TextBox 27">
            <a:extLst>
              <a:ext uri="{FF2B5EF4-FFF2-40B4-BE49-F238E27FC236}">
                <a16:creationId xmlns:a16="http://schemas.microsoft.com/office/drawing/2014/main" id="{2C3889B6-E987-4A14-A106-AC3DA5F7AB92}"/>
              </a:ext>
            </a:extLst>
          </p:cNvPr>
          <p:cNvSpPr txBox="1"/>
          <p:nvPr/>
        </p:nvSpPr>
        <p:spPr>
          <a:xfrm>
            <a:off x="222123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9" name="TextBox 28">
            <a:extLst>
              <a:ext uri="{FF2B5EF4-FFF2-40B4-BE49-F238E27FC236}">
                <a16:creationId xmlns:a16="http://schemas.microsoft.com/office/drawing/2014/main" id="{D5F08D72-CADF-4B6D-A2C1-53B0BC950006}"/>
              </a:ext>
            </a:extLst>
          </p:cNvPr>
          <p:cNvSpPr txBox="1"/>
          <p:nvPr/>
        </p:nvSpPr>
        <p:spPr>
          <a:xfrm>
            <a:off x="902215" y="3440719"/>
            <a:ext cx="1274000"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EMEA</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벤처</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30" name="차트 29">
            <a:extLst>
              <a:ext uri="{FF2B5EF4-FFF2-40B4-BE49-F238E27FC236}">
                <a16:creationId xmlns:a16="http://schemas.microsoft.com/office/drawing/2014/main" id="{1361807B-854D-47FB-BEC6-9FDDCA5DF08D}"/>
              </a:ext>
            </a:extLst>
          </p:cNvPr>
          <p:cNvGraphicFramePr/>
          <p:nvPr>
            <p:extLst>
              <p:ext uri="{D42A27DB-BD31-4B8C-83A1-F6EECF244321}">
                <p14:modId xmlns:p14="http://schemas.microsoft.com/office/powerpoint/2010/main" val="2350873756"/>
              </p:ext>
            </p:extLst>
          </p:nvPr>
        </p:nvGraphicFramePr>
        <p:xfrm>
          <a:off x="2676615" y="3429588"/>
          <a:ext cx="2091872" cy="2160000"/>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A2A0D792-0D33-434A-B0DF-EE80128B9058}"/>
              </a:ext>
            </a:extLst>
          </p:cNvPr>
          <p:cNvSpPr txBox="1"/>
          <p:nvPr/>
        </p:nvSpPr>
        <p:spPr>
          <a:xfrm>
            <a:off x="2595356"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2" name="TextBox 31">
            <a:extLst>
              <a:ext uri="{FF2B5EF4-FFF2-40B4-BE49-F238E27FC236}">
                <a16:creationId xmlns:a16="http://schemas.microsoft.com/office/drawing/2014/main" id="{60C4EAA0-9EAD-4150-A666-CDE0AD52EEB6}"/>
              </a:ext>
            </a:extLst>
          </p:cNvPr>
          <p:cNvSpPr txBox="1"/>
          <p:nvPr/>
        </p:nvSpPr>
        <p:spPr>
          <a:xfrm>
            <a:off x="444106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3" name="TextBox 32">
            <a:extLst>
              <a:ext uri="{FF2B5EF4-FFF2-40B4-BE49-F238E27FC236}">
                <a16:creationId xmlns:a16="http://schemas.microsoft.com/office/drawing/2014/main" id="{9525C23B-D139-46F0-948A-298C6D3EF296}"/>
              </a:ext>
            </a:extLst>
          </p:cNvPr>
          <p:cNvSpPr txBox="1"/>
          <p:nvPr/>
        </p:nvSpPr>
        <p:spPr>
          <a:xfrm>
            <a:off x="3116380" y="3440719"/>
            <a:ext cx="1218196"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EMEA</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3" name="직사각형 22">
            <a:extLst>
              <a:ext uri="{FF2B5EF4-FFF2-40B4-BE49-F238E27FC236}">
                <a16:creationId xmlns:a16="http://schemas.microsoft.com/office/drawing/2014/main" id="{47E53ECF-A1EE-4B8F-BE97-0FD4A8FE0603}"/>
              </a:ext>
            </a:extLst>
          </p:cNvPr>
          <p:cNvSpPr/>
          <p:nvPr/>
        </p:nvSpPr>
        <p:spPr>
          <a:xfrm>
            <a:off x="5132386" y="1214393"/>
            <a:ext cx="4284663" cy="33004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72000" rtlCol="0" anchor="t" anchorCtr="0"/>
          <a:lstStyle/>
          <a:p>
            <a:pPr algn="just" latinLnBrk="0">
              <a:lnSpc>
                <a:spcPct val="125000"/>
              </a:lnSpc>
              <a:spcBef>
                <a:spcPts val="600"/>
              </a:spcBef>
            </a:pP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EMEA</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지역의 </a:t>
            </a:r>
            <a:r>
              <a:rPr lang="ko-KR" altLang="en-US" sz="900" b="1"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투자는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273</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달러에서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112</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달러로 급감했으나</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시장 불확실성이 감소한다면 장기적으로 투자 강세가 예상됩니다</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상반기에는 영국 기업이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EMEA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지역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자금 조달 대부분을 이끌었습니다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영국에서는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Veritas</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Wood Mackenzie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바이아웃</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(31</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Abound(6</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en-US" altLang="ko-KR"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eToro</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VC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 등 동 지역의 상위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10</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대 거래 중 절반을 차지했습니다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상반기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EU</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집행위원회</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(EC)</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는 개정된 지급결제서비스 지침</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(The Third Payment Services Directive, PSD3)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초안과 지급결제서비스규제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(Payment Services Regulation, PSR)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제안 등을 발표하여 지급결제 계정을 넘어 고객 데이터 공유를 관리할 수 있는 명확한 권리와 의무를 보장하고자 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영국 또한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금융서비스 시장법</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을 통과시키는 등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선도국으로 자리매김하기 위한 적극적인 정책을 펼쳤습니다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기업 지속가능성 보고 지침과 같은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EU</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규정 등에 따라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ESG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관련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관심이 점증하는 가운데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향후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PSD3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따른 임베디드 금융</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보험 및 자산관리 부문을 비롯한 금융 서비스 전반에 걸친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지능형 자동화 활용 등에 주목해 볼 수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5">
            <a:extLst>
              <a:ext uri="{FF2B5EF4-FFF2-40B4-BE49-F238E27FC236}">
                <a16:creationId xmlns:a16="http://schemas.microsoft.com/office/drawing/2014/main" id="{9E8DA363-5F98-6A29-8D6B-E26E815151A9}"/>
              </a:ext>
            </a:extLst>
          </p:cNvPr>
          <p:cNvPicPr>
            <a:picLocks noChangeAspect="1"/>
          </p:cNvPicPr>
          <p:nvPr/>
        </p:nvPicPr>
        <p:blipFill>
          <a:blip r:embed="rId6"/>
          <a:stretch>
            <a:fillRect/>
          </a:stretch>
        </p:blipFill>
        <p:spPr>
          <a:xfrm>
            <a:off x="5245885" y="4658293"/>
            <a:ext cx="358636" cy="360000"/>
          </a:xfrm>
          <a:prstGeom prst="rect">
            <a:avLst/>
          </a:prstGeom>
        </p:spPr>
      </p:pic>
      <p:pic>
        <p:nvPicPr>
          <p:cNvPr id="4" name="Picture 5">
            <a:extLst>
              <a:ext uri="{FF2B5EF4-FFF2-40B4-BE49-F238E27FC236}">
                <a16:creationId xmlns:a16="http://schemas.microsoft.com/office/drawing/2014/main" id="{66AAC4AD-25EE-DE2D-8CB3-A569F435E09A}"/>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b="9489"/>
          <a:stretch/>
        </p:blipFill>
        <p:spPr>
          <a:xfrm>
            <a:off x="5263886" y="5638143"/>
            <a:ext cx="326033" cy="360000"/>
          </a:xfrm>
          <a:prstGeom prst="rect">
            <a:avLst/>
          </a:prstGeom>
        </p:spPr>
      </p:pic>
    </p:spTree>
    <p:extLst>
      <p:ext uri="{BB962C8B-B14F-4D97-AF65-F5344CB8AC3E}">
        <p14:creationId xmlns:p14="http://schemas.microsoft.com/office/powerpoint/2010/main" val="132323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아시아</a:t>
            </a:r>
            <a:r>
              <a:rPr lang="en-US" altLang="ko-KR" dirty="0"/>
              <a:t>·</a:t>
            </a:r>
            <a:r>
              <a:rPr lang="ko-KR" altLang="en-US" dirty="0"/>
              <a:t>태평양</a:t>
            </a:r>
            <a:r>
              <a:rPr lang="en-US" altLang="ko-KR" dirty="0"/>
              <a:t>(ASPAC) – </a:t>
            </a:r>
            <a:r>
              <a:rPr lang="ko-KR" altLang="en-US" dirty="0"/>
              <a:t>저조한 투자 흐름으로 </a:t>
            </a:r>
            <a:r>
              <a:rPr lang="en-US" altLang="ko-KR" dirty="0"/>
              <a:t>10</a:t>
            </a:r>
            <a:r>
              <a:rPr lang="ko-KR" altLang="en-US" dirty="0"/>
              <a:t>년 이래 최저 수준</a:t>
            </a:r>
            <a:endParaRPr lang="en-US" altLang="ko-KR" dirty="0"/>
          </a:p>
        </p:txBody>
      </p:sp>
      <p:sp>
        <p:nvSpPr>
          <p:cNvPr id="18" name="직사각형 17">
            <a:extLst>
              <a:ext uri="{FF2B5EF4-FFF2-40B4-BE49-F238E27FC236}">
                <a16:creationId xmlns:a16="http://schemas.microsoft.com/office/drawing/2014/main" id="{07DB9472-34D2-4DE4-876D-461C23124FA5}"/>
              </a:ext>
            </a:extLst>
          </p:cNvPr>
          <p:cNvSpPr/>
          <p:nvPr/>
        </p:nvSpPr>
        <p:spPr>
          <a:xfrm>
            <a:off x="5132388" y="4887983"/>
            <a:ext cx="4284661" cy="113340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108000" tIns="72000" rIns="108000" bIns="72000" rtlCol="0" anchor="t">
            <a:noAutofit/>
          </a:bodyPr>
          <a:lstStyle/>
          <a:p>
            <a:pPr algn="just">
              <a:lnSpc>
                <a:spcPct val="125000"/>
              </a:lnSpc>
              <a:spcAft>
                <a:spcPts val="600"/>
              </a:spcAft>
            </a:pP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많은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스타트업들이</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산업에 적용될 수 있는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와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AIGC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활용 사례를 개발하는 데 집중하고 있습니다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아직 성숙한 단계의 사례는 전무하지만</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향후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6</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개월에서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1</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 사이에 보다 많은 </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AIGC </a:t>
            </a:r>
            <a:r>
              <a:rPr lang="ko-KR" altLang="en-US"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관련 사례가 등장할 것으로 예상합니다</a:t>
            </a:r>
            <a:r>
              <a:rPr lang="en-US" altLang="ko-KR" sz="9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indent="715963"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Andrew Huang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Partner, Financial Services Audit </a:t>
            </a:r>
          </a:p>
          <a:p>
            <a:pPr indent="715963"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China </a:t>
            </a:r>
            <a:endParaRPr lang="en-US" altLang="ko-KR" sz="9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0" name="직사각형 19">
            <a:extLst>
              <a:ext uri="{FF2B5EF4-FFF2-40B4-BE49-F238E27FC236}">
                <a16:creationId xmlns:a16="http://schemas.microsoft.com/office/drawing/2014/main" id="{5B97A6C4-14D0-4E15-871B-4C61CAA43E70}"/>
              </a:ext>
            </a:extLst>
          </p:cNvPr>
          <p:cNvSpPr/>
          <p:nvPr/>
        </p:nvSpPr>
        <p:spPr>
          <a:xfrm>
            <a:off x="5132388" y="4641414"/>
            <a:ext cx="552450" cy="643902"/>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48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48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1" name="TextBox 20">
            <a:extLst>
              <a:ext uri="{FF2B5EF4-FFF2-40B4-BE49-F238E27FC236}">
                <a16:creationId xmlns:a16="http://schemas.microsoft.com/office/drawing/2014/main" id="{380BC337-1BFF-4AF5-AAFD-AAA53333328B}"/>
              </a:ext>
            </a:extLst>
          </p:cNvPr>
          <p:cNvSpPr txBox="1"/>
          <p:nvPr/>
        </p:nvSpPr>
        <p:spPr>
          <a:xfrm>
            <a:off x="502920" y="5708668"/>
            <a:ext cx="4270694" cy="307777"/>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graphicFrame>
        <p:nvGraphicFramePr>
          <p:cNvPr id="11" name="차트 10">
            <a:extLst>
              <a:ext uri="{FF2B5EF4-FFF2-40B4-BE49-F238E27FC236}">
                <a16:creationId xmlns:a16="http://schemas.microsoft.com/office/drawing/2014/main" id="{6CC6515B-2165-4450-90A5-1179E39E3369}"/>
              </a:ext>
            </a:extLst>
          </p:cNvPr>
          <p:cNvGraphicFramePr/>
          <p:nvPr>
            <p:extLst>
              <p:ext uri="{D42A27DB-BD31-4B8C-83A1-F6EECF244321}">
                <p14:modId xmlns:p14="http://schemas.microsoft.com/office/powerpoint/2010/main" val="2979699316"/>
              </p:ext>
            </p:extLst>
          </p:nvPr>
        </p:nvGraphicFramePr>
        <p:xfrm>
          <a:off x="495300" y="1196975"/>
          <a:ext cx="2091872"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E8759B8-99C3-49B3-ADC3-35963A317CC5}"/>
              </a:ext>
            </a:extLst>
          </p:cNvPr>
          <p:cNvSpPr txBox="1"/>
          <p:nvPr/>
        </p:nvSpPr>
        <p:spPr>
          <a:xfrm>
            <a:off x="440711"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3" name="TextBox 12">
            <a:extLst>
              <a:ext uri="{FF2B5EF4-FFF2-40B4-BE49-F238E27FC236}">
                <a16:creationId xmlns:a16="http://schemas.microsoft.com/office/drawing/2014/main" id="{49F57B75-1739-43C2-9B8E-2DD06F2A021B}"/>
              </a:ext>
            </a:extLst>
          </p:cNvPr>
          <p:cNvSpPr txBox="1"/>
          <p:nvPr/>
        </p:nvSpPr>
        <p:spPr>
          <a:xfrm>
            <a:off x="2225993"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4" name="TextBox 13">
            <a:extLst>
              <a:ext uri="{FF2B5EF4-FFF2-40B4-BE49-F238E27FC236}">
                <a16:creationId xmlns:a16="http://schemas.microsoft.com/office/drawing/2014/main" id="{C2E32F4D-FE62-421E-86E7-48C560034172}"/>
              </a:ext>
            </a:extLst>
          </p:cNvPr>
          <p:cNvSpPr txBox="1"/>
          <p:nvPr/>
        </p:nvSpPr>
        <p:spPr>
          <a:xfrm>
            <a:off x="452586" y="1208106"/>
            <a:ext cx="2176733"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ASPAC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지역 총 투자 활동</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(VC, 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및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a:t>
            </a:r>
          </a:p>
        </p:txBody>
      </p:sp>
      <p:graphicFrame>
        <p:nvGraphicFramePr>
          <p:cNvPr id="15" name="차트 14">
            <a:extLst>
              <a:ext uri="{FF2B5EF4-FFF2-40B4-BE49-F238E27FC236}">
                <a16:creationId xmlns:a16="http://schemas.microsoft.com/office/drawing/2014/main" id="{03A146CC-3A98-4AFC-85AB-0E7A41B6C52C}"/>
              </a:ext>
            </a:extLst>
          </p:cNvPr>
          <p:cNvGraphicFramePr/>
          <p:nvPr>
            <p:extLst>
              <p:ext uri="{D42A27DB-BD31-4B8C-83A1-F6EECF244321}">
                <p14:modId xmlns:p14="http://schemas.microsoft.com/office/powerpoint/2010/main" val="3970064158"/>
              </p:ext>
            </p:extLst>
          </p:nvPr>
        </p:nvGraphicFramePr>
        <p:xfrm>
          <a:off x="2676615" y="1196975"/>
          <a:ext cx="2091872"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DC587B0-83BF-4EF3-BD28-24C6D771CC68}"/>
              </a:ext>
            </a:extLst>
          </p:cNvPr>
          <p:cNvSpPr txBox="1"/>
          <p:nvPr/>
        </p:nvSpPr>
        <p:spPr>
          <a:xfrm>
            <a:off x="2599166" y="1501692"/>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9D5FCD98-D755-4226-B495-C81666B74AE6}"/>
              </a:ext>
            </a:extLst>
          </p:cNvPr>
          <p:cNvSpPr txBox="1"/>
          <p:nvPr/>
        </p:nvSpPr>
        <p:spPr>
          <a:xfrm>
            <a:off x="4441062" y="1501692"/>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9" name="TextBox 18">
            <a:extLst>
              <a:ext uri="{FF2B5EF4-FFF2-40B4-BE49-F238E27FC236}">
                <a16:creationId xmlns:a16="http://schemas.microsoft.com/office/drawing/2014/main" id="{397C295A-6360-493C-96D2-186DC86CC54D}"/>
              </a:ext>
            </a:extLst>
          </p:cNvPr>
          <p:cNvSpPr txBox="1"/>
          <p:nvPr/>
        </p:nvSpPr>
        <p:spPr>
          <a:xfrm>
            <a:off x="3062680" y="1208106"/>
            <a:ext cx="1324882"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ASPAC</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M&amp;A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2" name="차트 21">
            <a:extLst>
              <a:ext uri="{FF2B5EF4-FFF2-40B4-BE49-F238E27FC236}">
                <a16:creationId xmlns:a16="http://schemas.microsoft.com/office/drawing/2014/main" id="{F2E4090C-DBE3-4707-966F-C78219ACBC68}"/>
              </a:ext>
            </a:extLst>
          </p:cNvPr>
          <p:cNvGraphicFramePr/>
          <p:nvPr>
            <p:extLst>
              <p:ext uri="{D42A27DB-BD31-4B8C-83A1-F6EECF244321}">
                <p14:modId xmlns:p14="http://schemas.microsoft.com/office/powerpoint/2010/main" val="305442244"/>
              </p:ext>
            </p:extLst>
          </p:nvPr>
        </p:nvGraphicFramePr>
        <p:xfrm>
          <a:off x="490539" y="3429588"/>
          <a:ext cx="2091872"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a:extLst>
              <a:ext uri="{FF2B5EF4-FFF2-40B4-BE49-F238E27FC236}">
                <a16:creationId xmlns:a16="http://schemas.microsoft.com/office/drawing/2014/main" id="{65DCE9A4-F576-4F86-BD63-AE7576A81152}"/>
              </a:ext>
            </a:extLst>
          </p:cNvPr>
          <p:cNvSpPr txBox="1"/>
          <p:nvPr/>
        </p:nvSpPr>
        <p:spPr>
          <a:xfrm>
            <a:off x="435950"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8" name="TextBox 27">
            <a:extLst>
              <a:ext uri="{FF2B5EF4-FFF2-40B4-BE49-F238E27FC236}">
                <a16:creationId xmlns:a16="http://schemas.microsoft.com/office/drawing/2014/main" id="{2C3889B6-E987-4A14-A106-AC3DA5F7AB92}"/>
              </a:ext>
            </a:extLst>
          </p:cNvPr>
          <p:cNvSpPr txBox="1"/>
          <p:nvPr/>
        </p:nvSpPr>
        <p:spPr>
          <a:xfrm>
            <a:off x="222123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9" name="TextBox 28">
            <a:extLst>
              <a:ext uri="{FF2B5EF4-FFF2-40B4-BE49-F238E27FC236}">
                <a16:creationId xmlns:a16="http://schemas.microsoft.com/office/drawing/2014/main" id="{D5F08D72-CADF-4B6D-A2C1-53B0BC950006}"/>
              </a:ext>
            </a:extLst>
          </p:cNvPr>
          <p:cNvSpPr txBox="1"/>
          <p:nvPr/>
        </p:nvSpPr>
        <p:spPr>
          <a:xfrm>
            <a:off x="902215" y="3440719"/>
            <a:ext cx="1274000"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ASPAC</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벤처</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30" name="차트 29">
            <a:extLst>
              <a:ext uri="{FF2B5EF4-FFF2-40B4-BE49-F238E27FC236}">
                <a16:creationId xmlns:a16="http://schemas.microsoft.com/office/drawing/2014/main" id="{1361807B-854D-47FB-BEC6-9FDDCA5DF08D}"/>
              </a:ext>
            </a:extLst>
          </p:cNvPr>
          <p:cNvGraphicFramePr/>
          <p:nvPr>
            <p:extLst>
              <p:ext uri="{D42A27DB-BD31-4B8C-83A1-F6EECF244321}">
                <p14:modId xmlns:p14="http://schemas.microsoft.com/office/powerpoint/2010/main" val="1887369651"/>
              </p:ext>
            </p:extLst>
          </p:nvPr>
        </p:nvGraphicFramePr>
        <p:xfrm>
          <a:off x="2676615" y="3429588"/>
          <a:ext cx="2091872" cy="2160000"/>
        </p:xfrm>
        <a:graphic>
          <a:graphicData uri="http://schemas.openxmlformats.org/drawingml/2006/chart">
            <c:chart xmlns:c="http://schemas.openxmlformats.org/drawingml/2006/chart" xmlns:r="http://schemas.openxmlformats.org/officeDocument/2006/relationships" r:id="rId5"/>
          </a:graphicData>
        </a:graphic>
      </p:graphicFrame>
      <p:sp>
        <p:nvSpPr>
          <p:cNvPr id="31" name="TextBox 30">
            <a:extLst>
              <a:ext uri="{FF2B5EF4-FFF2-40B4-BE49-F238E27FC236}">
                <a16:creationId xmlns:a16="http://schemas.microsoft.com/office/drawing/2014/main" id="{A2A0D792-0D33-434A-B0DF-EE80128B9058}"/>
              </a:ext>
            </a:extLst>
          </p:cNvPr>
          <p:cNvSpPr txBox="1"/>
          <p:nvPr/>
        </p:nvSpPr>
        <p:spPr>
          <a:xfrm>
            <a:off x="2595356" y="3734305"/>
            <a:ext cx="65357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2" name="TextBox 31">
            <a:extLst>
              <a:ext uri="{FF2B5EF4-FFF2-40B4-BE49-F238E27FC236}">
                <a16:creationId xmlns:a16="http://schemas.microsoft.com/office/drawing/2014/main" id="{60C4EAA0-9EAD-4150-A666-CDE0AD52EEB6}"/>
              </a:ext>
            </a:extLst>
          </p:cNvPr>
          <p:cNvSpPr txBox="1"/>
          <p:nvPr/>
        </p:nvSpPr>
        <p:spPr>
          <a:xfrm>
            <a:off x="4441062" y="3734305"/>
            <a:ext cx="346648" cy="215444"/>
          </a:xfrm>
          <a:prstGeom prst="rect">
            <a:avLst/>
          </a:prstGeom>
          <a:noFill/>
        </p:spPr>
        <p:txBody>
          <a:bodyPr wrap="squar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3" name="TextBox 32">
            <a:extLst>
              <a:ext uri="{FF2B5EF4-FFF2-40B4-BE49-F238E27FC236}">
                <a16:creationId xmlns:a16="http://schemas.microsoft.com/office/drawing/2014/main" id="{9525C23B-D139-46F0-948A-298C6D3EF296}"/>
              </a:ext>
            </a:extLst>
          </p:cNvPr>
          <p:cNvSpPr txBox="1"/>
          <p:nvPr/>
        </p:nvSpPr>
        <p:spPr>
          <a:xfrm>
            <a:off x="3116380" y="3440719"/>
            <a:ext cx="1218196" cy="215444"/>
          </a:xfrm>
          <a:prstGeom prst="rect">
            <a:avLst/>
          </a:prstGeom>
          <a:noFill/>
        </p:spPr>
        <p:txBody>
          <a:bodyPr wrap="square" rtlCol="0">
            <a:spAutoFit/>
          </a:bodyPr>
          <a:lstStyle/>
          <a:p>
            <a:pPr algn="ct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ASPAC</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 지역 </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PE </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활동</a:t>
            </a:r>
            <a:endPar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3" name="직사각형 22">
            <a:extLst>
              <a:ext uri="{FF2B5EF4-FFF2-40B4-BE49-F238E27FC236}">
                <a16:creationId xmlns:a16="http://schemas.microsoft.com/office/drawing/2014/main" id="{084A5D19-6244-4218-8155-72F8E985033C}"/>
              </a:ext>
            </a:extLst>
          </p:cNvPr>
          <p:cNvSpPr/>
          <p:nvPr/>
        </p:nvSpPr>
        <p:spPr>
          <a:xfrm>
            <a:off x="5132386" y="1214393"/>
            <a:ext cx="4284663" cy="2969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72000" rtlCol="0" anchor="t" anchorCtr="0"/>
          <a:lstStyle/>
          <a:p>
            <a:pPr algn="just" latinLnBrk="0">
              <a:lnSpc>
                <a:spcPct val="125000"/>
              </a:lnSpc>
              <a:spcBef>
                <a:spcPts val="600"/>
              </a:spcBef>
            </a:pP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아시아</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태평양 지역에서는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51</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달러가 투자되며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2022</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하반기 </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68</a:t>
            </a:r>
            <a:r>
              <a:rPr lang="ko-KR" altLang="en-US"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 대비 감소했습니다</a:t>
            </a:r>
            <a:r>
              <a:rPr lang="en-US" altLang="ko-KR" sz="900" b="1"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latinLnBrk="0">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상반기 중국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Chongqing Ant Consumer Finance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의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VC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조달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(15</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억 달러</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ASPAC</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지역 최고 거래액을 기록했습니다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그러나 투자자들은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스타트업의</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밸류에이션 및 성과를 확인하고자 관망세를 유지하고 있어 동 거래 외 중국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투자된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자금 수준은 저조한 상황입니다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전 세계적 트렌드와 마찬가지로</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ASPAC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지역에서도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대한 관심이 높습니다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투자자와 기업 모두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AIGC(AI-Generated Contents, AI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생성 콘텐츠</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활용 방안을 모색하고 있으며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특히 고객 경험 제고를 위한 마케팅과 고객 참여에 초점을 둔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AIGC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활용 사례에 주목합니다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현재 중국은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챗</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GPT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에 대한 접근을 제한하고 있지만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Baidu, Tencent, Alibaba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 중국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빅테크가</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보유한 자체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LLM(Large Language Model,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대규모 언어 모델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은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AIGC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활용 사례 개발의 기반이 될 수 있을 것으로 기대합니다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한편 싱가포르</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일본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홍콩</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(SAR)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등에서 관련 규제 정비를 통해 블록체인</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가상자산 생태계를 구축하고 글로벌 허브로 자리매김하기 위한 노력이 두드러지고 있습니다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a:p>
            <a:pPr marL="171450" indent="-171450" algn="just">
              <a:lnSpc>
                <a:spcPct val="125000"/>
              </a:lnSpc>
              <a:spcBef>
                <a:spcPts val="600"/>
              </a:spcBef>
              <a:buFont typeface="Arial" panose="020B0604020202020204" pitchFamily="34" charset="0"/>
              <a:buChar char="•"/>
            </a:pP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또한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2023</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년 상반기 동안 </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ASPAC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지역에서 물류 및 공급망 금융 관련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핀테크에</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관심이 고조되었으며</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ESG</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와</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그린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파이낸스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(Green Finance)</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관련 </a:t>
            </a:r>
            <a:r>
              <a:rPr lang="ko-KR" altLang="en-US" sz="900" dirty="0" err="1">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핀테크도</a:t>
            </a:r>
            <a:r>
              <a:rPr lang="ko-KR" altLang="en-US"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부상하는 중입니다</a:t>
            </a:r>
            <a:r>
              <a:rPr lang="en-US" altLang="ko-KR" sz="900" dirty="0">
                <a:ln>
                  <a:solidFill>
                    <a:schemeClr val="accent1">
                      <a:shade val="50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rPr>
              <a:t>. </a:t>
            </a:r>
          </a:p>
        </p:txBody>
      </p:sp>
      <p:pic>
        <p:nvPicPr>
          <p:cNvPr id="2" name="Picture 7">
            <a:extLst>
              <a:ext uri="{FF2B5EF4-FFF2-40B4-BE49-F238E27FC236}">
                <a16:creationId xmlns:a16="http://schemas.microsoft.com/office/drawing/2014/main" id="{7EE2213F-5D08-EF68-E8CB-50C8EBC1F725}"/>
              </a:ext>
            </a:extLst>
          </p:cNvPr>
          <p:cNvPicPr>
            <a:picLocks noChangeAspect="1"/>
          </p:cNvPicPr>
          <p:nvPr/>
        </p:nvPicPr>
        <p:blipFill>
          <a:blip r:embed="rId6"/>
          <a:stretch>
            <a:fillRect/>
          </a:stretch>
        </p:blipFill>
        <p:spPr>
          <a:xfrm>
            <a:off x="5260038" y="5531885"/>
            <a:ext cx="424800" cy="425607"/>
          </a:xfrm>
          <a:prstGeom prst="rect">
            <a:avLst/>
          </a:prstGeom>
        </p:spPr>
      </p:pic>
    </p:spTree>
    <p:extLst>
      <p:ext uri="{BB962C8B-B14F-4D97-AF65-F5344CB8AC3E}">
        <p14:creationId xmlns:p14="http://schemas.microsoft.com/office/powerpoint/2010/main" val="3441292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BE57E7B-4F4A-470E-ABD3-DD4D29FF3FA3}"/>
              </a:ext>
            </a:extLst>
          </p:cNvPr>
          <p:cNvSpPr>
            <a:spLocks/>
          </p:cNvSpPr>
          <p:nvPr/>
        </p:nvSpPr>
        <p:spPr>
          <a:xfrm>
            <a:off x="814388" y="1268413"/>
            <a:ext cx="6322834" cy="440794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US" sz="8800" b="0" i="0" u="none" strike="noStrike" kern="1200" cap="none" spc="0" normalizeH="0" baseline="0" noProof="0" dirty="0" err="1">
              <a:ln>
                <a:noFill/>
              </a:ln>
              <a:solidFill>
                <a:srgbClr val="FFFFFF"/>
              </a:solidFill>
              <a:effectLst/>
              <a:uLnTx/>
              <a:uFillTx/>
              <a:latin typeface="KPMG Bold" panose="020B0803030202040204" pitchFamily="34" charset="0"/>
              <a:ea typeface="KoPub돋움체 Bold"/>
              <a:cs typeface="+mn-cs"/>
            </a:endParaRPr>
          </a:p>
        </p:txBody>
      </p:sp>
      <p:sp>
        <p:nvSpPr>
          <p:cNvPr id="13" name="TextBox 12">
            <a:extLst>
              <a:ext uri="{FF2B5EF4-FFF2-40B4-BE49-F238E27FC236}">
                <a16:creationId xmlns:a16="http://schemas.microsoft.com/office/drawing/2014/main" id="{1E094C63-D74E-480D-8302-76ACE3D913C1}"/>
              </a:ext>
            </a:extLst>
          </p:cNvPr>
          <p:cNvSpPr txBox="1"/>
          <p:nvPr/>
        </p:nvSpPr>
        <p:spPr>
          <a:xfrm>
            <a:off x="1050976" y="1553183"/>
            <a:ext cx="5849657" cy="153888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3600" dirty="0">
                <a:ln>
                  <a:solidFill>
                    <a:srgbClr val="1E49E2">
                      <a:alpha val="0"/>
                    </a:srgbClr>
                  </a:solidFill>
                </a:ln>
                <a:solidFill>
                  <a:schemeClr val="bg1"/>
                </a:solidFill>
                <a:latin typeface="KoPub돋움체 Bold"/>
                <a:ea typeface="KoPub돋움체 Bold"/>
              </a:rPr>
              <a:t>[Appendix]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3600" b="1" spc="-100" dirty="0">
                <a:ln>
                  <a:solidFill>
                    <a:srgbClr val="1E49E2">
                      <a:alpha val="0"/>
                    </a:srgbClr>
                  </a:solidFill>
                </a:ln>
                <a:solidFill>
                  <a:schemeClr val="bg1"/>
                </a:solidFill>
                <a:latin typeface="KoPub돋움체 Medium"/>
                <a:ea typeface="KoPub돋움체 Medium"/>
              </a:rPr>
              <a:t>Methodology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spc="-100" dirty="0">
                <a:ln>
                  <a:solidFill>
                    <a:srgbClr val="1E49E2">
                      <a:alpha val="0"/>
                    </a:srgbClr>
                  </a:solidFill>
                </a:ln>
                <a:solidFill>
                  <a:schemeClr val="bg1"/>
                </a:solidFill>
                <a:latin typeface="KoPub돋움체 Medium"/>
                <a:ea typeface="KoPub돋움체 Medium"/>
              </a:rPr>
              <a:t>– </a:t>
            </a:r>
            <a:r>
              <a:rPr lang="ko-KR" altLang="en-US" sz="2800" b="1" spc="-100" dirty="0">
                <a:ln>
                  <a:solidFill>
                    <a:srgbClr val="1E49E2">
                      <a:alpha val="0"/>
                    </a:srgbClr>
                  </a:solidFill>
                </a:ln>
                <a:solidFill>
                  <a:schemeClr val="bg1"/>
                </a:solidFill>
                <a:latin typeface="KoPub돋움체 Medium"/>
                <a:ea typeface="KoPub돋움체 Medium"/>
              </a:rPr>
              <a:t>데이터 기준</a:t>
            </a:r>
            <a:r>
              <a:rPr lang="en-US" altLang="ko-KR" sz="2800" b="1" spc="-100" dirty="0">
                <a:ln>
                  <a:solidFill>
                    <a:srgbClr val="1E49E2">
                      <a:alpha val="0"/>
                    </a:srgbClr>
                  </a:solidFill>
                </a:ln>
                <a:solidFill>
                  <a:schemeClr val="bg1"/>
                </a:solidFill>
                <a:latin typeface="KoPub돋움체 Medium"/>
                <a:ea typeface="KoPub돋움체 Medium"/>
              </a:rPr>
              <a:t>, </a:t>
            </a:r>
            <a:r>
              <a:rPr lang="ko-KR" altLang="en-US" sz="2800" b="1" spc="-100" dirty="0" err="1">
                <a:ln>
                  <a:solidFill>
                    <a:srgbClr val="1E49E2">
                      <a:alpha val="0"/>
                    </a:srgbClr>
                  </a:solidFill>
                </a:ln>
                <a:solidFill>
                  <a:schemeClr val="bg1"/>
                </a:solidFill>
                <a:latin typeface="KoPub돋움체 Medium"/>
                <a:ea typeface="KoPub돋움체 Medium"/>
              </a:rPr>
              <a:t>핀테크</a:t>
            </a:r>
            <a:r>
              <a:rPr lang="ko-KR" altLang="en-US" sz="2800" b="1" spc="-100" dirty="0">
                <a:ln>
                  <a:solidFill>
                    <a:srgbClr val="1E49E2">
                      <a:alpha val="0"/>
                    </a:srgbClr>
                  </a:solidFill>
                </a:ln>
                <a:solidFill>
                  <a:schemeClr val="bg1"/>
                </a:solidFill>
                <a:latin typeface="KoPub돋움체 Medium"/>
                <a:ea typeface="KoPub돋움체 Medium"/>
              </a:rPr>
              <a:t> 정의 및 분류 기준 </a:t>
            </a:r>
            <a:endParaRPr lang="en-US" altLang="ko-KR" sz="2800" b="1" spc="-100" dirty="0">
              <a:ln>
                <a:solidFill>
                  <a:srgbClr val="1E49E2">
                    <a:alpha val="0"/>
                  </a:srgbClr>
                </a:solidFill>
              </a:ln>
              <a:solidFill>
                <a:schemeClr val="bg1"/>
              </a:solidFill>
              <a:latin typeface="KoPub돋움체 Medium"/>
              <a:ea typeface="KoPub돋움체 Medium"/>
            </a:endParaRPr>
          </a:p>
        </p:txBody>
      </p:sp>
    </p:spTree>
    <p:extLst>
      <p:ext uri="{BB962C8B-B14F-4D97-AF65-F5344CB8AC3E}">
        <p14:creationId xmlns:p14="http://schemas.microsoft.com/office/powerpoint/2010/main" val="62693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[Appendix] Methodology </a:t>
            </a:r>
            <a:r>
              <a:rPr lang="en-US" altLang="ko-KR" sz="1500" dirty="0"/>
              <a:t>- </a:t>
            </a:r>
            <a:r>
              <a:rPr lang="ko-KR" altLang="en-US" sz="1500" dirty="0"/>
              <a:t>데이터 기준</a:t>
            </a:r>
            <a:r>
              <a:rPr lang="en-US" altLang="ko-KR" sz="1500" dirty="0"/>
              <a:t> </a:t>
            </a:r>
            <a:endParaRPr lang="ko-KR" altLang="en-US" sz="1500" dirty="0"/>
          </a:p>
        </p:txBody>
      </p:sp>
      <p:sp>
        <p:nvSpPr>
          <p:cNvPr id="20" name="직사각형 19">
            <a:extLst>
              <a:ext uri="{FF2B5EF4-FFF2-40B4-BE49-F238E27FC236}">
                <a16:creationId xmlns:a16="http://schemas.microsoft.com/office/drawing/2014/main" id="{C74F3EFF-5E52-4B4E-B6AA-A1EFC0172FD7}"/>
              </a:ext>
            </a:extLst>
          </p:cNvPr>
          <p:cNvSpPr/>
          <p:nvPr/>
        </p:nvSpPr>
        <p:spPr>
          <a:xfrm>
            <a:off x="488949"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보고서는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6</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일 기준 </a:t>
            </a: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Data, Inc(</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이하 </a:t>
            </a: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으로부터 제공받은 데이터를 기반으로 분석되었으며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분류 방법론을 따릅니다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이에 완료된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(Completed)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거래만을 대상으로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산업의 벤처캐피털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(Venture Capital, </a:t>
            </a:r>
            <a:r>
              <a:rPr lang="en-US" altLang="ko-KR"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CVC </a:t>
            </a:r>
            <a:r>
              <a:rPr lang="ko-KR" altLang="en-US"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포함</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사모 투자</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(Private Equity),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합병</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(M&amp;A)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거래를 포함하며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가족과 친구로부터의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펀딩</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인큐베이터 및 액셀러레이터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펀딩은</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제외됩니다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a:p>
            <a:pPr algn="just">
              <a:lnSpc>
                <a:spcPct val="125000"/>
              </a:lnSpc>
              <a:spcAft>
                <a:spcPts val="600"/>
              </a:spcAft>
            </a:pP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데이터는 지속적으로 업데이트되기 때문에 기준일 이전 또는 이후에 추출된 데이터는 본 보고서에 활용한 데이터와 다를 수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벤처캐피털</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(VC) </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기관투자자</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개인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엔젤 투자자</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펀드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벤처캐피털 등의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스타트업에</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대한 지분투자 등을 포함합니다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액셀러레이터  프로그램으로부터 일부 조달 받은 자금은 포함되지 않지만</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액셀러레이터가 후속 라운드로 투자를 지속하는 경우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dist">
              <a:lnSpc>
                <a:spcPct val="125000"/>
              </a:lnSpc>
              <a:spcAft>
                <a:spcPts val="600"/>
              </a:spcAft>
            </a:pP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앤젤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(Angel/Seed):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현재까지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스타트업이</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PE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회사와 관계되지 않고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PE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회사의 경영 참여 여부를 판단할 수 없는</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단계에서 이루어진</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1" name="직사각형 20">
            <a:extLst>
              <a:ext uri="{FF2B5EF4-FFF2-40B4-BE49-F238E27FC236}">
                <a16:creationId xmlns:a16="http://schemas.microsoft.com/office/drawing/2014/main" id="{E7932D47-085D-4FAC-A7D6-0D598BDA9D03}"/>
              </a:ext>
            </a:extLst>
          </p:cNvPr>
          <p:cNvSpPr/>
          <p:nvPr/>
        </p:nvSpPr>
        <p:spPr>
          <a:xfrm>
            <a:off x="3513001"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자금 조달을 엔젤 라운드로 정의합니다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또한 언론 보도 등에서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엔젤 라운드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라고 명시하거나 투자한 개인에 대해서만 언급된 경우도 엔젤단계로 분류합니다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투자임이 보도되거나 투자 규모가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만 달러 미만으로 첫 번째 자금 조달이라는 공적 신고 등이 이루어진 경우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시드단계로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분류합니다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또한 투자자가 엔젤투자자로만 구성되고 자금 조달 단계가 명시적일 경우에만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시드단계로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표시됩니다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초기단계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(Early-stage) VC:</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일반적으로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시리즈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B</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단계이며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정보 부족 시 기업 연혁</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자금 조달 이력</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 상태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참여 투자자 등의 데이터를 종합하여 분류합니다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후기단계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(Late-stage) 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일반적으로 시리즈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D</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단계 이상이며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정보 부족 시 기업 연혁</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자금 조달 이력</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 상태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참여 투자자 등의 데이터를 종합하여 분류합니다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기업형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VC(CVC):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계열사를 통해 투자하거나 대차대조표 또는 非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방법을 통해 지분 투자하는 경우 등을 포함합니다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Corporate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또다른 벤처 자금 조달 기준을 충족하는 벤처 스타트업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펀딩단계입니다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9" name="직사각형 8">
            <a:extLst>
              <a:ext uri="{FF2B5EF4-FFF2-40B4-BE49-F238E27FC236}">
                <a16:creationId xmlns:a16="http://schemas.microsoft.com/office/drawing/2014/main" id="{16EF3053-0E92-4D4B-BE37-2E5F114E0476}"/>
              </a:ext>
            </a:extLst>
          </p:cNvPr>
          <p:cNvSpPr/>
          <p:nvPr/>
        </p:nvSpPr>
        <p:spPr>
          <a:xfrm>
            <a:off x="6537053"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사모</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투자</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(Private Equity)</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바이아웃</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투자자뿐만</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아니라 소수지분 투자를 통한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Growth/Expansion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투자자의 거래를 모두 포함합니다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거래 유형으로서 레버리지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바이아웃</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매니지먼트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바이아웃</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(Management Buyout),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매니지먼트 바이인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(Management Buy-In),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추가 지분 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세컨더리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바이아웃</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(Secondary Buyout),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민영화</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 분할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성장</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확장 등이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dirty="0">
              <a:ln>
                <a:solidFill>
                  <a:schemeClr val="accent1">
                    <a:alpha val="0"/>
                  </a:schemeClr>
                </a:solidFill>
              </a:ln>
              <a:solidFill>
                <a:schemeClr val="tx1"/>
              </a:solidFill>
              <a:highlight>
                <a:srgbClr val="FFFF00"/>
              </a:highlight>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인수</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합병</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(M&amp;A) </a:t>
            </a:r>
            <a:endParaRPr lang="en-US" altLang="ko-KR"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한 기업이 다른 기업의 지배 지분을 매입하는 거래를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로 정의합니다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거래 유형에는 경영권 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레버리지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바이아웃</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 분할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역합병</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(Reverse mergers),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스핀오프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(Spin-offs),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자사 분할 및 자산 인수 등이 포함되며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채무 재조정이나 자사주공개매수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(Self-tender),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구조조정 등은 포함되지 않습니다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거래로 집계되기 위해서는 해당 기업의 지분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50%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이상을 취득하여야 하며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소수지분 거래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지분율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50%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미만</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소기업 거래는 동 보고서에 포함하지 않습니다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highlight>
                <a:srgbClr val="99E6DF"/>
              </a:highlight>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38745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[Appendix] Methodology </a:t>
            </a:r>
            <a:r>
              <a:rPr lang="en-US" altLang="ko-KR" sz="1500" dirty="0"/>
              <a:t>- </a:t>
            </a:r>
            <a:r>
              <a:rPr lang="ko-KR" altLang="en-US" sz="1500" dirty="0" err="1"/>
              <a:t>핀테크</a:t>
            </a:r>
            <a:r>
              <a:rPr lang="ko-KR" altLang="en-US" sz="1500" dirty="0"/>
              <a:t> 정의 및 분류 기준 </a:t>
            </a:r>
          </a:p>
        </p:txBody>
      </p:sp>
      <p:sp>
        <p:nvSpPr>
          <p:cNvPr id="20" name="직사각형 19">
            <a:extLst>
              <a:ext uri="{FF2B5EF4-FFF2-40B4-BE49-F238E27FC236}">
                <a16:creationId xmlns:a16="http://schemas.microsoft.com/office/drawing/2014/main" id="{C74F3EFF-5E52-4B4E-B6AA-A1EFC0172FD7}"/>
              </a:ext>
            </a:extLst>
          </p:cNvPr>
          <p:cNvSpPr/>
          <p:nvPr/>
        </p:nvSpPr>
        <p:spPr>
          <a:xfrm>
            <a:off x="488949"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본 보고서에서의 </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en-US" altLang="ko-KR"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(Fintech)’</a:t>
            </a:r>
            <a:r>
              <a:rPr lang="ko-KR" altLang="en-US" sz="1000" b="1" i="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정의 및 분류 </a:t>
            </a:r>
            <a:endParaRPr lang="en-US" altLang="ko-KR" sz="1000" i="1"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금융</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(Finance)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과 기술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(Technology)</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합성어인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는 전통적인 금융 서비스 비즈니스 모델을 변화시키기 위해 금융 서비스 제공</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운영 시 기술을 사용하는 기업을 지칭합니다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핀테크에는</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전통 금융 서비스 기업의 경쟁 우위와 소비자 및 기업의 금융 기능과 행동을 개선하기 위해 기술을 사용하는 기업도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Pitchbook</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핀테크를</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전통 금융회사가 대출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결제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자산 및 투자 관리를 포함한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금융 서비스를 제공하거나 이를 용이하게 만들기 위해 인터넷</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블록체인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소프트웨어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알고리즘 등 새로운 기술을 제공하는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기업뿐만</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아니라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ATM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기계와 전자 거래 포털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POS(Point-Of-Sale)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등을 포함한 금융 프로세스를 자동화</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해결하는 소프트웨어 제공기업</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으로 정의합니다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1.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지급</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결제</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(Payments/Transactions)</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B2B, B2C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거래를 포함한 서비스상 가치 이전을 지원하기 위해 기술을 사용하는 비즈니스 모델을 보유한 기업이 지급결제에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블록체인</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가상자산</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(Blockchain/Cryptocurrency)</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핵심 비즈니스가 분산원장 기술을 기반으로 금융 서비스 및</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또는</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가상자산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예</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비트코인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등과 관련한 기업을 포함합니다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가상자산 채굴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저장</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교환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결제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등의 서비스 제공 또는 관련 기술 개발 기업이 해당됩니다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21" name="직사각형 20">
            <a:extLst>
              <a:ext uri="{FF2B5EF4-FFF2-40B4-BE49-F238E27FC236}">
                <a16:creationId xmlns:a16="http://schemas.microsoft.com/office/drawing/2014/main" id="{E7932D47-085D-4FAC-A7D6-0D598BDA9D03}"/>
              </a:ext>
            </a:extLst>
          </p:cNvPr>
          <p:cNvSpPr/>
          <p:nvPr/>
        </p:nvSpPr>
        <p:spPr>
          <a:xfrm>
            <a:off x="3513001"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3.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대출</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(Lending)</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대안 데이터 활용 및 분석을 통해 기술 플랫폼을 사용하여 자금을 대출하는 비은행</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또는 온라인상 대출자와 투자자 등에 데이터 제공 및 분석 업무를 주로 수행하는 모든 기업을 포함합니다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4.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프롭테크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en-US" altLang="ko-KR"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Proptech</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프롭테크는</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분류되는 동시에 주거용 및 상업용 부동산에 대한 구입</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관리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유지보수 및 투자를 용이하도록 기술을 개발하고 활용하는 기업입니다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부동산 관리 소프트웨어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IoT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홈 디바이스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부동산 상장 및 임대 서비스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모기지 및 대출 애플리케이션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데이터 분석 도구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가상현실 모델링 소프트웨어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증강현실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(AR)</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설계 애플리케이션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마켓플레이스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주택담보대출 기술 및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크라우드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펀딩</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웹사이트 등이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5.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인슈테크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(Insurtech)</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기술을 활용하여 보험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밸류체인</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전반에 걸쳐 프로세스의 속도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효율성</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정확성 및 편의성을 향상시키는 기업이 해당됩니다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견적 비교 웹사이트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보험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텔레매틱스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보험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도모틱스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en-US" altLang="ko-KR"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Domotics</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홈 오토메이션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P2P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보험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 플랫폼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온라인 브로커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사이버 보험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언더라이팅</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소프트웨어 등과 관련한 기업들이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9" name="직사각형 8">
            <a:extLst>
              <a:ext uri="{FF2B5EF4-FFF2-40B4-BE49-F238E27FC236}">
                <a16:creationId xmlns:a16="http://schemas.microsoft.com/office/drawing/2014/main" id="{16EF3053-0E92-4D4B-BE37-2E5F114E0476}"/>
              </a:ext>
            </a:extLst>
          </p:cNvPr>
          <p:cNvSpPr/>
          <p:nvPr/>
        </p:nvSpPr>
        <p:spPr>
          <a:xfrm>
            <a:off x="6537053" y="1216025"/>
            <a:ext cx="2880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6.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웰스테크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(Wealthtech)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기존 비즈니스 모델의 효율성을 높이고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수수료를 낮추거나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차별화된 서비스를 제공하는 기술을 사용하여 자산 관리 서비스를 제공하는 기업 또는 플랫폼입니다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또한 일반 투자자가 양적</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질적 연구를 통해 아이디어와 통찰력을 공유할 수 있는 기술 플랫폼도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7.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레그테크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en-US" altLang="ko-KR"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Regtech</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각종 금융 규제와 보고 등과 관련된 컴플라이언스 준수를 용이하게 하고 간소화할 뿐만 아니라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직원 및 고객 사기로부터 보호할 수 있는 기술 기반 서비스를 제공하는 기업이 포함됩니다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8.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인공지능</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(AI) &amp;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머신러닝</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(ML), ESG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해당</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분류의 기업들은 기존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버티컬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(Vertical)</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상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핀테크와</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&amp; ML</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모두 해당되어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ESG</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경우 기존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Pitchbook</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에서 관련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버티컬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예</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클린테크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과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버티컬을</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활용하여 정의했습니다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Tree>
    <p:extLst>
      <p:ext uri="{BB962C8B-B14F-4D97-AF65-F5344CB8AC3E}">
        <p14:creationId xmlns:p14="http://schemas.microsoft.com/office/powerpoint/2010/main" val="191132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a:extLst>
              <a:ext uri="{FF2B5EF4-FFF2-40B4-BE49-F238E27FC236}">
                <a16:creationId xmlns:a16="http://schemas.microsoft.com/office/drawing/2014/main" id="{8AC9A263-D491-42CC-A1AC-E139BFC1D24D}"/>
              </a:ext>
            </a:extLst>
          </p:cNvPr>
          <p:cNvGraphicFramePr>
            <a:graphicFrameLocks noGrp="1"/>
          </p:cNvGraphicFramePr>
          <p:nvPr>
            <p:extLst>
              <p:ext uri="{D42A27DB-BD31-4B8C-83A1-F6EECF244321}">
                <p14:modId xmlns:p14="http://schemas.microsoft.com/office/powerpoint/2010/main" val="3182086651"/>
              </p:ext>
            </p:extLst>
          </p:nvPr>
        </p:nvGraphicFramePr>
        <p:xfrm>
          <a:off x="814389" y="1382936"/>
          <a:ext cx="8277225" cy="1734480"/>
        </p:xfrm>
        <a:graphic>
          <a:graphicData uri="http://schemas.openxmlformats.org/drawingml/2006/table">
            <a:tbl>
              <a:tblPr firstRow="1" bandRow="1">
                <a:tableStyleId>{5C22544A-7EE6-4342-B048-85BDC9FD1C3A}</a:tableStyleId>
              </a:tblPr>
              <a:tblGrid>
                <a:gridCol w="1655445">
                  <a:extLst>
                    <a:ext uri="{9D8B030D-6E8A-4147-A177-3AD203B41FA5}">
                      <a16:colId xmlns:a16="http://schemas.microsoft.com/office/drawing/2014/main" val="968525178"/>
                    </a:ext>
                  </a:extLst>
                </a:gridCol>
                <a:gridCol w="1655445">
                  <a:extLst>
                    <a:ext uri="{9D8B030D-6E8A-4147-A177-3AD203B41FA5}">
                      <a16:colId xmlns:a16="http://schemas.microsoft.com/office/drawing/2014/main" val="2373283035"/>
                    </a:ext>
                  </a:extLst>
                </a:gridCol>
                <a:gridCol w="1655445">
                  <a:extLst>
                    <a:ext uri="{9D8B030D-6E8A-4147-A177-3AD203B41FA5}">
                      <a16:colId xmlns:a16="http://schemas.microsoft.com/office/drawing/2014/main" val="2192865859"/>
                    </a:ext>
                  </a:extLst>
                </a:gridCol>
                <a:gridCol w="1655445">
                  <a:extLst>
                    <a:ext uri="{9D8B030D-6E8A-4147-A177-3AD203B41FA5}">
                      <a16:colId xmlns:a16="http://schemas.microsoft.com/office/drawing/2014/main" val="3835351547"/>
                    </a:ext>
                  </a:extLst>
                </a:gridCol>
                <a:gridCol w="1655445">
                  <a:extLst>
                    <a:ext uri="{9D8B030D-6E8A-4147-A177-3AD203B41FA5}">
                      <a16:colId xmlns:a16="http://schemas.microsoft.com/office/drawing/2014/main" val="1712257969"/>
                    </a:ext>
                  </a:extLst>
                </a:gridCol>
              </a:tblGrid>
              <a:tr h="0">
                <a:tc gridSpan="5">
                  <a:txBody>
                    <a:bodyPr/>
                    <a:lstStyle/>
                    <a:p>
                      <a:pPr marL="0" marR="0" lvl="0" indent="0" algn="l" defTabSz="495285" rtl="0" eaLnBrk="1" fontAlgn="auto" latinLnBrk="1" hangingPunct="1">
                        <a:lnSpc>
                          <a:spcPct val="100000"/>
                        </a:lnSpc>
                        <a:spcBef>
                          <a:spcPts val="0"/>
                        </a:spcBef>
                        <a:spcAft>
                          <a:spcPts val="0"/>
                        </a:spcAft>
                        <a:buClrTx/>
                        <a:buSzTx/>
                        <a:buFontTx/>
                        <a:buNone/>
                        <a:tabLst/>
                        <a:defRPr/>
                      </a:pPr>
                      <a:r>
                        <a:rPr kumimoji="0" lang="en-US" altLang="ko-KR" sz="1300" b="0" i="0" u="none" strike="noStrike" kern="0" cap="none" spc="0" normalizeH="0" baseline="0" noProof="0" dirty="0">
                          <a:ln>
                            <a:solidFill>
                              <a:srgbClr val="00338D">
                                <a:alpha val="0"/>
                              </a:srgbClr>
                            </a:solidFill>
                          </a:ln>
                          <a:solidFill>
                            <a:schemeClr val="tx2"/>
                          </a:solidFill>
                          <a:effectLst/>
                          <a:uLnTx/>
                          <a:uFillTx/>
                          <a:latin typeface="+mj-ea"/>
                          <a:ea typeface="+mj-ea"/>
                          <a:cs typeface="Arial" panose="020B0604020202020204" pitchFamily="34" charset="0"/>
                        </a:rPr>
                        <a:t>Digital Transformation &amp; Fintech </a:t>
                      </a:r>
                      <a:r>
                        <a:rPr kumimoji="0" lang="ko-KR" altLang="en-US" sz="1300" b="0" i="0" u="none" strike="noStrike" kern="0" cap="none" spc="0" normalizeH="0" baseline="0" noProof="0" dirty="0">
                          <a:ln>
                            <a:solidFill>
                              <a:srgbClr val="00338D">
                                <a:alpha val="0"/>
                              </a:srgbClr>
                            </a:solidFill>
                          </a:ln>
                          <a:solidFill>
                            <a:schemeClr val="tx2"/>
                          </a:solidFill>
                          <a:effectLst/>
                          <a:uLnTx/>
                          <a:uFillTx/>
                          <a:latin typeface="+mj-ea"/>
                          <a:ea typeface="+mj-ea"/>
                          <a:cs typeface="Arial" panose="020B0604020202020204" pitchFamily="34" charset="0"/>
                        </a:rPr>
                        <a:t>전문 서비스팀</a:t>
                      </a:r>
                    </a:p>
                  </a:txBody>
                  <a:tcPr marL="0" marR="0" marT="18000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sz="1200">
                        <a:latin typeface="+mn-ea"/>
                        <a:ea typeface="+mn-ea"/>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marR="0" indent="0" algn="l" defTabSz="495285" rtl="0" eaLnBrk="1" fontAlgn="auto" latinLnBrk="1" hangingPunct="1">
                        <a:lnSpc>
                          <a:spcPct val="100000"/>
                        </a:lnSpc>
                        <a:spcBef>
                          <a:spcPts val="0"/>
                        </a:spcBef>
                        <a:spcAft>
                          <a:spcPts val="0"/>
                        </a:spcAft>
                        <a:buClrTx/>
                        <a:buSzTx/>
                        <a:buFontTx/>
                        <a:buNone/>
                        <a:tabLst/>
                        <a:defRPr/>
                      </a:pPr>
                      <a:endParaRPr lang="en-US" altLang="ko-KR" sz="1400" b="1" spc="59">
                        <a:solidFill>
                          <a:srgbClr val="00338D"/>
                        </a:solidFill>
                        <a:latin typeface="+mn-ea"/>
                        <a:ea typeface="+mn-ea"/>
                        <a:cs typeface="Arial" panose="020B0604020202020204"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340873500"/>
                  </a:ext>
                </a:extLst>
              </a:tr>
              <a:tr h="0">
                <a:tc>
                  <a:txBody>
                    <a:bodyPr/>
                    <a:lstStyle/>
                    <a:p>
                      <a:pPr marL="0" defTabSz="914400">
                        <a:lnSpc>
                          <a:spcPct val="100000"/>
                        </a:lnSpc>
                        <a:spcBef>
                          <a:spcPts val="0"/>
                        </a:spcBef>
                        <a:spcAft>
                          <a:spcPts val="0"/>
                        </a:spcAft>
                        <a:defRPr/>
                      </a:pPr>
                      <a:endParaRPr lang="en-US" altLang="ko-KR" sz="1050" b="0" spc="0" baseline="0" dirty="0">
                        <a:ln>
                          <a:solidFill>
                            <a:schemeClr val="accent1">
                              <a:alpha val="0"/>
                            </a:schemeClr>
                          </a:solidFill>
                        </a:ln>
                        <a:solidFill>
                          <a:schemeClr val="tx2"/>
                        </a:solidFill>
                        <a:latin typeface="+mj-ea"/>
                        <a:ea typeface="+mj-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lnSpc>
                          <a:spcPct val="100000"/>
                        </a:lnSpc>
                        <a:spcBef>
                          <a:spcPts val="0"/>
                        </a:spcBef>
                        <a:defRPr/>
                      </a:pPr>
                      <a:endParaRPr lang="en-US" altLang="ko-KR" sz="850" b="0" spc="0" baseline="0" dirty="0">
                        <a:ln>
                          <a:solidFill>
                            <a:schemeClr val="accent1">
                              <a:alpha val="0"/>
                            </a:schemeClr>
                          </a:solidFill>
                        </a:ln>
                        <a:solidFill>
                          <a:schemeClr val="tx2"/>
                        </a:solidFill>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345086232"/>
                  </a:ext>
                </a:extLst>
              </a:tr>
              <a:tr h="0">
                <a:tc>
                  <a:txBody>
                    <a:bodyPr/>
                    <a:lstStyle/>
                    <a:p>
                      <a:pPr marL="0" defTabSz="914400">
                        <a:lnSpc>
                          <a:spcPct val="100000"/>
                        </a:lnSpc>
                        <a:spcBef>
                          <a:spcPts val="0"/>
                        </a:spcBef>
                        <a:spcAft>
                          <a:spcPts val="0"/>
                        </a:spcAft>
                        <a:defRPr/>
                      </a:pPr>
                      <a:r>
                        <a:rPr kumimoji="0" lang="ko-KR" altLang="en-US" sz="850" b="1"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조재박</a:t>
                      </a:r>
                      <a:endParaRPr kumimoji="0" lang="en-US" altLang="ko-KR" sz="850" b="1"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ko-KR" altLang="en-US" sz="850" b="0" i="0" u="none" strike="noStrike" kern="0" cap="none" spc="0" normalizeH="0" baseline="0" dirty="0" err="1">
                          <a:ln>
                            <a:solidFill>
                              <a:schemeClr val="accent1">
                                <a:alpha val="0"/>
                              </a:schemeClr>
                            </a:solidFill>
                          </a:ln>
                          <a:solidFill>
                            <a:schemeClr val="tx2"/>
                          </a:solidFill>
                          <a:effectLst/>
                          <a:uLnTx/>
                          <a:uFillTx/>
                          <a:latin typeface="+mn-ea"/>
                          <a:ea typeface="+mn-ea"/>
                          <a:cs typeface="Arial" pitchFamily="34" charset="0"/>
                        </a:rPr>
                        <a:t>부대표</a:t>
                      </a: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T 02-2112-7514</a:t>
                      </a:r>
                    </a:p>
                    <a:p>
                      <a:pPr marL="0" defTabSz="914400">
                        <a:lnSpc>
                          <a:spcPct val="100000"/>
                        </a:lnSpc>
                        <a:spcBef>
                          <a:spcPts val="0"/>
                        </a:spcBef>
                        <a:spcAft>
                          <a:spcPts val="0"/>
                        </a:spcAft>
                        <a:defRPr/>
                      </a:pPr>
                      <a:r>
                        <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rPr>
                        <a:t>E jaeparkjo@kr.kpmg.com</a:t>
                      </a:r>
                    </a:p>
                    <a:p>
                      <a:pPr marL="0" defTabSz="914400">
                        <a:lnSpc>
                          <a:spcPct val="100000"/>
                        </a:lnSpc>
                        <a:spcBef>
                          <a:spcPts val="0"/>
                        </a:spcBef>
                        <a:spcAft>
                          <a:spcPts val="0"/>
                        </a:spcAft>
                        <a:defRPr/>
                      </a:pPr>
                      <a:endParaRPr kumimoji="0" lang="en-US" altLang="ko-KR" sz="10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eaLnBrk="1" fontAlgn="auto" hangingPunct="1">
                        <a:lnSpc>
                          <a:spcPct val="100000"/>
                        </a:lnSpc>
                        <a:spcBef>
                          <a:spcPts val="0"/>
                        </a:spcBef>
                        <a:spcAft>
                          <a:spcPts val="0"/>
                        </a:spcAft>
                        <a:defRPr/>
                      </a:pPr>
                      <a:r>
                        <a:rPr lang="ko-KR" altLang="en-US" sz="850" b="1"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양현석</a:t>
                      </a:r>
                      <a:endParaRPr lang="en-US" altLang="ko-KR" sz="850" b="1"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ko-KR" altLang="en-US"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전무</a:t>
                      </a:r>
                      <a:endPar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02-2112-3009</a:t>
                      </a:r>
                    </a:p>
                    <a:p>
                      <a:pPr marL="0" marR="0" indent="0" defTabSz="914400" eaLnBrk="1" fontAlgn="auto" latinLnBrk="0" hangingPunct="1">
                        <a:lnSpc>
                          <a:spcPct val="100000"/>
                        </a:lnSpc>
                        <a:spcBef>
                          <a:spcPts val="0"/>
                        </a:spcBef>
                        <a:spcAft>
                          <a:spcPts val="0"/>
                        </a:spcAft>
                        <a:buClrTx/>
                        <a:buSzTx/>
                        <a:buFontTx/>
                        <a:buNone/>
                        <a:tabLs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hyunseokyang@kr.kpmg.com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rPr>
                        <a:t>이동근</a:t>
                      </a:r>
                      <a:endParaRPr kumimoji="0" lang="en-US" altLang="ko-KR"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ko-KR" altLang="en-US"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전무</a:t>
                      </a:r>
                      <a:endPar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02-2112-7587</a:t>
                      </a: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tongkeunlee@kr.kpmg.com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eaLnBrk="1" fontAlgn="auto" hangingPunct="1">
                        <a:lnSpc>
                          <a:spcPct val="100000"/>
                        </a:lnSpc>
                        <a:spcBef>
                          <a:spcPts val="0"/>
                        </a:spcBef>
                        <a:spcAft>
                          <a:spcPts val="0"/>
                        </a:spcAft>
                        <a:defRPr/>
                      </a:pPr>
                      <a:r>
                        <a:rPr lang="ko-KR" altLang="en-US" sz="850" b="1"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김세호</a:t>
                      </a:r>
                      <a:endParaRPr lang="en-US" altLang="ko-KR" sz="850" b="1"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ko-KR" altLang="en-US"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상무</a:t>
                      </a:r>
                      <a:endPar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02-2112-7879</a:t>
                      </a:r>
                    </a:p>
                    <a:p>
                      <a:pPr marL="0" marR="0" indent="0" defTabSz="914400" eaLnBrk="1" fontAlgn="auto" latinLnBrk="0" hangingPunct="1">
                        <a:lnSpc>
                          <a:spcPct val="100000"/>
                        </a:lnSpc>
                        <a:spcBef>
                          <a:spcPts val="0"/>
                        </a:spcBef>
                        <a:spcAft>
                          <a:spcPts val="0"/>
                        </a:spcAft>
                        <a:buClrTx/>
                        <a:buSzTx/>
                        <a:buFontTx/>
                        <a:buNone/>
                        <a:tabLs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seihokim@kr.kpmg.com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eaLnBrk="1" fontAlgn="auto" hangingPunct="1">
                        <a:lnSpc>
                          <a:spcPct val="100000"/>
                        </a:lnSpc>
                        <a:spcBef>
                          <a:spcPts val="0"/>
                        </a:spcBef>
                        <a:spcAft>
                          <a:spcPts val="0"/>
                        </a:spcAft>
                        <a:defRPr/>
                      </a:pPr>
                      <a:r>
                        <a:rPr lang="ko-KR" altLang="en-US" sz="850" b="1" spc="0" baseline="0" dirty="0" err="1">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황태영</a:t>
                      </a:r>
                      <a:endParaRPr lang="en-US" altLang="ko-KR" sz="850" b="1"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ko-KR" altLang="en-US"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상무</a:t>
                      </a:r>
                      <a:endPar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eaLnBrk="1" fontAlgn="auto" hangingPunct="1">
                        <a:lnSpc>
                          <a:spcPct val="100000"/>
                        </a:lnSpc>
                        <a:spcBef>
                          <a:spcPts val="0"/>
                        </a:spcBef>
                        <a:spcAft>
                          <a:spcPts val="0"/>
                        </a:spcAf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02-2112-0490</a:t>
                      </a:r>
                    </a:p>
                    <a:p>
                      <a:pPr marL="0" eaLnBrk="1" fontAlgn="auto" hangingPunct="1">
                        <a:lnSpc>
                          <a:spcPct val="100000"/>
                        </a:lnSpc>
                        <a:spcBef>
                          <a:spcPts val="0"/>
                        </a:spcBef>
                        <a:spcAft>
                          <a:spcPts val="0"/>
                        </a:spcAft>
                        <a:defRPr/>
                      </a:pPr>
                      <a:r>
                        <a:rPr lang="en-US" altLang="ko-KR" sz="850" b="0" spc="0" baseline="0" dirty="0">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taeyounghwang@kr.kpmg.com</a:t>
                      </a:r>
                      <a:endPar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9372684"/>
                  </a:ext>
                </a:extLst>
              </a:tr>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rPr>
                        <a:t>이지현</a:t>
                      </a:r>
                      <a:endParaRPr kumimoji="0" lang="en-US" altLang="ko-KR"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ko-KR" altLang="en-US"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상무</a:t>
                      </a:r>
                      <a:endPar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02-2112-3054</a:t>
                      </a: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janenelee@kr.kpmg.com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rPr>
                        <a:t>최종원</a:t>
                      </a:r>
                      <a:endParaRPr kumimoji="0" lang="en-US" altLang="ko-KR"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ko-KR" altLang="en-US"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상무</a:t>
                      </a:r>
                      <a:endPar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02-2112-0713</a:t>
                      </a: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jchoi16@kr.kpmg.com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rPr>
                        <a:t>최진영</a:t>
                      </a:r>
                      <a:endParaRPr kumimoji="0" lang="en-US" altLang="ko-KR" sz="850" b="1" i="0" u="none" strike="noStrike" kern="0" cap="none" spc="-10" normalizeH="0" baseline="0" dirty="0">
                        <a:ln>
                          <a:solidFill>
                            <a:schemeClr val="accent1">
                              <a:alpha val="0"/>
                            </a:schemeClr>
                          </a:solidFill>
                        </a:ln>
                        <a:solidFill>
                          <a:srgbClr val="00338D"/>
                        </a:solidFill>
                        <a:effectLst/>
                        <a:uLnTx/>
                        <a:uFillTx/>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ko-KR" altLang="en-US"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상무</a:t>
                      </a:r>
                      <a:endPar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endParaRP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T 02-2112-6836</a:t>
                      </a:r>
                    </a:p>
                    <a:p>
                      <a:pPr marL="0" defTabSz="914400">
                        <a:lnSpc>
                          <a:spcPct val="100000"/>
                        </a:lnSpc>
                        <a:spcBef>
                          <a:spcPts val="0"/>
                        </a:spcBef>
                        <a:spcAft>
                          <a:spcPts val="0"/>
                        </a:spcAft>
                        <a:defRPr/>
                      </a:pPr>
                      <a:r>
                        <a:rPr lang="en-US" altLang="ko-KR" sz="850" b="0" spc="-10" baseline="0" dirty="0">
                          <a:ln>
                            <a:solidFill>
                              <a:schemeClr val="accent1">
                                <a:alpha val="0"/>
                              </a:schemeClr>
                            </a:solidFill>
                          </a:ln>
                          <a:solidFill>
                            <a:srgbClr val="00338D"/>
                          </a:solidFill>
                          <a:latin typeface="KoPub돋움체 Medium" panose="00000600000000000000" pitchFamily="2" charset="-127"/>
                          <a:ea typeface="KoPub돋움체 Medium" panose="00000600000000000000" pitchFamily="2" charset="-127"/>
                          <a:cs typeface="Arial" pitchFamily="34" charset="0"/>
                        </a:rPr>
                        <a:t>E jinyoungchoi@kr.kpmg.com</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defTabSz="914400">
                        <a:lnSpc>
                          <a:spcPct val="100000"/>
                        </a:lnSpc>
                        <a:spcBef>
                          <a:spcPts val="0"/>
                        </a:spcBef>
                        <a:spcAft>
                          <a:spcPts val="0"/>
                        </a:spcAft>
                        <a:defRPr/>
                      </a:pPr>
                      <a:endParaRPr kumimoji="0" lang="en-US" altLang="ko-KR" sz="850" b="0" i="0" u="none" strike="noStrike" kern="0" cap="none" spc="0" normalizeH="0" baseline="0" dirty="0">
                        <a:ln>
                          <a:solidFill>
                            <a:schemeClr val="accent1">
                              <a:alpha val="0"/>
                            </a:schemeClr>
                          </a:solidFill>
                        </a:ln>
                        <a:solidFill>
                          <a:schemeClr val="tx2"/>
                        </a:solidFill>
                        <a:effectLst/>
                        <a:uLnTx/>
                        <a:uFillTx/>
                        <a:latin typeface="+mn-ea"/>
                        <a:ea typeface="+mn-ea"/>
                        <a:cs typeface="Arial" pitchFamily="34"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03696042"/>
                  </a:ext>
                </a:extLst>
              </a:tr>
            </a:tbl>
          </a:graphicData>
        </a:graphic>
      </p:graphicFrame>
      <p:sp>
        <p:nvSpPr>
          <p:cNvPr id="5" name="object 8">
            <a:extLst>
              <a:ext uri="{FF2B5EF4-FFF2-40B4-BE49-F238E27FC236}">
                <a16:creationId xmlns:a16="http://schemas.microsoft.com/office/drawing/2014/main" id="{CF77BD3D-D2F8-4136-8E3F-427E9770157C}"/>
              </a:ext>
            </a:extLst>
          </p:cNvPr>
          <p:cNvSpPr txBox="1"/>
          <p:nvPr/>
        </p:nvSpPr>
        <p:spPr>
          <a:xfrm>
            <a:off x="814388" y="934037"/>
            <a:ext cx="4899964" cy="492443"/>
          </a:xfrm>
          <a:prstGeom prst="rect">
            <a:avLst/>
          </a:prstGeom>
          <a:noFill/>
        </p:spPr>
        <p:txBody>
          <a:bodyPr wrap="square" lIns="0" tIns="0" rIns="0" bIns="0" rtlCol="0" anchor="b" anchorCtr="0">
            <a:spAutoFit/>
          </a:bodyPr>
          <a:lstStyle>
            <a:defPPr>
              <a:defRPr lang="en-US"/>
            </a:defPPr>
            <a:lvl1pPr>
              <a:defRPr sz="3900">
                <a:solidFill>
                  <a:prstClr val="white"/>
                </a:solidFill>
                <a:latin typeface="KPMG Extralight"/>
                <a:cs typeface="KPMG Extralight"/>
              </a:defRPr>
            </a:lvl1pPr>
          </a:lstStyle>
          <a:p>
            <a:pPr marL="0" marR="0" lvl="0" indent="0" algn="l" defTabSz="839602"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solidFill>
                    <a:srgbClr val="0091DA">
                      <a:alpha val="0"/>
                    </a:srgbClr>
                  </a:solidFill>
                </a:ln>
                <a:solidFill>
                  <a:schemeClr val="tx2"/>
                </a:solidFill>
                <a:effectLst/>
                <a:uLnTx/>
                <a:uFillTx/>
                <a:latin typeface="KPMG Bold" panose="020B0803030202040204" pitchFamily="34" charset="0"/>
              </a:rPr>
              <a:t>Business Contacts</a:t>
            </a:r>
          </a:p>
        </p:txBody>
      </p:sp>
    </p:spTree>
    <p:extLst>
      <p:ext uri="{BB962C8B-B14F-4D97-AF65-F5344CB8AC3E}">
        <p14:creationId xmlns:p14="http://schemas.microsoft.com/office/powerpoint/2010/main" val="362631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들어가며</a:t>
            </a:r>
          </a:p>
        </p:txBody>
      </p:sp>
      <p:sp>
        <p:nvSpPr>
          <p:cNvPr id="2" name="직사각형 1">
            <a:extLst>
              <a:ext uri="{FF2B5EF4-FFF2-40B4-BE49-F238E27FC236}">
                <a16:creationId xmlns:a16="http://schemas.microsoft.com/office/drawing/2014/main" id="{BAD942C9-62E7-0CA3-11C6-425CA3AEE6F0}"/>
              </a:ext>
            </a:extLst>
          </p:cNvPr>
          <p:cNvSpPr/>
          <p:nvPr/>
        </p:nvSpPr>
        <p:spPr>
          <a:xfrm>
            <a:off x="488949"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글로벌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524</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(2,153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으로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632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(2,885</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대비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17.1%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감소했습니다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높은 수준의 인플레이션과 금리 인상</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러시아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우크라이나 전쟁 지속</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기업의 밸류에이션 하락</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IPO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시장 위축 등 시장 불확실성이 이어지고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동년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월 미국 실리콘밸리 은행</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(SVB)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파산 사태 등으로 금융업 내 불안 요인이 높아진 영향에 기인합니다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 가운데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미주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(Americas)</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지역의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 규모는 동 기간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289</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달러에서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361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24.9%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증가하고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물류 및 공급망</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ESG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관련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분야의 투자 규모도 확대되었습니다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중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시장의 주요 동향은 다음과 같습니다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a:p>
            <a:pPr marL="258762" indent="-171450" algn="just">
              <a:lnSpc>
                <a:spcPct val="125000"/>
              </a:lnSpc>
              <a:spcAft>
                <a:spcPts val="300"/>
              </a:spcAft>
              <a:buFontTx/>
              <a:buChar char="-"/>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운영 효율성</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지속가능한 현금흐름 및 수익성 중시</a:t>
            </a: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a:p>
            <a:pPr marL="258762" indent="-171450" algn="just">
              <a:lnSpc>
                <a:spcPct val="125000"/>
              </a:lnSpc>
              <a:spcAft>
                <a:spcPts val="300"/>
              </a:spcAft>
              <a:buFontTx/>
              <a:buChar char="-"/>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결제 인프라를 중심으로 지급결제 부문 상대적으로 높은 회복세</a:t>
            </a: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a:p>
            <a:pPr marL="258762" indent="-171450" algn="just">
              <a:lnSpc>
                <a:spcPct val="125000"/>
              </a:lnSpc>
              <a:spcAft>
                <a:spcPts val="300"/>
              </a:spcAft>
              <a:buFontTx/>
              <a:buChar char="-"/>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가상자산 부문의 자금 조달이 감소하는 반면</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보다 광범위한 블록체인 솔루션에 대한 관심은 증대</a:t>
            </a: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a:p>
            <a:pPr marL="258762" indent="-171450" algn="just">
              <a:lnSpc>
                <a:spcPct val="125000"/>
              </a:lnSpc>
              <a:spcAft>
                <a:spcPts val="300"/>
              </a:spcAft>
              <a:buFontTx/>
              <a:buChar char="-"/>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사이버보안</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인슈테크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및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웰스테크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분야에서 생성형 인공지능</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(Generative</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AI)</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의 잠재력에 대한 관심 급증 </a:t>
            </a: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p:txBody>
      </p:sp>
      <p:sp>
        <p:nvSpPr>
          <p:cNvPr id="4" name="직사각형 3">
            <a:extLst>
              <a:ext uri="{FF2B5EF4-FFF2-40B4-BE49-F238E27FC236}">
                <a16:creationId xmlns:a16="http://schemas.microsoft.com/office/drawing/2014/main" id="{9CF5CB13-10AF-F84A-3B0B-E2E4C69F81A4}"/>
              </a:ext>
            </a:extLst>
          </p:cNvPr>
          <p:cNvSpPr/>
          <p:nvPr/>
        </p:nvSpPr>
        <p:spPr>
          <a:xfrm>
            <a:off x="3640931"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하반기에도 시장 환경은 우호적이지 않을 것으로 전망되며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이러한 상황은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2024</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상반기까지도 이어질 수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한편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대한 뜨거운 관심으로 투자가 지속될 것으로 예상됩니다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시장 상황 개선 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결제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인슈테크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웰스테크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등 다양한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분야에 대한 투자와 함께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와 기업들이 투자처를 탐색하면서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또한 반등할 수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대형 금융기관의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CEO</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부터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설립자에 이르기까지 여러분들의 기업이 불확실한 시기에도 지속적인 성장과 수익 증가를 달성할 수 있는지 고려하는 것이 중요합니다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이번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Pulse of Fintech</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통해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장기적인 성공을 위한 준비를 하면서</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우리 조직이 어떻게 어려운 환경을 견뎌낼 수 있도록 준비할지</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고민해 보시기 바랍니다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p:txBody>
      </p:sp>
      <p:sp>
        <p:nvSpPr>
          <p:cNvPr id="5" name="직사각형 4">
            <a:extLst>
              <a:ext uri="{FF2B5EF4-FFF2-40B4-BE49-F238E27FC236}">
                <a16:creationId xmlns:a16="http://schemas.microsoft.com/office/drawing/2014/main" id="{128A4A85-71D7-DE43-C558-91CC1299F3EA}"/>
              </a:ext>
            </a:extLst>
          </p:cNvPr>
          <p:cNvSpPr/>
          <p:nvPr/>
        </p:nvSpPr>
        <p:spPr>
          <a:xfrm>
            <a:off x="6992896" y="1674812"/>
            <a:ext cx="2424154" cy="3181351"/>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KPMG</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전문가는 전 세계 </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50</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개 이상의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허브에 있는 파트너 및 직원으로 구성되며</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금융기관</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디지털은행</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및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기업과 긴밀히 협력하여 변화의 신호를 이해하고 성장 기회를 파악하며 전략 계획을 개발</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실행할 수 있도록 지원합니다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indent="808038"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Anton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Ruddenklau</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Leader</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of</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Fintech, </a:t>
            </a: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Partner and Head of Financial </a:t>
            </a: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Services Advisory </a:t>
            </a: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Singapore </a:t>
            </a:r>
            <a:endParaRPr lang="en-US" altLang="ko-KR" sz="10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p:txBody>
      </p:sp>
      <p:cxnSp>
        <p:nvCxnSpPr>
          <p:cNvPr id="6" name="직선 연결선 5">
            <a:extLst>
              <a:ext uri="{FF2B5EF4-FFF2-40B4-BE49-F238E27FC236}">
                <a16:creationId xmlns:a16="http://schemas.microsoft.com/office/drawing/2014/main" id="{AE7483AF-7905-5086-FF4A-B16A61D6517F}"/>
              </a:ext>
            </a:extLst>
          </p:cNvPr>
          <p:cNvCxnSpPr/>
          <p:nvPr/>
        </p:nvCxnSpPr>
        <p:spPr>
          <a:xfrm>
            <a:off x="6792913" y="1343025"/>
            <a:ext cx="0" cy="459105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F7640F0D-3BA2-7B16-88EB-9CADDDF44D1F}"/>
              </a:ext>
            </a:extLst>
          </p:cNvPr>
          <p:cNvSpPr/>
          <p:nvPr/>
        </p:nvSpPr>
        <p:spPr>
          <a:xfrm>
            <a:off x="6907213" y="1349375"/>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1FCF017D-463B-7C40-A055-75DC434E5A39}"/>
              </a:ext>
            </a:extLst>
          </p:cNvPr>
          <p:cNvSpPr/>
          <p:nvPr/>
        </p:nvSpPr>
        <p:spPr>
          <a:xfrm>
            <a:off x="9112250" y="3025775"/>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pic>
        <p:nvPicPr>
          <p:cNvPr id="9" name="Picture 13">
            <a:extLst>
              <a:ext uri="{FF2B5EF4-FFF2-40B4-BE49-F238E27FC236}">
                <a16:creationId xmlns:a16="http://schemas.microsoft.com/office/drawing/2014/main" id="{40C830DC-0BC9-780F-7868-04A7996E9681}"/>
              </a:ext>
            </a:extLst>
          </p:cNvPr>
          <p:cNvPicPr>
            <a:picLocks/>
          </p:cNvPicPr>
          <p:nvPr/>
        </p:nvPicPr>
        <p:blipFill rotWithShape="1">
          <a:blip r:embed="rId2" cstate="screen">
            <a:extLst>
              <a:ext uri="{28A0092B-C50C-407E-A947-70E740481C1C}">
                <a14:useLocalDpi xmlns:a14="http://schemas.microsoft.com/office/drawing/2010/main" val="0"/>
              </a:ext>
            </a:extLst>
          </a:blip>
          <a:srcRect l="10938" r="10938"/>
          <a:stretch/>
        </p:blipFill>
        <p:spPr>
          <a:xfrm>
            <a:off x="6992896" y="3429000"/>
            <a:ext cx="685800" cy="877824"/>
          </a:xfrm>
          <a:prstGeom prst="rect">
            <a:avLst/>
          </a:prstGeom>
        </p:spPr>
      </p:pic>
    </p:spTree>
    <p:extLst>
      <p:ext uri="{BB962C8B-B14F-4D97-AF65-F5344CB8AC3E}">
        <p14:creationId xmlns:p14="http://schemas.microsoft.com/office/powerpoint/2010/main" val="317314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3"/>
        </a:solidFill>
        <a:effectLst/>
      </p:bgPr>
    </p:bg>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DBE57E7B-4F4A-470E-ABD3-DD4D29FF3FA3}"/>
              </a:ext>
            </a:extLst>
          </p:cNvPr>
          <p:cNvSpPr>
            <a:spLocks/>
          </p:cNvSpPr>
          <p:nvPr/>
        </p:nvSpPr>
        <p:spPr>
          <a:xfrm>
            <a:off x="814388" y="1268413"/>
            <a:ext cx="6322834" cy="440794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marL="0" marR="0" lvl="0" indent="0" algn="l" defTabSz="914400" rtl="0" eaLnBrk="1" fontAlgn="auto" latinLnBrk="0" hangingPunct="1">
              <a:lnSpc>
                <a:spcPct val="70000"/>
              </a:lnSpc>
              <a:spcBef>
                <a:spcPct val="0"/>
              </a:spcBef>
              <a:spcAft>
                <a:spcPts val="0"/>
              </a:spcAft>
              <a:buClrTx/>
              <a:buSzTx/>
              <a:buFontTx/>
              <a:buNone/>
              <a:tabLst/>
              <a:defRPr/>
            </a:pPr>
            <a:endParaRPr kumimoji="0" lang="en-US" sz="8800" b="0" i="0" u="none" strike="noStrike" kern="1200" cap="none" spc="0" normalizeH="0" baseline="0" noProof="0" dirty="0" err="1">
              <a:ln>
                <a:noFill/>
              </a:ln>
              <a:solidFill>
                <a:srgbClr val="FFFFFF"/>
              </a:solidFill>
              <a:effectLst/>
              <a:uLnTx/>
              <a:uFillTx/>
              <a:latin typeface="KPMG Bold" panose="020B0803030202040204" pitchFamily="34" charset="0"/>
              <a:ea typeface="KoPub돋움체 Bold"/>
              <a:cs typeface="+mn-cs"/>
            </a:endParaRPr>
          </a:p>
        </p:txBody>
      </p:sp>
      <p:sp>
        <p:nvSpPr>
          <p:cNvPr id="5" name="Text Placeholder 3">
            <a:extLst>
              <a:ext uri="{FF2B5EF4-FFF2-40B4-BE49-F238E27FC236}">
                <a16:creationId xmlns:a16="http://schemas.microsoft.com/office/drawing/2014/main" id="{859AF789-79B7-40EF-8423-1ABFC633B0AD}"/>
              </a:ext>
            </a:extLst>
          </p:cNvPr>
          <p:cNvSpPr txBox="1">
            <a:spLocks/>
          </p:cNvSpPr>
          <p:nvPr/>
        </p:nvSpPr>
        <p:spPr>
          <a:xfrm>
            <a:off x="1033559" y="1553183"/>
            <a:ext cx="2658874" cy="722312"/>
          </a:xfrm>
          <a:prstGeom prst="rect">
            <a:avLst/>
          </a:prstGeom>
        </p:spPr>
        <p:txBody>
          <a:bodyPr vert="horz" lIns="0" tIns="0" rIns="0" bIns="0" rtlCol="0" anchor="t" anchorCtr="0">
            <a:noAutofit/>
          </a:bodyPr>
          <a:lstStyle>
            <a:lvl1pPr marL="0" indent="0" algn="l" defTabSz="914400" rtl="0" eaLnBrk="1" latinLnBrk="1" hangingPunct="1">
              <a:lnSpc>
                <a:spcPct val="80000"/>
              </a:lnSpc>
              <a:spcBef>
                <a:spcPts val="0"/>
              </a:spcBef>
              <a:spcAft>
                <a:spcPts val="600"/>
              </a:spcAft>
              <a:buFontTx/>
              <a:buNone/>
              <a:defRPr sz="6000" b="1" kern="1200">
                <a:solidFill>
                  <a:schemeClr val="tx2"/>
                </a:solidFill>
                <a:latin typeface="+mj-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j-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j-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j-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1" hangingPunct="1">
              <a:lnSpc>
                <a:spcPct val="80000"/>
              </a:lnSpc>
              <a:spcBef>
                <a:spcPts val="0"/>
              </a:spcBef>
              <a:spcAft>
                <a:spcPts val="600"/>
              </a:spcAft>
              <a:buClrTx/>
              <a:buSzTx/>
              <a:buFontTx/>
              <a:buNone/>
              <a:tabLst/>
              <a:defRPr/>
            </a:pPr>
            <a:r>
              <a:rPr kumimoji="0" lang="en-US" sz="5400" b="0" i="0" u="none" strike="noStrike" kern="1200" cap="none" spc="0" normalizeH="0" baseline="0" noProof="0" dirty="0">
                <a:ln>
                  <a:solidFill>
                    <a:srgbClr val="1E49E2">
                      <a:alpha val="0"/>
                    </a:srgbClr>
                  </a:solidFill>
                </a:ln>
                <a:solidFill>
                  <a:schemeClr val="bg1"/>
                </a:solidFill>
                <a:effectLst/>
                <a:uLnTx/>
                <a:uFillTx/>
                <a:latin typeface="KoPub돋움체 Bold"/>
                <a:ea typeface="KoPub돋움체 Bold"/>
                <a:cs typeface="+mn-cs"/>
              </a:rPr>
              <a:t>I.</a:t>
            </a:r>
          </a:p>
        </p:txBody>
      </p:sp>
      <p:sp>
        <p:nvSpPr>
          <p:cNvPr id="13" name="TextBox 12">
            <a:extLst>
              <a:ext uri="{FF2B5EF4-FFF2-40B4-BE49-F238E27FC236}">
                <a16:creationId xmlns:a16="http://schemas.microsoft.com/office/drawing/2014/main" id="{1E094C63-D74E-480D-8302-76ACE3D913C1}"/>
              </a:ext>
            </a:extLst>
          </p:cNvPr>
          <p:cNvSpPr txBox="1"/>
          <p:nvPr/>
        </p:nvSpPr>
        <p:spPr>
          <a:xfrm>
            <a:off x="1050976" y="2345643"/>
            <a:ext cx="5849657"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3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rPr>
              <a:t>글로벌 </a:t>
            </a:r>
            <a:r>
              <a:rPr kumimoji="0" lang="ko-KR" altLang="en-US" sz="3600" b="1" i="0" u="none" strike="noStrike" kern="1200" cap="none" spc="-100" normalizeH="0" baseline="0" noProof="0" dirty="0" err="1">
                <a:ln>
                  <a:solidFill>
                    <a:srgbClr val="1E49E2">
                      <a:alpha val="0"/>
                    </a:srgbClr>
                  </a:solidFill>
                </a:ln>
                <a:solidFill>
                  <a:schemeClr val="bg1"/>
                </a:solidFill>
                <a:effectLst/>
                <a:uLnTx/>
                <a:uFillTx/>
                <a:latin typeface="KoPub돋움체 Medium"/>
                <a:ea typeface="KoPub돋움체 Medium"/>
                <a:cs typeface="+mn-cs"/>
              </a:rPr>
              <a:t>핀테크</a:t>
            </a:r>
            <a:r>
              <a:rPr kumimoji="0" lang="ko-KR" altLang="en-US" sz="3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rPr>
              <a:t> 투자 동향</a:t>
            </a:r>
            <a:endParaRPr kumimoji="0" lang="en-US" altLang="ko-KR" sz="1600" b="1" i="0" u="none" strike="noStrike" kern="1200" cap="none" spc="-100" normalizeH="0" baseline="0" noProof="0" dirty="0">
              <a:ln>
                <a:solidFill>
                  <a:srgbClr val="1E49E2">
                    <a:alpha val="0"/>
                  </a:srgbClr>
                </a:solidFill>
              </a:ln>
              <a:solidFill>
                <a:schemeClr val="bg1"/>
              </a:solidFill>
              <a:effectLst/>
              <a:uLnTx/>
              <a:uFillTx/>
              <a:latin typeface="KoPub돋움체 Medium"/>
              <a:ea typeface="KoPub돋움체 Medium"/>
              <a:cs typeface="+mn-cs"/>
            </a:endParaRPr>
          </a:p>
        </p:txBody>
      </p:sp>
    </p:spTree>
    <p:extLst>
      <p:ext uri="{BB962C8B-B14F-4D97-AF65-F5344CB8AC3E}">
        <p14:creationId xmlns:p14="http://schemas.microsoft.com/office/powerpoint/2010/main" val="263137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2023</a:t>
            </a:r>
            <a:r>
              <a:rPr lang="ko-KR" altLang="en-US" dirty="0"/>
              <a:t>년 상반기 글로벌 </a:t>
            </a:r>
            <a:r>
              <a:rPr lang="ko-KR" altLang="en-US" dirty="0" err="1"/>
              <a:t>핀테크</a:t>
            </a:r>
            <a:r>
              <a:rPr lang="ko-KR" altLang="en-US" dirty="0"/>
              <a:t> 투자 </a:t>
            </a:r>
            <a:r>
              <a:rPr lang="en-US" altLang="ko-KR" dirty="0"/>
              <a:t>2,153</a:t>
            </a:r>
            <a:r>
              <a:rPr lang="ko-KR" altLang="en-US" dirty="0"/>
              <a:t>건</a:t>
            </a:r>
            <a:r>
              <a:rPr lang="en-US" altLang="ko-KR" dirty="0"/>
              <a:t>·524</a:t>
            </a:r>
            <a:r>
              <a:rPr lang="ko-KR" altLang="en-US" dirty="0"/>
              <a:t>억 달러 기록 </a:t>
            </a:r>
          </a:p>
        </p:txBody>
      </p:sp>
      <p:sp>
        <p:nvSpPr>
          <p:cNvPr id="20" name="직사각형 19">
            <a:extLst>
              <a:ext uri="{FF2B5EF4-FFF2-40B4-BE49-F238E27FC236}">
                <a16:creationId xmlns:a16="http://schemas.microsoft.com/office/drawing/2014/main" id="{C74F3EFF-5E52-4B4E-B6AA-A1EFC0172FD7}"/>
              </a:ext>
            </a:extLst>
          </p:cNvPr>
          <p:cNvSpPr/>
          <p:nvPr/>
        </p:nvSpPr>
        <p:spPr>
          <a:xfrm>
            <a:off x="488949"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미주지역</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자금 조달 증가에도 글로벌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 감소</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글로벌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524</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2,153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건으로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(632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·2,885</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대비 감소했습니다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특히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분기에는 전 세계적으로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180</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 미만의 투자 자금이 집행되어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2017</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분기 이후 가장 낮은 수준을 보였습니다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미주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(Americas)</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지역에서는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상반기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361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·1,011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투자가 이루어지며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289</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·1,323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 대비 자금 조달 규모가 증가한 반면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다른 주요 지역의 경우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 규모가 크게 줄어들었습니다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유럽 및 중동</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아프리카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(EMEA)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지역에서는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112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(702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 투자되어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273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(963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대비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43%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수준에 그치고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아시아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태평양</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(ASPAC)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지역 또한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68</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(583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(432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로 감소했습니다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시장 불확실성 속 효율성 향상에 초점을 맞추는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글로벌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투자는 시장 불확실성 확대와 투자자들의 보수적 기조로 둔화됐습니다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높은 수준의 인플레이션과</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금리 인상이 지속되고 투자 자금 회수 기회도 요원했습니다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21" name="직사각형 20">
            <a:extLst>
              <a:ext uri="{FF2B5EF4-FFF2-40B4-BE49-F238E27FC236}">
                <a16:creationId xmlns:a16="http://schemas.microsoft.com/office/drawing/2014/main" id="{E7932D47-085D-4FAC-A7D6-0D598BDA9D03}"/>
              </a:ext>
            </a:extLst>
          </p:cNvPr>
          <p:cNvSpPr/>
          <p:nvPr/>
        </p:nvSpPr>
        <p:spPr>
          <a:xfrm>
            <a:off x="3640931"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스타트업 밸류에이션 하락 압력 또한 상당하여 투자자들은 실사를 강화하고 지속가능성과 수익성이 높은 비즈니스 모델을 선별하는 데 집중했습니다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부채 비용 증가와 자금 조달이 어려워지면서 많은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기업들도 영업 실적과 현금흐름을 개선하는데 초점을 맞추고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미국</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2023</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년 상반기 글로벌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투자의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2/3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점유</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미국은 상반기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349</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 자금을 유치했으며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Thomas Bravo</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Coupa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(80</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Stripe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자금 조달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(69</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Global Payments</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EVO payments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(40</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등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10</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 이상 거래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5</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건이 이루어졌습니다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EMEA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와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ASPAC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지역 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10</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 이상 거래는 각각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건이 이루어졌습니다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전자는 미국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PE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Veritas Capital</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영국 에너지 관련 데이터 분석 기업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Wood Mackenzie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(31</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거래이며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후자는 중국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Chongqing Ant Consumer Finance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15</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억 달러 규모의 자금 조달 거래입니다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23" name="직사각형 22">
            <a:extLst>
              <a:ext uri="{FF2B5EF4-FFF2-40B4-BE49-F238E27FC236}">
                <a16:creationId xmlns:a16="http://schemas.microsoft.com/office/drawing/2014/main" id="{5A5A3C8F-6E93-455E-AEF2-319AEEFA004E}"/>
              </a:ext>
            </a:extLst>
          </p:cNvPr>
          <p:cNvSpPr/>
          <p:nvPr/>
        </p:nvSpPr>
        <p:spPr>
          <a:xfrm>
            <a:off x="6992896" y="1674812"/>
            <a:ext cx="2424154" cy="3181351"/>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분야가 전반적으로 어려움을 겪고 있으며</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산업 또한 인플레이션</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급격한 금리 인상</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디지털자산 시장 및 미국 은행 부문의 침체 등으로 투자자들의 보수적 태도가 이어졌습니다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2023</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년 하반기에도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기업의 자금 조달이 쉽지 않을 수 있지만</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시장 상황이 안정됨에 따라 투자가 반등할 가능성도 상존합니다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indent="808038"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Judd</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Caplain</a:t>
            </a:r>
            <a:r>
              <a:rPr lang="ko-KR" altLang="en-US"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808038" algn="just"/>
            <a:r>
              <a:rPr lang="en-US" altLang="ko-KR" sz="900" spc="-5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Head of Financial Services </a:t>
            </a: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International</a:t>
            </a:r>
          </a:p>
        </p:txBody>
      </p:sp>
      <p:cxnSp>
        <p:nvCxnSpPr>
          <p:cNvPr id="4" name="직선 연결선 3">
            <a:extLst>
              <a:ext uri="{FF2B5EF4-FFF2-40B4-BE49-F238E27FC236}">
                <a16:creationId xmlns:a16="http://schemas.microsoft.com/office/drawing/2014/main" id="{72B45233-8FED-4FBA-880F-8369CE6B7EBB}"/>
              </a:ext>
            </a:extLst>
          </p:cNvPr>
          <p:cNvCxnSpPr/>
          <p:nvPr/>
        </p:nvCxnSpPr>
        <p:spPr>
          <a:xfrm>
            <a:off x="6792913" y="1343025"/>
            <a:ext cx="0" cy="459105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10523459-54C9-46DB-94F0-9C88A2756A83}"/>
              </a:ext>
            </a:extLst>
          </p:cNvPr>
          <p:cNvSpPr/>
          <p:nvPr/>
        </p:nvSpPr>
        <p:spPr>
          <a:xfrm>
            <a:off x="6907213" y="1349375"/>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6" name="직사각형 25">
            <a:extLst>
              <a:ext uri="{FF2B5EF4-FFF2-40B4-BE49-F238E27FC236}">
                <a16:creationId xmlns:a16="http://schemas.microsoft.com/office/drawing/2014/main" id="{5F86D389-AB3E-4488-9CB3-A06926AD2B95}"/>
              </a:ext>
            </a:extLst>
          </p:cNvPr>
          <p:cNvSpPr/>
          <p:nvPr/>
        </p:nvSpPr>
        <p:spPr>
          <a:xfrm>
            <a:off x="9112250" y="3192824"/>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pic>
        <p:nvPicPr>
          <p:cNvPr id="2" name="Picture 18">
            <a:extLst>
              <a:ext uri="{FF2B5EF4-FFF2-40B4-BE49-F238E27FC236}">
                <a16:creationId xmlns:a16="http://schemas.microsoft.com/office/drawing/2014/main" id="{500FFD88-6F89-A1A3-16F4-7670C753E862}"/>
              </a:ext>
            </a:extLst>
          </p:cNvPr>
          <p:cNvPicPr>
            <a:picLocks/>
          </p:cNvPicPr>
          <p:nvPr/>
        </p:nvPicPr>
        <p:blipFill rotWithShape="1">
          <a:blip r:embed="rId2" cstate="screen">
            <a:extLst>
              <a:ext uri="{28A0092B-C50C-407E-A947-70E740481C1C}">
                <a14:useLocalDpi xmlns:a14="http://schemas.microsoft.com/office/drawing/2010/main" val="0"/>
              </a:ext>
            </a:extLst>
          </a:blip>
          <a:srcRect l="12905" t="3480" r="7910" b="24294"/>
          <a:stretch/>
        </p:blipFill>
        <p:spPr>
          <a:xfrm>
            <a:off x="6992896" y="3516674"/>
            <a:ext cx="685800" cy="877824"/>
          </a:xfrm>
          <a:prstGeom prst="rect">
            <a:avLst/>
          </a:prstGeom>
        </p:spPr>
      </p:pic>
    </p:spTree>
    <p:extLst>
      <p:ext uri="{BB962C8B-B14F-4D97-AF65-F5344CB8AC3E}">
        <p14:creationId xmlns:p14="http://schemas.microsoft.com/office/powerpoint/2010/main" val="184089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2023</a:t>
            </a:r>
            <a:r>
              <a:rPr lang="ko-KR" altLang="en-US" dirty="0"/>
              <a:t>년 상반기 글로벌 </a:t>
            </a:r>
            <a:r>
              <a:rPr lang="ko-KR" altLang="en-US" dirty="0" err="1"/>
              <a:t>핀테크</a:t>
            </a:r>
            <a:r>
              <a:rPr lang="ko-KR" altLang="en-US" dirty="0"/>
              <a:t> 투자 </a:t>
            </a:r>
            <a:r>
              <a:rPr lang="en-US" altLang="ko-KR" dirty="0"/>
              <a:t>2,153</a:t>
            </a:r>
            <a:r>
              <a:rPr lang="ko-KR" altLang="en-US" dirty="0"/>
              <a:t>건</a:t>
            </a:r>
            <a:r>
              <a:rPr lang="en-US" altLang="ko-KR" dirty="0"/>
              <a:t>·524</a:t>
            </a:r>
            <a:r>
              <a:rPr lang="ko-KR" altLang="en-US" dirty="0"/>
              <a:t>억 달러 기록 </a:t>
            </a:r>
            <a:r>
              <a:rPr lang="en-US" altLang="ko-KR" dirty="0"/>
              <a:t>(</a:t>
            </a:r>
            <a:r>
              <a:rPr lang="ko-KR" altLang="en-US" dirty="0"/>
              <a:t>계속</a:t>
            </a:r>
            <a:r>
              <a:rPr lang="en-US" altLang="ko-KR" dirty="0"/>
              <a:t>)</a:t>
            </a:r>
            <a:r>
              <a:rPr lang="ko-KR" altLang="en-US" dirty="0"/>
              <a:t> </a:t>
            </a:r>
          </a:p>
        </p:txBody>
      </p:sp>
      <p:sp>
        <p:nvSpPr>
          <p:cNvPr id="20" name="직사각형 19">
            <a:extLst>
              <a:ext uri="{FF2B5EF4-FFF2-40B4-BE49-F238E27FC236}">
                <a16:creationId xmlns:a16="http://schemas.microsoft.com/office/drawing/2014/main" id="{C74F3EFF-5E52-4B4E-B6AA-A1EFC0172FD7}"/>
              </a:ext>
            </a:extLst>
          </p:cNvPr>
          <p:cNvSpPr/>
          <p:nvPr/>
        </p:nvSpPr>
        <p:spPr>
          <a:xfrm>
            <a:off x="488949"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지급결제 부문</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160</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억 달러 이상 투자 유치하며 인기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지급결제 부문은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최대 규모의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 자금을 유치하고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가 이루어지면서 여전히 매력적인 투자처임을 입증했습니다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동 부문 내에서 투자자들이 보다 성숙하고 핵심적인 뱅킹 플랫폼에 집중함에 따라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선구매</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후지불</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(Buy Now Pay Later, BNPL)</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모델에 대한 투자는 줄었습니다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AI</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와 생성형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AI</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에 대한 관심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하반기 투자로 이어질 전망  </a:t>
            </a:r>
          </a:p>
          <a:p>
            <a:pPr algn="just">
              <a:lnSpc>
                <a:spcPct val="125000"/>
              </a:lnSpc>
              <a:spcAft>
                <a:spcPts val="600"/>
              </a:spcAft>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상반기 동안 투자자와 기업 모두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및 생성형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대해 상당한 관심을 보였습니다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특히 사이버보안 부문에서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Microsoft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Security Copilot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출시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구글의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Security AI Workbench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발표와 같은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빅테크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기업들의 활동이 주목 받았습니다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사이버보안 솔루션을 비롯하여 자산관리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보험 등에서의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및</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생성형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기반 솔루션에 대한 관심도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 동안 더욱 가속화되고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투자자들의 관심을 끌 것으로 예상됩니다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21" name="직사각형 20">
            <a:extLst>
              <a:ext uri="{FF2B5EF4-FFF2-40B4-BE49-F238E27FC236}">
                <a16:creationId xmlns:a16="http://schemas.microsoft.com/office/drawing/2014/main" id="{E7932D47-085D-4FAC-A7D6-0D598BDA9D03}"/>
              </a:ext>
            </a:extLst>
          </p:cNvPr>
          <p:cNvSpPr/>
          <p:nvPr/>
        </p:nvSpPr>
        <p:spPr>
          <a:xfrm>
            <a:off x="3640931" y="1216025"/>
            <a:ext cx="2952000" cy="4805363"/>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2023</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년 하반기 투자 전망</a:t>
            </a:r>
          </a:p>
          <a:p>
            <a:pPr marL="269875" indent="-182563" algn="just">
              <a:lnSpc>
                <a:spcPct val="125000"/>
              </a:lnSpc>
              <a:spcAft>
                <a:spcPts val="600"/>
              </a:spcAft>
              <a:buFontTx/>
              <a:buChar char="-"/>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사이버보안</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웰스테크</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인슈테크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관련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솔루션에 관한 투자자들의 관심과 투자가 빠르게 확대</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9875" indent="-182563" algn="just">
              <a:lnSpc>
                <a:spcPct val="125000"/>
              </a:lnSpc>
              <a:spcAft>
                <a:spcPts val="600"/>
              </a:spcAft>
              <a:buFontTx/>
              <a:buChar char="-"/>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증시 환경이 계속해서 불안정할 경우</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인슈테크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분야에서 추가적인 상장사 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(Take-private)</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거래가 발생할 가능성 존재</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9875" indent="-182563" algn="just">
              <a:lnSpc>
                <a:spcPct val="125000"/>
              </a:lnSpc>
              <a:spcAft>
                <a:spcPts val="600"/>
              </a:spcAft>
              <a:buFontTx/>
              <a:buChar char="-"/>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전 세계적으로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지역 및 국가적으로도 지급결제 분야에서의 통합은 지속적으로 발생</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a:p>
            <a:pPr marL="269875" indent="-182563" algn="just">
              <a:lnSpc>
                <a:spcPct val="125000"/>
              </a:lnSpc>
              <a:spcAft>
                <a:spcPts val="600"/>
              </a:spcAft>
              <a:buFontTx/>
              <a:buChar char="-"/>
            </a:pP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B2B</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초점을 맞춘 원스톱 플랫폼과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B2C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슈퍼앱</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(Super App)</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대한 관심 점증</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marL="269875" indent="-182563" algn="just">
              <a:lnSpc>
                <a:spcPct val="125000"/>
              </a:lnSpc>
              <a:spcAft>
                <a:spcPts val="600"/>
              </a:spcAft>
              <a:buFontTx/>
              <a:buChar char="-"/>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세분화된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자금 조달 솔루션을 통해 다양한 자산군에 대한 대중적인 접근이 가능</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3" name="직사각형 22">
            <a:extLst>
              <a:ext uri="{FF2B5EF4-FFF2-40B4-BE49-F238E27FC236}">
                <a16:creationId xmlns:a16="http://schemas.microsoft.com/office/drawing/2014/main" id="{5A5A3C8F-6E93-455E-AEF2-319AEEFA004E}"/>
              </a:ext>
            </a:extLst>
          </p:cNvPr>
          <p:cNvSpPr/>
          <p:nvPr/>
        </p:nvSpPr>
        <p:spPr>
          <a:xfrm>
            <a:off x="6992896" y="1674812"/>
            <a:ext cx="2424154" cy="3181351"/>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금융 서비스에 생성형</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AI</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를 적용하는 것은 아직 이른</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단계라고 생각합니다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그러나 사이버보안</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레그테크</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웰스테크와</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같은 분야에 활용할 수 있는 생성형 </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에 관한 상당한 관심이 집중되며</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많은 투자가 이루어지고 있습니다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기업이 생성형 </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AI</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를 효과적으로 활용하기 위한 방법을 모색함에 따라 향후 </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6</a:t>
            </a:r>
            <a:r>
              <a:rPr lang="ko-KR" altLang="en-US"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개월 동안 동 기술에 대한 투자자들이 더욱 증가할 것으로 예상합니다</a:t>
            </a:r>
            <a:r>
              <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  </a:t>
            </a: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endParaRPr lang="en-US" altLang="ko-KR" sz="10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a:p>
            <a:pPr indent="808038" algn="just"/>
            <a:r>
              <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Anton </a:t>
            </a:r>
            <a:r>
              <a:rPr lang="en-US" altLang="ko-KR" sz="900" b="1" dirty="0" err="1">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Ruddenklau</a:t>
            </a:r>
            <a:endParaRPr lang="en-US" altLang="ko-KR" sz="900" b="1"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endParaRP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Global Leader</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of</a:t>
            </a:r>
            <a:r>
              <a:rPr lang="ko-KR" altLang="en-US"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Fintech, </a:t>
            </a:r>
          </a:p>
          <a:p>
            <a:pPr marL="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Partner and Head of Financial Services Advisory </a:t>
            </a:r>
          </a:p>
          <a:p>
            <a:pPr indent="808038" algn="just"/>
            <a:r>
              <a:rPr lang="en-US" altLang="ko-KR" sz="900" dirty="0">
                <a:ln>
                  <a:solidFill>
                    <a:schemeClr val="accent1">
                      <a:alpha val="0"/>
                    </a:schemeClr>
                  </a:solidFill>
                </a:ln>
                <a:solidFill>
                  <a:schemeClr val="accent1"/>
                </a:solidFill>
                <a:latin typeface="Arial" panose="020B0604020202020204" pitchFamily="34" charset="0"/>
                <a:ea typeface="KoPub돋움체 Medium" panose="02020603020101020101" pitchFamily="18" charset="-127"/>
                <a:cs typeface="Arial" panose="020B0604020202020204" pitchFamily="34" charset="0"/>
              </a:rPr>
              <a:t>KPMG in Singapore</a:t>
            </a:r>
          </a:p>
        </p:txBody>
      </p:sp>
      <p:cxnSp>
        <p:nvCxnSpPr>
          <p:cNvPr id="4" name="직선 연결선 3">
            <a:extLst>
              <a:ext uri="{FF2B5EF4-FFF2-40B4-BE49-F238E27FC236}">
                <a16:creationId xmlns:a16="http://schemas.microsoft.com/office/drawing/2014/main" id="{72B45233-8FED-4FBA-880F-8369CE6B7EBB}"/>
              </a:ext>
            </a:extLst>
          </p:cNvPr>
          <p:cNvCxnSpPr/>
          <p:nvPr/>
        </p:nvCxnSpPr>
        <p:spPr>
          <a:xfrm>
            <a:off x="6792913" y="1343025"/>
            <a:ext cx="0" cy="4591050"/>
          </a:xfrm>
          <a:prstGeom prst="line">
            <a:avLst/>
          </a:prstGeom>
          <a:ln w="31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10523459-54C9-46DB-94F0-9C88A2756A83}"/>
              </a:ext>
            </a:extLst>
          </p:cNvPr>
          <p:cNvSpPr/>
          <p:nvPr/>
        </p:nvSpPr>
        <p:spPr>
          <a:xfrm>
            <a:off x="6907213" y="1349375"/>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sp>
        <p:nvSpPr>
          <p:cNvPr id="26" name="직사각형 25">
            <a:extLst>
              <a:ext uri="{FF2B5EF4-FFF2-40B4-BE49-F238E27FC236}">
                <a16:creationId xmlns:a16="http://schemas.microsoft.com/office/drawing/2014/main" id="{5F86D389-AB3E-4488-9CB3-A06926AD2B95}"/>
              </a:ext>
            </a:extLst>
          </p:cNvPr>
          <p:cNvSpPr/>
          <p:nvPr/>
        </p:nvSpPr>
        <p:spPr>
          <a:xfrm>
            <a:off x="9112250" y="3429000"/>
            <a:ext cx="552450" cy="612775"/>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ctr">
            <a:noAutofit/>
          </a:bodyPr>
          <a:lstStyle/>
          <a:p>
            <a:pPr algn="just">
              <a:lnSpc>
                <a:spcPct val="125000"/>
              </a:lnSpc>
              <a:spcAft>
                <a:spcPts val="600"/>
              </a:spcAft>
            </a:pPr>
            <a:r>
              <a:rPr lang="en-US" altLang="ko-KR" sz="6600" b="1"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rPr>
              <a:t>”</a:t>
            </a:r>
            <a:endParaRPr lang="en-US" altLang="ko-KR" sz="6600" dirty="0">
              <a:ln>
                <a:solidFill>
                  <a:schemeClr val="accent1">
                    <a:alpha val="0"/>
                  </a:schemeClr>
                </a:solidFill>
              </a:ln>
              <a:solidFill>
                <a:schemeClr val="accent1"/>
              </a:solidFill>
              <a:latin typeface="KoPub돋움체 Medium" panose="02020603020101020101" pitchFamily="18" charset="-127"/>
              <a:ea typeface="KoPub돋움체 Medium" panose="02020603020101020101" pitchFamily="18" charset="-127"/>
            </a:endParaRPr>
          </a:p>
        </p:txBody>
      </p:sp>
      <p:pic>
        <p:nvPicPr>
          <p:cNvPr id="2" name="Picture 28">
            <a:extLst>
              <a:ext uri="{FF2B5EF4-FFF2-40B4-BE49-F238E27FC236}">
                <a16:creationId xmlns:a16="http://schemas.microsoft.com/office/drawing/2014/main" id="{7DD55C50-8150-D0AA-9FFF-E8B1E0F3BD73}"/>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l="5552" r="3605"/>
          <a:stretch/>
        </p:blipFill>
        <p:spPr>
          <a:xfrm>
            <a:off x="6992896" y="3884191"/>
            <a:ext cx="685800" cy="754911"/>
          </a:xfrm>
          <a:prstGeom prst="rect">
            <a:avLst/>
          </a:prstGeom>
        </p:spPr>
      </p:pic>
    </p:spTree>
    <p:extLst>
      <p:ext uri="{BB962C8B-B14F-4D97-AF65-F5344CB8AC3E}">
        <p14:creationId xmlns:p14="http://schemas.microsoft.com/office/powerpoint/2010/main" val="98649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en-US" altLang="ko-KR" dirty="0"/>
              <a:t>2023</a:t>
            </a:r>
            <a:r>
              <a:rPr lang="ko-KR" altLang="en-US" dirty="0"/>
              <a:t>년 하반기 글로벌 </a:t>
            </a:r>
            <a:r>
              <a:rPr lang="ko-KR" altLang="en-US" dirty="0" err="1"/>
              <a:t>핀테크</a:t>
            </a:r>
            <a:r>
              <a:rPr lang="ko-KR" altLang="en-US" dirty="0"/>
              <a:t> 시장 트렌드 전망 </a:t>
            </a:r>
          </a:p>
        </p:txBody>
      </p:sp>
      <p:sp>
        <p:nvSpPr>
          <p:cNvPr id="4" name="직사각형 3">
            <a:extLst>
              <a:ext uri="{FF2B5EF4-FFF2-40B4-BE49-F238E27FC236}">
                <a16:creationId xmlns:a16="http://schemas.microsoft.com/office/drawing/2014/main" id="{C9940CE7-7B00-470A-A136-B271D26842D5}"/>
              </a:ext>
            </a:extLst>
          </p:cNvPr>
          <p:cNvSpPr/>
          <p:nvPr/>
        </p:nvSpPr>
        <p:spPr>
          <a:xfrm>
            <a:off x="488950" y="1209585"/>
            <a:ext cx="8928100" cy="52745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2023</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년 상반기 동안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비즈니스 모델에 근본적으로 영향을 미치는 높은 수준의 금리와 같은 거시 경제적 요인과 지정학적 리스크</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밸류에이션 하락 등 다양한 요인들로 인해 많은 투자자들이 투자를 중단했습니다</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단기적으로 불확실성은 현재 수준을 유지할 것으로 예상되며</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투자는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2023</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년 하반기에도 둔화세를 이어갈 가능성이 높습니다</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 name="직사각형 4">
            <a:extLst>
              <a:ext uri="{FF2B5EF4-FFF2-40B4-BE49-F238E27FC236}">
                <a16:creationId xmlns:a16="http://schemas.microsoft.com/office/drawing/2014/main" id="{525ACF62-2E36-4E90-9DCB-A6C9401D776C}"/>
              </a:ext>
            </a:extLst>
          </p:cNvPr>
          <p:cNvSpPr/>
          <p:nvPr/>
        </p:nvSpPr>
        <p:spPr>
          <a:xfrm>
            <a:off x="488950" y="1773274"/>
            <a:ext cx="4284663" cy="987344"/>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1.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수익성을 우선시하는 투자자들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구조적으로 수익성이 없는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스타트업에</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투자하는 시대는 지났습니다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투자자들은 보다 높은 수익 성장성을 보유하고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단위 경제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(Unit Economics)</a:t>
            </a:r>
            <a:r>
              <a:rPr lang="en-US" altLang="ko-KR" sz="1000" baseline="30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1</a:t>
            </a:r>
            <a:r>
              <a:rPr lang="ko-KR" altLang="en-US" sz="1000" baseline="30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측면에서 성장 효율이 높고</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단기간에 수익을 창출할 수 있는 기업에 대한 투자를 우선시 할  것입니다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10" name="직사각형 9">
            <a:extLst>
              <a:ext uri="{FF2B5EF4-FFF2-40B4-BE49-F238E27FC236}">
                <a16:creationId xmlns:a16="http://schemas.microsoft.com/office/drawing/2014/main" id="{7D09BB0D-F987-46BF-9985-F8C462317A6D}"/>
              </a:ext>
            </a:extLst>
          </p:cNvPr>
          <p:cNvSpPr/>
          <p:nvPr/>
        </p:nvSpPr>
        <p:spPr>
          <a:xfrm>
            <a:off x="488950" y="2881891"/>
            <a:ext cx="4284663" cy="117946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여전히 각광 받는 지급결제 부문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지급결제 솔루션의 범위와 적용 가능성 고려 시</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동 부문에 지속적으로 대규모 자금 조달이 이루어질 것으로 전망합니다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지급결제 관련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핀테크는</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규모 및 범위의 결제를 달성하고 다자간 지급결제 시스템 연계에 따른 이점을 확보하기 위해 지속적으로 통합될 것으로 예상됩니다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p:txBody>
      </p:sp>
      <p:sp>
        <p:nvSpPr>
          <p:cNvPr id="11" name="직사각형 10">
            <a:extLst>
              <a:ext uri="{FF2B5EF4-FFF2-40B4-BE49-F238E27FC236}">
                <a16:creationId xmlns:a16="http://schemas.microsoft.com/office/drawing/2014/main" id="{748525AE-CCD0-4FC1-A709-5BEC984AE888}"/>
              </a:ext>
            </a:extLst>
          </p:cNvPr>
          <p:cNvSpPr/>
          <p:nvPr/>
        </p:nvSpPr>
        <p:spPr>
          <a:xfrm>
            <a:off x="488950" y="4182630"/>
            <a:ext cx="4284663" cy="117946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3.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기업의 운영 효율성과 프로세스 개선 관련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스타트업에</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관심</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기업들은 사이버보안 플랫폼에서 금융</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공급망</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물류 및 결제 프로세스를 개선하는 데 도움이 되는 솔루션에 이르기까지 기업 고객이 보다 효과적으로 운영되고 디지털로 전환할 수 있도록 지원하는 솔루션에 투자를 집중할 것으로 예상합니다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13" name="직사각형 12">
            <a:extLst>
              <a:ext uri="{FF2B5EF4-FFF2-40B4-BE49-F238E27FC236}">
                <a16:creationId xmlns:a16="http://schemas.microsoft.com/office/drawing/2014/main" id="{8BB195C3-B3EE-4695-87F3-D60A2DB1EB35}"/>
              </a:ext>
            </a:extLst>
          </p:cNvPr>
          <p:cNvSpPr/>
          <p:nvPr/>
        </p:nvSpPr>
        <p:spPr>
          <a:xfrm>
            <a:off x="5132389" y="1773274"/>
            <a:ext cx="4284663" cy="987344"/>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4.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시장</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상황 개선에 따른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M&amp;A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거래 증가 가능성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부실 기업 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(Distressed 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부터 매력적인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저평가 기업 인수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(Accretive M&amp;A)</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이르기까지 밸류에이션이 낮아진 기업들이 늘어나고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향후</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시장 상황이 개선된다면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M&amp;A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시장이 다시 활성화될 수 있을 것으로 기대합니다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14" name="직사각형 13">
            <a:extLst>
              <a:ext uri="{FF2B5EF4-FFF2-40B4-BE49-F238E27FC236}">
                <a16:creationId xmlns:a16="http://schemas.microsoft.com/office/drawing/2014/main" id="{DA9C7896-D971-4A77-98C7-F76F41FC265B}"/>
              </a:ext>
            </a:extLst>
          </p:cNvPr>
          <p:cNvSpPr/>
          <p:nvPr/>
        </p:nvSpPr>
        <p:spPr>
          <a:xfrm>
            <a:off x="5132389" y="2881891"/>
            <a:ext cx="4284663" cy="117946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5. AI</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에 대한 관심 가속화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스케일업 기업</a:t>
            </a:r>
            <a:r>
              <a:rPr lang="en-US" altLang="ko-KR" sz="1000" baseline="30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은 자금을 조달하고 사업을 확장하면서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역량을 시장에 알리는 한편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새로운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스타트업은</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운영 효율성과 서비스 단계 업그레이드를 위해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를 활용할 것입니다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빅테크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기업 또한 데이터와 대규모 언어 모델</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(LLM)</a:t>
            </a:r>
            <a:r>
              <a:rPr lang="en-US" altLang="ko-KR" sz="1000" baseline="30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에 대한 의존성을 고려 시 생성형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AI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핀테크</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솔루션 개발이 매우 중요할 것입니다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p>
        </p:txBody>
      </p:sp>
      <p:sp>
        <p:nvSpPr>
          <p:cNvPr id="15" name="직사각형 14">
            <a:extLst>
              <a:ext uri="{FF2B5EF4-FFF2-40B4-BE49-F238E27FC236}">
                <a16:creationId xmlns:a16="http://schemas.microsoft.com/office/drawing/2014/main" id="{54DB99F6-972A-41E0-B6F4-3678E6E2CBCB}"/>
              </a:ext>
            </a:extLst>
          </p:cNvPr>
          <p:cNvSpPr/>
          <p:nvPr/>
        </p:nvSpPr>
        <p:spPr>
          <a:xfrm>
            <a:off x="5132389" y="4182630"/>
            <a:ext cx="4284663" cy="1303756"/>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6. ESG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관련 블록체인</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디지털 자산 솔루션 관심 증가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a:p>
            <a:pPr algn="just">
              <a:lnSpc>
                <a:spcPct val="125000"/>
              </a:lnSpc>
              <a:spcAft>
                <a:spcPts val="600"/>
              </a:spcAft>
            </a:pP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각국 규제 당국이 디지털 자산에 대한 규제 강화와 더불어 디지털 자산 허브로서 자리매김하기 위해 경쟁하고 있습니다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다양한 정책이 혼재하면서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2023</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년 하반기에도 디지털 자산 관련 투자는 답보 상태를 유지할 것으로 예상됩니다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한편 </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ESG</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와 지속가능성</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탄소배출권</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공급망 추적가능성</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err="1">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토큰화된</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기후 솔루션</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등</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a:t>
            </a:r>
            <a:r>
              <a:rPr lang="ko-KR" altLang="en-US"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과 연계된 블록체인 기반 솔루션에 대한 투자자들의 관심은 점증할 것입니다</a:t>
            </a:r>
            <a:r>
              <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rPr>
              <a:t>. </a:t>
            </a:r>
          </a:p>
        </p:txBody>
      </p:sp>
      <p:sp>
        <p:nvSpPr>
          <p:cNvPr id="9" name="TextBox 8">
            <a:extLst>
              <a:ext uri="{FF2B5EF4-FFF2-40B4-BE49-F238E27FC236}">
                <a16:creationId xmlns:a16="http://schemas.microsoft.com/office/drawing/2014/main" id="{6F1A509F-BC1D-58D0-BEB9-6A31EFB8618C}"/>
              </a:ext>
            </a:extLst>
          </p:cNvPr>
          <p:cNvSpPr txBox="1"/>
          <p:nvPr/>
        </p:nvSpPr>
        <p:spPr>
          <a:xfrm>
            <a:off x="502918" y="5603497"/>
            <a:ext cx="9093927" cy="415498"/>
          </a:xfrm>
          <a:prstGeom prst="rect">
            <a:avLst/>
          </a:prstGeom>
        </p:spPr>
        <p:txBody>
          <a:bodyPr wrap="squar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Note 1: </a:t>
            </a:r>
            <a:r>
              <a:rPr lang="ko-KR" altLang="en-US" sz="700" dirty="0">
                <a:solidFill>
                  <a:schemeClr val="bg1">
                    <a:lumMod val="50000"/>
                  </a:schemeClr>
                </a:solidFill>
              </a:rPr>
              <a:t>단위 경제</a:t>
            </a:r>
            <a:r>
              <a:rPr lang="en-US" altLang="ko-KR" sz="700" dirty="0">
                <a:solidFill>
                  <a:schemeClr val="bg1">
                    <a:lumMod val="50000"/>
                  </a:schemeClr>
                </a:solidFill>
              </a:rPr>
              <a:t>(Unit Economics)</a:t>
            </a:r>
            <a:r>
              <a:rPr lang="ko-KR" altLang="en-US" sz="700" dirty="0">
                <a:solidFill>
                  <a:schemeClr val="bg1">
                    <a:lumMod val="50000"/>
                  </a:schemeClr>
                </a:solidFill>
              </a:rPr>
              <a:t>는</a:t>
            </a:r>
            <a:r>
              <a:rPr lang="en-US" altLang="ko-KR" sz="700" dirty="0">
                <a:solidFill>
                  <a:schemeClr val="bg1">
                    <a:lumMod val="50000"/>
                  </a:schemeClr>
                </a:solidFill>
              </a:rPr>
              <a:t> ‘</a:t>
            </a:r>
            <a:r>
              <a:rPr lang="ko-KR" altLang="en-US" sz="700" dirty="0">
                <a:solidFill>
                  <a:schemeClr val="bg1">
                    <a:lumMod val="50000"/>
                  </a:schemeClr>
                </a:solidFill>
              </a:rPr>
              <a:t>유닛 이코노믹스</a:t>
            </a:r>
            <a:r>
              <a:rPr lang="en-US" altLang="ko-KR" sz="700" dirty="0">
                <a:solidFill>
                  <a:schemeClr val="bg1">
                    <a:lumMod val="50000"/>
                  </a:schemeClr>
                </a:solidFill>
              </a:rPr>
              <a:t>’</a:t>
            </a:r>
            <a:r>
              <a:rPr lang="ko-KR" altLang="en-US" sz="700" dirty="0">
                <a:solidFill>
                  <a:schemeClr val="bg1">
                    <a:lumMod val="50000"/>
                  </a:schemeClr>
                </a:solidFill>
              </a:rPr>
              <a:t>로도 불리며</a:t>
            </a:r>
            <a:r>
              <a:rPr lang="en-US" altLang="ko-KR" sz="700" dirty="0">
                <a:solidFill>
                  <a:schemeClr val="bg1">
                    <a:lumMod val="50000"/>
                  </a:schemeClr>
                </a:solidFill>
              </a:rPr>
              <a:t>, </a:t>
            </a:r>
            <a:r>
              <a:rPr lang="ko-KR" altLang="en-US" sz="700" dirty="0">
                <a:solidFill>
                  <a:schemeClr val="bg1">
                    <a:lumMod val="50000"/>
                  </a:schemeClr>
                </a:solidFill>
              </a:rPr>
              <a:t>기업 전체 단위가 아닌 최소 단위</a:t>
            </a:r>
            <a:r>
              <a:rPr lang="en-US" altLang="ko-KR" sz="700" dirty="0">
                <a:solidFill>
                  <a:schemeClr val="bg1">
                    <a:lumMod val="50000"/>
                  </a:schemeClr>
                </a:solidFill>
              </a:rPr>
              <a:t>(Unit) </a:t>
            </a:r>
            <a:r>
              <a:rPr lang="ko-KR" altLang="en-US" sz="700" dirty="0">
                <a:solidFill>
                  <a:schemeClr val="bg1">
                    <a:lumMod val="50000"/>
                  </a:schemeClr>
                </a:solidFill>
              </a:rPr>
              <a:t>별 이익과 비용을 경제적으로 분석하여 비즈니스 모델의 수익성 및 성장의 효율을 측정하는 기준임</a:t>
            </a:r>
            <a:endParaRPr lang="en-US" altLang="ko-KR" sz="700" dirty="0">
              <a:solidFill>
                <a:schemeClr val="bg1">
                  <a:lumMod val="50000"/>
                </a:schemeClr>
              </a:solidFill>
            </a:endParaRPr>
          </a:p>
          <a:p>
            <a:r>
              <a:rPr lang="en-US" altLang="ko-KR" sz="700" dirty="0">
                <a:solidFill>
                  <a:schemeClr val="bg1">
                    <a:lumMod val="50000"/>
                  </a:schemeClr>
                </a:solidFill>
              </a:rPr>
              <a:t>Note 2: </a:t>
            </a:r>
            <a:r>
              <a:rPr lang="ko-KR" altLang="en-US" sz="700" dirty="0">
                <a:solidFill>
                  <a:schemeClr val="bg1">
                    <a:lumMod val="50000"/>
                  </a:schemeClr>
                </a:solidFill>
              </a:rPr>
              <a:t>경제협력개발기구</a:t>
            </a:r>
            <a:r>
              <a:rPr lang="en-US" altLang="ko-KR" sz="700" dirty="0">
                <a:solidFill>
                  <a:schemeClr val="bg1">
                    <a:lumMod val="50000"/>
                  </a:schemeClr>
                </a:solidFill>
              </a:rPr>
              <a:t>(OECD)</a:t>
            </a:r>
            <a:r>
              <a:rPr lang="ko-KR" altLang="en-US" sz="700" dirty="0">
                <a:solidFill>
                  <a:schemeClr val="bg1">
                    <a:lumMod val="50000"/>
                  </a:schemeClr>
                </a:solidFill>
              </a:rPr>
              <a:t>의 정의에 따르면 스케일업 기업</a:t>
            </a:r>
            <a:r>
              <a:rPr lang="en-US" altLang="ko-KR" sz="700" dirty="0">
                <a:solidFill>
                  <a:schemeClr val="bg1">
                    <a:lumMod val="50000"/>
                  </a:schemeClr>
                </a:solidFill>
              </a:rPr>
              <a:t>(Scaleups)</a:t>
            </a:r>
            <a:r>
              <a:rPr lang="ko-KR" altLang="en-US" sz="700" dirty="0">
                <a:solidFill>
                  <a:schemeClr val="bg1">
                    <a:lumMod val="50000"/>
                  </a:schemeClr>
                </a:solidFill>
              </a:rPr>
              <a:t>은 매출이나 고용이 최근 </a:t>
            </a:r>
            <a:r>
              <a:rPr lang="en-US" altLang="ko-KR" sz="700" dirty="0">
                <a:solidFill>
                  <a:schemeClr val="bg1">
                    <a:lumMod val="50000"/>
                  </a:schemeClr>
                </a:solidFill>
              </a:rPr>
              <a:t>3</a:t>
            </a:r>
            <a:r>
              <a:rPr lang="ko-KR" altLang="en-US" sz="700" dirty="0">
                <a:solidFill>
                  <a:schemeClr val="bg1">
                    <a:lumMod val="50000"/>
                  </a:schemeClr>
                </a:solidFill>
              </a:rPr>
              <a:t>년간 평균 </a:t>
            </a:r>
            <a:r>
              <a:rPr lang="en-US" altLang="ko-KR" sz="700" dirty="0">
                <a:solidFill>
                  <a:schemeClr val="bg1">
                    <a:lumMod val="50000"/>
                  </a:schemeClr>
                </a:solidFill>
              </a:rPr>
              <a:t>20% </a:t>
            </a:r>
            <a:r>
              <a:rPr lang="ko-KR" altLang="en-US" sz="700" dirty="0">
                <a:solidFill>
                  <a:schemeClr val="bg1">
                    <a:lumMod val="50000"/>
                  </a:schemeClr>
                </a:solidFill>
              </a:rPr>
              <a:t>이상 성장한 기업을 말하며</a:t>
            </a:r>
            <a:r>
              <a:rPr lang="en-US" altLang="ko-KR" sz="700" dirty="0">
                <a:solidFill>
                  <a:schemeClr val="bg1">
                    <a:lumMod val="50000"/>
                  </a:schemeClr>
                </a:solidFill>
              </a:rPr>
              <a:t> </a:t>
            </a:r>
            <a:r>
              <a:rPr lang="ko-KR" altLang="en-US" sz="700" dirty="0">
                <a:solidFill>
                  <a:schemeClr val="bg1">
                    <a:lumMod val="50000"/>
                  </a:schemeClr>
                </a:solidFill>
              </a:rPr>
              <a:t>일반적으로 스타트업 기업</a:t>
            </a:r>
            <a:r>
              <a:rPr lang="en-US" altLang="ko-KR" sz="700" dirty="0">
                <a:solidFill>
                  <a:schemeClr val="bg1">
                    <a:lumMod val="50000"/>
                  </a:schemeClr>
                </a:solidFill>
              </a:rPr>
              <a:t>(Start-up)</a:t>
            </a:r>
            <a:r>
              <a:rPr lang="ko-KR" altLang="en-US" sz="700" dirty="0">
                <a:solidFill>
                  <a:schemeClr val="bg1">
                    <a:lumMod val="50000"/>
                  </a:schemeClr>
                </a:solidFill>
              </a:rPr>
              <a:t>의 다음 단계로 볼 수 있음</a:t>
            </a:r>
            <a:endParaRPr lang="en-US" altLang="ko-KR" sz="700" dirty="0">
              <a:solidFill>
                <a:schemeClr val="bg1">
                  <a:lumMod val="50000"/>
                </a:schemeClr>
              </a:solidFill>
            </a:endParaRPr>
          </a:p>
          <a:p>
            <a:r>
              <a:rPr lang="en-US" altLang="ko-KR" sz="700" dirty="0">
                <a:solidFill>
                  <a:schemeClr val="bg1">
                    <a:lumMod val="50000"/>
                  </a:schemeClr>
                </a:solidFill>
              </a:rPr>
              <a:t>Note 3: </a:t>
            </a:r>
            <a:r>
              <a:rPr lang="ko-KR" altLang="en-US" sz="700" dirty="0">
                <a:solidFill>
                  <a:schemeClr val="bg1">
                    <a:lumMod val="50000"/>
                  </a:schemeClr>
                </a:solidFill>
              </a:rPr>
              <a:t>대규모 언어 모델</a:t>
            </a:r>
            <a:r>
              <a:rPr lang="en-US" altLang="ko-KR" sz="700" dirty="0">
                <a:solidFill>
                  <a:schemeClr val="bg1">
                    <a:lumMod val="50000"/>
                  </a:schemeClr>
                </a:solidFill>
              </a:rPr>
              <a:t>(Large Language Model, LLM)</a:t>
            </a:r>
            <a:r>
              <a:rPr lang="ko-KR" altLang="en-US" sz="700" dirty="0">
                <a:solidFill>
                  <a:schemeClr val="bg1">
                    <a:lumMod val="50000"/>
                  </a:schemeClr>
                </a:solidFill>
              </a:rPr>
              <a:t>은 수많은 파라미터</a:t>
            </a:r>
            <a:r>
              <a:rPr lang="en-US" altLang="ko-KR" sz="700" dirty="0">
                <a:solidFill>
                  <a:schemeClr val="bg1">
                    <a:lumMod val="50000"/>
                  </a:schemeClr>
                </a:solidFill>
              </a:rPr>
              <a:t>(Parameter)</a:t>
            </a:r>
            <a:r>
              <a:rPr lang="ko-KR" altLang="en-US" sz="700" dirty="0">
                <a:solidFill>
                  <a:schemeClr val="bg1">
                    <a:lumMod val="50000"/>
                  </a:schemeClr>
                </a:solidFill>
              </a:rPr>
              <a:t>를 보유한 인공신경망으로 구성되는 언어 모델로</a:t>
            </a:r>
            <a:r>
              <a:rPr lang="en-US" altLang="ko-KR" sz="700" dirty="0">
                <a:solidFill>
                  <a:schemeClr val="bg1">
                    <a:lumMod val="50000"/>
                  </a:schemeClr>
                </a:solidFill>
              </a:rPr>
              <a:t>, </a:t>
            </a:r>
            <a:r>
              <a:rPr lang="ko-KR" altLang="en-US" sz="700" dirty="0">
                <a:solidFill>
                  <a:schemeClr val="bg1">
                    <a:lumMod val="50000"/>
                  </a:schemeClr>
                </a:solidFill>
              </a:rPr>
              <a:t>딥러닝 기술과 대규모 데이터세트를 사용하여 새로운 콘텐츠를 이해</a:t>
            </a:r>
            <a:r>
              <a:rPr lang="en-US" altLang="ko-KR" sz="700" dirty="0">
                <a:solidFill>
                  <a:schemeClr val="bg1">
                    <a:lumMod val="50000"/>
                  </a:schemeClr>
                </a:solidFill>
              </a:rPr>
              <a:t>, </a:t>
            </a:r>
            <a:r>
              <a:rPr lang="ko-KR" altLang="en-US" sz="700" dirty="0">
                <a:solidFill>
                  <a:schemeClr val="bg1">
                    <a:lumMod val="50000"/>
                  </a:schemeClr>
                </a:solidFill>
              </a:rPr>
              <a:t>요약</a:t>
            </a:r>
            <a:r>
              <a:rPr lang="en-US" altLang="ko-KR" sz="700" dirty="0">
                <a:solidFill>
                  <a:schemeClr val="bg1">
                    <a:lumMod val="50000"/>
                  </a:schemeClr>
                </a:solidFill>
              </a:rPr>
              <a:t>, </a:t>
            </a:r>
            <a:r>
              <a:rPr lang="ko-KR" altLang="en-US" sz="700" dirty="0">
                <a:solidFill>
                  <a:schemeClr val="bg1">
                    <a:lumMod val="50000"/>
                  </a:schemeClr>
                </a:solidFill>
              </a:rPr>
              <a:t>생성</a:t>
            </a:r>
            <a:r>
              <a:rPr lang="en-US" altLang="ko-KR" sz="700" dirty="0">
                <a:solidFill>
                  <a:schemeClr val="bg1">
                    <a:lumMod val="50000"/>
                  </a:schemeClr>
                </a:solidFill>
              </a:rPr>
              <a:t>,</a:t>
            </a:r>
            <a:r>
              <a:rPr lang="ko-KR" altLang="en-US" sz="700" dirty="0">
                <a:solidFill>
                  <a:schemeClr val="bg1">
                    <a:lumMod val="50000"/>
                  </a:schemeClr>
                </a:solidFill>
              </a:rPr>
              <a:t>예측하는 일종의 </a:t>
            </a:r>
            <a:r>
              <a:rPr lang="en-US" altLang="ko-KR" sz="700" dirty="0">
                <a:solidFill>
                  <a:schemeClr val="bg1">
                    <a:lumMod val="50000"/>
                  </a:schemeClr>
                </a:solidFill>
              </a:rPr>
              <a:t>AI </a:t>
            </a:r>
            <a:r>
              <a:rPr lang="ko-KR" altLang="en-US" sz="700" dirty="0">
                <a:solidFill>
                  <a:schemeClr val="bg1">
                    <a:lumMod val="50000"/>
                  </a:schemeClr>
                </a:solidFill>
              </a:rPr>
              <a:t>알고리즘임</a:t>
            </a:r>
          </a:p>
        </p:txBody>
      </p:sp>
    </p:spTree>
    <p:extLst>
      <p:ext uri="{BB962C8B-B14F-4D97-AF65-F5344CB8AC3E}">
        <p14:creationId xmlns:p14="http://schemas.microsoft.com/office/powerpoint/2010/main" val="102022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연간 </a:t>
            </a:r>
            <a:r>
              <a:rPr lang="ko-KR" altLang="en-US" dirty="0" err="1"/>
              <a:t>핀테크</a:t>
            </a:r>
            <a:r>
              <a:rPr lang="ko-KR" altLang="en-US" dirty="0"/>
              <a:t> 투자 추이</a:t>
            </a:r>
          </a:p>
        </p:txBody>
      </p:sp>
      <p:sp>
        <p:nvSpPr>
          <p:cNvPr id="4" name="직사각형 3">
            <a:extLst>
              <a:ext uri="{FF2B5EF4-FFF2-40B4-BE49-F238E27FC236}">
                <a16:creationId xmlns:a16="http://schemas.microsoft.com/office/drawing/2014/main" id="{C9940CE7-7B00-470A-A136-B271D26842D5}"/>
              </a:ext>
            </a:extLst>
          </p:cNvPr>
          <p:cNvSpPr/>
          <p:nvPr/>
        </p:nvSpPr>
        <p:spPr>
          <a:xfrm>
            <a:off x="488950" y="1209585"/>
            <a:ext cx="8928100" cy="52745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글로벌</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투자는 높은 변동성에 기인해 거래가 현저히 둔화한 모습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aphicFrame>
        <p:nvGraphicFramePr>
          <p:cNvPr id="12" name="차트 11">
            <a:extLst>
              <a:ext uri="{FF2B5EF4-FFF2-40B4-BE49-F238E27FC236}">
                <a16:creationId xmlns:a16="http://schemas.microsoft.com/office/drawing/2014/main" id="{E1BC347D-5902-43F6-8C9C-391B6232039C}"/>
              </a:ext>
            </a:extLst>
          </p:cNvPr>
          <p:cNvGraphicFramePr/>
          <p:nvPr>
            <p:extLst>
              <p:ext uri="{D42A27DB-BD31-4B8C-83A1-F6EECF244321}">
                <p14:modId xmlns:p14="http://schemas.microsoft.com/office/powerpoint/2010/main" val="2500877975"/>
              </p:ext>
            </p:extLst>
          </p:nvPr>
        </p:nvGraphicFramePr>
        <p:xfrm>
          <a:off x="502919" y="1776550"/>
          <a:ext cx="2819400" cy="1948374"/>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6165F8AD-3C2B-49A8-848C-DF085BEE557C}"/>
              </a:ext>
            </a:extLst>
          </p:cNvPr>
          <p:cNvSpPr txBox="1"/>
          <p:nvPr/>
        </p:nvSpPr>
        <p:spPr>
          <a:xfrm>
            <a:off x="426719" y="2088261"/>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2186A7DB-2C28-4D15-8C49-19C7B2FAC008}"/>
              </a:ext>
            </a:extLst>
          </p:cNvPr>
          <p:cNvSpPr txBox="1"/>
          <p:nvPr/>
        </p:nvSpPr>
        <p:spPr>
          <a:xfrm>
            <a:off x="2983765" y="2088261"/>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18" name="차트 17">
            <a:extLst>
              <a:ext uri="{FF2B5EF4-FFF2-40B4-BE49-F238E27FC236}">
                <a16:creationId xmlns:a16="http://schemas.microsoft.com/office/drawing/2014/main" id="{01A18F21-CF23-4950-9BDF-56F1C9D76A46}"/>
              </a:ext>
            </a:extLst>
          </p:cNvPr>
          <p:cNvGraphicFramePr/>
          <p:nvPr>
            <p:extLst>
              <p:ext uri="{D42A27DB-BD31-4B8C-83A1-F6EECF244321}">
                <p14:modId xmlns:p14="http://schemas.microsoft.com/office/powerpoint/2010/main" val="2520920752"/>
              </p:ext>
            </p:extLst>
          </p:nvPr>
        </p:nvGraphicFramePr>
        <p:xfrm>
          <a:off x="3543300" y="1776550"/>
          <a:ext cx="2819400" cy="194837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5C6A13C1-72AA-4B58-9031-AFCB196E8CD0}"/>
              </a:ext>
            </a:extLst>
          </p:cNvPr>
          <p:cNvSpPr txBox="1"/>
          <p:nvPr/>
        </p:nvSpPr>
        <p:spPr>
          <a:xfrm>
            <a:off x="3476484" y="2088261"/>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0" name="TextBox 19">
            <a:extLst>
              <a:ext uri="{FF2B5EF4-FFF2-40B4-BE49-F238E27FC236}">
                <a16:creationId xmlns:a16="http://schemas.microsoft.com/office/drawing/2014/main" id="{1959891B-D11B-4233-81DC-56BDAEC18A44}"/>
              </a:ext>
            </a:extLst>
          </p:cNvPr>
          <p:cNvSpPr txBox="1"/>
          <p:nvPr/>
        </p:nvSpPr>
        <p:spPr>
          <a:xfrm>
            <a:off x="5986046" y="2088261"/>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1" name="차트 20">
            <a:extLst>
              <a:ext uri="{FF2B5EF4-FFF2-40B4-BE49-F238E27FC236}">
                <a16:creationId xmlns:a16="http://schemas.microsoft.com/office/drawing/2014/main" id="{3CC062CC-FF1E-45A0-A1E5-346E3ACC4DB3}"/>
              </a:ext>
            </a:extLst>
          </p:cNvPr>
          <p:cNvGraphicFramePr/>
          <p:nvPr>
            <p:extLst>
              <p:ext uri="{D42A27DB-BD31-4B8C-83A1-F6EECF244321}">
                <p14:modId xmlns:p14="http://schemas.microsoft.com/office/powerpoint/2010/main" val="3112354145"/>
              </p:ext>
            </p:extLst>
          </p:nvPr>
        </p:nvGraphicFramePr>
        <p:xfrm>
          <a:off x="503731" y="3777343"/>
          <a:ext cx="2819400" cy="1948374"/>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A704D542-39ED-4E5C-A42A-0A25BDF1B70C}"/>
              </a:ext>
            </a:extLst>
          </p:cNvPr>
          <p:cNvSpPr txBox="1"/>
          <p:nvPr/>
        </p:nvSpPr>
        <p:spPr>
          <a:xfrm>
            <a:off x="427531" y="4089054"/>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3" name="TextBox 22">
            <a:extLst>
              <a:ext uri="{FF2B5EF4-FFF2-40B4-BE49-F238E27FC236}">
                <a16:creationId xmlns:a16="http://schemas.microsoft.com/office/drawing/2014/main" id="{26448ACD-3F77-4F29-BBFF-858BBF233BBB}"/>
              </a:ext>
            </a:extLst>
          </p:cNvPr>
          <p:cNvSpPr txBox="1"/>
          <p:nvPr/>
        </p:nvSpPr>
        <p:spPr>
          <a:xfrm>
            <a:off x="2984577" y="4089054"/>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4" name="차트 23">
            <a:extLst>
              <a:ext uri="{FF2B5EF4-FFF2-40B4-BE49-F238E27FC236}">
                <a16:creationId xmlns:a16="http://schemas.microsoft.com/office/drawing/2014/main" id="{6A34F110-ECB2-495F-B3E8-95AC3D7EDC53}"/>
              </a:ext>
            </a:extLst>
          </p:cNvPr>
          <p:cNvGraphicFramePr/>
          <p:nvPr>
            <p:extLst>
              <p:ext uri="{D42A27DB-BD31-4B8C-83A1-F6EECF244321}">
                <p14:modId xmlns:p14="http://schemas.microsoft.com/office/powerpoint/2010/main" val="2578709129"/>
              </p:ext>
            </p:extLst>
          </p:nvPr>
        </p:nvGraphicFramePr>
        <p:xfrm>
          <a:off x="3546334" y="3777343"/>
          <a:ext cx="2819400" cy="1948374"/>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a:extLst>
              <a:ext uri="{FF2B5EF4-FFF2-40B4-BE49-F238E27FC236}">
                <a16:creationId xmlns:a16="http://schemas.microsoft.com/office/drawing/2014/main" id="{0B299547-B4BA-45A7-9BB9-AB46F3DEF773}"/>
              </a:ext>
            </a:extLst>
          </p:cNvPr>
          <p:cNvSpPr txBox="1"/>
          <p:nvPr/>
        </p:nvSpPr>
        <p:spPr>
          <a:xfrm>
            <a:off x="3470134" y="4089054"/>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6" name="TextBox 25">
            <a:extLst>
              <a:ext uri="{FF2B5EF4-FFF2-40B4-BE49-F238E27FC236}">
                <a16:creationId xmlns:a16="http://schemas.microsoft.com/office/drawing/2014/main" id="{702C555C-01F3-4411-85D0-3E1179F79C9B}"/>
              </a:ext>
            </a:extLst>
          </p:cNvPr>
          <p:cNvSpPr txBox="1"/>
          <p:nvPr/>
        </p:nvSpPr>
        <p:spPr>
          <a:xfrm>
            <a:off x="6027180" y="4089054"/>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27" name="차트 26">
            <a:extLst>
              <a:ext uri="{FF2B5EF4-FFF2-40B4-BE49-F238E27FC236}">
                <a16:creationId xmlns:a16="http://schemas.microsoft.com/office/drawing/2014/main" id="{73B598C2-2212-4FC2-B107-204C2367FA0B}"/>
              </a:ext>
            </a:extLst>
          </p:cNvPr>
          <p:cNvGraphicFramePr/>
          <p:nvPr>
            <p:extLst>
              <p:ext uri="{D42A27DB-BD31-4B8C-83A1-F6EECF244321}">
                <p14:modId xmlns:p14="http://schemas.microsoft.com/office/powerpoint/2010/main" val="4276419845"/>
              </p:ext>
            </p:extLst>
          </p:nvPr>
        </p:nvGraphicFramePr>
        <p:xfrm>
          <a:off x="6586715" y="3777343"/>
          <a:ext cx="2819400" cy="1948374"/>
        </p:xfrm>
        <a:graphic>
          <a:graphicData uri="http://schemas.openxmlformats.org/drawingml/2006/chart">
            <c:chart xmlns:c="http://schemas.openxmlformats.org/drawingml/2006/chart" xmlns:r="http://schemas.openxmlformats.org/officeDocument/2006/relationships" r:id="rId6"/>
          </a:graphicData>
        </a:graphic>
      </p:graphicFrame>
      <p:sp>
        <p:nvSpPr>
          <p:cNvPr id="28" name="TextBox 27">
            <a:extLst>
              <a:ext uri="{FF2B5EF4-FFF2-40B4-BE49-F238E27FC236}">
                <a16:creationId xmlns:a16="http://schemas.microsoft.com/office/drawing/2014/main" id="{EA112314-25E3-4107-A346-A49786F7C1B9}"/>
              </a:ext>
            </a:extLst>
          </p:cNvPr>
          <p:cNvSpPr txBox="1"/>
          <p:nvPr/>
        </p:nvSpPr>
        <p:spPr>
          <a:xfrm>
            <a:off x="6519899" y="4089054"/>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29" name="TextBox 28">
            <a:extLst>
              <a:ext uri="{FF2B5EF4-FFF2-40B4-BE49-F238E27FC236}">
                <a16:creationId xmlns:a16="http://schemas.microsoft.com/office/drawing/2014/main" id="{0BB61C5F-E3B6-4346-8390-47056A2ABE1C}"/>
              </a:ext>
            </a:extLst>
          </p:cNvPr>
          <p:cNvSpPr txBox="1"/>
          <p:nvPr/>
        </p:nvSpPr>
        <p:spPr>
          <a:xfrm>
            <a:off x="9029461" y="4089054"/>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30" name="차트 29">
            <a:extLst>
              <a:ext uri="{FF2B5EF4-FFF2-40B4-BE49-F238E27FC236}">
                <a16:creationId xmlns:a16="http://schemas.microsoft.com/office/drawing/2014/main" id="{2A4F0526-D96D-43FB-AE58-5DC703DBBF45}"/>
              </a:ext>
            </a:extLst>
          </p:cNvPr>
          <p:cNvGraphicFramePr/>
          <p:nvPr>
            <p:extLst>
              <p:ext uri="{D42A27DB-BD31-4B8C-83A1-F6EECF244321}">
                <p14:modId xmlns:p14="http://schemas.microsoft.com/office/powerpoint/2010/main" val="326772598"/>
              </p:ext>
            </p:extLst>
          </p:nvPr>
        </p:nvGraphicFramePr>
        <p:xfrm>
          <a:off x="6583681" y="1783005"/>
          <a:ext cx="2819400" cy="1948374"/>
        </p:xfrm>
        <a:graphic>
          <a:graphicData uri="http://schemas.openxmlformats.org/drawingml/2006/chart">
            <c:chart xmlns:c="http://schemas.openxmlformats.org/drawingml/2006/chart" xmlns:r="http://schemas.openxmlformats.org/officeDocument/2006/relationships" r:id="rId7"/>
          </a:graphicData>
        </a:graphic>
      </p:graphicFrame>
      <p:sp>
        <p:nvSpPr>
          <p:cNvPr id="31" name="TextBox 30">
            <a:extLst>
              <a:ext uri="{FF2B5EF4-FFF2-40B4-BE49-F238E27FC236}">
                <a16:creationId xmlns:a16="http://schemas.microsoft.com/office/drawing/2014/main" id="{85C95764-D00A-4D01-8B50-3F22AE25A390}"/>
              </a:ext>
            </a:extLst>
          </p:cNvPr>
          <p:cNvSpPr txBox="1"/>
          <p:nvPr/>
        </p:nvSpPr>
        <p:spPr>
          <a:xfrm>
            <a:off x="6507481" y="2094716"/>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2" name="TextBox 31">
            <a:extLst>
              <a:ext uri="{FF2B5EF4-FFF2-40B4-BE49-F238E27FC236}">
                <a16:creationId xmlns:a16="http://schemas.microsoft.com/office/drawing/2014/main" id="{1707AC4F-D9C3-4649-8114-A9FCD10EDCB9}"/>
              </a:ext>
            </a:extLst>
          </p:cNvPr>
          <p:cNvSpPr txBox="1"/>
          <p:nvPr/>
        </p:nvSpPr>
        <p:spPr>
          <a:xfrm>
            <a:off x="9064527" y="2094716"/>
            <a:ext cx="338554" cy="215444"/>
          </a:xfrm>
          <a:prstGeom prst="rect">
            <a:avLst/>
          </a:prstGeom>
          <a:noFill/>
        </p:spPr>
        <p:txBody>
          <a:bodyPr wrap="none" rtlCol="0">
            <a:spAutoFit/>
          </a:bodyPr>
          <a:lstStyle/>
          <a:p>
            <a:r>
              <a:rPr lang="en-US" altLang="ko-KR" sz="80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3" name="TextBox 32">
            <a:extLst>
              <a:ext uri="{FF2B5EF4-FFF2-40B4-BE49-F238E27FC236}">
                <a16:creationId xmlns:a16="http://schemas.microsoft.com/office/drawing/2014/main" id="{E29CC837-8E1C-49F4-AB87-AB8AA943E9F9}"/>
              </a:ext>
            </a:extLst>
          </p:cNvPr>
          <p:cNvSpPr txBox="1"/>
          <p:nvPr/>
        </p:nvSpPr>
        <p:spPr>
          <a:xfrm>
            <a:off x="502919" y="5818036"/>
            <a:ext cx="5851405" cy="200055"/>
          </a:xfrm>
          <a:prstGeom prst="rect">
            <a:avLst/>
          </a:prstGeom>
        </p:spPr>
        <p:txBody>
          <a:bodyPr wrap="non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spTree>
    <p:extLst>
      <p:ext uri="{BB962C8B-B14F-4D97-AF65-F5344CB8AC3E}">
        <p14:creationId xmlns:p14="http://schemas.microsoft.com/office/powerpoint/2010/main" val="157433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3303C6D-7175-4AFC-8876-4E6B3802D711}"/>
              </a:ext>
            </a:extLst>
          </p:cNvPr>
          <p:cNvSpPr>
            <a:spLocks noGrp="1"/>
          </p:cNvSpPr>
          <p:nvPr>
            <p:ph type="body" sz="quarter" idx="11"/>
          </p:nvPr>
        </p:nvSpPr>
        <p:spPr>
          <a:xfrm>
            <a:off x="488950" y="617249"/>
            <a:ext cx="8928100" cy="322262"/>
          </a:xfrm>
        </p:spPr>
        <p:txBody>
          <a:bodyPr/>
          <a:lstStyle/>
          <a:p>
            <a:r>
              <a:rPr lang="ko-KR" altLang="en-US" dirty="0"/>
              <a:t>분기별 </a:t>
            </a:r>
            <a:r>
              <a:rPr lang="ko-KR" altLang="en-US" dirty="0" err="1"/>
              <a:t>핀테크</a:t>
            </a:r>
            <a:r>
              <a:rPr lang="ko-KR" altLang="en-US" dirty="0"/>
              <a:t> 투자 추이</a:t>
            </a:r>
          </a:p>
        </p:txBody>
      </p:sp>
      <p:sp>
        <p:nvSpPr>
          <p:cNvPr id="4" name="직사각형 3">
            <a:extLst>
              <a:ext uri="{FF2B5EF4-FFF2-40B4-BE49-F238E27FC236}">
                <a16:creationId xmlns:a16="http://schemas.microsoft.com/office/drawing/2014/main" id="{C9940CE7-7B00-470A-A136-B271D26842D5}"/>
              </a:ext>
            </a:extLst>
          </p:cNvPr>
          <p:cNvSpPr/>
          <p:nvPr/>
        </p:nvSpPr>
        <p:spPr>
          <a:xfrm>
            <a:off x="488950" y="1209585"/>
            <a:ext cx="8928100" cy="527457"/>
          </a:xfrm>
          <a:prstGeom prst="rect">
            <a:avLst/>
          </a:prstGeom>
          <a:noFill/>
          <a:ln w="31750">
            <a:noFill/>
          </a:ln>
          <a:effectLst/>
        </p:spPr>
        <p:style>
          <a:lnRef idx="3">
            <a:schemeClr val="lt1"/>
          </a:lnRef>
          <a:fillRef idx="1">
            <a:schemeClr val="accent6"/>
          </a:fillRef>
          <a:effectRef idx="1">
            <a:schemeClr val="accent6"/>
          </a:effectRef>
          <a:fontRef idx="minor">
            <a:schemeClr val="lt1"/>
          </a:fontRef>
        </p:style>
        <p:txBody>
          <a:bodyPr wrap="square" lIns="36000" tIns="72000" rIns="36000" bIns="72000" rtlCol="0" anchor="t">
            <a:noAutofit/>
          </a:bodyPr>
          <a:lstStyle/>
          <a:p>
            <a:pPr algn="just">
              <a:lnSpc>
                <a:spcPct val="125000"/>
              </a:lnSpc>
              <a:spcAft>
                <a:spcPts val="600"/>
              </a:spcAft>
            </a:pP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분기별 </a:t>
            </a:r>
            <a:r>
              <a:rPr lang="ko-KR" altLang="en-US" sz="1000" b="1" dirty="0" err="1">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핀테크</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투자 추이 또한 모멘텀이 줄어들고 있으나</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 VC·CVC </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투자는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2023</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년 </a:t>
            </a:r>
            <a:r>
              <a:rPr lang="en-US" altLang="ko-KR"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1, 2</a:t>
            </a:r>
            <a:r>
              <a:rPr lang="ko-KR" altLang="en-US" sz="1000" b="1" dirty="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rPr>
              <a:t>분기 상대적으로 회복되는 양상 </a:t>
            </a:r>
            <a:endParaRPr lang="en-US" altLang="ko-KR" sz="1000" dirty="0">
              <a:ln>
                <a:solidFill>
                  <a:schemeClr val="accent1">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aphicFrame>
        <p:nvGraphicFramePr>
          <p:cNvPr id="12" name="차트 11">
            <a:extLst>
              <a:ext uri="{FF2B5EF4-FFF2-40B4-BE49-F238E27FC236}">
                <a16:creationId xmlns:a16="http://schemas.microsoft.com/office/drawing/2014/main" id="{E1BC347D-5902-43F6-8C9C-391B6232039C}"/>
              </a:ext>
            </a:extLst>
          </p:cNvPr>
          <p:cNvGraphicFramePr/>
          <p:nvPr>
            <p:extLst>
              <p:ext uri="{D42A27DB-BD31-4B8C-83A1-F6EECF244321}">
                <p14:modId xmlns:p14="http://schemas.microsoft.com/office/powerpoint/2010/main" val="2495259556"/>
              </p:ext>
            </p:extLst>
          </p:nvPr>
        </p:nvGraphicFramePr>
        <p:xfrm>
          <a:off x="492578" y="1776550"/>
          <a:ext cx="4284662" cy="1948374"/>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6165F8AD-3C2B-49A8-848C-DF085BEE557C}"/>
              </a:ext>
            </a:extLst>
          </p:cNvPr>
          <p:cNvSpPr txBox="1"/>
          <p:nvPr/>
        </p:nvSpPr>
        <p:spPr>
          <a:xfrm>
            <a:off x="444953" y="201859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17" name="TextBox 16">
            <a:extLst>
              <a:ext uri="{FF2B5EF4-FFF2-40B4-BE49-F238E27FC236}">
                <a16:creationId xmlns:a16="http://schemas.microsoft.com/office/drawing/2014/main" id="{2186A7DB-2C28-4D15-8C49-19C7B2FAC008}"/>
              </a:ext>
            </a:extLst>
          </p:cNvPr>
          <p:cNvSpPr txBox="1"/>
          <p:nvPr/>
        </p:nvSpPr>
        <p:spPr>
          <a:xfrm>
            <a:off x="4392649" y="201859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33" name="TextBox 32">
            <a:extLst>
              <a:ext uri="{FF2B5EF4-FFF2-40B4-BE49-F238E27FC236}">
                <a16:creationId xmlns:a16="http://schemas.microsoft.com/office/drawing/2014/main" id="{E29CC837-8E1C-49F4-AB87-AB8AA943E9F9}"/>
              </a:ext>
            </a:extLst>
          </p:cNvPr>
          <p:cNvSpPr txBox="1"/>
          <p:nvPr/>
        </p:nvSpPr>
        <p:spPr>
          <a:xfrm>
            <a:off x="502919" y="5818036"/>
            <a:ext cx="5851405" cy="200055"/>
          </a:xfrm>
          <a:prstGeom prst="rect">
            <a:avLst/>
          </a:prstGeom>
        </p:spPr>
        <p:txBody>
          <a:bodyPr wrap="none" lIns="36000">
            <a:spAutoFit/>
          </a:bodyPr>
          <a:lstStyle>
            <a:defPPr>
              <a:defRPr lang="ko-KR"/>
            </a:defPPr>
            <a:lvl1pPr>
              <a:defRPr sz="800">
                <a:ln>
                  <a:solidFill>
                    <a:schemeClr val="accent1">
                      <a:alpha val="0"/>
                    </a:schemeClr>
                  </a:solidFill>
                </a:ln>
                <a:latin typeface="KoPub돋움체 Medium" panose="02020603020101020101" pitchFamily="18" charset="-127"/>
                <a:ea typeface="KoPub돋움체 Medium" panose="02020603020101020101" pitchFamily="18" charset="-127"/>
              </a:defRPr>
            </a:lvl1pPr>
          </a:lstStyle>
          <a:p>
            <a:r>
              <a:rPr lang="en-US" altLang="ko-KR" sz="700" dirty="0">
                <a:solidFill>
                  <a:schemeClr val="bg1">
                    <a:lumMod val="50000"/>
                  </a:schemeClr>
                </a:solidFill>
              </a:rPr>
              <a:t>Source: Pulse of Fintech H1’23, Fintech </a:t>
            </a:r>
            <a:r>
              <a:rPr lang="ko-KR" altLang="en-US" sz="700" dirty="0">
                <a:solidFill>
                  <a:schemeClr val="bg1">
                    <a:lumMod val="50000"/>
                  </a:schemeClr>
                </a:solidFill>
              </a:rPr>
              <a:t>부문</a:t>
            </a:r>
            <a:r>
              <a:rPr lang="en-US" altLang="ko-KR" sz="700" dirty="0">
                <a:solidFill>
                  <a:schemeClr val="bg1">
                    <a:lumMod val="50000"/>
                  </a:schemeClr>
                </a:solidFill>
              </a:rPr>
              <a:t> </a:t>
            </a:r>
            <a:r>
              <a:rPr lang="ko-KR" altLang="en-US" sz="700" dirty="0">
                <a:solidFill>
                  <a:schemeClr val="bg1">
                    <a:lumMod val="50000"/>
                  </a:schemeClr>
                </a:solidFill>
              </a:rPr>
              <a:t>투자 활동에 대한 글로벌 분석</a:t>
            </a:r>
            <a:r>
              <a:rPr lang="en-US" altLang="ko-KR" sz="700" dirty="0">
                <a:solidFill>
                  <a:schemeClr val="bg1">
                    <a:lumMod val="50000"/>
                  </a:schemeClr>
                </a:solidFill>
              </a:rPr>
              <a:t>, KPMG International (</a:t>
            </a:r>
            <a:r>
              <a:rPr lang="en-US" altLang="ko-KR" sz="700" dirty="0" err="1">
                <a:solidFill>
                  <a:schemeClr val="bg1">
                    <a:lumMod val="50000"/>
                  </a:schemeClr>
                </a:solidFill>
              </a:rPr>
              <a:t>PitchBook</a:t>
            </a:r>
            <a:r>
              <a:rPr lang="en-US" altLang="ko-KR" sz="700" dirty="0">
                <a:solidFill>
                  <a:schemeClr val="bg1">
                    <a:lumMod val="50000"/>
                  </a:schemeClr>
                </a:solidFill>
              </a:rPr>
              <a:t> </a:t>
            </a:r>
            <a:r>
              <a:rPr lang="ko-KR" altLang="en-US" sz="700" dirty="0">
                <a:solidFill>
                  <a:schemeClr val="bg1">
                    <a:lumMod val="50000"/>
                  </a:schemeClr>
                </a:solidFill>
              </a:rPr>
              <a:t>데이터 기반</a:t>
            </a:r>
            <a:r>
              <a:rPr lang="en-US" altLang="ko-KR" sz="700" dirty="0">
                <a:solidFill>
                  <a:schemeClr val="bg1">
                    <a:lumMod val="50000"/>
                  </a:schemeClr>
                </a:solidFill>
              </a:rPr>
              <a:t>), 2023</a:t>
            </a:r>
            <a:r>
              <a:rPr lang="ko-KR" altLang="en-US" sz="700" dirty="0">
                <a:solidFill>
                  <a:schemeClr val="bg1">
                    <a:lumMod val="50000"/>
                  </a:schemeClr>
                </a:solidFill>
              </a:rPr>
              <a:t>년은 </a:t>
            </a:r>
            <a:r>
              <a:rPr lang="en-US" altLang="ko-KR" sz="700" dirty="0">
                <a:solidFill>
                  <a:schemeClr val="bg1">
                    <a:lumMod val="50000"/>
                  </a:schemeClr>
                </a:solidFill>
              </a:rPr>
              <a:t>6</a:t>
            </a:r>
            <a:r>
              <a:rPr lang="ko-KR" altLang="en-US" sz="700" dirty="0">
                <a:solidFill>
                  <a:schemeClr val="bg1">
                    <a:lumMod val="50000"/>
                  </a:schemeClr>
                </a:solidFill>
              </a:rPr>
              <a:t>월 </a:t>
            </a:r>
            <a:r>
              <a:rPr lang="en-US" altLang="ko-KR" sz="700" dirty="0">
                <a:solidFill>
                  <a:schemeClr val="bg1">
                    <a:lumMod val="50000"/>
                  </a:schemeClr>
                </a:solidFill>
              </a:rPr>
              <a:t>30</a:t>
            </a:r>
            <a:r>
              <a:rPr lang="ko-KR" altLang="en-US" sz="700" dirty="0">
                <a:solidFill>
                  <a:schemeClr val="bg1">
                    <a:lumMod val="50000"/>
                  </a:schemeClr>
                </a:solidFill>
              </a:rPr>
              <a:t>일까지</a:t>
            </a:r>
            <a:r>
              <a:rPr lang="en-US" altLang="ko-KR" sz="700" dirty="0">
                <a:solidFill>
                  <a:schemeClr val="bg1">
                    <a:lumMod val="50000"/>
                  </a:schemeClr>
                </a:solidFill>
              </a:rPr>
              <a:t> </a:t>
            </a:r>
            <a:r>
              <a:rPr lang="ko-KR" altLang="en-US" sz="700" dirty="0">
                <a:solidFill>
                  <a:schemeClr val="bg1">
                    <a:lumMod val="50000"/>
                  </a:schemeClr>
                </a:solidFill>
              </a:rPr>
              <a:t>기준</a:t>
            </a:r>
          </a:p>
        </p:txBody>
      </p:sp>
      <p:sp>
        <p:nvSpPr>
          <p:cNvPr id="38" name="TextBox 37">
            <a:extLst>
              <a:ext uri="{FF2B5EF4-FFF2-40B4-BE49-F238E27FC236}">
                <a16:creationId xmlns:a16="http://schemas.microsoft.com/office/drawing/2014/main" id="{D8069134-7A77-47DA-BA52-7524ACCCBC0D}"/>
              </a:ext>
            </a:extLst>
          </p:cNvPr>
          <p:cNvSpPr txBox="1"/>
          <p:nvPr/>
        </p:nvSpPr>
        <p:spPr>
          <a:xfrm>
            <a:off x="1025978" y="3548988"/>
            <a:ext cx="3231975"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2020	2021	2022	2023*</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39" name="차트 38">
            <a:extLst>
              <a:ext uri="{FF2B5EF4-FFF2-40B4-BE49-F238E27FC236}">
                <a16:creationId xmlns:a16="http://schemas.microsoft.com/office/drawing/2014/main" id="{5150B137-6B25-40B5-849E-E40A1316AD5E}"/>
              </a:ext>
            </a:extLst>
          </p:cNvPr>
          <p:cNvGraphicFramePr/>
          <p:nvPr>
            <p:extLst>
              <p:ext uri="{D42A27DB-BD31-4B8C-83A1-F6EECF244321}">
                <p14:modId xmlns:p14="http://schemas.microsoft.com/office/powerpoint/2010/main" val="3587251972"/>
              </p:ext>
            </p:extLst>
          </p:nvPr>
        </p:nvGraphicFramePr>
        <p:xfrm>
          <a:off x="492578" y="3777343"/>
          <a:ext cx="4284662" cy="1948374"/>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a:extLst>
              <a:ext uri="{FF2B5EF4-FFF2-40B4-BE49-F238E27FC236}">
                <a16:creationId xmlns:a16="http://schemas.microsoft.com/office/drawing/2014/main" id="{F457AB34-6645-4361-BD94-04F5ED58A857}"/>
              </a:ext>
            </a:extLst>
          </p:cNvPr>
          <p:cNvSpPr txBox="1"/>
          <p:nvPr/>
        </p:nvSpPr>
        <p:spPr>
          <a:xfrm>
            <a:off x="444953" y="4019383"/>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41" name="TextBox 40">
            <a:extLst>
              <a:ext uri="{FF2B5EF4-FFF2-40B4-BE49-F238E27FC236}">
                <a16:creationId xmlns:a16="http://schemas.microsoft.com/office/drawing/2014/main" id="{6EC79A5F-8FD9-48DF-93A6-453936804EBA}"/>
              </a:ext>
            </a:extLst>
          </p:cNvPr>
          <p:cNvSpPr txBox="1"/>
          <p:nvPr/>
        </p:nvSpPr>
        <p:spPr>
          <a:xfrm>
            <a:off x="4392649" y="4019383"/>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42" name="TextBox 41">
            <a:extLst>
              <a:ext uri="{FF2B5EF4-FFF2-40B4-BE49-F238E27FC236}">
                <a16:creationId xmlns:a16="http://schemas.microsoft.com/office/drawing/2014/main" id="{22D94E71-8F72-4A88-BE9F-1A85E67FB36E}"/>
              </a:ext>
            </a:extLst>
          </p:cNvPr>
          <p:cNvSpPr txBox="1"/>
          <p:nvPr/>
        </p:nvSpPr>
        <p:spPr>
          <a:xfrm>
            <a:off x="1025978" y="5549781"/>
            <a:ext cx="3231975"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2020	2021	2022	2023*</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43" name="차트 42">
            <a:extLst>
              <a:ext uri="{FF2B5EF4-FFF2-40B4-BE49-F238E27FC236}">
                <a16:creationId xmlns:a16="http://schemas.microsoft.com/office/drawing/2014/main" id="{1B834B34-FD45-4894-80DE-63AD0CB8E0F9}"/>
              </a:ext>
            </a:extLst>
          </p:cNvPr>
          <p:cNvGraphicFramePr/>
          <p:nvPr>
            <p:extLst>
              <p:ext uri="{D42A27DB-BD31-4B8C-83A1-F6EECF244321}">
                <p14:modId xmlns:p14="http://schemas.microsoft.com/office/powerpoint/2010/main" val="495188245"/>
              </p:ext>
            </p:extLst>
          </p:nvPr>
        </p:nvGraphicFramePr>
        <p:xfrm>
          <a:off x="5128760" y="1776550"/>
          <a:ext cx="4284662" cy="1948374"/>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a:extLst>
              <a:ext uri="{FF2B5EF4-FFF2-40B4-BE49-F238E27FC236}">
                <a16:creationId xmlns:a16="http://schemas.microsoft.com/office/drawing/2014/main" id="{9F7672C5-5555-4140-AB59-409BF4EFC09A}"/>
              </a:ext>
            </a:extLst>
          </p:cNvPr>
          <p:cNvSpPr txBox="1"/>
          <p:nvPr/>
        </p:nvSpPr>
        <p:spPr>
          <a:xfrm>
            <a:off x="5081135" y="2018590"/>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45" name="TextBox 44">
            <a:extLst>
              <a:ext uri="{FF2B5EF4-FFF2-40B4-BE49-F238E27FC236}">
                <a16:creationId xmlns:a16="http://schemas.microsoft.com/office/drawing/2014/main" id="{4C53E297-C61E-45A1-B2EE-F1887515E21F}"/>
              </a:ext>
            </a:extLst>
          </p:cNvPr>
          <p:cNvSpPr txBox="1"/>
          <p:nvPr/>
        </p:nvSpPr>
        <p:spPr>
          <a:xfrm>
            <a:off x="9028831" y="2018590"/>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46" name="TextBox 45">
            <a:extLst>
              <a:ext uri="{FF2B5EF4-FFF2-40B4-BE49-F238E27FC236}">
                <a16:creationId xmlns:a16="http://schemas.microsoft.com/office/drawing/2014/main" id="{D87CE13C-B351-4B97-BE5F-E7C56728DC7F}"/>
              </a:ext>
            </a:extLst>
          </p:cNvPr>
          <p:cNvSpPr txBox="1"/>
          <p:nvPr/>
        </p:nvSpPr>
        <p:spPr>
          <a:xfrm>
            <a:off x="5662160" y="3548988"/>
            <a:ext cx="3231975"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2020	2021	2022	2023*</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graphicFrame>
        <p:nvGraphicFramePr>
          <p:cNvPr id="47" name="차트 46">
            <a:extLst>
              <a:ext uri="{FF2B5EF4-FFF2-40B4-BE49-F238E27FC236}">
                <a16:creationId xmlns:a16="http://schemas.microsoft.com/office/drawing/2014/main" id="{49B7D9E5-EB2C-4529-9DC7-B2B3855FF816}"/>
              </a:ext>
            </a:extLst>
          </p:cNvPr>
          <p:cNvGraphicFramePr/>
          <p:nvPr>
            <p:extLst>
              <p:ext uri="{D42A27DB-BD31-4B8C-83A1-F6EECF244321}">
                <p14:modId xmlns:p14="http://schemas.microsoft.com/office/powerpoint/2010/main" val="276054052"/>
              </p:ext>
            </p:extLst>
          </p:nvPr>
        </p:nvGraphicFramePr>
        <p:xfrm>
          <a:off x="5128760" y="3777343"/>
          <a:ext cx="4284662" cy="1948374"/>
        </p:xfrm>
        <a:graphic>
          <a:graphicData uri="http://schemas.openxmlformats.org/drawingml/2006/chart">
            <c:chart xmlns:c="http://schemas.openxmlformats.org/drawingml/2006/chart" xmlns:r="http://schemas.openxmlformats.org/officeDocument/2006/relationships" r:id="rId5"/>
          </a:graphicData>
        </a:graphic>
      </p:graphicFrame>
      <p:sp>
        <p:nvSpPr>
          <p:cNvPr id="48" name="TextBox 47">
            <a:extLst>
              <a:ext uri="{FF2B5EF4-FFF2-40B4-BE49-F238E27FC236}">
                <a16:creationId xmlns:a16="http://schemas.microsoft.com/office/drawing/2014/main" id="{E0CCECEA-E168-4876-9676-900E4B328E4E}"/>
              </a:ext>
            </a:extLst>
          </p:cNvPr>
          <p:cNvSpPr txBox="1"/>
          <p:nvPr/>
        </p:nvSpPr>
        <p:spPr>
          <a:xfrm>
            <a:off x="5081135" y="4019383"/>
            <a:ext cx="638316"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십억 달러</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49" name="TextBox 48">
            <a:extLst>
              <a:ext uri="{FF2B5EF4-FFF2-40B4-BE49-F238E27FC236}">
                <a16:creationId xmlns:a16="http://schemas.microsoft.com/office/drawing/2014/main" id="{61C77423-1B34-4D5D-8820-4DA62DF6F63A}"/>
              </a:ext>
            </a:extLst>
          </p:cNvPr>
          <p:cNvSpPr txBox="1"/>
          <p:nvPr/>
        </p:nvSpPr>
        <p:spPr>
          <a:xfrm>
            <a:off x="9028831" y="4019383"/>
            <a:ext cx="338554"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r>
              <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건</a:t>
            </a:r>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
        <p:nvSpPr>
          <p:cNvPr id="50" name="TextBox 49">
            <a:extLst>
              <a:ext uri="{FF2B5EF4-FFF2-40B4-BE49-F238E27FC236}">
                <a16:creationId xmlns:a16="http://schemas.microsoft.com/office/drawing/2014/main" id="{BC7C5077-26CE-4DEA-8A5B-E6F0C486CE41}"/>
              </a:ext>
            </a:extLst>
          </p:cNvPr>
          <p:cNvSpPr txBox="1"/>
          <p:nvPr/>
        </p:nvSpPr>
        <p:spPr>
          <a:xfrm>
            <a:off x="5662160" y="5549781"/>
            <a:ext cx="3231975" cy="215444"/>
          </a:xfrm>
          <a:prstGeom prst="rect">
            <a:avLst/>
          </a:prstGeom>
          <a:noFill/>
        </p:spPr>
        <p:txBody>
          <a:bodyPr wrap="none" rtlCol="0">
            <a:spAutoFit/>
          </a:bodyPr>
          <a:lstStyle/>
          <a:p>
            <a:r>
              <a:rPr lang="en-US" altLang="ko-KR"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rPr>
              <a:t>2020	2021	2022	2023*</a:t>
            </a:r>
            <a:endParaRPr lang="ko-KR" altLang="en-US" sz="800" dirty="0">
              <a:ln>
                <a:solidFill>
                  <a:schemeClr val="accent1">
                    <a:shade val="50000"/>
                    <a:alpha val="0"/>
                  </a:schemeClr>
                </a:solidFill>
              </a:ln>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15776365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B7E2CA3-375D-4415-89B5-7C7E9B46A778}"/>
  <p:tag name="ISPRING_RESOURCE_FOLDER" val="\\UDS\8\ebaker3\Desktop\Global Board Presentation  - N Petrie\Leadership Pack\Leadership Pack_02\"/>
  <p:tag name="ISPRING_PRESENTATION_PATH" val="\\UDS\8\ebaker3\Desktop\Global Board Presentation  - N Petrie\Leadership Pack\Leadership Pack_02.pptx"/>
  <p:tag name="ISPRING_PROJECT_FOLDER_UPDATED" val="1"/>
  <p:tag name="ISPRING_PRESENTATION_INFO" val="&lt;?xml version=&quot;1.0&quot; encoding=&quot;UTF-8&quot; standalone=&quot;no&quot; ?&gt;&#10;&lt;presentation&gt;&#10;&#10;  &lt;slides&gt;&#10;    &lt;slide duration=&quot;6150&quot; id=&quot;{4257E06D-39A9-4DF7-996D-89EC9607447A}&quot; pptId=&quot;256&quot; transitionDuration=&quot;0&quot;/&gt;&#10;    &lt;slide duration=&quot;48024&quot; id=&quot;{EDD4C95D-9195-48C4-A1D8-B082B9879BCF}&quot; pptId=&quot;258&quot; transitionDuration=&quot;0&quot;/&gt;&#10;    &lt;slide duration=&quot;5000&quot; id=&quot;{2D4498EE-BCB1-4726-A1BE-206F5914222E}&quot; pptId=&quot;259&quot; transitionDuration=&quot;0&quot;/&gt;&#10;    &lt;slide duration=&quot;5000&quot; id=&quot;{01A13A1D-6143-40AB-A6D8-05D0B593FD2A}&quot; pptId=&quot;260&quot; transitionDuration=&quot;0&quot;/&gt;&#10;    &lt;slide duration=&quot;5000&quot; id=&quot;{32E42493-1E07-472B-85BE-DDACB4C44428}&quot; pptId=&quot;261&quot; transitionDuration=&quot;0&quot;/&gt;&#10;    &lt;slide duration=&quot;5000&quot; id=&quot;{FE47AA6A-F9E9-4422-BA82-91CC1813F7B9}&quot; pptId=&quot;262&quot; transitionDuration=&quot;0&quot;/&gt;&#10;    &lt;slide duration=&quot;5000&quot; id=&quot;{A82C5922-5BA4-4145-AC6A-06C834188BF1}&quot; pptId=&quot;263&quot; transitionDuration=&quot;0&quot;/&gt;&#10;    &lt;slide duration=&quot;5000&quot; id=&quot;{AA54486C-DBA8-472F-A696-9283D7A076B7}&quot; pptId=&quot;264&quot; transitionDuration=&quot;0&quot;/&gt;&#10;    &lt;slide duration=&quot;5000&quot; id=&quot;{F78B596E-3755-4618-982D-0C1354F7E76D}&quot; pptId=&quot;265&quot; transitionDuration=&quot;0&quot;/&gt;&#10;    &lt;slide duration=&quot;5000&quot; id=&quot;{05114634-8198-4A0D-81AA-87C35C0C49DE}&quot; pptId=&quot;266&quot; transitionDuration=&quot;0&quot;/&gt;&#10;    &lt;slide duration=&quot;48024&quot; id=&quot;{0642472C-F50E-42F2-8FF3-4C89758169F9}&quot; pptId=&quot;267&quot; transitionDuration=&quot;0&quot;/&gt;&#10;    &lt;slide duration=&quot;5000&quot; id=&quot;{BF018970-3A8E-4F28-AF98-DC4FDB27BD2C}&quot; pptId=&quot;268&quot; transitionDuration=&quot;500&quot;/&gt;&#10;    &lt;slide duration=&quot;139960&quot; id=&quot;{6207077D-78C5-4BC9-B3E6-B215C2B52A77}&quot; pptId=&quot;269&quot; transitionDuration=&quot;0&quot;/&gt;&#10;    &lt;slide duration=&quot;5000&quot; id=&quot;{8260909B-1813-47E4-AB4B-73F2E7F540E6}&quot; pptId=&quot;270&quot; transitionDuration=&quot;0&quot;/&gt;&#10;    &lt;slide duration=&quot;5000&quot; id=&quot;{5DB593F4-F48D-4C6D-BB66-5F3441236D09}&quot; pptId=&quot;271&quot; transitionDuration=&quot;0&quot;/&gt;&#10;    &lt;slide duration=&quot;5000&quot; id=&quot;{9574E6D2-9FC5-4A60-96F2-0BF7755BE56E}&quot; pptId=&quot;272&quot; transitionDuration=&quot;0&quot;/&gt;&#10;    &lt;slide duration=&quot;5000&quot; id=&quot;{606A46FA-99AB-49F8-A080-61C8B2FBAF86}&quot; pptId=&quot;273&quot; transitionDuration=&quot;500&quot;/&gt;&#10;    &lt;slide duration=&quot;5000&quot; id=&quot;{B8086F30-C378-4B2A-BE99-A035A27B24F9}&quot; pptId=&quot;274&quot; transitionDuration=&quot;0&quot;/&gt;&#10;    &lt;slide duration=&quot;5000&quot; id=&quot;{C5395054-2DE4-4601-B29F-A6A16007B98B}&quot; pptId=&quot;275&quot; transitionDuration=&quot;0&quot;/&gt;&#10;    &lt;slide duration=&quot;5000&quot; id=&quot;{7C47F49A-81F0-4815-9705-C3C47E27D4DE}&quot; pptId=&quot;276&quot; transitionDuration=&quot;0&quot;/&gt;&#10;    &lt;slide duration=&quot;5000&quot; id=&quot;{2F1D5B8A-9002-4E5C-8445-B89B84736E1A}&quot; pptId=&quot;277&quot; transitionDuration=&quot;0&quot;/&gt;&#10;    &lt;slide duration=&quot;5000&quot; id=&quot;{856452B8-34B4-4F92-A637-58B20C49DAA8}&quot; pptId=&quot;278&quot; transitionDuration=&quot;0&quot;/&gt;&#10;    &lt;slide duration=&quot;5000&quot; id=&quot;{A07B93F4-E3A3-492E-96CC-0F394B8306DF}&quot; pptId=&quot;279&quot; transitionDuration=&quot;0&quot;/&gt;&#10;    &lt;slide duration=&quot;5000&quot; id=&quot;{70C276E6-3AB4-4F60-9955-9D06C03CEB65}&quot; pptId=&quot;280&quot; transitionDuration=&quot;0&quot;/&gt;&#10;    &lt;slide duration=&quot;5000&quot; id=&quot;{977698CA-5266-4E4E-AB04-7702F2BE6664}&quot; pptId=&quot;281&quot; transitionDuration=&quot;0&quot;/&gt;&#10;    &lt;slide duration=&quot;5000&quot; id=&quot;{DC709272-35D5-408C-BA23-E39BB354256B}&quot; pptId=&quot;282&quot; transitionDuration=&quot;0&quot;/&gt;&#10;    &lt;slide duration=&quot;5000&quot; id=&quot;{EAED726D-9EE6-4093-9641-91E5017771D6}&quot; pptId=&quot;283&quot; transitionDuration=&quot;0&quot;/&gt;&#10;    &lt;slide duration=&quot;5000&quot; id=&quot;{266EC1BC-7FD1-4472-87A1-BF9EF040484D}&quot; pptId=&quot;284&quot; transitionDuration=&quot;0&quot;/&gt;&#10;    &lt;slide duration=&quot;5000&quot; id=&quot;{458E5C22-A95F-4890-A91D-66E65C194827}&quot; pptId=&quot;285&quot; transitionDuration=&quot;0&quot;/&gt;&#10;    &lt;slide duration=&quot;5000&quot; id=&quot;{1DAFD1D6-6638-4040-A404-2B5FACFCE205}&quot; pptId=&quot;307&quot; transitionDuration=&quot;0&quot;/&gt;&#10;    &lt;slide duration=&quot;5000&quot; id=&quot;{1F02C295-386C-4A89-A5E0-49CC0F7C0F68}&quot; pptId=&quot;286&quot; transitionDuration=&quot;0&quot;/&gt;&#10;    &lt;slide duration=&quot;5000&quot; id=&quot;{C7EB503D-3B5B-4FA3-98A0-CEC3016C7F59}&quot; pptId=&quot;288&quot; transitionDuration=&quot;0&quot;/&gt;&#10;    &lt;slide duration=&quot;5000&quot; id=&quot;{C44DFB26-D470-400B-99C3-970BF98FABCF}&quot; pptId=&quot;289&quot; transitionDuration=&quot;0&quot;/&gt;&#10;    &lt;slide duration=&quot;5000&quot; id=&quot;{C6FDE8D1-DC19-4A1D-9D1B-3465D32C7276}&quot; pptId=&quot;290&quot; transitionDuration=&quot;0&quot;/&gt;&#10;    &lt;slide duration=&quot;5000&quot; id=&quot;{979FEADD-4C06-4BDF-B92B-D2B6E5EB6825}&quot; pptId=&quot;292&quot; transitionDuration=&quot;0&quot;/&gt;&#10;    &lt;slide duration=&quot;5000&quot; id=&quot;{5D2B9331-8C1C-4759-B7A9-7CA243861E9C}&quot; pptId=&quot;291&quot; transitionDuration=&quot;0&quot;/&gt;&#10;    &lt;slide duration=&quot;5000&quot; id=&quot;{A8417551-076E-4168-851E-27C7EEA064B4}&quot; pptId=&quot;293&quot; transitionDuration=&quot;0&quot;/&gt;&#10;    &lt;slide duration=&quot;5000&quot; id=&quot;{F997AB04-67A3-4499-A711-88F742AB50D2}&quot; pptId=&quot;294&quot; transitionDuration=&quot;0&quot;/&gt;&#10;    &lt;slide duration=&quot;5000&quot; id=&quot;{A5DADAA0-4722-4AC7-8AC6-039106C01A64}&quot; pptId=&quot;295&quot; transitionDuration=&quot;0&quot;/&gt;&#10;    &lt;slide duration=&quot;5000&quot; id=&quot;{775CD8EE-F87A-44B2-85FE-B4B31C561637}&quot; pptId=&quot;296&quot; transitionDuration=&quot;0&quot;/&gt;&#10;    &lt;slide duration=&quot;5000&quot; id=&quot;{87F90F58-4DE7-4EC9-84F3-E5EA7CE1B902}&quot; pptId=&quot;309&quot; transitionDuration=&quot;0&quot;/&gt;&#10;    &lt;slide duration=&quot;5000&quot; id=&quot;{7F3E101F-D734-4C9D-980D-4B2071A42D61}&quot; pptId=&quot;297&quot; transitionDuration=&quot;0&quot;/&gt;&#10;    &lt;slide duration=&quot;5000&quot; id=&quot;{CCBF6D24-A158-49D4-A42E-DC11DDBE1C9E}&quot; pptId=&quot;298&quot; transitionDuration=&quot;0&quot;/&gt;&#10;    &lt;slide duration=&quot;139960&quot; id=&quot;{CFA602A6-12D1-432E-B038-E7A9E8202A09}&quot; pptId=&quot;299&quot; transitionDuration=&quot;0&quot;/&gt;&#10;    &lt;slide duration=&quot;5000&quot; id=&quot;{8E3C188E-115D-42F6-B784-0339C88D3C47}&quot; pptId=&quot;308&quot; transitionDuration=&quot;0&quot;/&gt;&#10;    &lt;slide duration=&quot;5000&quot; id=&quot;{523EB18A-C189-4E60-B560-CFE23AEEDCC6}&quot; pptId=&quot;301&quot; transitionDuration=&quot;0&quot;/&gt;&#10;    &lt;slide duration=&quot;5000&quot; id=&quot;{B0DB1909-AED0-463F-BDF1-9A43EBD14095}&quot; pptId=&quot;302&quot; transitionDuration=&quot;0&quot;/&gt;&#10;    &lt;slide duration=&quot;5000&quot; id=&quot;{F9E00F73-FC45-4DC7-B5D1-AC2ECA8F7BD1}&quot; pptId=&quot;304&quot; transitionDuration=&quot;500&quot;/&gt;&#10;    &lt;slide duration=&quot;5000&quot; id=&quot;{CC589245-BE3D-4974-8AB7-E8DD879FBEF0}&quot; pptId=&quot;306&quot; transitionDuration=&quot;0&quot;/&gt;&#10;  &lt;/slides&gt;&#10;&#10;  &lt;narration&gt;&#10;    &lt;videoTracks&gt;&#10;      &lt;videoTrack duration=&quot;128960&quot; muted=&quot;false&quot; slideId=&quot;{CFA602A6-12D1-432E-B038-E7A9E8202A09}&quot; startTime=&quot;0&quot; stepIndex=&quot;0&quot; volume=&quot;1&quot;&gt;&#10;        &lt;file modifyTime=&quot;2015-03-06T01:30:23&quot; size=&quot;83288764&quot;&gt;&#10;          &lt;path full=&quot;\\UDS\8\ebaker3\Desktop\Global Board Presentation  - N Petrie\Leadership Pack\Leadership Pack_02\video\video1.mp4&quot; relative=&quot;Leadership Pack_02\video\video1.mp4&quot; resource=&quot;video1.mp4&quot;/&gt;&#10;        &lt;/file&gt;&#10;        &lt;video height=&quot;1080&quot; width=&quot;1920&quot;/&gt;&#10;        &lt;audio channels=&quot;2&quot; sampleRate=&quot;44100&quot;/&gt;&#10;      &lt;/videoTrack&gt;&#10;      &lt;videoTrack duration=&quot;139960&quot; muted=&quot;false&quot; slideId=&quot;{6207077D-78C5-4BC9-B3E6-B215C2B52A77}&quot; startTime=&quot;0&quot; stepIndex=&quot;0&quot; volume=&quot;1&quot;&gt;&#10;        &lt;file modifyTime=&quot;2015-03-06T01:32:25&quot; size=&quot;47526755&quot;&gt;&#10;          &lt;path full=&quot;\\UDS\8\ebaker3\Desktop\Global Board Presentation  - N Petrie\Leadership Pack\Leadership Pack_02\video\video2.mp4&quot; relative=&quot;Leadership Pack_02\video\video2.mp4&quot; resource=&quot;video2.mp4&quot;/&gt;&#10;        &lt;/file&gt;&#10;        &lt;video height=&quot;720&quot; width=&quot;1280&quot;/&gt;&#10;        &lt;audio channels=&quot;2&quot; sampleRate=&quot;48000&quot;/&gt;&#10;      &lt;/videoTrack&gt;&#10;    &lt;/videoTracks&gt;&#10;  &lt;/narration&gt;&#10;&#10;&lt;/presentation&gt;&#10;"/>
  <p:tag name="GENSWF_MOVIE_ONCLICK_URL" val="http://"/>
  <p:tag name="GENSWF_MOVIE_ONCLICK_URL_TARGET" val="_self"/>
  <p:tag name="GENSWF_MOVIE_PRESENTATION_END_URL" val="http://"/>
  <p:tag name="GENSWF_MOVIE_PRESENTATION_END_URL_TARGET" val="_self"/>
  <p:tag name="FLASHSPRING_PRESENTATION_REFERENCES" val="F&#10;Leadership Pack_02.pptx&#10;\\UDS\8\ebaker3\Desktop\Global Board Presentation  - N Petrie\Leadership Pack\Leadership Pack_02\attachment\att1\Leadership Pack_02.pptx&#10;_blank&#10;|&#10;"/>
  <p:tag name="ISPRING_PLAYERS_CUSTOMIZATION" val="UEsDBBQAAgAIAEZkZkZ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BGZGZGh2OPsIwEAADIFAAAJwAAAHVuaXZlcnNhbC9mbGFzaF9wdWJsaXNoaW5nX3NldHRpbmdzLnhtbOVYzXLiOBC+8xQqb81xYvK7mRSQIsFUqAHDgrOZnChhC9BGlrySDMOc9mn2wfZJtoUCMSEhYrYmNVV7Stzur7vV6p8PVy6/pgzNiFRU8Kp3eFD2EOGxSCifVL3bqPnx3ENKY55gJjipelx46LJWqmT5iFE1HRCtQVUhMMPVRaar3lTr7ML35/P5AVWZNG8FyzXYVwexSP1MEkW4JtLPGF7AH73IiPJqpRJCFSvqiCRnBNEEQuDURIdZk2E19XyrNsLxw0SKnCfXggmJ5GRU9X4pl4+PzxsrHWuqQVPCzeFUDYRGrC9wklATD2YD+o2gKaGTKQR+eHTioTlN9LTqHZePjB3Q97ftLK3bU2Bj51rAcbh+dJASjROssX20HiUZEwl5JaqmZU7A6IasoKnJV70WWFGy4DilcQRvkMlV1WtEw37QDPpBeB0Mb/ttG6ozImpF7cAJM2i3GsEw7EbBYHgTddp7g6LgS+QE6vWDQRBGQX941eruiXA/zxMm6NRb7T0xd8HVoBXt6ymsd/aF9G66oRvmutvp1cP7vUK7ue8F/XYr/DyMut121Oo9oZaFWSjBir9ZzRWoepHLjZpdtXNvKrR4VrqKaBgnDMsJiUSTQpONMVPEQ39kZPJbjhnVC2i8MkydB0KyuspIrPumqaqeaRTvyZw1CKGBs6eWLZ+uW/bTycbpfeu+cLKXA63ATMowX7TF5N2jPz1bR390dr47/JfCrMxoQkSIpVzOoe3w30xfYeQdHp+d7Q7hFW8VrDWOpzAf9Wq8FSUrrbHgG5PNPKORYMk6rSQdkSTEKSmM/cED5U3QPPTQGEqZQcLrkmLmIarhAuI1WOUjpaleLppmUROBLVhoBHUGWxcST7GEI6qi/DF5ZrTHtYAnqCHxHLaYzYcVv6beI9xF7QbSz8wVEOmiHkis9tBEdcaclFNMnRTvyEhRTVxUr6hwUeuvxoiLcgfLByJRJARz0r8TOUvQQuSI0QeCtEDQ+XkK/00JKu5tNJYiXUqBW2ikGNQ3mlEyJ8mli6N7cJHmgDS9yYi2Hv7M6Tc0ImMhwS7BMygdkFNl7R/sZTjDSj0ZxasYP9gV2wobwZcP5oA4mWFgEvsZhyYlaaZ/hH0MZ+cCXDAmIJsFE5CZGOdQpOZ+Epos1VyO6ex7imfLSzcXuTQK100hHmsTXsQwTijPiavBGHMkOFsgHEPFKlNCMypyBRJbLNa0+q4ALRRRvgx1AlMPnMnErd3Lh0fHJ6dnv55/ujjw//nr7487QY9koMew8WbZwPVOXuiMfMZB38C9yvWccftGuoP3OSNfoFjO2Occ0Bm4xQTfQO7gg28gd7DCLWxTyNRMj6SA38X6H8nE9rat+IYFvEwKlgzqZ+QEoWldYEIuHdq9jSCngYvqMnVOJKMf/O5kEG7BaSa5uQ27Tgf+7Lj/zULuFZaxUwiwTSd2dcM+ZTQFVpK826B8h3Z+l8b6T2zbduWPaazvuqWffhb9XzJmn9YfDja+FKx/fW9+LzNvUsppCnk0PGj9ka12elKu+C+/KpXA2ubXx1rpX1BLAwQUAAIACABGZGZGxmCIeLsCAABQCgAAIQAAAHVuaXZlcnNhbC9mbGFzaF9za2luX3NldHRpbmdzLnhtbJVWUW/bIBB+36+Isvc6W7dlk2ikNs2kSt1arVXfsX2xUTBYcE6Xfz/AuIbErrOgSuG77+OOu+NSondMrD7MZiSTXKonQGSi0BbpsBnLr+ZpgyjFRSYFgsALIVVF+Xz18af7kMQxp1RyD+pczZZm0LtZus85Eu/j69KuMUEmq5qKw70s5EVKs12hZCPyydDKQw2KM7EzzMWP5Xoz6oAzjXcIVRTT5rtd50lqBVqDDenbxq5JFacp8M7Twn3O1PSu3r/9kWzPNEMnu/5k15ispgXESV4sLi+/347zhTk9rsrSrvcFCH/RUC8/2zVK5fQAKj789otdowpZN/X/9EitZGETGmveL+Kbhkuam+dno1rYNSmwF7KOJqvg0+PuGqbefw3fPbHPVUn+aPN6NBBs0VMOK1QNkKTbtTZdyteHBs37gNWWcm0IIdSTHk3Qj7TR3TEx1vP+wCsTeUDyQM94kbypYN3GGzqNDb1gvb5xsyLkvmFBhAr2HgxC7MGe+dvk9YQZgD3zibMcHgQ/nNCPLa2mq/EN9dUM0u+jj/JvzCCo2XYZ63ad1bq6t09XB7490HEqmcNK23ieWQW2biRxWBtTchIUEXTPCopMil+Wlx7cbTRJjgy+14Y7iyBDDkMN52I0YzoM2W6n27H9Ueiv1u5naGb41Zwi0qyszI+Sns+8zjwSc8w8GVbYKWnooO7EVgYaV4oxUUXVDtSzlPxcN0Ii6HOPl+3TGqOTJMgBSYZzTPwhQ8kXTZWC2piaMeiaJsZaXsmKkps/fGHwCnksGDG2SizNcYKyt54MAN8AQFVWduVvN62lajgyDnvg3hoA7sJjNyPadOhYs13jPWwxnA8eOerHgBA0pJ8TfafE8yPAB/gvJqxBQWuYbnmkqXb3it781EzuJpntvHCIub1vpOhkYz9NoAHtf5L/AFBLAwQUAAIACABGZGZGLOLmYF4EAADZEwAAJgAAAHVuaXZlcnNhbC9odG1sX3B1Ymxpc2hpbmdfc2V0dGluZ3MueG1s3VjbciI3EH33V6gmtY8L+BqvC3BhMy5TCwOBcbx+osRIgGKNNJE0sOxTviYftl+yLWRuxsZiK3Gq8mRPT5/TrVbfhvLl15SjCVWaSVEJDgulAFGRSMLEqBLcxTcfzwOkDRYEcyloJRAyQJfVg3KWDzjT4x41BlQ1AhqhLzJTCcbGZBfF4nQ6LTCdKftW8twAvy4kMi1mimoqDFXFjOMZ/DGzjOqgenCAUNmJWpLknCJGwAXBrHeY35qUB0WnNcDJ40jJXJBryaVCajSoBL+USsfH5/WFjmOqs5QKezZdBaEVmwtMCLPuYN5j3ygaUzYag9+HRycBmjJixpXguHRkeUC/uM0zZ3eHwJbnWsJphHkykFKDCTbYPTqLig6pgrBSXTUqp0C6IVvTNPSrWQqciMwETlkSwxtkQ1UJ6nG/G96E3TC6Dvt33aZz1RsRN+Jm6IXpNRv1sB+147DXv41bzb1Bcfgl9gJ1umEvjOKw279qtPdE+J9nhQlbtUZzT8x9eNVrxPtaimqtfSGd23bkh7lutzq16GEv124fOmG32Yg+9+N2uxk3OivUPDHXUrBc3MzmMmS9zNVGzi6quTOWRj5LXU0NdBOO1YjG8oZBkQ0x1zRAf2R09FuOOTMzKLwSNJ1HSrOazmhiuraoKoEtlGBF5wjBNTC2KtnS6bJkP51snL7ozK+d7GVHy9CSMixmTTl6d+9Pz5beH52d73b/JTfLE0aojLBS8z607f6b4VtreYfHZ2e7XXjFWhkbg5Mx9EezaG/rkoXWUIqNzmaf0UBysgzrEHKVQ0RrimEeIGYgwsnyrbH3YG4Yhyy22MPCUJitECdjrMBpvS5/Codt1kk1FATVFZ7CWHIndOLX1DtU+KjdQkC5DSpVPuqhwnoPTVTj3Es5xcxL8Z4ONDPUR/WKSR+17qIx+Ci3sHqkCsVSci/9e5lzgmYyR5w9UmQkglrOU/hvTNH6JEZDJdO5lGNtkOaQsWjC6JSSSx9DD2AizQFpq41T4yz8mbNvaECHUgEvxRNIHZAz7fgLexFnWOsVKV74+MENzUZUD798sAfEZIJhN9iPHMqOppn5N/gxnF1IMMG5hGiuUUBkEpxDktr7IYzM1XyO6W17jCfzS7cXOSeF62bgj+OEFwm0AyZy6kuYYIGk4DOEE8hYbVNowmSuQeKSxVHrn3LQQRETc1dHsL2CMUX8yr10eHR8cnr26/mni0Lx+19/f9wJehrvHY6tNTffr3duet7IZ1vlG7hXtzdv3L6e7tjkvJEvLE3e2OdbnTdwa7d7A7ljw3sDuWPP28LeSJXa7kHW8Lv2+Kf1YHvalot2Nr885uc70ftM+cgWI2wrPjXXvoshSqGP6jwYXmtDN/zdixDi6tVl/MxGba8Df/ac6HbEdtbGq5cLMB9HbhjDhOQshT2DvFvre4cCfZdS2b0Ru0L6h0rlp+L+3/eL/20M3NPyA3zji3v5Fbv5u9MByDd/jqse/ABQSwMEFAACAAgARmRmRm/CXvKYAQAAGwYAAB8AAAB1bml2ZXJzYWwvaHRtbF9za2luX3NldHRpbmdzLmpzjZRNT8MwDIbv+xVVuKKpMKDADbEhIe2AxG6IQ9p5XbU0iZK0rEz77zTZV5KmbPFlefXsdezK3gyi9qAMRc/Rxvw29w/3bjTQmhIVXLs66dFLrSNJijnMihJIQQF5SK2RBSYSjvr2hIScETWuafOpfaVliNjRzBJ5wEIENBnQ6oD2E0qyDom/h38PrLJ2JVmNTiulGB1mjCqgakiZKLFh0NWbOXaFHsxqEGfQBc7AMU3M6SNPjveJDpvLWMkxbaYsZ8MUZ6tcsIrO+/IvGw6i/eSrHRA/Ja8Tx44UUr0rKP3Ek0cd/SQXICXs8z5MdARhglMglm9szj+oY9wtyKPrQhbqQL/c6LBpjnPodCmOR6PHsYvR1qvTzURHl1OwVjtidKvDIQhuQHSsxnc6HJDxil/wAblgue5IB+32/IgShucFzfepYx1BTj9W2/Z171Soef4YOSPEvBFaBsa07NscF4y9Cg6u9LJOQzNPQmIo78W7qg4+RvlbRN+/IoSVwtmybJdDuxnbLmCxAjFjjLSv/z6zWL1Mg+0fUEsDBBQAAgAIAEZkZkYa2uo7qgAAAB8BAAAaAAAAdW5pdmVyc2FsL2kxOG5fcHJlc2V0cy54bWydjzEPwiAQhXd+BbldsFvTAN1M3Bx0NhVRSejRcNT684XUGGeHS+5d3vdeTvWvMfCnS+QjamjEFrhDG68e7xpOx92mBU55wOsQIjoNGIH3hinftHhIjlwmXiKQNDxynjopl2URnqZUEiiGOZdgEjaOsswYUVZSTisKK9v5v+jPDQxjnKvL7EPeoyl7UauFU7IaKnN2KDzeIshqUPLrrsrOlEtFEUr+PGbYG1BLAwQUAAIACABGZGZGlBOzImkAAABuAAAAHAAAAHVuaXZlcnNhbC9sb2NhbF9zZXR0aW5ncy54bWwNzDEOgzAMQNGdU1jeKe3WgcDGVpbSA1jERZEcG5GA4PZk+8PTb/szChy8pWDq8PV4IrDO5oMuDn/TUL8RUib1JKbsUA2h76pWbCb5cs4FJliFLt4mjiUyjxSLHHYRqOFTXv/AHpuuugFQSwMEFAACAAgAQXo1Rs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RmRmRjXb2a1oAQAA8wIAACkAAAB1bml2ZXJzYWwvc2tpbl9jdXN0b21pemF0aW9uX3NldHRpbmdzLnhtbI1S22obMRB9z1eI/IAljW4LW4OuxZCHQhPyvPWqYYmjLSuFhKKPrzatcdy6tJqnmXPmDDM6fX6ckn3OZX6avg9lmtPnWMqUHvL2CqF+Px/m5dMScyx5c6rcT2mcX3bp67zWWjWXIY3DMtoVzVuMwttDSmrlVMuYYRRJ5qlXyHluG9aB68A2zFFi+81vEj91l7iPqVxW7Tdn6J8Nu5TjUnZpjK9bOGe/h843+LgM49R4eSvYGvU4tTq2BmKES+4r1QAgkOWOOFyl7KQmyGPGMVSjKFBAhHPSiUok5dCy0ImmwnwnEJOMUVepp60baW0ctVVCR4hu07zqbA3BSIwRIQSYq1xAMBg1NjQNDWo9IDgwIKo2mihAwQYTWPXOC8uRol5gXJkxgPHpuKft3p/rVP3vdY7n/IfgxS+4iK7e2lwwV79/XpZGvo1P3w5DiejLkONu/HAd7m5urn958s2/R8Zq1LbxX339A1BLAwQUAAIACABGZGZGhouUu94hAAARRgAAFwAAAHVuaXZlcnNhbC91bml2ZXJzYWwucG5n7Xx7VFNn+i4d56gzI9pOZ1qhSor3C0LFIpVLMhUrUhVFRYSExBoRNVwEjCEhl844o20Fo6DEFklqxaKEZBeQxASS2FIBEyEKJRsISVSIETYkkhBCEpKcHXSqndWes35rzfnnLP5ghb35vu953ud7v/eSHfL5zvhY3z/6/9HHx8c3bsumXT4+v1f7+MxAzp4J31kcOSsLfnktb1fsRh9++4JB+OL36R9u/9DHp4b5p8lP/hd8/YdjW5LzfHz+fNz785r2ECLfx+ejb+M2fbgnHzui2XFmzWGy8RPUbuRtu8/f2TMN7ZFN7/odXPS0et3sLZeXfLni9xufbltSEXjydcqfX/dP+Kfxgz9+PPOLm9cz3ye2S3bIHGLqEJl7FDgK8g2O7+9oE6FsXq/rB2lyvTOPhJa5rYCJblfgtDTz3eXA5KQBNcvH59O3DTyhVsyqICemf7+rPJAQqThbGp1pCsejg6uz5sCUQ7Zb3x76qKOxqm7/jfZzW3u69gLNApxrKEn/19d8fB4uTWF8XlrhpNzrfqsH7DC4bQyPsPF38LzGPc3r4yoDIgUfnRAo7aMJ8K1v1wriIqwXatZEqg300TO4C2/DA29vTcsoOT60Eo+GxyW+7eO9c+jFnfmwuj7zY4sDUoinjhdmwheFi+Pm8SJiIprXwxfN5ytO7y0PXIh/B77o39IRw20/d7bGF7Yqx32ONjnaQjJJnUbN27KJO0naApNkR8j542cS07e0dMP7dfsDxmdahsfVQNKSDeGe003lFeqXK9urHY/mMfJtVoDhMv4JN7FxQ+0arWaZJqvLr2OtADb8vfY81mgQalGKL+EiJqkj8yWPqFgEbewBF/GmC5YYN/focvLbfQ5hnznr1pwTCOqz7yttwYPzEn82KI+n8gw/HBHqgmfddFZ71m7MkiFt9QBtpGu/EJd991OW+uA9xeusN4L7L1cYAC9BwTtjd5dz+lxOmaeA7AevAZiIkDt9lu2uTF16ZTh3CdpWougc1JEaLlzJZoRffiNe/Jy25l0vw9sWysfzXJyFGPml0hyjNLdHnEXnkOQjQkZ145+CTecKtpFPp2rXCAf6WVgph0krZzdEcYxKeXqXO/0T8haheRJIhdnzQwWuLpyryzRhYLjT8Q8IE0HNAirH/QjhvtIYxJGZakv6TAy3gVHKik5kK9wGgu0ng2gAyXdRX/P5VG3rDnAGCxrVQVd7YmK5YQ9pg1txlLDfpWp1eH3sLkQvDSWmEGJ+qlccoxA8+C+iOFZx+s1ej0s26dcTC0R5XM6LkJGhDfbce6LsjxGblLpVykBlHg3JrJP3G5Ture8QuOsq8i7WjDDdT5lG96TSMxk+o5XjHuRIHTGvd1kHaW/h0dL0UZ3HpZNZ7NTLSpS1gKXGOkUmvBrhGUXIKFlQP7hQze63w24qNK3VhG9OlXeff/Ro5eLE5hoiyi/S3P+1HbO5iHaMfH3O2nkrlWGMFjE1vIPSF8Vi9fKKMu0B1effBwqwMNviwPU67s2ZNbS/Kaw2tUFMuKwARO4YKYcw0AD0ZbMV/j+Z/Y39Rjex8UIVTLy+ZiT3u9bDluUM83JAqxcw2HXKoxkKmyG3Wt5CuN+L8uxURmP15LSD3OCCP3r39d5Yt/j71fiY5hrwSNHyBN80v/Whlw5iyK2zSRvYGhB5f1g/Og6sRhhqLH0HPBRLnyWHX4LLIyPf7rJaiJvY/eIM33AuMRkjXbyaozYVeFLAtAJytWs0SWQ8koHG7RggH1euAzWIdMbZ84YHF2UmPrB08VN9niLNrv22D6f9UMBqQcdkB8saaVllhnPQgNlFuEsDQJF4ZJWwzTUsbBtRWVL0/QpTUxkG9iB2ZsaZwg2E+XefjjPcSg+ZqGn9uo7PUphHxRmIT93j2Z7xcA6z8WRWainT1pJqOiE3WU6PrcbZ5VxoIMciClvCU/LUSKsomuWVhlCwoYoHZnqo2E6r1UBMAXLYeD7LZBHLJsXsAiwXg/KsBZxY25tQfbVxOQcYoECjJHJ4GlE3eh8V46QNiDBSaJ6PT/6GAPTMG3Nmb3VnFSc8/urkDw7UV0+kiJTNzMny1Sdb3PiThOODKU1xYZtSS0mhvE+CcSR2v3+6ecKe72L6mwkDDvskZUTVfUENKEDaCC4PCZtkHbCJlFHuo7QiUZvY6H8jt0wx+h5YIO8WbK5wsmORLKYFcviDLr2zVsonktkGmo5F2wJ7RixWeKGlzSIfyfXUYE9eaEkGtmJtGDbT0rjIVqI2galAgjHSnG+nHKCZzF9hpIdEw2aRwW25FHJtaM5glIJ5fvOpM3PWQLom+f56mSIT8Ti3xz9WxVx7yOdupsVJlGAEzIMQxU6rbmk3WWZRUsNtdTPrrQvM+YQ9BfI8NEiby+nqLm3plsXaw3DZSA4YwlGYLJRqtR71Td+J1FJd+mW0kqTJxtb1ZWlsjnyN0kEfCOMZDUgyFiqoG5DaTJlGvMYW45kzwgh4nHvs9z4+2NKW0oQ1JzdGgZ+dq8FHN/uHB3TSnadvbi52pX6c6Jeh2lknzwQNKld14BHJXkLhVr/DKqgUZ7HxXO5cu/+Z0LHhqz+JPYl0GWOeasWFXITI1OWOClHQMHNj4X1mlqgBs6gvCSmcWeWiWxpB14jySFc0Nhgdk9LliFC9W+q8a7VcEmUGZHsCBshp2xSGRUINrg4TwlFC9cb0i2B2KiPagFluEyG1DZPuiiGIUQLnlvbEFsGcv/iFLjItk393XmH5AUjAJ4Nter8N5jbMjNbivy8B1SgWc92A3gYhwTSR2z8xlwFRzqtTtUlZzp8M45eRipo1OqE1vnbyKyCaowQbcYyiA+fVT/IgG9kXtJpzjOsAncMdK33bPilm7mPEVzlFO9igvrtUOYI/crBbQUONKe/7D+e6XOQZcG7u3C3PP5fwCWIZv8c//4AEero2bTa8raQKWMua3V23i3PVk9HBwab0VIF8JA+1UsbXAeacmV8lstGnrlHpRZu5Cmc7cdzAAhgI47hT09CowVrDrlmJfba5gFVElEicxnV6QqNJ2eWfYEO9KfJQy53dLAVoQ9oufp8hmQvVgC1HJHkmMz1X41pYJgqyXYSSgGQrUS8WtW29AacrpRlf4Zc4TlrLW7tUd3urKMqETJnR5k8IzR/u7ylmgiPBCJKMzq/TjZv79TeUI2Y6f7BugTp0F8+USG9jLLFPOhyW+kOXUoAEbNMkksUDszTpA/19SvfZ262Z4DGRgugVKSvPTrtnCMYBREmaLAhhME8imQ1wGCo2sJV6EXYuXGjdVoxeGCedHcH/GIZu2jU8ozVGPrtYnXo2MNVvk9l2u2rOMtGwNGEV86KCW5PmFQycuIALOX3dtVa1s+T7FRycqTclVWujqy9ABiIG/5im4yrUI4m43Sm4WKK67xAtKzUbLji2dVk7HeuE2gcCuZXbgrNxcCGmEECBjOJDOO2OLgrdrsVIZwAOsRiwbq/2KjSeLUi7uc+0Qn7mMjS8GPbqrDp6Kgdtyv+iEA2tP+/EcBqofbR9ogVpofNTpU0rWek7yS+Opr5bQOeAgTN2I9sN4Px62Z+CzBEDDogC2RRiXSuhnl54k+KyGBaxkmx58LklwMfxkxCzIYRT8JRzJYppxVgac8vhbHri3/KwE5taw+SRTBX+YHf+Nr8PA5x9xoLYLv8qMzV0bMB0oMB5LtF3tf0DDm4Ev4uu0V27aM459TVR5mSe539/hEjWiWS09+S0atIBYkyHfmRcZYuw1bPAQOVyQKEnFCsBJ/qkDmuN4Ku+u8WCDFA37kyX/xLbuFOZZs8PUR6Jllmz6qnBjCwV3gC1EYMReTQNVCCRBXdBl6BUpCxc5A1r6u7SR4vgDZkrP1fHDHBOFCfgEQdUDd+oaNWBS3XVGFL0XiPeNwSqdTYL+mKDlVZVCwFDgTVDoE4rKRkKsAzIK/rMTsXKiD3uXjg2j/gj4GCYjNGaxBwFyKDJ+GsFiTo19bIh37HuJjtbOm6lwoujEF6dLD+Ffn0wo1W3nX21cIXIcyt7thggNrQUHidckneXyELWOGX99Z75jxwfAE0UuogeQApBGCxcDMk3wh5mEwYrAfsHyjSP8McOyjA1WLaDZUstiia77QEjqPXk5CwWNABq4BTBsUeA/fy/r0YAhosKC0b1nkC2zJ4fraRmOq8Tk40FHn+VLU1zSIiTsnFYIbWR7fR/oMpTGmxgGLM+IFvyBBI9CbtrQzLPm+eLTESciKo5Ec1UwCVA0mJjWcrzGk7/r/Zwvdni917oLVgGqusz7PCMvcGK72qC1S3lhUS/D1VphPeThWiWfpzcSCQbGbKsgxXJthIIMEzCEQ2DPFOT6WHrw9pbCIflBpDwHcNF5oG295UhLP0JCImX6QpT7fm+fA3EIKNsN6RAjo4Wa0s/zJDClMoxDBmccR+mkY/aCzae+nxfUzNU+v0i/FY3vdYYGTyrkB92CS5M8PLMdezjzHLoYOPdNL+k0Irq0TQNfUrTQhRkldMMUpXrjjvlSf0+jpJQ7EzG7xc3mvrW22QspV6QKoo3Qh1igEoj91kxuT3uW3ap3kxFyp6csLtWNe3Fcq1EDLJF0pfEFzLxkB2TwrtCiJa5wraRy+EgrvXvNROM6dF75QQ2EKgn9MnC7bQAApFMhoOcWWGwLEsqDyznFmZiwPSpzmDbeAQvIQOBDECfOlv4hvNS3cHrrROjl0K/rlabmlrXlL7xlIhtOH3htRWmVgrf7I+bW0y+F7Yv+lqUjvXeTn39Bt/y7JRfluvloVVRxG55Q52Kqec5P4NLVZPpMmWbs+FSlsSwQG12PHGWgJYa07OCbX5bQVsQs057ZzwCn2xcFwOVYbElLWfvCLFTDUd4q7f1edaIrZyTQeiuov/TWGsNvm49eyt1cyWhsWzljBaxDB3S/1Oe5ORqWxn4MFDHAtc0PXWs7SDQEOt28RA26psKjnUymXpkqo86cXKqiVFCRMWt4pzVpkNVKahlYr5Q8bR0NFOyOrgf7k8xJMnqpzUmeQrTEoFqXnGD/3OTRdaEVvBGMxixnf7tqrQGKl1CWBmD3lw/pMlqwLAD1/RjshpmihUqa150HMh7ZZq5vV7xYTU8yTP8LqhDoz7+MifDteKxPjMSSj0mciGNkruof6zQHH3ZrIWJTQszAAsqsjUSDP0xbZNCFnlC9xmJ49Talw0OvuwJwRVNe0/Vhx1Pm9/QjCpm4CpJTZKbnhkVx1e/Muao5M22SHkFC/0/7UqXDF55uUzx2H240MdnwHl8/2WhlgL9NQ4OI/F7fh7g7Z+nln/2t//rr1DIg7/GWara/3HtZxo33BslW75KIr4VBMtg7xPKXCOR8H2fh1Y/9dTrx1NzfY4tnRrvc+vPU4x9MJ97yfr48H/00vDxSTrgpejz6eopKX1uX5z/f5p+lTbx6DQJ5XjANNIdnRxt3K72f1z+w4Z3qtb1T613e5/O3k4yIu0DJTs8X6yJk61Jj2n/bGj46fNeH1qOst+tZPBKK3Qh6ZuIJ17ouzSusqru6nOtguIiEssXPpcXH9dx4+e5W4vjE9Njn4u3r/h4VUTkCyWKK3Z39Tx47gmlS8qr2s8+34+aJYN7piH+axCDbU/7mShpgU1DMkkn7oRIzXYlw230vr+0khwP2fWiJxugtD0vx48rDlvH1dmsGeAaRd76W5LCl+tq6KZGS/yGQ5I/mPusT5JemdNwB+FHux5lqxzTFphojkjNxpeUs2RHf6SURAnmZO4QlbOBlwYLdfp867fkbYTDBcMjY40vrRe7xh8dZXn6DbMQ1GeD9e5jtLEHsQB7q3VB/5WRGDU+q9IA/CxPx4hw3s4GNJdydvRc8GnBaW08Z/ur4Io3jorqqwzzK6uujAQKO9OTftbsmhrw/+axqoqNP64Jv/mvrMpXqOHCNt3hJUa33AKyDv9JE/8Laz77wouWQPTv3Sjc/SurYcbPXVlzPPJVe6oCV2XxhjY0a2NOC+6PvKo299T1W1563JY5mVfUN14xK8k3IYeQqFzbgf+tOTv8fp1BP/Sr4ycifpWUdO6v2gfE/A+Wnu91DLv9zV9d6Tw79NbgiZd+e9yZGLOnL6Urr7ALPyv8V6fU2C59v/03xL3/G3/ZE33wWOevkrMR/ft+1fTNSeG/wWy3zTdLXP6q63e9/lfhXtgDAxNPlv3CVXT62fWNTmMDB9s/T1dgkiQhW/IPs/5zEPJvks8DOpH/ATfS1FX2tIb3HxaZRoQ6t+Q1aPt5g/vCf2pHc0Fw/1Md/iG7QTv5KkEEY3JU87b02b9y74nTyO1kI8XC/Xne2KELD4a24hy7NhzVfBOVFKNW3Pj/OUzywXmMiaaGeciJh7Zt3gBIt9Y/AauIZMpT6y88AYvzOEATnOd5Osu/QqiPjFeZSMdYijCRbQmTbxmfipUaks41tk6GDjCcwU0+5uoMYaLsnQpDniiL+5IWSCjKLPC7Ehqa9pn4Dn9DhsTSHknKlrnGKxGuLL8FU44hM2l7DmU0tL20MhU4mrHVJPO4uUqDJtOe0FkYb8fwZdpHF3GW0WKIF7pNvx6qVVw5KgsyBalDcLb6YGU/35zDBsXxQ+zYgOW4JvFwLabUqc4uyeU4u/PJMieNDx69CCzFdYqpvie4LsIZK2VI/KrJfgVVNWtmJCA5gSvMwUBrpDY0mHd+iIBz9nKd+1jAgyDTW84OlnRsCC5DRcTkU9eplxW5zkkkmKqnL7bBjZA57BbPUIZbl1IOU4hEGEDX2nEzJk8taexfYxPJ8dUJQUq4B4o+FIzT56j0Ig5GQN8TpiREt2CkUjd1oTjrlZ1KmskJw46E+vAQwL3WC9CwaVieXx+M4722Uu8gPPvYTjUu5yhoppi9xnAQh1dRkFxMOFMo13M7La16v0ZxaNCT9VzrAhtAYtCdEyy4eDXcxHJd5j5GVolTMpmyiw3pDWOOXwhACZ2bNtyjtxCC0DM6tOLtfOHBMblhF73t9gUSOS1D3AgUxjsz8zSTX+Xa/QW7kDJj+IhSH6jEa0w0Xk6mpCFISWI03mR3+s8MQXMUeL3NabkLirNw0Zwhaxf0Smak8HKuc/1PmnO0awXMj89fOVq/GeZvWqBwVTvFjakDtRcUoGk33NYBLtFldktMs+Cmp/twVh1j4ZHoSuvk1Oo8kipVvjM9wzn8ShyQhE5ePsU+Okf+9fENW/Sxyxdf7dB/feH8SlMu2jRHzdi0Th+7FoxU5NpjWgRGcsXps5nkYatRMEnpocST3+7TW3C43fK8HsaSMP168lx72Emtnlm/V/jgF+SjiRmKkXGE5B7gfPeiQhV5Zxf9Zl4R1u+2OYfPCl2vd0D9RBS3z5ibofhAuLnayY6lPO0uVTE5RmVBvS69uba1PzaLpdiNbLf0zKovLITsBmSuXQzMIToJV6FXihRK2tPe09VVc/Z1EUNfTzv4xZwtzsh7uWWNaEKqlBnnVxH6N54iVxJWei1K5c4xkhC3Qw/qIyANQWNpHRlnNuQyRDoFSXPNtSEV6VGA74HoGZiB2r5DF1vuWu6l2Xu5OTsA3HRROQ3xmxBQJco1WMko/48Wx/roNELrGkqSOcaAruIxde76gcLr/0Z5ILVJTBrXcDrKOQaAxcdtQ9tae3aW+y3/b7ZuvzF9/815qMlnxli4p9PsYDg6I+PkyefWBabHEA9dfmFRJNzTaZZzqOZBXM3SQaE+o9Uv4WfbXQNwTzdlk1P/0qL/4tZQPvY+Vl3N0tjsY00I97NwlsFW4H0Gmx3MpU6OtsjynHKtPk0kqah8GXGir3lb7os2uInoVE56VAablmbTNMBJ2CITZdh7Qen4YJjR6O1j3Fp9w5xD3uytUJR2OU0yHFKrv7188NFLOjuO+O7zqx8nFfGUQOhNHpQWhFbNFzSLJ8XBzh/gQmmoduopM0exsxRnsc/JgywNFyB9hIhptYcNSFzjaoC/eHD0lfVW9nfVymIyacFpEylXU7SZAhbTYi88wOLlBJkOqRXHSpXAJ7yjqemMeHKASHlu7ObP+lVXXviQUJRmJ7o+e+KgppiOcmfW38wqYwCZpvcF+oXZkO4AWtVvsIniB+jmBeYNccDLNsV6QfV1vfaKQBsmQHJUH5zQRcqN73TF49FpDCHami3Q9ysSdnQ0vaz12B3+Nd78fS1JhmtSOybzijI1keq9dtKAmZqrsc4Vz8lyAxUdnS+PC3tXM3cLpDuEvqpyTPrrqs6vRgAkTir2hL96nFSTKnDH/oklTD35UO+JTuxoenXeKe4+XuCw2UL4VBF5b9ycg8RJoBFis2CS+UZuucJjeeqvNmffiqNQfz6nqt3yY38t8LsVjOIwlmdKTq5hpW9BgwoDlxE78r5Ak+764Igtn4XKWjX4yavSL947nDZcheQg3mwzjH8ShNDZTJV6zRHRZO5nCuanfCdQDRlAaiMKq41L8i0oDtg7HSinIaYhpiGmIaYhpiGmIaYhpiGmIaYhpiGmIaYhpiGmIaYhpiGmIaYhpiGmIaYhpiFePKriuMcqOW5iSjFddvmNl49tTiPo+TYuzjXUKdu7tSNb0XNu3Tf/Rtns1NqkJFsdxzXcKcNu7dBwX30U+f/oQ60+mLsGutvC0XnH+gDK/87TVXNFzUgLyj2qCZfZ2xoAupVLwrnNLJN7WOkefjJA1tv15Cf2vbhZ3sVjhtFb6mMaV5on+73/nIioZw2IRW1iGlGX/UWUx9B3JiBa4Ho4C3XLeUY2ccZ8V1sVpYsyDUFeZk+pHqdO1hP+juTs8FJ7bxVAZkGNR9D3YwYKHOcATw08ldb/jm4F5yFPYeFL2Vudu2hFnnNsx9wGNDkAXuC9ZG1jXpGMpauS2ctkK2XGVP5uzfjSVtt4b/Z9ylj3+LfBX5K1XWBdgZE0opcizL6NFw1e5BJ926qpz+uRIFaFo5fUlYktpjIBe3NFLDOzq4Syew9OaazLB7Ux2k9Iq5VeOZcpdpxOZFTSj1QBtCTNk2t3bWJHL+eHbgG5nVSyhlw4VEMSmqPggfurJtHYLl0l7pshSJcoJB+pLcFAuux1gswqddRpeFhXJjvG2u2ln0qveLbUE5nJqgL3w2sulTNL9uI8eD/1+udjGobW26w2hsemtyK+oWTAUy4Zl3rmvbaqi/AdN8uyy9WPcuPt/lGnajJ3a5506FwanYbmVOukzqdXmeyo44lMCTdrtzUiBr2H6d3jEonH7dTrruBqh4jdMLW7Uisv+yLQFOP6vlmgCKD0QNel7FRimT7EYw4xuSGZG+pMH/M4WQw7yyxe3oU3Vakx4z+1aBOnltvt3diJbe6FVvRuyVsw2ZBk95wB5UZrStQ/vYyWmRd5nsaiHGM9fRIHzdouYDgqGRRiMlLnakmOHueL29JQzh4l1vfTLiKi6rl9qzyHkqw2w+nWsgPB+sp+lR5nlyfRDbUZsxkukOEqYAh1QJ1C9Z3xqiNO2JcUrABYrPI9wB14sTj2VmmzKw/a8ARqbbFHmHOWsgxWhckGrs2V2akClms9i21OCQIsJuGUwouaelfpqociziNCNE6mZ4KZ+zo3oIBEdu3TI5P8+rDpOUCA94Qsk8u6El0a+xUjwTfej25cXfDDIL12+4A547XB3Hn7UEXCU9Ut17FMWLiSLmR+2u4elNC0hqU3Z6w6okOFNl6zUo4T32mPibK+8IKDaalpT6v4dX2gPlxIGdbQNUt5egoj3s4cvHES/dw12kgyp8ZsamOeV/n8xa9nXMmrydTNDi3kcSrQi5N7TYYOypvtbn5N3/q0xd2Ac2cXoZablVcrB4VIkq5bEAxUqwegdndNc7MiIUci1RBsf7HXJUiWLcSrvxW3UYQp7mPHr6pS9ibZnxjmbapfkcSUNDTSMdKP3oeyAhazHf0VXXjY7W+/D07ImN8qrqRL1EEyoFkwIWQ4hUkc3Iw9QzOvWrMA2j50k1Z/4tm/CQilTyoLM2uwLUSXAnyPTchQcIqGwgbnewXfa2/CpUqHUdovxWEiyjCs18fuGQVD9996AdWl+xJByHzNj3ag6DC5ZFuwruXrwo9yyOVEVKLz9k2tr3D938M2R4M7pInCDXH2FEuf2apv22IrymSlzj1E2L/NGak/oQwTfGT9Cg7qZUPruUfDNHqzdZ6NVwV9NHWa5iVKSozIV+AgqQpllDV/HXbhWuFO++dil8kMWfyKTjgbVKotLFye+rijEoh4bluxuREEywGLtCbTE9Fv9t3hZDKfmF21d7rHPZjx+wpsrNU6XKWuDpY9sCUzHu4mkvd4z5/ldfu81YyJYN3ICV2DrqoFDrKfHpFO6kNYjGx64U1ZXabvxwr/k6oysurZcVF4Ref+m9rBi777XbMH9Z4ay9oq8CAcG5bwALzr/f3IeKg+GWEScoc9Pyb1eiTiNIkUDFCb069Stkc0C7YTy6xFMlPmFywVOtxCeMEgr9a98xrtmAKwT5gdCdHe6L/NAngcgF5XhlhMjFHqu98ixNyalJ1HHnyvVxdou9/2GPnCZhVYI1u3JvpQBtpT0oohIfxCdPvGMHi0O2MPENfSLbiRVefhoGyed1c5PUuupCSzpgJcwAEG336SxQQRT4Ycz+Xe5P1uBoUsErVn6BT7aAYa9buvVD4XzSR7H3iN2LDPdHjrPNeRRuceoMV7lHs5FumXmLOZTvDWwW0KqARcpGL28gGneXu8cq1Ar9xkpVye8qkDuDOmd/rMpw/5ou31ztg/cOHgJCRfpx1Tc/no56aOwZlp4q7n5N9bWzuLsH7M3PJJCc1Dbb5KpY/42l20cXUaNYWDi/lpd+JzcDaoh84jlrcZwIaOXLvDP1gfQd5udirC3+c5exjHT0ikQGRUsL3uHOrNLijnQIZ6j/BzapPqXGkt+8k70mrOQmw5PV485eAtrXniajH2+Znuen6mlSGp1hTYURqP6xwqoRx8HOjej1cjNk55T1Dy56Byly5ppsi6tzX+udMSN8zhV0F7n4dwmqVMF+SZ6ypOBJpgslvHi7KpV6kLA+RTe6FAz7ao7rhaPt6NbFf/BeEQtD3fj8fSK2sSwefx7NsCQzlJLouV7XmRRvQepOMnBCJ16tAor0wRN+x8Lp7tJGLyYb3bJQjfbvX3kt6j87htCvDhWni08jGqImozTPJFOk50t/GHTJ0hCVYrnCkaN5lkHrrdiiqtySzh3OVlkbbPs4t0L8b2pI/aLOidtBFv3mgLIxXDmTd7SL0CYY7nG+hlh42RzIToceNe9qwpGl0AvX6ywbr1PONqtUNMEsUT1axFuv4hiF41NbHKef9foagy5wJPoB6JsOTJXiTjWpbbJIw+GEK+a3pWcDZ8STQlo+BNzznycu83ejzbQ+6Ub13QFyBmNf70/VpcZ15j4OADPDoKbOCzT5JyvaUCAG3v3RjwuKbg7hjgWct+f6qm8pH9Vq1FNb4tm/iIPDXo2bGeHqRNgXPXNr7uvc6/NZzBcVoBRip2tvc6CnNCoNS4ZI0NUwUYO9iZQgkTXPPYOZ6VwNSIvpCG3qFwPNoBm0+03V3OuRDu/Q4TH/rqyJTxm7oTJBvjtb8sPh0RRbFN0Yn7KH4Tf+P+f/xvUEsDBBQAAgAIAEZkZkZLmT7tTQAAAGoAAAAbAAAAdW5pdmVyc2FsL3VuaXZlcnNhbC5wbmcueG1ss7GvyM1RKEstKs7Mz7NVMtQzULK34+WyKShKLctMLVeoAIoZ6RlAgJJCpa2SGRK3PDOlJMNWydLEECGWkZqZnlFiq2RuYAYX1AcaCQBQSwECAAAUAAIACABGZGZGWn+5mToEAADhDgAAHQAAAAAAAAABAAAAAAAAAAAAdW5pdmVyc2FsL2NvbW1vbl9tZXNzYWdlcy5sbmdQSwECAAAUAAIACABGZGZGh2OPsIwEAADIFAAAJwAAAAAAAAABAAAAAAB1BAAAdW5pdmVyc2FsL2ZsYXNoX3B1Ymxpc2hpbmdfc2V0dGluZ3MueG1sUEsBAgAAFAACAAgARmRmRsZgiHi7AgAAUAoAACEAAAAAAAAAAQAAAAAARgkAAHVuaXZlcnNhbC9mbGFzaF9za2luX3NldHRpbmdzLnhtbFBLAQIAABQAAgAIAEZkZkYs4uZgXgQAANkTAAAmAAAAAAAAAAEAAAAAAEAMAAB1bml2ZXJzYWwvaHRtbF9wdWJsaXNoaW5nX3NldHRpbmdzLnhtbFBLAQIAABQAAgAIAEZkZkZvwl7ymAEAABsGAAAfAAAAAAAAAAEAAAAAAOIQAAB1bml2ZXJzYWwvaHRtbF9za2luX3NldHRpbmdzLmpzUEsBAgAAFAACAAgARmRmRhra6juqAAAAHwEAABoAAAAAAAAAAQAAAAAAtxIAAHVuaXZlcnNhbC9pMThuX3ByZXNldHMueG1sUEsBAgAAFAACAAgARmRmRpQTsyJpAAAAbgAAABwAAAAAAAAAAQAAAAAAmRMAAHVuaXZlcnNhbC9sb2NhbF9zZXR0aW5ncy54bWxQSwECAAAUAAIACABBejVGzoIJN+wCAACICAAAFAAAAAAAAAABAAAAAAA8FAAAdW5pdmVyc2FsL3BsYXllci54bWxQSwECAAAUAAIACABGZGZGNdvZrWgBAADzAgAAKQAAAAAAAAABAAAAAABaFwAAdW5pdmVyc2FsL3NraW5fY3VzdG9taXphdGlvbl9zZXR0aW5ncy54bWxQSwECAAAUAAIACABGZGZGhouUu94hAAARRgAAFwAAAAAAAAAAAAAAAAAJGQAAdW5pdmVyc2FsL3VuaXZlcnNhbC5wbmdQSwECAAAUAAIACABGZGZGS5k+7U0AAABqAAAAGwAAAAAAAAABAAAAAAAcOwAAdW5pdmVyc2FsL3VuaXZlcnNhbC5wbmcueG1sUEsFBgAAAAALAAsASQMAAKI7AAAAAA=="/>
  <p:tag name="ISPRING_ULTRA_SCORM_COURSE_ID" val="013C15C2-F5D6-4FAE-AFBA-33CD235F6921"/>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Leadership Pack_02"/>
  <p:tag name="ISPRING_RESOURCE_PATHS_HASH_PRESENTER" val="2b8c6cf853aa53c67ce71596605a20cd4e8dd1"/>
</p:tagLst>
</file>

<file path=ppt/theme/theme1.xml><?xml version="1.0" encoding="utf-8"?>
<a:theme xmlns:a="http://schemas.openxmlformats.org/drawingml/2006/main" name="KPMG">
  <a:themeElements>
    <a:clrScheme name="KPMG">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oPub돋움체">
      <a:majorFont>
        <a:latin typeface="KoPub돋움체 Bold"/>
        <a:ea typeface="KoPub돋움체 Bold"/>
        <a:cs typeface=""/>
      </a:majorFont>
      <a:minorFont>
        <a:latin typeface="KoPub돋움체 Medium"/>
        <a:ea typeface="KoPub돋움체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l">
          <a:defRPr sz="1000" dirty="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000" dirty="0" err="1" smtClean="0">
            <a:ln>
              <a:solidFill>
                <a:schemeClr val="tx2">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Univers for KPMG"/>
          </a:defRPr>
        </a:defPPr>
      </a:lstStyle>
    </a:txDef>
  </a:objectDefaults>
  <a:extraClrSchemeLst/>
  <a:extLst>
    <a:ext uri="{05A4C25C-085E-4340-85A3-A5531E510DB2}">
      <thm15:themeFamily xmlns:thm15="http://schemas.microsoft.com/office/thememl/2012/main" name="프레젠테이션1" id="{489089EA-8B65-4A51-ACF6-BE599E39239C}" vid="{5491D400-7931-423F-A9E4-A85D232916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20230905_GTL_2023년 상반기 글로벌 핀테크 투자 동향</Korean_x0020_Title>
    <Global_x0020_Country_metalogix xmlns="1c657212-07cd-4eb2-8173-68663959c5b7" xsi:nil="true"/>
    <Economy xmlns="1c657212-07cd-4eb2-8173-68663959c5b7" xsi:nil="true"/>
    <Publication_x0020_Date_metalogix xmlns="1c657212-07cd-4eb2-8173-68663959c5b7">2023-09-04T15:00:00+00:00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Financial Services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D7A70-E524-458A-AF01-08531447576B}">
  <ds:schemaRefs>
    <ds:schemaRef ds:uri="4243d5be-521d-4052-81ca-f0f31ea6f2da"/>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e2073511-092b-453c-86c4-757771ac7067"/>
    <ds:schemaRef ds:uri="http://www.w3.org/XML/1998/namespace"/>
    <ds:schemaRef ds:uri="a6565e09-5864-4678-8d5f-23ac74c58b18"/>
    <ds:schemaRef ds:uri="http://purl.org/dc/terms/"/>
    <ds:schemaRef ds:uri="http://purl.org/dc/elements/1.1/"/>
  </ds:schemaRefs>
</ds:datastoreItem>
</file>

<file path=customXml/itemProps2.xml><?xml version="1.0" encoding="utf-8"?>
<ds:datastoreItem xmlns:ds="http://schemas.openxmlformats.org/officeDocument/2006/customXml" ds:itemID="{442430B1-B197-46DA-885B-D6DD7FC33349}">
  <ds:schemaRefs>
    <ds:schemaRef ds:uri="http://schemas.microsoft.com/sharepoint/v3/contenttype/forms"/>
  </ds:schemaRefs>
</ds:datastoreItem>
</file>

<file path=customXml/itemProps3.xml><?xml version="1.0" encoding="utf-8"?>
<ds:datastoreItem xmlns:ds="http://schemas.openxmlformats.org/officeDocument/2006/customXml" ds:itemID="{7A3E5F50-2BAB-454F-89E0-D533B6338A4D}"/>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
  <TotalTime>22892</TotalTime>
  <Words>6396</Words>
  <Application>Microsoft Office PowerPoint</Application>
  <PresentationFormat>A4 용지(210x297mm)</PresentationFormat>
  <Paragraphs>586</Paragraphs>
  <Slides>25</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25</vt:i4>
      </vt:variant>
    </vt:vector>
  </HeadingPairs>
  <TitlesOfParts>
    <vt:vector size="34" baseType="lpstr">
      <vt:lpstr>KoPub돋움체 Bold</vt:lpstr>
      <vt:lpstr>KoPub돋움체 Medium</vt:lpstr>
      <vt:lpstr>Arial</vt:lpstr>
      <vt:lpstr>Calibri</vt:lpstr>
      <vt:lpstr>KPMG Bold</vt:lpstr>
      <vt:lpstr>KPMG Extralight</vt:lpstr>
      <vt:lpstr>Univers for KPMG</vt:lpstr>
      <vt:lpstr>Univers for KPMG Light</vt:lpstr>
      <vt:lpstr>KPMG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20230905_GTL_2023년 상반기 글로벌 핀테크 투자 동향</dc:title>
  <dc:subject/>
  <dc:creator>삼정KPMG 경제연구원</dc:creator>
  <cp:keywords/>
  <dc:description/>
  <cp:lastModifiedBy>Choi, Yeon-Kyung (KR/ERI)</cp:lastModifiedBy>
  <cp:revision>6240</cp:revision>
  <cp:lastPrinted>2022-06-13T06:17:56Z</cp:lastPrinted>
  <dcterms:created xsi:type="dcterms:W3CDTF">2015-03-05T08:26:34Z</dcterms:created>
  <dcterms:modified xsi:type="dcterms:W3CDTF">2023-09-04T02:43:58Z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