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4" r:id="rId5"/>
    <p:sldMasterId id="2147483668" r:id="rId6"/>
  </p:sldMasterIdLst>
  <p:notesMasterIdLst>
    <p:notesMasterId r:id="rId18"/>
  </p:notesMasterIdLst>
  <p:handoutMasterIdLst>
    <p:handoutMasterId r:id="rId19"/>
  </p:handoutMasterIdLst>
  <p:sldIdLst>
    <p:sldId id="266" r:id="rId7"/>
    <p:sldId id="256" r:id="rId8"/>
    <p:sldId id="257" r:id="rId9"/>
    <p:sldId id="267" r:id="rId10"/>
    <p:sldId id="268" r:id="rId11"/>
    <p:sldId id="269" r:id="rId12"/>
    <p:sldId id="270" r:id="rId13"/>
    <p:sldId id="271" r:id="rId14"/>
    <p:sldId id="272" r:id="rId15"/>
    <p:sldId id="273" r:id="rId16"/>
    <p:sldId id="265" r:id="rId17"/>
  </p:sldIdLst>
  <p:sldSz cx="6858000" cy="12192000"/>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0" userDrawn="1">
          <p15:clr>
            <a:srgbClr val="A4A3A4"/>
          </p15:clr>
        </p15:guide>
        <p15:guide id="6" pos="3793" userDrawn="1">
          <p15:clr>
            <a:srgbClr val="A4A3A4"/>
          </p15:clr>
        </p15:guide>
        <p15:guide id="7" pos="527" userDrawn="1">
          <p15:clr>
            <a:srgbClr val="A4A3A4"/>
          </p15:clr>
        </p15:guide>
        <p15:guide id="10" orient="horz" pos="2003" userDrawn="1">
          <p15:clr>
            <a:srgbClr val="A4A3A4"/>
          </p15:clr>
        </p15:guide>
        <p15:guide id="13" pos="3664" userDrawn="1">
          <p15:clr>
            <a:srgbClr val="A4A3A4"/>
          </p15:clr>
        </p15:guide>
        <p15:guide id="14" orient="horz" pos="19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419A"/>
    <a:srgbClr val="24388B"/>
    <a:srgbClr val="C9E3FB"/>
    <a:srgbClr val="622EE7"/>
    <a:srgbClr val="AB99FD"/>
    <a:srgbClr val="78C8AC"/>
    <a:srgbClr val="3B50DF"/>
    <a:srgbClr val="6FB6F4"/>
    <a:srgbClr val="70B6F4"/>
    <a:srgbClr val="D89C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4639" autoAdjust="0"/>
  </p:normalViewPr>
  <p:slideViewPr>
    <p:cSldViewPr snapToGrid="0" showGuides="1">
      <p:cViewPr varScale="1">
        <p:scale>
          <a:sx n="63" d="100"/>
          <a:sy n="63" d="100"/>
        </p:scale>
        <p:origin x="2256" y="72"/>
      </p:cViewPr>
      <p:guideLst>
        <p:guide pos="640"/>
        <p:guide pos="3793"/>
        <p:guide pos="527"/>
        <p:guide orient="horz" pos="2003"/>
        <p:guide pos="3664"/>
        <p:guide orient="horz" pos="190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297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75C1B7F-4101-39BE-AD88-6E4F2D51418F}"/>
              </a:ext>
            </a:extLst>
          </p:cNvPr>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a:extLst>
              <a:ext uri="{FF2B5EF4-FFF2-40B4-BE49-F238E27FC236}">
                <a16:creationId xmlns:a16="http://schemas.microsoft.com/office/drawing/2014/main" id="{FE344535-C37C-F445-533A-F8F23A01432F}"/>
              </a:ext>
            </a:extLst>
          </p:cNvPr>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1B6E0B4B-0667-46CF-894A-CCAFAB70FD7A}" type="datetimeFigureOut">
              <a:rPr lang="ko-KR" altLang="en-US" smtClean="0"/>
              <a:t>2023-12-14</a:t>
            </a:fld>
            <a:endParaRPr lang="ko-KR" altLang="en-US" dirty="0"/>
          </a:p>
        </p:txBody>
      </p:sp>
      <p:sp>
        <p:nvSpPr>
          <p:cNvPr id="4" name="바닥글 개체 틀 3">
            <a:extLst>
              <a:ext uri="{FF2B5EF4-FFF2-40B4-BE49-F238E27FC236}">
                <a16:creationId xmlns:a16="http://schemas.microsoft.com/office/drawing/2014/main" id="{FD575F2B-87FF-25D4-2091-8719FB242B1B}"/>
              </a:ext>
            </a:extLst>
          </p:cNvPr>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a:extLst>
              <a:ext uri="{FF2B5EF4-FFF2-40B4-BE49-F238E27FC236}">
                <a16:creationId xmlns:a16="http://schemas.microsoft.com/office/drawing/2014/main" id="{65C88BA2-F13A-3FAB-2B51-F98A1B208148}"/>
              </a:ext>
            </a:extLst>
          </p:cNvPr>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2E528CF2-9DC8-42B8-924B-826C9E22930D}" type="slidenum">
              <a:rPr lang="ko-KR" altLang="en-US" smtClean="0"/>
              <a:t>‹#›</a:t>
            </a:fld>
            <a:endParaRPr lang="ko-KR" altLang="en-US" dirty="0"/>
          </a:p>
        </p:txBody>
      </p:sp>
    </p:spTree>
    <p:extLst>
      <p:ext uri="{BB962C8B-B14F-4D97-AF65-F5344CB8AC3E}">
        <p14:creationId xmlns:p14="http://schemas.microsoft.com/office/powerpoint/2010/main" val="3225776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123F85BF-36BC-47F0-AC3B-E467AE723BB6}" type="datetimeFigureOut">
              <a:rPr lang="ko-KR" altLang="en-US" smtClean="0"/>
              <a:t>2023-12-14</a:t>
            </a:fld>
            <a:endParaRPr lang="ko-KR" altLang="en-US" dirty="0"/>
          </a:p>
        </p:txBody>
      </p:sp>
      <p:sp>
        <p:nvSpPr>
          <p:cNvPr id="4" name="슬라이드 이미지 개체 틀 3"/>
          <p:cNvSpPr>
            <a:spLocks noGrp="1" noRot="1" noChangeAspect="1"/>
          </p:cNvSpPr>
          <p:nvPr>
            <p:ph type="sldImg" idx="2"/>
          </p:nvPr>
        </p:nvSpPr>
        <p:spPr>
          <a:xfrm>
            <a:off x="2393950" y="1241425"/>
            <a:ext cx="1881188" cy="3349625"/>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919EDC9E-1800-4643-B5BF-95E09E97A770}" type="slidenum">
              <a:rPr lang="ko-KR" altLang="en-US" smtClean="0"/>
              <a:t>‹#›</a:t>
            </a:fld>
            <a:endParaRPr lang="ko-KR" altLang="en-US" dirty="0"/>
          </a:p>
        </p:txBody>
      </p:sp>
    </p:spTree>
    <p:extLst>
      <p:ext uri="{BB962C8B-B14F-4D97-AF65-F5344CB8AC3E}">
        <p14:creationId xmlns:p14="http://schemas.microsoft.com/office/powerpoint/2010/main" val="42860495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19EDC9E-1800-4643-B5BF-95E09E97A770}" type="slidenum">
              <a:rPr lang="ko-KR" altLang="en-US" smtClean="0"/>
              <a:t>1</a:t>
            </a:fld>
            <a:endParaRPr lang="ko-KR" altLang="en-US" dirty="0"/>
          </a:p>
        </p:txBody>
      </p:sp>
    </p:spTree>
    <p:extLst>
      <p:ext uri="{BB962C8B-B14F-4D97-AF65-F5344CB8AC3E}">
        <p14:creationId xmlns:p14="http://schemas.microsoft.com/office/powerpoint/2010/main" val="135546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97FBE9-D5FC-A64C-7929-A0283BFFE4BB}"/>
              </a:ext>
            </a:extLst>
          </p:cNvPr>
          <p:cNvSpPr txBox="1">
            <a:spLocks/>
          </p:cNvSpPr>
          <p:nvPr userDrawn="1"/>
        </p:nvSpPr>
        <p:spPr>
          <a:xfrm>
            <a:off x="643942" y="480871"/>
            <a:ext cx="5483904" cy="511136"/>
          </a:xfrm>
          <a:prstGeom prst="rect">
            <a:avLst/>
          </a:prstGeom>
        </p:spPr>
        <p:txBody>
          <a:bodyPr anchor="t">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pPr marL="0" algn="l" defTabSz="457200" rtl="0" eaLnBrk="1" latinLnBrk="0" hangingPunct="1"/>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TMT(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기술</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미디어</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통신</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산업의 미국 </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 </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트렌드 </a:t>
            </a:r>
            <a:r>
              <a:rPr lang="ko-KR" alt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endParaRPr 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Tree>
    <p:extLst>
      <p:ext uri="{BB962C8B-B14F-4D97-AF65-F5344CB8AC3E}">
        <p14:creationId xmlns:p14="http://schemas.microsoft.com/office/powerpoint/2010/main" val="30839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DE54DA1-1E1E-27A0-C49F-BB2FC4D7209E}"/>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sp>
        <p:nvSpPr>
          <p:cNvPr id="2" name="Footer Placeholder 4">
            <a:extLst>
              <a:ext uri="{FF2B5EF4-FFF2-40B4-BE49-F238E27FC236}">
                <a16:creationId xmlns:a16="http://schemas.microsoft.com/office/drawing/2014/main" id="{676E441E-B7D0-9930-CD9A-F2821A46D3F8}"/>
              </a:ext>
            </a:extLst>
          </p:cNvPr>
          <p:cNvSpPr>
            <a:spLocks noGrp="1"/>
          </p:cNvSpPr>
          <p:nvPr>
            <p:ph type="ftr" sz="quarter" idx="3"/>
          </p:nvPr>
        </p:nvSpPr>
        <p:spPr>
          <a:xfrm>
            <a:off x="646337" y="11703858"/>
            <a:ext cx="4744529" cy="406406"/>
          </a:xfrm>
          <a:prstGeom prst="rect">
            <a:avLst/>
          </a:prstGeom>
        </p:spPr>
        <p:txBody>
          <a:bodyPr vert="horz" lIns="91440" tIns="45720" rIns="91440" bIns="45720" rtlCol="0" anchor="ctr"/>
          <a:lstStyle>
            <a:lvl1pPr algn="l">
              <a:defRPr sz="800">
                <a:solidFill>
                  <a:schemeClr val="bg1">
                    <a:lumMod val="75000"/>
                  </a:schemeClr>
                </a:solidFill>
                <a:latin typeface="Arial" panose="020B0604020202020204" pitchFamily="34" charset="0"/>
                <a:cs typeface="Arial" panose="020B0604020202020204" pitchFamily="34" charset="0"/>
              </a:defRPr>
            </a:lvl1pPr>
          </a:lstStyle>
          <a:p>
            <a:r>
              <a:rPr lang="en-US" altLang="ko-KR" dirty="0"/>
              <a:t>© 2023 Copyright owned by one or more of the KPMG International entities.</a:t>
            </a:r>
          </a:p>
          <a:p>
            <a:r>
              <a:rPr lang="en-US" altLang="ko-KR" sz="700" dirty="0"/>
              <a:t>KPMG International entities provide no services to clients. All rights reserved.</a:t>
            </a:r>
            <a:endParaRPr lang="ko-KR" altLang="en-US" sz="700" dirty="0"/>
          </a:p>
        </p:txBody>
      </p:sp>
      <p:sp>
        <p:nvSpPr>
          <p:cNvPr id="3" name="Slide Number Placeholder 5">
            <a:extLst>
              <a:ext uri="{FF2B5EF4-FFF2-40B4-BE49-F238E27FC236}">
                <a16:creationId xmlns:a16="http://schemas.microsoft.com/office/drawing/2014/main" id="{870C7F32-ED95-D197-B93E-A7443DA416F3}"/>
              </a:ext>
            </a:extLst>
          </p:cNvPr>
          <p:cNvSpPr txBox="1">
            <a:spLocks/>
          </p:cNvSpPr>
          <p:nvPr userDrawn="1"/>
        </p:nvSpPr>
        <p:spPr>
          <a:xfrm>
            <a:off x="4677251" y="517863"/>
            <a:ext cx="1543050" cy="150986"/>
          </a:xfrm>
          <a:prstGeom prst="rect">
            <a:avLst/>
          </a:prstGeom>
        </p:spPr>
        <p:txBody>
          <a:bodyPr anchor="ctr"/>
          <a:lstStyle>
            <a:defPPr>
              <a:defRPr lang="en-US"/>
            </a:defPPr>
            <a:lvl1pPr marL="0" algn="l" defTabSz="457200" rtl="0" eaLnBrk="1" latinLnBrk="0" hangingPunct="1">
              <a:defRPr sz="1800" kern="1200">
                <a:solidFill>
                  <a:srgbClr val="00338D"/>
                </a:solidFill>
                <a:latin typeface="KPMG Bold" panose="020B080303020204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7444A31-314B-4071-91CF-5EAC63D90BD2}" type="slidenum">
              <a:rPr lang="ko-KR" altLang="en-US" sz="1400" smtClean="0">
                <a:solidFill>
                  <a:srgbClr val="01219A"/>
                </a:solidFill>
                <a:latin typeface="KPMG Bold" panose="020B0803030202040204" pitchFamily="34" charset="0"/>
              </a:rPr>
              <a:pPr algn="r"/>
              <a:t>‹#›</a:t>
            </a:fld>
            <a:endParaRPr lang="ko-KR" altLang="en-US" sz="1400" dirty="0">
              <a:solidFill>
                <a:srgbClr val="01219A"/>
              </a:solidFill>
              <a:latin typeface="KPMG Bold" panose="020B0803030202040204" pitchFamily="34" charset="0"/>
            </a:endParaRPr>
          </a:p>
        </p:txBody>
      </p:sp>
      <p:cxnSp>
        <p:nvCxnSpPr>
          <p:cNvPr id="5" name="직선 연결선 4">
            <a:extLst>
              <a:ext uri="{FF2B5EF4-FFF2-40B4-BE49-F238E27FC236}">
                <a16:creationId xmlns:a16="http://schemas.microsoft.com/office/drawing/2014/main" id="{2E3144C0-1691-A435-F296-B37BBAC3D70A}"/>
              </a:ext>
            </a:extLst>
          </p:cNvPr>
          <p:cNvCxnSpPr>
            <a:cxnSpLocks/>
          </p:cNvCxnSpPr>
          <p:nvPr userDrawn="1"/>
        </p:nvCxnSpPr>
        <p:spPr>
          <a:xfrm>
            <a:off x="728663" y="442913"/>
            <a:ext cx="5400675" cy="0"/>
          </a:xfrm>
          <a:prstGeom prst="line">
            <a:avLst/>
          </a:prstGeom>
          <a:ln w="28575">
            <a:solidFill>
              <a:srgbClr val="01219A"/>
            </a:solidFill>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58D45F27-B8AC-63D8-7663-50A76B447F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
        <p:nvSpPr>
          <p:cNvPr id="7" name="Title 1">
            <a:extLst>
              <a:ext uri="{FF2B5EF4-FFF2-40B4-BE49-F238E27FC236}">
                <a16:creationId xmlns:a16="http://schemas.microsoft.com/office/drawing/2014/main" id="{DDDBA9EC-B8C6-7950-6F75-21A72BF52062}"/>
              </a:ext>
            </a:extLst>
          </p:cNvPr>
          <p:cNvSpPr txBox="1">
            <a:spLocks/>
          </p:cNvSpPr>
          <p:nvPr userDrawn="1"/>
        </p:nvSpPr>
        <p:spPr>
          <a:xfrm>
            <a:off x="643942" y="480871"/>
            <a:ext cx="5483904" cy="511136"/>
          </a:xfrm>
          <a:prstGeom prst="rect">
            <a:avLst/>
          </a:prstGeom>
        </p:spPr>
        <p:txBody>
          <a:bodyPr anchor="t">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pPr marL="0" algn="l" defTabSz="457200" rtl="0" eaLnBrk="1" latinLnBrk="0" hangingPunct="1"/>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TMT(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기술</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미디어</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통신</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산업의 </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 </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트렌드 </a:t>
            </a:r>
            <a:r>
              <a:rPr lang="ko-KR" alt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endParaRPr 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Tree>
    <p:extLst>
      <p:ext uri="{BB962C8B-B14F-4D97-AF65-F5344CB8AC3E}">
        <p14:creationId xmlns:p14="http://schemas.microsoft.com/office/powerpoint/2010/main" val="3476649183"/>
      </p:ext>
    </p:extLst>
  </p:cSld>
  <p:clrMapOvr>
    <a:masterClrMapping/>
  </p:clrMapOvr>
  <p:extLst>
    <p:ext uri="{DCECCB84-F9BA-43D5-87BE-67443E8EF086}">
      <p15:sldGuideLst xmlns:p15="http://schemas.microsoft.com/office/powerpoint/2012/main">
        <p15:guide id="1" pos="2160" userDrawn="1">
          <p15:clr>
            <a:srgbClr val="FBAE40"/>
          </p15:clr>
        </p15:guide>
        <p15:guide id="4" orient="horz"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acts">
    <p:bg>
      <p:bgPr>
        <a:solidFill>
          <a:srgbClr val="01219A"/>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11D4640-FE27-59C2-D7C7-2AAB75B4DB9E}"/>
              </a:ext>
            </a:extLst>
          </p:cNvPr>
          <p:cNvPicPr>
            <a:picLocks noChangeAspect="1"/>
          </p:cNvPicPr>
          <p:nvPr userDrawn="1"/>
        </p:nvPicPr>
        <p:blipFill>
          <a:blip r:embed="rId2"/>
          <a:stretch>
            <a:fillRect/>
          </a:stretch>
        </p:blipFill>
        <p:spPr>
          <a:xfrm>
            <a:off x="728664" y="982663"/>
            <a:ext cx="1364079" cy="316800"/>
          </a:xfrm>
          <a:prstGeom prst="rect">
            <a:avLst/>
          </a:prstGeom>
        </p:spPr>
      </p:pic>
      <p:sp>
        <p:nvSpPr>
          <p:cNvPr id="4" name="Rectangle 11">
            <a:hlinkClick r:id="rId3"/>
            <a:extLst>
              <a:ext uri="{FF2B5EF4-FFF2-40B4-BE49-F238E27FC236}">
                <a16:creationId xmlns:a16="http://schemas.microsoft.com/office/drawing/2014/main" id="{F8394201-3D21-45BC-ACF2-C6FC5A6B609F}"/>
              </a:ext>
            </a:extLst>
          </p:cNvPr>
          <p:cNvSpPr>
            <a:spLocks noChangeArrowheads="1"/>
          </p:cNvSpPr>
          <p:nvPr userDrawn="1"/>
        </p:nvSpPr>
        <p:spPr bwMode="auto">
          <a:xfrm>
            <a:off x="728663" y="9712976"/>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02D1917E-6354-CDDB-50A3-8916C8A6223E}"/>
              </a:ext>
            </a:extLst>
          </p:cNvPr>
          <p:cNvSpPr txBox="1">
            <a:spLocks/>
          </p:cNvSpPr>
          <p:nvPr userDrawn="1"/>
        </p:nvSpPr>
        <p:spPr>
          <a:xfrm>
            <a:off x="728664" y="10092632"/>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119485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38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DE54DA1-1E1E-27A0-C49F-BB2FC4D7209E}"/>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870C7F32-ED95-D197-B93E-A7443DA416F3}"/>
              </a:ext>
            </a:extLst>
          </p:cNvPr>
          <p:cNvSpPr txBox="1">
            <a:spLocks/>
          </p:cNvSpPr>
          <p:nvPr userDrawn="1"/>
        </p:nvSpPr>
        <p:spPr>
          <a:xfrm>
            <a:off x="4677251" y="517863"/>
            <a:ext cx="1543050" cy="150986"/>
          </a:xfrm>
          <a:prstGeom prst="rect">
            <a:avLst/>
          </a:prstGeom>
        </p:spPr>
        <p:txBody>
          <a:bodyPr anchor="ctr"/>
          <a:lstStyle>
            <a:defPPr>
              <a:defRPr lang="en-US"/>
            </a:defPPr>
            <a:lvl1pPr marL="0" algn="l" defTabSz="457200" rtl="0" eaLnBrk="1" latinLnBrk="0" hangingPunct="1">
              <a:defRPr sz="1800" kern="1200">
                <a:solidFill>
                  <a:srgbClr val="00338D"/>
                </a:solidFill>
                <a:latin typeface="KPMG Bold" panose="020B080303020204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7444A31-314B-4071-91CF-5EAC63D90BD2}" type="slidenum">
              <a:rPr lang="ko-KR" altLang="en-US" sz="1400" smtClean="0">
                <a:solidFill>
                  <a:srgbClr val="01219A"/>
                </a:solidFill>
                <a:latin typeface="KPMG Bold" panose="020B0803030202040204" pitchFamily="34" charset="0"/>
              </a:rPr>
              <a:pPr algn="r"/>
              <a:t>‹#›</a:t>
            </a:fld>
            <a:endParaRPr lang="ko-KR" altLang="en-US" sz="1400" dirty="0">
              <a:solidFill>
                <a:srgbClr val="01219A"/>
              </a:solidFill>
              <a:latin typeface="KPMG Bold" panose="020B0803030202040204" pitchFamily="34" charset="0"/>
            </a:endParaRPr>
          </a:p>
        </p:txBody>
      </p:sp>
      <p:cxnSp>
        <p:nvCxnSpPr>
          <p:cNvPr id="5" name="직선 연결선 4">
            <a:extLst>
              <a:ext uri="{FF2B5EF4-FFF2-40B4-BE49-F238E27FC236}">
                <a16:creationId xmlns:a16="http://schemas.microsoft.com/office/drawing/2014/main" id="{2E3144C0-1691-A435-F296-B37BBAC3D70A}"/>
              </a:ext>
            </a:extLst>
          </p:cNvPr>
          <p:cNvCxnSpPr>
            <a:cxnSpLocks/>
          </p:cNvCxnSpPr>
          <p:nvPr userDrawn="1"/>
        </p:nvCxnSpPr>
        <p:spPr>
          <a:xfrm>
            <a:off x="728663" y="442913"/>
            <a:ext cx="5400675" cy="0"/>
          </a:xfrm>
          <a:prstGeom prst="line">
            <a:avLst/>
          </a:prstGeom>
          <a:ln w="28575">
            <a:solidFill>
              <a:srgbClr val="01219A"/>
            </a:solidFill>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58D45F27-B8AC-63D8-7663-50A76B447F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
        <p:nvSpPr>
          <p:cNvPr id="8" name="Title 1">
            <a:extLst>
              <a:ext uri="{FF2B5EF4-FFF2-40B4-BE49-F238E27FC236}">
                <a16:creationId xmlns:a16="http://schemas.microsoft.com/office/drawing/2014/main" id="{4AB7E16B-C86A-6322-C0FD-9160CDD7C9E5}"/>
              </a:ext>
            </a:extLst>
          </p:cNvPr>
          <p:cNvSpPr txBox="1">
            <a:spLocks/>
          </p:cNvSpPr>
          <p:nvPr userDrawn="1"/>
        </p:nvSpPr>
        <p:spPr>
          <a:xfrm>
            <a:off x="643942" y="480871"/>
            <a:ext cx="5483904" cy="511136"/>
          </a:xfrm>
          <a:prstGeom prst="rect">
            <a:avLst/>
          </a:prstGeom>
        </p:spPr>
        <p:txBody>
          <a:bodyPr anchor="t">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pPr marL="0" algn="l" defTabSz="457200" rtl="0" eaLnBrk="1" latinLnBrk="0" hangingPunct="1"/>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TMT(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기술</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미디어</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통신</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산업의 </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 </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트렌드 </a:t>
            </a:r>
            <a:r>
              <a:rPr lang="ko-KR" alt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endParaRPr 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Tree>
    <p:extLst>
      <p:ext uri="{BB962C8B-B14F-4D97-AF65-F5344CB8AC3E}">
        <p14:creationId xmlns:p14="http://schemas.microsoft.com/office/powerpoint/2010/main" val="740364056"/>
      </p:ext>
    </p:extLst>
  </p:cSld>
  <p:clrMapOvr>
    <a:masterClrMapping/>
  </p:clrMapOvr>
  <p:extLst>
    <p:ext uri="{DCECCB84-F9BA-43D5-87BE-67443E8EF086}">
      <p15:sldGuideLst xmlns:p15="http://schemas.microsoft.com/office/powerpoint/2012/main">
        <p15:guide id="1" pos="2160">
          <p15:clr>
            <a:srgbClr val="FBAE40"/>
          </p15:clr>
        </p15:guide>
        <p15:guide id="4" orient="horz"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rgbClr val="01219A"/>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11D4640-FE27-59C2-D7C7-2AAB75B4DB9E}"/>
              </a:ext>
            </a:extLst>
          </p:cNvPr>
          <p:cNvPicPr>
            <a:picLocks noChangeAspect="1"/>
          </p:cNvPicPr>
          <p:nvPr userDrawn="1"/>
        </p:nvPicPr>
        <p:blipFill>
          <a:blip r:embed="rId2"/>
          <a:stretch>
            <a:fillRect/>
          </a:stretch>
        </p:blipFill>
        <p:spPr>
          <a:xfrm>
            <a:off x="728664" y="982663"/>
            <a:ext cx="1364079" cy="316800"/>
          </a:xfrm>
          <a:prstGeom prst="rect">
            <a:avLst/>
          </a:prstGeom>
        </p:spPr>
      </p:pic>
      <p:sp>
        <p:nvSpPr>
          <p:cNvPr id="4" name="Rectangle 11">
            <a:hlinkClick r:id="rId3"/>
            <a:extLst>
              <a:ext uri="{FF2B5EF4-FFF2-40B4-BE49-F238E27FC236}">
                <a16:creationId xmlns:a16="http://schemas.microsoft.com/office/drawing/2014/main" id="{F8394201-3D21-45BC-ACF2-C6FC5A6B609F}"/>
              </a:ext>
            </a:extLst>
          </p:cNvPr>
          <p:cNvSpPr>
            <a:spLocks noChangeArrowheads="1"/>
          </p:cNvSpPr>
          <p:nvPr userDrawn="1"/>
        </p:nvSpPr>
        <p:spPr bwMode="auto">
          <a:xfrm>
            <a:off x="728663" y="9712976"/>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02D1917E-6354-CDDB-50A3-8916C8A6223E}"/>
              </a:ext>
            </a:extLst>
          </p:cNvPr>
          <p:cNvSpPr txBox="1">
            <a:spLocks/>
          </p:cNvSpPr>
          <p:nvPr userDrawn="1"/>
        </p:nvSpPr>
        <p:spPr>
          <a:xfrm>
            <a:off x="728664" y="10092632"/>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336505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61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DE54DA1-1E1E-27A0-C49F-BB2FC4D7209E}"/>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870C7F32-ED95-D197-B93E-A7443DA416F3}"/>
              </a:ext>
            </a:extLst>
          </p:cNvPr>
          <p:cNvSpPr txBox="1">
            <a:spLocks/>
          </p:cNvSpPr>
          <p:nvPr userDrawn="1"/>
        </p:nvSpPr>
        <p:spPr>
          <a:xfrm>
            <a:off x="4677251" y="517863"/>
            <a:ext cx="1543050" cy="150986"/>
          </a:xfrm>
          <a:prstGeom prst="rect">
            <a:avLst/>
          </a:prstGeom>
        </p:spPr>
        <p:txBody>
          <a:bodyPr anchor="ctr"/>
          <a:lstStyle>
            <a:defPPr>
              <a:defRPr lang="en-US"/>
            </a:defPPr>
            <a:lvl1pPr marL="0" algn="l" defTabSz="457200" rtl="0" eaLnBrk="1" latinLnBrk="0" hangingPunct="1">
              <a:defRPr sz="1800" kern="1200">
                <a:solidFill>
                  <a:srgbClr val="00338D"/>
                </a:solidFill>
                <a:latin typeface="KPMG Bold" panose="020B080303020204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7444A31-314B-4071-91CF-5EAC63D90BD2}" type="slidenum">
              <a:rPr lang="ko-KR" altLang="en-US" sz="1400" smtClean="0">
                <a:solidFill>
                  <a:srgbClr val="01219A"/>
                </a:solidFill>
                <a:latin typeface="KPMG Bold" panose="020B0803030202040204" pitchFamily="34" charset="0"/>
              </a:rPr>
              <a:pPr algn="r"/>
              <a:t>‹#›</a:t>
            </a:fld>
            <a:endParaRPr lang="ko-KR" altLang="en-US" sz="1400" dirty="0">
              <a:solidFill>
                <a:srgbClr val="01219A"/>
              </a:solidFill>
              <a:latin typeface="KPMG Bold" panose="020B0803030202040204" pitchFamily="34" charset="0"/>
            </a:endParaRPr>
          </a:p>
        </p:txBody>
      </p:sp>
      <p:sp>
        <p:nvSpPr>
          <p:cNvPr id="4" name="Title 1">
            <a:extLst>
              <a:ext uri="{FF2B5EF4-FFF2-40B4-BE49-F238E27FC236}">
                <a16:creationId xmlns:a16="http://schemas.microsoft.com/office/drawing/2014/main" id="{8403878C-C9A7-BDE7-F5AB-B3558E263117}"/>
              </a:ext>
            </a:extLst>
          </p:cNvPr>
          <p:cNvSpPr txBox="1">
            <a:spLocks/>
          </p:cNvSpPr>
          <p:nvPr userDrawn="1"/>
        </p:nvSpPr>
        <p:spPr>
          <a:xfrm>
            <a:off x="643942" y="480871"/>
            <a:ext cx="5483904" cy="511136"/>
          </a:xfrm>
          <a:prstGeom prst="rect">
            <a:avLst/>
          </a:prstGeom>
        </p:spPr>
        <p:txBody>
          <a:bodyPr anchor="ctr">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pPr marL="0" algn="l" defTabSz="457200" rtl="0" eaLnBrk="1" latinLnBrk="0" hangingPunct="1"/>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TMT(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기술</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미디어</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통신</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산업의 </a:t>
            </a:r>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 </a:t>
            </a:r>
            <a:r>
              <a:rPr lang="ko-KR" alt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트렌드 </a:t>
            </a:r>
            <a:endPar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marL="0" algn="l" defTabSz="457200" rtl="0" eaLnBrk="1" latinLnBrk="0" hangingPunct="1"/>
            <a:r>
              <a:rPr lang="ko-KR" alt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endParaRPr 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cxnSp>
        <p:nvCxnSpPr>
          <p:cNvPr id="5" name="직선 연결선 4">
            <a:extLst>
              <a:ext uri="{FF2B5EF4-FFF2-40B4-BE49-F238E27FC236}">
                <a16:creationId xmlns:a16="http://schemas.microsoft.com/office/drawing/2014/main" id="{2E3144C0-1691-A435-F296-B37BBAC3D70A}"/>
              </a:ext>
            </a:extLst>
          </p:cNvPr>
          <p:cNvCxnSpPr>
            <a:cxnSpLocks/>
          </p:cNvCxnSpPr>
          <p:nvPr userDrawn="1"/>
        </p:nvCxnSpPr>
        <p:spPr>
          <a:xfrm>
            <a:off x="728663" y="442913"/>
            <a:ext cx="5400675" cy="0"/>
          </a:xfrm>
          <a:prstGeom prst="line">
            <a:avLst/>
          </a:prstGeom>
          <a:ln w="28575">
            <a:solidFill>
              <a:srgbClr val="01219A"/>
            </a:solidFill>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58D45F27-B8AC-63D8-7663-50A76B447F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Tree>
    <p:extLst>
      <p:ext uri="{BB962C8B-B14F-4D97-AF65-F5344CB8AC3E}">
        <p14:creationId xmlns:p14="http://schemas.microsoft.com/office/powerpoint/2010/main" val="4168524223"/>
      </p:ext>
    </p:extLst>
  </p:cSld>
  <p:clrMapOvr>
    <a:masterClrMapping/>
  </p:clrMapOvr>
  <p:extLst>
    <p:ext uri="{DCECCB84-F9BA-43D5-87BE-67443E8EF086}">
      <p15:sldGuideLst xmlns:p15="http://schemas.microsoft.com/office/powerpoint/2012/main">
        <p15:guide id="1" pos="2160">
          <p15:clr>
            <a:srgbClr val="FBAE40"/>
          </p15:clr>
        </p15:guide>
        <p15:guide id="4" orient="horz"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s">
    <p:bg>
      <p:bgPr>
        <a:solidFill>
          <a:srgbClr val="01219A"/>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11D4640-FE27-59C2-D7C7-2AAB75B4DB9E}"/>
              </a:ext>
            </a:extLst>
          </p:cNvPr>
          <p:cNvPicPr>
            <a:picLocks noChangeAspect="1"/>
          </p:cNvPicPr>
          <p:nvPr userDrawn="1"/>
        </p:nvPicPr>
        <p:blipFill>
          <a:blip r:embed="rId2"/>
          <a:stretch>
            <a:fillRect/>
          </a:stretch>
        </p:blipFill>
        <p:spPr>
          <a:xfrm>
            <a:off x="728664" y="982663"/>
            <a:ext cx="1364079" cy="316800"/>
          </a:xfrm>
          <a:prstGeom prst="rect">
            <a:avLst/>
          </a:prstGeom>
        </p:spPr>
      </p:pic>
      <p:sp>
        <p:nvSpPr>
          <p:cNvPr id="4" name="Rectangle 11">
            <a:hlinkClick r:id="rId3"/>
            <a:extLst>
              <a:ext uri="{FF2B5EF4-FFF2-40B4-BE49-F238E27FC236}">
                <a16:creationId xmlns:a16="http://schemas.microsoft.com/office/drawing/2014/main" id="{F8394201-3D21-45BC-ACF2-C6FC5A6B609F}"/>
              </a:ext>
            </a:extLst>
          </p:cNvPr>
          <p:cNvSpPr>
            <a:spLocks noChangeArrowheads="1"/>
          </p:cNvSpPr>
          <p:nvPr userDrawn="1"/>
        </p:nvSpPr>
        <p:spPr bwMode="auto">
          <a:xfrm>
            <a:off x="728663" y="9712976"/>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02D1917E-6354-CDDB-50A3-8916C8A6223E}"/>
              </a:ext>
            </a:extLst>
          </p:cNvPr>
          <p:cNvSpPr txBox="1">
            <a:spLocks/>
          </p:cNvSpPr>
          <p:nvPr userDrawn="1"/>
        </p:nvSpPr>
        <p:spPr>
          <a:xfrm>
            <a:off x="728664" y="10092632"/>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3840285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10" name="TextBox 9">
            <a:extLst>
              <a:ext uri="{FF2B5EF4-FFF2-40B4-BE49-F238E27FC236}">
                <a16:creationId xmlns:a16="http://schemas.microsoft.com/office/drawing/2014/main" id="{A4388756-AE96-0A51-865A-7C26921FE324}"/>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pic>
        <p:nvPicPr>
          <p:cNvPr id="11" name="그림 10">
            <a:extLst>
              <a:ext uri="{FF2B5EF4-FFF2-40B4-BE49-F238E27FC236}">
                <a16:creationId xmlns:a16="http://schemas.microsoft.com/office/drawing/2014/main" id="{F54D9496-70FA-538E-67A3-1645551D72A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Tree>
    <p:extLst>
      <p:ext uri="{BB962C8B-B14F-4D97-AF65-F5344CB8AC3E}">
        <p14:creationId xmlns:p14="http://schemas.microsoft.com/office/powerpoint/2010/main" val="713178074"/>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60" userDrawn="1">
          <p15:clr>
            <a:srgbClr val="F26B43"/>
          </p15:clr>
        </p15:guide>
        <p15:guide id="2" pos="459" userDrawn="1">
          <p15:clr>
            <a:srgbClr val="F26B43"/>
          </p15:clr>
        </p15:guide>
        <p15:guide id="3" pos="3861" userDrawn="1">
          <p15:clr>
            <a:srgbClr val="F26B43"/>
          </p15:clr>
        </p15:guide>
        <p15:guide id="4" orient="horz" pos="3840" userDrawn="1">
          <p15:clr>
            <a:srgbClr val="F26B43"/>
          </p15:clr>
        </p15:guide>
        <p15:guide id="5" orient="horz" pos="273" userDrawn="1">
          <p15:clr>
            <a:srgbClr val="F26B43"/>
          </p15:clr>
        </p15:guide>
        <p15:guide id="6" orient="horz" pos="619" userDrawn="1">
          <p15:clr>
            <a:srgbClr val="F26B43"/>
          </p15:clr>
        </p15:guide>
        <p15:guide id="7" orient="horz" pos="723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Box 3">
            <a:extLst>
              <a:ext uri="{FF2B5EF4-FFF2-40B4-BE49-F238E27FC236}">
                <a16:creationId xmlns:a16="http://schemas.microsoft.com/office/drawing/2014/main" id="{5C16B14A-3597-C60C-37FB-333EEBAFC562}"/>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pic>
        <p:nvPicPr>
          <p:cNvPr id="5" name="그림 4">
            <a:extLst>
              <a:ext uri="{FF2B5EF4-FFF2-40B4-BE49-F238E27FC236}">
                <a16:creationId xmlns:a16="http://schemas.microsoft.com/office/drawing/2014/main" id="{21C57900-193A-F869-CA77-7313F2DB8D5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Tree>
    <p:extLst>
      <p:ext uri="{BB962C8B-B14F-4D97-AF65-F5344CB8AC3E}">
        <p14:creationId xmlns:p14="http://schemas.microsoft.com/office/powerpoint/2010/main" val="39250504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60">
          <p15:clr>
            <a:srgbClr val="F26B43"/>
          </p15:clr>
        </p15:guide>
        <p15:guide id="2" pos="459">
          <p15:clr>
            <a:srgbClr val="F26B43"/>
          </p15:clr>
        </p15:guide>
        <p15:guide id="3" pos="3861">
          <p15:clr>
            <a:srgbClr val="F26B43"/>
          </p15:clr>
        </p15:guide>
        <p15:guide id="4" orient="horz" pos="3840">
          <p15:clr>
            <a:srgbClr val="F26B43"/>
          </p15:clr>
        </p15:guide>
        <p15:guide id="5" orient="horz" pos="273">
          <p15:clr>
            <a:srgbClr val="F26B43"/>
          </p15:clr>
        </p15:guide>
        <p15:guide id="6" orient="horz" pos="619">
          <p15:clr>
            <a:srgbClr val="F26B43"/>
          </p15:clr>
        </p15:guide>
        <p15:guide id="7" orient="horz" pos="723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Tree>
    <p:extLst>
      <p:ext uri="{BB962C8B-B14F-4D97-AF65-F5344CB8AC3E}">
        <p14:creationId xmlns:p14="http://schemas.microsoft.com/office/powerpoint/2010/main" val="9718169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60">
          <p15:clr>
            <a:srgbClr val="F26B43"/>
          </p15:clr>
        </p15:guide>
        <p15:guide id="2" pos="459">
          <p15:clr>
            <a:srgbClr val="F26B43"/>
          </p15:clr>
        </p15:guide>
        <p15:guide id="3" pos="3861">
          <p15:clr>
            <a:srgbClr val="F26B43"/>
          </p15:clr>
        </p15:guide>
        <p15:guide id="4" orient="horz" pos="3840">
          <p15:clr>
            <a:srgbClr val="F26B43"/>
          </p15:clr>
        </p15:guide>
        <p15:guide id="5" orient="horz" pos="273">
          <p15:clr>
            <a:srgbClr val="F26B43"/>
          </p15:clr>
        </p15:guide>
        <p15:guide id="6" orient="horz" pos="619">
          <p15:clr>
            <a:srgbClr val="F26B43"/>
          </p15:clr>
        </p15:guide>
        <p15:guide id="7" orient="horz" pos="723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home.kr.kpmg.com/files/filedown.asp?fm=kpmg-us-deal-trends-in-tmt-2023.pdf"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descr="아동 미술, 블루, 마조렐 블루, 일렉트릭 블루이(가) 표시된 사진&#10;&#10;자동 생성된 설명">
            <a:extLst>
              <a:ext uri="{FF2B5EF4-FFF2-40B4-BE49-F238E27FC236}">
                <a16:creationId xmlns:a16="http://schemas.microsoft.com/office/drawing/2014/main" id="{9B8423DF-E189-6695-8D90-6E00B0B3B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82"/>
            <a:ext cx="6858000" cy="12214382"/>
          </a:xfrm>
          <a:prstGeom prst="rect">
            <a:avLst/>
          </a:prstGeom>
        </p:spPr>
      </p:pic>
      <p:pic>
        <p:nvPicPr>
          <p:cNvPr id="5" name="그림 4">
            <a:extLst>
              <a:ext uri="{FF2B5EF4-FFF2-40B4-BE49-F238E27FC236}">
                <a16:creationId xmlns:a16="http://schemas.microsoft.com/office/drawing/2014/main" id="{150659E2-6A64-A1FB-0D34-4B334260B2EA}"/>
              </a:ext>
            </a:extLst>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a:ext>
            </a:extLst>
          </a:blip>
          <a:srcRect/>
          <a:stretch/>
        </p:blipFill>
        <p:spPr>
          <a:xfrm>
            <a:off x="754048" y="994695"/>
            <a:ext cx="1364079" cy="307390"/>
          </a:xfrm>
          <a:prstGeom prst="rect">
            <a:avLst/>
          </a:prstGeom>
        </p:spPr>
      </p:pic>
      <p:sp>
        <p:nvSpPr>
          <p:cNvPr id="6" name="TextBox 5">
            <a:extLst>
              <a:ext uri="{FF2B5EF4-FFF2-40B4-BE49-F238E27FC236}">
                <a16:creationId xmlns:a16="http://schemas.microsoft.com/office/drawing/2014/main" id="{9728BB4F-D883-46BA-5E72-A4585FE80024}"/>
              </a:ext>
            </a:extLst>
          </p:cNvPr>
          <p:cNvSpPr txBox="1"/>
          <p:nvPr/>
        </p:nvSpPr>
        <p:spPr>
          <a:xfrm>
            <a:off x="741189" y="2515275"/>
            <a:ext cx="5531274" cy="2225225"/>
          </a:xfrm>
          <a:prstGeom prst="rect">
            <a:avLst/>
          </a:prstGeom>
          <a:noFill/>
        </p:spPr>
        <p:txBody>
          <a:bodyPr wrap="square" lIns="0" tIns="0" rIns="0" bIns="0" rtlCol="0">
            <a:spAutoFit/>
          </a:bodyPr>
          <a:lstStyle/>
          <a:p>
            <a:pPr marL="0" marR="0" lvl="0" indent="0" algn="l" defTabSz="914400" rtl="0" eaLnBrk="1" fontAlgn="auto" latinLnBrk="0" hangingPunct="1">
              <a:lnSpc>
                <a:spcPct val="110000"/>
              </a:lnSpc>
              <a:spcBef>
                <a:spcPts val="0"/>
              </a:spcBef>
              <a:spcAft>
                <a:spcPts val="2000"/>
              </a:spcAft>
              <a:buClrTx/>
              <a:buSzTx/>
              <a:buFontTx/>
              <a:buNone/>
              <a:tabLst/>
              <a:defRPr/>
            </a:pPr>
            <a:r>
              <a:rPr kumimoji="0" lang="en-US" altLang="ko-KR" sz="3800" b="0" i="0" u="none" strike="noStrike" kern="1200" cap="none" spc="-150" normalizeH="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TMT(</a:t>
            </a:r>
            <a:r>
              <a:rPr kumimoji="0" lang="ko-KR" altLang="en-US" sz="3800" b="0" i="0" u="none" strike="noStrike" kern="1200" cap="none" spc="-150" normalizeH="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기술</a:t>
            </a:r>
            <a:r>
              <a:rPr kumimoji="0" lang="en-US" altLang="ko-KR" sz="3800" b="0" i="0" u="none" strike="noStrike" kern="1200" cap="none" spc="-150" normalizeH="0" noProof="0" dirty="0">
                <a:ln>
                  <a:solidFill>
                    <a:srgbClr val="FFFFFF">
                      <a:alpha val="0"/>
                    </a:srgbClr>
                  </a:solidFill>
                </a:ln>
                <a:solidFill>
                  <a:srgbClr val="FFFFFF"/>
                </a:solidFill>
                <a:effectLst/>
                <a:uLnTx/>
                <a:uFillTx/>
                <a:latin typeface="맑은 고딕" panose="020B0503020000020004" pitchFamily="50" charset="-127"/>
                <a:ea typeface="맑은 고딕" panose="020B0503020000020004" pitchFamily="50" charset="-127"/>
                <a:cs typeface="Arial" panose="020B0604020202020204" pitchFamily="34" charset="0"/>
              </a:rPr>
              <a:t>·</a:t>
            </a:r>
            <a:r>
              <a:rPr kumimoji="0" lang="ko-KR" altLang="en-US" sz="3800" b="0" i="0" u="none" strike="noStrike" kern="1200" cap="none" spc="-150" normalizeH="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미디어</a:t>
            </a:r>
            <a:r>
              <a:rPr kumimoji="0" lang="en-US" altLang="ko-KR" sz="3800" b="0" i="0" u="none" strike="noStrike" kern="1200" cap="none" spc="-150" normalizeH="0" noProof="0" dirty="0">
                <a:ln>
                  <a:solidFill>
                    <a:srgbClr val="FFFFFF">
                      <a:alpha val="0"/>
                    </a:srgbClr>
                  </a:solidFill>
                </a:ln>
                <a:solidFill>
                  <a:srgbClr val="FFFFFF"/>
                </a:solidFill>
                <a:effectLst/>
                <a:uLnTx/>
                <a:uFillTx/>
                <a:latin typeface="맑은 고딕" panose="020B0503020000020004" pitchFamily="50" charset="-127"/>
                <a:ea typeface="맑은 고딕" panose="020B0503020000020004" pitchFamily="50" charset="-127"/>
                <a:cs typeface="Arial" panose="020B0604020202020204" pitchFamily="34" charset="0"/>
              </a:rPr>
              <a:t>·</a:t>
            </a:r>
            <a:r>
              <a:rPr kumimoji="0" lang="ko-KR" altLang="en-US" sz="3800" b="0" i="0" u="none" strike="noStrike" kern="1200" cap="none" spc="-150" normalizeH="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통신</a:t>
            </a:r>
            <a:r>
              <a:rPr kumimoji="0" lang="en-US" altLang="ko-KR" sz="3800" b="0" i="0" u="none" strike="noStrike" kern="1200" cap="none" spc="-150" normalizeH="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 </a:t>
            </a:r>
            <a:r>
              <a:rPr kumimoji="0" lang="ko-KR" altLang="en-US" sz="3800" b="0" i="0" u="none" strike="noStrike" kern="1200" cap="none" spc="-150" normalizeH="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산업의</a:t>
            </a:r>
            <a:br>
              <a:rPr kumimoji="0" lang="en-US" altLang="ko-KR" sz="3800" b="0" i="0" u="none" strike="noStrike" kern="1200" cap="none" spc="-150" normalizeH="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br>
            <a:r>
              <a:rPr kumimoji="0" lang="en-US" altLang="ko-KR" sz="3800" b="0" i="0" u="none" strike="noStrike" kern="1200" cap="none" spc="-150" normalizeH="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M&amp;A </a:t>
            </a:r>
            <a:r>
              <a:rPr kumimoji="0" lang="ko-KR" altLang="en-US" sz="3800" b="0" i="0" u="none" strike="noStrike" kern="1200" cap="none" spc="-150" normalizeH="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트렌드 </a:t>
            </a:r>
            <a:endParaRPr kumimoji="0" lang="en-US" altLang="ko-KR" sz="1800" b="0" i="0" u="none" strike="noStrike" kern="1200" cap="none" spc="-50" normalizeH="0" baseline="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altLang="ko-KR" b="0" i="0" u="none" strike="noStrike" kern="1200" cap="none" spc="-20" normalizeH="0" baseline="0" noProof="0" dirty="0">
              <a:ln>
                <a:solidFill>
                  <a:srgbClr val="FFFFFF">
                    <a:alpha val="0"/>
                  </a:srgbClr>
                </a:solidFill>
              </a:ln>
              <a:solidFill>
                <a:srgbClr val="FFFFFF"/>
              </a:solidFill>
              <a:effectLst/>
              <a:uLnTx/>
              <a:uFillTx/>
              <a:latin typeface="KoPub돋움체 Medium"/>
              <a:ea typeface="KoPub돋움체 Medium"/>
              <a:cs typeface="Arial" panose="020B0604020202020204" pitchFamily="34" charset="0"/>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altLang="ko-KR" b="0" i="0" u="none" strike="noStrike" kern="1200" cap="none" spc="-20" normalizeH="0" baseline="0" noProof="0" dirty="0">
                <a:ln>
                  <a:solidFill>
                    <a:srgbClr val="FFFFFF">
                      <a:alpha val="0"/>
                    </a:srgbClr>
                  </a:solidFill>
                </a:ln>
                <a:solidFill>
                  <a:srgbClr val="FFFFFF"/>
                </a:solidFill>
                <a:effectLst/>
                <a:uLnTx/>
                <a:uFillTx/>
                <a:latin typeface="KoPub돋움체 Medium"/>
                <a:ea typeface="KoPub돋움체 Medium"/>
                <a:cs typeface="Arial" panose="020B0604020202020204" pitchFamily="34" charset="0"/>
              </a:rPr>
              <a:t>September 2023</a:t>
            </a:r>
            <a:endParaRPr kumimoji="0" lang="ko-KR" altLang="en-US" b="0" i="0" u="none" strike="noStrike" kern="1200" cap="none" spc="-20" normalizeH="0" baseline="0" noProof="0" dirty="0">
              <a:ln>
                <a:solidFill>
                  <a:srgbClr val="FFFFFF">
                    <a:alpha val="0"/>
                  </a:srgbClr>
                </a:solidFill>
              </a:ln>
              <a:solidFill>
                <a:srgbClr val="FFFFFF"/>
              </a:solidFill>
              <a:effectLst/>
              <a:uLnTx/>
              <a:uFillTx/>
              <a:latin typeface="KoPub돋움체 Medium"/>
              <a:ea typeface="KoPub돋움체 Medium"/>
              <a:cs typeface="Arial" panose="020B0604020202020204" pitchFamily="34" charset="0"/>
            </a:endParaRPr>
          </a:p>
        </p:txBody>
      </p:sp>
      <p:sp>
        <p:nvSpPr>
          <p:cNvPr id="7" name="TextBox 6">
            <a:extLst>
              <a:ext uri="{FF2B5EF4-FFF2-40B4-BE49-F238E27FC236}">
                <a16:creationId xmlns:a16="http://schemas.microsoft.com/office/drawing/2014/main" id="{01C93501-F8B2-E378-9668-356F594D8D90}"/>
              </a:ext>
            </a:extLst>
          </p:cNvPr>
          <p:cNvSpPr txBox="1"/>
          <p:nvPr/>
        </p:nvSpPr>
        <p:spPr>
          <a:xfrm>
            <a:off x="742880" y="6030177"/>
            <a:ext cx="2893201" cy="78996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ko-KR" altLang="en-US"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삼정</a:t>
            </a:r>
            <a:r>
              <a:rPr kumimoji="0" lang="en-US" altLang="ko-KR"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KPMG </a:t>
            </a:r>
            <a:r>
              <a:rPr kumimoji="0" lang="ko-KR" altLang="en-US"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경제연구원</a:t>
            </a:r>
            <a:endParaRPr kumimoji="0" lang="en-US" altLang="ko-KR"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400" b="1"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a:t>
            </a:r>
            <a:br>
              <a:rPr kumimoji="0" lang="en-US" altLang="ko-KR" sz="1400" b="1"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home.kpmg/kr</a:t>
            </a:r>
            <a:endParaRPr kumimoji="0" lang="ko-KR" altLang="en-US"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spTree>
    <p:extLst>
      <p:ext uri="{BB962C8B-B14F-4D97-AF65-F5344CB8AC3E}">
        <p14:creationId xmlns:p14="http://schemas.microsoft.com/office/powerpoint/2010/main" val="210664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C5330B-0CAE-CFC3-1F25-43B9CFA6480B}"/>
              </a:ext>
            </a:extLst>
          </p:cNvPr>
          <p:cNvSpPr txBox="1"/>
          <p:nvPr/>
        </p:nvSpPr>
        <p:spPr>
          <a:xfrm>
            <a:off x="860355" y="996904"/>
            <a:ext cx="5161991"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미국 통신 산업의 </a:t>
            </a:r>
            <a:r>
              <a:rPr kumimoji="0" lang="en-US" altLang="ko-KR"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2</a:t>
            </a:r>
            <a:r>
              <a:rPr kumimoji="0" lang="ko-KR" altLang="en-US"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분기 </a:t>
            </a:r>
            <a:r>
              <a:rPr kumimoji="0" lang="en-US" altLang="ko-KR"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M&amp;A </a:t>
            </a:r>
            <a:r>
              <a:rPr kumimoji="0" lang="ko-KR" altLang="en-US"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중 </a:t>
            </a:r>
            <a:br>
              <a:rPr kumimoji="0" lang="en-US" altLang="ko-KR"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br>
            <a:r>
              <a:rPr kumimoji="0" lang="en-US" altLang="ko-KR"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PE </a:t>
            </a:r>
            <a:r>
              <a:rPr kumimoji="0" lang="ko-KR" altLang="en-US"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투자 거래 금액은 전분기 대비 </a:t>
            </a:r>
            <a:r>
              <a:rPr kumimoji="0" lang="en-US" altLang="ko-KR"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46.4% </a:t>
            </a:r>
            <a:r>
              <a:rPr kumimoji="0" lang="ko-KR" altLang="en-US"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증가</a:t>
            </a:r>
            <a:endParaRPr kumimoji="0" lang="en-US" altLang="ko-KR" sz="2200" b="0" i="0" u="none" strike="noStrike" kern="1200" cap="none" spc="-50" normalizeH="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0" name="직사각형 9">
            <a:extLst>
              <a:ext uri="{FF2B5EF4-FFF2-40B4-BE49-F238E27FC236}">
                <a16:creationId xmlns:a16="http://schemas.microsoft.com/office/drawing/2014/main" id="{780E1637-C2EF-1860-CA28-F20243327C3E}"/>
              </a:ext>
            </a:extLst>
          </p:cNvPr>
          <p:cNvSpPr/>
          <p:nvPr/>
        </p:nvSpPr>
        <p:spPr>
          <a:xfrm>
            <a:off x="0" y="2554718"/>
            <a:ext cx="6858000" cy="1343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178366" y="2636094"/>
            <a:ext cx="3079561" cy="1184940"/>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r>
              <a:rPr lang="en-US" altLang="ko-KR" dirty="0"/>
              <a:t>2023</a:t>
            </a:r>
            <a:r>
              <a:rPr lang="ko-KR" altLang="en-US" dirty="0"/>
              <a:t>년 </a:t>
            </a:r>
            <a:r>
              <a:rPr lang="en-US" altLang="ko-KR" dirty="0"/>
              <a:t>2</a:t>
            </a:r>
            <a:r>
              <a:rPr lang="ko-KR" altLang="en-US" dirty="0"/>
              <a:t>분기 통신 산업 내 전략적 투자는 </a:t>
            </a:r>
            <a:r>
              <a:rPr lang="en-US" altLang="ko-KR" dirty="0"/>
              <a:t>28</a:t>
            </a:r>
            <a:r>
              <a:rPr lang="ko-KR" altLang="en-US" dirty="0"/>
              <a:t>건 발생하며</a:t>
            </a:r>
            <a:r>
              <a:rPr lang="en-US" altLang="ko-KR" dirty="0"/>
              <a:t> </a:t>
            </a:r>
            <a:r>
              <a:rPr lang="ko-KR" altLang="en-US" dirty="0"/>
              <a:t>전분기 대비 </a:t>
            </a:r>
            <a:r>
              <a:rPr lang="en-US" altLang="ko-KR" dirty="0"/>
              <a:t>39.1% </a:t>
            </a:r>
            <a:r>
              <a:rPr lang="ko-KR" altLang="en-US" dirty="0"/>
              <a:t>감소하였으며</a:t>
            </a:r>
            <a:r>
              <a:rPr lang="en-US" altLang="ko-KR" dirty="0"/>
              <a:t>, </a:t>
            </a:r>
            <a:r>
              <a:rPr lang="ko-KR" altLang="en-US" dirty="0"/>
              <a:t>전략적 투자 금액은 또한 </a:t>
            </a:r>
            <a:r>
              <a:rPr lang="en-US" altLang="ko-KR" dirty="0"/>
              <a:t>4</a:t>
            </a:r>
            <a:r>
              <a:rPr lang="ko-KR" altLang="en-US" dirty="0"/>
              <a:t>억 달러로 전분기 대비 </a:t>
            </a:r>
            <a:r>
              <a:rPr lang="en-US" altLang="ko-KR" dirty="0"/>
              <a:t>79.7% </a:t>
            </a:r>
            <a:r>
              <a:rPr lang="ko-KR" altLang="en-US" dirty="0"/>
              <a:t>하락</a:t>
            </a:r>
            <a:endParaRPr lang="en-US" altLang="ko-KR" dirty="0"/>
          </a:p>
          <a:p>
            <a:r>
              <a:rPr lang="en-US" altLang="ko-KR" dirty="0"/>
              <a:t>PE </a:t>
            </a:r>
            <a:r>
              <a:rPr lang="ko-KR" altLang="en-US" dirty="0"/>
              <a:t>투자 거래 건수는 </a:t>
            </a:r>
            <a:r>
              <a:rPr lang="en-US" altLang="ko-KR" dirty="0"/>
              <a:t>16</a:t>
            </a:r>
            <a:r>
              <a:rPr lang="ko-KR" altLang="en-US" dirty="0"/>
              <a:t>건으로 전분기 대비 </a:t>
            </a:r>
            <a:r>
              <a:rPr lang="en-US" altLang="ko-KR" dirty="0"/>
              <a:t>42.9% </a:t>
            </a:r>
            <a:r>
              <a:rPr lang="ko-KR" altLang="en-US" dirty="0"/>
              <a:t>감소했지만 </a:t>
            </a:r>
            <a:r>
              <a:rPr lang="en-US" altLang="ko-KR" dirty="0"/>
              <a:t>PE </a:t>
            </a:r>
            <a:r>
              <a:rPr lang="ko-KR" altLang="en-US" dirty="0"/>
              <a:t>투자 거래 금액은 </a:t>
            </a:r>
            <a:r>
              <a:rPr lang="en-US" altLang="ko-KR" dirty="0"/>
              <a:t>55</a:t>
            </a:r>
            <a:r>
              <a:rPr lang="ko-KR" altLang="en-US" dirty="0"/>
              <a:t>억 달러로 전분기 대비 </a:t>
            </a:r>
            <a:r>
              <a:rPr lang="en-US" altLang="ko-KR" dirty="0"/>
              <a:t>46.4% </a:t>
            </a:r>
            <a:r>
              <a:rPr lang="ko-KR" altLang="en-US" dirty="0"/>
              <a:t>증가</a:t>
            </a:r>
            <a:endParaRPr lang="en-US" altLang="ko-KR" dirty="0"/>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1889873"/>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dirty="0">
              <a:ln>
                <a:noFill/>
              </a:ln>
              <a:solidFill>
                <a:prstClr val="white"/>
              </a:solidFill>
              <a:effectLst/>
              <a:uLnTx/>
              <a:uFillTx/>
              <a:latin typeface="KoPub돋움체 Bold" panose="00000800000000000000" pitchFamily="2" charset="-127"/>
              <a:ea typeface="KoPub돋움체 Bold" panose="00000800000000000000" pitchFamily="2" charset="-127"/>
              <a:cs typeface="+mn-cs"/>
            </a:endParaRP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1897870"/>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50" normalizeH="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2023</a:t>
            </a:r>
            <a:r>
              <a:rPr kumimoji="0" lang="ko-KR" altLang="en-US" sz="1800" b="0" i="0" u="none" strike="noStrike" kern="1200" cap="none" spc="-50" normalizeH="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년 </a:t>
            </a:r>
            <a:r>
              <a:rPr kumimoji="0" lang="en-US" altLang="ko-KR" sz="1800" b="0" i="0" u="none" strike="noStrike" kern="1200" cap="none" spc="-50" normalizeH="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800" b="0" i="0" u="none" strike="noStrike" kern="1200" cap="none" spc="-50" normalizeH="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분기 통신 산업 내 </a:t>
            </a:r>
            <a:r>
              <a:rPr kumimoji="0" lang="en-US" altLang="ko-KR" sz="1800" b="0" i="0" u="none" strike="noStrike" kern="1200" cap="none" spc="-50" normalizeH="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M&amp;A </a:t>
            </a:r>
            <a:r>
              <a:rPr kumimoji="0" lang="ko-KR" altLang="en-US" sz="1800" b="0" i="0" u="none" strike="noStrike" kern="1200" cap="none" spc="-50" normalizeH="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거래</a:t>
            </a:r>
            <a:r>
              <a:rPr kumimoji="0" lang="en-US" altLang="ko-KR" sz="1800" b="0" i="0" u="none" strike="noStrike" kern="1200" cap="none" spc="-50" normalizeH="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 </a:t>
            </a:r>
            <a:r>
              <a:rPr kumimoji="0" lang="ko-KR" altLang="en-US" sz="1800" b="0" i="0" u="none" strike="noStrike" kern="1200" cap="none" spc="-50" normalizeH="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종류 및 사례</a:t>
            </a:r>
          </a:p>
        </p:txBody>
      </p:sp>
      <p:sp>
        <p:nvSpPr>
          <p:cNvPr id="99" name="직사각형 98">
            <a:extLst>
              <a:ext uri="{FF2B5EF4-FFF2-40B4-BE49-F238E27FC236}">
                <a16:creationId xmlns:a16="http://schemas.microsoft.com/office/drawing/2014/main" id="{96747663-FD5A-1CE5-EBBB-5F55C019A2E3}"/>
              </a:ext>
            </a:extLst>
          </p:cNvPr>
          <p:cNvSpPr/>
          <p:nvPr/>
        </p:nvSpPr>
        <p:spPr>
          <a:xfrm>
            <a:off x="0" y="7339265"/>
            <a:ext cx="6858000" cy="1467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101" name="object 9">
            <a:extLst>
              <a:ext uri="{FF2B5EF4-FFF2-40B4-BE49-F238E27FC236}">
                <a16:creationId xmlns:a16="http://schemas.microsoft.com/office/drawing/2014/main" id="{75B9BC37-26AF-1189-3082-0E991DAA02D3}"/>
              </a:ext>
            </a:extLst>
          </p:cNvPr>
          <p:cNvSpPr txBox="1"/>
          <p:nvPr/>
        </p:nvSpPr>
        <p:spPr>
          <a:xfrm>
            <a:off x="816592" y="8768696"/>
            <a:ext cx="389890" cy="443711"/>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800" b="0" i="0" u="none" strike="noStrike" kern="1200" cap="none" spc="0" normalizeH="0" baseline="0" noProof="0" dirty="0">
                <a:ln>
                  <a:noFill/>
                </a:ln>
                <a:gradFill>
                  <a:gsLst>
                    <a:gs pos="0">
                      <a:prstClr val="white"/>
                    </a:gs>
                    <a:gs pos="100000">
                      <a:prstClr val="white"/>
                    </a:gs>
                  </a:gsLst>
                  <a:lin ang="5400000" scaled="1"/>
                </a:gradFill>
                <a:effectLst/>
                <a:uLnTx/>
                <a:uFillTx/>
                <a:latin typeface="KPMG Bold"/>
                <a:ea typeface="KoPub돋움체 Medium"/>
                <a:cs typeface="KPMG Bold"/>
              </a:rPr>
              <a:t>No</a:t>
            </a:r>
            <a:endParaRPr kumimoji="0" sz="2800" b="0" i="0" u="none" strike="noStrike" kern="1200" cap="none" spc="0" normalizeH="0" baseline="0" noProof="0" dirty="0">
              <a:ln>
                <a:noFill/>
              </a:ln>
              <a:gradFill>
                <a:gsLst>
                  <a:gs pos="0">
                    <a:prstClr val="white"/>
                  </a:gs>
                  <a:gs pos="100000">
                    <a:prstClr val="white"/>
                  </a:gs>
                </a:gsLst>
                <a:lin ang="5400000" scaled="1"/>
              </a:gradFill>
              <a:effectLst/>
              <a:uLnTx/>
              <a:uFillTx/>
              <a:latin typeface="KPMG Bold"/>
              <a:ea typeface="KoPub돋움체 Medium"/>
              <a:cs typeface="KPMG Bold"/>
            </a:endParaRPr>
          </a:p>
        </p:txBody>
      </p:sp>
      <p:graphicFrame>
        <p:nvGraphicFramePr>
          <p:cNvPr id="194" name="표 194">
            <a:extLst>
              <a:ext uri="{FF2B5EF4-FFF2-40B4-BE49-F238E27FC236}">
                <a16:creationId xmlns:a16="http://schemas.microsoft.com/office/drawing/2014/main" id="{6ACA1C47-57CD-A54B-C210-480A881C6D56}"/>
              </a:ext>
            </a:extLst>
          </p:cNvPr>
          <p:cNvGraphicFramePr>
            <a:graphicFrameLocks noGrp="1"/>
          </p:cNvGraphicFramePr>
          <p:nvPr>
            <p:extLst>
              <p:ext uri="{D42A27DB-BD31-4B8C-83A1-F6EECF244321}">
                <p14:modId xmlns:p14="http://schemas.microsoft.com/office/powerpoint/2010/main" val="3240765714"/>
              </p:ext>
            </p:extLst>
          </p:nvPr>
        </p:nvGraphicFramePr>
        <p:xfrm>
          <a:off x="748479" y="8999621"/>
          <a:ext cx="5380860" cy="1764668"/>
        </p:xfrm>
        <a:graphic>
          <a:graphicData uri="http://schemas.openxmlformats.org/drawingml/2006/table">
            <a:tbl>
              <a:tblPr firstRow="1" bandRow="1">
                <a:tableStyleId>{C083E6E3-FA7D-4D7B-A595-EF9225AFEA82}</a:tableStyleId>
              </a:tblPr>
              <a:tblGrid>
                <a:gridCol w="1838310">
                  <a:extLst>
                    <a:ext uri="{9D8B030D-6E8A-4147-A177-3AD203B41FA5}">
                      <a16:colId xmlns:a16="http://schemas.microsoft.com/office/drawing/2014/main" val="2302197677"/>
                    </a:ext>
                  </a:extLst>
                </a:gridCol>
                <a:gridCol w="1215190">
                  <a:extLst>
                    <a:ext uri="{9D8B030D-6E8A-4147-A177-3AD203B41FA5}">
                      <a16:colId xmlns:a16="http://schemas.microsoft.com/office/drawing/2014/main" val="275926898"/>
                    </a:ext>
                  </a:extLst>
                </a:gridCol>
                <a:gridCol w="1470031">
                  <a:extLst>
                    <a:ext uri="{9D8B030D-6E8A-4147-A177-3AD203B41FA5}">
                      <a16:colId xmlns:a16="http://schemas.microsoft.com/office/drawing/2014/main" val="59264009"/>
                    </a:ext>
                  </a:extLst>
                </a:gridCol>
                <a:gridCol w="857329">
                  <a:extLst>
                    <a:ext uri="{9D8B030D-6E8A-4147-A177-3AD203B41FA5}">
                      <a16:colId xmlns:a16="http://schemas.microsoft.com/office/drawing/2014/main" val="534290744"/>
                    </a:ext>
                  </a:extLst>
                </a:gridCol>
              </a:tblGrid>
              <a:tr h="375463">
                <a:tc>
                  <a:txBody>
                    <a:bodyPr/>
                    <a:lstStyle/>
                    <a:p>
                      <a:pPr algn="ctr" latinLnBrk="1"/>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인수 기업</a:t>
                      </a:r>
                      <a:r>
                        <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주체</a:t>
                      </a:r>
                      <a:endPar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p>
                      <a:pPr algn="ctr" latinLnBrk="1"/>
                      <a:r>
                        <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투자자</a:t>
                      </a:r>
                      <a:r>
                        <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txBody>
                  <a:tcPr anchor="ctr">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9E3FB"/>
                    </a:solidFill>
                  </a:tcPr>
                </a:tc>
                <a:tc>
                  <a:txBody>
                    <a:bodyPr/>
                    <a:lstStyle/>
                    <a:p>
                      <a:pPr algn="ctr" latinLnBrk="1"/>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피인수 기업</a:t>
                      </a:r>
                      <a:endPar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p>
                      <a:pPr algn="ctr" latinLnBrk="1"/>
                      <a:r>
                        <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투자 대상</a:t>
                      </a:r>
                      <a:r>
                        <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9E3FB"/>
                    </a:solidFill>
                  </a:tcPr>
                </a:tc>
                <a:tc>
                  <a:txBody>
                    <a:bodyPr/>
                    <a:lstStyle/>
                    <a:p>
                      <a:pPr algn="ctr" latinLnBrk="1"/>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인수 목적</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9E3FB"/>
                    </a:solidFill>
                  </a:tcPr>
                </a:tc>
                <a:tc>
                  <a:txBody>
                    <a:bodyPr/>
                    <a:lstStyle/>
                    <a:p>
                      <a:pPr algn="ctr" latinLnBrk="1"/>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인수</a:t>
                      </a:r>
                      <a:r>
                        <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 </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금액 </a:t>
                      </a:r>
                      <a:endPar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txBody>
                  <a:tcPr anchor="ctr">
                    <a:lnL w="6350" cap="flat" cmpd="sng" algn="ctr">
                      <a:solidFill>
                        <a:schemeClr val="bg1">
                          <a:lumMod val="65000"/>
                        </a:schemeClr>
                      </a:solidFill>
                      <a:prstDash val="solid"/>
                      <a:round/>
                      <a:headEnd type="none" w="med" len="med"/>
                      <a:tailEnd type="none" w="med" len="med"/>
                    </a:lnL>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9E3FB"/>
                    </a:solidFill>
                  </a:tcPr>
                </a:tc>
                <a:extLst>
                  <a:ext uri="{0D108BD9-81ED-4DB2-BD59-A6C34878D82A}">
                    <a16:rowId xmlns:a16="http://schemas.microsoft.com/office/drawing/2014/main" val="522793908"/>
                  </a:ext>
                </a:extLst>
              </a:tr>
              <a:tr h="559812">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6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Brookfield Infrastructure Partners,  Ontario Teachers’ Pension Plan</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5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Compass  Datacenters</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데이터 저장 역량 강화</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55</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억 달러</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45706430"/>
                  </a:ext>
                </a:extLst>
              </a:tr>
              <a:tr h="404308">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4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Flo Networks</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4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ATC Holding  Fibra México</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비즈니스 통합 및 확장</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3</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억 달러</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92617063"/>
                  </a:ext>
                </a:extLst>
              </a:tr>
              <a:tr h="404308">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4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Belden</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3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Berthold Sichert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algn="ctr" latinLnBrk="1"/>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주요 성장 시장 내 광섬유 포트폴리오 확대</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algn="ctr" latinLnBrk="1"/>
                      <a:r>
                        <a:rPr lang="en-US" altLang="ko-K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1</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억 달러</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21887077"/>
                  </a:ext>
                </a:extLst>
              </a:tr>
            </a:tbl>
          </a:graphicData>
        </a:graphic>
      </p:graphicFrame>
      <p:sp>
        <p:nvSpPr>
          <p:cNvPr id="196" name="TextBox 195">
            <a:extLst>
              <a:ext uri="{FF2B5EF4-FFF2-40B4-BE49-F238E27FC236}">
                <a16:creationId xmlns:a16="http://schemas.microsoft.com/office/drawing/2014/main" id="{9C217859-1A3B-3A96-066F-661576D5CA9E}"/>
              </a:ext>
            </a:extLst>
          </p:cNvPr>
          <p:cNvSpPr txBox="1"/>
          <p:nvPr/>
        </p:nvSpPr>
        <p:spPr>
          <a:xfrm>
            <a:off x="3190367" y="7442966"/>
            <a:ext cx="3079561" cy="600164"/>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r>
              <a:rPr lang="en-US" altLang="ko-KR" dirty="0"/>
              <a:t>AI</a:t>
            </a:r>
            <a:r>
              <a:rPr lang="ko-KR" altLang="en-US" dirty="0"/>
              <a:t> 및 클라우드 컴퓨팅 등으로 대형 데이터 센터 및 캠퍼스에 대한 수요가 지속 증가함에 따라 </a:t>
            </a:r>
            <a:r>
              <a:rPr lang="en-US" altLang="ko-KR" dirty="0"/>
              <a:t>Compass Datacenters</a:t>
            </a:r>
            <a:r>
              <a:rPr lang="ko-KR" altLang="en-US" dirty="0"/>
              <a:t>를 </a:t>
            </a:r>
            <a:r>
              <a:rPr lang="en-US" altLang="ko-KR" dirty="0"/>
              <a:t>55</a:t>
            </a:r>
            <a:r>
              <a:rPr lang="ko-KR" altLang="en-US" dirty="0"/>
              <a:t>억 달러에 인수</a:t>
            </a:r>
            <a:endParaRPr lang="en-US" altLang="ko-KR" dirty="0"/>
          </a:p>
        </p:txBody>
      </p:sp>
      <p:sp>
        <p:nvSpPr>
          <p:cNvPr id="197" name="TextBox 196">
            <a:extLst>
              <a:ext uri="{FF2B5EF4-FFF2-40B4-BE49-F238E27FC236}">
                <a16:creationId xmlns:a16="http://schemas.microsoft.com/office/drawing/2014/main" id="{CD665EF7-E135-54AC-5954-89BA918A3CBB}"/>
              </a:ext>
            </a:extLst>
          </p:cNvPr>
          <p:cNvSpPr txBox="1"/>
          <p:nvPr/>
        </p:nvSpPr>
        <p:spPr>
          <a:xfrm>
            <a:off x="658979" y="10910138"/>
            <a:ext cx="5598948"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Capital IQ, Pitchbook, KPMG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Note 1)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자산 매입</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소규모 매입은 제외</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2) 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분기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4</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1</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~6</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30</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동안 미국에서 </a:t>
            </a:r>
            <a:r>
              <a:rPr lang="ko-KR" altLang="en-US" sz="900" dirty="0"/>
              <a:t>이뤄진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M&amp;A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거래를 포함</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3)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 금액은 공개된 자료를 기반으로 작성하였으며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변동 가능성 존재</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4)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기존 공표된 통계 수치는 새로운 데이터 또는 변경 사항으로 재조정될 수 있음</a:t>
            </a:r>
          </a:p>
        </p:txBody>
      </p:sp>
      <p:grpSp>
        <p:nvGrpSpPr>
          <p:cNvPr id="2" name="그룹 1">
            <a:extLst>
              <a:ext uri="{FF2B5EF4-FFF2-40B4-BE49-F238E27FC236}">
                <a16:creationId xmlns:a16="http://schemas.microsoft.com/office/drawing/2014/main" id="{E266BDBE-8AA0-212A-66FA-6E8288A05B1F}"/>
              </a:ext>
            </a:extLst>
          </p:cNvPr>
          <p:cNvGrpSpPr/>
          <p:nvPr/>
        </p:nvGrpSpPr>
        <p:grpSpPr>
          <a:xfrm>
            <a:off x="1145507" y="4736257"/>
            <a:ext cx="4535905" cy="1728359"/>
            <a:chOff x="766572" y="5556503"/>
            <a:chExt cx="2648712" cy="1079501"/>
          </a:xfrm>
        </p:grpSpPr>
        <p:sp>
          <p:nvSpPr>
            <p:cNvPr id="16" name="object 30">
              <a:extLst>
                <a:ext uri="{FF2B5EF4-FFF2-40B4-BE49-F238E27FC236}">
                  <a16:creationId xmlns:a16="http://schemas.microsoft.com/office/drawing/2014/main" id="{3CAFA1EC-5B55-2F66-452A-FBA475D92EF0}"/>
                </a:ext>
              </a:extLst>
            </p:cNvPr>
            <p:cNvSpPr/>
            <p:nvPr/>
          </p:nvSpPr>
          <p:spPr>
            <a:xfrm>
              <a:off x="766572" y="5815584"/>
              <a:ext cx="198120" cy="224154"/>
            </a:xfrm>
            <a:custGeom>
              <a:avLst/>
              <a:gdLst/>
              <a:ahLst/>
              <a:cxnLst/>
              <a:rect l="l" t="t" r="r" b="b"/>
              <a:pathLst>
                <a:path w="198119" h="224154">
                  <a:moveTo>
                    <a:pt x="198119" y="224028"/>
                  </a:moveTo>
                  <a:lnTo>
                    <a:pt x="0" y="224028"/>
                  </a:lnTo>
                  <a:lnTo>
                    <a:pt x="0" y="0"/>
                  </a:lnTo>
                  <a:lnTo>
                    <a:pt x="198119" y="0"/>
                  </a:lnTo>
                  <a:lnTo>
                    <a:pt x="198119" y="224028"/>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bject 31">
              <a:extLst>
                <a:ext uri="{FF2B5EF4-FFF2-40B4-BE49-F238E27FC236}">
                  <a16:creationId xmlns:a16="http://schemas.microsoft.com/office/drawing/2014/main" id="{B88AE3BB-2480-6362-40D1-DCD502AC57F4}"/>
                </a:ext>
              </a:extLst>
            </p:cNvPr>
            <p:cNvSpPr/>
            <p:nvPr/>
          </p:nvSpPr>
          <p:spPr>
            <a:xfrm>
              <a:off x="1039368" y="5797296"/>
              <a:ext cx="196850" cy="401320"/>
            </a:xfrm>
            <a:custGeom>
              <a:avLst/>
              <a:gdLst/>
              <a:ahLst/>
              <a:cxnLst/>
              <a:rect l="l" t="t" r="r" b="b"/>
              <a:pathLst>
                <a:path w="196850" h="401320">
                  <a:moveTo>
                    <a:pt x="196595" y="400811"/>
                  </a:moveTo>
                  <a:lnTo>
                    <a:pt x="0" y="400811"/>
                  </a:lnTo>
                  <a:lnTo>
                    <a:pt x="0" y="0"/>
                  </a:lnTo>
                  <a:lnTo>
                    <a:pt x="196595" y="0"/>
                  </a:lnTo>
                  <a:lnTo>
                    <a:pt x="196595" y="400811"/>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object 32">
              <a:extLst>
                <a:ext uri="{FF2B5EF4-FFF2-40B4-BE49-F238E27FC236}">
                  <a16:creationId xmlns:a16="http://schemas.microsoft.com/office/drawing/2014/main" id="{F5D63C72-5F7F-A09A-B356-50CFB7074052}"/>
                </a:ext>
              </a:extLst>
            </p:cNvPr>
            <p:cNvSpPr/>
            <p:nvPr/>
          </p:nvSpPr>
          <p:spPr>
            <a:xfrm>
              <a:off x="1312163" y="5815584"/>
              <a:ext cx="196850" cy="355600"/>
            </a:xfrm>
            <a:custGeom>
              <a:avLst/>
              <a:gdLst/>
              <a:ahLst/>
              <a:cxnLst/>
              <a:rect l="l" t="t" r="r" b="b"/>
              <a:pathLst>
                <a:path w="196850" h="355600">
                  <a:moveTo>
                    <a:pt x="196595" y="355092"/>
                  </a:moveTo>
                  <a:lnTo>
                    <a:pt x="0" y="355092"/>
                  </a:lnTo>
                  <a:lnTo>
                    <a:pt x="0" y="0"/>
                  </a:lnTo>
                  <a:lnTo>
                    <a:pt x="196595" y="0"/>
                  </a:lnTo>
                  <a:lnTo>
                    <a:pt x="196595" y="355092"/>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object 33">
              <a:extLst>
                <a:ext uri="{FF2B5EF4-FFF2-40B4-BE49-F238E27FC236}">
                  <a16:creationId xmlns:a16="http://schemas.microsoft.com/office/drawing/2014/main" id="{8FDAC4FD-23D4-5B42-3674-9B10F77114E1}"/>
                </a:ext>
              </a:extLst>
            </p:cNvPr>
            <p:cNvSpPr/>
            <p:nvPr/>
          </p:nvSpPr>
          <p:spPr>
            <a:xfrm>
              <a:off x="1583436" y="5768339"/>
              <a:ext cx="198120" cy="327660"/>
            </a:xfrm>
            <a:custGeom>
              <a:avLst/>
              <a:gdLst/>
              <a:ahLst/>
              <a:cxnLst/>
              <a:rect l="l" t="t" r="r" b="b"/>
              <a:pathLst>
                <a:path w="198119" h="327660">
                  <a:moveTo>
                    <a:pt x="198119" y="327660"/>
                  </a:moveTo>
                  <a:lnTo>
                    <a:pt x="0" y="327660"/>
                  </a:lnTo>
                  <a:lnTo>
                    <a:pt x="0" y="0"/>
                  </a:lnTo>
                  <a:lnTo>
                    <a:pt x="198119" y="0"/>
                  </a:lnTo>
                  <a:lnTo>
                    <a:pt x="198119" y="327660"/>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bject 34">
              <a:extLst>
                <a:ext uri="{FF2B5EF4-FFF2-40B4-BE49-F238E27FC236}">
                  <a16:creationId xmlns:a16="http://schemas.microsoft.com/office/drawing/2014/main" id="{A7CF026F-8570-51FF-09B0-5E2FB5BF2757}"/>
                </a:ext>
              </a:extLst>
            </p:cNvPr>
            <p:cNvSpPr/>
            <p:nvPr/>
          </p:nvSpPr>
          <p:spPr>
            <a:xfrm>
              <a:off x="1856232" y="5926835"/>
              <a:ext cx="198120" cy="196850"/>
            </a:xfrm>
            <a:custGeom>
              <a:avLst/>
              <a:gdLst/>
              <a:ahLst/>
              <a:cxnLst/>
              <a:rect l="l" t="t" r="r" b="b"/>
              <a:pathLst>
                <a:path w="198119" h="196850">
                  <a:moveTo>
                    <a:pt x="198119" y="196596"/>
                  </a:moveTo>
                  <a:lnTo>
                    <a:pt x="0" y="196596"/>
                  </a:lnTo>
                  <a:lnTo>
                    <a:pt x="0" y="0"/>
                  </a:lnTo>
                  <a:lnTo>
                    <a:pt x="198119" y="0"/>
                  </a:lnTo>
                  <a:lnTo>
                    <a:pt x="198119" y="196596"/>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object 35">
              <a:extLst>
                <a:ext uri="{FF2B5EF4-FFF2-40B4-BE49-F238E27FC236}">
                  <a16:creationId xmlns:a16="http://schemas.microsoft.com/office/drawing/2014/main" id="{CFA7C275-CBD4-627F-C338-07BE422C3FC3}"/>
                </a:ext>
              </a:extLst>
            </p:cNvPr>
            <p:cNvSpPr/>
            <p:nvPr/>
          </p:nvSpPr>
          <p:spPr>
            <a:xfrm>
              <a:off x="2129028" y="5806439"/>
              <a:ext cx="196850" cy="299085"/>
            </a:xfrm>
            <a:custGeom>
              <a:avLst/>
              <a:gdLst/>
              <a:ahLst/>
              <a:cxnLst/>
              <a:rect l="l" t="t" r="r" b="b"/>
              <a:pathLst>
                <a:path w="196850" h="299085">
                  <a:moveTo>
                    <a:pt x="196596" y="298704"/>
                  </a:moveTo>
                  <a:lnTo>
                    <a:pt x="0" y="298704"/>
                  </a:lnTo>
                  <a:lnTo>
                    <a:pt x="0" y="0"/>
                  </a:lnTo>
                  <a:lnTo>
                    <a:pt x="196596" y="0"/>
                  </a:lnTo>
                  <a:lnTo>
                    <a:pt x="196596" y="298704"/>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object 36">
              <a:extLst>
                <a:ext uri="{FF2B5EF4-FFF2-40B4-BE49-F238E27FC236}">
                  <a16:creationId xmlns:a16="http://schemas.microsoft.com/office/drawing/2014/main" id="{A0FD74F8-CE34-1D11-C9C0-BE617A030801}"/>
                </a:ext>
              </a:extLst>
            </p:cNvPr>
            <p:cNvSpPr/>
            <p:nvPr/>
          </p:nvSpPr>
          <p:spPr>
            <a:xfrm>
              <a:off x="2400300" y="6057900"/>
              <a:ext cx="198120" cy="215265"/>
            </a:xfrm>
            <a:custGeom>
              <a:avLst/>
              <a:gdLst/>
              <a:ahLst/>
              <a:cxnLst/>
              <a:rect l="l" t="t" r="r" b="b"/>
              <a:pathLst>
                <a:path w="198119" h="215264">
                  <a:moveTo>
                    <a:pt x="198119" y="214883"/>
                  </a:moveTo>
                  <a:lnTo>
                    <a:pt x="0" y="214883"/>
                  </a:lnTo>
                  <a:lnTo>
                    <a:pt x="0" y="0"/>
                  </a:lnTo>
                  <a:lnTo>
                    <a:pt x="198119" y="0"/>
                  </a:lnTo>
                  <a:lnTo>
                    <a:pt x="198119" y="214883"/>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object 37">
              <a:extLst>
                <a:ext uri="{FF2B5EF4-FFF2-40B4-BE49-F238E27FC236}">
                  <a16:creationId xmlns:a16="http://schemas.microsoft.com/office/drawing/2014/main" id="{11817022-D0DF-35DB-4292-FE662C118B3E}"/>
                </a:ext>
              </a:extLst>
            </p:cNvPr>
            <p:cNvSpPr/>
            <p:nvPr/>
          </p:nvSpPr>
          <p:spPr>
            <a:xfrm>
              <a:off x="2673096" y="5954267"/>
              <a:ext cx="198120" cy="291465"/>
            </a:xfrm>
            <a:custGeom>
              <a:avLst/>
              <a:gdLst/>
              <a:ahLst/>
              <a:cxnLst/>
              <a:rect l="l" t="t" r="r" b="b"/>
              <a:pathLst>
                <a:path w="198119" h="291464">
                  <a:moveTo>
                    <a:pt x="198119" y="291083"/>
                  </a:moveTo>
                  <a:lnTo>
                    <a:pt x="0" y="291083"/>
                  </a:lnTo>
                  <a:lnTo>
                    <a:pt x="0" y="0"/>
                  </a:lnTo>
                  <a:lnTo>
                    <a:pt x="198119" y="0"/>
                  </a:lnTo>
                  <a:lnTo>
                    <a:pt x="198119" y="291083"/>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object 38">
              <a:extLst>
                <a:ext uri="{FF2B5EF4-FFF2-40B4-BE49-F238E27FC236}">
                  <a16:creationId xmlns:a16="http://schemas.microsoft.com/office/drawing/2014/main" id="{FA4FFE75-9668-83AA-FD28-72694C61E933}"/>
                </a:ext>
              </a:extLst>
            </p:cNvPr>
            <p:cNvSpPr/>
            <p:nvPr/>
          </p:nvSpPr>
          <p:spPr>
            <a:xfrm>
              <a:off x="2945892" y="5945123"/>
              <a:ext cx="196850" cy="262255"/>
            </a:xfrm>
            <a:custGeom>
              <a:avLst/>
              <a:gdLst/>
              <a:ahLst/>
              <a:cxnLst/>
              <a:rect l="l" t="t" r="r" b="b"/>
              <a:pathLst>
                <a:path w="196850" h="262254">
                  <a:moveTo>
                    <a:pt x="196596" y="262128"/>
                  </a:moveTo>
                  <a:lnTo>
                    <a:pt x="0" y="262128"/>
                  </a:lnTo>
                  <a:lnTo>
                    <a:pt x="0" y="0"/>
                  </a:lnTo>
                  <a:lnTo>
                    <a:pt x="196596" y="0"/>
                  </a:lnTo>
                  <a:lnTo>
                    <a:pt x="196596" y="262128"/>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bject 39">
              <a:extLst>
                <a:ext uri="{FF2B5EF4-FFF2-40B4-BE49-F238E27FC236}">
                  <a16:creationId xmlns:a16="http://schemas.microsoft.com/office/drawing/2014/main" id="{20C8C1DA-67E5-0EBB-F299-A6378ABE6FD6}"/>
                </a:ext>
              </a:extLst>
            </p:cNvPr>
            <p:cNvSpPr/>
            <p:nvPr/>
          </p:nvSpPr>
          <p:spPr>
            <a:xfrm>
              <a:off x="3217164" y="6224016"/>
              <a:ext cx="198120" cy="149860"/>
            </a:xfrm>
            <a:custGeom>
              <a:avLst/>
              <a:gdLst/>
              <a:ahLst/>
              <a:cxnLst/>
              <a:rect l="l" t="t" r="r" b="b"/>
              <a:pathLst>
                <a:path w="198120" h="149860">
                  <a:moveTo>
                    <a:pt x="0" y="149351"/>
                  </a:moveTo>
                  <a:lnTo>
                    <a:pt x="198119" y="149351"/>
                  </a:lnTo>
                  <a:lnTo>
                    <a:pt x="198119" y="0"/>
                  </a:lnTo>
                  <a:lnTo>
                    <a:pt x="0" y="0"/>
                  </a:lnTo>
                  <a:lnTo>
                    <a:pt x="0" y="149351"/>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object 40">
              <a:extLst>
                <a:ext uri="{FF2B5EF4-FFF2-40B4-BE49-F238E27FC236}">
                  <a16:creationId xmlns:a16="http://schemas.microsoft.com/office/drawing/2014/main" id="{6C0923B2-747D-E9B1-3298-82320A2E791C}"/>
                </a:ext>
              </a:extLst>
            </p:cNvPr>
            <p:cNvSpPr/>
            <p:nvPr/>
          </p:nvSpPr>
          <p:spPr>
            <a:xfrm>
              <a:off x="766572" y="6038088"/>
              <a:ext cx="198120" cy="597535"/>
            </a:xfrm>
            <a:custGeom>
              <a:avLst/>
              <a:gdLst/>
              <a:ahLst/>
              <a:cxnLst/>
              <a:rect l="l" t="t" r="r" b="b"/>
              <a:pathLst>
                <a:path w="198119" h="597534">
                  <a:moveTo>
                    <a:pt x="198119" y="597408"/>
                  </a:moveTo>
                  <a:lnTo>
                    <a:pt x="0" y="597408"/>
                  </a:lnTo>
                  <a:lnTo>
                    <a:pt x="0" y="0"/>
                  </a:lnTo>
                  <a:lnTo>
                    <a:pt x="198119" y="0"/>
                  </a:lnTo>
                  <a:lnTo>
                    <a:pt x="198119" y="597408"/>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object 41">
              <a:extLst>
                <a:ext uri="{FF2B5EF4-FFF2-40B4-BE49-F238E27FC236}">
                  <a16:creationId xmlns:a16="http://schemas.microsoft.com/office/drawing/2014/main" id="{BCAD2508-1A40-41A5-49CC-93FEB6AB9342}"/>
                </a:ext>
              </a:extLst>
            </p:cNvPr>
            <p:cNvSpPr/>
            <p:nvPr/>
          </p:nvSpPr>
          <p:spPr>
            <a:xfrm>
              <a:off x="1039368" y="6196584"/>
              <a:ext cx="196850" cy="439420"/>
            </a:xfrm>
            <a:custGeom>
              <a:avLst/>
              <a:gdLst/>
              <a:ahLst/>
              <a:cxnLst/>
              <a:rect l="l" t="t" r="r" b="b"/>
              <a:pathLst>
                <a:path w="196850" h="439420">
                  <a:moveTo>
                    <a:pt x="196595" y="438912"/>
                  </a:moveTo>
                  <a:lnTo>
                    <a:pt x="0" y="438912"/>
                  </a:lnTo>
                  <a:lnTo>
                    <a:pt x="0" y="0"/>
                  </a:lnTo>
                  <a:lnTo>
                    <a:pt x="196595" y="0"/>
                  </a:lnTo>
                  <a:lnTo>
                    <a:pt x="196595" y="438912"/>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object 42">
              <a:extLst>
                <a:ext uri="{FF2B5EF4-FFF2-40B4-BE49-F238E27FC236}">
                  <a16:creationId xmlns:a16="http://schemas.microsoft.com/office/drawing/2014/main" id="{62A3E429-DD62-CB5F-5ED8-871BDEB31684}"/>
                </a:ext>
              </a:extLst>
            </p:cNvPr>
            <p:cNvSpPr/>
            <p:nvPr/>
          </p:nvSpPr>
          <p:spPr>
            <a:xfrm>
              <a:off x="1312163" y="6169152"/>
              <a:ext cx="196850" cy="466725"/>
            </a:xfrm>
            <a:custGeom>
              <a:avLst/>
              <a:gdLst/>
              <a:ahLst/>
              <a:cxnLst/>
              <a:rect l="l" t="t" r="r" b="b"/>
              <a:pathLst>
                <a:path w="196850" h="466725">
                  <a:moveTo>
                    <a:pt x="196595" y="466344"/>
                  </a:moveTo>
                  <a:lnTo>
                    <a:pt x="0" y="466344"/>
                  </a:lnTo>
                  <a:lnTo>
                    <a:pt x="0" y="0"/>
                  </a:lnTo>
                  <a:lnTo>
                    <a:pt x="196595" y="0"/>
                  </a:lnTo>
                  <a:lnTo>
                    <a:pt x="196595" y="466344"/>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bject 43">
              <a:extLst>
                <a:ext uri="{FF2B5EF4-FFF2-40B4-BE49-F238E27FC236}">
                  <a16:creationId xmlns:a16="http://schemas.microsoft.com/office/drawing/2014/main" id="{DB04E875-D0EC-93BC-8051-322459C6C5A4}"/>
                </a:ext>
              </a:extLst>
            </p:cNvPr>
            <p:cNvSpPr/>
            <p:nvPr/>
          </p:nvSpPr>
          <p:spPr>
            <a:xfrm>
              <a:off x="1583436" y="6094476"/>
              <a:ext cx="198120" cy="541020"/>
            </a:xfrm>
            <a:custGeom>
              <a:avLst/>
              <a:gdLst/>
              <a:ahLst/>
              <a:cxnLst/>
              <a:rect l="l" t="t" r="r" b="b"/>
              <a:pathLst>
                <a:path w="198119" h="541020">
                  <a:moveTo>
                    <a:pt x="198119" y="541019"/>
                  </a:moveTo>
                  <a:lnTo>
                    <a:pt x="0" y="541019"/>
                  </a:lnTo>
                  <a:lnTo>
                    <a:pt x="0" y="0"/>
                  </a:lnTo>
                  <a:lnTo>
                    <a:pt x="198119" y="0"/>
                  </a:lnTo>
                  <a:lnTo>
                    <a:pt x="198119" y="541019"/>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object 44">
              <a:extLst>
                <a:ext uri="{FF2B5EF4-FFF2-40B4-BE49-F238E27FC236}">
                  <a16:creationId xmlns:a16="http://schemas.microsoft.com/office/drawing/2014/main" id="{581351E0-E660-4EA3-7B32-65B7695DD8F7}"/>
                </a:ext>
              </a:extLst>
            </p:cNvPr>
            <p:cNvSpPr/>
            <p:nvPr/>
          </p:nvSpPr>
          <p:spPr>
            <a:xfrm>
              <a:off x="1856232" y="6121907"/>
              <a:ext cx="198120" cy="513715"/>
            </a:xfrm>
            <a:custGeom>
              <a:avLst/>
              <a:gdLst/>
              <a:ahLst/>
              <a:cxnLst/>
              <a:rect l="l" t="t" r="r" b="b"/>
              <a:pathLst>
                <a:path w="198119" h="513715">
                  <a:moveTo>
                    <a:pt x="198119" y="513588"/>
                  </a:moveTo>
                  <a:lnTo>
                    <a:pt x="0" y="513588"/>
                  </a:lnTo>
                  <a:lnTo>
                    <a:pt x="0" y="0"/>
                  </a:lnTo>
                  <a:lnTo>
                    <a:pt x="198119" y="0"/>
                  </a:lnTo>
                  <a:lnTo>
                    <a:pt x="198119" y="513588"/>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object 45">
              <a:extLst>
                <a:ext uri="{FF2B5EF4-FFF2-40B4-BE49-F238E27FC236}">
                  <a16:creationId xmlns:a16="http://schemas.microsoft.com/office/drawing/2014/main" id="{759C8D74-EA1F-F3DA-94EF-FDDC2921E71A}"/>
                </a:ext>
              </a:extLst>
            </p:cNvPr>
            <p:cNvSpPr/>
            <p:nvPr/>
          </p:nvSpPr>
          <p:spPr>
            <a:xfrm>
              <a:off x="2129028" y="6103620"/>
              <a:ext cx="196850" cy="532130"/>
            </a:xfrm>
            <a:custGeom>
              <a:avLst/>
              <a:gdLst/>
              <a:ahLst/>
              <a:cxnLst/>
              <a:rect l="l" t="t" r="r" b="b"/>
              <a:pathLst>
                <a:path w="196850" h="532129">
                  <a:moveTo>
                    <a:pt x="196596" y="531876"/>
                  </a:moveTo>
                  <a:lnTo>
                    <a:pt x="0" y="531876"/>
                  </a:lnTo>
                  <a:lnTo>
                    <a:pt x="0" y="0"/>
                  </a:lnTo>
                  <a:lnTo>
                    <a:pt x="196596" y="0"/>
                  </a:lnTo>
                  <a:lnTo>
                    <a:pt x="196596" y="531876"/>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object 46">
              <a:extLst>
                <a:ext uri="{FF2B5EF4-FFF2-40B4-BE49-F238E27FC236}">
                  <a16:creationId xmlns:a16="http://schemas.microsoft.com/office/drawing/2014/main" id="{4FC58593-83E9-2208-D58C-CC41952EE9C1}"/>
                </a:ext>
              </a:extLst>
            </p:cNvPr>
            <p:cNvSpPr/>
            <p:nvPr/>
          </p:nvSpPr>
          <p:spPr>
            <a:xfrm>
              <a:off x="2400300" y="6271260"/>
              <a:ext cx="198120" cy="364490"/>
            </a:xfrm>
            <a:custGeom>
              <a:avLst/>
              <a:gdLst/>
              <a:ahLst/>
              <a:cxnLst/>
              <a:rect l="l" t="t" r="r" b="b"/>
              <a:pathLst>
                <a:path w="198119" h="364490">
                  <a:moveTo>
                    <a:pt x="198119" y="364235"/>
                  </a:moveTo>
                  <a:lnTo>
                    <a:pt x="0" y="364235"/>
                  </a:lnTo>
                  <a:lnTo>
                    <a:pt x="0" y="0"/>
                  </a:lnTo>
                  <a:lnTo>
                    <a:pt x="198119" y="0"/>
                  </a:lnTo>
                  <a:lnTo>
                    <a:pt x="198119" y="364235"/>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object 47">
              <a:extLst>
                <a:ext uri="{FF2B5EF4-FFF2-40B4-BE49-F238E27FC236}">
                  <a16:creationId xmlns:a16="http://schemas.microsoft.com/office/drawing/2014/main" id="{A67FC52C-D238-69FE-E373-46226528986E}"/>
                </a:ext>
              </a:extLst>
            </p:cNvPr>
            <p:cNvSpPr/>
            <p:nvPr/>
          </p:nvSpPr>
          <p:spPr>
            <a:xfrm>
              <a:off x="2673096" y="6243828"/>
              <a:ext cx="198120" cy="391795"/>
            </a:xfrm>
            <a:custGeom>
              <a:avLst/>
              <a:gdLst/>
              <a:ahLst/>
              <a:cxnLst/>
              <a:rect l="l" t="t" r="r" b="b"/>
              <a:pathLst>
                <a:path w="198119" h="391795">
                  <a:moveTo>
                    <a:pt x="198119" y="391667"/>
                  </a:moveTo>
                  <a:lnTo>
                    <a:pt x="0" y="391667"/>
                  </a:lnTo>
                  <a:lnTo>
                    <a:pt x="0" y="0"/>
                  </a:lnTo>
                  <a:lnTo>
                    <a:pt x="198119" y="0"/>
                  </a:lnTo>
                  <a:lnTo>
                    <a:pt x="198119" y="391667"/>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object 48">
              <a:extLst>
                <a:ext uri="{FF2B5EF4-FFF2-40B4-BE49-F238E27FC236}">
                  <a16:creationId xmlns:a16="http://schemas.microsoft.com/office/drawing/2014/main" id="{8783640F-DAF1-8C45-CCD9-2A007EA86F5C}"/>
                </a:ext>
              </a:extLst>
            </p:cNvPr>
            <p:cNvSpPr/>
            <p:nvPr/>
          </p:nvSpPr>
          <p:spPr>
            <a:xfrm>
              <a:off x="2945892" y="6205728"/>
              <a:ext cx="196850" cy="429895"/>
            </a:xfrm>
            <a:custGeom>
              <a:avLst/>
              <a:gdLst/>
              <a:ahLst/>
              <a:cxnLst/>
              <a:rect l="l" t="t" r="r" b="b"/>
              <a:pathLst>
                <a:path w="196850" h="429895">
                  <a:moveTo>
                    <a:pt x="196596" y="429767"/>
                  </a:moveTo>
                  <a:lnTo>
                    <a:pt x="0" y="429767"/>
                  </a:lnTo>
                  <a:lnTo>
                    <a:pt x="0" y="0"/>
                  </a:lnTo>
                  <a:lnTo>
                    <a:pt x="196596" y="0"/>
                  </a:lnTo>
                  <a:lnTo>
                    <a:pt x="196596" y="429767"/>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object 49">
              <a:extLst>
                <a:ext uri="{FF2B5EF4-FFF2-40B4-BE49-F238E27FC236}">
                  <a16:creationId xmlns:a16="http://schemas.microsoft.com/office/drawing/2014/main" id="{D461B5DA-45A3-E254-FD86-6B17D6983F8A}"/>
                </a:ext>
              </a:extLst>
            </p:cNvPr>
            <p:cNvSpPr/>
            <p:nvPr/>
          </p:nvSpPr>
          <p:spPr>
            <a:xfrm>
              <a:off x="3217164" y="6373367"/>
              <a:ext cx="198120" cy="262255"/>
            </a:xfrm>
            <a:custGeom>
              <a:avLst/>
              <a:gdLst/>
              <a:ahLst/>
              <a:cxnLst/>
              <a:rect l="l" t="t" r="r" b="b"/>
              <a:pathLst>
                <a:path w="198120" h="262254">
                  <a:moveTo>
                    <a:pt x="198119" y="262128"/>
                  </a:moveTo>
                  <a:lnTo>
                    <a:pt x="0" y="262128"/>
                  </a:lnTo>
                  <a:lnTo>
                    <a:pt x="0" y="0"/>
                  </a:lnTo>
                  <a:lnTo>
                    <a:pt x="198119" y="0"/>
                  </a:lnTo>
                  <a:lnTo>
                    <a:pt x="198119" y="262128"/>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object 55">
              <a:extLst>
                <a:ext uri="{FF2B5EF4-FFF2-40B4-BE49-F238E27FC236}">
                  <a16:creationId xmlns:a16="http://schemas.microsoft.com/office/drawing/2014/main" id="{3B2B114D-E857-F1A6-4DF0-B3B0BB07CEB7}"/>
                </a:ext>
              </a:extLst>
            </p:cNvPr>
            <p:cNvSpPr/>
            <p:nvPr/>
          </p:nvSpPr>
          <p:spPr>
            <a:xfrm>
              <a:off x="865631" y="5926835"/>
              <a:ext cx="273050" cy="280670"/>
            </a:xfrm>
            <a:custGeom>
              <a:avLst/>
              <a:gdLst/>
              <a:ahLst/>
              <a:cxnLst/>
              <a:rect l="l" t="t" r="r" b="b"/>
              <a:pathLst>
                <a:path w="273050" h="280670">
                  <a:moveTo>
                    <a:pt x="272796" y="280416"/>
                  </a:moveTo>
                  <a:lnTo>
                    <a:pt x="0" y="0"/>
                  </a:lnTo>
                </a:path>
              </a:pathLst>
            </a:custGeom>
            <a:ln w="13715">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object 56">
              <a:extLst>
                <a:ext uri="{FF2B5EF4-FFF2-40B4-BE49-F238E27FC236}">
                  <a16:creationId xmlns:a16="http://schemas.microsoft.com/office/drawing/2014/main" id="{27DC79D8-4493-006D-4924-F874A7A37DF3}"/>
                </a:ext>
              </a:extLst>
            </p:cNvPr>
            <p:cNvSpPr/>
            <p:nvPr/>
          </p:nvSpPr>
          <p:spPr>
            <a:xfrm>
              <a:off x="1138427" y="5556503"/>
              <a:ext cx="271780" cy="650875"/>
            </a:xfrm>
            <a:custGeom>
              <a:avLst/>
              <a:gdLst/>
              <a:ahLst/>
              <a:cxnLst/>
              <a:rect l="l" t="t" r="r" b="b"/>
              <a:pathLst>
                <a:path w="271780" h="650875">
                  <a:moveTo>
                    <a:pt x="271272" y="0"/>
                  </a:moveTo>
                  <a:lnTo>
                    <a:pt x="0" y="650748"/>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object 57">
              <a:extLst>
                <a:ext uri="{FF2B5EF4-FFF2-40B4-BE49-F238E27FC236}">
                  <a16:creationId xmlns:a16="http://schemas.microsoft.com/office/drawing/2014/main" id="{8FABAFD5-8EC1-C53A-CFD4-1790B8AF5DE1}"/>
                </a:ext>
              </a:extLst>
            </p:cNvPr>
            <p:cNvSpPr/>
            <p:nvPr/>
          </p:nvSpPr>
          <p:spPr>
            <a:xfrm>
              <a:off x="1409700" y="5556503"/>
              <a:ext cx="273050" cy="485140"/>
            </a:xfrm>
            <a:custGeom>
              <a:avLst/>
              <a:gdLst/>
              <a:ahLst/>
              <a:cxnLst/>
              <a:rect l="l" t="t" r="r" b="b"/>
              <a:pathLst>
                <a:path w="273050" h="485139">
                  <a:moveTo>
                    <a:pt x="272795" y="484632"/>
                  </a:moveTo>
                  <a:lnTo>
                    <a:pt x="0" y="0"/>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object 58">
              <a:extLst>
                <a:ext uri="{FF2B5EF4-FFF2-40B4-BE49-F238E27FC236}">
                  <a16:creationId xmlns:a16="http://schemas.microsoft.com/office/drawing/2014/main" id="{9B481F89-E717-D5BE-3D59-BD39A9A596CC}"/>
                </a:ext>
              </a:extLst>
            </p:cNvPr>
            <p:cNvSpPr/>
            <p:nvPr/>
          </p:nvSpPr>
          <p:spPr>
            <a:xfrm>
              <a:off x="1682495" y="5983223"/>
              <a:ext cx="273050" cy="58419"/>
            </a:xfrm>
            <a:custGeom>
              <a:avLst/>
              <a:gdLst/>
              <a:ahLst/>
              <a:cxnLst/>
              <a:rect l="l" t="t" r="r" b="b"/>
              <a:pathLst>
                <a:path w="273050" h="58420">
                  <a:moveTo>
                    <a:pt x="272796" y="0"/>
                  </a:moveTo>
                  <a:lnTo>
                    <a:pt x="0" y="57912"/>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object 59">
              <a:extLst>
                <a:ext uri="{FF2B5EF4-FFF2-40B4-BE49-F238E27FC236}">
                  <a16:creationId xmlns:a16="http://schemas.microsoft.com/office/drawing/2014/main" id="{B8E6210E-E1C1-D8DA-0A59-71DCA8E7BC0D}"/>
                </a:ext>
              </a:extLst>
            </p:cNvPr>
            <p:cNvSpPr/>
            <p:nvPr/>
          </p:nvSpPr>
          <p:spPr>
            <a:xfrm>
              <a:off x="1955292" y="5983223"/>
              <a:ext cx="271780" cy="547370"/>
            </a:xfrm>
            <a:custGeom>
              <a:avLst/>
              <a:gdLst/>
              <a:ahLst/>
              <a:cxnLst/>
              <a:rect l="l" t="t" r="r" b="b"/>
              <a:pathLst>
                <a:path w="271780" h="547370">
                  <a:moveTo>
                    <a:pt x="271271" y="547116"/>
                  </a:moveTo>
                  <a:lnTo>
                    <a:pt x="0" y="0"/>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object 60">
              <a:extLst>
                <a:ext uri="{FF2B5EF4-FFF2-40B4-BE49-F238E27FC236}">
                  <a16:creationId xmlns:a16="http://schemas.microsoft.com/office/drawing/2014/main" id="{DDBC0FCA-26CF-724B-6D3A-9661300D0428}"/>
                </a:ext>
              </a:extLst>
            </p:cNvPr>
            <p:cNvSpPr/>
            <p:nvPr/>
          </p:nvSpPr>
          <p:spPr>
            <a:xfrm>
              <a:off x="2235175" y="6518215"/>
              <a:ext cx="273050" cy="21590"/>
            </a:xfrm>
            <a:custGeom>
              <a:avLst/>
              <a:gdLst/>
              <a:ahLst/>
              <a:cxnLst/>
              <a:rect l="l" t="t" r="r" b="b"/>
              <a:pathLst>
                <a:path w="273050" h="21590">
                  <a:moveTo>
                    <a:pt x="-6857" y="10667"/>
                  </a:moveTo>
                  <a:lnTo>
                    <a:pt x="279653" y="10667"/>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object 61">
              <a:extLst>
                <a:ext uri="{FF2B5EF4-FFF2-40B4-BE49-F238E27FC236}">
                  <a16:creationId xmlns:a16="http://schemas.microsoft.com/office/drawing/2014/main" id="{68F429BB-0AFC-53D6-8656-CD402F4B68C2}"/>
                </a:ext>
              </a:extLst>
            </p:cNvPr>
            <p:cNvSpPr/>
            <p:nvPr/>
          </p:nvSpPr>
          <p:spPr>
            <a:xfrm>
              <a:off x="2509083" y="5926834"/>
              <a:ext cx="263327" cy="604830"/>
            </a:xfrm>
            <a:custGeom>
              <a:avLst/>
              <a:gdLst/>
              <a:ahLst/>
              <a:cxnLst/>
              <a:rect l="l" t="t" r="r" b="b"/>
              <a:pathLst>
                <a:path w="273050" h="582295">
                  <a:moveTo>
                    <a:pt x="272796" y="0"/>
                  </a:moveTo>
                  <a:lnTo>
                    <a:pt x="0" y="582167"/>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object 62">
              <a:extLst>
                <a:ext uri="{FF2B5EF4-FFF2-40B4-BE49-F238E27FC236}">
                  <a16:creationId xmlns:a16="http://schemas.microsoft.com/office/drawing/2014/main" id="{9BE35A89-2279-A8EC-594F-79A7CD374DDB}"/>
                </a:ext>
              </a:extLst>
            </p:cNvPr>
            <p:cNvSpPr/>
            <p:nvPr/>
          </p:nvSpPr>
          <p:spPr>
            <a:xfrm>
              <a:off x="2772156" y="5926835"/>
              <a:ext cx="271780" cy="405765"/>
            </a:xfrm>
            <a:custGeom>
              <a:avLst/>
              <a:gdLst/>
              <a:ahLst/>
              <a:cxnLst/>
              <a:rect l="l" t="t" r="r" b="b"/>
              <a:pathLst>
                <a:path w="271780" h="405764">
                  <a:moveTo>
                    <a:pt x="271271" y="405383"/>
                  </a:moveTo>
                  <a:lnTo>
                    <a:pt x="0" y="0"/>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object 63">
              <a:extLst>
                <a:ext uri="{FF2B5EF4-FFF2-40B4-BE49-F238E27FC236}">
                  <a16:creationId xmlns:a16="http://schemas.microsoft.com/office/drawing/2014/main" id="{8FDE5A7F-03F2-3366-5418-2788AFD3E4F3}"/>
                </a:ext>
              </a:extLst>
            </p:cNvPr>
            <p:cNvSpPr/>
            <p:nvPr/>
          </p:nvSpPr>
          <p:spPr>
            <a:xfrm>
              <a:off x="3043427" y="6327647"/>
              <a:ext cx="273050" cy="5080"/>
            </a:xfrm>
            <a:custGeom>
              <a:avLst/>
              <a:gdLst/>
              <a:ahLst/>
              <a:cxnLst/>
              <a:rect l="l" t="t" r="r" b="b"/>
              <a:pathLst>
                <a:path w="273050" h="5079">
                  <a:moveTo>
                    <a:pt x="272796" y="0"/>
                  </a:moveTo>
                  <a:lnTo>
                    <a:pt x="0" y="4571"/>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6" name="TextBox 105">
            <a:extLst>
              <a:ext uri="{FF2B5EF4-FFF2-40B4-BE49-F238E27FC236}">
                <a16:creationId xmlns:a16="http://schemas.microsoft.com/office/drawing/2014/main" id="{37DA9EAF-8130-710B-D0A3-A68B41F80D2D}"/>
              </a:ext>
            </a:extLst>
          </p:cNvPr>
          <p:cNvSpPr txBox="1"/>
          <p:nvPr/>
        </p:nvSpPr>
        <p:spPr>
          <a:xfrm>
            <a:off x="657623" y="4076997"/>
            <a:ext cx="468486" cy="2485232"/>
          </a:xfrm>
          <a:prstGeom prst="rect">
            <a:avLst/>
          </a:prstGeom>
          <a:noFill/>
        </p:spPr>
        <p:txBody>
          <a:bodyPr wrap="square" rtlCol="0">
            <a:spAutoFit/>
          </a:bodyPr>
          <a:lstStyle/>
          <a:p>
            <a:pPr marL="0" marR="0" lvl="0" indent="0" algn="l" defTabSz="457200" rtl="0" eaLnBrk="1" fontAlgn="auto" latinLnBrk="0" hangingPunct="1">
              <a:lnSpc>
                <a:spcPct val="22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140</a:t>
            </a:r>
          </a:p>
          <a:p>
            <a:pPr marL="0" marR="0" lvl="0" indent="0" algn="l" defTabSz="457200" rtl="0" eaLnBrk="1" fontAlgn="auto" latinLnBrk="0" hangingPunct="1">
              <a:lnSpc>
                <a:spcPct val="22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120</a:t>
            </a:r>
          </a:p>
          <a:p>
            <a:pPr marL="0" marR="0" lvl="0" indent="0" algn="l" defTabSz="457200" rtl="0" eaLnBrk="1" fontAlgn="auto" latinLnBrk="0" hangingPunct="1">
              <a:lnSpc>
                <a:spcPct val="22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100</a:t>
            </a:r>
          </a:p>
          <a:p>
            <a:pPr marL="0" marR="0" lvl="0" indent="0" algn="l" defTabSz="457200" rtl="0" eaLnBrk="1" fontAlgn="auto" latinLnBrk="0" hangingPunct="1">
              <a:lnSpc>
                <a:spcPct val="22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80</a:t>
            </a:r>
          </a:p>
          <a:p>
            <a:pPr marL="0" marR="0" lvl="0" indent="0" algn="l" defTabSz="457200" rtl="0" eaLnBrk="1" fontAlgn="auto" latinLnBrk="0" hangingPunct="1">
              <a:lnSpc>
                <a:spcPct val="22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60</a:t>
            </a:r>
          </a:p>
          <a:p>
            <a:pPr marL="0" marR="0" lvl="0" indent="0" algn="l" defTabSz="457200" rtl="0" eaLnBrk="1" fontAlgn="auto" latinLnBrk="0" hangingPunct="1">
              <a:lnSpc>
                <a:spcPct val="22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40</a:t>
            </a:r>
          </a:p>
          <a:p>
            <a:pPr marL="0" marR="0" lvl="0" indent="0" algn="l" defTabSz="457200" rtl="0" eaLnBrk="1" fontAlgn="auto" latinLnBrk="0" hangingPunct="1">
              <a:lnSpc>
                <a:spcPct val="22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20</a:t>
            </a:r>
          </a:p>
          <a:p>
            <a:pPr marL="0" marR="0" lvl="0" indent="0" algn="l" defTabSz="457200" rtl="0" eaLnBrk="1" fontAlgn="auto" latinLnBrk="0" hangingPunct="1">
              <a:lnSpc>
                <a:spcPct val="22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0</a:t>
            </a:r>
          </a:p>
        </p:txBody>
      </p:sp>
      <p:sp>
        <p:nvSpPr>
          <p:cNvPr id="107" name="TextBox 106">
            <a:extLst>
              <a:ext uri="{FF2B5EF4-FFF2-40B4-BE49-F238E27FC236}">
                <a16:creationId xmlns:a16="http://schemas.microsoft.com/office/drawing/2014/main" id="{9EC87D38-1F09-E58B-BB55-7F19CB8E75EC}"/>
              </a:ext>
            </a:extLst>
          </p:cNvPr>
          <p:cNvSpPr txBox="1"/>
          <p:nvPr/>
        </p:nvSpPr>
        <p:spPr>
          <a:xfrm>
            <a:off x="5890399" y="4073356"/>
            <a:ext cx="468486" cy="2512932"/>
          </a:xfrm>
          <a:prstGeom prst="rect">
            <a:avLst/>
          </a:prstGeom>
          <a:noFill/>
        </p:spPr>
        <p:txBody>
          <a:bodyPr wrap="square" rtlCol="0">
            <a:spAutoFit/>
          </a:bodyPr>
          <a:lstStyle/>
          <a:p>
            <a:pPr marL="0" marR="0" lvl="0" indent="0" algn="l" defTabSz="457200" rtl="0" eaLnBrk="1" fontAlgn="auto" latinLnBrk="0" hangingPunct="1">
              <a:lnSpc>
                <a:spcPct val="3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25</a:t>
            </a:r>
          </a:p>
          <a:p>
            <a:pPr marL="0" marR="0" lvl="0" indent="0" algn="l" defTabSz="457200" rtl="0" eaLnBrk="1" fontAlgn="auto" latinLnBrk="0" hangingPunct="1">
              <a:lnSpc>
                <a:spcPct val="3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20</a:t>
            </a:r>
          </a:p>
          <a:p>
            <a:pPr marL="0" marR="0" lvl="0" indent="0" algn="l" defTabSz="457200" rtl="0" eaLnBrk="1" fontAlgn="auto" latinLnBrk="0" hangingPunct="1">
              <a:lnSpc>
                <a:spcPct val="3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15</a:t>
            </a:r>
          </a:p>
          <a:p>
            <a:pPr marL="0" marR="0" lvl="0" indent="0" algn="l" defTabSz="457200" rtl="0" eaLnBrk="1" fontAlgn="auto" latinLnBrk="0" hangingPunct="1">
              <a:lnSpc>
                <a:spcPct val="3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10</a:t>
            </a:r>
          </a:p>
          <a:p>
            <a:pPr marL="0" marR="0" lvl="0" indent="0" algn="l" defTabSz="457200" rtl="0" eaLnBrk="1" fontAlgn="auto" latinLnBrk="0" hangingPunct="1">
              <a:lnSpc>
                <a:spcPct val="3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5</a:t>
            </a:r>
          </a:p>
          <a:p>
            <a:pPr marL="0" marR="0" lvl="0" indent="0" algn="l" defTabSz="457200" rtl="0" eaLnBrk="1" fontAlgn="auto" latinLnBrk="0" hangingPunct="1">
              <a:lnSpc>
                <a:spcPct val="3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rPr>
              <a:t>0</a:t>
            </a:r>
          </a:p>
        </p:txBody>
      </p:sp>
      <p:cxnSp>
        <p:nvCxnSpPr>
          <p:cNvPr id="42" name="직선 연결선 41">
            <a:extLst>
              <a:ext uri="{FF2B5EF4-FFF2-40B4-BE49-F238E27FC236}">
                <a16:creationId xmlns:a16="http://schemas.microsoft.com/office/drawing/2014/main" id="{04301109-9B8D-A814-0FCF-692E789AE3DF}"/>
              </a:ext>
            </a:extLst>
          </p:cNvPr>
          <p:cNvCxnSpPr>
            <a:cxnSpLocks/>
          </p:cNvCxnSpPr>
          <p:nvPr/>
        </p:nvCxnSpPr>
        <p:spPr>
          <a:xfrm>
            <a:off x="1022685" y="6462526"/>
            <a:ext cx="478232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object 34">
            <a:extLst>
              <a:ext uri="{FF2B5EF4-FFF2-40B4-BE49-F238E27FC236}">
                <a16:creationId xmlns:a16="http://schemas.microsoft.com/office/drawing/2014/main" id="{A9C100A9-FE24-A3CD-9084-81C3F8725E7B}"/>
              </a:ext>
            </a:extLst>
          </p:cNvPr>
          <p:cNvSpPr txBox="1"/>
          <p:nvPr/>
        </p:nvSpPr>
        <p:spPr>
          <a:xfrm>
            <a:off x="2805386" y="6509015"/>
            <a:ext cx="703073"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pPr marL="0" algn="ctr">
              <a:spcBef>
                <a:spcPts val="0"/>
              </a:spcBef>
            </a:pPr>
            <a:r>
              <a:rPr lang="en-US" b="1" dirty="0"/>
              <a:t>  </a:t>
            </a:r>
            <a:r>
              <a:rPr b="1" dirty="0"/>
              <a:t>Q1</a:t>
            </a:r>
            <a:r>
              <a:rPr lang="en-US" b="1" dirty="0"/>
              <a:t> 20</a:t>
            </a:r>
            <a:r>
              <a:rPr lang="en-US" altLang="ko-KR" b="1" dirty="0"/>
              <a:t>22</a:t>
            </a:r>
            <a:endParaRPr b="1" dirty="0"/>
          </a:p>
        </p:txBody>
      </p:sp>
      <p:sp>
        <p:nvSpPr>
          <p:cNvPr id="44" name="object 89">
            <a:extLst>
              <a:ext uri="{FF2B5EF4-FFF2-40B4-BE49-F238E27FC236}">
                <a16:creationId xmlns:a16="http://schemas.microsoft.com/office/drawing/2014/main" id="{BA0AD409-8A00-8701-7DDC-D5EA82B1DAC7}"/>
              </a:ext>
            </a:extLst>
          </p:cNvPr>
          <p:cNvSpPr txBox="1"/>
          <p:nvPr/>
        </p:nvSpPr>
        <p:spPr>
          <a:xfrm>
            <a:off x="4808349" y="6358426"/>
            <a:ext cx="1094331" cy="306494"/>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endParaRPr b="1" dirty="0"/>
          </a:p>
          <a:p>
            <a:r>
              <a:rPr b="1" dirty="0"/>
              <a:t>Q1</a:t>
            </a:r>
            <a:r>
              <a:rPr lang="en-US" b="1" dirty="0"/>
              <a:t> 20</a:t>
            </a:r>
            <a:r>
              <a:rPr lang="en-US" altLang="ko-KR" b="1" dirty="0"/>
              <a:t>2</a:t>
            </a:r>
            <a:r>
              <a:rPr b="1" dirty="0"/>
              <a:t>3 </a:t>
            </a:r>
            <a:r>
              <a:rPr lang="en-US" b="1" dirty="0"/>
              <a:t>   </a:t>
            </a:r>
            <a:r>
              <a:rPr b="1" dirty="0"/>
              <a:t>Q2</a:t>
            </a:r>
            <a:r>
              <a:rPr lang="en-US" b="1" dirty="0"/>
              <a:t> 20</a:t>
            </a:r>
            <a:r>
              <a:rPr lang="en-US" altLang="ko-KR" b="1" dirty="0"/>
              <a:t>2</a:t>
            </a:r>
            <a:r>
              <a:rPr b="1" dirty="0"/>
              <a:t>3</a:t>
            </a:r>
          </a:p>
        </p:txBody>
      </p:sp>
      <p:sp>
        <p:nvSpPr>
          <p:cNvPr id="53" name="object 34">
            <a:extLst>
              <a:ext uri="{FF2B5EF4-FFF2-40B4-BE49-F238E27FC236}">
                <a16:creationId xmlns:a16="http://schemas.microsoft.com/office/drawing/2014/main" id="{798D588A-5F1A-3AF3-0F5B-F609C6157872}"/>
              </a:ext>
            </a:extLst>
          </p:cNvPr>
          <p:cNvSpPr txBox="1"/>
          <p:nvPr/>
        </p:nvSpPr>
        <p:spPr>
          <a:xfrm>
            <a:off x="1060778" y="6509048"/>
            <a:ext cx="671624"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r>
              <a:rPr lang="en-US" b="1" dirty="0"/>
              <a:t>  </a:t>
            </a:r>
            <a:r>
              <a:rPr b="1" dirty="0"/>
              <a:t>Q1</a:t>
            </a:r>
            <a:r>
              <a:rPr lang="en-US" b="1" dirty="0"/>
              <a:t> </a:t>
            </a:r>
            <a:r>
              <a:rPr lang="en-US" altLang="ko-KR" b="1" dirty="0"/>
              <a:t>2021</a:t>
            </a:r>
            <a:endParaRPr b="1" dirty="0"/>
          </a:p>
        </p:txBody>
      </p:sp>
      <p:sp>
        <p:nvSpPr>
          <p:cNvPr id="54" name="직사각형 53">
            <a:extLst>
              <a:ext uri="{FF2B5EF4-FFF2-40B4-BE49-F238E27FC236}">
                <a16:creationId xmlns:a16="http://schemas.microsoft.com/office/drawing/2014/main" id="{A38100A1-0E03-13DC-4600-75B8D05A0539}"/>
              </a:ext>
            </a:extLst>
          </p:cNvPr>
          <p:cNvSpPr/>
          <p:nvPr/>
        </p:nvSpPr>
        <p:spPr>
          <a:xfrm>
            <a:off x="492794" y="4008113"/>
            <a:ext cx="722158"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24388B"/>
                </a:solidFill>
                <a:latin typeface="KoPub돋움체 Medium" panose="00000600000000000000" pitchFamily="2" charset="-127"/>
                <a:ea typeface="KoPub돋움체 Medium" panose="00000600000000000000" pitchFamily="2" charset="-127"/>
              </a:rPr>
              <a:t>건 수</a:t>
            </a:r>
          </a:p>
        </p:txBody>
      </p:sp>
      <p:sp>
        <p:nvSpPr>
          <p:cNvPr id="55" name="직사각형 54">
            <a:extLst>
              <a:ext uri="{FF2B5EF4-FFF2-40B4-BE49-F238E27FC236}">
                <a16:creationId xmlns:a16="http://schemas.microsoft.com/office/drawing/2014/main" id="{A7C1C67F-41FD-7244-BE8F-D5C21EC81B68}"/>
              </a:ext>
            </a:extLst>
          </p:cNvPr>
          <p:cNvSpPr/>
          <p:nvPr/>
        </p:nvSpPr>
        <p:spPr>
          <a:xfrm>
            <a:off x="4953210" y="4005932"/>
            <a:ext cx="1392169"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D5419A"/>
                </a:solidFill>
                <a:latin typeface="KoPub돋움체 Medium" panose="00000600000000000000" pitchFamily="2" charset="-127"/>
                <a:ea typeface="KoPub돋움체 Medium" panose="00000600000000000000" pitchFamily="2" charset="-127"/>
              </a:rPr>
              <a:t>거래 금액</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r>
              <a:rPr lang="ko-KR" altLang="en-US" sz="1000" spc="-50" dirty="0">
                <a:solidFill>
                  <a:srgbClr val="D5419A"/>
                </a:solidFill>
                <a:latin typeface="KoPub돋움체 Medium" panose="00000600000000000000" pitchFamily="2" charset="-127"/>
                <a:ea typeface="KoPub돋움체 Medium" panose="00000600000000000000" pitchFamily="2" charset="-127"/>
              </a:rPr>
              <a:t>십억 달러</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endParaRPr lang="ko-KR" altLang="en-US" sz="1000" spc="-50" dirty="0">
              <a:solidFill>
                <a:srgbClr val="D5419A"/>
              </a:solidFill>
              <a:latin typeface="KoPub돋움체 Medium" panose="00000600000000000000" pitchFamily="2" charset="-127"/>
              <a:ea typeface="KoPub돋움체 Medium" panose="00000600000000000000" pitchFamily="2" charset="-127"/>
            </a:endParaRPr>
          </a:p>
        </p:txBody>
      </p:sp>
      <p:grpSp>
        <p:nvGrpSpPr>
          <p:cNvPr id="56" name="그룹 55">
            <a:extLst>
              <a:ext uri="{FF2B5EF4-FFF2-40B4-BE49-F238E27FC236}">
                <a16:creationId xmlns:a16="http://schemas.microsoft.com/office/drawing/2014/main" id="{74BE9605-A988-D402-1F7B-D77582AEE4C3}"/>
              </a:ext>
            </a:extLst>
          </p:cNvPr>
          <p:cNvGrpSpPr/>
          <p:nvPr/>
        </p:nvGrpSpPr>
        <p:grpSpPr>
          <a:xfrm>
            <a:off x="1880893" y="6791168"/>
            <a:ext cx="3055685" cy="319758"/>
            <a:chOff x="1848994" y="8133806"/>
            <a:chExt cx="3055685" cy="319758"/>
          </a:xfrm>
        </p:grpSpPr>
        <p:sp>
          <p:nvSpPr>
            <p:cNvPr id="57" name="직사각형 56">
              <a:extLst>
                <a:ext uri="{FF2B5EF4-FFF2-40B4-BE49-F238E27FC236}">
                  <a16:creationId xmlns:a16="http://schemas.microsoft.com/office/drawing/2014/main" id="{8B8F637A-1BB1-EEFC-2B24-91F64150531B}"/>
                </a:ext>
              </a:extLst>
            </p:cNvPr>
            <p:cNvSpPr/>
            <p:nvPr/>
          </p:nvSpPr>
          <p:spPr>
            <a:xfrm>
              <a:off x="1848994" y="8133806"/>
              <a:ext cx="3055685" cy="3197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object 22">
              <a:extLst>
                <a:ext uri="{FF2B5EF4-FFF2-40B4-BE49-F238E27FC236}">
                  <a16:creationId xmlns:a16="http://schemas.microsoft.com/office/drawing/2014/main" id="{96636736-6375-7DB9-8AD0-649F9EE70766}"/>
                </a:ext>
              </a:extLst>
            </p:cNvPr>
            <p:cNvSpPr txBox="1"/>
            <p:nvPr/>
          </p:nvSpPr>
          <p:spPr>
            <a:xfrm>
              <a:off x="2239699" y="8211162"/>
              <a:ext cx="731783"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전략적 투자</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59" name="object 23">
              <a:extLst>
                <a:ext uri="{FF2B5EF4-FFF2-40B4-BE49-F238E27FC236}">
                  <a16:creationId xmlns:a16="http://schemas.microsoft.com/office/drawing/2014/main" id="{58F5CEFD-8F0F-1581-5A0D-E465C83E9268}"/>
                </a:ext>
              </a:extLst>
            </p:cNvPr>
            <p:cNvSpPr/>
            <p:nvPr/>
          </p:nvSpPr>
          <p:spPr>
            <a:xfrm>
              <a:off x="2070308" y="8249932"/>
              <a:ext cx="103227" cy="99723"/>
            </a:xfrm>
            <a:custGeom>
              <a:avLst/>
              <a:gdLst/>
              <a:ahLst/>
              <a:cxnLst/>
              <a:rect l="l" t="t" r="r" b="b"/>
              <a:pathLst>
                <a:path w="64134" h="64134">
                  <a:moveTo>
                    <a:pt x="0" y="0"/>
                  </a:moveTo>
                  <a:lnTo>
                    <a:pt x="63982" y="0"/>
                  </a:lnTo>
                  <a:lnTo>
                    <a:pt x="63982" y="63931"/>
                  </a:lnTo>
                  <a:lnTo>
                    <a:pt x="0" y="63931"/>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0" name="object 24">
              <a:extLst>
                <a:ext uri="{FF2B5EF4-FFF2-40B4-BE49-F238E27FC236}">
                  <a16:creationId xmlns:a16="http://schemas.microsoft.com/office/drawing/2014/main" id="{E686A323-7922-EB12-12C2-6C54B374032A}"/>
                </a:ext>
              </a:extLst>
            </p:cNvPr>
            <p:cNvSpPr txBox="1"/>
            <p:nvPr/>
          </p:nvSpPr>
          <p:spPr>
            <a:xfrm>
              <a:off x="3211448" y="8217377"/>
              <a:ext cx="572464" cy="155171"/>
            </a:xfrm>
            <a:prstGeom prst="rect">
              <a:avLst/>
            </a:prstGeom>
          </p:spPr>
          <p:txBody>
            <a:bodyPr vert="horz" wrap="square" lIns="0" tIns="16510" rIns="0" bIns="0" rtlCol="0">
              <a:spAutoFit/>
            </a:bodyPr>
            <a:lstStyle/>
            <a:p>
              <a:pPr marL="12700">
                <a:lnSpc>
                  <a:spcPct val="100000"/>
                </a:lnSpc>
                <a:spcBef>
                  <a:spcPts val="130"/>
                </a:spcBef>
              </a:pPr>
              <a:r>
                <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PE </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투자</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61" name="object 25">
              <a:extLst>
                <a:ext uri="{FF2B5EF4-FFF2-40B4-BE49-F238E27FC236}">
                  <a16:creationId xmlns:a16="http://schemas.microsoft.com/office/drawing/2014/main" id="{16F392BC-AA33-59F6-D61C-D117A50E0252}"/>
                </a:ext>
              </a:extLst>
            </p:cNvPr>
            <p:cNvSpPr/>
            <p:nvPr/>
          </p:nvSpPr>
          <p:spPr>
            <a:xfrm>
              <a:off x="3043719" y="8249932"/>
              <a:ext cx="103227" cy="99723"/>
            </a:xfrm>
            <a:custGeom>
              <a:avLst/>
              <a:gdLst/>
              <a:ahLst/>
              <a:cxnLst/>
              <a:rect l="l" t="t" r="r" b="b"/>
              <a:pathLst>
                <a:path w="64134" h="64134">
                  <a:moveTo>
                    <a:pt x="0" y="0"/>
                  </a:moveTo>
                  <a:lnTo>
                    <a:pt x="63969" y="0"/>
                  </a:lnTo>
                  <a:lnTo>
                    <a:pt x="63969" y="63931"/>
                  </a:lnTo>
                  <a:lnTo>
                    <a:pt x="0" y="63931"/>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2" name="object 28">
              <a:extLst>
                <a:ext uri="{FF2B5EF4-FFF2-40B4-BE49-F238E27FC236}">
                  <a16:creationId xmlns:a16="http://schemas.microsoft.com/office/drawing/2014/main" id="{11D8249C-57C7-8E92-4766-C6B75888A673}"/>
                </a:ext>
              </a:extLst>
            </p:cNvPr>
            <p:cNvSpPr txBox="1"/>
            <p:nvPr/>
          </p:nvSpPr>
          <p:spPr>
            <a:xfrm>
              <a:off x="4083194" y="8216969"/>
              <a:ext cx="693256"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총 거래 금액</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우</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64" name="object 29">
              <a:extLst>
                <a:ext uri="{FF2B5EF4-FFF2-40B4-BE49-F238E27FC236}">
                  <a16:creationId xmlns:a16="http://schemas.microsoft.com/office/drawing/2014/main" id="{2BFFB313-40E8-2E43-C467-A4E0C3E51F76}"/>
                </a:ext>
              </a:extLst>
            </p:cNvPr>
            <p:cNvSpPr/>
            <p:nvPr/>
          </p:nvSpPr>
          <p:spPr>
            <a:xfrm>
              <a:off x="3861594" y="8300701"/>
              <a:ext cx="147175" cy="0"/>
            </a:xfrm>
            <a:custGeom>
              <a:avLst/>
              <a:gdLst/>
              <a:ahLst/>
              <a:cxnLst/>
              <a:rect l="l" t="t" r="r" b="b"/>
              <a:pathLst>
                <a:path w="91439">
                  <a:moveTo>
                    <a:pt x="0" y="0"/>
                  </a:moveTo>
                  <a:lnTo>
                    <a:pt x="91389" y="0"/>
                  </a:lnTo>
                </a:path>
              </a:pathLst>
            </a:custGeom>
            <a:ln w="1905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pic>
        <p:nvPicPr>
          <p:cNvPr id="3" name="그림 2">
            <a:extLst>
              <a:ext uri="{FF2B5EF4-FFF2-40B4-BE49-F238E27FC236}">
                <a16:creationId xmlns:a16="http://schemas.microsoft.com/office/drawing/2014/main" id="{A731C7DC-63DF-54A6-D2A3-9957E2AF168E}"/>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94603" y="2265882"/>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641876" y="2639087"/>
            <a:ext cx="220429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2</a:t>
            </a: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분기 </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통신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M&amp;A</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의 주요 인수 형태는</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pic>
        <p:nvPicPr>
          <p:cNvPr id="4" name="그림 3">
            <a:extLst>
              <a:ext uri="{FF2B5EF4-FFF2-40B4-BE49-F238E27FC236}">
                <a16:creationId xmlns:a16="http://schemas.microsoft.com/office/drawing/2014/main" id="{AF0E4FB2-7B25-FFD5-7D08-F856BC18A902}"/>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17355" y="6992509"/>
            <a:ext cx="621688" cy="1020340"/>
          </a:xfrm>
          <a:prstGeom prst="rect">
            <a:avLst/>
          </a:prstGeom>
        </p:spPr>
      </p:pic>
      <p:sp>
        <p:nvSpPr>
          <p:cNvPr id="103" name="TextBox 102">
            <a:extLst>
              <a:ext uri="{FF2B5EF4-FFF2-40B4-BE49-F238E27FC236}">
                <a16:creationId xmlns:a16="http://schemas.microsoft.com/office/drawing/2014/main" id="{D117FBDC-76FC-39C2-440B-3A6B6F117793}"/>
              </a:ext>
            </a:extLst>
          </p:cNvPr>
          <p:cNvSpPr txBox="1"/>
          <p:nvPr/>
        </p:nvSpPr>
        <p:spPr>
          <a:xfrm>
            <a:off x="652227" y="7413936"/>
            <a:ext cx="243006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2</a:t>
            </a: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분기 통신 기업</a:t>
            </a: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 M&amp;A</a:t>
            </a: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의 대표 인수 사례</a:t>
            </a:r>
            <a:endPar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Tree>
    <p:extLst>
      <p:ext uri="{BB962C8B-B14F-4D97-AF65-F5344CB8AC3E}">
        <p14:creationId xmlns:p14="http://schemas.microsoft.com/office/powerpoint/2010/main" val="345716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729DBE9D-9F07-DADE-077C-E73ABCFFAB9E}"/>
              </a:ext>
            </a:extLst>
          </p:cNvPr>
          <p:cNvGraphicFramePr>
            <a:graphicFrameLocks noGrp="1"/>
          </p:cNvGraphicFramePr>
          <p:nvPr>
            <p:extLst>
              <p:ext uri="{D42A27DB-BD31-4B8C-83A1-F6EECF244321}">
                <p14:modId xmlns:p14="http://schemas.microsoft.com/office/powerpoint/2010/main" val="3319328910"/>
              </p:ext>
            </p:extLst>
          </p:nvPr>
        </p:nvGraphicFramePr>
        <p:xfrm>
          <a:off x="739357" y="2499885"/>
          <a:ext cx="5384718" cy="3100390"/>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Deal</a:t>
                      </a: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 </a:t>
                      </a: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Advisory</a:t>
                      </a: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하병제</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02-2112-0715</a:t>
                      </a:r>
                    </a:p>
                    <a:p>
                      <a:pPr marL="0" defTabSz="91440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bha@kr.kpmg.com</a:t>
                      </a:r>
                    </a:p>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이재현</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 02-2112-0714</a:t>
                      </a:r>
                    </a:p>
                    <a:p>
                      <a:pPr marL="0" defTabSz="914400">
                        <a:lnSpc>
                          <a:spcPct val="114000"/>
                        </a:lnSpc>
                        <a:spcBef>
                          <a:spcPts val="0"/>
                        </a:spcBef>
                        <a:defRPr/>
                      </a:pPr>
                      <a:r>
                        <a:rPr lang="en-US" altLang="ko-KR" sz="9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jaehyeonlee@kr.kpmg.com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김진만</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02-2112-0786</a:t>
                      </a:r>
                    </a:p>
                    <a:p>
                      <a:pPr marL="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jinmankim@kr.kpmg.com</a:t>
                      </a:r>
                    </a:p>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562593">
                <a:tc>
                  <a:txBody>
                    <a:body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김광석</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02-2112-0723</a:t>
                      </a:r>
                    </a:p>
                    <a:p>
                      <a:pPr marL="0" defTabSz="91440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kwangseokkim@kr.kpmg.com</a:t>
                      </a:r>
                    </a:p>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김이동</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02-2112-0343</a:t>
                      </a:r>
                    </a:p>
                    <a:p>
                      <a:pPr marL="0" defTabSz="91440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yidongkim@kr.kpmg.com</a:t>
                      </a:r>
                    </a:p>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l" defTabSz="914400" rtl="0" eaLnBrk="1" fontAlgn="auto" latinLnBrk="1" hangingPunct="1">
                        <a:lnSpc>
                          <a:spcPct val="114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4472C4">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itchFamily="34" charset="0"/>
                        </a:rPr>
                        <a:t>김효진</a:t>
                      </a:r>
                      <a:endParaRPr kumimoji="0" lang="en-US" altLang="ko-KR" sz="1000" b="1" i="0" u="none" strike="noStrike" kern="1200" cap="none" spc="0" normalizeH="0" baseline="0" noProof="0" dirty="0">
                        <a:ln>
                          <a:solidFill>
                            <a:srgbClr val="4472C4">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1" hangingPunct="1">
                        <a:lnSpc>
                          <a:spcPct val="114000"/>
                        </a:lnSpc>
                        <a:spcBef>
                          <a:spcPts val="0"/>
                        </a:spcBef>
                        <a:spcAft>
                          <a:spcPts val="0"/>
                        </a:spcAft>
                        <a:buClrTx/>
                        <a:buSzTx/>
                        <a:buFontTx/>
                        <a:buNone/>
                        <a:tabLst/>
                        <a:defRPr/>
                      </a:pPr>
                      <a:r>
                        <a:rPr kumimoji="0" lang="ko-KR" altLang="en-US" sz="1000" b="0" i="0" u="none" strike="noStrike" kern="1200" cap="none" spc="0" normalizeH="0" baseline="0" noProof="0" dirty="0">
                          <a:ln>
                            <a:solidFill>
                              <a:srgbClr val="4472C4">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itchFamily="34" charset="0"/>
                        </a:rPr>
                        <a:t>부대표</a:t>
                      </a:r>
                      <a:endParaRPr kumimoji="0" lang="en-US" altLang="ko-KR" sz="1000" b="0" i="0" u="none" strike="noStrike" kern="1200" cap="none" spc="0" normalizeH="0" baseline="0" noProof="0" dirty="0">
                        <a:ln>
                          <a:solidFill>
                            <a:srgbClr val="4472C4">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1" hangingPunct="1">
                        <a:lnSpc>
                          <a:spcPct val="114000"/>
                        </a:lnSpc>
                        <a:spcBef>
                          <a:spcPts val="0"/>
                        </a:spcBef>
                        <a:spcAft>
                          <a:spcPts val="0"/>
                        </a:spcAft>
                        <a:buClrTx/>
                        <a:buSzTx/>
                        <a:buFontTx/>
                        <a:buNone/>
                        <a:tabLst/>
                        <a:defRPr/>
                      </a:pPr>
                      <a:r>
                        <a:rPr kumimoji="0" lang="en-US" altLang="ko-KR" sz="1000" b="1" i="0" u="none" strike="noStrike" kern="1200" cap="none" spc="0" normalizeH="0" baseline="0" noProof="0" dirty="0">
                          <a:ln>
                            <a:solidFill>
                              <a:srgbClr val="4472C4">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itchFamily="34" charset="0"/>
                        </a:rPr>
                        <a:t>T</a:t>
                      </a:r>
                      <a:r>
                        <a:rPr kumimoji="0" lang="en-US" altLang="ko-KR" sz="1000" b="0" i="0" u="none" strike="noStrike" kern="1200" cap="none" spc="0" normalizeH="0" baseline="0" noProof="0" dirty="0">
                          <a:ln>
                            <a:solidFill>
                              <a:srgbClr val="4472C4">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itchFamily="34" charset="0"/>
                        </a:rPr>
                        <a:t> 02-2112-0393</a:t>
                      </a:r>
                    </a:p>
                    <a:p>
                      <a:pPr marL="0" marR="0" lvl="0" indent="0" algn="l" defTabSz="914400" rtl="0" eaLnBrk="1" fontAlgn="auto" latinLnBrk="1" hangingPunct="1">
                        <a:lnSpc>
                          <a:spcPct val="114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4472C4">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itchFamily="34" charset="0"/>
                        </a:rPr>
                        <a:t>E h</a:t>
                      </a:r>
                      <a:r>
                        <a:rPr kumimoji="0" lang="en-US" altLang="ko-KR" sz="900" b="0" i="0" u="none" strike="noStrike" kern="1200" cap="none" spc="0" normalizeH="0" baseline="0" noProof="0" dirty="0">
                          <a:ln>
                            <a:solidFill>
                              <a:srgbClr val="4472C4">
                                <a:alpha val="0"/>
                              </a:srgbClr>
                            </a:solidFill>
                          </a:ln>
                          <a:solidFill>
                            <a:prstClr val="white"/>
                          </a:solidFill>
                          <a:effectLst/>
                          <a:uLnTx/>
                          <a:uFillTx/>
                          <a:latin typeface="KoPub돋움체 Bold" panose="00000800000000000000" pitchFamily="2" charset="-127"/>
                          <a:ea typeface="KoPub돋움체 Bold" panose="00000800000000000000" pitchFamily="2" charset="-127"/>
                          <a:cs typeface="Arial" pitchFamily="34" charset="0"/>
                        </a:rPr>
                        <a:t>kim68@kr.kpmg.com</a:t>
                      </a:r>
                    </a:p>
                    <a:p>
                      <a:pPr marL="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28907497"/>
                  </a:ext>
                </a:extLst>
              </a:tr>
              <a:tr h="458375">
                <a:tc>
                  <a:txBody>
                    <a:bodyPr/>
                    <a:lstStyle/>
                    <a:p>
                      <a:pPr marL="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손호승</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02-2112-0717</a:t>
                      </a:r>
                    </a:p>
                    <a:p>
                      <a:pPr marL="0" defTabSz="91440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hson</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@kr.kpmg.com</a:t>
                      </a:r>
                    </a:p>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21491885"/>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graphicFrame>
        <p:nvGraphicFramePr>
          <p:cNvPr id="8" name="표 7">
            <a:extLst>
              <a:ext uri="{FF2B5EF4-FFF2-40B4-BE49-F238E27FC236}">
                <a16:creationId xmlns:a16="http://schemas.microsoft.com/office/drawing/2014/main" id="{9F7F6081-4164-CE52-2940-261E87C373B2}"/>
              </a:ext>
            </a:extLst>
          </p:cNvPr>
          <p:cNvGraphicFramePr>
            <a:graphicFrameLocks noGrp="1"/>
          </p:cNvGraphicFramePr>
          <p:nvPr>
            <p:extLst>
              <p:ext uri="{D42A27DB-BD31-4B8C-83A1-F6EECF244321}">
                <p14:modId xmlns:p14="http://schemas.microsoft.com/office/powerpoint/2010/main" val="2618042998"/>
              </p:ext>
            </p:extLst>
          </p:nvPr>
        </p:nvGraphicFramePr>
        <p:xfrm>
          <a:off x="736641" y="5855515"/>
          <a:ext cx="5384718" cy="1242696"/>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Audit</a:t>
                      </a: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염승훈</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02-2112-0533</a:t>
                      </a:r>
                    </a:p>
                    <a:p>
                      <a:pPr marL="0" defTabSz="91440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syeom@kr.kpmg.com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전철희</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 02-2112-0355</a:t>
                      </a:r>
                    </a:p>
                    <a:p>
                      <a:pPr marL="0" defTabSz="914400">
                        <a:lnSpc>
                          <a:spcPct val="114000"/>
                        </a:lnSpc>
                        <a:spcBef>
                          <a:spcPts val="0"/>
                        </a:spcBef>
                        <a:defRPr/>
                      </a:pPr>
                      <a:r>
                        <a:rPr lang="en-US" altLang="ko-KR" sz="9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cjun@kr.kpmg.com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박성배</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02-2112-0304</a:t>
                      </a:r>
                    </a:p>
                    <a:p>
                      <a:pPr marL="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sungbaepark@kr.kpmg.com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graphicFrame>
        <p:nvGraphicFramePr>
          <p:cNvPr id="3" name="표 2">
            <a:extLst>
              <a:ext uri="{FF2B5EF4-FFF2-40B4-BE49-F238E27FC236}">
                <a16:creationId xmlns:a16="http://schemas.microsoft.com/office/drawing/2014/main" id="{A33B2DB7-E522-3A7E-F303-6B1192DAFC26}"/>
              </a:ext>
            </a:extLst>
          </p:cNvPr>
          <p:cNvGraphicFramePr>
            <a:graphicFrameLocks noGrp="1"/>
          </p:cNvGraphicFramePr>
          <p:nvPr>
            <p:extLst>
              <p:ext uri="{D42A27DB-BD31-4B8C-83A1-F6EECF244321}">
                <p14:modId xmlns:p14="http://schemas.microsoft.com/office/powerpoint/2010/main" val="645282876"/>
              </p:ext>
            </p:extLst>
          </p:nvPr>
        </p:nvGraphicFramePr>
        <p:xfrm>
          <a:off x="736641" y="7741665"/>
          <a:ext cx="5384718" cy="1415480"/>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삼정</a:t>
                      </a: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KPMG </a:t>
                      </a: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경제연구원</a:t>
                      </a:r>
                      <a:endPar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이효정</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상무</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02-2112-6744</a:t>
                      </a:r>
                    </a:p>
                    <a:p>
                      <a:pPr marL="0" defTabSz="91440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hyojunglee</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@kr.kpmg.com</a:t>
                      </a:r>
                    </a:p>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최창환</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선임연구원</a:t>
                      </a:r>
                      <a:endParaRPr lang="en-US" altLang="ko-KR"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 02-2112-7438</a:t>
                      </a:r>
                    </a:p>
                    <a:p>
                      <a:pPr marL="0" defTabSz="914400">
                        <a:lnSpc>
                          <a:spcPct val="114000"/>
                        </a:lnSpc>
                        <a:spcBef>
                          <a:spcPts val="0"/>
                        </a:spcBef>
                        <a:defRPr/>
                      </a:pPr>
                      <a:r>
                        <a:rPr lang="en-US" altLang="ko-KR" sz="9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changhwanchoi@kr.kpmg.com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nSpc>
                          <a:spcPct val="114000"/>
                        </a:lnSpc>
                        <a:spcBef>
                          <a:spcPts val="0"/>
                        </a:spcBef>
                        <a:defRPr/>
                      </a:pPr>
                      <a:r>
                        <a:rPr lang="ko-KR" altLang="en-US"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류승희</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ko-KR" altLang="en-US"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선임연구원</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02-2112-7469</a:t>
                      </a:r>
                    </a:p>
                    <a:p>
                      <a:pPr marL="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sueungheeryu@kr.kpmg.com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spTree>
    <p:extLst>
      <p:ext uri="{BB962C8B-B14F-4D97-AF65-F5344CB8AC3E}">
        <p14:creationId xmlns:p14="http://schemas.microsoft.com/office/powerpoint/2010/main" val="98846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C80BF7AF-5A80-DF6B-BAF2-54A1B772DF13}"/>
              </a:ext>
            </a:extLst>
          </p:cNvPr>
          <p:cNvSpPr/>
          <p:nvPr/>
        </p:nvSpPr>
        <p:spPr>
          <a:xfrm>
            <a:off x="0" y="5120717"/>
            <a:ext cx="6858000" cy="11518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31" name="직사각형 30">
            <a:extLst>
              <a:ext uri="{FF2B5EF4-FFF2-40B4-BE49-F238E27FC236}">
                <a16:creationId xmlns:a16="http://schemas.microsoft.com/office/drawing/2014/main" id="{9AE2F7E1-CDB5-3568-0D75-82F022DE5904}"/>
              </a:ext>
            </a:extLst>
          </p:cNvPr>
          <p:cNvSpPr/>
          <p:nvPr/>
        </p:nvSpPr>
        <p:spPr>
          <a:xfrm>
            <a:off x="0" y="7464217"/>
            <a:ext cx="6858000" cy="1130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8" name="TextBox 7">
            <a:extLst>
              <a:ext uri="{FF2B5EF4-FFF2-40B4-BE49-F238E27FC236}">
                <a16:creationId xmlns:a16="http://schemas.microsoft.com/office/drawing/2014/main" id="{54B40B66-23B5-F34C-2D52-93ED2DBEFCC7}"/>
              </a:ext>
            </a:extLst>
          </p:cNvPr>
          <p:cNvSpPr txBox="1"/>
          <p:nvPr/>
        </p:nvSpPr>
        <p:spPr>
          <a:xfrm>
            <a:off x="714155" y="993674"/>
            <a:ext cx="5429693" cy="76944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TMT(</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기술</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 </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미디어</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 </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통신</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 </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산업의 </a:t>
            </a:r>
            <a:b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b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2023</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년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분기 </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M&amp;A </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동향을 통해 본 투자 트렌드</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9" name="사각형: 잘린 대각선 방향 모서리 8">
            <a:extLst>
              <a:ext uri="{FF2B5EF4-FFF2-40B4-BE49-F238E27FC236}">
                <a16:creationId xmlns:a16="http://schemas.microsoft.com/office/drawing/2014/main" id="{6B729919-CBB0-F607-1BB2-C13CF3758181}"/>
              </a:ext>
            </a:extLst>
          </p:cNvPr>
          <p:cNvSpPr/>
          <p:nvPr/>
        </p:nvSpPr>
        <p:spPr>
          <a:xfrm flipH="1">
            <a:off x="728661" y="2013309"/>
            <a:ext cx="5400675" cy="746124"/>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dirty="0">
              <a:ln>
                <a:noFill/>
              </a:ln>
              <a:solidFill>
                <a:prstClr val="white"/>
              </a:solidFill>
              <a:effectLst/>
              <a:uLnTx/>
              <a:uFillTx/>
              <a:latin typeface="KoPub돋움체 Bold" panose="00000800000000000000" pitchFamily="2" charset="-127"/>
              <a:ea typeface="KoPub돋움체 Bold" panose="00000800000000000000" pitchFamily="2" charset="-127"/>
              <a:cs typeface="+mn-cs"/>
            </a:endParaRPr>
          </a:p>
        </p:txBody>
      </p:sp>
      <p:sp>
        <p:nvSpPr>
          <p:cNvPr id="11" name="사각형: 잘린 대각선 방향 모서리 10">
            <a:extLst>
              <a:ext uri="{FF2B5EF4-FFF2-40B4-BE49-F238E27FC236}">
                <a16:creationId xmlns:a16="http://schemas.microsoft.com/office/drawing/2014/main" id="{589E8CA6-B3C5-0716-49E8-8E9A14255CE3}"/>
              </a:ext>
            </a:extLst>
          </p:cNvPr>
          <p:cNvSpPr/>
          <p:nvPr/>
        </p:nvSpPr>
        <p:spPr>
          <a:xfrm flipH="1">
            <a:off x="533866" y="2089547"/>
            <a:ext cx="5793128" cy="601946"/>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AI </a:t>
            </a:r>
            <a:r>
              <a:rPr kumimoji="0" lang="ko-KR" altLang="en-US"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역량</a:t>
            </a:r>
            <a:r>
              <a:rPr kumimoji="0" lang="en-US" altLang="ko-KR"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 </a:t>
            </a:r>
            <a:r>
              <a:rPr kumimoji="0" lang="ko-KR" altLang="en-US"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기술 솔루션 강화 목적 투자 부각 </a:t>
            </a:r>
            <a:r>
              <a:rPr kumimoji="0" lang="en-US" altLang="ko-KR" b="0" i="0" u="none" strike="noStrike" kern="1200" cap="none" spc="-50" normalizeH="0" baseline="0" noProof="0" dirty="0">
                <a:ln>
                  <a:noFill/>
                </a:ln>
                <a:gradFill>
                  <a:gsLst>
                    <a:gs pos="0">
                      <a:prstClr val="white"/>
                    </a:gs>
                    <a:gs pos="100000">
                      <a:prstClr val="white"/>
                    </a:gs>
                  </a:gsLst>
                  <a:lin ang="5400000" scaled="1"/>
                </a:gradFill>
                <a:effectLst/>
                <a:uLnTx/>
                <a:uFillTx/>
                <a:latin typeface="맑은 고딕" panose="020B0503020000020004" pitchFamily="50" charset="-127"/>
                <a:ea typeface="맑은 고딕" panose="020B0503020000020004" pitchFamily="50" charset="-127"/>
              </a:rPr>
              <a:t>···</a:t>
            </a:r>
            <a:r>
              <a:rPr kumimoji="0" lang="ko-KR" altLang="en-US"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 </a:t>
            </a:r>
            <a:br>
              <a:rPr kumimoji="0" lang="en-US" altLang="ko-KR"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br>
            <a:r>
              <a:rPr kumimoji="0" lang="ko-KR" altLang="en-US"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데이터 센터에 대한 투자세 지속 </a:t>
            </a:r>
          </a:p>
        </p:txBody>
      </p:sp>
      <p:sp>
        <p:nvSpPr>
          <p:cNvPr id="12" name="직사각형 11">
            <a:extLst>
              <a:ext uri="{FF2B5EF4-FFF2-40B4-BE49-F238E27FC236}">
                <a16:creationId xmlns:a16="http://schemas.microsoft.com/office/drawing/2014/main" id="{6BFE9962-4F9C-44AD-CFBE-B02D3243BDDD}"/>
              </a:ext>
            </a:extLst>
          </p:cNvPr>
          <p:cNvSpPr/>
          <p:nvPr/>
        </p:nvSpPr>
        <p:spPr>
          <a:xfrm>
            <a:off x="0" y="3122327"/>
            <a:ext cx="6858000" cy="8901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pic>
        <p:nvPicPr>
          <p:cNvPr id="14" name="그림 13">
            <a:extLst>
              <a:ext uri="{FF2B5EF4-FFF2-40B4-BE49-F238E27FC236}">
                <a16:creationId xmlns:a16="http://schemas.microsoft.com/office/drawing/2014/main" id="{1BE851A7-580A-B8DE-EED3-DF87EC6DE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87" y="3348884"/>
            <a:ext cx="322886" cy="269690"/>
          </a:xfrm>
          <a:prstGeom prst="rect">
            <a:avLst/>
          </a:prstGeom>
        </p:spPr>
      </p:pic>
      <p:sp>
        <p:nvSpPr>
          <p:cNvPr id="15" name="TextBox 14">
            <a:extLst>
              <a:ext uri="{FF2B5EF4-FFF2-40B4-BE49-F238E27FC236}">
                <a16:creationId xmlns:a16="http://schemas.microsoft.com/office/drawing/2014/main" id="{E62B252B-1C1C-6BF9-FA4A-C743E3D33C3C}"/>
              </a:ext>
            </a:extLst>
          </p:cNvPr>
          <p:cNvSpPr txBox="1"/>
          <p:nvPr/>
        </p:nvSpPr>
        <p:spPr>
          <a:xfrm>
            <a:off x="1118171" y="3280514"/>
            <a:ext cx="5074402" cy="556050"/>
          </a:xfrm>
          <a:prstGeom prst="rect">
            <a:avLst/>
          </a:prstGeom>
          <a:noFill/>
        </p:spPr>
        <p:txBody>
          <a:bodyPr wrap="none" rtlCol="0">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KPMG US</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는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TMT(Technology, Media, Telecommunications)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산업의</a:t>
            </a:r>
            <a:endPar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endParaRPr>
          </a:p>
          <a:p>
            <a:pPr marL="0" marR="0" lvl="0" indent="0" algn="l" defTabSz="457200" rtl="0" eaLnBrk="1" fontAlgn="auto" latinLnBrk="0" hangingPunct="1">
              <a:lnSpc>
                <a:spcPct val="110000"/>
              </a:lnSpc>
              <a:spcBef>
                <a:spcPts val="0"/>
              </a:spcBef>
              <a:spcAft>
                <a:spcPts val="0"/>
              </a:spcAft>
              <a:buClrTx/>
              <a:buSzTx/>
              <a:buFontTx/>
              <a:buNone/>
              <a:tabLst/>
              <a:defRPr/>
            </a:pP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2023</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년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lang="ko-KR" altLang="en-US"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분기</a:t>
            </a:r>
            <a:r>
              <a:rPr lang="en-US" altLang="ko-KR"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 M&amp;A </a:t>
            </a:r>
            <a:r>
              <a:rPr lang="ko-KR" altLang="en-US"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동향 분석</a:t>
            </a:r>
            <a:endPar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endParaRPr>
          </a:p>
        </p:txBody>
      </p:sp>
      <p:pic>
        <p:nvPicPr>
          <p:cNvPr id="16" name="그림 15">
            <a:extLst>
              <a:ext uri="{FF2B5EF4-FFF2-40B4-BE49-F238E27FC236}">
                <a16:creationId xmlns:a16="http://schemas.microsoft.com/office/drawing/2014/main" id="{1126E2A2-4444-3D64-DC9B-20F0587D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87" y="4263054"/>
            <a:ext cx="322886" cy="269690"/>
          </a:xfrm>
          <a:prstGeom prst="rect">
            <a:avLst/>
          </a:prstGeom>
        </p:spPr>
      </p:pic>
      <p:sp>
        <p:nvSpPr>
          <p:cNvPr id="17" name="TextBox 16">
            <a:extLst>
              <a:ext uri="{FF2B5EF4-FFF2-40B4-BE49-F238E27FC236}">
                <a16:creationId xmlns:a16="http://schemas.microsoft.com/office/drawing/2014/main" id="{867E6879-06BD-76D5-ABF4-8BFFB0696C89}"/>
              </a:ext>
            </a:extLst>
          </p:cNvPr>
          <p:cNvSpPr txBox="1"/>
          <p:nvPr/>
        </p:nvSpPr>
        <p:spPr>
          <a:xfrm>
            <a:off x="1118171" y="4183709"/>
            <a:ext cx="5168403" cy="793038"/>
          </a:xfrm>
          <a:prstGeom prst="rect">
            <a:avLst/>
          </a:prstGeom>
          <a:noFill/>
        </p:spPr>
        <p:txBody>
          <a:bodyPr wrap="square" rtlCol="0">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미국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TMT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산업의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2023</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년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분기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M&amp;A</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는 감소세 기록</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소규모 딜 위주로 진행되며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분기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TMT M&amp;A 60%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이상은 기술 분야의 기업을 대상으로</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이뤄짐 </a:t>
            </a:r>
          </a:p>
        </p:txBody>
      </p:sp>
      <p:pic>
        <p:nvPicPr>
          <p:cNvPr id="18" name="그림 17">
            <a:extLst>
              <a:ext uri="{FF2B5EF4-FFF2-40B4-BE49-F238E27FC236}">
                <a16:creationId xmlns:a16="http://schemas.microsoft.com/office/drawing/2014/main" id="{7F9F2E63-61CA-755A-D7C9-E96AF93E3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87" y="5373420"/>
            <a:ext cx="322886" cy="269690"/>
          </a:xfrm>
          <a:prstGeom prst="rect">
            <a:avLst/>
          </a:prstGeom>
        </p:spPr>
      </p:pic>
      <p:sp>
        <p:nvSpPr>
          <p:cNvPr id="19" name="TextBox 18">
            <a:extLst>
              <a:ext uri="{FF2B5EF4-FFF2-40B4-BE49-F238E27FC236}">
                <a16:creationId xmlns:a16="http://schemas.microsoft.com/office/drawing/2014/main" id="{CB1AEEA9-12FB-F13E-1B87-3A76B3C14B02}"/>
              </a:ext>
            </a:extLst>
          </p:cNvPr>
          <p:cNvSpPr txBox="1"/>
          <p:nvPr/>
        </p:nvSpPr>
        <p:spPr>
          <a:xfrm>
            <a:off x="1118169" y="5296142"/>
            <a:ext cx="5358950" cy="793038"/>
          </a:xfrm>
          <a:prstGeom prst="rect">
            <a:avLst/>
          </a:prstGeom>
          <a:noFill/>
        </p:spPr>
        <p:txBody>
          <a:bodyPr wrap="square" rtlCol="0">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미국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Technology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기업의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2023</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년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분기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M&amp;A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중 최대 규모는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Nasdaq</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의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Adenza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인수로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Nasdaq</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은 소프트웨어 및 기술 솔루션 강화 효과를 기대</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 IBM, Databricks</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도 자동화</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 AI(</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인공지능</a:t>
            </a:r>
            <a:r>
              <a:rPr lang="en-US" altLang="ko-KR"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 역량 강화를 위한 전략적 </a:t>
            </a:r>
            <a:r>
              <a:rPr lang="ko-KR" altLang="en-US"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투자를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함</a:t>
            </a:r>
          </a:p>
        </p:txBody>
      </p:sp>
      <p:pic>
        <p:nvPicPr>
          <p:cNvPr id="20" name="그림 19">
            <a:extLst>
              <a:ext uri="{FF2B5EF4-FFF2-40B4-BE49-F238E27FC236}">
                <a16:creationId xmlns:a16="http://schemas.microsoft.com/office/drawing/2014/main" id="{A6203F67-BA7B-1E7C-ADA4-982ADA229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87" y="6566400"/>
            <a:ext cx="322886" cy="269690"/>
          </a:xfrm>
          <a:prstGeom prst="rect">
            <a:avLst/>
          </a:prstGeom>
        </p:spPr>
      </p:pic>
      <p:sp>
        <p:nvSpPr>
          <p:cNvPr id="21" name="TextBox 20">
            <a:extLst>
              <a:ext uri="{FF2B5EF4-FFF2-40B4-BE49-F238E27FC236}">
                <a16:creationId xmlns:a16="http://schemas.microsoft.com/office/drawing/2014/main" id="{08194BFF-9BC7-DFA0-CD76-33F775948B0B}"/>
              </a:ext>
            </a:extLst>
          </p:cNvPr>
          <p:cNvSpPr txBox="1"/>
          <p:nvPr/>
        </p:nvSpPr>
        <p:spPr>
          <a:xfrm>
            <a:off x="1118170" y="6495015"/>
            <a:ext cx="5025677" cy="1030026"/>
          </a:xfrm>
          <a:prstGeom prst="rect">
            <a:avLst/>
          </a:prstGeom>
          <a:noFill/>
        </p:spPr>
        <p:txBody>
          <a:bodyPr wrap="square" rtlCol="0">
            <a:spAutoFit/>
          </a:bodyPr>
          <a:lstStyle/>
          <a:p>
            <a:pPr>
              <a:lnSpc>
                <a:spcPct val="110000"/>
              </a:lnSpc>
            </a:pP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미국 미디어 산업의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분기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M&amp;A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거래 금액은 전분기 대비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3</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배 이상</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증가</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 </a:t>
            </a:r>
            <a:b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br>
            <a:r>
              <a:rPr lang="ko-KR" altLang="en-US"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게임사 </a:t>
            </a:r>
            <a:r>
              <a:rPr lang="en-US" altLang="ko-KR"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Savvy Games Group</a:t>
            </a:r>
            <a:r>
              <a:rPr lang="ko-KR" altLang="en-US"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는 모바일 게임 제작사 </a:t>
            </a:r>
            <a:r>
              <a:rPr lang="en-US" altLang="ko-KR"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Scopely</a:t>
            </a:r>
            <a:r>
              <a:rPr lang="ko-KR" altLang="en-US"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를 글로벌 역량 강화 및 성장 가속화 목적으로 </a:t>
            </a:r>
            <a:r>
              <a:rPr lang="en-US" altLang="ko-KR"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49</a:t>
            </a:r>
            <a:r>
              <a:rPr lang="ko-KR" altLang="en-US"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억 달러에 인수</a:t>
            </a:r>
            <a:r>
              <a:rPr lang="en-US" altLang="ko-KR"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 </a:t>
            </a:r>
          </a:p>
          <a:p>
            <a:pPr marL="0" marR="0" lvl="0" indent="0" algn="l" defTabSz="457200" rtl="0" eaLnBrk="1" fontAlgn="auto" latinLnBrk="0" hangingPunct="1">
              <a:lnSpc>
                <a:spcPct val="110000"/>
              </a:lnSpc>
              <a:spcBef>
                <a:spcPts val="0"/>
              </a:spcBef>
              <a:spcAft>
                <a:spcPts val="0"/>
              </a:spcAft>
              <a:buClrTx/>
              <a:buSzTx/>
              <a:buFontTx/>
              <a:buNone/>
              <a:tabLst/>
              <a:defRPr/>
            </a:pPr>
            <a:endPar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endParaRPr>
          </a:p>
        </p:txBody>
      </p:sp>
      <p:pic>
        <p:nvPicPr>
          <p:cNvPr id="22" name="그림 21">
            <a:extLst>
              <a:ext uri="{FF2B5EF4-FFF2-40B4-BE49-F238E27FC236}">
                <a16:creationId xmlns:a16="http://schemas.microsoft.com/office/drawing/2014/main" id="{1CBD0A72-8481-2D8A-C106-BEC520DEB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87" y="7695291"/>
            <a:ext cx="322886" cy="269690"/>
          </a:xfrm>
          <a:prstGeom prst="rect">
            <a:avLst/>
          </a:prstGeom>
        </p:spPr>
      </p:pic>
      <p:sp>
        <p:nvSpPr>
          <p:cNvPr id="23" name="TextBox 22">
            <a:extLst>
              <a:ext uri="{FF2B5EF4-FFF2-40B4-BE49-F238E27FC236}">
                <a16:creationId xmlns:a16="http://schemas.microsoft.com/office/drawing/2014/main" id="{7667989E-814A-6F8A-54E6-7763F2D1FABA}"/>
              </a:ext>
            </a:extLst>
          </p:cNvPr>
          <p:cNvSpPr txBox="1"/>
          <p:nvPr/>
        </p:nvSpPr>
        <p:spPr>
          <a:xfrm>
            <a:off x="1118171" y="7631432"/>
            <a:ext cx="4867038" cy="793038"/>
          </a:xfrm>
          <a:prstGeom prst="rect">
            <a:avLst/>
          </a:prstGeom>
          <a:noFill/>
        </p:spPr>
        <p:txBody>
          <a:bodyPr wrap="none" rtlCol="0">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미국 </a:t>
            </a:r>
            <a:r>
              <a:rPr lang="ko-KR" altLang="en-US" sz="14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Bold" panose="00000800000000000000" pitchFamily="2" charset="-127"/>
                <a:ea typeface="KoPub돋움체 Bold" panose="00000800000000000000" pitchFamily="2" charset="-127"/>
              </a:rPr>
              <a:t>통신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산업의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분기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M&amp;A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거래 금액은 전분기 대비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 증가하며 </a:t>
            </a:r>
            <a:b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b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보수적 투자 기조를 보임</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대형 데이터 센터 등에 대한 수요 증가로 </a:t>
            </a:r>
            <a:b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b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Compass Datacenters</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가 </a:t>
            </a:r>
            <a:r>
              <a:rPr kumimoji="0" lang="en-US" altLang="ko-KR"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55</a:t>
            </a:r>
            <a:r>
              <a:rPr kumimoji="0" lang="ko-KR" altLang="en-US" sz="14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Bold" panose="00000800000000000000" pitchFamily="2" charset="-127"/>
                <a:ea typeface="KoPub돋움체 Bold" panose="00000800000000000000" pitchFamily="2" charset="-127"/>
                <a:cs typeface="+mn-cs"/>
              </a:rPr>
              <a:t>억 달러에 인수됨 </a:t>
            </a:r>
          </a:p>
        </p:txBody>
      </p:sp>
      <p:sp>
        <p:nvSpPr>
          <p:cNvPr id="29" name="직사각형 28">
            <a:extLst>
              <a:ext uri="{FF2B5EF4-FFF2-40B4-BE49-F238E27FC236}">
                <a16:creationId xmlns:a16="http://schemas.microsoft.com/office/drawing/2014/main" id="{90C4C238-2B1F-50DB-02DD-C48C490AE6B7}"/>
              </a:ext>
            </a:extLst>
          </p:cNvPr>
          <p:cNvSpPr/>
          <p:nvPr/>
        </p:nvSpPr>
        <p:spPr>
          <a:xfrm>
            <a:off x="3434663" y="8869290"/>
            <a:ext cx="3042456" cy="762803"/>
          </a:xfrm>
          <a:prstGeom prst="rect">
            <a:avLst/>
          </a:prstGeom>
        </p:spPr>
        <p:txBody>
          <a:bodyPr vert="horz" wrap="square" lIns="0" tIns="11206" rIns="0" bIns="0" rtlCol="0">
            <a:spAutoFit/>
          </a:bodyPr>
          <a:lstStyle/>
          <a:p>
            <a:pPr marL="11206" marR="4483" lvl="0" indent="0" algn="l" defTabSz="457200" rtl="0" eaLnBrk="1" fontAlgn="auto" latinLnBrk="0" hangingPunct="1">
              <a:lnSpc>
                <a:spcPct val="100000"/>
              </a:lnSpc>
              <a:spcBef>
                <a:spcPts val="88"/>
              </a:spcBef>
              <a:spcAft>
                <a:spcPts val="0"/>
              </a:spcAft>
              <a:buClrTx/>
              <a:buSzTx/>
              <a:buFontTx/>
              <a:buNone/>
              <a:tabLst/>
              <a:defRPr/>
            </a:pPr>
            <a:r>
              <a:rPr kumimoji="0" lang="ko-KR" altLang="en-US"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본 보고서는 KPMG </a:t>
            </a:r>
            <a:r>
              <a:rPr kumimoji="0" lang="en-US" altLang="ko-KR"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US</a:t>
            </a:r>
            <a:r>
              <a:rPr kumimoji="0" lang="ko-KR" altLang="en-US"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가 발간한</a:t>
            </a:r>
            <a:endParaRPr kumimoji="0" lang="en-US" altLang="ko-KR"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endParaRPr>
          </a:p>
          <a:p>
            <a:pPr marL="11206" marR="4483" lvl="0" indent="0" algn="l" defTabSz="457200" rtl="0" eaLnBrk="1" fontAlgn="auto" latinLnBrk="0" hangingPunct="1">
              <a:lnSpc>
                <a:spcPct val="100000"/>
              </a:lnSpc>
              <a:spcBef>
                <a:spcPts val="88"/>
              </a:spcBef>
              <a:spcAft>
                <a:spcPts val="0"/>
              </a:spcAft>
              <a:buClrTx/>
              <a:buSzTx/>
              <a:buFontTx/>
              <a:buNone/>
              <a:tabLst/>
              <a:defRPr/>
            </a:pPr>
            <a:r>
              <a:rPr kumimoji="0" lang="en-US" altLang="ko-KR"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“Nearing the bottom?</a:t>
            </a:r>
            <a:br>
              <a:rPr kumimoji="0" lang="en-US" altLang="ko-KR"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br>
            <a:r>
              <a:rPr kumimoji="0" lang="en-US" altLang="ko-KR"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M&amp;A trends in technology, media and telecom”</a:t>
            </a:r>
            <a:r>
              <a:rPr kumimoji="0" lang="ko-KR" altLang="en-US"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의 한글 요약본입니다.</a:t>
            </a:r>
          </a:p>
        </p:txBody>
      </p:sp>
      <p:pic>
        <p:nvPicPr>
          <p:cNvPr id="3" name="그림 2">
            <a:hlinkClick r:id="rId3"/>
            <a:extLst>
              <a:ext uri="{FF2B5EF4-FFF2-40B4-BE49-F238E27FC236}">
                <a16:creationId xmlns:a16="http://schemas.microsoft.com/office/drawing/2014/main" id="{3EC1806E-2941-51B5-8EB0-05C518B81BEB}"/>
              </a:ext>
            </a:extLst>
          </p:cNvPr>
          <p:cNvPicPr>
            <a:picLocks noChangeAspect="1"/>
          </p:cNvPicPr>
          <p:nvPr/>
        </p:nvPicPr>
        <p:blipFill>
          <a:blip r:embed="rId4"/>
          <a:stretch>
            <a:fillRect/>
          </a:stretch>
        </p:blipFill>
        <p:spPr>
          <a:xfrm>
            <a:off x="1226498" y="8869290"/>
            <a:ext cx="1909870" cy="2472252"/>
          </a:xfrm>
          <a:prstGeom prst="rect">
            <a:avLst/>
          </a:prstGeom>
        </p:spPr>
      </p:pic>
    </p:spTree>
    <p:extLst>
      <p:ext uri="{BB962C8B-B14F-4D97-AF65-F5344CB8AC3E}">
        <p14:creationId xmlns:p14="http://schemas.microsoft.com/office/powerpoint/2010/main" val="59041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C5330B-0CAE-CFC3-1F25-43B9CFA6480B}"/>
              </a:ext>
            </a:extLst>
          </p:cNvPr>
          <p:cNvSpPr txBox="1"/>
          <p:nvPr/>
        </p:nvSpPr>
        <p:spPr>
          <a:xfrm>
            <a:off x="1160949" y="890336"/>
            <a:ext cx="4560799" cy="1107996"/>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미국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TMT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산업의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는 감소세</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소규모 딜 위주로 이루어지며 </a:t>
            </a:r>
            <a:b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거래 금액은 감소</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0" name="직사각형 9">
            <a:extLst>
              <a:ext uri="{FF2B5EF4-FFF2-40B4-BE49-F238E27FC236}">
                <a16:creationId xmlns:a16="http://schemas.microsoft.com/office/drawing/2014/main" id="{780E1637-C2EF-1860-CA28-F20243327C3E}"/>
              </a:ext>
            </a:extLst>
          </p:cNvPr>
          <p:cNvSpPr/>
          <p:nvPr/>
        </p:nvSpPr>
        <p:spPr>
          <a:xfrm>
            <a:off x="0" y="3009181"/>
            <a:ext cx="6858000" cy="10274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5" name="그림 14">
            <a:extLst>
              <a:ext uri="{FF2B5EF4-FFF2-40B4-BE49-F238E27FC236}">
                <a16:creationId xmlns:a16="http://schemas.microsoft.com/office/drawing/2014/main" id="{FEEEFFA6-52D4-64F8-D4CE-7BCAD6E55188}"/>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736180"/>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953" y="3112046"/>
            <a:ext cx="2204294" cy="584775"/>
          </a:xfrm>
          <a:prstGeom prst="rect">
            <a:avLst/>
          </a:prstGeom>
          <a:noFill/>
        </p:spPr>
        <p:txBody>
          <a:bodyPr wrap="square">
            <a:spAutoFit/>
          </a:bodyPr>
          <a:lstStyle/>
          <a:p>
            <a:pPr defTabSz="914400">
              <a:defRPr/>
            </a:pP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2</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분기 주요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TMT M&amp;A </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동향은</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118273" y="3114681"/>
            <a:ext cx="3259970" cy="846386"/>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a:spcBef>
                <a:spcPts val="600"/>
              </a:spcBef>
            </a:pPr>
            <a:r>
              <a:rPr lang="en-US" altLang="ko-KR" spc="-50" dirty="0">
                <a:solidFill>
                  <a:schemeClr val="tx1">
                    <a:lumMod val="75000"/>
                    <a:lumOff val="25000"/>
                  </a:schemeClr>
                </a:solidFill>
              </a:rPr>
              <a:t>2023</a:t>
            </a:r>
            <a:r>
              <a:rPr lang="ko-KR" altLang="en-US" spc="-50" dirty="0">
                <a:solidFill>
                  <a:schemeClr val="tx1">
                    <a:lumMod val="75000"/>
                    <a:lumOff val="25000"/>
                  </a:schemeClr>
                </a:solidFill>
              </a:rPr>
              <a:t>년 </a:t>
            </a:r>
            <a:r>
              <a:rPr lang="en-US" altLang="ko-KR" spc="-50" dirty="0">
                <a:solidFill>
                  <a:schemeClr val="tx1">
                    <a:lumMod val="75000"/>
                    <a:lumOff val="25000"/>
                  </a:schemeClr>
                </a:solidFill>
              </a:rPr>
              <a:t>2</a:t>
            </a:r>
            <a:r>
              <a:rPr lang="ko-KR" altLang="en-US" spc="-50" dirty="0">
                <a:solidFill>
                  <a:schemeClr val="tx1">
                    <a:lumMod val="75000"/>
                    <a:lumOff val="25000"/>
                  </a:schemeClr>
                </a:solidFill>
              </a:rPr>
              <a:t>분기 미국 </a:t>
            </a:r>
            <a:r>
              <a:rPr lang="en-US" altLang="ko-KR" spc="-50" dirty="0">
                <a:solidFill>
                  <a:schemeClr val="tx1">
                    <a:lumMod val="75000"/>
                    <a:lumOff val="25000"/>
                  </a:schemeClr>
                </a:solidFill>
              </a:rPr>
              <a:t>TMT </a:t>
            </a:r>
            <a:r>
              <a:rPr lang="ko-KR" altLang="en-US" spc="-50" dirty="0">
                <a:solidFill>
                  <a:schemeClr val="tx1">
                    <a:lumMod val="75000"/>
                    <a:lumOff val="25000"/>
                  </a:schemeClr>
                </a:solidFill>
              </a:rPr>
              <a:t>산업의 </a:t>
            </a:r>
            <a:r>
              <a:rPr lang="en-US" altLang="ko-KR" spc="-50" dirty="0">
                <a:solidFill>
                  <a:schemeClr val="tx1">
                    <a:lumMod val="75000"/>
                    <a:lumOff val="25000"/>
                  </a:schemeClr>
                </a:solidFill>
              </a:rPr>
              <a:t>M&amp;A</a:t>
            </a:r>
            <a:r>
              <a:rPr lang="ko-KR" altLang="en-US" spc="-50" dirty="0">
                <a:solidFill>
                  <a:schemeClr val="tx1">
                    <a:lumMod val="75000"/>
                    <a:lumOff val="25000"/>
                  </a:schemeClr>
                </a:solidFill>
              </a:rPr>
              <a:t>는 전분기 대비 </a:t>
            </a:r>
            <a:r>
              <a:rPr lang="en-US" altLang="ko-KR" spc="-50" dirty="0">
                <a:solidFill>
                  <a:schemeClr val="tx1">
                    <a:lumMod val="75000"/>
                    <a:lumOff val="25000"/>
                  </a:schemeClr>
                </a:solidFill>
              </a:rPr>
              <a:t>15% </a:t>
            </a:r>
            <a:r>
              <a:rPr lang="ko-KR" altLang="en-US" spc="-50" dirty="0">
                <a:solidFill>
                  <a:schemeClr val="tx1">
                    <a:lumMod val="75000"/>
                    <a:lumOff val="25000"/>
                  </a:schemeClr>
                </a:solidFill>
              </a:rPr>
              <a:t>감소한 </a:t>
            </a:r>
            <a:r>
              <a:rPr lang="en-US" altLang="ko-KR" spc="-50" dirty="0">
                <a:solidFill>
                  <a:schemeClr val="tx1">
                    <a:lumMod val="75000"/>
                    <a:lumOff val="25000"/>
                  </a:schemeClr>
                </a:solidFill>
              </a:rPr>
              <a:t>1,252</a:t>
            </a:r>
            <a:r>
              <a:rPr lang="ko-KR" altLang="en-US" spc="-50" dirty="0">
                <a:solidFill>
                  <a:schemeClr val="tx1">
                    <a:lumMod val="75000"/>
                    <a:lumOff val="25000"/>
                  </a:schemeClr>
                </a:solidFill>
              </a:rPr>
              <a:t>건이 발생함</a:t>
            </a:r>
            <a:endParaRPr lang="en-US" altLang="ko-KR" spc="-50" dirty="0">
              <a:solidFill>
                <a:schemeClr val="tx1">
                  <a:lumMod val="75000"/>
                  <a:lumOff val="25000"/>
                </a:schemeClr>
              </a:solidFill>
            </a:endParaRPr>
          </a:p>
          <a:p>
            <a:pPr>
              <a:spcBef>
                <a:spcPts val="600"/>
              </a:spcBef>
            </a:pPr>
            <a:r>
              <a:rPr lang="ko-KR" altLang="en-US" spc="-50" dirty="0">
                <a:solidFill>
                  <a:schemeClr val="tx1">
                    <a:lumMod val="75000"/>
                    <a:lumOff val="25000"/>
                  </a:schemeClr>
                </a:solidFill>
              </a:rPr>
              <a:t>소규모 딜을 중심으로 </a:t>
            </a:r>
            <a:r>
              <a:rPr lang="en-US" altLang="ko-KR" spc="-50" dirty="0">
                <a:solidFill>
                  <a:schemeClr val="tx1">
                    <a:lumMod val="75000"/>
                    <a:lumOff val="25000"/>
                  </a:schemeClr>
                </a:solidFill>
              </a:rPr>
              <a:t>M&amp;A</a:t>
            </a:r>
            <a:r>
              <a:rPr lang="ko-KR" altLang="en-US" spc="-50" dirty="0">
                <a:solidFill>
                  <a:schemeClr val="tx1">
                    <a:lumMod val="75000"/>
                    <a:lumOff val="25000"/>
                  </a:schemeClr>
                </a:solidFill>
              </a:rPr>
              <a:t>가 이루어졌으며</a:t>
            </a:r>
            <a:r>
              <a:rPr lang="en-US" altLang="ko-KR" spc="-50" dirty="0">
                <a:solidFill>
                  <a:schemeClr val="tx1">
                    <a:lumMod val="75000"/>
                    <a:lumOff val="25000"/>
                  </a:schemeClr>
                </a:solidFill>
              </a:rPr>
              <a:t>, </a:t>
            </a:r>
            <a:r>
              <a:rPr lang="ko-KR" altLang="en-US" spc="-50" dirty="0">
                <a:solidFill>
                  <a:schemeClr val="tx1">
                    <a:lumMod val="75000"/>
                    <a:lumOff val="25000"/>
                  </a:schemeClr>
                </a:solidFill>
              </a:rPr>
              <a:t>거래 금액은 </a:t>
            </a:r>
            <a:r>
              <a:rPr lang="en-US" altLang="ko-KR" spc="-50" dirty="0">
                <a:solidFill>
                  <a:schemeClr val="tx1">
                    <a:lumMod val="75000"/>
                    <a:lumOff val="25000"/>
                  </a:schemeClr>
                </a:solidFill>
              </a:rPr>
              <a:t>382</a:t>
            </a:r>
            <a:r>
              <a:rPr lang="ko-KR" altLang="en-US" spc="-50" dirty="0">
                <a:solidFill>
                  <a:schemeClr val="tx1">
                    <a:lumMod val="75000"/>
                    <a:lumOff val="25000"/>
                  </a:schemeClr>
                </a:solidFill>
              </a:rPr>
              <a:t>억 달러로 전분기 대비 </a:t>
            </a:r>
            <a:r>
              <a:rPr lang="en-US" altLang="ko-KR" spc="-50" dirty="0">
                <a:solidFill>
                  <a:schemeClr val="tx1">
                    <a:lumMod val="75000"/>
                    <a:lumOff val="25000"/>
                  </a:schemeClr>
                </a:solidFill>
              </a:rPr>
              <a:t>32% </a:t>
            </a:r>
            <a:r>
              <a:rPr lang="ko-KR" altLang="en-US" spc="-50" dirty="0">
                <a:solidFill>
                  <a:schemeClr val="tx1">
                    <a:lumMod val="75000"/>
                    <a:lumOff val="25000"/>
                  </a:schemeClr>
                </a:solidFill>
              </a:rPr>
              <a:t>감소함</a:t>
            </a:r>
            <a:endParaRPr lang="en-US" altLang="ko-KR" spc="-50" dirty="0">
              <a:solidFill>
                <a:schemeClr val="tx1">
                  <a:lumMod val="75000"/>
                  <a:lumOff val="25000"/>
                </a:schemeClr>
              </a:solidFill>
            </a:endParaRPr>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225093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2258931"/>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2023</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년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분기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TMT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산업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M&amp;A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동향</a:t>
            </a:r>
          </a:p>
        </p:txBody>
      </p:sp>
      <p:sp>
        <p:nvSpPr>
          <p:cNvPr id="73" name="TextBox 72">
            <a:extLst>
              <a:ext uri="{FF2B5EF4-FFF2-40B4-BE49-F238E27FC236}">
                <a16:creationId xmlns:a16="http://schemas.microsoft.com/office/drawing/2014/main" id="{2B508694-6CA5-1CE0-01A2-BC074CB5C831}"/>
              </a:ext>
            </a:extLst>
          </p:cNvPr>
          <p:cNvSpPr txBox="1"/>
          <p:nvPr/>
        </p:nvSpPr>
        <p:spPr>
          <a:xfrm>
            <a:off x="634938" y="11165894"/>
            <a:ext cx="5482752"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Capital IQ, Pitchbook, KPMG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Note 1)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자산 매입</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소규모 매입은 제외</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2) 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분기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4</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1</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~6</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30</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동안 미국에서 </a:t>
            </a:r>
            <a:r>
              <a:rPr lang="ko-KR" altLang="en-US" sz="900" dirty="0"/>
              <a:t>이뤄진</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M&amp;A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거래를 포함</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3)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 금액은 공개된 자료를 기반으로 작성하였으며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변동 가능성 존재</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4)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기존 공표된 통계 수치는 새로운 데이터 또는 변경 사항으로 재조정될 수 있음</a:t>
            </a:r>
          </a:p>
        </p:txBody>
      </p:sp>
      <p:grpSp>
        <p:nvGrpSpPr>
          <p:cNvPr id="41" name="그룹 40">
            <a:extLst>
              <a:ext uri="{FF2B5EF4-FFF2-40B4-BE49-F238E27FC236}">
                <a16:creationId xmlns:a16="http://schemas.microsoft.com/office/drawing/2014/main" id="{EA170863-45BC-856A-CED1-C3FD410BEC65}"/>
              </a:ext>
            </a:extLst>
          </p:cNvPr>
          <p:cNvGrpSpPr/>
          <p:nvPr/>
        </p:nvGrpSpPr>
        <p:grpSpPr>
          <a:xfrm>
            <a:off x="1669814" y="7933003"/>
            <a:ext cx="3749791" cy="319758"/>
            <a:chOff x="1669814" y="8133806"/>
            <a:chExt cx="3749791" cy="319758"/>
          </a:xfrm>
        </p:grpSpPr>
        <p:sp>
          <p:nvSpPr>
            <p:cNvPr id="40" name="직사각형 39">
              <a:extLst>
                <a:ext uri="{FF2B5EF4-FFF2-40B4-BE49-F238E27FC236}">
                  <a16:creationId xmlns:a16="http://schemas.microsoft.com/office/drawing/2014/main" id="{07B20660-1096-5F42-FE05-CEF472507E00}"/>
                </a:ext>
              </a:extLst>
            </p:cNvPr>
            <p:cNvSpPr/>
            <p:nvPr/>
          </p:nvSpPr>
          <p:spPr>
            <a:xfrm>
              <a:off x="1669814" y="8133806"/>
              <a:ext cx="3537912" cy="3197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object 22">
              <a:extLst>
                <a:ext uri="{FF2B5EF4-FFF2-40B4-BE49-F238E27FC236}">
                  <a16:creationId xmlns:a16="http://schemas.microsoft.com/office/drawing/2014/main" id="{14321FC9-2956-4FC2-0A38-E756B4AF381F}"/>
                </a:ext>
              </a:extLst>
            </p:cNvPr>
            <p:cNvSpPr txBox="1"/>
            <p:nvPr/>
          </p:nvSpPr>
          <p:spPr>
            <a:xfrm>
              <a:off x="2005806" y="8212858"/>
              <a:ext cx="731783"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기술 분야</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3" name="object 23">
              <a:extLst>
                <a:ext uri="{FF2B5EF4-FFF2-40B4-BE49-F238E27FC236}">
                  <a16:creationId xmlns:a16="http://schemas.microsoft.com/office/drawing/2014/main" id="{94BAE1C3-79C4-3C98-90F8-C0CF822851AE}"/>
                </a:ext>
              </a:extLst>
            </p:cNvPr>
            <p:cNvSpPr/>
            <p:nvPr/>
          </p:nvSpPr>
          <p:spPr>
            <a:xfrm>
              <a:off x="1870283" y="8249932"/>
              <a:ext cx="103227" cy="99723"/>
            </a:xfrm>
            <a:custGeom>
              <a:avLst/>
              <a:gdLst/>
              <a:ahLst/>
              <a:cxnLst/>
              <a:rect l="l" t="t" r="r" b="b"/>
              <a:pathLst>
                <a:path w="64134" h="64134">
                  <a:moveTo>
                    <a:pt x="0" y="0"/>
                  </a:moveTo>
                  <a:lnTo>
                    <a:pt x="63982" y="0"/>
                  </a:lnTo>
                  <a:lnTo>
                    <a:pt x="63982" y="63931"/>
                  </a:lnTo>
                  <a:lnTo>
                    <a:pt x="0" y="63931"/>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 name="object 24">
              <a:extLst>
                <a:ext uri="{FF2B5EF4-FFF2-40B4-BE49-F238E27FC236}">
                  <a16:creationId xmlns:a16="http://schemas.microsoft.com/office/drawing/2014/main" id="{2B103AB4-2D96-B932-2244-6C3899ADD4F3}"/>
                </a:ext>
              </a:extLst>
            </p:cNvPr>
            <p:cNvSpPr txBox="1"/>
            <p:nvPr/>
          </p:nvSpPr>
          <p:spPr>
            <a:xfrm>
              <a:off x="2892686" y="8212858"/>
              <a:ext cx="646882"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미디어 분야</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6" name="object 25">
              <a:extLst>
                <a:ext uri="{FF2B5EF4-FFF2-40B4-BE49-F238E27FC236}">
                  <a16:creationId xmlns:a16="http://schemas.microsoft.com/office/drawing/2014/main" id="{F593EED8-B071-BD23-2FC0-0156177A3EC3}"/>
                </a:ext>
              </a:extLst>
            </p:cNvPr>
            <p:cNvSpPr/>
            <p:nvPr/>
          </p:nvSpPr>
          <p:spPr>
            <a:xfrm>
              <a:off x="2758825" y="8249932"/>
              <a:ext cx="103227" cy="99723"/>
            </a:xfrm>
            <a:custGeom>
              <a:avLst/>
              <a:gdLst/>
              <a:ahLst/>
              <a:cxnLst/>
              <a:rect l="l" t="t" r="r" b="b"/>
              <a:pathLst>
                <a:path w="64134" h="64134">
                  <a:moveTo>
                    <a:pt x="0" y="0"/>
                  </a:moveTo>
                  <a:lnTo>
                    <a:pt x="63969" y="0"/>
                  </a:lnTo>
                  <a:lnTo>
                    <a:pt x="63969" y="63931"/>
                  </a:lnTo>
                  <a:lnTo>
                    <a:pt x="0" y="63931"/>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7" name="object 26">
              <a:extLst>
                <a:ext uri="{FF2B5EF4-FFF2-40B4-BE49-F238E27FC236}">
                  <a16:creationId xmlns:a16="http://schemas.microsoft.com/office/drawing/2014/main" id="{0A1A776D-F5B3-6A72-062F-250629F0200B}"/>
                </a:ext>
              </a:extLst>
            </p:cNvPr>
            <p:cNvSpPr txBox="1"/>
            <p:nvPr/>
          </p:nvSpPr>
          <p:spPr>
            <a:xfrm>
              <a:off x="3755505" y="8212858"/>
              <a:ext cx="560081"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통신 분야</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8" name="object 27">
              <a:extLst>
                <a:ext uri="{FF2B5EF4-FFF2-40B4-BE49-F238E27FC236}">
                  <a16:creationId xmlns:a16="http://schemas.microsoft.com/office/drawing/2014/main" id="{1B8A09E4-C76B-1D13-D32F-EDCFB70B5182}"/>
                </a:ext>
              </a:extLst>
            </p:cNvPr>
            <p:cNvSpPr/>
            <p:nvPr/>
          </p:nvSpPr>
          <p:spPr>
            <a:xfrm>
              <a:off x="3629791" y="8249932"/>
              <a:ext cx="103227" cy="99723"/>
            </a:xfrm>
            <a:custGeom>
              <a:avLst/>
              <a:gdLst/>
              <a:ahLst/>
              <a:cxnLst/>
              <a:rect l="l" t="t" r="r" b="b"/>
              <a:pathLst>
                <a:path w="64134" h="64134">
                  <a:moveTo>
                    <a:pt x="0" y="0"/>
                  </a:moveTo>
                  <a:lnTo>
                    <a:pt x="63969" y="0"/>
                  </a:lnTo>
                  <a:lnTo>
                    <a:pt x="63969" y="63931"/>
                  </a:lnTo>
                  <a:lnTo>
                    <a:pt x="0" y="63931"/>
                  </a:lnTo>
                  <a:lnTo>
                    <a:pt x="0" y="0"/>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 name="object 28">
              <a:extLst>
                <a:ext uri="{FF2B5EF4-FFF2-40B4-BE49-F238E27FC236}">
                  <a16:creationId xmlns:a16="http://schemas.microsoft.com/office/drawing/2014/main" id="{EC970268-8A28-C39F-5996-71B2258AC193}"/>
                </a:ext>
              </a:extLst>
            </p:cNvPr>
            <p:cNvSpPr txBox="1"/>
            <p:nvPr/>
          </p:nvSpPr>
          <p:spPr>
            <a:xfrm>
              <a:off x="4645716" y="8149231"/>
              <a:ext cx="773889" cy="293670"/>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총 거래 </a:t>
              </a:r>
              <a:b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b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금액</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우</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11" name="object 29">
              <a:extLst>
                <a:ext uri="{FF2B5EF4-FFF2-40B4-BE49-F238E27FC236}">
                  <a16:creationId xmlns:a16="http://schemas.microsoft.com/office/drawing/2014/main" id="{0787ABC6-5342-4AED-172F-A9EDF2F2CB31}"/>
                </a:ext>
              </a:extLst>
            </p:cNvPr>
            <p:cNvSpPr/>
            <p:nvPr/>
          </p:nvSpPr>
          <p:spPr>
            <a:xfrm>
              <a:off x="4424116" y="8300701"/>
              <a:ext cx="147175" cy="0"/>
            </a:xfrm>
            <a:custGeom>
              <a:avLst/>
              <a:gdLst/>
              <a:ahLst/>
              <a:cxnLst/>
              <a:rect l="l" t="t" r="r" b="b"/>
              <a:pathLst>
                <a:path w="91439">
                  <a:moveTo>
                    <a:pt x="0" y="0"/>
                  </a:moveTo>
                  <a:lnTo>
                    <a:pt x="91389" y="0"/>
                  </a:lnTo>
                </a:path>
              </a:pathLst>
            </a:custGeom>
            <a:ln w="1905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sp>
        <p:nvSpPr>
          <p:cNvPr id="221" name="직사각형 220">
            <a:extLst>
              <a:ext uri="{FF2B5EF4-FFF2-40B4-BE49-F238E27FC236}">
                <a16:creationId xmlns:a16="http://schemas.microsoft.com/office/drawing/2014/main" id="{A1FBE815-0472-D568-7346-7451B59E0820}"/>
              </a:ext>
            </a:extLst>
          </p:cNvPr>
          <p:cNvSpPr/>
          <p:nvPr/>
        </p:nvSpPr>
        <p:spPr>
          <a:xfrm>
            <a:off x="492794" y="5862965"/>
            <a:ext cx="722158"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24388B"/>
                </a:solidFill>
                <a:latin typeface="KoPub돋움체 Medium" panose="00000600000000000000" pitchFamily="2" charset="-127"/>
                <a:ea typeface="KoPub돋움체 Medium" panose="00000600000000000000" pitchFamily="2" charset="-127"/>
              </a:rPr>
              <a:t>건 수</a:t>
            </a:r>
          </a:p>
        </p:txBody>
      </p:sp>
      <p:sp>
        <p:nvSpPr>
          <p:cNvPr id="222" name="직사각형 221">
            <a:extLst>
              <a:ext uri="{FF2B5EF4-FFF2-40B4-BE49-F238E27FC236}">
                <a16:creationId xmlns:a16="http://schemas.microsoft.com/office/drawing/2014/main" id="{A2E9B853-CAD3-4348-32C4-FB252072EB69}"/>
              </a:ext>
            </a:extLst>
          </p:cNvPr>
          <p:cNvSpPr/>
          <p:nvPr/>
        </p:nvSpPr>
        <p:spPr>
          <a:xfrm>
            <a:off x="4943685" y="5860784"/>
            <a:ext cx="1392169"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D5419A"/>
                </a:solidFill>
                <a:latin typeface="KoPub돋움체 Medium" panose="00000600000000000000" pitchFamily="2" charset="-127"/>
                <a:ea typeface="KoPub돋움체 Medium" panose="00000600000000000000" pitchFamily="2" charset="-127"/>
              </a:rPr>
              <a:t>거래 금액</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r>
              <a:rPr lang="ko-KR" altLang="en-US" sz="1000" spc="-50" dirty="0">
                <a:solidFill>
                  <a:srgbClr val="D5419A"/>
                </a:solidFill>
                <a:latin typeface="KoPub돋움체 Medium" panose="00000600000000000000" pitchFamily="2" charset="-127"/>
                <a:ea typeface="KoPub돋움체 Medium" panose="00000600000000000000" pitchFamily="2" charset="-127"/>
              </a:rPr>
              <a:t>십억 달러</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endParaRPr lang="ko-KR" altLang="en-US" sz="1000" spc="-50" dirty="0">
              <a:solidFill>
                <a:srgbClr val="D5419A"/>
              </a:solidFill>
              <a:latin typeface="KoPub돋움체 Medium" panose="00000600000000000000" pitchFamily="2" charset="-127"/>
              <a:ea typeface="KoPub돋움체 Medium" panose="00000600000000000000" pitchFamily="2" charset="-127"/>
            </a:endParaRPr>
          </a:p>
        </p:txBody>
      </p:sp>
      <p:sp>
        <p:nvSpPr>
          <p:cNvPr id="143" name="object 105">
            <a:extLst>
              <a:ext uri="{FF2B5EF4-FFF2-40B4-BE49-F238E27FC236}">
                <a16:creationId xmlns:a16="http://schemas.microsoft.com/office/drawing/2014/main" id="{6DA9B57D-B24D-786A-93A9-40D9C7BE331A}"/>
              </a:ext>
            </a:extLst>
          </p:cNvPr>
          <p:cNvSpPr/>
          <p:nvPr/>
        </p:nvSpPr>
        <p:spPr>
          <a:xfrm>
            <a:off x="1233355" y="9214006"/>
            <a:ext cx="339550" cy="388872"/>
          </a:xfrm>
          <a:custGeom>
            <a:avLst/>
            <a:gdLst/>
            <a:ahLst/>
            <a:cxnLst/>
            <a:rect l="l" t="t" r="r" b="b"/>
            <a:pathLst>
              <a:path w="198120" h="237489">
                <a:moveTo>
                  <a:pt x="0" y="0"/>
                </a:moveTo>
                <a:lnTo>
                  <a:pt x="198018" y="0"/>
                </a:lnTo>
                <a:lnTo>
                  <a:pt x="198018" y="237477"/>
                </a:lnTo>
                <a:lnTo>
                  <a:pt x="0" y="237477"/>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44" name="object 106">
            <a:extLst>
              <a:ext uri="{FF2B5EF4-FFF2-40B4-BE49-F238E27FC236}">
                <a16:creationId xmlns:a16="http://schemas.microsoft.com/office/drawing/2014/main" id="{DA386043-3819-D3F4-CC58-4702FA33F7FC}"/>
              </a:ext>
            </a:extLst>
          </p:cNvPr>
          <p:cNvSpPr/>
          <p:nvPr/>
        </p:nvSpPr>
        <p:spPr>
          <a:xfrm>
            <a:off x="1698015" y="9266348"/>
            <a:ext cx="339550" cy="399269"/>
          </a:xfrm>
          <a:custGeom>
            <a:avLst/>
            <a:gdLst/>
            <a:ahLst/>
            <a:cxnLst/>
            <a:rect l="l" t="t" r="r" b="b"/>
            <a:pathLst>
              <a:path w="198120" h="243839">
                <a:moveTo>
                  <a:pt x="0" y="0"/>
                </a:moveTo>
                <a:lnTo>
                  <a:pt x="198018" y="0"/>
                </a:lnTo>
                <a:lnTo>
                  <a:pt x="198018" y="243573"/>
                </a:lnTo>
                <a:lnTo>
                  <a:pt x="0" y="243573"/>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45" name="object 107">
            <a:extLst>
              <a:ext uri="{FF2B5EF4-FFF2-40B4-BE49-F238E27FC236}">
                <a16:creationId xmlns:a16="http://schemas.microsoft.com/office/drawing/2014/main" id="{E28DBE9F-E212-5C8B-41A4-614F0A4044E4}"/>
              </a:ext>
            </a:extLst>
          </p:cNvPr>
          <p:cNvSpPr/>
          <p:nvPr/>
        </p:nvSpPr>
        <p:spPr>
          <a:xfrm>
            <a:off x="2165312" y="9201549"/>
            <a:ext cx="337374" cy="399269"/>
          </a:xfrm>
          <a:custGeom>
            <a:avLst/>
            <a:gdLst/>
            <a:ahLst/>
            <a:cxnLst/>
            <a:rect l="l" t="t" r="r" b="b"/>
            <a:pathLst>
              <a:path w="196850" h="243839">
                <a:moveTo>
                  <a:pt x="0" y="0"/>
                </a:moveTo>
                <a:lnTo>
                  <a:pt x="196494" y="0"/>
                </a:lnTo>
                <a:lnTo>
                  <a:pt x="196494" y="243573"/>
                </a:lnTo>
                <a:lnTo>
                  <a:pt x="0" y="243573"/>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46" name="object 108">
            <a:extLst>
              <a:ext uri="{FF2B5EF4-FFF2-40B4-BE49-F238E27FC236}">
                <a16:creationId xmlns:a16="http://schemas.microsoft.com/office/drawing/2014/main" id="{5E238947-C72F-F8A1-319C-6AA8B71CF295}"/>
              </a:ext>
            </a:extLst>
          </p:cNvPr>
          <p:cNvSpPr/>
          <p:nvPr/>
        </p:nvSpPr>
        <p:spPr>
          <a:xfrm>
            <a:off x="2629974" y="9116787"/>
            <a:ext cx="337374" cy="447099"/>
          </a:xfrm>
          <a:custGeom>
            <a:avLst/>
            <a:gdLst/>
            <a:ahLst/>
            <a:cxnLst/>
            <a:rect l="l" t="t" r="r" b="b"/>
            <a:pathLst>
              <a:path w="196850" h="273050">
                <a:moveTo>
                  <a:pt x="0" y="0"/>
                </a:moveTo>
                <a:lnTo>
                  <a:pt x="196494" y="0"/>
                </a:lnTo>
                <a:lnTo>
                  <a:pt x="196494" y="272491"/>
                </a:lnTo>
                <a:lnTo>
                  <a:pt x="0" y="272491"/>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47" name="object 109">
            <a:extLst>
              <a:ext uri="{FF2B5EF4-FFF2-40B4-BE49-F238E27FC236}">
                <a16:creationId xmlns:a16="http://schemas.microsoft.com/office/drawing/2014/main" id="{B808BF43-A03E-8E0C-930A-F38D4F132285}"/>
              </a:ext>
            </a:extLst>
          </p:cNvPr>
          <p:cNvSpPr/>
          <p:nvPr/>
        </p:nvSpPr>
        <p:spPr>
          <a:xfrm>
            <a:off x="3094656" y="9243909"/>
            <a:ext cx="337374" cy="376394"/>
          </a:xfrm>
          <a:custGeom>
            <a:avLst/>
            <a:gdLst/>
            <a:ahLst/>
            <a:cxnLst/>
            <a:rect l="l" t="t" r="r" b="b"/>
            <a:pathLst>
              <a:path w="196850" h="229870">
                <a:moveTo>
                  <a:pt x="0" y="0"/>
                </a:moveTo>
                <a:lnTo>
                  <a:pt x="196494" y="0"/>
                </a:lnTo>
                <a:lnTo>
                  <a:pt x="196494" y="229870"/>
                </a:lnTo>
                <a:lnTo>
                  <a:pt x="0" y="229870"/>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48" name="object 110">
            <a:extLst>
              <a:ext uri="{FF2B5EF4-FFF2-40B4-BE49-F238E27FC236}">
                <a16:creationId xmlns:a16="http://schemas.microsoft.com/office/drawing/2014/main" id="{EBAC4CE6-0EF2-5208-C1CA-5AEAF6E31FD9}"/>
              </a:ext>
            </a:extLst>
          </p:cNvPr>
          <p:cNvSpPr/>
          <p:nvPr/>
        </p:nvSpPr>
        <p:spPr>
          <a:xfrm>
            <a:off x="3559317" y="9403452"/>
            <a:ext cx="337374" cy="344162"/>
          </a:xfrm>
          <a:custGeom>
            <a:avLst/>
            <a:gdLst/>
            <a:ahLst/>
            <a:cxnLst/>
            <a:rect l="l" t="t" r="r" b="b"/>
            <a:pathLst>
              <a:path w="196850" h="210185">
                <a:moveTo>
                  <a:pt x="0" y="0"/>
                </a:moveTo>
                <a:lnTo>
                  <a:pt x="196494" y="0"/>
                </a:lnTo>
                <a:lnTo>
                  <a:pt x="196494" y="210083"/>
                </a:lnTo>
                <a:lnTo>
                  <a:pt x="0" y="210083"/>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49" name="object 111">
            <a:extLst>
              <a:ext uri="{FF2B5EF4-FFF2-40B4-BE49-F238E27FC236}">
                <a16:creationId xmlns:a16="http://schemas.microsoft.com/office/drawing/2014/main" id="{E0312C27-9AB0-D89F-8C63-703B6A45A361}"/>
              </a:ext>
            </a:extLst>
          </p:cNvPr>
          <p:cNvSpPr/>
          <p:nvPr/>
        </p:nvSpPr>
        <p:spPr>
          <a:xfrm>
            <a:off x="4024000" y="9518116"/>
            <a:ext cx="337374" cy="292173"/>
          </a:xfrm>
          <a:custGeom>
            <a:avLst/>
            <a:gdLst/>
            <a:ahLst/>
            <a:cxnLst/>
            <a:rect l="l" t="t" r="r" b="b"/>
            <a:pathLst>
              <a:path w="196850" h="178435">
                <a:moveTo>
                  <a:pt x="0" y="0"/>
                </a:moveTo>
                <a:lnTo>
                  <a:pt x="196494" y="0"/>
                </a:lnTo>
                <a:lnTo>
                  <a:pt x="196494" y="178117"/>
                </a:lnTo>
                <a:lnTo>
                  <a:pt x="0" y="178117"/>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0" name="object 112">
            <a:extLst>
              <a:ext uri="{FF2B5EF4-FFF2-40B4-BE49-F238E27FC236}">
                <a16:creationId xmlns:a16="http://schemas.microsoft.com/office/drawing/2014/main" id="{C66AE07E-1D76-FF2E-FDA2-88A52960E1B8}"/>
              </a:ext>
            </a:extLst>
          </p:cNvPr>
          <p:cNvSpPr/>
          <p:nvPr/>
        </p:nvSpPr>
        <p:spPr>
          <a:xfrm>
            <a:off x="4488683" y="9597888"/>
            <a:ext cx="339550" cy="279696"/>
          </a:xfrm>
          <a:custGeom>
            <a:avLst/>
            <a:gdLst/>
            <a:ahLst/>
            <a:cxnLst/>
            <a:rect l="l" t="t" r="r" b="b"/>
            <a:pathLst>
              <a:path w="198120" h="170814">
                <a:moveTo>
                  <a:pt x="0" y="0"/>
                </a:moveTo>
                <a:lnTo>
                  <a:pt x="198005" y="0"/>
                </a:lnTo>
                <a:lnTo>
                  <a:pt x="198005" y="170497"/>
                </a:lnTo>
                <a:lnTo>
                  <a:pt x="0" y="170497"/>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1" name="object 113">
            <a:extLst>
              <a:ext uri="{FF2B5EF4-FFF2-40B4-BE49-F238E27FC236}">
                <a16:creationId xmlns:a16="http://schemas.microsoft.com/office/drawing/2014/main" id="{2A026695-E539-4803-B0A4-F3DAC72284D9}"/>
              </a:ext>
            </a:extLst>
          </p:cNvPr>
          <p:cNvSpPr/>
          <p:nvPr/>
        </p:nvSpPr>
        <p:spPr>
          <a:xfrm>
            <a:off x="4953343" y="9585410"/>
            <a:ext cx="339550" cy="262021"/>
          </a:xfrm>
          <a:custGeom>
            <a:avLst/>
            <a:gdLst/>
            <a:ahLst/>
            <a:cxnLst/>
            <a:rect l="l" t="t" r="r" b="b"/>
            <a:pathLst>
              <a:path w="198120" h="160020">
                <a:moveTo>
                  <a:pt x="0" y="0"/>
                </a:moveTo>
                <a:lnTo>
                  <a:pt x="198018" y="0"/>
                </a:lnTo>
                <a:lnTo>
                  <a:pt x="198018" y="159854"/>
                </a:lnTo>
                <a:lnTo>
                  <a:pt x="0" y="159854"/>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2" name="object 114">
            <a:extLst>
              <a:ext uri="{FF2B5EF4-FFF2-40B4-BE49-F238E27FC236}">
                <a16:creationId xmlns:a16="http://schemas.microsoft.com/office/drawing/2014/main" id="{691A347B-9830-152B-053C-37C28B64A7A9}"/>
              </a:ext>
            </a:extLst>
          </p:cNvPr>
          <p:cNvSpPr/>
          <p:nvPr/>
        </p:nvSpPr>
        <p:spPr>
          <a:xfrm>
            <a:off x="5420617" y="9712552"/>
            <a:ext cx="337374" cy="210032"/>
          </a:xfrm>
          <a:custGeom>
            <a:avLst/>
            <a:gdLst/>
            <a:ahLst/>
            <a:cxnLst/>
            <a:rect l="l" t="t" r="r" b="b"/>
            <a:pathLst>
              <a:path w="196850" h="128270">
                <a:moveTo>
                  <a:pt x="0" y="127876"/>
                </a:moveTo>
                <a:lnTo>
                  <a:pt x="196494" y="127876"/>
                </a:lnTo>
                <a:lnTo>
                  <a:pt x="196494" y="0"/>
                </a:lnTo>
                <a:lnTo>
                  <a:pt x="0" y="0"/>
                </a:lnTo>
                <a:lnTo>
                  <a:pt x="0" y="127876"/>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3" name="object 115">
            <a:extLst>
              <a:ext uri="{FF2B5EF4-FFF2-40B4-BE49-F238E27FC236}">
                <a16:creationId xmlns:a16="http://schemas.microsoft.com/office/drawing/2014/main" id="{9FF0458E-DA90-E737-1F5B-676FDDAE1D36}"/>
              </a:ext>
            </a:extLst>
          </p:cNvPr>
          <p:cNvSpPr/>
          <p:nvPr/>
        </p:nvSpPr>
        <p:spPr>
          <a:xfrm>
            <a:off x="1233355" y="9600383"/>
            <a:ext cx="339550" cy="863004"/>
          </a:xfrm>
          <a:custGeom>
            <a:avLst/>
            <a:gdLst/>
            <a:ahLst/>
            <a:cxnLst/>
            <a:rect l="l" t="t" r="r" b="b"/>
            <a:pathLst>
              <a:path w="198120" h="527050">
                <a:moveTo>
                  <a:pt x="0" y="0"/>
                </a:moveTo>
                <a:lnTo>
                  <a:pt x="198018" y="0"/>
                </a:lnTo>
                <a:lnTo>
                  <a:pt x="198018" y="526719"/>
                </a:lnTo>
                <a:lnTo>
                  <a:pt x="0" y="526719"/>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4" name="object 116">
            <a:extLst>
              <a:ext uri="{FF2B5EF4-FFF2-40B4-BE49-F238E27FC236}">
                <a16:creationId xmlns:a16="http://schemas.microsoft.com/office/drawing/2014/main" id="{C8A74097-D8B0-A4B5-8F6C-C76329FCF620}"/>
              </a:ext>
            </a:extLst>
          </p:cNvPr>
          <p:cNvSpPr/>
          <p:nvPr/>
        </p:nvSpPr>
        <p:spPr>
          <a:xfrm>
            <a:off x="1698015" y="9662685"/>
            <a:ext cx="339550" cy="800618"/>
          </a:xfrm>
          <a:custGeom>
            <a:avLst/>
            <a:gdLst/>
            <a:ahLst/>
            <a:cxnLst/>
            <a:rect l="l" t="t" r="r" b="b"/>
            <a:pathLst>
              <a:path w="198120" h="488950">
                <a:moveTo>
                  <a:pt x="0" y="0"/>
                </a:moveTo>
                <a:lnTo>
                  <a:pt x="198018" y="0"/>
                </a:lnTo>
                <a:lnTo>
                  <a:pt x="198018" y="488670"/>
                </a:lnTo>
                <a:lnTo>
                  <a:pt x="0" y="488670"/>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5" name="object 117">
            <a:extLst>
              <a:ext uri="{FF2B5EF4-FFF2-40B4-BE49-F238E27FC236}">
                <a16:creationId xmlns:a16="http://schemas.microsoft.com/office/drawing/2014/main" id="{7E8738CE-BF99-4434-39E7-848CC61C4551}"/>
              </a:ext>
            </a:extLst>
          </p:cNvPr>
          <p:cNvSpPr/>
          <p:nvPr/>
        </p:nvSpPr>
        <p:spPr>
          <a:xfrm>
            <a:off x="2165312" y="9597888"/>
            <a:ext cx="337374" cy="865084"/>
          </a:xfrm>
          <a:custGeom>
            <a:avLst/>
            <a:gdLst/>
            <a:ahLst/>
            <a:cxnLst/>
            <a:rect l="l" t="t" r="r" b="b"/>
            <a:pathLst>
              <a:path w="196850" h="528320">
                <a:moveTo>
                  <a:pt x="0" y="0"/>
                </a:moveTo>
                <a:lnTo>
                  <a:pt x="196494" y="0"/>
                </a:lnTo>
                <a:lnTo>
                  <a:pt x="196494" y="528243"/>
                </a:lnTo>
                <a:lnTo>
                  <a:pt x="0" y="528243"/>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6" name="object 118">
            <a:extLst>
              <a:ext uri="{FF2B5EF4-FFF2-40B4-BE49-F238E27FC236}">
                <a16:creationId xmlns:a16="http://schemas.microsoft.com/office/drawing/2014/main" id="{9977399D-C60A-2B21-7418-52FA76274D97}"/>
              </a:ext>
            </a:extLst>
          </p:cNvPr>
          <p:cNvSpPr/>
          <p:nvPr/>
        </p:nvSpPr>
        <p:spPr>
          <a:xfrm>
            <a:off x="2629974" y="9560497"/>
            <a:ext cx="337374" cy="902515"/>
          </a:xfrm>
          <a:custGeom>
            <a:avLst/>
            <a:gdLst/>
            <a:ahLst/>
            <a:cxnLst/>
            <a:rect l="l" t="t" r="r" b="b"/>
            <a:pathLst>
              <a:path w="196850" h="551179">
                <a:moveTo>
                  <a:pt x="0" y="0"/>
                </a:moveTo>
                <a:lnTo>
                  <a:pt x="196494" y="0"/>
                </a:lnTo>
                <a:lnTo>
                  <a:pt x="196494" y="551078"/>
                </a:lnTo>
                <a:lnTo>
                  <a:pt x="0" y="551078"/>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7" name="object 119">
            <a:extLst>
              <a:ext uri="{FF2B5EF4-FFF2-40B4-BE49-F238E27FC236}">
                <a16:creationId xmlns:a16="http://schemas.microsoft.com/office/drawing/2014/main" id="{A8A6BC9F-98E8-34B4-5DA7-06962C86F4CE}"/>
              </a:ext>
            </a:extLst>
          </p:cNvPr>
          <p:cNvSpPr/>
          <p:nvPr/>
        </p:nvSpPr>
        <p:spPr>
          <a:xfrm>
            <a:off x="3094656" y="9617830"/>
            <a:ext cx="337374" cy="845328"/>
          </a:xfrm>
          <a:custGeom>
            <a:avLst/>
            <a:gdLst/>
            <a:ahLst/>
            <a:cxnLst/>
            <a:rect l="l" t="t" r="r" b="b"/>
            <a:pathLst>
              <a:path w="196850" h="516254">
                <a:moveTo>
                  <a:pt x="0" y="0"/>
                </a:moveTo>
                <a:lnTo>
                  <a:pt x="196494" y="0"/>
                </a:lnTo>
                <a:lnTo>
                  <a:pt x="196494" y="516064"/>
                </a:lnTo>
                <a:lnTo>
                  <a:pt x="0" y="516064"/>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8" name="object 120">
            <a:extLst>
              <a:ext uri="{FF2B5EF4-FFF2-40B4-BE49-F238E27FC236}">
                <a16:creationId xmlns:a16="http://schemas.microsoft.com/office/drawing/2014/main" id="{0115D438-630C-FE91-019C-B2FFB87B8DEA}"/>
              </a:ext>
            </a:extLst>
          </p:cNvPr>
          <p:cNvSpPr/>
          <p:nvPr/>
        </p:nvSpPr>
        <p:spPr>
          <a:xfrm>
            <a:off x="3559317" y="9744950"/>
            <a:ext cx="337374" cy="718476"/>
          </a:xfrm>
          <a:custGeom>
            <a:avLst/>
            <a:gdLst/>
            <a:ahLst/>
            <a:cxnLst/>
            <a:rect l="l" t="t" r="r" b="b"/>
            <a:pathLst>
              <a:path w="196850" h="438784">
                <a:moveTo>
                  <a:pt x="0" y="0"/>
                </a:moveTo>
                <a:lnTo>
                  <a:pt x="196494" y="0"/>
                </a:lnTo>
                <a:lnTo>
                  <a:pt x="196494" y="438429"/>
                </a:lnTo>
                <a:lnTo>
                  <a:pt x="0" y="438429"/>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59" name="object 121">
            <a:extLst>
              <a:ext uri="{FF2B5EF4-FFF2-40B4-BE49-F238E27FC236}">
                <a16:creationId xmlns:a16="http://schemas.microsoft.com/office/drawing/2014/main" id="{D6C90307-156D-B3C8-51EB-60C2077A9259}"/>
              </a:ext>
            </a:extLst>
          </p:cNvPr>
          <p:cNvSpPr/>
          <p:nvPr/>
        </p:nvSpPr>
        <p:spPr>
          <a:xfrm>
            <a:off x="4024000" y="9807274"/>
            <a:ext cx="337374" cy="656091"/>
          </a:xfrm>
          <a:custGeom>
            <a:avLst/>
            <a:gdLst/>
            <a:ahLst/>
            <a:cxnLst/>
            <a:rect l="l" t="t" r="r" b="b"/>
            <a:pathLst>
              <a:path w="196850" h="400684">
                <a:moveTo>
                  <a:pt x="0" y="0"/>
                </a:moveTo>
                <a:lnTo>
                  <a:pt x="196494" y="0"/>
                </a:lnTo>
                <a:lnTo>
                  <a:pt x="196494" y="400367"/>
                </a:lnTo>
                <a:lnTo>
                  <a:pt x="0" y="400367"/>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60" name="object 122">
            <a:extLst>
              <a:ext uri="{FF2B5EF4-FFF2-40B4-BE49-F238E27FC236}">
                <a16:creationId xmlns:a16="http://schemas.microsoft.com/office/drawing/2014/main" id="{E114FB4F-32D3-8112-CAA5-FE6488EA13F7}"/>
              </a:ext>
            </a:extLst>
          </p:cNvPr>
          <p:cNvSpPr/>
          <p:nvPr/>
        </p:nvSpPr>
        <p:spPr>
          <a:xfrm>
            <a:off x="4488683" y="9874567"/>
            <a:ext cx="339550" cy="588507"/>
          </a:xfrm>
          <a:custGeom>
            <a:avLst/>
            <a:gdLst/>
            <a:ahLst/>
            <a:cxnLst/>
            <a:rect l="l" t="t" r="r" b="b"/>
            <a:pathLst>
              <a:path w="198120" h="359409">
                <a:moveTo>
                  <a:pt x="0" y="0"/>
                </a:moveTo>
                <a:lnTo>
                  <a:pt x="198005" y="0"/>
                </a:lnTo>
                <a:lnTo>
                  <a:pt x="198005" y="359270"/>
                </a:lnTo>
                <a:lnTo>
                  <a:pt x="0" y="359270"/>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61" name="object 123">
            <a:extLst>
              <a:ext uri="{FF2B5EF4-FFF2-40B4-BE49-F238E27FC236}">
                <a16:creationId xmlns:a16="http://schemas.microsoft.com/office/drawing/2014/main" id="{F0C7D618-E848-E862-1839-7828E51B6F41}"/>
              </a:ext>
            </a:extLst>
          </p:cNvPr>
          <p:cNvSpPr/>
          <p:nvPr/>
        </p:nvSpPr>
        <p:spPr>
          <a:xfrm>
            <a:off x="4953343" y="9844665"/>
            <a:ext cx="339550" cy="618659"/>
          </a:xfrm>
          <a:custGeom>
            <a:avLst/>
            <a:gdLst/>
            <a:ahLst/>
            <a:cxnLst/>
            <a:rect l="l" t="t" r="r" b="b"/>
            <a:pathLst>
              <a:path w="198120" h="377825">
                <a:moveTo>
                  <a:pt x="0" y="0"/>
                </a:moveTo>
                <a:lnTo>
                  <a:pt x="198018" y="0"/>
                </a:lnTo>
                <a:lnTo>
                  <a:pt x="198018" y="377532"/>
                </a:lnTo>
                <a:lnTo>
                  <a:pt x="0" y="377532"/>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62" name="object 124">
            <a:extLst>
              <a:ext uri="{FF2B5EF4-FFF2-40B4-BE49-F238E27FC236}">
                <a16:creationId xmlns:a16="http://schemas.microsoft.com/office/drawing/2014/main" id="{6E04F1FE-FC99-DFB0-83D5-F186A50B19DB}"/>
              </a:ext>
            </a:extLst>
          </p:cNvPr>
          <p:cNvSpPr/>
          <p:nvPr/>
        </p:nvSpPr>
        <p:spPr>
          <a:xfrm>
            <a:off x="5420617" y="9921940"/>
            <a:ext cx="337374" cy="541717"/>
          </a:xfrm>
          <a:custGeom>
            <a:avLst/>
            <a:gdLst/>
            <a:ahLst/>
            <a:cxnLst/>
            <a:rect l="l" t="t" r="r" b="b"/>
            <a:pathLst>
              <a:path w="196850" h="330834">
                <a:moveTo>
                  <a:pt x="0" y="0"/>
                </a:moveTo>
                <a:lnTo>
                  <a:pt x="196494" y="0"/>
                </a:lnTo>
                <a:lnTo>
                  <a:pt x="196494" y="330339"/>
                </a:lnTo>
                <a:lnTo>
                  <a:pt x="0" y="330339"/>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nvGrpSpPr>
          <p:cNvPr id="50" name="그룹 49">
            <a:extLst>
              <a:ext uri="{FF2B5EF4-FFF2-40B4-BE49-F238E27FC236}">
                <a16:creationId xmlns:a16="http://schemas.microsoft.com/office/drawing/2014/main" id="{B44F73F4-A5FF-1833-A2CC-011209A8386B}"/>
              </a:ext>
            </a:extLst>
          </p:cNvPr>
          <p:cNvGrpSpPr/>
          <p:nvPr/>
        </p:nvGrpSpPr>
        <p:grpSpPr>
          <a:xfrm>
            <a:off x="1403043" y="9847158"/>
            <a:ext cx="4184694" cy="576363"/>
            <a:chOff x="1403043" y="10123135"/>
            <a:chExt cx="4184694" cy="576363"/>
          </a:xfrm>
        </p:grpSpPr>
        <p:sp>
          <p:nvSpPr>
            <p:cNvPr id="164" name="object 126">
              <a:extLst>
                <a:ext uri="{FF2B5EF4-FFF2-40B4-BE49-F238E27FC236}">
                  <a16:creationId xmlns:a16="http://schemas.microsoft.com/office/drawing/2014/main" id="{F18654D3-4CD5-8064-E8C7-7B5E82C8FCFE}"/>
                </a:ext>
              </a:extLst>
            </p:cNvPr>
            <p:cNvSpPr/>
            <p:nvPr/>
          </p:nvSpPr>
          <p:spPr>
            <a:xfrm>
              <a:off x="1403043" y="10449665"/>
              <a:ext cx="464705" cy="58227"/>
            </a:xfrm>
            <a:custGeom>
              <a:avLst/>
              <a:gdLst/>
              <a:ahLst/>
              <a:cxnLst/>
              <a:rect l="l" t="t" r="r" b="b"/>
              <a:pathLst>
                <a:path w="271145" h="35559">
                  <a:moveTo>
                    <a:pt x="271119" y="0"/>
                  </a:moveTo>
                  <a:lnTo>
                    <a:pt x="0" y="35013"/>
                  </a:lnTo>
                </a:path>
              </a:pathLst>
            </a:custGeom>
            <a:ln w="12700">
              <a:solidFill>
                <a:srgbClr val="E6A3D8"/>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65" name="object 127">
              <a:extLst>
                <a:ext uri="{FF2B5EF4-FFF2-40B4-BE49-F238E27FC236}">
                  <a16:creationId xmlns:a16="http://schemas.microsoft.com/office/drawing/2014/main" id="{C49A535F-D3A5-904D-73FC-C209A2AAC0D9}"/>
                </a:ext>
              </a:extLst>
            </p:cNvPr>
            <p:cNvSpPr/>
            <p:nvPr/>
          </p:nvSpPr>
          <p:spPr>
            <a:xfrm>
              <a:off x="1867705" y="10272696"/>
              <a:ext cx="464705" cy="177800"/>
            </a:xfrm>
            <a:custGeom>
              <a:avLst/>
              <a:gdLst/>
              <a:ahLst/>
              <a:cxnLst/>
              <a:rect l="l" t="t" r="r" b="b"/>
              <a:pathLst>
                <a:path w="271145" h="108584">
                  <a:moveTo>
                    <a:pt x="271132" y="0"/>
                  </a:moveTo>
                  <a:lnTo>
                    <a:pt x="0" y="108076"/>
                  </a:lnTo>
                </a:path>
              </a:pathLst>
            </a:custGeom>
            <a:ln w="12700">
              <a:solidFill>
                <a:srgbClr val="E6A3D8"/>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66" name="object 128">
              <a:extLst>
                <a:ext uri="{FF2B5EF4-FFF2-40B4-BE49-F238E27FC236}">
                  <a16:creationId xmlns:a16="http://schemas.microsoft.com/office/drawing/2014/main" id="{F334E5E3-0FBF-EB14-6A94-DBFC4C92E9D2}"/>
                </a:ext>
              </a:extLst>
            </p:cNvPr>
            <p:cNvSpPr/>
            <p:nvPr/>
          </p:nvSpPr>
          <p:spPr>
            <a:xfrm>
              <a:off x="2332387" y="10272696"/>
              <a:ext cx="464705" cy="227709"/>
            </a:xfrm>
            <a:custGeom>
              <a:avLst/>
              <a:gdLst/>
              <a:ahLst/>
              <a:cxnLst/>
              <a:rect l="l" t="t" r="r" b="b"/>
              <a:pathLst>
                <a:path w="271145" h="139065">
                  <a:moveTo>
                    <a:pt x="271119" y="138531"/>
                  </a:moveTo>
                  <a:lnTo>
                    <a:pt x="0" y="0"/>
                  </a:lnTo>
                </a:path>
              </a:pathLst>
            </a:custGeom>
            <a:ln w="12700">
              <a:solidFill>
                <a:srgbClr val="E6A3D8"/>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67" name="object 129">
              <a:extLst>
                <a:ext uri="{FF2B5EF4-FFF2-40B4-BE49-F238E27FC236}">
                  <a16:creationId xmlns:a16="http://schemas.microsoft.com/office/drawing/2014/main" id="{14FC0C77-3EB7-8636-351A-07994AD451BE}"/>
                </a:ext>
              </a:extLst>
            </p:cNvPr>
            <p:cNvSpPr/>
            <p:nvPr/>
          </p:nvSpPr>
          <p:spPr>
            <a:xfrm>
              <a:off x="2797049" y="10123135"/>
              <a:ext cx="467969" cy="376394"/>
            </a:xfrm>
            <a:custGeom>
              <a:avLst/>
              <a:gdLst/>
              <a:ahLst/>
              <a:cxnLst/>
              <a:rect l="l" t="t" r="r" b="b"/>
              <a:pathLst>
                <a:path w="273050" h="229870">
                  <a:moveTo>
                    <a:pt x="272656" y="0"/>
                  </a:moveTo>
                  <a:lnTo>
                    <a:pt x="0" y="229870"/>
                  </a:lnTo>
                </a:path>
              </a:pathLst>
            </a:custGeom>
            <a:ln w="12700">
              <a:solidFill>
                <a:srgbClr val="E6A3D8"/>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68" name="object 130">
              <a:extLst>
                <a:ext uri="{FF2B5EF4-FFF2-40B4-BE49-F238E27FC236}">
                  <a16:creationId xmlns:a16="http://schemas.microsoft.com/office/drawing/2014/main" id="{8A93B80E-B1D1-7C88-44D4-E36A4A59984E}"/>
                </a:ext>
              </a:extLst>
            </p:cNvPr>
            <p:cNvSpPr/>
            <p:nvPr/>
          </p:nvSpPr>
          <p:spPr>
            <a:xfrm>
              <a:off x="3264344" y="10123135"/>
              <a:ext cx="464705" cy="185078"/>
            </a:xfrm>
            <a:custGeom>
              <a:avLst/>
              <a:gdLst/>
              <a:ahLst/>
              <a:cxnLst/>
              <a:rect l="l" t="t" r="r" b="b"/>
              <a:pathLst>
                <a:path w="271145" h="113029">
                  <a:moveTo>
                    <a:pt x="271119" y="112649"/>
                  </a:moveTo>
                  <a:lnTo>
                    <a:pt x="0" y="0"/>
                  </a:lnTo>
                </a:path>
              </a:pathLst>
            </a:custGeom>
            <a:ln w="12700">
              <a:solidFill>
                <a:srgbClr val="E6A3D8"/>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69" name="object 131">
              <a:extLst>
                <a:ext uri="{FF2B5EF4-FFF2-40B4-BE49-F238E27FC236}">
                  <a16:creationId xmlns:a16="http://schemas.microsoft.com/office/drawing/2014/main" id="{A69E0593-17D6-D6C9-E505-01CE77C6787C}"/>
                </a:ext>
              </a:extLst>
            </p:cNvPr>
            <p:cNvSpPr/>
            <p:nvPr/>
          </p:nvSpPr>
          <p:spPr>
            <a:xfrm>
              <a:off x="3729004" y="10307590"/>
              <a:ext cx="464705" cy="279696"/>
            </a:xfrm>
            <a:custGeom>
              <a:avLst/>
              <a:gdLst/>
              <a:ahLst/>
              <a:cxnLst/>
              <a:rect l="l" t="t" r="r" b="b"/>
              <a:pathLst>
                <a:path w="271145" h="170815">
                  <a:moveTo>
                    <a:pt x="271132" y="170497"/>
                  </a:moveTo>
                  <a:lnTo>
                    <a:pt x="0" y="0"/>
                  </a:lnTo>
                </a:path>
              </a:pathLst>
            </a:custGeom>
            <a:ln w="12700">
              <a:solidFill>
                <a:srgbClr val="E6A3D8"/>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70" name="object 132">
              <a:extLst>
                <a:ext uri="{FF2B5EF4-FFF2-40B4-BE49-F238E27FC236}">
                  <a16:creationId xmlns:a16="http://schemas.microsoft.com/office/drawing/2014/main" id="{E0A33FE9-35CC-B2D1-FDCB-34E3A3C2F653}"/>
                </a:ext>
              </a:extLst>
            </p:cNvPr>
            <p:cNvSpPr/>
            <p:nvPr/>
          </p:nvSpPr>
          <p:spPr>
            <a:xfrm>
              <a:off x="4193689" y="10295115"/>
              <a:ext cx="464705" cy="292173"/>
            </a:xfrm>
            <a:custGeom>
              <a:avLst/>
              <a:gdLst/>
              <a:ahLst/>
              <a:cxnLst/>
              <a:rect l="l" t="t" r="r" b="b"/>
              <a:pathLst>
                <a:path w="271145" h="178434">
                  <a:moveTo>
                    <a:pt x="271119" y="0"/>
                  </a:moveTo>
                  <a:lnTo>
                    <a:pt x="0" y="178117"/>
                  </a:lnTo>
                </a:path>
              </a:pathLst>
            </a:custGeom>
            <a:ln w="12700">
              <a:solidFill>
                <a:srgbClr val="E6A3D8"/>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71" name="object 133">
              <a:extLst>
                <a:ext uri="{FF2B5EF4-FFF2-40B4-BE49-F238E27FC236}">
                  <a16:creationId xmlns:a16="http://schemas.microsoft.com/office/drawing/2014/main" id="{99EE2D2F-92C2-72B5-52DB-C3531A8466BB}"/>
                </a:ext>
              </a:extLst>
            </p:cNvPr>
            <p:cNvSpPr/>
            <p:nvPr/>
          </p:nvSpPr>
          <p:spPr>
            <a:xfrm>
              <a:off x="4658350" y="10295115"/>
              <a:ext cx="464705" cy="269299"/>
            </a:xfrm>
            <a:custGeom>
              <a:avLst/>
              <a:gdLst/>
              <a:ahLst/>
              <a:cxnLst/>
              <a:rect l="l" t="t" r="r" b="b"/>
              <a:pathLst>
                <a:path w="271145" h="164465">
                  <a:moveTo>
                    <a:pt x="271132" y="164414"/>
                  </a:moveTo>
                  <a:lnTo>
                    <a:pt x="0" y="0"/>
                  </a:lnTo>
                </a:path>
              </a:pathLst>
            </a:custGeom>
            <a:ln w="12700">
              <a:solidFill>
                <a:srgbClr val="E6A3D8"/>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72" name="object 134">
              <a:extLst>
                <a:ext uri="{FF2B5EF4-FFF2-40B4-BE49-F238E27FC236}">
                  <a16:creationId xmlns:a16="http://schemas.microsoft.com/office/drawing/2014/main" id="{2E6F58A6-08C1-C9A1-4B64-55A697A7C52F}"/>
                </a:ext>
              </a:extLst>
            </p:cNvPr>
            <p:cNvSpPr/>
            <p:nvPr/>
          </p:nvSpPr>
          <p:spPr>
            <a:xfrm>
              <a:off x="5123032" y="10564329"/>
              <a:ext cx="464705" cy="135169"/>
            </a:xfrm>
            <a:custGeom>
              <a:avLst/>
              <a:gdLst/>
              <a:ahLst/>
              <a:cxnLst/>
              <a:rect l="l" t="t" r="r" b="b"/>
              <a:pathLst>
                <a:path w="271145" h="82550">
                  <a:moveTo>
                    <a:pt x="271119" y="82207"/>
                  </a:moveTo>
                  <a:lnTo>
                    <a:pt x="0" y="0"/>
                  </a:lnTo>
                </a:path>
              </a:pathLst>
            </a:custGeom>
            <a:ln w="12700">
              <a:solidFill>
                <a:srgbClr val="E6A3D8"/>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49" name="그룹 48">
            <a:extLst>
              <a:ext uri="{FF2B5EF4-FFF2-40B4-BE49-F238E27FC236}">
                <a16:creationId xmlns:a16="http://schemas.microsoft.com/office/drawing/2014/main" id="{8DAD096F-FADB-1A61-F9E5-FEA6C4653E86}"/>
              </a:ext>
            </a:extLst>
          </p:cNvPr>
          <p:cNvGrpSpPr/>
          <p:nvPr/>
        </p:nvGrpSpPr>
        <p:grpSpPr>
          <a:xfrm>
            <a:off x="1403043" y="9266348"/>
            <a:ext cx="4184694" cy="1090193"/>
            <a:chOff x="1403043" y="9542325"/>
            <a:chExt cx="4184694" cy="1090193"/>
          </a:xfrm>
        </p:grpSpPr>
        <p:sp>
          <p:nvSpPr>
            <p:cNvPr id="173" name="object 135">
              <a:extLst>
                <a:ext uri="{FF2B5EF4-FFF2-40B4-BE49-F238E27FC236}">
                  <a16:creationId xmlns:a16="http://schemas.microsoft.com/office/drawing/2014/main" id="{BD0513AA-AF69-FFB8-D5FD-B89E4B14DEC5}"/>
                </a:ext>
              </a:extLst>
            </p:cNvPr>
            <p:cNvSpPr/>
            <p:nvPr/>
          </p:nvSpPr>
          <p:spPr>
            <a:xfrm>
              <a:off x="1403043" y="9542325"/>
              <a:ext cx="464705" cy="436700"/>
            </a:xfrm>
            <a:custGeom>
              <a:avLst/>
              <a:gdLst/>
              <a:ahLst/>
              <a:cxnLst/>
              <a:rect l="l" t="t" r="r" b="b"/>
              <a:pathLst>
                <a:path w="271145" h="266700">
                  <a:moveTo>
                    <a:pt x="271119" y="0"/>
                  </a:moveTo>
                  <a:lnTo>
                    <a:pt x="0" y="266407"/>
                  </a:lnTo>
                </a:path>
              </a:pathLst>
            </a:custGeom>
            <a:ln w="1270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74" name="object 136">
              <a:extLst>
                <a:ext uri="{FF2B5EF4-FFF2-40B4-BE49-F238E27FC236}">
                  <a16:creationId xmlns:a16="http://schemas.microsoft.com/office/drawing/2014/main" id="{AD17AC80-B115-40F5-B7B2-13C52A1B9715}"/>
                </a:ext>
              </a:extLst>
            </p:cNvPr>
            <p:cNvSpPr/>
            <p:nvPr/>
          </p:nvSpPr>
          <p:spPr>
            <a:xfrm>
              <a:off x="1867705" y="9542325"/>
              <a:ext cx="464705" cy="524041"/>
            </a:xfrm>
            <a:custGeom>
              <a:avLst/>
              <a:gdLst/>
              <a:ahLst/>
              <a:cxnLst/>
              <a:rect l="l" t="t" r="r" b="b"/>
              <a:pathLst>
                <a:path w="271145" h="320039">
                  <a:moveTo>
                    <a:pt x="271132" y="319697"/>
                  </a:moveTo>
                  <a:lnTo>
                    <a:pt x="0" y="0"/>
                  </a:lnTo>
                </a:path>
              </a:pathLst>
            </a:custGeom>
            <a:ln w="1270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75" name="object 137">
              <a:extLst>
                <a:ext uri="{FF2B5EF4-FFF2-40B4-BE49-F238E27FC236}">
                  <a16:creationId xmlns:a16="http://schemas.microsoft.com/office/drawing/2014/main" id="{755BBDDC-B280-4141-3205-4CABD7C91E61}"/>
                </a:ext>
              </a:extLst>
            </p:cNvPr>
            <p:cNvSpPr/>
            <p:nvPr/>
          </p:nvSpPr>
          <p:spPr>
            <a:xfrm>
              <a:off x="2332387" y="9923709"/>
              <a:ext cx="464705" cy="142447"/>
            </a:xfrm>
            <a:custGeom>
              <a:avLst/>
              <a:gdLst/>
              <a:ahLst/>
              <a:cxnLst/>
              <a:rect l="l" t="t" r="r" b="b"/>
              <a:pathLst>
                <a:path w="271145" h="86995">
                  <a:moveTo>
                    <a:pt x="271119" y="0"/>
                  </a:moveTo>
                  <a:lnTo>
                    <a:pt x="0" y="86779"/>
                  </a:lnTo>
                </a:path>
              </a:pathLst>
            </a:custGeom>
            <a:ln w="1270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76" name="object 138">
              <a:extLst>
                <a:ext uri="{FF2B5EF4-FFF2-40B4-BE49-F238E27FC236}">
                  <a16:creationId xmlns:a16="http://schemas.microsoft.com/office/drawing/2014/main" id="{5433B37D-6356-5CEB-EB21-29DD200D69F0}"/>
                </a:ext>
              </a:extLst>
            </p:cNvPr>
            <p:cNvSpPr/>
            <p:nvPr/>
          </p:nvSpPr>
          <p:spPr>
            <a:xfrm>
              <a:off x="2797049" y="9923709"/>
              <a:ext cx="467969" cy="83182"/>
            </a:xfrm>
            <a:custGeom>
              <a:avLst/>
              <a:gdLst/>
              <a:ahLst/>
              <a:cxnLst/>
              <a:rect l="l" t="t" r="r" b="b"/>
              <a:pathLst>
                <a:path w="273050" h="50800">
                  <a:moveTo>
                    <a:pt x="272656" y="50241"/>
                  </a:moveTo>
                  <a:lnTo>
                    <a:pt x="0" y="0"/>
                  </a:lnTo>
                </a:path>
              </a:pathLst>
            </a:custGeom>
            <a:ln w="1270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77" name="object 139">
              <a:extLst>
                <a:ext uri="{FF2B5EF4-FFF2-40B4-BE49-F238E27FC236}">
                  <a16:creationId xmlns:a16="http://schemas.microsoft.com/office/drawing/2014/main" id="{D82192FB-D8BD-A517-8E99-7EFC48CFECC6}"/>
                </a:ext>
              </a:extLst>
            </p:cNvPr>
            <p:cNvSpPr/>
            <p:nvPr/>
          </p:nvSpPr>
          <p:spPr>
            <a:xfrm rot="21271293">
              <a:off x="3259259" y="9964450"/>
              <a:ext cx="464705" cy="40551"/>
            </a:xfrm>
            <a:custGeom>
              <a:avLst/>
              <a:gdLst/>
              <a:ahLst/>
              <a:cxnLst/>
              <a:rect l="l" t="t" r="r" b="b"/>
              <a:pathLst>
                <a:path w="271145" h="24764">
                  <a:moveTo>
                    <a:pt x="-6851" y="12179"/>
                  </a:moveTo>
                  <a:lnTo>
                    <a:pt x="277971" y="12179"/>
                  </a:lnTo>
                </a:path>
              </a:pathLst>
            </a:custGeom>
            <a:ln w="1270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78" name="object 140">
              <a:extLst>
                <a:ext uri="{FF2B5EF4-FFF2-40B4-BE49-F238E27FC236}">
                  <a16:creationId xmlns:a16="http://schemas.microsoft.com/office/drawing/2014/main" id="{6F993F68-80B4-B2D8-C1DD-6381F3ABEBFF}"/>
                </a:ext>
              </a:extLst>
            </p:cNvPr>
            <p:cNvSpPr/>
            <p:nvPr/>
          </p:nvSpPr>
          <p:spPr>
            <a:xfrm>
              <a:off x="3729004" y="9966090"/>
              <a:ext cx="464705" cy="509485"/>
            </a:xfrm>
            <a:custGeom>
              <a:avLst/>
              <a:gdLst/>
              <a:ahLst/>
              <a:cxnLst/>
              <a:rect l="l" t="t" r="r" b="b"/>
              <a:pathLst>
                <a:path w="271145" h="311150">
                  <a:moveTo>
                    <a:pt x="271132" y="310553"/>
                  </a:moveTo>
                  <a:lnTo>
                    <a:pt x="0" y="0"/>
                  </a:lnTo>
                </a:path>
              </a:pathLst>
            </a:custGeom>
            <a:ln w="1270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79" name="object 141">
              <a:extLst>
                <a:ext uri="{FF2B5EF4-FFF2-40B4-BE49-F238E27FC236}">
                  <a16:creationId xmlns:a16="http://schemas.microsoft.com/office/drawing/2014/main" id="{3C259001-B580-53C8-99BE-C260B9AD6D03}"/>
                </a:ext>
              </a:extLst>
            </p:cNvPr>
            <p:cNvSpPr/>
            <p:nvPr/>
          </p:nvSpPr>
          <p:spPr>
            <a:xfrm>
              <a:off x="4193689" y="10474598"/>
              <a:ext cx="464705" cy="65505"/>
            </a:xfrm>
            <a:custGeom>
              <a:avLst/>
              <a:gdLst/>
              <a:ahLst/>
              <a:cxnLst/>
              <a:rect l="l" t="t" r="r" b="b"/>
              <a:pathLst>
                <a:path w="271145" h="40004">
                  <a:moveTo>
                    <a:pt x="271119" y="39585"/>
                  </a:moveTo>
                  <a:lnTo>
                    <a:pt x="0" y="0"/>
                  </a:lnTo>
                </a:path>
              </a:pathLst>
            </a:custGeom>
            <a:ln w="1270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80" name="object 142">
              <a:extLst>
                <a:ext uri="{FF2B5EF4-FFF2-40B4-BE49-F238E27FC236}">
                  <a16:creationId xmlns:a16="http://schemas.microsoft.com/office/drawing/2014/main" id="{BD26A298-C4A1-861E-1743-F07749245122}"/>
                </a:ext>
              </a:extLst>
            </p:cNvPr>
            <p:cNvSpPr/>
            <p:nvPr/>
          </p:nvSpPr>
          <p:spPr>
            <a:xfrm>
              <a:off x="4658350" y="10539417"/>
              <a:ext cx="464705" cy="92539"/>
            </a:xfrm>
            <a:custGeom>
              <a:avLst/>
              <a:gdLst/>
              <a:ahLst/>
              <a:cxnLst/>
              <a:rect l="l" t="t" r="r" b="b"/>
              <a:pathLst>
                <a:path w="271145" h="56515">
                  <a:moveTo>
                    <a:pt x="271132" y="56324"/>
                  </a:moveTo>
                  <a:lnTo>
                    <a:pt x="0" y="0"/>
                  </a:lnTo>
                </a:path>
              </a:pathLst>
            </a:custGeom>
            <a:ln w="1270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81" name="object 143">
              <a:extLst>
                <a:ext uri="{FF2B5EF4-FFF2-40B4-BE49-F238E27FC236}">
                  <a16:creationId xmlns:a16="http://schemas.microsoft.com/office/drawing/2014/main" id="{E9E2523B-05E4-3E8E-F758-69B11A1D8BA1}"/>
                </a:ext>
              </a:extLst>
            </p:cNvPr>
            <p:cNvSpPr/>
            <p:nvPr/>
          </p:nvSpPr>
          <p:spPr>
            <a:xfrm rot="21319594">
              <a:off x="5123032" y="10586768"/>
              <a:ext cx="464705" cy="45750"/>
            </a:xfrm>
            <a:custGeom>
              <a:avLst/>
              <a:gdLst/>
              <a:ahLst/>
              <a:cxnLst/>
              <a:rect l="l" t="t" r="r" b="b"/>
              <a:pathLst>
                <a:path w="271145" h="27940">
                  <a:moveTo>
                    <a:pt x="-6851" y="13703"/>
                  </a:moveTo>
                  <a:lnTo>
                    <a:pt x="277971" y="13703"/>
                  </a:lnTo>
                </a:path>
              </a:pathLst>
            </a:custGeom>
            <a:ln w="1270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sp>
        <p:nvSpPr>
          <p:cNvPr id="225" name="직사각형 224">
            <a:extLst>
              <a:ext uri="{FF2B5EF4-FFF2-40B4-BE49-F238E27FC236}">
                <a16:creationId xmlns:a16="http://schemas.microsoft.com/office/drawing/2014/main" id="{1CA4CF10-4A4B-1504-06FB-1D044CECF4C7}"/>
              </a:ext>
            </a:extLst>
          </p:cNvPr>
          <p:cNvSpPr/>
          <p:nvPr/>
        </p:nvSpPr>
        <p:spPr>
          <a:xfrm>
            <a:off x="511601" y="8631923"/>
            <a:ext cx="684543" cy="185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24388B"/>
                </a:solidFill>
                <a:latin typeface="KoPub돋움체 Medium" panose="00000600000000000000" pitchFamily="2" charset="-127"/>
                <a:ea typeface="KoPub돋움체 Medium" panose="00000600000000000000" pitchFamily="2" charset="-127"/>
              </a:rPr>
              <a:t>건 수</a:t>
            </a:r>
          </a:p>
        </p:txBody>
      </p:sp>
      <p:sp>
        <p:nvSpPr>
          <p:cNvPr id="226" name="직사각형 225">
            <a:extLst>
              <a:ext uri="{FF2B5EF4-FFF2-40B4-BE49-F238E27FC236}">
                <a16:creationId xmlns:a16="http://schemas.microsoft.com/office/drawing/2014/main" id="{4DBA76C5-E294-0F73-DEF6-B8A6702E0C3F}"/>
              </a:ext>
            </a:extLst>
          </p:cNvPr>
          <p:cNvSpPr/>
          <p:nvPr/>
        </p:nvSpPr>
        <p:spPr>
          <a:xfrm>
            <a:off x="4975594" y="8632198"/>
            <a:ext cx="1319654" cy="185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D5419A"/>
                </a:solidFill>
                <a:latin typeface="KoPub돋움체 Medium" panose="00000600000000000000" pitchFamily="2" charset="-127"/>
                <a:ea typeface="KoPub돋움체 Medium" panose="00000600000000000000" pitchFamily="2" charset="-127"/>
              </a:rPr>
              <a:t>거래 금액</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r>
              <a:rPr lang="ko-KR" altLang="en-US" sz="1000" spc="-50" dirty="0">
                <a:solidFill>
                  <a:srgbClr val="D5419A"/>
                </a:solidFill>
                <a:latin typeface="KoPub돋움체 Medium" panose="00000600000000000000" pitchFamily="2" charset="-127"/>
                <a:ea typeface="KoPub돋움체 Medium" panose="00000600000000000000" pitchFamily="2" charset="-127"/>
              </a:rPr>
              <a:t>십억 달러</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endParaRPr lang="ko-KR" altLang="en-US" sz="1000" spc="-50" dirty="0">
              <a:solidFill>
                <a:srgbClr val="D5419A"/>
              </a:solidFill>
              <a:latin typeface="KoPub돋움체 Medium" panose="00000600000000000000" pitchFamily="2" charset="-127"/>
              <a:ea typeface="KoPub돋움체 Medium" panose="00000600000000000000" pitchFamily="2" charset="-127"/>
            </a:endParaRPr>
          </a:p>
        </p:txBody>
      </p:sp>
      <p:grpSp>
        <p:nvGrpSpPr>
          <p:cNvPr id="42" name="그룹 41">
            <a:extLst>
              <a:ext uri="{FF2B5EF4-FFF2-40B4-BE49-F238E27FC236}">
                <a16:creationId xmlns:a16="http://schemas.microsoft.com/office/drawing/2014/main" id="{2FB003B9-DA92-85C7-5C14-6B6910203A16}"/>
              </a:ext>
            </a:extLst>
          </p:cNvPr>
          <p:cNvGrpSpPr/>
          <p:nvPr/>
        </p:nvGrpSpPr>
        <p:grpSpPr>
          <a:xfrm>
            <a:off x="5859421" y="8848767"/>
            <a:ext cx="703246" cy="1670022"/>
            <a:chOff x="5603564" y="9124744"/>
            <a:chExt cx="703246" cy="1670022"/>
          </a:xfrm>
        </p:grpSpPr>
        <p:sp>
          <p:nvSpPr>
            <p:cNvPr id="227" name="object 47">
              <a:extLst>
                <a:ext uri="{FF2B5EF4-FFF2-40B4-BE49-F238E27FC236}">
                  <a16:creationId xmlns:a16="http://schemas.microsoft.com/office/drawing/2014/main" id="{EA50738B-58AB-747C-1240-BEFCFDEADF80}"/>
                </a:ext>
              </a:extLst>
            </p:cNvPr>
            <p:cNvSpPr txBox="1"/>
            <p:nvPr/>
          </p:nvSpPr>
          <p:spPr>
            <a:xfrm>
              <a:off x="5720806" y="10682812"/>
              <a:ext cx="586004" cy="111954"/>
            </a:xfrm>
            <a:prstGeom prst="rect">
              <a:avLst/>
            </a:prstGeom>
          </p:spPr>
          <p:txBody>
            <a:bodyPr vert="horz" wrap="square" lIns="0" tIns="16510" rIns="0" bIns="0" rtlCol="0">
              <a:spAutoFit/>
            </a:bodyPr>
            <a:lstStyle/>
            <a:p>
              <a:pPr marL="12700">
                <a:lnSpc>
                  <a:spcPts val="700"/>
                </a:lnSpc>
                <a:spcBef>
                  <a:spcPts val="130"/>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0</a:t>
              </a:r>
            </a:p>
          </p:txBody>
        </p:sp>
        <p:sp>
          <p:nvSpPr>
            <p:cNvPr id="229" name="TextBox 228">
              <a:extLst>
                <a:ext uri="{FF2B5EF4-FFF2-40B4-BE49-F238E27FC236}">
                  <a16:creationId xmlns:a16="http://schemas.microsoft.com/office/drawing/2014/main" id="{63FFAD0E-C0A9-BFDF-D89C-562BA342C4FF}"/>
                </a:ext>
              </a:extLst>
            </p:cNvPr>
            <p:cNvSpPr txBox="1"/>
            <p:nvPr/>
          </p:nvSpPr>
          <p:spPr>
            <a:xfrm>
              <a:off x="5603564" y="9124744"/>
              <a:ext cx="446015"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300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30" name="TextBox 229">
              <a:extLst>
                <a:ext uri="{FF2B5EF4-FFF2-40B4-BE49-F238E27FC236}">
                  <a16:creationId xmlns:a16="http://schemas.microsoft.com/office/drawing/2014/main" id="{F70861DF-1EFE-C54B-7A4A-DCA180B59B59}"/>
                </a:ext>
              </a:extLst>
            </p:cNvPr>
            <p:cNvSpPr txBox="1"/>
            <p:nvPr/>
          </p:nvSpPr>
          <p:spPr>
            <a:xfrm>
              <a:off x="5603564" y="9384421"/>
              <a:ext cx="446015"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250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31" name="TextBox 230">
              <a:extLst>
                <a:ext uri="{FF2B5EF4-FFF2-40B4-BE49-F238E27FC236}">
                  <a16:creationId xmlns:a16="http://schemas.microsoft.com/office/drawing/2014/main" id="{47D0B09E-14B1-A994-AEE2-9F298EAF55F9}"/>
                </a:ext>
              </a:extLst>
            </p:cNvPr>
            <p:cNvSpPr txBox="1"/>
            <p:nvPr/>
          </p:nvSpPr>
          <p:spPr>
            <a:xfrm>
              <a:off x="5603564" y="9644098"/>
              <a:ext cx="446015"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32" name="TextBox 231">
              <a:extLst>
                <a:ext uri="{FF2B5EF4-FFF2-40B4-BE49-F238E27FC236}">
                  <a16:creationId xmlns:a16="http://schemas.microsoft.com/office/drawing/2014/main" id="{AB5D1A4D-BF31-B414-8608-3BAE500B1E4F}"/>
                </a:ext>
              </a:extLst>
            </p:cNvPr>
            <p:cNvSpPr txBox="1"/>
            <p:nvPr/>
          </p:nvSpPr>
          <p:spPr>
            <a:xfrm>
              <a:off x="5603564" y="9903776"/>
              <a:ext cx="446015"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150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33" name="TextBox 232">
              <a:extLst>
                <a:ext uri="{FF2B5EF4-FFF2-40B4-BE49-F238E27FC236}">
                  <a16:creationId xmlns:a16="http://schemas.microsoft.com/office/drawing/2014/main" id="{99730356-D353-2449-21DC-588A27B5BE45}"/>
                </a:ext>
              </a:extLst>
            </p:cNvPr>
            <p:cNvSpPr txBox="1"/>
            <p:nvPr/>
          </p:nvSpPr>
          <p:spPr>
            <a:xfrm>
              <a:off x="5603564" y="10163454"/>
              <a:ext cx="446015"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34" name="TextBox 233">
              <a:extLst>
                <a:ext uri="{FF2B5EF4-FFF2-40B4-BE49-F238E27FC236}">
                  <a16:creationId xmlns:a16="http://schemas.microsoft.com/office/drawing/2014/main" id="{FE894322-A28F-92F5-F990-0E37770EFDEA}"/>
                </a:ext>
              </a:extLst>
            </p:cNvPr>
            <p:cNvSpPr txBox="1"/>
            <p:nvPr/>
          </p:nvSpPr>
          <p:spPr>
            <a:xfrm>
              <a:off x="5614197" y="10423132"/>
              <a:ext cx="446015"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grpSp>
        <p:nvGrpSpPr>
          <p:cNvPr id="43" name="그룹 42">
            <a:extLst>
              <a:ext uri="{FF2B5EF4-FFF2-40B4-BE49-F238E27FC236}">
                <a16:creationId xmlns:a16="http://schemas.microsoft.com/office/drawing/2014/main" id="{7F243C01-A84B-9E20-7A33-D0F901131F22}"/>
              </a:ext>
            </a:extLst>
          </p:cNvPr>
          <p:cNvGrpSpPr/>
          <p:nvPr/>
        </p:nvGrpSpPr>
        <p:grpSpPr>
          <a:xfrm>
            <a:off x="636101" y="8868873"/>
            <a:ext cx="674265" cy="1742460"/>
            <a:chOff x="700486" y="9144850"/>
            <a:chExt cx="674265" cy="1742460"/>
          </a:xfrm>
        </p:grpSpPr>
        <p:sp>
          <p:nvSpPr>
            <p:cNvPr id="235" name="TextBox 234">
              <a:extLst>
                <a:ext uri="{FF2B5EF4-FFF2-40B4-BE49-F238E27FC236}">
                  <a16:creationId xmlns:a16="http://schemas.microsoft.com/office/drawing/2014/main" id="{EA06DCA6-2241-84C9-0771-44DDC289FCF6}"/>
                </a:ext>
              </a:extLst>
            </p:cNvPr>
            <p:cNvSpPr txBox="1"/>
            <p:nvPr/>
          </p:nvSpPr>
          <p:spPr>
            <a:xfrm>
              <a:off x="700486" y="9144850"/>
              <a:ext cx="517790"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2,500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36" name="TextBox 235">
              <a:extLst>
                <a:ext uri="{FF2B5EF4-FFF2-40B4-BE49-F238E27FC236}">
                  <a16:creationId xmlns:a16="http://schemas.microsoft.com/office/drawing/2014/main" id="{06F7EB40-51A0-1D07-BB17-BE9D94FD312F}"/>
                </a:ext>
              </a:extLst>
            </p:cNvPr>
            <p:cNvSpPr txBox="1"/>
            <p:nvPr/>
          </p:nvSpPr>
          <p:spPr>
            <a:xfrm>
              <a:off x="700486" y="9450252"/>
              <a:ext cx="517790"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2,000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37" name="TextBox 236">
              <a:extLst>
                <a:ext uri="{FF2B5EF4-FFF2-40B4-BE49-F238E27FC236}">
                  <a16:creationId xmlns:a16="http://schemas.microsoft.com/office/drawing/2014/main" id="{EE54CE0C-F388-DC04-35CE-482DABD6E03A}"/>
                </a:ext>
              </a:extLst>
            </p:cNvPr>
            <p:cNvSpPr txBox="1"/>
            <p:nvPr/>
          </p:nvSpPr>
          <p:spPr>
            <a:xfrm>
              <a:off x="700486" y="9755656"/>
              <a:ext cx="517790"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1,500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38" name="TextBox 237">
              <a:extLst>
                <a:ext uri="{FF2B5EF4-FFF2-40B4-BE49-F238E27FC236}">
                  <a16:creationId xmlns:a16="http://schemas.microsoft.com/office/drawing/2014/main" id="{D39216AB-859B-4B1B-E86E-84953305B921}"/>
                </a:ext>
              </a:extLst>
            </p:cNvPr>
            <p:cNvSpPr txBox="1"/>
            <p:nvPr/>
          </p:nvSpPr>
          <p:spPr>
            <a:xfrm>
              <a:off x="700486" y="10061060"/>
              <a:ext cx="517790"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1,000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39" name="TextBox 238">
              <a:extLst>
                <a:ext uri="{FF2B5EF4-FFF2-40B4-BE49-F238E27FC236}">
                  <a16:creationId xmlns:a16="http://schemas.microsoft.com/office/drawing/2014/main" id="{257A2B76-3B4B-C3F5-AB72-D4AD8ACF0F67}"/>
                </a:ext>
              </a:extLst>
            </p:cNvPr>
            <p:cNvSpPr txBox="1"/>
            <p:nvPr/>
          </p:nvSpPr>
          <p:spPr>
            <a:xfrm>
              <a:off x="779950" y="10366462"/>
              <a:ext cx="517790"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40" name="TextBox 239">
              <a:extLst>
                <a:ext uri="{FF2B5EF4-FFF2-40B4-BE49-F238E27FC236}">
                  <a16:creationId xmlns:a16="http://schemas.microsoft.com/office/drawing/2014/main" id="{CBD6E944-D957-113E-D2C9-6C3FFE45980A}"/>
                </a:ext>
              </a:extLst>
            </p:cNvPr>
            <p:cNvSpPr txBox="1"/>
            <p:nvPr/>
          </p:nvSpPr>
          <p:spPr>
            <a:xfrm>
              <a:off x="856961" y="10671866"/>
              <a:ext cx="517790"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sp>
        <p:nvSpPr>
          <p:cNvPr id="82" name="object 3">
            <a:extLst>
              <a:ext uri="{FF2B5EF4-FFF2-40B4-BE49-F238E27FC236}">
                <a16:creationId xmlns:a16="http://schemas.microsoft.com/office/drawing/2014/main" id="{84537444-1D46-D2E9-A62E-CE74BBD9BAF1}"/>
              </a:ext>
            </a:extLst>
          </p:cNvPr>
          <p:cNvSpPr txBox="1"/>
          <p:nvPr/>
        </p:nvSpPr>
        <p:spPr>
          <a:xfrm>
            <a:off x="629416" y="5530087"/>
            <a:ext cx="4358210" cy="307777"/>
          </a:xfrm>
          <a:prstGeom prst="rect">
            <a:avLst/>
          </a:prstGeom>
          <a:noFill/>
        </p:spPr>
        <p:txBody>
          <a:bodyPr wrap="square" rtlCol="0">
            <a:spAutoFit/>
          </a:bodyPr>
          <a:lstStyle>
            <a:defPPr>
              <a:defRPr lang="en-US"/>
            </a:defPPr>
            <a:lvl1pPr>
              <a:defRPr sz="1600" b="1"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defRPr>
            </a:lvl1pPr>
          </a:lstStyle>
          <a:p>
            <a:r>
              <a:rPr lang="en-US" sz="1400" dirty="0"/>
              <a:t>2023</a:t>
            </a:r>
            <a:r>
              <a:rPr lang="ko-KR" altLang="en-US" sz="1400" dirty="0"/>
              <a:t>년 </a:t>
            </a:r>
            <a:r>
              <a:rPr lang="en-US" altLang="ko-KR" sz="1400" dirty="0"/>
              <a:t>2</a:t>
            </a:r>
            <a:r>
              <a:rPr lang="ko-KR" altLang="en-US" sz="1400" dirty="0"/>
              <a:t>분기 </a:t>
            </a:r>
            <a:r>
              <a:rPr lang="en-US" altLang="ko-KR" sz="1400" dirty="0"/>
              <a:t>TMT </a:t>
            </a:r>
            <a:r>
              <a:rPr lang="ko-KR" altLang="en-US" sz="1400" dirty="0"/>
              <a:t>세부 산업별 </a:t>
            </a:r>
            <a:r>
              <a:rPr lang="en-US" altLang="ko-KR" sz="1400" dirty="0"/>
              <a:t>M&amp;A </a:t>
            </a:r>
            <a:r>
              <a:rPr lang="ko-KR" altLang="en-US" sz="1400" dirty="0"/>
              <a:t>현황</a:t>
            </a:r>
            <a:endParaRPr sz="1400" dirty="0"/>
          </a:p>
        </p:txBody>
      </p:sp>
      <p:sp>
        <p:nvSpPr>
          <p:cNvPr id="83" name="object 3">
            <a:extLst>
              <a:ext uri="{FF2B5EF4-FFF2-40B4-BE49-F238E27FC236}">
                <a16:creationId xmlns:a16="http://schemas.microsoft.com/office/drawing/2014/main" id="{C998AFE4-4C14-315D-15DB-658CEA0638CB}"/>
              </a:ext>
            </a:extLst>
          </p:cNvPr>
          <p:cNvSpPr txBox="1"/>
          <p:nvPr/>
        </p:nvSpPr>
        <p:spPr>
          <a:xfrm>
            <a:off x="629416" y="8333099"/>
            <a:ext cx="4358210" cy="307777"/>
          </a:xfrm>
          <a:prstGeom prst="rect">
            <a:avLst/>
          </a:prstGeom>
          <a:noFill/>
        </p:spPr>
        <p:txBody>
          <a:bodyPr wrap="square" rtlCol="0">
            <a:spAutoFit/>
          </a:bodyPr>
          <a:lstStyle>
            <a:defPPr>
              <a:defRPr lang="en-US"/>
            </a:defPPr>
            <a:lvl1pPr>
              <a:defRPr sz="1600" b="1"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defRPr>
            </a:lvl1pPr>
          </a:lstStyle>
          <a:p>
            <a:r>
              <a:rPr lang="en-US" sz="1400" dirty="0"/>
              <a:t>2023</a:t>
            </a:r>
            <a:r>
              <a:rPr lang="ko-KR" altLang="en-US" sz="1400" dirty="0"/>
              <a:t>년 </a:t>
            </a:r>
            <a:r>
              <a:rPr lang="en-US" altLang="ko-KR" sz="1400" dirty="0"/>
              <a:t>2</a:t>
            </a:r>
            <a:r>
              <a:rPr lang="ko-KR" altLang="en-US" sz="1400" dirty="0"/>
              <a:t>분기 </a:t>
            </a:r>
            <a:r>
              <a:rPr lang="en-US" altLang="ko-KR" sz="1400" dirty="0"/>
              <a:t>TMT </a:t>
            </a:r>
            <a:r>
              <a:rPr lang="ko-KR" altLang="en-US" sz="1400" dirty="0"/>
              <a:t>산업 인수</a:t>
            </a:r>
            <a:r>
              <a:rPr lang="en-US" altLang="ko-KR" sz="1400" dirty="0"/>
              <a:t> </a:t>
            </a:r>
            <a:r>
              <a:rPr lang="ko-KR" altLang="en-US" sz="1400" dirty="0"/>
              <a:t>형태별 </a:t>
            </a:r>
            <a:r>
              <a:rPr lang="en-US" altLang="ko-KR" sz="1400" dirty="0"/>
              <a:t>M&amp;A </a:t>
            </a:r>
            <a:r>
              <a:rPr lang="ko-KR" altLang="en-US" sz="1400" dirty="0"/>
              <a:t>현황</a:t>
            </a:r>
            <a:endParaRPr sz="1400" dirty="0"/>
          </a:p>
        </p:txBody>
      </p:sp>
      <p:grpSp>
        <p:nvGrpSpPr>
          <p:cNvPr id="65" name="그룹 64">
            <a:extLst>
              <a:ext uri="{FF2B5EF4-FFF2-40B4-BE49-F238E27FC236}">
                <a16:creationId xmlns:a16="http://schemas.microsoft.com/office/drawing/2014/main" id="{CFE0A2FB-B37F-E80A-CEEE-E3302E0211B4}"/>
              </a:ext>
            </a:extLst>
          </p:cNvPr>
          <p:cNvGrpSpPr/>
          <p:nvPr/>
        </p:nvGrpSpPr>
        <p:grpSpPr>
          <a:xfrm>
            <a:off x="823461" y="4046532"/>
            <a:ext cx="5172457" cy="1272682"/>
            <a:chOff x="823461" y="4010436"/>
            <a:chExt cx="5172457" cy="1272682"/>
          </a:xfrm>
        </p:grpSpPr>
        <p:sp>
          <p:nvSpPr>
            <p:cNvPr id="76" name="object 96">
              <a:extLst>
                <a:ext uri="{FF2B5EF4-FFF2-40B4-BE49-F238E27FC236}">
                  <a16:creationId xmlns:a16="http://schemas.microsoft.com/office/drawing/2014/main" id="{53F19ADF-9951-E922-7A5B-76639DE28EBE}"/>
                </a:ext>
              </a:extLst>
            </p:cNvPr>
            <p:cNvSpPr/>
            <p:nvPr/>
          </p:nvSpPr>
          <p:spPr>
            <a:xfrm>
              <a:off x="3430960" y="4542784"/>
              <a:ext cx="45719" cy="658286"/>
            </a:xfrm>
            <a:custGeom>
              <a:avLst/>
              <a:gdLst/>
              <a:ahLst/>
              <a:cxnLst/>
              <a:rect l="l" t="t" r="r" b="b"/>
              <a:pathLst>
                <a:path h="619125">
                  <a:moveTo>
                    <a:pt x="0" y="0"/>
                  </a:moveTo>
                  <a:lnTo>
                    <a:pt x="0" y="618743"/>
                  </a:lnTo>
                </a:path>
              </a:pathLst>
            </a:custGeom>
            <a:ln w="19050">
              <a:solidFill>
                <a:schemeClr val="bg1">
                  <a:lumMod val="75000"/>
                </a:schemeClr>
              </a:solidFill>
            </a:ln>
          </p:spPr>
          <p:txBody>
            <a:bodyPr wrap="square" lIns="0" tIns="0" rIns="0" bIns="0" rtlCol="0"/>
            <a:lstStyle/>
            <a:p>
              <a:endParaRPr dirty="0"/>
            </a:p>
          </p:txBody>
        </p:sp>
        <p:grpSp>
          <p:nvGrpSpPr>
            <p:cNvPr id="24" name="그룹 23">
              <a:extLst>
                <a:ext uri="{FF2B5EF4-FFF2-40B4-BE49-F238E27FC236}">
                  <a16:creationId xmlns:a16="http://schemas.microsoft.com/office/drawing/2014/main" id="{665D6D31-57E2-559E-86DA-52E318E4EC44}"/>
                </a:ext>
              </a:extLst>
            </p:cNvPr>
            <p:cNvGrpSpPr/>
            <p:nvPr/>
          </p:nvGrpSpPr>
          <p:grpSpPr>
            <a:xfrm>
              <a:off x="823461" y="4021314"/>
              <a:ext cx="1025862" cy="1261804"/>
              <a:chOff x="823059" y="4185943"/>
              <a:chExt cx="1025862" cy="1261804"/>
            </a:xfrm>
          </p:grpSpPr>
          <p:sp>
            <p:nvSpPr>
              <p:cNvPr id="21" name="object 93">
                <a:extLst>
                  <a:ext uri="{FF2B5EF4-FFF2-40B4-BE49-F238E27FC236}">
                    <a16:creationId xmlns:a16="http://schemas.microsoft.com/office/drawing/2014/main" id="{E51BFA70-8FA2-E24E-84CB-0B4CFCB469CA}"/>
                  </a:ext>
                </a:extLst>
              </p:cNvPr>
              <p:cNvSpPr txBox="1"/>
              <p:nvPr/>
            </p:nvSpPr>
            <p:spPr>
              <a:xfrm>
                <a:off x="823059" y="4185943"/>
                <a:ext cx="1025862" cy="950260"/>
              </a:xfrm>
              <a:prstGeom prst="rect">
                <a:avLst/>
              </a:prstGeom>
            </p:spPr>
            <p:txBody>
              <a:bodyPr vert="horz" wrap="square" lIns="0" tIns="0" rIns="0" bIns="0" rtlCol="0" anchor="ctr">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3B50DF"/>
                    </a:solidFill>
                    <a:latin typeface="KPMG Bold" panose="020B0803030202040204" pitchFamily="34" charset="0"/>
                    <a:ea typeface="KoPub돋움체 Medium" panose="00000600000000000000" pitchFamily="2" charset="-127"/>
                    <a:cs typeface="Lucida Sans"/>
                  </a:rPr>
                  <a:t>1,252</a:t>
                </a:r>
                <a:endParaRPr sz="3300" dirty="0">
                  <a:latin typeface="KPMG Bold" panose="020B0803030202040204" pitchFamily="34" charset="0"/>
                  <a:ea typeface="KoPub돋움체 Medium" panose="00000600000000000000" pitchFamily="2" charset="-127"/>
                  <a:cs typeface="Lucida Sans"/>
                </a:endParaRPr>
              </a:p>
            </p:txBody>
          </p:sp>
          <p:sp>
            <p:nvSpPr>
              <p:cNvPr id="78" name="TextBox 77">
                <a:extLst>
                  <a:ext uri="{FF2B5EF4-FFF2-40B4-BE49-F238E27FC236}">
                    <a16:creationId xmlns:a16="http://schemas.microsoft.com/office/drawing/2014/main" id="{C4D83A6B-83DE-D460-19BA-802407877D7F}"/>
                  </a:ext>
                </a:extLst>
              </p:cNvPr>
              <p:cNvSpPr txBox="1"/>
              <p:nvPr/>
            </p:nvSpPr>
            <p:spPr>
              <a:xfrm>
                <a:off x="989861" y="5186137"/>
                <a:ext cx="717344" cy="261610"/>
              </a:xfrm>
              <a:prstGeom prst="rect">
                <a:avLst/>
              </a:prstGeom>
              <a:noFill/>
            </p:spPr>
            <p:txBody>
              <a:bodyPr wrap="square" rtlCol="0">
                <a:spAutoFit/>
              </a:bodyPr>
              <a:lstStyle/>
              <a:p>
                <a:pPr algn="ctr"/>
                <a:r>
                  <a:rPr lang="ko-KR" altLang="en-US" sz="1050" b="1" spc="-50" dirty="0">
                    <a:gradFill>
                      <a:gsLst>
                        <a:gs pos="0">
                          <a:srgbClr val="3B50DF"/>
                        </a:gs>
                        <a:gs pos="100000">
                          <a:srgbClr val="3B50DF"/>
                        </a:gs>
                      </a:gsLst>
                      <a:lin ang="5400000" scaled="1"/>
                    </a:gradFill>
                    <a:latin typeface="KoPub돋움체 Medium" panose="00000600000000000000" pitchFamily="2" charset="-127"/>
                    <a:ea typeface="KoPub돋움체 Medium" panose="00000600000000000000" pitchFamily="2" charset="-127"/>
                  </a:rPr>
                  <a:t>거래 건수</a:t>
                </a:r>
              </a:p>
            </p:txBody>
          </p:sp>
        </p:grpSp>
        <p:grpSp>
          <p:nvGrpSpPr>
            <p:cNvPr id="29" name="그룹 28">
              <a:extLst>
                <a:ext uri="{FF2B5EF4-FFF2-40B4-BE49-F238E27FC236}">
                  <a16:creationId xmlns:a16="http://schemas.microsoft.com/office/drawing/2014/main" id="{2C236C82-33CA-DA23-984A-0F9A05E0DA9C}"/>
                </a:ext>
              </a:extLst>
            </p:cNvPr>
            <p:cNvGrpSpPr/>
            <p:nvPr/>
          </p:nvGrpSpPr>
          <p:grpSpPr>
            <a:xfrm>
              <a:off x="3651408" y="4010436"/>
              <a:ext cx="1240980" cy="1268891"/>
              <a:chOff x="3413579" y="4186596"/>
              <a:chExt cx="1240980" cy="1268891"/>
            </a:xfrm>
          </p:grpSpPr>
          <p:sp>
            <p:nvSpPr>
              <p:cNvPr id="75" name="object 93">
                <a:extLst>
                  <a:ext uri="{FF2B5EF4-FFF2-40B4-BE49-F238E27FC236}">
                    <a16:creationId xmlns:a16="http://schemas.microsoft.com/office/drawing/2014/main" id="{83AF023B-2F7C-661A-9503-1B416B1896AE}"/>
                  </a:ext>
                </a:extLst>
              </p:cNvPr>
              <p:cNvSpPr txBox="1"/>
              <p:nvPr/>
            </p:nvSpPr>
            <p:spPr>
              <a:xfrm>
                <a:off x="3516146" y="4186596"/>
                <a:ext cx="998130" cy="950260"/>
              </a:xfrm>
              <a:prstGeom prst="rect">
                <a:avLst/>
              </a:prstGeom>
            </p:spPr>
            <p:txBody>
              <a:bodyPr vert="horz" wrap="square" lIns="0" tIns="11430" rIns="0" bIns="0" rtlCol="0">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spcBef>
                    <a:spcPts val="25"/>
                  </a:spcBef>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70B6F4"/>
                    </a:solidFill>
                    <a:latin typeface="KPMG Bold" panose="020B0803030202040204" pitchFamily="34" charset="0"/>
                    <a:ea typeface="KoPub돋움체 Medium" panose="00000600000000000000" pitchFamily="2" charset="-127"/>
                    <a:cs typeface="Lucida Sans"/>
                  </a:rPr>
                  <a:t>38.2</a:t>
                </a:r>
                <a:endParaRPr sz="3300" dirty="0">
                  <a:latin typeface="KPMG Bold" panose="020B0803030202040204" pitchFamily="34" charset="0"/>
                  <a:ea typeface="KoPub돋움체 Medium" panose="00000600000000000000" pitchFamily="2" charset="-127"/>
                  <a:cs typeface="Lucida Sans"/>
                </a:endParaRPr>
              </a:p>
            </p:txBody>
          </p:sp>
          <p:sp>
            <p:nvSpPr>
              <p:cNvPr id="80" name="TextBox 79">
                <a:extLst>
                  <a:ext uri="{FF2B5EF4-FFF2-40B4-BE49-F238E27FC236}">
                    <a16:creationId xmlns:a16="http://schemas.microsoft.com/office/drawing/2014/main" id="{F602A0BE-0A35-0897-D8C6-789CCDC37C2F}"/>
                  </a:ext>
                </a:extLst>
              </p:cNvPr>
              <p:cNvSpPr txBox="1"/>
              <p:nvPr/>
            </p:nvSpPr>
            <p:spPr>
              <a:xfrm>
                <a:off x="3413579" y="5201571"/>
                <a:ext cx="1240980" cy="253916"/>
              </a:xfrm>
              <a:prstGeom prst="rect">
                <a:avLst/>
              </a:prstGeom>
              <a:noFill/>
            </p:spPr>
            <p:txBody>
              <a:bodyPr wrap="square" rtlCol="0">
                <a:spAutoFit/>
              </a:bodyPr>
              <a:lstStyle/>
              <a:p>
                <a:pPr algn="ct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거래 금액</a:t>
                </a:r>
                <a:r>
                  <a:rPr lang="en-US" altLang="ko-KR"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a:t>
                </a: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십억 달러</a:t>
                </a:r>
                <a:r>
                  <a:rPr lang="en-US" altLang="ko-KR"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a:t>
                </a:r>
                <a:endPar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23" name="그룹 22">
              <a:extLst>
                <a:ext uri="{FF2B5EF4-FFF2-40B4-BE49-F238E27FC236}">
                  <a16:creationId xmlns:a16="http://schemas.microsoft.com/office/drawing/2014/main" id="{E4608BBC-F4A0-F22A-8E3D-79460C287562}"/>
                </a:ext>
              </a:extLst>
            </p:cNvPr>
            <p:cNvGrpSpPr/>
            <p:nvPr/>
          </p:nvGrpSpPr>
          <p:grpSpPr>
            <a:xfrm>
              <a:off x="1953577" y="4021314"/>
              <a:ext cx="1150449" cy="1251835"/>
              <a:chOff x="1929542" y="4185943"/>
              <a:chExt cx="1150449" cy="1251835"/>
            </a:xfrm>
          </p:grpSpPr>
          <p:sp>
            <p:nvSpPr>
              <p:cNvPr id="79" name="TextBox 78">
                <a:extLst>
                  <a:ext uri="{FF2B5EF4-FFF2-40B4-BE49-F238E27FC236}">
                    <a16:creationId xmlns:a16="http://schemas.microsoft.com/office/drawing/2014/main" id="{17673F76-9981-478F-F88A-291EF9A05117}"/>
                  </a:ext>
                </a:extLst>
              </p:cNvPr>
              <p:cNvSpPr txBox="1"/>
              <p:nvPr/>
            </p:nvSpPr>
            <p:spPr>
              <a:xfrm>
                <a:off x="1929542" y="5183862"/>
                <a:ext cx="1150449" cy="253916"/>
              </a:xfrm>
              <a:prstGeom prst="rect">
                <a:avLst/>
              </a:prstGeom>
              <a:noFill/>
            </p:spPr>
            <p:txBody>
              <a:bodyPr wrap="square" rtlCol="0">
                <a:spAutoFit/>
              </a:bodyPr>
              <a:lstStyle/>
              <a:p>
                <a:pPr algn="ctr"/>
                <a:r>
                  <a:rPr lang="ko-KR" altLang="en-US" sz="1050" b="1" spc="-50" dirty="0">
                    <a:gradFill>
                      <a:gsLst>
                        <a:gs pos="0">
                          <a:srgbClr val="3B50DF"/>
                        </a:gs>
                        <a:gs pos="100000">
                          <a:srgbClr val="3B50DF"/>
                        </a:gs>
                      </a:gsLst>
                      <a:lin ang="5400000" scaled="1"/>
                    </a:gradFill>
                    <a:latin typeface="KoPub돋움체 Medium" panose="00000600000000000000" pitchFamily="2" charset="-127"/>
                    <a:ea typeface="KoPub돋움체 Medium" panose="00000600000000000000" pitchFamily="2" charset="-127"/>
                  </a:rPr>
                  <a:t>전분기 대비 감소</a:t>
                </a:r>
              </a:p>
            </p:txBody>
          </p:sp>
          <p:sp>
            <p:nvSpPr>
              <p:cNvPr id="22" name="object 93">
                <a:extLst>
                  <a:ext uri="{FF2B5EF4-FFF2-40B4-BE49-F238E27FC236}">
                    <a16:creationId xmlns:a16="http://schemas.microsoft.com/office/drawing/2014/main" id="{930B215D-5D5F-F93D-A8A3-873C02A15072}"/>
                  </a:ext>
                </a:extLst>
              </p:cNvPr>
              <p:cNvSpPr txBox="1"/>
              <p:nvPr/>
            </p:nvSpPr>
            <p:spPr>
              <a:xfrm>
                <a:off x="1992640" y="4185943"/>
                <a:ext cx="1025862" cy="950260"/>
              </a:xfrm>
              <a:prstGeom prst="rect">
                <a:avLst/>
              </a:prstGeom>
            </p:spPr>
            <p:txBody>
              <a:bodyPr vert="horz" wrap="square" lIns="0" tIns="0" rIns="0" bIns="0" rtlCol="0" anchor="ctr">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3B50DF"/>
                    </a:solidFill>
                    <a:latin typeface="KPMG Bold" panose="020B0803030202040204" pitchFamily="34" charset="0"/>
                    <a:ea typeface="KoPub돋움체 Medium" panose="00000600000000000000" pitchFamily="2" charset="-127"/>
                    <a:cs typeface="Lucida Sans"/>
                  </a:rPr>
                  <a:t>15%</a:t>
                </a:r>
                <a:endParaRPr sz="3300" dirty="0">
                  <a:latin typeface="KPMG Bold" panose="020B0803030202040204" pitchFamily="34" charset="0"/>
                  <a:ea typeface="KoPub돋움체 Medium" panose="00000600000000000000" pitchFamily="2" charset="-127"/>
                  <a:cs typeface="Lucida Sans"/>
                </a:endParaRPr>
              </a:p>
            </p:txBody>
          </p:sp>
        </p:grpSp>
        <p:grpSp>
          <p:nvGrpSpPr>
            <p:cNvPr id="28" name="그룹 27">
              <a:extLst>
                <a:ext uri="{FF2B5EF4-FFF2-40B4-BE49-F238E27FC236}">
                  <a16:creationId xmlns:a16="http://schemas.microsoft.com/office/drawing/2014/main" id="{7A9BA7C6-C3EC-11FC-CDF3-52DFED0ABCD5}"/>
                </a:ext>
              </a:extLst>
            </p:cNvPr>
            <p:cNvGrpSpPr/>
            <p:nvPr/>
          </p:nvGrpSpPr>
          <p:grpSpPr>
            <a:xfrm>
              <a:off x="4880356" y="4021967"/>
              <a:ext cx="1115562" cy="1253969"/>
              <a:chOff x="4577887" y="4186596"/>
              <a:chExt cx="1115562" cy="1253969"/>
            </a:xfrm>
          </p:grpSpPr>
          <p:sp>
            <p:nvSpPr>
              <p:cNvPr id="81" name="TextBox 80">
                <a:extLst>
                  <a:ext uri="{FF2B5EF4-FFF2-40B4-BE49-F238E27FC236}">
                    <a16:creationId xmlns:a16="http://schemas.microsoft.com/office/drawing/2014/main" id="{5884C645-277E-CC26-4447-727EF2AC7101}"/>
                  </a:ext>
                </a:extLst>
              </p:cNvPr>
              <p:cNvSpPr txBox="1"/>
              <p:nvPr/>
            </p:nvSpPr>
            <p:spPr>
              <a:xfrm>
                <a:off x="4577887" y="5186649"/>
                <a:ext cx="1115562" cy="253916"/>
              </a:xfrm>
              <a:prstGeom prst="rect">
                <a:avLst/>
              </a:prstGeom>
              <a:noFill/>
            </p:spPr>
            <p:txBody>
              <a:bodyPr wrap="square" rtlCol="0">
                <a:spAutoFit/>
              </a:bodyPr>
              <a:lstStyle/>
              <a:p>
                <a:pPr algn="ct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전분기 대비 감소 </a:t>
                </a:r>
              </a:p>
            </p:txBody>
          </p:sp>
          <p:sp>
            <p:nvSpPr>
              <p:cNvPr id="27" name="object 93">
                <a:extLst>
                  <a:ext uri="{FF2B5EF4-FFF2-40B4-BE49-F238E27FC236}">
                    <a16:creationId xmlns:a16="http://schemas.microsoft.com/office/drawing/2014/main" id="{49878E01-8BFC-B2F5-088B-4D72708513E3}"/>
                  </a:ext>
                </a:extLst>
              </p:cNvPr>
              <p:cNvSpPr txBox="1"/>
              <p:nvPr/>
            </p:nvSpPr>
            <p:spPr>
              <a:xfrm>
                <a:off x="4654921" y="4186596"/>
                <a:ext cx="998130" cy="950260"/>
              </a:xfrm>
              <a:prstGeom prst="rect">
                <a:avLst/>
              </a:prstGeom>
            </p:spPr>
            <p:txBody>
              <a:bodyPr vert="horz" wrap="square" lIns="0" tIns="11430" rIns="0" bIns="0" rtlCol="0">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spcBef>
                    <a:spcPts val="25"/>
                  </a:spcBef>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70B6F4"/>
                    </a:solidFill>
                    <a:latin typeface="KPMG Bold" panose="020B0803030202040204" pitchFamily="34" charset="0"/>
                    <a:ea typeface="KoPub돋움체 Medium" panose="00000600000000000000" pitchFamily="2" charset="-127"/>
                    <a:cs typeface="Lucida Sans"/>
                  </a:rPr>
                  <a:t>32%</a:t>
                </a:r>
                <a:endParaRPr sz="3300" dirty="0">
                  <a:latin typeface="KPMG Bold" panose="020B0803030202040204" pitchFamily="34" charset="0"/>
                  <a:ea typeface="KoPub돋움체 Medium" panose="00000600000000000000" pitchFamily="2" charset="-127"/>
                  <a:cs typeface="Lucida Sans"/>
                </a:endParaRPr>
              </a:p>
            </p:txBody>
          </p:sp>
        </p:grpSp>
      </p:grpSp>
      <p:sp>
        <p:nvSpPr>
          <p:cNvPr id="25" name="object 34">
            <a:extLst>
              <a:ext uri="{FF2B5EF4-FFF2-40B4-BE49-F238E27FC236}">
                <a16:creationId xmlns:a16="http://schemas.microsoft.com/office/drawing/2014/main" id="{66B5F7FA-744E-0578-015F-18DFA84C9A14}"/>
              </a:ext>
            </a:extLst>
          </p:cNvPr>
          <p:cNvSpPr txBox="1"/>
          <p:nvPr/>
        </p:nvSpPr>
        <p:spPr>
          <a:xfrm>
            <a:off x="3025517" y="7703306"/>
            <a:ext cx="703073"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r>
              <a:rPr lang="en-US" b="1" dirty="0"/>
              <a:t>  </a:t>
            </a:r>
            <a:r>
              <a:rPr b="1" dirty="0"/>
              <a:t>Q1</a:t>
            </a:r>
            <a:r>
              <a:rPr lang="en-US" b="1" dirty="0"/>
              <a:t> 20</a:t>
            </a:r>
            <a:r>
              <a:rPr lang="en-US" altLang="ko-KR" b="1" dirty="0"/>
              <a:t>22</a:t>
            </a:r>
            <a:endParaRPr b="1" dirty="0"/>
          </a:p>
        </p:txBody>
      </p:sp>
      <p:sp>
        <p:nvSpPr>
          <p:cNvPr id="87" name="object 49">
            <a:extLst>
              <a:ext uri="{FF2B5EF4-FFF2-40B4-BE49-F238E27FC236}">
                <a16:creationId xmlns:a16="http://schemas.microsoft.com/office/drawing/2014/main" id="{8037EB50-85FC-1C42-F8BB-1967ABC04CC7}"/>
              </a:ext>
            </a:extLst>
          </p:cNvPr>
          <p:cNvSpPr/>
          <p:nvPr/>
        </p:nvSpPr>
        <p:spPr>
          <a:xfrm>
            <a:off x="1236293" y="6425195"/>
            <a:ext cx="338386" cy="52949"/>
          </a:xfrm>
          <a:custGeom>
            <a:avLst/>
            <a:gdLst/>
            <a:ahLst/>
            <a:cxnLst/>
            <a:rect l="l" t="t" r="r" b="b"/>
            <a:pathLst>
              <a:path w="198119" h="32385">
                <a:moveTo>
                  <a:pt x="0" y="31978"/>
                </a:moveTo>
                <a:lnTo>
                  <a:pt x="198005" y="31978"/>
                </a:lnTo>
                <a:lnTo>
                  <a:pt x="198005" y="0"/>
                </a:lnTo>
                <a:lnTo>
                  <a:pt x="0" y="0"/>
                </a:lnTo>
                <a:lnTo>
                  <a:pt x="0" y="31978"/>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88" name="object 50">
            <a:extLst>
              <a:ext uri="{FF2B5EF4-FFF2-40B4-BE49-F238E27FC236}">
                <a16:creationId xmlns:a16="http://schemas.microsoft.com/office/drawing/2014/main" id="{629879BD-AE32-1AA8-DB20-5DA610D93EB0}"/>
              </a:ext>
            </a:extLst>
          </p:cNvPr>
          <p:cNvSpPr/>
          <p:nvPr/>
        </p:nvSpPr>
        <p:spPr>
          <a:xfrm>
            <a:off x="1701965" y="6477482"/>
            <a:ext cx="336217" cy="55027"/>
          </a:xfrm>
          <a:custGeom>
            <a:avLst/>
            <a:gdLst/>
            <a:ahLst/>
            <a:cxnLst/>
            <a:rect l="l" t="t" r="r" b="b"/>
            <a:pathLst>
              <a:path w="196850" h="33654">
                <a:moveTo>
                  <a:pt x="0" y="33489"/>
                </a:moveTo>
                <a:lnTo>
                  <a:pt x="196494" y="33489"/>
                </a:lnTo>
                <a:lnTo>
                  <a:pt x="196494" y="0"/>
                </a:lnTo>
                <a:lnTo>
                  <a:pt x="0" y="0"/>
                </a:lnTo>
                <a:lnTo>
                  <a:pt x="0" y="33489"/>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89" name="object 51">
            <a:extLst>
              <a:ext uri="{FF2B5EF4-FFF2-40B4-BE49-F238E27FC236}">
                <a16:creationId xmlns:a16="http://schemas.microsoft.com/office/drawing/2014/main" id="{F5791B0C-DE60-CC5B-7E22-F43E4C2D67C8}"/>
              </a:ext>
            </a:extLst>
          </p:cNvPr>
          <p:cNvSpPr/>
          <p:nvPr/>
        </p:nvSpPr>
        <p:spPr>
          <a:xfrm>
            <a:off x="2165054" y="6412757"/>
            <a:ext cx="338386" cy="52949"/>
          </a:xfrm>
          <a:custGeom>
            <a:avLst/>
            <a:gdLst/>
            <a:ahLst/>
            <a:cxnLst/>
            <a:rect l="l" t="t" r="r" b="b"/>
            <a:pathLst>
              <a:path w="198119" h="32385">
                <a:moveTo>
                  <a:pt x="0" y="31965"/>
                </a:moveTo>
                <a:lnTo>
                  <a:pt x="198005" y="31965"/>
                </a:lnTo>
                <a:lnTo>
                  <a:pt x="198005" y="0"/>
                </a:lnTo>
                <a:lnTo>
                  <a:pt x="0" y="0"/>
                </a:lnTo>
                <a:lnTo>
                  <a:pt x="0" y="31965"/>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0" name="object 52">
            <a:extLst>
              <a:ext uri="{FF2B5EF4-FFF2-40B4-BE49-F238E27FC236}">
                <a16:creationId xmlns:a16="http://schemas.microsoft.com/office/drawing/2014/main" id="{3363E150-2643-9585-2186-6A080E2844E1}"/>
              </a:ext>
            </a:extLst>
          </p:cNvPr>
          <p:cNvSpPr/>
          <p:nvPr/>
        </p:nvSpPr>
        <p:spPr>
          <a:xfrm>
            <a:off x="2630725" y="6328141"/>
            <a:ext cx="338386" cy="55027"/>
          </a:xfrm>
          <a:custGeom>
            <a:avLst/>
            <a:gdLst/>
            <a:ahLst/>
            <a:cxnLst/>
            <a:rect l="l" t="t" r="r" b="b"/>
            <a:pathLst>
              <a:path w="198119" h="33654">
                <a:moveTo>
                  <a:pt x="0" y="33489"/>
                </a:moveTo>
                <a:lnTo>
                  <a:pt x="198018" y="33489"/>
                </a:lnTo>
                <a:lnTo>
                  <a:pt x="198018" y="0"/>
                </a:lnTo>
                <a:lnTo>
                  <a:pt x="0" y="0"/>
                </a:lnTo>
                <a:lnTo>
                  <a:pt x="0" y="33489"/>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1" name="object 53">
            <a:extLst>
              <a:ext uri="{FF2B5EF4-FFF2-40B4-BE49-F238E27FC236}">
                <a16:creationId xmlns:a16="http://schemas.microsoft.com/office/drawing/2014/main" id="{07954E37-DE88-C261-CA5D-6BB74AE33429}"/>
              </a:ext>
            </a:extLst>
          </p:cNvPr>
          <p:cNvSpPr/>
          <p:nvPr/>
        </p:nvSpPr>
        <p:spPr>
          <a:xfrm>
            <a:off x="3096416" y="6455075"/>
            <a:ext cx="336217" cy="45682"/>
          </a:xfrm>
          <a:custGeom>
            <a:avLst/>
            <a:gdLst/>
            <a:ahLst/>
            <a:cxnLst/>
            <a:rect l="l" t="t" r="r" b="b"/>
            <a:pathLst>
              <a:path w="196850" h="27939">
                <a:moveTo>
                  <a:pt x="0" y="27393"/>
                </a:moveTo>
                <a:lnTo>
                  <a:pt x="196481" y="27393"/>
                </a:lnTo>
                <a:lnTo>
                  <a:pt x="196481" y="0"/>
                </a:lnTo>
                <a:lnTo>
                  <a:pt x="0" y="0"/>
                </a:lnTo>
                <a:lnTo>
                  <a:pt x="0" y="27393"/>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2" name="object 54">
            <a:extLst>
              <a:ext uri="{FF2B5EF4-FFF2-40B4-BE49-F238E27FC236}">
                <a16:creationId xmlns:a16="http://schemas.microsoft.com/office/drawing/2014/main" id="{7A191A8D-4D6F-8FB6-14CF-5A670FDA6D86}"/>
              </a:ext>
            </a:extLst>
          </p:cNvPr>
          <p:cNvSpPr/>
          <p:nvPr/>
        </p:nvSpPr>
        <p:spPr>
          <a:xfrm>
            <a:off x="3559483" y="6614362"/>
            <a:ext cx="338386" cy="52949"/>
          </a:xfrm>
          <a:custGeom>
            <a:avLst/>
            <a:gdLst/>
            <a:ahLst/>
            <a:cxnLst/>
            <a:rect l="l" t="t" r="r" b="b"/>
            <a:pathLst>
              <a:path w="198119" h="32385">
                <a:moveTo>
                  <a:pt x="0" y="31978"/>
                </a:moveTo>
                <a:lnTo>
                  <a:pt x="198018" y="31978"/>
                </a:lnTo>
                <a:lnTo>
                  <a:pt x="198018" y="0"/>
                </a:lnTo>
                <a:lnTo>
                  <a:pt x="0" y="0"/>
                </a:lnTo>
                <a:lnTo>
                  <a:pt x="0" y="31978"/>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3" name="object 55">
            <a:extLst>
              <a:ext uri="{FF2B5EF4-FFF2-40B4-BE49-F238E27FC236}">
                <a16:creationId xmlns:a16="http://schemas.microsoft.com/office/drawing/2014/main" id="{EBC9D381-7CDB-56C7-A3B3-87B23418240E}"/>
              </a:ext>
            </a:extLst>
          </p:cNvPr>
          <p:cNvSpPr/>
          <p:nvPr/>
        </p:nvSpPr>
        <p:spPr>
          <a:xfrm>
            <a:off x="4025155" y="6728859"/>
            <a:ext cx="338386" cy="37376"/>
          </a:xfrm>
          <a:custGeom>
            <a:avLst/>
            <a:gdLst/>
            <a:ahLst/>
            <a:cxnLst/>
            <a:rect l="l" t="t" r="r" b="b"/>
            <a:pathLst>
              <a:path w="198119" h="22860">
                <a:moveTo>
                  <a:pt x="0" y="22834"/>
                </a:moveTo>
                <a:lnTo>
                  <a:pt x="198018" y="22834"/>
                </a:lnTo>
                <a:lnTo>
                  <a:pt x="198018" y="0"/>
                </a:lnTo>
                <a:lnTo>
                  <a:pt x="0" y="0"/>
                </a:lnTo>
                <a:lnTo>
                  <a:pt x="0" y="22834"/>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4" name="object 56">
            <a:extLst>
              <a:ext uri="{FF2B5EF4-FFF2-40B4-BE49-F238E27FC236}">
                <a16:creationId xmlns:a16="http://schemas.microsoft.com/office/drawing/2014/main" id="{EFF6B1B0-C32A-AFEF-2B8C-C0488422744F}"/>
              </a:ext>
            </a:extLst>
          </p:cNvPr>
          <p:cNvSpPr/>
          <p:nvPr/>
        </p:nvSpPr>
        <p:spPr>
          <a:xfrm>
            <a:off x="4490846" y="6808512"/>
            <a:ext cx="336217" cy="45682"/>
          </a:xfrm>
          <a:custGeom>
            <a:avLst/>
            <a:gdLst/>
            <a:ahLst/>
            <a:cxnLst/>
            <a:rect l="l" t="t" r="r" b="b"/>
            <a:pathLst>
              <a:path w="196850" h="27939">
                <a:moveTo>
                  <a:pt x="0" y="27406"/>
                </a:moveTo>
                <a:lnTo>
                  <a:pt x="196494" y="27406"/>
                </a:lnTo>
                <a:lnTo>
                  <a:pt x="196494" y="0"/>
                </a:lnTo>
                <a:lnTo>
                  <a:pt x="0" y="0"/>
                </a:lnTo>
                <a:lnTo>
                  <a:pt x="0" y="27406"/>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5" name="object 57">
            <a:extLst>
              <a:ext uri="{FF2B5EF4-FFF2-40B4-BE49-F238E27FC236}">
                <a16:creationId xmlns:a16="http://schemas.microsoft.com/office/drawing/2014/main" id="{EE5F96E3-087E-933A-136C-D68386BD4E05}"/>
              </a:ext>
            </a:extLst>
          </p:cNvPr>
          <p:cNvSpPr/>
          <p:nvPr/>
        </p:nvSpPr>
        <p:spPr>
          <a:xfrm>
            <a:off x="4953915" y="6796075"/>
            <a:ext cx="338386" cy="45682"/>
          </a:xfrm>
          <a:custGeom>
            <a:avLst/>
            <a:gdLst/>
            <a:ahLst/>
            <a:cxnLst/>
            <a:rect l="l" t="t" r="r" b="b"/>
            <a:pathLst>
              <a:path w="198119" h="27939">
                <a:moveTo>
                  <a:pt x="0" y="27406"/>
                </a:moveTo>
                <a:lnTo>
                  <a:pt x="198018" y="27406"/>
                </a:lnTo>
                <a:lnTo>
                  <a:pt x="198018" y="0"/>
                </a:lnTo>
                <a:lnTo>
                  <a:pt x="0" y="0"/>
                </a:lnTo>
                <a:lnTo>
                  <a:pt x="0" y="27406"/>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6" name="object 58">
            <a:extLst>
              <a:ext uri="{FF2B5EF4-FFF2-40B4-BE49-F238E27FC236}">
                <a16:creationId xmlns:a16="http://schemas.microsoft.com/office/drawing/2014/main" id="{D4224960-727E-4CB4-3064-074EAD595BE2}"/>
              </a:ext>
            </a:extLst>
          </p:cNvPr>
          <p:cNvSpPr/>
          <p:nvPr/>
        </p:nvSpPr>
        <p:spPr>
          <a:xfrm>
            <a:off x="5419605" y="6925502"/>
            <a:ext cx="338386" cy="28033"/>
          </a:xfrm>
          <a:custGeom>
            <a:avLst/>
            <a:gdLst/>
            <a:ahLst/>
            <a:cxnLst/>
            <a:rect l="l" t="t" r="r" b="b"/>
            <a:pathLst>
              <a:path w="198120" h="17145">
                <a:moveTo>
                  <a:pt x="0" y="16751"/>
                </a:moveTo>
                <a:lnTo>
                  <a:pt x="198018" y="16751"/>
                </a:lnTo>
                <a:lnTo>
                  <a:pt x="198018" y="0"/>
                </a:lnTo>
                <a:lnTo>
                  <a:pt x="0" y="0"/>
                </a:lnTo>
                <a:lnTo>
                  <a:pt x="0" y="16751"/>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7" name="object 59">
            <a:extLst>
              <a:ext uri="{FF2B5EF4-FFF2-40B4-BE49-F238E27FC236}">
                <a16:creationId xmlns:a16="http://schemas.microsoft.com/office/drawing/2014/main" id="{EBD72ADE-168F-A5A3-0DB1-D0DD253C0E9D}"/>
              </a:ext>
            </a:extLst>
          </p:cNvPr>
          <p:cNvSpPr/>
          <p:nvPr/>
        </p:nvSpPr>
        <p:spPr>
          <a:xfrm>
            <a:off x="1236293" y="6477482"/>
            <a:ext cx="338386" cy="309395"/>
          </a:xfrm>
          <a:custGeom>
            <a:avLst/>
            <a:gdLst/>
            <a:ahLst/>
            <a:cxnLst/>
            <a:rect l="l" t="t" r="r" b="b"/>
            <a:pathLst>
              <a:path w="198119" h="189229">
                <a:moveTo>
                  <a:pt x="0" y="0"/>
                </a:moveTo>
                <a:lnTo>
                  <a:pt x="198005" y="0"/>
                </a:lnTo>
                <a:lnTo>
                  <a:pt x="198005" y="188760"/>
                </a:lnTo>
                <a:lnTo>
                  <a:pt x="0" y="188760"/>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8" name="object 60">
            <a:extLst>
              <a:ext uri="{FF2B5EF4-FFF2-40B4-BE49-F238E27FC236}">
                <a16:creationId xmlns:a16="http://schemas.microsoft.com/office/drawing/2014/main" id="{0003DEF3-0568-AAFC-5579-E1A49197F438}"/>
              </a:ext>
            </a:extLst>
          </p:cNvPr>
          <p:cNvSpPr/>
          <p:nvPr/>
        </p:nvSpPr>
        <p:spPr>
          <a:xfrm>
            <a:off x="1701965" y="6532237"/>
            <a:ext cx="336217" cy="302128"/>
          </a:xfrm>
          <a:custGeom>
            <a:avLst/>
            <a:gdLst/>
            <a:ahLst/>
            <a:cxnLst/>
            <a:rect l="l" t="t" r="r" b="b"/>
            <a:pathLst>
              <a:path w="196850" h="184785">
                <a:moveTo>
                  <a:pt x="0" y="0"/>
                </a:moveTo>
                <a:lnTo>
                  <a:pt x="196494" y="0"/>
                </a:lnTo>
                <a:lnTo>
                  <a:pt x="196494" y="184200"/>
                </a:lnTo>
                <a:lnTo>
                  <a:pt x="0" y="184200"/>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9" name="object 61">
            <a:extLst>
              <a:ext uri="{FF2B5EF4-FFF2-40B4-BE49-F238E27FC236}">
                <a16:creationId xmlns:a16="http://schemas.microsoft.com/office/drawing/2014/main" id="{C21035C2-81A7-6EA8-8E19-2916A2D7E302}"/>
              </a:ext>
            </a:extLst>
          </p:cNvPr>
          <p:cNvSpPr/>
          <p:nvPr/>
        </p:nvSpPr>
        <p:spPr>
          <a:xfrm>
            <a:off x="2165054" y="6465022"/>
            <a:ext cx="338386" cy="306281"/>
          </a:xfrm>
          <a:custGeom>
            <a:avLst/>
            <a:gdLst/>
            <a:ahLst/>
            <a:cxnLst/>
            <a:rect l="l" t="t" r="r" b="b"/>
            <a:pathLst>
              <a:path w="198119" h="187325">
                <a:moveTo>
                  <a:pt x="0" y="0"/>
                </a:moveTo>
                <a:lnTo>
                  <a:pt x="198005" y="0"/>
                </a:lnTo>
                <a:lnTo>
                  <a:pt x="198005" y="187248"/>
                </a:lnTo>
                <a:lnTo>
                  <a:pt x="0" y="187248"/>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0" name="object 62">
            <a:extLst>
              <a:ext uri="{FF2B5EF4-FFF2-40B4-BE49-F238E27FC236}">
                <a16:creationId xmlns:a16="http://schemas.microsoft.com/office/drawing/2014/main" id="{FFF59079-3131-D682-0762-36307BBB86E7}"/>
              </a:ext>
            </a:extLst>
          </p:cNvPr>
          <p:cNvSpPr/>
          <p:nvPr/>
        </p:nvSpPr>
        <p:spPr>
          <a:xfrm>
            <a:off x="2630725" y="6382896"/>
            <a:ext cx="338386" cy="327046"/>
          </a:xfrm>
          <a:custGeom>
            <a:avLst/>
            <a:gdLst/>
            <a:ahLst/>
            <a:cxnLst/>
            <a:rect l="l" t="t" r="r" b="b"/>
            <a:pathLst>
              <a:path w="198119" h="200025">
                <a:moveTo>
                  <a:pt x="0" y="0"/>
                </a:moveTo>
                <a:lnTo>
                  <a:pt x="198018" y="0"/>
                </a:lnTo>
                <a:lnTo>
                  <a:pt x="198018" y="199415"/>
                </a:lnTo>
                <a:lnTo>
                  <a:pt x="0" y="199415"/>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1" name="object 63">
            <a:extLst>
              <a:ext uri="{FF2B5EF4-FFF2-40B4-BE49-F238E27FC236}">
                <a16:creationId xmlns:a16="http://schemas.microsoft.com/office/drawing/2014/main" id="{ECDEA8D7-072A-B9C4-5E22-863F162F0BC5}"/>
              </a:ext>
            </a:extLst>
          </p:cNvPr>
          <p:cNvSpPr/>
          <p:nvPr/>
        </p:nvSpPr>
        <p:spPr>
          <a:xfrm>
            <a:off x="3096416" y="6499865"/>
            <a:ext cx="336217" cy="314586"/>
          </a:xfrm>
          <a:custGeom>
            <a:avLst/>
            <a:gdLst/>
            <a:ahLst/>
            <a:cxnLst/>
            <a:rect l="l" t="t" r="r" b="b"/>
            <a:pathLst>
              <a:path w="196850" h="192404">
                <a:moveTo>
                  <a:pt x="0" y="0"/>
                </a:moveTo>
                <a:lnTo>
                  <a:pt x="196481" y="0"/>
                </a:lnTo>
                <a:lnTo>
                  <a:pt x="196481" y="191820"/>
                </a:lnTo>
                <a:lnTo>
                  <a:pt x="0" y="191820"/>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2" name="object 64">
            <a:extLst>
              <a:ext uri="{FF2B5EF4-FFF2-40B4-BE49-F238E27FC236}">
                <a16:creationId xmlns:a16="http://schemas.microsoft.com/office/drawing/2014/main" id="{E6CFB208-BB91-AC3D-2E03-F23CF9862428}"/>
              </a:ext>
            </a:extLst>
          </p:cNvPr>
          <p:cNvSpPr/>
          <p:nvPr/>
        </p:nvSpPr>
        <p:spPr>
          <a:xfrm>
            <a:off x="3559483" y="6666648"/>
            <a:ext cx="338386" cy="286553"/>
          </a:xfrm>
          <a:custGeom>
            <a:avLst/>
            <a:gdLst/>
            <a:ahLst/>
            <a:cxnLst/>
            <a:rect l="l" t="t" r="r" b="b"/>
            <a:pathLst>
              <a:path w="198119" h="175260">
                <a:moveTo>
                  <a:pt x="0" y="0"/>
                </a:moveTo>
                <a:lnTo>
                  <a:pt x="198018" y="0"/>
                </a:lnTo>
                <a:lnTo>
                  <a:pt x="198018" y="175069"/>
                </a:lnTo>
                <a:lnTo>
                  <a:pt x="0" y="175069"/>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3" name="object 65">
            <a:extLst>
              <a:ext uri="{FF2B5EF4-FFF2-40B4-BE49-F238E27FC236}">
                <a16:creationId xmlns:a16="http://schemas.microsoft.com/office/drawing/2014/main" id="{1A74AB0F-F36C-60A5-5891-CE8598DBC246}"/>
              </a:ext>
            </a:extLst>
          </p:cNvPr>
          <p:cNvSpPr/>
          <p:nvPr/>
        </p:nvSpPr>
        <p:spPr>
          <a:xfrm>
            <a:off x="4025155" y="6766195"/>
            <a:ext cx="338386" cy="247101"/>
          </a:xfrm>
          <a:custGeom>
            <a:avLst/>
            <a:gdLst/>
            <a:ahLst/>
            <a:cxnLst/>
            <a:rect l="l" t="t" r="r" b="b"/>
            <a:pathLst>
              <a:path w="198119" h="151129">
                <a:moveTo>
                  <a:pt x="0" y="150710"/>
                </a:moveTo>
                <a:lnTo>
                  <a:pt x="198018" y="150710"/>
                </a:lnTo>
                <a:lnTo>
                  <a:pt x="198018" y="0"/>
                </a:lnTo>
                <a:lnTo>
                  <a:pt x="0" y="0"/>
                </a:lnTo>
                <a:lnTo>
                  <a:pt x="0" y="15071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4" name="object 66">
            <a:extLst>
              <a:ext uri="{FF2B5EF4-FFF2-40B4-BE49-F238E27FC236}">
                <a16:creationId xmlns:a16="http://schemas.microsoft.com/office/drawing/2014/main" id="{ACB80750-2950-037C-F4B8-5C4D780264DE}"/>
              </a:ext>
            </a:extLst>
          </p:cNvPr>
          <p:cNvSpPr/>
          <p:nvPr/>
        </p:nvSpPr>
        <p:spPr>
          <a:xfrm>
            <a:off x="4490846" y="6853324"/>
            <a:ext cx="336217" cy="202457"/>
          </a:xfrm>
          <a:custGeom>
            <a:avLst/>
            <a:gdLst/>
            <a:ahLst/>
            <a:cxnLst/>
            <a:rect l="l" t="t" r="r" b="b"/>
            <a:pathLst>
              <a:path w="196850" h="123825">
                <a:moveTo>
                  <a:pt x="0" y="123304"/>
                </a:moveTo>
                <a:lnTo>
                  <a:pt x="196494" y="123304"/>
                </a:lnTo>
                <a:lnTo>
                  <a:pt x="196494" y="0"/>
                </a:lnTo>
                <a:lnTo>
                  <a:pt x="0" y="0"/>
                </a:lnTo>
                <a:lnTo>
                  <a:pt x="0" y="123304"/>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5" name="object 67">
            <a:extLst>
              <a:ext uri="{FF2B5EF4-FFF2-40B4-BE49-F238E27FC236}">
                <a16:creationId xmlns:a16="http://schemas.microsoft.com/office/drawing/2014/main" id="{AD293BAF-7D54-84F8-B939-BBF2F1AC4693}"/>
              </a:ext>
            </a:extLst>
          </p:cNvPr>
          <p:cNvSpPr/>
          <p:nvPr/>
        </p:nvSpPr>
        <p:spPr>
          <a:xfrm>
            <a:off x="4953915" y="6840886"/>
            <a:ext cx="338386" cy="229451"/>
          </a:xfrm>
          <a:custGeom>
            <a:avLst/>
            <a:gdLst/>
            <a:ahLst/>
            <a:cxnLst/>
            <a:rect l="l" t="t" r="r" b="b"/>
            <a:pathLst>
              <a:path w="198119" h="140335">
                <a:moveTo>
                  <a:pt x="0" y="140042"/>
                </a:moveTo>
                <a:lnTo>
                  <a:pt x="198018" y="140042"/>
                </a:lnTo>
                <a:lnTo>
                  <a:pt x="198018" y="0"/>
                </a:lnTo>
                <a:lnTo>
                  <a:pt x="0" y="0"/>
                </a:lnTo>
                <a:lnTo>
                  <a:pt x="0" y="140042"/>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6" name="object 68">
            <a:extLst>
              <a:ext uri="{FF2B5EF4-FFF2-40B4-BE49-F238E27FC236}">
                <a16:creationId xmlns:a16="http://schemas.microsoft.com/office/drawing/2014/main" id="{DD2A62F5-29A3-F90B-28B4-C77C02072DDC}"/>
              </a:ext>
            </a:extLst>
          </p:cNvPr>
          <p:cNvSpPr/>
          <p:nvPr/>
        </p:nvSpPr>
        <p:spPr>
          <a:xfrm>
            <a:off x="5419605" y="6952890"/>
            <a:ext cx="338386" cy="209724"/>
          </a:xfrm>
          <a:custGeom>
            <a:avLst/>
            <a:gdLst/>
            <a:ahLst/>
            <a:cxnLst/>
            <a:rect l="l" t="t" r="r" b="b"/>
            <a:pathLst>
              <a:path w="198120" h="128270">
                <a:moveTo>
                  <a:pt x="0" y="127876"/>
                </a:moveTo>
                <a:lnTo>
                  <a:pt x="198018" y="127876"/>
                </a:lnTo>
                <a:lnTo>
                  <a:pt x="198018" y="0"/>
                </a:lnTo>
                <a:lnTo>
                  <a:pt x="0" y="0"/>
                </a:lnTo>
                <a:lnTo>
                  <a:pt x="0" y="127876"/>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7" name="object 69">
            <a:extLst>
              <a:ext uri="{FF2B5EF4-FFF2-40B4-BE49-F238E27FC236}">
                <a16:creationId xmlns:a16="http://schemas.microsoft.com/office/drawing/2014/main" id="{85F8912D-A955-82C5-BAD1-318A5C34C887}"/>
              </a:ext>
            </a:extLst>
          </p:cNvPr>
          <p:cNvSpPr/>
          <p:nvPr/>
        </p:nvSpPr>
        <p:spPr>
          <a:xfrm>
            <a:off x="1236293" y="6783637"/>
            <a:ext cx="338386" cy="891847"/>
          </a:xfrm>
          <a:custGeom>
            <a:avLst/>
            <a:gdLst/>
            <a:ahLst/>
            <a:cxnLst/>
            <a:rect l="l" t="t" r="r" b="b"/>
            <a:pathLst>
              <a:path w="198119" h="545465">
                <a:moveTo>
                  <a:pt x="0" y="0"/>
                </a:moveTo>
                <a:lnTo>
                  <a:pt x="198005" y="0"/>
                </a:lnTo>
                <a:lnTo>
                  <a:pt x="198005" y="544995"/>
                </a:lnTo>
                <a:lnTo>
                  <a:pt x="0" y="544995"/>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8" name="object 70">
            <a:extLst>
              <a:ext uri="{FF2B5EF4-FFF2-40B4-BE49-F238E27FC236}">
                <a16:creationId xmlns:a16="http://schemas.microsoft.com/office/drawing/2014/main" id="{2E15C004-0C7B-5976-2810-E4B40AFB1C70}"/>
              </a:ext>
            </a:extLst>
          </p:cNvPr>
          <p:cNvSpPr/>
          <p:nvPr/>
        </p:nvSpPr>
        <p:spPr>
          <a:xfrm>
            <a:off x="1701965" y="6830917"/>
            <a:ext cx="336217" cy="844088"/>
          </a:xfrm>
          <a:custGeom>
            <a:avLst/>
            <a:gdLst/>
            <a:ahLst/>
            <a:cxnLst/>
            <a:rect l="l" t="t" r="r" b="b"/>
            <a:pathLst>
              <a:path w="196850" h="516254">
                <a:moveTo>
                  <a:pt x="0" y="0"/>
                </a:moveTo>
                <a:lnTo>
                  <a:pt x="196494" y="0"/>
                </a:lnTo>
                <a:lnTo>
                  <a:pt x="196494" y="516077"/>
                </a:lnTo>
                <a:lnTo>
                  <a:pt x="0" y="516077"/>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09" name="object 71">
            <a:extLst>
              <a:ext uri="{FF2B5EF4-FFF2-40B4-BE49-F238E27FC236}">
                <a16:creationId xmlns:a16="http://schemas.microsoft.com/office/drawing/2014/main" id="{90F06E8D-872C-8E6F-49EE-615EC11A6E5C}"/>
              </a:ext>
            </a:extLst>
          </p:cNvPr>
          <p:cNvSpPr/>
          <p:nvPr/>
        </p:nvSpPr>
        <p:spPr>
          <a:xfrm>
            <a:off x="2165054" y="6768687"/>
            <a:ext cx="338386" cy="906383"/>
          </a:xfrm>
          <a:custGeom>
            <a:avLst/>
            <a:gdLst/>
            <a:ahLst/>
            <a:cxnLst/>
            <a:rect l="l" t="t" r="r" b="b"/>
            <a:pathLst>
              <a:path w="198119" h="554354">
                <a:moveTo>
                  <a:pt x="0" y="0"/>
                </a:moveTo>
                <a:lnTo>
                  <a:pt x="198005" y="0"/>
                </a:lnTo>
                <a:lnTo>
                  <a:pt x="198005" y="554139"/>
                </a:lnTo>
                <a:lnTo>
                  <a:pt x="0" y="554139"/>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10" name="object 72">
            <a:extLst>
              <a:ext uri="{FF2B5EF4-FFF2-40B4-BE49-F238E27FC236}">
                <a16:creationId xmlns:a16="http://schemas.microsoft.com/office/drawing/2014/main" id="{B37DFE3A-D053-20FF-C0EA-E73F48F63645}"/>
              </a:ext>
            </a:extLst>
          </p:cNvPr>
          <p:cNvSpPr/>
          <p:nvPr/>
        </p:nvSpPr>
        <p:spPr>
          <a:xfrm>
            <a:off x="2630725" y="6706476"/>
            <a:ext cx="338386" cy="968677"/>
          </a:xfrm>
          <a:custGeom>
            <a:avLst/>
            <a:gdLst/>
            <a:ahLst/>
            <a:cxnLst/>
            <a:rect l="l" t="t" r="r" b="b"/>
            <a:pathLst>
              <a:path w="198119" h="592454">
                <a:moveTo>
                  <a:pt x="0" y="0"/>
                </a:moveTo>
                <a:lnTo>
                  <a:pt x="198018" y="0"/>
                </a:lnTo>
                <a:lnTo>
                  <a:pt x="198018" y="592188"/>
                </a:lnTo>
                <a:lnTo>
                  <a:pt x="0" y="592188"/>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11" name="object 73">
            <a:extLst>
              <a:ext uri="{FF2B5EF4-FFF2-40B4-BE49-F238E27FC236}">
                <a16:creationId xmlns:a16="http://schemas.microsoft.com/office/drawing/2014/main" id="{706560DD-1E82-4A9C-ED1D-6010E782A2CF}"/>
              </a:ext>
            </a:extLst>
          </p:cNvPr>
          <p:cNvSpPr/>
          <p:nvPr/>
        </p:nvSpPr>
        <p:spPr>
          <a:xfrm>
            <a:off x="3096416" y="6811005"/>
            <a:ext cx="336217" cy="863814"/>
          </a:xfrm>
          <a:custGeom>
            <a:avLst/>
            <a:gdLst/>
            <a:ahLst/>
            <a:cxnLst/>
            <a:rect l="l" t="t" r="r" b="b"/>
            <a:pathLst>
              <a:path w="196850" h="528320">
                <a:moveTo>
                  <a:pt x="0" y="0"/>
                </a:moveTo>
                <a:lnTo>
                  <a:pt x="196481" y="0"/>
                </a:lnTo>
                <a:lnTo>
                  <a:pt x="196481" y="528256"/>
                </a:lnTo>
                <a:lnTo>
                  <a:pt x="0" y="528256"/>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12" name="object 74">
            <a:extLst>
              <a:ext uri="{FF2B5EF4-FFF2-40B4-BE49-F238E27FC236}">
                <a16:creationId xmlns:a16="http://schemas.microsoft.com/office/drawing/2014/main" id="{F8D996FA-D351-38BE-3577-C0B16D81DBD3}"/>
              </a:ext>
            </a:extLst>
          </p:cNvPr>
          <p:cNvSpPr/>
          <p:nvPr/>
        </p:nvSpPr>
        <p:spPr>
          <a:xfrm>
            <a:off x="3559483" y="6950398"/>
            <a:ext cx="338386" cy="724691"/>
          </a:xfrm>
          <a:custGeom>
            <a:avLst/>
            <a:gdLst/>
            <a:ahLst/>
            <a:cxnLst/>
            <a:rect l="l" t="t" r="r" b="b"/>
            <a:pathLst>
              <a:path w="198119" h="443229">
                <a:moveTo>
                  <a:pt x="0" y="0"/>
                </a:moveTo>
                <a:lnTo>
                  <a:pt x="198018" y="0"/>
                </a:lnTo>
                <a:lnTo>
                  <a:pt x="198018" y="443001"/>
                </a:lnTo>
                <a:lnTo>
                  <a:pt x="0" y="443001"/>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13" name="object 75">
            <a:extLst>
              <a:ext uri="{FF2B5EF4-FFF2-40B4-BE49-F238E27FC236}">
                <a16:creationId xmlns:a16="http://schemas.microsoft.com/office/drawing/2014/main" id="{FB861336-40CE-28E4-C929-B19A88D8F30C}"/>
              </a:ext>
            </a:extLst>
          </p:cNvPr>
          <p:cNvSpPr/>
          <p:nvPr/>
        </p:nvSpPr>
        <p:spPr>
          <a:xfrm>
            <a:off x="4025155" y="7012609"/>
            <a:ext cx="338386" cy="662397"/>
          </a:xfrm>
          <a:custGeom>
            <a:avLst/>
            <a:gdLst/>
            <a:ahLst/>
            <a:cxnLst/>
            <a:rect l="l" t="t" r="r" b="b"/>
            <a:pathLst>
              <a:path w="198119" h="405129">
                <a:moveTo>
                  <a:pt x="0" y="0"/>
                </a:moveTo>
                <a:lnTo>
                  <a:pt x="198018" y="0"/>
                </a:lnTo>
                <a:lnTo>
                  <a:pt x="198018" y="404952"/>
                </a:lnTo>
                <a:lnTo>
                  <a:pt x="0" y="404952"/>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14" name="object 76">
            <a:extLst>
              <a:ext uri="{FF2B5EF4-FFF2-40B4-BE49-F238E27FC236}">
                <a16:creationId xmlns:a16="http://schemas.microsoft.com/office/drawing/2014/main" id="{54E7CF6E-C7AA-677C-E315-707CAC521D21}"/>
              </a:ext>
            </a:extLst>
          </p:cNvPr>
          <p:cNvSpPr/>
          <p:nvPr/>
        </p:nvSpPr>
        <p:spPr>
          <a:xfrm>
            <a:off x="4490846" y="7054929"/>
            <a:ext cx="336217" cy="619828"/>
          </a:xfrm>
          <a:custGeom>
            <a:avLst/>
            <a:gdLst/>
            <a:ahLst/>
            <a:cxnLst/>
            <a:rect l="l" t="t" r="r" b="b"/>
            <a:pathLst>
              <a:path w="196850" h="379095">
                <a:moveTo>
                  <a:pt x="0" y="0"/>
                </a:moveTo>
                <a:lnTo>
                  <a:pt x="196494" y="0"/>
                </a:lnTo>
                <a:lnTo>
                  <a:pt x="196494" y="379069"/>
                </a:lnTo>
                <a:lnTo>
                  <a:pt x="0" y="379069"/>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15" name="object 77">
            <a:extLst>
              <a:ext uri="{FF2B5EF4-FFF2-40B4-BE49-F238E27FC236}">
                <a16:creationId xmlns:a16="http://schemas.microsoft.com/office/drawing/2014/main" id="{44C4B7E4-1A76-C0FD-218C-B3F4B59E4CCB}"/>
              </a:ext>
            </a:extLst>
          </p:cNvPr>
          <p:cNvSpPr/>
          <p:nvPr/>
        </p:nvSpPr>
        <p:spPr>
          <a:xfrm>
            <a:off x="4953915" y="7069859"/>
            <a:ext cx="338386" cy="605294"/>
          </a:xfrm>
          <a:custGeom>
            <a:avLst/>
            <a:gdLst/>
            <a:ahLst/>
            <a:cxnLst/>
            <a:rect l="l" t="t" r="r" b="b"/>
            <a:pathLst>
              <a:path w="198119" h="370204">
                <a:moveTo>
                  <a:pt x="0" y="0"/>
                </a:moveTo>
                <a:lnTo>
                  <a:pt x="198018" y="0"/>
                </a:lnTo>
                <a:lnTo>
                  <a:pt x="198018" y="369938"/>
                </a:lnTo>
                <a:lnTo>
                  <a:pt x="0" y="369938"/>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16" name="object 78">
            <a:extLst>
              <a:ext uri="{FF2B5EF4-FFF2-40B4-BE49-F238E27FC236}">
                <a16:creationId xmlns:a16="http://schemas.microsoft.com/office/drawing/2014/main" id="{DE52B31C-72BD-873A-A93D-5DC27C0C8220}"/>
              </a:ext>
            </a:extLst>
          </p:cNvPr>
          <p:cNvSpPr/>
          <p:nvPr/>
        </p:nvSpPr>
        <p:spPr>
          <a:xfrm>
            <a:off x="5419605" y="7161971"/>
            <a:ext cx="338386" cy="512891"/>
          </a:xfrm>
          <a:custGeom>
            <a:avLst/>
            <a:gdLst/>
            <a:ahLst/>
            <a:cxnLst/>
            <a:rect l="l" t="t" r="r" b="b"/>
            <a:pathLst>
              <a:path w="198120" h="313690">
                <a:moveTo>
                  <a:pt x="0" y="0"/>
                </a:moveTo>
                <a:lnTo>
                  <a:pt x="198018" y="0"/>
                </a:lnTo>
                <a:lnTo>
                  <a:pt x="198018" y="313601"/>
                </a:lnTo>
                <a:lnTo>
                  <a:pt x="0" y="313601"/>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18" name="object 80">
            <a:extLst>
              <a:ext uri="{FF2B5EF4-FFF2-40B4-BE49-F238E27FC236}">
                <a16:creationId xmlns:a16="http://schemas.microsoft.com/office/drawing/2014/main" id="{D0A6A869-A815-B5DA-0F16-0DDE1CE8441C}"/>
              </a:ext>
            </a:extLst>
          </p:cNvPr>
          <p:cNvSpPr/>
          <p:nvPr/>
        </p:nvSpPr>
        <p:spPr>
          <a:xfrm>
            <a:off x="1405378" y="6402812"/>
            <a:ext cx="466365" cy="423600"/>
          </a:xfrm>
          <a:custGeom>
            <a:avLst/>
            <a:gdLst/>
            <a:ahLst/>
            <a:cxnLst/>
            <a:rect l="l" t="t" r="r" b="b"/>
            <a:pathLst>
              <a:path w="273050" h="259079">
                <a:moveTo>
                  <a:pt x="272656" y="0"/>
                </a:moveTo>
                <a:lnTo>
                  <a:pt x="0" y="258787"/>
                </a:lnTo>
              </a:path>
            </a:pathLst>
          </a:custGeom>
          <a:ln w="13703">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19" name="object 81">
            <a:extLst>
              <a:ext uri="{FF2B5EF4-FFF2-40B4-BE49-F238E27FC236}">
                <a16:creationId xmlns:a16="http://schemas.microsoft.com/office/drawing/2014/main" id="{C5EB793A-E071-496C-6863-100B19CC113A}"/>
              </a:ext>
            </a:extLst>
          </p:cNvPr>
          <p:cNvSpPr/>
          <p:nvPr/>
        </p:nvSpPr>
        <p:spPr>
          <a:xfrm>
            <a:off x="1871070" y="6402812"/>
            <a:ext cx="463111" cy="299013"/>
          </a:xfrm>
          <a:custGeom>
            <a:avLst/>
            <a:gdLst/>
            <a:ahLst/>
            <a:cxnLst/>
            <a:rect l="l" t="t" r="r" b="b"/>
            <a:pathLst>
              <a:path w="271144" h="182879">
                <a:moveTo>
                  <a:pt x="271119" y="182676"/>
                </a:moveTo>
                <a:lnTo>
                  <a:pt x="0" y="0"/>
                </a:lnTo>
              </a:path>
            </a:pathLst>
          </a:custGeom>
          <a:ln w="13703">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20" name="object 82">
            <a:extLst>
              <a:ext uri="{FF2B5EF4-FFF2-40B4-BE49-F238E27FC236}">
                <a16:creationId xmlns:a16="http://schemas.microsoft.com/office/drawing/2014/main" id="{6B1617E9-805E-88E9-EF52-2A7305606815}"/>
              </a:ext>
            </a:extLst>
          </p:cNvPr>
          <p:cNvSpPr/>
          <p:nvPr/>
        </p:nvSpPr>
        <p:spPr>
          <a:xfrm>
            <a:off x="2334137" y="6701491"/>
            <a:ext cx="466365" cy="72676"/>
          </a:xfrm>
          <a:custGeom>
            <a:avLst/>
            <a:gdLst/>
            <a:ahLst/>
            <a:cxnLst/>
            <a:rect l="l" t="t" r="r" b="b"/>
            <a:pathLst>
              <a:path w="273050" h="44450">
                <a:moveTo>
                  <a:pt x="272656" y="44145"/>
                </a:moveTo>
                <a:lnTo>
                  <a:pt x="0" y="0"/>
                </a:lnTo>
              </a:path>
            </a:pathLst>
          </a:custGeom>
          <a:ln w="13703">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21" name="object 83">
            <a:extLst>
              <a:ext uri="{FF2B5EF4-FFF2-40B4-BE49-F238E27FC236}">
                <a16:creationId xmlns:a16="http://schemas.microsoft.com/office/drawing/2014/main" id="{A051391F-2A44-8537-56FF-04FAF358F02C}"/>
              </a:ext>
            </a:extLst>
          </p:cNvPr>
          <p:cNvSpPr/>
          <p:nvPr/>
        </p:nvSpPr>
        <p:spPr>
          <a:xfrm>
            <a:off x="2799831" y="6519780"/>
            <a:ext cx="466365" cy="254368"/>
          </a:xfrm>
          <a:custGeom>
            <a:avLst/>
            <a:gdLst/>
            <a:ahLst/>
            <a:cxnLst/>
            <a:rect l="l" t="t" r="r" b="b"/>
            <a:pathLst>
              <a:path w="273050" h="155575">
                <a:moveTo>
                  <a:pt x="272643" y="0"/>
                </a:moveTo>
                <a:lnTo>
                  <a:pt x="0" y="155282"/>
                </a:lnTo>
              </a:path>
            </a:pathLst>
          </a:custGeom>
          <a:ln w="13703">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22" name="object 84">
            <a:extLst>
              <a:ext uri="{FF2B5EF4-FFF2-40B4-BE49-F238E27FC236}">
                <a16:creationId xmlns:a16="http://schemas.microsoft.com/office/drawing/2014/main" id="{3A36A494-B5EC-36C2-1FFA-869F96523569}"/>
              </a:ext>
            </a:extLst>
          </p:cNvPr>
          <p:cNvSpPr/>
          <p:nvPr/>
        </p:nvSpPr>
        <p:spPr>
          <a:xfrm>
            <a:off x="3265499" y="6519780"/>
            <a:ext cx="463111" cy="122512"/>
          </a:xfrm>
          <a:custGeom>
            <a:avLst/>
            <a:gdLst/>
            <a:ahLst/>
            <a:cxnLst/>
            <a:rect l="l" t="t" r="r" b="b"/>
            <a:pathLst>
              <a:path w="271144" h="74929">
                <a:moveTo>
                  <a:pt x="271132" y="74599"/>
                </a:moveTo>
                <a:lnTo>
                  <a:pt x="0" y="0"/>
                </a:lnTo>
              </a:path>
            </a:pathLst>
          </a:custGeom>
          <a:ln w="13703">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23" name="object 85">
            <a:extLst>
              <a:ext uri="{FF2B5EF4-FFF2-40B4-BE49-F238E27FC236}">
                <a16:creationId xmlns:a16="http://schemas.microsoft.com/office/drawing/2014/main" id="{2D86EC79-AF8A-24FE-3265-818A2F553518}"/>
              </a:ext>
            </a:extLst>
          </p:cNvPr>
          <p:cNvSpPr/>
          <p:nvPr/>
        </p:nvSpPr>
        <p:spPr>
          <a:xfrm>
            <a:off x="3728591" y="6641753"/>
            <a:ext cx="466365" cy="680046"/>
          </a:xfrm>
          <a:custGeom>
            <a:avLst/>
            <a:gdLst/>
            <a:ahLst/>
            <a:cxnLst/>
            <a:rect l="l" t="t" r="r" b="b"/>
            <a:pathLst>
              <a:path w="273050" h="415925">
                <a:moveTo>
                  <a:pt x="272643" y="415594"/>
                </a:moveTo>
                <a:lnTo>
                  <a:pt x="0" y="0"/>
                </a:lnTo>
              </a:path>
            </a:pathLst>
          </a:custGeom>
          <a:ln w="13703">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24" name="object 86">
            <a:extLst>
              <a:ext uri="{FF2B5EF4-FFF2-40B4-BE49-F238E27FC236}">
                <a16:creationId xmlns:a16="http://schemas.microsoft.com/office/drawing/2014/main" id="{AC0129E9-448D-4BF7-5D22-D4AB416CD0FA}"/>
              </a:ext>
            </a:extLst>
          </p:cNvPr>
          <p:cNvSpPr/>
          <p:nvPr/>
        </p:nvSpPr>
        <p:spPr>
          <a:xfrm>
            <a:off x="4194260" y="7124636"/>
            <a:ext cx="466365" cy="197265"/>
          </a:xfrm>
          <a:custGeom>
            <a:avLst/>
            <a:gdLst/>
            <a:ahLst/>
            <a:cxnLst/>
            <a:rect l="l" t="t" r="r" b="b"/>
            <a:pathLst>
              <a:path w="273050" h="120650">
                <a:moveTo>
                  <a:pt x="272656" y="0"/>
                </a:moveTo>
                <a:lnTo>
                  <a:pt x="0" y="120256"/>
                </a:lnTo>
              </a:path>
            </a:pathLst>
          </a:custGeom>
          <a:ln w="13703">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25" name="object 87">
            <a:extLst>
              <a:ext uri="{FF2B5EF4-FFF2-40B4-BE49-F238E27FC236}">
                <a16:creationId xmlns:a16="http://schemas.microsoft.com/office/drawing/2014/main" id="{B579394C-03C5-2219-E270-3AB06B7B7EB7}"/>
              </a:ext>
            </a:extLst>
          </p:cNvPr>
          <p:cNvSpPr/>
          <p:nvPr/>
        </p:nvSpPr>
        <p:spPr>
          <a:xfrm>
            <a:off x="4659953" y="7124636"/>
            <a:ext cx="463111" cy="311472"/>
          </a:xfrm>
          <a:custGeom>
            <a:avLst/>
            <a:gdLst/>
            <a:ahLst/>
            <a:cxnLst/>
            <a:rect l="l" t="t" r="r" b="b"/>
            <a:pathLst>
              <a:path w="271144" h="190500">
                <a:moveTo>
                  <a:pt x="271119" y="190284"/>
                </a:moveTo>
                <a:lnTo>
                  <a:pt x="0" y="0"/>
                </a:lnTo>
              </a:path>
            </a:pathLst>
          </a:custGeom>
          <a:ln w="13703">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26" name="object 88">
            <a:extLst>
              <a:ext uri="{FF2B5EF4-FFF2-40B4-BE49-F238E27FC236}">
                <a16:creationId xmlns:a16="http://schemas.microsoft.com/office/drawing/2014/main" id="{6F309C5F-92A0-381E-A11A-079555DD3945}"/>
              </a:ext>
            </a:extLst>
          </p:cNvPr>
          <p:cNvSpPr/>
          <p:nvPr/>
        </p:nvSpPr>
        <p:spPr>
          <a:xfrm>
            <a:off x="5123020" y="7435755"/>
            <a:ext cx="466365" cy="74753"/>
          </a:xfrm>
          <a:custGeom>
            <a:avLst/>
            <a:gdLst/>
            <a:ahLst/>
            <a:cxnLst/>
            <a:rect l="l" t="t" r="r" b="b"/>
            <a:pathLst>
              <a:path w="273050" h="45720">
                <a:moveTo>
                  <a:pt x="272656" y="45669"/>
                </a:moveTo>
                <a:lnTo>
                  <a:pt x="0" y="0"/>
                </a:lnTo>
              </a:path>
            </a:pathLst>
          </a:custGeom>
          <a:ln w="13703">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27" name="object 89">
            <a:extLst>
              <a:ext uri="{FF2B5EF4-FFF2-40B4-BE49-F238E27FC236}">
                <a16:creationId xmlns:a16="http://schemas.microsoft.com/office/drawing/2014/main" id="{9C6CA356-2910-35BB-CC7E-0E25DDD5714E}"/>
              </a:ext>
            </a:extLst>
          </p:cNvPr>
          <p:cNvSpPr txBox="1"/>
          <p:nvPr/>
        </p:nvSpPr>
        <p:spPr>
          <a:xfrm>
            <a:off x="4900386" y="7552717"/>
            <a:ext cx="1094331" cy="306494"/>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endParaRPr b="1" dirty="0"/>
          </a:p>
          <a:p>
            <a:r>
              <a:rPr b="1" dirty="0"/>
              <a:t>Q1</a:t>
            </a:r>
            <a:r>
              <a:rPr lang="en-US" b="1" dirty="0"/>
              <a:t> 20</a:t>
            </a:r>
            <a:r>
              <a:rPr lang="en-US" altLang="ko-KR" b="1" dirty="0"/>
              <a:t>2</a:t>
            </a:r>
            <a:r>
              <a:rPr b="1" dirty="0"/>
              <a:t>3 </a:t>
            </a:r>
            <a:r>
              <a:rPr lang="en-US" b="1" dirty="0"/>
              <a:t>   </a:t>
            </a:r>
            <a:r>
              <a:rPr b="1" dirty="0"/>
              <a:t>Q2</a:t>
            </a:r>
            <a:r>
              <a:rPr lang="en-US" b="1" dirty="0"/>
              <a:t> 20</a:t>
            </a:r>
            <a:r>
              <a:rPr lang="en-US" altLang="ko-KR" b="1" dirty="0"/>
              <a:t>2</a:t>
            </a:r>
            <a:r>
              <a:rPr b="1" dirty="0"/>
              <a:t>3</a:t>
            </a:r>
          </a:p>
        </p:txBody>
      </p:sp>
      <p:grpSp>
        <p:nvGrpSpPr>
          <p:cNvPr id="32" name="그룹 31">
            <a:extLst>
              <a:ext uri="{FF2B5EF4-FFF2-40B4-BE49-F238E27FC236}">
                <a16:creationId xmlns:a16="http://schemas.microsoft.com/office/drawing/2014/main" id="{DBEC48A3-8431-5131-21E4-03DA621EBEAC}"/>
              </a:ext>
            </a:extLst>
          </p:cNvPr>
          <p:cNvGrpSpPr/>
          <p:nvPr/>
        </p:nvGrpSpPr>
        <p:grpSpPr>
          <a:xfrm>
            <a:off x="5872874" y="6022892"/>
            <a:ext cx="730672" cy="1680836"/>
            <a:chOff x="5788651" y="6288707"/>
            <a:chExt cx="730672" cy="1615482"/>
          </a:xfrm>
        </p:grpSpPr>
        <p:sp>
          <p:nvSpPr>
            <p:cNvPr id="204" name="object 47">
              <a:extLst>
                <a:ext uri="{FF2B5EF4-FFF2-40B4-BE49-F238E27FC236}">
                  <a16:creationId xmlns:a16="http://schemas.microsoft.com/office/drawing/2014/main" id="{1086A55F-4BDD-11AD-9BF9-21441EEE4CDD}"/>
                </a:ext>
              </a:extLst>
            </p:cNvPr>
            <p:cNvSpPr txBox="1"/>
            <p:nvPr/>
          </p:nvSpPr>
          <p:spPr>
            <a:xfrm>
              <a:off x="5901118" y="7806365"/>
              <a:ext cx="618205" cy="97824"/>
            </a:xfrm>
            <a:prstGeom prst="rect">
              <a:avLst/>
            </a:prstGeom>
          </p:spPr>
          <p:txBody>
            <a:bodyPr vert="horz" wrap="square" lIns="0" tIns="16510" rIns="0" bIns="0" rtlCol="0">
              <a:spAutoFit/>
            </a:bodyPr>
            <a:lstStyle/>
            <a:p>
              <a:pPr marL="12700">
                <a:lnSpc>
                  <a:spcPts val="700"/>
                </a:lnSpc>
                <a:spcBef>
                  <a:spcPts val="130"/>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0</a:t>
              </a:r>
            </a:p>
          </p:txBody>
        </p:sp>
        <p:sp>
          <p:nvSpPr>
            <p:cNvPr id="208" name="TextBox 207">
              <a:extLst>
                <a:ext uri="{FF2B5EF4-FFF2-40B4-BE49-F238E27FC236}">
                  <a16:creationId xmlns:a16="http://schemas.microsoft.com/office/drawing/2014/main" id="{E3542C49-B31D-888D-B2DE-4860A04B85FB}"/>
                </a:ext>
              </a:extLst>
            </p:cNvPr>
            <p:cNvSpPr txBox="1"/>
            <p:nvPr/>
          </p:nvSpPr>
          <p:spPr>
            <a:xfrm>
              <a:off x="5788651" y="6288707"/>
              <a:ext cx="470523"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350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09" name="TextBox 208">
              <a:extLst>
                <a:ext uri="{FF2B5EF4-FFF2-40B4-BE49-F238E27FC236}">
                  <a16:creationId xmlns:a16="http://schemas.microsoft.com/office/drawing/2014/main" id="{AC5448EC-D1DE-8E37-F2EF-91515272DC26}"/>
                </a:ext>
              </a:extLst>
            </p:cNvPr>
            <p:cNvSpPr txBox="1"/>
            <p:nvPr/>
          </p:nvSpPr>
          <p:spPr>
            <a:xfrm>
              <a:off x="5788651" y="6505515"/>
              <a:ext cx="470523"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300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10" name="TextBox 209">
              <a:extLst>
                <a:ext uri="{FF2B5EF4-FFF2-40B4-BE49-F238E27FC236}">
                  <a16:creationId xmlns:a16="http://schemas.microsoft.com/office/drawing/2014/main" id="{54373744-95E5-AD14-CA44-BD5BF45B6906}"/>
                </a:ext>
              </a:extLst>
            </p:cNvPr>
            <p:cNvSpPr txBox="1"/>
            <p:nvPr/>
          </p:nvSpPr>
          <p:spPr>
            <a:xfrm>
              <a:off x="5788651" y="6722323"/>
              <a:ext cx="470523"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250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11" name="TextBox 210">
              <a:extLst>
                <a:ext uri="{FF2B5EF4-FFF2-40B4-BE49-F238E27FC236}">
                  <a16:creationId xmlns:a16="http://schemas.microsoft.com/office/drawing/2014/main" id="{FD72CFAC-54D0-9EBA-2EF4-9D3494A19F19}"/>
                </a:ext>
              </a:extLst>
            </p:cNvPr>
            <p:cNvSpPr txBox="1"/>
            <p:nvPr/>
          </p:nvSpPr>
          <p:spPr>
            <a:xfrm>
              <a:off x="5788651" y="6939130"/>
              <a:ext cx="470523"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12" name="TextBox 211">
              <a:extLst>
                <a:ext uri="{FF2B5EF4-FFF2-40B4-BE49-F238E27FC236}">
                  <a16:creationId xmlns:a16="http://schemas.microsoft.com/office/drawing/2014/main" id="{3747B954-C46A-8FC5-A92B-B6573043BC12}"/>
                </a:ext>
              </a:extLst>
            </p:cNvPr>
            <p:cNvSpPr txBox="1"/>
            <p:nvPr/>
          </p:nvSpPr>
          <p:spPr>
            <a:xfrm>
              <a:off x="5788651" y="7155938"/>
              <a:ext cx="470523"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150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13" name="TextBox 212">
              <a:extLst>
                <a:ext uri="{FF2B5EF4-FFF2-40B4-BE49-F238E27FC236}">
                  <a16:creationId xmlns:a16="http://schemas.microsoft.com/office/drawing/2014/main" id="{A596E0B8-279E-2233-56AB-A429EA847B23}"/>
                </a:ext>
              </a:extLst>
            </p:cNvPr>
            <p:cNvSpPr txBox="1"/>
            <p:nvPr/>
          </p:nvSpPr>
          <p:spPr>
            <a:xfrm>
              <a:off x="5788651" y="7372746"/>
              <a:ext cx="470523"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14" name="TextBox 213">
              <a:extLst>
                <a:ext uri="{FF2B5EF4-FFF2-40B4-BE49-F238E27FC236}">
                  <a16:creationId xmlns:a16="http://schemas.microsoft.com/office/drawing/2014/main" id="{03451E04-DB9D-587F-216A-95BB9FC07F72}"/>
                </a:ext>
              </a:extLst>
            </p:cNvPr>
            <p:cNvSpPr txBox="1"/>
            <p:nvPr/>
          </p:nvSpPr>
          <p:spPr>
            <a:xfrm>
              <a:off x="5800683" y="7589553"/>
              <a:ext cx="470523"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grpSp>
        <p:nvGrpSpPr>
          <p:cNvPr id="33" name="그룹 32">
            <a:extLst>
              <a:ext uri="{FF2B5EF4-FFF2-40B4-BE49-F238E27FC236}">
                <a16:creationId xmlns:a16="http://schemas.microsoft.com/office/drawing/2014/main" id="{9F67CB99-3D29-48D4-0764-21E402A3470F}"/>
              </a:ext>
            </a:extLst>
          </p:cNvPr>
          <p:cNvGrpSpPr/>
          <p:nvPr/>
        </p:nvGrpSpPr>
        <p:grpSpPr>
          <a:xfrm>
            <a:off x="625075" y="6064229"/>
            <a:ext cx="711317" cy="1715706"/>
            <a:chOff x="625075" y="6331400"/>
            <a:chExt cx="711317" cy="1648996"/>
          </a:xfrm>
        </p:grpSpPr>
        <p:sp>
          <p:nvSpPr>
            <p:cNvPr id="215" name="TextBox 214">
              <a:extLst>
                <a:ext uri="{FF2B5EF4-FFF2-40B4-BE49-F238E27FC236}">
                  <a16:creationId xmlns:a16="http://schemas.microsoft.com/office/drawing/2014/main" id="{1A953F03-DD8A-2220-06EC-83BD5C63192B}"/>
                </a:ext>
              </a:extLst>
            </p:cNvPr>
            <p:cNvSpPr txBox="1"/>
            <p:nvPr/>
          </p:nvSpPr>
          <p:spPr>
            <a:xfrm>
              <a:off x="625075" y="6331400"/>
              <a:ext cx="546242"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2,500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16" name="TextBox 215">
              <a:extLst>
                <a:ext uri="{FF2B5EF4-FFF2-40B4-BE49-F238E27FC236}">
                  <a16:creationId xmlns:a16="http://schemas.microsoft.com/office/drawing/2014/main" id="{B5A5CE80-23BC-66B1-1A1B-18AEB3B1778C}"/>
                </a:ext>
              </a:extLst>
            </p:cNvPr>
            <p:cNvSpPr txBox="1"/>
            <p:nvPr/>
          </p:nvSpPr>
          <p:spPr>
            <a:xfrm>
              <a:off x="625075" y="6623548"/>
              <a:ext cx="546242"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2,000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17" name="TextBox 216">
              <a:extLst>
                <a:ext uri="{FF2B5EF4-FFF2-40B4-BE49-F238E27FC236}">
                  <a16:creationId xmlns:a16="http://schemas.microsoft.com/office/drawing/2014/main" id="{5E55D245-2576-BC8D-CBDC-43DC17279D70}"/>
                </a:ext>
              </a:extLst>
            </p:cNvPr>
            <p:cNvSpPr txBox="1"/>
            <p:nvPr/>
          </p:nvSpPr>
          <p:spPr>
            <a:xfrm>
              <a:off x="625075" y="6915696"/>
              <a:ext cx="546242"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1,500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18" name="TextBox 217">
              <a:extLst>
                <a:ext uri="{FF2B5EF4-FFF2-40B4-BE49-F238E27FC236}">
                  <a16:creationId xmlns:a16="http://schemas.microsoft.com/office/drawing/2014/main" id="{EA5925E5-DC73-290A-6ECC-F1FF773109BE}"/>
                </a:ext>
              </a:extLst>
            </p:cNvPr>
            <p:cNvSpPr txBox="1"/>
            <p:nvPr/>
          </p:nvSpPr>
          <p:spPr>
            <a:xfrm>
              <a:off x="625075" y="7207845"/>
              <a:ext cx="546242"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1,000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19" name="TextBox 218">
              <a:extLst>
                <a:ext uri="{FF2B5EF4-FFF2-40B4-BE49-F238E27FC236}">
                  <a16:creationId xmlns:a16="http://schemas.microsoft.com/office/drawing/2014/main" id="{CC6A8C81-0D9E-8642-AD0C-441E8F92F0CF}"/>
                </a:ext>
              </a:extLst>
            </p:cNvPr>
            <p:cNvSpPr txBox="1"/>
            <p:nvPr/>
          </p:nvSpPr>
          <p:spPr>
            <a:xfrm>
              <a:off x="708906" y="7499993"/>
              <a:ext cx="546242"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20" name="TextBox 219">
              <a:extLst>
                <a:ext uri="{FF2B5EF4-FFF2-40B4-BE49-F238E27FC236}">
                  <a16:creationId xmlns:a16="http://schemas.microsoft.com/office/drawing/2014/main" id="{526B24B1-D688-48FA-32B1-BBC996F96E3F}"/>
                </a:ext>
              </a:extLst>
            </p:cNvPr>
            <p:cNvSpPr txBox="1"/>
            <p:nvPr/>
          </p:nvSpPr>
          <p:spPr>
            <a:xfrm>
              <a:off x="790150" y="7792143"/>
              <a:ext cx="546242" cy="188253"/>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sp>
        <p:nvSpPr>
          <p:cNvPr id="223" name="object 34">
            <a:extLst>
              <a:ext uri="{FF2B5EF4-FFF2-40B4-BE49-F238E27FC236}">
                <a16:creationId xmlns:a16="http://schemas.microsoft.com/office/drawing/2014/main" id="{C77E4B43-6CF4-1DA5-4989-EDA8745C4A1C}"/>
              </a:ext>
            </a:extLst>
          </p:cNvPr>
          <p:cNvSpPr txBox="1"/>
          <p:nvPr/>
        </p:nvSpPr>
        <p:spPr>
          <a:xfrm>
            <a:off x="1125455" y="7703339"/>
            <a:ext cx="671624"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r>
              <a:rPr lang="en-US" b="1" dirty="0"/>
              <a:t>  </a:t>
            </a:r>
            <a:r>
              <a:rPr b="1" dirty="0"/>
              <a:t>Q1</a:t>
            </a:r>
            <a:r>
              <a:rPr lang="en-US" b="1" dirty="0"/>
              <a:t> </a:t>
            </a:r>
            <a:r>
              <a:rPr lang="en-US" altLang="ko-KR" b="1" dirty="0"/>
              <a:t>2021</a:t>
            </a:r>
            <a:endParaRPr b="1" dirty="0"/>
          </a:p>
        </p:txBody>
      </p:sp>
      <p:cxnSp>
        <p:nvCxnSpPr>
          <p:cNvPr id="35" name="직선 연결선 34">
            <a:extLst>
              <a:ext uri="{FF2B5EF4-FFF2-40B4-BE49-F238E27FC236}">
                <a16:creationId xmlns:a16="http://schemas.microsoft.com/office/drawing/2014/main" id="{291F7CFA-B4F7-8849-627B-244485C5F7D4}"/>
              </a:ext>
            </a:extLst>
          </p:cNvPr>
          <p:cNvCxnSpPr>
            <a:cxnSpLocks/>
          </p:cNvCxnSpPr>
          <p:nvPr/>
        </p:nvCxnSpPr>
        <p:spPr>
          <a:xfrm>
            <a:off x="1132764" y="7676887"/>
            <a:ext cx="471736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object 34">
            <a:extLst>
              <a:ext uri="{FF2B5EF4-FFF2-40B4-BE49-F238E27FC236}">
                <a16:creationId xmlns:a16="http://schemas.microsoft.com/office/drawing/2014/main" id="{0EAB0B0E-732F-5D45-A557-03AEDB3939D8}"/>
              </a:ext>
            </a:extLst>
          </p:cNvPr>
          <p:cNvSpPr txBox="1"/>
          <p:nvPr/>
        </p:nvSpPr>
        <p:spPr>
          <a:xfrm>
            <a:off x="3044083" y="10491578"/>
            <a:ext cx="703073"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r>
              <a:rPr lang="en-US" b="1" dirty="0"/>
              <a:t>  </a:t>
            </a:r>
            <a:r>
              <a:rPr b="1" dirty="0"/>
              <a:t>Q1</a:t>
            </a:r>
            <a:r>
              <a:rPr lang="en-US" b="1" dirty="0"/>
              <a:t> 20</a:t>
            </a:r>
            <a:r>
              <a:rPr lang="en-US" altLang="ko-KR" b="1" dirty="0"/>
              <a:t>22</a:t>
            </a:r>
            <a:endParaRPr b="1" dirty="0"/>
          </a:p>
        </p:txBody>
      </p:sp>
      <p:sp>
        <p:nvSpPr>
          <p:cNvPr id="45" name="object 89">
            <a:extLst>
              <a:ext uri="{FF2B5EF4-FFF2-40B4-BE49-F238E27FC236}">
                <a16:creationId xmlns:a16="http://schemas.microsoft.com/office/drawing/2014/main" id="{442E79A3-5D22-A8BB-4B9D-4787D3AB292A}"/>
              </a:ext>
            </a:extLst>
          </p:cNvPr>
          <p:cNvSpPr txBox="1"/>
          <p:nvPr/>
        </p:nvSpPr>
        <p:spPr>
          <a:xfrm>
            <a:off x="4918952" y="10340989"/>
            <a:ext cx="1094331" cy="306494"/>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endParaRPr b="1" dirty="0"/>
          </a:p>
          <a:p>
            <a:r>
              <a:rPr b="1" dirty="0"/>
              <a:t>Q1</a:t>
            </a:r>
            <a:r>
              <a:rPr lang="en-US" b="1" dirty="0"/>
              <a:t> 20</a:t>
            </a:r>
            <a:r>
              <a:rPr lang="en-US" altLang="ko-KR" b="1" dirty="0"/>
              <a:t>2</a:t>
            </a:r>
            <a:r>
              <a:rPr b="1" dirty="0"/>
              <a:t>3 </a:t>
            </a:r>
            <a:r>
              <a:rPr lang="en-US" b="1" dirty="0"/>
              <a:t>   </a:t>
            </a:r>
            <a:r>
              <a:rPr b="1" dirty="0"/>
              <a:t>Q2</a:t>
            </a:r>
            <a:r>
              <a:rPr lang="en-US" b="1" dirty="0"/>
              <a:t> 20</a:t>
            </a:r>
            <a:r>
              <a:rPr lang="en-US" altLang="ko-KR" b="1" dirty="0"/>
              <a:t>2</a:t>
            </a:r>
            <a:r>
              <a:rPr b="1" dirty="0"/>
              <a:t>3</a:t>
            </a:r>
          </a:p>
        </p:txBody>
      </p:sp>
      <p:sp>
        <p:nvSpPr>
          <p:cNvPr id="46" name="object 34">
            <a:extLst>
              <a:ext uri="{FF2B5EF4-FFF2-40B4-BE49-F238E27FC236}">
                <a16:creationId xmlns:a16="http://schemas.microsoft.com/office/drawing/2014/main" id="{2760AF67-9939-0017-9DFA-EBCF1994BDE1}"/>
              </a:ext>
            </a:extLst>
          </p:cNvPr>
          <p:cNvSpPr txBox="1"/>
          <p:nvPr/>
        </p:nvSpPr>
        <p:spPr>
          <a:xfrm>
            <a:off x="1136070" y="10491611"/>
            <a:ext cx="671624"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r>
              <a:rPr lang="en-US" b="1" dirty="0"/>
              <a:t>  </a:t>
            </a:r>
            <a:r>
              <a:rPr b="1" dirty="0"/>
              <a:t>Q1</a:t>
            </a:r>
            <a:r>
              <a:rPr lang="en-US" b="1" dirty="0"/>
              <a:t> </a:t>
            </a:r>
            <a:r>
              <a:rPr lang="en-US" altLang="ko-KR" b="1" dirty="0"/>
              <a:t>2021</a:t>
            </a:r>
            <a:endParaRPr b="1" dirty="0"/>
          </a:p>
        </p:txBody>
      </p:sp>
      <p:cxnSp>
        <p:nvCxnSpPr>
          <p:cNvPr id="47" name="직선 연결선 46">
            <a:extLst>
              <a:ext uri="{FF2B5EF4-FFF2-40B4-BE49-F238E27FC236}">
                <a16:creationId xmlns:a16="http://schemas.microsoft.com/office/drawing/2014/main" id="{7BE2F501-4C9A-544A-4662-49FDE218B007}"/>
              </a:ext>
            </a:extLst>
          </p:cNvPr>
          <p:cNvCxnSpPr>
            <a:cxnSpLocks/>
          </p:cNvCxnSpPr>
          <p:nvPr/>
        </p:nvCxnSpPr>
        <p:spPr>
          <a:xfrm>
            <a:off x="1139588" y="10465159"/>
            <a:ext cx="470863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 name="그룹 50">
            <a:extLst>
              <a:ext uri="{FF2B5EF4-FFF2-40B4-BE49-F238E27FC236}">
                <a16:creationId xmlns:a16="http://schemas.microsoft.com/office/drawing/2014/main" id="{A27A9C6B-74AE-0F77-B22D-7494019083A4}"/>
              </a:ext>
            </a:extLst>
          </p:cNvPr>
          <p:cNvGrpSpPr/>
          <p:nvPr/>
        </p:nvGrpSpPr>
        <p:grpSpPr>
          <a:xfrm>
            <a:off x="1669814" y="10727057"/>
            <a:ext cx="3577070" cy="319758"/>
            <a:chOff x="1669814" y="8133806"/>
            <a:chExt cx="3577070" cy="319758"/>
          </a:xfrm>
        </p:grpSpPr>
        <p:sp>
          <p:nvSpPr>
            <p:cNvPr id="52" name="직사각형 51">
              <a:extLst>
                <a:ext uri="{FF2B5EF4-FFF2-40B4-BE49-F238E27FC236}">
                  <a16:creationId xmlns:a16="http://schemas.microsoft.com/office/drawing/2014/main" id="{32053569-E555-1CE9-02EF-A2D857452A8A}"/>
                </a:ext>
              </a:extLst>
            </p:cNvPr>
            <p:cNvSpPr/>
            <p:nvPr/>
          </p:nvSpPr>
          <p:spPr>
            <a:xfrm>
              <a:off x="1669814" y="8133806"/>
              <a:ext cx="3537912" cy="3197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3" name="object 22">
              <a:extLst>
                <a:ext uri="{FF2B5EF4-FFF2-40B4-BE49-F238E27FC236}">
                  <a16:creationId xmlns:a16="http://schemas.microsoft.com/office/drawing/2014/main" id="{79B3E9C2-27C5-D017-E738-6E72101F57DC}"/>
                </a:ext>
              </a:extLst>
            </p:cNvPr>
            <p:cNvSpPr txBox="1"/>
            <p:nvPr/>
          </p:nvSpPr>
          <p:spPr>
            <a:xfrm>
              <a:off x="2039674" y="8140042"/>
              <a:ext cx="822378" cy="293670"/>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전략적 투자</a:t>
              </a:r>
              <a:r>
                <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br>
                <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b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거래 건수</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54" name="object 23">
              <a:extLst>
                <a:ext uri="{FF2B5EF4-FFF2-40B4-BE49-F238E27FC236}">
                  <a16:creationId xmlns:a16="http://schemas.microsoft.com/office/drawing/2014/main" id="{7071880D-C18C-4B1E-6E3F-B246DC82D9A3}"/>
                </a:ext>
              </a:extLst>
            </p:cNvPr>
            <p:cNvSpPr/>
            <p:nvPr/>
          </p:nvSpPr>
          <p:spPr>
            <a:xfrm>
              <a:off x="1870283" y="8249932"/>
              <a:ext cx="103227" cy="99723"/>
            </a:xfrm>
            <a:custGeom>
              <a:avLst/>
              <a:gdLst/>
              <a:ahLst/>
              <a:cxnLst/>
              <a:rect l="l" t="t" r="r" b="b"/>
              <a:pathLst>
                <a:path w="64134" h="64134">
                  <a:moveTo>
                    <a:pt x="0" y="0"/>
                  </a:moveTo>
                  <a:lnTo>
                    <a:pt x="63982" y="0"/>
                  </a:lnTo>
                  <a:lnTo>
                    <a:pt x="63982" y="63931"/>
                  </a:lnTo>
                  <a:lnTo>
                    <a:pt x="0" y="63931"/>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5" name="object 24">
              <a:extLst>
                <a:ext uri="{FF2B5EF4-FFF2-40B4-BE49-F238E27FC236}">
                  <a16:creationId xmlns:a16="http://schemas.microsoft.com/office/drawing/2014/main" id="{374E2512-91FF-D5C5-8FD9-CF997DB90DBB}"/>
                </a:ext>
              </a:extLst>
            </p:cNvPr>
            <p:cNvSpPr txBox="1"/>
            <p:nvPr/>
          </p:nvSpPr>
          <p:spPr>
            <a:xfrm>
              <a:off x="2878615" y="8140042"/>
              <a:ext cx="560081" cy="293670"/>
            </a:xfrm>
            <a:prstGeom prst="rect">
              <a:avLst/>
            </a:prstGeom>
          </p:spPr>
          <p:txBody>
            <a:bodyPr vert="horz" wrap="square" lIns="0" tIns="16510" rIns="0" bIns="0" rtlCol="0">
              <a:spAutoFit/>
            </a:bodyPr>
            <a:lstStyle/>
            <a:p>
              <a:pPr marL="12700">
                <a:lnSpc>
                  <a:spcPct val="100000"/>
                </a:lnSpc>
                <a:spcBef>
                  <a:spcPts val="130"/>
                </a:spcBef>
              </a:pPr>
              <a:r>
                <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PE </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투자</a:t>
              </a:r>
              <a:b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b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거래 건수</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56" name="object 25">
              <a:extLst>
                <a:ext uri="{FF2B5EF4-FFF2-40B4-BE49-F238E27FC236}">
                  <a16:creationId xmlns:a16="http://schemas.microsoft.com/office/drawing/2014/main" id="{AAC6C5FF-AB17-A84E-7D55-5A57D536CD0B}"/>
                </a:ext>
              </a:extLst>
            </p:cNvPr>
            <p:cNvSpPr/>
            <p:nvPr/>
          </p:nvSpPr>
          <p:spPr>
            <a:xfrm>
              <a:off x="2710886" y="8249932"/>
              <a:ext cx="103227" cy="99723"/>
            </a:xfrm>
            <a:custGeom>
              <a:avLst/>
              <a:gdLst/>
              <a:ahLst/>
              <a:cxnLst/>
              <a:rect l="l" t="t" r="r" b="b"/>
              <a:pathLst>
                <a:path w="64134" h="64134">
                  <a:moveTo>
                    <a:pt x="0" y="0"/>
                  </a:moveTo>
                  <a:lnTo>
                    <a:pt x="63969" y="0"/>
                  </a:lnTo>
                  <a:lnTo>
                    <a:pt x="63969" y="63931"/>
                  </a:lnTo>
                  <a:lnTo>
                    <a:pt x="0" y="63931"/>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7" name="object 26">
              <a:extLst>
                <a:ext uri="{FF2B5EF4-FFF2-40B4-BE49-F238E27FC236}">
                  <a16:creationId xmlns:a16="http://schemas.microsoft.com/office/drawing/2014/main" id="{EDA40D6D-B364-1706-6798-AA2A7AC8DC41}"/>
                </a:ext>
              </a:extLst>
            </p:cNvPr>
            <p:cNvSpPr txBox="1"/>
            <p:nvPr/>
          </p:nvSpPr>
          <p:spPr>
            <a:xfrm>
              <a:off x="3727143" y="8140042"/>
              <a:ext cx="560081" cy="293670"/>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전략적 투자</a:t>
              </a:r>
              <a:r>
                <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br>
                <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b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거래 금액</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우</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59" name="object 28">
              <a:extLst>
                <a:ext uri="{FF2B5EF4-FFF2-40B4-BE49-F238E27FC236}">
                  <a16:creationId xmlns:a16="http://schemas.microsoft.com/office/drawing/2014/main" id="{186DF585-CEBF-D5EC-7763-2B6C45ED8F40}"/>
                </a:ext>
              </a:extLst>
            </p:cNvPr>
            <p:cNvSpPr txBox="1"/>
            <p:nvPr/>
          </p:nvSpPr>
          <p:spPr>
            <a:xfrm>
              <a:off x="4574595" y="8140042"/>
              <a:ext cx="672289" cy="293670"/>
            </a:xfrm>
            <a:prstGeom prst="rect">
              <a:avLst/>
            </a:prstGeom>
          </p:spPr>
          <p:txBody>
            <a:bodyPr vert="horz" wrap="square" lIns="0" tIns="16510" rIns="0" bIns="0" rtlCol="0">
              <a:spAutoFit/>
            </a:bodyPr>
            <a:lstStyle/>
            <a:p>
              <a:pPr marL="12700">
                <a:lnSpc>
                  <a:spcPct val="100000"/>
                </a:lnSpc>
                <a:spcBef>
                  <a:spcPts val="130"/>
                </a:spcBef>
              </a:pP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PE </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투자</a:t>
              </a:r>
              <a:b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b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거래 금액</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우</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p>
          </p:txBody>
        </p:sp>
        <p:sp>
          <p:nvSpPr>
            <p:cNvPr id="60" name="object 29">
              <a:extLst>
                <a:ext uri="{FF2B5EF4-FFF2-40B4-BE49-F238E27FC236}">
                  <a16:creationId xmlns:a16="http://schemas.microsoft.com/office/drawing/2014/main" id="{CA514044-3754-3F73-70F1-19BDD57F5669}"/>
                </a:ext>
              </a:extLst>
            </p:cNvPr>
            <p:cNvSpPr/>
            <p:nvPr/>
          </p:nvSpPr>
          <p:spPr>
            <a:xfrm>
              <a:off x="4352996" y="8300701"/>
              <a:ext cx="147175" cy="0"/>
            </a:xfrm>
            <a:custGeom>
              <a:avLst/>
              <a:gdLst/>
              <a:ahLst/>
              <a:cxnLst/>
              <a:rect l="l" t="t" r="r" b="b"/>
              <a:pathLst>
                <a:path w="91439">
                  <a:moveTo>
                    <a:pt x="0" y="0"/>
                  </a:moveTo>
                  <a:lnTo>
                    <a:pt x="91389" y="0"/>
                  </a:lnTo>
                </a:path>
              </a:pathLst>
            </a:custGeom>
            <a:ln w="19050">
              <a:solidFill>
                <a:srgbClr val="D89CD2"/>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1" name="object 29">
              <a:extLst>
                <a:ext uri="{FF2B5EF4-FFF2-40B4-BE49-F238E27FC236}">
                  <a16:creationId xmlns:a16="http://schemas.microsoft.com/office/drawing/2014/main" id="{B386A554-F84E-5053-C2D2-E6390BC8BBF0}"/>
                </a:ext>
              </a:extLst>
            </p:cNvPr>
            <p:cNvSpPr/>
            <p:nvPr/>
          </p:nvSpPr>
          <p:spPr>
            <a:xfrm>
              <a:off x="3510986" y="8300701"/>
              <a:ext cx="147175" cy="0"/>
            </a:xfrm>
            <a:custGeom>
              <a:avLst/>
              <a:gdLst/>
              <a:ahLst/>
              <a:cxnLst/>
              <a:rect l="l" t="t" r="r" b="b"/>
              <a:pathLst>
                <a:path w="91439">
                  <a:moveTo>
                    <a:pt x="0" y="0"/>
                  </a:moveTo>
                  <a:lnTo>
                    <a:pt x="91389" y="0"/>
                  </a:lnTo>
                </a:path>
              </a:pathLst>
            </a:custGeom>
            <a:ln w="1905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sp>
        <p:nvSpPr>
          <p:cNvPr id="250" name="object 92">
            <a:extLst>
              <a:ext uri="{FF2B5EF4-FFF2-40B4-BE49-F238E27FC236}">
                <a16:creationId xmlns:a16="http://schemas.microsoft.com/office/drawing/2014/main" id="{51D71D02-1150-CB85-05AF-7875A66DA93D}"/>
              </a:ext>
            </a:extLst>
          </p:cNvPr>
          <p:cNvSpPr txBox="1"/>
          <p:nvPr/>
        </p:nvSpPr>
        <p:spPr>
          <a:xfrm>
            <a:off x="4628011" y="10809228"/>
            <a:ext cx="1490974" cy="155171"/>
          </a:xfrm>
          <a:prstGeom prst="rect">
            <a:avLst/>
          </a:prstGeom>
        </p:spPr>
        <p:txBody>
          <a:bodyPr vert="horz" wrap="square" lIns="0" tIns="16510" rIns="0" bIns="0" rtlCol="0">
            <a:spAutoFit/>
          </a:bodyPr>
          <a:lstStyle/>
          <a:p>
            <a:pPr marL="12700" algn="r">
              <a:lnSpc>
                <a:spcPct val="100000"/>
              </a:lnSpc>
              <a:spcBef>
                <a:spcPts val="130"/>
              </a:spcBef>
            </a:pP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SPAC</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합병 포함</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nvGrpSpPr>
          <p:cNvPr id="71" name="그룹 70">
            <a:extLst>
              <a:ext uri="{FF2B5EF4-FFF2-40B4-BE49-F238E27FC236}">
                <a16:creationId xmlns:a16="http://schemas.microsoft.com/office/drawing/2014/main" id="{F0016518-1B6B-C9B0-E909-BBF45F0DC383}"/>
              </a:ext>
            </a:extLst>
          </p:cNvPr>
          <p:cNvGrpSpPr/>
          <p:nvPr/>
        </p:nvGrpSpPr>
        <p:grpSpPr>
          <a:xfrm>
            <a:off x="639445" y="4199344"/>
            <a:ext cx="2909245" cy="307777"/>
            <a:chOff x="639445" y="4199344"/>
            <a:chExt cx="2909245" cy="307777"/>
          </a:xfrm>
        </p:grpSpPr>
        <p:sp>
          <p:nvSpPr>
            <p:cNvPr id="77" name="TextBox 76">
              <a:extLst>
                <a:ext uri="{FF2B5EF4-FFF2-40B4-BE49-F238E27FC236}">
                  <a16:creationId xmlns:a16="http://schemas.microsoft.com/office/drawing/2014/main" id="{B7129A4D-D503-B919-D5E1-001BAE401F74}"/>
                </a:ext>
              </a:extLst>
            </p:cNvPr>
            <p:cNvSpPr txBox="1"/>
            <p:nvPr/>
          </p:nvSpPr>
          <p:spPr>
            <a:xfrm>
              <a:off x="639445" y="4199344"/>
              <a:ext cx="2909245" cy="307777"/>
            </a:xfrm>
            <a:prstGeom prst="rect">
              <a:avLst/>
            </a:prstGeom>
            <a:noFill/>
          </p:spPr>
          <p:txBody>
            <a:bodyPr wrap="square" rtlCol="0">
              <a:spAutoFit/>
            </a:bodyPr>
            <a:lstStyle/>
            <a:p>
              <a:r>
                <a:rPr lang="en-US" altLang="ko-KR"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2023</a:t>
              </a: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년 </a:t>
              </a:r>
              <a:r>
                <a:rPr lang="en-US" altLang="ko-KR"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2</a:t>
              </a: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분기 하이라이트</a:t>
              </a:r>
            </a:p>
          </p:txBody>
        </p:sp>
        <p:cxnSp>
          <p:nvCxnSpPr>
            <p:cNvPr id="68" name="직선 연결선 67">
              <a:extLst>
                <a:ext uri="{FF2B5EF4-FFF2-40B4-BE49-F238E27FC236}">
                  <a16:creationId xmlns:a16="http://schemas.microsoft.com/office/drawing/2014/main" id="{23FDBBB4-9CA2-855B-7754-3CCFA84BD823}"/>
                </a:ext>
              </a:extLst>
            </p:cNvPr>
            <p:cNvCxnSpPr/>
            <p:nvPr/>
          </p:nvCxnSpPr>
          <p:spPr>
            <a:xfrm>
              <a:off x="728664" y="4199344"/>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cxnSp>
        <p:nvCxnSpPr>
          <p:cNvPr id="69" name="직선 연결선 68">
            <a:extLst>
              <a:ext uri="{FF2B5EF4-FFF2-40B4-BE49-F238E27FC236}">
                <a16:creationId xmlns:a16="http://schemas.microsoft.com/office/drawing/2014/main" id="{FC05AA25-DAF7-91FE-4AF6-A67F744FEBA0}"/>
              </a:ext>
            </a:extLst>
          </p:cNvPr>
          <p:cNvCxnSpPr/>
          <p:nvPr/>
        </p:nvCxnSpPr>
        <p:spPr>
          <a:xfrm>
            <a:off x="728664" y="5523177"/>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BDF9E513-86D6-7A93-7126-936C85D9AFB2}"/>
              </a:ext>
            </a:extLst>
          </p:cNvPr>
          <p:cNvCxnSpPr/>
          <p:nvPr/>
        </p:nvCxnSpPr>
        <p:spPr>
          <a:xfrm>
            <a:off x="728664" y="8323453"/>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8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직사각형 47">
            <a:extLst>
              <a:ext uri="{FF2B5EF4-FFF2-40B4-BE49-F238E27FC236}">
                <a16:creationId xmlns:a16="http://schemas.microsoft.com/office/drawing/2014/main" id="{BF22F7EA-DC1C-08A5-DD19-A8A8C81E13B0}"/>
              </a:ext>
            </a:extLst>
          </p:cNvPr>
          <p:cNvSpPr/>
          <p:nvPr/>
        </p:nvSpPr>
        <p:spPr>
          <a:xfrm>
            <a:off x="742714" y="6063502"/>
            <a:ext cx="1560935" cy="4781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3" name="TextBox 222">
            <a:extLst>
              <a:ext uri="{FF2B5EF4-FFF2-40B4-BE49-F238E27FC236}">
                <a16:creationId xmlns:a16="http://schemas.microsoft.com/office/drawing/2014/main" id="{F7101B24-12D8-191C-47E2-A0E694071AA0}"/>
              </a:ext>
            </a:extLst>
          </p:cNvPr>
          <p:cNvSpPr txBox="1"/>
          <p:nvPr/>
        </p:nvSpPr>
        <p:spPr>
          <a:xfrm>
            <a:off x="1683752" y="6290177"/>
            <a:ext cx="652154" cy="215444"/>
          </a:xfrm>
          <a:prstGeom prst="rect">
            <a:avLst/>
          </a:prstGeom>
          <a:noFill/>
        </p:spPr>
        <p:txBody>
          <a:bodyPr wrap="square">
            <a:spAutoFit/>
          </a:bodyPr>
          <a:lstStyle/>
          <a:p>
            <a:pPr marL="12700">
              <a:lnSpc>
                <a:spcPct val="100000"/>
              </a:lnSpc>
              <a:spcBef>
                <a:spcPts val="565"/>
              </a:spcBef>
            </a:pP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통신 분야</a:t>
            </a:r>
            <a:endPar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22" name="object 232">
            <a:extLst>
              <a:ext uri="{FF2B5EF4-FFF2-40B4-BE49-F238E27FC236}">
                <a16:creationId xmlns:a16="http://schemas.microsoft.com/office/drawing/2014/main" id="{40C271AF-C2EA-E848-5E47-8148EC348251}"/>
              </a:ext>
            </a:extLst>
          </p:cNvPr>
          <p:cNvSpPr txBox="1"/>
          <p:nvPr/>
        </p:nvSpPr>
        <p:spPr>
          <a:xfrm>
            <a:off x="1005322" y="6105363"/>
            <a:ext cx="553379" cy="139782"/>
          </a:xfrm>
          <a:prstGeom prst="rect">
            <a:avLst/>
          </a:prstGeom>
        </p:spPr>
        <p:txBody>
          <a:bodyPr vert="horz" wrap="square" lIns="0" tIns="16510" rIns="0" bIns="0" rtlCol="0">
            <a:spAutoFit/>
          </a:bodyPr>
          <a:lstStyle/>
          <a:p>
            <a:pPr marL="12700">
              <a:lnSpc>
                <a:spcPct val="100000"/>
              </a:lnSpc>
              <a:spcBef>
                <a:spcPts val="130"/>
              </a:spcBef>
            </a:pP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기술 분야</a:t>
            </a:r>
            <a:endParaRPr 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9" name="object 169">
            <a:extLst>
              <a:ext uri="{FF2B5EF4-FFF2-40B4-BE49-F238E27FC236}">
                <a16:creationId xmlns:a16="http://schemas.microsoft.com/office/drawing/2014/main" id="{0A9D05D0-E064-AFEC-F80E-C179AB429C24}"/>
              </a:ext>
            </a:extLst>
          </p:cNvPr>
          <p:cNvSpPr/>
          <p:nvPr/>
        </p:nvSpPr>
        <p:spPr>
          <a:xfrm>
            <a:off x="875523" y="6138739"/>
            <a:ext cx="98776" cy="97170"/>
          </a:xfrm>
          <a:custGeom>
            <a:avLst/>
            <a:gdLst/>
            <a:ahLst/>
            <a:cxnLst/>
            <a:rect l="l" t="t" r="r" b="b"/>
            <a:pathLst>
              <a:path w="62865" h="64134">
                <a:moveTo>
                  <a:pt x="0" y="0"/>
                </a:moveTo>
                <a:lnTo>
                  <a:pt x="62458" y="0"/>
                </a:lnTo>
                <a:lnTo>
                  <a:pt x="62458" y="63944"/>
                </a:lnTo>
                <a:lnTo>
                  <a:pt x="0" y="63944"/>
                </a:lnTo>
                <a:lnTo>
                  <a:pt x="0" y="0"/>
                </a:lnTo>
                <a:close/>
              </a:path>
            </a:pathLst>
          </a:custGeom>
          <a:solidFill>
            <a:srgbClr val="24388B"/>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0" name="object 170">
            <a:extLst>
              <a:ext uri="{FF2B5EF4-FFF2-40B4-BE49-F238E27FC236}">
                <a16:creationId xmlns:a16="http://schemas.microsoft.com/office/drawing/2014/main" id="{DB247920-24AD-DCDF-2E26-97874C5399D8}"/>
              </a:ext>
            </a:extLst>
          </p:cNvPr>
          <p:cNvSpPr/>
          <p:nvPr/>
        </p:nvSpPr>
        <p:spPr>
          <a:xfrm>
            <a:off x="1649072" y="6134838"/>
            <a:ext cx="100772" cy="97170"/>
          </a:xfrm>
          <a:custGeom>
            <a:avLst/>
            <a:gdLst/>
            <a:ahLst/>
            <a:cxnLst/>
            <a:rect l="l" t="t" r="r" b="b"/>
            <a:pathLst>
              <a:path w="64134" h="64134">
                <a:moveTo>
                  <a:pt x="0" y="0"/>
                </a:moveTo>
                <a:lnTo>
                  <a:pt x="63969" y="0"/>
                </a:lnTo>
                <a:lnTo>
                  <a:pt x="63969" y="63944"/>
                </a:lnTo>
                <a:lnTo>
                  <a:pt x="0" y="63944"/>
                </a:lnTo>
                <a:lnTo>
                  <a:pt x="0" y="0"/>
                </a:lnTo>
                <a:close/>
              </a:path>
            </a:pathLst>
          </a:custGeom>
          <a:solidFill>
            <a:srgbClr val="6FB6F4"/>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2" name="object 174">
            <a:extLst>
              <a:ext uri="{FF2B5EF4-FFF2-40B4-BE49-F238E27FC236}">
                <a16:creationId xmlns:a16="http://schemas.microsoft.com/office/drawing/2014/main" id="{93FDEC5D-00A5-E10F-9FA3-E290673188D4}"/>
              </a:ext>
            </a:extLst>
          </p:cNvPr>
          <p:cNvSpPr/>
          <p:nvPr/>
        </p:nvSpPr>
        <p:spPr>
          <a:xfrm>
            <a:off x="1647867" y="6348083"/>
            <a:ext cx="100772" cy="97170"/>
          </a:xfrm>
          <a:custGeom>
            <a:avLst/>
            <a:gdLst/>
            <a:ahLst/>
            <a:cxnLst/>
            <a:rect l="l" t="t" r="r" b="b"/>
            <a:pathLst>
              <a:path w="64134" h="64134">
                <a:moveTo>
                  <a:pt x="0" y="0"/>
                </a:moveTo>
                <a:lnTo>
                  <a:pt x="63982" y="0"/>
                </a:lnTo>
                <a:lnTo>
                  <a:pt x="63982" y="63944"/>
                </a:lnTo>
                <a:lnTo>
                  <a:pt x="0" y="63944"/>
                </a:lnTo>
                <a:lnTo>
                  <a:pt x="0" y="0"/>
                </a:lnTo>
                <a:close/>
              </a:path>
            </a:pathLst>
          </a:custGeom>
          <a:solidFill>
            <a:srgbClr val="3B4FDE"/>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225" name="TextBox 224">
            <a:extLst>
              <a:ext uri="{FF2B5EF4-FFF2-40B4-BE49-F238E27FC236}">
                <a16:creationId xmlns:a16="http://schemas.microsoft.com/office/drawing/2014/main" id="{319852D1-4C49-D7E6-A353-F57F739AD2EB}"/>
              </a:ext>
            </a:extLst>
          </p:cNvPr>
          <p:cNvSpPr txBox="1"/>
          <p:nvPr/>
        </p:nvSpPr>
        <p:spPr>
          <a:xfrm>
            <a:off x="1688724" y="6076420"/>
            <a:ext cx="705296" cy="215444"/>
          </a:xfrm>
          <a:prstGeom prst="rect">
            <a:avLst/>
          </a:prstGeom>
          <a:noFill/>
        </p:spPr>
        <p:txBody>
          <a:bodyPr wrap="square">
            <a:spAutoFit/>
          </a:bodyPr>
          <a:lstStyle/>
          <a:p>
            <a:pPr marL="12700">
              <a:lnSpc>
                <a:spcPct val="100000"/>
              </a:lnSpc>
              <a:spcBef>
                <a:spcPts val="550"/>
              </a:spcBef>
            </a:pP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미디어 분야</a:t>
            </a:r>
            <a:endPar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10" name="직사각형 9">
            <a:extLst>
              <a:ext uri="{FF2B5EF4-FFF2-40B4-BE49-F238E27FC236}">
                <a16:creationId xmlns:a16="http://schemas.microsoft.com/office/drawing/2014/main" id="{780E1637-C2EF-1860-CA28-F20243327C3E}"/>
              </a:ext>
            </a:extLst>
          </p:cNvPr>
          <p:cNvSpPr/>
          <p:nvPr/>
        </p:nvSpPr>
        <p:spPr>
          <a:xfrm>
            <a:off x="0" y="3025538"/>
            <a:ext cx="6858000" cy="12256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71" name="그림 170">
            <a:extLst>
              <a:ext uri="{FF2B5EF4-FFF2-40B4-BE49-F238E27FC236}">
                <a16:creationId xmlns:a16="http://schemas.microsoft.com/office/drawing/2014/main" id="{26E7622D-442A-8D18-D35A-26E1425EF550}"/>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736180"/>
            <a:ext cx="621688" cy="1020340"/>
          </a:xfrm>
          <a:prstGeom prst="rect">
            <a:avLst/>
          </a:prstGeom>
        </p:spPr>
      </p:pic>
      <p:sp>
        <p:nvSpPr>
          <p:cNvPr id="5" name="TextBox 4">
            <a:extLst>
              <a:ext uri="{FF2B5EF4-FFF2-40B4-BE49-F238E27FC236}">
                <a16:creationId xmlns:a16="http://schemas.microsoft.com/office/drawing/2014/main" id="{62C5330B-0CAE-CFC3-1F25-43B9CFA6480B}"/>
              </a:ext>
            </a:extLst>
          </p:cNvPr>
          <p:cNvSpPr txBox="1"/>
          <p:nvPr/>
        </p:nvSpPr>
        <p:spPr>
          <a:xfrm>
            <a:off x="1335644" y="1002630"/>
            <a:ext cx="4211410"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미국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TMT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산업의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중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60%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이상은 기술 분야의 기업을 대상</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7" name="TextBox 16">
            <a:extLst>
              <a:ext uri="{FF2B5EF4-FFF2-40B4-BE49-F238E27FC236}">
                <a16:creationId xmlns:a16="http://schemas.microsoft.com/office/drawing/2014/main" id="{AEC4118C-7A8B-080B-045C-E75D07EC18A9}"/>
              </a:ext>
            </a:extLst>
          </p:cNvPr>
          <p:cNvSpPr txBox="1"/>
          <p:nvPr/>
        </p:nvSpPr>
        <p:spPr>
          <a:xfrm>
            <a:off x="918602" y="3117460"/>
            <a:ext cx="2204294" cy="584775"/>
          </a:xfrm>
          <a:prstGeom prst="rect">
            <a:avLst/>
          </a:prstGeom>
          <a:noFill/>
        </p:spPr>
        <p:txBody>
          <a:bodyPr wrap="square">
            <a:spAutoFit/>
          </a:bodyPr>
          <a:lstStyle/>
          <a:p>
            <a:pPr defTabSz="914400">
              <a:defRPr/>
            </a:pP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2</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분기 주요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TMT M&amp;A</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의 세부 트렌드는</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076350" y="3132127"/>
            <a:ext cx="3201620" cy="1015663"/>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a:spcBef>
                <a:spcPts val="600"/>
              </a:spcBef>
            </a:pPr>
            <a:r>
              <a:rPr lang="en-US" altLang="ko-KR" spc="-50" dirty="0">
                <a:solidFill>
                  <a:schemeClr val="tx1">
                    <a:lumMod val="75000"/>
                    <a:lumOff val="25000"/>
                  </a:schemeClr>
                </a:solidFill>
              </a:rPr>
              <a:t>2023</a:t>
            </a:r>
            <a:r>
              <a:rPr lang="ko-KR" altLang="en-US" spc="-50" dirty="0">
                <a:solidFill>
                  <a:schemeClr val="tx1">
                    <a:lumMod val="75000"/>
                    <a:lumOff val="25000"/>
                  </a:schemeClr>
                </a:solidFill>
              </a:rPr>
              <a:t>년 </a:t>
            </a:r>
            <a:r>
              <a:rPr lang="en-US" altLang="ko-KR" spc="-50" dirty="0">
                <a:solidFill>
                  <a:schemeClr val="tx1">
                    <a:lumMod val="75000"/>
                    <a:lumOff val="25000"/>
                  </a:schemeClr>
                </a:solidFill>
              </a:rPr>
              <a:t>2</a:t>
            </a:r>
            <a:r>
              <a:rPr lang="ko-KR" altLang="en-US" spc="-50" dirty="0">
                <a:solidFill>
                  <a:schemeClr val="tx1">
                    <a:lumMod val="75000"/>
                    <a:lumOff val="25000"/>
                  </a:schemeClr>
                </a:solidFill>
              </a:rPr>
              <a:t>분기 미국 </a:t>
            </a:r>
            <a:r>
              <a:rPr lang="en-US" altLang="ko-KR" spc="-50" dirty="0">
                <a:solidFill>
                  <a:schemeClr val="tx1">
                    <a:lumMod val="75000"/>
                    <a:lumOff val="25000"/>
                  </a:schemeClr>
                </a:solidFill>
              </a:rPr>
              <a:t>TMT </a:t>
            </a:r>
            <a:r>
              <a:rPr lang="ko-KR" altLang="en-US" spc="-50" dirty="0">
                <a:solidFill>
                  <a:schemeClr val="tx1">
                    <a:lumMod val="75000"/>
                    <a:lumOff val="25000"/>
                  </a:schemeClr>
                </a:solidFill>
              </a:rPr>
              <a:t>산업의 </a:t>
            </a:r>
            <a:r>
              <a:rPr lang="en-US" altLang="ko-KR" spc="-50" dirty="0">
                <a:solidFill>
                  <a:schemeClr val="tx1">
                    <a:lumMod val="75000"/>
                    <a:lumOff val="25000"/>
                  </a:schemeClr>
                </a:solidFill>
              </a:rPr>
              <a:t>M&amp;A</a:t>
            </a:r>
            <a:r>
              <a:rPr lang="ko-KR" altLang="en-US" spc="-50" dirty="0">
                <a:solidFill>
                  <a:schemeClr val="tx1">
                    <a:lumMod val="75000"/>
                    <a:lumOff val="25000"/>
                  </a:schemeClr>
                </a:solidFill>
              </a:rPr>
              <a:t> 중 </a:t>
            </a:r>
            <a:r>
              <a:rPr lang="en-US" altLang="ko-KR" spc="-50" dirty="0">
                <a:solidFill>
                  <a:schemeClr val="tx1">
                    <a:lumMod val="75000"/>
                    <a:lumOff val="25000"/>
                  </a:schemeClr>
                </a:solidFill>
              </a:rPr>
              <a:t>60% </a:t>
            </a:r>
            <a:r>
              <a:rPr lang="ko-KR" altLang="en-US" spc="-50" dirty="0">
                <a:solidFill>
                  <a:schemeClr val="tx1">
                    <a:lumMod val="75000"/>
                    <a:lumOff val="25000"/>
                  </a:schemeClr>
                </a:solidFill>
              </a:rPr>
              <a:t>이상은 기술 분야의 기업의 </a:t>
            </a:r>
            <a:r>
              <a:rPr lang="en-US" altLang="ko-KR" spc="-50" dirty="0">
                <a:solidFill>
                  <a:schemeClr val="tx1">
                    <a:lumMod val="75000"/>
                    <a:lumOff val="25000"/>
                  </a:schemeClr>
                </a:solidFill>
              </a:rPr>
              <a:t>M&amp;A</a:t>
            </a:r>
            <a:r>
              <a:rPr lang="ko-KR" altLang="en-US" spc="-50" dirty="0">
                <a:solidFill>
                  <a:schemeClr val="tx1">
                    <a:lumMod val="75000"/>
                    <a:lumOff val="25000"/>
                  </a:schemeClr>
                </a:solidFill>
              </a:rPr>
              <a:t>로 이루어짐</a:t>
            </a:r>
            <a:endParaRPr lang="en-US" altLang="ko-KR" spc="-50" dirty="0">
              <a:solidFill>
                <a:schemeClr val="tx1">
                  <a:lumMod val="75000"/>
                  <a:lumOff val="25000"/>
                </a:schemeClr>
              </a:solidFill>
            </a:endParaRPr>
          </a:p>
          <a:p>
            <a:pPr>
              <a:spcBef>
                <a:spcPts val="600"/>
              </a:spcBef>
            </a:pPr>
            <a:r>
              <a:rPr lang="ko-KR" altLang="en-US" spc="-50" dirty="0">
                <a:solidFill>
                  <a:schemeClr val="tx1">
                    <a:lumMod val="75000"/>
                    <a:lumOff val="25000"/>
                  </a:schemeClr>
                </a:solidFill>
              </a:rPr>
              <a:t>전체 </a:t>
            </a:r>
            <a:r>
              <a:rPr lang="en-US" altLang="ko-KR" spc="-50" dirty="0">
                <a:solidFill>
                  <a:schemeClr val="tx1">
                    <a:lumMod val="75000"/>
                    <a:lumOff val="25000"/>
                  </a:schemeClr>
                </a:solidFill>
              </a:rPr>
              <a:t>M&amp;A</a:t>
            </a:r>
            <a:r>
              <a:rPr lang="ko-KR" altLang="en-US" spc="-50" dirty="0">
                <a:solidFill>
                  <a:schemeClr val="tx1">
                    <a:lumMod val="75000"/>
                    <a:lumOff val="25000"/>
                  </a:schemeClr>
                </a:solidFill>
              </a:rPr>
              <a:t>의 </a:t>
            </a:r>
            <a:r>
              <a:rPr lang="en-US" altLang="ko-KR" spc="-50" dirty="0">
                <a:solidFill>
                  <a:schemeClr val="tx1">
                    <a:lumMod val="75000"/>
                    <a:lumOff val="25000"/>
                  </a:schemeClr>
                </a:solidFill>
              </a:rPr>
              <a:t>70% </a:t>
            </a:r>
            <a:r>
              <a:rPr lang="ko-KR" altLang="en-US" spc="-50" dirty="0">
                <a:solidFill>
                  <a:schemeClr val="tx1">
                    <a:lumMod val="75000"/>
                    <a:lumOff val="25000"/>
                  </a:schemeClr>
                </a:solidFill>
              </a:rPr>
              <a:t>이상은 전략적 투자의 형태를 보이고 있으며</a:t>
            </a:r>
            <a:r>
              <a:rPr lang="en-US" altLang="ko-KR" spc="-50" dirty="0">
                <a:solidFill>
                  <a:schemeClr val="tx1">
                    <a:lumMod val="75000"/>
                    <a:lumOff val="25000"/>
                  </a:schemeClr>
                </a:solidFill>
              </a:rPr>
              <a:t>, 50%</a:t>
            </a:r>
            <a:r>
              <a:rPr lang="ko-KR" altLang="en-US" spc="-50" dirty="0">
                <a:solidFill>
                  <a:schemeClr val="tx1">
                    <a:lumMod val="75000"/>
                    <a:lumOff val="25000"/>
                  </a:schemeClr>
                </a:solidFill>
              </a:rPr>
              <a:t> 이상의 인수 건이 </a:t>
            </a:r>
            <a:r>
              <a:rPr lang="en-US" altLang="ko-KR" spc="-50" dirty="0">
                <a:solidFill>
                  <a:schemeClr val="tx1">
                    <a:lumMod val="75000"/>
                    <a:lumOff val="25000"/>
                  </a:schemeClr>
                </a:solidFill>
              </a:rPr>
              <a:t>2,500</a:t>
            </a:r>
            <a:r>
              <a:rPr lang="ko-KR" altLang="en-US" spc="-50" dirty="0">
                <a:solidFill>
                  <a:schemeClr val="tx1">
                    <a:lumMod val="75000"/>
                    <a:lumOff val="25000"/>
                  </a:schemeClr>
                </a:solidFill>
              </a:rPr>
              <a:t>만 달러 미만의 규모를 보임</a:t>
            </a:r>
            <a:endParaRPr lang="en-US" altLang="ko-KR" spc="-50" dirty="0">
              <a:solidFill>
                <a:schemeClr val="tx1">
                  <a:lumMod val="75000"/>
                  <a:lumOff val="25000"/>
                </a:schemeClr>
              </a:solidFill>
            </a:endParaRPr>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209051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2098511"/>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2023</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년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분기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TMT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산업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M&amp;A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동향</a:t>
            </a:r>
          </a:p>
        </p:txBody>
      </p:sp>
      <p:graphicFrame>
        <p:nvGraphicFramePr>
          <p:cNvPr id="299" name="object 118">
            <a:extLst>
              <a:ext uri="{FF2B5EF4-FFF2-40B4-BE49-F238E27FC236}">
                <a16:creationId xmlns:a16="http://schemas.microsoft.com/office/drawing/2014/main" id="{C2A24FD8-4AC1-14FA-B5A4-96F554550AEB}"/>
              </a:ext>
            </a:extLst>
          </p:cNvPr>
          <p:cNvGraphicFramePr>
            <a:graphicFrameLocks noGrp="1"/>
          </p:cNvGraphicFramePr>
          <p:nvPr>
            <p:extLst>
              <p:ext uri="{D42A27DB-BD31-4B8C-83A1-F6EECF244321}">
                <p14:modId xmlns:p14="http://schemas.microsoft.com/office/powerpoint/2010/main" val="2583808490"/>
              </p:ext>
            </p:extLst>
          </p:nvPr>
        </p:nvGraphicFramePr>
        <p:xfrm>
          <a:off x="744206" y="8893141"/>
          <a:ext cx="2311815" cy="1854292"/>
        </p:xfrm>
        <a:graphic>
          <a:graphicData uri="http://schemas.openxmlformats.org/drawingml/2006/table">
            <a:tbl>
              <a:tblPr firstRow="1" bandRow="1">
                <a:tableStyleId>{2D5ABB26-0587-4C30-8999-92F81FD0307C}</a:tableStyleId>
              </a:tblPr>
              <a:tblGrid>
                <a:gridCol w="916152">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09863">
                  <a:extLst>
                    <a:ext uri="{9D8B030D-6E8A-4147-A177-3AD203B41FA5}">
                      <a16:colId xmlns:a16="http://schemas.microsoft.com/office/drawing/2014/main" val="20003"/>
                    </a:ext>
                  </a:extLst>
                </a:gridCol>
              </a:tblGrid>
              <a:tr h="405046">
                <a:tc>
                  <a:txBody>
                    <a:bodyPr/>
                    <a:lstStyle/>
                    <a:p>
                      <a:pPr marL="31750" indent="-31750" algn="ctr">
                        <a:lnSpc>
                          <a:spcPct val="100000"/>
                        </a:lnSpc>
                      </a:pPr>
                      <a:r>
                        <a:rPr lang="ko-KR" altLang="en-US" sz="1000" b="1" spc="-8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인수 기업</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marL="606425" indent="-606425" algn="ctr">
                        <a:lnSpc>
                          <a:spcPct val="100000"/>
                        </a:lnSpc>
                      </a:pPr>
                      <a:r>
                        <a:rPr lang="ko-KR" altLang="en-US" sz="1000" b="1"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피인수기업</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marR="41910" algn="ctr" defTabSz="990600">
                        <a:lnSpc>
                          <a:spcPct val="100000"/>
                        </a:lnSpc>
                      </a:pPr>
                      <a:r>
                        <a:rPr lang="ko-KR" altLang="en-US" sz="1000" b="1"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인수 금액</a:t>
                      </a:r>
                      <a:endParaRPr lang="en-US" altLang="ko-KR" sz="1000" b="1"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10001"/>
                  </a:ext>
                </a:extLst>
              </a:tr>
              <a:tr h="510783">
                <a:tc>
                  <a:txBody>
                    <a:bodyPr/>
                    <a:lstStyle/>
                    <a:p>
                      <a:pPr marL="93663" indent="-93663" algn="ctr">
                        <a:lnSpc>
                          <a:spcPct val="100000"/>
                        </a:lnSpc>
                        <a:spcBef>
                          <a:spcPts val="295"/>
                        </a:spcBef>
                      </a:pPr>
                      <a:r>
                        <a:rPr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Nasdaq</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37465"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606425" indent="-606425" algn="ctr">
                        <a:lnSpc>
                          <a:spcPct val="100000"/>
                        </a:lnSpc>
                        <a:spcBef>
                          <a:spcPts val="295"/>
                        </a:spcBef>
                      </a:pPr>
                      <a:r>
                        <a:rPr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Adenza</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3746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R="67945" algn="ctr">
                        <a:lnSpc>
                          <a:spcPct val="100000"/>
                        </a:lnSpc>
                        <a:spcBef>
                          <a:spcPts val="295"/>
                        </a:spcBef>
                      </a:pPr>
                      <a:r>
                        <a:rPr sz="1000" spc="-6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a:t>
                      </a:r>
                      <a:r>
                        <a:rPr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0</a:t>
                      </a:r>
                      <a:r>
                        <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 달러</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37465"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2"/>
                  </a:ext>
                </a:extLst>
              </a:tr>
              <a:tr h="493294">
                <a:tc>
                  <a:txBody>
                    <a:bodyPr/>
                    <a:lstStyle/>
                    <a:p>
                      <a:pPr marL="93663" indent="-93663" algn="ctr">
                        <a:lnSpc>
                          <a:spcPct val="100000"/>
                        </a:lnSpc>
                        <a:spcBef>
                          <a:spcPts val="315"/>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Savvy Games  Group</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06425" indent="-606425" algn="ctr">
                        <a:lnSpc>
                          <a:spcPct val="100000"/>
                        </a:lnSpc>
                        <a:spcBef>
                          <a:spcPts val="315"/>
                        </a:spcBef>
                      </a:pPr>
                      <a:r>
                        <a:rPr lang="en-US"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Scopely</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16205" indent="0" algn="ctr">
                        <a:lnSpc>
                          <a:spcPct val="100000"/>
                        </a:lnSpc>
                        <a:spcBef>
                          <a:spcPts val="0"/>
                        </a:spcBef>
                        <a:tabLst/>
                      </a:pPr>
                      <a:r>
                        <a:rPr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4</a:t>
                      </a:r>
                      <a:r>
                        <a:rPr lang="en-US"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9</a:t>
                      </a:r>
                      <a:r>
                        <a:rPr lang="ko-KR" altLang="en-US"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 달러</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45169">
                <a:tc>
                  <a:txBody>
                    <a:bodyPr/>
                    <a:lstStyle/>
                    <a:p>
                      <a:pPr marL="93663" indent="-93663" algn="ctr">
                        <a:lnSpc>
                          <a:spcPct val="100000"/>
                        </a:lnSpc>
                        <a:spcBef>
                          <a:spcPts val="315"/>
                        </a:spcBef>
                      </a:pPr>
                      <a:r>
                        <a:rPr sz="1000" spc="1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IBM</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606425" indent="-606425" algn="ctr">
                        <a:lnSpc>
                          <a:spcPct val="100000"/>
                        </a:lnSpc>
                        <a:spcBef>
                          <a:spcPts val="315"/>
                        </a:spcBef>
                      </a:pPr>
                      <a:r>
                        <a:rPr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Apptio</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R="116205" algn="ctr">
                        <a:lnSpc>
                          <a:spcPct val="100000"/>
                        </a:lnSpc>
                        <a:spcBef>
                          <a:spcPts val="0"/>
                        </a:spcBef>
                      </a:pPr>
                      <a:r>
                        <a:rPr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4</a:t>
                      </a:r>
                      <a:r>
                        <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6</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 달러</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4"/>
                  </a:ext>
                </a:extLst>
              </a:tr>
            </a:tbl>
          </a:graphicData>
        </a:graphic>
      </p:graphicFrame>
      <p:graphicFrame>
        <p:nvGraphicFramePr>
          <p:cNvPr id="300" name="표 299">
            <a:extLst>
              <a:ext uri="{FF2B5EF4-FFF2-40B4-BE49-F238E27FC236}">
                <a16:creationId xmlns:a16="http://schemas.microsoft.com/office/drawing/2014/main" id="{609A328F-412E-7CA1-5581-77ADF844F7A5}"/>
              </a:ext>
            </a:extLst>
          </p:cNvPr>
          <p:cNvGraphicFramePr>
            <a:graphicFrameLocks noGrp="1"/>
          </p:cNvGraphicFramePr>
          <p:nvPr>
            <p:extLst>
              <p:ext uri="{D42A27DB-BD31-4B8C-83A1-F6EECF244321}">
                <p14:modId xmlns:p14="http://schemas.microsoft.com/office/powerpoint/2010/main" val="2569560498"/>
              </p:ext>
            </p:extLst>
          </p:nvPr>
        </p:nvGraphicFramePr>
        <p:xfrm>
          <a:off x="3284540" y="8878438"/>
          <a:ext cx="2844801" cy="2262128"/>
        </p:xfrm>
        <a:graphic>
          <a:graphicData uri="http://schemas.openxmlformats.org/drawingml/2006/table">
            <a:tbl>
              <a:tblPr firstRow="1" bandRow="1">
                <a:tableStyleId>{2D5ABB26-0587-4C30-8999-92F81FD0307C}</a:tableStyleId>
              </a:tblPr>
              <a:tblGrid>
                <a:gridCol w="1263397">
                  <a:extLst>
                    <a:ext uri="{9D8B030D-6E8A-4147-A177-3AD203B41FA5}">
                      <a16:colId xmlns:a16="http://schemas.microsoft.com/office/drawing/2014/main" val="1111069128"/>
                    </a:ext>
                  </a:extLst>
                </a:gridCol>
                <a:gridCol w="830179">
                  <a:extLst>
                    <a:ext uri="{9D8B030D-6E8A-4147-A177-3AD203B41FA5}">
                      <a16:colId xmlns:a16="http://schemas.microsoft.com/office/drawing/2014/main" val="3780647064"/>
                    </a:ext>
                  </a:extLst>
                </a:gridCol>
                <a:gridCol w="751225">
                  <a:extLst>
                    <a:ext uri="{9D8B030D-6E8A-4147-A177-3AD203B41FA5}">
                      <a16:colId xmlns:a16="http://schemas.microsoft.com/office/drawing/2014/main" val="2549002378"/>
                    </a:ext>
                  </a:extLst>
                </a:gridCol>
              </a:tblGrid>
              <a:tr h="413174">
                <a:tc>
                  <a:txBody>
                    <a:bodyPr/>
                    <a:lstStyle/>
                    <a:p>
                      <a:pPr marL="31750" indent="-31750" algn="ctr">
                        <a:lnSpc>
                          <a:spcPts val="760"/>
                        </a:lnSpc>
                      </a:pPr>
                      <a:r>
                        <a:rPr lang="ko-KR" altLang="en-US" sz="1000" b="1" spc="-8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인수 기업</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marL="606425" indent="-606425" algn="ctr">
                        <a:lnSpc>
                          <a:spcPts val="760"/>
                        </a:lnSpc>
                      </a:pPr>
                      <a:r>
                        <a:rPr lang="ko-KR" altLang="en-US" sz="1000" b="1"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피인수기업</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marR="41910" algn="ctr" defTabSz="990600">
                        <a:lnSpc>
                          <a:spcPts val="855"/>
                        </a:lnSpc>
                      </a:pPr>
                      <a:r>
                        <a:rPr lang="ko-KR" altLang="en-US" sz="1000" b="1"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인수 금액</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1117147108"/>
                  </a:ext>
                </a:extLst>
              </a:tr>
              <a:tr h="1010602">
                <a:tc>
                  <a:txBody>
                    <a:bodyPr/>
                    <a:lstStyle/>
                    <a:p>
                      <a:pPr marR="67945" algn="ctr" defTabSz="990600" latinLnBrk="0">
                        <a:lnSpc>
                          <a:spcPct val="100000"/>
                        </a:lnSpc>
                        <a:spcBef>
                          <a:spcPts val="295"/>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Brookfield </a:t>
                      </a:r>
                    </a:p>
                    <a:p>
                      <a:pPr marR="67945" algn="ctr" defTabSz="990600" latinLnBrk="0">
                        <a:lnSpc>
                          <a:spcPct val="100000"/>
                        </a:lnSpc>
                        <a:spcBef>
                          <a:spcPts val="295"/>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Infrastructure </a:t>
                      </a:r>
                    </a:p>
                    <a:p>
                      <a:pPr marR="67945" algn="ctr" defTabSz="990600" latinLnBrk="0">
                        <a:lnSpc>
                          <a:spcPct val="100000"/>
                        </a:lnSpc>
                        <a:spcBef>
                          <a:spcPts val="295"/>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Partners,</a:t>
                      </a:r>
                    </a:p>
                    <a:p>
                      <a:pPr marR="67945" algn="ctr" latinLnBrk="0">
                        <a:lnSpc>
                          <a:spcPct val="100000"/>
                        </a:lnSpc>
                        <a:spcBef>
                          <a:spcPts val="295"/>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Ontario Teachers’ Pension Plan</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36000" marR="0" marT="0"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67945" indent="0" algn="ctr" latinLnBrk="0">
                        <a:lnSpc>
                          <a:spcPct val="100000"/>
                        </a:lnSpc>
                        <a:spcBef>
                          <a:spcPts val="295"/>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Compass Datacenters</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R="67945" algn="ctr">
                        <a:lnSpc>
                          <a:spcPct val="100000"/>
                        </a:lnSpc>
                        <a:spcBef>
                          <a:spcPts val="0"/>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55</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 달러</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203833258"/>
                  </a:ext>
                </a:extLst>
              </a:tr>
              <a:tr h="445067">
                <a:tc>
                  <a:txBody>
                    <a:bodyPr/>
                    <a:lstStyle/>
                    <a:p>
                      <a:pPr marR="116205" algn="ctr" latinLnBrk="0">
                        <a:lnSpc>
                          <a:spcPct val="100000"/>
                        </a:lnSpc>
                        <a:spcBef>
                          <a:spcPts val="315"/>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Crosspoint Capital Partners</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36000" marR="0" marT="0"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R="116205" algn="ctr" latinLnBrk="0">
                        <a:lnSpc>
                          <a:spcPct val="100000"/>
                        </a:lnSpc>
                        <a:spcBef>
                          <a:spcPts val="315"/>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Absolute Software</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R="116205" algn="ctr">
                        <a:lnSpc>
                          <a:spcPct val="100000"/>
                        </a:lnSpc>
                        <a:spcBef>
                          <a:spcPts val="0"/>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9</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 달러</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36000" marR="0"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1594751"/>
                  </a:ext>
                </a:extLst>
              </a:tr>
              <a:tr h="393285">
                <a:tc>
                  <a:txBody>
                    <a:bodyPr/>
                    <a:lstStyle/>
                    <a:p>
                      <a:pPr marR="128905" algn="ctr">
                        <a:lnSpc>
                          <a:spcPct val="100000"/>
                        </a:lnSpc>
                        <a:spcBef>
                          <a:spcPts val="400"/>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TPG</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0"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R="128905" algn="ctr" latinLnBrk="0">
                        <a:lnSpc>
                          <a:spcPct val="100000"/>
                        </a:lnSpc>
                        <a:spcBef>
                          <a:spcPts val="400"/>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Thomson Reuters</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R="128905" algn="ctr">
                        <a:lnSpc>
                          <a:spcPct val="100000"/>
                        </a:lnSpc>
                        <a:spcBef>
                          <a:spcPts val="0"/>
                        </a:spcBef>
                      </a:pPr>
                      <a:r>
                        <a:rPr 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 달러</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36000" marR="0"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2827714395"/>
                  </a:ext>
                </a:extLst>
              </a:tr>
            </a:tbl>
          </a:graphicData>
        </a:graphic>
      </p:graphicFrame>
      <p:sp>
        <p:nvSpPr>
          <p:cNvPr id="301" name="TextBox 300">
            <a:extLst>
              <a:ext uri="{FF2B5EF4-FFF2-40B4-BE49-F238E27FC236}">
                <a16:creationId xmlns:a16="http://schemas.microsoft.com/office/drawing/2014/main" id="{5B073A1F-6D26-4E2E-780E-B5E704F3E278}"/>
              </a:ext>
            </a:extLst>
          </p:cNvPr>
          <p:cNvSpPr txBox="1"/>
          <p:nvPr/>
        </p:nvSpPr>
        <p:spPr>
          <a:xfrm>
            <a:off x="633799" y="11151268"/>
            <a:ext cx="5434347"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Capital IQ, Pitchbook, KPMG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Note 1)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자산 매입</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소규모 매입은 제외</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2) 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분기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4</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1</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~6</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30</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동안 미국에서 </a:t>
            </a:r>
            <a:r>
              <a:rPr lang="ko-KR" altLang="en-US" sz="900" dirty="0"/>
              <a:t>이뤄진</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M&amp;A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거래를 포함</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3)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 금액은 공개된 자료를 기반으로 작성하였으며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변동 가능성 존재</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4)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기존 공표된 통계 수치는 새로운 데이터 또는 변경 사항으로 재조정될 수 있음</a:t>
            </a:r>
          </a:p>
        </p:txBody>
      </p:sp>
      <p:sp>
        <p:nvSpPr>
          <p:cNvPr id="302" name="직사각형 301">
            <a:extLst>
              <a:ext uri="{FF2B5EF4-FFF2-40B4-BE49-F238E27FC236}">
                <a16:creationId xmlns:a16="http://schemas.microsoft.com/office/drawing/2014/main" id="{7FD640F7-BA98-5D3D-3DC9-3D1425922FBC}"/>
              </a:ext>
            </a:extLst>
          </p:cNvPr>
          <p:cNvSpPr/>
          <p:nvPr/>
        </p:nvSpPr>
        <p:spPr>
          <a:xfrm>
            <a:off x="6350" y="7079216"/>
            <a:ext cx="6858000" cy="12121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3" name="TextBox 302">
            <a:extLst>
              <a:ext uri="{FF2B5EF4-FFF2-40B4-BE49-F238E27FC236}">
                <a16:creationId xmlns:a16="http://schemas.microsoft.com/office/drawing/2014/main" id="{A6F8EA1D-29C9-722B-64CD-1059132716F5}"/>
              </a:ext>
            </a:extLst>
          </p:cNvPr>
          <p:cNvSpPr txBox="1"/>
          <p:nvPr/>
        </p:nvSpPr>
        <p:spPr>
          <a:xfrm>
            <a:off x="3096999" y="7184329"/>
            <a:ext cx="3142939" cy="1015663"/>
          </a:xfrm>
          <a:prstGeom prst="rect">
            <a:avLst/>
          </a:prstGeom>
          <a:noFill/>
        </p:spPr>
        <p:txBody>
          <a:bodyPr wrap="square" rtlCol="0">
            <a:spAutoFit/>
          </a:bodyPr>
          <a:lstStyle/>
          <a:p>
            <a:pPr marL="92075" indent="-92075" defTabSz="914400">
              <a:spcBef>
                <a:spcPts val="600"/>
              </a:spcBef>
              <a:buFont typeface="Arial" panose="020B0604020202020204" pitchFamily="34" charset="0"/>
              <a:buChar char="•"/>
              <a:defRPr/>
            </a:pPr>
            <a:r>
              <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2</a:t>
            </a: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분기 </a:t>
            </a:r>
            <a:r>
              <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TMT </a:t>
            </a: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분야의 </a:t>
            </a:r>
            <a:r>
              <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M&amp;A </a:t>
            </a: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중 </a:t>
            </a:r>
            <a:r>
              <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10</a:t>
            </a: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억 달러 이상 규모의 인수 건은 총 </a:t>
            </a:r>
            <a:r>
              <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6</a:t>
            </a: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건임</a:t>
            </a:r>
            <a:endPar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endParaRPr>
          </a:p>
          <a:p>
            <a:pPr marL="92075" indent="-92075" defTabSz="914400">
              <a:spcBef>
                <a:spcPts val="600"/>
              </a:spcBef>
              <a:buFont typeface="Arial" panose="020B0604020202020204" pitchFamily="34" charset="0"/>
              <a:buChar char="•"/>
              <a:defRPr/>
            </a:pP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미국 </a:t>
            </a:r>
            <a:r>
              <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Nasdaq</a:t>
            </a: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의 소프트웨어 기업 </a:t>
            </a:r>
            <a:r>
              <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Adenza </a:t>
            </a: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인수는 </a:t>
            </a:r>
            <a:r>
              <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105</a:t>
            </a: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억 달러 규모로 전체 </a:t>
            </a:r>
            <a:r>
              <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TMT </a:t>
            </a:r>
            <a:r>
              <a:rPr lang="ko-KR" altLang="en-US"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rPr>
              <a:t>인수 사례 중 가장 큰 규모를 기록함</a:t>
            </a:r>
            <a:endParaRPr lang="en-US" altLang="ko-KR" sz="1100" b="1" spc="-50" dirty="0">
              <a:ln>
                <a:solidFill>
                  <a:srgbClr val="FD349C">
                    <a:alpha val="0"/>
                  </a:srgb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endParaRPr>
          </a:p>
        </p:txBody>
      </p:sp>
      <p:pic>
        <p:nvPicPr>
          <p:cNvPr id="304" name="그림 303">
            <a:extLst>
              <a:ext uri="{FF2B5EF4-FFF2-40B4-BE49-F238E27FC236}">
                <a16:creationId xmlns:a16="http://schemas.microsoft.com/office/drawing/2014/main" id="{7AE93380-C862-8BF2-382C-948C3E2B4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19" y="6788172"/>
            <a:ext cx="645109" cy="1058780"/>
          </a:xfrm>
          <a:prstGeom prst="rect">
            <a:avLst/>
          </a:prstGeom>
        </p:spPr>
      </p:pic>
      <p:sp>
        <p:nvSpPr>
          <p:cNvPr id="305" name="TextBox 304">
            <a:extLst>
              <a:ext uri="{FF2B5EF4-FFF2-40B4-BE49-F238E27FC236}">
                <a16:creationId xmlns:a16="http://schemas.microsoft.com/office/drawing/2014/main" id="{7A6691D0-EFC3-ED1F-25ED-7481CBBDCA05}"/>
              </a:ext>
            </a:extLst>
          </p:cNvPr>
          <p:cNvSpPr txBox="1"/>
          <p:nvPr/>
        </p:nvSpPr>
        <p:spPr>
          <a:xfrm>
            <a:off x="748479" y="7160265"/>
            <a:ext cx="2430068" cy="584775"/>
          </a:xfrm>
          <a:prstGeom prst="rect">
            <a:avLst/>
          </a:prstGeom>
          <a:noFill/>
        </p:spPr>
        <p:txBody>
          <a:bodyPr wrap="square">
            <a:spAutoFit/>
          </a:bodyPr>
          <a:lstStyle/>
          <a:p>
            <a:pPr defTabSz="914400">
              <a:defRPr/>
            </a:pP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2</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분기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TMT M&amp;A</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의 인수 형태별 대표 인수 사례</a:t>
            </a:r>
            <a:endPar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grpSp>
        <p:nvGrpSpPr>
          <p:cNvPr id="9" name="그룹 8">
            <a:extLst>
              <a:ext uri="{FF2B5EF4-FFF2-40B4-BE49-F238E27FC236}">
                <a16:creationId xmlns:a16="http://schemas.microsoft.com/office/drawing/2014/main" id="{BB390245-B169-6307-7713-15BE4D6C9DD7}"/>
              </a:ext>
            </a:extLst>
          </p:cNvPr>
          <p:cNvGrpSpPr/>
          <p:nvPr/>
        </p:nvGrpSpPr>
        <p:grpSpPr>
          <a:xfrm>
            <a:off x="713580" y="8487067"/>
            <a:ext cx="1860977" cy="273036"/>
            <a:chOff x="713580" y="8491855"/>
            <a:chExt cx="1860977" cy="273036"/>
          </a:xfrm>
        </p:grpSpPr>
        <p:sp>
          <p:nvSpPr>
            <p:cNvPr id="294" name="object 3">
              <a:extLst>
                <a:ext uri="{FF2B5EF4-FFF2-40B4-BE49-F238E27FC236}">
                  <a16:creationId xmlns:a16="http://schemas.microsoft.com/office/drawing/2014/main" id="{25F560EA-76F0-647D-51BC-184A02653A4C}"/>
                </a:ext>
              </a:extLst>
            </p:cNvPr>
            <p:cNvSpPr txBox="1"/>
            <p:nvPr/>
          </p:nvSpPr>
          <p:spPr>
            <a:xfrm>
              <a:off x="713580" y="8535982"/>
              <a:ext cx="1860977" cy="228909"/>
            </a:xfrm>
            <a:prstGeom prst="rect">
              <a:avLst/>
            </a:prstGeom>
          </p:spPr>
          <p:txBody>
            <a:bodyPr vert="horz" wrap="square" lIns="0" tIns="13335" rIns="0" bIns="0" rtlCol="0">
              <a:spAutoFit/>
            </a:bodyPr>
            <a:lstStyle/>
            <a:p>
              <a:pPr marL="12700">
                <a:lnSpc>
                  <a:spcPct val="100000"/>
                </a:lnSpc>
                <a:spcBef>
                  <a:spcPts val="105"/>
                </a:spcBef>
              </a:pP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주요 전략적 투자 사례</a:t>
              </a:r>
              <a:endParaRPr sz="1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p:txBody>
        </p:sp>
        <p:cxnSp>
          <p:nvCxnSpPr>
            <p:cNvPr id="7" name="직선 연결선 6">
              <a:extLst>
                <a:ext uri="{FF2B5EF4-FFF2-40B4-BE49-F238E27FC236}">
                  <a16:creationId xmlns:a16="http://schemas.microsoft.com/office/drawing/2014/main" id="{6EE37FCD-1383-0D6A-B422-B50D8C17E5C8}"/>
                </a:ext>
              </a:extLst>
            </p:cNvPr>
            <p:cNvCxnSpPr/>
            <p:nvPr/>
          </p:nvCxnSpPr>
          <p:spPr>
            <a:xfrm>
              <a:off x="728664" y="8491855"/>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grpSp>
        <p:nvGrpSpPr>
          <p:cNvPr id="11" name="그룹 10">
            <a:extLst>
              <a:ext uri="{FF2B5EF4-FFF2-40B4-BE49-F238E27FC236}">
                <a16:creationId xmlns:a16="http://schemas.microsoft.com/office/drawing/2014/main" id="{368E69F5-12E4-4EFA-3048-B5171225D667}"/>
              </a:ext>
            </a:extLst>
          </p:cNvPr>
          <p:cNvGrpSpPr/>
          <p:nvPr/>
        </p:nvGrpSpPr>
        <p:grpSpPr>
          <a:xfrm>
            <a:off x="3278409" y="8494607"/>
            <a:ext cx="1853286" cy="271580"/>
            <a:chOff x="3278409" y="8491855"/>
            <a:chExt cx="1853286" cy="271580"/>
          </a:xfrm>
        </p:grpSpPr>
        <p:sp>
          <p:nvSpPr>
            <p:cNvPr id="295" name="object 4">
              <a:extLst>
                <a:ext uri="{FF2B5EF4-FFF2-40B4-BE49-F238E27FC236}">
                  <a16:creationId xmlns:a16="http://schemas.microsoft.com/office/drawing/2014/main" id="{8F264FF7-9317-0F4F-28F3-93B11FFDDC3F}"/>
                </a:ext>
              </a:extLst>
            </p:cNvPr>
            <p:cNvSpPr txBox="1"/>
            <p:nvPr/>
          </p:nvSpPr>
          <p:spPr>
            <a:xfrm>
              <a:off x="3278409" y="8534526"/>
              <a:ext cx="1853286" cy="228909"/>
            </a:xfrm>
            <a:prstGeom prst="rect">
              <a:avLst/>
            </a:prstGeom>
          </p:spPr>
          <p:txBody>
            <a:bodyPr vert="horz" wrap="square" lIns="0" tIns="13335" rIns="0" bIns="0" rtlCol="0">
              <a:spAutoFit/>
            </a:bodyPr>
            <a:lstStyle/>
            <a:p>
              <a:pPr marL="12700">
                <a:lnSpc>
                  <a:spcPct val="100000"/>
                </a:lnSpc>
                <a:spcBef>
                  <a:spcPts val="105"/>
                </a:spcBef>
              </a:pP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주요</a:t>
              </a:r>
              <a:r>
                <a:rPr 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 PE </a:t>
              </a: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투자 사례</a:t>
              </a:r>
              <a:endParaRPr sz="1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p:txBody>
        </p:sp>
        <p:cxnSp>
          <p:nvCxnSpPr>
            <p:cNvPr id="8" name="직선 연결선 7">
              <a:extLst>
                <a:ext uri="{FF2B5EF4-FFF2-40B4-BE49-F238E27FC236}">
                  <a16:creationId xmlns:a16="http://schemas.microsoft.com/office/drawing/2014/main" id="{4C6CAF6C-2A49-D09C-FFAF-C522708E9276}"/>
                </a:ext>
              </a:extLst>
            </p:cNvPr>
            <p:cNvCxnSpPr/>
            <p:nvPr/>
          </p:nvCxnSpPr>
          <p:spPr>
            <a:xfrm>
              <a:off x="3279358" y="8491855"/>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grpSp>
        <p:nvGrpSpPr>
          <p:cNvPr id="236" name="그룹 235">
            <a:extLst>
              <a:ext uri="{FF2B5EF4-FFF2-40B4-BE49-F238E27FC236}">
                <a16:creationId xmlns:a16="http://schemas.microsoft.com/office/drawing/2014/main" id="{53E7B8F0-72FD-169B-01F3-4AA6AE471EB9}"/>
              </a:ext>
            </a:extLst>
          </p:cNvPr>
          <p:cNvGrpSpPr/>
          <p:nvPr/>
        </p:nvGrpSpPr>
        <p:grpSpPr>
          <a:xfrm>
            <a:off x="2611556" y="6055777"/>
            <a:ext cx="1560934" cy="449198"/>
            <a:chOff x="2765037" y="6095883"/>
            <a:chExt cx="1560934" cy="449198"/>
          </a:xfrm>
        </p:grpSpPr>
        <p:sp>
          <p:nvSpPr>
            <p:cNvPr id="92" name="직사각형 91">
              <a:extLst>
                <a:ext uri="{FF2B5EF4-FFF2-40B4-BE49-F238E27FC236}">
                  <a16:creationId xmlns:a16="http://schemas.microsoft.com/office/drawing/2014/main" id="{45292A47-FD8D-5A04-4DEB-83FA2A00ED2B}"/>
                </a:ext>
              </a:extLst>
            </p:cNvPr>
            <p:cNvSpPr/>
            <p:nvPr/>
          </p:nvSpPr>
          <p:spPr>
            <a:xfrm>
              <a:off x="2765037" y="6095883"/>
              <a:ext cx="1560934" cy="2630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object 92">
              <a:extLst>
                <a:ext uri="{FF2B5EF4-FFF2-40B4-BE49-F238E27FC236}">
                  <a16:creationId xmlns:a16="http://schemas.microsoft.com/office/drawing/2014/main" id="{51453E3B-8855-2CED-DF47-304C06394A7A}"/>
                </a:ext>
              </a:extLst>
            </p:cNvPr>
            <p:cNvSpPr txBox="1"/>
            <p:nvPr/>
          </p:nvSpPr>
          <p:spPr>
            <a:xfrm>
              <a:off x="2827399" y="6420688"/>
              <a:ext cx="1095727" cy="124393"/>
            </a:xfrm>
            <a:prstGeom prst="rect">
              <a:avLst/>
            </a:prstGeom>
          </p:spPr>
          <p:txBody>
            <a:bodyPr vert="horz" wrap="square" lIns="0" tIns="16510" rIns="0" bIns="0" rtlCol="0">
              <a:spAutoFit/>
            </a:bodyPr>
            <a:lstStyle/>
            <a:p>
              <a:pPr marL="12700">
                <a:lnSpc>
                  <a:spcPct val="100000"/>
                </a:lnSpc>
                <a:spcBef>
                  <a:spcPts val="130"/>
                </a:spcBef>
              </a:pPr>
              <a:r>
                <a:rPr lang="en-US" altLang="ko-KR" sz="7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SPAC</a:t>
              </a:r>
              <a:r>
                <a:rPr lang="ko-KR" altLang="en-US" sz="7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합병 포함</a:t>
              </a:r>
              <a:endParaRPr sz="7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nvGrpSpPr>
            <p:cNvPr id="97" name="그룹 96">
              <a:extLst>
                <a:ext uri="{FF2B5EF4-FFF2-40B4-BE49-F238E27FC236}">
                  <a16:creationId xmlns:a16="http://schemas.microsoft.com/office/drawing/2014/main" id="{8FFCCEF5-6772-817C-39B8-E3E0A6D4872B}"/>
                </a:ext>
              </a:extLst>
            </p:cNvPr>
            <p:cNvGrpSpPr/>
            <p:nvPr/>
          </p:nvGrpSpPr>
          <p:grpSpPr>
            <a:xfrm>
              <a:off x="2896168" y="6149135"/>
              <a:ext cx="1286430" cy="141655"/>
              <a:chOff x="2896168" y="6280984"/>
              <a:chExt cx="1286430" cy="141655"/>
            </a:xfrm>
          </p:grpSpPr>
          <p:sp>
            <p:nvSpPr>
              <p:cNvPr id="93" name="object 169">
                <a:extLst>
                  <a:ext uri="{FF2B5EF4-FFF2-40B4-BE49-F238E27FC236}">
                    <a16:creationId xmlns:a16="http://schemas.microsoft.com/office/drawing/2014/main" id="{B8C34578-4996-7FDB-9096-F932846C9150}"/>
                  </a:ext>
                </a:extLst>
              </p:cNvPr>
              <p:cNvSpPr/>
              <p:nvPr/>
            </p:nvSpPr>
            <p:spPr>
              <a:xfrm>
                <a:off x="2896168" y="6311445"/>
                <a:ext cx="98776" cy="97170"/>
              </a:xfrm>
              <a:custGeom>
                <a:avLst/>
                <a:gdLst/>
                <a:ahLst/>
                <a:cxnLst/>
                <a:rect l="l" t="t" r="r" b="b"/>
                <a:pathLst>
                  <a:path w="62865" h="64134">
                    <a:moveTo>
                      <a:pt x="0" y="0"/>
                    </a:moveTo>
                    <a:lnTo>
                      <a:pt x="62458" y="0"/>
                    </a:lnTo>
                    <a:lnTo>
                      <a:pt x="62458" y="63944"/>
                    </a:lnTo>
                    <a:lnTo>
                      <a:pt x="0" y="63944"/>
                    </a:lnTo>
                    <a:lnTo>
                      <a:pt x="0" y="0"/>
                    </a:lnTo>
                    <a:close/>
                  </a:path>
                </a:pathLst>
              </a:custGeom>
              <a:solidFill>
                <a:srgbClr val="24388B"/>
              </a:solidFill>
            </p:spPr>
            <p:txBody>
              <a:bodyPr wrap="square" lIns="0" tIns="0" rIns="0" bIns="0" rtlCol="0"/>
              <a:lstStyle/>
              <a:p>
                <a:endParaRP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4" name="object 170">
                <a:extLst>
                  <a:ext uri="{FF2B5EF4-FFF2-40B4-BE49-F238E27FC236}">
                    <a16:creationId xmlns:a16="http://schemas.microsoft.com/office/drawing/2014/main" id="{1691412C-6419-2A85-67B7-CAEF4535166E}"/>
                  </a:ext>
                </a:extLst>
              </p:cNvPr>
              <p:cNvSpPr/>
              <p:nvPr/>
            </p:nvSpPr>
            <p:spPr>
              <a:xfrm>
                <a:off x="3727004" y="6312807"/>
                <a:ext cx="100772" cy="97170"/>
              </a:xfrm>
              <a:custGeom>
                <a:avLst/>
                <a:gdLst/>
                <a:ahLst/>
                <a:cxnLst/>
                <a:rect l="l" t="t" r="r" b="b"/>
                <a:pathLst>
                  <a:path w="64134" h="64134">
                    <a:moveTo>
                      <a:pt x="0" y="0"/>
                    </a:moveTo>
                    <a:lnTo>
                      <a:pt x="63969" y="0"/>
                    </a:lnTo>
                    <a:lnTo>
                      <a:pt x="63969" y="63944"/>
                    </a:lnTo>
                    <a:lnTo>
                      <a:pt x="0" y="63944"/>
                    </a:lnTo>
                    <a:lnTo>
                      <a:pt x="0" y="0"/>
                    </a:lnTo>
                    <a:close/>
                  </a:path>
                </a:pathLst>
              </a:custGeom>
              <a:solidFill>
                <a:srgbClr val="6FB6F4"/>
              </a:solidFill>
            </p:spPr>
            <p:txBody>
              <a:bodyPr wrap="square" lIns="0" tIns="0" rIns="0" bIns="0" rtlCol="0"/>
              <a:lstStyle/>
              <a:p>
                <a:endParaRP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95" name="object 173">
                <a:extLst>
                  <a:ext uri="{FF2B5EF4-FFF2-40B4-BE49-F238E27FC236}">
                    <a16:creationId xmlns:a16="http://schemas.microsoft.com/office/drawing/2014/main" id="{9F3C85C2-3607-9E09-35B2-9A908C29296F}"/>
                  </a:ext>
                </a:extLst>
              </p:cNvPr>
              <p:cNvSpPr txBox="1"/>
              <p:nvPr/>
            </p:nvSpPr>
            <p:spPr>
              <a:xfrm>
                <a:off x="3025842" y="6280984"/>
                <a:ext cx="512455" cy="139782"/>
              </a:xfrm>
              <a:prstGeom prst="rect">
                <a:avLst/>
              </a:prstGeom>
            </p:spPr>
            <p:txBody>
              <a:bodyPr vert="horz" wrap="square" lIns="0" tIns="16510" rIns="0" bIns="0" rtlCol="0">
                <a:spAutoFit/>
              </a:bodyPr>
              <a:lstStyle/>
              <a:p>
                <a:pPr marL="12700">
                  <a:lnSpc>
                    <a:spcPct val="100000"/>
                  </a:lnSpc>
                  <a:spcBef>
                    <a:spcPts val="130"/>
                  </a:spcBef>
                  <a:tabLst>
                    <a:tab pos="591185" algn="l"/>
                    <a:tab pos="1000760" algn="l"/>
                  </a:tabLst>
                </a:pP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전략적 투자</a:t>
                </a:r>
                <a:r>
                  <a:rPr 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p>
            </p:txBody>
          </p:sp>
          <p:sp>
            <p:nvSpPr>
              <p:cNvPr id="233" name="object 173">
                <a:extLst>
                  <a:ext uri="{FF2B5EF4-FFF2-40B4-BE49-F238E27FC236}">
                    <a16:creationId xmlns:a16="http://schemas.microsoft.com/office/drawing/2014/main" id="{7CFFCC91-67FC-B663-E02F-64AAB9C44853}"/>
                  </a:ext>
                </a:extLst>
              </p:cNvPr>
              <p:cNvSpPr txBox="1"/>
              <p:nvPr/>
            </p:nvSpPr>
            <p:spPr>
              <a:xfrm>
                <a:off x="3855940" y="6282857"/>
                <a:ext cx="326658" cy="139782"/>
              </a:xfrm>
              <a:prstGeom prst="rect">
                <a:avLst/>
              </a:prstGeom>
            </p:spPr>
            <p:txBody>
              <a:bodyPr vert="horz" wrap="square" lIns="0" tIns="16510" rIns="0" bIns="0" rtlCol="0">
                <a:spAutoFit/>
              </a:bodyPr>
              <a:lstStyle/>
              <a:p>
                <a:pPr marL="12700">
                  <a:lnSpc>
                    <a:spcPct val="100000"/>
                  </a:lnSpc>
                  <a:spcBef>
                    <a:spcPts val="130"/>
                  </a:spcBef>
                  <a:tabLst>
                    <a:tab pos="591185" algn="l"/>
                    <a:tab pos="1000760" algn="l"/>
                  </a:tabLst>
                </a:pPr>
                <a:r>
                  <a:rPr 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PE </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투자</a:t>
                </a:r>
                <a:endParaRPr 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grpSp>
      <p:grpSp>
        <p:nvGrpSpPr>
          <p:cNvPr id="237" name="그룹 236">
            <a:extLst>
              <a:ext uri="{FF2B5EF4-FFF2-40B4-BE49-F238E27FC236}">
                <a16:creationId xmlns:a16="http://schemas.microsoft.com/office/drawing/2014/main" id="{2AA67C51-EB89-1C38-8457-B5ACE4B5ADCF}"/>
              </a:ext>
            </a:extLst>
          </p:cNvPr>
          <p:cNvGrpSpPr/>
          <p:nvPr/>
        </p:nvGrpSpPr>
        <p:grpSpPr>
          <a:xfrm>
            <a:off x="4357445" y="6063172"/>
            <a:ext cx="2144955" cy="676225"/>
            <a:chOff x="4346812" y="6103278"/>
            <a:chExt cx="1848235" cy="676225"/>
          </a:xfrm>
        </p:grpSpPr>
        <p:sp>
          <p:nvSpPr>
            <p:cNvPr id="123" name="직사각형 122">
              <a:extLst>
                <a:ext uri="{FF2B5EF4-FFF2-40B4-BE49-F238E27FC236}">
                  <a16:creationId xmlns:a16="http://schemas.microsoft.com/office/drawing/2014/main" id="{CA4A8C55-56E1-7EF6-9757-3D4C5976057F}"/>
                </a:ext>
              </a:extLst>
            </p:cNvPr>
            <p:cNvSpPr/>
            <p:nvPr/>
          </p:nvSpPr>
          <p:spPr>
            <a:xfrm>
              <a:off x="4346812" y="6103278"/>
              <a:ext cx="1782526" cy="6661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2" name="그룹 11">
              <a:extLst>
                <a:ext uri="{FF2B5EF4-FFF2-40B4-BE49-F238E27FC236}">
                  <a16:creationId xmlns:a16="http://schemas.microsoft.com/office/drawing/2014/main" id="{C37320F7-1FFF-348A-8E9A-ABA6BE5C1ADB}"/>
                </a:ext>
              </a:extLst>
            </p:cNvPr>
            <p:cNvGrpSpPr/>
            <p:nvPr/>
          </p:nvGrpSpPr>
          <p:grpSpPr>
            <a:xfrm>
              <a:off x="5333776" y="6112803"/>
              <a:ext cx="861271" cy="663700"/>
              <a:chOff x="5901790" y="5636721"/>
              <a:chExt cx="673091" cy="663700"/>
            </a:xfrm>
          </p:grpSpPr>
          <p:sp>
            <p:nvSpPr>
              <p:cNvPr id="308" name="TextBox 307">
                <a:extLst>
                  <a:ext uri="{FF2B5EF4-FFF2-40B4-BE49-F238E27FC236}">
                    <a16:creationId xmlns:a16="http://schemas.microsoft.com/office/drawing/2014/main" id="{EAA78667-20F7-9B21-477A-4FC6227B16C5}"/>
                  </a:ext>
                </a:extLst>
              </p:cNvPr>
              <p:cNvSpPr txBox="1"/>
              <p:nvPr/>
            </p:nvSpPr>
            <p:spPr>
              <a:xfrm>
                <a:off x="5910563" y="6084977"/>
                <a:ext cx="563304" cy="215444"/>
              </a:xfrm>
              <a:prstGeom prst="rect">
                <a:avLst/>
              </a:prstGeom>
              <a:noFill/>
            </p:spPr>
            <p:txBody>
              <a:bodyPr wrap="square">
                <a:spAutoFit/>
              </a:bodyPr>
              <a:lstStyle/>
              <a:p>
                <a:pPr marL="12700">
                  <a:lnSpc>
                    <a:spcPct val="100000"/>
                  </a:lnSpc>
                  <a:spcBef>
                    <a:spcPts val="560"/>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&gt; $25</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a:t>
                </a:r>
                <a:endPar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310" name="TextBox 309">
                <a:extLst>
                  <a:ext uri="{FF2B5EF4-FFF2-40B4-BE49-F238E27FC236}">
                    <a16:creationId xmlns:a16="http://schemas.microsoft.com/office/drawing/2014/main" id="{AFF2E6E4-7E14-4613-2815-9BBB44B7AD25}"/>
                  </a:ext>
                </a:extLst>
              </p:cNvPr>
              <p:cNvSpPr txBox="1"/>
              <p:nvPr/>
            </p:nvSpPr>
            <p:spPr>
              <a:xfrm>
                <a:off x="5904488" y="5860885"/>
                <a:ext cx="619039" cy="338554"/>
              </a:xfrm>
              <a:prstGeom prst="rect">
                <a:avLst/>
              </a:prstGeom>
              <a:noFill/>
            </p:spPr>
            <p:txBody>
              <a:bodyPr wrap="square">
                <a:spAutoFit/>
              </a:bodyPr>
              <a:lstStyle/>
              <a:p>
                <a:pPr marL="12700">
                  <a:lnSpc>
                    <a:spcPct val="100000"/>
                  </a:lnSpc>
                  <a:spcBef>
                    <a:spcPts val="56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$10</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a:t>
                </a: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-$24.9</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a:t>
                </a:r>
                <a:endPar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312" name="TextBox 311">
                <a:extLst>
                  <a:ext uri="{FF2B5EF4-FFF2-40B4-BE49-F238E27FC236}">
                    <a16:creationId xmlns:a16="http://schemas.microsoft.com/office/drawing/2014/main" id="{23CE2412-CCD3-566C-A309-76186D56005B}"/>
                  </a:ext>
                </a:extLst>
              </p:cNvPr>
              <p:cNvSpPr txBox="1"/>
              <p:nvPr/>
            </p:nvSpPr>
            <p:spPr>
              <a:xfrm>
                <a:off x="5901790" y="5636721"/>
                <a:ext cx="673091" cy="215444"/>
              </a:xfrm>
              <a:prstGeom prst="rect">
                <a:avLst/>
              </a:prstGeom>
              <a:noFill/>
            </p:spPr>
            <p:txBody>
              <a:bodyPr wrap="square">
                <a:spAutoFit/>
              </a:bodyPr>
              <a:lstStyle/>
              <a:p>
                <a:pPr marL="12700">
                  <a:lnSpc>
                    <a:spcPct val="100000"/>
                  </a:lnSpc>
                  <a:spcBef>
                    <a:spcPts val="560"/>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a:t>
                </a: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-$9.9</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a:t>
                </a:r>
                <a:endPar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grpSp>
          <p:nvGrpSpPr>
            <p:cNvPr id="226" name="그룹 225">
              <a:extLst>
                <a:ext uri="{FF2B5EF4-FFF2-40B4-BE49-F238E27FC236}">
                  <a16:creationId xmlns:a16="http://schemas.microsoft.com/office/drawing/2014/main" id="{AB105AEA-5A77-2F3A-9662-F036A64D0A03}"/>
                </a:ext>
              </a:extLst>
            </p:cNvPr>
            <p:cNvGrpSpPr/>
            <p:nvPr/>
          </p:nvGrpSpPr>
          <p:grpSpPr>
            <a:xfrm>
              <a:off x="4430116" y="6143778"/>
              <a:ext cx="1020255" cy="635725"/>
              <a:chOff x="4273167" y="6143778"/>
              <a:chExt cx="1020255" cy="635725"/>
            </a:xfrm>
          </p:grpSpPr>
          <p:grpSp>
            <p:nvGrpSpPr>
              <p:cNvPr id="124" name="그룹 123">
                <a:extLst>
                  <a:ext uri="{FF2B5EF4-FFF2-40B4-BE49-F238E27FC236}">
                    <a16:creationId xmlns:a16="http://schemas.microsoft.com/office/drawing/2014/main" id="{EC1F137C-8DE8-C42F-9CA2-E42E4CEED4C4}"/>
                  </a:ext>
                </a:extLst>
              </p:cNvPr>
              <p:cNvGrpSpPr/>
              <p:nvPr/>
            </p:nvGrpSpPr>
            <p:grpSpPr>
              <a:xfrm>
                <a:off x="4299238" y="6143778"/>
                <a:ext cx="994184" cy="635725"/>
                <a:chOff x="5936062" y="5005760"/>
                <a:chExt cx="702153" cy="635725"/>
              </a:xfrm>
            </p:grpSpPr>
            <p:sp>
              <p:nvSpPr>
                <p:cNvPr id="125" name="object 232">
                  <a:extLst>
                    <a:ext uri="{FF2B5EF4-FFF2-40B4-BE49-F238E27FC236}">
                      <a16:creationId xmlns:a16="http://schemas.microsoft.com/office/drawing/2014/main" id="{51FFBDA4-905A-0945-4058-98D9DFBCDE12}"/>
                    </a:ext>
                  </a:extLst>
                </p:cNvPr>
                <p:cNvSpPr txBox="1"/>
                <p:nvPr/>
              </p:nvSpPr>
              <p:spPr>
                <a:xfrm>
                  <a:off x="6001141" y="5005760"/>
                  <a:ext cx="445885" cy="139782"/>
                </a:xfrm>
                <a:prstGeom prst="rect">
                  <a:avLst/>
                </a:prstGeom>
              </p:spPr>
              <p:txBody>
                <a:bodyPr vert="horz" wrap="square" lIns="0" tIns="16510" rIns="0" bIns="0" rtlCol="0">
                  <a:spAutoFit/>
                </a:bodyPr>
                <a:lstStyle/>
                <a:p>
                  <a:pPr marL="12700">
                    <a:lnSpc>
                      <a:spcPct val="100000"/>
                    </a:lnSpc>
                    <a:spcBef>
                      <a:spcPts val="130"/>
                    </a:spcBef>
                  </a:pPr>
                  <a:r>
                    <a:rP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&lt; $2</a:t>
                  </a:r>
                  <a:r>
                    <a:rPr 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r>
                    <a:rP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5</a:t>
                  </a:r>
                  <a:r>
                    <a:rPr 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00</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만</a:t>
                  </a:r>
                  <a:endParaRP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29" name="TextBox 128">
                  <a:extLst>
                    <a:ext uri="{FF2B5EF4-FFF2-40B4-BE49-F238E27FC236}">
                      <a16:creationId xmlns:a16="http://schemas.microsoft.com/office/drawing/2014/main" id="{B8587D91-3AA2-9978-375C-9D1F186F92BB}"/>
                    </a:ext>
                  </a:extLst>
                </p:cNvPr>
                <p:cNvSpPr txBox="1"/>
                <p:nvPr/>
              </p:nvSpPr>
              <p:spPr>
                <a:xfrm>
                  <a:off x="5936062" y="5426041"/>
                  <a:ext cx="702153" cy="215444"/>
                </a:xfrm>
                <a:prstGeom prst="rect">
                  <a:avLst/>
                </a:prstGeom>
                <a:noFill/>
              </p:spPr>
              <p:txBody>
                <a:bodyPr wrap="square">
                  <a:spAutoFit/>
                </a:bodyPr>
                <a:lstStyle/>
                <a:p>
                  <a:pPr marL="12700">
                    <a:lnSpc>
                      <a:spcPct val="100000"/>
                    </a:lnSpc>
                    <a:spcBef>
                      <a:spcPts val="56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a:t>
                  </a: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-$4.9</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a:t>
                  </a:r>
                  <a:endPar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130" name="TextBox 129">
                  <a:extLst>
                    <a:ext uri="{FF2B5EF4-FFF2-40B4-BE49-F238E27FC236}">
                      <a16:creationId xmlns:a16="http://schemas.microsoft.com/office/drawing/2014/main" id="{727DD60B-D6F6-1DBC-2F99-0F4B7FB9ACE8}"/>
                    </a:ext>
                  </a:extLst>
                </p:cNvPr>
                <p:cNvSpPr txBox="1"/>
                <p:nvPr/>
              </p:nvSpPr>
              <p:spPr>
                <a:xfrm>
                  <a:off x="5936891" y="5199086"/>
                  <a:ext cx="628668" cy="215444"/>
                </a:xfrm>
                <a:prstGeom prst="rect">
                  <a:avLst/>
                </a:prstGeom>
                <a:noFill/>
              </p:spPr>
              <p:txBody>
                <a:bodyPr wrap="square">
                  <a:spAutoFit/>
                </a:bodyPr>
                <a:lstStyle/>
                <a:p>
                  <a:pPr marL="12700">
                    <a:lnSpc>
                      <a:spcPct val="100000"/>
                    </a:lnSpc>
                    <a:spcBef>
                      <a:spcPts val="550"/>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$2,500</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만</a:t>
                  </a: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-$9,999</a:t>
                  </a:r>
                  <a:r>
                    <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만</a:t>
                  </a:r>
                  <a:endPar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sp>
            <p:nvSpPr>
              <p:cNvPr id="131" name="object 169">
                <a:extLst>
                  <a:ext uri="{FF2B5EF4-FFF2-40B4-BE49-F238E27FC236}">
                    <a16:creationId xmlns:a16="http://schemas.microsoft.com/office/drawing/2014/main" id="{DFF59367-323B-36A5-C8C4-6B2CE22274AB}"/>
                  </a:ext>
                </a:extLst>
              </p:cNvPr>
              <p:cNvSpPr/>
              <p:nvPr/>
            </p:nvSpPr>
            <p:spPr>
              <a:xfrm>
                <a:off x="4273167" y="6173689"/>
                <a:ext cx="98776" cy="97170"/>
              </a:xfrm>
              <a:custGeom>
                <a:avLst/>
                <a:gdLst/>
                <a:ahLst/>
                <a:cxnLst/>
                <a:rect l="l" t="t" r="r" b="b"/>
                <a:pathLst>
                  <a:path w="62865" h="64134">
                    <a:moveTo>
                      <a:pt x="0" y="0"/>
                    </a:moveTo>
                    <a:lnTo>
                      <a:pt x="62458" y="0"/>
                    </a:lnTo>
                    <a:lnTo>
                      <a:pt x="62458" y="63944"/>
                    </a:lnTo>
                    <a:lnTo>
                      <a:pt x="0" y="63944"/>
                    </a:lnTo>
                    <a:lnTo>
                      <a:pt x="0" y="0"/>
                    </a:lnTo>
                    <a:close/>
                  </a:path>
                </a:pathLst>
              </a:custGeom>
              <a:solidFill>
                <a:srgbClr val="24388B"/>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32" name="object 169">
                <a:extLst>
                  <a:ext uri="{FF2B5EF4-FFF2-40B4-BE49-F238E27FC236}">
                    <a16:creationId xmlns:a16="http://schemas.microsoft.com/office/drawing/2014/main" id="{C3F04303-71CF-0481-575B-7A4B08672A4C}"/>
                  </a:ext>
                </a:extLst>
              </p:cNvPr>
              <p:cNvSpPr/>
              <p:nvPr/>
            </p:nvSpPr>
            <p:spPr>
              <a:xfrm>
                <a:off x="4273167" y="6392690"/>
                <a:ext cx="98776" cy="97170"/>
              </a:xfrm>
              <a:custGeom>
                <a:avLst/>
                <a:gdLst/>
                <a:ahLst/>
                <a:cxnLst/>
                <a:rect l="l" t="t" r="r" b="b"/>
                <a:pathLst>
                  <a:path w="62865" h="64134">
                    <a:moveTo>
                      <a:pt x="0" y="0"/>
                    </a:moveTo>
                    <a:lnTo>
                      <a:pt x="62458" y="0"/>
                    </a:lnTo>
                    <a:lnTo>
                      <a:pt x="62458" y="63944"/>
                    </a:lnTo>
                    <a:lnTo>
                      <a:pt x="0" y="63944"/>
                    </a:lnTo>
                    <a:lnTo>
                      <a:pt x="0" y="0"/>
                    </a:lnTo>
                    <a:close/>
                  </a:path>
                </a:pathLst>
              </a:custGeom>
              <a:solidFill>
                <a:srgbClr val="6FB6F4"/>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33" name="object 169">
                <a:extLst>
                  <a:ext uri="{FF2B5EF4-FFF2-40B4-BE49-F238E27FC236}">
                    <a16:creationId xmlns:a16="http://schemas.microsoft.com/office/drawing/2014/main" id="{A00D64DE-AD8A-9A16-93D6-B6FA5302F0DF}"/>
                  </a:ext>
                </a:extLst>
              </p:cNvPr>
              <p:cNvSpPr/>
              <p:nvPr/>
            </p:nvSpPr>
            <p:spPr>
              <a:xfrm>
                <a:off x="4273167" y="6620256"/>
                <a:ext cx="98776" cy="97170"/>
              </a:xfrm>
              <a:custGeom>
                <a:avLst/>
                <a:gdLst/>
                <a:ahLst/>
                <a:cxnLst/>
                <a:rect l="l" t="t" r="r" b="b"/>
                <a:pathLst>
                  <a:path w="62865" h="64134">
                    <a:moveTo>
                      <a:pt x="0" y="0"/>
                    </a:moveTo>
                    <a:lnTo>
                      <a:pt x="62458" y="0"/>
                    </a:lnTo>
                    <a:lnTo>
                      <a:pt x="62458" y="63944"/>
                    </a:lnTo>
                    <a:lnTo>
                      <a:pt x="0" y="63944"/>
                    </a:lnTo>
                    <a:lnTo>
                      <a:pt x="0" y="0"/>
                    </a:lnTo>
                    <a:close/>
                  </a:path>
                </a:pathLst>
              </a:custGeom>
              <a:solidFill>
                <a:srgbClr val="3B50DF"/>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sp>
          <p:nvSpPr>
            <p:cNvPr id="144" name="object 169">
              <a:extLst>
                <a:ext uri="{FF2B5EF4-FFF2-40B4-BE49-F238E27FC236}">
                  <a16:creationId xmlns:a16="http://schemas.microsoft.com/office/drawing/2014/main" id="{ED848F9E-A8A4-55E3-8F41-A3BF7D9E1479}"/>
                </a:ext>
              </a:extLst>
            </p:cNvPr>
            <p:cNvSpPr/>
            <p:nvPr/>
          </p:nvSpPr>
          <p:spPr>
            <a:xfrm>
              <a:off x="5306875" y="6173689"/>
              <a:ext cx="98776" cy="97170"/>
            </a:xfrm>
            <a:custGeom>
              <a:avLst/>
              <a:gdLst/>
              <a:ahLst/>
              <a:cxnLst/>
              <a:rect l="l" t="t" r="r" b="b"/>
              <a:pathLst>
                <a:path w="62865" h="64134">
                  <a:moveTo>
                    <a:pt x="0" y="0"/>
                  </a:moveTo>
                  <a:lnTo>
                    <a:pt x="62458" y="0"/>
                  </a:lnTo>
                  <a:lnTo>
                    <a:pt x="62458" y="63944"/>
                  </a:lnTo>
                  <a:lnTo>
                    <a:pt x="0" y="63944"/>
                  </a:lnTo>
                  <a:lnTo>
                    <a:pt x="0" y="0"/>
                  </a:lnTo>
                  <a:close/>
                </a:path>
              </a:pathLst>
            </a:custGeom>
            <a:solidFill>
              <a:srgbClr val="AB99FD"/>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45" name="object 169">
              <a:extLst>
                <a:ext uri="{FF2B5EF4-FFF2-40B4-BE49-F238E27FC236}">
                  <a16:creationId xmlns:a16="http://schemas.microsoft.com/office/drawing/2014/main" id="{23AD33AD-9C5B-6525-29E6-36E21ACDAA46}"/>
                </a:ext>
              </a:extLst>
            </p:cNvPr>
            <p:cNvSpPr/>
            <p:nvPr/>
          </p:nvSpPr>
          <p:spPr>
            <a:xfrm>
              <a:off x="5306875" y="6392690"/>
              <a:ext cx="98776" cy="97170"/>
            </a:xfrm>
            <a:custGeom>
              <a:avLst/>
              <a:gdLst/>
              <a:ahLst/>
              <a:cxnLst/>
              <a:rect l="l" t="t" r="r" b="b"/>
              <a:pathLst>
                <a:path w="62865" h="64134">
                  <a:moveTo>
                    <a:pt x="0" y="0"/>
                  </a:moveTo>
                  <a:lnTo>
                    <a:pt x="62458" y="0"/>
                  </a:lnTo>
                  <a:lnTo>
                    <a:pt x="62458" y="63944"/>
                  </a:lnTo>
                  <a:lnTo>
                    <a:pt x="0" y="63944"/>
                  </a:lnTo>
                  <a:lnTo>
                    <a:pt x="0" y="0"/>
                  </a:lnTo>
                  <a:close/>
                </a:path>
              </a:pathLst>
            </a:custGeom>
            <a:solidFill>
              <a:srgbClr val="622EE7"/>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46" name="object 169">
              <a:extLst>
                <a:ext uri="{FF2B5EF4-FFF2-40B4-BE49-F238E27FC236}">
                  <a16:creationId xmlns:a16="http://schemas.microsoft.com/office/drawing/2014/main" id="{674F6B14-2141-95C5-4C00-6A05EBB62243}"/>
                </a:ext>
              </a:extLst>
            </p:cNvPr>
            <p:cNvSpPr/>
            <p:nvPr/>
          </p:nvSpPr>
          <p:spPr>
            <a:xfrm>
              <a:off x="5306875" y="6620256"/>
              <a:ext cx="98776" cy="97170"/>
            </a:xfrm>
            <a:custGeom>
              <a:avLst/>
              <a:gdLst/>
              <a:ahLst/>
              <a:cxnLst/>
              <a:rect l="l" t="t" r="r" b="b"/>
              <a:pathLst>
                <a:path w="62865" h="64134">
                  <a:moveTo>
                    <a:pt x="0" y="0"/>
                  </a:moveTo>
                  <a:lnTo>
                    <a:pt x="62458" y="0"/>
                  </a:lnTo>
                  <a:lnTo>
                    <a:pt x="62458" y="63944"/>
                  </a:lnTo>
                  <a:lnTo>
                    <a:pt x="0" y="63944"/>
                  </a:lnTo>
                  <a:lnTo>
                    <a:pt x="0" y="0"/>
                  </a:lnTo>
                  <a:close/>
                </a:path>
              </a:pathLst>
            </a:custGeom>
            <a:solidFill>
              <a:srgbClr val="78C8AC"/>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220" name="그룹 219">
            <a:extLst>
              <a:ext uri="{FF2B5EF4-FFF2-40B4-BE49-F238E27FC236}">
                <a16:creationId xmlns:a16="http://schemas.microsoft.com/office/drawing/2014/main" id="{D29ADC0D-25E2-8D3D-AE0C-89EEBF33F0A7}"/>
              </a:ext>
            </a:extLst>
          </p:cNvPr>
          <p:cNvGrpSpPr/>
          <p:nvPr/>
        </p:nvGrpSpPr>
        <p:grpSpPr>
          <a:xfrm>
            <a:off x="4441434" y="4473308"/>
            <a:ext cx="1638398" cy="1411315"/>
            <a:chOff x="4495430" y="4513414"/>
            <a:chExt cx="1638398" cy="1411315"/>
          </a:xfrm>
        </p:grpSpPr>
        <p:grpSp>
          <p:nvGrpSpPr>
            <p:cNvPr id="100" name="그룹 99">
              <a:extLst>
                <a:ext uri="{FF2B5EF4-FFF2-40B4-BE49-F238E27FC236}">
                  <a16:creationId xmlns:a16="http://schemas.microsoft.com/office/drawing/2014/main" id="{4BC7B6BC-CC97-A25D-F55B-D57484B5F490}"/>
                </a:ext>
              </a:extLst>
            </p:cNvPr>
            <p:cNvGrpSpPr/>
            <p:nvPr/>
          </p:nvGrpSpPr>
          <p:grpSpPr>
            <a:xfrm>
              <a:off x="4688476" y="4560162"/>
              <a:ext cx="1332865" cy="1364567"/>
              <a:chOff x="4360121" y="5039257"/>
              <a:chExt cx="1068640" cy="1224924"/>
            </a:xfrm>
          </p:grpSpPr>
          <p:sp>
            <p:nvSpPr>
              <p:cNvPr id="101" name="object 205">
                <a:extLst>
                  <a:ext uri="{FF2B5EF4-FFF2-40B4-BE49-F238E27FC236}">
                    <a16:creationId xmlns:a16="http://schemas.microsoft.com/office/drawing/2014/main" id="{98039847-DDD8-B63A-35C5-C11F0D2BA58F}"/>
                  </a:ext>
                </a:extLst>
              </p:cNvPr>
              <p:cNvSpPr/>
              <p:nvPr/>
            </p:nvSpPr>
            <p:spPr>
              <a:xfrm>
                <a:off x="4793155" y="5039257"/>
                <a:ext cx="101612" cy="612461"/>
              </a:xfrm>
              <a:custGeom>
                <a:avLst/>
                <a:gdLst/>
                <a:ahLst/>
                <a:cxnLst/>
                <a:rect l="l" t="t" r="r" b="b"/>
                <a:pathLst>
                  <a:path w="90170" h="473709">
                    <a:moveTo>
                      <a:pt x="89865" y="0"/>
                    </a:moveTo>
                    <a:lnTo>
                      <a:pt x="67260" y="571"/>
                    </a:lnTo>
                    <a:lnTo>
                      <a:pt x="44937" y="2284"/>
                    </a:lnTo>
                    <a:lnTo>
                      <a:pt x="22612" y="5138"/>
                    </a:lnTo>
                    <a:lnTo>
                      <a:pt x="0" y="9131"/>
                    </a:lnTo>
                    <a:lnTo>
                      <a:pt x="89865" y="473443"/>
                    </a:lnTo>
                    <a:lnTo>
                      <a:pt x="89865" y="0"/>
                    </a:lnTo>
                    <a:close/>
                  </a:path>
                </a:pathLst>
              </a:custGeom>
              <a:solidFill>
                <a:srgbClr val="78C8AC"/>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102" name="object 206">
                <a:extLst>
                  <a:ext uri="{FF2B5EF4-FFF2-40B4-BE49-F238E27FC236}">
                    <a16:creationId xmlns:a16="http://schemas.microsoft.com/office/drawing/2014/main" id="{8E2487CF-C592-C9BE-60A8-63409094607E}"/>
                  </a:ext>
                </a:extLst>
              </p:cNvPr>
              <p:cNvSpPr/>
              <p:nvPr/>
            </p:nvSpPr>
            <p:spPr>
              <a:xfrm>
                <a:off x="4738227" y="5051062"/>
                <a:ext cx="156712" cy="600969"/>
              </a:xfrm>
              <a:custGeom>
                <a:avLst/>
                <a:gdLst/>
                <a:ahLst/>
                <a:cxnLst/>
                <a:rect l="l" t="t" r="r" b="b"/>
                <a:pathLst>
                  <a:path w="139064" h="464820">
                    <a:moveTo>
                      <a:pt x="48742" y="0"/>
                    </a:moveTo>
                    <a:lnTo>
                      <a:pt x="36845" y="2547"/>
                    </a:lnTo>
                    <a:lnTo>
                      <a:pt x="24376" y="5522"/>
                    </a:lnTo>
                    <a:lnTo>
                      <a:pt x="11904" y="8781"/>
                    </a:lnTo>
                    <a:lnTo>
                      <a:pt x="0" y="12179"/>
                    </a:lnTo>
                    <a:lnTo>
                      <a:pt x="138607" y="464311"/>
                    </a:lnTo>
                    <a:lnTo>
                      <a:pt x="48742" y="0"/>
                    </a:lnTo>
                    <a:close/>
                  </a:path>
                </a:pathLst>
              </a:custGeom>
              <a:solidFill>
                <a:srgbClr val="622EE7"/>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103" name="object 207">
                <a:extLst>
                  <a:ext uri="{FF2B5EF4-FFF2-40B4-BE49-F238E27FC236}">
                    <a16:creationId xmlns:a16="http://schemas.microsoft.com/office/drawing/2014/main" id="{82F2233A-96F7-083B-86F0-E7F7F0C2A02B}"/>
                  </a:ext>
                </a:extLst>
              </p:cNvPr>
              <p:cNvSpPr/>
              <p:nvPr/>
            </p:nvSpPr>
            <p:spPr>
              <a:xfrm>
                <a:off x="4626654" y="5066809"/>
                <a:ext cx="268342" cy="585370"/>
              </a:xfrm>
              <a:custGeom>
                <a:avLst/>
                <a:gdLst/>
                <a:ahLst/>
                <a:cxnLst/>
                <a:rect l="l" t="t" r="r" b="b"/>
                <a:pathLst>
                  <a:path w="238125" h="452754">
                    <a:moveTo>
                      <a:pt x="99009" y="0"/>
                    </a:moveTo>
                    <a:lnTo>
                      <a:pt x="72832" y="8372"/>
                    </a:lnTo>
                    <a:lnTo>
                      <a:pt x="48366" y="17887"/>
                    </a:lnTo>
                    <a:lnTo>
                      <a:pt x="24469" y="29117"/>
                    </a:lnTo>
                    <a:lnTo>
                      <a:pt x="0" y="42633"/>
                    </a:lnTo>
                    <a:lnTo>
                      <a:pt x="237617" y="452132"/>
                    </a:lnTo>
                    <a:lnTo>
                      <a:pt x="99009" y="0"/>
                    </a:lnTo>
                    <a:close/>
                  </a:path>
                </a:pathLst>
              </a:custGeom>
              <a:solidFill>
                <a:srgbClr val="AB99FD"/>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104" name="object 208">
                <a:extLst>
                  <a:ext uri="{FF2B5EF4-FFF2-40B4-BE49-F238E27FC236}">
                    <a16:creationId xmlns:a16="http://schemas.microsoft.com/office/drawing/2014/main" id="{A5F01B3B-95AD-FD48-CB26-D0E598315D46}"/>
                  </a:ext>
                </a:extLst>
              </p:cNvPr>
              <p:cNvSpPr/>
              <p:nvPr/>
            </p:nvSpPr>
            <p:spPr>
              <a:xfrm>
                <a:off x="4360121" y="5121930"/>
                <a:ext cx="534538" cy="582907"/>
              </a:xfrm>
              <a:custGeom>
                <a:avLst/>
                <a:gdLst/>
                <a:ahLst/>
                <a:cxnLst/>
                <a:rect l="l" t="t" r="r" b="b"/>
                <a:pathLst>
                  <a:path w="474345" h="450850">
                    <a:moveTo>
                      <a:pt x="236520" y="0"/>
                    </a:moveTo>
                    <a:lnTo>
                      <a:pt x="194288" y="27205"/>
                    </a:lnTo>
                    <a:lnTo>
                      <a:pt x="155764" y="57985"/>
                    </a:lnTo>
                    <a:lnTo>
                      <a:pt x="121105" y="92066"/>
                    </a:lnTo>
                    <a:lnTo>
                      <a:pt x="90471" y="129174"/>
                    </a:lnTo>
                    <a:lnTo>
                      <a:pt x="64017" y="169033"/>
                    </a:lnTo>
                    <a:lnTo>
                      <a:pt x="41903" y="211370"/>
                    </a:lnTo>
                    <a:lnTo>
                      <a:pt x="24287" y="255909"/>
                    </a:lnTo>
                    <a:lnTo>
                      <a:pt x="11325" y="302378"/>
                    </a:lnTo>
                    <a:lnTo>
                      <a:pt x="3177" y="350500"/>
                    </a:lnTo>
                    <a:lnTo>
                      <a:pt x="0" y="400001"/>
                    </a:lnTo>
                    <a:lnTo>
                      <a:pt x="1951" y="450608"/>
                    </a:lnTo>
                    <a:lnTo>
                      <a:pt x="474137" y="409498"/>
                    </a:lnTo>
                    <a:lnTo>
                      <a:pt x="236520" y="0"/>
                    </a:lnTo>
                    <a:close/>
                  </a:path>
                </a:pathLst>
              </a:custGeom>
              <a:solidFill>
                <a:srgbClr val="3B4FDE"/>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105" name="object 209">
                <a:extLst>
                  <a:ext uri="{FF2B5EF4-FFF2-40B4-BE49-F238E27FC236}">
                    <a16:creationId xmlns:a16="http://schemas.microsoft.com/office/drawing/2014/main" id="{EA1B70DA-75EF-D488-A5BA-AD54ADD91054}"/>
                  </a:ext>
                </a:extLst>
              </p:cNvPr>
              <p:cNvSpPr/>
              <p:nvPr/>
            </p:nvSpPr>
            <p:spPr>
              <a:xfrm>
                <a:off x="4362319" y="5651374"/>
                <a:ext cx="532391" cy="587012"/>
              </a:xfrm>
              <a:custGeom>
                <a:avLst/>
                <a:gdLst/>
                <a:ahLst/>
                <a:cxnLst/>
                <a:rect l="l" t="t" r="r" b="b"/>
                <a:pathLst>
                  <a:path w="472439" h="454025">
                    <a:moveTo>
                      <a:pt x="472186" y="0"/>
                    </a:moveTo>
                    <a:lnTo>
                      <a:pt x="0" y="41109"/>
                    </a:lnTo>
                    <a:lnTo>
                      <a:pt x="6478" y="89667"/>
                    </a:lnTo>
                    <a:lnTo>
                      <a:pt x="17414" y="136263"/>
                    </a:lnTo>
                    <a:lnTo>
                      <a:pt x="32633" y="180713"/>
                    </a:lnTo>
                    <a:lnTo>
                      <a:pt x="51961" y="222832"/>
                    </a:lnTo>
                    <a:lnTo>
                      <a:pt x="75224" y="262435"/>
                    </a:lnTo>
                    <a:lnTo>
                      <a:pt x="102247" y="299337"/>
                    </a:lnTo>
                    <a:lnTo>
                      <a:pt x="132856" y="333352"/>
                    </a:lnTo>
                    <a:lnTo>
                      <a:pt x="166876" y="364296"/>
                    </a:lnTo>
                    <a:lnTo>
                      <a:pt x="204132" y="391984"/>
                    </a:lnTo>
                    <a:lnTo>
                      <a:pt x="244451" y="416229"/>
                    </a:lnTo>
                    <a:lnTo>
                      <a:pt x="287658" y="436849"/>
                    </a:lnTo>
                    <a:lnTo>
                      <a:pt x="333578" y="453656"/>
                    </a:lnTo>
                    <a:lnTo>
                      <a:pt x="472186" y="0"/>
                    </a:lnTo>
                    <a:close/>
                  </a:path>
                </a:pathLst>
              </a:custGeom>
              <a:solidFill>
                <a:srgbClr val="6FB6F4"/>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106" name="object 210">
                <a:extLst>
                  <a:ext uri="{FF2B5EF4-FFF2-40B4-BE49-F238E27FC236}">
                    <a16:creationId xmlns:a16="http://schemas.microsoft.com/office/drawing/2014/main" id="{A1FE4AF8-8E2B-6176-5893-3FEAAAFA6FB3}"/>
                  </a:ext>
                </a:extLst>
              </p:cNvPr>
              <p:cNvSpPr/>
              <p:nvPr/>
            </p:nvSpPr>
            <p:spPr>
              <a:xfrm>
                <a:off x="4738227" y="5039257"/>
                <a:ext cx="690534" cy="1224924"/>
              </a:xfrm>
              <a:custGeom>
                <a:avLst/>
                <a:gdLst/>
                <a:ahLst/>
                <a:cxnLst/>
                <a:rect l="l" t="t" r="r" b="b"/>
                <a:pathLst>
                  <a:path w="612775" h="947420">
                    <a:moveTo>
                      <a:pt x="138607" y="0"/>
                    </a:moveTo>
                    <a:lnTo>
                      <a:pt x="138607" y="473443"/>
                    </a:lnTo>
                    <a:lnTo>
                      <a:pt x="0" y="927100"/>
                    </a:lnTo>
                    <a:lnTo>
                      <a:pt x="34939" y="935974"/>
                    </a:lnTo>
                    <a:lnTo>
                      <a:pt x="68165" y="942138"/>
                    </a:lnTo>
                    <a:lnTo>
                      <a:pt x="101960" y="945732"/>
                    </a:lnTo>
                    <a:lnTo>
                      <a:pt x="138607" y="946899"/>
                    </a:lnTo>
                    <a:lnTo>
                      <a:pt x="187102" y="944458"/>
                    </a:lnTo>
                    <a:lnTo>
                      <a:pt x="234181" y="937295"/>
                    </a:lnTo>
                    <a:lnTo>
                      <a:pt x="279610" y="925645"/>
                    </a:lnTo>
                    <a:lnTo>
                      <a:pt x="323151" y="909744"/>
                    </a:lnTo>
                    <a:lnTo>
                      <a:pt x="364568" y="889829"/>
                    </a:lnTo>
                    <a:lnTo>
                      <a:pt x="403624" y="866136"/>
                    </a:lnTo>
                    <a:lnTo>
                      <a:pt x="440083" y="838903"/>
                    </a:lnTo>
                    <a:lnTo>
                      <a:pt x="473708" y="808364"/>
                    </a:lnTo>
                    <a:lnTo>
                      <a:pt x="504263" y="774757"/>
                    </a:lnTo>
                    <a:lnTo>
                      <a:pt x="531511" y="738317"/>
                    </a:lnTo>
                    <a:lnTo>
                      <a:pt x="555217" y="699282"/>
                    </a:lnTo>
                    <a:lnTo>
                      <a:pt x="575142" y="657888"/>
                    </a:lnTo>
                    <a:lnTo>
                      <a:pt x="591052" y="614370"/>
                    </a:lnTo>
                    <a:lnTo>
                      <a:pt x="602708" y="568966"/>
                    </a:lnTo>
                    <a:lnTo>
                      <a:pt x="609876" y="521911"/>
                    </a:lnTo>
                    <a:lnTo>
                      <a:pt x="612317" y="473443"/>
                    </a:lnTo>
                    <a:lnTo>
                      <a:pt x="609876" y="424977"/>
                    </a:lnTo>
                    <a:lnTo>
                      <a:pt x="602708" y="377924"/>
                    </a:lnTo>
                    <a:lnTo>
                      <a:pt x="591052" y="332521"/>
                    </a:lnTo>
                    <a:lnTo>
                      <a:pt x="575142" y="289005"/>
                    </a:lnTo>
                    <a:lnTo>
                      <a:pt x="555217" y="247612"/>
                    </a:lnTo>
                    <a:lnTo>
                      <a:pt x="531511" y="208578"/>
                    </a:lnTo>
                    <a:lnTo>
                      <a:pt x="504263" y="172139"/>
                    </a:lnTo>
                    <a:lnTo>
                      <a:pt x="473708" y="138533"/>
                    </a:lnTo>
                    <a:lnTo>
                      <a:pt x="440083" y="107995"/>
                    </a:lnTo>
                    <a:lnTo>
                      <a:pt x="403624" y="80761"/>
                    </a:lnTo>
                    <a:lnTo>
                      <a:pt x="364568" y="57069"/>
                    </a:lnTo>
                    <a:lnTo>
                      <a:pt x="323151" y="37154"/>
                    </a:lnTo>
                    <a:lnTo>
                      <a:pt x="279610" y="21254"/>
                    </a:lnTo>
                    <a:lnTo>
                      <a:pt x="234181" y="9603"/>
                    </a:lnTo>
                    <a:lnTo>
                      <a:pt x="187102" y="2440"/>
                    </a:lnTo>
                    <a:lnTo>
                      <a:pt x="138607" y="0"/>
                    </a:lnTo>
                    <a:close/>
                  </a:path>
                </a:pathLst>
              </a:custGeom>
              <a:solidFill>
                <a:srgbClr val="24388B"/>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107" name="object 211">
                <a:extLst>
                  <a:ext uri="{FF2B5EF4-FFF2-40B4-BE49-F238E27FC236}">
                    <a16:creationId xmlns:a16="http://schemas.microsoft.com/office/drawing/2014/main" id="{5DD97876-4602-CE92-D747-A9250FA75119}"/>
                  </a:ext>
                </a:extLst>
              </p:cNvPr>
              <p:cNvSpPr/>
              <p:nvPr/>
            </p:nvSpPr>
            <p:spPr>
              <a:xfrm>
                <a:off x="4585465" y="5297098"/>
                <a:ext cx="618261" cy="710982"/>
              </a:xfrm>
              <a:custGeom>
                <a:avLst/>
                <a:gdLst/>
                <a:ahLst/>
                <a:cxnLst/>
                <a:rect l="l" t="t" r="r" b="b"/>
                <a:pathLst>
                  <a:path w="548639" h="549909">
                    <a:moveTo>
                      <a:pt x="274167" y="0"/>
                    </a:moveTo>
                    <a:lnTo>
                      <a:pt x="224650" y="4385"/>
                    </a:lnTo>
                    <a:lnTo>
                      <a:pt x="178141" y="17040"/>
                    </a:lnTo>
                    <a:lnTo>
                      <a:pt x="135393" y="37213"/>
                    </a:lnTo>
                    <a:lnTo>
                      <a:pt x="97157" y="64152"/>
                    </a:lnTo>
                    <a:lnTo>
                      <a:pt x="64186" y="97105"/>
                    </a:lnTo>
                    <a:lnTo>
                      <a:pt x="37233" y="135319"/>
                    </a:lnTo>
                    <a:lnTo>
                      <a:pt x="17049" y="178044"/>
                    </a:lnTo>
                    <a:lnTo>
                      <a:pt x="4387" y="224526"/>
                    </a:lnTo>
                    <a:lnTo>
                      <a:pt x="0" y="274015"/>
                    </a:lnTo>
                    <a:lnTo>
                      <a:pt x="4387" y="323559"/>
                    </a:lnTo>
                    <a:lnTo>
                      <a:pt x="17049" y="370185"/>
                    </a:lnTo>
                    <a:lnTo>
                      <a:pt x="37233" y="413114"/>
                    </a:lnTo>
                    <a:lnTo>
                      <a:pt x="64186" y="451571"/>
                    </a:lnTo>
                    <a:lnTo>
                      <a:pt x="97157" y="484777"/>
                    </a:lnTo>
                    <a:lnTo>
                      <a:pt x="135393" y="511957"/>
                    </a:lnTo>
                    <a:lnTo>
                      <a:pt x="178141" y="532333"/>
                    </a:lnTo>
                    <a:lnTo>
                      <a:pt x="224650" y="545129"/>
                    </a:lnTo>
                    <a:lnTo>
                      <a:pt x="274167" y="549567"/>
                    </a:lnTo>
                    <a:lnTo>
                      <a:pt x="323688" y="545129"/>
                    </a:lnTo>
                    <a:lnTo>
                      <a:pt x="370200" y="532333"/>
                    </a:lnTo>
                    <a:lnTo>
                      <a:pt x="412950" y="511957"/>
                    </a:lnTo>
                    <a:lnTo>
                      <a:pt x="451188" y="484777"/>
                    </a:lnTo>
                    <a:lnTo>
                      <a:pt x="484159" y="451571"/>
                    </a:lnTo>
                    <a:lnTo>
                      <a:pt x="511113" y="413114"/>
                    </a:lnTo>
                    <a:lnTo>
                      <a:pt x="531297" y="370185"/>
                    </a:lnTo>
                    <a:lnTo>
                      <a:pt x="543960" y="323559"/>
                    </a:lnTo>
                    <a:lnTo>
                      <a:pt x="548347" y="274015"/>
                    </a:lnTo>
                    <a:lnTo>
                      <a:pt x="543960" y="224526"/>
                    </a:lnTo>
                    <a:lnTo>
                      <a:pt x="531297" y="178044"/>
                    </a:lnTo>
                    <a:lnTo>
                      <a:pt x="511113" y="135319"/>
                    </a:lnTo>
                    <a:lnTo>
                      <a:pt x="484159" y="97105"/>
                    </a:lnTo>
                    <a:lnTo>
                      <a:pt x="451188" y="64152"/>
                    </a:lnTo>
                    <a:lnTo>
                      <a:pt x="412950" y="37213"/>
                    </a:lnTo>
                    <a:lnTo>
                      <a:pt x="370200" y="17040"/>
                    </a:lnTo>
                    <a:lnTo>
                      <a:pt x="323688" y="4385"/>
                    </a:lnTo>
                    <a:lnTo>
                      <a:pt x="274167" y="0"/>
                    </a:lnTo>
                    <a:close/>
                  </a:path>
                </a:pathLst>
              </a:custGeom>
              <a:solidFill>
                <a:srgbClr val="FFFFFF"/>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grpSp>
        <p:sp>
          <p:nvSpPr>
            <p:cNvPr id="162" name="사각형: 둥근 모서리 161">
              <a:extLst>
                <a:ext uri="{FF2B5EF4-FFF2-40B4-BE49-F238E27FC236}">
                  <a16:creationId xmlns:a16="http://schemas.microsoft.com/office/drawing/2014/main" id="{8ADD7D33-82C0-9A34-E46F-F88701A32EA5}"/>
                </a:ext>
              </a:extLst>
            </p:cNvPr>
            <p:cNvSpPr/>
            <p:nvPr/>
          </p:nvSpPr>
          <p:spPr>
            <a:xfrm>
              <a:off x="5684725" y="5518716"/>
              <a:ext cx="449103" cy="161353"/>
            </a:xfrm>
            <a:prstGeom prst="roundRect">
              <a:avLst>
                <a:gd name="adj" fmla="val 50000"/>
              </a:avLst>
            </a:prstGeom>
            <a:solidFill>
              <a:srgbClr val="24388B"/>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55%</a:t>
              </a:r>
              <a:endParaRPr lang="ko-KR" altLang="en-US" sz="1200" dirty="0">
                <a:latin typeface="KPMG Bold" panose="020B0803030202040204" pitchFamily="34" charset="0"/>
              </a:endParaRPr>
            </a:p>
          </p:txBody>
        </p:sp>
        <p:sp>
          <p:nvSpPr>
            <p:cNvPr id="164" name="사각형: 둥근 모서리 163">
              <a:extLst>
                <a:ext uri="{FF2B5EF4-FFF2-40B4-BE49-F238E27FC236}">
                  <a16:creationId xmlns:a16="http://schemas.microsoft.com/office/drawing/2014/main" id="{82781867-9947-EAB7-0CB2-D67C9FBC156C}"/>
                </a:ext>
              </a:extLst>
            </p:cNvPr>
            <p:cNvSpPr/>
            <p:nvPr/>
          </p:nvSpPr>
          <p:spPr>
            <a:xfrm>
              <a:off x="4545230" y="5436508"/>
              <a:ext cx="433618" cy="169130"/>
            </a:xfrm>
            <a:prstGeom prst="roundRect">
              <a:avLst>
                <a:gd name="adj" fmla="val 50000"/>
              </a:avLst>
            </a:prstGeom>
            <a:solidFill>
              <a:srgbClr val="6FB6F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19%</a:t>
              </a:r>
              <a:endParaRPr lang="ko-KR" altLang="en-US" sz="1200" dirty="0">
                <a:latin typeface="KPMG Bold" panose="020B0803030202040204" pitchFamily="34" charset="0"/>
              </a:endParaRPr>
            </a:p>
          </p:txBody>
        </p:sp>
        <p:sp>
          <p:nvSpPr>
            <p:cNvPr id="165" name="사각형: 둥근 모서리 164">
              <a:extLst>
                <a:ext uri="{FF2B5EF4-FFF2-40B4-BE49-F238E27FC236}">
                  <a16:creationId xmlns:a16="http://schemas.microsoft.com/office/drawing/2014/main" id="{82233C8C-1000-EAC6-887B-FB6934A4B517}"/>
                </a:ext>
              </a:extLst>
            </p:cNvPr>
            <p:cNvSpPr/>
            <p:nvPr/>
          </p:nvSpPr>
          <p:spPr>
            <a:xfrm>
              <a:off x="4495430" y="4893542"/>
              <a:ext cx="433618" cy="172777"/>
            </a:xfrm>
            <a:prstGeom prst="roundRect">
              <a:avLst>
                <a:gd name="adj" fmla="val 50000"/>
              </a:avLst>
            </a:prstGeom>
            <a:solidFill>
              <a:srgbClr val="3B50DF"/>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18%</a:t>
              </a:r>
              <a:endParaRPr lang="ko-KR" altLang="en-US" sz="1200" dirty="0">
                <a:latin typeface="KPMG Bold" panose="020B0803030202040204" pitchFamily="34" charset="0"/>
              </a:endParaRPr>
            </a:p>
          </p:txBody>
        </p:sp>
        <p:sp>
          <p:nvSpPr>
            <p:cNvPr id="166" name="사각형: 둥근 모서리 165">
              <a:extLst>
                <a:ext uri="{FF2B5EF4-FFF2-40B4-BE49-F238E27FC236}">
                  <a16:creationId xmlns:a16="http://schemas.microsoft.com/office/drawing/2014/main" id="{071E736E-AD00-B8D5-FD36-B9E5680A6E4F}"/>
                </a:ext>
              </a:extLst>
            </p:cNvPr>
            <p:cNvSpPr/>
            <p:nvPr/>
          </p:nvSpPr>
          <p:spPr>
            <a:xfrm>
              <a:off x="4688341" y="4513414"/>
              <a:ext cx="413745" cy="167534"/>
            </a:xfrm>
            <a:prstGeom prst="roundRect">
              <a:avLst>
                <a:gd name="adj" fmla="val 50000"/>
              </a:avLst>
            </a:prstGeom>
            <a:solidFill>
              <a:srgbClr val="AB99F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4%</a:t>
              </a:r>
              <a:endParaRPr lang="ko-KR" altLang="en-US" sz="1200" dirty="0">
                <a:latin typeface="KPMG Bold" panose="020B0803030202040204" pitchFamily="34" charset="0"/>
              </a:endParaRPr>
            </a:p>
          </p:txBody>
        </p:sp>
        <p:sp>
          <p:nvSpPr>
            <p:cNvPr id="167" name="사각형: 둥근 모서리 166">
              <a:extLst>
                <a:ext uri="{FF2B5EF4-FFF2-40B4-BE49-F238E27FC236}">
                  <a16:creationId xmlns:a16="http://schemas.microsoft.com/office/drawing/2014/main" id="{DCE0CEF3-5D83-6DE4-2041-2F73F9EE93E9}"/>
                </a:ext>
              </a:extLst>
            </p:cNvPr>
            <p:cNvSpPr/>
            <p:nvPr/>
          </p:nvSpPr>
          <p:spPr>
            <a:xfrm>
              <a:off x="5178826" y="4810028"/>
              <a:ext cx="413745" cy="167534"/>
            </a:xfrm>
            <a:prstGeom prst="roundRect">
              <a:avLst>
                <a:gd name="adj" fmla="val 50000"/>
              </a:avLst>
            </a:prstGeom>
            <a:solidFill>
              <a:srgbClr val="622EE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1%</a:t>
              </a:r>
              <a:endParaRPr lang="ko-KR" altLang="en-US" sz="1200" dirty="0">
                <a:latin typeface="KPMG Bold" panose="020B0803030202040204" pitchFamily="34" charset="0"/>
              </a:endParaRPr>
            </a:p>
          </p:txBody>
        </p:sp>
        <p:sp>
          <p:nvSpPr>
            <p:cNvPr id="168" name="사각형: 둥근 모서리 167">
              <a:extLst>
                <a:ext uri="{FF2B5EF4-FFF2-40B4-BE49-F238E27FC236}">
                  <a16:creationId xmlns:a16="http://schemas.microsoft.com/office/drawing/2014/main" id="{77AF1BE2-1B86-80E2-AC68-68AE4EDE305C}"/>
                </a:ext>
              </a:extLst>
            </p:cNvPr>
            <p:cNvSpPr/>
            <p:nvPr/>
          </p:nvSpPr>
          <p:spPr>
            <a:xfrm>
              <a:off x="5266452" y="4515937"/>
              <a:ext cx="413745" cy="167534"/>
            </a:xfrm>
            <a:prstGeom prst="roundRect">
              <a:avLst>
                <a:gd name="adj" fmla="val 50000"/>
              </a:avLst>
            </a:prstGeom>
            <a:solidFill>
              <a:srgbClr val="78C8AC"/>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3%</a:t>
              </a:r>
              <a:endParaRPr lang="ko-KR" altLang="en-US" sz="1200" dirty="0">
                <a:latin typeface="KPMG Bold" panose="020B0803030202040204" pitchFamily="34" charset="0"/>
              </a:endParaRPr>
            </a:p>
          </p:txBody>
        </p:sp>
      </p:grpSp>
      <p:grpSp>
        <p:nvGrpSpPr>
          <p:cNvPr id="234" name="그룹 233">
            <a:extLst>
              <a:ext uri="{FF2B5EF4-FFF2-40B4-BE49-F238E27FC236}">
                <a16:creationId xmlns:a16="http://schemas.microsoft.com/office/drawing/2014/main" id="{45B6C195-1D88-FB27-62AD-BF2EAEC2119E}"/>
              </a:ext>
            </a:extLst>
          </p:cNvPr>
          <p:cNvGrpSpPr/>
          <p:nvPr/>
        </p:nvGrpSpPr>
        <p:grpSpPr>
          <a:xfrm>
            <a:off x="636893" y="4474382"/>
            <a:ext cx="1963601" cy="1410668"/>
            <a:chOff x="723105" y="4514488"/>
            <a:chExt cx="1963601" cy="1410668"/>
          </a:xfrm>
        </p:grpSpPr>
        <p:grpSp>
          <p:nvGrpSpPr>
            <p:cNvPr id="16" name="그룹 15">
              <a:extLst>
                <a:ext uri="{FF2B5EF4-FFF2-40B4-BE49-F238E27FC236}">
                  <a16:creationId xmlns:a16="http://schemas.microsoft.com/office/drawing/2014/main" id="{9B2818CA-6EDC-F761-F326-FFD0622F5B5D}"/>
                </a:ext>
              </a:extLst>
            </p:cNvPr>
            <p:cNvGrpSpPr/>
            <p:nvPr/>
          </p:nvGrpSpPr>
          <p:grpSpPr>
            <a:xfrm>
              <a:off x="980788" y="4542945"/>
              <a:ext cx="1377117" cy="1368222"/>
              <a:chOff x="661052" y="4875250"/>
              <a:chExt cx="1068138" cy="1224924"/>
            </a:xfrm>
          </p:grpSpPr>
          <p:sp>
            <p:nvSpPr>
              <p:cNvPr id="21" name="object 146">
                <a:extLst>
                  <a:ext uri="{FF2B5EF4-FFF2-40B4-BE49-F238E27FC236}">
                    <a16:creationId xmlns:a16="http://schemas.microsoft.com/office/drawing/2014/main" id="{F46E6506-4ADC-402E-3EFB-37EF6CB6F76D}"/>
                  </a:ext>
                </a:extLst>
              </p:cNvPr>
              <p:cNvSpPr/>
              <p:nvPr/>
            </p:nvSpPr>
            <p:spPr>
              <a:xfrm>
                <a:off x="753741" y="4875250"/>
                <a:ext cx="441512" cy="612461"/>
              </a:xfrm>
              <a:custGeom>
                <a:avLst/>
                <a:gdLst/>
                <a:ahLst/>
                <a:cxnLst/>
                <a:rect l="l" t="t" r="r" b="b"/>
                <a:pathLst>
                  <a:path w="391794" h="473709">
                    <a:moveTo>
                      <a:pt x="391452" y="0"/>
                    </a:moveTo>
                    <a:lnTo>
                      <a:pt x="338463" y="2741"/>
                    </a:lnTo>
                    <a:lnTo>
                      <a:pt x="287291" y="10883"/>
                    </a:lnTo>
                    <a:lnTo>
                      <a:pt x="238176" y="24299"/>
                    </a:lnTo>
                    <a:lnTo>
                      <a:pt x="191355" y="42865"/>
                    </a:lnTo>
                    <a:lnTo>
                      <a:pt x="147066" y="66455"/>
                    </a:lnTo>
                    <a:lnTo>
                      <a:pt x="105548" y="94945"/>
                    </a:lnTo>
                    <a:lnTo>
                      <a:pt x="67039" y="128209"/>
                    </a:lnTo>
                    <a:lnTo>
                      <a:pt x="31777" y="166122"/>
                    </a:lnTo>
                    <a:lnTo>
                      <a:pt x="0" y="208559"/>
                    </a:lnTo>
                    <a:lnTo>
                      <a:pt x="391452" y="473443"/>
                    </a:lnTo>
                    <a:lnTo>
                      <a:pt x="391452" y="0"/>
                    </a:lnTo>
                    <a:close/>
                  </a:path>
                </a:pathLst>
              </a:custGeom>
              <a:solidFill>
                <a:srgbClr val="3B4FDE"/>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22" name="object 147">
                <a:extLst>
                  <a:ext uri="{FF2B5EF4-FFF2-40B4-BE49-F238E27FC236}">
                    <a16:creationId xmlns:a16="http://schemas.microsoft.com/office/drawing/2014/main" id="{14A49988-E624-3F24-1F76-FF396E450621}"/>
                  </a:ext>
                </a:extLst>
              </p:cNvPr>
              <p:cNvSpPr/>
              <p:nvPr/>
            </p:nvSpPr>
            <p:spPr>
              <a:xfrm>
                <a:off x="661052" y="5144897"/>
                <a:ext cx="533821" cy="775841"/>
              </a:xfrm>
              <a:custGeom>
                <a:avLst/>
                <a:gdLst/>
                <a:ahLst/>
                <a:cxnLst/>
                <a:rect l="l" t="t" r="r" b="b"/>
                <a:pathLst>
                  <a:path w="473709" h="600075">
                    <a:moveTo>
                      <a:pt x="82251" y="0"/>
                    </a:moveTo>
                    <a:lnTo>
                      <a:pt x="57137" y="41608"/>
                    </a:lnTo>
                    <a:lnTo>
                      <a:pt x="36616" y="84671"/>
                    </a:lnTo>
                    <a:lnTo>
                      <a:pt x="20666" y="128872"/>
                    </a:lnTo>
                    <a:lnTo>
                      <a:pt x="9262" y="173897"/>
                    </a:lnTo>
                    <a:lnTo>
                      <a:pt x="2381" y="219427"/>
                    </a:lnTo>
                    <a:lnTo>
                      <a:pt x="0" y="265148"/>
                    </a:lnTo>
                    <a:lnTo>
                      <a:pt x="2095" y="310742"/>
                    </a:lnTo>
                    <a:lnTo>
                      <a:pt x="8643" y="355893"/>
                    </a:lnTo>
                    <a:lnTo>
                      <a:pt x="19621" y="400285"/>
                    </a:lnTo>
                    <a:lnTo>
                      <a:pt x="35005" y="443603"/>
                    </a:lnTo>
                    <a:lnTo>
                      <a:pt x="54773" y="485529"/>
                    </a:lnTo>
                    <a:lnTo>
                      <a:pt x="78899" y="525747"/>
                    </a:lnTo>
                    <a:lnTo>
                      <a:pt x="107362" y="563941"/>
                    </a:lnTo>
                    <a:lnTo>
                      <a:pt x="140137" y="599795"/>
                    </a:lnTo>
                    <a:lnTo>
                      <a:pt x="473703" y="264883"/>
                    </a:lnTo>
                    <a:lnTo>
                      <a:pt x="82251" y="0"/>
                    </a:lnTo>
                    <a:close/>
                  </a:path>
                </a:pathLst>
              </a:custGeom>
              <a:solidFill>
                <a:srgbClr val="6FB6F4"/>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23" name="object 148">
                <a:extLst>
                  <a:ext uri="{FF2B5EF4-FFF2-40B4-BE49-F238E27FC236}">
                    <a16:creationId xmlns:a16="http://schemas.microsoft.com/office/drawing/2014/main" id="{7BCA01A7-3380-51E2-77D4-16C5C84A5255}"/>
                  </a:ext>
                </a:extLst>
              </p:cNvPr>
              <p:cNvSpPr/>
              <p:nvPr/>
            </p:nvSpPr>
            <p:spPr>
              <a:xfrm>
                <a:off x="818973" y="4875250"/>
                <a:ext cx="910217" cy="1224924"/>
              </a:xfrm>
              <a:custGeom>
                <a:avLst/>
                <a:gdLst/>
                <a:ahLst/>
                <a:cxnLst/>
                <a:rect l="l" t="t" r="r" b="b"/>
                <a:pathLst>
                  <a:path w="807719" h="947420">
                    <a:moveTo>
                      <a:pt x="333565" y="0"/>
                    </a:moveTo>
                    <a:lnTo>
                      <a:pt x="333565" y="473443"/>
                    </a:lnTo>
                    <a:lnTo>
                      <a:pt x="0" y="808354"/>
                    </a:lnTo>
                    <a:lnTo>
                      <a:pt x="35636" y="840969"/>
                    </a:lnTo>
                    <a:lnTo>
                      <a:pt x="72897" y="869176"/>
                    </a:lnTo>
                    <a:lnTo>
                      <a:pt x="111835" y="892995"/>
                    </a:lnTo>
                    <a:lnTo>
                      <a:pt x="152504" y="912444"/>
                    </a:lnTo>
                    <a:lnTo>
                      <a:pt x="194958" y="927539"/>
                    </a:lnTo>
                    <a:lnTo>
                      <a:pt x="239251" y="938299"/>
                    </a:lnTo>
                    <a:lnTo>
                      <a:pt x="285435" y="944742"/>
                    </a:lnTo>
                    <a:lnTo>
                      <a:pt x="333565" y="946886"/>
                    </a:lnTo>
                    <a:lnTo>
                      <a:pt x="382059" y="944446"/>
                    </a:lnTo>
                    <a:lnTo>
                      <a:pt x="429139" y="937282"/>
                    </a:lnTo>
                    <a:lnTo>
                      <a:pt x="474568" y="925632"/>
                    </a:lnTo>
                    <a:lnTo>
                      <a:pt x="518109" y="909731"/>
                    </a:lnTo>
                    <a:lnTo>
                      <a:pt x="559525" y="889817"/>
                    </a:lnTo>
                    <a:lnTo>
                      <a:pt x="598581" y="866124"/>
                    </a:lnTo>
                    <a:lnTo>
                      <a:pt x="635040" y="838891"/>
                    </a:lnTo>
                    <a:lnTo>
                      <a:pt x="668666" y="808353"/>
                    </a:lnTo>
                    <a:lnTo>
                      <a:pt x="699221" y="774746"/>
                    </a:lnTo>
                    <a:lnTo>
                      <a:pt x="726469" y="738308"/>
                    </a:lnTo>
                    <a:lnTo>
                      <a:pt x="750174" y="699274"/>
                    </a:lnTo>
                    <a:lnTo>
                      <a:pt x="770100" y="657880"/>
                    </a:lnTo>
                    <a:lnTo>
                      <a:pt x="786009" y="614364"/>
                    </a:lnTo>
                    <a:lnTo>
                      <a:pt x="797666" y="568962"/>
                    </a:lnTo>
                    <a:lnTo>
                      <a:pt x="804833" y="521909"/>
                    </a:lnTo>
                    <a:lnTo>
                      <a:pt x="807275" y="473443"/>
                    </a:lnTo>
                    <a:lnTo>
                      <a:pt x="804833" y="424974"/>
                    </a:lnTo>
                    <a:lnTo>
                      <a:pt x="797666" y="377920"/>
                    </a:lnTo>
                    <a:lnTo>
                      <a:pt x="786009" y="332517"/>
                    </a:lnTo>
                    <a:lnTo>
                      <a:pt x="770100" y="289000"/>
                    </a:lnTo>
                    <a:lnTo>
                      <a:pt x="750174" y="247606"/>
                    </a:lnTo>
                    <a:lnTo>
                      <a:pt x="726469" y="208572"/>
                    </a:lnTo>
                    <a:lnTo>
                      <a:pt x="699221" y="172134"/>
                    </a:lnTo>
                    <a:lnTo>
                      <a:pt x="668666" y="138528"/>
                    </a:lnTo>
                    <a:lnTo>
                      <a:pt x="635040" y="107990"/>
                    </a:lnTo>
                    <a:lnTo>
                      <a:pt x="598581" y="80758"/>
                    </a:lnTo>
                    <a:lnTo>
                      <a:pt x="559525" y="57066"/>
                    </a:lnTo>
                    <a:lnTo>
                      <a:pt x="518109" y="37153"/>
                    </a:lnTo>
                    <a:lnTo>
                      <a:pt x="474568" y="21253"/>
                    </a:lnTo>
                    <a:lnTo>
                      <a:pt x="429139" y="9603"/>
                    </a:lnTo>
                    <a:lnTo>
                      <a:pt x="382059" y="2440"/>
                    </a:lnTo>
                    <a:lnTo>
                      <a:pt x="333565" y="0"/>
                    </a:lnTo>
                    <a:close/>
                  </a:path>
                </a:pathLst>
              </a:custGeom>
              <a:solidFill>
                <a:srgbClr val="24388B"/>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24" name="object 149">
                <a:extLst>
                  <a:ext uri="{FF2B5EF4-FFF2-40B4-BE49-F238E27FC236}">
                    <a16:creationId xmlns:a16="http://schemas.microsoft.com/office/drawing/2014/main" id="{9AFC221A-3C1A-9509-A313-371AB016CDAB}"/>
                  </a:ext>
                </a:extLst>
              </p:cNvPr>
              <p:cNvSpPr/>
              <p:nvPr/>
            </p:nvSpPr>
            <p:spPr>
              <a:xfrm>
                <a:off x="1105621" y="5005147"/>
                <a:ext cx="94456" cy="482745"/>
              </a:xfrm>
              <a:custGeom>
                <a:avLst/>
                <a:gdLst/>
                <a:ahLst/>
                <a:cxnLst/>
                <a:rect l="l" t="t" r="r" b="b"/>
                <a:pathLst>
                  <a:path w="83819" h="373379">
                    <a:moveTo>
                      <a:pt x="83769" y="0"/>
                    </a:moveTo>
                    <a:lnTo>
                      <a:pt x="62331" y="571"/>
                    </a:lnTo>
                    <a:lnTo>
                      <a:pt x="41317" y="2284"/>
                    </a:lnTo>
                    <a:lnTo>
                      <a:pt x="20588" y="5138"/>
                    </a:lnTo>
                    <a:lnTo>
                      <a:pt x="0" y="9131"/>
                    </a:lnTo>
                    <a:lnTo>
                      <a:pt x="83769" y="372973"/>
                    </a:lnTo>
                    <a:lnTo>
                      <a:pt x="83769" y="0"/>
                    </a:lnTo>
                    <a:close/>
                  </a:path>
                </a:pathLst>
              </a:custGeom>
              <a:solidFill>
                <a:srgbClr val="3B4FDE"/>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25" name="object 150">
                <a:extLst>
                  <a:ext uri="{FF2B5EF4-FFF2-40B4-BE49-F238E27FC236}">
                    <a16:creationId xmlns:a16="http://schemas.microsoft.com/office/drawing/2014/main" id="{A11011F1-B691-7572-827B-2F3B1D1E6F38}"/>
                  </a:ext>
                </a:extLst>
              </p:cNvPr>
              <p:cNvSpPr/>
              <p:nvPr/>
            </p:nvSpPr>
            <p:spPr>
              <a:xfrm>
                <a:off x="780232" y="5016954"/>
                <a:ext cx="420045" cy="675679"/>
              </a:xfrm>
              <a:custGeom>
                <a:avLst/>
                <a:gdLst/>
                <a:ahLst/>
                <a:cxnLst/>
                <a:rect l="l" t="t" r="r" b="b"/>
                <a:pathLst>
                  <a:path w="372744" h="522604">
                    <a:moveTo>
                      <a:pt x="288746" y="0"/>
                    </a:moveTo>
                    <a:lnTo>
                      <a:pt x="250856" y="11231"/>
                    </a:lnTo>
                    <a:lnTo>
                      <a:pt x="214108" y="25882"/>
                    </a:lnTo>
                    <a:lnTo>
                      <a:pt x="173119" y="48233"/>
                    </a:lnTo>
                    <a:lnTo>
                      <a:pt x="136032" y="74928"/>
                    </a:lnTo>
                    <a:lnTo>
                      <a:pt x="103017" y="105503"/>
                    </a:lnTo>
                    <a:lnTo>
                      <a:pt x="74245" y="139491"/>
                    </a:lnTo>
                    <a:lnTo>
                      <a:pt x="49886" y="176427"/>
                    </a:lnTo>
                    <a:lnTo>
                      <a:pt x="30112" y="215846"/>
                    </a:lnTo>
                    <a:lnTo>
                      <a:pt x="15092" y="257281"/>
                    </a:lnTo>
                    <a:lnTo>
                      <a:pt x="4998" y="300266"/>
                    </a:lnTo>
                    <a:lnTo>
                      <a:pt x="0" y="344337"/>
                    </a:lnTo>
                    <a:lnTo>
                      <a:pt x="268" y="389028"/>
                    </a:lnTo>
                    <a:lnTo>
                      <a:pt x="5973" y="433872"/>
                    </a:lnTo>
                    <a:lnTo>
                      <a:pt x="17286" y="478405"/>
                    </a:lnTo>
                    <a:lnTo>
                      <a:pt x="34378" y="522160"/>
                    </a:lnTo>
                    <a:lnTo>
                      <a:pt x="372515" y="363842"/>
                    </a:lnTo>
                    <a:lnTo>
                      <a:pt x="288746" y="0"/>
                    </a:lnTo>
                    <a:close/>
                  </a:path>
                </a:pathLst>
              </a:custGeom>
              <a:solidFill>
                <a:srgbClr val="6FB6F4"/>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26" name="object 151">
                <a:extLst>
                  <a:ext uri="{FF2B5EF4-FFF2-40B4-BE49-F238E27FC236}">
                    <a16:creationId xmlns:a16="http://schemas.microsoft.com/office/drawing/2014/main" id="{046C365E-371C-F0E7-EA8D-A26C0C3BF9FB}"/>
                  </a:ext>
                </a:extLst>
              </p:cNvPr>
              <p:cNvSpPr/>
              <p:nvPr/>
            </p:nvSpPr>
            <p:spPr>
              <a:xfrm>
                <a:off x="818973" y="5005147"/>
                <a:ext cx="802164" cy="964670"/>
              </a:xfrm>
              <a:custGeom>
                <a:avLst/>
                <a:gdLst/>
                <a:ahLst/>
                <a:cxnLst/>
                <a:rect l="l" t="t" r="r" b="b"/>
                <a:pathLst>
                  <a:path w="711835" h="746125">
                    <a:moveTo>
                      <a:pt x="338137" y="0"/>
                    </a:moveTo>
                    <a:lnTo>
                      <a:pt x="338137" y="372973"/>
                    </a:lnTo>
                    <a:lnTo>
                      <a:pt x="0" y="531291"/>
                    </a:lnTo>
                    <a:lnTo>
                      <a:pt x="23479" y="574336"/>
                    </a:lnTo>
                    <a:lnTo>
                      <a:pt x="51096" y="613020"/>
                    </a:lnTo>
                    <a:lnTo>
                      <a:pt x="82588" y="647158"/>
                    </a:lnTo>
                    <a:lnTo>
                      <a:pt x="117689" y="676559"/>
                    </a:lnTo>
                    <a:lnTo>
                      <a:pt x="156138" y="701037"/>
                    </a:lnTo>
                    <a:lnTo>
                      <a:pt x="197671" y="720403"/>
                    </a:lnTo>
                    <a:lnTo>
                      <a:pt x="242024" y="734468"/>
                    </a:lnTo>
                    <a:lnTo>
                      <a:pt x="288934" y="743046"/>
                    </a:lnTo>
                    <a:lnTo>
                      <a:pt x="338137" y="745947"/>
                    </a:lnTo>
                    <a:lnTo>
                      <a:pt x="384857" y="743033"/>
                    </a:lnTo>
                    <a:lnTo>
                      <a:pt x="429870" y="734527"/>
                    </a:lnTo>
                    <a:lnTo>
                      <a:pt x="472824" y="720783"/>
                    </a:lnTo>
                    <a:lnTo>
                      <a:pt x="513365" y="702153"/>
                    </a:lnTo>
                    <a:lnTo>
                      <a:pt x="551139" y="678992"/>
                    </a:lnTo>
                    <a:lnTo>
                      <a:pt x="585793" y="651653"/>
                    </a:lnTo>
                    <a:lnTo>
                      <a:pt x="616974" y="620489"/>
                    </a:lnTo>
                    <a:lnTo>
                      <a:pt x="644327" y="585853"/>
                    </a:lnTo>
                    <a:lnTo>
                      <a:pt x="667500" y="548099"/>
                    </a:lnTo>
                    <a:lnTo>
                      <a:pt x="686138" y="507581"/>
                    </a:lnTo>
                    <a:lnTo>
                      <a:pt x="699889" y="464652"/>
                    </a:lnTo>
                    <a:lnTo>
                      <a:pt x="708399" y="419664"/>
                    </a:lnTo>
                    <a:lnTo>
                      <a:pt x="711314" y="372973"/>
                    </a:lnTo>
                    <a:lnTo>
                      <a:pt x="708399" y="326279"/>
                    </a:lnTo>
                    <a:lnTo>
                      <a:pt x="699889" y="281290"/>
                    </a:lnTo>
                    <a:lnTo>
                      <a:pt x="686138" y="238360"/>
                    </a:lnTo>
                    <a:lnTo>
                      <a:pt x="667500" y="197841"/>
                    </a:lnTo>
                    <a:lnTo>
                      <a:pt x="644327" y="160088"/>
                    </a:lnTo>
                    <a:lnTo>
                      <a:pt x="616974" y="125453"/>
                    </a:lnTo>
                    <a:lnTo>
                      <a:pt x="585793" y="94289"/>
                    </a:lnTo>
                    <a:lnTo>
                      <a:pt x="551139" y="66951"/>
                    </a:lnTo>
                    <a:lnTo>
                      <a:pt x="513365" y="43790"/>
                    </a:lnTo>
                    <a:lnTo>
                      <a:pt x="472824" y="25162"/>
                    </a:lnTo>
                    <a:lnTo>
                      <a:pt x="429870" y="11418"/>
                    </a:lnTo>
                    <a:lnTo>
                      <a:pt x="384857" y="2913"/>
                    </a:lnTo>
                    <a:lnTo>
                      <a:pt x="338137" y="0"/>
                    </a:lnTo>
                    <a:close/>
                  </a:path>
                </a:pathLst>
              </a:custGeom>
              <a:solidFill>
                <a:srgbClr val="24388B"/>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27" name="object 152">
                <a:extLst>
                  <a:ext uri="{FF2B5EF4-FFF2-40B4-BE49-F238E27FC236}">
                    <a16:creationId xmlns:a16="http://schemas.microsoft.com/office/drawing/2014/main" id="{CE329049-35A9-6715-1565-DDF25FAFA34D}"/>
                  </a:ext>
                </a:extLst>
              </p:cNvPr>
              <p:cNvSpPr/>
              <p:nvPr/>
            </p:nvSpPr>
            <p:spPr>
              <a:xfrm>
                <a:off x="911984" y="5157136"/>
                <a:ext cx="576415" cy="662859"/>
              </a:xfrm>
              <a:custGeom>
                <a:avLst/>
                <a:gdLst/>
                <a:ahLst/>
                <a:cxnLst/>
                <a:rect l="l" t="t" r="r" b="b"/>
                <a:pathLst>
                  <a:path w="548640" h="549909">
                    <a:moveTo>
                      <a:pt x="274167" y="0"/>
                    </a:moveTo>
                    <a:lnTo>
                      <a:pt x="224650" y="4435"/>
                    </a:lnTo>
                    <a:lnTo>
                      <a:pt x="178141" y="17216"/>
                    </a:lnTo>
                    <a:lnTo>
                      <a:pt x="135393" y="37552"/>
                    </a:lnTo>
                    <a:lnTo>
                      <a:pt x="97157" y="64655"/>
                    </a:lnTo>
                    <a:lnTo>
                      <a:pt x="64186" y="97734"/>
                    </a:lnTo>
                    <a:lnTo>
                      <a:pt x="37233" y="136001"/>
                    </a:lnTo>
                    <a:lnTo>
                      <a:pt x="17049" y="178664"/>
                    </a:lnTo>
                    <a:lnTo>
                      <a:pt x="4387" y="224937"/>
                    </a:lnTo>
                    <a:lnTo>
                      <a:pt x="0" y="274027"/>
                    </a:lnTo>
                    <a:lnTo>
                      <a:pt x="4387" y="323571"/>
                    </a:lnTo>
                    <a:lnTo>
                      <a:pt x="17049" y="370196"/>
                    </a:lnTo>
                    <a:lnTo>
                      <a:pt x="37233" y="413123"/>
                    </a:lnTo>
                    <a:lnTo>
                      <a:pt x="64186" y="451578"/>
                    </a:lnTo>
                    <a:lnTo>
                      <a:pt x="97157" y="484783"/>
                    </a:lnTo>
                    <a:lnTo>
                      <a:pt x="135393" y="511960"/>
                    </a:lnTo>
                    <a:lnTo>
                      <a:pt x="178141" y="532335"/>
                    </a:lnTo>
                    <a:lnTo>
                      <a:pt x="224650" y="545129"/>
                    </a:lnTo>
                    <a:lnTo>
                      <a:pt x="274167" y="549567"/>
                    </a:lnTo>
                    <a:lnTo>
                      <a:pt x="323688" y="545129"/>
                    </a:lnTo>
                    <a:lnTo>
                      <a:pt x="370200" y="532335"/>
                    </a:lnTo>
                    <a:lnTo>
                      <a:pt x="412950" y="511960"/>
                    </a:lnTo>
                    <a:lnTo>
                      <a:pt x="451188" y="484783"/>
                    </a:lnTo>
                    <a:lnTo>
                      <a:pt x="484159" y="451578"/>
                    </a:lnTo>
                    <a:lnTo>
                      <a:pt x="511113" y="413123"/>
                    </a:lnTo>
                    <a:lnTo>
                      <a:pt x="531297" y="370196"/>
                    </a:lnTo>
                    <a:lnTo>
                      <a:pt x="543960" y="323571"/>
                    </a:lnTo>
                    <a:lnTo>
                      <a:pt x="548347" y="274027"/>
                    </a:lnTo>
                    <a:lnTo>
                      <a:pt x="543960" y="224937"/>
                    </a:lnTo>
                    <a:lnTo>
                      <a:pt x="531297" y="178664"/>
                    </a:lnTo>
                    <a:lnTo>
                      <a:pt x="511113" y="136001"/>
                    </a:lnTo>
                    <a:lnTo>
                      <a:pt x="484159" y="97734"/>
                    </a:lnTo>
                    <a:lnTo>
                      <a:pt x="451188" y="64655"/>
                    </a:lnTo>
                    <a:lnTo>
                      <a:pt x="412950" y="37552"/>
                    </a:lnTo>
                    <a:lnTo>
                      <a:pt x="370200" y="17216"/>
                    </a:lnTo>
                    <a:lnTo>
                      <a:pt x="323688" y="4435"/>
                    </a:lnTo>
                    <a:lnTo>
                      <a:pt x="274167" y="0"/>
                    </a:lnTo>
                    <a:close/>
                  </a:path>
                </a:pathLst>
              </a:custGeom>
              <a:solidFill>
                <a:srgbClr val="FFFFFF"/>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28" name="object 153">
                <a:extLst>
                  <a:ext uri="{FF2B5EF4-FFF2-40B4-BE49-F238E27FC236}">
                    <a16:creationId xmlns:a16="http://schemas.microsoft.com/office/drawing/2014/main" id="{F33A7FE3-ECA1-A282-5A2C-01F62D96381E}"/>
                  </a:ext>
                </a:extLst>
              </p:cNvPr>
              <p:cNvSpPr/>
              <p:nvPr/>
            </p:nvSpPr>
            <p:spPr>
              <a:xfrm>
                <a:off x="776053" y="5001206"/>
                <a:ext cx="847962" cy="972880"/>
              </a:xfrm>
              <a:custGeom>
                <a:avLst/>
                <a:gdLst/>
                <a:ahLst/>
                <a:cxnLst/>
                <a:rect l="l" t="t" r="r" b="b"/>
                <a:pathLst>
                  <a:path w="752475" h="752475">
                    <a:moveTo>
                      <a:pt x="752449" y="376021"/>
                    </a:moveTo>
                    <a:lnTo>
                      <a:pt x="749508" y="328979"/>
                    </a:lnTo>
                    <a:lnTo>
                      <a:pt x="740922" y="283645"/>
                    </a:lnTo>
                    <a:lnTo>
                      <a:pt x="727049" y="240377"/>
                    </a:lnTo>
                    <a:lnTo>
                      <a:pt x="708246" y="199533"/>
                    </a:lnTo>
                    <a:lnTo>
                      <a:pt x="684873" y="161470"/>
                    </a:lnTo>
                    <a:lnTo>
                      <a:pt x="657285" y="126545"/>
                    </a:lnTo>
                    <a:lnTo>
                      <a:pt x="625841" y="95117"/>
                    </a:lnTo>
                    <a:lnTo>
                      <a:pt x="590898" y="67544"/>
                    </a:lnTo>
                    <a:lnTo>
                      <a:pt x="552815" y="44181"/>
                    </a:lnTo>
                    <a:lnTo>
                      <a:pt x="511948" y="25388"/>
                    </a:lnTo>
                    <a:lnTo>
                      <a:pt x="468656" y="11522"/>
                    </a:lnTo>
                    <a:lnTo>
                      <a:pt x="423295" y="2940"/>
                    </a:lnTo>
                    <a:lnTo>
                      <a:pt x="376224" y="0"/>
                    </a:lnTo>
                    <a:lnTo>
                      <a:pt x="329156" y="2940"/>
                    </a:lnTo>
                    <a:lnTo>
                      <a:pt x="283797" y="11522"/>
                    </a:lnTo>
                    <a:lnTo>
                      <a:pt x="240506" y="25388"/>
                    </a:lnTo>
                    <a:lnTo>
                      <a:pt x="199639" y="44181"/>
                    </a:lnTo>
                    <a:lnTo>
                      <a:pt x="161556" y="67544"/>
                    </a:lnTo>
                    <a:lnTo>
                      <a:pt x="126613" y="95117"/>
                    </a:lnTo>
                    <a:lnTo>
                      <a:pt x="95168" y="126545"/>
                    </a:lnTo>
                    <a:lnTo>
                      <a:pt x="67579" y="161470"/>
                    </a:lnTo>
                    <a:lnTo>
                      <a:pt x="44205" y="199533"/>
                    </a:lnTo>
                    <a:lnTo>
                      <a:pt x="25402" y="240377"/>
                    </a:lnTo>
                    <a:lnTo>
                      <a:pt x="11528" y="283645"/>
                    </a:lnTo>
                    <a:lnTo>
                      <a:pt x="2941" y="328979"/>
                    </a:lnTo>
                    <a:lnTo>
                      <a:pt x="0" y="376021"/>
                    </a:lnTo>
                    <a:lnTo>
                      <a:pt x="2941" y="423063"/>
                    </a:lnTo>
                    <a:lnTo>
                      <a:pt x="11528" y="468397"/>
                    </a:lnTo>
                    <a:lnTo>
                      <a:pt x="25402" y="511664"/>
                    </a:lnTo>
                    <a:lnTo>
                      <a:pt x="44205" y="552507"/>
                    </a:lnTo>
                    <a:lnTo>
                      <a:pt x="67579" y="590568"/>
                    </a:lnTo>
                    <a:lnTo>
                      <a:pt x="95168" y="625491"/>
                    </a:lnTo>
                    <a:lnTo>
                      <a:pt x="126613" y="656918"/>
                    </a:lnTo>
                    <a:lnTo>
                      <a:pt x="161556" y="684490"/>
                    </a:lnTo>
                    <a:lnTo>
                      <a:pt x="199639" y="707851"/>
                    </a:lnTo>
                    <a:lnTo>
                      <a:pt x="240506" y="726643"/>
                    </a:lnTo>
                    <a:lnTo>
                      <a:pt x="283797" y="740509"/>
                    </a:lnTo>
                    <a:lnTo>
                      <a:pt x="329156" y="749090"/>
                    </a:lnTo>
                    <a:lnTo>
                      <a:pt x="376224" y="752030"/>
                    </a:lnTo>
                    <a:lnTo>
                      <a:pt x="423295" y="749090"/>
                    </a:lnTo>
                    <a:lnTo>
                      <a:pt x="468656" y="740509"/>
                    </a:lnTo>
                    <a:lnTo>
                      <a:pt x="511948" y="726643"/>
                    </a:lnTo>
                    <a:lnTo>
                      <a:pt x="552815" y="707851"/>
                    </a:lnTo>
                    <a:lnTo>
                      <a:pt x="590898" y="684490"/>
                    </a:lnTo>
                    <a:lnTo>
                      <a:pt x="625841" y="656918"/>
                    </a:lnTo>
                    <a:lnTo>
                      <a:pt x="657285" y="625491"/>
                    </a:lnTo>
                    <a:lnTo>
                      <a:pt x="684873" y="590568"/>
                    </a:lnTo>
                    <a:lnTo>
                      <a:pt x="708246" y="552507"/>
                    </a:lnTo>
                    <a:lnTo>
                      <a:pt x="727049" y="511664"/>
                    </a:lnTo>
                    <a:lnTo>
                      <a:pt x="740922" y="468397"/>
                    </a:lnTo>
                    <a:lnTo>
                      <a:pt x="749508" y="423063"/>
                    </a:lnTo>
                    <a:lnTo>
                      <a:pt x="752449" y="376021"/>
                    </a:lnTo>
                    <a:close/>
                  </a:path>
                </a:pathLst>
              </a:custGeom>
              <a:ln w="7619">
                <a:solidFill>
                  <a:srgbClr val="FFFFFF"/>
                </a:solidFill>
              </a:ln>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grpSp>
        <p:sp>
          <p:nvSpPr>
            <p:cNvPr id="147" name="사각형: 둥근 모서리 146">
              <a:extLst>
                <a:ext uri="{FF2B5EF4-FFF2-40B4-BE49-F238E27FC236}">
                  <a16:creationId xmlns:a16="http://schemas.microsoft.com/office/drawing/2014/main" id="{CC44A99E-CC43-8EF4-0FC0-E1A842E6830C}"/>
                </a:ext>
              </a:extLst>
            </p:cNvPr>
            <p:cNvSpPr/>
            <p:nvPr/>
          </p:nvSpPr>
          <p:spPr>
            <a:xfrm>
              <a:off x="992608" y="4514488"/>
              <a:ext cx="433618" cy="172777"/>
            </a:xfrm>
            <a:prstGeom prst="roundRect">
              <a:avLst>
                <a:gd name="adj" fmla="val 50000"/>
              </a:avLst>
            </a:prstGeom>
            <a:solidFill>
              <a:srgbClr val="3B50DF"/>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15%</a:t>
              </a:r>
              <a:endParaRPr lang="ko-KR" altLang="en-US" sz="1200" dirty="0">
                <a:latin typeface="KPMG Bold" panose="020B0803030202040204" pitchFamily="34" charset="0"/>
              </a:endParaRPr>
            </a:p>
          </p:txBody>
        </p:sp>
        <p:sp>
          <p:nvSpPr>
            <p:cNvPr id="148" name="사각형: 둥근 모서리 147">
              <a:extLst>
                <a:ext uri="{FF2B5EF4-FFF2-40B4-BE49-F238E27FC236}">
                  <a16:creationId xmlns:a16="http://schemas.microsoft.com/office/drawing/2014/main" id="{E0F00F07-8A68-359A-071F-BD9634AA94EA}"/>
                </a:ext>
              </a:extLst>
            </p:cNvPr>
            <p:cNvSpPr/>
            <p:nvPr/>
          </p:nvSpPr>
          <p:spPr>
            <a:xfrm>
              <a:off x="723105" y="5434666"/>
              <a:ext cx="433618" cy="172777"/>
            </a:xfrm>
            <a:prstGeom prst="roundRect">
              <a:avLst>
                <a:gd name="adj" fmla="val 50000"/>
              </a:avLst>
            </a:prstGeom>
            <a:solidFill>
              <a:srgbClr val="6FB6F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22%</a:t>
              </a:r>
              <a:endParaRPr lang="ko-KR" altLang="en-US" sz="1200" dirty="0">
                <a:latin typeface="KPMG Bold" panose="020B0803030202040204" pitchFamily="34" charset="0"/>
              </a:endParaRPr>
            </a:p>
          </p:txBody>
        </p:sp>
        <p:sp>
          <p:nvSpPr>
            <p:cNvPr id="149" name="사각형: 둥근 모서리 148">
              <a:extLst>
                <a:ext uri="{FF2B5EF4-FFF2-40B4-BE49-F238E27FC236}">
                  <a16:creationId xmlns:a16="http://schemas.microsoft.com/office/drawing/2014/main" id="{E7A5D494-5B9A-4087-2049-BFB44624B8B4}"/>
                </a:ext>
              </a:extLst>
            </p:cNvPr>
            <p:cNvSpPr/>
            <p:nvPr/>
          </p:nvSpPr>
          <p:spPr>
            <a:xfrm>
              <a:off x="1209729" y="5044836"/>
              <a:ext cx="439358" cy="172777"/>
            </a:xfrm>
            <a:prstGeom prst="roundRect">
              <a:avLst>
                <a:gd name="adj" fmla="val 50000"/>
              </a:avLst>
            </a:prstGeom>
            <a:solidFill>
              <a:srgbClr val="6FB6F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28%</a:t>
              </a:r>
              <a:endParaRPr lang="ko-KR" altLang="en-US" sz="1200" dirty="0">
                <a:latin typeface="KPMG Bold" panose="020B0803030202040204" pitchFamily="34" charset="0"/>
              </a:endParaRPr>
            </a:p>
          </p:txBody>
        </p:sp>
        <p:sp>
          <p:nvSpPr>
            <p:cNvPr id="150" name="사각형: 둥근 모서리 149">
              <a:extLst>
                <a:ext uri="{FF2B5EF4-FFF2-40B4-BE49-F238E27FC236}">
                  <a16:creationId xmlns:a16="http://schemas.microsoft.com/office/drawing/2014/main" id="{E796E740-9C92-0FD6-9493-E05D4E861F43}"/>
                </a:ext>
              </a:extLst>
            </p:cNvPr>
            <p:cNvSpPr/>
            <p:nvPr/>
          </p:nvSpPr>
          <p:spPr>
            <a:xfrm>
              <a:off x="1444917" y="4803806"/>
              <a:ext cx="382818" cy="172777"/>
            </a:xfrm>
            <a:prstGeom prst="roundRect">
              <a:avLst>
                <a:gd name="adj" fmla="val 50000"/>
              </a:avLst>
            </a:prstGeom>
            <a:solidFill>
              <a:srgbClr val="3B50DF"/>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4%</a:t>
              </a:r>
              <a:endParaRPr lang="ko-KR" altLang="en-US" sz="1200" dirty="0">
                <a:latin typeface="KPMG Bold" panose="020B0803030202040204" pitchFamily="34" charset="0"/>
              </a:endParaRPr>
            </a:p>
          </p:txBody>
        </p:sp>
        <p:sp>
          <p:nvSpPr>
            <p:cNvPr id="153" name="사각형: 둥근 모서리 152">
              <a:extLst>
                <a:ext uri="{FF2B5EF4-FFF2-40B4-BE49-F238E27FC236}">
                  <a16:creationId xmlns:a16="http://schemas.microsoft.com/office/drawing/2014/main" id="{C25B3517-F22A-0136-C02E-F2261FF4DD9A}"/>
                </a:ext>
              </a:extLst>
            </p:cNvPr>
            <p:cNvSpPr/>
            <p:nvPr/>
          </p:nvSpPr>
          <p:spPr>
            <a:xfrm>
              <a:off x="1926823" y="5763803"/>
              <a:ext cx="449103" cy="161353"/>
            </a:xfrm>
            <a:prstGeom prst="roundRect">
              <a:avLst>
                <a:gd name="adj" fmla="val 50000"/>
              </a:avLst>
            </a:prstGeom>
            <a:solidFill>
              <a:srgbClr val="24388B"/>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63%</a:t>
              </a:r>
              <a:endParaRPr lang="ko-KR" altLang="en-US" sz="1200" dirty="0">
                <a:latin typeface="KPMG Bold" panose="020B0803030202040204" pitchFamily="34" charset="0"/>
              </a:endParaRPr>
            </a:p>
          </p:txBody>
        </p:sp>
        <p:sp>
          <p:nvSpPr>
            <p:cNvPr id="154" name="사각형: 둥근 모서리 153">
              <a:extLst>
                <a:ext uri="{FF2B5EF4-FFF2-40B4-BE49-F238E27FC236}">
                  <a16:creationId xmlns:a16="http://schemas.microsoft.com/office/drawing/2014/main" id="{8CFBE768-448A-C5D3-44A6-6AE2381F0DBD}"/>
                </a:ext>
              </a:extLst>
            </p:cNvPr>
            <p:cNvSpPr/>
            <p:nvPr/>
          </p:nvSpPr>
          <p:spPr>
            <a:xfrm>
              <a:off x="1626265" y="5362631"/>
              <a:ext cx="449103" cy="161353"/>
            </a:xfrm>
            <a:prstGeom prst="roundRect">
              <a:avLst>
                <a:gd name="adj" fmla="val 50000"/>
              </a:avLst>
            </a:prstGeom>
            <a:solidFill>
              <a:srgbClr val="24388B"/>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68%</a:t>
              </a:r>
              <a:endParaRPr lang="ko-KR" altLang="en-US" sz="1200" dirty="0">
                <a:latin typeface="KPMG Bold" panose="020B0803030202040204" pitchFamily="34" charset="0"/>
              </a:endParaRPr>
            </a:p>
          </p:txBody>
        </p:sp>
        <p:grpSp>
          <p:nvGrpSpPr>
            <p:cNvPr id="219" name="그룹 218">
              <a:extLst>
                <a:ext uri="{FF2B5EF4-FFF2-40B4-BE49-F238E27FC236}">
                  <a16:creationId xmlns:a16="http://schemas.microsoft.com/office/drawing/2014/main" id="{91AA7BCB-BF3F-402A-FD50-77DD11C0502D}"/>
                </a:ext>
              </a:extLst>
            </p:cNvPr>
            <p:cNvGrpSpPr/>
            <p:nvPr/>
          </p:nvGrpSpPr>
          <p:grpSpPr>
            <a:xfrm>
              <a:off x="1987532" y="4543702"/>
              <a:ext cx="699174" cy="371747"/>
              <a:chOff x="1973884" y="4553018"/>
              <a:chExt cx="699174" cy="371747"/>
            </a:xfrm>
          </p:grpSpPr>
          <p:sp>
            <p:nvSpPr>
              <p:cNvPr id="151" name="사각형: 둥근 모서리 150">
                <a:extLst>
                  <a:ext uri="{FF2B5EF4-FFF2-40B4-BE49-F238E27FC236}">
                    <a16:creationId xmlns:a16="http://schemas.microsoft.com/office/drawing/2014/main" id="{0AE85259-51B2-6A20-F5EE-9F2D15A42693}"/>
                  </a:ext>
                </a:extLst>
              </p:cNvPr>
              <p:cNvSpPr/>
              <p:nvPr/>
            </p:nvSpPr>
            <p:spPr>
              <a:xfrm>
                <a:off x="2126967" y="4553018"/>
                <a:ext cx="539610" cy="172777"/>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72000" bIns="36000" rtlCol="0" anchor="ctr"/>
              <a:lstStyle/>
              <a:p>
                <a:pPr algn="r"/>
                <a:r>
                  <a:rPr lang="ko-KR" altLang="en-US" sz="8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rPr>
                  <a:t>거래 금액</a:t>
                </a:r>
                <a:r>
                  <a:rPr lang="en-US" altLang="ko-KR" sz="8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rPr>
                  <a:t> </a:t>
                </a:r>
                <a:endParaRPr lang="ko-KR" altLang="en-US" sz="8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endParaRPr>
              </a:p>
            </p:txBody>
          </p:sp>
          <p:sp>
            <p:nvSpPr>
              <p:cNvPr id="152" name="사각형: 둥근 모서리 151">
                <a:extLst>
                  <a:ext uri="{FF2B5EF4-FFF2-40B4-BE49-F238E27FC236}">
                    <a16:creationId xmlns:a16="http://schemas.microsoft.com/office/drawing/2014/main" id="{2A50202E-AC08-4B4C-873B-74D51EE4EF3E}"/>
                  </a:ext>
                </a:extLst>
              </p:cNvPr>
              <p:cNvSpPr/>
              <p:nvPr/>
            </p:nvSpPr>
            <p:spPr>
              <a:xfrm>
                <a:off x="2133448" y="4751988"/>
                <a:ext cx="539610" cy="172777"/>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72000" bIns="36000" rtlCol="0" anchor="ctr"/>
              <a:lstStyle/>
              <a:p>
                <a:pPr algn="r"/>
                <a:r>
                  <a:rPr lang="ko-KR" altLang="en-US" sz="8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rPr>
                  <a:t>거래 건수</a:t>
                </a:r>
              </a:p>
            </p:txBody>
          </p:sp>
          <p:cxnSp>
            <p:nvCxnSpPr>
              <p:cNvPr id="204" name="직선 화살표 연결선 203">
                <a:extLst>
                  <a:ext uri="{FF2B5EF4-FFF2-40B4-BE49-F238E27FC236}">
                    <a16:creationId xmlns:a16="http://schemas.microsoft.com/office/drawing/2014/main" id="{DD9A11A3-2C9D-D0BD-B194-42ECB8C6CC30}"/>
                  </a:ext>
                </a:extLst>
              </p:cNvPr>
              <p:cNvCxnSpPr>
                <a:cxnSpLocks/>
              </p:cNvCxnSpPr>
              <p:nvPr/>
            </p:nvCxnSpPr>
            <p:spPr>
              <a:xfrm>
                <a:off x="1973884" y="4699036"/>
                <a:ext cx="631857" cy="0"/>
              </a:xfrm>
              <a:prstGeom prst="straightConnector1">
                <a:avLst/>
              </a:prstGeom>
              <a:ln w="9525">
                <a:solidFill>
                  <a:schemeClr val="bg1">
                    <a:lumMod val="6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09" name="직선 화살표 연결선 208">
                <a:extLst>
                  <a:ext uri="{FF2B5EF4-FFF2-40B4-BE49-F238E27FC236}">
                    <a16:creationId xmlns:a16="http://schemas.microsoft.com/office/drawing/2014/main" id="{78543EDB-B9AF-2879-86A7-303BB52C5F8A}"/>
                  </a:ext>
                </a:extLst>
              </p:cNvPr>
              <p:cNvCxnSpPr>
                <a:cxnSpLocks/>
              </p:cNvCxnSpPr>
              <p:nvPr/>
            </p:nvCxnSpPr>
            <p:spPr>
              <a:xfrm>
                <a:off x="1996397" y="4892555"/>
                <a:ext cx="615321" cy="0"/>
              </a:xfrm>
              <a:prstGeom prst="straightConnector1">
                <a:avLst/>
              </a:prstGeom>
              <a:ln w="9525">
                <a:solidFill>
                  <a:schemeClr val="bg1">
                    <a:lumMod val="6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grpSp>
      </p:grpSp>
      <p:grpSp>
        <p:nvGrpSpPr>
          <p:cNvPr id="238" name="그룹 237">
            <a:extLst>
              <a:ext uri="{FF2B5EF4-FFF2-40B4-BE49-F238E27FC236}">
                <a16:creationId xmlns:a16="http://schemas.microsoft.com/office/drawing/2014/main" id="{817555F8-0F51-456D-9BB9-EAB5FF71153D}"/>
              </a:ext>
            </a:extLst>
          </p:cNvPr>
          <p:cNvGrpSpPr/>
          <p:nvPr/>
        </p:nvGrpSpPr>
        <p:grpSpPr>
          <a:xfrm>
            <a:off x="2654724" y="4473808"/>
            <a:ext cx="1699403" cy="1410815"/>
            <a:chOff x="2741875" y="4513914"/>
            <a:chExt cx="1699403" cy="1410815"/>
          </a:xfrm>
        </p:grpSpPr>
        <p:grpSp>
          <p:nvGrpSpPr>
            <p:cNvPr id="54" name="그룹 53">
              <a:extLst>
                <a:ext uri="{FF2B5EF4-FFF2-40B4-BE49-F238E27FC236}">
                  <a16:creationId xmlns:a16="http://schemas.microsoft.com/office/drawing/2014/main" id="{2882E105-A5C6-7E91-EB20-6C74AC62695D}"/>
                </a:ext>
              </a:extLst>
            </p:cNvPr>
            <p:cNvGrpSpPr/>
            <p:nvPr/>
          </p:nvGrpSpPr>
          <p:grpSpPr>
            <a:xfrm>
              <a:off x="2741875" y="4547328"/>
              <a:ext cx="1377882" cy="1377401"/>
              <a:chOff x="2533716" y="4875250"/>
              <a:chExt cx="1067643" cy="1224924"/>
            </a:xfrm>
          </p:grpSpPr>
          <p:sp>
            <p:nvSpPr>
              <p:cNvPr id="55" name="object 154">
                <a:extLst>
                  <a:ext uri="{FF2B5EF4-FFF2-40B4-BE49-F238E27FC236}">
                    <a16:creationId xmlns:a16="http://schemas.microsoft.com/office/drawing/2014/main" id="{A331238E-A366-F178-4029-00739BEF723E}"/>
                  </a:ext>
                </a:extLst>
              </p:cNvPr>
              <p:cNvSpPr/>
              <p:nvPr/>
            </p:nvSpPr>
            <p:spPr>
              <a:xfrm>
                <a:off x="2550890" y="4875250"/>
                <a:ext cx="516648" cy="612461"/>
              </a:xfrm>
              <a:custGeom>
                <a:avLst/>
                <a:gdLst/>
                <a:ahLst/>
                <a:cxnLst/>
                <a:rect l="l" t="t" r="r" b="b"/>
                <a:pathLst>
                  <a:path w="458469" h="473709">
                    <a:moveTo>
                      <a:pt x="458469" y="0"/>
                    </a:moveTo>
                    <a:lnTo>
                      <a:pt x="408842" y="2479"/>
                    </a:lnTo>
                    <a:lnTo>
                      <a:pt x="360662" y="9786"/>
                    </a:lnTo>
                    <a:lnTo>
                      <a:pt x="314188" y="21719"/>
                    </a:lnTo>
                    <a:lnTo>
                      <a:pt x="269677" y="38080"/>
                    </a:lnTo>
                    <a:lnTo>
                      <a:pt x="227388" y="58669"/>
                    </a:lnTo>
                    <a:lnTo>
                      <a:pt x="187578" y="83286"/>
                    </a:lnTo>
                    <a:lnTo>
                      <a:pt x="150506" y="111733"/>
                    </a:lnTo>
                    <a:lnTo>
                      <a:pt x="116429" y="143809"/>
                    </a:lnTo>
                    <a:lnTo>
                      <a:pt x="85605" y="179315"/>
                    </a:lnTo>
                    <a:lnTo>
                      <a:pt x="58293" y="218052"/>
                    </a:lnTo>
                    <a:lnTo>
                      <a:pt x="34749" y="259819"/>
                    </a:lnTo>
                    <a:lnTo>
                      <a:pt x="15232" y="304419"/>
                    </a:lnTo>
                    <a:lnTo>
                      <a:pt x="0" y="351650"/>
                    </a:lnTo>
                    <a:lnTo>
                      <a:pt x="458469" y="473443"/>
                    </a:lnTo>
                    <a:lnTo>
                      <a:pt x="458469" y="0"/>
                    </a:lnTo>
                    <a:close/>
                  </a:path>
                </a:pathLst>
              </a:custGeom>
              <a:solidFill>
                <a:srgbClr val="6FB6F4"/>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56" name="object 155">
                <a:extLst>
                  <a:ext uri="{FF2B5EF4-FFF2-40B4-BE49-F238E27FC236}">
                    <a16:creationId xmlns:a16="http://schemas.microsoft.com/office/drawing/2014/main" id="{CD3A7953-F52E-9B30-B977-DAD516B3EDB7}"/>
                  </a:ext>
                </a:extLst>
              </p:cNvPr>
              <p:cNvSpPr/>
              <p:nvPr/>
            </p:nvSpPr>
            <p:spPr>
              <a:xfrm>
                <a:off x="2533716" y="4875250"/>
                <a:ext cx="1067643" cy="1224924"/>
              </a:xfrm>
              <a:custGeom>
                <a:avLst/>
                <a:gdLst/>
                <a:ahLst/>
                <a:cxnLst/>
                <a:rect l="l" t="t" r="r" b="b"/>
                <a:pathLst>
                  <a:path w="947420" h="947420">
                    <a:moveTo>
                      <a:pt x="15239" y="351650"/>
                    </a:moveTo>
                    <a:lnTo>
                      <a:pt x="8358" y="382458"/>
                    </a:lnTo>
                    <a:lnTo>
                      <a:pt x="3619" y="411980"/>
                    </a:lnTo>
                    <a:lnTo>
                      <a:pt x="881" y="441784"/>
                    </a:lnTo>
                    <a:lnTo>
                      <a:pt x="0" y="473443"/>
                    </a:lnTo>
                    <a:lnTo>
                      <a:pt x="2441" y="521909"/>
                    </a:lnTo>
                    <a:lnTo>
                      <a:pt x="9609" y="568962"/>
                    </a:lnTo>
                    <a:lnTo>
                      <a:pt x="21265" y="614364"/>
                    </a:lnTo>
                    <a:lnTo>
                      <a:pt x="37175" y="657880"/>
                    </a:lnTo>
                    <a:lnTo>
                      <a:pt x="57100" y="699274"/>
                    </a:lnTo>
                    <a:lnTo>
                      <a:pt x="80805" y="738308"/>
                    </a:lnTo>
                    <a:lnTo>
                      <a:pt x="108054" y="774746"/>
                    </a:lnTo>
                    <a:lnTo>
                      <a:pt x="138609" y="808353"/>
                    </a:lnTo>
                    <a:lnTo>
                      <a:pt x="172234" y="838891"/>
                    </a:lnTo>
                    <a:lnTo>
                      <a:pt x="208693" y="866124"/>
                    </a:lnTo>
                    <a:lnTo>
                      <a:pt x="247749" y="889817"/>
                    </a:lnTo>
                    <a:lnTo>
                      <a:pt x="289166" y="909731"/>
                    </a:lnTo>
                    <a:lnTo>
                      <a:pt x="332707" y="925632"/>
                    </a:lnTo>
                    <a:lnTo>
                      <a:pt x="378135" y="937282"/>
                    </a:lnTo>
                    <a:lnTo>
                      <a:pt x="425215" y="944446"/>
                    </a:lnTo>
                    <a:lnTo>
                      <a:pt x="473709" y="946886"/>
                    </a:lnTo>
                    <a:lnTo>
                      <a:pt x="521953" y="944446"/>
                    </a:lnTo>
                    <a:lnTo>
                      <a:pt x="568846" y="937282"/>
                    </a:lnTo>
                    <a:lnTo>
                      <a:pt x="614146" y="925632"/>
                    </a:lnTo>
                    <a:lnTo>
                      <a:pt x="657610" y="909731"/>
                    </a:lnTo>
                    <a:lnTo>
                      <a:pt x="698994" y="889817"/>
                    </a:lnTo>
                    <a:lnTo>
                      <a:pt x="738056" y="866124"/>
                    </a:lnTo>
                    <a:lnTo>
                      <a:pt x="774552" y="838891"/>
                    </a:lnTo>
                    <a:lnTo>
                      <a:pt x="808239" y="808353"/>
                    </a:lnTo>
                    <a:lnTo>
                      <a:pt x="838873" y="774746"/>
                    </a:lnTo>
                    <a:lnTo>
                      <a:pt x="866212" y="738308"/>
                    </a:lnTo>
                    <a:lnTo>
                      <a:pt x="890012" y="699274"/>
                    </a:lnTo>
                    <a:lnTo>
                      <a:pt x="910030" y="657880"/>
                    </a:lnTo>
                    <a:lnTo>
                      <a:pt x="926023" y="614364"/>
                    </a:lnTo>
                    <a:lnTo>
                      <a:pt x="937748" y="568962"/>
                    </a:lnTo>
                    <a:lnTo>
                      <a:pt x="944961" y="521909"/>
                    </a:lnTo>
                    <a:lnTo>
                      <a:pt x="947420" y="473443"/>
                    </a:lnTo>
                    <a:lnTo>
                      <a:pt x="473709" y="473443"/>
                    </a:lnTo>
                    <a:lnTo>
                      <a:pt x="15239" y="351650"/>
                    </a:lnTo>
                    <a:close/>
                  </a:path>
                  <a:path w="947420" h="947420">
                    <a:moveTo>
                      <a:pt x="473709" y="0"/>
                    </a:moveTo>
                    <a:lnTo>
                      <a:pt x="473709" y="473443"/>
                    </a:lnTo>
                    <a:lnTo>
                      <a:pt x="947420" y="473443"/>
                    </a:lnTo>
                    <a:lnTo>
                      <a:pt x="944961" y="424974"/>
                    </a:lnTo>
                    <a:lnTo>
                      <a:pt x="937748" y="377920"/>
                    </a:lnTo>
                    <a:lnTo>
                      <a:pt x="926023" y="332517"/>
                    </a:lnTo>
                    <a:lnTo>
                      <a:pt x="910030" y="289000"/>
                    </a:lnTo>
                    <a:lnTo>
                      <a:pt x="890012" y="247606"/>
                    </a:lnTo>
                    <a:lnTo>
                      <a:pt x="866212" y="208572"/>
                    </a:lnTo>
                    <a:lnTo>
                      <a:pt x="838873" y="172134"/>
                    </a:lnTo>
                    <a:lnTo>
                      <a:pt x="808239" y="138528"/>
                    </a:lnTo>
                    <a:lnTo>
                      <a:pt x="774552" y="107990"/>
                    </a:lnTo>
                    <a:lnTo>
                      <a:pt x="738056" y="80758"/>
                    </a:lnTo>
                    <a:lnTo>
                      <a:pt x="698994" y="57066"/>
                    </a:lnTo>
                    <a:lnTo>
                      <a:pt x="657610" y="37153"/>
                    </a:lnTo>
                    <a:lnTo>
                      <a:pt x="614146" y="21253"/>
                    </a:lnTo>
                    <a:lnTo>
                      <a:pt x="568846" y="9603"/>
                    </a:lnTo>
                    <a:lnTo>
                      <a:pt x="521953" y="2440"/>
                    </a:lnTo>
                    <a:lnTo>
                      <a:pt x="473709" y="0"/>
                    </a:lnTo>
                    <a:close/>
                  </a:path>
                </a:pathLst>
              </a:custGeom>
              <a:solidFill>
                <a:srgbClr val="24388B"/>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57" name="object 156">
                <a:extLst>
                  <a:ext uri="{FF2B5EF4-FFF2-40B4-BE49-F238E27FC236}">
                    <a16:creationId xmlns:a16="http://schemas.microsoft.com/office/drawing/2014/main" id="{BABF2C25-1390-9F6D-E75E-2EF3232E9672}"/>
                  </a:ext>
                </a:extLst>
              </p:cNvPr>
              <p:cNvSpPr/>
              <p:nvPr/>
            </p:nvSpPr>
            <p:spPr>
              <a:xfrm>
                <a:off x="2646629" y="5005147"/>
                <a:ext cx="421476" cy="575516"/>
              </a:xfrm>
              <a:custGeom>
                <a:avLst/>
                <a:gdLst/>
                <a:ahLst/>
                <a:cxnLst/>
                <a:rect l="l" t="t" r="r" b="b"/>
                <a:pathLst>
                  <a:path w="374014" h="445134">
                    <a:moveTo>
                      <a:pt x="373511" y="0"/>
                    </a:moveTo>
                    <a:lnTo>
                      <a:pt x="319748" y="4495"/>
                    </a:lnTo>
                    <a:lnTo>
                      <a:pt x="256463" y="19431"/>
                    </a:lnTo>
                    <a:lnTo>
                      <a:pt x="213770" y="36365"/>
                    </a:lnTo>
                    <a:lnTo>
                      <a:pt x="174122" y="58004"/>
                    </a:lnTo>
                    <a:lnTo>
                      <a:pt x="137797" y="83947"/>
                    </a:lnTo>
                    <a:lnTo>
                      <a:pt x="105075" y="113789"/>
                    </a:lnTo>
                    <a:lnTo>
                      <a:pt x="76233" y="147128"/>
                    </a:lnTo>
                    <a:lnTo>
                      <a:pt x="51552" y="183559"/>
                    </a:lnTo>
                    <a:lnTo>
                      <a:pt x="31309" y="222681"/>
                    </a:lnTo>
                    <a:lnTo>
                      <a:pt x="15783" y="264089"/>
                    </a:lnTo>
                    <a:lnTo>
                      <a:pt x="5254" y="307381"/>
                    </a:lnTo>
                    <a:lnTo>
                      <a:pt x="0" y="352153"/>
                    </a:lnTo>
                    <a:lnTo>
                      <a:pt x="299" y="398002"/>
                    </a:lnTo>
                    <a:lnTo>
                      <a:pt x="6431" y="444525"/>
                    </a:lnTo>
                    <a:lnTo>
                      <a:pt x="373511" y="372973"/>
                    </a:lnTo>
                    <a:lnTo>
                      <a:pt x="373511" y="0"/>
                    </a:lnTo>
                    <a:close/>
                  </a:path>
                </a:pathLst>
              </a:custGeom>
              <a:solidFill>
                <a:srgbClr val="6FB6F4"/>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58" name="object 157">
                <a:extLst>
                  <a:ext uri="{FF2B5EF4-FFF2-40B4-BE49-F238E27FC236}">
                    <a16:creationId xmlns:a16="http://schemas.microsoft.com/office/drawing/2014/main" id="{B7DC7607-4386-44D4-FE4F-D1DEEB873BE7}"/>
                  </a:ext>
                </a:extLst>
              </p:cNvPr>
              <p:cNvSpPr/>
              <p:nvPr/>
            </p:nvSpPr>
            <p:spPr>
              <a:xfrm>
                <a:off x="2653876" y="5005147"/>
                <a:ext cx="834366" cy="964670"/>
              </a:xfrm>
              <a:custGeom>
                <a:avLst/>
                <a:gdLst/>
                <a:ahLst/>
                <a:cxnLst/>
                <a:rect l="l" t="t" r="r" b="b"/>
                <a:pathLst>
                  <a:path w="740410" h="746125">
                    <a:moveTo>
                      <a:pt x="367080" y="0"/>
                    </a:moveTo>
                    <a:lnTo>
                      <a:pt x="367080" y="372973"/>
                    </a:lnTo>
                    <a:lnTo>
                      <a:pt x="0" y="444525"/>
                    </a:lnTo>
                    <a:lnTo>
                      <a:pt x="12359" y="491689"/>
                    </a:lnTo>
                    <a:lnTo>
                      <a:pt x="30074" y="535828"/>
                    </a:lnTo>
                    <a:lnTo>
                      <a:pt x="52761" y="576631"/>
                    </a:lnTo>
                    <a:lnTo>
                      <a:pt x="80034" y="613792"/>
                    </a:lnTo>
                    <a:lnTo>
                      <a:pt x="111511" y="647000"/>
                    </a:lnTo>
                    <a:lnTo>
                      <a:pt x="146805" y="675946"/>
                    </a:lnTo>
                    <a:lnTo>
                      <a:pt x="185532" y="700323"/>
                    </a:lnTo>
                    <a:lnTo>
                      <a:pt x="227308" y="719820"/>
                    </a:lnTo>
                    <a:lnTo>
                      <a:pt x="271747" y="734129"/>
                    </a:lnTo>
                    <a:lnTo>
                      <a:pt x="318466" y="742941"/>
                    </a:lnTo>
                    <a:lnTo>
                      <a:pt x="367080" y="745947"/>
                    </a:lnTo>
                    <a:lnTo>
                      <a:pt x="413798" y="743033"/>
                    </a:lnTo>
                    <a:lnTo>
                      <a:pt x="458809" y="734527"/>
                    </a:lnTo>
                    <a:lnTo>
                      <a:pt x="501762" y="720783"/>
                    </a:lnTo>
                    <a:lnTo>
                      <a:pt x="542303" y="702153"/>
                    </a:lnTo>
                    <a:lnTo>
                      <a:pt x="580077" y="678992"/>
                    </a:lnTo>
                    <a:lnTo>
                      <a:pt x="614732" y="651653"/>
                    </a:lnTo>
                    <a:lnTo>
                      <a:pt x="645913" y="620489"/>
                    </a:lnTo>
                    <a:lnTo>
                      <a:pt x="673267" y="585853"/>
                    </a:lnTo>
                    <a:lnTo>
                      <a:pt x="696440" y="548099"/>
                    </a:lnTo>
                    <a:lnTo>
                      <a:pt x="715080" y="507581"/>
                    </a:lnTo>
                    <a:lnTo>
                      <a:pt x="728831" y="464652"/>
                    </a:lnTo>
                    <a:lnTo>
                      <a:pt x="737342" y="419664"/>
                    </a:lnTo>
                    <a:lnTo>
                      <a:pt x="740257" y="372973"/>
                    </a:lnTo>
                    <a:lnTo>
                      <a:pt x="737342" y="326279"/>
                    </a:lnTo>
                    <a:lnTo>
                      <a:pt x="728831" y="281290"/>
                    </a:lnTo>
                    <a:lnTo>
                      <a:pt x="715080" y="238360"/>
                    </a:lnTo>
                    <a:lnTo>
                      <a:pt x="696440" y="197841"/>
                    </a:lnTo>
                    <a:lnTo>
                      <a:pt x="673267" y="160088"/>
                    </a:lnTo>
                    <a:lnTo>
                      <a:pt x="645913" y="125453"/>
                    </a:lnTo>
                    <a:lnTo>
                      <a:pt x="614732" y="94289"/>
                    </a:lnTo>
                    <a:lnTo>
                      <a:pt x="580077" y="66951"/>
                    </a:lnTo>
                    <a:lnTo>
                      <a:pt x="542303" y="43790"/>
                    </a:lnTo>
                    <a:lnTo>
                      <a:pt x="501762" y="25162"/>
                    </a:lnTo>
                    <a:lnTo>
                      <a:pt x="458809" y="11418"/>
                    </a:lnTo>
                    <a:lnTo>
                      <a:pt x="413798" y="2913"/>
                    </a:lnTo>
                    <a:lnTo>
                      <a:pt x="367080" y="0"/>
                    </a:lnTo>
                    <a:close/>
                  </a:path>
                </a:pathLst>
              </a:custGeom>
              <a:solidFill>
                <a:srgbClr val="24388B"/>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59" name="object 158">
                <a:extLst>
                  <a:ext uri="{FF2B5EF4-FFF2-40B4-BE49-F238E27FC236}">
                    <a16:creationId xmlns:a16="http://schemas.microsoft.com/office/drawing/2014/main" id="{052B4391-F552-540B-CF2E-10F22448721E}"/>
                  </a:ext>
                </a:extLst>
              </p:cNvPr>
              <p:cNvSpPr/>
              <p:nvPr/>
            </p:nvSpPr>
            <p:spPr>
              <a:xfrm>
                <a:off x="2756862" y="5133075"/>
                <a:ext cx="619692" cy="710982"/>
              </a:xfrm>
              <a:custGeom>
                <a:avLst/>
                <a:gdLst/>
                <a:ahLst/>
                <a:cxnLst/>
                <a:rect l="l" t="t" r="r" b="b"/>
                <a:pathLst>
                  <a:path w="549910" h="549909">
                    <a:moveTo>
                      <a:pt x="275691" y="0"/>
                    </a:moveTo>
                    <a:lnTo>
                      <a:pt x="226122" y="4435"/>
                    </a:lnTo>
                    <a:lnTo>
                      <a:pt x="179473" y="17216"/>
                    </a:lnTo>
                    <a:lnTo>
                      <a:pt x="136522" y="37552"/>
                    </a:lnTo>
                    <a:lnTo>
                      <a:pt x="98046" y="64655"/>
                    </a:lnTo>
                    <a:lnTo>
                      <a:pt x="64822" y="97734"/>
                    </a:lnTo>
                    <a:lnTo>
                      <a:pt x="37628" y="136001"/>
                    </a:lnTo>
                    <a:lnTo>
                      <a:pt x="17242" y="178664"/>
                    </a:lnTo>
                    <a:lnTo>
                      <a:pt x="4440" y="224937"/>
                    </a:lnTo>
                    <a:lnTo>
                      <a:pt x="0" y="274027"/>
                    </a:lnTo>
                    <a:lnTo>
                      <a:pt x="4440" y="323571"/>
                    </a:lnTo>
                    <a:lnTo>
                      <a:pt x="17242" y="370196"/>
                    </a:lnTo>
                    <a:lnTo>
                      <a:pt x="37628" y="413123"/>
                    </a:lnTo>
                    <a:lnTo>
                      <a:pt x="64822" y="451578"/>
                    </a:lnTo>
                    <a:lnTo>
                      <a:pt x="98046" y="484783"/>
                    </a:lnTo>
                    <a:lnTo>
                      <a:pt x="136522" y="511960"/>
                    </a:lnTo>
                    <a:lnTo>
                      <a:pt x="179473" y="532335"/>
                    </a:lnTo>
                    <a:lnTo>
                      <a:pt x="226122" y="545129"/>
                    </a:lnTo>
                    <a:lnTo>
                      <a:pt x="275691" y="549567"/>
                    </a:lnTo>
                    <a:lnTo>
                      <a:pt x="324811" y="545129"/>
                    </a:lnTo>
                    <a:lnTo>
                      <a:pt x="371109" y="532335"/>
                    </a:lnTo>
                    <a:lnTo>
                      <a:pt x="413797" y="511960"/>
                    </a:lnTo>
                    <a:lnTo>
                      <a:pt x="452084" y="484783"/>
                    </a:lnTo>
                    <a:lnTo>
                      <a:pt x="485182" y="451578"/>
                    </a:lnTo>
                    <a:lnTo>
                      <a:pt x="512299" y="413123"/>
                    </a:lnTo>
                    <a:lnTo>
                      <a:pt x="532646" y="370196"/>
                    </a:lnTo>
                    <a:lnTo>
                      <a:pt x="545433" y="323571"/>
                    </a:lnTo>
                    <a:lnTo>
                      <a:pt x="549871" y="274027"/>
                    </a:lnTo>
                    <a:lnTo>
                      <a:pt x="545433" y="224937"/>
                    </a:lnTo>
                    <a:lnTo>
                      <a:pt x="532646" y="178664"/>
                    </a:lnTo>
                    <a:lnTo>
                      <a:pt x="512299" y="136001"/>
                    </a:lnTo>
                    <a:lnTo>
                      <a:pt x="485182" y="97734"/>
                    </a:lnTo>
                    <a:lnTo>
                      <a:pt x="452084" y="64655"/>
                    </a:lnTo>
                    <a:lnTo>
                      <a:pt x="413797" y="37552"/>
                    </a:lnTo>
                    <a:lnTo>
                      <a:pt x="371109" y="17216"/>
                    </a:lnTo>
                    <a:lnTo>
                      <a:pt x="324811" y="4435"/>
                    </a:lnTo>
                    <a:lnTo>
                      <a:pt x="275691" y="0"/>
                    </a:lnTo>
                    <a:close/>
                  </a:path>
                </a:pathLst>
              </a:custGeom>
              <a:solidFill>
                <a:srgbClr val="FFFFFF"/>
              </a:solidFill>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sp>
            <p:nvSpPr>
              <p:cNvPr id="60" name="object 159">
                <a:extLst>
                  <a:ext uri="{FF2B5EF4-FFF2-40B4-BE49-F238E27FC236}">
                    <a16:creationId xmlns:a16="http://schemas.microsoft.com/office/drawing/2014/main" id="{522261AC-8121-D22C-F130-7D7D77F1B625}"/>
                  </a:ext>
                </a:extLst>
              </p:cNvPr>
              <p:cNvSpPr/>
              <p:nvPr/>
            </p:nvSpPr>
            <p:spPr>
              <a:xfrm>
                <a:off x="2641854" y="5001206"/>
                <a:ext cx="847962" cy="972880"/>
              </a:xfrm>
              <a:custGeom>
                <a:avLst/>
                <a:gdLst/>
                <a:ahLst/>
                <a:cxnLst/>
                <a:rect l="l" t="t" r="r" b="b"/>
                <a:pathLst>
                  <a:path w="752475" h="752475">
                    <a:moveTo>
                      <a:pt x="752449" y="376021"/>
                    </a:moveTo>
                    <a:lnTo>
                      <a:pt x="749507" y="328979"/>
                    </a:lnTo>
                    <a:lnTo>
                      <a:pt x="740921" y="283645"/>
                    </a:lnTo>
                    <a:lnTo>
                      <a:pt x="727047" y="240377"/>
                    </a:lnTo>
                    <a:lnTo>
                      <a:pt x="708244" y="199533"/>
                    </a:lnTo>
                    <a:lnTo>
                      <a:pt x="684869" y="161470"/>
                    </a:lnTo>
                    <a:lnTo>
                      <a:pt x="657281" y="126545"/>
                    </a:lnTo>
                    <a:lnTo>
                      <a:pt x="625836" y="95117"/>
                    </a:lnTo>
                    <a:lnTo>
                      <a:pt x="590893" y="67544"/>
                    </a:lnTo>
                    <a:lnTo>
                      <a:pt x="552809" y="44181"/>
                    </a:lnTo>
                    <a:lnTo>
                      <a:pt x="511943" y="25388"/>
                    </a:lnTo>
                    <a:lnTo>
                      <a:pt x="468651" y="11522"/>
                    </a:lnTo>
                    <a:lnTo>
                      <a:pt x="423293" y="2940"/>
                    </a:lnTo>
                    <a:lnTo>
                      <a:pt x="376224" y="0"/>
                    </a:lnTo>
                    <a:lnTo>
                      <a:pt x="329156" y="2940"/>
                    </a:lnTo>
                    <a:lnTo>
                      <a:pt x="283797" y="11522"/>
                    </a:lnTo>
                    <a:lnTo>
                      <a:pt x="240506" y="25388"/>
                    </a:lnTo>
                    <a:lnTo>
                      <a:pt x="199639" y="44181"/>
                    </a:lnTo>
                    <a:lnTo>
                      <a:pt x="161556" y="67544"/>
                    </a:lnTo>
                    <a:lnTo>
                      <a:pt x="126613" y="95117"/>
                    </a:lnTo>
                    <a:lnTo>
                      <a:pt x="95168" y="126545"/>
                    </a:lnTo>
                    <a:lnTo>
                      <a:pt x="67579" y="161470"/>
                    </a:lnTo>
                    <a:lnTo>
                      <a:pt x="44205" y="199533"/>
                    </a:lnTo>
                    <a:lnTo>
                      <a:pt x="25402" y="240377"/>
                    </a:lnTo>
                    <a:lnTo>
                      <a:pt x="11528" y="283645"/>
                    </a:lnTo>
                    <a:lnTo>
                      <a:pt x="2941" y="328979"/>
                    </a:lnTo>
                    <a:lnTo>
                      <a:pt x="0" y="376021"/>
                    </a:lnTo>
                    <a:lnTo>
                      <a:pt x="2941" y="423063"/>
                    </a:lnTo>
                    <a:lnTo>
                      <a:pt x="11528" y="468397"/>
                    </a:lnTo>
                    <a:lnTo>
                      <a:pt x="25402" y="511664"/>
                    </a:lnTo>
                    <a:lnTo>
                      <a:pt x="44205" y="552507"/>
                    </a:lnTo>
                    <a:lnTo>
                      <a:pt x="67579" y="590568"/>
                    </a:lnTo>
                    <a:lnTo>
                      <a:pt x="95168" y="625491"/>
                    </a:lnTo>
                    <a:lnTo>
                      <a:pt x="126613" y="656918"/>
                    </a:lnTo>
                    <a:lnTo>
                      <a:pt x="161556" y="684490"/>
                    </a:lnTo>
                    <a:lnTo>
                      <a:pt x="199639" y="707851"/>
                    </a:lnTo>
                    <a:lnTo>
                      <a:pt x="240506" y="726643"/>
                    </a:lnTo>
                    <a:lnTo>
                      <a:pt x="283797" y="740509"/>
                    </a:lnTo>
                    <a:lnTo>
                      <a:pt x="329156" y="749090"/>
                    </a:lnTo>
                    <a:lnTo>
                      <a:pt x="376224" y="752030"/>
                    </a:lnTo>
                    <a:lnTo>
                      <a:pt x="423293" y="749090"/>
                    </a:lnTo>
                    <a:lnTo>
                      <a:pt x="468651" y="740509"/>
                    </a:lnTo>
                    <a:lnTo>
                      <a:pt x="511943" y="726643"/>
                    </a:lnTo>
                    <a:lnTo>
                      <a:pt x="552809" y="707851"/>
                    </a:lnTo>
                    <a:lnTo>
                      <a:pt x="590893" y="684490"/>
                    </a:lnTo>
                    <a:lnTo>
                      <a:pt x="625836" y="656918"/>
                    </a:lnTo>
                    <a:lnTo>
                      <a:pt x="657281" y="625491"/>
                    </a:lnTo>
                    <a:lnTo>
                      <a:pt x="684869" y="590568"/>
                    </a:lnTo>
                    <a:lnTo>
                      <a:pt x="708244" y="552507"/>
                    </a:lnTo>
                    <a:lnTo>
                      <a:pt x="727047" y="511664"/>
                    </a:lnTo>
                    <a:lnTo>
                      <a:pt x="740921" y="468397"/>
                    </a:lnTo>
                    <a:lnTo>
                      <a:pt x="749507" y="423063"/>
                    </a:lnTo>
                    <a:lnTo>
                      <a:pt x="752449" y="376021"/>
                    </a:lnTo>
                    <a:close/>
                  </a:path>
                </a:pathLst>
              </a:custGeom>
              <a:ln w="7620">
                <a:solidFill>
                  <a:srgbClr val="FFFFFF"/>
                </a:solidFill>
              </a:ln>
            </p:spPr>
            <p:txBody>
              <a:bodyPr wrap="square" lIns="0" tIns="0" rIns="0" bIns="0" rtlCol="0"/>
              <a:lstStyle/>
              <a:p>
                <a:endParaRPr dirty="0">
                  <a:latin typeface="KoPub돋움체 Medium" panose="00000600000000000000" pitchFamily="2" charset="-127"/>
                  <a:ea typeface="KoPub돋움체 Medium" panose="00000600000000000000" pitchFamily="2" charset="-127"/>
                </a:endParaRPr>
              </a:p>
            </p:txBody>
          </p:sp>
        </p:grpSp>
        <p:sp>
          <p:nvSpPr>
            <p:cNvPr id="155" name="사각형: 둥근 모서리 154">
              <a:extLst>
                <a:ext uri="{FF2B5EF4-FFF2-40B4-BE49-F238E27FC236}">
                  <a16:creationId xmlns:a16="http://schemas.microsoft.com/office/drawing/2014/main" id="{23BF26BB-3307-F50C-DC70-FD80915F66F5}"/>
                </a:ext>
              </a:extLst>
            </p:cNvPr>
            <p:cNvSpPr/>
            <p:nvPr/>
          </p:nvSpPr>
          <p:spPr>
            <a:xfrm>
              <a:off x="2804407" y="4513914"/>
              <a:ext cx="433618" cy="172777"/>
            </a:xfrm>
            <a:prstGeom prst="roundRect">
              <a:avLst>
                <a:gd name="adj" fmla="val 50000"/>
              </a:avLst>
            </a:prstGeom>
            <a:solidFill>
              <a:srgbClr val="6FB6F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20%</a:t>
              </a:r>
              <a:endParaRPr lang="ko-KR" altLang="en-US" sz="1200" dirty="0">
                <a:latin typeface="KPMG Bold" panose="020B0803030202040204" pitchFamily="34" charset="0"/>
              </a:endParaRPr>
            </a:p>
          </p:txBody>
        </p:sp>
        <p:sp>
          <p:nvSpPr>
            <p:cNvPr id="156" name="사각형: 둥근 모서리 155">
              <a:extLst>
                <a:ext uri="{FF2B5EF4-FFF2-40B4-BE49-F238E27FC236}">
                  <a16:creationId xmlns:a16="http://schemas.microsoft.com/office/drawing/2014/main" id="{E9271A1F-2CB9-B210-28E7-8B6F128DFB4B}"/>
                </a:ext>
              </a:extLst>
            </p:cNvPr>
            <p:cNvSpPr/>
            <p:nvPr/>
          </p:nvSpPr>
          <p:spPr>
            <a:xfrm>
              <a:off x="2972921" y="5046225"/>
              <a:ext cx="433618" cy="172777"/>
            </a:xfrm>
            <a:prstGeom prst="roundRect">
              <a:avLst>
                <a:gd name="adj" fmla="val 50000"/>
              </a:avLst>
            </a:prstGeom>
            <a:solidFill>
              <a:srgbClr val="6FB6F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28%</a:t>
              </a:r>
              <a:endParaRPr lang="ko-KR" altLang="en-US" sz="1200" dirty="0">
                <a:latin typeface="KPMG Bold" panose="020B0803030202040204" pitchFamily="34" charset="0"/>
              </a:endParaRPr>
            </a:p>
          </p:txBody>
        </p:sp>
        <p:sp>
          <p:nvSpPr>
            <p:cNvPr id="158" name="사각형: 둥근 모서리 157">
              <a:extLst>
                <a:ext uri="{FF2B5EF4-FFF2-40B4-BE49-F238E27FC236}">
                  <a16:creationId xmlns:a16="http://schemas.microsoft.com/office/drawing/2014/main" id="{D0F45D33-8F5A-4313-7EF4-29D7BBF06077}"/>
                </a:ext>
              </a:extLst>
            </p:cNvPr>
            <p:cNvSpPr/>
            <p:nvPr/>
          </p:nvSpPr>
          <p:spPr>
            <a:xfrm>
              <a:off x="3396699" y="5358195"/>
              <a:ext cx="449103" cy="161353"/>
            </a:xfrm>
            <a:prstGeom prst="roundRect">
              <a:avLst>
                <a:gd name="adj" fmla="val 50000"/>
              </a:avLst>
            </a:prstGeom>
            <a:solidFill>
              <a:srgbClr val="24388B"/>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72%</a:t>
              </a:r>
              <a:endParaRPr lang="ko-KR" altLang="en-US" sz="1200" dirty="0">
                <a:latin typeface="KPMG Bold" panose="020B0803030202040204" pitchFamily="34" charset="0"/>
              </a:endParaRPr>
            </a:p>
          </p:txBody>
        </p:sp>
        <p:sp>
          <p:nvSpPr>
            <p:cNvPr id="159" name="사각형: 둥근 모서리 158">
              <a:extLst>
                <a:ext uri="{FF2B5EF4-FFF2-40B4-BE49-F238E27FC236}">
                  <a16:creationId xmlns:a16="http://schemas.microsoft.com/office/drawing/2014/main" id="{F10F693A-8A46-CDEC-8E84-09010FB93372}"/>
                </a:ext>
              </a:extLst>
            </p:cNvPr>
            <p:cNvSpPr/>
            <p:nvPr/>
          </p:nvSpPr>
          <p:spPr>
            <a:xfrm>
              <a:off x="3667165" y="5759197"/>
              <a:ext cx="449103" cy="161353"/>
            </a:xfrm>
            <a:prstGeom prst="roundRect">
              <a:avLst>
                <a:gd name="adj" fmla="val 50000"/>
              </a:avLst>
            </a:prstGeom>
            <a:solidFill>
              <a:srgbClr val="24388B"/>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200" dirty="0">
                  <a:latin typeface="KPMG Bold" panose="020B0803030202040204" pitchFamily="34" charset="0"/>
                </a:rPr>
                <a:t>80%</a:t>
              </a:r>
              <a:endParaRPr lang="ko-KR" altLang="en-US" sz="1200" dirty="0">
                <a:latin typeface="KPMG Bold" panose="020B0803030202040204" pitchFamily="34" charset="0"/>
              </a:endParaRPr>
            </a:p>
          </p:txBody>
        </p:sp>
        <p:grpSp>
          <p:nvGrpSpPr>
            <p:cNvPr id="218" name="그룹 217">
              <a:extLst>
                <a:ext uri="{FF2B5EF4-FFF2-40B4-BE49-F238E27FC236}">
                  <a16:creationId xmlns:a16="http://schemas.microsoft.com/office/drawing/2014/main" id="{2CEF6618-9F32-F2A3-A4A9-359FCD3654D4}"/>
                </a:ext>
              </a:extLst>
            </p:cNvPr>
            <p:cNvGrpSpPr/>
            <p:nvPr/>
          </p:nvGrpSpPr>
          <p:grpSpPr>
            <a:xfrm>
              <a:off x="3734730" y="4543702"/>
              <a:ext cx="706548" cy="371747"/>
              <a:chOff x="3707434" y="4553018"/>
              <a:chExt cx="706548" cy="371747"/>
            </a:xfrm>
          </p:grpSpPr>
          <p:sp>
            <p:nvSpPr>
              <p:cNvPr id="214" name="사각형: 둥근 모서리 213">
                <a:extLst>
                  <a:ext uri="{FF2B5EF4-FFF2-40B4-BE49-F238E27FC236}">
                    <a16:creationId xmlns:a16="http://schemas.microsoft.com/office/drawing/2014/main" id="{CD3F3BDE-4EF3-9756-9778-3FE432F163BF}"/>
                  </a:ext>
                </a:extLst>
              </p:cNvPr>
              <p:cNvSpPr/>
              <p:nvPr/>
            </p:nvSpPr>
            <p:spPr>
              <a:xfrm>
                <a:off x="3867891" y="4553018"/>
                <a:ext cx="539610" cy="172777"/>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72000" bIns="36000" rtlCol="0" anchor="ctr"/>
              <a:lstStyle/>
              <a:p>
                <a:pPr algn="r"/>
                <a:r>
                  <a:rPr lang="ko-KR" altLang="en-US" sz="8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rPr>
                  <a:t>거래 금액</a:t>
                </a:r>
              </a:p>
            </p:txBody>
          </p:sp>
          <p:sp>
            <p:nvSpPr>
              <p:cNvPr id="215" name="사각형: 둥근 모서리 214">
                <a:extLst>
                  <a:ext uri="{FF2B5EF4-FFF2-40B4-BE49-F238E27FC236}">
                    <a16:creationId xmlns:a16="http://schemas.microsoft.com/office/drawing/2014/main" id="{B15DAB8A-8E4E-2C9A-0E6D-A114431CC890}"/>
                  </a:ext>
                </a:extLst>
              </p:cNvPr>
              <p:cNvSpPr/>
              <p:nvPr/>
            </p:nvSpPr>
            <p:spPr>
              <a:xfrm>
                <a:off x="3874372" y="4751988"/>
                <a:ext cx="539610" cy="172777"/>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72000" bIns="36000" rtlCol="0" anchor="ctr"/>
              <a:lstStyle/>
              <a:p>
                <a:pPr algn="r"/>
                <a:r>
                  <a:rPr lang="ko-KR" altLang="en-US" sz="8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rPr>
                  <a:t>거래 건수</a:t>
                </a:r>
              </a:p>
            </p:txBody>
          </p:sp>
          <p:cxnSp>
            <p:nvCxnSpPr>
              <p:cNvPr id="216" name="직선 화살표 연결선 215">
                <a:extLst>
                  <a:ext uri="{FF2B5EF4-FFF2-40B4-BE49-F238E27FC236}">
                    <a16:creationId xmlns:a16="http://schemas.microsoft.com/office/drawing/2014/main" id="{7C81B76F-1BAF-AF5A-7556-45DCA01C03F8}"/>
                  </a:ext>
                </a:extLst>
              </p:cNvPr>
              <p:cNvCxnSpPr>
                <a:cxnSpLocks/>
              </p:cNvCxnSpPr>
              <p:nvPr/>
            </p:nvCxnSpPr>
            <p:spPr>
              <a:xfrm>
                <a:off x="3707434" y="4699036"/>
                <a:ext cx="631857" cy="0"/>
              </a:xfrm>
              <a:prstGeom prst="straightConnector1">
                <a:avLst/>
              </a:prstGeom>
              <a:ln w="9525">
                <a:solidFill>
                  <a:schemeClr val="bg1">
                    <a:lumMod val="6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17" name="직선 화살표 연결선 216">
                <a:extLst>
                  <a:ext uri="{FF2B5EF4-FFF2-40B4-BE49-F238E27FC236}">
                    <a16:creationId xmlns:a16="http://schemas.microsoft.com/office/drawing/2014/main" id="{6CDC4380-67C7-4661-D7D3-9D97C077FC07}"/>
                  </a:ext>
                </a:extLst>
              </p:cNvPr>
              <p:cNvCxnSpPr>
                <a:cxnSpLocks/>
              </p:cNvCxnSpPr>
              <p:nvPr/>
            </p:nvCxnSpPr>
            <p:spPr>
              <a:xfrm>
                <a:off x="3729947" y="4892555"/>
                <a:ext cx="615321" cy="0"/>
              </a:xfrm>
              <a:prstGeom prst="straightConnector1">
                <a:avLst/>
              </a:prstGeom>
              <a:ln w="9525">
                <a:solidFill>
                  <a:schemeClr val="bg1">
                    <a:lumMod val="6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0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80E1637-C2EF-1860-CA28-F20243327C3E}"/>
              </a:ext>
            </a:extLst>
          </p:cNvPr>
          <p:cNvSpPr/>
          <p:nvPr/>
        </p:nvSpPr>
        <p:spPr>
          <a:xfrm>
            <a:off x="0" y="3016251"/>
            <a:ext cx="6858000" cy="11053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75" name="그림 74">
            <a:extLst>
              <a:ext uri="{FF2B5EF4-FFF2-40B4-BE49-F238E27FC236}">
                <a16:creationId xmlns:a16="http://schemas.microsoft.com/office/drawing/2014/main" id="{7082EF06-3984-B481-7E66-F8C5E4F29E3F}"/>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736180"/>
            <a:ext cx="621688" cy="1020340"/>
          </a:xfrm>
          <a:prstGeom prst="rect">
            <a:avLst/>
          </a:prstGeom>
        </p:spPr>
      </p:pic>
      <p:sp>
        <p:nvSpPr>
          <p:cNvPr id="5" name="TextBox 4">
            <a:extLst>
              <a:ext uri="{FF2B5EF4-FFF2-40B4-BE49-F238E27FC236}">
                <a16:creationId xmlns:a16="http://schemas.microsoft.com/office/drawing/2014/main" id="{62C5330B-0CAE-CFC3-1F25-43B9CFA6480B}"/>
              </a:ext>
            </a:extLst>
          </p:cNvPr>
          <p:cNvSpPr txBox="1"/>
          <p:nvPr/>
        </p:nvSpPr>
        <p:spPr>
          <a:xfrm>
            <a:off x="901901" y="999153"/>
            <a:ext cx="5078891"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미국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Technology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기업의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규모는</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거래 금액 기준 절반 수준으로 하락</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7" name="TextBox 16">
            <a:extLst>
              <a:ext uri="{FF2B5EF4-FFF2-40B4-BE49-F238E27FC236}">
                <a16:creationId xmlns:a16="http://schemas.microsoft.com/office/drawing/2014/main" id="{AEC4118C-7A8B-080B-045C-E75D07EC18A9}"/>
              </a:ext>
            </a:extLst>
          </p:cNvPr>
          <p:cNvSpPr txBox="1"/>
          <p:nvPr/>
        </p:nvSpPr>
        <p:spPr>
          <a:xfrm>
            <a:off x="918602" y="3109892"/>
            <a:ext cx="2204294" cy="584775"/>
          </a:xfrm>
          <a:prstGeom prst="rect">
            <a:avLst/>
          </a:prstGeom>
          <a:noFill/>
        </p:spPr>
        <p:txBody>
          <a:bodyPr wrap="square">
            <a:spAutoFit/>
          </a:bodyPr>
          <a:lstStyle/>
          <a:p>
            <a:pPr defTabSz="914400">
              <a:defRPr/>
            </a:pPr>
            <a:r>
              <a:rPr lang="en-US" altLang="ko-KR" sz="1600" b="1"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2</a:t>
            </a:r>
            <a:r>
              <a:rPr lang="ko-KR" altLang="en-US" sz="1600" b="1"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분기 주요 </a:t>
            </a:r>
            <a:r>
              <a:rPr lang="en-US" altLang="ko-KR" sz="1600" b="1"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Technology M&amp;A </a:t>
            </a:r>
            <a:r>
              <a:rPr lang="ko-KR" altLang="en-US" sz="1600" b="1"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동향은</a:t>
            </a:r>
            <a:r>
              <a:rPr lang="en-US" altLang="ko-KR" sz="1600" b="1"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lang="ko-KR" altLang="en-US" sz="1600" b="1"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200685" y="3137007"/>
            <a:ext cx="3008716" cy="846386"/>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a:spcBef>
                <a:spcPts val="600"/>
              </a:spcBef>
            </a:pPr>
            <a:r>
              <a:rPr lang="en-US" altLang="ko-KR" spc="-50" dirty="0">
                <a:solidFill>
                  <a:schemeClr val="tx1">
                    <a:lumMod val="75000"/>
                    <a:lumOff val="25000"/>
                  </a:schemeClr>
                </a:solidFill>
              </a:rPr>
              <a:t>2023</a:t>
            </a:r>
            <a:r>
              <a:rPr lang="ko-KR" altLang="en-US" spc="-50" dirty="0">
                <a:solidFill>
                  <a:schemeClr val="tx1">
                    <a:lumMod val="75000"/>
                    <a:lumOff val="25000"/>
                  </a:schemeClr>
                </a:solidFill>
              </a:rPr>
              <a:t>년 </a:t>
            </a:r>
            <a:r>
              <a:rPr lang="en-US" altLang="ko-KR" spc="-50" dirty="0">
                <a:solidFill>
                  <a:schemeClr val="tx1">
                    <a:lumMod val="75000"/>
                    <a:lumOff val="25000"/>
                  </a:schemeClr>
                </a:solidFill>
              </a:rPr>
              <a:t>2</a:t>
            </a:r>
            <a:r>
              <a:rPr lang="ko-KR" altLang="en-US" spc="-50" dirty="0">
                <a:solidFill>
                  <a:schemeClr val="tx1">
                    <a:lumMod val="75000"/>
                    <a:lumOff val="25000"/>
                  </a:schemeClr>
                </a:solidFill>
              </a:rPr>
              <a:t>분기 미국 </a:t>
            </a:r>
            <a:r>
              <a:rPr lang="en-US" altLang="ko-KR" spc="-50" dirty="0">
                <a:solidFill>
                  <a:schemeClr val="tx1">
                    <a:lumMod val="75000"/>
                    <a:lumOff val="25000"/>
                  </a:schemeClr>
                </a:solidFill>
              </a:rPr>
              <a:t>Technology</a:t>
            </a:r>
            <a:r>
              <a:rPr lang="ko-KR" altLang="en-US" spc="-50" dirty="0">
                <a:solidFill>
                  <a:schemeClr val="tx1">
                    <a:lumMod val="75000"/>
                    <a:lumOff val="25000"/>
                  </a:schemeClr>
                </a:solidFill>
              </a:rPr>
              <a:t> 기업의 </a:t>
            </a:r>
            <a:r>
              <a:rPr lang="en-US" altLang="ko-KR" spc="-50" dirty="0">
                <a:solidFill>
                  <a:schemeClr val="tx1">
                    <a:lumMod val="75000"/>
                    <a:lumOff val="25000"/>
                  </a:schemeClr>
                </a:solidFill>
              </a:rPr>
              <a:t>M&amp;A</a:t>
            </a:r>
            <a:r>
              <a:rPr lang="ko-KR" altLang="en-US" spc="-50" dirty="0">
                <a:solidFill>
                  <a:schemeClr val="tx1">
                    <a:lumMod val="75000"/>
                    <a:lumOff val="25000"/>
                  </a:schemeClr>
                </a:solidFill>
              </a:rPr>
              <a:t>는 전분기 대비 </a:t>
            </a:r>
            <a:r>
              <a:rPr lang="en-US" altLang="ko-KR" spc="-50" dirty="0">
                <a:solidFill>
                  <a:schemeClr val="tx1">
                    <a:lumMod val="75000"/>
                    <a:lumOff val="25000"/>
                  </a:schemeClr>
                </a:solidFill>
              </a:rPr>
              <a:t>16% </a:t>
            </a:r>
            <a:r>
              <a:rPr lang="ko-KR" altLang="en-US" spc="-50" dirty="0">
                <a:solidFill>
                  <a:schemeClr val="tx1">
                    <a:lumMod val="75000"/>
                    <a:lumOff val="25000"/>
                  </a:schemeClr>
                </a:solidFill>
              </a:rPr>
              <a:t>감소한 </a:t>
            </a:r>
            <a:r>
              <a:rPr lang="en-US" altLang="ko-KR" spc="-50" dirty="0">
                <a:solidFill>
                  <a:schemeClr val="tx1">
                    <a:lumMod val="75000"/>
                    <a:lumOff val="25000"/>
                  </a:schemeClr>
                </a:solidFill>
              </a:rPr>
              <a:t>854</a:t>
            </a:r>
            <a:r>
              <a:rPr lang="ko-KR" altLang="en-US" spc="-50" dirty="0">
                <a:solidFill>
                  <a:schemeClr val="tx1">
                    <a:lumMod val="75000"/>
                    <a:lumOff val="25000"/>
                  </a:schemeClr>
                </a:solidFill>
              </a:rPr>
              <a:t>건 발생함 </a:t>
            </a:r>
            <a:endParaRPr lang="en-US" altLang="ko-KR" spc="-50" dirty="0">
              <a:solidFill>
                <a:schemeClr val="tx1">
                  <a:lumMod val="75000"/>
                  <a:lumOff val="25000"/>
                </a:schemeClr>
              </a:solidFill>
            </a:endParaRPr>
          </a:p>
          <a:p>
            <a:pPr>
              <a:spcBef>
                <a:spcPts val="600"/>
              </a:spcBef>
            </a:pPr>
            <a:r>
              <a:rPr lang="en-US" altLang="ko-KR" spc="-50" dirty="0">
                <a:solidFill>
                  <a:schemeClr val="tx1">
                    <a:lumMod val="75000"/>
                    <a:lumOff val="25000"/>
                  </a:schemeClr>
                </a:solidFill>
              </a:rPr>
              <a:t>2</a:t>
            </a:r>
            <a:r>
              <a:rPr lang="ko-KR" altLang="en-US" spc="-50" dirty="0">
                <a:solidFill>
                  <a:schemeClr val="tx1">
                    <a:lumMod val="75000"/>
                    <a:lumOff val="25000"/>
                  </a:schemeClr>
                </a:solidFill>
              </a:rPr>
              <a:t>분기 거래 금액은 </a:t>
            </a:r>
            <a:r>
              <a:rPr lang="en-US" altLang="ko-KR" spc="-50" dirty="0">
                <a:solidFill>
                  <a:schemeClr val="tx1">
                    <a:lumMod val="75000"/>
                    <a:lumOff val="25000"/>
                  </a:schemeClr>
                </a:solidFill>
              </a:rPr>
              <a:t>239</a:t>
            </a:r>
            <a:r>
              <a:rPr lang="ko-KR" altLang="en-US" spc="-50" dirty="0">
                <a:solidFill>
                  <a:schemeClr val="tx1">
                    <a:lumMod val="75000"/>
                    <a:lumOff val="25000"/>
                  </a:schemeClr>
                </a:solidFill>
              </a:rPr>
              <a:t>억 달러 규모로 전분기 대비 절반 수준으로 큰 폭 감소</a:t>
            </a:r>
            <a:endParaRPr lang="en-US" altLang="ko-KR" spc="-50" dirty="0">
              <a:solidFill>
                <a:schemeClr val="tx1">
                  <a:lumMod val="75000"/>
                  <a:lumOff val="25000"/>
                </a:schemeClr>
              </a:solidFill>
            </a:endParaRPr>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2091946"/>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2099943"/>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2023</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년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분기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Technology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기업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M&amp;A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동향</a:t>
            </a:r>
          </a:p>
        </p:txBody>
      </p:sp>
      <p:grpSp>
        <p:nvGrpSpPr>
          <p:cNvPr id="47" name="그룹 46">
            <a:extLst>
              <a:ext uri="{FF2B5EF4-FFF2-40B4-BE49-F238E27FC236}">
                <a16:creationId xmlns:a16="http://schemas.microsoft.com/office/drawing/2014/main" id="{36582F9C-3639-765F-1AB0-E79ED98B8585}"/>
              </a:ext>
            </a:extLst>
          </p:cNvPr>
          <p:cNvGrpSpPr/>
          <p:nvPr/>
        </p:nvGrpSpPr>
        <p:grpSpPr>
          <a:xfrm>
            <a:off x="-26201" y="6970290"/>
            <a:ext cx="1581370" cy="2232605"/>
            <a:chOff x="99234" y="6428959"/>
            <a:chExt cx="1581370" cy="2232605"/>
          </a:xfrm>
        </p:grpSpPr>
        <p:sp>
          <p:nvSpPr>
            <p:cNvPr id="309" name="TextBox 308">
              <a:extLst>
                <a:ext uri="{FF2B5EF4-FFF2-40B4-BE49-F238E27FC236}">
                  <a16:creationId xmlns:a16="http://schemas.microsoft.com/office/drawing/2014/main" id="{5943CE42-F1C8-F23A-18F8-D93B6C6C3337}"/>
                </a:ext>
              </a:extLst>
            </p:cNvPr>
            <p:cNvSpPr txBox="1"/>
            <p:nvPr/>
          </p:nvSpPr>
          <p:spPr>
            <a:xfrm>
              <a:off x="767921" y="6428959"/>
              <a:ext cx="853589"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1,800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310" name="TextBox 309">
              <a:extLst>
                <a:ext uri="{FF2B5EF4-FFF2-40B4-BE49-F238E27FC236}">
                  <a16:creationId xmlns:a16="http://schemas.microsoft.com/office/drawing/2014/main" id="{D65C3D4A-9A32-A666-A976-F1DC316F3AB2}"/>
                </a:ext>
              </a:extLst>
            </p:cNvPr>
            <p:cNvSpPr txBox="1"/>
            <p:nvPr/>
          </p:nvSpPr>
          <p:spPr>
            <a:xfrm>
              <a:off x="767921" y="6782299"/>
              <a:ext cx="853589"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1,500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311" name="TextBox 310">
              <a:extLst>
                <a:ext uri="{FF2B5EF4-FFF2-40B4-BE49-F238E27FC236}">
                  <a16:creationId xmlns:a16="http://schemas.microsoft.com/office/drawing/2014/main" id="{093C41E7-7494-1DB3-609B-59442713A524}"/>
                </a:ext>
              </a:extLst>
            </p:cNvPr>
            <p:cNvSpPr txBox="1"/>
            <p:nvPr/>
          </p:nvSpPr>
          <p:spPr>
            <a:xfrm>
              <a:off x="767921" y="7135644"/>
              <a:ext cx="853589"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1,200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313" name="TextBox 312">
              <a:extLst>
                <a:ext uri="{FF2B5EF4-FFF2-40B4-BE49-F238E27FC236}">
                  <a16:creationId xmlns:a16="http://schemas.microsoft.com/office/drawing/2014/main" id="{1D83D7BA-6E25-FA64-F109-A327C5722DA1}"/>
                </a:ext>
              </a:extLst>
            </p:cNvPr>
            <p:cNvSpPr txBox="1"/>
            <p:nvPr/>
          </p:nvSpPr>
          <p:spPr>
            <a:xfrm>
              <a:off x="817152" y="8195677"/>
              <a:ext cx="853589"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300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315" name="TextBox 314">
              <a:extLst>
                <a:ext uri="{FF2B5EF4-FFF2-40B4-BE49-F238E27FC236}">
                  <a16:creationId xmlns:a16="http://schemas.microsoft.com/office/drawing/2014/main" id="{F0F27DDB-7AAB-63A2-B465-64C6F9534BBC}"/>
                </a:ext>
              </a:extLst>
            </p:cNvPr>
            <p:cNvSpPr txBox="1"/>
            <p:nvPr/>
          </p:nvSpPr>
          <p:spPr>
            <a:xfrm>
              <a:off x="822047" y="7842336"/>
              <a:ext cx="853589"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600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316" name="TextBox 315">
              <a:extLst>
                <a:ext uri="{FF2B5EF4-FFF2-40B4-BE49-F238E27FC236}">
                  <a16:creationId xmlns:a16="http://schemas.microsoft.com/office/drawing/2014/main" id="{008291F8-2158-97EC-D9B3-38570068C1AB}"/>
                </a:ext>
              </a:extLst>
            </p:cNvPr>
            <p:cNvSpPr txBox="1"/>
            <p:nvPr/>
          </p:nvSpPr>
          <p:spPr>
            <a:xfrm>
              <a:off x="827015" y="7488988"/>
              <a:ext cx="853589" cy="215444"/>
            </a:xfrm>
            <a:prstGeom prst="rect">
              <a:avLst/>
            </a:prstGeom>
            <a:noFill/>
          </p:spPr>
          <p:txBody>
            <a:bodyPr wrap="square">
              <a:spAutoFit/>
            </a:bodyPr>
            <a:lstStyle/>
            <a:p>
              <a:pPr marL="12700">
                <a:lnSpc>
                  <a:spcPct val="100000"/>
                </a:lnSpc>
                <a:spcBef>
                  <a:spcPts val="345"/>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900</a:t>
              </a:r>
              <a:endParaRPr lang="ko-KR" altLang="en-US"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318" name="object 47">
              <a:extLst>
                <a:ext uri="{FF2B5EF4-FFF2-40B4-BE49-F238E27FC236}">
                  <a16:creationId xmlns:a16="http://schemas.microsoft.com/office/drawing/2014/main" id="{C7F8EB52-5138-9E13-C455-23B1877C8B14}"/>
                </a:ext>
              </a:extLst>
            </p:cNvPr>
            <p:cNvSpPr txBox="1"/>
            <p:nvPr/>
          </p:nvSpPr>
          <p:spPr>
            <a:xfrm>
              <a:off x="99234" y="8549610"/>
              <a:ext cx="966042" cy="111954"/>
            </a:xfrm>
            <a:prstGeom prst="rect">
              <a:avLst/>
            </a:prstGeom>
          </p:spPr>
          <p:txBody>
            <a:bodyPr vert="horz" wrap="square" lIns="0" tIns="16510" rIns="0" bIns="0" rtlCol="0">
              <a:spAutoFit/>
            </a:bodyPr>
            <a:lstStyle/>
            <a:p>
              <a:pPr marL="12700" algn="r">
                <a:lnSpc>
                  <a:spcPts val="700"/>
                </a:lnSpc>
                <a:spcBef>
                  <a:spcPts val="130"/>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0</a:t>
              </a:r>
            </a:p>
          </p:txBody>
        </p:sp>
      </p:grpSp>
      <p:grpSp>
        <p:nvGrpSpPr>
          <p:cNvPr id="71" name="그룹 70">
            <a:extLst>
              <a:ext uri="{FF2B5EF4-FFF2-40B4-BE49-F238E27FC236}">
                <a16:creationId xmlns:a16="http://schemas.microsoft.com/office/drawing/2014/main" id="{6BD50AA5-E6FE-68D8-4002-395FAE2C1F9F}"/>
              </a:ext>
            </a:extLst>
          </p:cNvPr>
          <p:cNvGrpSpPr/>
          <p:nvPr/>
        </p:nvGrpSpPr>
        <p:grpSpPr>
          <a:xfrm>
            <a:off x="5808917" y="6987526"/>
            <a:ext cx="453049" cy="2215613"/>
            <a:chOff x="5628164" y="6446195"/>
            <a:chExt cx="453049" cy="2215613"/>
          </a:xfrm>
        </p:grpSpPr>
        <p:sp>
          <p:nvSpPr>
            <p:cNvPr id="317" name="object 47">
              <a:extLst>
                <a:ext uri="{FF2B5EF4-FFF2-40B4-BE49-F238E27FC236}">
                  <a16:creationId xmlns:a16="http://schemas.microsoft.com/office/drawing/2014/main" id="{CFEA85EA-AF66-7290-2B68-8B35191CF3AC}"/>
                </a:ext>
              </a:extLst>
            </p:cNvPr>
            <p:cNvSpPr txBox="1"/>
            <p:nvPr/>
          </p:nvSpPr>
          <p:spPr>
            <a:xfrm>
              <a:off x="5628164" y="8549854"/>
              <a:ext cx="288003" cy="111954"/>
            </a:xfrm>
            <a:prstGeom prst="rect">
              <a:avLst/>
            </a:prstGeom>
          </p:spPr>
          <p:txBody>
            <a:bodyPr vert="horz" wrap="square" lIns="0" tIns="16510" rIns="0" bIns="0" rtlCol="0">
              <a:spAutoFit/>
            </a:bodyPr>
            <a:lstStyle/>
            <a:p>
              <a:pPr marL="12700" algn="r">
                <a:lnSpc>
                  <a:spcPts val="700"/>
                </a:lnSpc>
                <a:spcBef>
                  <a:spcPts val="130"/>
                </a:spcBef>
              </a:pPr>
              <a:r>
                <a:rPr lang="en-US" altLang="ko-K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0</a:t>
              </a:r>
            </a:p>
          </p:txBody>
        </p:sp>
        <p:grpSp>
          <p:nvGrpSpPr>
            <p:cNvPr id="46" name="그룹 45">
              <a:extLst>
                <a:ext uri="{FF2B5EF4-FFF2-40B4-BE49-F238E27FC236}">
                  <a16:creationId xmlns:a16="http://schemas.microsoft.com/office/drawing/2014/main" id="{7360C76D-A582-353A-43AD-8C810DE73196}"/>
                </a:ext>
              </a:extLst>
            </p:cNvPr>
            <p:cNvGrpSpPr/>
            <p:nvPr/>
          </p:nvGrpSpPr>
          <p:grpSpPr>
            <a:xfrm>
              <a:off x="5760677" y="6446195"/>
              <a:ext cx="320536" cy="1723360"/>
              <a:chOff x="5662771" y="6446195"/>
              <a:chExt cx="299671" cy="1723360"/>
            </a:xfrm>
          </p:grpSpPr>
          <p:sp>
            <p:nvSpPr>
              <p:cNvPr id="130" name="object 99">
                <a:extLst>
                  <a:ext uri="{FF2B5EF4-FFF2-40B4-BE49-F238E27FC236}">
                    <a16:creationId xmlns:a16="http://schemas.microsoft.com/office/drawing/2014/main" id="{00BC26AE-D153-052C-287F-38CFFD461B4F}"/>
                  </a:ext>
                </a:extLst>
              </p:cNvPr>
              <p:cNvSpPr txBox="1"/>
              <p:nvPr/>
            </p:nvSpPr>
            <p:spPr>
              <a:xfrm>
                <a:off x="5690034" y="8029773"/>
                <a:ext cx="212349" cy="139782"/>
              </a:xfrm>
              <a:prstGeom prst="rect">
                <a:avLst/>
              </a:prstGeom>
            </p:spPr>
            <p:txBody>
              <a:bodyPr vert="horz" wrap="square" lIns="0" tIns="16510" rIns="0" bIns="0" rtlCol="0">
                <a:spAutoFit/>
              </a:bodyPr>
              <a:lstStyle/>
              <a:p>
                <a:pPr marL="12700">
                  <a:lnSpc>
                    <a:spcPct val="100000"/>
                  </a:lnSpc>
                  <a:spcBef>
                    <a:spcPts val="130"/>
                  </a:spcBef>
                </a:pPr>
                <a:r>
                  <a:rP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50</a:t>
                </a:r>
              </a:p>
            </p:txBody>
          </p:sp>
          <p:sp>
            <p:nvSpPr>
              <p:cNvPr id="131" name="object 100">
                <a:extLst>
                  <a:ext uri="{FF2B5EF4-FFF2-40B4-BE49-F238E27FC236}">
                    <a16:creationId xmlns:a16="http://schemas.microsoft.com/office/drawing/2014/main" id="{30B3D57B-E4C1-EF23-5386-7E5C98D05DC0}"/>
                  </a:ext>
                </a:extLst>
              </p:cNvPr>
              <p:cNvSpPr txBox="1"/>
              <p:nvPr/>
            </p:nvSpPr>
            <p:spPr>
              <a:xfrm>
                <a:off x="5662771" y="7501912"/>
                <a:ext cx="290740" cy="139782"/>
              </a:xfrm>
              <a:prstGeom prst="rect">
                <a:avLst/>
              </a:prstGeom>
            </p:spPr>
            <p:txBody>
              <a:bodyPr vert="horz" wrap="square" lIns="0" tIns="16510" rIns="0" bIns="0" rtlCol="0">
                <a:spAutoFit/>
              </a:bodyPr>
              <a:lstStyle/>
              <a:p>
                <a:pPr marL="12700">
                  <a:lnSpc>
                    <a:spcPct val="100000"/>
                  </a:lnSpc>
                  <a:spcBef>
                    <a:spcPts val="130"/>
                  </a:spcBef>
                </a:pPr>
                <a:r>
                  <a:rP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100</a:t>
                </a:r>
              </a:p>
            </p:txBody>
          </p:sp>
          <p:sp>
            <p:nvSpPr>
              <p:cNvPr id="132" name="object 101">
                <a:extLst>
                  <a:ext uri="{FF2B5EF4-FFF2-40B4-BE49-F238E27FC236}">
                    <a16:creationId xmlns:a16="http://schemas.microsoft.com/office/drawing/2014/main" id="{1A6D83ED-DC8D-0244-B76A-BE83C461D559}"/>
                  </a:ext>
                </a:extLst>
              </p:cNvPr>
              <p:cNvSpPr txBox="1"/>
              <p:nvPr/>
            </p:nvSpPr>
            <p:spPr>
              <a:xfrm>
                <a:off x="5662771" y="6974056"/>
                <a:ext cx="290740" cy="139782"/>
              </a:xfrm>
              <a:prstGeom prst="rect">
                <a:avLst/>
              </a:prstGeom>
            </p:spPr>
            <p:txBody>
              <a:bodyPr vert="horz" wrap="square" lIns="0" tIns="16510" rIns="0" bIns="0" rtlCol="0">
                <a:spAutoFit/>
              </a:bodyPr>
              <a:lstStyle/>
              <a:p>
                <a:pPr marL="12700">
                  <a:lnSpc>
                    <a:spcPct val="100000"/>
                  </a:lnSpc>
                  <a:spcBef>
                    <a:spcPts val="130"/>
                  </a:spcBef>
                </a:pPr>
                <a:r>
                  <a:rP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150</a:t>
                </a:r>
              </a:p>
            </p:txBody>
          </p:sp>
          <p:sp>
            <p:nvSpPr>
              <p:cNvPr id="133" name="object 102">
                <a:extLst>
                  <a:ext uri="{FF2B5EF4-FFF2-40B4-BE49-F238E27FC236}">
                    <a16:creationId xmlns:a16="http://schemas.microsoft.com/office/drawing/2014/main" id="{01B01EBC-F673-E059-C508-9B7FE508E170}"/>
                  </a:ext>
                </a:extLst>
              </p:cNvPr>
              <p:cNvSpPr txBox="1"/>
              <p:nvPr/>
            </p:nvSpPr>
            <p:spPr>
              <a:xfrm>
                <a:off x="5662771" y="6446195"/>
                <a:ext cx="299671" cy="139782"/>
              </a:xfrm>
              <a:prstGeom prst="rect">
                <a:avLst/>
              </a:prstGeom>
            </p:spPr>
            <p:txBody>
              <a:bodyPr vert="horz" wrap="square" lIns="0" tIns="16510" rIns="0" bIns="0" rtlCol="0">
                <a:spAutoFit/>
              </a:bodyPr>
              <a:lstStyle/>
              <a:p>
                <a:pPr marL="12700">
                  <a:lnSpc>
                    <a:spcPct val="100000"/>
                  </a:lnSpc>
                  <a:spcBef>
                    <a:spcPts val="130"/>
                  </a:spcBef>
                </a:pPr>
                <a:r>
                  <a:rPr sz="8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200</a:t>
                </a:r>
              </a:p>
            </p:txBody>
          </p:sp>
        </p:grpSp>
      </p:grpSp>
      <p:sp>
        <p:nvSpPr>
          <p:cNvPr id="337" name="TextBox 336">
            <a:extLst>
              <a:ext uri="{FF2B5EF4-FFF2-40B4-BE49-F238E27FC236}">
                <a16:creationId xmlns:a16="http://schemas.microsoft.com/office/drawing/2014/main" id="{620B7BC6-EC24-049F-A806-F4CCB21A82BC}"/>
              </a:ext>
            </a:extLst>
          </p:cNvPr>
          <p:cNvSpPr txBox="1"/>
          <p:nvPr/>
        </p:nvSpPr>
        <p:spPr>
          <a:xfrm>
            <a:off x="649092" y="10841822"/>
            <a:ext cx="5612873"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Capital IQ, Pitchbook, KPMG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Note 1)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자산 매입</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소규모 매입은 제외</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2) 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분기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4</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1</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~6</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30</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동안 미국에서 </a:t>
            </a:r>
            <a:r>
              <a:rPr lang="ko-KR" altLang="en-US" sz="900" dirty="0"/>
              <a:t>이뤄진</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M&amp;A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거래를 포함</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3)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 금액은 공개된 자료를 기반으로 작성하였으며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변동 가능성 존재</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4)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기존 공표된 통계 수치는 새로운 데이터 또는 변경 사항으로 재조정될 수 있음</a:t>
            </a:r>
          </a:p>
        </p:txBody>
      </p:sp>
      <p:grpSp>
        <p:nvGrpSpPr>
          <p:cNvPr id="23" name="그룹 22">
            <a:extLst>
              <a:ext uri="{FF2B5EF4-FFF2-40B4-BE49-F238E27FC236}">
                <a16:creationId xmlns:a16="http://schemas.microsoft.com/office/drawing/2014/main" id="{FFC5D617-D293-733D-8024-C32D33DAC614}"/>
              </a:ext>
            </a:extLst>
          </p:cNvPr>
          <p:cNvGrpSpPr/>
          <p:nvPr/>
        </p:nvGrpSpPr>
        <p:grpSpPr>
          <a:xfrm>
            <a:off x="823461" y="4511432"/>
            <a:ext cx="5172457" cy="1272682"/>
            <a:chOff x="823461" y="4010436"/>
            <a:chExt cx="5172457" cy="1272682"/>
          </a:xfrm>
        </p:grpSpPr>
        <p:sp>
          <p:nvSpPr>
            <p:cNvPr id="24" name="object 96">
              <a:extLst>
                <a:ext uri="{FF2B5EF4-FFF2-40B4-BE49-F238E27FC236}">
                  <a16:creationId xmlns:a16="http://schemas.microsoft.com/office/drawing/2014/main" id="{AE7A2497-BB3B-090D-6863-0D9BD7FEF132}"/>
                </a:ext>
              </a:extLst>
            </p:cNvPr>
            <p:cNvSpPr/>
            <p:nvPr/>
          </p:nvSpPr>
          <p:spPr>
            <a:xfrm>
              <a:off x="3430960" y="4542784"/>
              <a:ext cx="45719" cy="658286"/>
            </a:xfrm>
            <a:custGeom>
              <a:avLst/>
              <a:gdLst/>
              <a:ahLst/>
              <a:cxnLst/>
              <a:rect l="l" t="t" r="r" b="b"/>
              <a:pathLst>
                <a:path h="619125">
                  <a:moveTo>
                    <a:pt x="0" y="0"/>
                  </a:moveTo>
                  <a:lnTo>
                    <a:pt x="0" y="618743"/>
                  </a:lnTo>
                </a:path>
              </a:pathLst>
            </a:custGeom>
            <a:ln w="19050">
              <a:solidFill>
                <a:schemeClr val="bg1">
                  <a:lumMod val="75000"/>
                </a:schemeClr>
              </a:solidFill>
            </a:ln>
          </p:spPr>
          <p:txBody>
            <a:bodyPr wrap="square" lIns="0" tIns="0" rIns="0" bIns="0" rtlCol="0"/>
            <a:lstStyle/>
            <a:p>
              <a:endParaRPr dirty="0"/>
            </a:p>
          </p:txBody>
        </p:sp>
        <p:grpSp>
          <p:nvGrpSpPr>
            <p:cNvPr id="26" name="그룹 25">
              <a:extLst>
                <a:ext uri="{FF2B5EF4-FFF2-40B4-BE49-F238E27FC236}">
                  <a16:creationId xmlns:a16="http://schemas.microsoft.com/office/drawing/2014/main" id="{73EB8F09-4705-8F4E-CFE2-C7B2F5F40E0C}"/>
                </a:ext>
              </a:extLst>
            </p:cNvPr>
            <p:cNvGrpSpPr/>
            <p:nvPr/>
          </p:nvGrpSpPr>
          <p:grpSpPr>
            <a:xfrm>
              <a:off x="823461" y="4021314"/>
              <a:ext cx="1025862" cy="1261804"/>
              <a:chOff x="823059" y="4185943"/>
              <a:chExt cx="1025862" cy="1261804"/>
            </a:xfrm>
          </p:grpSpPr>
          <p:sp>
            <p:nvSpPr>
              <p:cNvPr id="36" name="object 93">
                <a:extLst>
                  <a:ext uri="{FF2B5EF4-FFF2-40B4-BE49-F238E27FC236}">
                    <a16:creationId xmlns:a16="http://schemas.microsoft.com/office/drawing/2014/main" id="{A29985D8-E113-4F93-5F30-00A74943D885}"/>
                  </a:ext>
                </a:extLst>
              </p:cNvPr>
              <p:cNvSpPr txBox="1"/>
              <p:nvPr/>
            </p:nvSpPr>
            <p:spPr>
              <a:xfrm>
                <a:off x="823059" y="4185943"/>
                <a:ext cx="1025862" cy="950260"/>
              </a:xfrm>
              <a:prstGeom prst="rect">
                <a:avLst/>
              </a:prstGeom>
            </p:spPr>
            <p:txBody>
              <a:bodyPr vert="horz" wrap="square" lIns="0" tIns="0" rIns="0" bIns="0" rtlCol="0" anchor="ctr">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3B50DF"/>
                    </a:solidFill>
                    <a:latin typeface="KPMG Bold" panose="020B0803030202040204" pitchFamily="34" charset="0"/>
                    <a:ea typeface="KoPub돋움체 Medium" panose="00000600000000000000" pitchFamily="2" charset="-127"/>
                    <a:cs typeface="Lucida Sans"/>
                  </a:rPr>
                  <a:t>854</a:t>
                </a:r>
                <a:endParaRPr sz="3300" dirty="0">
                  <a:latin typeface="KPMG Bold" panose="020B0803030202040204" pitchFamily="34" charset="0"/>
                  <a:ea typeface="KoPub돋움체 Medium" panose="00000600000000000000" pitchFamily="2" charset="-127"/>
                  <a:cs typeface="Lucida Sans"/>
                </a:endParaRPr>
              </a:p>
            </p:txBody>
          </p:sp>
          <p:sp>
            <p:nvSpPr>
              <p:cNvPr id="37" name="TextBox 36">
                <a:extLst>
                  <a:ext uri="{FF2B5EF4-FFF2-40B4-BE49-F238E27FC236}">
                    <a16:creationId xmlns:a16="http://schemas.microsoft.com/office/drawing/2014/main" id="{B9FD797E-CEC0-7E02-F8F0-E2860086152F}"/>
                  </a:ext>
                </a:extLst>
              </p:cNvPr>
              <p:cNvSpPr txBox="1"/>
              <p:nvPr/>
            </p:nvSpPr>
            <p:spPr>
              <a:xfrm>
                <a:off x="989861" y="5186137"/>
                <a:ext cx="717344" cy="261610"/>
              </a:xfrm>
              <a:prstGeom prst="rect">
                <a:avLst/>
              </a:prstGeom>
              <a:noFill/>
            </p:spPr>
            <p:txBody>
              <a:bodyPr wrap="square" rtlCol="0">
                <a:spAutoFit/>
              </a:bodyPr>
              <a:lstStyle/>
              <a:p>
                <a:pPr algn="ctr"/>
                <a:r>
                  <a:rPr lang="ko-KR" altLang="en-US" sz="1050" b="1" spc="-50" dirty="0">
                    <a:gradFill>
                      <a:gsLst>
                        <a:gs pos="0">
                          <a:srgbClr val="3B50DF"/>
                        </a:gs>
                        <a:gs pos="100000">
                          <a:srgbClr val="3B50DF"/>
                        </a:gs>
                      </a:gsLst>
                      <a:lin ang="5400000" scaled="1"/>
                    </a:gradFill>
                    <a:latin typeface="KoPub돋움체 Medium" panose="00000600000000000000" pitchFamily="2" charset="-127"/>
                    <a:ea typeface="KoPub돋움체 Medium" panose="00000600000000000000" pitchFamily="2" charset="-127"/>
                  </a:rPr>
                  <a:t>거래 건수</a:t>
                </a:r>
              </a:p>
            </p:txBody>
          </p:sp>
        </p:grpSp>
        <p:grpSp>
          <p:nvGrpSpPr>
            <p:cNvPr id="27" name="그룹 26">
              <a:extLst>
                <a:ext uri="{FF2B5EF4-FFF2-40B4-BE49-F238E27FC236}">
                  <a16:creationId xmlns:a16="http://schemas.microsoft.com/office/drawing/2014/main" id="{F795BE12-B489-40E5-BC2F-5686224B0A3C}"/>
                </a:ext>
              </a:extLst>
            </p:cNvPr>
            <p:cNvGrpSpPr/>
            <p:nvPr/>
          </p:nvGrpSpPr>
          <p:grpSpPr>
            <a:xfrm>
              <a:off x="3651408" y="4010436"/>
              <a:ext cx="1240980" cy="1268891"/>
              <a:chOff x="3413579" y="4186596"/>
              <a:chExt cx="1240980" cy="1268891"/>
            </a:xfrm>
          </p:grpSpPr>
          <p:sp>
            <p:nvSpPr>
              <p:cNvPr id="34" name="object 93">
                <a:extLst>
                  <a:ext uri="{FF2B5EF4-FFF2-40B4-BE49-F238E27FC236}">
                    <a16:creationId xmlns:a16="http://schemas.microsoft.com/office/drawing/2014/main" id="{437D01A3-CEF3-D880-A8F0-31C52D77F66C}"/>
                  </a:ext>
                </a:extLst>
              </p:cNvPr>
              <p:cNvSpPr txBox="1"/>
              <p:nvPr/>
            </p:nvSpPr>
            <p:spPr>
              <a:xfrm>
                <a:off x="3516146" y="4186596"/>
                <a:ext cx="998130" cy="950260"/>
              </a:xfrm>
              <a:prstGeom prst="rect">
                <a:avLst/>
              </a:prstGeom>
            </p:spPr>
            <p:txBody>
              <a:bodyPr vert="horz" wrap="square" lIns="0" tIns="11430" rIns="0" bIns="0" rtlCol="0">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spcBef>
                    <a:spcPts val="25"/>
                  </a:spcBef>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70B6F4"/>
                    </a:solidFill>
                    <a:latin typeface="KPMG Bold" panose="020B0803030202040204" pitchFamily="34" charset="0"/>
                    <a:ea typeface="KoPub돋움체 Medium" panose="00000600000000000000" pitchFamily="2" charset="-127"/>
                    <a:cs typeface="Lucida Sans"/>
                  </a:rPr>
                  <a:t>23.9</a:t>
                </a:r>
                <a:endParaRPr sz="3300" dirty="0">
                  <a:latin typeface="KPMG Bold" panose="020B0803030202040204" pitchFamily="34" charset="0"/>
                  <a:ea typeface="KoPub돋움체 Medium" panose="00000600000000000000" pitchFamily="2" charset="-127"/>
                  <a:cs typeface="Lucida Sans"/>
                </a:endParaRPr>
              </a:p>
            </p:txBody>
          </p:sp>
          <p:sp>
            <p:nvSpPr>
              <p:cNvPr id="35" name="TextBox 34">
                <a:extLst>
                  <a:ext uri="{FF2B5EF4-FFF2-40B4-BE49-F238E27FC236}">
                    <a16:creationId xmlns:a16="http://schemas.microsoft.com/office/drawing/2014/main" id="{CD596053-8FF6-2238-AA07-91942269CB00}"/>
                  </a:ext>
                </a:extLst>
              </p:cNvPr>
              <p:cNvSpPr txBox="1"/>
              <p:nvPr/>
            </p:nvSpPr>
            <p:spPr>
              <a:xfrm>
                <a:off x="3413579" y="5201571"/>
                <a:ext cx="1240980" cy="253916"/>
              </a:xfrm>
              <a:prstGeom prst="rect">
                <a:avLst/>
              </a:prstGeom>
              <a:noFill/>
            </p:spPr>
            <p:txBody>
              <a:bodyPr wrap="square" rtlCol="0">
                <a:spAutoFit/>
              </a:bodyPr>
              <a:lstStyle/>
              <a:p>
                <a:pPr algn="ct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거래 금액</a:t>
                </a:r>
                <a:r>
                  <a:rPr lang="en-US" altLang="ko-KR"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a:t>
                </a: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십억 달러</a:t>
                </a:r>
                <a:r>
                  <a:rPr lang="en-US" altLang="ko-KR"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a:t>
                </a:r>
                <a:endPar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28" name="그룹 27">
              <a:extLst>
                <a:ext uri="{FF2B5EF4-FFF2-40B4-BE49-F238E27FC236}">
                  <a16:creationId xmlns:a16="http://schemas.microsoft.com/office/drawing/2014/main" id="{11A33424-86E7-B7F8-D6B4-D78B4921E9D2}"/>
                </a:ext>
              </a:extLst>
            </p:cNvPr>
            <p:cNvGrpSpPr/>
            <p:nvPr/>
          </p:nvGrpSpPr>
          <p:grpSpPr>
            <a:xfrm>
              <a:off x="1953577" y="4021314"/>
              <a:ext cx="1150449" cy="1251835"/>
              <a:chOff x="1929542" y="4185943"/>
              <a:chExt cx="1150449" cy="1251835"/>
            </a:xfrm>
          </p:grpSpPr>
          <p:sp>
            <p:nvSpPr>
              <p:cNvPr id="32" name="TextBox 31">
                <a:extLst>
                  <a:ext uri="{FF2B5EF4-FFF2-40B4-BE49-F238E27FC236}">
                    <a16:creationId xmlns:a16="http://schemas.microsoft.com/office/drawing/2014/main" id="{148CE50B-AF8F-C882-7C71-9E6B426F31E0}"/>
                  </a:ext>
                </a:extLst>
              </p:cNvPr>
              <p:cNvSpPr txBox="1"/>
              <p:nvPr/>
            </p:nvSpPr>
            <p:spPr>
              <a:xfrm>
                <a:off x="1929542" y="5183862"/>
                <a:ext cx="1150449" cy="253916"/>
              </a:xfrm>
              <a:prstGeom prst="rect">
                <a:avLst/>
              </a:prstGeom>
              <a:noFill/>
            </p:spPr>
            <p:txBody>
              <a:bodyPr wrap="square" rtlCol="0">
                <a:spAutoFit/>
              </a:bodyPr>
              <a:lstStyle/>
              <a:p>
                <a:pPr algn="ctr"/>
                <a:r>
                  <a:rPr lang="ko-KR" altLang="en-US" sz="1050" b="1" spc="-50" dirty="0">
                    <a:gradFill>
                      <a:gsLst>
                        <a:gs pos="0">
                          <a:srgbClr val="3B50DF"/>
                        </a:gs>
                        <a:gs pos="100000">
                          <a:srgbClr val="3B50DF"/>
                        </a:gs>
                      </a:gsLst>
                      <a:lin ang="5400000" scaled="1"/>
                    </a:gradFill>
                    <a:latin typeface="KoPub돋움체 Medium" panose="00000600000000000000" pitchFamily="2" charset="-127"/>
                    <a:ea typeface="KoPub돋움체 Medium" panose="00000600000000000000" pitchFamily="2" charset="-127"/>
                  </a:rPr>
                  <a:t>전분기 대비 감소</a:t>
                </a:r>
              </a:p>
            </p:txBody>
          </p:sp>
          <p:sp>
            <p:nvSpPr>
              <p:cNvPr id="33" name="object 93">
                <a:extLst>
                  <a:ext uri="{FF2B5EF4-FFF2-40B4-BE49-F238E27FC236}">
                    <a16:creationId xmlns:a16="http://schemas.microsoft.com/office/drawing/2014/main" id="{78E796DF-16E5-8D65-6EE7-9C6A176D17E8}"/>
                  </a:ext>
                </a:extLst>
              </p:cNvPr>
              <p:cNvSpPr txBox="1"/>
              <p:nvPr/>
            </p:nvSpPr>
            <p:spPr>
              <a:xfrm>
                <a:off x="1992640" y="4185943"/>
                <a:ext cx="1025862" cy="950260"/>
              </a:xfrm>
              <a:prstGeom prst="rect">
                <a:avLst/>
              </a:prstGeom>
            </p:spPr>
            <p:txBody>
              <a:bodyPr vert="horz" wrap="square" lIns="0" tIns="0" rIns="0" bIns="0" rtlCol="0" anchor="ctr">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3B50DF"/>
                    </a:solidFill>
                    <a:latin typeface="KPMG Bold" panose="020B0803030202040204" pitchFamily="34" charset="0"/>
                    <a:ea typeface="KoPub돋움체 Medium" panose="00000600000000000000" pitchFamily="2" charset="-127"/>
                    <a:cs typeface="Lucida Sans"/>
                  </a:rPr>
                  <a:t>16%</a:t>
                </a:r>
                <a:endParaRPr sz="3300" dirty="0">
                  <a:latin typeface="KPMG Bold" panose="020B0803030202040204" pitchFamily="34" charset="0"/>
                  <a:ea typeface="KoPub돋움체 Medium" panose="00000600000000000000" pitchFamily="2" charset="-127"/>
                  <a:cs typeface="Lucida Sans"/>
                </a:endParaRPr>
              </a:p>
            </p:txBody>
          </p:sp>
        </p:grpSp>
        <p:grpSp>
          <p:nvGrpSpPr>
            <p:cNvPr id="29" name="그룹 28">
              <a:extLst>
                <a:ext uri="{FF2B5EF4-FFF2-40B4-BE49-F238E27FC236}">
                  <a16:creationId xmlns:a16="http://schemas.microsoft.com/office/drawing/2014/main" id="{39F4CA18-0FDD-2FC5-83D3-4A75DE68935A}"/>
                </a:ext>
              </a:extLst>
            </p:cNvPr>
            <p:cNvGrpSpPr/>
            <p:nvPr/>
          </p:nvGrpSpPr>
          <p:grpSpPr>
            <a:xfrm>
              <a:off x="4880356" y="4021967"/>
              <a:ext cx="1115562" cy="1253969"/>
              <a:chOff x="4577887" y="4186596"/>
              <a:chExt cx="1115562" cy="1253969"/>
            </a:xfrm>
          </p:grpSpPr>
          <p:sp>
            <p:nvSpPr>
              <p:cNvPr id="30" name="TextBox 29">
                <a:extLst>
                  <a:ext uri="{FF2B5EF4-FFF2-40B4-BE49-F238E27FC236}">
                    <a16:creationId xmlns:a16="http://schemas.microsoft.com/office/drawing/2014/main" id="{8D07E326-DCBB-10C1-1B96-AB9815C29105}"/>
                  </a:ext>
                </a:extLst>
              </p:cNvPr>
              <p:cNvSpPr txBox="1"/>
              <p:nvPr/>
            </p:nvSpPr>
            <p:spPr>
              <a:xfrm>
                <a:off x="4577887" y="5186649"/>
                <a:ext cx="1115562" cy="253916"/>
              </a:xfrm>
              <a:prstGeom prst="rect">
                <a:avLst/>
              </a:prstGeom>
              <a:noFill/>
            </p:spPr>
            <p:txBody>
              <a:bodyPr wrap="square" rtlCol="0">
                <a:spAutoFit/>
              </a:bodyPr>
              <a:lstStyle/>
              <a:p>
                <a:pPr algn="ct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전분기 대비 감소 </a:t>
                </a:r>
              </a:p>
            </p:txBody>
          </p:sp>
          <p:sp>
            <p:nvSpPr>
              <p:cNvPr id="31" name="object 93">
                <a:extLst>
                  <a:ext uri="{FF2B5EF4-FFF2-40B4-BE49-F238E27FC236}">
                    <a16:creationId xmlns:a16="http://schemas.microsoft.com/office/drawing/2014/main" id="{B7ADD268-F594-761C-5D59-51074B1080C3}"/>
                  </a:ext>
                </a:extLst>
              </p:cNvPr>
              <p:cNvSpPr txBox="1"/>
              <p:nvPr/>
            </p:nvSpPr>
            <p:spPr>
              <a:xfrm>
                <a:off x="4654921" y="4186596"/>
                <a:ext cx="998130" cy="950260"/>
              </a:xfrm>
              <a:prstGeom prst="rect">
                <a:avLst/>
              </a:prstGeom>
            </p:spPr>
            <p:txBody>
              <a:bodyPr vert="horz" wrap="square" lIns="0" tIns="11430" rIns="0" bIns="0" rtlCol="0">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spcBef>
                    <a:spcPts val="25"/>
                  </a:spcBef>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70B6F4"/>
                    </a:solidFill>
                    <a:latin typeface="KPMG Bold" panose="020B0803030202040204" pitchFamily="34" charset="0"/>
                    <a:ea typeface="KoPub돋움체 Medium" panose="00000600000000000000" pitchFamily="2" charset="-127"/>
                    <a:cs typeface="Lucida Sans"/>
                  </a:rPr>
                  <a:t>50%</a:t>
                </a:r>
                <a:endParaRPr sz="3300" dirty="0">
                  <a:latin typeface="KPMG Bold" panose="020B0803030202040204" pitchFamily="34" charset="0"/>
                  <a:ea typeface="KoPub돋움체 Medium" panose="00000600000000000000" pitchFamily="2" charset="-127"/>
                  <a:cs typeface="Lucida Sans"/>
                </a:endParaRPr>
              </a:p>
            </p:txBody>
          </p:sp>
        </p:grpSp>
      </p:grpSp>
      <p:grpSp>
        <p:nvGrpSpPr>
          <p:cNvPr id="38" name="그룹 37">
            <a:extLst>
              <a:ext uri="{FF2B5EF4-FFF2-40B4-BE49-F238E27FC236}">
                <a16:creationId xmlns:a16="http://schemas.microsoft.com/office/drawing/2014/main" id="{E3ABB39A-E596-6907-86D8-2A93F4F14AB0}"/>
              </a:ext>
            </a:extLst>
          </p:cNvPr>
          <p:cNvGrpSpPr/>
          <p:nvPr/>
        </p:nvGrpSpPr>
        <p:grpSpPr>
          <a:xfrm>
            <a:off x="639445" y="4522011"/>
            <a:ext cx="2909245" cy="307777"/>
            <a:chOff x="639445" y="4199344"/>
            <a:chExt cx="2909245" cy="307777"/>
          </a:xfrm>
        </p:grpSpPr>
        <p:sp>
          <p:nvSpPr>
            <p:cNvPr id="39" name="TextBox 38">
              <a:extLst>
                <a:ext uri="{FF2B5EF4-FFF2-40B4-BE49-F238E27FC236}">
                  <a16:creationId xmlns:a16="http://schemas.microsoft.com/office/drawing/2014/main" id="{FFB5AF92-A6C4-2CE7-6913-01FBCEB427E3}"/>
                </a:ext>
              </a:extLst>
            </p:cNvPr>
            <p:cNvSpPr txBox="1"/>
            <p:nvPr/>
          </p:nvSpPr>
          <p:spPr>
            <a:xfrm>
              <a:off x="639445" y="4199344"/>
              <a:ext cx="2909245" cy="307777"/>
            </a:xfrm>
            <a:prstGeom prst="rect">
              <a:avLst/>
            </a:prstGeom>
            <a:noFill/>
          </p:spPr>
          <p:txBody>
            <a:bodyPr wrap="square" rtlCol="0">
              <a:spAutoFit/>
            </a:bodyPr>
            <a:lstStyle/>
            <a:p>
              <a:r>
                <a:rPr lang="en-US" altLang="ko-KR"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2023</a:t>
              </a: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년 </a:t>
              </a:r>
              <a:r>
                <a:rPr lang="en-US" altLang="ko-KR"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2</a:t>
              </a: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분기 하이라이트</a:t>
              </a:r>
            </a:p>
          </p:txBody>
        </p:sp>
        <p:cxnSp>
          <p:nvCxnSpPr>
            <p:cNvPr id="40" name="직선 연결선 39">
              <a:extLst>
                <a:ext uri="{FF2B5EF4-FFF2-40B4-BE49-F238E27FC236}">
                  <a16:creationId xmlns:a16="http://schemas.microsoft.com/office/drawing/2014/main" id="{0F3EBA72-4C02-BCFE-AD81-B9B60F779424}"/>
                </a:ext>
              </a:extLst>
            </p:cNvPr>
            <p:cNvCxnSpPr/>
            <p:nvPr/>
          </p:nvCxnSpPr>
          <p:spPr>
            <a:xfrm>
              <a:off x="728664" y="4199344"/>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42" name="object 34">
            <a:extLst>
              <a:ext uri="{FF2B5EF4-FFF2-40B4-BE49-F238E27FC236}">
                <a16:creationId xmlns:a16="http://schemas.microsoft.com/office/drawing/2014/main" id="{91C5DF66-141A-FF93-61CE-7A4336A527F7}"/>
              </a:ext>
            </a:extLst>
          </p:cNvPr>
          <p:cNvSpPr txBox="1"/>
          <p:nvPr/>
        </p:nvSpPr>
        <p:spPr>
          <a:xfrm>
            <a:off x="2884093" y="9184404"/>
            <a:ext cx="703073"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pPr marL="0" algn="ctr">
              <a:spcBef>
                <a:spcPts val="0"/>
              </a:spcBef>
            </a:pPr>
            <a:r>
              <a:rPr lang="en-US" b="1" dirty="0"/>
              <a:t>  </a:t>
            </a:r>
            <a:r>
              <a:rPr b="1" dirty="0"/>
              <a:t>Q1</a:t>
            </a:r>
            <a:r>
              <a:rPr lang="en-US" b="1" dirty="0"/>
              <a:t> 20</a:t>
            </a:r>
            <a:r>
              <a:rPr lang="en-US" altLang="ko-KR" b="1" dirty="0"/>
              <a:t>22</a:t>
            </a:r>
            <a:endParaRPr b="1" dirty="0"/>
          </a:p>
        </p:txBody>
      </p:sp>
      <p:sp>
        <p:nvSpPr>
          <p:cNvPr id="43" name="object 89">
            <a:extLst>
              <a:ext uri="{FF2B5EF4-FFF2-40B4-BE49-F238E27FC236}">
                <a16:creationId xmlns:a16="http://schemas.microsoft.com/office/drawing/2014/main" id="{4C3DB1C4-2DE8-B9E8-DFA9-CF9ACBD9F1D2}"/>
              </a:ext>
            </a:extLst>
          </p:cNvPr>
          <p:cNvSpPr txBox="1"/>
          <p:nvPr/>
        </p:nvSpPr>
        <p:spPr>
          <a:xfrm>
            <a:off x="4894074" y="9033815"/>
            <a:ext cx="1094331" cy="306494"/>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endParaRPr b="1" dirty="0"/>
          </a:p>
          <a:p>
            <a:r>
              <a:rPr b="1" dirty="0"/>
              <a:t>Q1</a:t>
            </a:r>
            <a:r>
              <a:rPr lang="en-US" b="1" dirty="0"/>
              <a:t> 20</a:t>
            </a:r>
            <a:r>
              <a:rPr lang="en-US" altLang="ko-KR" b="1" dirty="0"/>
              <a:t>2</a:t>
            </a:r>
            <a:r>
              <a:rPr b="1" dirty="0"/>
              <a:t>3 </a:t>
            </a:r>
            <a:r>
              <a:rPr lang="en-US" b="1" dirty="0"/>
              <a:t>   </a:t>
            </a:r>
            <a:r>
              <a:rPr b="1" dirty="0"/>
              <a:t>Q2</a:t>
            </a:r>
            <a:r>
              <a:rPr lang="en-US" b="1" dirty="0"/>
              <a:t> 20</a:t>
            </a:r>
            <a:r>
              <a:rPr lang="en-US" altLang="ko-KR" b="1" dirty="0"/>
              <a:t>2</a:t>
            </a:r>
            <a:r>
              <a:rPr b="1" dirty="0"/>
              <a:t>3</a:t>
            </a:r>
          </a:p>
        </p:txBody>
      </p:sp>
      <p:sp>
        <p:nvSpPr>
          <p:cNvPr id="44" name="object 34">
            <a:extLst>
              <a:ext uri="{FF2B5EF4-FFF2-40B4-BE49-F238E27FC236}">
                <a16:creationId xmlns:a16="http://schemas.microsoft.com/office/drawing/2014/main" id="{D0DD8B5A-D66A-41D7-83C4-9C43415E951C}"/>
              </a:ext>
            </a:extLst>
          </p:cNvPr>
          <p:cNvSpPr txBox="1"/>
          <p:nvPr/>
        </p:nvSpPr>
        <p:spPr>
          <a:xfrm>
            <a:off x="1137480" y="9184437"/>
            <a:ext cx="671624"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r>
              <a:rPr lang="en-US" b="1" dirty="0"/>
              <a:t>  </a:t>
            </a:r>
            <a:r>
              <a:rPr b="1" dirty="0"/>
              <a:t>Q1</a:t>
            </a:r>
            <a:r>
              <a:rPr lang="en-US" b="1" dirty="0"/>
              <a:t> </a:t>
            </a:r>
            <a:r>
              <a:rPr lang="en-US" altLang="ko-KR" b="1" dirty="0"/>
              <a:t>2021</a:t>
            </a:r>
            <a:endParaRPr b="1" dirty="0"/>
          </a:p>
        </p:txBody>
      </p:sp>
      <p:sp>
        <p:nvSpPr>
          <p:cNvPr id="88" name="object 58">
            <a:extLst>
              <a:ext uri="{FF2B5EF4-FFF2-40B4-BE49-F238E27FC236}">
                <a16:creationId xmlns:a16="http://schemas.microsoft.com/office/drawing/2014/main" id="{C570BEE0-FFBE-8879-0B20-DEE05FE5488C}"/>
              </a:ext>
            </a:extLst>
          </p:cNvPr>
          <p:cNvSpPr/>
          <p:nvPr/>
        </p:nvSpPr>
        <p:spPr>
          <a:xfrm>
            <a:off x="4491334" y="7947617"/>
            <a:ext cx="360000" cy="0"/>
          </a:xfrm>
          <a:custGeom>
            <a:avLst/>
            <a:gdLst/>
            <a:ahLst/>
            <a:cxnLst/>
            <a:rect l="l" t="t" r="r" b="b"/>
            <a:pathLst>
              <a:path w="198119">
                <a:moveTo>
                  <a:pt x="0" y="0"/>
                </a:moveTo>
                <a:lnTo>
                  <a:pt x="198005" y="0"/>
                </a:lnTo>
              </a:path>
            </a:pathLst>
          </a:custGeom>
          <a:ln w="3175">
            <a:solidFill>
              <a:srgbClr val="622EE7"/>
            </a:solidFill>
            <a:miter lim="800000"/>
          </a:ln>
        </p:spPr>
        <p:txBody>
          <a:bodyPr wrap="square" lIns="0" tIns="0" rIns="0" bIns="0" rtlCol="0"/>
          <a:lstStyle/>
          <a:p>
            <a:endParaRPr spc="-50" dirty="0"/>
          </a:p>
        </p:txBody>
      </p:sp>
      <p:sp>
        <p:nvSpPr>
          <p:cNvPr id="89" name="object 59">
            <a:extLst>
              <a:ext uri="{FF2B5EF4-FFF2-40B4-BE49-F238E27FC236}">
                <a16:creationId xmlns:a16="http://schemas.microsoft.com/office/drawing/2014/main" id="{5C9CB889-6151-0431-1590-10429663C862}"/>
              </a:ext>
            </a:extLst>
          </p:cNvPr>
          <p:cNvSpPr/>
          <p:nvPr/>
        </p:nvSpPr>
        <p:spPr>
          <a:xfrm>
            <a:off x="1226036" y="7418487"/>
            <a:ext cx="360000" cy="22385"/>
          </a:xfrm>
          <a:custGeom>
            <a:avLst/>
            <a:gdLst/>
            <a:ahLst/>
            <a:cxnLst/>
            <a:rect l="l" t="t" r="r" b="b"/>
            <a:pathLst>
              <a:path w="198119" h="13970">
                <a:moveTo>
                  <a:pt x="0" y="13703"/>
                </a:moveTo>
                <a:lnTo>
                  <a:pt x="198005" y="13703"/>
                </a:lnTo>
                <a:lnTo>
                  <a:pt x="198005" y="0"/>
                </a:lnTo>
                <a:lnTo>
                  <a:pt x="0" y="0"/>
                </a:lnTo>
                <a:lnTo>
                  <a:pt x="0" y="13703"/>
                </a:lnTo>
                <a:close/>
              </a:path>
            </a:pathLst>
          </a:custGeom>
          <a:solidFill>
            <a:srgbClr val="AB99FD"/>
          </a:solidFill>
        </p:spPr>
        <p:txBody>
          <a:bodyPr wrap="square" lIns="0" tIns="0" rIns="0" bIns="0" rtlCol="0"/>
          <a:lstStyle/>
          <a:p>
            <a:endParaRPr spc="-50" dirty="0"/>
          </a:p>
        </p:txBody>
      </p:sp>
      <p:sp>
        <p:nvSpPr>
          <p:cNvPr id="90" name="object 60">
            <a:extLst>
              <a:ext uri="{FF2B5EF4-FFF2-40B4-BE49-F238E27FC236}">
                <a16:creationId xmlns:a16="http://schemas.microsoft.com/office/drawing/2014/main" id="{50CE12C4-5220-47B3-9419-047A735D81FC}"/>
              </a:ext>
            </a:extLst>
          </p:cNvPr>
          <p:cNvSpPr/>
          <p:nvPr/>
        </p:nvSpPr>
        <p:spPr>
          <a:xfrm>
            <a:off x="1693257" y="7541968"/>
            <a:ext cx="360000" cy="0"/>
          </a:xfrm>
          <a:custGeom>
            <a:avLst/>
            <a:gdLst/>
            <a:ahLst/>
            <a:cxnLst/>
            <a:rect l="l" t="t" r="r" b="b"/>
            <a:pathLst>
              <a:path w="196850">
                <a:moveTo>
                  <a:pt x="0" y="0"/>
                </a:moveTo>
                <a:lnTo>
                  <a:pt x="196494" y="0"/>
                </a:lnTo>
              </a:path>
            </a:pathLst>
          </a:custGeom>
          <a:ln w="24358">
            <a:solidFill>
              <a:srgbClr val="AB99FD"/>
            </a:solidFill>
            <a:miter lim="800000"/>
          </a:ln>
        </p:spPr>
        <p:txBody>
          <a:bodyPr wrap="square" lIns="0" tIns="0" rIns="0" bIns="0" rtlCol="0"/>
          <a:lstStyle/>
          <a:p>
            <a:endParaRPr spc="-50" dirty="0"/>
          </a:p>
        </p:txBody>
      </p:sp>
      <p:sp>
        <p:nvSpPr>
          <p:cNvPr id="91" name="object 61">
            <a:extLst>
              <a:ext uri="{FF2B5EF4-FFF2-40B4-BE49-F238E27FC236}">
                <a16:creationId xmlns:a16="http://schemas.microsoft.com/office/drawing/2014/main" id="{4BB61629-956F-CC7F-1E2A-410402C8907F}"/>
              </a:ext>
            </a:extLst>
          </p:cNvPr>
          <p:cNvSpPr/>
          <p:nvPr/>
        </p:nvSpPr>
        <p:spPr>
          <a:xfrm>
            <a:off x="2159965" y="7409820"/>
            <a:ext cx="360000" cy="0"/>
          </a:xfrm>
          <a:custGeom>
            <a:avLst/>
            <a:gdLst/>
            <a:ahLst/>
            <a:cxnLst/>
            <a:rect l="l" t="t" r="r" b="b"/>
            <a:pathLst>
              <a:path w="196850">
                <a:moveTo>
                  <a:pt x="0" y="0"/>
                </a:moveTo>
                <a:lnTo>
                  <a:pt x="196494" y="0"/>
                </a:lnTo>
              </a:path>
            </a:pathLst>
          </a:custGeom>
          <a:ln w="13703">
            <a:solidFill>
              <a:srgbClr val="AB99FD"/>
            </a:solidFill>
            <a:miter lim="800000"/>
          </a:ln>
        </p:spPr>
        <p:txBody>
          <a:bodyPr wrap="square" lIns="0" tIns="0" rIns="0" bIns="0" rtlCol="0"/>
          <a:lstStyle/>
          <a:p>
            <a:endParaRPr spc="-50" dirty="0"/>
          </a:p>
        </p:txBody>
      </p:sp>
      <p:sp>
        <p:nvSpPr>
          <p:cNvPr id="92" name="object 62">
            <a:extLst>
              <a:ext uri="{FF2B5EF4-FFF2-40B4-BE49-F238E27FC236}">
                <a16:creationId xmlns:a16="http://schemas.microsoft.com/office/drawing/2014/main" id="{05B1A5AA-C7A5-842D-87C4-E9434A9D5EEB}"/>
              </a:ext>
            </a:extLst>
          </p:cNvPr>
          <p:cNvSpPr/>
          <p:nvPr/>
        </p:nvSpPr>
        <p:spPr>
          <a:xfrm>
            <a:off x="2625108" y="7269687"/>
            <a:ext cx="360000" cy="32560"/>
          </a:xfrm>
          <a:custGeom>
            <a:avLst/>
            <a:gdLst/>
            <a:ahLst/>
            <a:cxnLst/>
            <a:rect l="l" t="t" r="r" b="b"/>
            <a:pathLst>
              <a:path w="198119" h="20320">
                <a:moveTo>
                  <a:pt x="0" y="19786"/>
                </a:moveTo>
                <a:lnTo>
                  <a:pt x="198018" y="19786"/>
                </a:lnTo>
                <a:lnTo>
                  <a:pt x="198018" y="0"/>
                </a:lnTo>
                <a:lnTo>
                  <a:pt x="0" y="0"/>
                </a:lnTo>
                <a:lnTo>
                  <a:pt x="0" y="19786"/>
                </a:lnTo>
                <a:close/>
              </a:path>
            </a:pathLst>
          </a:custGeom>
          <a:solidFill>
            <a:srgbClr val="AB99FD"/>
          </a:solidFill>
        </p:spPr>
        <p:txBody>
          <a:bodyPr wrap="square" lIns="0" tIns="0" rIns="0" bIns="0" rtlCol="0"/>
          <a:lstStyle/>
          <a:p>
            <a:endParaRPr spc="-50" dirty="0"/>
          </a:p>
        </p:txBody>
      </p:sp>
      <p:sp>
        <p:nvSpPr>
          <p:cNvPr id="93" name="object 63">
            <a:extLst>
              <a:ext uri="{FF2B5EF4-FFF2-40B4-BE49-F238E27FC236}">
                <a16:creationId xmlns:a16="http://schemas.microsoft.com/office/drawing/2014/main" id="{ACC123CC-751C-52B0-FD93-0E1694C65DF2}"/>
              </a:ext>
            </a:extLst>
          </p:cNvPr>
          <p:cNvSpPr/>
          <p:nvPr/>
        </p:nvSpPr>
        <p:spPr>
          <a:xfrm>
            <a:off x="3092328" y="7474592"/>
            <a:ext cx="360000" cy="32560"/>
          </a:xfrm>
          <a:custGeom>
            <a:avLst/>
            <a:gdLst/>
            <a:ahLst/>
            <a:cxnLst/>
            <a:rect l="l" t="t" r="r" b="b"/>
            <a:pathLst>
              <a:path w="198119" h="20320">
                <a:moveTo>
                  <a:pt x="0" y="19786"/>
                </a:moveTo>
                <a:lnTo>
                  <a:pt x="198018" y="19786"/>
                </a:lnTo>
                <a:lnTo>
                  <a:pt x="198018" y="0"/>
                </a:lnTo>
                <a:lnTo>
                  <a:pt x="0" y="0"/>
                </a:lnTo>
                <a:lnTo>
                  <a:pt x="0" y="19786"/>
                </a:lnTo>
                <a:close/>
              </a:path>
            </a:pathLst>
          </a:custGeom>
          <a:solidFill>
            <a:srgbClr val="AB99FD"/>
          </a:solidFill>
        </p:spPr>
        <p:txBody>
          <a:bodyPr wrap="square" lIns="0" tIns="0" rIns="0" bIns="0" rtlCol="0"/>
          <a:lstStyle/>
          <a:p>
            <a:endParaRPr spc="-50" dirty="0"/>
          </a:p>
        </p:txBody>
      </p:sp>
      <p:sp>
        <p:nvSpPr>
          <p:cNvPr id="94" name="object 64">
            <a:extLst>
              <a:ext uri="{FF2B5EF4-FFF2-40B4-BE49-F238E27FC236}">
                <a16:creationId xmlns:a16="http://schemas.microsoft.com/office/drawing/2014/main" id="{33E6AAE9-B24E-3B6E-2A50-071F9F62EF5E}"/>
              </a:ext>
            </a:extLst>
          </p:cNvPr>
          <p:cNvSpPr/>
          <p:nvPr/>
        </p:nvSpPr>
        <p:spPr>
          <a:xfrm>
            <a:off x="3559571" y="7746364"/>
            <a:ext cx="360000" cy="27473"/>
          </a:xfrm>
          <a:custGeom>
            <a:avLst/>
            <a:gdLst/>
            <a:ahLst/>
            <a:cxnLst/>
            <a:rect l="l" t="t" r="r" b="b"/>
            <a:pathLst>
              <a:path w="196850" h="17145">
                <a:moveTo>
                  <a:pt x="0" y="16751"/>
                </a:moveTo>
                <a:lnTo>
                  <a:pt x="196494" y="16751"/>
                </a:lnTo>
                <a:lnTo>
                  <a:pt x="196494" y="0"/>
                </a:lnTo>
                <a:lnTo>
                  <a:pt x="0" y="0"/>
                </a:lnTo>
                <a:lnTo>
                  <a:pt x="0" y="16751"/>
                </a:lnTo>
                <a:close/>
              </a:path>
            </a:pathLst>
          </a:custGeom>
          <a:solidFill>
            <a:srgbClr val="AB99FD"/>
          </a:solidFill>
        </p:spPr>
        <p:txBody>
          <a:bodyPr wrap="square" lIns="0" tIns="0" rIns="0" bIns="0" rtlCol="0"/>
          <a:lstStyle/>
          <a:p>
            <a:endParaRPr spc="-50" dirty="0"/>
          </a:p>
        </p:txBody>
      </p:sp>
      <p:sp>
        <p:nvSpPr>
          <p:cNvPr id="95" name="object 65">
            <a:extLst>
              <a:ext uri="{FF2B5EF4-FFF2-40B4-BE49-F238E27FC236}">
                <a16:creationId xmlns:a16="http://schemas.microsoft.com/office/drawing/2014/main" id="{B4174EAA-6C7D-B9A1-9A39-6AC61A34C550}"/>
              </a:ext>
            </a:extLst>
          </p:cNvPr>
          <p:cNvSpPr/>
          <p:nvPr/>
        </p:nvSpPr>
        <p:spPr>
          <a:xfrm>
            <a:off x="4024823" y="7881271"/>
            <a:ext cx="360000" cy="0"/>
          </a:xfrm>
          <a:custGeom>
            <a:avLst/>
            <a:gdLst/>
            <a:ahLst/>
            <a:cxnLst/>
            <a:rect l="l" t="t" r="r" b="b"/>
            <a:pathLst>
              <a:path w="198119">
                <a:moveTo>
                  <a:pt x="0" y="0"/>
                </a:moveTo>
                <a:lnTo>
                  <a:pt x="198018" y="0"/>
                </a:lnTo>
              </a:path>
            </a:pathLst>
          </a:custGeom>
          <a:ln w="16751">
            <a:solidFill>
              <a:srgbClr val="AB99FD"/>
            </a:solidFill>
            <a:miter lim="800000"/>
          </a:ln>
        </p:spPr>
        <p:txBody>
          <a:bodyPr wrap="square" lIns="0" tIns="0" rIns="0" bIns="0" rtlCol="0"/>
          <a:lstStyle/>
          <a:p>
            <a:endParaRPr spc="-50" dirty="0"/>
          </a:p>
        </p:txBody>
      </p:sp>
      <p:sp>
        <p:nvSpPr>
          <p:cNvPr id="96" name="object 66">
            <a:extLst>
              <a:ext uri="{FF2B5EF4-FFF2-40B4-BE49-F238E27FC236}">
                <a16:creationId xmlns:a16="http://schemas.microsoft.com/office/drawing/2014/main" id="{90BFC02E-7D04-1447-8D99-05A203FBE767}"/>
              </a:ext>
            </a:extLst>
          </p:cNvPr>
          <p:cNvSpPr/>
          <p:nvPr/>
        </p:nvSpPr>
        <p:spPr>
          <a:xfrm>
            <a:off x="4491334" y="7956962"/>
            <a:ext cx="360000" cy="0"/>
          </a:xfrm>
          <a:custGeom>
            <a:avLst/>
            <a:gdLst/>
            <a:ahLst/>
            <a:cxnLst/>
            <a:rect l="l" t="t" r="r" b="b"/>
            <a:pathLst>
              <a:path w="198119">
                <a:moveTo>
                  <a:pt x="0" y="0"/>
                </a:moveTo>
                <a:lnTo>
                  <a:pt x="198005" y="0"/>
                </a:lnTo>
              </a:path>
            </a:pathLst>
          </a:custGeom>
          <a:ln w="10667">
            <a:solidFill>
              <a:srgbClr val="AB99FD"/>
            </a:solidFill>
            <a:miter lim="800000"/>
          </a:ln>
        </p:spPr>
        <p:txBody>
          <a:bodyPr wrap="square" lIns="0" tIns="0" rIns="0" bIns="0" rtlCol="0"/>
          <a:lstStyle/>
          <a:p>
            <a:endParaRPr spc="-50" dirty="0"/>
          </a:p>
        </p:txBody>
      </p:sp>
      <p:sp>
        <p:nvSpPr>
          <p:cNvPr id="97" name="object 67">
            <a:extLst>
              <a:ext uri="{FF2B5EF4-FFF2-40B4-BE49-F238E27FC236}">
                <a16:creationId xmlns:a16="http://schemas.microsoft.com/office/drawing/2014/main" id="{E3C2CA8B-864A-5742-5C0C-BFB3A1183174}"/>
              </a:ext>
            </a:extLst>
          </p:cNvPr>
          <p:cNvSpPr/>
          <p:nvPr/>
        </p:nvSpPr>
        <p:spPr>
          <a:xfrm>
            <a:off x="4958643" y="7972214"/>
            <a:ext cx="360000" cy="24420"/>
          </a:xfrm>
          <a:custGeom>
            <a:avLst/>
            <a:gdLst/>
            <a:ahLst/>
            <a:cxnLst/>
            <a:rect l="l" t="t" r="r" b="b"/>
            <a:pathLst>
              <a:path w="196850" h="15239">
                <a:moveTo>
                  <a:pt x="0" y="15227"/>
                </a:moveTo>
                <a:lnTo>
                  <a:pt x="196494" y="15227"/>
                </a:lnTo>
                <a:lnTo>
                  <a:pt x="196494" y="0"/>
                </a:lnTo>
                <a:lnTo>
                  <a:pt x="0" y="0"/>
                </a:lnTo>
                <a:lnTo>
                  <a:pt x="0" y="15227"/>
                </a:lnTo>
                <a:close/>
              </a:path>
            </a:pathLst>
          </a:custGeom>
          <a:solidFill>
            <a:srgbClr val="AB99FD"/>
          </a:solidFill>
        </p:spPr>
        <p:txBody>
          <a:bodyPr wrap="square" lIns="0" tIns="0" rIns="0" bIns="0" rtlCol="0"/>
          <a:lstStyle/>
          <a:p>
            <a:endParaRPr spc="-50" dirty="0"/>
          </a:p>
        </p:txBody>
      </p:sp>
      <p:sp>
        <p:nvSpPr>
          <p:cNvPr id="98" name="object 68">
            <a:extLst>
              <a:ext uri="{FF2B5EF4-FFF2-40B4-BE49-F238E27FC236}">
                <a16:creationId xmlns:a16="http://schemas.microsoft.com/office/drawing/2014/main" id="{C7BB075E-45DA-4B8F-F3D4-5A9CF69565E2}"/>
              </a:ext>
            </a:extLst>
          </p:cNvPr>
          <p:cNvSpPr/>
          <p:nvPr/>
        </p:nvSpPr>
        <p:spPr>
          <a:xfrm>
            <a:off x="5423273" y="8177628"/>
            <a:ext cx="360000" cy="0"/>
          </a:xfrm>
          <a:custGeom>
            <a:avLst/>
            <a:gdLst/>
            <a:ahLst/>
            <a:cxnLst/>
            <a:rect l="l" t="t" r="r" b="b"/>
            <a:pathLst>
              <a:path w="198120">
                <a:moveTo>
                  <a:pt x="0" y="0"/>
                </a:moveTo>
                <a:lnTo>
                  <a:pt x="198005" y="0"/>
                </a:lnTo>
              </a:path>
            </a:pathLst>
          </a:custGeom>
          <a:ln w="13703">
            <a:solidFill>
              <a:srgbClr val="AB99FD"/>
            </a:solidFill>
            <a:miter lim="800000"/>
          </a:ln>
        </p:spPr>
        <p:txBody>
          <a:bodyPr wrap="square" lIns="0" tIns="0" rIns="0" bIns="0" rtlCol="0"/>
          <a:lstStyle/>
          <a:p>
            <a:endParaRPr spc="-50" dirty="0"/>
          </a:p>
        </p:txBody>
      </p:sp>
      <p:sp>
        <p:nvSpPr>
          <p:cNvPr id="99" name="object 69">
            <a:extLst>
              <a:ext uri="{FF2B5EF4-FFF2-40B4-BE49-F238E27FC236}">
                <a16:creationId xmlns:a16="http://schemas.microsoft.com/office/drawing/2014/main" id="{CF44FDF5-260A-DDFA-0F10-532196E5F84D}"/>
              </a:ext>
            </a:extLst>
          </p:cNvPr>
          <p:cNvSpPr/>
          <p:nvPr/>
        </p:nvSpPr>
        <p:spPr>
          <a:xfrm>
            <a:off x="1226036" y="7438002"/>
            <a:ext cx="360000" cy="20350"/>
          </a:xfrm>
          <a:custGeom>
            <a:avLst/>
            <a:gdLst/>
            <a:ahLst/>
            <a:cxnLst/>
            <a:rect l="l" t="t" r="r" b="b"/>
            <a:pathLst>
              <a:path w="198119" h="12700">
                <a:moveTo>
                  <a:pt x="0" y="12179"/>
                </a:moveTo>
                <a:lnTo>
                  <a:pt x="198005" y="12179"/>
                </a:lnTo>
                <a:lnTo>
                  <a:pt x="198005" y="0"/>
                </a:lnTo>
                <a:lnTo>
                  <a:pt x="0" y="0"/>
                </a:lnTo>
                <a:lnTo>
                  <a:pt x="0" y="12179"/>
                </a:lnTo>
                <a:close/>
              </a:path>
            </a:pathLst>
          </a:custGeom>
          <a:solidFill>
            <a:srgbClr val="3B4FDE"/>
          </a:solidFill>
        </p:spPr>
        <p:txBody>
          <a:bodyPr wrap="square" lIns="0" tIns="0" rIns="0" bIns="0" rtlCol="0"/>
          <a:lstStyle/>
          <a:p>
            <a:endParaRPr spc="-50" dirty="0"/>
          </a:p>
        </p:txBody>
      </p:sp>
      <p:sp>
        <p:nvSpPr>
          <p:cNvPr id="100" name="object 70">
            <a:extLst>
              <a:ext uri="{FF2B5EF4-FFF2-40B4-BE49-F238E27FC236}">
                <a16:creationId xmlns:a16="http://schemas.microsoft.com/office/drawing/2014/main" id="{98C32F19-B030-E59C-15C4-EF8C54EF9995}"/>
              </a:ext>
            </a:extLst>
          </p:cNvPr>
          <p:cNvSpPr/>
          <p:nvPr/>
        </p:nvSpPr>
        <p:spPr>
          <a:xfrm>
            <a:off x="1693258" y="7559057"/>
            <a:ext cx="360000" cy="45719"/>
          </a:xfrm>
          <a:custGeom>
            <a:avLst/>
            <a:gdLst/>
            <a:ahLst/>
            <a:cxnLst/>
            <a:rect l="l" t="t" r="r" b="b"/>
            <a:pathLst>
              <a:path w="196850">
                <a:moveTo>
                  <a:pt x="0" y="0"/>
                </a:moveTo>
                <a:lnTo>
                  <a:pt x="196494" y="0"/>
                </a:lnTo>
              </a:path>
            </a:pathLst>
          </a:custGeom>
          <a:ln w="9131">
            <a:solidFill>
              <a:srgbClr val="3B4FDE"/>
            </a:solidFill>
            <a:miter lim="800000"/>
          </a:ln>
        </p:spPr>
        <p:txBody>
          <a:bodyPr wrap="square" lIns="0" tIns="0" rIns="0" bIns="0" rtlCol="0"/>
          <a:lstStyle/>
          <a:p>
            <a:endParaRPr spc="-50" dirty="0"/>
          </a:p>
        </p:txBody>
      </p:sp>
      <p:sp>
        <p:nvSpPr>
          <p:cNvPr id="101" name="object 71">
            <a:extLst>
              <a:ext uri="{FF2B5EF4-FFF2-40B4-BE49-F238E27FC236}">
                <a16:creationId xmlns:a16="http://schemas.microsoft.com/office/drawing/2014/main" id="{6C37D6E5-7C7E-7509-37EF-590A54D237EB}"/>
              </a:ext>
            </a:extLst>
          </p:cNvPr>
          <p:cNvSpPr/>
          <p:nvPr/>
        </p:nvSpPr>
        <p:spPr>
          <a:xfrm>
            <a:off x="2160478" y="7420545"/>
            <a:ext cx="360000" cy="0"/>
          </a:xfrm>
          <a:custGeom>
            <a:avLst/>
            <a:gdLst/>
            <a:ahLst/>
            <a:cxnLst/>
            <a:rect l="l" t="t" r="r" b="b"/>
            <a:pathLst>
              <a:path w="196850">
                <a:moveTo>
                  <a:pt x="0" y="0"/>
                </a:moveTo>
                <a:lnTo>
                  <a:pt x="196494" y="0"/>
                </a:lnTo>
              </a:path>
            </a:pathLst>
          </a:custGeom>
          <a:ln w="10655">
            <a:solidFill>
              <a:srgbClr val="3B4FDE"/>
            </a:solidFill>
            <a:miter lim="800000"/>
          </a:ln>
        </p:spPr>
        <p:txBody>
          <a:bodyPr wrap="square" lIns="0" tIns="0" rIns="0" bIns="0" rtlCol="0"/>
          <a:lstStyle/>
          <a:p>
            <a:endParaRPr spc="-50" dirty="0"/>
          </a:p>
        </p:txBody>
      </p:sp>
      <p:sp>
        <p:nvSpPr>
          <p:cNvPr id="102" name="object 72">
            <a:extLst>
              <a:ext uri="{FF2B5EF4-FFF2-40B4-BE49-F238E27FC236}">
                <a16:creationId xmlns:a16="http://schemas.microsoft.com/office/drawing/2014/main" id="{9B224B33-403F-F696-5980-A4E7C88D4B67}"/>
              </a:ext>
            </a:extLst>
          </p:cNvPr>
          <p:cNvSpPr/>
          <p:nvPr/>
        </p:nvSpPr>
        <p:spPr>
          <a:xfrm>
            <a:off x="2625108" y="7298950"/>
            <a:ext cx="360000" cy="46804"/>
          </a:xfrm>
          <a:custGeom>
            <a:avLst/>
            <a:gdLst/>
            <a:ahLst/>
            <a:cxnLst/>
            <a:rect l="l" t="t" r="r" b="b"/>
            <a:pathLst>
              <a:path w="198119" h="29210">
                <a:moveTo>
                  <a:pt x="0" y="28930"/>
                </a:moveTo>
                <a:lnTo>
                  <a:pt x="198018" y="28930"/>
                </a:lnTo>
                <a:lnTo>
                  <a:pt x="198018" y="0"/>
                </a:lnTo>
                <a:lnTo>
                  <a:pt x="0" y="0"/>
                </a:lnTo>
                <a:lnTo>
                  <a:pt x="0" y="28930"/>
                </a:lnTo>
                <a:close/>
              </a:path>
            </a:pathLst>
          </a:custGeom>
          <a:solidFill>
            <a:srgbClr val="3B4FDE"/>
          </a:solidFill>
        </p:spPr>
        <p:txBody>
          <a:bodyPr wrap="square" lIns="0" tIns="0" rIns="0" bIns="0" rtlCol="0"/>
          <a:lstStyle/>
          <a:p>
            <a:endParaRPr spc="-50" dirty="0"/>
          </a:p>
        </p:txBody>
      </p:sp>
      <p:sp>
        <p:nvSpPr>
          <p:cNvPr id="103" name="object 73">
            <a:extLst>
              <a:ext uri="{FF2B5EF4-FFF2-40B4-BE49-F238E27FC236}">
                <a16:creationId xmlns:a16="http://schemas.microsoft.com/office/drawing/2014/main" id="{C55F1B49-FA0B-C021-E1B9-0135B87F2A1F}"/>
              </a:ext>
            </a:extLst>
          </p:cNvPr>
          <p:cNvSpPr/>
          <p:nvPr/>
        </p:nvSpPr>
        <p:spPr>
          <a:xfrm>
            <a:off x="3092328" y="7503855"/>
            <a:ext cx="360000" cy="22385"/>
          </a:xfrm>
          <a:custGeom>
            <a:avLst/>
            <a:gdLst/>
            <a:ahLst/>
            <a:cxnLst/>
            <a:rect l="l" t="t" r="r" b="b"/>
            <a:pathLst>
              <a:path w="198119" h="13970">
                <a:moveTo>
                  <a:pt x="0" y="13703"/>
                </a:moveTo>
                <a:lnTo>
                  <a:pt x="198018" y="13703"/>
                </a:lnTo>
                <a:lnTo>
                  <a:pt x="198018" y="0"/>
                </a:lnTo>
                <a:lnTo>
                  <a:pt x="0" y="0"/>
                </a:lnTo>
                <a:lnTo>
                  <a:pt x="0" y="13703"/>
                </a:lnTo>
                <a:close/>
              </a:path>
            </a:pathLst>
          </a:custGeom>
          <a:solidFill>
            <a:srgbClr val="3B4FDE"/>
          </a:solidFill>
        </p:spPr>
        <p:txBody>
          <a:bodyPr wrap="square" lIns="0" tIns="0" rIns="0" bIns="0" rtlCol="0"/>
          <a:lstStyle/>
          <a:p>
            <a:endParaRPr spc="-50" dirty="0"/>
          </a:p>
        </p:txBody>
      </p:sp>
      <p:sp>
        <p:nvSpPr>
          <p:cNvPr id="104" name="object 74">
            <a:extLst>
              <a:ext uri="{FF2B5EF4-FFF2-40B4-BE49-F238E27FC236}">
                <a16:creationId xmlns:a16="http://schemas.microsoft.com/office/drawing/2014/main" id="{442152CA-3F35-F0CD-7BEE-A391E8190DD5}"/>
              </a:ext>
            </a:extLst>
          </p:cNvPr>
          <p:cNvSpPr/>
          <p:nvPr/>
        </p:nvSpPr>
        <p:spPr>
          <a:xfrm>
            <a:off x="3559571" y="7775087"/>
            <a:ext cx="360000" cy="0"/>
          </a:xfrm>
          <a:custGeom>
            <a:avLst/>
            <a:gdLst/>
            <a:ahLst/>
            <a:cxnLst/>
            <a:rect l="l" t="t" r="r" b="b"/>
            <a:pathLst>
              <a:path w="196850">
                <a:moveTo>
                  <a:pt x="0" y="0"/>
                </a:moveTo>
                <a:lnTo>
                  <a:pt x="196494" y="0"/>
                </a:lnTo>
              </a:path>
            </a:pathLst>
          </a:custGeom>
          <a:ln w="6096">
            <a:solidFill>
              <a:srgbClr val="3B4FDE"/>
            </a:solidFill>
            <a:miter lim="800000"/>
          </a:ln>
        </p:spPr>
        <p:txBody>
          <a:bodyPr wrap="square" lIns="0" tIns="0" rIns="0" bIns="0" rtlCol="0"/>
          <a:lstStyle/>
          <a:p>
            <a:endParaRPr spc="-50" dirty="0"/>
          </a:p>
        </p:txBody>
      </p:sp>
      <p:sp>
        <p:nvSpPr>
          <p:cNvPr id="105" name="object 75">
            <a:extLst>
              <a:ext uri="{FF2B5EF4-FFF2-40B4-BE49-F238E27FC236}">
                <a16:creationId xmlns:a16="http://schemas.microsoft.com/office/drawing/2014/main" id="{36BE6FED-330F-65FC-B8D0-6E2396024316}"/>
              </a:ext>
            </a:extLst>
          </p:cNvPr>
          <p:cNvSpPr/>
          <p:nvPr/>
        </p:nvSpPr>
        <p:spPr>
          <a:xfrm>
            <a:off x="4024903" y="7894198"/>
            <a:ext cx="360000" cy="45719"/>
          </a:xfrm>
          <a:custGeom>
            <a:avLst/>
            <a:gdLst/>
            <a:ahLst/>
            <a:cxnLst/>
            <a:rect l="l" t="t" r="r" b="b"/>
            <a:pathLst>
              <a:path w="198119">
                <a:moveTo>
                  <a:pt x="0" y="0"/>
                </a:moveTo>
                <a:lnTo>
                  <a:pt x="198018" y="0"/>
                </a:lnTo>
              </a:path>
            </a:pathLst>
          </a:custGeom>
          <a:ln w="7607">
            <a:solidFill>
              <a:srgbClr val="3B4FDE"/>
            </a:solidFill>
            <a:miter lim="800000"/>
          </a:ln>
        </p:spPr>
        <p:txBody>
          <a:bodyPr wrap="square" lIns="0" tIns="0" rIns="0" bIns="0" rtlCol="0"/>
          <a:lstStyle/>
          <a:p>
            <a:endParaRPr spc="-50" dirty="0"/>
          </a:p>
        </p:txBody>
      </p:sp>
      <p:sp>
        <p:nvSpPr>
          <p:cNvPr id="106" name="object 76">
            <a:extLst>
              <a:ext uri="{FF2B5EF4-FFF2-40B4-BE49-F238E27FC236}">
                <a16:creationId xmlns:a16="http://schemas.microsoft.com/office/drawing/2014/main" id="{061A7921-48FA-5833-E151-0AA4319AB277}"/>
              </a:ext>
            </a:extLst>
          </p:cNvPr>
          <p:cNvSpPr/>
          <p:nvPr/>
        </p:nvSpPr>
        <p:spPr>
          <a:xfrm>
            <a:off x="4491422" y="7962467"/>
            <a:ext cx="360000" cy="22385"/>
          </a:xfrm>
          <a:custGeom>
            <a:avLst/>
            <a:gdLst/>
            <a:ahLst/>
            <a:cxnLst/>
            <a:rect l="l" t="t" r="r" b="b"/>
            <a:pathLst>
              <a:path w="198119" h="13970">
                <a:moveTo>
                  <a:pt x="0" y="13690"/>
                </a:moveTo>
                <a:lnTo>
                  <a:pt x="198005" y="13690"/>
                </a:lnTo>
                <a:lnTo>
                  <a:pt x="198005" y="0"/>
                </a:lnTo>
                <a:lnTo>
                  <a:pt x="0" y="0"/>
                </a:lnTo>
                <a:lnTo>
                  <a:pt x="0" y="13690"/>
                </a:lnTo>
                <a:close/>
              </a:path>
            </a:pathLst>
          </a:custGeom>
          <a:solidFill>
            <a:srgbClr val="3B4FDE"/>
          </a:solidFill>
        </p:spPr>
        <p:txBody>
          <a:bodyPr wrap="square" lIns="0" tIns="0" rIns="0" bIns="0" rtlCol="0"/>
          <a:lstStyle/>
          <a:p>
            <a:endParaRPr spc="-50" dirty="0"/>
          </a:p>
        </p:txBody>
      </p:sp>
      <p:sp>
        <p:nvSpPr>
          <p:cNvPr id="107" name="object 77">
            <a:extLst>
              <a:ext uri="{FF2B5EF4-FFF2-40B4-BE49-F238E27FC236}">
                <a16:creationId xmlns:a16="http://schemas.microsoft.com/office/drawing/2014/main" id="{B7053CEB-60E3-D71A-E201-CDF7A15A30AE}"/>
              </a:ext>
            </a:extLst>
          </p:cNvPr>
          <p:cNvSpPr/>
          <p:nvPr/>
        </p:nvSpPr>
        <p:spPr>
          <a:xfrm>
            <a:off x="4958643" y="7994172"/>
            <a:ext cx="360000" cy="20350"/>
          </a:xfrm>
          <a:custGeom>
            <a:avLst/>
            <a:gdLst/>
            <a:ahLst/>
            <a:cxnLst/>
            <a:rect l="l" t="t" r="r" b="b"/>
            <a:pathLst>
              <a:path w="196850" h="12700">
                <a:moveTo>
                  <a:pt x="0" y="12179"/>
                </a:moveTo>
                <a:lnTo>
                  <a:pt x="196494" y="12179"/>
                </a:lnTo>
                <a:lnTo>
                  <a:pt x="196494" y="0"/>
                </a:lnTo>
                <a:lnTo>
                  <a:pt x="0" y="0"/>
                </a:lnTo>
                <a:lnTo>
                  <a:pt x="0" y="12179"/>
                </a:lnTo>
                <a:close/>
              </a:path>
            </a:pathLst>
          </a:custGeom>
          <a:solidFill>
            <a:srgbClr val="3B4FDE"/>
          </a:solidFill>
        </p:spPr>
        <p:txBody>
          <a:bodyPr wrap="square" lIns="0" tIns="0" rIns="0" bIns="0" rtlCol="0"/>
          <a:lstStyle/>
          <a:p>
            <a:endParaRPr spc="-50" dirty="0"/>
          </a:p>
        </p:txBody>
      </p:sp>
      <p:sp>
        <p:nvSpPr>
          <p:cNvPr id="108" name="object 78">
            <a:extLst>
              <a:ext uri="{FF2B5EF4-FFF2-40B4-BE49-F238E27FC236}">
                <a16:creationId xmlns:a16="http://schemas.microsoft.com/office/drawing/2014/main" id="{E33DF539-E260-3F90-5C79-10420DF00A26}"/>
              </a:ext>
            </a:extLst>
          </p:cNvPr>
          <p:cNvSpPr/>
          <p:nvPr/>
        </p:nvSpPr>
        <p:spPr>
          <a:xfrm>
            <a:off x="5423273" y="8186109"/>
            <a:ext cx="360000" cy="0"/>
          </a:xfrm>
          <a:custGeom>
            <a:avLst/>
            <a:gdLst/>
            <a:ahLst/>
            <a:cxnLst/>
            <a:rect l="l" t="t" r="r" b="b"/>
            <a:pathLst>
              <a:path w="198120">
                <a:moveTo>
                  <a:pt x="0" y="0"/>
                </a:moveTo>
                <a:lnTo>
                  <a:pt x="198005" y="0"/>
                </a:lnTo>
              </a:path>
            </a:pathLst>
          </a:custGeom>
          <a:ln w="10655">
            <a:solidFill>
              <a:srgbClr val="3B4FDE"/>
            </a:solidFill>
            <a:miter lim="800000"/>
          </a:ln>
        </p:spPr>
        <p:txBody>
          <a:bodyPr wrap="square" lIns="0" tIns="0" rIns="0" bIns="0" rtlCol="0"/>
          <a:lstStyle/>
          <a:p>
            <a:endParaRPr spc="-50" dirty="0"/>
          </a:p>
        </p:txBody>
      </p:sp>
      <p:sp>
        <p:nvSpPr>
          <p:cNvPr id="109" name="object 79">
            <a:extLst>
              <a:ext uri="{FF2B5EF4-FFF2-40B4-BE49-F238E27FC236}">
                <a16:creationId xmlns:a16="http://schemas.microsoft.com/office/drawing/2014/main" id="{A793BBB4-0012-95CA-D206-BAF30504744A}"/>
              </a:ext>
            </a:extLst>
          </p:cNvPr>
          <p:cNvSpPr/>
          <p:nvPr/>
        </p:nvSpPr>
        <p:spPr>
          <a:xfrm>
            <a:off x="1226036" y="7457518"/>
            <a:ext cx="360000" cy="146521"/>
          </a:xfrm>
          <a:custGeom>
            <a:avLst/>
            <a:gdLst/>
            <a:ahLst/>
            <a:cxnLst/>
            <a:rect l="l" t="t" r="r" b="b"/>
            <a:pathLst>
              <a:path w="198119" h="91439">
                <a:moveTo>
                  <a:pt x="0" y="91338"/>
                </a:moveTo>
                <a:lnTo>
                  <a:pt x="198005" y="91338"/>
                </a:lnTo>
                <a:lnTo>
                  <a:pt x="198005" y="0"/>
                </a:lnTo>
                <a:lnTo>
                  <a:pt x="0" y="0"/>
                </a:lnTo>
                <a:lnTo>
                  <a:pt x="0" y="91338"/>
                </a:lnTo>
                <a:close/>
              </a:path>
            </a:pathLst>
          </a:custGeom>
          <a:solidFill>
            <a:srgbClr val="6FB6F4"/>
          </a:solidFill>
        </p:spPr>
        <p:txBody>
          <a:bodyPr wrap="square" lIns="0" tIns="0" rIns="0" bIns="0" rtlCol="0"/>
          <a:lstStyle/>
          <a:p>
            <a:endParaRPr spc="-50" dirty="0"/>
          </a:p>
        </p:txBody>
      </p:sp>
      <p:sp>
        <p:nvSpPr>
          <p:cNvPr id="110" name="object 80">
            <a:extLst>
              <a:ext uri="{FF2B5EF4-FFF2-40B4-BE49-F238E27FC236}">
                <a16:creationId xmlns:a16="http://schemas.microsoft.com/office/drawing/2014/main" id="{7A0CB6FE-4132-FA7D-7756-BC5F643B45F3}"/>
              </a:ext>
            </a:extLst>
          </p:cNvPr>
          <p:cNvSpPr/>
          <p:nvPr/>
        </p:nvSpPr>
        <p:spPr>
          <a:xfrm>
            <a:off x="1693257" y="7562402"/>
            <a:ext cx="360000" cy="100733"/>
          </a:xfrm>
          <a:custGeom>
            <a:avLst/>
            <a:gdLst/>
            <a:ahLst/>
            <a:cxnLst/>
            <a:rect l="l" t="t" r="r" b="b"/>
            <a:pathLst>
              <a:path w="196850" h="62864">
                <a:moveTo>
                  <a:pt x="0" y="62420"/>
                </a:moveTo>
                <a:lnTo>
                  <a:pt x="196494" y="62420"/>
                </a:lnTo>
                <a:lnTo>
                  <a:pt x="196494" y="0"/>
                </a:lnTo>
                <a:lnTo>
                  <a:pt x="0" y="0"/>
                </a:lnTo>
                <a:lnTo>
                  <a:pt x="0" y="62420"/>
                </a:lnTo>
                <a:close/>
              </a:path>
            </a:pathLst>
          </a:custGeom>
          <a:solidFill>
            <a:srgbClr val="6FB6F4"/>
          </a:solidFill>
        </p:spPr>
        <p:txBody>
          <a:bodyPr wrap="square" lIns="0" tIns="0" rIns="0" bIns="0" rtlCol="0"/>
          <a:lstStyle/>
          <a:p>
            <a:endParaRPr spc="-50" dirty="0"/>
          </a:p>
        </p:txBody>
      </p:sp>
      <p:sp>
        <p:nvSpPr>
          <p:cNvPr id="111" name="object 81">
            <a:extLst>
              <a:ext uri="{FF2B5EF4-FFF2-40B4-BE49-F238E27FC236}">
                <a16:creationId xmlns:a16="http://schemas.microsoft.com/office/drawing/2014/main" id="{208FDCEA-2BBC-CE29-50C8-DC47D4D88443}"/>
              </a:ext>
            </a:extLst>
          </p:cNvPr>
          <p:cNvSpPr/>
          <p:nvPr/>
        </p:nvSpPr>
        <p:spPr>
          <a:xfrm>
            <a:off x="2160478" y="7425792"/>
            <a:ext cx="360000" cy="149574"/>
          </a:xfrm>
          <a:custGeom>
            <a:avLst/>
            <a:gdLst/>
            <a:ahLst/>
            <a:cxnLst/>
            <a:rect l="l" t="t" r="r" b="b"/>
            <a:pathLst>
              <a:path w="196850" h="93345">
                <a:moveTo>
                  <a:pt x="0" y="92875"/>
                </a:moveTo>
                <a:lnTo>
                  <a:pt x="196494" y="92875"/>
                </a:lnTo>
                <a:lnTo>
                  <a:pt x="196494" y="0"/>
                </a:lnTo>
                <a:lnTo>
                  <a:pt x="0" y="0"/>
                </a:lnTo>
                <a:lnTo>
                  <a:pt x="0" y="92875"/>
                </a:lnTo>
                <a:close/>
              </a:path>
            </a:pathLst>
          </a:custGeom>
          <a:solidFill>
            <a:srgbClr val="6FB6F4"/>
          </a:solidFill>
        </p:spPr>
        <p:txBody>
          <a:bodyPr wrap="square" lIns="0" tIns="0" rIns="0" bIns="0" rtlCol="0"/>
          <a:lstStyle/>
          <a:p>
            <a:endParaRPr spc="-50" dirty="0"/>
          </a:p>
        </p:txBody>
      </p:sp>
      <p:sp>
        <p:nvSpPr>
          <p:cNvPr id="112" name="object 82">
            <a:extLst>
              <a:ext uri="{FF2B5EF4-FFF2-40B4-BE49-F238E27FC236}">
                <a16:creationId xmlns:a16="http://schemas.microsoft.com/office/drawing/2014/main" id="{9D5137F8-CC31-EA6F-C572-DB2AA3F338F8}"/>
              </a:ext>
            </a:extLst>
          </p:cNvPr>
          <p:cNvSpPr/>
          <p:nvPr/>
        </p:nvSpPr>
        <p:spPr>
          <a:xfrm>
            <a:off x="2625108" y="7345308"/>
            <a:ext cx="360000" cy="161784"/>
          </a:xfrm>
          <a:custGeom>
            <a:avLst/>
            <a:gdLst/>
            <a:ahLst/>
            <a:cxnLst/>
            <a:rect l="l" t="t" r="r" b="b"/>
            <a:pathLst>
              <a:path w="198119" h="100964">
                <a:moveTo>
                  <a:pt x="0" y="100469"/>
                </a:moveTo>
                <a:lnTo>
                  <a:pt x="198018" y="100469"/>
                </a:lnTo>
                <a:lnTo>
                  <a:pt x="198018" y="0"/>
                </a:lnTo>
                <a:lnTo>
                  <a:pt x="0" y="0"/>
                </a:lnTo>
                <a:lnTo>
                  <a:pt x="0" y="100469"/>
                </a:lnTo>
                <a:close/>
              </a:path>
            </a:pathLst>
          </a:custGeom>
          <a:solidFill>
            <a:srgbClr val="6FB6F4"/>
          </a:solidFill>
        </p:spPr>
        <p:txBody>
          <a:bodyPr wrap="square" lIns="0" tIns="0" rIns="0" bIns="0" rtlCol="0"/>
          <a:lstStyle/>
          <a:p>
            <a:endParaRPr spc="-50" dirty="0"/>
          </a:p>
        </p:txBody>
      </p:sp>
      <p:sp>
        <p:nvSpPr>
          <p:cNvPr id="113" name="object 83">
            <a:extLst>
              <a:ext uri="{FF2B5EF4-FFF2-40B4-BE49-F238E27FC236}">
                <a16:creationId xmlns:a16="http://schemas.microsoft.com/office/drawing/2014/main" id="{3A764A08-B18C-6793-C10B-76DE106D413B}"/>
              </a:ext>
            </a:extLst>
          </p:cNvPr>
          <p:cNvSpPr/>
          <p:nvPr/>
        </p:nvSpPr>
        <p:spPr>
          <a:xfrm>
            <a:off x="3092328" y="7525814"/>
            <a:ext cx="360000" cy="114978"/>
          </a:xfrm>
          <a:custGeom>
            <a:avLst/>
            <a:gdLst/>
            <a:ahLst/>
            <a:cxnLst/>
            <a:rect l="l" t="t" r="r" b="b"/>
            <a:pathLst>
              <a:path w="198119" h="71754">
                <a:moveTo>
                  <a:pt x="0" y="71551"/>
                </a:moveTo>
                <a:lnTo>
                  <a:pt x="198018" y="71551"/>
                </a:lnTo>
                <a:lnTo>
                  <a:pt x="198018" y="0"/>
                </a:lnTo>
                <a:lnTo>
                  <a:pt x="0" y="0"/>
                </a:lnTo>
                <a:lnTo>
                  <a:pt x="0" y="71551"/>
                </a:lnTo>
                <a:close/>
              </a:path>
            </a:pathLst>
          </a:custGeom>
          <a:solidFill>
            <a:srgbClr val="6FB6F4"/>
          </a:solidFill>
        </p:spPr>
        <p:txBody>
          <a:bodyPr wrap="square" lIns="0" tIns="0" rIns="0" bIns="0" rtlCol="0"/>
          <a:lstStyle/>
          <a:p>
            <a:endParaRPr spc="-50" dirty="0"/>
          </a:p>
        </p:txBody>
      </p:sp>
      <p:sp>
        <p:nvSpPr>
          <p:cNvPr id="114" name="object 84">
            <a:extLst>
              <a:ext uri="{FF2B5EF4-FFF2-40B4-BE49-F238E27FC236}">
                <a16:creationId xmlns:a16="http://schemas.microsoft.com/office/drawing/2014/main" id="{3C8DADD7-960A-254E-960F-1C5471785451}"/>
              </a:ext>
            </a:extLst>
          </p:cNvPr>
          <p:cNvSpPr/>
          <p:nvPr/>
        </p:nvSpPr>
        <p:spPr>
          <a:xfrm>
            <a:off x="3559571" y="7777077"/>
            <a:ext cx="360000" cy="112943"/>
          </a:xfrm>
          <a:custGeom>
            <a:avLst/>
            <a:gdLst/>
            <a:ahLst/>
            <a:cxnLst/>
            <a:rect l="l" t="t" r="r" b="b"/>
            <a:pathLst>
              <a:path w="196850" h="70485">
                <a:moveTo>
                  <a:pt x="0" y="70027"/>
                </a:moveTo>
                <a:lnTo>
                  <a:pt x="196494" y="70027"/>
                </a:lnTo>
                <a:lnTo>
                  <a:pt x="196494" y="0"/>
                </a:lnTo>
                <a:lnTo>
                  <a:pt x="0" y="0"/>
                </a:lnTo>
                <a:lnTo>
                  <a:pt x="0" y="70027"/>
                </a:lnTo>
                <a:close/>
              </a:path>
            </a:pathLst>
          </a:custGeom>
          <a:solidFill>
            <a:srgbClr val="6FB6F4"/>
          </a:solidFill>
        </p:spPr>
        <p:txBody>
          <a:bodyPr wrap="square" lIns="0" tIns="0" rIns="0" bIns="0" rtlCol="0"/>
          <a:lstStyle/>
          <a:p>
            <a:endParaRPr spc="-50" dirty="0"/>
          </a:p>
        </p:txBody>
      </p:sp>
      <p:sp>
        <p:nvSpPr>
          <p:cNvPr id="115" name="object 85">
            <a:extLst>
              <a:ext uri="{FF2B5EF4-FFF2-40B4-BE49-F238E27FC236}">
                <a16:creationId xmlns:a16="http://schemas.microsoft.com/office/drawing/2014/main" id="{8D780DF4-E88B-8D0E-2071-2395D02DF9CE}"/>
              </a:ext>
            </a:extLst>
          </p:cNvPr>
          <p:cNvSpPr/>
          <p:nvPr/>
        </p:nvSpPr>
        <p:spPr>
          <a:xfrm>
            <a:off x="4024179" y="7899035"/>
            <a:ext cx="360000" cy="90558"/>
          </a:xfrm>
          <a:custGeom>
            <a:avLst/>
            <a:gdLst/>
            <a:ahLst/>
            <a:cxnLst/>
            <a:rect l="l" t="t" r="r" b="b"/>
            <a:pathLst>
              <a:path w="198119" h="56514">
                <a:moveTo>
                  <a:pt x="0" y="56324"/>
                </a:moveTo>
                <a:lnTo>
                  <a:pt x="198018" y="56324"/>
                </a:lnTo>
                <a:lnTo>
                  <a:pt x="198018" y="0"/>
                </a:lnTo>
                <a:lnTo>
                  <a:pt x="0" y="0"/>
                </a:lnTo>
                <a:lnTo>
                  <a:pt x="0" y="56324"/>
                </a:lnTo>
                <a:close/>
              </a:path>
            </a:pathLst>
          </a:custGeom>
          <a:solidFill>
            <a:srgbClr val="6FB6F4"/>
          </a:solidFill>
        </p:spPr>
        <p:txBody>
          <a:bodyPr wrap="square" lIns="0" tIns="0" rIns="0" bIns="0" rtlCol="0"/>
          <a:lstStyle/>
          <a:p>
            <a:endParaRPr spc="-50" dirty="0"/>
          </a:p>
        </p:txBody>
      </p:sp>
      <p:sp>
        <p:nvSpPr>
          <p:cNvPr id="116" name="object 86">
            <a:extLst>
              <a:ext uri="{FF2B5EF4-FFF2-40B4-BE49-F238E27FC236}">
                <a16:creationId xmlns:a16="http://schemas.microsoft.com/office/drawing/2014/main" id="{2A8AFE5D-E389-AA28-DCD3-9A409ECCA4DF}"/>
              </a:ext>
            </a:extLst>
          </p:cNvPr>
          <p:cNvSpPr/>
          <p:nvPr/>
        </p:nvSpPr>
        <p:spPr>
          <a:xfrm>
            <a:off x="4491422" y="7984403"/>
            <a:ext cx="360000" cy="83434"/>
          </a:xfrm>
          <a:custGeom>
            <a:avLst/>
            <a:gdLst/>
            <a:ahLst/>
            <a:cxnLst/>
            <a:rect l="l" t="t" r="r" b="b"/>
            <a:pathLst>
              <a:path w="198119" h="52070">
                <a:moveTo>
                  <a:pt x="0" y="51765"/>
                </a:moveTo>
                <a:lnTo>
                  <a:pt x="198005" y="51765"/>
                </a:lnTo>
                <a:lnTo>
                  <a:pt x="198005" y="0"/>
                </a:lnTo>
                <a:lnTo>
                  <a:pt x="0" y="0"/>
                </a:lnTo>
                <a:lnTo>
                  <a:pt x="0" y="51765"/>
                </a:lnTo>
                <a:close/>
              </a:path>
            </a:pathLst>
          </a:custGeom>
          <a:solidFill>
            <a:srgbClr val="6FB6F4"/>
          </a:solidFill>
        </p:spPr>
        <p:txBody>
          <a:bodyPr wrap="square" lIns="0" tIns="0" rIns="0" bIns="0" rtlCol="0"/>
          <a:lstStyle/>
          <a:p>
            <a:endParaRPr spc="-50" dirty="0"/>
          </a:p>
        </p:txBody>
      </p:sp>
      <p:sp>
        <p:nvSpPr>
          <p:cNvPr id="118" name="object 87">
            <a:extLst>
              <a:ext uri="{FF2B5EF4-FFF2-40B4-BE49-F238E27FC236}">
                <a16:creationId xmlns:a16="http://schemas.microsoft.com/office/drawing/2014/main" id="{E2BDC359-B7B1-14F6-F259-AF6F8C3D22D6}"/>
              </a:ext>
            </a:extLst>
          </p:cNvPr>
          <p:cNvSpPr/>
          <p:nvPr/>
        </p:nvSpPr>
        <p:spPr>
          <a:xfrm>
            <a:off x="4958643" y="8013688"/>
            <a:ext cx="360000" cy="83434"/>
          </a:xfrm>
          <a:custGeom>
            <a:avLst/>
            <a:gdLst/>
            <a:ahLst/>
            <a:cxnLst/>
            <a:rect l="l" t="t" r="r" b="b"/>
            <a:pathLst>
              <a:path w="196850" h="52070">
                <a:moveTo>
                  <a:pt x="0" y="51752"/>
                </a:moveTo>
                <a:lnTo>
                  <a:pt x="196494" y="51752"/>
                </a:lnTo>
                <a:lnTo>
                  <a:pt x="196494" y="0"/>
                </a:lnTo>
                <a:lnTo>
                  <a:pt x="0" y="0"/>
                </a:lnTo>
                <a:lnTo>
                  <a:pt x="0" y="51752"/>
                </a:lnTo>
                <a:close/>
              </a:path>
            </a:pathLst>
          </a:custGeom>
          <a:solidFill>
            <a:srgbClr val="6FB6F4"/>
          </a:solidFill>
        </p:spPr>
        <p:txBody>
          <a:bodyPr wrap="square" lIns="0" tIns="0" rIns="0" bIns="0" rtlCol="0"/>
          <a:lstStyle/>
          <a:p>
            <a:endParaRPr spc="-50" dirty="0"/>
          </a:p>
        </p:txBody>
      </p:sp>
      <p:sp>
        <p:nvSpPr>
          <p:cNvPr id="119" name="object 88">
            <a:extLst>
              <a:ext uri="{FF2B5EF4-FFF2-40B4-BE49-F238E27FC236}">
                <a16:creationId xmlns:a16="http://schemas.microsoft.com/office/drawing/2014/main" id="{87CC3713-CD06-282A-9820-50B67F17A600}"/>
              </a:ext>
            </a:extLst>
          </p:cNvPr>
          <p:cNvSpPr/>
          <p:nvPr/>
        </p:nvSpPr>
        <p:spPr>
          <a:xfrm>
            <a:off x="5423273" y="8191752"/>
            <a:ext cx="360000" cy="83434"/>
          </a:xfrm>
          <a:custGeom>
            <a:avLst/>
            <a:gdLst/>
            <a:ahLst/>
            <a:cxnLst/>
            <a:rect l="l" t="t" r="r" b="b"/>
            <a:pathLst>
              <a:path w="198120" h="52070">
                <a:moveTo>
                  <a:pt x="0" y="51765"/>
                </a:moveTo>
                <a:lnTo>
                  <a:pt x="198005" y="51765"/>
                </a:lnTo>
                <a:lnTo>
                  <a:pt x="198005" y="0"/>
                </a:lnTo>
                <a:lnTo>
                  <a:pt x="0" y="0"/>
                </a:lnTo>
                <a:lnTo>
                  <a:pt x="0" y="51765"/>
                </a:lnTo>
                <a:close/>
              </a:path>
            </a:pathLst>
          </a:custGeom>
          <a:solidFill>
            <a:srgbClr val="6FB6F4"/>
          </a:solidFill>
        </p:spPr>
        <p:txBody>
          <a:bodyPr wrap="square" lIns="0" tIns="0" rIns="0" bIns="0" rtlCol="0"/>
          <a:lstStyle/>
          <a:p>
            <a:endParaRPr spc="-50" dirty="0"/>
          </a:p>
        </p:txBody>
      </p:sp>
      <p:sp>
        <p:nvSpPr>
          <p:cNvPr id="120" name="object 89">
            <a:extLst>
              <a:ext uri="{FF2B5EF4-FFF2-40B4-BE49-F238E27FC236}">
                <a16:creationId xmlns:a16="http://schemas.microsoft.com/office/drawing/2014/main" id="{DF3D1EC6-3BE0-64DB-7B9B-A2EC4043DA3A}"/>
              </a:ext>
            </a:extLst>
          </p:cNvPr>
          <p:cNvSpPr/>
          <p:nvPr/>
        </p:nvSpPr>
        <p:spPr>
          <a:xfrm>
            <a:off x="1226036" y="7603877"/>
            <a:ext cx="360000" cy="1542540"/>
          </a:xfrm>
          <a:custGeom>
            <a:avLst/>
            <a:gdLst/>
            <a:ahLst/>
            <a:cxnLst/>
            <a:rect l="l" t="t" r="r" b="b"/>
            <a:pathLst>
              <a:path w="198119" h="962659">
                <a:moveTo>
                  <a:pt x="0" y="0"/>
                </a:moveTo>
                <a:lnTo>
                  <a:pt x="198005" y="0"/>
                </a:lnTo>
                <a:lnTo>
                  <a:pt x="198005" y="962113"/>
                </a:lnTo>
                <a:lnTo>
                  <a:pt x="0" y="962113"/>
                </a:lnTo>
                <a:lnTo>
                  <a:pt x="0" y="0"/>
                </a:lnTo>
                <a:close/>
              </a:path>
            </a:pathLst>
          </a:custGeom>
          <a:solidFill>
            <a:srgbClr val="24388B"/>
          </a:solidFill>
        </p:spPr>
        <p:txBody>
          <a:bodyPr wrap="square" lIns="0" tIns="0" rIns="0" bIns="0" rtlCol="0"/>
          <a:lstStyle/>
          <a:p>
            <a:endParaRPr spc="-50" dirty="0"/>
          </a:p>
        </p:txBody>
      </p:sp>
      <p:sp>
        <p:nvSpPr>
          <p:cNvPr id="121" name="object 90">
            <a:extLst>
              <a:ext uri="{FF2B5EF4-FFF2-40B4-BE49-F238E27FC236}">
                <a16:creationId xmlns:a16="http://schemas.microsoft.com/office/drawing/2014/main" id="{2AD11352-3F9C-C5B4-E27F-54B072969532}"/>
              </a:ext>
            </a:extLst>
          </p:cNvPr>
          <p:cNvSpPr/>
          <p:nvPr/>
        </p:nvSpPr>
        <p:spPr>
          <a:xfrm>
            <a:off x="1693257" y="7662424"/>
            <a:ext cx="360000" cy="1483525"/>
          </a:xfrm>
          <a:custGeom>
            <a:avLst/>
            <a:gdLst/>
            <a:ahLst/>
            <a:cxnLst/>
            <a:rect l="l" t="t" r="r" b="b"/>
            <a:pathLst>
              <a:path w="196850" h="925829">
                <a:moveTo>
                  <a:pt x="0" y="0"/>
                </a:moveTo>
                <a:lnTo>
                  <a:pt x="196494" y="0"/>
                </a:lnTo>
                <a:lnTo>
                  <a:pt x="196494" y="925576"/>
                </a:lnTo>
                <a:lnTo>
                  <a:pt x="0" y="925576"/>
                </a:lnTo>
                <a:lnTo>
                  <a:pt x="0" y="0"/>
                </a:lnTo>
                <a:close/>
              </a:path>
            </a:pathLst>
          </a:custGeom>
          <a:solidFill>
            <a:srgbClr val="24388B"/>
          </a:solidFill>
        </p:spPr>
        <p:txBody>
          <a:bodyPr wrap="square" lIns="0" tIns="0" rIns="0" bIns="0" rtlCol="0"/>
          <a:lstStyle/>
          <a:p>
            <a:endParaRPr spc="-50" dirty="0"/>
          </a:p>
        </p:txBody>
      </p:sp>
      <p:sp>
        <p:nvSpPr>
          <p:cNvPr id="122" name="object 91">
            <a:extLst>
              <a:ext uri="{FF2B5EF4-FFF2-40B4-BE49-F238E27FC236}">
                <a16:creationId xmlns:a16="http://schemas.microsoft.com/office/drawing/2014/main" id="{961EDB38-4ED3-DBC7-7189-C3D2B012B829}"/>
              </a:ext>
            </a:extLst>
          </p:cNvPr>
          <p:cNvSpPr/>
          <p:nvPr/>
        </p:nvSpPr>
        <p:spPr>
          <a:xfrm>
            <a:off x="2160478" y="7574613"/>
            <a:ext cx="360000" cy="1571031"/>
          </a:xfrm>
          <a:custGeom>
            <a:avLst/>
            <a:gdLst/>
            <a:ahLst/>
            <a:cxnLst/>
            <a:rect l="l" t="t" r="r" b="b"/>
            <a:pathLst>
              <a:path w="196850" h="980440">
                <a:moveTo>
                  <a:pt x="0" y="0"/>
                </a:moveTo>
                <a:lnTo>
                  <a:pt x="196494" y="0"/>
                </a:lnTo>
                <a:lnTo>
                  <a:pt x="196494" y="980376"/>
                </a:lnTo>
                <a:lnTo>
                  <a:pt x="0" y="980376"/>
                </a:lnTo>
                <a:lnTo>
                  <a:pt x="0" y="0"/>
                </a:lnTo>
                <a:close/>
              </a:path>
            </a:pathLst>
          </a:custGeom>
          <a:solidFill>
            <a:srgbClr val="24388B"/>
          </a:solidFill>
        </p:spPr>
        <p:txBody>
          <a:bodyPr wrap="square" lIns="0" tIns="0" rIns="0" bIns="0" rtlCol="0"/>
          <a:lstStyle/>
          <a:p>
            <a:endParaRPr spc="-50" dirty="0"/>
          </a:p>
        </p:txBody>
      </p:sp>
      <p:sp>
        <p:nvSpPr>
          <p:cNvPr id="123" name="object 92">
            <a:extLst>
              <a:ext uri="{FF2B5EF4-FFF2-40B4-BE49-F238E27FC236}">
                <a16:creationId xmlns:a16="http://schemas.microsoft.com/office/drawing/2014/main" id="{F028A1BE-C43A-7A3F-F86F-85A9CFD74FDC}"/>
              </a:ext>
            </a:extLst>
          </p:cNvPr>
          <p:cNvSpPr/>
          <p:nvPr/>
        </p:nvSpPr>
        <p:spPr>
          <a:xfrm>
            <a:off x="2625108" y="7506297"/>
            <a:ext cx="360000" cy="1640219"/>
          </a:xfrm>
          <a:custGeom>
            <a:avLst/>
            <a:gdLst/>
            <a:ahLst/>
            <a:cxnLst/>
            <a:rect l="l" t="t" r="r" b="b"/>
            <a:pathLst>
              <a:path w="198119" h="1023620">
                <a:moveTo>
                  <a:pt x="0" y="0"/>
                </a:moveTo>
                <a:lnTo>
                  <a:pt x="198018" y="0"/>
                </a:lnTo>
                <a:lnTo>
                  <a:pt x="198018" y="1023010"/>
                </a:lnTo>
                <a:lnTo>
                  <a:pt x="0" y="1023010"/>
                </a:lnTo>
                <a:lnTo>
                  <a:pt x="0" y="0"/>
                </a:lnTo>
                <a:close/>
              </a:path>
            </a:pathLst>
          </a:custGeom>
          <a:solidFill>
            <a:srgbClr val="24388B"/>
          </a:solidFill>
        </p:spPr>
        <p:txBody>
          <a:bodyPr wrap="square" lIns="0" tIns="0" rIns="0" bIns="0" rtlCol="0"/>
          <a:lstStyle/>
          <a:p>
            <a:endParaRPr spc="-50" dirty="0"/>
          </a:p>
        </p:txBody>
      </p:sp>
      <p:sp>
        <p:nvSpPr>
          <p:cNvPr id="124" name="object 93">
            <a:extLst>
              <a:ext uri="{FF2B5EF4-FFF2-40B4-BE49-F238E27FC236}">
                <a16:creationId xmlns:a16="http://schemas.microsoft.com/office/drawing/2014/main" id="{092C293B-6CDF-DC2B-8B7B-583786A5D21B}"/>
              </a:ext>
            </a:extLst>
          </p:cNvPr>
          <p:cNvSpPr/>
          <p:nvPr/>
        </p:nvSpPr>
        <p:spPr>
          <a:xfrm>
            <a:off x="3092328" y="7640467"/>
            <a:ext cx="360000" cy="1505910"/>
          </a:xfrm>
          <a:custGeom>
            <a:avLst/>
            <a:gdLst/>
            <a:ahLst/>
            <a:cxnLst/>
            <a:rect l="l" t="t" r="r" b="b"/>
            <a:pathLst>
              <a:path w="198119" h="939800">
                <a:moveTo>
                  <a:pt x="0" y="0"/>
                </a:moveTo>
                <a:lnTo>
                  <a:pt x="198018" y="0"/>
                </a:lnTo>
                <a:lnTo>
                  <a:pt x="198018" y="939279"/>
                </a:lnTo>
                <a:lnTo>
                  <a:pt x="0" y="939279"/>
                </a:lnTo>
                <a:lnTo>
                  <a:pt x="0" y="0"/>
                </a:lnTo>
                <a:close/>
              </a:path>
            </a:pathLst>
          </a:custGeom>
          <a:solidFill>
            <a:srgbClr val="24388B"/>
          </a:solidFill>
        </p:spPr>
        <p:txBody>
          <a:bodyPr wrap="square" lIns="0" tIns="0" rIns="0" bIns="0" rtlCol="0"/>
          <a:lstStyle/>
          <a:p>
            <a:endParaRPr spc="-50" dirty="0"/>
          </a:p>
        </p:txBody>
      </p:sp>
      <p:sp>
        <p:nvSpPr>
          <p:cNvPr id="125" name="object 94">
            <a:extLst>
              <a:ext uri="{FF2B5EF4-FFF2-40B4-BE49-F238E27FC236}">
                <a16:creationId xmlns:a16="http://schemas.microsoft.com/office/drawing/2014/main" id="{659E1C98-C5BC-5632-E10D-FAEC35536BAC}"/>
              </a:ext>
            </a:extLst>
          </p:cNvPr>
          <p:cNvSpPr/>
          <p:nvPr/>
        </p:nvSpPr>
        <p:spPr>
          <a:xfrm>
            <a:off x="3559571" y="7889287"/>
            <a:ext cx="360000" cy="1256621"/>
          </a:xfrm>
          <a:custGeom>
            <a:avLst/>
            <a:gdLst/>
            <a:ahLst/>
            <a:cxnLst/>
            <a:rect l="l" t="t" r="r" b="b"/>
            <a:pathLst>
              <a:path w="196850" h="784225">
                <a:moveTo>
                  <a:pt x="0" y="0"/>
                </a:moveTo>
                <a:lnTo>
                  <a:pt x="196494" y="0"/>
                </a:lnTo>
                <a:lnTo>
                  <a:pt x="196494" y="783996"/>
                </a:lnTo>
                <a:lnTo>
                  <a:pt x="0" y="783996"/>
                </a:lnTo>
                <a:lnTo>
                  <a:pt x="0" y="0"/>
                </a:lnTo>
                <a:close/>
              </a:path>
            </a:pathLst>
          </a:custGeom>
          <a:solidFill>
            <a:srgbClr val="24388B"/>
          </a:solidFill>
        </p:spPr>
        <p:txBody>
          <a:bodyPr wrap="square" lIns="0" tIns="0" rIns="0" bIns="0" rtlCol="0"/>
          <a:lstStyle/>
          <a:p>
            <a:endParaRPr spc="-50" dirty="0"/>
          </a:p>
        </p:txBody>
      </p:sp>
      <p:sp>
        <p:nvSpPr>
          <p:cNvPr id="126" name="object 95">
            <a:extLst>
              <a:ext uri="{FF2B5EF4-FFF2-40B4-BE49-F238E27FC236}">
                <a16:creationId xmlns:a16="http://schemas.microsoft.com/office/drawing/2014/main" id="{D07EEAB8-E34A-A879-5F7C-5B9A03F83193}"/>
              </a:ext>
            </a:extLst>
          </p:cNvPr>
          <p:cNvSpPr/>
          <p:nvPr/>
        </p:nvSpPr>
        <p:spPr>
          <a:xfrm>
            <a:off x="4024179" y="7989287"/>
            <a:ext cx="360000" cy="1156905"/>
          </a:xfrm>
          <a:custGeom>
            <a:avLst/>
            <a:gdLst/>
            <a:ahLst/>
            <a:cxnLst/>
            <a:rect l="l" t="t" r="r" b="b"/>
            <a:pathLst>
              <a:path w="198119" h="721995">
                <a:moveTo>
                  <a:pt x="0" y="0"/>
                </a:moveTo>
                <a:lnTo>
                  <a:pt x="198018" y="0"/>
                </a:lnTo>
                <a:lnTo>
                  <a:pt x="198018" y="721588"/>
                </a:lnTo>
                <a:lnTo>
                  <a:pt x="0" y="721588"/>
                </a:lnTo>
                <a:lnTo>
                  <a:pt x="0" y="0"/>
                </a:lnTo>
                <a:close/>
              </a:path>
            </a:pathLst>
          </a:custGeom>
          <a:solidFill>
            <a:srgbClr val="24388B"/>
          </a:solidFill>
        </p:spPr>
        <p:txBody>
          <a:bodyPr wrap="square" lIns="0" tIns="0" rIns="0" bIns="0" rtlCol="0"/>
          <a:lstStyle/>
          <a:p>
            <a:endParaRPr spc="-50" dirty="0"/>
          </a:p>
        </p:txBody>
      </p:sp>
      <p:sp>
        <p:nvSpPr>
          <p:cNvPr id="127" name="object 96">
            <a:extLst>
              <a:ext uri="{FF2B5EF4-FFF2-40B4-BE49-F238E27FC236}">
                <a16:creationId xmlns:a16="http://schemas.microsoft.com/office/drawing/2014/main" id="{8C9E94AA-F9EC-91DC-E22B-95EEA18979BD}"/>
              </a:ext>
            </a:extLst>
          </p:cNvPr>
          <p:cNvSpPr/>
          <p:nvPr/>
        </p:nvSpPr>
        <p:spPr>
          <a:xfrm>
            <a:off x="4491422" y="8067350"/>
            <a:ext cx="360000" cy="1078557"/>
          </a:xfrm>
          <a:custGeom>
            <a:avLst/>
            <a:gdLst/>
            <a:ahLst/>
            <a:cxnLst/>
            <a:rect l="l" t="t" r="r" b="b"/>
            <a:pathLst>
              <a:path w="198119" h="673100">
                <a:moveTo>
                  <a:pt x="0" y="0"/>
                </a:moveTo>
                <a:lnTo>
                  <a:pt x="198005" y="0"/>
                </a:lnTo>
                <a:lnTo>
                  <a:pt x="198005" y="672871"/>
                </a:lnTo>
                <a:lnTo>
                  <a:pt x="0" y="672871"/>
                </a:lnTo>
                <a:lnTo>
                  <a:pt x="0" y="0"/>
                </a:lnTo>
                <a:close/>
              </a:path>
            </a:pathLst>
          </a:custGeom>
          <a:solidFill>
            <a:srgbClr val="24388B"/>
          </a:solidFill>
        </p:spPr>
        <p:txBody>
          <a:bodyPr wrap="square" lIns="0" tIns="0" rIns="0" bIns="0" rtlCol="0"/>
          <a:lstStyle/>
          <a:p>
            <a:endParaRPr spc="-50" dirty="0"/>
          </a:p>
        </p:txBody>
      </p:sp>
      <p:sp>
        <p:nvSpPr>
          <p:cNvPr id="128" name="object 97">
            <a:extLst>
              <a:ext uri="{FF2B5EF4-FFF2-40B4-BE49-F238E27FC236}">
                <a16:creationId xmlns:a16="http://schemas.microsoft.com/office/drawing/2014/main" id="{4C74C23C-9901-3E49-A3E1-330429DC3BAA}"/>
              </a:ext>
            </a:extLst>
          </p:cNvPr>
          <p:cNvSpPr/>
          <p:nvPr/>
        </p:nvSpPr>
        <p:spPr>
          <a:xfrm>
            <a:off x="4958643" y="8096614"/>
            <a:ext cx="360000" cy="1049050"/>
          </a:xfrm>
          <a:custGeom>
            <a:avLst/>
            <a:gdLst/>
            <a:ahLst/>
            <a:cxnLst/>
            <a:rect l="l" t="t" r="r" b="b"/>
            <a:pathLst>
              <a:path w="196850" h="654684">
                <a:moveTo>
                  <a:pt x="0" y="0"/>
                </a:moveTo>
                <a:lnTo>
                  <a:pt x="196494" y="0"/>
                </a:lnTo>
                <a:lnTo>
                  <a:pt x="196494" y="654608"/>
                </a:lnTo>
                <a:lnTo>
                  <a:pt x="0" y="654608"/>
                </a:lnTo>
                <a:lnTo>
                  <a:pt x="0" y="0"/>
                </a:lnTo>
                <a:close/>
              </a:path>
            </a:pathLst>
          </a:custGeom>
          <a:solidFill>
            <a:srgbClr val="24388B"/>
          </a:solidFill>
        </p:spPr>
        <p:txBody>
          <a:bodyPr wrap="square" lIns="0" tIns="0" rIns="0" bIns="0" rtlCol="0"/>
          <a:lstStyle/>
          <a:p>
            <a:endParaRPr spc="-50" dirty="0"/>
          </a:p>
        </p:txBody>
      </p:sp>
      <p:sp>
        <p:nvSpPr>
          <p:cNvPr id="129" name="object 98">
            <a:extLst>
              <a:ext uri="{FF2B5EF4-FFF2-40B4-BE49-F238E27FC236}">
                <a16:creationId xmlns:a16="http://schemas.microsoft.com/office/drawing/2014/main" id="{445C8BF9-D73A-FD88-1124-091FE61D75F8}"/>
              </a:ext>
            </a:extLst>
          </p:cNvPr>
          <p:cNvSpPr/>
          <p:nvPr/>
        </p:nvSpPr>
        <p:spPr>
          <a:xfrm>
            <a:off x="5423273" y="8274699"/>
            <a:ext cx="360000" cy="870986"/>
          </a:xfrm>
          <a:custGeom>
            <a:avLst/>
            <a:gdLst/>
            <a:ahLst/>
            <a:cxnLst/>
            <a:rect l="l" t="t" r="r" b="b"/>
            <a:pathLst>
              <a:path w="198120" h="543559">
                <a:moveTo>
                  <a:pt x="0" y="0"/>
                </a:moveTo>
                <a:lnTo>
                  <a:pt x="198005" y="0"/>
                </a:lnTo>
                <a:lnTo>
                  <a:pt x="198005" y="543471"/>
                </a:lnTo>
                <a:lnTo>
                  <a:pt x="0" y="543471"/>
                </a:lnTo>
                <a:lnTo>
                  <a:pt x="0" y="0"/>
                </a:lnTo>
                <a:close/>
              </a:path>
            </a:pathLst>
          </a:custGeom>
          <a:solidFill>
            <a:srgbClr val="24388B"/>
          </a:solidFill>
        </p:spPr>
        <p:txBody>
          <a:bodyPr wrap="square" lIns="0" tIns="0" rIns="0" bIns="0" rtlCol="0"/>
          <a:lstStyle/>
          <a:p>
            <a:endParaRPr spc="-50" dirty="0"/>
          </a:p>
        </p:txBody>
      </p:sp>
      <p:sp>
        <p:nvSpPr>
          <p:cNvPr id="143" name="object 103">
            <a:extLst>
              <a:ext uri="{FF2B5EF4-FFF2-40B4-BE49-F238E27FC236}">
                <a16:creationId xmlns:a16="http://schemas.microsoft.com/office/drawing/2014/main" id="{B427D315-86E3-6685-073C-9D8A1ACAB01C}"/>
              </a:ext>
            </a:extLst>
          </p:cNvPr>
          <p:cNvSpPr/>
          <p:nvPr/>
        </p:nvSpPr>
        <p:spPr>
          <a:xfrm>
            <a:off x="1395685" y="7511181"/>
            <a:ext cx="476545" cy="118328"/>
          </a:xfrm>
          <a:custGeom>
            <a:avLst/>
            <a:gdLst/>
            <a:ahLst/>
            <a:cxnLst/>
            <a:rect l="l" t="t" r="r" b="b"/>
            <a:pathLst>
              <a:path w="273050" h="74929">
                <a:moveTo>
                  <a:pt x="272656" y="74587"/>
                </a:moveTo>
                <a:lnTo>
                  <a:pt x="0" y="0"/>
                </a:lnTo>
              </a:path>
            </a:pathLst>
          </a:custGeom>
          <a:ln w="13703">
            <a:solidFill>
              <a:srgbClr val="D54099"/>
            </a:solidFill>
          </a:ln>
        </p:spPr>
        <p:txBody>
          <a:bodyPr wrap="square" lIns="0" tIns="0" rIns="0" bIns="0" rtlCol="0"/>
          <a:lstStyle/>
          <a:p>
            <a:endParaRPr spc="-50" dirty="0"/>
          </a:p>
        </p:txBody>
      </p:sp>
      <p:sp>
        <p:nvSpPr>
          <p:cNvPr id="144" name="object 104">
            <a:extLst>
              <a:ext uri="{FF2B5EF4-FFF2-40B4-BE49-F238E27FC236}">
                <a16:creationId xmlns:a16="http://schemas.microsoft.com/office/drawing/2014/main" id="{72D62825-04E5-70FA-3321-2FC8C89A3CD9}"/>
              </a:ext>
            </a:extLst>
          </p:cNvPr>
          <p:cNvSpPr/>
          <p:nvPr/>
        </p:nvSpPr>
        <p:spPr>
          <a:xfrm>
            <a:off x="1862926" y="7318467"/>
            <a:ext cx="464653" cy="312375"/>
          </a:xfrm>
          <a:custGeom>
            <a:avLst/>
            <a:gdLst/>
            <a:ahLst/>
            <a:cxnLst/>
            <a:rect l="l" t="t" r="r" b="b"/>
            <a:pathLst>
              <a:path w="271144" h="194945">
                <a:moveTo>
                  <a:pt x="271119" y="0"/>
                </a:moveTo>
                <a:lnTo>
                  <a:pt x="0" y="194856"/>
                </a:lnTo>
              </a:path>
            </a:pathLst>
          </a:custGeom>
          <a:ln w="13703">
            <a:solidFill>
              <a:srgbClr val="D54099"/>
            </a:solidFill>
          </a:ln>
        </p:spPr>
        <p:txBody>
          <a:bodyPr wrap="square" lIns="0" tIns="0" rIns="0" bIns="0" rtlCol="0"/>
          <a:lstStyle/>
          <a:p>
            <a:endParaRPr spc="-50" dirty="0"/>
          </a:p>
        </p:txBody>
      </p:sp>
      <p:sp>
        <p:nvSpPr>
          <p:cNvPr id="145" name="object 105">
            <a:extLst>
              <a:ext uri="{FF2B5EF4-FFF2-40B4-BE49-F238E27FC236}">
                <a16:creationId xmlns:a16="http://schemas.microsoft.com/office/drawing/2014/main" id="{1277281E-4487-ED1D-7D4D-FB675F5D6950}"/>
              </a:ext>
            </a:extLst>
          </p:cNvPr>
          <p:cNvSpPr/>
          <p:nvPr/>
        </p:nvSpPr>
        <p:spPr>
          <a:xfrm>
            <a:off x="2320773" y="7318467"/>
            <a:ext cx="474679" cy="97681"/>
          </a:xfrm>
          <a:custGeom>
            <a:avLst/>
            <a:gdLst/>
            <a:ahLst/>
            <a:cxnLst/>
            <a:rect l="l" t="t" r="r" b="b"/>
            <a:pathLst>
              <a:path w="273050" h="60960">
                <a:moveTo>
                  <a:pt x="272656" y="60896"/>
                </a:moveTo>
                <a:lnTo>
                  <a:pt x="0" y="0"/>
                </a:lnTo>
              </a:path>
            </a:pathLst>
          </a:custGeom>
          <a:ln w="13703">
            <a:solidFill>
              <a:srgbClr val="D54099"/>
            </a:solidFill>
          </a:ln>
        </p:spPr>
        <p:txBody>
          <a:bodyPr wrap="square" lIns="0" tIns="0" rIns="0" bIns="0" rtlCol="0"/>
          <a:lstStyle/>
          <a:p>
            <a:endParaRPr spc="-50" dirty="0"/>
          </a:p>
        </p:txBody>
      </p:sp>
      <p:sp>
        <p:nvSpPr>
          <p:cNvPr id="146" name="object 106">
            <a:extLst>
              <a:ext uri="{FF2B5EF4-FFF2-40B4-BE49-F238E27FC236}">
                <a16:creationId xmlns:a16="http://schemas.microsoft.com/office/drawing/2014/main" id="{86A59E4D-D347-4A73-A905-EB6014B96741}"/>
              </a:ext>
            </a:extLst>
          </p:cNvPr>
          <p:cNvSpPr/>
          <p:nvPr/>
        </p:nvSpPr>
        <p:spPr>
          <a:xfrm>
            <a:off x="2794779" y="7416045"/>
            <a:ext cx="467916" cy="341882"/>
          </a:xfrm>
          <a:custGeom>
            <a:avLst/>
            <a:gdLst/>
            <a:ahLst/>
            <a:cxnLst/>
            <a:rect l="l" t="t" r="r" b="b"/>
            <a:pathLst>
              <a:path w="273050" h="213360">
                <a:moveTo>
                  <a:pt x="272643" y="213131"/>
                </a:moveTo>
                <a:lnTo>
                  <a:pt x="0" y="0"/>
                </a:lnTo>
              </a:path>
            </a:pathLst>
          </a:custGeom>
          <a:ln w="13703">
            <a:solidFill>
              <a:srgbClr val="D54099"/>
            </a:solidFill>
          </a:ln>
        </p:spPr>
        <p:txBody>
          <a:bodyPr wrap="square" lIns="0" tIns="0" rIns="0" bIns="0" rtlCol="0"/>
          <a:lstStyle/>
          <a:p>
            <a:endParaRPr spc="-50" dirty="0"/>
          </a:p>
        </p:txBody>
      </p:sp>
      <p:sp>
        <p:nvSpPr>
          <p:cNvPr id="147" name="object 107">
            <a:extLst>
              <a:ext uri="{FF2B5EF4-FFF2-40B4-BE49-F238E27FC236}">
                <a16:creationId xmlns:a16="http://schemas.microsoft.com/office/drawing/2014/main" id="{C0882065-4BDE-C1DC-E24C-704B7E11F669}"/>
              </a:ext>
            </a:extLst>
          </p:cNvPr>
          <p:cNvSpPr/>
          <p:nvPr/>
        </p:nvSpPr>
        <p:spPr>
          <a:xfrm>
            <a:off x="3261998" y="7242844"/>
            <a:ext cx="464653" cy="514858"/>
          </a:xfrm>
          <a:custGeom>
            <a:avLst/>
            <a:gdLst/>
            <a:ahLst/>
            <a:cxnLst/>
            <a:rect l="l" t="t" r="r" b="b"/>
            <a:pathLst>
              <a:path w="271144" h="321310">
                <a:moveTo>
                  <a:pt x="271132" y="0"/>
                </a:moveTo>
                <a:lnTo>
                  <a:pt x="0" y="321221"/>
                </a:lnTo>
              </a:path>
            </a:pathLst>
          </a:custGeom>
          <a:ln w="13703">
            <a:solidFill>
              <a:srgbClr val="D54099"/>
            </a:solidFill>
          </a:ln>
        </p:spPr>
        <p:txBody>
          <a:bodyPr wrap="square" lIns="0" tIns="0" rIns="0" bIns="0" rtlCol="0"/>
          <a:lstStyle/>
          <a:p>
            <a:endParaRPr spc="-50" dirty="0"/>
          </a:p>
        </p:txBody>
      </p:sp>
      <p:sp>
        <p:nvSpPr>
          <p:cNvPr id="148" name="object 108">
            <a:extLst>
              <a:ext uri="{FF2B5EF4-FFF2-40B4-BE49-F238E27FC236}">
                <a16:creationId xmlns:a16="http://schemas.microsoft.com/office/drawing/2014/main" id="{72AF981C-058F-7D63-96F6-3985B1A267CC}"/>
              </a:ext>
            </a:extLst>
          </p:cNvPr>
          <p:cNvSpPr/>
          <p:nvPr/>
        </p:nvSpPr>
        <p:spPr>
          <a:xfrm>
            <a:off x="3726630" y="7242844"/>
            <a:ext cx="467916" cy="1102977"/>
          </a:xfrm>
          <a:custGeom>
            <a:avLst/>
            <a:gdLst/>
            <a:ahLst/>
            <a:cxnLst/>
            <a:rect l="l" t="t" r="r" b="b"/>
            <a:pathLst>
              <a:path w="273050" h="688339">
                <a:moveTo>
                  <a:pt x="272643" y="688098"/>
                </a:moveTo>
                <a:lnTo>
                  <a:pt x="0" y="0"/>
                </a:lnTo>
              </a:path>
            </a:pathLst>
          </a:custGeom>
          <a:ln w="13703">
            <a:solidFill>
              <a:srgbClr val="D54099"/>
            </a:solidFill>
          </a:ln>
        </p:spPr>
        <p:txBody>
          <a:bodyPr wrap="square" lIns="0" tIns="0" rIns="0" bIns="0" rtlCol="0"/>
          <a:lstStyle/>
          <a:p>
            <a:endParaRPr spc="-50" dirty="0"/>
          </a:p>
        </p:txBody>
      </p:sp>
      <p:sp>
        <p:nvSpPr>
          <p:cNvPr id="149" name="object 109">
            <a:extLst>
              <a:ext uri="{FF2B5EF4-FFF2-40B4-BE49-F238E27FC236}">
                <a16:creationId xmlns:a16="http://schemas.microsoft.com/office/drawing/2014/main" id="{8D066424-D722-0CF3-1F61-042744AD9930}"/>
              </a:ext>
            </a:extLst>
          </p:cNvPr>
          <p:cNvSpPr/>
          <p:nvPr/>
        </p:nvSpPr>
        <p:spPr>
          <a:xfrm>
            <a:off x="4193849" y="8262508"/>
            <a:ext cx="467916" cy="83434"/>
          </a:xfrm>
          <a:custGeom>
            <a:avLst/>
            <a:gdLst/>
            <a:ahLst/>
            <a:cxnLst/>
            <a:rect l="l" t="t" r="r" b="b"/>
            <a:pathLst>
              <a:path w="273050" h="52070">
                <a:moveTo>
                  <a:pt x="272656" y="0"/>
                </a:moveTo>
                <a:lnTo>
                  <a:pt x="0" y="51752"/>
                </a:lnTo>
              </a:path>
            </a:pathLst>
          </a:custGeom>
          <a:ln w="13703">
            <a:solidFill>
              <a:srgbClr val="D54099"/>
            </a:solidFill>
          </a:ln>
        </p:spPr>
        <p:txBody>
          <a:bodyPr wrap="square" lIns="0" tIns="0" rIns="0" bIns="0" rtlCol="0"/>
          <a:lstStyle/>
          <a:p>
            <a:endParaRPr spc="-50" dirty="0"/>
          </a:p>
        </p:txBody>
      </p:sp>
      <p:sp>
        <p:nvSpPr>
          <p:cNvPr id="150" name="object 110">
            <a:extLst>
              <a:ext uri="{FF2B5EF4-FFF2-40B4-BE49-F238E27FC236}">
                <a16:creationId xmlns:a16="http://schemas.microsoft.com/office/drawing/2014/main" id="{20675952-ABE8-6A0E-0BF6-D97B7EA7982E}"/>
              </a:ext>
            </a:extLst>
          </p:cNvPr>
          <p:cNvSpPr/>
          <p:nvPr/>
        </p:nvSpPr>
        <p:spPr>
          <a:xfrm>
            <a:off x="4661092" y="8262508"/>
            <a:ext cx="464653" cy="388688"/>
          </a:xfrm>
          <a:custGeom>
            <a:avLst/>
            <a:gdLst/>
            <a:ahLst/>
            <a:cxnLst/>
            <a:rect l="l" t="t" r="r" b="b"/>
            <a:pathLst>
              <a:path w="271144" h="242570">
                <a:moveTo>
                  <a:pt x="271119" y="242049"/>
                </a:moveTo>
                <a:lnTo>
                  <a:pt x="0" y="0"/>
                </a:lnTo>
              </a:path>
            </a:pathLst>
          </a:custGeom>
          <a:ln w="13703">
            <a:solidFill>
              <a:srgbClr val="D54099"/>
            </a:solidFill>
          </a:ln>
        </p:spPr>
        <p:txBody>
          <a:bodyPr wrap="square" lIns="0" tIns="0" rIns="0" bIns="0" rtlCol="0"/>
          <a:lstStyle/>
          <a:p>
            <a:endParaRPr spc="-50" dirty="0"/>
          </a:p>
        </p:txBody>
      </p:sp>
      <p:sp>
        <p:nvSpPr>
          <p:cNvPr id="151" name="object 111">
            <a:extLst>
              <a:ext uri="{FF2B5EF4-FFF2-40B4-BE49-F238E27FC236}">
                <a16:creationId xmlns:a16="http://schemas.microsoft.com/office/drawing/2014/main" id="{75B6DB40-FB79-BCD6-E57A-4C1A39D6695B}"/>
              </a:ext>
            </a:extLst>
          </p:cNvPr>
          <p:cNvSpPr/>
          <p:nvPr/>
        </p:nvSpPr>
        <p:spPr>
          <a:xfrm>
            <a:off x="5125700" y="8650362"/>
            <a:ext cx="467916" cy="244202"/>
          </a:xfrm>
          <a:custGeom>
            <a:avLst/>
            <a:gdLst/>
            <a:ahLst/>
            <a:cxnLst/>
            <a:rect l="l" t="t" r="r" b="b"/>
            <a:pathLst>
              <a:path w="273050" h="152400">
                <a:moveTo>
                  <a:pt x="272656" y="152234"/>
                </a:moveTo>
                <a:lnTo>
                  <a:pt x="0" y="0"/>
                </a:lnTo>
              </a:path>
            </a:pathLst>
          </a:custGeom>
          <a:ln w="13703">
            <a:solidFill>
              <a:srgbClr val="D54099"/>
            </a:solidFill>
          </a:ln>
        </p:spPr>
        <p:txBody>
          <a:bodyPr wrap="square" lIns="0" tIns="0" rIns="0" bIns="0" rtlCol="0"/>
          <a:lstStyle/>
          <a:p>
            <a:endParaRPr spc="-50" dirty="0"/>
          </a:p>
        </p:txBody>
      </p:sp>
      <p:cxnSp>
        <p:nvCxnSpPr>
          <p:cNvPr id="45" name="직선 연결선 44">
            <a:extLst>
              <a:ext uri="{FF2B5EF4-FFF2-40B4-BE49-F238E27FC236}">
                <a16:creationId xmlns:a16="http://schemas.microsoft.com/office/drawing/2014/main" id="{4D8D3E7C-3889-BD82-7594-EC367D960B22}"/>
              </a:ext>
            </a:extLst>
          </p:cNvPr>
          <p:cNvCxnSpPr>
            <a:cxnSpLocks/>
          </p:cNvCxnSpPr>
          <p:nvPr/>
        </p:nvCxnSpPr>
        <p:spPr>
          <a:xfrm>
            <a:off x="1124791" y="9146019"/>
            <a:ext cx="473532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0C810506-1DBD-DDB5-B952-B5345C7A00F5}"/>
              </a:ext>
            </a:extLst>
          </p:cNvPr>
          <p:cNvSpPr/>
          <p:nvPr/>
        </p:nvSpPr>
        <p:spPr>
          <a:xfrm>
            <a:off x="492794" y="6622020"/>
            <a:ext cx="722158"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24388B"/>
                </a:solidFill>
                <a:latin typeface="KoPub돋움체 Medium" panose="00000600000000000000" pitchFamily="2" charset="-127"/>
                <a:ea typeface="KoPub돋움체 Medium" panose="00000600000000000000" pitchFamily="2" charset="-127"/>
              </a:rPr>
              <a:t>건 수</a:t>
            </a:r>
          </a:p>
        </p:txBody>
      </p:sp>
      <p:sp>
        <p:nvSpPr>
          <p:cNvPr id="51" name="직사각형 50">
            <a:extLst>
              <a:ext uri="{FF2B5EF4-FFF2-40B4-BE49-F238E27FC236}">
                <a16:creationId xmlns:a16="http://schemas.microsoft.com/office/drawing/2014/main" id="{8F0E648F-F0E8-F05D-C3FD-47AE4D8C19AD}"/>
              </a:ext>
            </a:extLst>
          </p:cNvPr>
          <p:cNvSpPr/>
          <p:nvPr/>
        </p:nvSpPr>
        <p:spPr>
          <a:xfrm>
            <a:off x="4943685" y="6619839"/>
            <a:ext cx="1392169"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D5419A"/>
                </a:solidFill>
                <a:latin typeface="KoPub돋움체 Medium" panose="00000600000000000000" pitchFamily="2" charset="-127"/>
                <a:ea typeface="KoPub돋움체 Medium" panose="00000600000000000000" pitchFamily="2" charset="-127"/>
              </a:rPr>
              <a:t>거래 금액</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r>
              <a:rPr lang="ko-KR" altLang="en-US" sz="1000" spc="-50" dirty="0">
                <a:solidFill>
                  <a:srgbClr val="D5419A"/>
                </a:solidFill>
                <a:latin typeface="KoPub돋움체 Medium" panose="00000600000000000000" pitchFamily="2" charset="-127"/>
                <a:ea typeface="KoPub돋움체 Medium" panose="00000600000000000000" pitchFamily="2" charset="-127"/>
              </a:rPr>
              <a:t>십억 달러</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endParaRPr lang="ko-KR" altLang="en-US" sz="1000" spc="-50" dirty="0">
              <a:solidFill>
                <a:srgbClr val="D5419A"/>
              </a:solidFill>
              <a:latin typeface="KoPub돋움체 Medium" panose="00000600000000000000" pitchFamily="2" charset="-127"/>
              <a:ea typeface="KoPub돋움체 Medium" panose="00000600000000000000" pitchFamily="2" charset="-127"/>
            </a:endParaRPr>
          </a:p>
        </p:txBody>
      </p:sp>
      <p:grpSp>
        <p:nvGrpSpPr>
          <p:cNvPr id="54" name="그룹 53">
            <a:extLst>
              <a:ext uri="{FF2B5EF4-FFF2-40B4-BE49-F238E27FC236}">
                <a16:creationId xmlns:a16="http://schemas.microsoft.com/office/drawing/2014/main" id="{1C15A692-79D3-0D97-AB1D-3339C31FAC2B}"/>
              </a:ext>
            </a:extLst>
          </p:cNvPr>
          <p:cNvGrpSpPr/>
          <p:nvPr/>
        </p:nvGrpSpPr>
        <p:grpSpPr>
          <a:xfrm>
            <a:off x="1669814" y="9620331"/>
            <a:ext cx="3537912" cy="815638"/>
            <a:chOff x="1669814" y="8133806"/>
            <a:chExt cx="3537912" cy="815638"/>
          </a:xfrm>
        </p:grpSpPr>
        <p:sp>
          <p:nvSpPr>
            <p:cNvPr id="55" name="직사각형 54">
              <a:extLst>
                <a:ext uri="{FF2B5EF4-FFF2-40B4-BE49-F238E27FC236}">
                  <a16:creationId xmlns:a16="http://schemas.microsoft.com/office/drawing/2014/main" id="{017BF9FB-0426-81EF-F3F0-79F2C8B56BEA}"/>
                </a:ext>
              </a:extLst>
            </p:cNvPr>
            <p:cNvSpPr/>
            <p:nvPr/>
          </p:nvSpPr>
          <p:spPr>
            <a:xfrm>
              <a:off x="1669814" y="8133806"/>
              <a:ext cx="3537912" cy="815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object 22">
              <a:extLst>
                <a:ext uri="{FF2B5EF4-FFF2-40B4-BE49-F238E27FC236}">
                  <a16:creationId xmlns:a16="http://schemas.microsoft.com/office/drawing/2014/main" id="{6A4EE357-451C-0F60-C7E3-0BA381665623}"/>
                </a:ext>
              </a:extLst>
            </p:cNvPr>
            <p:cNvSpPr txBox="1"/>
            <p:nvPr/>
          </p:nvSpPr>
          <p:spPr>
            <a:xfrm>
              <a:off x="1964611" y="8211162"/>
              <a:ext cx="1790128"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기업용 소프트웨어 및 서비스</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57" name="object 23">
              <a:extLst>
                <a:ext uri="{FF2B5EF4-FFF2-40B4-BE49-F238E27FC236}">
                  <a16:creationId xmlns:a16="http://schemas.microsoft.com/office/drawing/2014/main" id="{03B19067-722C-E3A7-EBB1-B5078316E7F2}"/>
                </a:ext>
              </a:extLst>
            </p:cNvPr>
            <p:cNvSpPr/>
            <p:nvPr/>
          </p:nvSpPr>
          <p:spPr>
            <a:xfrm>
              <a:off x="1802045" y="8249932"/>
              <a:ext cx="102336" cy="104333"/>
            </a:xfrm>
            <a:custGeom>
              <a:avLst/>
              <a:gdLst/>
              <a:ahLst/>
              <a:cxnLst/>
              <a:rect l="l" t="t" r="r" b="b"/>
              <a:pathLst>
                <a:path w="64134" h="64134">
                  <a:moveTo>
                    <a:pt x="0" y="0"/>
                  </a:moveTo>
                  <a:lnTo>
                    <a:pt x="63982" y="0"/>
                  </a:lnTo>
                  <a:lnTo>
                    <a:pt x="63982" y="63931"/>
                  </a:lnTo>
                  <a:lnTo>
                    <a:pt x="0" y="63931"/>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8" name="object 24">
              <a:extLst>
                <a:ext uri="{FF2B5EF4-FFF2-40B4-BE49-F238E27FC236}">
                  <a16:creationId xmlns:a16="http://schemas.microsoft.com/office/drawing/2014/main" id="{E81EE5AF-FA15-0A5F-799B-3F0E0C4449F2}"/>
                </a:ext>
              </a:extLst>
            </p:cNvPr>
            <p:cNvSpPr txBox="1"/>
            <p:nvPr/>
          </p:nvSpPr>
          <p:spPr>
            <a:xfrm>
              <a:off x="3798075" y="8217378"/>
              <a:ext cx="1082281"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소비자 기술</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59" name="object 25">
              <a:extLst>
                <a:ext uri="{FF2B5EF4-FFF2-40B4-BE49-F238E27FC236}">
                  <a16:creationId xmlns:a16="http://schemas.microsoft.com/office/drawing/2014/main" id="{39CBE019-FF9C-356C-DC2D-9477B850C70C}"/>
                </a:ext>
              </a:extLst>
            </p:cNvPr>
            <p:cNvSpPr/>
            <p:nvPr/>
          </p:nvSpPr>
          <p:spPr>
            <a:xfrm>
              <a:off x="3653401" y="8249932"/>
              <a:ext cx="102336" cy="104333"/>
            </a:xfrm>
            <a:custGeom>
              <a:avLst/>
              <a:gdLst/>
              <a:ahLst/>
              <a:cxnLst/>
              <a:rect l="l" t="t" r="r" b="b"/>
              <a:pathLst>
                <a:path w="64134" h="64134">
                  <a:moveTo>
                    <a:pt x="0" y="0"/>
                  </a:moveTo>
                  <a:lnTo>
                    <a:pt x="63969" y="0"/>
                  </a:lnTo>
                  <a:lnTo>
                    <a:pt x="63969" y="63931"/>
                  </a:lnTo>
                  <a:lnTo>
                    <a:pt x="0" y="63931"/>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0" name="object 26">
              <a:extLst>
                <a:ext uri="{FF2B5EF4-FFF2-40B4-BE49-F238E27FC236}">
                  <a16:creationId xmlns:a16="http://schemas.microsoft.com/office/drawing/2014/main" id="{C5FD3135-C9B8-8741-4AFD-7A86DE9752BE}"/>
                </a:ext>
              </a:extLst>
            </p:cNvPr>
            <p:cNvSpPr txBox="1"/>
            <p:nvPr/>
          </p:nvSpPr>
          <p:spPr>
            <a:xfrm>
              <a:off x="1954101" y="8465406"/>
              <a:ext cx="891316"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반도체</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61" name="object 27">
              <a:extLst>
                <a:ext uri="{FF2B5EF4-FFF2-40B4-BE49-F238E27FC236}">
                  <a16:creationId xmlns:a16="http://schemas.microsoft.com/office/drawing/2014/main" id="{3A0B6094-69AE-636F-5456-8F0915716D2C}"/>
                </a:ext>
              </a:extLst>
            </p:cNvPr>
            <p:cNvSpPr/>
            <p:nvPr/>
          </p:nvSpPr>
          <p:spPr>
            <a:xfrm>
              <a:off x="1801344" y="8495765"/>
              <a:ext cx="102336" cy="104333"/>
            </a:xfrm>
            <a:custGeom>
              <a:avLst/>
              <a:gdLst/>
              <a:ahLst/>
              <a:cxnLst/>
              <a:rect l="l" t="t" r="r" b="b"/>
              <a:pathLst>
                <a:path w="64134" h="64134">
                  <a:moveTo>
                    <a:pt x="0" y="0"/>
                  </a:moveTo>
                  <a:lnTo>
                    <a:pt x="63969" y="0"/>
                  </a:lnTo>
                  <a:lnTo>
                    <a:pt x="63969" y="63931"/>
                  </a:lnTo>
                  <a:lnTo>
                    <a:pt x="0" y="63931"/>
                  </a:lnTo>
                  <a:lnTo>
                    <a:pt x="0" y="0"/>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2" name="object 28">
              <a:extLst>
                <a:ext uri="{FF2B5EF4-FFF2-40B4-BE49-F238E27FC236}">
                  <a16:creationId xmlns:a16="http://schemas.microsoft.com/office/drawing/2014/main" id="{8F792A21-AA3B-CEB5-4050-D9C5C1347AD0}"/>
                </a:ext>
              </a:extLst>
            </p:cNvPr>
            <p:cNvSpPr txBox="1"/>
            <p:nvPr/>
          </p:nvSpPr>
          <p:spPr>
            <a:xfrm>
              <a:off x="3813394" y="8697068"/>
              <a:ext cx="704765"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총</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거래 금액</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우</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p>
          </p:txBody>
        </p:sp>
        <p:sp>
          <p:nvSpPr>
            <p:cNvPr id="63" name="object 29">
              <a:extLst>
                <a:ext uri="{FF2B5EF4-FFF2-40B4-BE49-F238E27FC236}">
                  <a16:creationId xmlns:a16="http://schemas.microsoft.com/office/drawing/2014/main" id="{8A546AF6-B99C-A862-7820-4FC47B34875D}"/>
                </a:ext>
              </a:extLst>
            </p:cNvPr>
            <p:cNvSpPr/>
            <p:nvPr/>
          </p:nvSpPr>
          <p:spPr>
            <a:xfrm>
              <a:off x="3608201" y="8780800"/>
              <a:ext cx="147175" cy="0"/>
            </a:xfrm>
            <a:custGeom>
              <a:avLst/>
              <a:gdLst/>
              <a:ahLst/>
              <a:cxnLst/>
              <a:rect l="l" t="t" r="r" b="b"/>
              <a:pathLst>
                <a:path w="91439">
                  <a:moveTo>
                    <a:pt x="0" y="0"/>
                  </a:moveTo>
                  <a:lnTo>
                    <a:pt x="91389" y="0"/>
                  </a:lnTo>
                </a:path>
              </a:pathLst>
            </a:custGeom>
            <a:ln w="1905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6" name="object 26">
              <a:extLst>
                <a:ext uri="{FF2B5EF4-FFF2-40B4-BE49-F238E27FC236}">
                  <a16:creationId xmlns:a16="http://schemas.microsoft.com/office/drawing/2014/main" id="{4C8AC8AE-22A1-DC0B-D181-132DE58A098D}"/>
                </a:ext>
              </a:extLst>
            </p:cNvPr>
            <p:cNvSpPr txBox="1"/>
            <p:nvPr/>
          </p:nvSpPr>
          <p:spPr>
            <a:xfrm>
              <a:off x="3810379" y="8465406"/>
              <a:ext cx="1331761"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하드웨어 및 인프라</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68" name="object 27">
              <a:extLst>
                <a:ext uri="{FF2B5EF4-FFF2-40B4-BE49-F238E27FC236}">
                  <a16:creationId xmlns:a16="http://schemas.microsoft.com/office/drawing/2014/main" id="{52F5E8F9-5217-B3AA-49EB-3A7BA9DA612D}"/>
                </a:ext>
              </a:extLst>
            </p:cNvPr>
            <p:cNvSpPr/>
            <p:nvPr/>
          </p:nvSpPr>
          <p:spPr>
            <a:xfrm>
              <a:off x="3650799" y="8495765"/>
              <a:ext cx="102336" cy="104333"/>
            </a:xfrm>
            <a:custGeom>
              <a:avLst/>
              <a:gdLst/>
              <a:ahLst/>
              <a:cxnLst/>
              <a:rect l="l" t="t" r="r" b="b"/>
              <a:pathLst>
                <a:path w="64134" h="64134">
                  <a:moveTo>
                    <a:pt x="0" y="0"/>
                  </a:moveTo>
                  <a:lnTo>
                    <a:pt x="63969" y="0"/>
                  </a:lnTo>
                  <a:lnTo>
                    <a:pt x="63969" y="63931"/>
                  </a:lnTo>
                  <a:lnTo>
                    <a:pt x="0" y="63931"/>
                  </a:lnTo>
                  <a:lnTo>
                    <a:pt x="0" y="0"/>
                  </a:lnTo>
                  <a:close/>
                </a:path>
              </a:pathLst>
            </a:custGeom>
            <a:solidFill>
              <a:srgbClr val="AB99FD"/>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9" name="object 26">
              <a:extLst>
                <a:ext uri="{FF2B5EF4-FFF2-40B4-BE49-F238E27FC236}">
                  <a16:creationId xmlns:a16="http://schemas.microsoft.com/office/drawing/2014/main" id="{B3BD3C46-5EEB-4E97-8228-ADCF1DA62EC4}"/>
                </a:ext>
              </a:extLst>
            </p:cNvPr>
            <p:cNvSpPr txBox="1"/>
            <p:nvPr/>
          </p:nvSpPr>
          <p:spPr>
            <a:xfrm>
              <a:off x="1954101" y="8703216"/>
              <a:ext cx="891316"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기타</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70" name="object 27">
              <a:extLst>
                <a:ext uri="{FF2B5EF4-FFF2-40B4-BE49-F238E27FC236}">
                  <a16:creationId xmlns:a16="http://schemas.microsoft.com/office/drawing/2014/main" id="{AEE55B73-7EA4-2F0C-2FDB-8884C558E854}"/>
                </a:ext>
              </a:extLst>
            </p:cNvPr>
            <p:cNvSpPr/>
            <p:nvPr/>
          </p:nvSpPr>
          <p:spPr>
            <a:xfrm>
              <a:off x="1801344" y="8733575"/>
              <a:ext cx="102336" cy="104333"/>
            </a:xfrm>
            <a:custGeom>
              <a:avLst/>
              <a:gdLst/>
              <a:ahLst/>
              <a:cxnLst/>
              <a:rect l="l" t="t" r="r" b="b"/>
              <a:pathLst>
                <a:path w="64134" h="64134">
                  <a:moveTo>
                    <a:pt x="0" y="0"/>
                  </a:moveTo>
                  <a:lnTo>
                    <a:pt x="63969" y="0"/>
                  </a:lnTo>
                  <a:lnTo>
                    <a:pt x="63969" y="63931"/>
                  </a:lnTo>
                  <a:lnTo>
                    <a:pt x="0" y="63931"/>
                  </a:lnTo>
                  <a:lnTo>
                    <a:pt x="0" y="0"/>
                  </a:lnTo>
                  <a:close/>
                </a:path>
              </a:pathLst>
            </a:custGeom>
            <a:solidFill>
              <a:srgbClr val="622EE7"/>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72291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80E1637-C2EF-1860-CA28-F20243327C3E}"/>
              </a:ext>
            </a:extLst>
          </p:cNvPr>
          <p:cNvSpPr/>
          <p:nvPr/>
        </p:nvSpPr>
        <p:spPr>
          <a:xfrm>
            <a:off x="0" y="3036330"/>
            <a:ext cx="6858000" cy="1067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 name="그림 1">
            <a:extLst>
              <a:ext uri="{FF2B5EF4-FFF2-40B4-BE49-F238E27FC236}">
                <a16:creationId xmlns:a16="http://schemas.microsoft.com/office/drawing/2014/main" id="{62141A6F-61FF-8515-FDB0-A8D51DFC3EE5}"/>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736180"/>
            <a:ext cx="621688" cy="1020340"/>
          </a:xfrm>
          <a:prstGeom prst="rect">
            <a:avLst/>
          </a:prstGeom>
        </p:spPr>
      </p:pic>
      <p:grpSp>
        <p:nvGrpSpPr>
          <p:cNvPr id="169" name="그룹 168">
            <a:extLst>
              <a:ext uri="{FF2B5EF4-FFF2-40B4-BE49-F238E27FC236}">
                <a16:creationId xmlns:a16="http://schemas.microsoft.com/office/drawing/2014/main" id="{308147C0-DD19-79F9-D5AC-B5C6AEB19308}"/>
              </a:ext>
            </a:extLst>
          </p:cNvPr>
          <p:cNvGrpSpPr/>
          <p:nvPr/>
        </p:nvGrpSpPr>
        <p:grpSpPr>
          <a:xfrm>
            <a:off x="2297489" y="4454513"/>
            <a:ext cx="2299194" cy="2312122"/>
            <a:chOff x="2999054" y="5571485"/>
            <a:chExt cx="1535430" cy="1534795"/>
          </a:xfrm>
        </p:grpSpPr>
        <p:sp>
          <p:nvSpPr>
            <p:cNvPr id="73" name="object 16">
              <a:extLst>
                <a:ext uri="{FF2B5EF4-FFF2-40B4-BE49-F238E27FC236}">
                  <a16:creationId xmlns:a16="http://schemas.microsoft.com/office/drawing/2014/main" id="{2919670E-5924-A979-C2D5-DBE0E3EC9FAD}"/>
                </a:ext>
              </a:extLst>
            </p:cNvPr>
            <p:cNvSpPr/>
            <p:nvPr/>
          </p:nvSpPr>
          <p:spPr>
            <a:xfrm>
              <a:off x="3395078" y="5571485"/>
              <a:ext cx="372110" cy="767715"/>
            </a:xfrm>
            <a:custGeom>
              <a:avLst/>
              <a:gdLst/>
              <a:ahLst/>
              <a:cxnLst/>
              <a:rect l="l" t="t" r="r" b="b"/>
              <a:pathLst>
                <a:path w="372110" h="767714">
                  <a:moveTo>
                    <a:pt x="371652" y="0"/>
                  </a:moveTo>
                  <a:lnTo>
                    <a:pt x="322385" y="1498"/>
                  </a:lnTo>
                  <a:lnTo>
                    <a:pt x="273957" y="5993"/>
                  </a:lnTo>
                  <a:lnTo>
                    <a:pt x="226349" y="13486"/>
                  </a:lnTo>
                  <a:lnTo>
                    <a:pt x="179544" y="23976"/>
                  </a:lnTo>
                  <a:lnTo>
                    <a:pt x="133524" y="37463"/>
                  </a:lnTo>
                  <a:lnTo>
                    <a:pt x="88272" y="53947"/>
                  </a:lnTo>
                  <a:lnTo>
                    <a:pt x="43770" y="73430"/>
                  </a:lnTo>
                  <a:lnTo>
                    <a:pt x="0" y="95910"/>
                  </a:lnTo>
                  <a:lnTo>
                    <a:pt x="371652" y="767257"/>
                  </a:lnTo>
                  <a:lnTo>
                    <a:pt x="371652" y="0"/>
                  </a:lnTo>
                  <a:close/>
                </a:path>
              </a:pathLst>
            </a:custGeom>
            <a:solidFill>
              <a:srgbClr val="6FB6F4"/>
            </a:solidFill>
          </p:spPr>
          <p:txBody>
            <a:bodyPr wrap="square" lIns="0" tIns="0" rIns="0" bIns="0" rtlCol="0"/>
            <a:lstStyle/>
            <a:p>
              <a:endParaRPr dirty="0"/>
            </a:p>
          </p:txBody>
        </p:sp>
        <p:sp>
          <p:nvSpPr>
            <p:cNvPr id="74" name="object 17">
              <a:extLst>
                <a:ext uri="{FF2B5EF4-FFF2-40B4-BE49-F238E27FC236}">
                  <a16:creationId xmlns:a16="http://schemas.microsoft.com/office/drawing/2014/main" id="{4C8161E0-BB0F-3446-3896-BDE0E7C33485}"/>
                </a:ext>
              </a:extLst>
            </p:cNvPr>
            <p:cNvSpPr/>
            <p:nvPr/>
          </p:nvSpPr>
          <p:spPr>
            <a:xfrm>
              <a:off x="2999054" y="5571485"/>
              <a:ext cx="1535430" cy="1534795"/>
            </a:xfrm>
            <a:custGeom>
              <a:avLst/>
              <a:gdLst/>
              <a:ahLst/>
              <a:cxnLst/>
              <a:rect l="l" t="t" r="r" b="b"/>
              <a:pathLst>
                <a:path w="1535429" h="1534795">
                  <a:moveTo>
                    <a:pt x="396024" y="95910"/>
                  </a:moveTo>
                  <a:lnTo>
                    <a:pt x="352073" y="121897"/>
                  </a:lnTo>
                  <a:lnTo>
                    <a:pt x="310555" y="149850"/>
                  </a:lnTo>
                  <a:lnTo>
                    <a:pt x="271500" y="179715"/>
                  </a:lnTo>
                  <a:lnTo>
                    <a:pt x="234938" y="211434"/>
                  </a:lnTo>
                  <a:lnTo>
                    <a:pt x="200898" y="244954"/>
                  </a:lnTo>
                  <a:lnTo>
                    <a:pt x="169410" y="280217"/>
                  </a:lnTo>
                  <a:lnTo>
                    <a:pt x="140504" y="317168"/>
                  </a:lnTo>
                  <a:lnTo>
                    <a:pt x="114210" y="355752"/>
                  </a:lnTo>
                  <a:lnTo>
                    <a:pt x="90558" y="395912"/>
                  </a:lnTo>
                  <a:lnTo>
                    <a:pt x="69576" y="437593"/>
                  </a:lnTo>
                  <a:lnTo>
                    <a:pt x="51296" y="480739"/>
                  </a:lnTo>
                  <a:lnTo>
                    <a:pt x="35746" y="525294"/>
                  </a:lnTo>
                  <a:lnTo>
                    <a:pt x="22957" y="571203"/>
                  </a:lnTo>
                  <a:lnTo>
                    <a:pt x="12957" y="618409"/>
                  </a:lnTo>
                  <a:lnTo>
                    <a:pt x="5778" y="666858"/>
                  </a:lnTo>
                  <a:lnTo>
                    <a:pt x="1449" y="716492"/>
                  </a:lnTo>
                  <a:lnTo>
                    <a:pt x="0" y="767257"/>
                  </a:lnTo>
                  <a:lnTo>
                    <a:pt x="1512" y="815885"/>
                  </a:lnTo>
                  <a:lnTo>
                    <a:pt x="5990" y="863693"/>
                  </a:lnTo>
                  <a:lnTo>
                    <a:pt x="13341" y="910595"/>
                  </a:lnTo>
                  <a:lnTo>
                    <a:pt x="23477" y="956500"/>
                  </a:lnTo>
                  <a:lnTo>
                    <a:pt x="36306" y="1001321"/>
                  </a:lnTo>
                  <a:lnTo>
                    <a:pt x="51738" y="1044967"/>
                  </a:lnTo>
                  <a:lnTo>
                    <a:pt x="69683" y="1087351"/>
                  </a:lnTo>
                  <a:lnTo>
                    <a:pt x="90050" y="1128383"/>
                  </a:lnTo>
                  <a:lnTo>
                    <a:pt x="112748" y="1167975"/>
                  </a:lnTo>
                  <a:lnTo>
                    <a:pt x="137687" y="1206037"/>
                  </a:lnTo>
                  <a:lnTo>
                    <a:pt x="164777" y="1242481"/>
                  </a:lnTo>
                  <a:lnTo>
                    <a:pt x="193927" y="1277218"/>
                  </a:lnTo>
                  <a:lnTo>
                    <a:pt x="225047" y="1310158"/>
                  </a:lnTo>
                  <a:lnTo>
                    <a:pt x="258046" y="1341214"/>
                  </a:lnTo>
                  <a:lnTo>
                    <a:pt x="292833" y="1370297"/>
                  </a:lnTo>
                  <a:lnTo>
                    <a:pt x="329319" y="1397316"/>
                  </a:lnTo>
                  <a:lnTo>
                    <a:pt x="367412" y="1422184"/>
                  </a:lnTo>
                  <a:lnTo>
                    <a:pt x="407023" y="1444812"/>
                  </a:lnTo>
                  <a:lnTo>
                    <a:pt x="448061" y="1465110"/>
                  </a:lnTo>
                  <a:lnTo>
                    <a:pt x="490435" y="1482991"/>
                  </a:lnTo>
                  <a:lnTo>
                    <a:pt x="534055" y="1498364"/>
                  </a:lnTo>
                  <a:lnTo>
                    <a:pt x="578830" y="1511141"/>
                  </a:lnTo>
                  <a:lnTo>
                    <a:pt x="624671" y="1521234"/>
                  </a:lnTo>
                  <a:lnTo>
                    <a:pt x="671485" y="1528553"/>
                  </a:lnTo>
                  <a:lnTo>
                    <a:pt x="719184" y="1533010"/>
                  </a:lnTo>
                  <a:lnTo>
                    <a:pt x="767676" y="1534515"/>
                  </a:lnTo>
                  <a:lnTo>
                    <a:pt x="816169" y="1533010"/>
                  </a:lnTo>
                  <a:lnTo>
                    <a:pt x="863868" y="1528553"/>
                  </a:lnTo>
                  <a:lnTo>
                    <a:pt x="910683" y="1521234"/>
                  </a:lnTo>
                  <a:lnTo>
                    <a:pt x="956523" y="1511141"/>
                  </a:lnTo>
                  <a:lnTo>
                    <a:pt x="1001299" y="1498364"/>
                  </a:lnTo>
                  <a:lnTo>
                    <a:pt x="1044919" y="1482991"/>
                  </a:lnTo>
                  <a:lnTo>
                    <a:pt x="1087294" y="1465110"/>
                  </a:lnTo>
                  <a:lnTo>
                    <a:pt x="1128332" y="1444812"/>
                  </a:lnTo>
                  <a:lnTo>
                    <a:pt x="1167944" y="1422184"/>
                  </a:lnTo>
                  <a:lnTo>
                    <a:pt x="1206038" y="1397316"/>
                  </a:lnTo>
                  <a:lnTo>
                    <a:pt x="1242525" y="1370297"/>
                  </a:lnTo>
                  <a:lnTo>
                    <a:pt x="1277313" y="1341214"/>
                  </a:lnTo>
                  <a:lnTo>
                    <a:pt x="1310312" y="1310158"/>
                  </a:lnTo>
                  <a:lnTo>
                    <a:pt x="1341433" y="1277218"/>
                  </a:lnTo>
                  <a:lnTo>
                    <a:pt x="1370584" y="1242481"/>
                  </a:lnTo>
                  <a:lnTo>
                    <a:pt x="1397674" y="1206037"/>
                  </a:lnTo>
                  <a:lnTo>
                    <a:pt x="1422614" y="1167975"/>
                  </a:lnTo>
                  <a:lnTo>
                    <a:pt x="1445313" y="1128383"/>
                  </a:lnTo>
                  <a:lnTo>
                    <a:pt x="1465680" y="1087351"/>
                  </a:lnTo>
                  <a:lnTo>
                    <a:pt x="1483625" y="1044967"/>
                  </a:lnTo>
                  <a:lnTo>
                    <a:pt x="1499058" y="1001321"/>
                  </a:lnTo>
                  <a:lnTo>
                    <a:pt x="1511888" y="956500"/>
                  </a:lnTo>
                  <a:lnTo>
                    <a:pt x="1522024" y="910595"/>
                  </a:lnTo>
                  <a:lnTo>
                    <a:pt x="1529376" y="863693"/>
                  </a:lnTo>
                  <a:lnTo>
                    <a:pt x="1533853" y="815885"/>
                  </a:lnTo>
                  <a:lnTo>
                    <a:pt x="1535366" y="767257"/>
                  </a:lnTo>
                  <a:lnTo>
                    <a:pt x="767676" y="767257"/>
                  </a:lnTo>
                  <a:lnTo>
                    <a:pt x="396024" y="95910"/>
                  </a:lnTo>
                  <a:close/>
                </a:path>
                <a:path w="1535429" h="1534795">
                  <a:moveTo>
                    <a:pt x="767676" y="0"/>
                  </a:moveTo>
                  <a:lnTo>
                    <a:pt x="767676" y="767257"/>
                  </a:lnTo>
                  <a:lnTo>
                    <a:pt x="1535366" y="767257"/>
                  </a:lnTo>
                  <a:lnTo>
                    <a:pt x="1533853" y="718791"/>
                  </a:lnTo>
                  <a:lnTo>
                    <a:pt x="1529376" y="671118"/>
                  </a:lnTo>
                  <a:lnTo>
                    <a:pt x="1522024" y="624329"/>
                  </a:lnTo>
                  <a:lnTo>
                    <a:pt x="1511888" y="578514"/>
                  </a:lnTo>
                  <a:lnTo>
                    <a:pt x="1499058" y="533763"/>
                  </a:lnTo>
                  <a:lnTo>
                    <a:pt x="1483625" y="490166"/>
                  </a:lnTo>
                  <a:lnTo>
                    <a:pt x="1465680" y="447815"/>
                  </a:lnTo>
                  <a:lnTo>
                    <a:pt x="1445313" y="406800"/>
                  </a:lnTo>
                  <a:lnTo>
                    <a:pt x="1422614" y="367211"/>
                  </a:lnTo>
                  <a:lnTo>
                    <a:pt x="1397674" y="329138"/>
                  </a:lnTo>
                  <a:lnTo>
                    <a:pt x="1370584" y="292672"/>
                  </a:lnTo>
                  <a:lnTo>
                    <a:pt x="1341433" y="257904"/>
                  </a:lnTo>
                  <a:lnTo>
                    <a:pt x="1310312" y="224923"/>
                  </a:lnTo>
                  <a:lnTo>
                    <a:pt x="1277313" y="193820"/>
                  </a:lnTo>
                  <a:lnTo>
                    <a:pt x="1242525" y="164686"/>
                  </a:lnTo>
                  <a:lnTo>
                    <a:pt x="1206038" y="137611"/>
                  </a:lnTo>
                  <a:lnTo>
                    <a:pt x="1167944" y="112686"/>
                  </a:lnTo>
                  <a:lnTo>
                    <a:pt x="1128332" y="90000"/>
                  </a:lnTo>
                  <a:lnTo>
                    <a:pt x="1087294" y="69645"/>
                  </a:lnTo>
                  <a:lnTo>
                    <a:pt x="1044919" y="51710"/>
                  </a:lnTo>
                  <a:lnTo>
                    <a:pt x="1001299" y="36286"/>
                  </a:lnTo>
                  <a:lnTo>
                    <a:pt x="956523" y="23464"/>
                  </a:lnTo>
                  <a:lnTo>
                    <a:pt x="910683" y="13334"/>
                  </a:lnTo>
                  <a:lnTo>
                    <a:pt x="863868" y="5986"/>
                  </a:lnTo>
                  <a:lnTo>
                    <a:pt x="816169" y="1511"/>
                  </a:lnTo>
                  <a:lnTo>
                    <a:pt x="767676" y="0"/>
                  </a:lnTo>
                  <a:close/>
                </a:path>
              </a:pathLst>
            </a:custGeom>
            <a:solidFill>
              <a:srgbClr val="24388B"/>
            </a:solidFill>
          </p:spPr>
          <p:txBody>
            <a:bodyPr wrap="square" lIns="0" tIns="0" rIns="0" bIns="0" rtlCol="0"/>
            <a:lstStyle/>
            <a:p>
              <a:endParaRPr dirty="0"/>
            </a:p>
          </p:txBody>
        </p:sp>
        <p:sp>
          <p:nvSpPr>
            <p:cNvPr id="75" name="object 18">
              <a:extLst>
                <a:ext uri="{FF2B5EF4-FFF2-40B4-BE49-F238E27FC236}">
                  <a16:creationId xmlns:a16="http://schemas.microsoft.com/office/drawing/2014/main" id="{E5E268FB-90C7-1F19-F987-842897655152}"/>
                </a:ext>
              </a:extLst>
            </p:cNvPr>
            <p:cNvSpPr/>
            <p:nvPr/>
          </p:nvSpPr>
          <p:spPr>
            <a:xfrm>
              <a:off x="3168126" y="5740458"/>
              <a:ext cx="598805" cy="813435"/>
            </a:xfrm>
            <a:custGeom>
              <a:avLst/>
              <a:gdLst/>
              <a:ahLst/>
              <a:cxnLst/>
              <a:rect l="l" t="t" r="r" b="b"/>
              <a:pathLst>
                <a:path w="598804" h="813435">
                  <a:moveTo>
                    <a:pt x="598604" y="0"/>
                  </a:moveTo>
                  <a:lnTo>
                    <a:pt x="543419" y="2331"/>
                  </a:lnTo>
                  <a:lnTo>
                    <a:pt x="489516" y="9515"/>
                  </a:lnTo>
                  <a:lnTo>
                    <a:pt x="436468" y="21838"/>
                  </a:lnTo>
                  <a:lnTo>
                    <a:pt x="383847" y="39585"/>
                  </a:lnTo>
                  <a:lnTo>
                    <a:pt x="338853" y="59065"/>
                  </a:lnTo>
                  <a:lnTo>
                    <a:pt x="296234" y="81750"/>
                  </a:lnTo>
                  <a:lnTo>
                    <a:pt x="256082" y="107442"/>
                  </a:lnTo>
                  <a:lnTo>
                    <a:pt x="218490" y="135944"/>
                  </a:lnTo>
                  <a:lnTo>
                    <a:pt x="183548" y="167058"/>
                  </a:lnTo>
                  <a:lnTo>
                    <a:pt x="151347" y="200587"/>
                  </a:lnTo>
                  <a:lnTo>
                    <a:pt x="121980" y="236333"/>
                  </a:lnTo>
                  <a:lnTo>
                    <a:pt x="95537" y="274099"/>
                  </a:lnTo>
                  <a:lnTo>
                    <a:pt x="72110" y="313687"/>
                  </a:lnTo>
                  <a:lnTo>
                    <a:pt x="51790" y="354899"/>
                  </a:lnTo>
                  <a:lnTo>
                    <a:pt x="34669" y="397539"/>
                  </a:lnTo>
                  <a:lnTo>
                    <a:pt x="20838" y="441408"/>
                  </a:lnTo>
                  <a:lnTo>
                    <a:pt x="10388" y="486310"/>
                  </a:lnTo>
                  <a:lnTo>
                    <a:pt x="3412" y="532046"/>
                  </a:lnTo>
                  <a:lnTo>
                    <a:pt x="0" y="578419"/>
                  </a:lnTo>
                  <a:lnTo>
                    <a:pt x="243" y="625231"/>
                  </a:lnTo>
                  <a:lnTo>
                    <a:pt x="4233" y="672286"/>
                  </a:lnTo>
                  <a:lnTo>
                    <a:pt x="12062" y="719385"/>
                  </a:lnTo>
                  <a:lnTo>
                    <a:pt x="23821" y="766331"/>
                  </a:lnTo>
                  <a:lnTo>
                    <a:pt x="39601" y="812926"/>
                  </a:lnTo>
                  <a:lnTo>
                    <a:pt x="598604" y="598284"/>
                  </a:lnTo>
                  <a:lnTo>
                    <a:pt x="598604" y="0"/>
                  </a:lnTo>
                  <a:close/>
                </a:path>
              </a:pathLst>
            </a:custGeom>
            <a:solidFill>
              <a:srgbClr val="6FB6F4"/>
            </a:solidFill>
          </p:spPr>
          <p:txBody>
            <a:bodyPr wrap="square" lIns="0" tIns="0" rIns="0" bIns="0" rtlCol="0"/>
            <a:lstStyle/>
            <a:p>
              <a:endParaRPr dirty="0"/>
            </a:p>
          </p:txBody>
        </p:sp>
        <p:sp>
          <p:nvSpPr>
            <p:cNvPr id="76" name="object 19">
              <a:extLst>
                <a:ext uri="{FF2B5EF4-FFF2-40B4-BE49-F238E27FC236}">
                  <a16:creationId xmlns:a16="http://schemas.microsoft.com/office/drawing/2014/main" id="{2E6A7C84-4ED7-0751-A7D3-478CA75D3CC2}"/>
                </a:ext>
              </a:extLst>
            </p:cNvPr>
            <p:cNvSpPr/>
            <p:nvPr/>
          </p:nvSpPr>
          <p:spPr>
            <a:xfrm>
              <a:off x="3207728" y="5740458"/>
              <a:ext cx="1158240" cy="1196975"/>
            </a:xfrm>
            <a:custGeom>
              <a:avLst/>
              <a:gdLst/>
              <a:ahLst/>
              <a:cxnLst/>
              <a:rect l="l" t="t" r="r" b="b"/>
              <a:pathLst>
                <a:path w="1158239" h="1196975">
                  <a:moveTo>
                    <a:pt x="559003" y="0"/>
                  </a:moveTo>
                  <a:lnTo>
                    <a:pt x="559003" y="598284"/>
                  </a:lnTo>
                  <a:lnTo>
                    <a:pt x="0" y="812926"/>
                  </a:lnTo>
                  <a:lnTo>
                    <a:pt x="19859" y="859456"/>
                  </a:lnTo>
                  <a:lnTo>
                    <a:pt x="42792" y="903378"/>
                  </a:lnTo>
                  <a:lnTo>
                    <a:pt x="68664" y="944605"/>
                  </a:lnTo>
                  <a:lnTo>
                    <a:pt x="97338" y="983047"/>
                  </a:lnTo>
                  <a:lnTo>
                    <a:pt x="128679" y="1018614"/>
                  </a:lnTo>
                  <a:lnTo>
                    <a:pt x="162552" y="1051218"/>
                  </a:lnTo>
                  <a:lnTo>
                    <a:pt x="198821" y="1080769"/>
                  </a:lnTo>
                  <a:lnTo>
                    <a:pt x="237352" y="1107177"/>
                  </a:lnTo>
                  <a:lnTo>
                    <a:pt x="278008" y="1130354"/>
                  </a:lnTo>
                  <a:lnTo>
                    <a:pt x="320655" y="1150210"/>
                  </a:lnTo>
                  <a:lnTo>
                    <a:pt x="365156" y="1166656"/>
                  </a:lnTo>
                  <a:lnTo>
                    <a:pt x="411377" y="1179603"/>
                  </a:lnTo>
                  <a:lnTo>
                    <a:pt x="459182" y="1188962"/>
                  </a:lnTo>
                  <a:lnTo>
                    <a:pt x="508436" y="1194642"/>
                  </a:lnTo>
                  <a:lnTo>
                    <a:pt x="559003" y="1196555"/>
                  </a:lnTo>
                  <a:lnTo>
                    <a:pt x="608088" y="1194572"/>
                  </a:lnTo>
                  <a:lnTo>
                    <a:pt x="656083" y="1188723"/>
                  </a:lnTo>
                  <a:lnTo>
                    <a:pt x="702832" y="1179164"/>
                  </a:lnTo>
                  <a:lnTo>
                    <a:pt x="748182" y="1166049"/>
                  </a:lnTo>
                  <a:lnTo>
                    <a:pt x="791979" y="1149531"/>
                  </a:lnTo>
                  <a:lnTo>
                    <a:pt x="834067" y="1129765"/>
                  </a:lnTo>
                  <a:lnTo>
                    <a:pt x="874294" y="1106905"/>
                  </a:lnTo>
                  <a:lnTo>
                    <a:pt x="912504" y="1081105"/>
                  </a:lnTo>
                  <a:lnTo>
                    <a:pt x="948544" y="1052519"/>
                  </a:lnTo>
                  <a:lnTo>
                    <a:pt x="982259" y="1021302"/>
                  </a:lnTo>
                  <a:lnTo>
                    <a:pt x="1013495" y="987606"/>
                  </a:lnTo>
                  <a:lnTo>
                    <a:pt x="1042098" y="951588"/>
                  </a:lnTo>
                  <a:lnTo>
                    <a:pt x="1067913" y="913399"/>
                  </a:lnTo>
                  <a:lnTo>
                    <a:pt x="1090787" y="873196"/>
                  </a:lnTo>
                  <a:lnTo>
                    <a:pt x="1110564" y="831131"/>
                  </a:lnTo>
                  <a:lnTo>
                    <a:pt x="1127092" y="787359"/>
                  </a:lnTo>
                  <a:lnTo>
                    <a:pt x="1140216" y="742035"/>
                  </a:lnTo>
                  <a:lnTo>
                    <a:pt x="1149780" y="695311"/>
                  </a:lnTo>
                  <a:lnTo>
                    <a:pt x="1155632" y="647343"/>
                  </a:lnTo>
                  <a:lnTo>
                    <a:pt x="1157617" y="598284"/>
                  </a:lnTo>
                  <a:lnTo>
                    <a:pt x="1155632" y="549225"/>
                  </a:lnTo>
                  <a:lnTo>
                    <a:pt x="1149780" y="501256"/>
                  </a:lnTo>
                  <a:lnTo>
                    <a:pt x="1140216" y="454532"/>
                  </a:lnTo>
                  <a:lnTo>
                    <a:pt x="1127092" y="409207"/>
                  </a:lnTo>
                  <a:lnTo>
                    <a:pt x="1110564" y="365434"/>
                  </a:lnTo>
                  <a:lnTo>
                    <a:pt x="1090787" y="323369"/>
                  </a:lnTo>
                  <a:lnTo>
                    <a:pt x="1067913" y="283165"/>
                  </a:lnTo>
                  <a:lnTo>
                    <a:pt x="1042098" y="244975"/>
                  </a:lnTo>
                  <a:lnTo>
                    <a:pt x="1013495" y="208956"/>
                  </a:lnTo>
                  <a:lnTo>
                    <a:pt x="982259" y="175260"/>
                  </a:lnTo>
                  <a:lnTo>
                    <a:pt x="948544" y="144041"/>
                  </a:lnTo>
                  <a:lnTo>
                    <a:pt x="912504" y="115454"/>
                  </a:lnTo>
                  <a:lnTo>
                    <a:pt x="874294" y="89653"/>
                  </a:lnTo>
                  <a:lnTo>
                    <a:pt x="834067" y="66792"/>
                  </a:lnTo>
                  <a:lnTo>
                    <a:pt x="791979" y="47026"/>
                  </a:lnTo>
                  <a:lnTo>
                    <a:pt x="748182" y="30507"/>
                  </a:lnTo>
                  <a:lnTo>
                    <a:pt x="702832" y="17391"/>
                  </a:lnTo>
                  <a:lnTo>
                    <a:pt x="656083" y="7832"/>
                  </a:lnTo>
                  <a:lnTo>
                    <a:pt x="608088" y="1983"/>
                  </a:lnTo>
                  <a:lnTo>
                    <a:pt x="559003" y="0"/>
                  </a:lnTo>
                  <a:close/>
                </a:path>
              </a:pathLst>
            </a:custGeom>
            <a:solidFill>
              <a:srgbClr val="24388B"/>
            </a:solidFill>
          </p:spPr>
          <p:txBody>
            <a:bodyPr wrap="square" lIns="0" tIns="0" rIns="0" bIns="0" rtlCol="0"/>
            <a:lstStyle/>
            <a:p>
              <a:endParaRPr dirty="0"/>
            </a:p>
          </p:txBody>
        </p:sp>
        <p:sp>
          <p:nvSpPr>
            <p:cNvPr id="77" name="object 20">
              <a:extLst>
                <a:ext uri="{FF2B5EF4-FFF2-40B4-BE49-F238E27FC236}">
                  <a16:creationId xmlns:a16="http://schemas.microsoft.com/office/drawing/2014/main" id="{FF3DA2C2-BB0A-DB33-3282-85040C17F57D}"/>
                </a:ext>
              </a:extLst>
            </p:cNvPr>
            <p:cNvSpPr/>
            <p:nvPr/>
          </p:nvSpPr>
          <p:spPr>
            <a:xfrm>
              <a:off x="3341764" y="5914016"/>
              <a:ext cx="850265" cy="849630"/>
            </a:xfrm>
            <a:custGeom>
              <a:avLst/>
              <a:gdLst/>
              <a:ahLst/>
              <a:cxnLst/>
              <a:rect l="l" t="t" r="r" b="b"/>
              <a:pathLst>
                <a:path w="850264" h="849629">
                  <a:moveTo>
                    <a:pt x="424967" y="0"/>
                  </a:moveTo>
                  <a:lnTo>
                    <a:pt x="378685" y="2493"/>
                  </a:lnTo>
                  <a:lnTo>
                    <a:pt x="333842" y="9802"/>
                  </a:lnTo>
                  <a:lnTo>
                    <a:pt x="290696" y="21665"/>
                  </a:lnTo>
                  <a:lnTo>
                    <a:pt x="249508" y="37822"/>
                  </a:lnTo>
                  <a:lnTo>
                    <a:pt x="210537" y="58015"/>
                  </a:lnTo>
                  <a:lnTo>
                    <a:pt x="174045" y="81984"/>
                  </a:lnTo>
                  <a:lnTo>
                    <a:pt x="140290" y="109468"/>
                  </a:lnTo>
                  <a:lnTo>
                    <a:pt x="109532" y="140207"/>
                  </a:lnTo>
                  <a:lnTo>
                    <a:pt x="82032" y="173943"/>
                  </a:lnTo>
                  <a:lnTo>
                    <a:pt x="58050" y="210415"/>
                  </a:lnTo>
                  <a:lnTo>
                    <a:pt x="37845" y="249363"/>
                  </a:lnTo>
                  <a:lnTo>
                    <a:pt x="21677" y="290528"/>
                  </a:lnTo>
                  <a:lnTo>
                    <a:pt x="9807" y="333650"/>
                  </a:lnTo>
                  <a:lnTo>
                    <a:pt x="2495" y="378469"/>
                  </a:lnTo>
                  <a:lnTo>
                    <a:pt x="0" y="424726"/>
                  </a:lnTo>
                  <a:lnTo>
                    <a:pt x="2495" y="470982"/>
                  </a:lnTo>
                  <a:lnTo>
                    <a:pt x="9807" y="515801"/>
                  </a:lnTo>
                  <a:lnTo>
                    <a:pt x="21677" y="558923"/>
                  </a:lnTo>
                  <a:lnTo>
                    <a:pt x="37845" y="600088"/>
                  </a:lnTo>
                  <a:lnTo>
                    <a:pt x="58050" y="639036"/>
                  </a:lnTo>
                  <a:lnTo>
                    <a:pt x="82032" y="675508"/>
                  </a:lnTo>
                  <a:lnTo>
                    <a:pt x="109532" y="709244"/>
                  </a:lnTo>
                  <a:lnTo>
                    <a:pt x="140290" y="739984"/>
                  </a:lnTo>
                  <a:lnTo>
                    <a:pt x="174045" y="767467"/>
                  </a:lnTo>
                  <a:lnTo>
                    <a:pt x="210537" y="791436"/>
                  </a:lnTo>
                  <a:lnTo>
                    <a:pt x="249508" y="811629"/>
                  </a:lnTo>
                  <a:lnTo>
                    <a:pt x="290696" y="827787"/>
                  </a:lnTo>
                  <a:lnTo>
                    <a:pt x="333842" y="839650"/>
                  </a:lnTo>
                  <a:lnTo>
                    <a:pt x="378685" y="846958"/>
                  </a:lnTo>
                  <a:lnTo>
                    <a:pt x="424967" y="849452"/>
                  </a:lnTo>
                  <a:lnTo>
                    <a:pt x="471251" y="846958"/>
                  </a:lnTo>
                  <a:lnTo>
                    <a:pt x="516096" y="839650"/>
                  </a:lnTo>
                  <a:lnTo>
                    <a:pt x="559243" y="827787"/>
                  </a:lnTo>
                  <a:lnTo>
                    <a:pt x="600432" y="811629"/>
                  </a:lnTo>
                  <a:lnTo>
                    <a:pt x="639402" y="791436"/>
                  </a:lnTo>
                  <a:lnTo>
                    <a:pt x="675895" y="767467"/>
                  </a:lnTo>
                  <a:lnTo>
                    <a:pt x="709649" y="739984"/>
                  </a:lnTo>
                  <a:lnTo>
                    <a:pt x="740406" y="709244"/>
                  </a:lnTo>
                  <a:lnTo>
                    <a:pt x="767905" y="675508"/>
                  </a:lnTo>
                  <a:lnTo>
                    <a:pt x="791887" y="639036"/>
                  </a:lnTo>
                  <a:lnTo>
                    <a:pt x="812091" y="600088"/>
                  </a:lnTo>
                  <a:lnTo>
                    <a:pt x="828258" y="558923"/>
                  </a:lnTo>
                  <a:lnTo>
                    <a:pt x="840127" y="515801"/>
                  </a:lnTo>
                  <a:lnTo>
                    <a:pt x="847439" y="470982"/>
                  </a:lnTo>
                  <a:lnTo>
                    <a:pt x="849934" y="424726"/>
                  </a:lnTo>
                  <a:lnTo>
                    <a:pt x="847439" y="378469"/>
                  </a:lnTo>
                  <a:lnTo>
                    <a:pt x="840127" y="333650"/>
                  </a:lnTo>
                  <a:lnTo>
                    <a:pt x="828258" y="290528"/>
                  </a:lnTo>
                  <a:lnTo>
                    <a:pt x="812091" y="249363"/>
                  </a:lnTo>
                  <a:lnTo>
                    <a:pt x="791887" y="210415"/>
                  </a:lnTo>
                  <a:lnTo>
                    <a:pt x="767905" y="173943"/>
                  </a:lnTo>
                  <a:lnTo>
                    <a:pt x="740406" y="140207"/>
                  </a:lnTo>
                  <a:lnTo>
                    <a:pt x="709649" y="109468"/>
                  </a:lnTo>
                  <a:lnTo>
                    <a:pt x="675895" y="81984"/>
                  </a:lnTo>
                  <a:lnTo>
                    <a:pt x="639402" y="58015"/>
                  </a:lnTo>
                  <a:lnTo>
                    <a:pt x="600432" y="37822"/>
                  </a:lnTo>
                  <a:lnTo>
                    <a:pt x="559243" y="21665"/>
                  </a:lnTo>
                  <a:lnTo>
                    <a:pt x="516096" y="9802"/>
                  </a:lnTo>
                  <a:lnTo>
                    <a:pt x="471251" y="2493"/>
                  </a:lnTo>
                  <a:lnTo>
                    <a:pt x="424967" y="0"/>
                  </a:lnTo>
                  <a:close/>
                </a:path>
              </a:pathLst>
            </a:custGeom>
            <a:solidFill>
              <a:srgbClr val="FFFFFF"/>
            </a:solidFill>
          </p:spPr>
          <p:txBody>
            <a:bodyPr wrap="square" lIns="0" tIns="0" rIns="0" bIns="0" rtlCol="0"/>
            <a:lstStyle/>
            <a:p>
              <a:endParaRPr dirty="0"/>
            </a:p>
          </p:txBody>
        </p:sp>
        <p:sp>
          <p:nvSpPr>
            <p:cNvPr id="78" name="object 21">
              <a:extLst>
                <a:ext uri="{FF2B5EF4-FFF2-40B4-BE49-F238E27FC236}">
                  <a16:creationId xmlns:a16="http://schemas.microsoft.com/office/drawing/2014/main" id="{5FAF2304-FC5B-7D48-8D48-54333D8E5BBD}"/>
                </a:ext>
              </a:extLst>
            </p:cNvPr>
            <p:cNvSpPr/>
            <p:nvPr/>
          </p:nvSpPr>
          <p:spPr>
            <a:xfrm>
              <a:off x="3168129" y="5741982"/>
              <a:ext cx="1197610" cy="1195070"/>
            </a:xfrm>
            <a:custGeom>
              <a:avLst/>
              <a:gdLst/>
              <a:ahLst/>
              <a:cxnLst/>
              <a:rect l="l" t="t" r="r" b="b"/>
              <a:pathLst>
                <a:path w="1197610" h="1195070">
                  <a:moveTo>
                    <a:pt x="1197216" y="596760"/>
                  </a:moveTo>
                  <a:lnTo>
                    <a:pt x="1195231" y="547712"/>
                  </a:lnTo>
                  <a:lnTo>
                    <a:pt x="1189379" y="499775"/>
                  </a:lnTo>
                  <a:lnTo>
                    <a:pt x="1179814" y="453101"/>
                  </a:lnTo>
                  <a:lnTo>
                    <a:pt x="1166691" y="407841"/>
                  </a:lnTo>
                  <a:lnTo>
                    <a:pt x="1150163" y="364149"/>
                  </a:lnTo>
                  <a:lnTo>
                    <a:pt x="1130385" y="322174"/>
                  </a:lnTo>
                  <a:lnTo>
                    <a:pt x="1107512" y="282070"/>
                  </a:lnTo>
                  <a:lnTo>
                    <a:pt x="1081696" y="243988"/>
                  </a:lnTo>
                  <a:lnTo>
                    <a:pt x="1053093" y="208080"/>
                  </a:lnTo>
                  <a:lnTo>
                    <a:pt x="1021857" y="174497"/>
                  </a:lnTo>
                  <a:lnTo>
                    <a:pt x="988142" y="143393"/>
                  </a:lnTo>
                  <a:lnTo>
                    <a:pt x="952103" y="114918"/>
                  </a:lnTo>
                  <a:lnTo>
                    <a:pt x="913892" y="89224"/>
                  </a:lnTo>
                  <a:lnTo>
                    <a:pt x="873666" y="66463"/>
                  </a:lnTo>
                  <a:lnTo>
                    <a:pt x="831577" y="46787"/>
                  </a:lnTo>
                  <a:lnTo>
                    <a:pt x="787781" y="30349"/>
                  </a:lnTo>
                  <a:lnTo>
                    <a:pt x="742431" y="17299"/>
                  </a:lnTo>
                  <a:lnTo>
                    <a:pt x="695681" y="7789"/>
                  </a:lnTo>
                  <a:lnTo>
                    <a:pt x="647687" y="1972"/>
                  </a:lnTo>
                  <a:lnTo>
                    <a:pt x="598601" y="0"/>
                  </a:lnTo>
                  <a:lnTo>
                    <a:pt x="549516" y="1972"/>
                  </a:lnTo>
                  <a:lnTo>
                    <a:pt x="501522" y="7789"/>
                  </a:lnTo>
                  <a:lnTo>
                    <a:pt x="454773" y="17299"/>
                  </a:lnTo>
                  <a:lnTo>
                    <a:pt x="409423" y="30349"/>
                  </a:lnTo>
                  <a:lnTo>
                    <a:pt x="365627" y="46787"/>
                  </a:lnTo>
                  <a:lnTo>
                    <a:pt x="323539" y="66463"/>
                  </a:lnTo>
                  <a:lnTo>
                    <a:pt x="283314" y="89224"/>
                  </a:lnTo>
                  <a:lnTo>
                    <a:pt x="245104" y="114918"/>
                  </a:lnTo>
                  <a:lnTo>
                    <a:pt x="209066" y="143393"/>
                  </a:lnTo>
                  <a:lnTo>
                    <a:pt x="175352" y="174498"/>
                  </a:lnTo>
                  <a:lnTo>
                    <a:pt x="144117" y="208080"/>
                  </a:lnTo>
                  <a:lnTo>
                    <a:pt x="115515" y="243988"/>
                  </a:lnTo>
                  <a:lnTo>
                    <a:pt x="89700" y="282070"/>
                  </a:lnTo>
                  <a:lnTo>
                    <a:pt x="66827" y="322174"/>
                  </a:lnTo>
                  <a:lnTo>
                    <a:pt x="47050" y="364149"/>
                  </a:lnTo>
                  <a:lnTo>
                    <a:pt x="30523" y="407841"/>
                  </a:lnTo>
                  <a:lnTo>
                    <a:pt x="17400" y="453101"/>
                  </a:lnTo>
                  <a:lnTo>
                    <a:pt x="7836" y="499775"/>
                  </a:lnTo>
                  <a:lnTo>
                    <a:pt x="1984" y="547712"/>
                  </a:lnTo>
                  <a:lnTo>
                    <a:pt x="0" y="596760"/>
                  </a:lnTo>
                  <a:lnTo>
                    <a:pt x="1984" y="645819"/>
                  </a:lnTo>
                  <a:lnTo>
                    <a:pt x="7836" y="693787"/>
                  </a:lnTo>
                  <a:lnTo>
                    <a:pt x="17400" y="740511"/>
                  </a:lnTo>
                  <a:lnTo>
                    <a:pt x="30523" y="785835"/>
                  </a:lnTo>
                  <a:lnTo>
                    <a:pt x="47050" y="829607"/>
                  </a:lnTo>
                  <a:lnTo>
                    <a:pt x="66827" y="871672"/>
                  </a:lnTo>
                  <a:lnTo>
                    <a:pt x="89700" y="911875"/>
                  </a:lnTo>
                  <a:lnTo>
                    <a:pt x="115515" y="950064"/>
                  </a:lnTo>
                  <a:lnTo>
                    <a:pt x="144117" y="986082"/>
                  </a:lnTo>
                  <a:lnTo>
                    <a:pt x="175352" y="1019778"/>
                  </a:lnTo>
                  <a:lnTo>
                    <a:pt x="209066" y="1050995"/>
                  </a:lnTo>
                  <a:lnTo>
                    <a:pt x="245104" y="1079581"/>
                  </a:lnTo>
                  <a:lnTo>
                    <a:pt x="283314" y="1105381"/>
                  </a:lnTo>
                  <a:lnTo>
                    <a:pt x="323539" y="1128241"/>
                  </a:lnTo>
                  <a:lnTo>
                    <a:pt x="365627" y="1148007"/>
                  </a:lnTo>
                  <a:lnTo>
                    <a:pt x="409423" y="1164525"/>
                  </a:lnTo>
                  <a:lnTo>
                    <a:pt x="454773" y="1177640"/>
                  </a:lnTo>
                  <a:lnTo>
                    <a:pt x="501522" y="1187199"/>
                  </a:lnTo>
                  <a:lnTo>
                    <a:pt x="549516" y="1193048"/>
                  </a:lnTo>
                  <a:lnTo>
                    <a:pt x="598601" y="1195031"/>
                  </a:lnTo>
                  <a:lnTo>
                    <a:pt x="647687" y="1193048"/>
                  </a:lnTo>
                  <a:lnTo>
                    <a:pt x="695681" y="1187199"/>
                  </a:lnTo>
                  <a:lnTo>
                    <a:pt x="742431" y="1177640"/>
                  </a:lnTo>
                  <a:lnTo>
                    <a:pt x="787781" y="1164525"/>
                  </a:lnTo>
                  <a:lnTo>
                    <a:pt x="831577" y="1148007"/>
                  </a:lnTo>
                  <a:lnTo>
                    <a:pt x="873666" y="1128241"/>
                  </a:lnTo>
                  <a:lnTo>
                    <a:pt x="913892" y="1105381"/>
                  </a:lnTo>
                  <a:lnTo>
                    <a:pt x="952103" y="1079581"/>
                  </a:lnTo>
                  <a:lnTo>
                    <a:pt x="988142" y="1050995"/>
                  </a:lnTo>
                  <a:lnTo>
                    <a:pt x="1021857" y="1019778"/>
                  </a:lnTo>
                  <a:lnTo>
                    <a:pt x="1053093" y="986082"/>
                  </a:lnTo>
                  <a:lnTo>
                    <a:pt x="1081696" y="950064"/>
                  </a:lnTo>
                  <a:lnTo>
                    <a:pt x="1107512" y="911875"/>
                  </a:lnTo>
                  <a:lnTo>
                    <a:pt x="1130385" y="871672"/>
                  </a:lnTo>
                  <a:lnTo>
                    <a:pt x="1150163" y="829607"/>
                  </a:lnTo>
                  <a:lnTo>
                    <a:pt x="1166691" y="785835"/>
                  </a:lnTo>
                  <a:lnTo>
                    <a:pt x="1179814" y="740511"/>
                  </a:lnTo>
                  <a:lnTo>
                    <a:pt x="1189379" y="693787"/>
                  </a:lnTo>
                  <a:lnTo>
                    <a:pt x="1195231" y="645819"/>
                  </a:lnTo>
                  <a:lnTo>
                    <a:pt x="1197216" y="596760"/>
                  </a:lnTo>
                  <a:close/>
                </a:path>
              </a:pathLst>
            </a:custGeom>
            <a:ln w="7619">
              <a:solidFill>
                <a:srgbClr val="FFFFFF"/>
              </a:solidFill>
            </a:ln>
          </p:spPr>
          <p:txBody>
            <a:bodyPr wrap="square" lIns="0" tIns="0" rIns="0" bIns="0" rtlCol="0"/>
            <a:lstStyle/>
            <a:p>
              <a:endParaRPr dirty="0"/>
            </a:p>
          </p:txBody>
        </p:sp>
      </p:grpSp>
      <p:sp>
        <p:nvSpPr>
          <p:cNvPr id="5" name="TextBox 4">
            <a:extLst>
              <a:ext uri="{FF2B5EF4-FFF2-40B4-BE49-F238E27FC236}">
                <a16:creationId xmlns:a16="http://schemas.microsoft.com/office/drawing/2014/main" id="{62C5330B-0CAE-CFC3-1F25-43B9CFA6480B}"/>
              </a:ext>
            </a:extLst>
          </p:cNvPr>
          <p:cNvSpPr txBox="1"/>
          <p:nvPr/>
        </p:nvSpPr>
        <p:spPr>
          <a:xfrm>
            <a:off x="1140752" y="1001549"/>
            <a:ext cx="4601196"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미국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Technology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기업의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는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사업 역량 강화를 위한 전략적 투자 위주</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7" name="TextBox 16">
            <a:extLst>
              <a:ext uri="{FF2B5EF4-FFF2-40B4-BE49-F238E27FC236}">
                <a16:creationId xmlns:a16="http://schemas.microsoft.com/office/drawing/2014/main" id="{AEC4118C-7A8B-080B-045C-E75D07EC18A9}"/>
              </a:ext>
            </a:extLst>
          </p:cNvPr>
          <p:cNvSpPr txBox="1"/>
          <p:nvPr/>
        </p:nvSpPr>
        <p:spPr>
          <a:xfrm>
            <a:off x="918602" y="3120699"/>
            <a:ext cx="2204294" cy="584775"/>
          </a:xfrm>
          <a:prstGeom prst="rect">
            <a:avLst/>
          </a:prstGeom>
          <a:noFill/>
        </p:spPr>
        <p:txBody>
          <a:bodyPr wrap="square">
            <a:spAutoFit/>
          </a:bodyPr>
          <a:lstStyle/>
          <a:p>
            <a:pPr defTabSz="914400">
              <a:defRPr/>
            </a:pP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2</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분기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Technology</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M&amp;A</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의</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 </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주요 인수 형태는</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190398" y="3136288"/>
            <a:ext cx="3079561" cy="846386"/>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r>
              <a:rPr lang="en-US" altLang="ko-KR" dirty="0"/>
              <a:t>2023</a:t>
            </a:r>
            <a:r>
              <a:rPr lang="ko-KR" altLang="en-US" dirty="0"/>
              <a:t>년 </a:t>
            </a:r>
            <a:r>
              <a:rPr lang="en-US" altLang="ko-KR" dirty="0"/>
              <a:t>2</a:t>
            </a:r>
            <a:r>
              <a:rPr lang="ko-KR" altLang="en-US" dirty="0"/>
              <a:t>분기 미국 </a:t>
            </a:r>
            <a:r>
              <a:rPr lang="en-US" altLang="ko-KR" dirty="0"/>
              <a:t>Technology</a:t>
            </a:r>
            <a:r>
              <a:rPr lang="ko-KR" altLang="en-US" dirty="0"/>
              <a:t> 기업의 </a:t>
            </a:r>
            <a:r>
              <a:rPr lang="en-US" altLang="ko-KR" dirty="0"/>
              <a:t>M&amp;A</a:t>
            </a:r>
            <a:r>
              <a:rPr lang="ko-KR" altLang="en-US" dirty="0"/>
              <a:t>는 전체 인수 건 중 약 </a:t>
            </a:r>
            <a:r>
              <a:rPr lang="en-US" altLang="ko-KR" dirty="0"/>
              <a:t>70%</a:t>
            </a:r>
            <a:r>
              <a:rPr lang="ko-KR" altLang="en-US" dirty="0"/>
              <a:t>가 전략적 투자임</a:t>
            </a:r>
            <a:endParaRPr lang="en-US" altLang="ko-KR" dirty="0"/>
          </a:p>
          <a:p>
            <a:r>
              <a:rPr lang="en-US" altLang="ko-KR" dirty="0"/>
              <a:t>Private Equity</a:t>
            </a:r>
            <a:r>
              <a:rPr lang="ko-KR" altLang="en-US" dirty="0"/>
              <a:t>의 인수는 거래 금액 기준 </a:t>
            </a:r>
            <a:r>
              <a:rPr lang="en-US" altLang="ko-KR" dirty="0"/>
              <a:t>8% </a:t>
            </a:r>
            <a:r>
              <a:rPr lang="ko-KR" altLang="en-US" dirty="0"/>
              <a:t>수준으로 소규모 딜을 중심으로 이루어짐</a:t>
            </a:r>
            <a:endParaRPr lang="en-US" altLang="ko-KR" dirty="0"/>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2091946"/>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2099943"/>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2023</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년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분기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Technology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기업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M&amp;A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동향</a:t>
            </a:r>
          </a:p>
        </p:txBody>
      </p:sp>
      <p:graphicFrame>
        <p:nvGraphicFramePr>
          <p:cNvPr id="163" name="object 118">
            <a:extLst>
              <a:ext uri="{FF2B5EF4-FFF2-40B4-BE49-F238E27FC236}">
                <a16:creationId xmlns:a16="http://schemas.microsoft.com/office/drawing/2014/main" id="{041F177A-2F7C-5E18-D97C-448B7A500B4A}"/>
              </a:ext>
            </a:extLst>
          </p:cNvPr>
          <p:cNvGraphicFramePr>
            <a:graphicFrameLocks noGrp="1"/>
          </p:cNvGraphicFramePr>
          <p:nvPr>
            <p:extLst>
              <p:ext uri="{D42A27DB-BD31-4B8C-83A1-F6EECF244321}">
                <p14:modId xmlns:p14="http://schemas.microsoft.com/office/powerpoint/2010/main" val="3217254868"/>
              </p:ext>
            </p:extLst>
          </p:nvPr>
        </p:nvGraphicFramePr>
        <p:xfrm>
          <a:off x="728664" y="9048746"/>
          <a:ext cx="5400675" cy="1792705"/>
        </p:xfrm>
        <a:graphic>
          <a:graphicData uri="http://schemas.openxmlformats.org/drawingml/2006/table">
            <a:tbl>
              <a:tblPr firstRow="1" bandRow="1">
                <a:tableStyleId>{2D5ABB26-0587-4C30-8999-92F81FD0307C}</a:tableStyleId>
              </a:tblPr>
              <a:tblGrid>
                <a:gridCol w="933475">
                  <a:extLst>
                    <a:ext uri="{9D8B030D-6E8A-4147-A177-3AD203B41FA5}">
                      <a16:colId xmlns:a16="http://schemas.microsoft.com/office/drawing/2014/main" val="20000"/>
                    </a:ext>
                  </a:extLst>
                </a:gridCol>
                <a:gridCol w="1033053">
                  <a:extLst>
                    <a:ext uri="{9D8B030D-6E8A-4147-A177-3AD203B41FA5}">
                      <a16:colId xmlns:a16="http://schemas.microsoft.com/office/drawing/2014/main" val="20001"/>
                    </a:ext>
                  </a:extLst>
                </a:gridCol>
                <a:gridCol w="2565014">
                  <a:extLst>
                    <a:ext uri="{9D8B030D-6E8A-4147-A177-3AD203B41FA5}">
                      <a16:colId xmlns:a16="http://schemas.microsoft.com/office/drawing/2014/main" val="20002"/>
                    </a:ext>
                  </a:extLst>
                </a:gridCol>
                <a:gridCol w="869133">
                  <a:extLst>
                    <a:ext uri="{9D8B030D-6E8A-4147-A177-3AD203B41FA5}">
                      <a16:colId xmlns:a16="http://schemas.microsoft.com/office/drawing/2014/main" val="20003"/>
                    </a:ext>
                  </a:extLst>
                </a:gridCol>
              </a:tblGrid>
              <a:tr h="346145">
                <a:tc>
                  <a:txBody>
                    <a:bodyPr/>
                    <a:lstStyle/>
                    <a:p>
                      <a:pPr marL="32384" algn="ctr">
                        <a:lnSpc>
                          <a:spcPts val="760"/>
                        </a:lnSpc>
                      </a:pPr>
                      <a:r>
                        <a:rPr lang="ko-KR" altLang="en-US" sz="1000" b="1" spc="-8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인수 기업</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marL="606425" indent="-606425" algn="ctr">
                        <a:lnSpc>
                          <a:spcPts val="760"/>
                        </a:lnSpc>
                      </a:pPr>
                      <a:r>
                        <a:rPr lang="ko-KR" altLang="en-US" sz="1000" b="1"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피인수기업</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marL="180975" indent="-180975" algn="ctr">
                        <a:lnSpc>
                          <a:spcPts val="650"/>
                        </a:lnSpc>
                      </a:pPr>
                      <a:r>
                        <a:rPr lang="ko-KR" altLang="en-US" sz="1000" b="1" spc="3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인수 목적</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marR="41910" algn="ctr" defTabSz="990600">
                        <a:lnSpc>
                          <a:spcPts val="855"/>
                        </a:lnSpc>
                      </a:pPr>
                      <a:r>
                        <a:rPr lang="ko-KR" altLang="en-US" sz="1000" b="1"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rPr>
                        <a:t>인수 금액</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Arial"/>
                      </a:endParaRPr>
                    </a:p>
                  </a:txBody>
                  <a:tcPr marL="0" marR="0" marT="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10001"/>
                  </a:ext>
                </a:extLst>
              </a:tr>
              <a:tr h="483318">
                <a:tc>
                  <a:txBody>
                    <a:bodyPr/>
                    <a:lstStyle/>
                    <a:p>
                      <a:pPr marL="94615" algn="ctr">
                        <a:lnSpc>
                          <a:spcPct val="100000"/>
                        </a:lnSpc>
                        <a:spcBef>
                          <a:spcPts val="295"/>
                        </a:spcBef>
                      </a:pPr>
                      <a:r>
                        <a:rPr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Nasdaq</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37465"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606425" indent="-606425" algn="ctr">
                        <a:lnSpc>
                          <a:spcPct val="100000"/>
                        </a:lnSpc>
                        <a:spcBef>
                          <a:spcPts val="295"/>
                        </a:spcBef>
                      </a:pPr>
                      <a:r>
                        <a:rPr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Adenza</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3746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182245" algn="ctr">
                        <a:lnSpc>
                          <a:spcPct val="100000"/>
                        </a:lnSpc>
                        <a:spcBef>
                          <a:spcPts val="295"/>
                        </a:spcBef>
                      </a:pPr>
                      <a:r>
                        <a:rPr lang="ko-KR" altLang="en-US"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소프트웨어 및 기술 솔루션 강화 효과 기대</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3746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R="67945" algn="ctr">
                        <a:lnSpc>
                          <a:spcPct val="100000"/>
                        </a:lnSpc>
                        <a:spcBef>
                          <a:spcPts val="295"/>
                        </a:spcBef>
                      </a:pPr>
                      <a:r>
                        <a:rPr sz="1000" spc="-6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a:t>
                      </a:r>
                      <a:r>
                        <a:rPr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0</a:t>
                      </a:r>
                      <a:r>
                        <a:rPr lang="en-US"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5</a:t>
                      </a:r>
                      <a:r>
                        <a:rPr lang="ko-KR" altLang="en-US"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 달러</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37465"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2"/>
                  </a:ext>
                </a:extLst>
              </a:tr>
              <a:tr h="477678">
                <a:tc>
                  <a:txBody>
                    <a:bodyPr/>
                    <a:lstStyle/>
                    <a:p>
                      <a:pPr marL="94615" algn="ctr">
                        <a:lnSpc>
                          <a:spcPct val="100000"/>
                        </a:lnSpc>
                        <a:spcBef>
                          <a:spcPts val="315"/>
                        </a:spcBef>
                      </a:pPr>
                      <a:r>
                        <a:rPr sz="1000" spc="1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IBM</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06425" indent="-606425" algn="ctr">
                        <a:lnSpc>
                          <a:spcPct val="100000"/>
                        </a:lnSpc>
                        <a:spcBef>
                          <a:spcPts val="315"/>
                        </a:spcBef>
                      </a:pPr>
                      <a:r>
                        <a:rPr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Apptio</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2245" algn="ctr">
                        <a:lnSpc>
                          <a:spcPct val="100000"/>
                        </a:lnSpc>
                        <a:spcBef>
                          <a:spcPts val="315"/>
                        </a:spcBef>
                      </a:pPr>
                      <a:r>
                        <a:rPr lang="ko-KR" altLang="en-US"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자동화 역량 강화 효과 기대</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R="116205" algn="ctr">
                        <a:lnSpc>
                          <a:spcPct val="100000"/>
                        </a:lnSpc>
                        <a:spcBef>
                          <a:spcPts val="315"/>
                        </a:spcBef>
                      </a:pPr>
                      <a:r>
                        <a:rPr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4</a:t>
                      </a:r>
                      <a:r>
                        <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6</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 달러</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40005"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85564">
                <a:tc>
                  <a:txBody>
                    <a:bodyPr/>
                    <a:lstStyle/>
                    <a:p>
                      <a:pPr marL="94615" algn="ctr">
                        <a:lnSpc>
                          <a:spcPct val="100000"/>
                        </a:lnSpc>
                        <a:spcBef>
                          <a:spcPts val="400"/>
                        </a:spcBef>
                      </a:pPr>
                      <a:r>
                        <a:rPr sz="1000" spc="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Databricks</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50800" marB="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606425" indent="-606425" algn="ctr">
                        <a:lnSpc>
                          <a:spcPct val="100000"/>
                        </a:lnSpc>
                        <a:spcBef>
                          <a:spcPts val="400"/>
                        </a:spcBef>
                      </a:pPr>
                      <a:r>
                        <a:rPr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Mosaic</a:t>
                      </a:r>
                      <a:r>
                        <a:rPr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a:t>
                      </a:r>
                      <a:r>
                        <a:rPr sz="1000" spc="15"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ML</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5080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182245" algn="ctr" latinLnBrk="0">
                        <a:lnSpc>
                          <a:spcPct val="100000"/>
                        </a:lnSpc>
                        <a:spcBef>
                          <a:spcPts val="400"/>
                        </a:spcBef>
                      </a:pPr>
                      <a:r>
                        <a:rPr lang="en-US"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AI </a:t>
                      </a:r>
                      <a:r>
                        <a:rPr lang="ko-KR" altLang="en-US"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기술과 언어모델</a:t>
                      </a:r>
                      <a:r>
                        <a:rPr lang="en-US" altLang="ko-KR"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(Language Model)</a:t>
                      </a:r>
                      <a:r>
                        <a:rPr lang="ko-KR" altLang="en-US" sz="1000" spc="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플랫폼 융합 추진</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5080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R="128905" algn="ctr">
                        <a:lnSpc>
                          <a:spcPct val="100000"/>
                        </a:lnSpc>
                        <a:spcBef>
                          <a:spcPts val="400"/>
                        </a:spcBef>
                      </a:pPr>
                      <a:r>
                        <a:rPr sz="1000" spc="-11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1</a:t>
                      </a:r>
                      <a:r>
                        <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3</a:t>
                      </a:r>
                      <a:r>
                        <a:rPr lang="ko-KR" altLang="en-US"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억 달러</a:t>
                      </a:r>
                      <a:endParaRPr sz="100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a:txBody>
                  <a:tcPr marL="0" marR="0" marT="50800" marB="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4"/>
                  </a:ext>
                </a:extLst>
              </a:tr>
            </a:tbl>
          </a:graphicData>
        </a:graphic>
      </p:graphicFrame>
      <p:sp>
        <p:nvSpPr>
          <p:cNvPr id="170" name="TextBox 169">
            <a:extLst>
              <a:ext uri="{FF2B5EF4-FFF2-40B4-BE49-F238E27FC236}">
                <a16:creationId xmlns:a16="http://schemas.microsoft.com/office/drawing/2014/main" id="{E0042B36-3290-6AD3-060E-41D369736DD3}"/>
              </a:ext>
            </a:extLst>
          </p:cNvPr>
          <p:cNvSpPr txBox="1"/>
          <p:nvPr/>
        </p:nvSpPr>
        <p:spPr>
          <a:xfrm>
            <a:off x="660651" y="11012905"/>
            <a:ext cx="5468688"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Capital IQ, Pitchbook, KPMG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Note 1)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자산 매입</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소규모 매입은 제외</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2) 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분기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4</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1</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~6</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30</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동안 미국에서 </a:t>
            </a:r>
            <a:r>
              <a:rPr lang="ko-KR" altLang="en-US" sz="900" dirty="0"/>
              <a:t>이뤄진</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M&amp;A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거래를 포함</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3)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 금액은 공개된 자료를 기반으로 작성하였으며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변동 가능성 존재</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4)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기존 공표된 통계 수치는 새로운 데이터 또는 변경 사항으로 재조정될 수 있음</a:t>
            </a:r>
          </a:p>
        </p:txBody>
      </p:sp>
      <p:sp>
        <p:nvSpPr>
          <p:cNvPr id="171" name="직사각형 170">
            <a:extLst>
              <a:ext uri="{FF2B5EF4-FFF2-40B4-BE49-F238E27FC236}">
                <a16:creationId xmlns:a16="http://schemas.microsoft.com/office/drawing/2014/main" id="{6A31F002-0CE9-FE03-ED6C-87C372AF8AD2}"/>
              </a:ext>
            </a:extLst>
          </p:cNvPr>
          <p:cNvSpPr/>
          <p:nvPr/>
        </p:nvSpPr>
        <p:spPr>
          <a:xfrm>
            <a:off x="0" y="7690208"/>
            <a:ext cx="6858000" cy="12412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2" name="TextBox 171">
            <a:extLst>
              <a:ext uri="{FF2B5EF4-FFF2-40B4-BE49-F238E27FC236}">
                <a16:creationId xmlns:a16="http://schemas.microsoft.com/office/drawing/2014/main" id="{93707DC6-D3C2-54FD-A415-8BF76CD072E9}"/>
              </a:ext>
            </a:extLst>
          </p:cNvPr>
          <p:cNvSpPr txBox="1"/>
          <p:nvPr/>
        </p:nvSpPr>
        <p:spPr>
          <a:xfrm>
            <a:off x="3190398" y="7803341"/>
            <a:ext cx="3030737" cy="1015663"/>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r>
              <a:rPr lang="en-US" altLang="ko-KR" dirty="0"/>
              <a:t>2</a:t>
            </a:r>
            <a:r>
              <a:rPr lang="ko-KR" altLang="en-US" dirty="0"/>
              <a:t>분기 </a:t>
            </a:r>
            <a:r>
              <a:rPr lang="en-US" altLang="ko-KR" dirty="0"/>
              <a:t>Technology </a:t>
            </a:r>
            <a:r>
              <a:rPr lang="ko-KR" altLang="en-US" dirty="0"/>
              <a:t>기업의 </a:t>
            </a:r>
            <a:r>
              <a:rPr lang="en-US" altLang="ko-KR" dirty="0"/>
              <a:t>M&amp;A </a:t>
            </a:r>
            <a:r>
              <a:rPr lang="ko-KR" altLang="en-US" dirty="0"/>
              <a:t>중 최대 규모는 </a:t>
            </a:r>
            <a:r>
              <a:rPr lang="en-US" altLang="ko-KR" dirty="0"/>
              <a:t>Nasdaq</a:t>
            </a:r>
            <a:r>
              <a:rPr lang="ko-KR" altLang="en-US" dirty="0"/>
              <a:t>의 </a:t>
            </a:r>
            <a:r>
              <a:rPr lang="en-US" altLang="ko-KR" dirty="0"/>
              <a:t>Adenza </a:t>
            </a:r>
            <a:r>
              <a:rPr lang="ko-KR" altLang="en-US" dirty="0"/>
              <a:t>인수로 </a:t>
            </a:r>
            <a:r>
              <a:rPr lang="en-US" altLang="ko-KR" dirty="0"/>
              <a:t>Nasdaq</a:t>
            </a:r>
            <a:r>
              <a:rPr lang="ko-KR" altLang="en-US" dirty="0"/>
              <a:t>은 소프트웨어 및 기술 솔루션 강화 효과를 기대</a:t>
            </a:r>
            <a:endParaRPr lang="en-US" altLang="ko-KR" dirty="0"/>
          </a:p>
          <a:p>
            <a:r>
              <a:rPr lang="en-US" altLang="ko-KR" dirty="0"/>
              <a:t>IBM, Databricks</a:t>
            </a:r>
            <a:r>
              <a:rPr lang="ko-KR" altLang="en-US" dirty="0"/>
              <a:t>도 자동화</a:t>
            </a:r>
            <a:r>
              <a:rPr lang="en-US" altLang="ko-KR" dirty="0"/>
              <a:t>, AI </a:t>
            </a:r>
            <a:r>
              <a:rPr lang="ko-KR" altLang="en-US" dirty="0"/>
              <a:t>역량 강화를 위한 전략적 투자를 함</a:t>
            </a:r>
            <a:endParaRPr lang="en-US" altLang="ko-KR" dirty="0"/>
          </a:p>
        </p:txBody>
      </p:sp>
      <p:pic>
        <p:nvPicPr>
          <p:cNvPr id="173" name="그림 172">
            <a:extLst>
              <a:ext uri="{FF2B5EF4-FFF2-40B4-BE49-F238E27FC236}">
                <a16:creationId xmlns:a16="http://schemas.microsoft.com/office/drawing/2014/main" id="{AAB883C5-EBE2-75D1-602D-3A6AEA62A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19" y="7403174"/>
            <a:ext cx="645109" cy="1058780"/>
          </a:xfrm>
          <a:prstGeom prst="rect">
            <a:avLst/>
          </a:prstGeom>
        </p:spPr>
      </p:pic>
      <p:sp>
        <p:nvSpPr>
          <p:cNvPr id="174" name="TextBox 173">
            <a:extLst>
              <a:ext uri="{FF2B5EF4-FFF2-40B4-BE49-F238E27FC236}">
                <a16:creationId xmlns:a16="http://schemas.microsoft.com/office/drawing/2014/main" id="{F5A4B9D6-97D3-C316-308B-C9690E3F1E64}"/>
              </a:ext>
            </a:extLst>
          </p:cNvPr>
          <p:cNvSpPr txBox="1"/>
          <p:nvPr/>
        </p:nvSpPr>
        <p:spPr>
          <a:xfrm>
            <a:off x="748479" y="7795319"/>
            <a:ext cx="2430068" cy="584775"/>
          </a:xfrm>
          <a:prstGeom prst="rect">
            <a:avLst/>
          </a:prstGeom>
          <a:noFill/>
        </p:spPr>
        <p:txBody>
          <a:bodyPr wrap="square">
            <a:spAutoFit/>
          </a:bodyPr>
          <a:lstStyle/>
          <a:p>
            <a:pPr defTabSz="914400">
              <a:defRPr/>
            </a:pP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2</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분기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Techonlogy </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기업</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 M&amp;A</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의 대표 인수 사례</a:t>
            </a:r>
            <a:endPar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grpSp>
        <p:nvGrpSpPr>
          <p:cNvPr id="16" name="그룹 15">
            <a:extLst>
              <a:ext uri="{FF2B5EF4-FFF2-40B4-BE49-F238E27FC236}">
                <a16:creationId xmlns:a16="http://schemas.microsoft.com/office/drawing/2014/main" id="{DAF8E80F-6016-F8A0-F390-D8456374243B}"/>
              </a:ext>
            </a:extLst>
          </p:cNvPr>
          <p:cNvGrpSpPr/>
          <p:nvPr/>
        </p:nvGrpSpPr>
        <p:grpSpPr>
          <a:xfrm>
            <a:off x="2577158" y="6960610"/>
            <a:ext cx="1874192" cy="327269"/>
            <a:chOff x="2425147" y="6992694"/>
            <a:chExt cx="1874192" cy="327269"/>
          </a:xfrm>
        </p:grpSpPr>
        <p:sp>
          <p:nvSpPr>
            <p:cNvPr id="9" name="직사각형 8">
              <a:extLst>
                <a:ext uri="{FF2B5EF4-FFF2-40B4-BE49-F238E27FC236}">
                  <a16:creationId xmlns:a16="http://schemas.microsoft.com/office/drawing/2014/main" id="{076A6F58-8056-028D-6AD2-76CE465D4BE2}"/>
                </a:ext>
              </a:extLst>
            </p:cNvPr>
            <p:cNvSpPr/>
            <p:nvPr/>
          </p:nvSpPr>
          <p:spPr>
            <a:xfrm>
              <a:off x="2425147" y="6992694"/>
              <a:ext cx="1874192" cy="3272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object 169">
              <a:extLst>
                <a:ext uri="{FF2B5EF4-FFF2-40B4-BE49-F238E27FC236}">
                  <a16:creationId xmlns:a16="http://schemas.microsoft.com/office/drawing/2014/main" id="{C77B1DAB-E959-EF38-ADD1-BC859D490C63}"/>
                </a:ext>
              </a:extLst>
            </p:cNvPr>
            <p:cNvSpPr/>
            <p:nvPr/>
          </p:nvSpPr>
          <p:spPr>
            <a:xfrm>
              <a:off x="2629757" y="7113749"/>
              <a:ext cx="97748" cy="98083"/>
            </a:xfrm>
            <a:custGeom>
              <a:avLst/>
              <a:gdLst/>
              <a:ahLst/>
              <a:cxnLst/>
              <a:rect l="l" t="t" r="r" b="b"/>
              <a:pathLst>
                <a:path w="62865" h="64134">
                  <a:moveTo>
                    <a:pt x="0" y="0"/>
                  </a:moveTo>
                  <a:lnTo>
                    <a:pt x="62458" y="0"/>
                  </a:lnTo>
                  <a:lnTo>
                    <a:pt x="62458" y="63944"/>
                  </a:lnTo>
                  <a:lnTo>
                    <a:pt x="0" y="63944"/>
                  </a:lnTo>
                  <a:lnTo>
                    <a:pt x="0" y="0"/>
                  </a:lnTo>
                  <a:close/>
                </a:path>
              </a:pathLst>
            </a:custGeom>
            <a:solidFill>
              <a:srgbClr val="24388B"/>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13" name="object 173">
              <a:extLst>
                <a:ext uri="{FF2B5EF4-FFF2-40B4-BE49-F238E27FC236}">
                  <a16:creationId xmlns:a16="http://schemas.microsoft.com/office/drawing/2014/main" id="{C755A403-731A-29EB-73F0-3D94E19B9A58}"/>
                </a:ext>
              </a:extLst>
            </p:cNvPr>
            <p:cNvSpPr txBox="1"/>
            <p:nvPr/>
          </p:nvSpPr>
          <p:spPr>
            <a:xfrm>
              <a:off x="2766350" y="7076465"/>
              <a:ext cx="1425637" cy="155171"/>
            </a:xfrm>
            <a:prstGeom prst="rect">
              <a:avLst/>
            </a:prstGeom>
          </p:spPr>
          <p:txBody>
            <a:bodyPr vert="horz" wrap="square" lIns="0" tIns="16510" rIns="0" bIns="0" rtlCol="0">
              <a:spAutoFit/>
            </a:bodyPr>
            <a:lstStyle/>
            <a:p>
              <a:pPr marL="12700">
                <a:lnSpc>
                  <a:spcPct val="100000"/>
                </a:lnSpc>
                <a:spcBef>
                  <a:spcPts val="130"/>
                </a:spcBef>
                <a:tabLst>
                  <a:tab pos="591185" algn="l"/>
                  <a:tab pos="1000760" algn="l"/>
                </a:tabLst>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전략적 투자</a:t>
              </a:r>
              <a:r>
                <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PE </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투자</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12" name="object 170">
              <a:extLst>
                <a:ext uri="{FF2B5EF4-FFF2-40B4-BE49-F238E27FC236}">
                  <a16:creationId xmlns:a16="http://schemas.microsoft.com/office/drawing/2014/main" id="{0D6DC333-749B-41F2-CB81-DF0B79EFED48}"/>
                </a:ext>
              </a:extLst>
            </p:cNvPr>
            <p:cNvSpPr/>
            <p:nvPr/>
          </p:nvSpPr>
          <p:spPr>
            <a:xfrm>
              <a:off x="3620345" y="7113749"/>
              <a:ext cx="99724" cy="98083"/>
            </a:xfrm>
            <a:custGeom>
              <a:avLst/>
              <a:gdLst/>
              <a:ahLst/>
              <a:cxnLst/>
              <a:rect l="l" t="t" r="r" b="b"/>
              <a:pathLst>
                <a:path w="64134" h="64134">
                  <a:moveTo>
                    <a:pt x="0" y="0"/>
                  </a:moveTo>
                  <a:lnTo>
                    <a:pt x="63969" y="0"/>
                  </a:lnTo>
                  <a:lnTo>
                    <a:pt x="63969" y="63944"/>
                  </a:lnTo>
                  <a:lnTo>
                    <a:pt x="0" y="63944"/>
                  </a:lnTo>
                  <a:lnTo>
                    <a:pt x="0" y="0"/>
                  </a:lnTo>
                  <a:close/>
                </a:path>
              </a:pathLst>
            </a:custGeom>
            <a:solidFill>
              <a:srgbClr val="6FB6F4"/>
            </a:solidFill>
          </p:spPr>
          <p:txBody>
            <a:bodyPr wrap="square" lIns="0" tIns="0" rIns="0" bIns="0" rtlCol="0"/>
            <a:lstStyle/>
            <a:p>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sp>
        <p:nvSpPr>
          <p:cNvPr id="7" name="object 92">
            <a:extLst>
              <a:ext uri="{FF2B5EF4-FFF2-40B4-BE49-F238E27FC236}">
                <a16:creationId xmlns:a16="http://schemas.microsoft.com/office/drawing/2014/main" id="{6784A548-E449-554F-18D1-B087CD583597}"/>
              </a:ext>
            </a:extLst>
          </p:cNvPr>
          <p:cNvSpPr txBox="1"/>
          <p:nvPr/>
        </p:nvSpPr>
        <p:spPr>
          <a:xfrm>
            <a:off x="3749337" y="7041246"/>
            <a:ext cx="1490974" cy="155171"/>
          </a:xfrm>
          <a:prstGeom prst="rect">
            <a:avLst/>
          </a:prstGeom>
        </p:spPr>
        <p:txBody>
          <a:bodyPr vert="horz" wrap="square" lIns="0" tIns="16510" rIns="0" bIns="0" rtlCol="0">
            <a:spAutoFit/>
          </a:bodyPr>
          <a:lstStyle/>
          <a:p>
            <a:pPr marL="12700" algn="r">
              <a:lnSpc>
                <a:spcPct val="100000"/>
              </a:lnSpc>
              <a:spcBef>
                <a:spcPts val="130"/>
              </a:spcBef>
            </a:pP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SPAC</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 합병 포함</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grpSp>
        <p:nvGrpSpPr>
          <p:cNvPr id="25" name="그룹 24">
            <a:extLst>
              <a:ext uri="{FF2B5EF4-FFF2-40B4-BE49-F238E27FC236}">
                <a16:creationId xmlns:a16="http://schemas.microsoft.com/office/drawing/2014/main" id="{F4D0E280-870F-F7DC-1ADD-7592E5C0D4A2}"/>
              </a:ext>
            </a:extLst>
          </p:cNvPr>
          <p:cNvGrpSpPr/>
          <p:nvPr/>
        </p:nvGrpSpPr>
        <p:grpSpPr>
          <a:xfrm>
            <a:off x="2768383" y="4336881"/>
            <a:ext cx="2001088" cy="2015923"/>
            <a:chOff x="2433304" y="4458272"/>
            <a:chExt cx="1681098" cy="1589268"/>
          </a:xfrm>
        </p:grpSpPr>
        <p:sp>
          <p:nvSpPr>
            <p:cNvPr id="21" name="사각형: 둥근 모서리 20">
              <a:extLst>
                <a:ext uri="{FF2B5EF4-FFF2-40B4-BE49-F238E27FC236}">
                  <a16:creationId xmlns:a16="http://schemas.microsoft.com/office/drawing/2014/main" id="{938814A3-236C-ADE4-DF15-08CE03E4408A}"/>
                </a:ext>
              </a:extLst>
            </p:cNvPr>
            <p:cNvSpPr/>
            <p:nvPr/>
          </p:nvSpPr>
          <p:spPr>
            <a:xfrm>
              <a:off x="2433305" y="4458272"/>
              <a:ext cx="433618" cy="172777"/>
            </a:xfrm>
            <a:prstGeom prst="roundRect">
              <a:avLst>
                <a:gd name="adj" fmla="val 50000"/>
              </a:avLst>
            </a:prstGeom>
            <a:solidFill>
              <a:srgbClr val="6FB6F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latin typeface="KPMG Bold" panose="020B0803030202040204" pitchFamily="34" charset="0"/>
                </a:rPr>
                <a:t>8%</a:t>
              </a:r>
              <a:endParaRPr lang="ko-KR" altLang="en-US" sz="1400" dirty="0">
                <a:latin typeface="KPMG Bold" panose="020B0803030202040204" pitchFamily="34" charset="0"/>
              </a:endParaRPr>
            </a:p>
          </p:txBody>
        </p:sp>
        <p:sp>
          <p:nvSpPr>
            <p:cNvPr id="24" name="사각형: 둥근 모서리 23">
              <a:extLst>
                <a:ext uri="{FF2B5EF4-FFF2-40B4-BE49-F238E27FC236}">
                  <a16:creationId xmlns:a16="http://schemas.microsoft.com/office/drawing/2014/main" id="{C7E7FDD0-7ACA-AC11-DC14-0684637230AB}"/>
                </a:ext>
              </a:extLst>
            </p:cNvPr>
            <p:cNvSpPr/>
            <p:nvPr/>
          </p:nvSpPr>
          <p:spPr>
            <a:xfrm>
              <a:off x="3158645" y="5590814"/>
              <a:ext cx="449103" cy="161353"/>
            </a:xfrm>
            <a:prstGeom prst="roundRect">
              <a:avLst>
                <a:gd name="adj" fmla="val 50000"/>
              </a:avLst>
            </a:prstGeom>
            <a:solidFill>
              <a:srgbClr val="24388B"/>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latin typeface="KPMG Bold" panose="020B0803030202040204" pitchFamily="34" charset="0"/>
                </a:rPr>
                <a:t>69%</a:t>
              </a:r>
              <a:endParaRPr lang="ko-KR" altLang="en-US" sz="1400" dirty="0">
                <a:latin typeface="KPMG Bold" panose="020B0803030202040204" pitchFamily="34" charset="0"/>
              </a:endParaRPr>
            </a:p>
          </p:txBody>
        </p:sp>
        <p:sp>
          <p:nvSpPr>
            <p:cNvPr id="26" name="사각형: 둥근 모서리 25">
              <a:extLst>
                <a:ext uri="{FF2B5EF4-FFF2-40B4-BE49-F238E27FC236}">
                  <a16:creationId xmlns:a16="http://schemas.microsoft.com/office/drawing/2014/main" id="{C42A299A-4275-421F-7159-C50D4795159B}"/>
                </a:ext>
              </a:extLst>
            </p:cNvPr>
            <p:cNvSpPr/>
            <p:nvPr/>
          </p:nvSpPr>
          <p:spPr>
            <a:xfrm>
              <a:off x="3665299" y="5886187"/>
              <a:ext cx="449103" cy="161353"/>
            </a:xfrm>
            <a:prstGeom prst="roundRect">
              <a:avLst>
                <a:gd name="adj" fmla="val 50000"/>
              </a:avLst>
            </a:prstGeom>
            <a:solidFill>
              <a:srgbClr val="24388B"/>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latin typeface="KPMG Bold" panose="020B0803030202040204" pitchFamily="34" charset="0"/>
                </a:rPr>
                <a:t>92%</a:t>
              </a:r>
              <a:endParaRPr lang="ko-KR" altLang="en-US" sz="1400" dirty="0">
                <a:latin typeface="KPMG Bold" panose="020B0803030202040204" pitchFamily="34" charset="0"/>
              </a:endParaRPr>
            </a:p>
          </p:txBody>
        </p:sp>
        <p:sp>
          <p:nvSpPr>
            <p:cNvPr id="33" name="사각형: 둥근 모서리 32">
              <a:extLst>
                <a:ext uri="{FF2B5EF4-FFF2-40B4-BE49-F238E27FC236}">
                  <a16:creationId xmlns:a16="http://schemas.microsoft.com/office/drawing/2014/main" id="{2343BDF4-BBE6-10EA-9CB0-D211719542E3}"/>
                </a:ext>
              </a:extLst>
            </p:cNvPr>
            <p:cNvSpPr/>
            <p:nvPr/>
          </p:nvSpPr>
          <p:spPr>
            <a:xfrm>
              <a:off x="2433304" y="5048722"/>
              <a:ext cx="433618" cy="172777"/>
            </a:xfrm>
            <a:prstGeom prst="roundRect">
              <a:avLst>
                <a:gd name="adj" fmla="val 50000"/>
              </a:avLst>
            </a:prstGeom>
            <a:solidFill>
              <a:srgbClr val="6FB6F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latin typeface="KPMG Bold" panose="020B0803030202040204" pitchFamily="34" charset="0"/>
                </a:rPr>
                <a:t>31%</a:t>
              </a:r>
              <a:endParaRPr lang="ko-KR" altLang="en-US" sz="1400" dirty="0">
                <a:latin typeface="KPMG Bold" panose="020B0803030202040204" pitchFamily="34" charset="0"/>
              </a:endParaRPr>
            </a:p>
          </p:txBody>
        </p:sp>
      </p:grpSp>
      <p:grpSp>
        <p:nvGrpSpPr>
          <p:cNvPr id="34" name="그룹 33">
            <a:extLst>
              <a:ext uri="{FF2B5EF4-FFF2-40B4-BE49-F238E27FC236}">
                <a16:creationId xmlns:a16="http://schemas.microsoft.com/office/drawing/2014/main" id="{6E14C2E8-3BF6-1CB6-E057-2A960C351750}"/>
              </a:ext>
            </a:extLst>
          </p:cNvPr>
          <p:cNvGrpSpPr/>
          <p:nvPr/>
        </p:nvGrpSpPr>
        <p:grpSpPr>
          <a:xfrm>
            <a:off x="4040338" y="4619704"/>
            <a:ext cx="988859" cy="533672"/>
            <a:chOff x="3707434" y="4543493"/>
            <a:chExt cx="701301" cy="533672"/>
          </a:xfrm>
        </p:grpSpPr>
        <p:sp>
          <p:nvSpPr>
            <p:cNvPr id="35" name="사각형: 둥근 모서리 34">
              <a:extLst>
                <a:ext uri="{FF2B5EF4-FFF2-40B4-BE49-F238E27FC236}">
                  <a16:creationId xmlns:a16="http://schemas.microsoft.com/office/drawing/2014/main" id="{B958676A-D830-E313-FFDD-D62FD3B729BC}"/>
                </a:ext>
              </a:extLst>
            </p:cNvPr>
            <p:cNvSpPr/>
            <p:nvPr/>
          </p:nvSpPr>
          <p:spPr>
            <a:xfrm>
              <a:off x="3862645" y="4543493"/>
              <a:ext cx="539610" cy="172777"/>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r"/>
              <a:r>
                <a:rPr lang="ko-KR" altLang="en-US" sz="10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rPr>
                <a:t>거래 금액</a:t>
              </a:r>
              <a:r>
                <a:rPr lang="en-US" altLang="ko-KR" sz="10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rPr>
                <a:t> </a:t>
              </a:r>
              <a:endParaRPr lang="ko-KR" altLang="en-US" sz="10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endParaRPr>
            </a:p>
          </p:txBody>
        </p:sp>
        <p:sp>
          <p:nvSpPr>
            <p:cNvPr id="36" name="사각형: 둥근 모서리 35">
              <a:extLst>
                <a:ext uri="{FF2B5EF4-FFF2-40B4-BE49-F238E27FC236}">
                  <a16:creationId xmlns:a16="http://schemas.microsoft.com/office/drawing/2014/main" id="{AB35D68D-FFC4-A61F-95B5-4F84245455BD}"/>
                </a:ext>
              </a:extLst>
            </p:cNvPr>
            <p:cNvSpPr/>
            <p:nvPr/>
          </p:nvSpPr>
          <p:spPr>
            <a:xfrm>
              <a:off x="3869125" y="4904388"/>
              <a:ext cx="539610" cy="172777"/>
            </a:xfrm>
            <a:prstGeom prst="roundRect">
              <a:avLst>
                <a:gd name="adj" fmla="val 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r"/>
              <a:r>
                <a:rPr lang="ko-KR" altLang="en-US" sz="1000" b="1" spc="-20" dirty="0">
                  <a:gradFill>
                    <a:gsLst>
                      <a:gs pos="6000">
                        <a:schemeClr val="tx1">
                          <a:lumMod val="50000"/>
                          <a:lumOff val="50000"/>
                        </a:schemeClr>
                      </a:gs>
                      <a:gs pos="100000">
                        <a:schemeClr val="tx1">
                          <a:lumMod val="50000"/>
                          <a:lumOff val="50000"/>
                        </a:schemeClr>
                      </a:gs>
                    </a:gsLst>
                    <a:lin ang="0" scaled="1"/>
                  </a:gradFill>
                  <a:latin typeface="KoPub돋움체 Medium" panose="00000600000000000000" pitchFamily="2" charset="-127"/>
                  <a:ea typeface="KoPub돋움체 Medium" panose="00000600000000000000" pitchFamily="2" charset="-127"/>
                </a:rPr>
                <a:t>거래 건수</a:t>
              </a:r>
            </a:p>
          </p:txBody>
        </p:sp>
        <p:cxnSp>
          <p:nvCxnSpPr>
            <p:cNvPr id="37" name="직선 화살표 연결선 36">
              <a:extLst>
                <a:ext uri="{FF2B5EF4-FFF2-40B4-BE49-F238E27FC236}">
                  <a16:creationId xmlns:a16="http://schemas.microsoft.com/office/drawing/2014/main" id="{79A4D168-A88F-5981-A730-3D538BF484F5}"/>
                </a:ext>
              </a:extLst>
            </p:cNvPr>
            <p:cNvCxnSpPr>
              <a:cxnSpLocks/>
            </p:cNvCxnSpPr>
            <p:nvPr/>
          </p:nvCxnSpPr>
          <p:spPr>
            <a:xfrm>
              <a:off x="3707434" y="4708561"/>
              <a:ext cx="631857" cy="0"/>
            </a:xfrm>
            <a:prstGeom prst="straightConnector1">
              <a:avLst/>
            </a:prstGeom>
            <a:ln w="9525">
              <a:solidFill>
                <a:schemeClr val="bg1">
                  <a:lumMod val="6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5AB0C5DA-17F3-533D-843C-1F213EDAAF08}"/>
                </a:ext>
              </a:extLst>
            </p:cNvPr>
            <p:cNvCxnSpPr>
              <a:cxnSpLocks/>
            </p:cNvCxnSpPr>
            <p:nvPr/>
          </p:nvCxnSpPr>
          <p:spPr>
            <a:xfrm>
              <a:off x="3729947" y="5064005"/>
              <a:ext cx="615321" cy="0"/>
            </a:xfrm>
            <a:prstGeom prst="straightConnector1">
              <a:avLst/>
            </a:prstGeom>
            <a:ln w="9525">
              <a:solidFill>
                <a:schemeClr val="bg1">
                  <a:lumMod val="6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080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C5330B-0CAE-CFC3-1F25-43B9CFA6480B}"/>
              </a:ext>
            </a:extLst>
          </p:cNvPr>
          <p:cNvSpPr txBox="1"/>
          <p:nvPr/>
        </p:nvSpPr>
        <p:spPr>
          <a:xfrm>
            <a:off x="1255502" y="1002532"/>
            <a:ext cx="4371710"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미국 </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미디어 산업의 </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2</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분기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a:t>
            </a:r>
            <a:b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거래 금액은 전분기 대비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배 이상</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증가</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0" name="직사각형 9">
            <a:extLst>
              <a:ext uri="{FF2B5EF4-FFF2-40B4-BE49-F238E27FC236}">
                <a16:creationId xmlns:a16="http://schemas.microsoft.com/office/drawing/2014/main" id="{780E1637-C2EF-1860-CA28-F20243327C3E}"/>
              </a:ext>
            </a:extLst>
          </p:cNvPr>
          <p:cNvSpPr/>
          <p:nvPr/>
        </p:nvSpPr>
        <p:spPr>
          <a:xfrm>
            <a:off x="0" y="3012279"/>
            <a:ext cx="6858000" cy="8699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178366" y="3123347"/>
            <a:ext cx="3079561" cy="600164"/>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r>
              <a:rPr lang="en-US" altLang="ko-KR" dirty="0"/>
              <a:t>2023</a:t>
            </a:r>
            <a:r>
              <a:rPr lang="ko-KR" altLang="en-US" dirty="0"/>
              <a:t>년 </a:t>
            </a:r>
            <a:r>
              <a:rPr lang="en-US" altLang="ko-KR" dirty="0"/>
              <a:t>2</a:t>
            </a:r>
            <a:r>
              <a:rPr lang="ko-KR" altLang="en-US" dirty="0"/>
              <a:t>분기 거래 건수는 </a:t>
            </a:r>
            <a:r>
              <a:rPr lang="en-US" altLang="ko-KR" dirty="0"/>
              <a:t>354</a:t>
            </a:r>
            <a:r>
              <a:rPr lang="ko-KR" altLang="en-US" dirty="0"/>
              <a:t>건으로 전분기의 </a:t>
            </a:r>
            <a:r>
              <a:rPr lang="en-US" altLang="ko-KR" dirty="0"/>
              <a:t>382</a:t>
            </a:r>
            <a:r>
              <a:rPr lang="ko-KR" altLang="en-US" dirty="0"/>
              <a:t>건 대비 </a:t>
            </a:r>
            <a:r>
              <a:rPr lang="en-US" altLang="ko-KR" dirty="0"/>
              <a:t>7% </a:t>
            </a:r>
            <a:r>
              <a:rPr lang="ko-KR" altLang="en-US" dirty="0"/>
              <a:t>감소하였지만</a:t>
            </a:r>
            <a:r>
              <a:rPr lang="en-US" altLang="ko-KR" dirty="0"/>
              <a:t>, </a:t>
            </a:r>
            <a:r>
              <a:rPr lang="ko-KR" altLang="en-US" dirty="0"/>
              <a:t>거래 금액은 </a:t>
            </a:r>
            <a:r>
              <a:rPr lang="en-US" altLang="ko-KR" dirty="0"/>
              <a:t>26</a:t>
            </a:r>
            <a:r>
              <a:rPr lang="ko-KR" altLang="en-US" dirty="0"/>
              <a:t>억 달러에서 </a:t>
            </a:r>
            <a:r>
              <a:rPr lang="en-US" altLang="ko-KR" dirty="0"/>
              <a:t>84</a:t>
            </a:r>
            <a:r>
              <a:rPr lang="ko-KR" altLang="en-US" dirty="0"/>
              <a:t>억 달러로 전분기 대비 </a:t>
            </a:r>
            <a:r>
              <a:rPr lang="en-US" altLang="ko-KR" dirty="0"/>
              <a:t>224%</a:t>
            </a:r>
            <a:r>
              <a:rPr lang="ko-KR" altLang="en-US" dirty="0"/>
              <a:t> 증가</a:t>
            </a:r>
            <a:endParaRPr lang="en-US" altLang="ko-KR" dirty="0"/>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2087813"/>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dirty="0">
              <a:ln>
                <a:noFill/>
              </a:ln>
              <a:solidFill>
                <a:prstClr val="white"/>
              </a:solidFill>
              <a:effectLst/>
              <a:uLnTx/>
              <a:uFillTx/>
              <a:latin typeface="KoPub돋움체 Bold" panose="00000800000000000000" pitchFamily="2" charset="-127"/>
              <a:ea typeface="KoPub돋움체 Bold" panose="00000800000000000000" pitchFamily="2" charset="-127"/>
              <a:cs typeface="+mn-cs"/>
            </a:endParaRP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2095810"/>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2023</a:t>
            </a: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년 </a:t>
            </a:r>
            <a:r>
              <a:rPr kumimoji="0" lang="en-US" altLang="ko-KR"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분기 미디어 산업 내 </a:t>
            </a:r>
            <a:r>
              <a:rPr kumimoji="0" lang="en-US" altLang="ko-KR"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M&amp;A </a:t>
            </a: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거래 건수 및 금액</a:t>
            </a:r>
          </a:p>
        </p:txBody>
      </p:sp>
      <p:sp>
        <p:nvSpPr>
          <p:cNvPr id="73" name="TextBox 72">
            <a:extLst>
              <a:ext uri="{FF2B5EF4-FFF2-40B4-BE49-F238E27FC236}">
                <a16:creationId xmlns:a16="http://schemas.microsoft.com/office/drawing/2014/main" id="{2B508694-6CA5-1CE0-01A2-BC074CB5C831}"/>
              </a:ext>
            </a:extLst>
          </p:cNvPr>
          <p:cNvSpPr txBox="1"/>
          <p:nvPr/>
        </p:nvSpPr>
        <p:spPr>
          <a:xfrm>
            <a:off x="653216" y="10897603"/>
            <a:ext cx="5645506"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Capital IQ, Pitchbook, KPMG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Note 1)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자산 매입</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소규모 매입은 제외</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2) 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분기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4</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1</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~6</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30</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동안 미국에서 </a:t>
            </a:r>
            <a:r>
              <a:rPr lang="ko-KR" altLang="en-US" sz="900" dirty="0"/>
              <a:t>이뤄진</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M&amp;A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거래를 포함</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3)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 금액은 공개된 자료를 기반으로 작성하였으며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변동 가능성 존재</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4)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기존 공표된 통계 수치는 새로운 데이터 또는 변경 사항으로 재조정될 수 있음</a:t>
            </a:r>
          </a:p>
        </p:txBody>
      </p:sp>
      <p:grpSp>
        <p:nvGrpSpPr>
          <p:cNvPr id="53" name="그룹 52">
            <a:extLst>
              <a:ext uri="{FF2B5EF4-FFF2-40B4-BE49-F238E27FC236}">
                <a16:creationId xmlns:a16="http://schemas.microsoft.com/office/drawing/2014/main" id="{9EB6A7E0-176C-AAEA-F1B7-B2E3F1E63405}"/>
              </a:ext>
            </a:extLst>
          </p:cNvPr>
          <p:cNvGrpSpPr/>
          <p:nvPr/>
        </p:nvGrpSpPr>
        <p:grpSpPr>
          <a:xfrm>
            <a:off x="1208977" y="6726802"/>
            <a:ext cx="4462871" cy="2236007"/>
            <a:chOff x="1208977" y="6556830"/>
            <a:chExt cx="4462871" cy="2405980"/>
          </a:xfrm>
        </p:grpSpPr>
        <p:sp>
          <p:nvSpPr>
            <p:cNvPr id="218" name="object 13">
              <a:extLst>
                <a:ext uri="{FF2B5EF4-FFF2-40B4-BE49-F238E27FC236}">
                  <a16:creationId xmlns:a16="http://schemas.microsoft.com/office/drawing/2014/main" id="{46C00F80-8C98-EB78-30D3-63A9AA234127}"/>
                </a:ext>
              </a:extLst>
            </p:cNvPr>
            <p:cNvSpPr/>
            <p:nvPr/>
          </p:nvSpPr>
          <p:spPr>
            <a:xfrm>
              <a:off x="1208977" y="6690266"/>
              <a:ext cx="333817" cy="267647"/>
            </a:xfrm>
            <a:custGeom>
              <a:avLst/>
              <a:gdLst/>
              <a:ahLst/>
              <a:cxnLst/>
              <a:rect l="l" t="t" r="r" b="b"/>
              <a:pathLst>
                <a:path w="198119" h="131445">
                  <a:moveTo>
                    <a:pt x="0" y="131064"/>
                  </a:moveTo>
                  <a:lnTo>
                    <a:pt x="198119" y="131064"/>
                  </a:lnTo>
                  <a:lnTo>
                    <a:pt x="198119" y="0"/>
                  </a:lnTo>
                  <a:lnTo>
                    <a:pt x="0" y="0"/>
                  </a:lnTo>
                  <a:lnTo>
                    <a:pt x="0" y="131064"/>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19" name="object 14">
              <a:extLst>
                <a:ext uri="{FF2B5EF4-FFF2-40B4-BE49-F238E27FC236}">
                  <a16:creationId xmlns:a16="http://schemas.microsoft.com/office/drawing/2014/main" id="{86FBFD2C-2377-245C-0065-F53235BF2CCA}"/>
                </a:ext>
              </a:extLst>
            </p:cNvPr>
            <p:cNvSpPr/>
            <p:nvPr/>
          </p:nvSpPr>
          <p:spPr>
            <a:xfrm>
              <a:off x="1668616" y="6743017"/>
              <a:ext cx="331677" cy="292214"/>
            </a:xfrm>
            <a:custGeom>
              <a:avLst/>
              <a:gdLst/>
              <a:ahLst/>
              <a:cxnLst/>
              <a:rect l="l" t="t" r="r" b="b"/>
              <a:pathLst>
                <a:path w="196850" h="143510">
                  <a:moveTo>
                    <a:pt x="0" y="143256"/>
                  </a:moveTo>
                  <a:lnTo>
                    <a:pt x="196595" y="143256"/>
                  </a:lnTo>
                  <a:lnTo>
                    <a:pt x="196595" y="0"/>
                  </a:lnTo>
                  <a:lnTo>
                    <a:pt x="0" y="0"/>
                  </a:lnTo>
                  <a:lnTo>
                    <a:pt x="0" y="143256"/>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0" name="object 15">
              <a:extLst>
                <a:ext uri="{FF2B5EF4-FFF2-40B4-BE49-F238E27FC236}">
                  <a16:creationId xmlns:a16="http://schemas.microsoft.com/office/drawing/2014/main" id="{38F62A68-D58A-6BC7-4C6B-735690B933AC}"/>
                </a:ext>
              </a:extLst>
            </p:cNvPr>
            <p:cNvSpPr/>
            <p:nvPr/>
          </p:nvSpPr>
          <p:spPr>
            <a:xfrm>
              <a:off x="2128254" y="6705781"/>
              <a:ext cx="331677" cy="230151"/>
            </a:xfrm>
            <a:custGeom>
              <a:avLst/>
              <a:gdLst/>
              <a:ahLst/>
              <a:cxnLst/>
              <a:rect l="l" t="t" r="r" b="b"/>
              <a:pathLst>
                <a:path w="196850" h="113029">
                  <a:moveTo>
                    <a:pt x="0" y="112776"/>
                  </a:moveTo>
                  <a:lnTo>
                    <a:pt x="196595" y="112776"/>
                  </a:lnTo>
                  <a:lnTo>
                    <a:pt x="196595" y="0"/>
                  </a:lnTo>
                  <a:lnTo>
                    <a:pt x="0" y="0"/>
                  </a:lnTo>
                  <a:lnTo>
                    <a:pt x="0" y="112776"/>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1" name="object 16">
              <a:extLst>
                <a:ext uri="{FF2B5EF4-FFF2-40B4-BE49-F238E27FC236}">
                  <a16:creationId xmlns:a16="http://schemas.microsoft.com/office/drawing/2014/main" id="{9EA620A7-02A0-47AB-762A-47134073AB84}"/>
                </a:ext>
              </a:extLst>
            </p:cNvPr>
            <p:cNvSpPr/>
            <p:nvPr/>
          </p:nvSpPr>
          <p:spPr>
            <a:xfrm>
              <a:off x="2585328" y="6559931"/>
              <a:ext cx="333817" cy="214635"/>
            </a:xfrm>
            <a:custGeom>
              <a:avLst/>
              <a:gdLst/>
              <a:ahLst/>
              <a:cxnLst/>
              <a:rect l="l" t="t" r="r" b="b"/>
              <a:pathLst>
                <a:path w="198119" h="105410">
                  <a:moveTo>
                    <a:pt x="0" y="105156"/>
                  </a:moveTo>
                  <a:lnTo>
                    <a:pt x="198119" y="105156"/>
                  </a:lnTo>
                  <a:lnTo>
                    <a:pt x="198119" y="0"/>
                  </a:lnTo>
                  <a:lnTo>
                    <a:pt x="0" y="0"/>
                  </a:lnTo>
                  <a:lnTo>
                    <a:pt x="0" y="105156"/>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2" name="object 17">
              <a:extLst>
                <a:ext uri="{FF2B5EF4-FFF2-40B4-BE49-F238E27FC236}">
                  <a16:creationId xmlns:a16="http://schemas.microsoft.com/office/drawing/2014/main" id="{76E4A2F0-5D8D-E439-D9B8-F8AAF52478AB}"/>
                </a:ext>
              </a:extLst>
            </p:cNvPr>
            <p:cNvSpPr/>
            <p:nvPr/>
          </p:nvSpPr>
          <p:spPr>
            <a:xfrm>
              <a:off x="3044968" y="6646822"/>
              <a:ext cx="333817" cy="252131"/>
            </a:xfrm>
            <a:custGeom>
              <a:avLst/>
              <a:gdLst/>
              <a:ahLst/>
              <a:cxnLst/>
              <a:rect l="l" t="t" r="r" b="b"/>
              <a:pathLst>
                <a:path w="198119" h="123825">
                  <a:moveTo>
                    <a:pt x="0" y="123443"/>
                  </a:moveTo>
                  <a:lnTo>
                    <a:pt x="198119" y="123443"/>
                  </a:lnTo>
                  <a:lnTo>
                    <a:pt x="198119" y="0"/>
                  </a:lnTo>
                  <a:lnTo>
                    <a:pt x="0" y="0"/>
                  </a:lnTo>
                  <a:lnTo>
                    <a:pt x="0" y="123443"/>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3" name="object 18">
              <a:extLst>
                <a:ext uri="{FF2B5EF4-FFF2-40B4-BE49-F238E27FC236}">
                  <a16:creationId xmlns:a16="http://schemas.microsoft.com/office/drawing/2014/main" id="{40BC3B98-2046-323D-D0D6-62ADBB3AA8A6}"/>
                </a:ext>
              </a:extLst>
            </p:cNvPr>
            <p:cNvSpPr/>
            <p:nvPr/>
          </p:nvSpPr>
          <p:spPr>
            <a:xfrm>
              <a:off x="3504607" y="6857836"/>
              <a:ext cx="331677" cy="208170"/>
            </a:xfrm>
            <a:custGeom>
              <a:avLst/>
              <a:gdLst/>
              <a:ahLst/>
              <a:cxnLst/>
              <a:rect l="l" t="t" r="r" b="b"/>
              <a:pathLst>
                <a:path w="196850" h="102235">
                  <a:moveTo>
                    <a:pt x="0" y="102107"/>
                  </a:moveTo>
                  <a:lnTo>
                    <a:pt x="196596" y="102107"/>
                  </a:lnTo>
                  <a:lnTo>
                    <a:pt x="196596" y="0"/>
                  </a:lnTo>
                  <a:lnTo>
                    <a:pt x="0" y="0"/>
                  </a:lnTo>
                  <a:lnTo>
                    <a:pt x="0" y="102107"/>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4" name="object 19">
              <a:extLst>
                <a:ext uri="{FF2B5EF4-FFF2-40B4-BE49-F238E27FC236}">
                  <a16:creationId xmlns:a16="http://schemas.microsoft.com/office/drawing/2014/main" id="{EDFA2113-24A4-A823-B653-D8838A962562}"/>
                </a:ext>
              </a:extLst>
            </p:cNvPr>
            <p:cNvSpPr/>
            <p:nvPr/>
          </p:nvSpPr>
          <p:spPr>
            <a:xfrm>
              <a:off x="3961679" y="7137120"/>
              <a:ext cx="333817" cy="186189"/>
            </a:xfrm>
            <a:custGeom>
              <a:avLst/>
              <a:gdLst/>
              <a:ahLst/>
              <a:cxnLst/>
              <a:rect l="l" t="t" r="r" b="b"/>
              <a:pathLst>
                <a:path w="198119" h="91439">
                  <a:moveTo>
                    <a:pt x="0" y="91440"/>
                  </a:moveTo>
                  <a:lnTo>
                    <a:pt x="198119" y="91440"/>
                  </a:lnTo>
                  <a:lnTo>
                    <a:pt x="198119" y="0"/>
                  </a:lnTo>
                  <a:lnTo>
                    <a:pt x="0" y="0"/>
                  </a:lnTo>
                  <a:lnTo>
                    <a:pt x="0" y="91440"/>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5" name="object 20">
              <a:extLst>
                <a:ext uri="{FF2B5EF4-FFF2-40B4-BE49-F238E27FC236}">
                  <a16:creationId xmlns:a16="http://schemas.microsoft.com/office/drawing/2014/main" id="{76380C7A-691A-3B73-9407-6B09D2CC4EBB}"/>
                </a:ext>
              </a:extLst>
            </p:cNvPr>
            <p:cNvSpPr/>
            <p:nvPr/>
          </p:nvSpPr>
          <p:spPr>
            <a:xfrm>
              <a:off x="4421319" y="7450539"/>
              <a:ext cx="333817" cy="159037"/>
            </a:xfrm>
            <a:custGeom>
              <a:avLst/>
              <a:gdLst/>
              <a:ahLst/>
              <a:cxnLst/>
              <a:rect l="l" t="t" r="r" b="b"/>
              <a:pathLst>
                <a:path w="198119" h="78104">
                  <a:moveTo>
                    <a:pt x="0" y="77723"/>
                  </a:moveTo>
                  <a:lnTo>
                    <a:pt x="198119" y="77723"/>
                  </a:lnTo>
                  <a:lnTo>
                    <a:pt x="198119" y="0"/>
                  </a:lnTo>
                  <a:lnTo>
                    <a:pt x="0" y="0"/>
                  </a:lnTo>
                  <a:lnTo>
                    <a:pt x="0" y="77723"/>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6" name="object 21">
              <a:extLst>
                <a:ext uri="{FF2B5EF4-FFF2-40B4-BE49-F238E27FC236}">
                  <a16:creationId xmlns:a16="http://schemas.microsoft.com/office/drawing/2014/main" id="{F15A251B-B181-3CB2-3E83-B4A24C27AFEC}"/>
                </a:ext>
              </a:extLst>
            </p:cNvPr>
            <p:cNvSpPr/>
            <p:nvPr/>
          </p:nvSpPr>
          <p:spPr>
            <a:xfrm>
              <a:off x="4880959" y="7270556"/>
              <a:ext cx="331677" cy="155158"/>
            </a:xfrm>
            <a:custGeom>
              <a:avLst/>
              <a:gdLst/>
              <a:ahLst/>
              <a:cxnLst/>
              <a:rect l="l" t="t" r="r" b="b"/>
              <a:pathLst>
                <a:path w="196850" h="76200">
                  <a:moveTo>
                    <a:pt x="0" y="76200"/>
                  </a:moveTo>
                  <a:lnTo>
                    <a:pt x="196596" y="76200"/>
                  </a:lnTo>
                  <a:lnTo>
                    <a:pt x="196596" y="0"/>
                  </a:lnTo>
                  <a:lnTo>
                    <a:pt x="0" y="0"/>
                  </a:lnTo>
                  <a:lnTo>
                    <a:pt x="0" y="76200"/>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7" name="object 22">
              <a:extLst>
                <a:ext uri="{FF2B5EF4-FFF2-40B4-BE49-F238E27FC236}">
                  <a16:creationId xmlns:a16="http://schemas.microsoft.com/office/drawing/2014/main" id="{26C94AC1-2CF9-44E1-B8BB-1B183E6D307A}"/>
                </a:ext>
              </a:extLst>
            </p:cNvPr>
            <p:cNvSpPr/>
            <p:nvPr/>
          </p:nvSpPr>
          <p:spPr>
            <a:xfrm>
              <a:off x="5338031" y="7397783"/>
              <a:ext cx="333817" cy="103439"/>
            </a:xfrm>
            <a:custGeom>
              <a:avLst/>
              <a:gdLst/>
              <a:ahLst/>
              <a:cxnLst/>
              <a:rect l="l" t="t" r="r" b="b"/>
              <a:pathLst>
                <a:path w="198120" h="50800">
                  <a:moveTo>
                    <a:pt x="0" y="50292"/>
                  </a:moveTo>
                  <a:lnTo>
                    <a:pt x="198119" y="50292"/>
                  </a:lnTo>
                  <a:lnTo>
                    <a:pt x="198119" y="0"/>
                  </a:lnTo>
                  <a:lnTo>
                    <a:pt x="0" y="0"/>
                  </a:lnTo>
                  <a:lnTo>
                    <a:pt x="0" y="50292"/>
                  </a:lnTo>
                  <a:close/>
                </a:path>
              </a:pathLst>
            </a:custGeom>
            <a:solidFill>
              <a:srgbClr val="622DE6"/>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8" name="object 23">
              <a:extLst>
                <a:ext uri="{FF2B5EF4-FFF2-40B4-BE49-F238E27FC236}">
                  <a16:creationId xmlns:a16="http://schemas.microsoft.com/office/drawing/2014/main" id="{131F8262-055D-57D3-0E73-A7F5ED9167EE}"/>
                </a:ext>
              </a:extLst>
            </p:cNvPr>
            <p:cNvSpPr/>
            <p:nvPr/>
          </p:nvSpPr>
          <p:spPr>
            <a:xfrm>
              <a:off x="1208977" y="6957137"/>
              <a:ext cx="333817" cy="217221"/>
            </a:xfrm>
            <a:custGeom>
              <a:avLst/>
              <a:gdLst/>
              <a:ahLst/>
              <a:cxnLst/>
              <a:rect l="l" t="t" r="r" b="b"/>
              <a:pathLst>
                <a:path w="198119" h="106679">
                  <a:moveTo>
                    <a:pt x="0" y="106679"/>
                  </a:moveTo>
                  <a:lnTo>
                    <a:pt x="198119" y="106679"/>
                  </a:lnTo>
                  <a:lnTo>
                    <a:pt x="198119" y="0"/>
                  </a:lnTo>
                  <a:lnTo>
                    <a:pt x="0" y="0"/>
                  </a:lnTo>
                  <a:lnTo>
                    <a:pt x="0" y="106679"/>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29" name="object 24">
              <a:extLst>
                <a:ext uri="{FF2B5EF4-FFF2-40B4-BE49-F238E27FC236}">
                  <a16:creationId xmlns:a16="http://schemas.microsoft.com/office/drawing/2014/main" id="{531EDB99-90AD-08D4-2163-C7B328BE2308}"/>
                </a:ext>
              </a:extLst>
            </p:cNvPr>
            <p:cNvSpPr/>
            <p:nvPr/>
          </p:nvSpPr>
          <p:spPr>
            <a:xfrm>
              <a:off x="1668616" y="7034716"/>
              <a:ext cx="331677" cy="214635"/>
            </a:xfrm>
            <a:custGeom>
              <a:avLst/>
              <a:gdLst/>
              <a:ahLst/>
              <a:cxnLst/>
              <a:rect l="l" t="t" r="r" b="b"/>
              <a:pathLst>
                <a:path w="196850" h="105410">
                  <a:moveTo>
                    <a:pt x="0" y="105155"/>
                  </a:moveTo>
                  <a:lnTo>
                    <a:pt x="196595" y="105155"/>
                  </a:lnTo>
                  <a:lnTo>
                    <a:pt x="196595" y="0"/>
                  </a:lnTo>
                  <a:lnTo>
                    <a:pt x="0" y="0"/>
                  </a:lnTo>
                  <a:lnTo>
                    <a:pt x="0" y="105155"/>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0" name="object 25">
              <a:extLst>
                <a:ext uri="{FF2B5EF4-FFF2-40B4-BE49-F238E27FC236}">
                  <a16:creationId xmlns:a16="http://schemas.microsoft.com/office/drawing/2014/main" id="{D2B0BB67-998B-40C8-F0A1-42AC5FEF45DA}"/>
                </a:ext>
              </a:extLst>
            </p:cNvPr>
            <p:cNvSpPr/>
            <p:nvPr/>
          </p:nvSpPr>
          <p:spPr>
            <a:xfrm>
              <a:off x="2128254" y="6935415"/>
              <a:ext cx="331677" cy="261182"/>
            </a:xfrm>
            <a:custGeom>
              <a:avLst/>
              <a:gdLst/>
              <a:ahLst/>
              <a:cxnLst/>
              <a:rect l="l" t="t" r="r" b="b"/>
              <a:pathLst>
                <a:path w="196850" h="128270">
                  <a:moveTo>
                    <a:pt x="0" y="128016"/>
                  </a:moveTo>
                  <a:lnTo>
                    <a:pt x="196595" y="128016"/>
                  </a:lnTo>
                  <a:lnTo>
                    <a:pt x="196595" y="0"/>
                  </a:lnTo>
                  <a:lnTo>
                    <a:pt x="0" y="0"/>
                  </a:lnTo>
                  <a:lnTo>
                    <a:pt x="0" y="128016"/>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1" name="object 26">
              <a:extLst>
                <a:ext uri="{FF2B5EF4-FFF2-40B4-BE49-F238E27FC236}">
                  <a16:creationId xmlns:a16="http://schemas.microsoft.com/office/drawing/2014/main" id="{AAD29FF4-734B-506E-E4F6-D4E97A7D6788}"/>
                </a:ext>
              </a:extLst>
            </p:cNvPr>
            <p:cNvSpPr/>
            <p:nvPr/>
          </p:nvSpPr>
          <p:spPr>
            <a:xfrm>
              <a:off x="2585328" y="6774051"/>
              <a:ext cx="333817" cy="254717"/>
            </a:xfrm>
            <a:custGeom>
              <a:avLst/>
              <a:gdLst/>
              <a:ahLst/>
              <a:cxnLst/>
              <a:rect l="l" t="t" r="r" b="b"/>
              <a:pathLst>
                <a:path w="198119" h="125095">
                  <a:moveTo>
                    <a:pt x="0" y="124967"/>
                  </a:moveTo>
                  <a:lnTo>
                    <a:pt x="198119" y="124967"/>
                  </a:lnTo>
                  <a:lnTo>
                    <a:pt x="198119" y="0"/>
                  </a:lnTo>
                  <a:lnTo>
                    <a:pt x="0" y="0"/>
                  </a:lnTo>
                  <a:lnTo>
                    <a:pt x="0" y="124967"/>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2" name="object 27">
              <a:extLst>
                <a:ext uri="{FF2B5EF4-FFF2-40B4-BE49-F238E27FC236}">
                  <a16:creationId xmlns:a16="http://schemas.microsoft.com/office/drawing/2014/main" id="{64B04AD9-5754-6ED7-FE1D-6B2EB5C49B53}"/>
                </a:ext>
              </a:extLst>
            </p:cNvPr>
            <p:cNvSpPr/>
            <p:nvPr/>
          </p:nvSpPr>
          <p:spPr>
            <a:xfrm>
              <a:off x="3044968" y="6898175"/>
              <a:ext cx="333817" cy="217221"/>
            </a:xfrm>
            <a:custGeom>
              <a:avLst/>
              <a:gdLst/>
              <a:ahLst/>
              <a:cxnLst/>
              <a:rect l="l" t="t" r="r" b="b"/>
              <a:pathLst>
                <a:path w="198119" h="106679">
                  <a:moveTo>
                    <a:pt x="0" y="106680"/>
                  </a:moveTo>
                  <a:lnTo>
                    <a:pt x="198119" y="106680"/>
                  </a:lnTo>
                  <a:lnTo>
                    <a:pt x="198119" y="0"/>
                  </a:lnTo>
                  <a:lnTo>
                    <a:pt x="0" y="0"/>
                  </a:lnTo>
                  <a:lnTo>
                    <a:pt x="0" y="106680"/>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3" name="object 28">
              <a:extLst>
                <a:ext uri="{FF2B5EF4-FFF2-40B4-BE49-F238E27FC236}">
                  <a16:creationId xmlns:a16="http://schemas.microsoft.com/office/drawing/2014/main" id="{6BAFB381-53E5-AE9D-51E2-250052692278}"/>
                </a:ext>
              </a:extLst>
            </p:cNvPr>
            <p:cNvSpPr/>
            <p:nvPr/>
          </p:nvSpPr>
          <p:spPr>
            <a:xfrm>
              <a:off x="3504607" y="7065745"/>
              <a:ext cx="331677" cy="267647"/>
            </a:xfrm>
            <a:custGeom>
              <a:avLst/>
              <a:gdLst/>
              <a:ahLst/>
              <a:cxnLst/>
              <a:rect l="l" t="t" r="r" b="b"/>
              <a:pathLst>
                <a:path w="196850" h="131445">
                  <a:moveTo>
                    <a:pt x="0" y="131064"/>
                  </a:moveTo>
                  <a:lnTo>
                    <a:pt x="196596" y="131064"/>
                  </a:lnTo>
                  <a:lnTo>
                    <a:pt x="196596" y="0"/>
                  </a:lnTo>
                  <a:lnTo>
                    <a:pt x="0" y="0"/>
                  </a:lnTo>
                  <a:lnTo>
                    <a:pt x="0" y="131064"/>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4" name="object 29">
              <a:extLst>
                <a:ext uri="{FF2B5EF4-FFF2-40B4-BE49-F238E27FC236}">
                  <a16:creationId xmlns:a16="http://schemas.microsoft.com/office/drawing/2014/main" id="{A68B9117-C33A-2241-A598-90918DFD9003}"/>
                </a:ext>
              </a:extLst>
            </p:cNvPr>
            <p:cNvSpPr/>
            <p:nvPr/>
          </p:nvSpPr>
          <p:spPr>
            <a:xfrm>
              <a:off x="3961679" y="7323309"/>
              <a:ext cx="333817" cy="199119"/>
            </a:xfrm>
            <a:custGeom>
              <a:avLst/>
              <a:gdLst/>
              <a:ahLst/>
              <a:cxnLst/>
              <a:rect l="l" t="t" r="r" b="b"/>
              <a:pathLst>
                <a:path w="198119" h="97789">
                  <a:moveTo>
                    <a:pt x="0" y="97535"/>
                  </a:moveTo>
                  <a:lnTo>
                    <a:pt x="198119" y="97535"/>
                  </a:lnTo>
                  <a:lnTo>
                    <a:pt x="198119" y="0"/>
                  </a:lnTo>
                  <a:lnTo>
                    <a:pt x="0" y="0"/>
                  </a:lnTo>
                  <a:lnTo>
                    <a:pt x="0" y="97535"/>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5" name="object 30">
              <a:extLst>
                <a:ext uri="{FF2B5EF4-FFF2-40B4-BE49-F238E27FC236}">
                  <a16:creationId xmlns:a16="http://schemas.microsoft.com/office/drawing/2014/main" id="{3A70DBA3-0262-6930-1923-845D15323FF0}"/>
                </a:ext>
              </a:extLst>
            </p:cNvPr>
            <p:cNvSpPr/>
            <p:nvPr/>
          </p:nvSpPr>
          <p:spPr>
            <a:xfrm>
              <a:off x="4421319" y="7608798"/>
              <a:ext cx="333817" cy="177138"/>
            </a:xfrm>
            <a:custGeom>
              <a:avLst/>
              <a:gdLst/>
              <a:ahLst/>
              <a:cxnLst/>
              <a:rect l="l" t="t" r="r" b="b"/>
              <a:pathLst>
                <a:path w="198119" h="86995">
                  <a:moveTo>
                    <a:pt x="0" y="86867"/>
                  </a:moveTo>
                  <a:lnTo>
                    <a:pt x="198119" y="86867"/>
                  </a:lnTo>
                  <a:lnTo>
                    <a:pt x="198119" y="0"/>
                  </a:lnTo>
                  <a:lnTo>
                    <a:pt x="0" y="0"/>
                  </a:lnTo>
                  <a:lnTo>
                    <a:pt x="0" y="86867"/>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6" name="object 31">
              <a:extLst>
                <a:ext uri="{FF2B5EF4-FFF2-40B4-BE49-F238E27FC236}">
                  <a16:creationId xmlns:a16="http://schemas.microsoft.com/office/drawing/2014/main" id="{BE942098-26CD-399C-C112-4AACD5EDDAA4}"/>
                </a:ext>
              </a:extLst>
            </p:cNvPr>
            <p:cNvSpPr/>
            <p:nvPr/>
          </p:nvSpPr>
          <p:spPr>
            <a:xfrm>
              <a:off x="4880959" y="7425713"/>
              <a:ext cx="331677" cy="181017"/>
            </a:xfrm>
            <a:custGeom>
              <a:avLst/>
              <a:gdLst/>
              <a:ahLst/>
              <a:cxnLst/>
              <a:rect l="l" t="t" r="r" b="b"/>
              <a:pathLst>
                <a:path w="196850" h="88900">
                  <a:moveTo>
                    <a:pt x="0" y="88392"/>
                  </a:moveTo>
                  <a:lnTo>
                    <a:pt x="196596" y="88392"/>
                  </a:lnTo>
                  <a:lnTo>
                    <a:pt x="196596" y="0"/>
                  </a:lnTo>
                  <a:lnTo>
                    <a:pt x="0" y="0"/>
                  </a:lnTo>
                  <a:lnTo>
                    <a:pt x="0" y="88392"/>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7" name="object 32">
              <a:extLst>
                <a:ext uri="{FF2B5EF4-FFF2-40B4-BE49-F238E27FC236}">
                  <a16:creationId xmlns:a16="http://schemas.microsoft.com/office/drawing/2014/main" id="{C1BE87FE-F55C-F397-7CF9-F2894FF46AC9}"/>
                </a:ext>
              </a:extLst>
            </p:cNvPr>
            <p:cNvSpPr/>
            <p:nvPr/>
          </p:nvSpPr>
          <p:spPr>
            <a:xfrm>
              <a:off x="5338031" y="7500189"/>
              <a:ext cx="333817" cy="170674"/>
            </a:xfrm>
            <a:custGeom>
              <a:avLst/>
              <a:gdLst/>
              <a:ahLst/>
              <a:cxnLst/>
              <a:rect l="l" t="t" r="r" b="b"/>
              <a:pathLst>
                <a:path w="198120" h="83820">
                  <a:moveTo>
                    <a:pt x="0" y="83819"/>
                  </a:moveTo>
                  <a:lnTo>
                    <a:pt x="198119" y="83819"/>
                  </a:lnTo>
                  <a:lnTo>
                    <a:pt x="198119" y="0"/>
                  </a:lnTo>
                  <a:lnTo>
                    <a:pt x="0" y="0"/>
                  </a:lnTo>
                  <a:lnTo>
                    <a:pt x="0" y="83819"/>
                  </a:lnTo>
                  <a:close/>
                </a:path>
              </a:pathLst>
            </a:custGeom>
            <a:solidFill>
              <a:srgbClr val="AA99FD"/>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8" name="object 33">
              <a:extLst>
                <a:ext uri="{FF2B5EF4-FFF2-40B4-BE49-F238E27FC236}">
                  <a16:creationId xmlns:a16="http://schemas.microsoft.com/office/drawing/2014/main" id="{25FE32A8-2AB5-4F69-1108-22687152202A}"/>
                </a:ext>
              </a:extLst>
            </p:cNvPr>
            <p:cNvSpPr/>
            <p:nvPr/>
          </p:nvSpPr>
          <p:spPr>
            <a:xfrm>
              <a:off x="1208977" y="7174356"/>
              <a:ext cx="333817" cy="347812"/>
            </a:xfrm>
            <a:custGeom>
              <a:avLst/>
              <a:gdLst/>
              <a:ahLst/>
              <a:cxnLst/>
              <a:rect l="l" t="t" r="r" b="b"/>
              <a:pathLst>
                <a:path w="198119" h="170814">
                  <a:moveTo>
                    <a:pt x="198119" y="170688"/>
                  </a:moveTo>
                  <a:lnTo>
                    <a:pt x="0" y="170688"/>
                  </a:lnTo>
                  <a:lnTo>
                    <a:pt x="0" y="0"/>
                  </a:lnTo>
                  <a:lnTo>
                    <a:pt x="198119" y="0"/>
                  </a:lnTo>
                  <a:lnTo>
                    <a:pt x="198119" y="170688"/>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39" name="object 34">
              <a:extLst>
                <a:ext uri="{FF2B5EF4-FFF2-40B4-BE49-F238E27FC236}">
                  <a16:creationId xmlns:a16="http://schemas.microsoft.com/office/drawing/2014/main" id="{1DD740A7-90BE-BAB6-9E5F-11691F23DBC6}"/>
                </a:ext>
              </a:extLst>
            </p:cNvPr>
            <p:cNvSpPr/>
            <p:nvPr/>
          </p:nvSpPr>
          <p:spPr>
            <a:xfrm>
              <a:off x="1668616" y="7248834"/>
              <a:ext cx="331677" cy="363328"/>
            </a:xfrm>
            <a:custGeom>
              <a:avLst/>
              <a:gdLst/>
              <a:ahLst/>
              <a:cxnLst/>
              <a:rect l="l" t="t" r="r" b="b"/>
              <a:pathLst>
                <a:path w="196850" h="178435">
                  <a:moveTo>
                    <a:pt x="196595" y="178308"/>
                  </a:moveTo>
                  <a:lnTo>
                    <a:pt x="0" y="178308"/>
                  </a:lnTo>
                  <a:lnTo>
                    <a:pt x="0" y="0"/>
                  </a:lnTo>
                  <a:lnTo>
                    <a:pt x="196595" y="0"/>
                  </a:lnTo>
                  <a:lnTo>
                    <a:pt x="196595" y="178308"/>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0" name="object 35">
              <a:extLst>
                <a:ext uri="{FF2B5EF4-FFF2-40B4-BE49-F238E27FC236}">
                  <a16:creationId xmlns:a16="http://schemas.microsoft.com/office/drawing/2014/main" id="{A4446F74-5AC2-D1D9-3BBC-34657FE21BAE}"/>
                </a:ext>
              </a:extLst>
            </p:cNvPr>
            <p:cNvSpPr/>
            <p:nvPr/>
          </p:nvSpPr>
          <p:spPr>
            <a:xfrm>
              <a:off x="2128254" y="7196080"/>
              <a:ext cx="331677" cy="305144"/>
            </a:xfrm>
            <a:custGeom>
              <a:avLst/>
              <a:gdLst/>
              <a:ahLst/>
              <a:cxnLst/>
              <a:rect l="l" t="t" r="r" b="b"/>
              <a:pathLst>
                <a:path w="196850" h="149860">
                  <a:moveTo>
                    <a:pt x="0" y="149351"/>
                  </a:moveTo>
                  <a:lnTo>
                    <a:pt x="196595" y="149351"/>
                  </a:lnTo>
                  <a:lnTo>
                    <a:pt x="196595" y="0"/>
                  </a:lnTo>
                  <a:lnTo>
                    <a:pt x="0" y="0"/>
                  </a:lnTo>
                  <a:lnTo>
                    <a:pt x="0" y="149351"/>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1" name="object 36">
              <a:extLst>
                <a:ext uri="{FF2B5EF4-FFF2-40B4-BE49-F238E27FC236}">
                  <a16:creationId xmlns:a16="http://schemas.microsoft.com/office/drawing/2014/main" id="{77A15C46-4AFF-42A9-3C0E-6A1276F139E0}"/>
                </a:ext>
              </a:extLst>
            </p:cNvPr>
            <p:cNvSpPr/>
            <p:nvPr/>
          </p:nvSpPr>
          <p:spPr>
            <a:xfrm>
              <a:off x="2585328" y="7028510"/>
              <a:ext cx="333817" cy="425391"/>
            </a:xfrm>
            <a:custGeom>
              <a:avLst/>
              <a:gdLst/>
              <a:ahLst/>
              <a:cxnLst/>
              <a:rect l="l" t="t" r="r" b="b"/>
              <a:pathLst>
                <a:path w="198119" h="208914">
                  <a:moveTo>
                    <a:pt x="198119" y="208787"/>
                  </a:moveTo>
                  <a:lnTo>
                    <a:pt x="0" y="208787"/>
                  </a:lnTo>
                  <a:lnTo>
                    <a:pt x="0" y="0"/>
                  </a:lnTo>
                  <a:lnTo>
                    <a:pt x="198119" y="0"/>
                  </a:lnTo>
                  <a:lnTo>
                    <a:pt x="198119" y="208787"/>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2" name="object 37">
              <a:extLst>
                <a:ext uri="{FF2B5EF4-FFF2-40B4-BE49-F238E27FC236}">
                  <a16:creationId xmlns:a16="http://schemas.microsoft.com/office/drawing/2014/main" id="{2CA39670-B60F-150F-BF17-B8E461898332}"/>
                </a:ext>
              </a:extLst>
            </p:cNvPr>
            <p:cNvSpPr/>
            <p:nvPr/>
          </p:nvSpPr>
          <p:spPr>
            <a:xfrm>
              <a:off x="3044968" y="7115398"/>
              <a:ext cx="333817" cy="338761"/>
            </a:xfrm>
            <a:custGeom>
              <a:avLst/>
              <a:gdLst/>
              <a:ahLst/>
              <a:cxnLst/>
              <a:rect l="l" t="t" r="r" b="b"/>
              <a:pathLst>
                <a:path w="198119" h="166370">
                  <a:moveTo>
                    <a:pt x="198119" y="166116"/>
                  </a:moveTo>
                  <a:lnTo>
                    <a:pt x="0" y="166116"/>
                  </a:lnTo>
                  <a:lnTo>
                    <a:pt x="0" y="0"/>
                  </a:lnTo>
                  <a:lnTo>
                    <a:pt x="198119" y="0"/>
                  </a:lnTo>
                  <a:lnTo>
                    <a:pt x="198119" y="166116"/>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3" name="object 38">
              <a:extLst>
                <a:ext uri="{FF2B5EF4-FFF2-40B4-BE49-F238E27FC236}">
                  <a16:creationId xmlns:a16="http://schemas.microsoft.com/office/drawing/2014/main" id="{038E6F79-8D71-93F2-1336-6F5CD97503BE}"/>
                </a:ext>
              </a:extLst>
            </p:cNvPr>
            <p:cNvSpPr/>
            <p:nvPr/>
          </p:nvSpPr>
          <p:spPr>
            <a:xfrm>
              <a:off x="3504607" y="7332619"/>
              <a:ext cx="331677" cy="320659"/>
            </a:xfrm>
            <a:custGeom>
              <a:avLst/>
              <a:gdLst/>
              <a:ahLst/>
              <a:cxnLst/>
              <a:rect l="l" t="t" r="r" b="b"/>
              <a:pathLst>
                <a:path w="196850" h="157479">
                  <a:moveTo>
                    <a:pt x="196596" y="156971"/>
                  </a:moveTo>
                  <a:lnTo>
                    <a:pt x="0" y="156971"/>
                  </a:lnTo>
                  <a:lnTo>
                    <a:pt x="0" y="0"/>
                  </a:lnTo>
                  <a:lnTo>
                    <a:pt x="196596" y="0"/>
                  </a:lnTo>
                  <a:lnTo>
                    <a:pt x="196596" y="156971"/>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4" name="object 39">
              <a:extLst>
                <a:ext uri="{FF2B5EF4-FFF2-40B4-BE49-F238E27FC236}">
                  <a16:creationId xmlns:a16="http://schemas.microsoft.com/office/drawing/2014/main" id="{D5052C7D-C190-D804-B7EA-B47BCCAE696A}"/>
                </a:ext>
              </a:extLst>
            </p:cNvPr>
            <p:cNvSpPr/>
            <p:nvPr/>
          </p:nvSpPr>
          <p:spPr>
            <a:xfrm>
              <a:off x="3961679" y="7521911"/>
              <a:ext cx="333817" cy="316780"/>
            </a:xfrm>
            <a:custGeom>
              <a:avLst/>
              <a:gdLst/>
              <a:ahLst/>
              <a:cxnLst/>
              <a:rect l="l" t="t" r="r" b="b"/>
              <a:pathLst>
                <a:path w="198119" h="155575">
                  <a:moveTo>
                    <a:pt x="198119" y="155448"/>
                  </a:moveTo>
                  <a:lnTo>
                    <a:pt x="0" y="155448"/>
                  </a:lnTo>
                  <a:lnTo>
                    <a:pt x="0" y="0"/>
                  </a:lnTo>
                  <a:lnTo>
                    <a:pt x="198119" y="0"/>
                  </a:lnTo>
                  <a:lnTo>
                    <a:pt x="198119" y="155448"/>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5" name="object 40">
              <a:extLst>
                <a:ext uri="{FF2B5EF4-FFF2-40B4-BE49-F238E27FC236}">
                  <a16:creationId xmlns:a16="http://schemas.microsoft.com/office/drawing/2014/main" id="{6BF11A83-1685-C5E2-CDB8-EB09F736CDBB}"/>
                </a:ext>
              </a:extLst>
            </p:cNvPr>
            <p:cNvSpPr/>
            <p:nvPr/>
          </p:nvSpPr>
          <p:spPr>
            <a:xfrm>
              <a:off x="4421319" y="7785677"/>
              <a:ext cx="333817" cy="248252"/>
            </a:xfrm>
            <a:custGeom>
              <a:avLst/>
              <a:gdLst/>
              <a:ahLst/>
              <a:cxnLst/>
              <a:rect l="l" t="t" r="r" b="b"/>
              <a:pathLst>
                <a:path w="198119" h="121920">
                  <a:moveTo>
                    <a:pt x="0" y="121919"/>
                  </a:moveTo>
                  <a:lnTo>
                    <a:pt x="198119" y="121919"/>
                  </a:lnTo>
                  <a:lnTo>
                    <a:pt x="198119" y="0"/>
                  </a:lnTo>
                  <a:lnTo>
                    <a:pt x="0" y="0"/>
                  </a:lnTo>
                  <a:lnTo>
                    <a:pt x="0" y="121919"/>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6" name="object 41">
              <a:extLst>
                <a:ext uri="{FF2B5EF4-FFF2-40B4-BE49-F238E27FC236}">
                  <a16:creationId xmlns:a16="http://schemas.microsoft.com/office/drawing/2014/main" id="{45D1CA09-8B72-0434-4378-4BDBC4EBDF66}"/>
                </a:ext>
              </a:extLst>
            </p:cNvPr>
            <p:cNvSpPr/>
            <p:nvPr/>
          </p:nvSpPr>
          <p:spPr>
            <a:xfrm>
              <a:off x="4880959" y="7605696"/>
              <a:ext cx="331677" cy="305144"/>
            </a:xfrm>
            <a:custGeom>
              <a:avLst/>
              <a:gdLst/>
              <a:ahLst/>
              <a:cxnLst/>
              <a:rect l="l" t="t" r="r" b="b"/>
              <a:pathLst>
                <a:path w="196850" h="149860">
                  <a:moveTo>
                    <a:pt x="0" y="149351"/>
                  </a:moveTo>
                  <a:lnTo>
                    <a:pt x="196596" y="149351"/>
                  </a:lnTo>
                  <a:lnTo>
                    <a:pt x="196596" y="0"/>
                  </a:lnTo>
                  <a:lnTo>
                    <a:pt x="0" y="0"/>
                  </a:lnTo>
                  <a:lnTo>
                    <a:pt x="0" y="149351"/>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7" name="object 42">
              <a:extLst>
                <a:ext uri="{FF2B5EF4-FFF2-40B4-BE49-F238E27FC236}">
                  <a16:creationId xmlns:a16="http://schemas.microsoft.com/office/drawing/2014/main" id="{BF9F304E-9B0C-5F48-9031-15AE181E4DFF}"/>
                </a:ext>
              </a:extLst>
            </p:cNvPr>
            <p:cNvSpPr/>
            <p:nvPr/>
          </p:nvSpPr>
          <p:spPr>
            <a:xfrm>
              <a:off x="5338031" y="7670863"/>
              <a:ext cx="333817" cy="307730"/>
            </a:xfrm>
            <a:custGeom>
              <a:avLst/>
              <a:gdLst/>
              <a:ahLst/>
              <a:cxnLst/>
              <a:rect l="l" t="t" r="r" b="b"/>
              <a:pathLst>
                <a:path w="198120" h="151129">
                  <a:moveTo>
                    <a:pt x="0" y="150875"/>
                  </a:moveTo>
                  <a:lnTo>
                    <a:pt x="198119" y="150875"/>
                  </a:lnTo>
                  <a:lnTo>
                    <a:pt x="198119" y="0"/>
                  </a:lnTo>
                  <a:lnTo>
                    <a:pt x="0" y="0"/>
                  </a:lnTo>
                  <a:lnTo>
                    <a:pt x="0" y="150875"/>
                  </a:lnTo>
                  <a:close/>
                </a:path>
              </a:pathLst>
            </a:custGeom>
            <a:solidFill>
              <a:srgbClr val="3B50D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8" name="object 43">
              <a:extLst>
                <a:ext uri="{FF2B5EF4-FFF2-40B4-BE49-F238E27FC236}">
                  <a16:creationId xmlns:a16="http://schemas.microsoft.com/office/drawing/2014/main" id="{FB072146-2CB4-6883-7FE4-A01213B57727}"/>
                </a:ext>
              </a:extLst>
            </p:cNvPr>
            <p:cNvSpPr/>
            <p:nvPr/>
          </p:nvSpPr>
          <p:spPr>
            <a:xfrm>
              <a:off x="1208977" y="7518806"/>
              <a:ext cx="333817" cy="475815"/>
            </a:xfrm>
            <a:custGeom>
              <a:avLst/>
              <a:gdLst/>
              <a:ahLst/>
              <a:cxnLst/>
              <a:rect l="l" t="t" r="r" b="b"/>
              <a:pathLst>
                <a:path w="198119" h="233679">
                  <a:moveTo>
                    <a:pt x="198119" y="233172"/>
                  </a:moveTo>
                  <a:lnTo>
                    <a:pt x="0" y="233172"/>
                  </a:lnTo>
                  <a:lnTo>
                    <a:pt x="0" y="0"/>
                  </a:lnTo>
                  <a:lnTo>
                    <a:pt x="198119" y="0"/>
                  </a:lnTo>
                  <a:lnTo>
                    <a:pt x="198119" y="233172"/>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49" name="object 44">
              <a:extLst>
                <a:ext uri="{FF2B5EF4-FFF2-40B4-BE49-F238E27FC236}">
                  <a16:creationId xmlns:a16="http://schemas.microsoft.com/office/drawing/2014/main" id="{5AB06457-B540-7C46-7F33-D053CFFA00B7}"/>
                </a:ext>
              </a:extLst>
            </p:cNvPr>
            <p:cNvSpPr/>
            <p:nvPr/>
          </p:nvSpPr>
          <p:spPr>
            <a:xfrm>
              <a:off x="1668616" y="7608798"/>
              <a:ext cx="331677" cy="543052"/>
            </a:xfrm>
            <a:custGeom>
              <a:avLst/>
              <a:gdLst/>
              <a:ahLst/>
              <a:cxnLst/>
              <a:rect l="l" t="t" r="r" b="b"/>
              <a:pathLst>
                <a:path w="196850" h="266700">
                  <a:moveTo>
                    <a:pt x="196595" y="266700"/>
                  </a:moveTo>
                  <a:lnTo>
                    <a:pt x="0" y="266700"/>
                  </a:lnTo>
                  <a:lnTo>
                    <a:pt x="0" y="0"/>
                  </a:lnTo>
                  <a:lnTo>
                    <a:pt x="196595" y="0"/>
                  </a:lnTo>
                  <a:lnTo>
                    <a:pt x="196595" y="266700"/>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0" name="object 45">
              <a:extLst>
                <a:ext uri="{FF2B5EF4-FFF2-40B4-BE49-F238E27FC236}">
                  <a16:creationId xmlns:a16="http://schemas.microsoft.com/office/drawing/2014/main" id="{CE9D05B1-3963-7CB7-B75D-9884AA458CAD}"/>
                </a:ext>
              </a:extLst>
            </p:cNvPr>
            <p:cNvSpPr/>
            <p:nvPr/>
          </p:nvSpPr>
          <p:spPr>
            <a:xfrm>
              <a:off x="2128254" y="7500189"/>
              <a:ext cx="331677" cy="534001"/>
            </a:xfrm>
            <a:custGeom>
              <a:avLst/>
              <a:gdLst/>
              <a:ahLst/>
              <a:cxnLst/>
              <a:rect l="l" t="t" r="r" b="b"/>
              <a:pathLst>
                <a:path w="196850" h="262254">
                  <a:moveTo>
                    <a:pt x="196595" y="262127"/>
                  </a:moveTo>
                  <a:lnTo>
                    <a:pt x="0" y="262127"/>
                  </a:lnTo>
                  <a:lnTo>
                    <a:pt x="0" y="0"/>
                  </a:lnTo>
                  <a:lnTo>
                    <a:pt x="196595" y="0"/>
                  </a:lnTo>
                  <a:lnTo>
                    <a:pt x="196595" y="262127"/>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1" name="object 46">
              <a:extLst>
                <a:ext uri="{FF2B5EF4-FFF2-40B4-BE49-F238E27FC236}">
                  <a16:creationId xmlns:a16="http://schemas.microsoft.com/office/drawing/2014/main" id="{A2EB5123-557F-8C61-5430-A25A3BA7E4DF}"/>
                </a:ext>
              </a:extLst>
            </p:cNvPr>
            <p:cNvSpPr/>
            <p:nvPr/>
          </p:nvSpPr>
          <p:spPr>
            <a:xfrm>
              <a:off x="2585328" y="7450539"/>
              <a:ext cx="333817" cy="543052"/>
            </a:xfrm>
            <a:custGeom>
              <a:avLst/>
              <a:gdLst/>
              <a:ahLst/>
              <a:cxnLst/>
              <a:rect l="l" t="t" r="r" b="b"/>
              <a:pathLst>
                <a:path w="198119" h="266700">
                  <a:moveTo>
                    <a:pt x="198119" y="266700"/>
                  </a:moveTo>
                  <a:lnTo>
                    <a:pt x="0" y="266700"/>
                  </a:lnTo>
                  <a:lnTo>
                    <a:pt x="0" y="0"/>
                  </a:lnTo>
                  <a:lnTo>
                    <a:pt x="198119" y="0"/>
                  </a:lnTo>
                  <a:lnTo>
                    <a:pt x="198119" y="266700"/>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2" name="object 47">
              <a:extLst>
                <a:ext uri="{FF2B5EF4-FFF2-40B4-BE49-F238E27FC236}">
                  <a16:creationId xmlns:a16="http://schemas.microsoft.com/office/drawing/2014/main" id="{93677AA4-24C4-282F-32A3-E39AE6D36E6A}"/>
                </a:ext>
              </a:extLst>
            </p:cNvPr>
            <p:cNvSpPr/>
            <p:nvPr/>
          </p:nvSpPr>
          <p:spPr>
            <a:xfrm>
              <a:off x="3044968" y="7450539"/>
              <a:ext cx="333817" cy="449955"/>
            </a:xfrm>
            <a:custGeom>
              <a:avLst/>
              <a:gdLst/>
              <a:ahLst/>
              <a:cxnLst/>
              <a:rect l="l" t="t" r="r" b="b"/>
              <a:pathLst>
                <a:path w="198119" h="220979">
                  <a:moveTo>
                    <a:pt x="198119" y="220979"/>
                  </a:moveTo>
                  <a:lnTo>
                    <a:pt x="0" y="220979"/>
                  </a:lnTo>
                  <a:lnTo>
                    <a:pt x="0" y="0"/>
                  </a:lnTo>
                  <a:lnTo>
                    <a:pt x="198119" y="0"/>
                  </a:lnTo>
                  <a:lnTo>
                    <a:pt x="198119" y="220979"/>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3" name="object 48">
              <a:extLst>
                <a:ext uri="{FF2B5EF4-FFF2-40B4-BE49-F238E27FC236}">
                  <a16:creationId xmlns:a16="http://schemas.microsoft.com/office/drawing/2014/main" id="{2CA97B10-23D6-6795-5573-37F7AB143D8A}"/>
                </a:ext>
              </a:extLst>
            </p:cNvPr>
            <p:cNvSpPr/>
            <p:nvPr/>
          </p:nvSpPr>
          <p:spPr>
            <a:xfrm>
              <a:off x="3504607" y="7649141"/>
              <a:ext cx="331677" cy="440907"/>
            </a:xfrm>
            <a:custGeom>
              <a:avLst/>
              <a:gdLst/>
              <a:ahLst/>
              <a:cxnLst/>
              <a:rect l="l" t="t" r="r" b="b"/>
              <a:pathLst>
                <a:path w="196850" h="216535">
                  <a:moveTo>
                    <a:pt x="196596" y="216407"/>
                  </a:moveTo>
                  <a:lnTo>
                    <a:pt x="0" y="216407"/>
                  </a:lnTo>
                  <a:lnTo>
                    <a:pt x="0" y="0"/>
                  </a:lnTo>
                  <a:lnTo>
                    <a:pt x="196596" y="0"/>
                  </a:lnTo>
                  <a:lnTo>
                    <a:pt x="196596" y="216407"/>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4" name="object 49">
              <a:extLst>
                <a:ext uri="{FF2B5EF4-FFF2-40B4-BE49-F238E27FC236}">
                  <a16:creationId xmlns:a16="http://schemas.microsoft.com/office/drawing/2014/main" id="{53342580-2335-2685-192A-AB23E3361C48}"/>
                </a:ext>
              </a:extLst>
            </p:cNvPr>
            <p:cNvSpPr/>
            <p:nvPr/>
          </p:nvSpPr>
          <p:spPr>
            <a:xfrm>
              <a:off x="3961679" y="7835330"/>
              <a:ext cx="333817" cy="345226"/>
            </a:xfrm>
            <a:custGeom>
              <a:avLst/>
              <a:gdLst/>
              <a:ahLst/>
              <a:cxnLst/>
              <a:rect l="l" t="t" r="r" b="b"/>
              <a:pathLst>
                <a:path w="198119" h="169545">
                  <a:moveTo>
                    <a:pt x="198119" y="169164"/>
                  </a:moveTo>
                  <a:lnTo>
                    <a:pt x="0" y="169164"/>
                  </a:lnTo>
                  <a:lnTo>
                    <a:pt x="0" y="0"/>
                  </a:lnTo>
                  <a:lnTo>
                    <a:pt x="198119" y="0"/>
                  </a:lnTo>
                  <a:lnTo>
                    <a:pt x="198119" y="169164"/>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5" name="object 50">
              <a:extLst>
                <a:ext uri="{FF2B5EF4-FFF2-40B4-BE49-F238E27FC236}">
                  <a16:creationId xmlns:a16="http://schemas.microsoft.com/office/drawing/2014/main" id="{17F1D745-EF9F-AE7E-10AE-36CFE622AFC1}"/>
                </a:ext>
              </a:extLst>
            </p:cNvPr>
            <p:cNvSpPr/>
            <p:nvPr/>
          </p:nvSpPr>
          <p:spPr>
            <a:xfrm>
              <a:off x="4421319" y="8033930"/>
              <a:ext cx="333817" cy="283163"/>
            </a:xfrm>
            <a:custGeom>
              <a:avLst/>
              <a:gdLst/>
              <a:ahLst/>
              <a:cxnLst/>
              <a:rect l="l" t="t" r="r" b="b"/>
              <a:pathLst>
                <a:path w="198119" h="139064">
                  <a:moveTo>
                    <a:pt x="0" y="138683"/>
                  </a:moveTo>
                  <a:lnTo>
                    <a:pt x="198119" y="138683"/>
                  </a:lnTo>
                  <a:lnTo>
                    <a:pt x="198119" y="0"/>
                  </a:lnTo>
                  <a:lnTo>
                    <a:pt x="0" y="0"/>
                  </a:lnTo>
                  <a:lnTo>
                    <a:pt x="0" y="138683"/>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6" name="object 51">
              <a:extLst>
                <a:ext uri="{FF2B5EF4-FFF2-40B4-BE49-F238E27FC236}">
                  <a16:creationId xmlns:a16="http://schemas.microsoft.com/office/drawing/2014/main" id="{EF94FBF7-C016-AD38-12DF-6CCB702DB108}"/>
                </a:ext>
              </a:extLst>
            </p:cNvPr>
            <p:cNvSpPr/>
            <p:nvPr/>
          </p:nvSpPr>
          <p:spPr>
            <a:xfrm>
              <a:off x="4880959" y="7909806"/>
              <a:ext cx="331677" cy="283163"/>
            </a:xfrm>
            <a:custGeom>
              <a:avLst/>
              <a:gdLst/>
              <a:ahLst/>
              <a:cxnLst/>
              <a:rect l="l" t="t" r="r" b="b"/>
              <a:pathLst>
                <a:path w="196850" h="139064">
                  <a:moveTo>
                    <a:pt x="0" y="138683"/>
                  </a:moveTo>
                  <a:lnTo>
                    <a:pt x="196596" y="138683"/>
                  </a:lnTo>
                  <a:lnTo>
                    <a:pt x="196596" y="0"/>
                  </a:lnTo>
                  <a:lnTo>
                    <a:pt x="0" y="0"/>
                  </a:lnTo>
                  <a:lnTo>
                    <a:pt x="0" y="138683"/>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7" name="object 52">
              <a:extLst>
                <a:ext uri="{FF2B5EF4-FFF2-40B4-BE49-F238E27FC236}">
                  <a16:creationId xmlns:a16="http://schemas.microsoft.com/office/drawing/2014/main" id="{7DD11D84-29F8-ECD9-B854-D013A1C9FD7F}"/>
                </a:ext>
              </a:extLst>
            </p:cNvPr>
            <p:cNvSpPr/>
            <p:nvPr/>
          </p:nvSpPr>
          <p:spPr>
            <a:xfrm>
              <a:off x="5338031" y="7978073"/>
              <a:ext cx="333817" cy="298679"/>
            </a:xfrm>
            <a:custGeom>
              <a:avLst/>
              <a:gdLst/>
              <a:ahLst/>
              <a:cxnLst/>
              <a:rect l="l" t="t" r="r" b="b"/>
              <a:pathLst>
                <a:path w="198120" h="146685">
                  <a:moveTo>
                    <a:pt x="0" y="146304"/>
                  </a:moveTo>
                  <a:lnTo>
                    <a:pt x="198119" y="146304"/>
                  </a:lnTo>
                  <a:lnTo>
                    <a:pt x="198119" y="0"/>
                  </a:lnTo>
                  <a:lnTo>
                    <a:pt x="0" y="0"/>
                  </a:lnTo>
                  <a:lnTo>
                    <a:pt x="0" y="146304"/>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8" name="object 53">
              <a:extLst>
                <a:ext uri="{FF2B5EF4-FFF2-40B4-BE49-F238E27FC236}">
                  <a16:creationId xmlns:a16="http://schemas.microsoft.com/office/drawing/2014/main" id="{C1620299-1AC8-47DD-C5B9-AE176B7D4E00}"/>
                </a:ext>
              </a:extLst>
            </p:cNvPr>
            <p:cNvSpPr/>
            <p:nvPr/>
          </p:nvSpPr>
          <p:spPr>
            <a:xfrm>
              <a:off x="1208977" y="7990488"/>
              <a:ext cx="333817" cy="972322"/>
            </a:xfrm>
            <a:custGeom>
              <a:avLst/>
              <a:gdLst/>
              <a:ahLst/>
              <a:cxnLst/>
              <a:rect l="l" t="t" r="r" b="b"/>
              <a:pathLst>
                <a:path w="198119" h="477520">
                  <a:moveTo>
                    <a:pt x="198119" y="477012"/>
                  </a:moveTo>
                  <a:lnTo>
                    <a:pt x="0" y="477012"/>
                  </a:lnTo>
                  <a:lnTo>
                    <a:pt x="0" y="0"/>
                  </a:lnTo>
                  <a:lnTo>
                    <a:pt x="198119" y="0"/>
                  </a:lnTo>
                  <a:lnTo>
                    <a:pt x="198119" y="477012"/>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59" name="object 54">
              <a:extLst>
                <a:ext uri="{FF2B5EF4-FFF2-40B4-BE49-F238E27FC236}">
                  <a16:creationId xmlns:a16="http://schemas.microsoft.com/office/drawing/2014/main" id="{8AB2BCF5-EE48-B130-B5AA-E7D2D777DB9D}"/>
                </a:ext>
              </a:extLst>
            </p:cNvPr>
            <p:cNvSpPr/>
            <p:nvPr/>
          </p:nvSpPr>
          <p:spPr>
            <a:xfrm>
              <a:off x="1668616" y="8148749"/>
              <a:ext cx="331677" cy="813285"/>
            </a:xfrm>
            <a:custGeom>
              <a:avLst/>
              <a:gdLst/>
              <a:ahLst/>
              <a:cxnLst/>
              <a:rect l="l" t="t" r="r" b="b"/>
              <a:pathLst>
                <a:path w="196850" h="399415">
                  <a:moveTo>
                    <a:pt x="196595" y="399287"/>
                  </a:moveTo>
                  <a:lnTo>
                    <a:pt x="0" y="399287"/>
                  </a:lnTo>
                  <a:lnTo>
                    <a:pt x="0" y="0"/>
                  </a:lnTo>
                  <a:lnTo>
                    <a:pt x="196595" y="0"/>
                  </a:lnTo>
                  <a:lnTo>
                    <a:pt x="196595" y="399287"/>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60" name="object 55">
              <a:extLst>
                <a:ext uri="{FF2B5EF4-FFF2-40B4-BE49-F238E27FC236}">
                  <a16:creationId xmlns:a16="http://schemas.microsoft.com/office/drawing/2014/main" id="{59A5B0F0-7427-EB32-3DA2-700465B561FF}"/>
                </a:ext>
              </a:extLst>
            </p:cNvPr>
            <p:cNvSpPr/>
            <p:nvPr/>
          </p:nvSpPr>
          <p:spPr>
            <a:xfrm>
              <a:off x="2128254" y="8030829"/>
              <a:ext cx="331677" cy="930947"/>
            </a:xfrm>
            <a:custGeom>
              <a:avLst/>
              <a:gdLst/>
              <a:ahLst/>
              <a:cxnLst/>
              <a:rect l="l" t="t" r="r" b="b"/>
              <a:pathLst>
                <a:path w="196850" h="457200">
                  <a:moveTo>
                    <a:pt x="196595" y="457200"/>
                  </a:moveTo>
                  <a:lnTo>
                    <a:pt x="0" y="457200"/>
                  </a:lnTo>
                  <a:lnTo>
                    <a:pt x="0" y="0"/>
                  </a:lnTo>
                  <a:lnTo>
                    <a:pt x="196595" y="0"/>
                  </a:lnTo>
                  <a:lnTo>
                    <a:pt x="196595" y="457200"/>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61" name="object 56">
              <a:extLst>
                <a:ext uri="{FF2B5EF4-FFF2-40B4-BE49-F238E27FC236}">
                  <a16:creationId xmlns:a16="http://schemas.microsoft.com/office/drawing/2014/main" id="{5E5E8216-F78B-5BBE-90C2-8391651235BF}"/>
                </a:ext>
              </a:extLst>
            </p:cNvPr>
            <p:cNvSpPr/>
            <p:nvPr/>
          </p:nvSpPr>
          <p:spPr>
            <a:xfrm>
              <a:off x="2585328" y="7990488"/>
              <a:ext cx="333817" cy="972322"/>
            </a:xfrm>
            <a:custGeom>
              <a:avLst/>
              <a:gdLst/>
              <a:ahLst/>
              <a:cxnLst/>
              <a:rect l="l" t="t" r="r" b="b"/>
              <a:pathLst>
                <a:path w="198119" h="477520">
                  <a:moveTo>
                    <a:pt x="198119" y="477012"/>
                  </a:moveTo>
                  <a:lnTo>
                    <a:pt x="0" y="477012"/>
                  </a:lnTo>
                  <a:lnTo>
                    <a:pt x="0" y="0"/>
                  </a:lnTo>
                  <a:lnTo>
                    <a:pt x="198119" y="0"/>
                  </a:lnTo>
                  <a:lnTo>
                    <a:pt x="198119" y="477012"/>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62" name="object 57">
              <a:extLst>
                <a:ext uri="{FF2B5EF4-FFF2-40B4-BE49-F238E27FC236}">
                  <a16:creationId xmlns:a16="http://schemas.microsoft.com/office/drawing/2014/main" id="{08AB7C1B-DCFB-3369-05EC-13A73135AC0B}"/>
                </a:ext>
              </a:extLst>
            </p:cNvPr>
            <p:cNvSpPr/>
            <p:nvPr/>
          </p:nvSpPr>
          <p:spPr>
            <a:xfrm>
              <a:off x="3044968" y="7897393"/>
              <a:ext cx="333817" cy="1065417"/>
            </a:xfrm>
            <a:custGeom>
              <a:avLst/>
              <a:gdLst/>
              <a:ahLst/>
              <a:cxnLst/>
              <a:rect l="l" t="t" r="r" b="b"/>
              <a:pathLst>
                <a:path w="198119" h="523240">
                  <a:moveTo>
                    <a:pt x="198119" y="522732"/>
                  </a:moveTo>
                  <a:lnTo>
                    <a:pt x="0" y="522732"/>
                  </a:lnTo>
                  <a:lnTo>
                    <a:pt x="0" y="0"/>
                  </a:lnTo>
                  <a:lnTo>
                    <a:pt x="198119" y="0"/>
                  </a:lnTo>
                  <a:lnTo>
                    <a:pt x="198119" y="522732"/>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63" name="object 58">
              <a:extLst>
                <a:ext uri="{FF2B5EF4-FFF2-40B4-BE49-F238E27FC236}">
                  <a16:creationId xmlns:a16="http://schemas.microsoft.com/office/drawing/2014/main" id="{32026BA5-8BB0-1C38-53BD-81101B66190A}"/>
                </a:ext>
              </a:extLst>
            </p:cNvPr>
            <p:cNvSpPr/>
            <p:nvPr/>
          </p:nvSpPr>
          <p:spPr>
            <a:xfrm>
              <a:off x="3504607" y="8086686"/>
              <a:ext cx="331677" cy="875348"/>
            </a:xfrm>
            <a:custGeom>
              <a:avLst/>
              <a:gdLst/>
              <a:ahLst/>
              <a:cxnLst/>
              <a:rect l="l" t="t" r="r" b="b"/>
              <a:pathLst>
                <a:path w="196850" h="429895">
                  <a:moveTo>
                    <a:pt x="196596" y="429767"/>
                  </a:moveTo>
                  <a:lnTo>
                    <a:pt x="0" y="429767"/>
                  </a:lnTo>
                  <a:lnTo>
                    <a:pt x="0" y="0"/>
                  </a:lnTo>
                  <a:lnTo>
                    <a:pt x="196596" y="0"/>
                  </a:lnTo>
                  <a:lnTo>
                    <a:pt x="196596" y="429767"/>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64" name="object 59">
              <a:extLst>
                <a:ext uri="{FF2B5EF4-FFF2-40B4-BE49-F238E27FC236}">
                  <a16:creationId xmlns:a16="http://schemas.microsoft.com/office/drawing/2014/main" id="{64E9E80B-96E0-5233-37ED-8089AF1A3592}"/>
                </a:ext>
              </a:extLst>
            </p:cNvPr>
            <p:cNvSpPr/>
            <p:nvPr/>
          </p:nvSpPr>
          <p:spPr>
            <a:xfrm>
              <a:off x="3961679" y="8176677"/>
              <a:ext cx="333817" cy="782254"/>
            </a:xfrm>
            <a:custGeom>
              <a:avLst/>
              <a:gdLst/>
              <a:ahLst/>
              <a:cxnLst/>
              <a:rect l="l" t="t" r="r" b="b"/>
              <a:pathLst>
                <a:path w="198119" h="384175">
                  <a:moveTo>
                    <a:pt x="198119" y="384047"/>
                  </a:moveTo>
                  <a:lnTo>
                    <a:pt x="0" y="384047"/>
                  </a:lnTo>
                  <a:lnTo>
                    <a:pt x="0" y="0"/>
                  </a:lnTo>
                  <a:lnTo>
                    <a:pt x="198119" y="0"/>
                  </a:lnTo>
                  <a:lnTo>
                    <a:pt x="198119" y="384047"/>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65" name="object 60">
              <a:extLst>
                <a:ext uri="{FF2B5EF4-FFF2-40B4-BE49-F238E27FC236}">
                  <a16:creationId xmlns:a16="http://schemas.microsoft.com/office/drawing/2014/main" id="{E10B8B3F-F8B0-C136-40D9-B1C1CD0E21CB}"/>
                </a:ext>
              </a:extLst>
            </p:cNvPr>
            <p:cNvSpPr/>
            <p:nvPr/>
          </p:nvSpPr>
          <p:spPr>
            <a:xfrm>
              <a:off x="4421319" y="8316317"/>
              <a:ext cx="333817" cy="646491"/>
            </a:xfrm>
            <a:custGeom>
              <a:avLst/>
              <a:gdLst/>
              <a:ahLst/>
              <a:cxnLst/>
              <a:rect l="l" t="t" r="r" b="b"/>
              <a:pathLst>
                <a:path w="198119" h="317500">
                  <a:moveTo>
                    <a:pt x="198119" y="316992"/>
                  </a:moveTo>
                  <a:lnTo>
                    <a:pt x="0" y="316992"/>
                  </a:lnTo>
                  <a:lnTo>
                    <a:pt x="0" y="0"/>
                  </a:lnTo>
                  <a:lnTo>
                    <a:pt x="198119" y="0"/>
                  </a:lnTo>
                  <a:lnTo>
                    <a:pt x="198119" y="316992"/>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66" name="object 61">
              <a:extLst>
                <a:ext uri="{FF2B5EF4-FFF2-40B4-BE49-F238E27FC236}">
                  <a16:creationId xmlns:a16="http://schemas.microsoft.com/office/drawing/2014/main" id="{729DF7BB-1E0B-C8BC-F71C-9ACBB9217982}"/>
                </a:ext>
              </a:extLst>
            </p:cNvPr>
            <p:cNvSpPr/>
            <p:nvPr/>
          </p:nvSpPr>
          <p:spPr>
            <a:xfrm>
              <a:off x="4880959" y="8192193"/>
              <a:ext cx="331677" cy="770617"/>
            </a:xfrm>
            <a:custGeom>
              <a:avLst/>
              <a:gdLst/>
              <a:ahLst/>
              <a:cxnLst/>
              <a:rect l="l" t="t" r="r" b="b"/>
              <a:pathLst>
                <a:path w="196850" h="378459">
                  <a:moveTo>
                    <a:pt x="196596" y="377951"/>
                  </a:moveTo>
                  <a:lnTo>
                    <a:pt x="0" y="377951"/>
                  </a:lnTo>
                  <a:lnTo>
                    <a:pt x="0" y="0"/>
                  </a:lnTo>
                  <a:lnTo>
                    <a:pt x="196596" y="0"/>
                  </a:lnTo>
                  <a:lnTo>
                    <a:pt x="196596" y="377951"/>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67" name="object 62">
              <a:extLst>
                <a:ext uri="{FF2B5EF4-FFF2-40B4-BE49-F238E27FC236}">
                  <a16:creationId xmlns:a16="http://schemas.microsoft.com/office/drawing/2014/main" id="{8AD6D136-023D-879C-4EE1-370A9B23ADDC}"/>
                </a:ext>
              </a:extLst>
            </p:cNvPr>
            <p:cNvSpPr/>
            <p:nvPr/>
          </p:nvSpPr>
          <p:spPr>
            <a:xfrm>
              <a:off x="5338031" y="8275978"/>
              <a:ext cx="333817" cy="686573"/>
            </a:xfrm>
            <a:custGeom>
              <a:avLst/>
              <a:gdLst/>
              <a:ahLst/>
              <a:cxnLst/>
              <a:rect l="l" t="t" r="r" b="b"/>
              <a:pathLst>
                <a:path w="198120" h="337184">
                  <a:moveTo>
                    <a:pt x="198119" y="336803"/>
                  </a:moveTo>
                  <a:lnTo>
                    <a:pt x="0" y="336803"/>
                  </a:lnTo>
                  <a:lnTo>
                    <a:pt x="0" y="0"/>
                  </a:lnTo>
                  <a:lnTo>
                    <a:pt x="198119" y="0"/>
                  </a:lnTo>
                  <a:lnTo>
                    <a:pt x="198119" y="336803"/>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69" name="object 64">
              <a:extLst>
                <a:ext uri="{FF2B5EF4-FFF2-40B4-BE49-F238E27FC236}">
                  <a16:creationId xmlns:a16="http://schemas.microsoft.com/office/drawing/2014/main" id="{BC0B208B-D756-DE81-DB73-FDC30C6018C2}"/>
                </a:ext>
              </a:extLst>
            </p:cNvPr>
            <p:cNvSpPr/>
            <p:nvPr/>
          </p:nvSpPr>
          <p:spPr>
            <a:xfrm>
              <a:off x="1375883" y="6556830"/>
              <a:ext cx="460068" cy="1921370"/>
            </a:xfrm>
            <a:custGeom>
              <a:avLst/>
              <a:gdLst/>
              <a:ahLst/>
              <a:cxnLst/>
              <a:rect l="l" t="t" r="r" b="b"/>
              <a:pathLst>
                <a:path w="273050" h="943610">
                  <a:moveTo>
                    <a:pt x="272796" y="0"/>
                  </a:moveTo>
                  <a:lnTo>
                    <a:pt x="0" y="943355"/>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70" name="object 65">
              <a:extLst>
                <a:ext uri="{FF2B5EF4-FFF2-40B4-BE49-F238E27FC236}">
                  <a16:creationId xmlns:a16="http://schemas.microsoft.com/office/drawing/2014/main" id="{14478566-638A-71AD-5F4A-527AA24FC869}"/>
                </a:ext>
              </a:extLst>
            </p:cNvPr>
            <p:cNvSpPr/>
            <p:nvPr/>
          </p:nvSpPr>
          <p:spPr>
            <a:xfrm>
              <a:off x="1835523" y="6556830"/>
              <a:ext cx="457928" cy="1865772"/>
            </a:xfrm>
            <a:custGeom>
              <a:avLst/>
              <a:gdLst/>
              <a:ahLst/>
              <a:cxnLst/>
              <a:rect l="l" t="t" r="r" b="b"/>
              <a:pathLst>
                <a:path w="271780" h="916304">
                  <a:moveTo>
                    <a:pt x="271272" y="915923"/>
                  </a:moveTo>
                  <a:lnTo>
                    <a:pt x="0" y="0"/>
                  </a:lnTo>
                </a:path>
              </a:pathLst>
            </a:custGeom>
            <a:ln w="13715">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71" name="object 66">
              <a:extLst>
                <a:ext uri="{FF2B5EF4-FFF2-40B4-BE49-F238E27FC236}">
                  <a16:creationId xmlns:a16="http://schemas.microsoft.com/office/drawing/2014/main" id="{F0A5F102-ED2B-3FC9-41D1-2E047C85A401}"/>
                </a:ext>
              </a:extLst>
            </p:cNvPr>
            <p:cNvSpPr/>
            <p:nvPr/>
          </p:nvSpPr>
          <p:spPr>
            <a:xfrm>
              <a:off x="2292595" y="8395490"/>
              <a:ext cx="460068" cy="31032"/>
            </a:xfrm>
            <a:custGeom>
              <a:avLst/>
              <a:gdLst/>
              <a:ahLst/>
              <a:cxnLst/>
              <a:rect l="l" t="t" r="r" b="b"/>
              <a:pathLst>
                <a:path w="273050" h="15239">
                  <a:moveTo>
                    <a:pt x="-6857" y="7619"/>
                  </a:moveTo>
                  <a:lnTo>
                    <a:pt x="279653" y="7619"/>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72" name="object 67">
              <a:extLst>
                <a:ext uri="{FF2B5EF4-FFF2-40B4-BE49-F238E27FC236}">
                  <a16:creationId xmlns:a16="http://schemas.microsoft.com/office/drawing/2014/main" id="{C5CA0B5C-6E0D-96D8-90C0-7B1B0AEE3DA0}"/>
                </a:ext>
              </a:extLst>
            </p:cNvPr>
            <p:cNvSpPr/>
            <p:nvPr/>
          </p:nvSpPr>
          <p:spPr>
            <a:xfrm>
              <a:off x="2752235" y="6879558"/>
              <a:ext cx="460068" cy="1541112"/>
            </a:xfrm>
            <a:custGeom>
              <a:avLst/>
              <a:gdLst/>
              <a:ahLst/>
              <a:cxnLst/>
              <a:rect l="l" t="t" r="r" b="b"/>
              <a:pathLst>
                <a:path w="273050" h="742314">
                  <a:moveTo>
                    <a:pt x="272796" y="0"/>
                  </a:moveTo>
                  <a:lnTo>
                    <a:pt x="0" y="742187"/>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73" name="object 68">
              <a:extLst>
                <a:ext uri="{FF2B5EF4-FFF2-40B4-BE49-F238E27FC236}">
                  <a16:creationId xmlns:a16="http://schemas.microsoft.com/office/drawing/2014/main" id="{C517ADB8-29E2-DE0A-C386-7F443BA07B06}"/>
                </a:ext>
              </a:extLst>
            </p:cNvPr>
            <p:cNvSpPr/>
            <p:nvPr/>
          </p:nvSpPr>
          <p:spPr>
            <a:xfrm>
              <a:off x="3211876" y="6879558"/>
              <a:ext cx="457928" cy="1127480"/>
            </a:xfrm>
            <a:custGeom>
              <a:avLst/>
              <a:gdLst/>
              <a:ahLst/>
              <a:cxnLst/>
              <a:rect l="l" t="t" r="r" b="b"/>
              <a:pathLst>
                <a:path w="271780" h="553720">
                  <a:moveTo>
                    <a:pt x="271271" y="553211"/>
                  </a:moveTo>
                  <a:lnTo>
                    <a:pt x="0" y="0"/>
                  </a:lnTo>
                </a:path>
              </a:pathLst>
            </a:custGeom>
            <a:ln w="13715">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74" name="object 69">
              <a:extLst>
                <a:ext uri="{FF2B5EF4-FFF2-40B4-BE49-F238E27FC236}">
                  <a16:creationId xmlns:a16="http://schemas.microsoft.com/office/drawing/2014/main" id="{9C437DB2-967C-20A2-7158-BE96217AD2B0}"/>
                </a:ext>
              </a:extLst>
            </p:cNvPr>
            <p:cNvSpPr/>
            <p:nvPr/>
          </p:nvSpPr>
          <p:spPr>
            <a:xfrm>
              <a:off x="3668946" y="8006001"/>
              <a:ext cx="460068" cy="888278"/>
            </a:xfrm>
            <a:custGeom>
              <a:avLst/>
              <a:gdLst/>
              <a:ahLst/>
              <a:cxnLst/>
              <a:rect l="l" t="t" r="r" b="b"/>
              <a:pathLst>
                <a:path w="273050" h="436245">
                  <a:moveTo>
                    <a:pt x="272795" y="435864"/>
                  </a:moveTo>
                  <a:lnTo>
                    <a:pt x="0" y="0"/>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75" name="object 70">
              <a:extLst>
                <a:ext uri="{FF2B5EF4-FFF2-40B4-BE49-F238E27FC236}">
                  <a16:creationId xmlns:a16="http://schemas.microsoft.com/office/drawing/2014/main" id="{B1850FAF-8C01-9BCC-30C0-50CC5FB5E819}"/>
                </a:ext>
              </a:extLst>
            </p:cNvPr>
            <p:cNvSpPr/>
            <p:nvPr/>
          </p:nvSpPr>
          <p:spPr>
            <a:xfrm>
              <a:off x="4128588" y="8449753"/>
              <a:ext cx="460068" cy="444786"/>
            </a:xfrm>
            <a:custGeom>
              <a:avLst/>
              <a:gdLst/>
              <a:ahLst/>
              <a:cxnLst/>
              <a:rect l="l" t="t" r="r" b="b"/>
              <a:pathLst>
                <a:path w="273050" h="218440">
                  <a:moveTo>
                    <a:pt x="272796" y="0"/>
                  </a:moveTo>
                  <a:lnTo>
                    <a:pt x="0" y="217932"/>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76" name="object 71">
              <a:extLst>
                <a:ext uri="{FF2B5EF4-FFF2-40B4-BE49-F238E27FC236}">
                  <a16:creationId xmlns:a16="http://schemas.microsoft.com/office/drawing/2014/main" id="{CA26A85F-96BE-2FAA-FBB9-128461194B7F}"/>
                </a:ext>
              </a:extLst>
            </p:cNvPr>
            <p:cNvSpPr/>
            <p:nvPr/>
          </p:nvSpPr>
          <p:spPr>
            <a:xfrm>
              <a:off x="4588227" y="8449753"/>
              <a:ext cx="457928" cy="465473"/>
            </a:xfrm>
            <a:custGeom>
              <a:avLst/>
              <a:gdLst/>
              <a:ahLst/>
              <a:cxnLst/>
              <a:rect l="l" t="t" r="r" b="b"/>
              <a:pathLst>
                <a:path w="271780" h="228600">
                  <a:moveTo>
                    <a:pt x="271271" y="228600"/>
                  </a:moveTo>
                  <a:lnTo>
                    <a:pt x="0" y="0"/>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sp>
          <p:nvSpPr>
            <p:cNvPr id="277" name="object 72">
              <a:extLst>
                <a:ext uri="{FF2B5EF4-FFF2-40B4-BE49-F238E27FC236}">
                  <a16:creationId xmlns:a16="http://schemas.microsoft.com/office/drawing/2014/main" id="{25F88149-8AB4-E3DF-3AE6-4F488543B539}"/>
                </a:ext>
              </a:extLst>
            </p:cNvPr>
            <p:cNvSpPr/>
            <p:nvPr/>
          </p:nvSpPr>
          <p:spPr>
            <a:xfrm>
              <a:off x="5045298" y="8812207"/>
              <a:ext cx="460068" cy="96974"/>
            </a:xfrm>
            <a:custGeom>
              <a:avLst/>
              <a:gdLst/>
              <a:ahLst/>
              <a:cxnLst/>
              <a:rect l="l" t="t" r="r" b="b"/>
              <a:pathLst>
                <a:path w="273050" h="47625">
                  <a:moveTo>
                    <a:pt x="272796" y="0"/>
                  </a:moveTo>
                  <a:lnTo>
                    <a:pt x="0" y="47243"/>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dirty="0">
                <a:ln>
                  <a:noFill/>
                </a:ln>
                <a:solidFill>
                  <a:prstClr val="black"/>
                </a:solidFill>
                <a:effectLst/>
                <a:uLnTx/>
                <a:uFillTx/>
                <a:latin typeface="KoPub돋움체 Medium" panose="00000600000000000000" pitchFamily="2" charset="-127"/>
                <a:ea typeface="KoPub돋움체 Medium" panose="00000600000000000000" pitchFamily="2" charset="-127"/>
              </a:endParaRPr>
            </a:p>
          </p:txBody>
        </p:sp>
      </p:grpSp>
      <p:sp>
        <p:nvSpPr>
          <p:cNvPr id="364" name="TextBox 363">
            <a:extLst>
              <a:ext uri="{FF2B5EF4-FFF2-40B4-BE49-F238E27FC236}">
                <a16:creationId xmlns:a16="http://schemas.microsoft.com/office/drawing/2014/main" id="{5A4E9328-A2BF-00CB-CA49-C9A3ACA5CCF2}"/>
              </a:ext>
            </a:extLst>
          </p:cNvPr>
          <p:cNvSpPr txBox="1"/>
          <p:nvPr/>
        </p:nvSpPr>
        <p:spPr>
          <a:xfrm>
            <a:off x="658850" y="6376515"/>
            <a:ext cx="381595" cy="2772618"/>
          </a:xfrm>
          <a:prstGeom prst="rect">
            <a:avLst/>
          </a:prstGeom>
          <a:noFill/>
        </p:spPr>
        <p:txBody>
          <a:bodyPr wrap="square" rtlCol="0">
            <a:spAutoFit/>
          </a:bodyPr>
          <a:lstStyle/>
          <a:p>
            <a:pPr marL="0" marR="0" lvl="0" indent="0" algn="l" defTabSz="457200" rtl="0" eaLnBrk="1" fontAlgn="auto" latinLnBrk="0" hangingPunct="1">
              <a:lnSpc>
                <a:spcPct val="147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600</a:t>
            </a:r>
          </a:p>
          <a:p>
            <a:pPr marL="0" marR="0" lvl="0" indent="0" algn="l" defTabSz="457200" rtl="0" eaLnBrk="1" fontAlgn="auto" latinLnBrk="0" hangingPunct="1">
              <a:lnSpc>
                <a:spcPct val="147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47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500</a:t>
            </a:r>
          </a:p>
          <a:p>
            <a:pPr marL="0" marR="0" lvl="0" indent="0" algn="l" defTabSz="457200" rtl="0" eaLnBrk="1" fontAlgn="auto" latinLnBrk="0" hangingPunct="1">
              <a:lnSpc>
                <a:spcPct val="147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47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400</a:t>
            </a:r>
          </a:p>
          <a:p>
            <a:pPr marL="0" marR="0" lvl="0" indent="0" algn="l" defTabSz="457200" rtl="0" eaLnBrk="1" fontAlgn="auto" latinLnBrk="0" hangingPunct="1">
              <a:lnSpc>
                <a:spcPct val="147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47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300</a:t>
            </a:r>
          </a:p>
          <a:p>
            <a:pPr marL="0" marR="0" lvl="0" indent="0" algn="l" defTabSz="457200" rtl="0" eaLnBrk="1" fontAlgn="auto" latinLnBrk="0" hangingPunct="1">
              <a:lnSpc>
                <a:spcPct val="147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47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200</a:t>
            </a:r>
          </a:p>
          <a:p>
            <a:pPr marL="0" marR="0" lvl="0" indent="0" algn="l" defTabSz="457200" rtl="0" eaLnBrk="1" fontAlgn="auto" latinLnBrk="0" hangingPunct="1">
              <a:lnSpc>
                <a:spcPct val="147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47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100</a:t>
            </a:r>
          </a:p>
          <a:p>
            <a:pPr marL="0" marR="0" lvl="0" indent="0" algn="l" defTabSz="457200" rtl="0" eaLnBrk="1" fontAlgn="auto" latinLnBrk="0" hangingPunct="1">
              <a:lnSpc>
                <a:spcPct val="147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r" defTabSz="457200" rtl="0" eaLnBrk="1" fontAlgn="auto" latinLnBrk="0" hangingPunct="1">
              <a:lnSpc>
                <a:spcPct val="147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0</a:t>
            </a:r>
          </a:p>
        </p:txBody>
      </p:sp>
      <p:sp>
        <p:nvSpPr>
          <p:cNvPr id="365" name="TextBox 364">
            <a:extLst>
              <a:ext uri="{FF2B5EF4-FFF2-40B4-BE49-F238E27FC236}">
                <a16:creationId xmlns:a16="http://schemas.microsoft.com/office/drawing/2014/main" id="{09525457-70C1-E4A1-F810-1A7475910DB8}"/>
              </a:ext>
            </a:extLst>
          </p:cNvPr>
          <p:cNvSpPr txBox="1"/>
          <p:nvPr/>
        </p:nvSpPr>
        <p:spPr>
          <a:xfrm>
            <a:off x="5830236" y="6645512"/>
            <a:ext cx="468486" cy="2446824"/>
          </a:xfrm>
          <a:prstGeom prst="rect">
            <a:avLst/>
          </a:prstGeom>
          <a:noFill/>
        </p:spPr>
        <p:txBody>
          <a:bodyPr wrap="square" rtlCol="0">
            <a:spAutoFit/>
          </a:bodyPr>
          <a:lstStyle/>
          <a:p>
            <a:pPr marL="0" marR="0" lvl="0" indent="0" algn="l" defTabSz="457200" rtl="0" eaLnBrk="1" fontAlgn="auto" latinLnBrk="0" hangingPunct="1">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160</a:t>
            </a:r>
          </a:p>
          <a:p>
            <a:pPr marL="0" marR="0" lvl="0" indent="0" algn="l" defTabSz="457200" rtl="0" eaLnBrk="1" fontAlgn="auto" latinLnBrk="0" hangingPunct="1">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140</a:t>
            </a:r>
          </a:p>
          <a:p>
            <a:pPr marL="0" marR="0" lvl="0" indent="0" algn="l" defTabSz="457200" rtl="0" eaLnBrk="1" fontAlgn="auto" latinLnBrk="0" hangingPunct="1">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120</a:t>
            </a:r>
          </a:p>
          <a:p>
            <a:pPr marL="0" marR="0" lvl="0" indent="0" algn="l" defTabSz="457200" rtl="0" eaLnBrk="1" fontAlgn="auto" latinLnBrk="0" hangingPunct="1">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100</a:t>
            </a:r>
          </a:p>
          <a:p>
            <a:pPr marL="0" marR="0" lvl="0" indent="0" algn="l" defTabSz="457200" rtl="0" eaLnBrk="1" fontAlgn="auto" latinLnBrk="0" hangingPunct="1">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80</a:t>
            </a:r>
          </a:p>
          <a:p>
            <a:pPr marL="0" marR="0" lvl="0" indent="0" algn="l" defTabSz="457200" rtl="0" eaLnBrk="1" fontAlgn="auto" latinLnBrk="0" hangingPunct="1">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60</a:t>
            </a:r>
          </a:p>
          <a:p>
            <a:pPr marL="0" marR="0" lvl="0" indent="0" algn="l" defTabSz="457200" rtl="0" eaLnBrk="1" fontAlgn="auto" latinLnBrk="0" hangingPunct="1">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40</a:t>
            </a:r>
          </a:p>
          <a:p>
            <a:pPr marL="0" marR="0" lvl="0" indent="0" algn="l" defTabSz="457200" rtl="0" eaLnBrk="1" fontAlgn="auto" latinLnBrk="0" hangingPunct="1">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20</a:t>
            </a:r>
          </a:p>
          <a:p>
            <a:pPr marL="0" marR="0" lvl="0" indent="0" algn="l" defTabSz="457200" rtl="0" eaLnBrk="1" fontAlgn="auto" latinLnBrk="0" hangingPunct="1">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0</a:t>
            </a:r>
          </a:p>
        </p:txBody>
      </p:sp>
      <p:grpSp>
        <p:nvGrpSpPr>
          <p:cNvPr id="27" name="그룹 26">
            <a:extLst>
              <a:ext uri="{FF2B5EF4-FFF2-40B4-BE49-F238E27FC236}">
                <a16:creationId xmlns:a16="http://schemas.microsoft.com/office/drawing/2014/main" id="{D39611A2-18E0-A15B-DFFC-3AE1A37388E7}"/>
              </a:ext>
            </a:extLst>
          </p:cNvPr>
          <p:cNvGrpSpPr/>
          <p:nvPr/>
        </p:nvGrpSpPr>
        <p:grpSpPr>
          <a:xfrm>
            <a:off x="823461" y="4235362"/>
            <a:ext cx="5172457" cy="1272682"/>
            <a:chOff x="823461" y="4010436"/>
            <a:chExt cx="5172457" cy="1272682"/>
          </a:xfrm>
        </p:grpSpPr>
        <p:sp>
          <p:nvSpPr>
            <p:cNvPr id="28" name="object 96">
              <a:extLst>
                <a:ext uri="{FF2B5EF4-FFF2-40B4-BE49-F238E27FC236}">
                  <a16:creationId xmlns:a16="http://schemas.microsoft.com/office/drawing/2014/main" id="{0C02B15B-397F-5E44-45ED-52073DEFD28B}"/>
                </a:ext>
              </a:extLst>
            </p:cNvPr>
            <p:cNvSpPr/>
            <p:nvPr/>
          </p:nvSpPr>
          <p:spPr>
            <a:xfrm>
              <a:off x="3430960" y="4542784"/>
              <a:ext cx="45719" cy="658286"/>
            </a:xfrm>
            <a:custGeom>
              <a:avLst/>
              <a:gdLst/>
              <a:ahLst/>
              <a:cxnLst/>
              <a:rect l="l" t="t" r="r" b="b"/>
              <a:pathLst>
                <a:path h="619125">
                  <a:moveTo>
                    <a:pt x="0" y="0"/>
                  </a:moveTo>
                  <a:lnTo>
                    <a:pt x="0" y="618743"/>
                  </a:lnTo>
                </a:path>
              </a:pathLst>
            </a:custGeom>
            <a:ln w="19050">
              <a:solidFill>
                <a:schemeClr val="bg1">
                  <a:lumMod val="75000"/>
                </a:schemeClr>
              </a:solidFill>
            </a:ln>
          </p:spPr>
          <p:txBody>
            <a:bodyPr wrap="square" lIns="0" tIns="0" rIns="0" bIns="0" rtlCol="0"/>
            <a:lstStyle/>
            <a:p>
              <a:endParaRPr dirty="0"/>
            </a:p>
          </p:txBody>
        </p:sp>
        <p:grpSp>
          <p:nvGrpSpPr>
            <p:cNvPr id="29" name="그룹 28">
              <a:extLst>
                <a:ext uri="{FF2B5EF4-FFF2-40B4-BE49-F238E27FC236}">
                  <a16:creationId xmlns:a16="http://schemas.microsoft.com/office/drawing/2014/main" id="{19B0DE62-2111-5154-2E29-E5373C3FC716}"/>
                </a:ext>
              </a:extLst>
            </p:cNvPr>
            <p:cNvGrpSpPr/>
            <p:nvPr/>
          </p:nvGrpSpPr>
          <p:grpSpPr>
            <a:xfrm>
              <a:off x="823461" y="4021314"/>
              <a:ext cx="1025862" cy="1261804"/>
              <a:chOff x="823059" y="4185943"/>
              <a:chExt cx="1025862" cy="1261804"/>
            </a:xfrm>
          </p:grpSpPr>
          <p:sp>
            <p:nvSpPr>
              <p:cNvPr id="39" name="object 93">
                <a:extLst>
                  <a:ext uri="{FF2B5EF4-FFF2-40B4-BE49-F238E27FC236}">
                    <a16:creationId xmlns:a16="http://schemas.microsoft.com/office/drawing/2014/main" id="{202C6FA5-27AF-872F-61C3-BCF3EC7CAA49}"/>
                  </a:ext>
                </a:extLst>
              </p:cNvPr>
              <p:cNvSpPr txBox="1"/>
              <p:nvPr/>
            </p:nvSpPr>
            <p:spPr>
              <a:xfrm>
                <a:off x="823059" y="4185943"/>
                <a:ext cx="1025862" cy="950260"/>
              </a:xfrm>
              <a:prstGeom prst="rect">
                <a:avLst/>
              </a:prstGeom>
            </p:spPr>
            <p:txBody>
              <a:bodyPr vert="horz" wrap="square" lIns="0" tIns="0" rIns="0" bIns="0" rtlCol="0" anchor="ctr">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pPr>
                <a:endParaRPr lang="ko-KR" altLang="en-US"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3B50DF"/>
                    </a:solidFill>
                    <a:latin typeface="KPMG Bold" panose="020B0803030202040204" pitchFamily="34" charset="0"/>
                    <a:ea typeface="KoPub돋움체 Medium" panose="00000600000000000000" pitchFamily="2" charset="-127"/>
                    <a:cs typeface="Lucida Sans"/>
                  </a:rPr>
                  <a:t>354</a:t>
                </a:r>
                <a:endParaRPr lang="ko-KR" altLang="en-US" sz="3300" dirty="0">
                  <a:latin typeface="KPMG Bold" panose="020B0803030202040204" pitchFamily="34" charset="0"/>
                  <a:ea typeface="KoPub돋움체 Medium" panose="00000600000000000000" pitchFamily="2" charset="-127"/>
                  <a:cs typeface="Lucida Sans"/>
                </a:endParaRPr>
              </a:p>
            </p:txBody>
          </p:sp>
          <p:sp>
            <p:nvSpPr>
              <p:cNvPr id="40" name="TextBox 39">
                <a:extLst>
                  <a:ext uri="{FF2B5EF4-FFF2-40B4-BE49-F238E27FC236}">
                    <a16:creationId xmlns:a16="http://schemas.microsoft.com/office/drawing/2014/main" id="{532AF9B0-C586-05F5-AC8C-E1E295B645FF}"/>
                  </a:ext>
                </a:extLst>
              </p:cNvPr>
              <p:cNvSpPr txBox="1"/>
              <p:nvPr/>
            </p:nvSpPr>
            <p:spPr>
              <a:xfrm>
                <a:off x="989861" y="5186137"/>
                <a:ext cx="717344" cy="261610"/>
              </a:xfrm>
              <a:prstGeom prst="rect">
                <a:avLst/>
              </a:prstGeom>
              <a:noFill/>
            </p:spPr>
            <p:txBody>
              <a:bodyPr wrap="square" rtlCol="0">
                <a:spAutoFit/>
              </a:bodyPr>
              <a:lstStyle/>
              <a:p>
                <a:pPr algn="ctr"/>
                <a:r>
                  <a:rPr lang="ko-KR" altLang="en-US" sz="1050" b="1" spc="-50" dirty="0">
                    <a:gradFill>
                      <a:gsLst>
                        <a:gs pos="0">
                          <a:srgbClr val="3B50DF"/>
                        </a:gs>
                        <a:gs pos="100000">
                          <a:srgbClr val="3B50DF"/>
                        </a:gs>
                      </a:gsLst>
                      <a:lin ang="5400000" scaled="1"/>
                    </a:gradFill>
                    <a:latin typeface="KoPub돋움체 Medium" panose="00000600000000000000" pitchFamily="2" charset="-127"/>
                    <a:ea typeface="KoPub돋움체 Medium" panose="00000600000000000000" pitchFamily="2" charset="-127"/>
                  </a:rPr>
                  <a:t>거래 건수</a:t>
                </a:r>
              </a:p>
            </p:txBody>
          </p:sp>
        </p:grpSp>
        <p:grpSp>
          <p:nvGrpSpPr>
            <p:cNvPr id="30" name="그룹 29">
              <a:extLst>
                <a:ext uri="{FF2B5EF4-FFF2-40B4-BE49-F238E27FC236}">
                  <a16:creationId xmlns:a16="http://schemas.microsoft.com/office/drawing/2014/main" id="{3FB105C0-01F5-91B0-BFDA-D64A2B887D7D}"/>
                </a:ext>
              </a:extLst>
            </p:cNvPr>
            <p:cNvGrpSpPr/>
            <p:nvPr/>
          </p:nvGrpSpPr>
          <p:grpSpPr>
            <a:xfrm>
              <a:off x="3651408" y="4010436"/>
              <a:ext cx="1240980" cy="1268891"/>
              <a:chOff x="3413579" y="4186596"/>
              <a:chExt cx="1240980" cy="1268891"/>
            </a:xfrm>
          </p:grpSpPr>
          <p:sp>
            <p:nvSpPr>
              <p:cNvPr id="37" name="object 93">
                <a:extLst>
                  <a:ext uri="{FF2B5EF4-FFF2-40B4-BE49-F238E27FC236}">
                    <a16:creationId xmlns:a16="http://schemas.microsoft.com/office/drawing/2014/main" id="{53504036-A747-14F4-F7BE-8034DD6F76B6}"/>
                  </a:ext>
                </a:extLst>
              </p:cNvPr>
              <p:cNvSpPr txBox="1"/>
              <p:nvPr/>
            </p:nvSpPr>
            <p:spPr>
              <a:xfrm>
                <a:off x="3516146" y="4186596"/>
                <a:ext cx="998130" cy="950260"/>
              </a:xfrm>
              <a:prstGeom prst="rect">
                <a:avLst/>
              </a:prstGeom>
            </p:spPr>
            <p:txBody>
              <a:bodyPr vert="horz" wrap="square" lIns="0" tIns="11430" rIns="0" bIns="0" rtlCol="0">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spcBef>
                    <a:spcPts val="25"/>
                  </a:spcBef>
                </a:pPr>
                <a:endParaRPr lang="ko-KR" altLang="en-US"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70B6F4"/>
                    </a:solidFill>
                    <a:latin typeface="KPMG Bold" panose="020B0803030202040204" pitchFamily="34" charset="0"/>
                    <a:ea typeface="KoPub돋움체 Medium" panose="00000600000000000000" pitchFamily="2" charset="-127"/>
                    <a:cs typeface="Lucida Sans"/>
                  </a:rPr>
                  <a:t>$8.4</a:t>
                </a:r>
                <a:endParaRPr lang="en-US" sz="3300" dirty="0">
                  <a:latin typeface="KPMG Bold" panose="020B0803030202040204" pitchFamily="34" charset="0"/>
                  <a:ea typeface="KoPub돋움체 Medium" panose="00000600000000000000" pitchFamily="2" charset="-127"/>
                  <a:cs typeface="Lucida Sans"/>
                </a:endParaRPr>
              </a:p>
            </p:txBody>
          </p:sp>
          <p:sp>
            <p:nvSpPr>
              <p:cNvPr id="38" name="TextBox 37">
                <a:extLst>
                  <a:ext uri="{FF2B5EF4-FFF2-40B4-BE49-F238E27FC236}">
                    <a16:creationId xmlns:a16="http://schemas.microsoft.com/office/drawing/2014/main" id="{57462430-92C0-5111-CC0C-3D95B358C144}"/>
                  </a:ext>
                </a:extLst>
              </p:cNvPr>
              <p:cNvSpPr txBox="1"/>
              <p:nvPr/>
            </p:nvSpPr>
            <p:spPr>
              <a:xfrm>
                <a:off x="3413579" y="5201571"/>
                <a:ext cx="1240980" cy="253916"/>
              </a:xfrm>
              <a:prstGeom prst="rect">
                <a:avLst/>
              </a:prstGeom>
              <a:noFill/>
            </p:spPr>
            <p:txBody>
              <a:bodyPr wrap="square" rtlCol="0">
                <a:spAutoFit/>
              </a:bodyPr>
              <a:lstStyle/>
              <a:p>
                <a:pPr algn="ct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거래 금액</a:t>
                </a:r>
                <a:r>
                  <a:rPr lang="en-US" altLang="ko-KR"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a:t>
                </a: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십억 달러</a:t>
                </a:r>
                <a:r>
                  <a:rPr lang="en-US" altLang="ko-KR"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a:t>
                </a:r>
                <a:endPar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31" name="그룹 30">
              <a:extLst>
                <a:ext uri="{FF2B5EF4-FFF2-40B4-BE49-F238E27FC236}">
                  <a16:creationId xmlns:a16="http://schemas.microsoft.com/office/drawing/2014/main" id="{14BF2AE7-2DA7-A0E5-C670-41A260591380}"/>
                </a:ext>
              </a:extLst>
            </p:cNvPr>
            <p:cNvGrpSpPr/>
            <p:nvPr/>
          </p:nvGrpSpPr>
          <p:grpSpPr>
            <a:xfrm>
              <a:off x="1953577" y="4021314"/>
              <a:ext cx="1150449" cy="1251835"/>
              <a:chOff x="1929542" y="4185943"/>
              <a:chExt cx="1150449" cy="1251835"/>
            </a:xfrm>
          </p:grpSpPr>
          <p:sp>
            <p:nvSpPr>
              <p:cNvPr id="35" name="TextBox 34">
                <a:extLst>
                  <a:ext uri="{FF2B5EF4-FFF2-40B4-BE49-F238E27FC236}">
                    <a16:creationId xmlns:a16="http://schemas.microsoft.com/office/drawing/2014/main" id="{6FE72688-398A-2DE0-2FA8-3943D417743A}"/>
                  </a:ext>
                </a:extLst>
              </p:cNvPr>
              <p:cNvSpPr txBox="1"/>
              <p:nvPr/>
            </p:nvSpPr>
            <p:spPr>
              <a:xfrm>
                <a:off x="1929542" y="5183862"/>
                <a:ext cx="1150449" cy="253916"/>
              </a:xfrm>
              <a:prstGeom prst="rect">
                <a:avLst/>
              </a:prstGeom>
              <a:noFill/>
            </p:spPr>
            <p:txBody>
              <a:bodyPr wrap="square" rtlCol="0">
                <a:spAutoFit/>
              </a:bodyPr>
              <a:lstStyle/>
              <a:p>
                <a:pPr algn="ctr"/>
                <a:r>
                  <a:rPr lang="ko-KR" altLang="en-US" sz="1050" b="1" spc="-50" dirty="0">
                    <a:gradFill>
                      <a:gsLst>
                        <a:gs pos="0">
                          <a:srgbClr val="3B50DF"/>
                        </a:gs>
                        <a:gs pos="100000">
                          <a:srgbClr val="3B50DF"/>
                        </a:gs>
                      </a:gsLst>
                      <a:lin ang="5400000" scaled="1"/>
                    </a:gradFill>
                    <a:latin typeface="KoPub돋움체 Medium" panose="00000600000000000000" pitchFamily="2" charset="-127"/>
                    <a:ea typeface="KoPub돋움체 Medium" panose="00000600000000000000" pitchFamily="2" charset="-127"/>
                  </a:rPr>
                  <a:t>전분기 대비 감소</a:t>
                </a:r>
              </a:p>
            </p:txBody>
          </p:sp>
          <p:sp>
            <p:nvSpPr>
              <p:cNvPr id="36" name="object 93">
                <a:extLst>
                  <a:ext uri="{FF2B5EF4-FFF2-40B4-BE49-F238E27FC236}">
                    <a16:creationId xmlns:a16="http://schemas.microsoft.com/office/drawing/2014/main" id="{16076265-B360-357A-CB3A-02199D21E6A3}"/>
                  </a:ext>
                </a:extLst>
              </p:cNvPr>
              <p:cNvSpPr txBox="1"/>
              <p:nvPr/>
            </p:nvSpPr>
            <p:spPr>
              <a:xfrm>
                <a:off x="1992640" y="4185943"/>
                <a:ext cx="1025862" cy="950260"/>
              </a:xfrm>
              <a:prstGeom prst="rect">
                <a:avLst/>
              </a:prstGeom>
            </p:spPr>
            <p:txBody>
              <a:bodyPr vert="horz" wrap="square" lIns="0" tIns="0" rIns="0" bIns="0" rtlCol="0" anchor="ctr">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3B50DF"/>
                    </a:solidFill>
                    <a:latin typeface="KPMG Bold" panose="020B0803030202040204" pitchFamily="34" charset="0"/>
                    <a:ea typeface="KoPub돋움체 Medium" panose="00000600000000000000" pitchFamily="2" charset="-127"/>
                    <a:cs typeface="Lucida Sans"/>
                  </a:rPr>
                  <a:t>7%</a:t>
                </a:r>
                <a:endParaRPr sz="3300" dirty="0">
                  <a:latin typeface="KPMG Bold" panose="020B0803030202040204" pitchFamily="34" charset="0"/>
                  <a:ea typeface="KoPub돋움체 Medium" panose="00000600000000000000" pitchFamily="2" charset="-127"/>
                  <a:cs typeface="Lucida Sans"/>
                </a:endParaRPr>
              </a:p>
            </p:txBody>
          </p:sp>
        </p:grpSp>
        <p:grpSp>
          <p:nvGrpSpPr>
            <p:cNvPr id="32" name="그룹 31">
              <a:extLst>
                <a:ext uri="{FF2B5EF4-FFF2-40B4-BE49-F238E27FC236}">
                  <a16:creationId xmlns:a16="http://schemas.microsoft.com/office/drawing/2014/main" id="{647AE793-CC4F-D119-2A82-2DA208A3F29D}"/>
                </a:ext>
              </a:extLst>
            </p:cNvPr>
            <p:cNvGrpSpPr/>
            <p:nvPr/>
          </p:nvGrpSpPr>
          <p:grpSpPr>
            <a:xfrm>
              <a:off x="4880356" y="4021967"/>
              <a:ext cx="1115562" cy="1253969"/>
              <a:chOff x="4577887" y="4186596"/>
              <a:chExt cx="1115562" cy="1253969"/>
            </a:xfrm>
          </p:grpSpPr>
          <p:sp>
            <p:nvSpPr>
              <p:cNvPr id="33" name="TextBox 32">
                <a:extLst>
                  <a:ext uri="{FF2B5EF4-FFF2-40B4-BE49-F238E27FC236}">
                    <a16:creationId xmlns:a16="http://schemas.microsoft.com/office/drawing/2014/main" id="{8C6C862F-D5AE-B130-F336-BBA8561B5729}"/>
                  </a:ext>
                </a:extLst>
              </p:cNvPr>
              <p:cNvSpPr txBox="1"/>
              <p:nvPr/>
            </p:nvSpPr>
            <p:spPr>
              <a:xfrm>
                <a:off x="4577887" y="5186649"/>
                <a:ext cx="1115562" cy="253916"/>
              </a:xfrm>
              <a:prstGeom prst="rect">
                <a:avLst/>
              </a:prstGeom>
              <a:noFill/>
            </p:spPr>
            <p:txBody>
              <a:bodyPr wrap="square" rtlCol="0">
                <a:spAutoFit/>
              </a:bodyPr>
              <a:lstStyle/>
              <a:p>
                <a:pPr algn="ct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전분기 대비 증가 </a:t>
                </a:r>
              </a:p>
            </p:txBody>
          </p:sp>
          <p:sp>
            <p:nvSpPr>
              <p:cNvPr id="34" name="object 93">
                <a:extLst>
                  <a:ext uri="{FF2B5EF4-FFF2-40B4-BE49-F238E27FC236}">
                    <a16:creationId xmlns:a16="http://schemas.microsoft.com/office/drawing/2014/main" id="{03B66337-0D31-99AE-86A6-341850ACE074}"/>
                  </a:ext>
                </a:extLst>
              </p:cNvPr>
              <p:cNvSpPr txBox="1"/>
              <p:nvPr/>
            </p:nvSpPr>
            <p:spPr>
              <a:xfrm>
                <a:off x="4654921" y="4186596"/>
                <a:ext cx="998130" cy="950260"/>
              </a:xfrm>
              <a:prstGeom prst="rect">
                <a:avLst/>
              </a:prstGeom>
            </p:spPr>
            <p:txBody>
              <a:bodyPr vert="horz" wrap="square" lIns="0" tIns="11430" rIns="0" bIns="0" rtlCol="0">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spcBef>
                    <a:spcPts val="25"/>
                  </a:spcBef>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70B6F4"/>
                    </a:solidFill>
                    <a:latin typeface="KPMG Bold" panose="020B0803030202040204" pitchFamily="34" charset="0"/>
                    <a:ea typeface="KoPub돋움체 Medium" panose="00000600000000000000" pitchFamily="2" charset="-127"/>
                    <a:cs typeface="Lucida Sans"/>
                  </a:rPr>
                  <a:t>224%</a:t>
                </a:r>
                <a:endParaRPr sz="3300" dirty="0">
                  <a:latin typeface="KPMG Bold" panose="020B0803030202040204" pitchFamily="34" charset="0"/>
                  <a:ea typeface="KoPub돋움체 Medium" panose="00000600000000000000" pitchFamily="2" charset="-127"/>
                  <a:cs typeface="Lucida Sans"/>
                </a:endParaRPr>
              </a:p>
            </p:txBody>
          </p:sp>
        </p:grpSp>
      </p:grpSp>
      <p:grpSp>
        <p:nvGrpSpPr>
          <p:cNvPr id="41" name="그룹 40">
            <a:extLst>
              <a:ext uri="{FF2B5EF4-FFF2-40B4-BE49-F238E27FC236}">
                <a16:creationId xmlns:a16="http://schemas.microsoft.com/office/drawing/2014/main" id="{9B4D7701-2A66-EE16-EE47-B4AFF107F1E2}"/>
              </a:ext>
            </a:extLst>
          </p:cNvPr>
          <p:cNvGrpSpPr/>
          <p:nvPr/>
        </p:nvGrpSpPr>
        <p:grpSpPr>
          <a:xfrm>
            <a:off x="639445" y="4261267"/>
            <a:ext cx="2909245" cy="307777"/>
            <a:chOff x="639445" y="4199344"/>
            <a:chExt cx="2909245" cy="307777"/>
          </a:xfrm>
        </p:grpSpPr>
        <p:sp>
          <p:nvSpPr>
            <p:cNvPr id="42" name="TextBox 41">
              <a:extLst>
                <a:ext uri="{FF2B5EF4-FFF2-40B4-BE49-F238E27FC236}">
                  <a16:creationId xmlns:a16="http://schemas.microsoft.com/office/drawing/2014/main" id="{96B4D812-73B4-178B-B413-B76C7848B048}"/>
                </a:ext>
              </a:extLst>
            </p:cNvPr>
            <p:cNvSpPr txBox="1"/>
            <p:nvPr/>
          </p:nvSpPr>
          <p:spPr>
            <a:xfrm>
              <a:off x="639445" y="4199344"/>
              <a:ext cx="2909245" cy="307777"/>
            </a:xfrm>
            <a:prstGeom prst="rect">
              <a:avLst/>
            </a:prstGeom>
            <a:noFill/>
          </p:spPr>
          <p:txBody>
            <a:bodyPr wrap="square" rtlCol="0">
              <a:spAutoFit/>
            </a:bodyPr>
            <a:lstStyle/>
            <a:p>
              <a:r>
                <a:rPr lang="en-US" altLang="ko-KR"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2023</a:t>
              </a: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년 </a:t>
              </a:r>
              <a:r>
                <a:rPr lang="en-US" altLang="ko-KR"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2</a:t>
              </a: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분기 하이라이트</a:t>
              </a:r>
            </a:p>
          </p:txBody>
        </p:sp>
        <p:cxnSp>
          <p:nvCxnSpPr>
            <p:cNvPr id="43" name="직선 연결선 42">
              <a:extLst>
                <a:ext uri="{FF2B5EF4-FFF2-40B4-BE49-F238E27FC236}">
                  <a16:creationId xmlns:a16="http://schemas.microsoft.com/office/drawing/2014/main" id="{20B839DA-08EE-615B-1D63-E29560B4E1A3}"/>
                </a:ext>
              </a:extLst>
            </p:cNvPr>
            <p:cNvCxnSpPr/>
            <p:nvPr/>
          </p:nvCxnSpPr>
          <p:spPr>
            <a:xfrm>
              <a:off x="728664" y="4199344"/>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44" name="직사각형 43">
            <a:extLst>
              <a:ext uri="{FF2B5EF4-FFF2-40B4-BE49-F238E27FC236}">
                <a16:creationId xmlns:a16="http://schemas.microsoft.com/office/drawing/2014/main" id="{EDDDEA09-D104-E39A-525E-A493EDC89D48}"/>
              </a:ext>
            </a:extLst>
          </p:cNvPr>
          <p:cNvSpPr/>
          <p:nvPr/>
        </p:nvSpPr>
        <p:spPr>
          <a:xfrm>
            <a:off x="492794" y="6062706"/>
            <a:ext cx="722158"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24388B"/>
                </a:solidFill>
                <a:latin typeface="KoPub돋움체 Medium" panose="00000600000000000000" pitchFamily="2" charset="-127"/>
                <a:ea typeface="KoPub돋움체 Medium" panose="00000600000000000000" pitchFamily="2" charset="-127"/>
              </a:rPr>
              <a:t>건 수</a:t>
            </a:r>
          </a:p>
        </p:txBody>
      </p:sp>
      <p:sp>
        <p:nvSpPr>
          <p:cNvPr id="45" name="직사각형 44">
            <a:extLst>
              <a:ext uri="{FF2B5EF4-FFF2-40B4-BE49-F238E27FC236}">
                <a16:creationId xmlns:a16="http://schemas.microsoft.com/office/drawing/2014/main" id="{981E1FCA-AC22-1BD1-4C4D-338ED9DB18C0}"/>
              </a:ext>
            </a:extLst>
          </p:cNvPr>
          <p:cNvSpPr/>
          <p:nvPr/>
        </p:nvSpPr>
        <p:spPr>
          <a:xfrm>
            <a:off x="4943685" y="6060525"/>
            <a:ext cx="1392169"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D5419A"/>
                </a:solidFill>
                <a:latin typeface="KoPub돋움체 Medium" panose="00000600000000000000" pitchFamily="2" charset="-127"/>
                <a:ea typeface="KoPub돋움체 Medium" panose="00000600000000000000" pitchFamily="2" charset="-127"/>
              </a:rPr>
              <a:t>거래 금액</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r>
              <a:rPr lang="ko-KR" altLang="en-US" sz="1000" spc="-50" dirty="0">
                <a:solidFill>
                  <a:srgbClr val="D5419A"/>
                </a:solidFill>
                <a:latin typeface="KoPub돋움체 Medium" panose="00000600000000000000" pitchFamily="2" charset="-127"/>
                <a:ea typeface="KoPub돋움체 Medium" panose="00000600000000000000" pitchFamily="2" charset="-127"/>
              </a:rPr>
              <a:t>십억 달러</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endParaRPr lang="ko-KR" altLang="en-US" sz="1000" spc="-50" dirty="0">
              <a:solidFill>
                <a:srgbClr val="D5419A"/>
              </a:solidFill>
              <a:latin typeface="KoPub돋움체 Medium" panose="00000600000000000000" pitchFamily="2" charset="-127"/>
              <a:ea typeface="KoPub돋움체 Medium" panose="00000600000000000000" pitchFamily="2" charset="-127"/>
            </a:endParaRPr>
          </a:p>
        </p:txBody>
      </p:sp>
      <p:cxnSp>
        <p:nvCxnSpPr>
          <p:cNvPr id="49" name="직선 연결선 48">
            <a:extLst>
              <a:ext uri="{FF2B5EF4-FFF2-40B4-BE49-F238E27FC236}">
                <a16:creationId xmlns:a16="http://schemas.microsoft.com/office/drawing/2014/main" id="{E4DA1BD5-0188-F71E-33C5-153EF7C8C081}"/>
              </a:ext>
            </a:extLst>
          </p:cNvPr>
          <p:cNvCxnSpPr>
            <a:cxnSpLocks/>
          </p:cNvCxnSpPr>
          <p:nvPr/>
        </p:nvCxnSpPr>
        <p:spPr>
          <a:xfrm>
            <a:off x="1075614" y="8958931"/>
            <a:ext cx="471736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bject 34">
            <a:extLst>
              <a:ext uri="{FF2B5EF4-FFF2-40B4-BE49-F238E27FC236}">
                <a16:creationId xmlns:a16="http://schemas.microsoft.com/office/drawing/2014/main" id="{CCB390C3-FC3D-F73D-BDFF-1A3987ACEF73}"/>
              </a:ext>
            </a:extLst>
          </p:cNvPr>
          <p:cNvSpPr txBox="1"/>
          <p:nvPr/>
        </p:nvSpPr>
        <p:spPr>
          <a:xfrm>
            <a:off x="2826943" y="9002719"/>
            <a:ext cx="703073"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pPr marL="0" algn="ctr">
              <a:spcBef>
                <a:spcPts val="0"/>
              </a:spcBef>
            </a:pPr>
            <a:r>
              <a:rPr lang="en-US" b="1" dirty="0"/>
              <a:t>  </a:t>
            </a:r>
            <a:r>
              <a:rPr b="1" dirty="0"/>
              <a:t>Q1</a:t>
            </a:r>
            <a:r>
              <a:rPr lang="en-US" b="1" dirty="0"/>
              <a:t> 20</a:t>
            </a:r>
            <a:r>
              <a:rPr lang="en-US" altLang="ko-KR" b="1" dirty="0"/>
              <a:t>22</a:t>
            </a:r>
            <a:endParaRPr b="1" dirty="0"/>
          </a:p>
        </p:txBody>
      </p:sp>
      <p:sp>
        <p:nvSpPr>
          <p:cNvPr id="51" name="object 89">
            <a:extLst>
              <a:ext uri="{FF2B5EF4-FFF2-40B4-BE49-F238E27FC236}">
                <a16:creationId xmlns:a16="http://schemas.microsoft.com/office/drawing/2014/main" id="{4D5E5DF1-FB69-9B98-62D0-123CE6BEBC7B}"/>
              </a:ext>
            </a:extLst>
          </p:cNvPr>
          <p:cNvSpPr txBox="1"/>
          <p:nvPr/>
        </p:nvSpPr>
        <p:spPr>
          <a:xfrm>
            <a:off x="4808349" y="8852130"/>
            <a:ext cx="1094331" cy="306494"/>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endParaRPr b="1" dirty="0"/>
          </a:p>
          <a:p>
            <a:r>
              <a:rPr b="1" dirty="0"/>
              <a:t>Q1</a:t>
            </a:r>
            <a:r>
              <a:rPr lang="en-US" b="1" dirty="0"/>
              <a:t> 20</a:t>
            </a:r>
            <a:r>
              <a:rPr lang="en-US" altLang="ko-KR" b="1" dirty="0"/>
              <a:t>2</a:t>
            </a:r>
            <a:r>
              <a:rPr b="1" dirty="0"/>
              <a:t>3 </a:t>
            </a:r>
            <a:r>
              <a:rPr lang="en-US" b="1" dirty="0"/>
              <a:t>   </a:t>
            </a:r>
            <a:r>
              <a:rPr b="1" dirty="0"/>
              <a:t>Q2</a:t>
            </a:r>
            <a:r>
              <a:rPr lang="en-US" b="1" dirty="0"/>
              <a:t> 20</a:t>
            </a:r>
            <a:r>
              <a:rPr lang="en-US" altLang="ko-KR" b="1" dirty="0"/>
              <a:t>2</a:t>
            </a:r>
            <a:r>
              <a:rPr b="1" dirty="0"/>
              <a:t>3</a:t>
            </a:r>
          </a:p>
        </p:txBody>
      </p:sp>
      <p:sp>
        <p:nvSpPr>
          <p:cNvPr id="52" name="object 34">
            <a:extLst>
              <a:ext uri="{FF2B5EF4-FFF2-40B4-BE49-F238E27FC236}">
                <a16:creationId xmlns:a16="http://schemas.microsoft.com/office/drawing/2014/main" id="{827F31D5-F3E2-185C-B30B-3F2F84ACE2A3}"/>
              </a:ext>
            </a:extLst>
          </p:cNvPr>
          <p:cNvSpPr txBox="1"/>
          <p:nvPr/>
        </p:nvSpPr>
        <p:spPr>
          <a:xfrm>
            <a:off x="1108905" y="9002752"/>
            <a:ext cx="671624"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r>
              <a:rPr lang="en-US" b="1" dirty="0"/>
              <a:t>  </a:t>
            </a:r>
            <a:r>
              <a:rPr b="1" dirty="0"/>
              <a:t>Q1</a:t>
            </a:r>
            <a:r>
              <a:rPr lang="en-US" b="1" dirty="0"/>
              <a:t> </a:t>
            </a:r>
            <a:r>
              <a:rPr lang="en-US" altLang="ko-KR" b="1" dirty="0"/>
              <a:t>2021</a:t>
            </a:r>
            <a:endParaRPr b="1" dirty="0"/>
          </a:p>
        </p:txBody>
      </p:sp>
      <p:grpSp>
        <p:nvGrpSpPr>
          <p:cNvPr id="54" name="그룹 53">
            <a:extLst>
              <a:ext uri="{FF2B5EF4-FFF2-40B4-BE49-F238E27FC236}">
                <a16:creationId xmlns:a16="http://schemas.microsoft.com/office/drawing/2014/main" id="{AFBDCF77-FFBF-A5E9-6927-9161A0D0B7C0}"/>
              </a:ext>
            </a:extLst>
          </p:cNvPr>
          <p:cNvGrpSpPr/>
          <p:nvPr/>
        </p:nvGrpSpPr>
        <p:grpSpPr>
          <a:xfrm>
            <a:off x="1669814" y="9439928"/>
            <a:ext cx="3598142" cy="815638"/>
            <a:chOff x="1669814" y="8133806"/>
            <a:chExt cx="3598142" cy="815638"/>
          </a:xfrm>
        </p:grpSpPr>
        <p:sp>
          <p:nvSpPr>
            <p:cNvPr id="55" name="직사각형 54">
              <a:extLst>
                <a:ext uri="{FF2B5EF4-FFF2-40B4-BE49-F238E27FC236}">
                  <a16:creationId xmlns:a16="http://schemas.microsoft.com/office/drawing/2014/main" id="{27199EA7-C877-5D46-B6FB-FF9F0C3507E6}"/>
                </a:ext>
              </a:extLst>
            </p:cNvPr>
            <p:cNvSpPr/>
            <p:nvPr/>
          </p:nvSpPr>
          <p:spPr>
            <a:xfrm>
              <a:off x="1669814" y="8133806"/>
              <a:ext cx="3537912" cy="815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object 22">
              <a:extLst>
                <a:ext uri="{FF2B5EF4-FFF2-40B4-BE49-F238E27FC236}">
                  <a16:creationId xmlns:a16="http://schemas.microsoft.com/office/drawing/2014/main" id="{D9E55C16-C142-9D11-2384-F8D983CC7A9F}"/>
                </a:ext>
              </a:extLst>
            </p:cNvPr>
            <p:cNvSpPr txBox="1"/>
            <p:nvPr/>
          </p:nvSpPr>
          <p:spPr>
            <a:xfrm>
              <a:off x="1964611" y="8211162"/>
              <a:ext cx="1790128"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광고</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57" name="object 23">
              <a:extLst>
                <a:ext uri="{FF2B5EF4-FFF2-40B4-BE49-F238E27FC236}">
                  <a16:creationId xmlns:a16="http://schemas.microsoft.com/office/drawing/2014/main" id="{414B5CC7-1076-5684-4512-04F8B66D0D5E}"/>
                </a:ext>
              </a:extLst>
            </p:cNvPr>
            <p:cNvSpPr/>
            <p:nvPr/>
          </p:nvSpPr>
          <p:spPr>
            <a:xfrm>
              <a:off x="1802045" y="8249932"/>
              <a:ext cx="102336" cy="104333"/>
            </a:xfrm>
            <a:custGeom>
              <a:avLst/>
              <a:gdLst/>
              <a:ahLst/>
              <a:cxnLst/>
              <a:rect l="l" t="t" r="r" b="b"/>
              <a:pathLst>
                <a:path w="64134" h="64134">
                  <a:moveTo>
                    <a:pt x="0" y="0"/>
                  </a:moveTo>
                  <a:lnTo>
                    <a:pt x="63982" y="0"/>
                  </a:lnTo>
                  <a:lnTo>
                    <a:pt x="63982" y="63931"/>
                  </a:lnTo>
                  <a:lnTo>
                    <a:pt x="0" y="63931"/>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8" name="object 24">
              <a:extLst>
                <a:ext uri="{FF2B5EF4-FFF2-40B4-BE49-F238E27FC236}">
                  <a16:creationId xmlns:a16="http://schemas.microsoft.com/office/drawing/2014/main" id="{B6F3E6DF-D9D2-0AC8-4026-870194C9B983}"/>
                </a:ext>
              </a:extLst>
            </p:cNvPr>
            <p:cNvSpPr txBox="1"/>
            <p:nvPr/>
          </p:nvSpPr>
          <p:spPr>
            <a:xfrm>
              <a:off x="3798075" y="8217378"/>
              <a:ext cx="1469881"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인터랙티브 미디어 및 서비스</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59" name="object 25">
              <a:extLst>
                <a:ext uri="{FF2B5EF4-FFF2-40B4-BE49-F238E27FC236}">
                  <a16:creationId xmlns:a16="http://schemas.microsoft.com/office/drawing/2014/main" id="{3E1C7259-2F57-B710-8806-C953D3B7175C}"/>
                </a:ext>
              </a:extLst>
            </p:cNvPr>
            <p:cNvSpPr/>
            <p:nvPr/>
          </p:nvSpPr>
          <p:spPr>
            <a:xfrm>
              <a:off x="3653401" y="8249932"/>
              <a:ext cx="102336" cy="104333"/>
            </a:xfrm>
            <a:custGeom>
              <a:avLst/>
              <a:gdLst/>
              <a:ahLst/>
              <a:cxnLst/>
              <a:rect l="l" t="t" r="r" b="b"/>
              <a:pathLst>
                <a:path w="64134" h="64134">
                  <a:moveTo>
                    <a:pt x="0" y="0"/>
                  </a:moveTo>
                  <a:lnTo>
                    <a:pt x="63969" y="0"/>
                  </a:lnTo>
                  <a:lnTo>
                    <a:pt x="63969" y="63931"/>
                  </a:lnTo>
                  <a:lnTo>
                    <a:pt x="0" y="63931"/>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0" name="object 26">
              <a:extLst>
                <a:ext uri="{FF2B5EF4-FFF2-40B4-BE49-F238E27FC236}">
                  <a16:creationId xmlns:a16="http://schemas.microsoft.com/office/drawing/2014/main" id="{205A12F0-E8A6-0EEB-31A5-E920E1CA0399}"/>
                </a:ext>
              </a:extLst>
            </p:cNvPr>
            <p:cNvSpPr txBox="1"/>
            <p:nvPr/>
          </p:nvSpPr>
          <p:spPr>
            <a:xfrm>
              <a:off x="1954100" y="8465406"/>
              <a:ext cx="1149925"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영화 및 엔터테인먼트</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61" name="object 27">
              <a:extLst>
                <a:ext uri="{FF2B5EF4-FFF2-40B4-BE49-F238E27FC236}">
                  <a16:creationId xmlns:a16="http://schemas.microsoft.com/office/drawing/2014/main" id="{87F648FB-E4AA-7F32-EB7B-AEBC6BE04EFB}"/>
                </a:ext>
              </a:extLst>
            </p:cNvPr>
            <p:cNvSpPr/>
            <p:nvPr/>
          </p:nvSpPr>
          <p:spPr>
            <a:xfrm>
              <a:off x="1801344" y="8495765"/>
              <a:ext cx="102336" cy="104333"/>
            </a:xfrm>
            <a:custGeom>
              <a:avLst/>
              <a:gdLst/>
              <a:ahLst/>
              <a:cxnLst/>
              <a:rect l="l" t="t" r="r" b="b"/>
              <a:pathLst>
                <a:path w="64134" h="64134">
                  <a:moveTo>
                    <a:pt x="0" y="0"/>
                  </a:moveTo>
                  <a:lnTo>
                    <a:pt x="63969" y="0"/>
                  </a:lnTo>
                  <a:lnTo>
                    <a:pt x="63969" y="63931"/>
                  </a:lnTo>
                  <a:lnTo>
                    <a:pt x="0" y="63931"/>
                  </a:lnTo>
                  <a:lnTo>
                    <a:pt x="0" y="0"/>
                  </a:lnTo>
                  <a:close/>
                </a:path>
              </a:pathLst>
            </a:custGeom>
            <a:solidFill>
              <a:srgbClr val="3B4FDE"/>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2" name="object 28">
              <a:extLst>
                <a:ext uri="{FF2B5EF4-FFF2-40B4-BE49-F238E27FC236}">
                  <a16:creationId xmlns:a16="http://schemas.microsoft.com/office/drawing/2014/main" id="{1013C38F-ED1E-9C29-67AF-0E47CFE08BE2}"/>
                </a:ext>
              </a:extLst>
            </p:cNvPr>
            <p:cNvSpPr txBox="1"/>
            <p:nvPr/>
          </p:nvSpPr>
          <p:spPr>
            <a:xfrm>
              <a:off x="3813395" y="8697068"/>
              <a:ext cx="784358"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총 거래 금액</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우</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p>
          </p:txBody>
        </p:sp>
        <p:sp>
          <p:nvSpPr>
            <p:cNvPr id="63" name="object 29">
              <a:extLst>
                <a:ext uri="{FF2B5EF4-FFF2-40B4-BE49-F238E27FC236}">
                  <a16:creationId xmlns:a16="http://schemas.microsoft.com/office/drawing/2014/main" id="{A9FF3183-4168-EEC6-7084-C1C7ECEE8EF6}"/>
                </a:ext>
              </a:extLst>
            </p:cNvPr>
            <p:cNvSpPr/>
            <p:nvPr/>
          </p:nvSpPr>
          <p:spPr>
            <a:xfrm>
              <a:off x="3608201" y="8780800"/>
              <a:ext cx="147175" cy="0"/>
            </a:xfrm>
            <a:custGeom>
              <a:avLst/>
              <a:gdLst/>
              <a:ahLst/>
              <a:cxnLst/>
              <a:rect l="l" t="t" r="r" b="b"/>
              <a:pathLst>
                <a:path w="91439">
                  <a:moveTo>
                    <a:pt x="0" y="0"/>
                  </a:moveTo>
                  <a:lnTo>
                    <a:pt x="91389" y="0"/>
                  </a:lnTo>
                </a:path>
              </a:pathLst>
            </a:custGeom>
            <a:ln w="1905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4" name="object 26">
              <a:extLst>
                <a:ext uri="{FF2B5EF4-FFF2-40B4-BE49-F238E27FC236}">
                  <a16:creationId xmlns:a16="http://schemas.microsoft.com/office/drawing/2014/main" id="{058B7264-4420-6FCD-66B4-EBB9CF794F75}"/>
                </a:ext>
              </a:extLst>
            </p:cNvPr>
            <p:cNvSpPr txBox="1"/>
            <p:nvPr/>
          </p:nvSpPr>
          <p:spPr>
            <a:xfrm>
              <a:off x="3810379" y="8465406"/>
              <a:ext cx="1331761"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출판</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65" name="object 27">
              <a:extLst>
                <a:ext uri="{FF2B5EF4-FFF2-40B4-BE49-F238E27FC236}">
                  <a16:creationId xmlns:a16="http://schemas.microsoft.com/office/drawing/2014/main" id="{53E5A816-495F-1B8B-ED09-DBD23D37145E}"/>
                </a:ext>
              </a:extLst>
            </p:cNvPr>
            <p:cNvSpPr/>
            <p:nvPr/>
          </p:nvSpPr>
          <p:spPr>
            <a:xfrm>
              <a:off x="3650799" y="8495765"/>
              <a:ext cx="102336" cy="104333"/>
            </a:xfrm>
            <a:custGeom>
              <a:avLst/>
              <a:gdLst/>
              <a:ahLst/>
              <a:cxnLst/>
              <a:rect l="l" t="t" r="r" b="b"/>
              <a:pathLst>
                <a:path w="64134" h="64134">
                  <a:moveTo>
                    <a:pt x="0" y="0"/>
                  </a:moveTo>
                  <a:lnTo>
                    <a:pt x="63969" y="0"/>
                  </a:lnTo>
                  <a:lnTo>
                    <a:pt x="63969" y="63931"/>
                  </a:lnTo>
                  <a:lnTo>
                    <a:pt x="0" y="63931"/>
                  </a:lnTo>
                  <a:lnTo>
                    <a:pt x="0" y="0"/>
                  </a:lnTo>
                  <a:close/>
                </a:path>
              </a:pathLst>
            </a:custGeom>
            <a:solidFill>
              <a:srgbClr val="AB99FD"/>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6" name="object 26">
              <a:extLst>
                <a:ext uri="{FF2B5EF4-FFF2-40B4-BE49-F238E27FC236}">
                  <a16:creationId xmlns:a16="http://schemas.microsoft.com/office/drawing/2014/main" id="{FA286FB0-8459-2842-8F13-0707147E9CC2}"/>
                </a:ext>
              </a:extLst>
            </p:cNvPr>
            <p:cNvSpPr txBox="1"/>
            <p:nvPr/>
          </p:nvSpPr>
          <p:spPr>
            <a:xfrm>
              <a:off x="1954101" y="8703216"/>
              <a:ext cx="891316"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기타</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67" name="object 27">
              <a:extLst>
                <a:ext uri="{FF2B5EF4-FFF2-40B4-BE49-F238E27FC236}">
                  <a16:creationId xmlns:a16="http://schemas.microsoft.com/office/drawing/2014/main" id="{8C5EB643-66F9-0905-C050-3D5E0739F5A4}"/>
                </a:ext>
              </a:extLst>
            </p:cNvPr>
            <p:cNvSpPr/>
            <p:nvPr/>
          </p:nvSpPr>
          <p:spPr>
            <a:xfrm>
              <a:off x="1801344" y="8733575"/>
              <a:ext cx="102336" cy="104333"/>
            </a:xfrm>
            <a:custGeom>
              <a:avLst/>
              <a:gdLst/>
              <a:ahLst/>
              <a:cxnLst/>
              <a:rect l="l" t="t" r="r" b="b"/>
              <a:pathLst>
                <a:path w="64134" h="64134">
                  <a:moveTo>
                    <a:pt x="0" y="0"/>
                  </a:moveTo>
                  <a:lnTo>
                    <a:pt x="63969" y="0"/>
                  </a:lnTo>
                  <a:lnTo>
                    <a:pt x="63969" y="63931"/>
                  </a:lnTo>
                  <a:lnTo>
                    <a:pt x="0" y="63931"/>
                  </a:lnTo>
                  <a:lnTo>
                    <a:pt x="0" y="0"/>
                  </a:lnTo>
                  <a:close/>
                </a:path>
              </a:pathLst>
            </a:custGeom>
            <a:solidFill>
              <a:srgbClr val="622EE7"/>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pic>
        <p:nvPicPr>
          <p:cNvPr id="2" name="그림 1">
            <a:extLst>
              <a:ext uri="{FF2B5EF4-FFF2-40B4-BE49-F238E27FC236}">
                <a16:creationId xmlns:a16="http://schemas.microsoft.com/office/drawing/2014/main" id="{7DC6CB02-79C9-61FD-D920-C628E6BB3273}"/>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736180"/>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629844" y="3138114"/>
            <a:ext cx="258203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2</a:t>
            </a: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분기 주요 미디어</a:t>
            </a: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M&amp;A</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 동향은</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Tree>
    <p:extLst>
      <p:ext uri="{BB962C8B-B14F-4D97-AF65-F5344CB8AC3E}">
        <p14:creationId xmlns:p14="http://schemas.microsoft.com/office/powerpoint/2010/main" val="114747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C5330B-0CAE-CFC3-1F25-43B9CFA6480B}"/>
              </a:ext>
            </a:extLst>
          </p:cNvPr>
          <p:cNvSpPr txBox="1"/>
          <p:nvPr/>
        </p:nvSpPr>
        <p:spPr>
          <a:xfrm>
            <a:off x="867576" y="988884"/>
            <a:ext cx="5147563"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미국</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 미디어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산업</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의 </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2</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분기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M&amp;A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중 </a:t>
            </a:r>
            <a:b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전략적 투자 금액은 전분기 대비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491.3%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증가</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0" name="직사각형 9">
            <a:extLst>
              <a:ext uri="{FF2B5EF4-FFF2-40B4-BE49-F238E27FC236}">
                <a16:creationId xmlns:a16="http://schemas.microsoft.com/office/drawing/2014/main" id="{780E1637-C2EF-1860-CA28-F20243327C3E}"/>
              </a:ext>
            </a:extLst>
          </p:cNvPr>
          <p:cNvSpPr/>
          <p:nvPr/>
        </p:nvSpPr>
        <p:spPr>
          <a:xfrm>
            <a:off x="0" y="2625363"/>
            <a:ext cx="6858000" cy="1401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194408" y="2736431"/>
            <a:ext cx="3126181" cy="1184940"/>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r>
              <a:rPr lang="en-US" altLang="ko-KR" dirty="0"/>
              <a:t>2023</a:t>
            </a:r>
            <a:r>
              <a:rPr lang="ko-KR" altLang="en-US" dirty="0"/>
              <a:t>년 </a:t>
            </a:r>
            <a:r>
              <a:rPr lang="en-US" altLang="ko-KR" dirty="0"/>
              <a:t>2</a:t>
            </a:r>
            <a:r>
              <a:rPr lang="ko-KR" altLang="en-US" dirty="0"/>
              <a:t>분기 미디어 산업 내 전략적 투자는 </a:t>
            </a:r>
            <a:r>
              <a:rPr lang="en-US" altLang="ko-KR" dirty="0"/>
              <a:t>281</a:t>
            </a:r>
            <a:r>
              <a:rPr lang="ko-KR" altLang="en-US" dirty="0"/>
              <a:t>건</a:t>
            </a:r>
            <a:r>
              <a:rPr lang="en-US" altLang="ko-KR" dirty="0"/>
              <a:t>(</a:t>
            </a:r>
            <a:r>
              <a:rPr lang="ko-KR" altLang="en-US" dirty="0"/>
              <a:t>전분기 대비 </a:t>
            </a:r>
            <a:r>
              <a:rPr lang="en-US" altLang="ko-KR" dirty="0"/>
              <a:t>5.7% </a:t>
            </a:r>
            <a:r>
              <a:rPr lang="ko-KR" altLang="en-US" dirty="0"/>
              <a:t>감소</a:t>
            </a:r>
            <a:r>
              <a:rPr lang="en-US" altLang="ko-KR" dirty="0"/>
              <a:t>), PE </a:t>
            </a:r>
            <a:r>
              <a:rPr lang="ko-KR" altLang="en-US" dirty="0"/>
              <a:t>투자는 </a:t>
            </a:r>
            <a:r>
              <a:rPr lang="en-US" altLang="ko-KR" dirty="0"/>
              <a:t>73</a:t>
            </a:r>
            <a:r>
              <a:rPr lang="ko-KR" altLang="en-US" dirty="0"/>
              <a:t>건 </a:t>
            </a:r>
            <a:r>
              <a:rPr lang="en-US" altLang="ko-KR" dirty="0"/>
              <a:t>(</a:t>
            </a:r>
            <a:r>
              <a:rPr lang="ko-KR" altLang="en-US" dirty="0"/>
              <a:t>전분기 대비 </a:t>
            </a:r>
            <a:r>
              <a:rPr lang="en-US" altLang="ko-KR" dirty="0"/>
              <a:t>13.1% </a:t>
            </a:r>
            <a:r>
              <a:rPr lang="ko-KR" altLang="en-US" dirty="0"/>
              <a:t>감소</a:t>
            </a:r>
            <a:r>
              <a:rPr lang="en-US" altLang="ko-KR" dirty="0"/>
              <a:t>) </a:t>
            </a:r>
            <a:r>
              <a:rPr lang="ko-KR" altLang="en-US" dirty="0"/>
              <a:t>발생</a:t>
            </a:r>
            <a:endParaRPr lang="en-US" altLang="ko-KR" dirty="0"/>
          </a:p>
          <a:p>
            <a:r>
              <a:rPr lang="en-US" altLang="ko-KR" dirty="0"/>
              <a:t>2023</a:t>
            </a:r>
            <a:r>
              <a:rPr lang="ko-KR" altLang="en-US" dirty="0"/>
              <a:t>년 </a:t>
            </a:r>
            <a:r>
              <a:rPr lang="en-US" altLang="ko-KR" dirty="0"/>
              <a:t>2</a:t>
            </a:r>
            <a:r>
              <a:rPr lang="ko-KR" altLang="en-US" dirty="0"/>
              <a:t>분기 전략적 투자 금액은 </a:t>
            </a:r>
            <a:r>
              <a:rPr lang="en-US" altLang="ko-KR" dirty="0"/>
              <a:t>79</a:t>
            </a:r>
            <a:r>
              <a:rPr lang="ko-KR" altLang="en-US" dirty="0"/>
              <a:t>억 달러</a:t>
            </a:r>
            <a:r>
              <a:rPr lang="en-US" altLang="ko-KR" dirty="0"/>
              <a:t>(</a:t>
            </a:r>
            <a:r>
              <a:rPr lang="ko-KR" altLang="en-US" dirty="0"/>
              <a:t>전분기 대비 </a:t>
            </a:r>
            <a:r>
              <a:rPr lang="en-US" altLang="ko-KR" dirty="0"/>
              <a:t>491.3% </a:t>
            </a:r>
            <a:r>
              <a:rPr lang="ko-KR" altLang="en-US" dirty="0"/>
              <a:t>증가</a:t>
            </a:r>
            <a:r>
              <a:rPr lang="en-US" altLang="ko-KR" dirty="0"/>
              <a:t>), PE </a:t>
            </a:r>
            <a:r>
              <a:rPr lang="ko-KR" altLang="en-US" dirty="0"/>
              <a:t>투자는 </a:t>
            </a:r>
            <a:r>
              <a:rPr lang="en-US" altLang="ko-KR" dirty="0"/>
              <a:t>4</a:t>
            </a:r>
            <a:r>
              <a:rPr lang="ko-KR" altLang="en-US" dirty="0"/>
              <a:t>억 달러</a:t>
            </a:r>
            <a:r>
              <a:rPr lang="en-US" altLang="ko-KR" dirty="0"/>
              <a:t>(</a:t>
            </a:r>
            <a:r>
              <a:rPr lang="ko-KR" altLang="en-US" dirty="0"/>
              <a:t>전분기 대비 </a:t>
            </a:r>
            <a:r>
              <a:rPr lang="en-US" altLang="ko-KR" dirty="0"/>
              <a:t>64.5% </a:t>
            </a:r>
            <a:r>
              <a:rPr lang="ko-KR" altLang="en-US" dirty="0"/>
              <a:t>감소</a:t>
            </a:r>
            <a:r>
              <a:rPr lang="en-US" altLang="ko-KR" dirty="0"/>
              <a:t>)</a:t>
            </a:r>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193878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dirty="0">
              <a:ln>
                <a:noFill/>
              </a:ln>
              <a:solidFill>
                <a:prstClr val="white"/>
              </a:solidFill>
              <a:effectLst/>
              <a:uLnTx/>
              <a:uFillTx/>
              <a:latin typeface="KoPub돋움체 Bold" panose="00000800000000000000" pitchFamily="2" charset="-127"/>
              <a:ea typeface="KoPub돋움체 Bold" panose="00000800000000000000" pitchFamily="2" charset="-127"/>
              <a:cs typeface="+mn-cs"/>
            </a:endParaRP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1946777"/>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2023</a:t>
            </a: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년 </a:t>
            </a:r>
            <a:r>
              <a:rPr kumimoji="0" lang="en-US" altLang="ko-KR"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분기 미디어 산업 내 </a:t>
            </a:r>
            <a:r>
              <a:rPr kumimoji="0" lang="en-US" altLang="ko-KR"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M&amp;A </a:t>
            </a: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거래</a:t>
            </a:r>
            <a:r>
              <a:rPr kumimoji="0" lang="en-US" altLang="ko-KR"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 </a:t>
            </a: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종류 및 사례</a:t>
            </a:r>
          </a:p>
        </p:txBody>
      </p:sp>
      <p:sp>
        <p:nvSpPr>
          <p:cNvPr id="99" name="직사각형 98">
            <a:extLst>
              <a:ext uri="{FF2B5EF4-FFF2-40B4-BE49-F238E27FC236}">
                <a16:creationId xmlns:a16="http://schemas.microsoft.com/office/drawing/2014/main" id="{96747663-FD5A-1CE5-EBBB-5F55C019A2E3}"/>
              </a:ext>
            </a:extLst>
          </p:cNvPr>
          <p:cNvSpPr/>
          <p:nvPr/>
        </p:nvSpPr>
        <p:spPr>
          <a:xfrm>
            <a:off x="0" y="7433010"/>
            <a:ext cx="6858000" cy="1352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nvGrpSpPr>
          <p:cNvPr id="53" name="그룹 52">
            <a:extLst>
              <a:ext uri="{FF2B5EF4-FFF2-40B4-BE49-F238E27FC236}">
                <a16:creationId xmlns:a16="http://schemas.microsoft.com/office/drawing/2014/main" id="{FA902E58-E5F9-4686-18EA-8D302FE67B5B}"/>
              </a:ext>
            </a:extLst>
          </p:cNvPr>
          <p:cNvGrpSpPr/>
          <p:nvPr/>
        </p:nvGrpSpPr>
        <p:grpSpPr>
          <a:xfrm>
            <a:off x="1203157" y="4604085"/>
            <a:ext cx="4475747" cy="1883516"/>
            <a:chOff x="4201667" y="5454396"/>
            <a:chExt cx="2647443" cy="1180084"/>
          </a:xfrm>
        </p:grpSpPr>
        <p:sp>
          <p:nvSpPr>
            <p:cNvPr id="65" name="object 114">
              <a:extLst>
                <a:ext uri="{FF2B5EF4-FFF2-40B4-BE49-F238E27FC236}">
                  <a16:creationId xmlns:a16="http://schemas.microsoft.com/office/drawing/2014/main" id="{332F506B-303A-8EBD-EE20-D486893D9338}"/>
                </a:ext>
              </a:extLst>
            </p:cNvPr>
            <p:cNvSpPr/>
            <p:nvPr/>
          </p:nvSpPr>
          <p:spPr>
            <a:xfrm>
              <a:off x="4201667" y="5519928"/>
              <a:ext cx="196850" cy="266700"/>
            </a:xfrm>
            <a:custGeom>
              <a:avLst/>
              <a:gdLst/>
              <a:ahLst/>
              <a:cxnLst/>
              <a:rect l="l" t="t" r="r" b="b"/>
              <a:pathLst>
                <a:path w="196850" h="266700">
                  <a:moveTo>
                    <a:pt x="196596" y="266700"/>
                  </a:moveTo>
                  <a:lnTo>
                    <a:pt x="0" y="266700"/>
                  </a:lnTo>
                  <a:lnTo>
                    <a:pt x="0" y="0"/>
                  </a:lnTo>
                  <a:lnTo>
                    <a:pt x="196596" y="0"/>
                  </a:lnTo>
                  <a:lnTo>
                    <a:pt x="196596" y="266700"/>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66" name="object 115">
              <a:extLst>
                <a:ext uri="{FF2B5EF4-FFF2-40B4-BE49-F238E27FC236}">
                  <a16:creationId xmlns:a16="http://schemas.microsoft.com/office/drawing/2014/main" id="{2A4BDBEA-72E2-A2B6-984E-B7EDD12661CA}"/>
                </a:ext>
              </a:extLst>
            </p:cNvPr>
            <p:cNvSpPr/>
            <p:nvPr/>
          </p:nvSpPr>
          <p:spPr>
            <a:xfrm>
              <a:off x="4472940" y="5545835"/>
              <a:ext cx="198120" cy="226060"/>
            </a:xfrm>
            <a:custGeom>
              <a:avLst/>
              <a:gdLst/>
              <a:ahLst/>
              <a:cxnLst/>
              <a:rect l="l" t="t" r="r" b="b"/>
              <a:pathLst>
                <a:path w="198120" h="226060">
                  <a:moveTo>
                    <a:pt x="198119" y="225551"/>
                  </a:moveTo>
                  <a:lnTo>
                    <a:pt x="0" y="225551"/>
                  </a:lnTo>
                  <a:lnTo>
                    <a:pt x="0" y="0"/>
                  </a:lnTo>
                  <a:lnTo>
                    <a:pt x="198119" y="0"/>
                  </a:lnTo>
                  <a:lnTo>
                    <a:pt x="198119" y="225551"/>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67" name="object 116">
              <a:extLst>
                <a:ext uri="{FF2B5EF4-FFF2-40B4-BE49-F238E27FC236}">
                  <a16:creationId xmlns:a16="http://schemas.microsoft.com/office/drawing/2014/main" id="{4D6C011C-5A88-C0AB-0D2A-22403FBC341F}"/>
                </a:ext>
              </a:extLst>
            </p:cNvPr>
            <p:cNvSpPr/>
            <p:nvPr/>
          </p:nvSpPr>
          <p:spPr>
            <a:xfrm>
              <a:off x="4745735" y="5527548"/>
              <a:ext cx="198120" cy="271780"/>
            </a:xfrm>
            <a:custGeom>
              <a:avLst/>
              <a:gdLst/>
              <a:ahLst/>
              <a:cxnLst/>
              <a:rect l="l" t="t" r="r" b="b"/>
              <a:pathLst>
                <a:path w="198120" h="271779">
                  <a:moveTo>
                    <a:pt x="198119" y="271271"/>
                  </a:moveTo>
                  <a:lnTo>
                    <a:pt x="0" y="271271"/>
                  </a:lnTo>
                  <a:lnTo>
                    <a:pt x="0" y="0"/>
                  </a:lnTo>
                  <a:lnTo>
                    <a:pt x="198119" y="0"/>
                  </a:lnTo>
                  <a:lnTo>
                    <a:pt x="198119" y="271271"/>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68" name="object 117">
              <a:extLst>
                <a:ext uri="{FF2B5EF4-FFF2-40B4-BE49-F238E27FC236}">
                  <a16:creationId xmlns:a16="http://schemas.microsoft.com/office/drawing/2014/main" id="{44FC333D-2AB8-DCB5-EB0C-4F7EB7F299E8}"/>
                </a:ext>
              </a:extLst>
            </p:cNvPr>
            <p:cNvSpPr/>
            <p:nvPr/>
          </p:nvSpPr>
          <p:spPr>
            <a:xfrm>
              <a:off x="5018532" y="5455920"/>
              <a:ext cx="196850" cy="280670"/>
            </a:xfrm>
            <a:custGeom>
              <a:avLst/>
              <a:gdLst/>
              <a:ahLst/>
              <a:cxnLst/>
              <a:rect l="l" t="t" r="r" b="b"/>
              <a:pathLst>
                <a:path w="196850" h="280670">
                  <a:moveTo>
                    <a:pt x="196596" y="280416"/>
                  </a:moveTo>
                  <a:lnTo>
                    <a:pt x="0" y="280416"/>
                  </a:lnTo>
                  <a:lnTo>
                    <a:pt x="0" y="0"/>
                  </a:lnTo>
                  <a:lnTo>
                    <a:pt x="196596" y="0"/>
                  </a:lnTo>
                  <a:lnTo>
                    <a:pt x="196596" y="280416"/>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69" name="object 118">
              <a:extLst>
                <a:ext uri="{FF2B5EF4-FFF2-40B4-BE49-F238E27FC236}">
                  <a16:creationId xmlns:a16="http://schemas.microsoft.com/office/drawing/2014/main" id="{B2EC7E8A-B776-5114-5CF7-54C1F8AD0CB9}"/>
                </a:ext>
              </a:extLst>
            </p:cNvPr>
            <p:cNvSpPr/>
            <p:nvPr/>
          </p:nvSpPr>
          <p:spPr>
            <a:xfrm>
              <a:off x="5289803" y="5498592"/>
              <a:ext cx="198120" cy="274320"/>
            </a:xfrm>
            <a:custGeom>
              <a:avLst/>
              <a:gdLst/>
              <a:ahLst/>
              <a:cxnLst/>
              <a:rect l="l" t="t" r="r" b="b"/>
              <a:pathLst>
                <a:path w="198120" h="274320">
                  <a:moveTo>
                    <a:pt x="198119" y="274319"/>
                  </a:moveTo>
                  <a:lnTo>
                    <a:pt x="0" y="274319"/>
                  </a:lnTo>
                  <a:lnTo>
                    <a:pt x="0" y="0"/>
                  </a:lnTo>
                  <a:lnTo>
                    <a:pt x="198119" y="0"/>
                  </a:lnTo>
                  <a:lnTo>
                    <a:pt x="198119" y="274319"/>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70" name="object 119">
              <a:extLst>
                <a:ext uri="{FF2B5EF4-FFF2-40B4-BE49-F238E27FC236}">
                  <a16:creationId xmlns:a16="http://schemas.microsoft.com/office/drawing/2014/main" id="{5DACF6DB-A81A-58D0-D075-D6625754D9C6}"/>
                </a:ext>
              </a:extLst>
            </p:cNvPr>
            <p:cNvSpPr/>
            <p:nvPr/>
          </p:nvSpPr>
          <p:spPr>
            <a:xfrm>
              <a:off x="5562600" y="5602223"/>
              <a:ext cx="198120" cy="227329"/>
            </a:xfrm>
            <a:custGeom>
              <a:avLst/>
              <a:gdLst/>
              <a:ahLst/>
              <a:cxnLst/>
              <a:rect l="l" t="t" r="r" b="b"/>
              <a:pathLst>
                <a:path w="198120" h="227329">
                  <a:moveTo>
                    <a:pt x="198119" y="227076"/>
                  </a:moveTo>
                  <a:lnTo>
                    <a:pt x="0" y="227076"/>
                  </a:lnTo>
                  <a:lnTo>
                    <a:pt x="0" y="0"/>
                  </a:lnTo>
                  <a:lnTo>
                    <a:pt x="198119" y="0"/>
                  </a:lnTo>
                  <a:lnTo>
                    <a:pt x="198119" y="227076"/>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71" name="object 120">
              <a:extLst>
                <a:ext uri="{FF2B5EF4-FFF2-40B4-BE49-F238E27FC236}">
                  <a16:creationId xmlns:a16="http://schemas.microsoft.com/office/drawing/2014/main" id="{EECFF7CF-7523-10C8-9ADA-6A9998B280F1}"/>
                </a:ext>
              </a:extLst>
            </p:cNvPr>
            <p:cNvSpPr/>
            <p:nvPr/>
          </p:nvSpPr>
          <p:spPr>
            <a:xfrm>
              <a:off x="5835396" y="5739384"/>
              <a:ext cx="196850" cy="218440"/>
            </a:xfrm>
            <a:custGeom>
              <a:avLst/>
              <a:gdLst/>
              <a:ahLst/>
              <a:cxnLst/>
              <a:rect l="l" t="t" r="r" b="b"/>
              <a:pathLst>
                <a:path w="196850" h="218439">
                  <a:moveTo>
                    <a:pt x="196596" y="217932"/>
                  </a:moveTo>
                  <a:lnTo>
                    <a:pt x="0" y="217932"/>
                  </a:lnTo>
                  <a:lnTo>
                    <a:pt x="0" y="0"/>
                  </a:lnTo>
                  <a:lnTo>
                    <a:pt x="196596" y="0"/>
                  </a:lnTo>
                  <a:lnTo>
                    <a:pt x="196596" y="217932"/>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72" name="object 121">
              <a:extLst>
                <a:ext uri="{FF2B5EF4-FFF2-40B4-BE49-F238E27FC236}">
                  <a16:creationId xmlns:a16="http://schemas.microsoft.com/office/drawing/2014/main" id="{39641075-8677-8C00-557B-8B4E208B0048}"/>
                </a:ext>
              </a:extLst>
            </p:cNvPr>
            <p:cNvSpPr/>
            <p:nvPr/>
          </p:nvSpPr>
          <p:spPr>
            <a:xfrm>
              <a:off x="6106667" y="5893307"/>
              <a:ext cx="198120" cy="134620"/>
            </a:xfrm>
            <a:custGeom>
              <a:avLst/>
              <a:gdLst/>
              <a:ahLst/>
              <a:cxnLst/>
              <a:rect l="l" t="t" r="r" b="b"/>
              <a:pathLst>
                <a:path w="198120" h="134620">
                  <a:moveTo>
                    <a:pt x="0" y="134112"/>
                  </a:moveTo>
                  <a:lnTo>
                    <a:pt x="198119" y="134112"/>
                  </a:lnTo>
                  <a:lnTo>
                    <a:pt x="198119" y="0"/>
                  </a:lnTo>
                  <a:lnTo>
                    <a:pt x="0" y="0"/>
                  </a:lnTo>
                  <a:lnTo>
                    <a:pt x="0" y="134112"/>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74" name="object 122">
              <a:extLst>
                <a:ext uri="{FF2B5EF4-FFF2-40B4-BE49-F238E27FC236}">
                  <a16:creationId xmlns:a16="http://schemas.microsoft.com/office/drawing/2014/main" id="{3C99A140-6BA7-E482-1F9C-4B08D3A148A0}"/>
                </a:ext>
              </a:extLst>
            </p:cNvPr>
            <p:cNvSpPr/>
            <p:nvPr/>
          </p:nvSpPr>
          <p:spPr>
            <a:xfrm>
              <a:off x="6379464" y="5804916"/>
              <a:ext cx="198120" cy="182880"/>
            </a:xfrm>
            <a:custGeom>
              <a:avLst/>
              <a:gdLst/>
              <a:ahLst/>
              <a:cxnLst/>
              <a:rect l="l" t="t" r="r" b="b"/>
              <a:pathLst>
                <a:path w="198120" h="182879">
                  <a:moveTo>
                    <a:pt x="198119" y="182880"/>
                  </a:moveTo>
                  <a:lnTo>
                    <a:pt x="0" y="182880"/>
                  </a:lnTo>
                  <a:lnTo>
                    <a:pt x="0" y="0"/>
                  </a:lnTo>
                  <a:lnTo>
                    <a:pt x="198119" y="0"/>
                  </a:lnTo>
                  <a:lnTo>
                    <a:pt x="198119" y="182880"/>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75" name="object 123">
              <a:extLst>
                <a:ext uri="{FF2B5EF4-FFF2-40B4-BE49-F238E27FC236}">
                  <a16:creationId xmlns:a16="http://schemas.microsoft.com/office/drawing/2014/main" id="{A63EFE31-AEDA-85E1-0FCE-2E92B44DABCD}"/>
                </a:ext>
              </a:extLst>
            </p:cNvPr>
            <p:cNvSpPr/>
            <p:nvPr/>
          </p:nvSpPr>
          <p:spPr>
            <a:xfrm>
              <a:off x="6652260" y="5865876"/>
              <a:ext cx="196850" cy="158750"/>
            </a:xfrm>
            <a:custGeom>
              <a:avLst/>
              <a:gdLst/>
              <a:ahLst/>
              <a:cxnLst/>
              <a:rect l="l" t="t" r="r" b="b"/>
              <a:pathLst>
                <a:path w="196850" h="158750">
                  <a:moveTo>
                    <a:pt x="196595" y="158495"/>
                  </a:moveTo>
                  <a:lnTo>
                    <a:pt x="0" y="158495"/>
                  </a:lnTo>
                  <a:lnTo>
                    <a:pt x="0" y="0"/>
                  </a:lnTo>
                  <a:lnTo>
                    <a:pt x="196595" y="0"/>
                  </a:lnTo>
                  <a:lnTo>
                    <a:pt x="196595" y="158495"/>
                  </a:lnTo>
                  <a:close/>
                </a:path>
              </a:pathLst>
            </a:custGeom>
            <a:solidFill>
              <a:srgbClr val="70B6F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76" name="object 124">
              <a:extLst>
                <a:ext uri="{FF2B5EF4-FFF2-40B4-BE49-F238E27FC236}">
                  <a16:creationId xmlns:a16="http://schemas.microsoft.com/office/drawing/2014/main" id="{06305890-A01C-11B2-85DD-0FED409B2F2C}"/>
                </a:ext>
              </a:extLst>
            </p:cNvPr>
            <p:cNvSpPr/>
            <p:nvPr/>
          </p:nvSpPr>
          <p:spPr>
            <a:xfrm>
              <a:off x="4201667" y="5785103"/>
              <a:ext cx="196850" cy="848994"/>
            </a:xfrm>
            <a:custGeom>
              <a:avLst/>
              <a:gdLst/>
              <a:ahLst/>
              <a:cxnLst/>
              <a:rect l="l" t="t" r="r" b="b"/>
              <a:pathLst>
                <a:path w="196850" h="848995">
                  <a:moveTo>
                    <a:pt x="196596" y="848867"/>
                  </a:moveTo>
                  <a:lnTo>
                    <a:pt x="0" y="848867"/>
                  </a:lnTo>
                  <a:lnTo>
                    <a:pt x="0" y="0"/>
                  </a:lnTo>
                  <a:lnTo>
                    <a:pt x="196596" y="0"/>
                  </a:lnTo>
                  <a:lnTo>
                    <a:pt x="196596" y="848867"/>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77" name="object 125">
              <a:extLst>
                <a:ext uri="{FF2B5EF4-FFF2-40B4-BE49-F238E27FC236}">
                  <a16:creationId xmlns:a16="http://schemas.microsoft.com/office/drawing/2014/main" id="{46695A76-EE43-057F-62B9-A589205D2792}"/>
                </a:ext>
              </a:extLst>
            </p:cNvPr>
            <p:cNvSpPr/>
            <p:nvPr/>
          </p:nvSpPr>
          <p:spPr>
            <a:xfrm>
              <a:off x="4472940" y="5769864"/>
              <a:ext cx="198120" cy="864235"/>
            </a:xfrm>
            <a:custGeom>
              <a:avLst/>
              <a:gdLst/>
              <a:ahLst/>
              <a:cxnLst/>
              <a:rect l="l" t="t" r="r" b="b"/>
              <a:pathLst>
                <a:path w="198120" h="864234">
                  <a:moveTo>
                    <a:pt x="198119" y="864107"/>
                  </a:moveTo>
                  <a:lnTo>
                    <a:pt x="0" y="864107"/>
                  </a:lnTo>
                  <a:lnTo>
                    <a:pt x="0" y="0"/>
                  </a:lnTo>
                  <a:lnTo>
                    <a:pt x="198119" y="0"/>
                  </a:lnTo>
                  <a:lnTo>
                    <a:pt x="198119" y="864107"/>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78" name="object 126">
              <a:extLst>
                <a:ext uri="{FF2B5EF4-FFF2-40B4-BE49-F238E27FC236}">
                  <a16:creationId xmlns:a16="http://schemas.microsoft.com/office/drawing/2014/main" id="{699F5989-1D17-3B3B-E5EC-8C9957D32ACF}"/>
                </a:ext>
              </a:extLst>
            </p:cNvPr>
            <p:cNvSpPr/>
            <p:nvPr/>
          </p:nvSpPr>
          <p:spPr>
            <a:xfrm>
              <a:off x="4745735" y="5797296"/>
              <a:ext cx="198120" cy="836930"/>
            </a:xfrm>
            <a:custGeom>
              <a:avLst/>
              <a:gdLst/>
              <a:ahLst/>
              <a:cxnLst/>
              <a:rect l="l" t="t" r="r" b="b"/>
              <a:pathLst>
                <a:path w="198120" h="836929">
                  <a:moveTo>
                    <a:pt x="198119" y="836675"/>
                  </a:moveTo>
                  <a:lnTo>
                    <a:pt x="0" y="836675"/>
                  </a:lnTo>
                  <a:lnTo>
                    <a:pt x="0" y="0"/>
                  </a:lnTo>
                  <a:lnTo>
                    <a:pt x="198119" y="0"/>
                  </a:lnTo>
                  <a:lnTo>
                    <a:pt x="198119" y="836675"/>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79" name="object 127">
              <a:extLst>
                <a:ext uri="{FF2B5EF4-FFF2-40B4-BE49-F238E27FC236}">
                  <a16:creationId xmlns:a16="http://schemas.microsoft.com/office/drawing/2014/main" id="{9513B0D9-7E34-15DB-16A1-278DB47482E5}"/>
                </a:ext>
              </a:extLst>
            </p:cNvPr>
            <p:cNvSpPr/>
            <p:nvPr/>
          </p:nvSpPr>
          <p:spPr>
            <a:xfrm>
              <a:off x="5018532" y="5734812"/>
              <a:ext cx="196850" cy="899160"/>
            </a:xfrm>
            <a:custGeom>
              <a:avLst/>
              <a:gdLst/>
              <a:ahLst/>
              <a:cxnLst/>
              <a:rect l="l" t="t" r="r" b="b"/>
              <a:pathLst>
                <a:path w="196850" h="899159">
                  <a:moveTo>
                    <a:pt x="196596" y="899159"/>
                  </a:moveTo>
                  <a:lnTo>
                    <a:pt x="0" y="899159"/>
                  </a:lnTo>
                  <a:lnTo>
                    <a:pt x="0" y="0"/>
                  </a:lnTo>
                  <a:lnTo>
                    <a:pt x="196596" y="0"/>
                  </a:lnTo>
                  <a:lnTo>
                    <a:pt x="196596" y="899159"/>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80" name="object 128">
              <a:extLst>
                <a:ext uri="{FF2B5EF4-FFF2-40B4-BE49-F238E27FC236}">
                  <a16:creationId xmlns:a16="http://schemas.microsoft.com/office/drawing/2014/main" id="{4640CB20-27A8-95EC-7E71-9230F2379DD1}"/>
                </a:ext>
              </a:extLst>
            </p:cNvPr>
            <p:cNvSpPr/>
            <p:nvPr/>
          </p:nvSpPr>
          <p:spPr>
            <a:xfrm>
              <a:off x="5289803" y="5771388"/>
              <a:ext cx="198120" cy="862965"/>
            </a:xfrm>
            <a:custGeom>
              <a:avLst/>
              <a:gdLst/>
              <a:ahLst/>
              <a:cxnLst/>
              <a:rect l="l" t="t" r="r" b="b"/>
              <a:pathLst>
                <a:path w="198120" h="862965">
                  <a:moveTo>
                    <a:pt x="198119" y="862583"/>
                  </a:moveTo>
                  <a:lnTo>
                    <a:pt x="0" y="862583"/>
                  </a:lnTo>
                  <a:lnTo>
                    <a:pt x="0" y="0"/>
                  </a:lnTo>
                  <a:lnTo>
                    <a:pt x="198119" y="0"/>
                  </a:lnTo>
                  <a:lnTo>
                    <a:pt x="198119" y="862583"/>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81" name="object 129">
              <a:extLst>
                <a:ext uri="{FF2B5EF4-FFF2-40B4-BE49-F238E27FC236}">
                  <a16:creationId xmlns:a16="http://schemas.microsoft.com/office/drawing/2014/main" id="{2000A4F0-CDC9-1D98-3389-7991344410A0}"/>
                </a:ext>
              </a:extLst>
            </p:cNvPr>
            <p:cNvSpPr/>
            <p:nvPr/>
          </p:nvSpPr>
          <p:spPr>
            <a:xfrm>
              <a:off x="5562600" y="5827776"/>
              <a:ext cx="198120" cy="806450"/>
            </a:xfrm>
            <a:custGeom>
              <a:avLst/>
              <a:gdLst/>
              <a:ahLst/>
              <a:cxnLst/>
              <a:rect l="l" t="t" r="r" b="b"/>
              <a:pathLst>
                <a:path w="198120" h="806450">
                  <a:moveTo>
                    <a:pt x="198119" y="806195"/>
                  </a:moveTo>
                  <a:lnTo>
                    <a:pt x="0" y="806195"/>
                  </a:lnTo>
                  <a:lnTo>
                    <a:pt x="0" y="0"/>
                  </a:lnTo>
                  <a:lnTo>
                    <a:pt x="198119" y="0"/>
                  </a:lnTo>
                  <a:lnTo>
                    <a:pt x="198119" y="806195"/>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82" name="object 130">
              <a:extLst>
                <a:ext uri="{FF2B5EF4-FFF2-40B4-BE49-F238E27FC236}">
                  <a16:creationId xmlns:a16="http://schemas.microsoft.com/office/drawing/2014/main" id="{407A2CC0-7BD5-9FA4-444E-A1A023CA537B}"/>
                </a:ext>
              </a:extLst>
            </p:cNvPr>
            <p:cNvSpPr/>
            <p:nvPr/>
          </p:nvSpPr>
          <p:spPr>
            <a:xfrm>
              <a:off x="5835396" y="5955792"/>
              <a:ext cx="196850" cy="678180"/>
            </a:xfrm>
            <a:custGeom>
              <a:avLst/>
              <a:gdLst/>
              <a:ahLst/>
              <a:cxnLst/>
              <a:rect l="l" t="t" r="r" b="b"/>
              <a:pathLst>
                <a:path w="196850" h="678179">
                  <a:moveTo>
                    <a:pt x="196596" y="678179"/>
                  </a:moveTo>
                  <a:lnTo>
                    <a:pt x="0" y="678179"/>
                  </a:lnTo>
                  <a:lnTo>
                    <a:pt x="0" y="0"/>
                  </a:lnTo>
                  <a:lnTo>
                    <a:pt x="196596" y="0"/>
                  </a:lnTo>
                  <a:lnTo>
                    <a:pt x="196596" y="678179"/>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83" name="object 131">
              <a:extLst>
                <a:ext uri="{FF2B5EF4-FFF2-40B4-BE49-F238E27FC236}">
                  <a16:creationId xmlns:a16="http://schemas.microsoft.com/office/drawing/2014/main" id="{9CA2AF91-CC54-33F3-E0CE-7748EF1E8C63}"/>
                </a:ext>
              </a:extLst>
            </p:cNvPr>
            <p:cNvSpPr/>
            <p:nvPr/>
          </p:nvSpPr>
          <p:spPr>
            <a:xfrm>
              <a:off x="6106667" y="6027420"/>
              <a:ext cx="198120" cy="607060"/>
            </a:xfrm>
            <a:custGeom>
              <a:avLst/>
              <a:gdLst/>
              <a:ahLst/>
              <a:cxnLst/>
              <a:rect l="l" t="t" r="r" b="b"/>
              <a:pathLst>
                <a:path w="198120" h="607059">
                  <a:moveTo>
                    <a:pt x="198119" y="606551"/>
                  </a:moveTo>
                  <a:lnTo>
                    <a:pt x="0" y="606551"/>
                  </a:lnTo>
                  <a:lnTo>
                    <a:pt x="0" y="0"/>
                  </a:lnTo>
                  <a:lnTo>
                    <a:pt x="198119" y="0"/>
                  </a:lnTo>
                  <a:lnTo>
                    <a:pt x="198119" y="606551"/>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84" name="object 132">
              <a:extLst>
                <a:ext uri="{FF2B5EF4-FFF2-40B4-BE49-F238E27FC236}">
                  <a16:creationId xmlns:a16="http://schemas.microsoft.com/office/drawing/2014/main" id="{9E7957BB-B101-7793-CC97-37203F08B0B4}"/>
                </a:ext>
              </a:extLst>
            </p:cNvPr>
            <p:cNvSpPr/>
            <p:nvPr/>
          </p:nvSpPr>
          <p:spPr>
            <a:xfrm>
              <a:off x="6379464" y="5986271"/>
              <a:ext cx="198120" cy="647700"/>
            </a:xfrm>
            <a:custGeom>
              <a:avLst/>
              <a:gdLst/>
              <a:ahLst/>
              <a:cxnLst/>
              <a:rect l="l" t="t" r="r" b="b"/>
              <a:pathLst>
                <a:path w="198120" h="647700">
                  <a:moveTo>
                    <a:pt x="198119" y="647700"/>
                  </a:moveTo>
                  <a:lnTo>
                    <a:pt x="0" y="647700"/>
                  </a:lnTo>
                  <a:lnTo>
                    <a:pt x="0" y="0"/>
                  </a:lnTo>
                  <a:lnTo>
                    <a:pt x="198119" y="0"/>
                  </a:lnTo>
                  <a:lnTo>
                    <a:pt x="198119" y="647700"/>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85" name="object 133">
              <a:extLst>
                <a:ext uri="{FF2B5EF4-FFF2-40B4-BE49-F238E27FC236}">
                  <a16:creationId xmlns:a16="http://schemas.microsoft.com/office/drawing/2014/main" id="{CE7517F0-9748-BA28-8CEA-26CBD4929513}"/>
                </a:ext>
              </a:extLst>
            </p:cNvPr>
            <p:cNvSpPr/>
            <p:nvPr/>
          </p:nvSpPr>
          <p:spPr>
            <a:xfrm>
              <a:off x="6652260" y="6022848"/>
              <a:ext cx="196850" cy="611505"/>
            </a:xfrm>
            <a:custGeom>
              <a:avLst/>
              <a:gdLst/>
              <a:ahLst/>
              <a:cxnLst/>
              <a:rect l="l" t="t" r="r" b="b"/>
              <a:pathLst>
                <a:path w="196850" h="611504">
                  <a:moveTo>
                    <a:pt x="196595" y="611123"/>
                  </a:moveTo>
                  <a:lnTo>
                    <a:pt x="0" y="611123"/>
                  </a:lnTo>
                  <a:lnTo>
                    <a:pt x="0" y="0"/>
                  </a:lnTo>
                  <a:lnTo>
                    <a:pt x="196595" y="0"/>
                  </a:lnTo>
                  <a:lnTo>
                    <a:pt x="196595" y="611123"/>
                  </a:lnTo>
                  <a:close/>
                </a:path>
              </a:pathLst>
            </a:custGeom>
            <a:solidFill>
              <a:srgbClr val="23388A"/>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87" name="object 135">
              <a:extLst>
                <a:ext uri="{FF2B5EF4-FFF2-40B4-BE49-F238E27FC236}">
                  <a16:creationId xmlns:a16="http://schemas.microsoft.com/office/drawing/2014/main" id="{AEB05B2D-1C0A-5CB0-7459-B56FBDD698AE}"/>
                </a:ext>
              </a:extLst>
            </p:cNvPr>
            <p:cNvSpPr/>
            <p:nvPr/>
          </p:nvSpPr>
          <p:spPr>
            <a:xfrm>
              <a:off x="4300727" y="5454396"/>
              <a:ext cx="271780" cy="943610"/>
            </a:xfrm>
            <a:custGeom>
              <a:avLst/>
              <a:gdLst/>
              <a:ahLst/>
              <a:cxnLst/>
              <a:rect l="l" t="t" r="r" b="b"/>
              <a:pathLst>
                <a:path w="271779" h="943610">
                  <a:moveTo>
                    <a:pt x="271272" y="0"/>
                  </a:moveTo>
                  <a:lnTo>
                    <a:pt x="0" y="943355"/>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88" name="object 136">
              <a:extLst>
                <a:ext uri="{FF2B5EF4-FFF2-40B4-BE49-F238E27FC236}">
                  <a16:creationId xmlns:a16="http://schemas.microsoft.com/office/drawing/2014/main" id="{A7D1A126-AC7A-E326-109E-B3EB85F19189}"/>
                </a:ext>
              </a:extLst>
            </p:cNvPr>
            <p:cNvSpPr/>
            <p:nvPr/>
          </p:nvSpPr>
          <p:spPr>
            <a:xfrm>
              <a:off x="4572000" y="5454396"/>
              <a:ext cx="273050" cy="914400"/>
            </a:xfrm>
            <a:custGeom>
              <a:avLst/>
              <a:gdLst/>
              <a:ahLst/>
              <a:cxnLst/>
              <a:rect l="l" t="t" r="r" b="b"/>
              <a:pathLst>
                <a:path w="273050" h="914400">
                  <a:moveTo>
                    <a:pt x="272796" y="914400"/>
                  </a:moveTo>
                  <a:lnTo>
                    <a:pt x="0" y="0"/>
                  </a:lnTo>
                </a:path>
              </a:pathLst>
            </a:custGeom>
            <a:ln w="13715">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89" name="object 137">
              <a:extLst>
                <a:ext uri="{FF2B5EF4-FFF2-40B4-BE49-F238E27FC236}">
                  <a16:creationId xmlns:a16="http://schemas.microsoft.com/office/drawing/2014/main" id="{E03B0670-5D1C-A2C0-2188-B0C4CB735ACC}"/>
                </a:ext>
              </a:extLst>
            </p:cNvPr>
            <p:cNvSpPr/>
            <p:nvPr/>
          </p:nvSpPr>
          <p:spPr>
            <a:xfrm>
              <a:off x="4844796" y="6355079"/>
              <a:ext cx="273050" cy="13970"/>
            </a:xfrm>
            <a:custGeom>
              <a:avLst/>
              <a:gdLst/>
              <a:ahLst/>
              <a:cxnLst/>
              <a:rect l="l" t="t" r="r" b="b"/>
              <a:pathLst>
                <a:path w="273050" h="13970">
                  <a:moveTo>
                    <a:pt x="272796" y="0"/>
                  </a:moveTo>
                  <a:lnTo>
                    <a:pt x="0" y="13716"/>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90" name="object 138">
              <a:extLst>
                <a:ext uri="{FF2B5EF4-FFF2-40B4-BE49-F238E27FC236}">
                  <a16:creationId xmlns:a16="http://schemas.microsoft.com/office/drawing/2014/main" id="{763A1622-39FF-3C94-036A-AA9BA90FF874}"/>
                </a:ext>
              </a:extLst>
            </p:cNvPr>
            <p:cNvSpPr/>
            <p:nvPr/>
          </p:nvSpPr>
          <p:spPr>
            <a:xfrm>
              <a:off x="5117592" y="5612892"/>
              <a:ext cx="271780" cy="742315"/>
            </a:xfrm>
            <a:custGeom>
              <a:avLst/>
              <a:gdLst/>
              <a:ahLst/>
              <a:cxnLst/>
              <a:rect l="l" t="t" r="r" b="b"/>
              <a:pathLst>
                <a:path w="271779" h="742314">
                  <a:moveTo>
                    <a:pt x="271271" y="0"/>
                  </a:moveTo>
                  <a:lnTo>
                    <a:pt x="0" y="742187"/>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91" name="object 139">
              <a:extLst>
                <a:ext uri="{FF2B5EF4-FFF2-40B4-BE49-F238E27FC236}">
                  <a16:creationId xmlns:a16="http://schemas.microsoft.com/office/drawing/2014/main" id="{56035E27-2273-0001-6B37-11F64B8CA8D7}"/>
                </a:ext>
              </a:extLst>
            </p:cNvPr>
            <p:cNvSpPr/>
            <p:nvPr/>
          </p:nvSpPr>
          <p:spPr>
            <a:xfrm>
              <a:off x="5388864" y="5612892"/>
              <a:ext cx="273050" cy="553720"/>
            </a:xfrm>
            <a:custGeom>
              <a:avLst/>
              <a:gdLst/>
              <a:ahLst/>
              <a:cxnLst/>
              <a:rect l="l" t="t" r="r" b="b"/>
              <a:pathLst>
                <a:path w="273050" h="553720">
                  <a:moveTo>
                    <a:pt x="272796" y="553211"/>
                  </a:moveTo>
                  <a:lnTo>
                    <a:pt x="0" y="0"/>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92" name="object 140">
              <a:extLst>
                <a:ext uri="{FF2B5EF4-FFF2-40B4-BE49-F238E27FC236}">
                  <a16:creationId xmlns:a16="http://schemas.microsoft.com/office/drawing/2014/main" id="{01D1DD5E-A85B-D18D-9B58-F9D653884022}"/>
                </a:ext>
              </a:extLst>
            </p:cNvPr>
            <p:cNvSpPr/>
            <p:nvPr/>
          </p:nvSpPr>
          <p:spPr>
            <a:xfrm>
              <a:off x="5661660" y="6166103"/>
              <a:ext cx="273050" cy="436245"/>
            </a:xfrm>
            <a:custGeom>
              <a:avLst/>
              <a:gdLst/>
              <a:ahLst/>
              <a:cxnLst/>
              <a:rect l="l" t="t" r="r" b="b"/>
              <a:pathLst>
                <a:path w="273050" h="436245">
                  <a:moveTo>
                    <a:pt x="272795" y="435864"/>
                  </a:moveTo>
                  <a:lnTo>
                    <a:pt x="0" y="0"/>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93" name="object 141">
              <a:extLst>
                <a:ext uri="{FF2B5EF4-FFF2-40B4-BE49-F238E27FC236}">
                  <a16:creationId xmlns:a16="http://schemas.microsoft.com/office/drawing/2014/main" id="{89C1F034-1173-6E0F-4098-D4999E3A64B3}"/>
                </a:ext>
              </a:extLst>
            </p:cNvPr>
            <p:cNvSpPr/>
            <p:nvPr/>
          </p:nvSpPr>
          <p:spPr>
            <a:xfrm>
              <a:off x="5934455" y="6384035"/>
              <a:ext cx="271780" cy="218440"/>
            </a:xfrm>
            <a:custGeom>
              <a:avLst/>
              <a:gdLst/>
              <a:ahLst/>
              <a:cxnLst/>
              <a:rect l="l" t="t" r="r" b="b"/>
              <a:pathLst>
                <a:path w="271779" h="218440">
                  <a:moveTo>
                    <a:pt x="271272" y="0"/>
                  </a:moveTo>
                  <a:lnTo>
                    <a:pt x="0" y="217932"/>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94" name="object 142">
              <a:extLst>
                <a:ext uri="{FF2B5EF4-FFF2-40B4-BE49-F238E27FC236}">
                  <a16:creationId xmlns:a16="http://schemas.microsoft.com/office/drawing/2014/main" id="{D335CB95-219D-69FE-878B-7ED48E9B8BAF}"/>
                </a:ext>
              </a:extLst>
            </p:cNvPr>
            <p:cNvSpPr/>
            <p:nvPr/>
          </p:nvSpPr>
          <p:spPr>
            <a:xfrm>
              <a:off x="6205728" y="6384035"/>
              <a:ext cx="273050" cy="228600"/>
            </a:xfrm>
            <a:custGeom>
              <a:avLst/>
              <a:gdLst/>
              <a:ahLst/>
              <a:cxnLst/>
              <a:rect l="l" t="t" r="r" b="b"/>
              <a:pathLst>
                <a:path w="273050" h="228600">
                  <a:moveTo>
                    <a:pt x="272795" y="228600"/>
                  </a:moveTo>
                  <a:lnTo>
                    <a:pt x="0" y="0"/>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sp>
          <p:nvSpPr>
            <p:cNvPr id="95" name="object 143">
              <a:extLst>
                <a:ext uri="{FF2B5EF4-FFF2-40B4-BE49-F238E27FC236}">
                  <a16:creationId xmlns:a16="http://schemas.microsoft.com/office/drawing/2014/main" id="{BF130C00-53F5-1827-B6EA-D522AEF9FED3}"/>
                </a:ext>
              </a:extLst>
            </p:cNvPr>
            <p:cNvSpPr/>
            <p:nvPr/>
          </p:nvSpPr>
          <p:spPr>
            <a:xfrm>
              <a:off x="6478523" y="6565392"/>
              <a:ext cx="273050" cy="47625"/>
            </a:xfrm>
            <a:custGeom>
              <a:avLst/>
              <a:gdLst/>
              <a:ahLst/>
              <a:cxnLst/>
              <a:rect l="l" t="t" r="r" b="b"/>
              <a:pathLst>
                <a:path w="273050" h="47625">
                  <a:moveTo>
                    <a:pt x="272796" y="0"/>
                  </a:moveTo>
                  <a:lnTo>
                    <a:pt x="0" y="47243"/>
                  </a:lnTo>
                </a:path>
              </a:pathLst>
            </a:custGeom>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3600" b="0" i="0" u="none" strike="noStrike" kern="1200" cap="none" spc="0" normalizeH="0" baseline="0" noProof="0" dirty="0">
                <a:ln>
                  <a:noFill/>
                </a:ln>
                <a:solidFill>
                  <a:prstClr val="black"/>
                </a:solidFill>
                <a:effectLst/>
                <a:uLnTx/>
                <a:uFillTx/>
                <a:latin typeface="Calibri Light" panose="020F0302020204030204"/>
                <a:ea typeface="KoPub돋움체 Medium" panose="00000600000000000000" pitchFamily="2" charset="-127"/>
                <a:cs typeface="+mn-cs"/>
              </a:endParaRPr>
            </a:p>
          </p:txBody>
        </p:sp>
      </p:grpSp>
      <p:graphicFrame>
        <p:nvGraphicFramePr>
          <p:cNvPr id="194" name="표 194">
            <a:extLst>
              <a:ext uri="{FF2B5EF4-FFF2-40B4-BE49-F238E27FC236}">
                <a16:creationId xmlns:a16="http://schemas.microsoft.com/office/drawing/2014/main" id="{6ACA1C47-57CD-A54B-C210-480A881C6D56}"/>
              </a:ext>
            </a:extLst>
          </p:cNvPr>
          <p:cNvGraphicFramePr>
            <a:graphicFrameLocks noGrp="1"/>
          </p:cNvGraphicFramePr>
          <p:nvPr>
            <p:extLst>
              <p:ext uri="{D42A27DB-BD31-4B8C-83A1-F6EECF244321}">
                <p14:modId xmlns:p14="http://schemas.microsoft.com/office/powerpoint/2010/main" val="1874345093"/>
              </p:ext>
            </p:extLst>
          </p:nvPr>
        </p:nvGraphicFramePr>
        <p:xfrm>
          <a:off x="728664" y="9035422"/>
          <a:ext cx="5400674" cy="1551642"/>
        </p:xfrm>
        <a:graphic>
          <a:graphicData uri="http://schemas.openxmlformats.org/drawingml/2006/table">
            <a:tbl>
              <a:tblPr firstRow="1" bandRow="1">
                <a:tableStyleId>{C083E6E3-FA7D-4D7B-A595-EF9225AFEA82}</a:tableStyleId>
              </a:tblPr>
              <a:tblGrid>
                <a:gridCol w="1350169">
                  <a:extLst>
                    <a:ext uri="{9D8B030D-6E8A-4147-A177-3AD203B41FA5}">
                      <a16:colId xmlns:a16="http://schemas.microsoft.com/office/drawing/2014/main" val="2302197677"/>
                    </a:ext>
                  </a:extLst>
                </a:gridCol>
                <a:gridCol w="1137541">
                  <a:extLst>
                    <a:ext uri="{9D8B030D-6E8A-4147-A177-3AD203B41FA5}">
                      <a16:colId xmlns:a16="http://schemas.microsoft.com/office/drawing/2014/main" val="275926898"/>
                    </a:ext>
                  </a:extLst>
                </a:gridCol>
                <a:gridCol w="2052478">
                  <a:extLst>
                    <a:ext uri="{9D8B030D-6E8A-4147-A177-3AD203B41FA5}">
                      <a16:colId xmlns:a16="http://schemas.microsoft.com/office/drawing/2014/main" val="59264009"/>
                    </a:ext>
                  </a:extLst>
                </a:gridCol>
                <a:gridCol w="860486">
                  <a:extLst>
                    <a:ext uri="{9D8B030D-6E8A-4147-A177-3AD203B41FA5}">
                      <a16:colId xmlns:a16="http://schemas.microsoft.com/office/drawing/2014/main" val="534290744"/>
                    </a:ext>
                  </a:extLst>
                </a:gridCol>
              </a:tblGrid>
              <a:tr h="370840">
                <a:tc>
                  <a:txBody>
                    <a:bodyPr/>
                    <a:lstStyle/>
                    <a:p>
                      <a:pPr algn="ctr" latinLnBrk="1"/>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인수 기업</a:t>
                      </a: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주체</a:t>
                      </a:r>
                      <a:endPar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p>
                      <a:pPr algn="ctr" latinLnBrk="1"/>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투자자</a:t>
                      </a: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txBody>
                  <a:tcPr anchor="ctr">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9E3FB"/>
                    </a:solidFill>
                  </a:tcPr>
                </a:tc>
                <a:tc>
                  <a:txBody>
                    <a:bodyPr/>
                    <a:lstStyle/>
                    <a:p>
                      <a:pPr algn="ctr" latinLnBrk="1"/>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피인수 기업</a:t>
                      </a:r>
                      <a:endPar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p>
                      <a:pPr algn="ctr" latinLnBrk="1"/>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투자 대상</a:t>
                      </a: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9E3FB"/>
                    </a:solidFill>
                  </a:tcPr>
                </a:tc>
                <a:tc>
                  <a:txBody>
                    <a:bodyPr/>
                    <a:lstStyle/>
                    <a:p>
                      <a:pPr algn="ctr" latinLnBrk="1"/>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인수 목적</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9E3FB"/>
                    </a:solidFill>
                  </a:tcPr>
                </a:tc>
                <a:tc>
                  <a:txBody>
                    <a:bodyPr/>
                    <a:lstStyle/>
                    <a:p>
                      <a:pPr algn="ctr" latinLnBrk="1"/>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인수</a:t>
                      </a: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 </a:t>
                      </a:r>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금액 </a:t>
                      </a:r>
                      <a:endPar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a:txBody>
                  <a:tcPr anchor="ctr">
                    <a:lnL w="6350" cap="flat" cmpd="sng" algn="ctr">
                      <a:solidFill>
                        <a:schemeClr val="bg1">
                          <a:lumMod val="65000"/>
                        </a:schemeClr>
                      </a:solidFill>
                      <a:prstDash val="solid"/>
                      <a:round/>
                      <a:headEnd type="none" w="med" len="med"/>
                      <a:tailEnd type="none" w="med" len="med"/>
                    </a:lnL>
                    <a:lnT w="190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9E3FB"/>
                    </a:solidFill>
                  </a:tcPr>
                </a:tc>
                <a:extLst>
                  <a:ext uri="{0D108BD9-81ED-4DB2-BD59-A6C34878D82A}">
                    <a16:rowId xmlns:a16="http://schemas.microsoft.com/office/drawing/2014/main" val="522793908"/>
                  </a:ext>
                </a:extLst>
              </a:tr>
              <a:tr h="362922">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Savvy Games Group</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Scopely</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글로벌 역량 강화</a:t>
                      </a: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 </a:t>
                      </a:r>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성장 가속화</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49</a:t>
                      </a:r>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억 달러</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45706430"/>
                  </a:ext>
                </a:extLst>
              </a:tr>
              <a:tr h="370840">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Austin Russell</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Forbes Global  Media</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브랜드의 새로운 비전 </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8</a:t>
                      </a:r>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억 달러</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92617063"/>
                  </a:ext>
                </a:extLst>
              </a:tr>
              <a:tr h="370840">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Neptune Retail Solutions</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Quotient  Technology</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algn="ctr" latinLnBrk="1"/>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소비자와의 관계 강화 및 고객 가치 제고 </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tc>
                  <a:txBody>
                    <a:bodyPr/>
                    <a:lstStyle/>
                    <a:p>
                      <a:pPr algn="ctr" latinLnBrk="1"/>
                      <a:r>
                        <a:rPr lang="en-US" altLang="ko-KR"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4</a:t>
                      </a:r>
                      <a:r>
                        <a:rPr lang="ko-KR" altLang="en-US" sz="10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억 달러</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21887077"/>
                  </a:ext>
                </a:extLst>
              </a:tr>
            </a:tbl>
          </a:graphicData>
        </a:graphic>
      </p:graphicFrame>
      <p:sp>
        <p:nvSpPr>
          <p:cNvPr id="196" name="TextBox 195">
            <a:extLst>
              <a:ext uri="{FF2B5EF4-FFF2-40B4-BE49-F238E27FC236}">
                <a16:creationId xmlns:a16="http://schemas.microsoft.com/office/drawing/2014/main" id="{9C217859-1A3B-3A96-066F-661576D5CA9E}"/>
              </a:ext>
            </a:extLst>
          </p:cNvPr>
          <p:cNvSpPr txBox="1"/>
          <p:nvPr/>
        </p:nvSpPr>
        <p:spPr>
          <a:xfrm>
            <a:off x="3190367" y="7526847"/>
            <a:ext cx="3079561" cy="1184940"/>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r>
              <a:rPr lang="ko-KR" altLang="en-US" dirty="0"/>
              <a:t>게임사 </a:t>
            </a:r>
            <a:r>
              <a:rPr lang="en-US" altLang="ko-KR" dirty="0"/>
              <a:t>Savvy Games Group</a:t>
            </a:r>
            <a:r>
              <a:rPr lang="ko-KR" altLang="en-US" dirty="0"/>
              <a:t>은 모바일 게임 제작사 </a:t>
            </a:r>
            <a:r>
              <a:rPr lang="en-US" altLang="ko-KR" dirty="0"/>
              <a:t>Scopely</a:t>
            </a:r>
            <a:r>
              <a:rPr lang="ko-KR" altLang="en-US" dirty="0"/>
              <a:t>를 글로벌 역량 강화 및 성장 가속화 목적으로 </a:t>
            </a:r>
            <a:r>
              <a:rPr lang="en-US" altLang="ko-KR" dirty="0"/>
              <a:t>49</a:t>
            </a:r>
            <a:r>
              <a:rPr lang="ko-KR" altLang="en-US" dirty="0"/>
              <a:t>억 달러에 인수</a:t>
            </a:r>
            <a:r>
              <a:rPr lang="en-US" altLang="ko-KR" dirty="0"/>
              <a:t> </a:t>
            </a:r>
          </a:p>
          <a:p>
            <a:r>
              <a:rPr lang="en-US" altLang="ko-KR" dirty="0"/>
              <a:t>Luminar Technologies</a:t>
            </a:r>
            <a:r>
              <a:rPr lang="ko-KR" altLang="en-US" dirty="0"/>
              <a:t>의 </a:t>
            </a:r>
            <a:r>
              <a:rPr lang="en-US" altLang="ko-KR" dirty="0"/>
              <a:t>CEO Austin Russell</a:t>
            </a:r>
            <a:r>
              <a:rPr lang="ko-KR" altLang="en-US" dirty="0"/>
              <a:t>은 비즈니스 뉴스 미디어 </a:t>
            </a:r>
            <a:r>
              <a:rPr lang="en-US" altLang="ko-KR" dirty="0"/>
              <a:t>Forbes Global Media Holdings</a:t>
            </a:r>
            <a:r>
              <a:rPr lang="ko-KR" altLang="en-US" dirty="0"/>
              <a:t>의 지분 </a:t>
            </a:r>
            <a:r>
              <a:rPr lang="en-US" altLang="ko-KR" dirty="0"/>
              <a:t>82%</a:t>
            </a:r>
            <a:r>
              <a:rPr lang="ko-KR" altLang="en-US" dirty="0"/>
              <a:t>를 </a:t>
            </a:r>
            <a:r>
              <a:rPr lang="en-US" altLang="ko-KR" dirty="0"/>
              <a:t>8</a:t>
            </a:r>
            <a:r>
              <a:rPr lang="ko-KR" altLang="en-US" dirty="0"/>
              <a:t>억 달러에 인수</a:t>
            </a:r>
            <a:endParaRPr lang="en-US" altLang="ko-KR" dirty="0"/>
          </a:p>
        </p:txBody>
      </p:sp>
      <p:sp>
        <p:nvSpPr>
          <p:cNvPr id="197" name="TextBox 196">
            <a:extLst>
              <a:ext uri="{FF2B5EF4-FFF2-40B4-BE49-F238E27FC236}">
                <a16:creationId xmlns:a16="http://schemas.microsoft.com/office/drawing/2014/main" id="{CD665EF7-E135-54AC-5954-89BA918A3CBB}"/>
              </a:ext>
            </a:extLst>
          </p:cNvPr>
          <p:cNvSpPr txBox="1"/>
          <p:nvPr/>
        </p:nvSpPr>
        <p:spPr>
          <a:xfrm>
            <a:off x="658978" y="10906128"/>
            <a:ext cx="5610949"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Capital IQ, Pitchbook, KPMG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Note 1)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자산 매입</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소규모 매입은 제외</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2) 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분기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4</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1</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~6</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30</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동안 미국에서 </a:t>
            </a:r>
            <a:r>
              <a:rPr lang="ko-KR" altLang="en-US" sz="900" dirty="0"/>
              <a:t>이뤄진</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M&amp;A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거래를 포함</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3)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 금액은 공개된 자료를 기반으로 작성하였으며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변동 가능성 존재</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4)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기존 공표된 통계 수치는 새로운 데이터 또는 변경 사항으로 재조정될 수 있음</a:t>
            </a:r>
          </a:p>
        </p:txBody>
      </p:sp>
      <p:sp>
        <p:nvSpPr>
          <p:cNvPr id="6" name="TextBox 5">
            <a:extLst>
              <a:ext uri="{FF2B5EF4-FFF2-40B4-BE49-F238E27FC236}">
                <a16:creationId xmlns:a16="http://schemas.microsoft.com/office/drawing/2014/main" id="{0DA52110-9F54-906C-DB5C-53AB850500E7}"/>
              </a:ext>
            </a:extLst>
          </p:cNvPr>
          <p:cNvSpPr txBox="1"/>
          <p:nvPr/>
        </p:nvSpPr>
        <p:spPr>
          <a:xfrm>
            <a:off x="658850" y="4484732"/>
            <a:ext cx="381595" cy="2101473"/>
          </a:xfrm>
          <a:prstGeom prst="rect">
            <a:avLst/>
          </a:prstGeom>
          <a:noFill/>
        </p:spPr>
        <p:txBody>
          <a:bodyPr wrap="square" rtlCol="0">
            <a:spAutoFit/>
          </a:bodyPr>
          <a:lstStyle/>
          <a:p>
            <a:pPr marL="0" marR="0" lvl="0" indent="0" algn="l" defTabSz="457200" rtl="0" eaLnBrk="1" fontAlgn="auto" latinLnBrk="0" hangingPunct="1">
              <a:lnSpc>
                <a:spcPct val="112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600</a:t>
            </a:r>
          </a:p>
          <a:p>
            <a:pPr marL="0" marR="0" lvl="0" indent="0" algn="l" defTabSz="457200" rtl="0" eaLnBrk="1" fontAlgn="auto" latinLnBrk="0" hangingPunct="1">
              <a:lnSpc>
                <a:spcPct val="112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12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500</a:t>
            </a:r>
          </a:p>
          <a:p>
            <a:pPr marL="0" marR="0" lvl="0" indent="0" algn="l" defTabSz="457200" rtl="0" eaLnBrk="1" fontAlgn="auto" latinLnBrk="0" hangingPunct="1">
              <a:lnSpc>
                <a:spcPct val="112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12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400</a:t>
            </a:r>
          </a:p>
          <a:p>
            <a:pPr marL="0" marR="0" lvl="0" indent="0" algn="l" defTabSz="457200" rtl="0" eaLnBrk="1" fontAlgn="auto" latinLnBrk="0" hangingPunct="1">
              <a:lnSpc>
                <a:spcPct val="112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12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300</a:t>
            </a:r>
          </a:p>
          <a:p>
            <a:pPr marL="0" marR="0" lvl="0" indent="0" algn="l" defTabSz="457200" rtl="0" eaLnBrk="1" fontAlgn="auto" latinLnBrk="0" hangingPunct="1">
              <a:lnSpc>
                <a:spcPct val="112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12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200</a:t>
            </a:r>
          </a:p>
          <a:p>
            <a:pPr marL="0" marR="0" lvl="0" indent="0" algn="l" defTabSz="457200" rtl="0" eaLnBrk="1" fontAlgn="auto" latinLnBrk="0" hangingPunct="1">
              <a:lnSpc>
                <a:spcPct val="112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112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100</a:t>
            </a:r>
          </a:p>
          <a:p>
            <a:pPr marL="0" marR="0" lvl="0" indent="0" algn="l" defTabSz="457200" rtl="0" eaLnBrk="1" fontAlgn="auto" latinLnBrk="0" hangingPunct="1">
              <a:lnSpc>
                <a:spcPct val="112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r" defTabSz="457200" rtl="0" eaLnBrk="1" fontAlgn="auto" latinLnBrk="0" hangingPunct="1">
              <a:lnSpc>
                <a:spcPct val="112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0</a:t>
            </a:r>
          </a:p>
        </p:txBody>
      </p:sp>
      <p:sp>
        <p:nvSpPr>
          <p:cNvPr id="7" name="TextBox 6">
            <a:extLst>
              <a:ext uri="{FF2B5EF4-FFF2-40B4-BE49-F238E27FC236}">
                <a16:creationId xmlns:a16="http://schemas.microsoft.com/office/drawing/2014/main" id="{13745C0B-A5E0-F4CC-1101-DCE87C05B27D}"/>
              </a:ext>
            </a:extLst>
          </p:cNvPr>
          <p:cNvSpPr txBox="1"/>
          <p:nvPr/>
        </p:nvSpPr>
        <p:spPr>
          <a:xfrm>
            <a:off x="5849195" y="4585918"/>
            <a:ext cx="468486" cy="1979709"/>
          </a:xfrm>
          <a:prstGeom prst="rect">
            <a:avLst/>
          </a:prstGeom>
          <a:noFill/>
        </p:spPr>
        <p:txBody>
          <a:bodyPr wrap="square" rtlCol="0">
            <a:spAutoFit/>
          </a:bodyPr>
          <a:lstStyle/>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160</a:t>
            </a:r>
          </a:p>
          <a:p>
            <a:pPr marL="0" marR="0" lvl="0" indent="0" algn="l" defTabSz="457200" rtl="0" eaLnBrk="1" fontAlgn="auto" latinLnBrk="0" hangingPunct="1">
              <a:lnSpc>
                <a:spcPct val="80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140</a:t>
            </a:r>
          </a:p>
          <a:p>
            <a:pPr marL="0" marR="0" lvl="0" indent="0" algn="l" defTabSz="457200" rtl="0" eaLnBrk="1" fontAlgn="auto" latinLnBrk="0" hangingPunct="1">
              <a:lnSpc>
                <a:spcPct val="80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120</a:t>
            </a:r>
          </a:p>
          <a:p>
            <a:pPr marL="0" marR="0" lvl="0" indent="0" algn="l" defTabSz="457200" rtl="0" eaLnBrk="1" fontAlgn="auto" latinLnBrk="0" hangingPunct="1">
              <a:lnSpc>
                <a:spcPct val="80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100</a:t>
            </a:r>
          </a:p>
          <a:p>
            <a:pPr marL="0" marR="0" lvl="0" indent="0" algn="l" defTabSz="457200" rtl="0" eaLnBrk="1" fontAlgn="auto" latinLnBrk="0" hangingPunct="1">
              <a:lnSpc>
                <a:spcPct val="80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80</a:t>
            </a:r>
          </a:p>
          <a:p>
            <a:pPr marL="0" marR="0" lvl="0" indent="0" algn="l" defTabSz="457200" rtl="0" eaLnBrk="1" fontAlgn="auto" latinLnBrk="0" hangingPunct="1">
              <a:lnSpc>
                <a:spcPct val="80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60</a:t>
            </a:r>
          </a:p>
          <a:p>
            <a:pPr marL="0" marR="0" lvl="0" indent="0" algn="l" defTabSz="457200" rtl="0" eaLnBrk="1" fontAlgn="auto" latinLnBrk="0" hangingPunct="1">
              <a:lnSpc>
                <a:spcPct val="80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40</a:t>
            </a:r>
          </a:p>
          <a:p>
            <a:pPr marL="0" marR="0" lvl="0" indent="0" algn="l" defTabSz="457200" rtl="0" eaLnBrk="1" fontAlgn="auto" latinLnBrk="0" hangingPunct="1">
              <a:lnSpc>
                <a:spcPct val="80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20</a:t>
            </a:r>
          </a:p>
          <a:p>
            <a:pPr marL="0" marR="0" lvl="0" indent="0" algn="l" defTabSz="457200" rtl="0" eaLnBrk="1" fontAlgn="auto" latinLnBrk="0" hangingPunct="1">
              <a:lnSpc>
                <a:spcPct val="80000"/>
              </a:lnSpc>
              <a:spcBef>
                <a:spcPts val="0"/>
              </a:spcBef>
              <a:spcAft>
                <a:spcPts val="0"/>
              </a:spcAft>
              <a:buClrTx/>
              <a:buSzTx/>
              <a:buFontTx/>
              <a:buNone/>
              <a:tabLst/>
              <a:defRPr/>
            </a:pPr>
            <a:endPar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endParaRPr>
          </a:p>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0</a:t>
            </a:r>
          </a:p>
        </p:txBody>
      </p:sp>
      <p:cxnSp>
        <p:nvCxnSpPr>
          <p:cNvPr id="11" name="직선 연결선 10">
            <a:extLst>
              <a:ext uri="{FF2B5EF4-FFF2-40B4-BE49-F238E27FC236}">
                <a16:creationId xmlns:a16="http://schemas.microsoft.com/office/drawing/2014/main" id="{D489C685-9404-B05F-12FE-934D1BFCC271}"/>
              </a:ext>
            </a:extLst>
          </p:cNvPr>
          <p:cNvCxnSpPr>
            <a:cxnSpLocks/>
          </p:cNvCxnSpPr>
          <p:nvPr/>
        </p:nvCxnSpPr>
        <p:spPr>
          <a:xfrm>
            <a:off x="1075614" y="6479443"/>
            <a:ext cx="471736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bject 34">
            <a:extLst>
              <a:ext uri="{FF2B5EF4-FFF2-40B4-BE49-F238E27FC236}">
                <a16:creationId xmlns:a16="http://schemas.microsoft.com/office/drawing/2014/main" id="{65D85F1E-0DDC-FCD4-42D5-A1679E72E330}"/>
              </a:ext>
            </a:extLst>
          </p:cNvPr>
          <p:cNvSpPr txBox="1"/>
          <p:nvPr/>
        </p:nvSpPr>
        <p:spPr>
          <a:xfrm>
            <a:off x="2826943" y="6523231"/>
            <a:ext cx="703073"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pPr marL="0" algn="ctr">
              <a:spcBef>
                <a:spcPts val="0"/>
              </a:spcBef>
            </a:pPr>
            <a:r>
              <a:rPr lang="en-US" b="1" dirty="0"/>
              <a:t>  </a:t>
            </a:r>
            <a:r>
              <a:rPr b="1" dirty="0"/>
              <a:t>Q1</a:t>
            </a:r>
            <a:r>
              <a:rPr lang="en-US" b="1" dirty="0"/>
              <a:t> 20</a:t>
            </a:r>
            <a:r>
              <a:rPr lang="en-US" altLang="ko-KR" b="1" dirty="0"/>
              <a:t>22</a:t>
            </a:r>
            <a:endParaRPr b="1" dirty="0"/>
          </a:p>
        </p:txBody>
      </p:sp>
      <p:sp>
        <p:nvSpPr>
          <p:cNvPr id="13" name="object 89">
            <a:extLst>
              <a:ext uri="{FF2B5EF4-FFF2-40B4-BE49-F238E27FC236}">
                <a16:creationId xmlns:a16="http://schemas.microsoft.com/office/drawing/2014/main" id="{7D3F4FEA-AB6C-A597-53D0-B8D4E8BD16D3}"/>
              </a:ext>
            </a:extLst>
          </p:cNvPr>
          <p:cNvSpPr txBox="1"/>
          <p:nvPr/>
        </p:nvSpPr>
        <p:spPr>
          <a:xfrm>
            <a:off x="4808349" y="6372642"/>
            <a:ext cx="1094331" cy="306494"/>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endParaRPr b="1" dirty="0"/>
          </a:p>
          <a:p>
            <a:r>
              <a:rPr b="1" dirty="0"/>
              <a:t>Q1</a:t>
            </a:r>
            <a:r>
              <a:rPr lang="en-US" b="1" dirty="0"/>
              <a:t> 20</a:t>
            </a:r>
            <a:r>
              <a:rPr lang="en-US" altLang="ko-KR" b="1" dirty="0"/>
              <a:t>2</a:t>
            </a:r>
            <a:r>
              <a:rPr b="1" dirty="0"/>
              <a:t>3 </a:t>
            </a:r>
            <a:r>
              <a:rPr lang="en-US" b="1" dirty="0"/>
              <a:t>   </a:t>
            </a:r>
            <a:r>
              <a:rPr b="1" dirty="0"/>
              <a:t>Q2</a:t>
            </a:r>
            <a:r>
              <a:rPr lang="en-US" b="1" dirty="0"/>
              <a:t> 20</a:t>
            </a:r>
            <a:r>
              <a:rPr lang="en-US" altLang="ko-KR" b="1" dirty="0"/>
              <a:t>2</a:t>
            </a:r>
            <a:r>
              <a:rPr b="1" dirty="0"/>
              <a:t>3</a:t>
            </a:r>
          </a:p>
        </p:txBody>
      </p:sp>
      <p:sp>
        <p:nvSpPr>
          <p:cNvPr id="14" name="object 34">
            <a:extLst>
              <a:ext uri="{FF2B5EF4-FFF2-40B4-BE49-F238E27FC236}">
                <a16:creationId xmlns:a16="http://schemas.microsoft.com/office/drawing/2014/main" id="{EBE9ACFA-58CE-8057-CDCD-DE8915B2089F}"/>
              </a:ext>
            </a:extLst>
          </p:cNvPr>
          <p:cNvSpPr txBox="1"/>
          <p:nvPr/>
        </p:nvSpPr>
        <p:spPr>
          <a:xfrm>
            <a:off x="1108905" y="6523264"/>
            <a:ext cx="671624"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r>
              <a:rPr lang="en-US" b="1" dirty="0"/>
              <a:t>  </a:t>
            </a:r>
            <a:r>
              <a:rPr b="1" dirty="0"/>
              <a:t>Q1</a:t>
            </a:r>
            <a:r>
              <a:rPr lang="en-US" b="1" dirty="0"/>
              <a:t> </a:t>
            </a:r>
            <a:r>
              <a:rPr lang="en-US" altLang="ko-KR" b="1" dirty="0"/>
              <a:t>2021</a:t>
            </a:r>
            <a:endParaRPr b="1" dirty="0"/>
          </a:p>
        </p:txBody>
      </p:sp>
      <p:grpSp>
        <p:nvGrpSpPr>
          <p:cNvPr id="15" name="그룹 14">
            <a:extLst>
              <a:ext uri="{FF2B5EF4-FFF2-40B4-BE49-F238E27FC236}">
                <a16:creationId xmlns:a16="http://schemas.microsoft.com/office/drawing/2014/main" id="{8ADA96D2-C1E3-A13D-E3F8-8BF13A166C78}"/>
              </a:ext>
            </a:extLst>
          </p:cNvPr>
          <p:cNvGrpSpPr/>
          <p:nvPr/>
        </p:nvGrpSpPr>
        <p:grpSpPr>
          <a:xfrm>
            <a:off x="1848994" y="6796022"/>
            <a:ext cx="3055685" cy="319758"/>
            <a:chOff x="1848994" y="8133806"/>
            <a:chExt cx="3055685" cy="319758"/>
          </a:xfrm>
        </p:grpSpPr>
        <p:sp>
          <p:nvSpPr>
            <p:cNvPr id="16" name="직사각형 15">
              <a:extLst>
                <a:ext uri="{FF2B5EF4-FFF2-40B4-BE49-F238E27FC236}">
                  <a16:creationId xmlns:a16="http://schemas.microsoft.com/office/drawing/2014/main" id="{B455250E-72EC-B463-74B1-1F929FF39B5E}"/>
                </a:ext>
              </a:extLst>
            </p:cNvPr>
            <p:cNvSpPr/>
            <p:nvPr/>
          </p:nvSpPr>
          <p:spPr>
            <a:xfrm>
              <a:off x="1848994" y="8133806"/>
              <a:ext cx="3055685" cy="3197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object 22">
              <a:extLst>
                <a:ext uri="{FF2B5EF4-FFF2-40B4-BE49-F238E27FC236}">
                  <a16:creationId xmlns:a16="http://schemas.microsoft.com/office/drawing/2014/main" id="{EF182638-F1BF-310C-E114-C0F9E8A2A995}"/>
                </a:ext>
              </a:extLst>
            </p:cNvPr>
            <p:cNvSpPr txBox="1"/>
            <p:nvPr/>
          </p:nvSpPr>
          <p:spPr>
            <a:xfrm>
              <a:off x="2239699" y="8211162"/>
              <a:ext cx="731783"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전략적 투자</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2" name="object 23">
              <a:extLst>
                <a:ext uri="{FF2B5EF4-FFF2-40B4-BE49-F238E27FC236}">
                  <a16:creationId xmlns:a16="http://schemas.microsoft.com/office/drawing/2014/main" id="{E3DD1C7D-9CE0-67D4-C13E-69E556335030}"/>
                </a:ext>
              </a:extLst>
            </p:cNvPr>
            <p:cNvSpPr/>
            <p:nvPr/>
          </p:nvSpPr>
          <p:spPr>
            <a:xfrm>
              <a:off x="2070308" y="8249932"/>
              <a:ext cx="103227" cy="99723"/>
            </a:xfrm>
            <a:custGeom>
              <a:avLst/>
              <a:gdLst/>
              <a:ahLst/>
              <a:cxnLst/>
              <a:rect l="l" t="t" r="r" b="b"/>
              <a:pathLst>
                <a:path w="64134" h="64134">
                  <a:moveTo>
                    <a:pt x="0" y="0"/>
                  </a:moveTo>
                  <a:lnTo>
                    <a:pt x="63982" y="0"/>
                  </a:lnTo>
                  <a:lnTo>
                    <a:pt x="63982" y="63931"/>
                  </a:lnTo>
                  <a:lnTo>
                    <a:pt x="0" y="63931"/>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23" name="object 24">
              <a:extLst>
                <a:ext uri="{FF2B5EF4-FFF2-40B4-BE49-F238E27FC236}">
                  <a16:creationId xmlns:a16="http://schemas.microsoft.com/office/drawing/2014/main" id="{C34EAB76-F75C-4ADE-8A49-6D7BC4D63075}"/>
                </a:ext>
              </a:extLst>
            </p:cNvPr>
            <p:cNvSpPr txBox="1"/>
            <p:nvPr/>
          </p:nvSpPr>
          <p:spPr>
            <a:xfrm>
              <a:off x="3211448" y="8217378"/>
              <a:ext cx="575721" cy="155171"/>
            </a:xfrm>
            <a:prstGeom prst="rect">
              <a:avLst/>
            </a:prstGeom>
          </p:spPr>
          <p:txBody>
            <a:bodyPr vert="horz" wrap="square" lIns="0" tIns="16510" rIns="0" bIns="0" rtlCol="0">
              <a:spAutoFit/>
            </a:bodyPr>
            <a:lstStyle/>
            <a:p>
              <a:pPr marL="12700">
                <a:lnSpc>
                  <a:spcPct val="100000"/>
                </a:lnSpc>
                <a:spcBef>
                  <a:spcPts val="130"/>
                </a:spcBef>
              </a:pPr>
              <a:r>
                <a:rPr 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PE </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투자</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4" name="object 25">
              <a:extLst>
                <a:ext uri="{FF2B5EF4-FFF2-40B4-BE49-F238E27FC236}">
                  <a16:creationId xmlns:a16="http://schemas.microsoft.com/office/drawing/2014/main" id="{291610C9-4E59-8F25-22A2-54584BB54D63}"/>
                </a:ext>
              </a:extLst>
            </p:cNvPr>
            <p:cNvSpPr/>
            <p:nvPr/>
          </p:nvSpPr>
          <p:spPr>
            <a:xfrm>
              <a:off x="3043719" y="8249932"/>
              <a:ext cx="103227" cy="99723"/>
            </a:xfrm>
            <a:custGeom>
              <a:avLst/>
              <a:gdLst/>
              <a:ahLst/>
              <a:cxnLst/>
              <a:rect l="l" t="t" r="r" b="b"/>
              <a:pathLst>
                <a:path w="64134" h="64134">
                  <a:moveTo>
                    <a:pt x="0" y="0"/>
                  </a:moveTo>
                  <a:lnTo>
                    <a:pt x="63969" y="0"/>
                  </a:lnTo>
                  <a:lnTo>
                    <a:pt x="63969" y="63931"/>
                  </a:lnTo>
                  <a:lnTo>
                    <a:pt x="0" y="63931"/>
                  </a:lnTo>
                  <a:lnTo>
                    <a:pt x="0" y="0"/>
                  </a:lnTo>
                  <a:close/>
                </a:path>
              </a:pathLst>
            </a:custGeom>
            <a:solidFill>
              <a:srgbClr val="6FB6F4"/>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27" name="object 28">
              <a:extLst>
                <a:ext uri="{FF2B5EF4-FFF2-40B4-BE49-F238E27FC236}">
                  <a16:creationId xmlns:a16="http://schemas.microsoft.com/office/drawing/2014/main" id="{D72E9DFC-6E2F-8C8E-4F8F-69229734510C}"/>
                </a:ext>
              </a:extLst>
            </p:cNvPr>
            <p:cNvSpPr txBox="1"/>
            <p:nvPr/>
          </p:nvSpPr>
          <p:spPr>
            <a:xfrm>
              <a:off x="4083194" y="8216968"/>
              <a:ext cx="731783"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총 거래 금액</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우</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28" name="object 29">
              <a:extLst>
                <a:ext uri="{FF2B5EF4-FFF2-40B4-BE49-F238E27FC236}">
                  <a16:creationId xmlns:a16="http://schemas.microsoft.com/office/drawing/2014/main" id="{09312BE2-8B88-4ADB-7193-19E278240255}"/>
                </a:ext>
              </a:extLst>
            </p:cNvPr>
            <p:cNvSpPr/>
            <p:nvPr/>
          </p:nvSpPr>
          <p:spPr>
            <a:xfrm>
              <a:off x="3861594" y="8300701"/>
              <a:ext cx="147175" cy="0"/>
            </a:xfrm>
            <a:custGeom>
              <a:avLst/>
              <a:gdLst/>
              <a:ahLst/>
              <a:cxnLst/>
              <a:rect l="l" t="t" r="r" b="b"/>
              <a:pathLst>
                <a:path w="91439">
                  <a:moveTo>
                    <a:pt x="0" y="0"/>
                  </a:moveTo>
                  <a:lnTo>
                    <a:pt x="91389" y="0"/>
                  </a:lnTo>
                </a:path>
              </a:pathLst>
            </a:custGeom>
            <a:ln w="1905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sp>
        <p:nvSpPr>
          <p:cNvPr id="29" name="직사각형 28">
            <a:extLst>
              <a:ext uri="{FF2B5EF4-FFF2-40B4-BE49-F238E27FC236}">
                <a16:creationId xmlns:a16="http://schemas.microsoft.com/office/drawing/2014/main" id="{270BA700-255A-20B4-CA01-29FDDC15898C}"/>
              </a:ext>
            </a:extLst>
          </p:cNvPr>
          <p:cNvSpPr/>
          <p:nvPr/>
        </p:nvSpPr>
        <p:spPr>
          <a:xfrm>
            <a:off x="492794" y="4184925"/>
            <a:ext cx="722158"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24388B"/>
                </a:solidFill>
                <a:latin typeface="KoPub돋움체 Medium" panose="00000600000000000000" pitchFamily="2" charset="-127"/>
                <a:ea typeface="KoPub돋움체 Medium" panose="00000600000000000000" pitchFamily="2" charset="-127"/>
              </a:rPr>
              <a:t>건 수</a:t>
            </a:r>
          </a:p>
        </p:txBody>
      </p:sp>
      <p:sp>
        <p:nvSpPr>
          <p:cNvPr id="30" name="직사각형 29">
            <a:extLst>
              <a:ext uri="{FF2B5EF4-FFF2-40B4-BE49-F238E27FC236}">
                <a16:creationId xmlns:a16="http://schemas.microsoft.com/office/drawing/2014/main" id="{74749295-0EE4-182D-266C-A0BF51494671}"/>
              </a:ext>
            </a:extLst>
          </p:cNvPr>
          <p:cNvSpPr/>
          <p:nvPr/>
        </p:nvSpPr>
        <p:spPr>
          <a:xfrm>
            <a:off x="4953210" y="4182744"/>
            <a:ext cx="1392169"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D5419A"/>
                </a:solidFill>
                <a:latin typeface="KoPub돋움체 Medium" panose="00000600000000000000" pitchFamily="2" charset="-127"/>
                <a:ea typeface="KoPub돋움체 Medium" panose="00000600000000000000" pitchFamily="2" charset="-127"/>
              </a:rPr>
              <a:t>거래 금액</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r>
              <a:rPr lang="ko-KR" altLang="en-US" sz="1000" spc="-50" dirty="0">
                <a:solidFill>
                  <a:srgbClr val="D5419A"/>
                </a:solidFill>
                <a:latin typeface="KoPub돋움체 Medium" panose="00000600000000000000" pitchFamily="2" charset="-127"/>
                <a:ea typeface="KoPub돋움체 Medium" panose="00000600000000000000" pitchFamily="2" charset="-127"/>
              </a:rPr>
              <a:t>십억 달러</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endParaRPr lang="ko-KR" altLang="en-US" sz="1000" spc="-50" dirty="0">
              <a:solidFill>
                <a:srgbClr val="D5419A"/>
              </a:solidFill>
              <a:latin typeface="KoPub돋움체 Medium" panose="00000600000000000000" pitchFamily="2" charset="-127"/>
              <a:ea typeface="KoPub돋움체 Medium" panose="00000600000000000000" pitchFamily="2" charset="-127"/>
            </a:endParaRPr>
          </a:p>
        </p:txBody>
      </p:sp>
      <p:pic>
        <p:nvPicPr>
          <p:cNvPr id="2" name="그림 1">
            <a:extLst>
              <a:ext uri="{FF2B5EF4-FFF2-40B4-BE49-F238E27FC236}">
                <a16:creationId xmlns:a16="http://schemas.microsoft.com/office/drawing/2014/main" id="{32AE54D3-2F27-1D52-1707-323F96A51493}"/>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17358" y="2295298"/>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645886" y="2721764"/>
            <a:ext cx="250106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2</a:t>
            </a: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분기 </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미디어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M&amp;A</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의 주요 인수 형태는</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pic>
        <p:nvPicPr>
          <p:cNvPr id="3" name="그림 2">
            <a:extLst>
              <a:ext uri="{FF2B5EF4-FFF2-40B4-BE49-F238E27FC236}">
                <a16:creationId xmlns:a16="http://schemas.microsoft.com/office/drawing/2014/main" id="{E4DAF261-6364-9BD6-D819-5305F5A631DB}"/>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17355" y="7090483"/>
            <a:ext cx="621688" cy="1020340"/>
          </a:xfrm>
          <a:prstGeom prst="rect">
            <a:avLst/>
          </a:prstGeom>
        </p:spPr>
      </p:pic>
      <p:sp>
        <p:nvSpPr>
          <p:cNvPr id="103" name="TextBox 102">
            <a:extLst>
              <a:ext uri="{FF2B5EF4-FFF2-40B4-BE49-F238E27FC236}">
                <a16:creationId xmlns:a16="http://schemas.microsoft.com/office/drawing/2014/main" id="{D117FBDC-76FC-39C2-440B-3A6B6F117793}"/>
              </a:ext>
            </a:extLst>
          </p:cNvPr>
          <p:cNvSpPr txBox="1"/>
          <p:nvPr/>
        </p:nvSpPr>
        <p:spPr>
          <a:xfrm>
            <a:off x="636185" y="7508285"/>
            <a:ext cx="258913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2</a:t>
            </a: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분기</a:t>
            </a: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 </a:t>
            </a: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미디어 기업</a:t>
            </a: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 M&amp;A</a:t>
            </a: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의 대표 인수 사례</a:t>
            </a:r>
            <a:endPar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Tree>
    <p:extLst>
      <p:ext uri="{BB962C8B-B14F-4D97-AF65-F5344CB8AC3E}">
        <p14:creationId xmlns:p14="http://schemas.microsoft.com/office/powerpoint/2010/main" val="44928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직선 연결선 76">
            <a:extLst>
              <a:ext uri="{FF2B5EF4-FFF2-40B4-BE49-F238E27FC236}">
                <a16:creationId xmlns:a16="http://schemas.microsoft.com/office/drawing/2014/main" id="{C60A45F3-C78B-1A04-CA3F-925F7DB0D1D7}"/>
              </a:ext>
            </a:extLst>
          </p:cNvPr>
          <p:cNvCxnSpPr>
            <a:cxnSpLocks/>
          </p:cNvCxnSpPr>
          <p:nvPr/>
        </p:nvCxnSpPr>
        <p:spPr>
          <a:xfrm>
            <a:off x="1022685" y="10145514"/>
            <a:ext cx="478232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2C5330B-0CAE-CFC3-1F25-43B9CFA6480B}"/>
              </a:ext>
            </a:extLst>
          </p:cNvPr>
          <p:cNvSpPr txBox="1"/>
          <p:nvPr/>
        </p:nvSpPr>
        <p:spPr>
          <a:xfrm>
            <a:off x="1015852" y="988884"/>
            <a:ext cx="4851008"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미국 통신 산업의 </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2</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분기 </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M&amp;A </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거래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금액은</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 </a:t>
            </a:r>
            <a:b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b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전분기 대비 </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2% </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증가하며 보수적 투자 기조</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0" name="직사각형 9">
            <a:extLst>
              <a:ext uri="{FF2B5EF4-FFF2-40B4-BE49-F238E27FC236}">
                <a16:creationId xmlns:a16="http://schemas.microsoft.com/office/drawing/2014/main" id="{780E1637-C2EF-1860-CA28-F20243327C3E}"/>
              </a:ext>
            </a:extLst>
          </p:cNvPr>
          <p:cNvSpPr/>
          <p:nvPr/>
        </p:nvSpPr>
        <p:spPr>
          <a:xfrm>
            <a:off x="0" y="3026558"/>
            <a:ext cx="6858000" cy="18662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194408" y="3153667"/>
            <a:ext cx="3079561" cy="1600438"/>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r>
              <a:rPr lang="ko-KR" altLang="en-US" dirty="0"/>
              <a:t>높은 자본 비용 및 통신 기업의 인프라 투자를 위한 높은 부채 의존도 등으로 인해 </a:t>
            </a:r>
            <a:r>
              <a:rPr lang="en-US" altLang="ko-KR" dirty="0"/>
              <a:t>2023</a:t>
            </a:r>
            <a:r>
              <a:rPr lang="ko-KR" altLang="en-US" dirty="0"/>
              <a:t>년 </a:t>
            </a:r>
            <a:r>
              <a:rPr lang="en-US" altLang="ko-KR" dirty="0"/>
              <a:t>2</a:t>
            </a:r>
            <a:r>
              <a:rPr lang="ko-KR" altLang="en-US" dirty="0"/>
              <a:t>분기 통신 산업 내 </a:t>
            </a:r>
            <a:r>
              <a:rPr lang="en-US" altLang="ko-KR" dirty="0"/>
              <a:t>M&amp;A </a:t>
            </a:r>
            <a:r>
              <a:rPr lang="ko-KR" altLang="en-US" dirty="0"/>
              <a:t>거래가 주춤한 모습</a:t>
            </a:r>
            <a:endParaRPr lang="en-US" altLang="ko-KR" dirty="0"/>
          </a:p>
          <a:p>
            <a:r>
              <a:rPr lang="ko-KR" altLang="en-US" dirty="0"/>
              <a:t>통신 기업들은 전반적으로 기업 경영 환경의 불확실성으로 인해 보수적인 거래 기조 보임</a:t>
            </a:r>
            <a:endParaRPr lang="en-US" altLang="ko-KR" dirty="0"/>
          </a:p>
          <a:p>
            <a:r>
              <a:rPr lang="en-US" altLang="ko-KR" dirty="0"/>
              <a:t>2023</a:t>
            </a:r>
            <a:r>
              <a:rPr lang="ko-KR" altLang="en-US" dirty="0"/>
              <a:t>년 </a:t>
            </a:r>
            <a:r>
              <a:rPr lang="en-US" altLang="ko-KR" dirty="0"/>
              <a:t>2</a:t>
            </a:r>
            <a:r>
              <a:rPr lang="ko-KR" altLang="en-US" dirty="0"/>
              <a:t>분기 통신 산업 내 </a:t>
            </a:r>
            <a:r>
              <a:rPr lang="en-US" altLang="ko-KR" dirty="0"/>
              <a:t>M&amp;A </a:t>
            </a:r>
            <a:r>
              <a:rPr lang="ko-KR" altLang="en-US" dirty="0"/>
              <a:t>거래 건수는 </a:t>
            </a:r>
            <a:r>
              <a:rPr lang="en-US" altLang="ko-KR" dirty="0"/>
              <a:t>44</a:t>
            </a:r>
            <a:r>
              <a:rPr lang="ko-KR" altLang="en-US" dirty="0"/>
              <a:t>건으로 전분기 대비 </a:t>
            </a:r>
            <a:r>
              <a:rPr lang="en-US" altLang="ko-KR" dirty="0"/>
              <a:t>41% </a:t>
            </a:r>
            <a:r>
              <a:rPr lang="ko-KR" altLang="en-US" dirty="0"/>
              <a:t>감소</a:t>
            </a:r>
            <a:r>
              <a:rPr lang="en-US" altLang="ko-KR" dirty="0"/>
              <a:t>, </a:t>
            </a:r>
            <a:r>
              <a:rPr lang="ko-KR" altLang="en-US" dirty="0"/>
              <a:t>합산 거래 금액은 </a:t>
            </a:r>
            <a:r>
              <a:rPr lang="en-US" altLang="ko-KR" dirty="0"/>
              <a:t>59</a:t>
            </a:r>
            <a:r>
              <a:rPr lang="ko-KR" altLang="en-US" dirty="0"/>
              <a:t>억 달러로 전분기 대비 </a:t>
            </a:r>
            <a:r>
              <a:rPr lang="en-US" altLang="ko-KR" dirty="0"/>
              <a:t>2% </a:t>
            </a:r>
            <a:r>
              <a:rPr lang="ko-KR" altLang="en-US" dirty="0"/>
              <a:t>소폭</a:t>
            </a:r>
            <a:r>
              <a:rPr lang="en-US" altLang="ko-KR" dirty="0"/>
              <a:t> </a:t>
            </a:r>
            <a:r>
              <a:rPr lang="ko-KR" altLang="en-US" dirty="0"/>
              <a:t>증가</a:t>
            </a:r>
            <a:endParaRPr lang="en-US" altLang="ko-KR" dirty="0"/>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2115242"/>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dirty="0">
              <a:ln>
                <a:noFill/>
              </a:ln>
              <a:solidFill>
                <a:prstClr val="white"/>
              </a:solidFill>
              <a:effectLst/>
              <a:uLnTx/>
              <a:uFillTx/>
              <a:latin typeface="KoPub돋움체 Bold" panose="00000800000000000000" pitchFamily="2" charset="-127"/>
              <a:ea typeface="KoPub돋움체 Bold" panose="00000800000000000000" pitchFamily="2" charset="-127"/>
              <a:cs typeface="+mn-cs"/>
            </a:endParaRP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2123239"/>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2023</a:t>
            </a:r>
            <a:r>
              <a:rPr kumimoji="0" lang="ko-KR" altLang="en-US" sz="1800" b="0" i="0" u="none" strike="noStrike" kern="1200" cap="none" spc="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년 </a:t>
            </a:r>
            <a:r>
              <a:rPr kumimoji="0" lang="en-US" altLang="ko-KR" sz="1800" b="0" i="0" u="none" strike="noStrike" kern="1200" cap="none" spc="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2</a:t>
            </a:r>
            <a:r>
              <a:rPr kumimoji="0" lang="ko-KR" altLang="en-US" sz="1800" b="0" i="0" u="none" strike="noStrike" kern="1200" cap="none" spc="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분기 통신 산업 내 </a:t>
            </a:r>
            <a:r>
              <a:rPr kumimoji="0" lang="en-US" altLang="ko-KR" sz="1800" b="0" i="0" u="none" strike="noStrike" kern="1200" cap="none" spc="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M&amp;A </a:t>
            </a:r>
            <a:r>
              <a:rPr kumimoji="0" lang="ko-KR" altLang="en-US" sz="1800" b="0" i="0" u="none" strike="noStrike" kern="1200" cap="none" spc="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거래 건수 및 금액</a:t>
            </a:r>
          </a:p>
        </p:txBody>
      </p:sp>
      <p:sp>
        <p:nvSpPr>
          <p:cNvPr id="73" name="TextBox 72">
            <a:extLst>
              <a:ext uri="{FF2B5EF4-FFF2-40B4-BE49-F238E27FC236}">
                <a16:creationId xmlns:a16="http://schemas.microsoft.com/office/drawing/2014/main" id="{2B508694-6CA5-1CE0-01A2-BC074CB5C831}"/>
              </a:ext>
            </a:extLst>
          </p:cNvPr>
          <p:cNvSpPr txBox="1"/>
          <p:nvPr/>
        </p:nvSpPr>
        <p:spPr>
          <a:xfrm>
            <a:off x="658979" y="10906128"/>
            <a:ext cx="5614990"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Capital IQ, Pitchbook, KPMG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Note 1)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자산 매입</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소규모 매입은 제외</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2) 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분기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(2023</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4</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1</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~6</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월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30</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일</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동안 미국에서 </a:t>
            </a:r>
            <a:r>
              <a:rPr lang="ko-KR" altLang="en-US" sz="900" dirty="0"/>
              <a:t>이뤄진 </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M&amp;A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거래를 포함</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3)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거래 금액은 공개된 자료를 기반으로 작성하였으며</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변동 가능성 존재</a:t>
            </a:r>
            <a:r>
              <a:rPr kumimoji="0" lang="en-US" altLang="ko-KR"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 4) </a:t>
            </a:r>
            <a:r>
              <a:rPr kumimoji="0" lang="ko-KR" altLang="en-US" sz="900" b="1" i="0" u="none" strike="noStrike" kern="1200" cap="none" spc="0" normalizeH="0" baseline="0" noProof="0" dirty="0">
                <a:ln>
                  <a:solidFill>
                    <a:srgbClr val="FD349C">
                      <a:alpha val="0"/>
                    </a:srgbClr>
                  </a:solidFill>
                </a:ln>
                <a:effectLst/>
                <a:uLnTx/>
                <a:uFillTx/>
                <a:latin typeface="KoPub돋움체 Medium" panose="02020603020101020101" pitchFamily="18" charset="-127"/>
                <a:ea typeface="KoPub돋움체 Medium" panose="02020603020101020101" pitchFamily="18" charset="-127"/>
                <a:cs typeface="+mn-cs"/>
              </a:rPr>
              <a:t>기존 공표된 통계 수치는 새로운 데이터 또는 변경 사항으로 재조정될 수 있음</a:t>
            </a:r>
          </a:p>
        </p:txBody>
      </p:sp>
      <p:grpSp>
        <p:nvGrpSpPr>
          <p:cNvPr id="2" name="그룹 1">
            <a:extLst>
              <a:ext uri="{FF2B5EF4-FFF2-40B4-BE49-F238E27FC236}">
                <a16:creationId xmlns:a16="http://schemas.microsoft.com/office/drawing/2014/main" id="{839B253A-0DBB-39CB-0836-EF4375190C1D}"/>
              </a:ext>
            </a:extLst>
          </p:cNvPr>
          <p:cNvGrpSpPr/>
          <p:nvPr/>
        </p:nvGrpSpPr>
        <p:grpSpPr>
          <a:xfrm>
            <a:off x="1155032" y="8188575"/>
            <a:ext cx="4547936" cy="1958653"/>
            <a:chOff x="766572" y="5556503"/>
            <a:chExt cx="2648712" cy="1079501"/>
          </a:xfrm>
          <a:solidFill>
            <a:srgbClr val="24388B"/>
          </a:solidFill>
        </p:grpSpPr>
        <p:sp>
          <p:nvSpPr>
            <p:cNvPr id="16" name="object 30">
              <a:extLst>
                <a:ext uri="{FF2B5EF4-FFF2-40B4-BE49-F238E27FC236}">
                  <a16:creationId xmlns:a16="http://schemas.microsoft.com/office/drawing/2014/main" id="{ED3E6951-9BA7-DCC4-E8C8-FDDFFDBCA247}"/>
                </a:ext>
              </a:extLst>
            </p:cNvPr>
            <p:cNvSpPr/>
            <p:nvPr/>
          </p:nvSpPr>
          <p:spPr>
            <a:xfrm>
              <a:off x="766572" y="5815584"/>
              <a:ext cx="198120" cy="224154"/>
            </a:xfrm>
            <a:custGeom>
              <a:avLst/>
              <a:gdLst/>
              <a:ahLst/>
              <a:cxnLst/>
              <a:rect l="l" t="t" r="r" b="b"/>
              <a:pathLst>
                <a:path w="198119" h="224154">
                  <a:moveTo>
                    <a:pt x="198119" y="224028"/>
                  </a:moveTo>
                  <a:lnTo>
                    <a:pt x="0" y="224028"/>
                  </a:lnTo>
                  <a:lnTo>
                    <a:pt x="0" y="0"/>
                  </a:lnTo>
                  <a:lnTo>
                    <a:pt x="198119" y="0"/>
                  </a:lnTo>
                  <a:lnTo>
                    <a:pt x="198119" y="224028"/>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bject 31">
              <a:extLst>
                <a:ext uri="{FF2B5EF4-FFF2-40B4-BE49-F238E27FC236}">
                  <a16:creationId xmlns:a16="http://schemas.microsoft.com/office/drawing/2014/main" id="{E7D4FFAE-FF42-53B2-56E4-453DA60EFCC1}"/>
                </a:ext>
              </a:extLst>
            </p:cNvPr>
            <p:cNvSpPr/>
            <p:nvPr/>
          </p:nvSpPr>
          <p:spPr>
            <a:xfrm>
              <a:off x="1039368" y="5797296"/>
              <a:ext cx="196850" cy="401320"/>
            </a:xfrm>
            <a:custGeom>
              <a:avLst/>
              <a:gdLst/>
              <a:ahLst/>
              <a:cxnLst/>
              <a:rect l="l" t="t" r="r" b="b"/>
              <a:pathLst>
                <a:path w="196850" h="401320">
                  <a:moveTo>
                    <a:pt x="196595" y="400811"/>
                  </a:moveTo>
                  <a:lnTo>
                    <a:pt x="0" y="400811"/>
                  </a:lnTo>
                  <a:lnTo>
                    <a:pt x="0" y="0"/>
                  </a:lnTo>
                  <a:lnTo>
                    <a:pt x="196595" y="0"/>
                  </a:lnTo>
                  <a:lnTo>
                    <a:pt x="196595" y="400811"/>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object 32">
              <a:extLst>
                <a:ext uri="{FF2B5EF4-FFF2-40B4-BE49-F238E27FC236}">
                  <a16:creationId xmlns:a16="http://schemas.microsoft.com/office/drawing/2014/main" id="{44B99266-4AC6-558F-F0D8-A866101FAF61}"/>
                </a:ext>
              </a:extLst>
            </p:cNvPr>
            <p:cNvSpPr/>
            <p:nvPr/>
          </p:nvSpPr>
          <p:spPr>
            <a:xfrm>
              <a:off x="1312163" y="5815584"/>
              <a:ext cx="196850" cy="355600"/>
            </a:xfrm>
            <a:custGeom>
              <a:avLst/>
              <a:gdLst/>
              <a:ahLst/>
              <a:cxnLst/>
              <a:rect l="l" t="t" r="r" b="b"/>
              <a:pathLst>
                <a:path w="196850" h="355600">
                  <a:moveTo>
                    <a:pt x="196595" y="355092"/>
                  </a:moveTo>
                  <a:lnTo>
                    <a:pt x="0" y="355092"/>
                  </a:lnTo>
                  <a:lnTo>
                    <a:pt x="0" y="0"/>
                  </a:lnTo>
                  <a:lnTo>
                    <a:pt x="196595" y="0"/>
                  </a:lnTo>
                  <a:lnTo>
                    <a:pt x="196595" y="355092"/>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object 33">
              <a:extLst>
                <a:ext uri="{FF2B5EF4-FFF2-40B4-BE49-F238E27FC236}">
                  <a16:creationId xmlns:a16="http://schemas.microsoft.com/office/drawing/2014/main" id="{5E9B2657-79E8-F8A6-BA14-67044E022A7D}"/>
                </a:ext>
              </a:extLst>
            </p:cNvPr>
            <p:cNvSpPr/>
            <p:nvPr/>
          </p:nvSpPr>
          <p:spPr>
            <a:xfrm>
              <a:off x="1583436" y="5768339"/>
              <a:ext cx="198120" cy="327660"/>
            </a:xfrm>
            <a:custGeom>
              <a:avLst/>
              <a:gdLst/>
              <a:ahLst/>
              <a:cxnLst/>
              <a:rect l="l" t="t" r="r" b="b"/>
              <a:pathLst>
                <a:path w="198119" h="327660">
                  <a:moveTo>
                    <a:pt x="198119" y="327660"/>
                  </a:moveTo>
                  <a:lnTo>
                    <a:pt x="0" y="327660"/>
                  </a:lnTo>
                  <a:lnTo>
                    <a:pt x="0" y="0"/>
                  </a:lnTo>
                  <a:lnTo>
                    <a:pt x="198119" y="0"/>
                  </a:lnTo>
                  <a:lnTo>
                    <a:pt x="198119" y="327660"/>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bject 34">
              <a:extLst>
                <a:ext uri="{FF2B5EF4-FFF2-40B4-BE49-F238E27FC236}">
                  <a16:creationId xmlns:a16="http://schemas.microsoft.com/office/drawing/2014/main" id="{13293678-0090-4BDE-E210-17A2416ECC71}"/>
                </a:ext>
              </a:extLst>
            </p:cNvPr>
            <p:cNvSpPr/>
            <p:nvPr/>
          </p:nvSpPr>
          <p:spPr>
            <a:xfrm>
              <a:off x="1856232" y="5926835"/>
              <a:ext cx="198120" cy="196850"/>
            </a:xfrm>
            <a:custGeom>
              <a:avLst/>
              <a:gdLst/>
              <a:ahLst/>
              <a:cxnLst/>
              <a:rect l="l" t="t" r="r" b="b"/>
              <a:pathLst>
                <a:path w="198119" h="196850">
                  <a:moveTo>
                    <a:pt x="198119" y="196596"/>
                  </a:moveTo>
                  <a:lnTo>
                    <a:pt x="0" y="196596"/>
                  </a:lnTo>
                  <a:lnTo>
                    <a:pt x="0" y="0"/>
                  </a:lnTo>
                  <a:lnTo>
                    <a:pt x="198119" y="0"/>
                  </a:lnTo>
                  <a:lnTo>
                    <a:pt x="198119" y="196596"/>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object 35">
              <a:extLst>
                <a:ext uri="{FF2B5EF4-FFF2-40B4-BE49-F238E27FC236}">
                  <a16:creationId xmlns:a16="http://schemas.microsoft.com/office/drawing/2014/main" id="{5CC5FEC1-5F67-27C7-F6CF-6AE6E39F93B5}"/>
                </a:ext>
              </a:extLst>
            </p:cNvPr>
            <p:cNvSpPr/>
            <p:nvPr/>
          </p:nvSpPr>
          <p:spPr>
            <a:xfrm>
              <a:off x="2129028" y="5806439"/>
              <a:ext cx="196850" cy="299085"/>
            </a:xfrm>
            <a:custGeom>
              <a:avLst/>
              <a:gdLst/>
              <a:ahLst/>
              <a:cxnLst/>
              <a:rect l="l" t="t" r="r" b="b"/>
              <a:pathLst>
                <a:path w="196850" h="299085">
                  <a:moveTo>
                    <a:pt x="196596" y="298704"/>
                  </a:moveTo>
                  <a:lnTo>
                    <a:pt x="0" y="298704"/>
                  </a:lnTo>
                  <a:lnTo>
                    <a:pt x="0" y="0"/>
                  </a:lnTo>
                  <a:lnTo>
                    <a:pt x="196596" y="0"/>
                  </a:lnTo>
                  <a:lnTo>
                    <a:pt x="196596" y="298704"/>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object 36">
              <a:extLst>
                <a:ext uri="{FF2B5EF4-FFF2-40B4-BE49-F238E27FC236}">
                  <a16:creationId xmlns:a16="http://schemas.microsoft.com/office/drawing/2014/main" id="{21DE9823-984A-921C-BC84-FEBD898990B1}"/>
                </a:ext>
              </a:extLst>
            </p:cNvPr>
            <p:cNvSpPr/>
            <p:nvPr/>
          </p:nvSpPr>
          <p:spPr>
            <a:xfrm>
              <a:off x="2400300" y="6057900"/>
              <a:ext cx="198120" cy="215265"/>
            </a:xfrm>
            <a:custGeom>
              <a:avLst/>
              <a:gdLst/>
              <a:ahLst/>
              <a:cxnLst/>
              <a:rect l="l" t="t" r="r" b="b"/>
              <a:pathLst>
                <a:path w="198119" h="215264">
                  <a:moveTo>
                    <a:pt x="198119" y="214883"/>
                  </a:moveTo>
                  <a:lnTo>
                    <a:pt x="0" y="214883"/>
                  </a:lnTo>
                  <a:lnTo>
                    <a:pt x="0" y="0"/>
                  </a:lnTo>
                  <a:lnTo>
                    <a:pt x="198119" y="0"/>
                  </a:lnTo>
                  <a:lnTo>
                    <a:pt x="198119" y="214883"/>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object 37">
              <a:extLst>
                <a:ext uri="{FF2B5EF4-FFF2-40B4-BE49-F238E27FC236}">
                  <a16:creationId xmlns:a16="http://schemas.microsoft.com/office/drawing/2014/main" id="{CD3E10D9-C1A2-AB0C-0FB8-6FBA208FB874}"/>
                </a:ext>
              </a:extLst>
            </p:cNvPr>
            <p:cNvSpPr/>
            <p:nvPr/>
          </p:nvSpPr>
          <p:spPr>
            <a:xfrm>
              <a:off x="2673096" y="5954267"/>
              <a:ext cx="198120" cy="291465"/>
            </a:xfrm>
            <a:custGeom>
              <a:avLst/>
              <a:gdLst/>
              <a:ahLst/>
              <a:cxnLst/>
              <a:rect l="l" t="t" r="r" b="b"/>
              <a:pathLst>
                <a:path w="198119" h="291464">
                  <a:moveTo>
                    <a:pt x="198119" y="291083"/>
                  </a:moveTo>
                  <a:lnTo>
                    <a:pt x="0" y="291083"/>
                  </a:lnTo>
                  <a:lnTo>
                    <a:pt x="0" y="0"/>
                  </a:lnTo>
                  <a:lnTo>
                    <a:pt x="198119" y="0"/>
                  </a:lnTo>
                  <a:lnTo>
                    <a:pt x="198119" y="291083"/>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object 38">
              <a:extLst>
                <a:ext uri="{FF2B5EF4-FFF2-40B4-BE49-F238E27FC236}">
                  <a16:creationId xmlns:a16="http://schemas.microsoft.com/office/drawing/2014/main" id="{266BD006-F262-2D18-4D4F-84E18D7940CE}"/>
                </a:ext>
              </a:extLst>
            </p:cNvPr>
            <p:cNvSpPr/>
            <p:nvPr/>
          </p:nvSpPr>
          <p:spPr>
            <a:xfrm>
              <a:off x="2945892" y="5945123"/>
              <a:ext cx="196850" cy="262255"/>
            </a:xfrm>
            <a:custGeom>
              <a:avLst/>
              <a:gdLst/>
              <a:ahLst/>
              <a:cxnLst/>
              <a:rect l="l" t="t" r="r" b="b"/>
              <a:pathLst>
                <a:path w="196850" h="262254">
                  <a:moveTo>
                    <a:pt x="196596" y="262128"/>
                  </a:moveTo>
                  <a:lnTo>
                    <a:pt x="0" y="262128"/>
                  </a:lnTo>
                  <a:lnTo>
                    <a:pt x="0" y="0"/>
                  </a:lnTo>
                  <a:lnTo>
                    <a:pt x="196596" y="0"/>
                  </a:lnTo>
                  <a:lnTo>
                    <a:pt x="196596" y="262128"/>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bject 39">
              <a:extLst>
                <a:ext uri="{FF2B5EF4-FFF2-40B4-BE49-F238E27FC236}">
                  <a16:creationId xmlns:a16="http://schemas.microsoft.com/office/drawing/2014/main" id="{DA1F73A6-4E73-0357-F6F8-30B07B1C1918}"/>
                </a:ext>
              </a:extLst>
            </p:cNvPr>
            <p:cNvSpPr/>
            <p:nvPr/>
          </p:nvSpPr>
          <p:spPr>
            <a:xfrm>
              <a:off x="3217164" y="6224016"/>
              <a:ext cx="198120" cy="149860"/>
            </a:xfrm>
            <a:custGeom>
              <a:avLst/>
              <a:gdLst/>
              <a:ahLst/>
              <a:cxnLst/>
              <a:rect l="l" t="t" r="r" b="b"/>
              <a:pathLst>
                <a:path w="198120" h="149860">
                  <a:moveTo>
                    <a:pt x="0" y="149351"/>
                  </a:moveTo>
                  <a:lnTo>
                    <a:pt x="198119" y="149351"/>
                  </a:lnTo>
                  <a:lnTo>
                    <a:pt x="198119" y="0"/>
                  </a:lnTo>
                  <a:lnTo>
                    <a:pt x="0" y="0"/>
                  </a:lnTo>
                  <a:lnTo>
                    <a:pt x="0" y="149351"/>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object 40">
              <a:extLst>
                <a:ext uri="{FF2B5EF4-FFF2-40B4-BE49-F238E27FC236}">
                  <a16:creationId xmlns:a16="http://schemas.microsoft.com/office/drawing/2014/main" id="{D81DA1B6-0A65-3758-A9D4-413F4315A78F}"/>
                </a:ext>
              </a:extLst>
            </p:cNvPr>
            <p:cNvSpPr/>
            <p:nvPr/>
          </p:nvSpPr>
          <p:spPr>
            <a:xfrm>
              <a:off x="766572" y="6038088"/>
              <a:ext cx="198120" cy="597535"/>
            </a:xfrm>
            <a:custGeom>
              <a:avLst/>
              <a:gdLst/>
              <a:ahLst/>
              <a:cxnLst/>
              <a:rect l="l" t="t" r="r" b="b"/>
              <a:pathLst>
                <a:path w="198119" h="597534">
                  <a:moveTo>
                    <a:pt x="198119" y="597408"/>
                  </a:moveTo>
                  <a:lnTo>
                    <a:pt x="0" y="597408"/>
                  </a:lnTo>
                  <a:lnTo>
                    <a:pt x="0" y="0"/>
                  </a:lnTo>
                  <a:lnTo>
                    <a:pt x="198119" y="0"/>
                  </a:lnTo>
                  <a:lnTo>
                    <a:pt x="198119" y="597408"/>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object 41">
              <a:extLst>
                <a:ext uri="{FF2B5EF4-FFF2-40B4-BE49-F238E27FC236}">
                  <a16:creationId xmlns:a16="http://schemas.microsoft.com/office/drawing/2014/main" id="{424B68FA-4227-2FBB-BECE-1034C6135502}"/>
                </a:ext>
              </a:extLst>
            </p:cNvPr>
            <p:cNvSpPr/>
            <p:nvPr/>
          </p:nvSpPr>
          <p:spPr>
            <a:xfrm>
              <a:off x="1039368" y="6196584"/>
              <a:ext cx="196850" cy="439420"/>
            </a:xfrm>
            <a:custGeom>
              <a:avLst/>
              <a:gdLst/>
              <a:ahLst/>
              <a:cxnLst/>
              <a:rect l="l" t="t" r="r" b="b"/>
              <a:pathLst>
                <a:path w="196850" h="439420">
                  <a:moveTo>
                    <a:pt x="196595" y="438912"/>
                  </a:moveTo>
                  <a:lnTo>
                    <a:pt x="0" y="438912"/>
                  </a:lnTo>
                  <a:lnTo>
                    <a:pt x="0" y="0"/>
                  </a:lnTo>
                  <a:lnTo>
                    <a:pt x="196595" y="0"/>
                  </a:lnTo>
                  <a:lnTo>
                    <a:pt x="196595" y="438912"/>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object 42">
              <a:extLst>
                <a:ext uri="{FF2B5EF4-FFF2-40B4-BE49-F238E27FC236}">
                  <a16:creationId xmlns:a16="http://schemas.microsoft.com/office/drawing/2014/main" id="{1723E1E0-A9F3-803C-3926-8DF1BD1D7E2F}"/>
                </a:ext>
              </a:extLst>
            </p:cNvPr>
            <p:cNvSpPr/>
            <p:nvPr/>
          </p:nvSpPr>
          <p:spPr>
            <a:xfrm>
              <a:off x="1312163" y="6169152"/>
              <a:ext cx="196850" cy="466725"/>
            </a:xfrm>
            <a:custGeom>
              <a:avLst/>
              <a:gdLst/>
              <a:ahLst/>
              <a:cxnLst/>
              <a:rect l="l" t="t" r="r" b="b"/>
              <a:pathLst>
                <a:path w="196850" h="466725">
                  <a:moveTo>
                    <a:pt x="196595" y="466344"/>
                  </a:moveTo>
                  <a:lnTo>
                    <a:pt x="0" y="466344"/>
                  </a:lnTo>
                  <a:lnTo>
                    <a:pt x="0" y="0"/>
                  </a:lnTo>
                  <a:lnTo>
                    <a:pt x="196595" y="0"/>
                  </a:lnTo>
                  <a:lnTo>
                    <a:pt x="196595" y="466344"/>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bject 43">
              <a:extLst>
                <a:ext uri="{FF2B5EF4-FFF2-40B4-BE49-F238E27FC236}">
                  <a16:creationId xmlns:a16="http://schemas.microsoft.com/office/drawing/2014/main" id="{2E391E03-A537-FD41-F0C3-1C053A03CEC3}"/>
                </a:ext>
              </a:extLst>
            </p:cNvPr>
            <p:cNvSpPr/>
            <p:nvPr/>
          </p:nvSpPr>
          <p:spPr>
            <a:xfrm>
              <a:off x="1583436" y="6094476"/>
              <a:ext cx="198120" cy="541020"/>
            </a:xfrm>
            <a:custGeom>
              <a:avLst/>
              <a:gdLst/>
              <a:ahLst/>
              <a:cxnLst/>
              <a:rect l="l" t="t" r="r" b="b"/>
              <a:pathLst>
                <a:path w="198119" h="541020">
                  <a:moveTo>
                    <a:pt x="198119" y="541019"/>
                  </a:moveTo>
                  <a:lnTo>
                    <a:pt x="0" y="541019"/>
                  </a:lnTo>
                  <a:lnTo>
                    <a:pt x="0" y="0"/>
                  </a:lnTo>
                  <a:lnTo>
                    <a:pt x="198119" y="0"/>
                  </a:lnTo>
                  <a:lnTo>
                    <a:pt x="198119" y="541019"/>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object 44">
              <a:extLst>
                <a:ext uri="{FF2B5EF4-FFF2-40B4-BE49-F238E27FC236}">
                  <a16:creationId xmlns:a16="http://schemas.microsoft.com/office/drawing/2014/main" id="{50435799-B867-7B7C-366A-5A246ABFBE32}"/>
                </a:ext>
              </a:extLst>
            </p:cNvPr>
            <p:cNvSpPr/>
            <p:nvPr/>
          </p:nvSpPr>
          <p:spPr>
            <a:xfrm>
              <a:off x="1856232" y="6121907"/>
              <a:ext cx="198120" cy="513715"/>
            </a:xfrm>
            <a:custGeom>
              <a:avLst/>
              <a:gdLst/>
              <a:ahLst/>
              <a:cxnLst/>
              <a:rect l="l" t="t" r="r" b="b"/>
              <a:pathLst>
                <a:path w="198119" h="513715">
                  <a:moveTo>
                    <a:pt x="198119" y="513588"/>
                  </a:moveTo>
                  <a:lnTo>
                    <a:pt x="0" y="513588"/>
                  </a:lnTo>
                  <a:lnTo>
                    <a:pt x="0" y="0"/>
                  </a:lnTo>
                  <a:lnTo>
                    <a:pt x="198119" y="0"/>
                  </a:lnTo>
                  <a:lnTo>
                    <a:pt x="198119" y="513588"/>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object 45">
              <a:extLst>
                <a:ext uri="{FF2B5EF4-FFF2-40B4-BE49-F238E27FC236}">
                  <a16:creationId xmlns:a16="http://schemas.microsoft.com/office/drawing/2014/main" id="{BFADDAC3-3946-1B73-6743-A812E2118D92}"/>
                </a:ext>
              </a:extLst>
            </p:cNvPr>
            <p:cNvSpPr/>
            <p:nvPr/>
          </p:nvSpPr>
          <p:spPr>
            <a:xfrm>
              <a:off x="2129028" y="6103620"/>
              <a:ext cx="196850" cy="532130"/>
            </a:xfrm>
            <a:custGeom>
              <a:avLst/>
              <a:gdLst/>
              <a:ahLst/>
              <a:cxnLst/>
              <a:rect l="l" t="t" r="r" b="b"/>
              <a:pathLst>
                <a:path w="196850" h="532129">
                  <a:moveTo>
                    <a:pt x="196596" y="531876"/>
                  </a:moveTo>
                  <a:lnTo>
                    <a:pt x="0" y="531876"/>
                  </a:lnTo>
                  <a:lnTo>
                    <a:pt x="0" y="0"/>
                  </a:lnTo>
                  <a:lnTo>
                    <a:pt x="196596" y="0"/>
                  </a:lnTo>
                  <a:lnTo>
                    <a:pt x="196596" y="531876"/>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object 46">
              <a:extLst>
                <a:ext uri="{FF2B5EF4-FFF2-40B4-BE49-F238E27FC236}">
                  <a16:creationId xmlns:a16="http://schemas.microsoft.com/office/drawing/2014/main" id="{52BC20A1-1517-89D1-88F8-EA3A4AF65A60}"/>
                </a:ext>
              </a:extLst>
            </p:cNvPr>
            <p:cNvSpPr/>
            <p:nvPr/>
          </p:nvSpPr>
          <p:spPr>
            <a:xfrm>
              <a:off x="2400300" y="6271260"/>
              <a:ext cx="198120" cy="364490"/>
            </a:xfrm>
            <a:custGeom>
              <a:avLst/>
              <a:gdLst/>
              <a:ahLst/>
              <a:cxnLst/>
              <a:rect l="l" t="t" r="r" b="b"/>
              <a:pathLst>
                <a:path w="198119" h="364490">
                  <a:moveTo>
                    <a:pt x="198119" y="364235"/>
                  </a:moveTo>
                  <a:lnTo>
                    <a:pt x="0" y="364235"/>
                  </a:lnTo>
                  <a:lnTo>
                    <a:pt x="0" y="0"/>
                  </a:lnTo>
                  <a:lnTo>
                    <a:pt x="198119" y="0"/>
                  </a:lnTo>
                  <a:lnTo>
                    <a:pt x="198119" y="364235"/>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object 47">
              <a:extLst>
                <a:ext uri="{FF2B5EF4-FFF2-40B4-BE49-F238E27FC236}">
                  <a16:creationId xmlns:a16="http://schemas.microsoft.com/office/drawing/2014/main" id="{EBCAF98E-85EC-3732-76E6-8BAAED188B74}"/>
                </a:ext>
              </a:extLst>
            </p:cNvPr>
            <p:cNvSpPr/>
            <p:nvPr/>
          </p:nvSpPr>
          <p:spPr>
            <a:xfrm>
              <a:off x="2673096" y="6243828"/>
              <a:ext cx="198120" cy="391795"/>
            </a:xfrm>
            <a:custGeom>
              <a:avLst/>
              <a:gdLst/>
              <a:ahLst/>
              <a:cxnLst/>
              <a:rect l="l" t="t" r="r" b="b"/>
              <a:pathLst>
                <a:path w="198119" h="391795">
                  <a:moveTo>
                    <a:pt x="198119" y="391667"/>
                  </a:moveTo>
                  <a:lnTo>
                    <a:pt x="0" y="391667"/>
                  </a:lnTo>
                  <a:lnTo>
                    <a:pt x="0" y="0"/>
                  </a:lnTo>
                  <a:lnTo>
                    <a:pt x="198119" y="0"/>
                  </a:lnTo>
                  <a:lnTo>
                    <a:pt x="198119" y="391667"/>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object 48">
              <a:extLst>
                <a:ext uri="{FF2B5EF4-FFF2-40B4-BE49-F238E27FC236}">
                  <a16:creationId xmlns:a16="http://schemas.microsoft.com/office/drawing/2014/main" id="{361BDFEA-2E3E-B67E-E08F-4BE2D2AD930A}"/>
                </a:ext>
              </a:extLst>
            </p:cNvPr>
            <p:cNvSpPr/>
            <p:nvPr/>
          </p:nvSpPr>
          <p:spPr>
            <a:xfrm>
              <a:off x="2945892" y="6205728"/>
              <a:ext cx="196850" cy="429895"/>
            </a:xfrm>
            <a:custGeom>
              <a:avLst/>
              <a:gdLst/>
              <a:ahLst/>
              <a:cxnLst/>
              <a:rect l="l" t="t" r="r" b="b"/>
              <a:pathLst>
                <a:path w="196850" h="429895">
                  <a:moveTo>
                    <a:pt x="196596" y="429767"/>
                  </a:moveTo>
                  <a:lnTo>
                    <a:pt x="0" y="429767"/>
                  </a:lnTo>
                  <a:lnTo>
                    <a:pt x="0" y="0"/>
                  </a:lnTo>
                  <a:lnTo>
                    <a:pt x="196596" y="0"/>
                  </a:lnTo>
                  <a:lnTo>
                    <a:pt x="196596" y="429767"/>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object 49">
              <a:extLst>
                <a:ext uri="{FF2B5EF4-FFF2-40B4-BE49-F238E27FC236}">
                  <a16:creationId xmlns:a16="http://schemas.microsoft.com/office/drawing/2014/main" id="{D16380DE-85D5-E33E-85F2-6FC9BA9E79CB}"/>
                </a:ext>
              </a:extLst>
            </p:cNvPr>
            <p:cNvSpPr/>
            <p:nvPr/>
          </p:nvSpPr>
          <p:spPr>
            <a:xfrm>
              <a:off x="3217164" y="6373367"/>
              <a:ext cx="198120" cy="262255"/>
            </a:xfrm>
            <a:custGeom>
              <a:avLst/>
              <a:gdLst/>
              <a:ahLst/>
              <a:cxnLst/>
              <a:rect l="l" t="t" r="r" b="b"/>
              <a:pathLst>
                <a:path w="198120" h="262254">
                  <a:moveTo>
                    <a:pt x="198119" y="262128"/>
                  </a:moveTo>
                  <a:lnTo>
                    <a:pt x="0" y="262128"/>
                  </a:lnTo>
                  <a:lnTo>
                    <a:pt x="0" y="0"/>
                  </a:lnTo>
                  <a:lnTo>
                    <a:pt x="198119" y="0"/>
                  </a:lnTo>
                  <a:lnTo>
                    <a:pt x="198119" y="262128"/>
                  </a:lnTo>
                  <a:close/>
                </a:path>
              </a:pathLst>
            </a:custGeom>
            <a:gr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object 55">
              <a:extLst>
                <a:ext uri="{FF2B5EF4-FFF2-40B4-BE49-F238E27FC236}">
                  <a16:creationId xmlns:a16="http://schemas.microsoft.com/office/drawing/2014/main" id="{2265395E-4B40-DE2B-D415-75D7AB6B4DBC}"/>
                </a:ext>
              </a:extLst>
            </p:cNvPr>
            <p:cNvSpPr/>
            <p:nvPr/>
          </p:nvSpPr>
          <p:spPr>
            <a:xfrm>
              <a:off x="865631" y="5926835"/>
              <a:ext cx="273050" cy="280670"/>
            </a:xfrm>
            <a:custGeom>
              <a:avLst/>
              <a:gdLst/>
              <a:ahLst/>
              <a:cxnLst/>
              <a:rect l="l" t="t" r="r" b="b"/>
              <a:pathLst>
                <a:path w="273050" h="280670">
                  <a:moveTo>
                    <a:pt x="272796" y="280416"/>
                  </a:moveTo>
                  <a:lnTo>
                    <a:pt x="0" y="0"/>
                  </a:lnTo>
                </a:path>
              </a:pathLst>
            </a:custGeom>
            <a:grpFill/>
            <a:ln w="13715">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object 56">
              <a:extLst>
                <a:ext uri="{FF2B5EF4-FFF2-40B4-BE49-F238E27FC236}">
                  <a16:creationId xmlns:a16="http://schemas.microsoft.com/office/drawing/2014/main" id="{153FB471-263C-98EE-57D1-3F3E694BA3A1}"/>
                </a:ext>
              </a:extLst>
            </p:cNvPr>
            <p:cNvSpPr/>
            <p:nvPr/>
          </p:nvSpPr>
          <p:spPr>
            <a:xfrm>
              <a:off x="1138427" y="5556503"/>
              <a:ext cx="271780" cy="650875"/>
            </a:xfrm>
            <a:custGeom>
              <a:avLst/>
              <a:gdLst/>
              <a:ahLst/>
              <a:cxnLst/>
              <a:rect l="l" t="t" r="r" b="b"/>
              <a:pathLst>
                <a:path w="271780" h="650875">
                  <a:moveTo>
                    <a:pt x="271272" y="0"/>
                  </a:moveTo>
                  <a:lnTo>
                    <a:pt x="0" y="650748"/>
                  </a:lnTo>
                </a:path>
              </a:pathLst>
            </a:custGeom>
            <a:grpFill/>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object 57">
              <a:extLst>
                <a:ext uri="{FF2B5EF4-FFF2-40B4-BE49-F238E27FC236}">
                  <a16:creationId xmlns:a16="http://schemas.microsoft.com/office/drawing/2014/main" id="{DA748394-083D-DB8C-0894-1800879B6AFB}"/>
                </a:ext>
              </a:extLst>
            </p:cNvPr>
            <p:cNvSpPr/>
            <p:nvPr/>
          </p:nvSpPr>
          <p:spPr>
            <a:xfrm>
              <a:off x="1409700" y="5556503"/>
              <a:ext cx="273050" cy="485140"/>
            </a:xfrm>
            <a:custGeom>
              <a:avLst/>
              <a:gdLst/>
              <a:ahLst/>
              <a:cxnLst/>
              <a:rect l="l" t="t" r="r" b="b"/>
              <a:pathLst>
                <a:path w="273050" h="485139">
                  <a:moveTo>
                    <a:pt x="272795" y="484632"/>
                  </a:moveTo>
                  <a:lnTo>
                    <a:pt x="0" y="0"/>
                  </a:lnTo>
                </a:path>
              </a:pathLst>
            </a:custGeom>
            <a:grpFill/>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object 58">
              <a:extLst>
                <a:ext uri="{FF2B5EF4-FFF2-40B4-BE49-F238E27FC236}">
                  <a16:creationId xmlns:a16="http://schemas.microsoft.com/office/drawing/2014/main" id="{DC6C2960-74A6-C436-B4F2-655E126F29C3}"/>
                </a:ext>
              </a:extLst>
            </p:cNvPr>
            <p:cNvSpPr/>
            <p:nvPr/>
          </p:nvSpPr>
          <p:spPr>
            <a:xfrm>
              <a:off x="1682495" y="5983223"/>
              <a:ext cx="273050" cy="58419"/>
            </a:xfrm>
            <a:custGeom>
              <a:avLst/>
              <a:gdLst/>
              <a:ahLst/>
              <a:cxnLst/>
              <a:rect l="l" t="t" r="r" b="b"/>
              <a:pathLst>
                <a:path w="273050" h="58420">
                  <a:moveTo>
                    <a:pt x="272796" y="0"/>
                  </a:moveTo>
                  <a:lnTo>
                    <a:pt x="0" y="57912"/>
                  </a:lnTo>
                </a:path>
              </a:pathLst>
            </a:custGeom>
            <a:grpFill/>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object 59">
              <a:extLst>
                <a:ext uri="{FF2B5EF4-FFF2-40B4-BE49-F238E27FC236}">
                  <a16:creationId xmlns:a16="http://schemas.microsoft.com/office/drawing/2014/main" id="{C92DAEF4-EA31-C935-D500-226A467361C8}"/>
                </a:ext>
              </a:extLst>
            </p:cNvPr>
            <p:cNvSpPr/>
            <p:nvPr/>
          </p:nvSpPr>
          <p:spPr>
            <a:xfrm>
              <a:off x="1955292" y="5983223"/>
              <a:ext cx="271780" cy="547370"/>
            </a:xfrm>
            <a:custGeom>
              <a:avLst/>
              <a:gdLst/>
              <a:ahLst/>
              <a:cxnLst/>
              <a:rect l="l" t="t" r="r" b="b"/>
              <a:pathLst>
                <a:path w="271780" h="547370">
                  <a:moveTo>
                    <a:pt x="271271" y="547116"/>
                  </a:moveTo>
                  <a:lnTo>
                    <a:pt x="0" y="0"/>
                  </a:lnTo>
                </a:path>
              </a:pathLst>
            </a:custGeom>
            <a:grpFill/>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object 60">
              <a:extLst>
                <a:ext uri="{FF2B5EF4-FFF2-40B4-BE49-F238E27FC236}">
                  <a16:creationId xmlns:a16="http://schemas.microsoft.com/office/drawing/2014/main" id="{76F068A2-4BA0-2B29-2CE0-E2B5BB901528}"/>
                </a:ext>
              </a:extLst>
            </p:cNvPr>
            <p:cNvSpPr/>
            <p:nvPr/>
          </p:nvSpPr>
          <p:spPr>
            <a:xfrm>
              <a:off x="2226563" y="6521403"/>
              <a:ext cx="273050" cy="21590"/>
            </a:xfrm>
            <a:custGeom>
              <a:avLst/>
              <a:gdLst/>
              <a:ahLst/>
              <a:cxnLst/>
              <a:rect l="l" t="t" r="r" b="b"/>
              <a:pathLst>
                <a:path w="273050" h="21590">
                  <a:moveTo>
                    <a:pt x="-6857" y="10667"/>
                  </a:moveTo>
                  <a:lnTo>
                    <a:pt x="279653" y="10667"/>
                  </a:lnTo>
                </a:path>
              </a:pathLst>
            </a:custGeom>
            <a:grpFill/>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object 61">
              <a:extLst>
                <a:ext uri="{FF2B5EF4-FFF2-40B4-BE49-F238E27FC236}">
                  <a16:creationId xmlns:a16="http://schemas.microsoft.com/office/drawing/2014/main" id="{8C95B77A-C118-F2B0-964F-C979BA74630E}"/>
                </a:ext>
              </a:extLst>
            </p:cNvPr>
            <p:cNvSpPr/>
            <p:nvPr/>
          </p:nvSpPr>
          <p:spPr>
            <a:xfrm>
              <a:off x="2499360" y="5926835"/>
              <a:ext cx="273050" cy="612678"/>
            </a:xfrm>
            <a:custGeom>
              <a:avLst/>
              <a:gdLst/>
              <a:ahLst/>
              <a:cxnLst/>
              <a:rect l="l" t="t" r="r" b="b"/>
              <a:pathLst>
                <a:path w="273050" h="582295">
                  <a:moveTo>
                    <a:pt x="272796" y="0"/>
                  </a:moveTo>
                  <a:lnTo>
                    <a:pt x="0" y="582167"/>
                  </a:lnTo>
                </a:path>
              </a:pathLst>
            </a:custGeom>
            <a:grpFill/>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object 62">
              <a:extLst>
                <a:ext uri="{FF2B5EF4-FFF2-40B4-BE49-F238E27FC236}">
                  <a16:creationId xmlns:a16="http://schemas.microsoft.com/office/drawing/2014/main" id="{1DE4D9F5-72C8-5E86-4E33-B4125D9BEAE4}"/>
                </a:ext>
              </a:extLst>
            </p:cNvPr>
            <p:cNvSpPr/>
            <p:nvPr/>
          </p:nvSpPr>
          <p:spPr>
            <a:xfrm>
              <a:off x="2772156" y="5926835"/>
              <a:ext cx="271780" cy="405765"/>
            </a:xfrm>
            <a:custGeom>
              <a:avLst/>
              <a:gdLst/>
              <a:ahLst/>
              <a:cxnLst/>
              <a:rect l="l" t="t" r="r" b="b"/>
              <a:pathLst>
                <a:path w="271780" h="405764">
                  <a:moveTo>
                    <a:pt x="271271" y="405383"/>
                  </a:moveTo>
                  <a:lnTo>
                    <a:pt x="0" y="0"/>
                  </a:lnTo>
                </a:path>
              </a:pathLst>
            </a:custGeom>
            <a:grpFill/>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object 63">
              <a:extLst>
                <a:ext uri="{FF2B5EF4-FFF2-40B4-BE49-F238E27FC236}">
                  <a16:creationId xmlns:a16="http://schemas.microsoft.com/office/drawing/2014/main" id="{FB38825E-3FFC-8601-E083-22CCC85AA77D}"/>
                </a:ext>
              </a:extLst>
            </p:cNvPr>
            <p:cNvSpPr/>
            <p:nvPr/>
          </p:nvSpPr>
          <p:spPr>
            <a:xfrm>
              <a:off x="3043427" y="6327647"/>
              <a:ext cx="273050" cy="5080"/>
            </a:xfrm>
            <a:custGeom>
              <a:avLst/>
              <a:gdLst/>
              <a:ahLst/>
              <a:cxnLst/>
              <a:rect l="l" t="t" r="r" b="b"/>
              <a:pathLst>
                <a:path w="273050" h="5079">
                  <a:moveTo>
                    <a:pt x="272796" y="0"/>
                  </a:moveTo>
                  <a:lnTo>
                    <a:pt x="0" y="4571"/>
                  </a:lnTo>
                </a:path>
              </a:pathLst>
            </a:custGeom>
            <a:grpFill/>
            <a:ln w="13716">
              <a:solidFill>
                <a:srgbClr val="D43F99"/>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8" name="TextBox 67">
            <a:extLst>
              <a:ext uri="{FF2B5EF4-FFF2-40B4-BE49-F238E27FC236}">
                <a16:creationId xmlns:a16="http://schemas.microsoft.com/office/drawing/2014/main" id="{F71867E0-6410-03F5-0014-E50628C2FAB2}"/>
              </a:ext>
            </a:extLst>
          </p:cNvPr>
          <p:cNvSpPr txBox="1"/>
          <p:nvPr/>
        </p:nvSpPr>
        <p:spPr>
          <a:xfrm>
            <a:off x="654271" y="7480470"/>
            <a:ext cx="468486" cy="2807243"/>
          </a:xfrm>
          <a:prstGeom prst="rect">
            <a:avLst/>
          </a:prstGeom>
          <a:noFill/>
        </p:spPr>
        <p:txBody>
          <a:bodyPr wrap="square" rtlCol="0">
            <a:spAutoFit/>
          </a:bodyPr>
          <a:lstStyle/>
          <a:p>
            <a:pPr marL="0" marR="0" lvl="0" indent="0" algn="l" defTabSz="457200" rtl="0" eaLnBrk="1" fontAlgn="auto" latinLnBrk="0" hangingPunct="1">
              <a:lnSpc>
                <a:spcPct val="25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140</a:t>
            </a:r>
          </a:p>
          <a:p>
            <a:pPr marL="0" marR="0" lvl="0" indent="0" algn="l" defTabSz="457200" rtl="0" eaLnBrk="1" fontAlgn="auto" latinLnBrk="0" hangingPunct="1">
              <a:lnSpc>
                <a:spcPct val="25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120</a:t>
            </a:r>
          </a:p>
          <a:p>
            <a:pPr marL="0" marR="0" lvl="0" indent="0" algn="l" defTabSz="457200" rtl="0" eaLnBrk="1" fontAlgn="auto" latinLnBrk="0" hangingPunct="1">
              <a:lnSpc>
                <a:spcPct val="25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100</a:t>
            </a:r>
          </a:p>
          <a:p>
            <a:pPr marL="0" marR="0" lvl="0" indent="0" algn="l" defTabSz="457200" rtl="0" eaLnBrk="1" fontAlgn="auto" latinLnBrk="0" hangingPunct="1">
              <a:lnSpc>
                <a:spcPct val="25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80</a:t>
            </a:r>
          </a:p>
          <a:p>
            <a:pPr marL="0" marR="0" lvl="0" indent="0" algn="l" defTabSz="457200" rtl="0" eaLnBrk="1" fontAlgn="auto" latinLnBrk="0" hangingPunct="1">
              <a:lnSpc>
                <a:spcPct val="25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60</a:t>
            </a:r>
          </a:p>
          <a:p>
            <a:pPr marL="0" marR="0" lvl="0" indent="0" algn="l" defTabSz="457200" rtl="0" eaLnBrk="1" fontAlgn="auto" latinLnBrk="0" hangingPunct="1">
              <a:lnSpc>
                <a:spcPct val="25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40</a:t>
            </a:r>
          </a:p>
          <a:p>
            <a:pPr marL="0" marR="0" lvl="0" indent="0" algn="l" defTabSz="457200" rtl="0" eaLnBrk="1" fontAlgn="auto" latinLnBrk="0" hangingPunct="1">
              <a:lnSpc>
                <a:spcPct val="25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20</a:t>
            </a:r>
          </a:p>
          <a:p>
            <a:pPr marL="0" marR="0" lvl="0" indent="0" algn="l" defTabSz="457200" rtl="0" eaLnBrk="1" fontAlgn="auto" latinLnBrk="0" hangingPunct="1">
              <a:lnSpc>
                <a:spcPct val="25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0</a:t>
            </a:r>
          </a:p>
        </p:txBody>
      </p:sp>
      <p:sp>
        <p:nvSpPr>
          <p:cNvPr id="76" name="TextBox 75">
            <a:extLst>
              <a:ext uri="{FF2B5EF4-FFF2-40B4-BE49-F238E27FC236}">
                <a16:creationId xmlns:a16="http://schemas.microsoft.com/office/drawing/2014/main" id="{16AB96FE-7503-79DD-C7CC-BB03B7000DEA}"/>
              </a:ext>
            </a:extLst>
          </p:cNvPr>
          <p:cNvSpPr txBox="1"/>
          <p:nvPr/>
        </p:nvSpPr>
        <p:spPr>
          <a:xfrm>
            <a:off x="5913116" y="7447191"/>
            <a:ext cx="468486" cy="2831481"/>
          </a:xfrm>
          <a:prstGeom prst="rect">
            <a:avLst/>
          </a:prstGeom>
          <a:noFill/>
        </p:spPr>
        <p:txBody>
          <a:bodyPr wrap="square" rtlCol="0">
            <a:spAutoFit/>
          </a:bodyPr>
          <a:lstStyle/>
          <a:p>
            <a:pPr marL="0" marR="0" lvl="0" indent="0" algn="l" defTabSz="457200" rtl="0" eaLnBrk="1" fontAlgn="auto" latinLnBrk="0" hangingPunct="1">
              <a:lnSpc>
                <a:spcPct val="34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25</a:t>
            </a:r>
          </a:p>
          <a:p>
            <a:pPr marL="0" marR="0" lvl="0" indent="0" algn="l" defTabSz="457200" rtl="0" eaLnBrk="1" fontAlgn="auto" latinLnBrk="0" hangingPunct="1">
              <a:lnSpc>
                <a:spcPct val="34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20</a:t>
            </a:r>
          </a:p>
          <a:p>
            <a:pPr marL="0" marR="0" lvl="0" indent="0" algn="l" defTabSz="457200" rtl="0" eaLnBrk="1" fontAlgn="auto" latinLnBrk="0" hangingPunct="1">
              <a:lnSpc>
                <a:spcPct val="34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15</a:t>
            </a:r>
          </a:p>
          <a:p>
            <a:pPr marL="0" marR="0" lvl="0" indent="0" algn="l" defTabSz="457200" rtl="0" eaLnBrk="1" fontAlgn="auto" latinLnBrk="0" hangingPunct="1">
              <a:lnSpc>
                <a:spcPct val="34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10</a:t>
            </a:r>
          </a:p>
          <a:p>
            <a:pPr marL="0" marR="0" lvl="0" indent="0" algn="l" defTabSz="457200" rtl="0" eaLnBrk="1" fontAlgn="auto" latinLnBrk="0" hangingPunct="1">
              <a:lnSpc>
                <a:spcPct val="34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5</a:t>
            </a:r>
          </a:p>
          <a:p>
            <a:pPr marL="0" marR="0" lvl="0" indent="0" algn="l" defTabSz="457200" rtl="0" eaLnBrk="1" fontAlgn="auto" latinLnBrk="0" hangingPunct="1">
              <a:lnSpc>
                <a:spcPct val="340000"/>
              </a:lnSpc>
              <a:spcBef>
                <a:spcPts val="0"/>
              </a:spcBef>
              <a:spcAft>
                <a:spcPts val="0"/>
              </a:spcAft>
              <a:buClrTx/>
              <a:buSzTx/>
              <a:buFontTx/>
              <a:buNone/>
              <a:tabLst/>
              <a:defRPr/>
            </a:pPr>
            <a:r>
              <a:rPr kumimoji="0" lang="en-US" altLang="ko-KR" sz="900" b="0" i="0" u="none" strike="noStrike" kern="1200" cap="none" spc="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Medium" panose="00000600000000000000" pitchFamily="2" charset="-127"/>
                <a:ea typeface="KoPub돋움체 Medium" panose="00000600000000000000" pitchFamily="2" charset="-127"/>
              </a:rPr>
              <a:t>0</a:t>
            </a:r>
          </a:p>
        </p:txBody>
      </p:sp>
      <p:grpSp>
        <p:nvGrpSpPr>
          <p:cNvPr id="6" name="그룹 5">
            <a:extLst>
              <a:ext uri="{FF2B5EF4-FFF2-40B4-BE49-F238E27FC236}">
                <a16:creationId xmlns:a16="http://schemas.microsoft.com/office/drawing/2014/main" id="{68198620-2589-1790-77AA-65EAD60FD057}"/>
              </a:ext>
            </a:extLst>
          </p:cNvPr>
          <p:cNvGrpSpPr/>
          <p:nvPr/>
        </p:nvGrpSpPr>
        <p:grpSpPr>
          <a:xfrm>
            <a:off x="823461" y="5228945"/>
            <a:ext cx="5172457" cy="1272682"/>
            <a:chOff x="823461" y="4010436"/>
            <a:chExt cx="5172457" cy="1272682"/>
          </a:xfrm>
        </p:grpSpPr>
        <p:sp>
          <p:nvSpPr>
            <p:cNvPr id="7" name="object 96">
              <a:extLst>
                <a:ext uri="{FF2B5EF4-FFF2-40B4-BE49-F238E27FC236}">
                  <a16:creationId xmlns:a16="http://schemas.microsoft.com/office/drawing/2014/main" id="{CC967D6E-624D-F3E0-0AF6-FBAD936CCF34}"/>
                </a:ext>
              </a:extLst>
            </p:cNvPr>
            <p:cNvSpPr/>
            <p:nvPr/>
          </p:nvSpPr>
          <p:spPr>
            <a:xfrm>
              <a:off x="3430960" y="4542784"/>
              <a:ext cx="45719" cy="658286"/>
            </a:xfrm>
            <a:custGeom>
              <a:avLst/>
              <a:gdLst/>
              <a:ahLst/>
              <a:cxnLst/>
              <a:rect l="l" t="t" r="r" b="b"/>
              <a:pathLst>
                <a:path h="619125">
                  <a:moveTo>
                    <a:pt x="0" y="0"/>
                  </a:moveTo>
                  <a:lnTo>
                    <a:pt x="0" y="618743"/>
                  </a:lnTo>
                </a:path>
              </a:pathLst>
            </a:custGeom>
            <a:ln w="19050">
              <a:solidFill>
                <a:schemeClr val="bg1">
                  <a:lumMod val="75000"/>
                </a:schemeClr>
              </a:solidFill>
            </a:ln>
          </p:spPr>
          <p:txBody>
            <a:bodyPr wrap="square" lIns="0" tIns="0" rIns="0" bIns="0" rtlCol="0"/>
            <a:lstStyle/>
            <a:p>
              <a:endParaRPr dirty="0"/>
            </a:p>
          </p:txBody>
        </p:sp>
        <p:grpSp>
          <p:nvGrpSpPr>
            <p:cNvPr id="8" name="그룹 7">
              <a:extLst>
                <a:ext uri="{FF2B5EF4-FFF2-40B4-BE49-F238E27FC236}">
                  <a16:creationId xmlns:a16="http://schemas.microsoft.com/office/drawing/2014/main" id="{F874A166-2CB2-9B40-238D-9A6CB9142DA6}"/>
                </a:ext>
              </a:extLst>
            </p:cNvPr>
            <p:cNvGrpSpPr/>
            <p:nvPr/>
          </p:nvGrpSpPr>
          <p:grpSpPr>
            <a:xfrm>
              <a:off x="823461" y="4021314"/>
              <a:ext cx="1025862" cy="1261804"/>
              <a:chOff x="823059" y="4185943"/>
              <a:chExt cx="1025862" cy="1261804"/>
            </a:xfrm>
          </p:grpSpPr>
          <p:sp>
            <p:nvSpPr>
              <p:cNvPr id="56" name="object 93">
                <a:extLst>
                  <a:ext uri="{FF2B5EF4-FFF2-40B4-BE49-F238E27FC236}">
                    <a16:creationId xmlns:a16="http://schemas.microsoft.com/office/drawing/2014/main" id="{F8CC060D-6461-D85C-06AB-E05311089262}"/>
                  </a:ext>
                </a:extLst>
              </p:cNvPr>
              <p:cNvSpPr txBox="1"/>
              <p:nvPr/>
            </p:nvSpPr>
            <p:spPr>
              <a:xfrm>
                <a:off x="823059" y="4185943"/>
                <a:ext cx="1025862" cy="950260"/>
              </a:xfrm>
              <a:prstGeom prst="rect">
                <a:avLst/>
              </a:prstGeom>
            </p:spPr>
            <p:txBody>
              <a:bodyPr vert="horz" wrap="square" lIns="0" tIns="0" rIns="0" bIns="0" rtlCol="0" anchor="ctr">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pPr>
                <a:endParaRPr lang="ko-KR" altLang="en-US"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3B50DF"/>
                    </a:solidFill>
                    <a:latin typeface="KPMG Bold" panose="020B0803030202040204" pitchFamily="34" charset="0"/>
                    <a:ea typeface="KoPub돋움체 Medium" panose="00000600000000000000" pitchFamily="2" charset="-127"/>
                    <a:cs typeface="Lucida Sans"/>
                  </a:rPr>
                  <a:t>44</a:t>
                </a:r>
                <a:endParaRPr lang="ko-KR" altLang="en-US" sz="3300" dirty="0">
                  <a:latin typeface="KPMG Bold" panose="020B0803030202040204" pitchFamily="34" charset="0"/>
                  <a:ea typeface="KoPub돋움체 Medium" panose="00000600000000000000" pitchFamily="2" charset="-127"/>
                  <a:cs typeface="Lucida Sans"/>
                </a:endParaRPr>
              </a:p>
            </p:txBody>
          </p:sp>
          <p:sp>
            <p:nvSpPr>
              <p:cNvPr id="57" name="TextBox 56">
                <a:extLst>
                  <a:ext uri="{FF2B5EF4-FFF2-40B4-BE49-F238E27FC236}">
                    <a16:creationId xmlns:a16="http://schemas.microsoft.com/office/drawing/2014/main" id="{7BD67166-2D5D-9499-B94F-C7FB3E18ABEA}"/>
                  </a:ext>
                </a:extLst>
              </p:cNvPr>
              <p:cNvSpPr txBox="1"/>
              <p:nvPr/>
            </p:nvSpPr>
            <p:spPr>
              <a:xfrm>
                <a:off x="989861" y="5186137"/>
                <a:ext cx="717344" cy="261610"/>
              </a:xfrm>
              <a:prstGeom prst="rect">
                <a:avLst/>
              </a:prstGeom>
              <a:noFill/>
            </p:spPr>
            <p:txBody>
              <a:bodyPr wrap="square" rtlCol="0">
                <a:spAutoFit/>
              </a:bodyPr>
              <a:lstStyle/>
              <a:p>
                <a:pPr algn="ctr"/>
                <a:r>
                  <a:rPr lang="ko-KR" altLang="en-US" sz="1050" b="1" spc="-50" dirty="0">
                    <a:gradFill>
                      <a:gsLst>
                        <a:gs pos="0">
                          <a:srgbClr val="3B50DF"/>
                        </a:gs>
                        <a:gs pos="100000">
                          <a:srgbClr val="3B50DF"/>
                        </a:gs>
                      </a:gsLst>
                      <a:lin ang="5400000" scaled="1"/>
                    </a:gradFill>
                    <a:latin typeface="KoPub돋움체 Medium" panose="00000600000000000000" pitchFamily="2" charset="-127"/>
                    <a:ea typeface="KoPub돋움체 Medium" panose="00000600000000000000" pitchFamily="2" charset="-127"/>
                  </a:rPr>
                  <a:t>거래 건수</a:t>
                </a:r>
              </a:p>
            </p:txBody>
          </p:sp>
        </p:grpSp>
        <p:grpSp>
          <p:nvGrpSpPr>
            <p:cNvPr id="9" name="그룹 8">
              <a:extLst>
                <a:ext uri="{FF2B5EF4-FFF2-40B4-BE49-F238E27FC236}">
                  <a16:creationId xmlns:a16="http://schemas.microsoft.com/office/drawing/2014/main" id="{7DD9FA17-BE83-A7A7-5A12-1863AAC3EC4C}"/>
                </a:ext>
              </a:extLst>
            </p:cNvPr>
            <p:cNvGrpSpPr/>
            <p:nvPr/>
          </p:nvGrpSpPr>
          <p:grpSpPr>
            <a:xfrm>
              <a:off x="3651408" y="4010436"/>
              <a:ext cx="1240980" cy="1268891"/>
              <a:chOff x="3413579" y="4186596"/>
              <a:chExt cx="1240980" cy="1268891"/>
            </a:xfrm>
          </p:grpSpPr>
          <p:sp>
            <p:nvSpPr>
              <p:cNvPr id="54" name="object 93">
                <a:extLst>
                  <a:ext uri="{FF2B5EF4-FFF2-40B4-BE49-F238E27FC236}">
                    <a16:creationId xmlns:a16="http://schemas.microsoft.com/office/drawing/2014/main" id="{02209FB3-2C83-FD0A-5782-1642A1A5BD10}"/>
                  </a:ext>
                </a:extLst>
              </p:cNvPr>
              <p:cNvSpPr txBox="1"/>
              <p:nvPr/>
            </p:nvSpPr>
            <p:spPr>
              <a:xfrm>
                <a:off x="3516146" y="4186596"/>
                <a:ext cx="998130" cy="950260"/>
              </a:xfrm>
              <a:prstGeom prst="rect">
                <a:avLst/>
              </a:prstGeom>
            </p:spPr>
            <p:txBody>
              <a:bodyPr vert="horz" wrap="square" lIns="0" tIns="11430" rIns="0" bIns="0" rtlCol="0">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spcBef>
                    <a:spcPts val="25"/>
                  </a:spcBef>
                </a:pPr>
                <a:endParaRPr lang="ko-KR" altLang="en-US"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70B6F4"/>
                    </a:solidFill>
                    <a:latin typeface="KPMG Bold" panose="020B0803030202040204" pitchFamily="34" charset="0"/>
                    <a:ea typeface="KoPub돋움체 Medium" panose="00000600000000000000" pitchFamily="2" charset="-127"/>
                    <a:cs typeface="Lucida Sans"/>
                  </a:rPr>
                  <a:t>$5.9</a:t>
                </a:r>
                <a:endParaRPr lang="en-US" sz="3300" dirty="0">
                  <a:latin typeface="KPMG Bold" panose="020B0803030202040204" pitchFamily="34" charset="0"/>
                  <a:ea typeface="KoPub돋움체 Medium" panose="00000600000000000000" pitchFamily="2" charset="-127"/>
                  <a:cs typeface="Lucida Sans"/>
                </a:endParaRPr>
              </a:p>
            </p:txBody>
          </p:sp>
          <p:sp>
            <p:nvSpPr>
              <p:cNvPr id="55" name="TextBox 54">
                <a:extLst>
                  <a:ext uri="{FF2B5EF4-FFF2-40B4-BE49-F238E27FC236}">
                    <a16:creationId xmlns:a16="http://schemas.microsoft.com/office/drawing/2014/main" id="{A2DC18D6-132A-771F-4130-AA7F6FE42B58}"/>
                  </a:ext>
                </a:extLst>
              </p:cNvPr>
              <p:cNvSpPr txBox="1"/>
              <p:nvPr/>
            </p:nvSpPr>
            <p:spPr>
              <a:xfrm>
                <a:off x="3413579" y="5201571"/>
                <a:ext cx="1240980" cy="253916"/>
              </a:xfrm>
              <a:prstGeom prst="rect">
                <a:avLst/>
              </a:prstGeom>
              <a:noFill/>
            </p:spPr>
            <p:txBody>
              <a:bodyPr wrap="square" rtlCol="0">
                <a:spAutoFit/>
              </a:bodyPr>
              <a:lstStyle/>
              <a:p>
                <a:pPr algn="ct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거래 금액</a:t>
                </a:r>
                <a:r>
                  <a:rPr lang="en-US" altLang="ko-KR"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a:t>
                </a: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십억 달러</a:t>
                </a:r>
                <a:r>
                  <a:rPr lang="en-US" altLang="ko-KR"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a:t>
                </a:r>
                <a:endPar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15" name="그룹 14">
              <a:extLst>
                <a:ext uri="{FF2B5EF4-FFF2-40B4-BE49-F238E27FC236}">
                  <a16:creationId xmlns:a16="http://schemas.microsoft.com/office/drawing/2014/main" id="{06EF1FFF-9CFB-0F44-4054-C5CEEB81B999}"/>
                </a:ext>
              </a:extLst>
            </p:cNvPr>
            <p:cNvGrpSpPr/>
            <p:nvPr/>
          </p:nvGrpSpPr>
          <p:grpSpPr>
            <a:xfrm>
              <a:off x="1953577" y="4021314"/>
              <a:ext cx="1150449" cy="1251835"/>
              <a:chOff x="1929542" y="4185943"/>
              <a:chExt cx="1150449" cy="1251835"/>
            </a:xfrm>
          </p:grpSpPr>
          <p:sp>
            <p:nvSpPr>
              <p:cNvPr id="43" name="TextBox 42">
                <a:extLst>
                  <a:ext uri="{FF2B5EF4-FFF2-40B4-BE49-F238E27FC236}">
                    <a16:creationId xmlns:a16="http://schemas.microsoft.com/office/drawing/2014/main" id="{CACFB4BA-67C2-9D4E-D30D-084CC309CA72}"/>
                  </a:ext>
                </a:extLst>
              </p:cNvPr>
              <p:cNvSpPr txBox="1"/>
              <p:nvPr/>
            </p:nvSpPr>
            <p:spPr>
              <a:xfrm>
                <a:off x="1929542" y="5183862"/>
                <a:ext cx="1150449" cy="253916"/>
              </a:xfrm>
              <a:prstGeom prst="rect">
                <a:avLst/>
              </a:prstGeom>
              <a:noFill/>
            </p:spPr>
            <p:txBody>
              <a:bodyPr wrap="square" rtlCol="0">
                <a:spAutoFit/>
              </a:bodyPr>
              <a:lstStyle/>
              <a:p>
                <a:pPr algn="ctr"/>
                <a:r>
                  <a:rPr lang="ko-KR" altLang="en-US" sz="1050" b="1" spc="-50" dirty="0">
                    <a:gradFill>
                      <a:gsLst>
                        <a:gs pos="0">
                          <a:srgbClr val="3B50DF"/>
                        </a:gs>
                        <a:gs pos="100000">
                          <a:srgbClr val="3B50DF"/>
                        </a:gs>
                      </a:gsLst>
                      <a:lin ang="5400000" scaled="1"/>
                    </a:gradFill>
                    <a:latin typeface="KoPub돋움체 Medium" panose="00000600000000000000" pitchFamily="2" charset="-127"/>
                    <a:ea typeface="KoPub돋움체 Medium" panose="00000600000000000000" pitchFamily="2" charset="-127"/>
                  </a:rPr>
                  <a:t>전분기 대비 감소</a:t>
                </a:r>
              </a:p>
            </p:txBody>
          </p:sp>
          <p:sp>
            <p:nvSpPr>
              <p:cNvPr id="44" name="object 93">
                <a:extLst>
                  <a:ext uri="{FF2B5EF4-FFF2-40B4-BE49-F238E27FC236}">
                    <a16:creationId xmlns:a16="http://schemas.microsoft.com/office/drawing/2014/main" id="{45C76EC4-D8DB-4985-B46D-C6BAC85B9247}"/>
                  </a:ext>
                </a:extLst>
              </p:cNvPr>
              <p:cNvSpPr txBox="1"/>
              <p:nvPr/>
            </p:nvSpPr>
            <p:spPr>
              <a:xfrm>
                <a:off x="1992640" y="4185943"/>
                <a:ext cx="1025862" cy="950260"/>
              </a:xfrm>
              <a:prstGeom prst="rect">
                <a:avLst/>
              </a:prstGeom>
            </p:spPr>
            <p:txBody>
              <a:bodyPr vert="horz" wrap="square" lIns="0" tIns="0" rIns="0" bIns="0" rtlCol="0" anchor="ctr">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3B50DF"/>
                    </a:solidFill>
                    <a:latin typeface="KPMG Bold" panose="020B0803030202040204" pitchFamily="34" charset="0"/>
                    <a:ea typeface="KoPub돋움체 Medium" panose="00000600000000000000" pitchFamily="2" charset="-127"/>
                    <a:cs typeface="Lucida Sans"/>
                  </a:rPr>
                  <a:t>41%</a:t>
                </a:r>
                <a:endParaRPr sz="3300" dirty="0">
                  <a:latin typeface="KPMG Bold" panose="020B0803030202040204" pitchFamily="34" charset="0"/>
                  <a:ea typeface="KoPub돋움체 Medium" panose="00000600000000000000" pitchFamily="2" charset="-127"/>
                  <a:cs typeface="Lucida Sans"/>
                </a:endParaRPr>
              </a:p>
            </p:txBody>
          </p:sp>
        </p:grpSp>
        <p:grpSp>
          <p:nvGrpSpPr>
            <p:cNvPr id="40" name="그룹 39">
              <a:extLst>
                <a:ext uri="{FF2B5EF4-FFF2-40B4-BE49-F238E27FC236}">
                  <a16:creationId xmlns:a16="http://schemas.microsoft.com/office/drawing/2014/main" id="{A6B2A3CD-BEDB-1969-390A-E13319203D11}"/>
                </a:ext>
              </a:extLst>
            </p:cNvPr>
            <p:cNvGrpSpPr/>
            <p:nvPr/>
          </p:nvGrpSpPr>
          <p:grpSpPr>
            <a:xfrm>
              <a:off x="4880356" y="4021967"/>
              <a:ext cx="1115562" cy="1253969"/>
              <a:chOff x="4577887" y="4186596"/>
              <a:chExt cx="1115562" cy="1253969"/>
            </a:xfrm>
          </p:grpSpPr>
          <p:sp>
            <p:nvSpPr>
              <p:cNvPr id="41" name="TextBox 40">
                <a:extLst>
                  <a:ext uri="{FF2B5EF4-FFF2-40B4-BE49-F238E27FC236}">
                    <a16:creationId xmlns:a16="http://schemas.microsoft.com/office/drawing/2014/main" id="{170CD4AF-430B-E408-9241-15CB2313292F}"/>
                  </a:ext>
                </a:extLst>
              </p:cNvPr>
              <p:cNvSpPr txBox="1"/>
              <p:nvPr/>
            </p:nvSpPr>
            <p:spPr>
              <a:xfrm>
                <a:off x="4577887" y="5186649"/>
                <a:ext cx="1115562" cy="253916"/>
              </a:xfrm>
              <a:prstGeom prst="rect">
                <a:avLst/>
              </a:prstGeom>
              <a:noFill/>
            </p:spPr>
            <p:txBody>
              <a:bodyPr wrap="square" rtlCol="0">
                <a:spAutoFit/>
              </a:bodyPr>
              <a:lstStyle/>
              <a:p>
                <a:pPr algn="ctr"/>
                <a:r>
                  <a:rPr lang="ko-KR" altLang="en-US" sz="1050" b="1" spc="-50" dirty="0">
                    <a:gradFill>
                      <a:gsLst>
                        <a:gs pos="0">
                          <a:srgbClr val="70B6F4"/>
                        </a:gs>
                        <a:gs pos="100000">
                          <a:srgbClr val="70B6F4"/>
                        </a:gs>
                      </a:gsLst>
                      <a:lin ang="5400000" scaled="1"/>
                    </a:gradFill>
                    <a:latin typeface="KoPub돋움체 Medium" panose="00000600000000000000" pitchFamily="2" charset="-127"/>
                    <a:ea typeface="KoPub돋움체 Medium" panose="00000600000000000000" pitchFamily="2" charset="-127"/>
                  </a:rPr>
                  <a:t>전분기 대비 증가 </a:t>
                </a:r>
              </a:p>
            </p:txBody>
          </p:sp>
          <p:sp>
            <p:nvSpPr>
              <p:cNvPr id="42" name="object 93">
                <a:extLst>
                  <a:ext uri="{FF2B5EF4-FFF2-40B4-BE49-F238E27FC236}">
                    <a16:creationId xmlns:a16="http://schemas.microsoft.com/office/drawing/2014/main" id="{D0513638-BF56-8C48-079A-E5600EAB4C51}"/>
                  </a:ext>
                </a:extLst>
              </p:cNvPr>
              <p:cNvSpPr txBox="1"/>
              <p:nvPr/>
            </p:nvSpPr>
            <p:spPr>
              <a:xfrm>
                <a:off x="4654921" y="4186596"/>
                <a:ext cx="998130" cy="950260"/>
              </a:xfrm>
              <a:prstGeom prst="rect">
                <a:avLst/>
              </a:prstGeom>
            </p:spPr>
            <p:txBody>
              <a:bodyPr vert="horz" wrap="square" lIns="0" tIns="11430" rIns="0" bIns="0" rtlCol="0">
                <a:spAutoFit/>
              </a:bodyPr>
              <a:lstStyle/>
              <a:p>
                <a:pPr algn="ctr">
                  <a:lnSpc>
                    <a:spcPct val="100000"/>
                  </a:lnSpc>
                </a:pPr>
                <a:endParaRPr lang="ko-KR" altLang="en-US" sz="1000" dirty="0">
                  <a:latin typeface="KPMG Bold" panose="020B0803030202040204" pitchFamily="34" charset="0"/>
                  <a:ea typeface="KoPub돋움체 Medium" panose="00000600000000000000" pitchFamily="2" charset="-127"/>
                  <a:cs typeface="Calibri"/>
                </a:endParaRPr>
              </a:p>
              <a:p>
                <a:pPr algn="ctr">
                  <a:lnSpc>
                    <a:spcPct val="100000"/>
                  </a:lnSpc>
                </a:pPr>
                <a:endParaRPr sz="1000" dirty="0">
                  <a:latin typeface="KPMG Bold" panose="020B0803030202040204" pitchFamily="34" charset="0"/>
                  <a:ea typeface="KoPub돋움체 Medium" panose="00000600000000000000" pitchFamily="2" charset="-127"/>
                  <a:cs typeface="Calibri"/>
                </a:endParaRPr>
              </a:p>
              <a:p>
                <a:pPr algn="ctr">
                  <a:lnSpc>
                    <a:spcPct val="100000"/>
                  </a:lnSpc>
                  <a:spcBef>
                    <a:spcPts val="25"/>
                  </a:spcBef>
                </a:pPr>
                <a:endParaRPr sz="800" dirty="0">
                  <a:latin typeface="KPMG Bold" panose="020B0803030202040204" pitchFamily="34" charset="0"/>
                  <a:ea typeface="KoPub돋움체 Medium" panose="00000600000000000000" pitchFamily="2" charset="-127"/>
                  <a:cs typeface="Calibri"/>
                </a:endParaRPr>
              </a:p>
              <a:p>
                <a:pPr algn="ctr">
                  <a:lnSpc>
                    <a:spcPct val="100000"/>
                  </a:lnSpc>
                  <a:tabLst>
                    <a:tab pos="972185" algn="l"/>
                    <a:tab pos="1708785" algn="l"/>
                    <a:tab pos="2653665" algn="l"/>
                  </a:tabLst>
                </a:pPr>
                <a:r>
                  <a:rPr lang="en-US" sz="3300" dirty="0">
                    <a:solidFill>
                      <a:srgbClr val="70B6F4"/>
                    </a:solidFill>
                    <a:latin typeface="KPMG Bold" panose="020B0803030202040204" pitchFamily="34" charset="0"/>
                    <a:ea typeface="KoPub돋움체 Medium" panose="00000600000000000000" pitchFamily="2" charset="-127"/>
                    <a:cs typeface="Lucida Sans"/>
                  </a:rPr>
                  <a:t>2%</a:t>
                </a:r>
                <a:endParaRPr sz="3300" dirty="0">
                  <a:latin typeface="KPMG Bold" panose="020B0803030202040204" pitchFamily="34" charset="0"/>
                  <a:ea typeface="KoPub돋움체 Medium" panose="00000600000000000000" pitchFamily="2" charset="-127"/>
                  <a:cs typeface="Lucida Sans"/>
                </a:endParaRPr>
              </a:p>
            </p:txBody>
          </p:sp>
        </p:grpSp>
      </p:grpSp>
      <p:grpSp>
        <p:nvGrpSpPr>
          <p:cNvPr id="58" name="그룹 57">
            <a:extLst>
              <a:ext uri="{FF2B5EF4-FFF2-40B4-BE49-F238E27FC236}">
                <a16:creationId xmlns:a16="http://schemas.microsoft.com/office/drawing/2014/main" id="{5D46B564-45B6-58D1-02FF-41C699860D6D}"/>
              </a:ext>
            </a:extLst>
          </p:cNvPr>
          <p:cNvGrpSpPr/>
          <p:nvPr/>
        </p:nvGrpSpPr>
        <p:grpSpPr>
          <a:xfrm>
            <a:off x="639445" y="5174640"/>
            <a:ext cx="2909245" cy="307777"/>
            <a:chOff x="639445" y="4199344"/>
            <a:chExt cx="2909245" cy="307777"/>
          </a:xfrm>
        </p:grpSpPr>
        <p:sp>
          <p:nvSpPr>
            <p:cNvPr id="59" name="TextBox 58">
              <a:extLst>
                <a:ext uri="{FF2B5EF4-FFF2-40B4-BE49-F238E27FC236}">
                  <a16:creationId xmlns:a16="http://schemas.microsoft.com/office/drawing/2014/main" id="{818D4BE7-ADF5-C3CA-8A26-428A1F6CA0EE}"/>
                </a:ext>
              </a:extLst>
            </p:cNvPr>
            <p:cNvSpPr txBox="1"/>
            <p:nvPr/>
          </p:nvSpPr>
          <p:spPr>
            <a:xfrm>
              <a:off x="639445" y="4199344"/>
              <a:ext cx="2909245" cy="307777"/>
            </a:xfrm>
            <a:prstGeom prst="rect">
              <a:avLst/>
            </a:prstGeom>
            <a:noFill/>
          </p:spPr>
          <p:txBody>
            <a:bodyPr wrap="square" rtlCol="0">
              <a:spAutoFit/>
            </a:bodyPr>
            <a:lstStyle/>
            <a:p>
              <a:r>
                <a:rPr lang="en-US" altLang="ko-KR"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2023</a:t>
              </a: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년 </a:t>
              </a:r>
              <a:r>
                <a:rPr lang="en-US" altLang="ko-KR"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2</a:t>
              </a:r>
              <a:r>
                <a:rPr lang="ko-KR" altLang="en-US" sz="1400" b="1"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분기 하이라이트</a:t>
              </a:r>
            </a:p>
          </p:txBody>
        </p:sp>
        <p:cxnSp>
          <p:nvCxnSpPr>
            <p:cNvPr id="66" name="직선 연결선 65">
              <a:extLst>
                <a:ext uri="{FF2B5EF4-FFF2-40B4-BE49-F238E27FC236}">
                  <a16:creationId xmlns:a16="http://schemas.microsoft.com/office/drawing/2014/main" id="{23936448-4D9E-EEF7-A113-466987365447}"/>
                </a:ext>
              </a:extLst>
            </p:cNvPr>
            <p:cNvCxnSpPr/>
            <p:nvPr/>
          </p:nvCxnSpPr>
          <p:spPr>
            <a:xfrm>
              <a:off x="728664" y="4199344"/>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67" name="직사각형 66">
            <a:extLst>
              <a:ext uri="{FF2B5EF4-FFF2-40B4-BE49-F238E27FC236}">
                <a16:creationId xmlns:a16="http://schemas.microsoft.com/office/drawing/2014/main" id="{9F70A7C2-5B74-4FA4-7C6F-48BA2B9D432E}"/>
              </a:ext>
            </a:extLst>
          </p:cNvPr>
          <p:cNvSpPr/>
          <p:nvPr/>
        </p:nvSpPr>
        <p:spPr>
          <a:xfrm>
            <a:off x="492794" y="7300838"/>
            <a:ext cx="722158"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24388B"/>
                </a:solidFill>
                <a:latin typeface="KoPub돋움체 Medium" panose="00000600000000000000" pitchFamily="2" charset="-127"/>
                <a:ea typeface="KoPub돋움체 Medium" panose="00000600000000000000" pitchFamily="2" charset="-127"/>
              </a:rPr>
              <a:t>건 수</a:t>
            </a:r>
          </a:p>
        </p:txBody>
      </p:sp>
      <p:sp>
        <p:nvSpPr>
          <p:cNvPr id="69" name="직사각형 68">
            <a:extLst>
              <a:ext uri="{FF2B5EF4-FFF2-40B4-BE49-F238E27FC236}">
                <a16:creationId xmlns:a16="http://schemas.microsoft.com/office/drawing/2014/main" id="{7E995BCD-D286-D2F8-4754-2A026A065794}"/>
              </a:ext>
            </a:extLst>
          </p:cNvPr>
          <p:cNvSpPr/>
          <p:nvPr/>
        </p:nvSpPr>
        <p:spPr>
          <a:xfrm>
            <a:off x="4953210" y="7298657"/>
            <a:ext cx="1392169" cy="177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pc="-50" dirty="0">
                <a:solidFill>
                  <a:srgbClr val="D5419A"/>
                </a:solidFill>
                <a:latin typeface="KoPub돋움체 Medium" panose="00000600000000000000" pitchFamily="2" charset="-127"/>
                <a:ea typeface="KoPub돋움체 Medium" panose="00000600000000000000" pitchFamily="2" charset="-127"/>
              </a:rPr>
              <a:t>거래 금액</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r>
              <a:rPr lang="ko-KR" altLang="en-US" sz="1000" spc="-50" dirty="0">
                <a:solidFill>
                  <a:srgbClr val="D5419A"/>
                </a:solidFill>
                <a:latin typeface="KoPub돋움체 Medium" panose="00000600000000000000" pitchFamily="2" charset="-127"/>
                <a:ea typeface="KoPub돋움체 Medium" panose="00000600000000000000" pitchFamily="2" charset="-127"/>
              </a:rPr>
              <a:t>십억 달러</a:t>
            </a:r>
            <a:r>
              <a:rPr lang="en-US" altLang="ko-KR" sz="1000" spc="-50" dirty="0">
                <a:solidFill>
                  <a:srgbClr val="D5419A"/>
                </a:solidFill>
                <a:latin typeface="KoPub돋움체 Medium" panose="00000600000000000000" pitchFamily="2" charset="-127"/>
                <a:ea typeface="KoPub돋움체 Medium" panose="00000600000000000000" pitchFamily="2" charset="-127"/>
              </a:rPr>
              <a:t>)</a:t>
            </a:r>
            <a:endParaRPr lang="ko-KR" altLang="en-US" sz="1000" spc="-50" dirty="0">
              <a:solidFill>
                <a:srgbClr val="D5419A"/>
              </a:solidFill>
              <a:latin typeface="KoPub돋움체 Medium" panose="00000600000000000000" pitchFamily="2" charset="-127"/>
              <a:ea typeface="KoPub돋움체 Medium" panose="00000600000000000000" pitchFamily="2" charset="-127"/>
            </a:endParaRPr>
          </a:p>
        </p:txBody>
      </p:sp>
      <p:sp>
        <p:nvSpPr>
          <p:cNvPr id="78" name="object 34">
            <a:extLst>
              <a:ext uri="{FF2B5EF4-FFF2-40B4-BE49-F238E27FC236}">
                <a16:creationId xmlns:a16="http://schemas.microsoft.com/office/drawing/2014/main" id="{B1D5ABFA-4BB7-2DD0-6D62-322727B6EE07}"/>
              </a:ext>
            </a:extLst>
          </p:cNvPr>
          <p:cNvSpPr txBox="1"/>
          <p:nvPr/>
        </p:nvSpPr>
        <p:spPr>
          <a:xfrm>
            <a:off x="2814911" y="10192003"/>
            <a:ext cx="703073"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pPr marL="0" algn="ctr">
              <a:spcBef>
                <a:spcPts val="0"/>
              </a:spcBef>
            </a:pPr>
            <a:r>
              <a:rPr lang="en-US" b="1" dirty="0"/>
              <a:t>  </a:t>
            </a:r>
            <a:r>
              <a:rPr b="1" dirty="0"/>
              <a:t>Q1</a:t>
            </a:r>
            <a:r>
              <a:rPr lang="en-US" b="1" dirty="0"/>
              <a:t> 20</a:t>
            </a:r>
            <a:r>
              <a:rPr lang="en-US" altLang="ko-KR" b="1" dirty="0"/>
              <a:t>22</a:t>
            </a:r>
            <a:endParaRPr b="1" dirty="0"/>
          </a:p>
        </p:txBody>
      </p:sp>
      <p:sp>
        <p:nvSpPr>
          <p:cNvPr id="79" name="object 89">
            <a:extLst>
              <a:ext uri="{FF2B5EF4-FFF2-40B4-BE49-F238E27FC236}">
                <a16:creationId xmlns:a16="http://schemas.microsoft.com/office/drawing/2014/main" id="{1CE423FF-CF3F-ADAA-E94E-3B96CAEA4BE3}"/>
              </a:ext>
            </a:extLst>
          </p:cNvPr>
          <p:cNvSpPr txBox="1"/>
          <p:nvPr/>
        </p:nvSpPr>
        <p:spPr>
          <a:xfrm>
            <a:off x="4808349" y="10041414"/>
            <a:ext cx="1094331" cy="306494"/>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endParaRPr b="1" dirty="0"/>
          </a:p>
          <a:p>
            <a:r>
              <a:rPr b="1" dirty="0"/>
              <a:t>Q1</a:t>
            </a:r>
            <a:r>
              <a:rPr lang="en-US" b="1" dirty="0"/>
              <a:t> 20</a:t>
            </a:r>
            <a:r>
              <a:rPr lang="en-US" altLang="ko-KR" b="1" dirty="0"/>
              <a:t>2</a:t>
            </a:r>
            <a:r>
              <a:rPr b="1" dirty="0"/>
              <a:t>3 </a:t>
            </a:r>
            <a:r>
              <a:rPr lang="en-US" b="1" dirty="0"/>
              <a:t>   </a:t>
            </a:r>
            <a:r>
              <a:rPr b="1" dirty="0"/>
              <a:t>Q2</a:t>
            </a:r>
            <a:r>
              <a:rPr lang="en-US" b="1" dirty="0"/>
              <a:t> 20</a:t>
            </a:r>
            <a:r>
              <a:rPr lang="en-US" altLang="ko-KR" b="1" dirty="0"/>
              <a:t>2</a:t>
            </a:r>
            <a:r>
              <a:rPr b="1" dirty="0"/>
              <a:t>3</a:t>
            </a:r>
          </a:p>
        </p:txBody>
      </p:sp>
      <p:sp>
        <p:nvSpPr>
          <p:cNvPr id="80" name="object 34">
            <a:extLst>
              <a:ext uri="{FF2B5EF4-FFF2-40B4-BE49-F238E27FC236}">
                <a16:creationId xmlns:a16="http://schemas.microsoft.com/office/drawing/2014/main" id="{F047C43B-0191-C698-3624-50E8FE94800F}"/>
              </a:ext>
            </a:extLst>
          </p:cNvPr>
          <p:cNvSpPr txBox="1"/>
          <p:nvPr/>
        </p:nvSpPr>
        <p:spPr>
          <a:xfrm>
            <a:off x="1060778" y="10192036"/>
            <a:ext cx="671624" cy="155171"/>
          </a:xfrm>
          <a:prstGeom prst="rect">
            <a:avLst/>
          </a:prstGeom>
        </p:spPr>
        <p:txBody>
          <a:bodyPr vert="horz" wrap="square" lIns="0" tIns="16510" rIns="0" bIns="0" rtlCol="0">
            <a:spAutoFit/>
          </a:bodyPr>
          <a:lstStyle>
            <a:defPPr>
              <a:defRPr lang="en-US"/>
            </a:defPPr>
            <a:lvl1pPr marL="12700">
              <a:lnSpc>
                <a:spcPct val="100000"/>
              </a:lnSpc>
              <a:spcBef>
                <a:spcPts val="130"/>
              </a:spcBef>
              <a:defRPr sz="900" spc="-5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defRPr>
            </a:lvl1pPr>
          </a:lstStyle>
          <a:p>
            <a:r>
              <a:rPr lang="en-US" b="1" dirty="0"/>
              <a:t>  </a:t>
            </a:r>
            <a:r>
              <a:rPr b="1" dirty="0"/>
              <a:t>Q1</a:t>
            </a:r>
            <a:r>
              <a:rPr lang="en-US" b="1" dirty="0"/>
              <a:t> </a:t>
            </a:r>
            <a:r>
              <a:rPr lang="en-US" altLang="ko-KR" b="1" dirty="0"/>
              <a:t>2021</a:t>
            </a:r>
            <a:endParaRPr b="1" dirty="0"/>
          </a:p>
        </p:txBody>
      </p:sp>
      <p:pic>
        <p:nvPicPr>
          <p:cNvPr id="3" name="그림 2">
            <a:extLst>
              <a:ext uri="{FF2B5EF4-FFF2-40B4-BE49-F238E27FC236}">
                <a16:creationId xmlns:a16="http://schemas.microsoft.com/office/drawing/2014/main" id="{C2786810-F6F7-7E23-79DC-3B3C1117120D}"/>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736180"/>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645886" y="3139000"/>
            <a:ext cx="2452269"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2</a:t>
            </a: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분기 주요 통신</a:t>
            </a: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M&amp;A</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 동향은</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grpSp>
        <p:nvGrpSpPr>
          <p:cNvPr id="4" name="그룹 3">
            <a:extLst>
              <a:ext uri="{FF2B5EF4-FFF2-40B4-BE49-F238E27FC236}">
                <a16:creationId xmlns:a16="http://schemas.microsoft.com/office/drawing/2014/main" id="{BA47E82C-6A06-7371-930A-36F532F799E1}"/>
              </a:ext>
            </a:extLst>
          </p:cNvPr>
          <p:cNvGrpSpPr/>
          <p:nvPr/>
        </p:nvGrpSpPr>
        <p:grpSpPr>
          <a:xfrm>
            <a:off x="1859377" y="10456628"/>
            <a:ext cx="3055685" cy="319758"/>
            <a:chOff x="1848994" y="8133806"/>
            <a:chExt cx="3055685" cy="319758"/>
          </a:xfrm>
        </p:grpSpPr>
        <p:sp>
          <p:nvSpPr>
            <p:cNvPr id="11" name="직사각형 10">
              <a:extLst>
                <a:ext uri="{FF2B5EF4-FFF2-40B4-BE49-F238E27FC236}">
                  <a16:creationId xmlns:a16="http://schemas.microsoft.com/office/drawing/2014/main" id="{D59D134C-A36D-17BC-00EE-1CE3ED19F6C4}"/>
                </a:ext>
              </a:extLst>
            </p:cNvPr>
            <p:cNvSpPr/>
            <p:nvPr/>
          </p:nvSpPr>
          <p:spPr>
            <a:xfrm>
              <a:off x="1848994" y="8133806"/>
              <a:ext cx="3055685" cy="3197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object 22">
              <a:extLst>
                <a:ext uri="{FF2B5EF4-FFF2-40B4-BE49-F238E27FC236}">
                  <a16:creationId xmlns:a16="http://schemas.microsoft.com/office/drawing/2014/main" id="{F6079169-A676-568E-69DE-260C9090A574}"/>
                </a:ext>
              </a:extLst>
            </p:cNvPr>
            <p:cNvSpPr txBox="1"/>
            <p:nvPr/>
          </p:nvSpPr>
          <p:spPr>
            <a:xfrm>
              <a:off x="2364824" y="8211162"/>
              <a:ext cx="731783"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총 거래 건수</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좌</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13" name="object 23">
              <a:extLst>
                <a:ext uri="{FF2B5EF4-FFF2-40B4-BE49-F238E27FC236}">
                  <a16:creationId xmlns:a16="http://schemas.microsoft.com/office/drawing/2014/main" id="{23C9F323-0F06-C9F5-618F-3BFA3F52ED60}"/>
                </a:ext>
              </a:extLst>
            </p:cNvPr>
            <p:cNvSpPr/>
            <p:nvPr/>
          </p:nvSpPr>
          <p:spPr>
            <a:xfrm>
              <a:off x="2195433" y="8249932"/>
              <a:ext cx="103227" cy="99723"/>
            </a:xfrm>
            <a:custGeom>
              <a:avLst/>
              <a:gdLst/>
              <a:ahLst/>
              <a:cxnLst/>
              <a:rect l="l" t="t" r="r" b="b"/>
              <a:pathLst>
                <a:path w="64134" h="64134">
                  <a:moveTo>
                    <a:pt x="0" y="0"/>
                  </a:moveTo>
                  <a:lnTo>
                    <a:pt x="63982" y="0"/>
                  </a:lnTo>
                  <a:lnTo>
                    <a:pt x="63982" y="63931"/>
                  </a:lnTo>
                  <a:lnTo>
                    <a:pt x="0" y="63931"/>
                  </a:lnTo>
                  <a:lnTo>
                    <a:pt x="0" y="0"/>
                  </a:lnTo>
                  <a:close/>
                </a:path>
              </a:pathLst>
            </a:custGeom>
            <a:solidFill>
              <a:srgbClr val="24388B"/>
            </a:solidFill>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61" name="object 28">
              <a:extLst>
                <a:ext uri="{FF2B5EF4-FFF2-40B4-BE49-F238E27FC236}">
                  <a16:creationId xmlns:a16="http://schemas.microsoft.com/office/drawing/2014/main" id="{931E89A3-1B93-A891-16EF-32A4415E6E57}"/>
                </a:ext>
              </a:extLst>
            </p:cNvPr>
            <p:cNvSpPr txBox="1"/>
            <p:nvPr/>
          </p:nvSpPr>
          <p:spPr>
            <a:xfrm>
              <a:off x="3861813" y="8216968"/>
              <a:ext cx="731783" cy="155171"/>
            </a:xfrm>
            <a:prstGeom prst="rect">
              <a:avLst/>
            </a:prstGeom>
          </p:spPr>
          <p:txBody>
            <a:bodyPr vert="horz" wrap="square" lIns="0" tIns="16510" rIns="0" bIns="0" rtlCol="0">
              <a:spAutoFit/>
            </a:bodyPr>
            <a:lstStyle/>
            <a:p>
              <a:pPr marL="12700">
                <a:lnSpc>
                  <a:spcPct val="100000"/>
                </a:lnSpc>
                <a:spcBef>
                  <a:spcPts val="130"/>
                </a:spcBef>
              </a:pP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총 거래 금액</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r>
                <a:rPr lang="ko-KR" altLang="en-US"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우</a:t>
              </a:r>
              <a:r>
                <a:rPr lang="en-US" altLang="ko-K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rPr>
                <a:t>)</a:t>
              </a:r>
              <a:endParaRPr sz="9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Z@R155E.tmp"/>
              </a:endParaRPr>
            </a:p>
          </p:txBody>
        </p:sp>
        <p:sp>
          <p:nvSpPr>
            <p:cNvPr id="62" name="object 29">
              <a:extLst>
                <a:ext uri="{FF2B5EF4-FFF2-40B4-BE49-F238E27FC236}">
                  <a16:creationId xmlns:a16="http://schemas.microsoft.com/office/drawing/2014/main" id="{DB78E5C9-C2AA-E325-B3A3-9731F8A0B744}"/>
                </a:ext>
              </a:extLst>
            </p:cNvPr>
            <p:cNvSpPr/>
            <p:nvPr/>
          </p:nvSpPr>
          <p:spPr>
            <a:xfrm>
              <a:off x="3640213" y="8300701"/>
              <a:ext cx="147175" cy="0"/>
            </a:xfrm>
            <a:custGeom>
              <a:avLst/>
              <a:gdLst/>
              <a:ahLst/>
              <a:cxnLst/>
              <a:rect l="l" t="t" r="r" b="b"/>
              <a:pathLst>
                <a:path w="91439">
                  <a:moveTo>
                    <a:pt x="0" y="0"/>
                  </a:moveTo>
                  <a:lnTo>
                    <a:pt x="91389" y="0"/>
                  </a:lnTo>
                </a:path>
              </a:pathLst>
            </a:custGeom>
            <a:ln w="19050">
              <a:solidFill>
                <a:srgbClr val="D54099"/>
              </a:solidFill>
            </a:ln>
          </p:spPr>
          <p:txBody>
            <a:bodyPr wrap="square" lIns="0" tIns="0" rIns="0" bIns="0" rtlCol="0"/>
            <a:lstStyle/>
            <a:p>
              <a:endParaRPr sz="2400" spc="-5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151859157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20230908_GTL_TMT(기술·미디어·통신) 산업의 M&amp;A 트렌드</Korean_x0020_Title>
    <Global_x0020_Country_metalogix xmlns="1c657212-07cd-4eb2-8173-68663959c5b7" xsi:nil="true"/>
    <Economy xmlns="1c657212-07cd-4eb2-8173-68663959c5b7" xsi:nil="true"/>
    <Publication_x0020_Date_metalogix xmlns="1c657212-07cd-4eb2-8173-68663959c5b7">2023-09-07T15:00:00+00:00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Technology, Media &amp; Telecommunications</Value>
    </Category>
    <Korean_x0020_Abstract xmlns="1c657212-07cd-4eb2-8173-68663959c5b7" xsi:nil="true"/>
    <Industry_x0020_Sector_x002f_SubSector_x0020_Selection_metalogix xmlns="1c657212-07cd-4eb2-8173-68663959c5b7" xsi:nil="true"/>
    <ERI_x0020_Report_x0020_Type xmlns="1c657212-07cd-4eb2-8173-68663959c5b7">Global Thought Leadership</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Value>Global</Value>
      <Value>Asia</Value>
    </Region_kr>
    <Big_x0020_Thumbnail_x0020_Image xmlns="1c657212-07cd-4eb2-8173-68663959c5b7">
      <Url xsi:nil="true"/>
      <Description xsi:nil="true"/>
    </Big_x0020_Thumbnail_x0020_Im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51BEE7-5FD2-459D-B25D-C766B757FD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c657212-07cd-4eb2-8173-68663959c5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C87A80-B13B-4063-AA79-09A523C22310}">
  <ds:schemaRefs>
    <ds:schemaRef ds:uri="http://schemas.microsoft.com/office/2006/metadata/properties"/>
    <ds:schemaRef ds:uri="http://schemas.microsoft.com/office/infopath/2007/PartnerControls"/>
    <ds:schemaRef ds:uri="1c657212-07cd-4eb2-8173-68663959c5b7"/>
    <ds:schemaRef ds:uri="http://schemas.microsoft.com/sharepoint/v3"/>
  </ds:schemaRefs>
</ds:datastoreItem>
</file>

<file path=customXml/itemProps3.xml><?xml version="1.0" encoding="utf-8"?>
<ds:datastoreItem xmlns:ds="http://schemas.openxmlformats.org/officeDocument/2006/customXml" ds:itemID="{B02F3FB4-01FC-447D-B111-4085ABBE9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9522</TotalTime>
  <Words>2750</Words>
  <Application>Microsoft Office PowerPoint</Application>
  <PresentationFormat>와이드스크린</PresentationFormat>
  <Paragraphs>548</Paragraphs>
  <Slides>11</Slides>
  <Notes>1</Notes>
  <HiddenSlides>0</HiddenSlides>
  <MMClips>0</MMClips>
  <ScaleCrop>false</ScaleCrop>
  <HeadingPairs>
    <vt:vector size="6" baseType="variant">
      <vt:variant>
        <vt:lpstr>사용한 글꼴</vt:lpstr>
      </vt:variant>
      <vt:variant>
        <vt:i4>7</vt:i4>
      </vt:variant>
      <vt:variant>
        <vt:lpstr>테마</vt:lpstr>
      </vt:variant>
      <vt:variant>
        <vt:i4>3</vt:i4>
      </vt:variant>
      <vt:variant>
        <vt:lpstr>슬라이드 제목</vt:lpstr>
      </vt:variant>
      <vt:variant>
        <vt:i4>11</vt:i4>
      </vt:variant>
    </vt:vector>
  </HeadingPairs>
  <TitlesOfParts>
    <vt:vector size="21" baseType="lpstr">
      <vt:lpstr>KoPub돋움체 Bold</vt:lpstr>
      <vt:lpstr>KoPub돋움체 Medium</vt:lpstr>
      <vt:lpstr>KPMG Bold</vt:lpstr>
      <vt:lpstr>맑은 고딕</vt:lpstr>
      <vt:lpstr>Arial</vt:lpstr>
      <vt:lpstr>Calibri</vt:lpstr>
      <vt:lpstr>Calibri Light</vt:lpstr>
      <vt:lpstr>Office 테마</vt:lpstr>
      <vt:lpstr>1_Office 테마</vt:lpstr>
      <vt:lpstr>2_Office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20230908_GTL_TMT(기술·미디어·통신) 산업의 M&amp;A 트렌드</dc:title>
  <dc:creator/>
  <cp:lastModifiedBy>Jung, Sang-Jee (KR/Deal Adv1)</cp:lastModifiedBy>
  <cp:revision>231</cp:revision>
  <cp:lastPrinted>2023-09-06T08:55:28Z</cp:lastPrinted>
  <dcterms:created xsi:type="dcterms:W3CDTF">2023-04-25T09:37:50Z</dcterms:created>
  <dcterms:modified xsi:type="dcterms:W3CDTF">2023-12-14T07:02:10Z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ies>
</file>